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5.jpg" ContentType="image/jpg"/>
  <Override PartName="/ppt/media/image16.jpg" ContentType="image/jpg"/>
  <Override PartName="/ppt/media/image17.jpg" ContentType="image/jpg"/>
  <Override PartName="/ppt/media/image18.jpg" ContentType="image/jpg"/>
  <Override PartName="/ppt/media/image19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1"/>
  </p:notesMasterIdLst>
  <p:handoutMasterIdLst>
    <p:handoutMasterId r:id="rId12"/>
  </p:handoutMasterIdLst>
  <p:sldIdLst>
    <p:sldId id="294" r:id="rId2"/>
    <p:sldId id="284" r:id="rId3"/>
    <p:sldId id="317" r:id="rId4"/>
    <p:sldId id="325" r:id="rId5"/>
    <p:sldId id="316" r:id="rId6"/>
    <p:sldId id="321" r:id="rId7"/>
    <p:sldId id="328" r:id="rId8"/>
    <p:sldId id="285" r:id="rId9"/>
    <p:sldId id="291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3"/>
  </p:normalViewPr>
  <p:slideViewPr>
    <p:cSldViewPr snapToGrid="0" snapToObjects="1" showGuides="1">
      <p:cViewPr varScale="1">
        <p:scale>
          <a:sx n="67" d="100"/>
          <a:sy n="67" d="100"/>
        </p:scale>
        <p:origin x="1170" y="4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11/30/2023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984"/>
              </a:spcBef>
              <a:defRPr sz="2400">
                <a:solidFill>
                  <a:srgbClr val="505050"/>
                </a:solidFill>
              </a:defRPr>
            </a:lvl1pPr>
            <a:lvl2pPr>
              <a:spcBef>
                <a:spcPts val="984"/>
              </a:spcBef>
              <a:defRPr sz="2200">
                <a:solidFill>
                  <a:srgbClr val="505050"/>
                </a:solidFill>
              </a:defRPr>
            </a:lvl2pPr>
            <a:lvl3pPr>
              <a:spcBef>
                <a:spcPts val="984"/>
              </a:spcBef>
              <a:defRPr sz="2000">
                <a:solidFill>
                  <a:srgbClr val="505050"/>
                </a:solidFill>
              </a:defRPr>
            </a:lvl3pPr>
            <a:lvl4pPr>
              <a:spcBef>
                <a:spcPts val="984"/>
              </a:spcBef>
              <a:defRPr sz="1800">
                <a:solidFill>
                  <a:srgbClr val="505050"/>
                </a:solidFill>
              </a:defRPr>
            </a:lvl4pPr>
            <a:lvl5pPr marL="2057400" indent="-228600">
              <a:spcBef>
                <a:spcPts val="984"/>
              </a:spcBef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A6277B28-07F0-1A40-A152-F179A1370D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CC5D535-9066-B247-8A94-392C689516EB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496DF85D-9E15-6943-AE30-0ED88E91D4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9D5FCF3-4E2F-704F-BE1D-3307737332FD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7195FC8E-A302-604F-B566-3B477A1532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A2A4A72-F504-5545-BC7E-7E2B7738B172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23" name="Picture 22" descr="A picture containing icon&#10;&#10;Description automatically generated">
            <a:extLst>
              <a:ext uri="{FF2B5EF4-FFF2-40B4-BE49-F238E27FC236}">
                <a16:creationId xmlns:a16="http://schemas.microsoft.com/office/drawing/2014/main" id="{B79370FC-E149-604A-B4F3-08DEA3D84B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36FF585D-DDCF-264A-ADC6-3B99862B5097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451D-0017-839B-2077-219043A1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EA762-AE44-EE01-73CD-97DD9C480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7CA78-2525-29BB-1800-5130C5406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4E6BC-8FFB-41FD-8134-963966944EF8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C8A0F-2BD7-FF2D-C348-3AE27BF34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DE28B-4AB5-B6DA-EC81-A579C6B78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6C8-47CD-4BBB-A83B-B612023D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24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t="27868" b="27868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4599" b="36987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22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0916" b="40730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1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6134" b="35512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6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39239" b="12407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1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l="7732" r="7732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984"/>
              </a:spcBef>
              <a:defRPr sz="2400">
                <a:solidFill>
                  <a:srgbClr val="505050"/>
                </a:solidFill>
              </a:defRPr>
            </a:lvl1pPr>
            <a:lvl2pPr>
              <a:spcBef>
                <a:spcPts val="984"/>
              </a:spcBef>
              <a:defRPr sz="2200">
                <a:solidFill>
                  <a:srgbClr val="505050"/>
                </a:solidFill>
              </a:defRPr>
            </a:lvl2pPr>
            <a:lvl3pPr>
              <a:spcBef>
                <a:spcPts val="984"/>
              </a:spcBef>
              <a:defRPr sz="2000">
                <a:solidFill>
                  <a:srgbClr val="505050"/>
                </a:solidFill>
              </a:defRPr>
            </a:lvl3pPr>
            <a:lvl4pPr>
              <a:spcBef>
                <a:spcPts val="984"/>
              </a:spcBef>
              <a:defRPr sz="1800">
                <a:solidFill>
                  <a:srgbClr val="505050"/>
                </a:solidFill>
              </a:defRPr>
            </a:lvl4pPr>
            <a:lvl5pPr marL="2057400" indent="-228600">
              <a:spcBef>
                <a:spcPts val="984"/>
              </a:spcBef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9CC9F3FA-594D-7948-B9BB-A349A58089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FED55EB-E5AE-1140-8A4A-A11133DEEC2F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984"/>
              </a:spcBef>
              <a:defRPr sz="2400">
                <a:solidFill>
                  <a:srgbClr val="505050"/>
                </a:solidFill>
              </a:defRPr>
            </a:lvl1pPr>
            <a:lvl2pPr>
              <a:spcBef>
                <a:spcPts val="984"/>
              </a:spcBef>
              <a:defRPr sz="2200">
                <a:solidFill>
                  <a:srgbClr val="505050"/>
                </a:solidFill>
              </a:defRPr>
            </a:lvl2pPr>
            <a:lvl3pPr>
              <a:spcBef>
                <a:spcPts val="984"/>
              </a:spcBef>
              <a:defRPr sz="2000">
                <a:solidFill>
                  <a:srgbClr val="505050"/>
                </a:solidFill>
              </a:defRPr>
            </a:lvl3pPr>
            <a:lvl4pPr>
              <a:spcBef>
                <a:spcPts val="984"/>
              </a:spcBef>
              <a:defRPr sz="1800">
                <a:solidFill>
                  <a:srgbClr val="505050"/>
                </a:solidFill>
              </a:defRPr>
            </a:lvl4pPr>
            <a:lvl5pPr marL="2057400" indent="-228600">
              <a:spcBef>
                <a:spcPts val="984"/>
              </a:spcBef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984"/>
              </a:spcBef>
              <a:defRPr sz="2400">
                <a:solidFill>
                  <a:srgbClr val="505050"/>
                </a:solidFill>
              </a:defRPr>
            </a:lvl1pPr>
            <a:lvl2pPr>
              <a:spcBef>
                <a:spcPts val="984"/>
              </a:spcBef>
              <a:defRPr sz="2200">
                <a:solidFill>
                  <a:srgbClr val="505050"/>
                </a:solidFill>
              </a:defRPr>
            </a:lvl2pPr>
            <a:lvl3pPr>
              <a:spcBef>
                <a:spcPts val="984"/>
              </a:spcBef>
              <a:defRPr sz="2000">
                <a:solidFill>
                  <a:srgbClr val="505050"/>
                </a:solidFill>
              </a:defRPr>
            </a:lvl3pPr>
            <a:lvl4pPr>
              <a:spcBef>
                <a:spcPts val="984"/>
              </a:spcBef>
              <a:defRPr sz="1800">
                <a:solidFill>
                  <a:srgbClr val="505050"/>
                </a:solidFill>
              </a:defRPr>
            </a:lvl4pPr>
            <a:lvl5pPr marL="2057400" indent="-228600">
              <a:spcBef>
                <a:spcPts val="984"/>
              </a:spcBef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1DA16756-E255-8B4F-A3A1-3BBDD1DB05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7E78866-2134-CA4E-800C-6577038C03A7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4/27/22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VALOR Program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3" r:id="rId2"/>
    <p:sldLayoutId id="2147484124" r:id="rId3"/>
    <p:sldLayoutId id="2147484125" r:id="rId4"/>
    <p:sldLayoutId id="2147484126" r:id="rId5"/>
    <p:sldLayoutId id="2147484128" r:id="rId6"/>
    <p:sldLayoutId id="2147484127" r:id="rId7"/>
    <p:sldLayoutId id="2147484104" r:id="rId8"/>
    <p:sldLayoutId id="2147484105" r:id="rId9"/>
    <p:sldLayoutId id="2147484120" r:id="rId10"/>
    <p:sldLayoutId id="2147484103" r:id="rId11"/>
    <p:sldLayoutId id="2147484122" r:id="rId12"/>
    <p:sldLayoutId id="2147484116" r:id="rId13"/>
    <p:sldLayoutId id="2147484130" r:id="rId14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versity.fnal.gov/resource-groups/veterans-group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nternships@fnal.gov" TargetMode="External"/><Relationship Id="rId2" Type="http://schemas.openxmlformats.org/officeDocument/2006/relationships/hyperlink" Target="https://internships.fnal.gov/visiting-faculty-program/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7624" y="5178519"/>
            <a:ext cx="8499231" cy="1390219"/>
          </a:xfrm>
        </p:spPr>
        <p:txBody>
          <a:bodyPr/>
          <a:lstStyle/>
          <a:p>
            <a:endParaRPr lang="en-US" sz="1600" dirty="0"/>
          </a:p>
          <a:p>
            <a:r>
              <a:rPr lang="en-US" sz="1600" dirty="0"/>
              <a:t>International Particle Physics Outreach Group Conference</a:t>
            </a:r>
          </a:p>
          <a:p>
            <a:endParaRPr lang="en-US" sz="1600" dirty="0"/>
          </a:p>
          <a:p>
            <a:r>
              <a:rPr lang="en-US" sz="1600" dirty="0"/>
              <a:t>30 Nov 2023</a:t>
            </a:r>
          </a:p>
          <a:p>
            <a:pPr algn="r"/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7624" y="4280454"/>
            <a:ext cx="8499232" cy="1139271"/>
          </a:xfrm>
        </p:spPr>
        <p:txBody>
          <a:bodyPr>
            <a:noAutofit/>
          </a:bodyPr>
          <a:lstStyle/>
          <a:p>
            <a:r>
              <a:rPr lang="en-US" sz="1800" dirty="0"/>
              <a:t>From Service to Science: Veteran Transition Initiatives </a:t>
            </a:r>
            <a:r>
              <a:rPr lang="en-US" sz="1800" b="0" dirty="0"/>
              <a:t>@ Fermilab</a:t>
            </a:r>
          </a:p>
          <a:p>
            <a:r>
              <a:rPr lang="en-US" sz="1800" b="0" dirty="0"/>
              <a:t>Office of Equity, Diversity Inclusion and Accessibility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2" y="1658100"/>
            <a:ext cx="798195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VALOR</a:t>
            </a:r>
            <a:r>
              <a:rPr sz="1600" spc="-4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is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a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right-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sizing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of</a:t>
            </a:r>
            <a:r>
              <a:rPr sz="1600" spc="-1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Fermilab’s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award-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winning</a:t>
            </a:r>
            <a:r>
              <a:rPr sz="1600" spc="-4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spc="-35" dirty="0">
                <a:solidFill>
                  <a:srgbClr val="505050"/>
                </a:solidFill>
                <a:latin typeface="Arial"/>
                <a:cs typeface="Arial"/>
              </a:rPr>
              <a:t>VetTech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program.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The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new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program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expands</a:t>
            </a:r>
            <a:r>
              <a:rPr sz="16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opportunities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military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veterans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by</a:t>
            </a:r>
            <a:r>
              <a:rPr sz="1600" spc="-1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providing</a:t>
            </a:r>
            <a:r>
              <a:rPr sz="1600" spc="-3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multiple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entry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points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 STEM-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based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technical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learning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and</a:t>
            </a:r>
            <a:r>
              <a:rPr sz="1600" spc="-1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training</a:t>
            </a:r>
            <a:r>
              <a:rPr sz="1600" spc="-1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that</a:t>
            </a:r>
            <a:r>
              <a:rPr sz="1600" spc="-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lead</a:t>
            </a:r>
            <a:r>
              <a:rPr sz="16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to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consideration</a:t>
            </a:r>
            <a:r>
              <a:rPr sz="1600" spc="-2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z="1600" spc="-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full-</a:t>
            </a:r>
            <a:r>
              <a:rPr sz="1600" dirty="0">
                <a:solidFill>
                  <a:srgbClr val="505050"/>
                </a:solidFill>
                <a:latin typeface="Arial"/>
                <a:cs typeface="Arial"/>
              </a:rPr>
              <a:t>time</a:t>
            </a:r>
            <a:r>
              <a:rPr sz="1600" spc="-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505050"/>
                </a:solidFill>
                <a:latin typeface="Arial"/>
                <a:cs typeface="Arial"/>
              </a:rPr>
              <a:t>employment.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2029" y="1029403"/>
            <a:ext cx="10515600" cy="374981"/>
          </a:xfrm>
          <a:prstGeom prst="rect">
            <a:avLst/>
          </a:prstGeom>
        </p:spPr>
        <p:txBody>
          <a:bodyPr vert="horz" wrap="square" lIns="0" tIns="66554" rIns="0" bIns="0" rtlCol="0" anchor="ctr">
            <a:spAutoFit/>
          </a:bodyPr>
          <a:lstStyle/>
          <a:p>
            <a:pPr marL="241294">
              <a:spcBef>
                <a:spcPts val="95"/>
              </a:spcBef>
            </a:pPr>
            <a:r>
              <a:rPr sz="2000" spc="-25" dirty="0"/>
              <a:t>VALOR </a:t>
            </a:r>
            <a:r>
              <a:rPr sz="1800" spc="-20" dirty="0">
                <a:latin typeface="Arial"/>
                <a:cs typeface="Arial"/>
              </a:rPr>
              <a:t>(Veteran</a:t>
            </a:r>
            <a:r>
              <a:rPr sz="1800" spc="-10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Applied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Laboratory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Occupational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Retraining)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2000" spc="-10" dirty="0"/>
              <a:t>Program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2029" y="2693290"/>
            <a:ext cx="2758440" cy="2768600"/>
          </a:xfrm>
          <a:custGeom>
            <a:avLst/>
            <a:gdLst/>
            <a:ahLst/>
            <a:cxnLst/>
            <a:rect l="l" t="t" r="r" b="b"/>
            <a:pathLst>
              <a:path w="2758440" h="2768600">
                <a:moveTo>
                  <a:pt x="0" y="0"/>
                </a:moveTo>
                <a:lnTo>
                  <a:pt x="0" y="2768346"/>
                </a:lnTo>
                <a:lnTo>
                  <a:pt x="2758440" y="2214676"/>
                </a:lnTo>
                <a:lnTo>
                  <a:pt x="2758440" y="553669"/>
                </a:lnTo>
                <a:lnTo>
                  <a:pt x="0" y="0"/>
                </a:lnTo>
                <a:close/>
              </a:path>
            </a:pathLst>
          </a:custGeom>
          <a:solidFill>
            <a:srgbClr val="A35508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5" name="object 5"/>
          <p:cNvSpPr txBox="1"/>
          <p:nvPr/>
        </p:nvSpPr>
        <p:spPr>
          <a:xfrm>
            <a:off x="301500" y="3160508"/>
            <a:ext cx="2593975" cy="1732205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>
              <a:spcBef>
                <a:spcPts val="455"/>
              </a:spcBef>
            </a:pP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VALOR</a:t>
            </a:r>
            <a:r>
              <a:rPr sz="13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JROTC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86400"/>
              </a:lnSpc>
              <a:spcBef>
                <a:spcPts val="525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Paid,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six-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week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summer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internship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Illinois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JROTC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school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juniors,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seniors,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recent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graduates.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Interns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technical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experiment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research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group.</a:t>
            </a:r>
            <a:endParaRPr sz="1200">
              <a:latin typeface="Arial"/>
              <a:cs typeface="Arial"/>
            </a:endParaRPr>
          </a:p>
          <a:p>
            <a:pPr marL="12700" marR="90803">
              <a:lnSpc>
                <a:spcPts val="1240"/>
              </a:lnSpc>
              <a:spcBef>
                <a:spcPts val="10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Supervision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direction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Fermilab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employee.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Interactions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teams,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scientists,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engineers,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personnel.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96970" y="2693290"/>
            <a:ext cx="2758440" cy="2768600"/>
          </a:xfrm>
          <a:custGeom>
            <a:avLst/>
            <a:gdLst/>
            <a:ahLst/>
            <a:cxnLst/>
            <a:rect l="l" t="t" r="r" b="b"/>
            <a:pathLst>
              <a:path w="2758440" h="2768600">
                <a:moveTo>
                  <a:pt x="0" y="0"/>
                </a:moveTo>
                <a:lnTo>
                  <a:pt x="0" y="2768346"/>
                </a:lnTo>
                <a:lnTo>
                  <a:pt x="2758440" y="2214676"/>
                </a:lnTo>
                <a:lnTo>
                  <a:pt x="2758440" y="553669"/>
                </a:lnTo>
                <a:lnTo>
                  <a:pt x="0" y="0"/>
                </a:lnTo>
                <a:close/>
              </a:path>
            </a:pathLst>
          </a:custGeom>
          <a:solidFill>
            <a:srgbClr val="AFB818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7" name="object 7"/>
          <p:cNvSpPr txBox="1"/>
          <p:nvPr/>
        </p:nvSpPr>
        <p:spPr>
          <a:xfrm>
            <a:off x="3266673" y="3081608"/>
            <a:ext cx="2491740" cy="1910779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>
              <a:spcBef>
                <a:spcPts val="455"/>
              </a:spcBef>
            </a:pP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VetTech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Program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86300"/>
              </a:lnSpc>
              <a:spcBef>
                <a:spcPts val="525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Paid,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six-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week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summer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internship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military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veterans to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intern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technician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fabricate,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assemble,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calibrate,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operate,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test,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repair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modify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variety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electronic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mechanical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equipment,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systems,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devices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databases.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Information technology,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procurement,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ES&amp;H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opportunities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also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available.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62676" y="2693290"/>
            <a:ext cx="2757805" cy="2768600"/>
          </a:xfrm>
          <a:custGeom>
            <a:avLst/>
            <a:gdLst/>
            <a:ahLst/>
            <a:cxnLst/>
            <a:rect l="l" t="t" r="r" b="b"/>
            <a:pathLst>
              <a:path w="2757804" h="2768600">
                <a:moveTo>
                  <a:pt x="0" y="0"/>
                </a:moveTo>
                <a:lnTo>
                  <a:pt x="0" y="2768346"/>
                </a:lnTo>
                <a:lnTo>
                  <a:pt x="2757678" y="2214676"/>
                </a:lnTo>
                <a:lnTo>
                  <a:pt x="2757678" y="553669"/>
                </a:lnTo>
                <a:lnTo>
                  <a:pt x="0" y="0"/>
                </a:lnTo>
                <a:close/>
              </a:path>
            </a:pathLst>
          </a:custGeom>
          <a:solidFill>
            <a:srgbClr val="519A23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9" name="object 9"/>
          <p:cNvSpPr txBox="1"/>
          <p:nvPr/>
        </p:nvSpPr>
        <p:spPr>
          <a:xfrm>
            <a:off x="6231848" y="3200671"/>
            <a:ext cx="2567305" cy="1861407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>
              <a:spcBef>
                <a:spcPts val="455"/>
              </a:spcBef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VALOR</a:t>
            </a:r>
            <a:r>
              <a:rPr sz="13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Apprenticeship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ts val="1240"/>
              </a:lnSpc>
              <a:spcBef>
                <a:spcPts val="535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Paid,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six-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month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training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career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exploration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military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veterans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beginning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civilian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 careers.</a:t>
            </a:r>
            <a:endParaRPr sz="1200">
              <a:latin typeface="Arial"/>
              <a:cs typeface="Arial"/>
            </a:endParaRPr>
          </a:p>
          <a:p>
            <a:pPr marL="12700" marR="5715">
              <a:lnSpc>
                <a:spcPts val="1240"/>
              </a:lnSpc>
              <a:spcBef>
                <a:spcPts val="10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focus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developing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demonstrating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technical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proficiencies.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apprentice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fabricate,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assemble,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calibrate,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operate,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test,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repair/modify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electronic/mechanical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equipment,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systems,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devices,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databases.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3"/>
          </p:nvPr>
        </p:nvSpPr>
        <p:spPr>
          <a:xfrm>
            <a:off x="429419" y="1024187"/>
            <a:ext cx="5199276" cy="4969419"/>
          </a:xfrm>
        </p:spPr>
        <p:txBody>
          <a:bodyPr/>
          <a:lstStyle/>
          <a:p>
            <a:pPr marL="57150" indent="0">
              <a:spcBef>
                <a:spcPts val="600"/>
              </a:spcBef>
              <a:buNone/>
            </a:pPr>
            <a:r>
              <a:rPr lang="en-US" sz="1600" b="1" dirty="0"/>
              <a:t>Purpose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21252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</a:t>
            </a:r>
            <a:r>
              <a:rPr lang="en-US" sz="1600" b="0" i="0" dirty="0">
                <a:solidFill>
                  <a:srgbClr val="212529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pportunity for service members to gain valuable work experience through specific industry training, apprenticeships, or internships during the last 180 days of military service.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7150" indent="0">
              <a:spcBef>
                <a:spcPts val="600"/>
              </a:spcBef>
              <a:buNone/>
            </a:pPr>
            <a:endParaRPr lang="en-US" sz="800" dirty="0"/>
          </a:p>
          <a:p>
            <a:pPr marL="57150" indent="0">
              <a:spcBef>
                <a:spcPts val="600"/>
              </a:spcBef>
              <a:buNone/>
            </a:pPr>
            <a:r>
              <a:rPr lang="en-US" sz="1600" b="1" dirty="0"/>
              <a:t>Goal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Build a rich workforce pipeline of trained technical, and computing and procurement professionals, to fill critical roles as incumbents retire. </a:t>
            </a:r>
          </a:p>
          <a:p>
            <a:pPr marL="57150" indent="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</a:pPr>
            <a:endParaRPr lang="en-US" sz="800" dirty="0"/>
          </a:p>
          <a:p>
            <a:pPr marL="57150" indent="0">
              <a:spcBef>
                <a:spcPts val="600"/>
              </a:spcBef>
              <a:buNone/>
            </a:pPr>
            <a:r>
              <a:rPr lang="en-US" sz="1600" b="1" dirty="0"/>
              <a:t>Benefit 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No cost for workforce training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Job training and work experience for active military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Strengthens our commitment to military communities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Pathway to long-term employment security</a:t>
            </a:r>
          </a:p>
          <a:p>
            <a:pPr marL="57150" indent="0">
              <a:spcBef>
                <a:spcPts val="600"/>
              </a:spcBef>
              <a:buClr>
                <a:schemeClr val="tx1"/>
              </a:buClr>
              <a:buNone/>
            </a:pPr>
            <a:endParaRPr lang="en-US" sz="1600" dirty="0"/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Military/Veteran Initiatives</a:t>
            </a:r>
            <a:endParaRPr lang="en-US" b="1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2250" y="166277"/>
            <a:ext cx="8808244" cy="427877"/>
          </a:xfrm>
        </p:spPr>
        <p:txBody>
          <a:bodyPr/>
          <a:lstStyle/>
          <a:p>
            <a:r>
              <a:rPr lang="en-US" sz="1950" dirty="0"/>
              <a:t>DoD SkillBridge : </a:t>
            </a:r>
            <a:r>
              <a:rPr lang="en-US" sz="1950" b="0" dirty="0"/>
              <a:t>Office of Military Affiliated Communities-University of Chicago</a:t>
            </a:r>
            <a:endParaRPr lang="en-US" sz="1600" b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91DFEB-7C66-4DF4-84FF-2473271E563A}"/>
              </a:ext>
            </a:extLst>
          </p:cNvPr>
          <p:cNvSpPr txBox="1"/>
          <p:nvPr/>
        </p:nvSpPr>
        <p:spPr>
          <a:xfrm>
            <a:off x="5649362" y="1063396"/>
            <a:ext cx="2797521" cy="170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3014A3-0DEF-40C1-9D2B-F3DD4963A1C0}"/>
              </a:ext>
            </a:extLst>
          </p:cNvPr>
          <p:cNvSpPr txBox="1"/>
          <p:nvPr/>
        </p:nvSpPr>
        <p:spPr>
          <a:xfrm>
            <a:off x="5743575" y="1678207"/>
            <a:ext cx="3228975" cy="179792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53975">
              <a:spcAft>
                <a:spcPts val="300"/>
              </a:spcAft>
              <a:buNone/>
            </a:pPr>
            <a:r>
              <a:rPr lang="en-US" sz="1600" b="1" dirty="0"/>
              <a:t>Division/Directorate Support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</a:rPr>
              <a:t>Accelerator Directorate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</a:rPr>
              <a:t>Environment Safety and Health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</a:rPr>
              <a:t>Finance and Procurement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</a:rPr>
              <a:t>Infrastructure Services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</a:rPr>
              <a:t>Security and Emergency Management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81726D-52F4-42A2-84C8-966CFF9BF5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11/30/23</a:t>
            </a:r>
          </a:p>
        </p:txBody>
      </p:sp>
    </p:spTree>
    <p:extLst>
      <p:ext uri="{BB962C8B-B14F-4D97-AF65-F5344CB8AC3E}">
        <p14:creationId xmlns:p14="http://schemas.microsoft.com/office/powerpoint/2010/main" val="80253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3"/>
          </p:nvPr>
        </p:nvSpPr>
        <p:spPr>
          <a:xfrm>
            <a:off x="429419" y="1024187"/>
            <a:ext cx="5199276" cy="4969419"/>
          </a:xfrm>
        </p:spPr>
        <p:txBody>
          <a:bodyPr/>
          <a:lstStyle/>
          <a:p>
            <a:pPr marL="57150" indent="0">
              <a:spcBef>
                <a:spcPts val="600"/>
              </a:spcBef>
              <a:buNone/>
            </a:pPr>
            <a:r>
              <a:rPr lang="en-US" sz="1600" b="1" dirty="0"/>
              <a:t>VetTech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21252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College of DuPage GMC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21252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IL Dept of Employment Security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21252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US Dept of Veteran Affairs (Hines/Jesse Brown)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7150" indent="0">
              <a:spcBef>
                <a:spcPts val="600"/>
              </a:spcBef>
              <a:buNone/>
            </a:pPr>
            <a:endParaRPr lang="en-US" sz="800" dirty="0"/>
          </a:p>
          <a:p>
            <a:pPr marL="57150" indent="0">
              <a:spcBef>
                <a:spcPts val="600"/>
              </a:spcBef>
              <a:buNone/>
            </a:pPr>
            <a:r>
              <a:rPr lang="en-US" sz="1600" b="1" dirty="0"/>
              <a:t>VALOR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University of Chicago OMAC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City Colleges of Chicago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Naval Great Lakes Station</a:t>
            </a:r>
          </a:p>
          <a:p>
            <a:pPr marL="57150" indent="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</a:pPr>
            <a:endParaRPr lang="en-US" sz="800" dirty="0"/>
          </a:p>
          <a:p>
            <a:pPr marL="57150" indent="0">
              <a:spcBef>
                <a:spcPts val="600"/>
              </a:spcBef>
              <a:buNone/>
            </a:pPr>
            <a:r>
              <a:rPr lang="en-US" sz="1600" b="1" dirty="0"/>
              <a:t>VALOR JROTC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Airforce Academy High School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CPS Department of JROTC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East Aurora High School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Lindblom Math and Science Academy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Marmion Academy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West Aurora High School</a:t>
            </a:r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57150" indent="0">
              <a:spcBef>
                <a:spcPts val="600"/>
              </a:spcBef>
              <a:buClr>
                <a:schemeClr val="tx1"/>
              </a:buClr>
              <a:buNone/>
            </a:pPr>
            <a:endParaRPr lang="en-US" sz="1600" dirty="0"/>
          </a:p>
          <a:p>
            <a:pPr indent="-28575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Military/Veteran Initiatives</a:t>
            </a:r>
            <a:endParaRPr lang="en-US" b="1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51752"/>
            <a:ext cx="8686800" cy="427877"/>
          </a:xfrm>
        </p:spPr>
        <p:txBody>
          <a:bodyPr/>
          <a:lstStyle/>
          <a:p>
            <a:r>
              <a:rPr lang="en-US" sz="1950" dirty="0"/>
              <a:t>Recruitment Strategy: </a:t>
            </a:r>
            <a:r>
              <a:rPr lang="en-US" sz="1950" b="0" dirty="0"/>
              <a:t>Outreach and Partnerships</a:t>
            </a:r>
            <a:endParaRPr lang="en-US" sz="1600" b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91DFEB-7C66-4DF4-84FF-2473271E563A}"/>
              </a:ext>
            </a:extLst>
          </p:cNvPr>
          <p:cNvSpPr txBox="1"/>
          <p:nvPr/>
        </p:nvSpPr>
        <p:spPr>
          <a:xfrm>
            <a:off x="5649362" y="1063396"/>
            <a:ext cx="2797521" cy="170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3014A3-0DEF-40C1-9D2B-F3DD4963A1C0}"/>
              </a:ext>
            </a:extLst>
          </p:cNvPr>
          <p:cNvSpPr txBox="1"/>
          <p:nvPr/>
        </p:nvSpPr>
        <p:spPr>
          <a:xfrm>
            <a:off x="5357813" y="1678207"/>
            <a:ext cx="3614738" cy="2439129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53975">
              <a:spcAft>
                <a:spcPts val="300"/>
              </a:spcAft>
              <a:buNone/>
            </a:pPr>
            <a:r>
              <a:rPr lang="en-US" sz="1800" b="1" dirty="0"/>
              <a:t>Career Networking/Events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6"/>
                </a:solidFill>
              </a:rPr>
              <a:t>Chicago Brigade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6"/>
                </a:solidFill>
              </a:rPr>
              <a:t>Hire Vets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6"/>
                </a:solidFill>
              </a:rPr>
              <a:t>NIU Spring Career Fair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6"/>
                </a:solidFill>
              </a:rPr>
              <a:t>Students Veterans of America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6"/>
                </a:solidFill>
              </a:rPr>
              <a:t>Women’s Veteran Alliance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6"/>
                </a:solidFill>
              </a:rPr>
              <a:t>Wounded Warriors Project</a:t>
            </a:r>
          </a:p>
          <a:p>
            <a:pPr marL="285750" indent="-285750"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81726D-52F4-42A2-84C8-966CFF9BF5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11/30/23</a:t>
            </a:r>
          </a:p>
        </p:txBody>
      </p:sp>
    </p:spTree>
    <p:extLst>
      <p:ext uri="{BB962C8B-B14F-4D97-AF65-F5344CB8AC3E}">
        <p14:creationId xmlns:p14="http://schemas.microsoft.com/office/powerpoint/2010/main" val="1864434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C41BA1-5823-4665-3AD7-FC350C73F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11/30/23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014F73-1CCC-94C7-C591-800055120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Military/Veteran Initiatives </a:t>
            </a:r>
            <a:endParaRPr lang="en-US" b="1" dirty="0"/>
          </a:p>
        </p:txBody>
      </p:sp>
      <p:pic>
        <p:nvPicPr>
          <p:cNvPr id="7" name="Picture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8E567C5D-70EB-BD21-4408-143D463175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alphaModFix amt="20000"/>
          </a:blip>
          <a:srcRect t="5413" b="5413"/>
          <a:stretch>
            <a:fillRect/>
          </a:stretch>
        </p:blipFill>
        <p:spPr>
          <a:xfrm>
            <a:off x="168275" y="249546"/>
            <a:ext cx="8675688" cy="580292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4164CF-387B-9494-F480-9341CD2DCF95}"/>
              </a:ext>
            </a:extLst>
          </p:cNvPr>
          <p:cNvSpPr txBox="1"/>
          <p:nvPr/>
        </p:nvSpPr>
        <p:spPr>
          <a:xfrm>
            <a:off x="636588" y="907256"/>
            <a:ext cx="820737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Veterans Laboratory Resource Group</a:t>
            </a:r>
            <a:endParaRPr lang="en-US" b="0" i="0" dirty="0">
              <a:solidFill>
                <a:schemeClr val="accent6">
                  <a:lumMod val="75000"/>
                </a:schemeClr>
              </a:solidFill>
              <a:effectLst/>
              <a:latin typeface="Helvetica Neue"/>
            </a:endParaRPr>
          </a:p>
          <a:p>
            <a:pPr algn="l"/>
            <a:r>
              <a:rPr lang="en-US" b="0" i="0" dirty="0">
                <a:solidFill>
                  <a:srgbClr val="444444"/>
                </a:solidFill>
                <a:effectLst/>
                <a:latin typeface="Helvetica Neue"/>
              </a:rPr>
              <a:t>A resource for military veterans, families and friends of military service men and women at Fermilab.</a:t>
            </a:r>
          </a:p>
          <a:p>
            <a:pPr algn="l"/>
            <a:endParaRPr lang="en-US" b="0" i="0" dirty="0">
              <a:solidFill>
                <a:srgbClr val="444444"/>
              </a:solidFill>
              <a:effectLst/>
              <a:latin typeface="Helvetica Neue"/>
            </a:endParaRPr>
          </a:p>
          <a:p>
            <a:pPr algn="l"/>
            <a:r>
              <a:rPr lang="en-US" sz="2200" b="1" i="0" dirty="0">
                <a:solidFill>
                  <a:srgbClr val="444444"/>
                </a:solidFill>
                <a:effectLst/>
                <a:latin typeface="Helvetica Neue"/>
              </a:rPr>
              <a:t>Leadership:</a:t>
            </a:r>
            <a:r>
              <a:rPr lang="en-US" sz="2200" b="0" i="0" dirty="0">
                <a:solidFill>
                  <a:srgbClr val="444444"/>
                </a:solidFill>
                <a:effectLst/>
                <a:latin typeface="Helvetica Neue"/>
              </a:rPr>
              <a:t> </a:t>
            </a:r>
            <a:r>
              <a:rPr lang="en-US" sz="2200" b="0" i="0" strike="noStrike" dirty="0">
                <a:solidFill>
                  <a:schemeClr val="tx2"/>
                </a:solidFill>
                <a:effectLst/>
                <a:latin typeface="Helvetica Neue"/>
              </a:rPr>
              <a:t>Brian Niesman</a:t>
            </a:r>
            <a:r>
              <a:rPr lang="en-US" sz="2200" b="0" i="0" dirty="0">
                <a:solidFill>
                  <a:schemeClr val="tx2"/>
                </a:solidFill>
                <a:effectLst/>
                <a:latin typeface="Helvetica Neue"/>
              </a:rPr>
              <a:t> • </a:t>
            </a:r>
            <a:r>
              <a:rPr lang="en-US" sz="2200" b="0" i="0" strike="noStrike" dirty="0">
                <a:solidFill>
                  <a:schemeClr val="tx2"/>
                </a:solidFill>
                <a:effectLst/>
                <a:latin typeface="Helvetica Neue"/>
              </a:rPr>
              <a:t>Brandon White</a:t>
            </a:r>
            <a:r>
              <a:rPr lang="en-US" sz="2200" b="0" i="0" dirty="0">
                <a:solidFill>
                  <a:schemeClr val="tx2"/>
                </a:solidFill>
                <a:effectLst/>
                <a:latin typeface="Helvetica Neue"/>
              </a:rPr>
              <a:t> • </a:t>
            </a:r>
            <a:r>
              <a:rPr lang="en-US" sz="2200" dirty="0">
                <a:solidFill>
                  <a:schemeClr val="tx2"/>
                </a:solidFill>
                <a:latin typeface="Helvetica Neue"/>
              </a:rPr>
              <a:t>Chandler Lawrence</a:t>
            </a:r>
            <a:r>
              <a:rPr lang="en-US" sz="2200" b="0" i="0" dirty="0">
                <a:solidFill>
                  <a:schemeClr val="tx2"/>
                </a:solidFill>
                <a:effectLst/>
                <a:latin typeface="Helvetica Neue"/>
              </a:rPr>
              <a:t> </a:t>
            </a:r>
            <a:endParaRPr lang="en-US" sz="2200" dirty="0">
              <a:solidFill>
                <a:schemeClr val="tx2"/>
              </a:solidFill>
              <a:latin typeface="Helvetica Neue"/>
            </a:endParaRPr>
          </a:p>
          <a:p>
            <a:pPr algn="l"/>
            <a:endParaRPr lang="en-US" sz="2200" b="0" i="0" dirty="0">
              <a:solidFill>
                <a:srgbClr val="444444"/>
              </a:solidFill>
              <a:effectLst/>
              <a:latin typeface="Helvetica Neue"/>
            </a:endParaRPr>
          </a:p>
          <a:p>
            <a:pPr algn="l"/>
            <a:r>
              <a:rPr lang="en-US" sz="2200" b="1" i="0" dirty="0">
                <a:solidFill>
                  <a:srgbClr val="444444"/>
                </a:solidFill>
                <a:effectLst/>
                <a:latin typeface="Helvetica Neue"/>
              </a:rPr>
              <a:t>Executive Sponsor: </a:t>
            </a:r>
            <a:r>
              <a:rPr lang="en-US" sz="2200" b="0" i="0" dirty="0">
                <a:solidFill>
                  <a:schemeClr val="tx2"/>
                </a:solidFill>
                <a:effectLst/>
                <a:latin typeface="Helvetica Neue"/>
              </a:rPr>
              <a:t>Susan Simpkins</a:t>
            </a:r>
          </a:p>
          <a:p>
            <a:pPr algn="l"/>
            <a:endParaRPr lang="en-US" dirty="0">
              <a:solidFill>
                <a:srgbClr val="444444"/>
              </a:solidFill>
              <a:latin typeface="Helvetica Neue"/>
            </a:endParaRPr>
          </a:p>
          <a:p>
            <a:pPr algn="l"/>
            <a:r>
              <a:rPr lang="en-US" dirty="0">
                <a:solidFill>
                  <a:srgbClr val="444444"/>
                </a:solidFill>
                <a:latin typeface="Helvetica Neue"/>
              </a:rPr>
              <a:t>Current </a:t>
            </a:r>
            <a:r>
              <a:rPr lang="en-US" dirty="0">
                <a:solidFill>
                  <a:srgbClr val="444444"/>
                </a:solidFill>
                <a:effectLst/>
                <a:latin typeface="Helvetica Neue"/>
              </a:rPr>
              <a:t>Veterans employed: ~</a:t>
            </a:r>
            <a:r>
              <a:rPr lang="en-US" b="0" i="0" dirty="0">
                <a:solidFill>
                  <a:schemeClr val="tx2"/>
                </a:solidFill>
                <a:effectLst/>
                <a:latin typeface="Helvetica Neue"/>
              </a:rPr>
              <a:t>1</a:t>
            </a:r>
            <a:r>
              <a:rPr lang="en-US" dirty="0">
                <a:solidFill>
                  <a:schemeClr val="tx2"/>
                </a:solidFill>
                <a:latin typeface="Helvetica Neue"/>
              </a:rPr>
              <a:t>25</a:t>
            </a:r>
          </a:p>
          <a:p>
            <a:pPr algn="l"/>
            <a:endParaRPr lang="en-US" dirty="0">
              <a:solidFill>
                <a:srgbClr val="444444"/>
              </a:solidFill>
              <a:latin typeface="Helvetica Neue"/>
            </a:endParaRPr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1D12DF36-D41F-26A2-6F3B-564426B41D78}"/>
              </a:ext>
            </a:extLst>
          </p:cNvPr>
          <p:cNvSpPr txBox="1">
            <a:spLocks/>
          </p:cNvSpPr>
          <p:nvPr/>
        </p:nvSpPr>
        <p:spPr>
          <a:xfrm>
            <a:off x="457200" y="251752"/>
            <a:ext cx="8686800" cy="42787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950" dirty="0"/>
              <a:t>Resources and Engagement: </a:t>
            </a:r>
            <a:r>
              <a:rPr lang="en-US" sz="1950" b="0" dirty="0"/>
              <a:t>Veterans Lab Resource Group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2439992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C41BA1-5823-4665-3AD7-FC350C73F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11/30/23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014F73-1CCC-94C7-C591-800055120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Military Veteran Initiatives </a:t>
            </a:r>
            <a:endParaRPr lang="en-US" b="1" dirty="0"/>
          </a:p>
        </p:txBody>
      </p:sp>
      <p:pic>
        <p:nvPicPr>
          <p:cNvPr id="7" name="Picture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8E567C5D-70EB-BD21-4408-143D463175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alphaModFix amt="20000"/>
          </a:blip>
          <a:srcRect t="5413" b="5413"/>
          <a:stretch>
            <a:fillRect/>
          </a:stretch>
        </p:blipFill>
        <p:spPr>
          <a:xfrm>
            <a:off x="168275" y="171067"/>
            <a:ext cx="8675688" cy="5802923"/>
          </a:xfrm>
        </p:spPr>
      </p:pic>
      <p:sp>
        <p:nvSpPr>
          <p:cNvPr id="8" name="Title 9">
            <a:extLst>
              <a:ext uri="{FF2B5EF4-FFF2-40B4-BE49-F238E27FC236}">
                <a16:creationId xmlns:a16="http://schemas.microsoft.com/office/drawing/2014/main" id="{1D12DF36-D41F-26A2-6F3B-564426B41D78}"/>
              </a:ext>
            </a:extLst>
          </p:cNvPr>
          <p:cNvSpPr txBox="1">
            <a:spLocks/>
          </p:cNvSpPr>
          <p:nvPr/>
        </p:nvSpPr>
        <p:spPr>
          <a:xfrm>
            <a:off x="457200" y="251752"/>
            <a:ext cx="8686800" cy="42787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950" dirty="0"/>
              <a:t>Resources and Engagement: </a:t>
            </a:r>
            <a:r>
              <a:rPr lang="en-US" sz="1950" b="0" dirty="0"/>
              <a:t>Courageous Conversations </a:t>
            </a:r>
            <a:endParaRPr lang="en-US" sz="16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EC1125-5617-4C5E-B7D5-FCF668482D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81" t="13472" r="4062" b="6068"/>
          <a:stretch/>
        </p:blipFill>
        <p:spPr>
          <a:xfrm>
            <a:off x="613379" y="921508"/>
            <a:ext cx="7917242" cy="4750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0028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8E567C5D-70EB-BD21-4408-143D463175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alphaModFix amt="35000"/>
          </a:blip>
          <a:srcRect t="5413" b="5413"/>
          <a:stretch>
            <a:fillRect/>
          </a:stretch>
        </p:blipFill>
        <p:spPr>
          <a:xfrm>
            <a:off x="222250" y="297316"/>
            <a:ext cx="8675688" cy="5802923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C41BA1-5823-4665-3AD7-FC350C73F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11/30/23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014F73-1CCC-94C7-C591-800055120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Military/Veteran Initiatives </a:t>
            </a:r>
            <a:endParaRPr lang="en-US" b="1" dirty="0"/>
          </a:p>
        </p:txBody>
      </p:sp>
      <p:sp>
        <p:nvSpPr>
          <p:cNvPr id="5" name="Title 9">
            <a:extLst>
              <a:ext uri="{FF2B5EF4-FFF2-40B4-BE49-F238E27FC236}">
                <a16:creationId xmlns:a16="http://schemas.microsoft.com/office/drawing/2014/main" id="{53958543-9D4E-BE25-8B26-A5FA91970DCE}"/>
              </a:ext>
            </a:extLst>
          </p:cNvPr>
          <p:cNvSpPr txBox="1">
            <a:spLocks/>
          </p:cNvSpPr>
          <p:nvPr/>
        </p:nvSpPr>
        <p:spPr>
          <a:xfrm>
            <a:off x="457200" y="251752"/>
            <a:ext cx="8686800" cy="42787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950" dirty="0"/>
              <a:t>Success At-Glance: </a:t>
            </a:r>
            <a:r>
              <a:rPr lang="en-US" sz="1950" b="0" dirty="0"/>
              <a:t>Conversions</a:t>
            </a:r>
            <a:endParaRPr lang="en-US" sz="1600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66E2A2-B405-34DA-EEA0-99CF62FF6528}"/>
              </a:ext>
            </a:extLst>
          </p:cNvPr>
          <p:cNvSpPr txBox="1"/>
          <p:nvPr/>
        </p:nvSpPr>
        <p:spPr>
          <a:xfrm>
            <a:off x="4190204" y="1753092"/>
            <a:ext cx="35128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Christopher James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VetTech Intern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Neutrino Division Mechanical Technician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SQMS  Staff Engineer I Hired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VetTech/VALOR Supervisor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7" name="Picture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19159F6B-70B4-785F-78FC-9FBCCA375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61" y="1019309"/>
            <a:ext cx="1966801" cy="274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597506-DCF1-90DA-4C6A-4989E43604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722" t="33196" r="6433" b="15473"/>
          <a:stretch/>
        </p:blipFill>
        <p:spPr>
          <a:xfrm>
            <a:off x="4036219" y="3763182"/>
            <a:ext cx="4576316" cy="2246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667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1859" y="1061316"/>
            <a:ext cx="10515600" cy="35137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269868">
              <a:spcBef>
                <a:spcPts val="100"/>
              </a:spcBef>
            </a:pPr>
            <a:r>
              <a:rPr sz="2200" dirty="0"/>
              <a:t>Converting</a:t>
            </a:r>
            <a:r>
              <a:rPr sz="2200" spc="-30" dirty="0"/>
              <a:t> </a:t>
            </a:r>
            <a:r>
              <a:rPr sz="2200" dirty="0"/>
              <a:t>Veter</a:t>
            </a:r>
            <a:r>
              <a:rPr lang="en-US" sz="2200" dirty="0"/>
              <a:t>a</a:t>
            </a:r>
            <a:r>
              <a:rPr sz="2200" dirty="0"/>
              <a:t>n</a:t>
            </a:r>
            <a:r>
              <a:rPr sz="2200" spc="-55" dirty="0"/>
              <a:t> </a:t>
            </a:r>
            <a:r>
              <a:rPr sz="2200" dirty="0"/>
              <a:t>Interns</a:t>
            </a:r>
            <a:r>
              <a:rPr sz="2200" spc="-35" dirty="0"/>
              <a:t> </a:t>
            </a:r>
            <a:r>
              <a:rPr sz="2200" dirty="0"/>
              <a:t>to</a:t>
            </a:r>
            <a:r>
              <a:rPr sz="2200" spc="-35" dirty="0"/>
              <a:t> </a:t>
            </a:r>
            <a:r>
              <a:rPr sz="2200" spc="-10" dirty="0"/>
              <a:t>Employees</a:t>
            </a:r>
            <a:endParaRPr sz="2200" dirty="0"/>
          </a:p>
        </p:txBody>
      </p:sp>
      <p:grpSp>
        <p:nvGrpSpPr>
          <p:cNvPr id="3" name="object 3"/>
          <p:cNvGrpSpPr/>
          <p:nvPr/>
        </p:nvGrpSpPr>
        <p:grpSpPr>
          <a:xfrm>
            <a:off x="291859" y="1607083"/>
            <a:ext cx="2078989" cy="3244850"/>
            <a:chOff x="291858" y="749833"/>
            <a:chExt cx="2078989" cy="32448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1858" y="749833"/>
              <a:ext cx="2078723" cy="324457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6156" y="944118"/>
              <a:ext cx="1491995" cy="2657855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2083642" y="1830047"/>
            <a:ext cx="207518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Small</a:t>
            </a:r>
            <a:r>
              <a:rPr sz="1200" spc="-3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Business</a:t>
            </a:r>
            <a:r>
              <a:rPr sz="12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Liaison</a:t>
            </a:r>
            <a:r>
              <a:rPr sz="1200" spc="-4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Officer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Finance</a:t>
            </a:r>
            <a:r>
              <a:rPr sz="12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and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Procurement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Hired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505050"/>
                </a:solidFill>
                <a:latin typeface="Arial"/>
                <a:cs typeface="Arial"/>
              </a:rPr>
              <a:t>2023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34590" y="2481835"/>
            <a:ext cx="1808987" cy="255422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435863" y="5033600"/>
            <a:ext cx="164782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Cybersecurity</a:t>
            </a:r>
            <a:r>
              <a:rPr sz="1200" spc="-5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Specialist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Accelerator</a:t>
            </a:r>
            <a:r>
              <a:rPr sz="1200" spc="-4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Directorate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Hired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505050"/>
                </a:solidFill>
                <a:latin typeface="Arial"/>
                <a:cs typeface="Arial"/>
              </a:rPr>
              <a:t>2023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98671" y="1801369"/>
            <a:ext cx="1542287" cy="227456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593142" y="4123841"/>
            <a:ext cx="17754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Financial</a:t>
            </a:r>
            <a:r>
              <a:rPr sz="12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Analyst</a:t>
            </a:r>
            <a:endParaRPr sz="1200">
              <a:latin typeface="Arial"/>
              <a:cs typeface="Arial"/>
            </a:endParaRPr>
          </a:p>
          <a:p>
            <a:pPr marL="12700" marR="5080"/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Finance</a:t>
            </a:r>
            <a:r>
              <a:rPr sz="12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and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Procurement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Hired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505050"/>
                </a:solidFill>
                <a:latin typeface="Arial"/>
                <a:cs typeface="Arial"/>
              </a:rPr>
              <a:t>2023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93586" y="2448306"/>
            <a:ext cx="1765540" cy="240639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6618704" y="4893245"/>
            <a:ext cx="21228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Area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Facilities</a:t>
            </a:r>
            <a:r>
              <a:rPr sz="12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Manager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Infrastructure</a:t>
            </a:r>
            <a:r>
              <a:rPr sz="1200" spc="-4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Services</a:t>
            </a:r>
            <a:r>
              <a:rPr sz="1200" spc="-2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505050"/>
                </a:solidFill>
                <a:latin typeface="Arial"/>
                <a:cs typeface="Arial"/>
              </a:rPr>
              <a:t>Division </a:t>
            </a:r>
            <a:r>
              <a:rPr sz="1200" dirty="0">
                <a:solidFill>
                  <a:srgbClr val="505050"/>
                </a:solidFill>
                <a:latin typeface="Arial"/>
                <a:cs typeface="Arial"/>
              </a:rPr>
              <a:t>Hired</a:t>
            </a:r>
            <a:r>
              <a:rPr sz="1200" spc="-30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505050"/>
                </a:solidFill>
                <a:latin typeface="Arial"/>
                <a:cs typeface="Arial"/>
              </a:rPr>
              <a:t>2023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25272" y="1661923"/>
            <a:ext cx="2275841" cy="22358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en-US" sz="1400" b="1" spc="-10" dirty="0">
                <a:solidFill>
                  <a:srgbClr val="505050"/>
                </a:solidFill>
                <a:latin typeface="Arial"/>
                <a:cs typeface="Arial"/>
              </a:rPr>
              <a:t>More information</a:t>
            </a:r>
            <a:r>
              <a:rPr sz="1400" spc="-10" dirty="0">
                <a:solidFill>
                  <a:srgbClr val="505050"/>
                </a:solidFill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  <a:p>
            <a:pPr marL="298442" indent="-285743"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tabLst>
                <a:tab pos="243198" algn="l"/>
              </a:tabLst>
            </a:pPr>
            <a:r>
              <a:rPr sz="14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"/>
              </a:rPr>
              <a:t>Internships.fnal.gov</a:t>
            </a: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243198" indent="-230498">
              <a:buFont typeface="Wingdings"/>
              <a:buChar char=""/>
              <a:tabLst>
                <a:tab pos="243198" algn="l"/>
              </a:tabLst>
            </a:pP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243198" indent="-230498">
              <a:buFont typeface="Wingdings"/>
              <a:buChar char=""/>
              <a:tabLst>
                <a:tab pos="243198" algn="l"/>
              </a:tabLst>
            </a:pP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12700">
              <a:tabLst>
                <a:tab pos="243198" algn="l"/>
              </a:tabLst>
            </a:pP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12700">
              <a:tabLst>
                <a:tab pos="243198" algn="l"/>
              </a:tabLst>
            </a:pP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12700">
              <a:tabLst>
                <a:tab pos="243198" algn="l"/>
              </a:tabLst>
            </a:pP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12700">
              <a:tabLst>
                <a:tab pos="243198" algn="l"/>
              </a:tabLst>
            </a:pPr>
            <a:endParaRPr lang="en-US" sz="1400" u="sng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Arial"/>
              <a:cs typeface="Arial"/>
            </a:endParaRPr>
          </a:p>
          <a:p>
            <a:pPr marL="12700">
              <a:tabLst>
                <a:tab pos="243198" algn="l"/>
              </a:tabLst>
            </a:pPr>
            <a:endParaRPr sz="1400" dirty="0">
              <a:latin typeface="Arial"/>
              <a:cs typeface="Arial"/>
            </a:endParaRPr>
          </a:p>
          <a:p>
            <a:pPr>
              <a:spcBef>
                <a:spcPts val="35"/>
              </a:spcBef>
            </a:pPr>
            <a:endParaRPr sz="18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852" y="5611251"/>
            <a:ext cx="74676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400" b="1" spc="-10" dirty="0">
                <a:solidFill>
                  <a:srgbClr val="505050"/>
                </a:solidFill>
                <a:latin typeface="Arial"/>
                <a:cs typeface="Arial"/>
              </a:rPr>
              <a:t>Contact: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85875" y="5611251"/>
            <a:ext cx="358140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>
              <a:spcBef>
                <a:spcPts val="95"/>
              </a:spcBef>
            </a:pPr>
            <a:r>
              <a:rPr sz="14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3"/>
              </a:rPr>
              <a:t>Internships@fnal.gov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0988" y="187903"/>
            <a:ext cx="10515600" cy="337150"/>
          </a:xfrm>
          <a:prstGeom prst="rect">
            <a:avLst/>
          </a:prstGeom>
        </p:spPr>
        <p:txBody>
          <a:bodyPr vert="horz" wrap="square" lIns="0" tIns="74809" rIns="0" bIns="0" rtlCol="0" anchor="ctr">
            <a:spAutoFit/>
          </a:bodyPr>
          <a:lstStyle/>
          <a:p>
            <a:pPr marL="241294">
              <a:spcBef>
                <a:spcPts val="100"/>
              </a:spcBef>
            </a:pPr>
            <a:r>
              <a:rPr dirty="0"/>
              <a:t>Connect</a:t>
            </a:r>
            <a:r>
              <a:rPr spc="-25" dirty="0"/>
              <a:t> </a:t>
            </a:r>
            <a:r>
              <a:rPr dirty="0"/>
              <a:t>with</a:t>
            </a:r>
            <a:r>
              <a:rPr spc="-25" dirty="0"/>
              <a:t> us!</a:t>
            </a: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9852" y="714374"/>
            <a:ext cx="6196678" cy="4558285"/>
          </a:xfrm>
          <a:prstGeom prst="rect">
            <a:avLst/>
          </a:prstGeom>
        </p:spPr>
      </p:pic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99D631D9-ED3B-224E-9524-43B9F5A5EB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757" y="2363302"/>
            <a:ext cx="1409700" cy="1409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3" id="{EB96F61D-0660-9747-A675-216FF6C86284}" vid="{11929733-D318-6344-B1CB-9B297CDC1FC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FNAL_PowerPoint_4x3-seasons_052121</Template>
  <TotalTime>4390</TotalTime>
  <Words>593</Words>
  <Application>Microsoft Office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Helvetica</vt:lpstr>
      <vt:lpstr>Helvetica Neue</vt:lpstr>
      <vt:lpstr>Wingdings</vt:lpstr>
      <vt:lpstr>Fermilab_PPT_090815</vt:lpstr>
      <vt:lpstr>PowerPoint Presentation</vt:lpstr>
      <vt:lpstr>VALOR (Veteran Applied Laboratory Occupational Retraining) Program</vt:lpstr>
      <vt:lpstr>DoD SkillBridge : Office of Military Affiliated Communities-University of Chicago</vt:lpstr>
      <vt:lpstr>Recruitment Strategy: Outreach and Partnerships</vt:lpstr>
      <vt:lpstr>PowerPoint Presentation</vt:lpstr>
      <vt:lpstr>PowerPoint Presentation</vt:lpstr>
      <vt:lpstr>PowerPoint Presentation</vt:lpstr>
      <vt:lpstr>Converting Veteran Interns to Employees</vt:lpstr>
      <vt:lpstr>Connect with us!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Kathleen;Cortez L. Watkins;Sandra Charles</dc:creator>
  <cp:lastModifiedBy>Cortez L. Watkins x 37887N</cp:lastModifiedBy>
  <cp:revision>91</cp:revision>
  <cp:lastPrinted>2014-01-20T19:40:21Z</cp:lastPrinted>
  <dcterms:created xsi:type="dcterms:W3CDTF">2021-10-29T17:03:52Z</dcterms:created>
  <dcterms:modified xsi:type="dcterms:W3CDTF">2023-11-30T09:56:36Z</dcterms:modified>
</cp:coreProperties>
</file>