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2" r:id="rId1"/>
  </p:sldMasterIdLst>
  <p:notesMasterIdLst>
    <p:notesMasterId r:id="rId12"/>
  </p:notesMasterIdLst>
  <p:handoutMasterIdLst>
    <p:handoutMasterId r:id="rId13"/>
  </p:handoutMasterIdLst>
  <p:sldIdLst>
    <p:sldId id="256" r:id="rId2"/>
    <p:sldId id="367" r:id="rId3"/>
    <p:sldId id="653" r:id="rId4"/>
    <p:sldId id="703" r:id="rId5"/>
    <p:sldId id="705" r:id="rId6"/>
    <p:sldId id="704" r:id="rId7"/>
    <p:sldId id="706" r:id="rId8"/>
    <p:sldId id="707" r:id="rId9"/>
    <p:sldId id="708" r:id="rId10"/>
    <p:sldId id="709" r:id="rId11"/>
  </p:sldIdLst>
  <p:sldSz cx="9144000" cy="5143500" type="screen16x9"/>
  <p:notesSz cx="6888163" cy="100187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700"/>
    <a:srgbClr val="B4B416"/>
    <a:srgbClr val="000000"/>
    <a:srgbClr val="3496D4"/>
    <a:srgbClr val="3E97D3"/>
    <a:srgbClr val="3654A1"/>
    <a:srgbClr val="3A53A1"/>
    <a:srgbClr val="C71C67"/>
    <a:srgbClr val="B3C30E"/>
    <a:srgbClr val="92A6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550"/>
    <p:restoredTop sz="94681"/>
  </p:normalViewPr>
  <p:slideViewPr>
    <p:cSldViewPr snapToGrid="0" snapToObjects="1">
      <p:cViewPr varScale="1">
        <p:scale>
          <a:sx n="164" d="100"/>
          <a:sy n="164" d="100"/>
        </p:scale>
        <p:origin x="184" y="6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5CDE7A-F349-4DD6-AE08-94253B91A377}" type="datetimeFigureOut">
              <a:rPr lang="en-GB" smtClean="0"/>
              <a:t>27/11/2023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02075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7E0384-14C8-4070-B0CA-46F33A60D7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3266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267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267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r">
              <a:defRPr sz="1300"/>
            </a:lvl1pPr>
          </a:lstStyle>
          <a:p>
            <a:fld id="{DE11550E-02AB-3444-ACA7-557604EECCE1}" type="datetimeFigureOut">
              <a:rPr lang="en-GB" smtClean="0"/>
              <a:t>27/11/2023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9738" y="1252538"/>
            <a:ext cx="6008687" cy="3381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06" tIns="48303" rIns="96606" bIns="48303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817" y="4821506"/>
            <a:ext cx="5510530" cy="3944868"/>
          </a:xfrm>
          <a:prstGeom prst="rect">
            <a:avLst/>
          </a:prstGeom>
        </p:spPr>
        <p:txBody>
          <a:bodyPr vert="horz" lIns="96606" tIns="48303" rIns="96606" bIns="48303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16039"/>
            <a:ext cx="2984871" cy="502674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01698" y="9516039"/>
            <a:ext cx="2984871" cy="502674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r">
              <a:defRPr sz="1300"/>
            </a:lvl1pPr>
          </a:lstStyle>
          <a:p>
            <a:fld id="{50D9B9BD-A099-3541-A743-49318701A3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46190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D9B9BD-A099-3541-A743-49318701A30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83117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D9B9BD-A099-3541-A743-49318701A30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22138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2307431"/>
            <a:ext cx="6858000" cy="325041"/>
          </a:xfrm>
        </p:spPr>
        <p:txBody>
          <a:bodyPr anchor="b">
            <a:normAutofit/>
          </a:bodyPr>
          <a:lstStyle>
            <a:lvl1pPr algn="l">
              <a:defRPr sz="1500">
                <a:solidFill>
                  <a:srgbClr val="3496D4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86062"/>
            <a:ext cx="6858000" cy="1328738"/>
          </a:xfrm>
        </p:spPr>
        <p:txBody>
          <a:bodyPr>
            <a:noAutofit/>
          </a:bodyPr>
          <a:lstStyle>
            <a:lvl1pPr marL="0" indent="0" algn="l">
              <a:buNone/>
              <a:defRPr sz="4500">
                <a:solidFill>
                  <a:srgbClr val="3654A1"/>
                </a:solidFill>
              </a:defRPr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1143000" y="2694074"/>
            <a:ext cx="6858000" cy="0"/>
          </a:xfrm>
          <a:prstGeom prst="line">
            <a:avLst/>
          </a:prstGeom>
          <a:ln w="38100">
            <a:solidFill>
              <a:srgbClr val="3A53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A logo for a company&#10;&#10;Description automatically generated">
            <a:extLst>
              <a:ext uri="{FF2B5EF4-FFF2-40B4-BE49-F238E27FC236}">
                <a16:creationId xmlns:a16="http://schemas.microsoft.com/office/drawing/2014/main" id="{724574EE-15E2-DAC8-ACC3-23541F1FC25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3415" y="238469"/>
            <a:ext cx="1779170" cy="1779170"/>
          </a:xfrm>
          <a:prstGeom prst="rect">
            <a:avLst/>
          </a:prstGeom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7769" y="990613"/>
            <a:ext cx="8465079" cy="3518734"/>
          </a:xfrm>
        </p:spPr>
        <p:txBody>
          <a:bodyPr/>
          <a:lstStyle>
            <a:lvl1pPr>
              <a:defRPr sz="1800">
                <a:solidFill>
                  <a:srgbClr val="3A53A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sz="1500">
                <a:solidFill>
                  <a:srgbClr val="3E97D3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350">
                <a:solidFill>
                  <a:srgbClr val="C71C67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200">
                <a:solidFill>
                  <a:srgbClr val="B3C30E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050">
                <a:solidFill>
                  <a:srgbClr val="3A53A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7555" y="4590327"/>
            <a:ext cx="3985290" cy="223070"/>
          </a:xfrm>
          <a:prstGeom prst="rect">
            <a:avLst/>
          </a:prstGeom>
        </p:spPr>
        <p:txBody>
          <a:bodyPr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r>
              <a:rPr lang="de-CH"/>
              <a:t>The International Particle Physics Outreach Group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45593" y="4594100"/>
            <a:ext cx="3985290" cy="223070"/>
          </a:xfrm>
          <a:prstGeom prst="rect">
            <a:avLst/>
          </a:prstGeom>
        </p:spPr>
        <p:txBody>
          <a:bodyPr/>
          <a:lstStyle>
            <a:lvl1pPr algn="l">
              <a:defRPr sz="900">
                <a:solidFill>
                  <a:schemeClr val="accent1"/>
                </a:solidFill>
              </a:defRPr>
            </a:lvl1pPr>
          </a:lstStyle>
          <a:p>
            <a:r>
              <a:rPr lang="en-GB"/>
              <a:t>S. Goldfarb, Geneva, Switzerland, 30 November 2023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7768" y="4589075"/>
            <a:ext cx="361154" cy="223070"/>
          </a:xfrm>
          <a:prstGeom prst="rect">
            <a:avLst/>
          </a:prstGeom>
        </p:spPr>
        <p:txBody>
          <a:bodyPr/>
          <a:lstStyle>
            <a:lvl1pPr algn="l">
              <a:defRPr sz="900">
                <a:solidFill>
                  <a:schemeClr val="accent1"/>
                </a:solidFill>
              </a:defRPr>
            </a:lvl1pPr>
          </a:lstStyle>
          <a:p>
            <a:fld id="{8DE9D450-AD3B-A24D-8A95-F027C5FCDEC4}" type="slidenum">
              <a:rPr lang="en-GB" smtClean="0"/>
              <a:pPr/>
              <a:t>‹#›</a:t>
            </a:fld>
            <a:r>
              <a:rPr lang="en-GB"/>
              <a:t> </a:t>
            </a:r>
            <a:endParaRPr lang="en-GB" dirty="0"/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 flipV="1">
            <a:off x="317768" y="4543271"/>
            <a:ext cx="8465079" cy="16906"/>
          </a:xfrm>
          <a:prstGeom prst="line">
            <a:avLst/>
          </a:prstGeom>
          <a:ln w="25400">
            <a:solidFill>
              <a:srgbClr val="3A53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2021_IPPOG_design.png" descr="2021_IPPOG_design.png">
            <a:extLst>
              <a:ext uri="{FF2B5EF4-FFF2-40B4-BE49-F238E27FC236}">
                <a16:creationId xmlns:a16="http://schemas.microsoft.com/office/drawing/2014/main" id="{18A2EA7C-415C-C94B-9B88-048033F58C8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76" b="276"/>
          <a:stretch>
            <a:fillRect/>
          </a:stretch>
        </p:blipFill>
        <p:spPr>
          <a:xfrm>
            <a:off x="0" y="4812144"/>
            <a:ext cx="9144000" cy="331355"/>
          </a:xfrm>
          <a:prstGeom prst="rect">
            <a:avLst/>
          </a:prstGeom>
          <a:ln w="12700">
            <a:miter lim="400000"/>
          </a:ln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9C278E77-E517-6B11-09F6-66EA555C29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8851" y="264319"/>
            <a:ext cx="7623999" cy="611866"/>
          </a:xfrm>
        </p:spPr>
        <p:txBody>
          <a:bodyPr/>
          <a:lstStyle>
            <a:lvl1pPr>
              <a:defRPr>
                <a:solidFill>
                  <a:srgbClr val="3A53A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E391A65-E0B9-7B20-4F70-42568743A593}"/>
              </a:ext>
            </a:extLst>
          </p:cNvPr>
          <p:cNvCxnSpPr>
            <a:cxnSpLocks/>
          </p:cNvCxnSpPr>
          <p:nvPr userDrawn="1"/>
        </p:nvCxnSpPr>
        <p:spPr>
          <a:xfrm flipV="1">
            <a:off x="1158850" y="866612"/>
            <a:ext cx="7623999" cy="1"/>
          </a:xfrm>
          <a:prstGeom prst="line">
            <a:avLst/>
          </a:prstGeom>
          <a:ln w="38100">
            <a:solidFill>
              <a:srgbClr val="3A53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 descr="Logo, icon&#10;&#10;Description automatically generated with medium confidence">
            <a:extLst>
              <a:ext uri="{FF2B5EF4-FFF2-40B4-BE49-F238E27FC236}">
                <a16:creationId xmlns:a16="http://schemas.microsoft.com/office/drawing/2014/main" id="{064DA9B2-3816-A6E0-2F9E-8CB84C1734A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45781" y="166797"/>
            <a:ext cx="860611" cy="860611"/>
          </a:xfrm>
          <a:prstGeom prst="rect">
            <a:avLst/>
          </a:prstGeom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7769" y="1006231"/>
            <a:ext cx="4153697" cy="340699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2" y="1006227"/>
            <a:ext cx="4153696" cy="3406999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A5AEEFF2-0A69-A34D-9328-7C7C842B2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8851" y="264319"/>
            <a:ext cx="7623999" cy="611866"/>
          </a:xfrm>
        </p:spPr>
        <p:txBody>
          <a:bodyPr/>
          <a:lstStyle>
            <a:lvl1pPr>
              <a:defRPr>
                <a:solidFill>
                  <a:srgbClr val="3A53A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7FBC278F-037C-BA41-861B-E50F28B8B7AA}"/>
              </a:ext>
            </a:extLst>
          </p:cNvPr>
          <p:cNvCxnSpPr>
            <a:cxnSpLocks/>
          </p:cNvCxnSpPr>
          <p:nvPr userDrawn="1"/>
        </p:nvCxnSpPr>
        <p:spPr>
          <a:xfrm flipV="1">
            <a:off x="1158850" y="875279"/>
            <a:ext cx="7623999" cy="1"/>
          </a:xfrm>
          <a:prstGeom prst="line">
            <a:avLst/>
          </a:prstGeom>
          <a:ln w="38100">
            <a:solidFill>
              <a:srgbClr val="3A53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 descr="Logo, icon&#10;&#10;Description automatically generated with medium confidence">
            <a:extLst>
              <a:ext uri="{FF2B5EF4-FFF2-40B4-BE49-F238E27FC236}">
                <a16:creationId xmlns:a16="http://schemas.microsoft.com/office/drawing/2014/main" id="{F32CE339-7863-A94E-AC28-5AD07E991E4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45781" y="166797"/>
            <a:ext cx="860611" cy="860611"/>
          </a:xfrm>
          <a:prstGeom prst="rect">
            <a:avLst/>
          </a:prstGeom>
        </p:spPr>
      </p:pic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22AE8F20-6892-1B47-8E96-E0A6F505EAB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97555" y="4590327"/>
            <a:ext cx="3985290" cy="223070"/>
          </a:xfrm>
          <a:prstGeom prst="rect">
            <a:avLst/>
          </a:prstGeom>
        </p:spPr>
        <p:txBody>
          <a:bodyPr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r>
              <a:rPr lang="de-CH"/>
              <a:t>The International Particle Physics Outreach Group</a:t>
            </a:r>
            <a:endParaRPr lang="en-GB" dirty="0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4B27577F-4C96-354A-A41A-B8FDEE280D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45593" y="4594100"/>
            <a:ext cx="3985290" cy="223070"/>
          </a:xfrm>
          <a:prstGeom prst="rect">
            <a:avLst/>
          </a:prstGeom>
        </p:spPr>
        <p:txBody>
          <a:bodyPr/>
          <a:lstStyle>
            <a:lvl1pPr algn="l">
              <a:defRPr sz="900">
                <a:solidFill>
                  <a:schemeClr val="accent1"/>
                </a:solidFill>
              </a:defRPr>
            </a:lvl1pPr>
          </a:lstStyle>
          <a:p>
            <a:r>
              <a:rPr lang="en-GB"/>
              <a:t>S. Goldfarb, Geneva, Switzerland, 30 November 2023</a:t>
            </a:r>
            <a:endParaRPr lang="en-GB" dirty="0"/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5A29B207-80BA-EF4D-BECC-53F41375E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17768" y="4589075"/>
            <a:ext cx="361154" cy="223070"/>
          </a:xfrm>
          <a:prstGeom prst="rect">
            <a:avLst/>
          </a:prstGeom>
        </p:spPr>
        <p:txBody>
          <a:bodyPr/>
          <a:lstStyle>
            <a:lvl1pPr algn="l">
              <a:defRPr sz="900">
                <a:solidFill>
                  <a:schemeClr val="accent1"/>
                </a:solidFill>
              </a:defRPr>
            </a:lvl1pPr>
          </a:lstStyle>
          <a:p>
            <a:fld id="{8DE9D450-AD3B-A24D-8A95-F027C5FCDEC4}" type="slidenum">
              <a:rPr lang="en-GB" smtClean="0"/>
              <a:pPr/>
              <a:t>‹#›</a:t>
            </a:fld>
            <a:r>
              <a:rPr lang="en-GB"/>
              <a:t> </a:t>
            </a:r>
            <a:endParaRPr lang="en-GB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BFCC13F-C498-AE49-80BE-12D1386660C8}"/>
              </a:ext>
            </a:extLst>
          </p:cNvPr>
          <p:cNvCxnSpPr>
            <a:cxnSpLocks/>
          </p:cNvCxnSpPr>
          <p:nvPr userDrawn="1"/>
        </p:nvCxnSpPr>
        <p:spPr>
          <a:xfrm flipV="1">
            <a:off x="317768" y="4543271"/>
            <a:ext cx="8465079" cy="16906"/>
          </a:xfrm>
          <a:prstGeom prst="line">
            <a:avLst/>
          </a:prstGeom>
          <a:ln w="25400">
            <a:solidFill>
              <a:srgbClr val="3A53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2021_IPPOG_design.png" descr="2021_IPPOG_design.png">
            <a:extLst>
              <a:ext uri="{FF2B5EF4-FFF2-40B4-BE49-F238E27FC236}">
                <a16:creationId xmlns:a16="http://schemas.microsoft.com/office/drawing/2014/main" id="{B0A0D9FF-5761-8540-88A3-821E1345883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t="276" b="276"/>
          <a:stretch>
            <a:fillRect/>
          </a:stretch>
        </p:blipFill>
        <p:spPr>
          <a:xfrm>
            <a:off x="0" y="4812144"/>
            <a:ext cx="9144000" cy="33135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>
            <a:extLst>
              <a:ext uri="{FF2B5EF4-FFF2-40B4-BE49-F238E27FC236}">
                <a16:creationId xmlns:a16="http://schemas.microsoft.com/office/drawing/2014/main" id="{1F079C32-003A-BE43-A71A-8BDF1B86ED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8851" y="264319"/>
            <a:ext cx="7623999" cy="611866"/>
          </a:xfrm>
        </p:spPr>
        <p:txBody>
          <a:bodyPr/>
          <a:lstStyle>
            <a:lvl1pPr>
              <a:defRPr>
                <a:solidFill>
                  <a:srgbClr val="3A53A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B2FC997-ABED-424B-BBE7-CA1F0D2A75A7}"/>
              </a:ext>
            </a:extLst>
          </p:cNvPr>
          <p:cNvCxnSpPr>
            <a:cxnSpLocks/>
          </p:cNvCxnSpPr>
          <p:nvPr userDrawn="1"/>
        </p:nvCxnSpPr>
        <p:spPr>
          <a:xfrm flipV="1">
            <a:off x="1158850" y="871691"/>
            <a:ext cx="7623999" cy="1"/>
          </a:xfrm>
          <a:prstGeom prst="line">
            <a:avLst/>
          </a:prstGeom>
          <a:ln w="38100">
            <a:solidFill>
              <a:srgbClr val="3A53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 descr="Logo, icon&#10;&#10;Description automatically generated with medium confidence">
            <a:extLst>
              <a:ext uri="{FF2B5EF4-FFF2-40B4-BE49-F238E27FC236}">
                <a16:creationId xmlns:a16="http://schemas.microsoft.com/office/drawing/2014/main" id="{CDC6060D-4580-4842-A82A-813489FE75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45781" y="166797"/>
            <a:ext cx="860611" cy="860611"/>
          </a:xfrm>
          <a:prstGeom prst="rect">
            <a:avLst/>
          </a:prstGeom>
        </p:spPr>
      </p:pic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25ED36E6-EEE5-7B42-AAD4-7AA20C3C02F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97555" y="4590327"/>
            <a:ext cx="3985290" cy="223070"/>
          </a:xfrm>
          <a:prstGeom prst="rect">
            <a:avLst/>
          </a:prstGeom>
        </p:spPr>
        <p:txBody>
          <a:bodyPr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r>
              <a:rPr lang="de-CH"/>
              <a:t>The International Particle Physics Outreach Group</a:t>
            </a:r>
            <a:endParaRPr lang="en-GB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E010A3BE-8A32-7E46-A0E8-04121ACE0F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45593" y="4594100"/>
            <a:ext cx="3985290" cy="223070"/>
          </a:xfrm>
          <a:prstGeom prst="rect">
            <a:avLst/>
          </a:prstGeom>
        </p:spPr>
        <p:txBody>
          <a:bodyPr/>
          <a:lstStyle>
            <a:lvl1pPr algn="l">
              <a:defRPr sz="900">
                <a:solidFill>
                  <a:schemeClr val="accent1"/>
                </a:solidFill>
              </a:defRPr>
            </a:lvl1pPr>
          </a:lstStyle>
          <a:p>
            <a:r>
              <a:rPr lang="en-GB"/>
              <a:t>S. Goldfarb, Geneva, Switzerland, 30 November 2023</a:t>
            </a:r>
            <a:endParaRPr lang="en-GB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80EEF4E1-7DC2-EE47-A288-38DCCA2D56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17768" y="4589075"/>
            <a:ext cx="361154" cy="223070"/>
          </a:xfrm>
          <a:prstGeom prst="rect">
            <a:avLst/>
          </a:prstGeom>
        </p:spPr>
        <p:txBody>
          <a:bodyPr/>
          <a:lstStyle>
            <a:lvl1pPr algn="l">
              <a:defRPr sz="900">
                <a:solidFill>
                  <a:schemeClr val="accent1"/>
                </a:solidFill>
              </a:defRPr>
            </a:lvl1pPr>
          </a:lstStyle>
          <a:p>
            <a:fld id="{8DE9D450-AD3B-A24D-8A95-F027C5FCDEC4}" type="slidenum">
              <a:rPr lang="en-GB" smtClean="0"/>
              <a:pPr/>
              <a:t>‹#›</a:t>
            </a:fld>
            <a:r>
              <a:rPr lang="en-GB"/>
              <a:t> </a:t>
            </a:r>
            <a:endParaRPr lang="en-GB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B8E3FB3-130F-CE4D-9210-FFCC3AF6F340}"/>
              </a:ext>
            </a:extLst>
          </p:cNvPr>
          <p:cNvCxnSpPr>
            <a:cxnSpLocks/>
          </p:cNvCxnSpPr>
          <p:nvPr userDrawn="1"/>
        </p:nvCxnSpPr>
        <p:spPr>
          <a:xfrm flipV="1">
            <a:off x="317768" y="4543271"/>
            <a:ext cx="8465079" cy="16906"/>
          </a:xfrm>
          <a:prstGeom prst="line">
            <a:avLst/>
          </a:prstGeom>
          <a:ln w="25400">
            <a:solidFill>
              <a:srgbClr val="3A53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2021_IPPOG_design.png" descr="2021_IPPOG_design.png">
            <a:extLst>
              <a:ext uri="{FF2B5EF4-FFF2-40B4-BE49-F238E27FC236}">
                <a16:creationId xmlns:a16="http://schemas.microsoft.com/office/drawing/2014/main" id="{474BDF92-3CC6-6746-8F40-4511EC451E3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t="276" b="276"/>
          <a:stretch>
            <a:fillRect/>
          </a:stretch>
        </p:blipFill>
        <p:spPr>
          <a:xfrm>
            <a:off x="0" y="4812144"/>
            <a:ext cx="9144000" cy="33135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F7AD76F7-3D83-B84A-90EF-F2D757F7507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97555" y="4590327"/>
            <a:ext cx="3985290" cy="223070"/>
          </a:xfrm>
          <a:prstGeom prst="rect">
            <a:avLst/>
          </a:prstGeom>
        </p:spPr>
        <p:txBody>
          <a:bodyPr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r>
              <a:rPr lang="de-CH"/>
              <a:t>The International Particle Physics Outreach Group</a:t>
            </a:r>
            <a:endParaRPr lang="en-GB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4DF22D42-2E72-5C48-8CD7-BFCED03C8C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45593" y="4594100"/>
            <a:ext cx="3985290" cy="223070"/>
          </a:xfrm>
          <a:prstGeom prst="rect">
            <a:avLst/>
          </a:prstGeom>
        </p:spPr>
        <p:txBody>
          <a:bodyPr/>
          <a:lstStyle>
            <a:lvl1pPr algn="l">
              <a:defRPr sz="900">
                <a:solidFill>
                  <a:schemeClr val="accent1"/>
                </a:solidFill>
              </a:defRPr>
            </a:lvl1pPr>
          </a:lstStyle>
          <a:p>
            <a:r>
              <a:rPr lang="en-GB"/>
              <a:t>S. Goldfarb, Geneva, Switzerland, 30 November 2023</a:t>
            </a:r>
            <a:endParaRPr lang="en-GB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82472DD2-2706-6542-9E05-28D804E8FA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17768" y="4589075"/>
            <a:ext cx="361154" cy="223070"/>
          </a:xfrm>
          <a:prstGeom prst="rect">
            <a:avLst/>
          </a:prstGeom>
        </p:spPr>
        <p:txBody>
          <a:bodyPr/>
          <a:lstStyle>
            <a:lvl1pPr algn="l">
              <a:defRPr sz="900">
                <a:solidFill>
                  <a:schemeClr val="accent1"/>
                </a:solidFill>
              </a:defRPr>
            </a:lvl1pPr>
          </a:lstStyle>
          <a:p>
            <a:fld id="{8DE9D450-AD3B-A24D-8A95-F027C5FCDEC4}" type="slidenum">
              <a:rPr lang="en-GB" smtClean="0"/>
              <a:pPr/>
              <a:t>‹#›</a:t>
            </a:fld>
            <a:r>
              <a:rPr lang="en-GB"/>
              <a:t> </a:t>
            </a:r>
            <a:endParaRPr lang="en-GB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F633585-CAC6-554E-9BC8-52C6D2436322}"/>
              </a:ext>
            </a:extLst>
          </p:cNvPr>
          <p:cNvCxnSpPr>
            <a:cxnSpLocks/>
          </p:cNvCxnSpPr>
          <p:nvPr userDrawn="1"/>
        </p:nvCxnSpPr>
        <p:spPr>
          <a:xfrm flipV="1">
            <a:off x="317768" y="4543271"/>
            <a:ext cx="8465079" cy="16906"/>
          </a:xfrm>
          <a:prstGeom prst="line">
            <a:avLst/>
          </a:prstGeom>
          <a:ln w="25400">
            <a:solidFill>
              <a:srgbClr val="3A53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2021_IPPOG_design.png" descr="2021_IPPOG_design.png">
            <a:extLst>
              <a:ext uri="{FF2B5EF4-FFF2-40B4-BE49-F238E27FC236}">
                <a16:creationId xmlns:a16="http://schemas.microsoft.com/office/drawing/2014/main" id="{BAE55505-06C5-FD49-A733-E8C2D003972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76" b="276"/>
          <a:stretch>
            <a:fillRect/>
          </a:stretch>
        </p:blipFill>
        <p:spPr>
          <a:xfrm>
            <a:off x="0" y="4812144"/>
            <a:ext cx="9144000" cy="33135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514424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3" y="264318"/>
            <a:ext cx="7877175" cy="6655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8175" y="1064419"/>
            <a:ext cx="7867650" cy="35683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8620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6" r:id="rId3"/>
    <p:sldLayoutId id="2147483678" r:id="rId4"/>
    <p:sldLayoutId id="2147483679" r:id="rId5"/>
    <p:sldLayoutId id="2147483685" r:id="rId6"/>
  </p:sldLayoutIdLst>
  <p:hf hdr="0"/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rgbClr val="3A53A1"/>
          </a:solidFill>
          <a:latin typeface="Arial" charset="0"/>
          <a:ea typeface="Arial" charset="0"/>
          <a:cs typeface="Arial" charset="0"/>
        </a:defRPr>
      </a:lvl1pPr>
    </p:titleStyle>
    <p:bodyStyle>
      <a:lvl1pPr marL="0" indent="0" algn="l" defTabSz="514350" rtl="0" eaLnBrk="1" latinLnBrk="0" hangingPunct="1">
        <a:lnSpc>
          <a:spcPct val="90000"/>
        </a:lnSpc>
        <a:spcBef>
          <a:spcPts val="563"/>
        </a:spcBef>
        <a:buFont typeface="Arial"/>
        <a:buNone/>
        <a:defRPr sz="2100" kern="1200">
          <a:solidFill>
            <a:srgbClr val="3A53A1"/>
          </a:solidFill>
          <a:latin typeface="Arial" charset="0"/>
          <a:ea typeface="Arial" charset="0"/>
          <a:cs typeface="Arial" charset="0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800" kern="1200">
          <a:solidFill>
            <a:srgbClr val="3E97D3"/>
          </a:solidFill>
          <a:latin typeface="Arial" charset="0"/>
          <a:ea typeface="Arial" charset="0"/>
          <a:cs typeface="Arial" charset="0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500" kern="1200">
          <a:solidFill>
            <a:srgbClr val="C71C67"/>
          </a:solidFill>
          <a:latin typeface="Arial" charset="0"/>
          <a:ea typeface="Arial" charset="0"/>
          <a:cs typeface="Arial" charset="0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350" kern="1200">
          <a:solidFill>
            <a:srgbClr val="B3C30E"/>
          </a:solidFill>
          <a:latin typeface="Arial" charset="0"/>
          <a:ea typeface="Arial" charset="0"/>
          <a:cs typeface="Arial" charset="0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200" kern="1200">
          <a:solidFill>
            <a:srgbClr val="3A53A1"/>
          </a:solidFill>
          <a:latin typeface="Arial" charset="0"/>
          <a:ea typeface="Arial" charset="0"/>
          <a:cs typeface="Arial" charset="0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li.do/" TargetMode="Externa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g"/><Relationship Id="rId3" Type="http://schemas.openxmlformats.org/officeDocument/2006/relationships/image" Target="../media/image16.jpg"/><Relationship Id="rId7" Type="http://schemas.openxmlformats.org/officeDocument/2006/relationships/image" Target="../media/image20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g"/><Relationship Id="rId5" Type="http://schemas.openxmlformats.org/officeDocument/2006/relationships/image" Target="../media/image18.jpg"/><Relationship Id="rId4" Type="http://schemas.openxmlformats.org/officeDocument/2006/relationships/image" Target="../media/image17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2400" dirty="0"/>
              <a:t>Public Engagement</a:t>
            </a:r>
            <a:endParaRPr lang="en-GB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86062"/>
            <a:ext cx="6858000" cy="1974474"/>
          </a:xfrm>
        </p:spPr>
        <p:txBody>
          <a:bodyPr/>
          <a:lstStyle/>
          <a:p>
            <a:r>
              <a:rPr lang="en-GB" sz="2700" dirty="0"/>
              <a:t>Universal Science &amp; Music of Physics</a:t>
            </a:r>
          </a:p>
          <a:p>
            <a:r>
              <a:rPr lang="en-GB" sz="1400" b="1" dirty="0"/>
              <a:t>S. Goldfarb, </a:t>
            </a:r>
            <a:r>
              <a:rPr lang="en-GB" sz="1400" b="1" i="1" dirty="0"/>
              <a:t>University of Melbourne, ATLAS IPPOG Representative</a:t>
            </a:r>
          </a:p>
          <a:p>
            <a:r>
              <a:rPr lang="en-GB" sz="1400" dirty="0"/>
              <a:t>CERN, Geneva, 30 November 2023</a:t>
            </a:r>
          </a:p>
        </p:txBody>
      </p:sp>
      <p:pic>
        <p:nvPicPr>
          <p:cNvPr id="5" name="2021_IPPOG_design.png" descr="2021_IPPOG_design.png">
            <a:extLst>
              <a:ext uri="{FF2B5EF4-FFF2-40B4-BE49-F238E27FC236}">
                <a16:creationId xmlns:a16="http://schemas.microsoft.com/office/drawing/2014/main" id="{F2A56E75-85F8-7441-9D9A-8ED4F923826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76" b="276"/>
          <a:stretch>
            <a:fillRect/>
          </a:stretch>
        </p:blipFill>
        <p:spPr>
          <a:xfrm>
            <a:off x="0" y="4751922"/>
            <a:ext cx="9144000" cy="400972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7937532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3B72DD1-EF3A-DF9A-8046-F065606FA6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Lessons Learnt</a:t>
            </a:r>
          </a:p>
          <a:p>
            <a:pPr lvl="1"/>
            <a:r>
              <a:rPr lang="en-GB" dirty="0"/>
              <a:t>Public engagement benefits from attention-grabbing catalysts</a:t>
            </a:r>
          </a:p>
          <a:p>
            <a:pPr lvl="1"/>
            <a:r>
              <a:rPr lang="en-GB" dirty="0"/>
              <a:t>Conversations need to go both ways:</a:t>
            </a:r>
          </a:p>
          <a:p>
            <a:pPr lvl="2"/>
            <a:r>
              <a:rPr lang="en-GB" dirty="0"/>
              <a:t>Convey the fundamental messages of science and society</a:t>
            </a:r>
          </a:p>
          <a:p>
            <a:pPr lvl="2"/>
            <a:r>
              <a:rPr lang="en-GB" dirty="0"/>
              <a:t>Listen to your audience and try to address concerns</a:t>
            </a:r>
          </a:p>
          <a:p>
            <a:pPr lvl="1"/>
            <a:r>
              <a:rPr lang="en-GB" dirty="0"/>
              <a:t>Effective local partners are essential for organising events</a:t>
            </a:r>
          </a:p>
          <a:p>
            <a:pPr lvl="2"/>
            <a:r>
              <a:rPr lang="en-GB" dirty="0"/>
              <a:t>Local publicity</a:t>
            </a:r>
          </a:p>
          <a:p>
            <a:pPr lvl="2"/>
            <a:r>
              <a:rPr lang="en-GB" dirty="0"/>
              <a:t>Local talent</a:t>
            </a:r>
          </a:p>
          <a:p>
            <a:pPr lvl="1"/>
            <a:r>
              <a:rPr lang="en-GB" dirty="0"/>
              <a:t>Make it fun!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85E273-AF78-3C58-9284-45E494B6AE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The International Particle Physics Outreach Group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089E43-3200-70C9-FDF2-B5DF4B5FFA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Goldfarb, Geneva, Switzerland, 30 November 2023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277A7E-3BD0-4075-E151-25D7CA5C9D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pPr/>
              <a:t>10</a:t>
            </a:fld>
            <a:r>
              <a:rPr lang="en-GB"/>
              <a:t> </a:t>
            </a:r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DD3E713-6C90-AB31-B07E-3A708D57D2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 Summary</a:t>
            </a:r>
          </a:p>
        </p:txBody>
      </p:sp>
    </p:spTree>
    <p:extLst>
      <p:ext uri="{BB962C8B-B14F-4D97-AF65-F5344CB8AC3E}">
        <p14:creationId xmlns:p14="http://schemas.microsoft.com/office/powerpoint/2010/main" val="23815998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03CBBED-DDE3-4145-8366-73F081F941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6815" y="264319"/>
            <a:ext cx="7406035" cy="607727"/>
          </a:xfrm>
        </p:spPr>
        <p:txBody>
          <a:bodyPr/>
          <a:lstStyle/>
          <a:p>
            <a:r>
              <a:rPr lang="en-GB" dirty="0"/>
              <a:t>Two Public Event Recipes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40F6B41-3B66-3447-A80F-D5ACC9BB84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The International Particle Physics Outreach Group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D14EF8-8114-8B49-BFE7-3BAA419208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Goldfarb, Geneva, Switzerland, 30 November 2023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761DAB4-3F8F-9B4D-AEA6-E5A5029524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pPr/>
              <a:t>2</a:t>
            </a:fld>
            <a:r>
              <a:rPr lang="en-GB"/>
              <a:t> </a:t>
            </a:r>
            <a:endParaRPr lang="en-GB" dirty="0"/>
          </a:p>
        </p:txBody>
      </p:sp>
      <p:pic>
        <p:nvPicPr>
          <p:cNvPr id="11" name="Picture 10" descr="A screenshot of a website&#10;&#10;Description automatically generated">
            <a:extLst>
              <a:ext uri="{FF2B5EF4-FFF2-40B4-BE49-F238E27FC236}">
                <a16:creationId xmlns:a16="http://schemas.microsoft.com/office/drawing/2014/main" id="{1AF9637D-E4DE-CE25-C99A-A0824AE7BC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0075" y="921474"/>
            <a:ext cx="3196325" cy="3585406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12" descr="A screenshot of a music event&#10;&#10;Description automatically generated">
            <a:extLst>
              <a:ext uri="{FF2B5EF4-FFF2-40B4-BE49-F238E27FC236}">
                <a16:creationId xmlns:a16="http://schemas.microsoft.com/office/drawing/2014/main" id="{4055689D-D433-C5D4-A413-7FE7D94C5F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97555" y="921474"/>
            <a:ext cx="3196325" cy="3585406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BF7718F-869E-E8B3-5E68-F02B4DD40597}"/>
              </a:ext>
            </a:extLst>
          </p:cNvPr>
          <p:cNvSpPr txBox="1"/>
          <p:nvPr/>
        </p:nvSpPr>
        <p:spPr>
          <a:xfrm rot="19851436">
            <a:off x="7374958" y="2192909"/>
            <a:ext cx="1329210" cy="27699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200" dirty="0"/>
              <a:t>Music of Physics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F19A7C5-0C81-0168-76E4-E4BE9FB84BA4}"/>
              </a:ext>
            </a:extLst>
          </p:cNvPr>
          <p:cNvSpPr txBox="1"/>
          <p:nvPr/>
        </p:nvSpPr>
        <p:spPr>
          <a:xfrm rot="19851436">
            <a:off x="3213579" y="2192908"/>
            <a:ext cx="1410964" cy="27699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200" dirty="0"/>
              <a:t>Universal Science</a:t>
            </a:r>
          </a:p>
        </p:txBody>
      </p:sp>
    </p:spTree>
    <p:extLst>
      <p:ext uri="{BB962C8B-B14F-4D97-AF65-F5344CB8AC3E}">
        <p14:creationId xmlns:p14="http://schemas.microsoft.com/office/powerpoint/2010/main" val="25943430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B3E10A-2419-9449-BD90-90E86BD348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6815" y="264319"/>
            <a:ext cx="7406035" cy="607727"/>
          </a:xfrm>
        </p:spPr>
        <p:txBody>
          <a:bodyPr/>
          <a:lstStyle/>
          <a:p>
            <a:r>
              <a:rPr lang="en-GB" dirty="0"/>
              <a:t>Commonalities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1A4802-26C8-4745-9648-AF678D787A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The International Particle Physics Outreach Group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1EA7D2-9B40-AD42-990F-EFB99A6E46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Goldfarb, Geneva, Switzerland, 30 November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E24B63-2FE5-A84A-929A-5F00229E74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pPr/>
              <a:t>3</a:t>
            </a:fld>
            <a:r>
              <a:rPr lang="en-GB"/>
              <a:t> </a:t>
            </a: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6EF4466-7455-B27C-C733-51CA5B0467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Common methods of both activities</a:t>
            </a:r>
          </a:p>
          <a:p>
            <a:pPr lvl="1"/>
            <a:r>
              <a:rPr lang="en-GB" dirty="0"/>
              <a:t>Optimise interaction between scientists &amp; public</a:t>
            </a:r>
          </a:p>
          <a:p>
            <a:pPr lvl="1"/>
            <a:r>
              <a:rPr lang="en-GB" dirty="0"/>
              <a:t>Grab attention of public</a:t>
            </a:r>
          </a:p>
          <a:p>
            <a:pPr lvl="1"/>
            <a:r>
              <a:rPr lang="en-GB" dirty="0"/>
              <a:t>Bring scientists into public </a:t>
            </a:r>
            <a:r>
              <a:rPr lang="en-GB" dirty="0" err="1"/>
              <a:t>engagament</a:t>
            </a:r>
            <a:endParaRPr lang="en-GB" dirty="0"/>
          </a:p>
          <a:p>
            <a:pPr lvl="1"/>
            <a:r>
              <a:rPr lang="en-GB" dirty="0"/>
              <a:t>Create environment that encourages conversation</a:t>
            </a:r>
          </a:p>
          <a:p>
            <a:r>
              <a:rPr lang="en-GB" dirty="0"/>
              <a:t>Common goals</a:t>
            </a:r>
          </a:p>
          <a:p>
            <a:pPr lvl="1"/>
            <a:r>
              <a:rPr lang="en-GB" dirty="0"/>
              <a:t>Audience should learn more about the goals of particle physics</a:t>
            </a:r>
          </a:p>
          <a:p>
            <a:pPr lvl="1"/>
            <a:r>
              <a:rPr lang="en-GB" dirty="0"/>
              <a:t>Scientists should learn more about public hopes and concerns</a:t>
            </a:r>
          </a:p>
          <a:p>
            <a:pPr lvl="1"/>
            <a:r>
              <a:rPr lang="en-GB" dirty="0"/>
              <a:t>Connections should be made</a:t>
            </a:r>
          </a:p>
          <a:p>
            <a:pPr lvl="1"/>
            <a:r>
              <a:rPr lang="en-GB" dirty="0"/>
              <a:t>Fun should be had</a:t>
            </a:r>
          </a:p>
        </p:txBody>
      </p:sp>
    </p:spTree>
    <p:extLst>
      <p:ext uri="{BB962C8B-B14F-4D97-AF65-F5344CB8AC3E}">
        <p14:creationId xmlns:p14="http://schemas.microsoft.com/office/powerpoint/2010/main" val="15426658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B3E10A-2419-9449-BD90-90E86BD348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6815" y="264319"/>
            <a:ext cx="7406035" cy="607727"/>
          </a:xfrm>
        </p:spPr>
        <p:txBody>
          <a:bodyPr/>
          <a:lstStyle/>
          <a:p>
            <a:r>
              <a:rPr lang="en-GB" dirty="0"/>
              <a:t>Universal Science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1A4802-26C8-4745-9648-AF678D787A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The International Particle Physics Outreach Group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1EA7D2-9B40-AD42-990F-EFB99A6E46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Goldfarb, Geneva, Switzerland, 30 November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E24B63-2FE5-A84A-929A-5F00229E74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pPr/>
              <a:t>4</a:t>
            </a:fld>
            <a:r>
              <a:rPr lang="en-GB"/>
              <a:t> </a:t>
            </a: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6EF4466-7455-B27C-C733-51CA5B0467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Description</a:t>
            </a:r>
          </a:p>
          <a:p>
            <a:pPr lvl="1"/>
            <a:r>
              <a:rPr lang="en-GB" dirty="0"/>
              <a:t>Public event attached to conference or collaboration meeting</a:t>
            </a:r>
          </a:p>
          <a:p>
            <a:pPr lvl="1"/>
            <a:r>
              <a:rPr lang="en-GB" dirty="0"/>
              <a:t>Underlying theme of Diversity in Science (never explicitly emphasised)</a:t>
            </a:r>
          </a:p>
          <a:p>
            <a:r>
              <a:rPr lang="en-GB" dirty="0"/>
              <a:t>Ingredients</a:t>
            </a:r>
          </a:p>
          <a:p>
            <a:pPr lvl="1"/>
            <a:r>
              <a:rPr lang="en-GB" dirty="0"/>
              <a:t>Small public auditorium with nearby exhibition space</a:t>
            </a:r>
          </a:p>
          <a:p>
            <a:pPr lvl="1"/>
            <a:r>
              <a:rPr lang="en-GB" dirty="0"/>
              <a:t>3 Local scientists adept at making engaging public presentations</a:t>
            </a:r>
          </a:p>
          <a:p>
            <a:pPr lvl="1"/>
            <a:r>
              <a:rPr lang="en-GB" dirty="0"/>
              <a:t>3 Additional students / young scientists willing to engage an audience</a:t>
            </a:r>
          </a:p>
          <a:p>
            <a:pPr lvl="1"/>
            <a:r>
              <a:rPr lang="en-GB" dirty="0"/>
              <a:t>Local partners with access to media, existing audience</a:t>
            </a:r>
          </a:p>
          <a:p>
            <a:r>
              <a:rPr lang="en-GB" dirty="0"/>
              <a:t>Recipe</a:t>
            </a:r>
          </a:p>
          <a:p>
            <a:pPr lvl="1"/>
            <a:r>
              <a:rPr lang="en-GB" dirty="0"/>
              <a:t>Event starts with scientists at exhibits meeting with public</a:t>
            </a:r>
          </a:p>
          <a:p>
            <a:pPr lvl="2"/>
            <a:r>
              <a:rPr lang="en-GB" dirty="0"/>
              <a:t>Food &amp; Drink an important catalyst</a:t>
            </a:r>
          </a:p>
          <a:p>
            <a:pPr lvl="1"/>
            <a:r>
              <a:rPr lang="en-GB" dirty="0"/>
              <a:t>Three short (15-minute) talks on physics, </a:t>
            </a:r>
            <a:r>
              <a:rPr lang="en-GB" i="1" dirty="0"/>
              <a:t>something</a:t>
            </a:r>
            <a:r>
              <a:rPr lang="en-GB" dirty="0"/>
              <a:t>, and diversity</a:t>
            </a:r>
          </a:p>
          <a:p>
            <a:pPr lvl="2"/>
            <a:r>
              <a:rPr lang="en-GB" i="1" dirty="0"/>
              <a:t>Something</a:t>
            </a:r>
            <a:r>
              <a:rPr lang="en-GB" dirty="0"/>
              <a:t> has been computing, gaming, education, etc.</a:t>
            </a:r>
          </a:p>
          <a:p>
            <a:pPr lvl="1"/>
            <a:r>
              <a:rPr lang="en-GB" dirty="0"/>
              <a:t>Talks followed by a panel discussion including more local scientists</a:t>
            </a:r>
          </a:p>
          <a:p>
            <a:pPr lvl="1"/>
            <a:r>
              <a:rPr lang="en-GB" dirty="0"/>
              <a:t>Extra time for one-on-one discussion</a:t>
            </a:r>
          </a:p>
        </p:txBody>
      </p:sp>
    </p:spTree>
    <p:extLst>
      <p:ext uri="{BB962C8B-B14F-4D97-AF65-F5344CB8AC3E}">
        <p14:creationId xmlns:p14="http://schemas.microsoft.com/office/powerpoint/2010/main" val="8093829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group of people sitting in chairs&#10;&#10;Description automatically generated">
            <a:extLst>
              <a:ext uri="{FF2B5EF4-FFF2-40B4-BE49-F238E27FC236}">
                <a16:creationId xmlns:a16="http://schemas.microsoft.com/office/drawing/2014/main" id="{7711B5A1-86E8-5117-A406-2334A018A1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4227637" y="2512513"/>
            <a:ext cx="2854175" cy="1902784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0B3E10A-2419-9449-BD90-90E86BD348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6815" y="264319"/>
            <a:ext cx="7406035" cy="607727"/>
          </a:xfrm>
        </p:spPr>
        <p:txBody>
          <a:bodyPr/>
          <a:lstStyle/>
          <a:p>
            <a:r>
              <a:rPr lang="en-GB" dirty="0"/>
              <a:t>Universal Science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1A4802-26C8-4745-9648-AF678D787A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The International Particle Physics Outreach Group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1EA7D2-9B40-AD42-990F-EFB99A6E46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Goldfarb, Geneva, Switzerland, 30 November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E24B63-2FE5-A84A-929A-5F00229E74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pPr/>
              <a:t>5</a:t>
            </a:fld>
            <a:r>
              <a:rPr lang="en-GB"/>
              <a:t> </a:t>
            </a:r>
            <a:endParaRPr lang="en-GB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EF03FC3-FCF8-DAEC-40C9-F1941CAA1A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8345" y="994439"/>
            <a:ext cx="3527400" cy="3467218"/>
          </a:xfrm>
          <a:solidFill>
            <a:srgbClr val="E6E70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lnSpcReduction="10000"/>
          </a:bodyPr>
          <a:lstStyle/>
          <a:p>
            <a:pPr algn="ctr">
              <a:lnSpc>
                <a:spcPct val="150000"/>
              </a:lnSpc>
            </a:pPr>
            <a:r>
              <a:rPr lang="en-GB" dirty="0">
                <a:latin typeface="Lucida Handwriting" panose="03010101010101010101" pitchFamily="66" charset="77"/>
              </a:rPr>
              <a:t>Steve’s Tips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b="1" dirty="0">
                <a:latin typeface="Lucida Handwriting" panose="03010101010101010101" pitchFamily="66" charset="77"/>
                <a:cs typeface="Apple Chancery" panose="03020702040506060504" pitchFamily="66" charset="-79"/>
              </a:rPr>
              <a:t>Need dedicated local partner</a:t>
            </a:r>
          </a:p>
          <a:p>
            <a:pPr marL="671513" lvl="1" indent="-285750">
              <a:buFont typeface="Arial" panose="020B0604020202020204" pitchFamily="34" charset="0"/>
              <a:buChar char="•"/>
            </a:pPr>
            <a:r>
              <a:rPr lang="en-GB" sz="900" b="1" dirty="0">
                <a:latin typeface="Lucida Handwriting" panose="03010101010101010101" pitchFamily="66" charset="77"/>
                <a:cs typeface="Apple Chancery" panose="03020702040506060504" pitchFamily="66" charset="-79"/>
              </a:rPr>
              <a:t>Publicize, publicize, publicize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b="1" dirty="0">
                <a:latin typeface="Lucida Handwriting" panose="03010101010101010101" pitchFamily="66" charset="77"/>
                <a:cs typeface="Apple Chancery" panose="03020702040506060504" pitchFamily="66" charset="-79"/>
              </a:rPr>
              <a:t>Get meeting participants involved</a:t>
            </a:r>
          </a:p>
          <a:p>
            <a:pPr marL="671513" lvl="1" indent="-285750">
              <a:buFont typeface="Arial" panose="020B0604020202020204" pitchFamily="34" charset="0"/>
              <a:buChar char="•"/>
            </a:pPr>
            <a:r>
              <a:rPr lang="en-GB" sz="900" b="1" dirty="0">
                <a:latin typeface="Lucida Handwriting" panose="03010101010101010101" pitchFamily="66" charset="77"/>
                <a:cs typeface="Apple Chancery" panose="03020702040506060504" pitchFamily="66" charset="-79"/>
              </a:rPr>
              <a:t>Posters, exhibits, brochures</a:t>
            </a:r>
          </a:p>
          <a:p>
            <a:pPr marL="671513" lvl="1" indent="-285750">
              <a:buFont typeface="Arial" panose="020B0604020202020204" pitchFamily="34" charset="0"/>
              <a:buChar char="•"/>
            </a:pPr>
            <a:r>
              <a:rPr lang="en-GB" sz="900" b="1" dirty="0">
                <a:latin typeface="Lucida Handwriting" panose="03010101010101010101" pitchFamily="66" charset="77"/>
                <a:cs typeface="Apple Chancery" panose="03020702040506060504" pitchFamily="66" charset="-79"/>
              </a:rPr>
              <a:t>Answering questions one-on-one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b="1" dirty="0">
                <a:latin typeface="Lucida Handwriting" panose="03010101010101010101" pitchFamily="66" charset="77"/>
                <a:cs typeface="Courier New" panose="02070309020205020404" pitchFamily="49" charset="0"/>
              </a:rPr>
              <a:t>Keep talks short and sharp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b="1" dirty="0">
                <a:latin typeface="Lucida Handwriting" panose="03010101010101010101" pitchFamily="66" charset="77"/>
                <a:cs typeface="Apple Chancery" panose="03020702040506060504" pitchFamily="66" charset="-79"/>
              </a:rPr>
              <a:t>Use Q&amp;A app like  </a:t>
            </a:r>
            <a:r>
              <a:rPr lang="en-GB" sz="1200" b="1" dirty="0">
                <a:latin typeface="Courier New" panose="02070309020205020404" pitchFamily="49" charset="0"/>
                <a:cs typeface="Courier New" panose="02070309020205020404" pitchFamily="49" charset="0"/>
                <a:hlinkClick r:id="rId3"/>
              </a:rPr>
              <a:t>http://sli.do</a:t>
            </a:r>
            <a:endParaRPr lang="en-GB" sz="1200" b="1" dirty="0">
              <a:latin typeface="Lucida Handwriting" panose="03010101010101010101" pitchFamily="66" charset="77"/>
              <a:cs typeface="Courier New" panose="02070309020205020404" pitchFamily="49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b="1" dirty="0">
                <a:latin typeface="Lucida Handwriting" panose="03010101010101010101" pitchFamily="66" charset="77"/>
                <a:cs typeface="Courier New" panose="02070309020205020404" pitchFamily="49" charset="0"/>
              </a:rPr>
              <a:t>Need effective moderator for Q&amp;A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b="1" dirty="0">
                <a:latin typeface="Lucida Handwriting" panose="03010101010101010101" pitchFamily="66" charset="77"/>
                <a:cs typeface="Courier New" panose="02070309020205020404" pitchFamily="49" charset="0"/>
              </a:rPr>
              <a:t>Listen to the audience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b="1" dirty="0">
                <a:latin typeface="Lucida Handwriting" panose="03010101010101010101" pitchFamily="66" charset="77"/>
                <a:cs typeface="Courier New" panose="02070309020205020404" pitchFamily="49" charset="0"/>
              </a:rPr>
              <a:t>Concerning diversity:</a:t>
            </a:r>
          </a:p>
          <a:p>
            <a:pPr marL="671513" lvl="1" indent="-285750">
              <a:buFont typeface="Arial" panose="020B0604020202020204" pitchFamily="34" charset="0"/>
              <a:buChar char="•"/>
            </a:pPr>
            <a:r>
              <a:rPr lang="en-GB" sz="900" b="1" dirty="0">
                <a:latin typeface="Lucida Handwriting" panose="03010101010101010101" pitchFamily="66" charset="77"/>
                <a:cs typeface="Courier New" panose="02070309020205020404" pitchFamily="49" charset="0"/>
              </a:rPr>
              <a:t>Show off international diversity</a:t>
            </a:r>
          </a:p>
          <a:p>
            <a:pPr marL="671513" lvl="1" indent="-285750">
              <a:buFont typeface="Arial" panose="020B0604020202020204" pitchFamily="34" charset="0"/>
              <a:buChar char="•"/>
            </a:pPr>
            <a:r>
              <a:rPr lang="en-GB" sz="900" b="1" dirty="0">
                <a:latin typeface="Lucida Handwriting" panose="03010101010101010101" pitchFamily="66" charset="77"/>
                <a:cs typeface="Courier New" panose="02070309020205020404" pitchFamily="49" charset="0"/>
              </a:rPr>
              <a:t>Admit weaknesses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b="1" dirty="0">
                <a:latin typeface="Lucida Handwriting" panose="03010101010101010101" pitchFamily="66" charset="77"/>
                <a:cs typeface="Courier New" panose="02070309020205020404" pitchFamily="49" charset="0"/>
              </a:rPr>
              <a:t>Remote participation possible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b="1" dirty="0">
                <a:latin typeface="Lucida Handwriting" panose="03010101010101010101" pitchFamily="66" charset="77"/>
                <a:cs typeface="Courier New" panose="02070309020205020404" pitchFamily="49" charset="0"/>
              </a:rPr>
              <a:t>Photograph &amp; record everything!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2129800-E9DB-F0D5-CADD-678D7B35655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8594"/>
          <a:stretch/>
        </p:blipFill>
        <p:spPr>
          <a:xfrm>
            <a:off x="4156552" y="1152276"/>
            <a:ext cx="2604314" cy="1587004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F3744F0-F3E1-DE39-DF17-6BFEF683F3A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9046" r="14310"/>
          <a:stretch/>
        </p:blipFill>
        <p:spPr>
          <a:xfrm>
            <a:off x="6851358" y="2512514"/>
            <a:ext cx="2176867" cy="189347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5B99955-DF7B-5DCC-A05C-4DFA4463F12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207" t="8192" r="3207" b="18699"/>
          <a:stretch/>
        </p:blipFill>
        <p:spPr>
          <a:xfrm>
            <a:off x="6300330" y="977247"/>
            <a:ext cx="2708645" cy="1587003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871044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B3E10A-2419-9449-BD90-90E86BD348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6815" y="264319"/>
            <a:ext cx="7406035" cy="607727"/>
          </a:xfrm>
        </p:spPr>
        <p:txBody>
          <a:bodyPr/>
          <a:lstStyle/>
          <a:p>
            <a:r>
              <a:rPr lang="en-GB" dirty="0"/>
              <a:t>Music of Physics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1A4802-26C8-4745-9648-AF678D787A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The International Particle Physics Outreach Group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1EA7D2-9B40-AD42-990F-EFB99A6E46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Goldfarb, Geneva, Switzerland, 30 November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E24B63-2FE5-A84A-929A-5F00229E74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pPr/>
              <a:t>6</a:t>
            </a:fld>
            <a:r>
              <a:rPr lang="en-GB"/>
              <a:t> </a:t>
            </a: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6EF4466-7455-B27C-C733-51CA5B0467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Description</a:t>
            </a:r>
          </a:p>
          <a:p>
            <a:pPr lvl="1"/>
            <a:r>
              <a:rPr lang="en-GB" dirty="0"/>
              <a:t>Public event engaging audience with music triggered by science</a:t>
            </a:r>
          </a:p>
          <a:p>
            <a:pPr lvl="2"/>
            <a:r>
              <a:rPr lang="en-GB" dirty="0"/>
              <a:t>Cosmic piano, Sonification, Science-themed compositions, Cool instruments (theremin),…</a:t>
            </a:r>
          </a:p>
          <a:p>
            <a:pPr lvl="1"/>
            <a:r>
              <a:rPr lang="en-GB" dirty="0"/>
              <a:t>Can also include component on Physics of Music</a:t>
            </a:r>
          </a:p>
          <a:p>
            <a:r>
              <a:rPr lang="en-GB" dirty="0"/>
              <a:t>Ingredients</a:t>
            </a:r>
          </a:p>
          <a:p>
            <a:pPr lvl="1"/>
            <a:r>
              <a:rPr lang="en-GB" dirty="0"/>
              <a:t>Small public stage / pub</a:t>
            </a:r>
          </a:p>
          <a:p>
            <a:pPr lvl="1"/>
            <a:r>
              <a:rPr lang="en-GB" dirty="0"/>
              <a:t>Local musicians, composers, scientists</a:t>
            </a:r>
          </a:p>
          <a:p>
            <a:pPr lvl="1"/>
            <a:r>
              <a:rPr lang="en-GB" dirty="0"/>
              <a:t>Local partners with access to media, existing audience</a:t>
            </a:r>
          </a:p>
          <a:p>
            <a:r>
              <a:rPr lang="en-GB" dirty="0"/>
              <a:t>Recipe</a:t>
            </a:r>
          </a:p>
          <a:p>
            <a:pPr lvl="1"/>
            <a:r>
              <a:rPr lang="en-GB" dirty="0"/>
              <a:t>Narrator tells a story (e.g. cosmic rays, LHC, Higgs, Voyager, etc.)</a:t>
            </a:r>
          </a:p>
          <a:p>
            <a:pPr lvl="1"/>
            <a:r>
              <a:rPr lang="en-GB" dirty="0"/>
              <a:t>Musical acts are threaded into the story</a:t>
            </a:r>
          </a:p>
          <a:p>
            <a:pPr lvl="1"/>
            <a:r>
              <a:rPr lang="en-GB" dirty="0"/>
              <a:t>Final act should be climactic and perhaps a bit chaotic (a crescendo)</a:t>
            </a:r>
          </a:p>
          <a:p>
            <a:pPr lvl="2"/>
            <a:r>
              <a:rPr lang="en-GB" dirty="0"/>
              <a:t>E.g. Duet with cosmic piano, followed by full ensemble</a:t>
            </a:r>
          </a:p>
        </p:txBody>
      </p:sp>
    </p:spTree>
    <p:extLst>
      <p:ext uri="{BB962C8B-B14F-4D97-AF65-F5344CB8AC3E}">
        <p14:creationId xmlns:p14="http://schemas.microsoft.com/office/powerpoint/2010/main" val="42639522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B3E10A-2419-9449-BD90-90E86BD348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6815" y="264319"/>
            <a:ext cx="7406035" cy="607727"/>
          </a:xfrm>
        </p:spPr>
        <p:txBody>
          <a:bodyPr/>
          <a:lstStyle/>
          <a:p>
            <a:r>
              <a:rPr lang="en-GB" dirty="0"/>
              <a:t>Music of Physics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1A4802-26C8-4745-9648-AF678D787A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The International Particle Physics Outreach Group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1EA7D2-9B40-AD42-990F-EFB99A6E46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Goldfarb, Geneva, Switzerland, 30 November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E24B63-2FE5-A84A-929A-5F00229E74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pPr/>
              <a:t>7</a:t>
            </a:fld>
            <a:r>
              <a:rPr lang="en-GB"/>
              <a:t> </a:t>
            </a:r>
            <a:endParaRPr lang="en-GB" dirty="0"/>
          </a:p>
        </p:txBody>
      </p:sp>
      <p:sp>
        <p:nvSpPr>
          <p:cNvPr id="9" name="Content Placeholder 7">
            <a:extLst>
              <a:ext uri="{FF2B5EF4-FFF2-40B4-BE49-F238E27FC236}">
                <a16:creationId xmlns:a16="http://schemas.microsoft.com/office/drawing/2014/main" id="{3820C163-E189-D571-393B-D15A598185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8345" y="994439"/>
            <a:ext cx="3527400" cy="3467218"/>
          </a:xfrm>
          <a:solidFill>
            <a:srgbClr val="E6E70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GB" dirty="0">
                <a:latin typeface="Lucida Handwriting" panose="03010101010101010101" pitchFamily="66" charset="77"/>
              </a:rPr>
              <a:t>Steve’s Tips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b="1" dirty="0">
                <a:latin typeface="Lucida Handwriting" panose="03010101010101010101" pitchFamily="66" charset="77"/>
                <a:cs typeface="Apple Chancery" panose="03020702040506060504" pitchFamily="66" charset="-79"/>
              </a:rPr>
              <a:t>Need dedicated local partner</a:t>
            </a:r>
          </a:p>
          <a:p>
            <a:pPr marL="671513" lvl="1" indent="-285750">
              <a:buFont typeface="Arial" panose="020B0604020202020204" pitchFamily="34" charset="0"/>
              <a:buChar char="•"/>
            </a:pPr>
            <a:r>
              <a:rPr lang="en-GB" sz="900" b="1" dirty="0">
                <a:latin typeface="Lucida Handwriting" panose="03010101010101010101" pitchFamily="66" charset="77"/>
                <a:cs typeface="Apple Chancery" panose="03020702040506060504" pitchFamily="66" charset="-79"/>
              </a:rPr>
              <a:t>Publicize, publicize, publicize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b="1" dirty="0">
                <a:latin typeface="Lucida Handwriting" panose="03010101010101010101" pitchFamily="66" charset="77"/>
                <a:cs typeface="Apple Chancery" panose="03020702040506060504" pitchFamily="66" charset="-79"/>
              </a:rPr>
              <a:t>Works best in a cosy location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b="1" dirty="0">
                <a:latin typeface="Lucida Handwriting" panose="03010101010101010101" pitchFamily="66" charset="77"/>
                <a:cs typeface="Apple Chancery" panose="03020702040506060504" pitchFamily="66" charset="-79"/>
              </a:rPr>
              <a:t>Needs sound expertise</a:t>
            </a:r>
            <a:endParaRPr lang="en-GB" sz="900" b="1" dirty="0">
              <a:latin typeface="Lucida Handwriting" panose="03010101010101010101" pitchFamily="66" charset="77"/>
              <a:cs typeface="Apple Chancery" panose="03020702040506060504" pitchFamily="66" charset="-79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b="1" dirty="0">
                <a:latin typeface="Lucida Handwriting" panose="03010101010101010101" pitchFamily="66" charset="77"/>
                <a:cs typeface="Courier New" panose="02070309020205020404" pitchFamily="49" charset="0"/>
              </a:rPr>
              <a:t>Use local talent whenever possible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b="1" dirty="0">
                <a:latin typeface="Lucida Handwriting" panose="03010101010101010101" pitchFamily="66" charset="77"/>
                <a:cs typeface="Courier New" panose="02070309020205020404" pitchFamily="49" charset="0"/>
              </a:rPr>
              <a:t>Popular acts:</a:t>
            </a:r>
          </a:p>
          <a:p>
            <a:pPr marL="671513" lvl="1" indent="-285750">
              <a:buFont typeface="Arial" panose="020B0604020202020204" pitchFamily="34" charset="0"/>
              <a:buChar char="•"/>
            </a:pPr>
            <a:r>
              <a:rPr lang="en-GB" sz="900" b="1" dirty="0">
                <a:latin typeface="Lucida Handwriting" panose="03010101010101010101" pitchFamily="66" charset="77"/>
                <a:cs typeface="Courier New" panose="02070309020205020404" pitchFamily="49" charset="0"/>
              </a:rPr>
              <a:t>Cosmic piano</a:t>
            </a:r>
          </a:p>
          <a:p>
            <a:pPr marL="671513" lvl="1" indent="-285750">
              <a:buFont typeface="Arial" panose="020B0604020202020204" pitchFamily="34" charset="0"/>
              <a:buChar char="•"/>
            </a:pPr>
            <a:r>
              <a:rPr lang="en-GB" sz="900" b="1" dirty="0">
                <a:latin typeface="Lucida Handwriting" panose="03010101010101010101" pitchFamily="66" charset="77"/>
                <a:cs typeface="Courier New" panose="02070309020205020404" pitchFamily="49" charset="0"/>
              </a:rPr>
              <a:t>Ensemble playing science-themed music</a:t>
            </a:r>
          </a:p>
          <a:p>
            <a:pPr marL="671513" lvl="1" indent="-285750">
              <a:buFont typeface="Arial" panose="020B0604020202020204" pitchFamily="34" charset="0"/>
              <a:buChar char="•"/>
            </a:pPr>
            <a:r>
              <a:rPr lang="en-GB" sz="900" b="1" dirty="0">
                <a:latin typeface="Lucida Handwriting" panose="03010101010101010101" pitchFamily="66" charset="77"/>
                <a:cs typeface="Courier New" panose="02070309020205020404" pitchFamily="49" charset="0"/>
              </a:rPr>
              <a:t>Cyborgs</a:t>
            </a:r>
          </a:p>
          <a:p>
            <a:pPr marL="671513" lvl="1" indent="-285750">
              <a:buFont typeface="Arial" panose="020B0604020202020204" pitchFamily="34" charset="0"/>
              <a:buChar char="•"/>
            </a:pPr>
            <a:r>
              <a:rPr lang="en-GB" sz="900" b="1" dirty="0">
                <a:latin typeface="Lucida Handwriting" panose="03010101010101010101" pitchFamily="66" charset="77"/>
                <a:cs typeface="Courier New" panose="02070309020205020404" pitchFamily="49" charset="0"/>
              </a:rPr>
              <a:t>Interactive physics of music demos</a:t>
            </a:r>
          </a:p>
          <a:p>
            <a:pPr marL="671513" lvl="1" indent="-285750">
              <a:buFont typeface="Arial" panose="020B0604020202020204" pitchFamily="34" charset="0"/>
              <a:buChar char="•"/>
            </a:pPr>
            <a:r>
              <a:rPr lang="en-GB" sz="900" b="1" dirty="0">
                <a:latin typeface="Lucida Handwriting" panose="03010101010101010101" pitchFamily="66" charset="77"/>
                <a:cs typeface="Courier New" panose="02070309020205020404" pitchFamily="49" charset="0"/>
              </a:rPr>
              <a:t>The Theremin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b="1" dirty="0">
                <a:latin typeface="Lucida Handwriting" panose="03010101010101010101" pitchFamily="66" charset="77"/>
                <a:cs typeface="Courier New" panose="02070309020205020404" pitchFamily="49" charset="0"/>
              </a:rPr>
              <a:t>Minimise lecturing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b="1" dirty="0">
                <a:latin typeface="Lucida Handwriting" panose="03010101010101010101" pitchFamily="66" charset="77"/>
                <a:cs typeface="Courier New" panose="02070309020205020404" pitchFamily="49" charset="0"/>
              </a:rPr>
              <a:t>Maximise music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b="1" dirty="0">
                <a:latin typeface="Lucida Handwriting" panose="03010101010101010101" pitchFamily="66" charset="77"/>
                <a:cs typeface="Courier New" panose="02070309020205020404" pitchFamily="49" charset="0"/>
              </a:rPr>
              <a:t>Photograph &amp; record everything!</a:t>
            </a:r>
          </a:p>
        </p:txBody>
      </p:sp>
      <p:pic>
        <p:nvPicPr>
          <p:cNvPr id="12" name="Picture 11" descr="A group of people sitting in chairs&#10;&#10;Description automatically generated">
            <a:extLst>
              <a:ext uri="{FF2B5EF4-FFF2-40B4-BE49-F238E27FC236}">
                <a16:creationId xmlns:a16="http://schemas.microsoft.com/office/drawing/2014/main" id="{94261B3F-110F-C37B-79E4-6F5E4CF2D2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1035" y="2372579"/>
            <a:ext cx="3133618" cy="2089078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 descr="A person standing next to a table&#10;&#10;Description automatically generated with medium confidence">
            <a:extLst>
              <a:ext uri="{FF2B5EF4-FFF2-40B4-BE49-F238E27FC236}">
                <a16:creationId xmlns:a16="http://schemas.microsoft.com/office/drawing/2014/main" id="{CF07DD16-5EF0-B722-0DCC-AC3606AE9F3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0133" b="20356"/>
          <a:stretch/>
        </p:blipFill>
        <p:spPr>
          <a:xfrm>
            <a:off x="6084126" y="994439"/>
            <a:ext cx="2837801" cy="1479441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4" name="Picture 13" descr="A table with several objects on it&#10;&#10;Description automatically generated">
            <a:extLst>
              <a:ext uri="{FF2B5EF4-FFF2-40B4-BE49-F238E27FC236}">
                <a16:creationId xmlns:a16="http://schemas.microsoft.com/office/drawing/2014/main" id="{56F0305D-73FB-A541-9D86-82C6D58852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77178" y="2890252"/>
            <a:ext cx="2456130" cy="1381573"/>
          </a:xfrm>
          <a:prstGeom prst="rect">
            <a:avLst/>
          </a:prstGeom>
        </p:spPr>
      </p:pic>
      <p:pic>
        <p:nvPicPr>
          <p:cNvPr id="16" name="Picture 15" descr="A sheet music with notes&#10;&#10;Description automatically generated">
            <a:extLst>
              <a:ext uri="{FF2B5EF4-FFF2-40B4-BE49-F238E27FC236}">
                <a16:creationId xmlns:a16="http://schemas.microsoft.com/office/drawing/2014/main" id="{7D79F6C5-C58B-8677-0A8A-6FEB2FB68F8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14896" y="1092307"/>
            <a:ext cx="2164939" cy="1381573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612361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A person drinking from a glass bottle&#10;&#10;Description automatically generated">
            <a:extLst>
              <a:ext uri="{FF2B5EF4-FFF2-40B4-BE49-F238E27FC236}">
                <a16:creationId xmlns:a16="http://schemas.microsoft.com/office/drawing/2014/main" id="{74AD1D6E-852E-983E-CEF8-A156F13DE9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4321" y="2813049"/>
            <a:ext cx="2572806" cy="1713529"/>
          </a:xfrm>
          <a:prstGeom prst="rect">
            <a:avLst/>
          </a:prstGeom>
        </p:spPr>
      </p:pic>
      <p:pic>
        <p:nvPicPr>
          <p:cNvPr id="24" name="Picture 23" descr="A person taking a picture of a person playing piano&#10;&#10;Description automatically generated">
            <a:extLst>
              <a:ext uri="{FF2B5EF4-FFF2-40B4-BE49-F238E27FC236}">
                <a16:creationId xmlns:a16="http://schemas.microsoft.com/office/drawing/2014/main" id="{170BFA21-D77D-8A16-46B0-E50D0F1A00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5334" y="2813049"/>
            <a:ext cx="2572806" cy="171352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0B3E10A-2419-9449-BD90-90E86BD348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6815" y="264319"/>
            <a:ext cx="7406035" cy="607727"/>
          </a:xfrm>
        </p:spPr>
        <p:txBody>
          <a:bodyPr/>
          <a:lstStyle/>
          <a:p>
            <a:r>
              <a:rPr lang="en-GB" dirty="0"/>
              <a:t>Music of Physics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1A4802-26C8-4745-9648-AF678D787A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The International Particle Physics Outreach Group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1EA7D2-9B40-AD42-990F-EFB99A6E46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Goldfarb, Geneva, Switzerland, 30 November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E24B63-2FE5-A84A-929A-5F00229E74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pPr/>
              <a:t>8</a:t>
            </a:fld>
            <a:r>
              <a:rPr lang="en-GB"/>
              <a:t> </a:t>
            </a:r>
            <a:endParaRPr lang="en-GB" dirty="0"/>
          </a:p>
        </p:txBody>
      </p:sp>
      <p:pic>
        <p:nvPicPr>
          <p:cNvPr id="20" name="Picture 19" descr="A person playing a music on a dj's deck&#10;&#10;Description automatically generated">
            <a:extLst>
              <a:ext uri="{FF2B5EF4-FFF2-40B4-BE49-F238E27FC236}">
                <a16:creationId xmlns:a16="http://schemas.microsoft.com/office/drawing/2014/main" id="{3FBD7ED9-4C08-439A-81B3-B0CC5E32EC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8237" y="919687"/>
            <a:ext cx="3118585" cy="2077026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8" name="Picture 17" descr="A person standing in front of a stage&#10;&#10;Description automatically generated">
            <a:extLst>
              <a:ext uri="{FF2B5EF4-FFF2-40B4-BE49-F238E27FC236}">
                <a16:creationId xmlns:a16="http://schemas.microsoft.com/office/drawing/2014/main" id="{AD6235BD-B23D-415D-18AF-73664D3383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8238" y="2356070"/>
            <a:ext cx="1439182" cy="2160883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2" name="Picture 21" descr="A group of women playing instruments&#10;&#10;Description automatically generated">
            <a:extLst>
              <a:ext uri="{FF2B5EF4-FFF2-40B4-BE49-F238E27FC236}">
                <a16:creationId xmlns:a16="http://schemas.microsoft.com/office/drawing/2014/main" id="{F903CB41-EE5E-33FD-4C79-127D817775F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77512" y="910062"/>
            <a:ext cx="3388976" cy="2257111"/>
          </a:xfrm>
          <a:prstGeom prst="rect">
            <a:avLst/>
          </a:prstGeom>
        </p:spPr>
      </p:pic>
      <p:pic>
        <p:nvPicPr>
          <p:cNvPr id="26" name="Picture 25" descr="A person playing music on a dj's deck&#10;&#10;Description automatically generated">
            <a:extLst>
              <a:ext uri="{FF2B5EF4-FFF2-40B4-BE49-F238E27FC236}">
                <a16:creationId xmlns:a16="http://schemas.microsoft.com/office/drawing/2014/main" id="{ACE33313-0573-5611-37AA-669032F2005C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5379" t="37005" r="21706"/>
          <a:stretch/>
        </p:blipFill>
        <p:spPr>
          <a:xfrm>
            <a:off x="6073541" y="903798"/>
            <a:ext cx="2969599" cy="2354514"/>
          </a:xfrm>
          <a:prstGeom prst="rect">
            <a:avLst/>
          </a:prstGeom>
        </p:spPr>
      </p:pic>
      <p:pic>
        <p:nvPicPr>
          <p:cNvPr id="15" name="Picture 14" descr="A person speaking to a group of people&#10;&#10;Description automatically generated">
            <a:extLst>
              <a:ext uri="{FF2B5EF4-FFF2-40B4-BE49-F238E27FC236}">
                <a16:creationId xmlns:a16="http://schemas.microsoft.com/office/drawing/2014/main" id="{0492F1A6-3BA8-2A09-DFF2-E2F625BD56C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16784" y="2481257"/>
            <a:ext cx="2707105" cy="2030329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366747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3B72DD1-EF3A-DF9A-8046-F065606FA6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Universal Science</a:t>
            </a:r>
          </a:p>
          <a:p>
            <a:pPr lvl="1"/>
            <a:r>
              <a:rPr lang="en-GB" dirty="0"/>
              <a:t>CHEP 2018 – Sofia, Bulgaria</a:t>
            </a:r>
          </a:p>
          <a:p>
            <a:pPr lvl="1"/>
            <a:r>
              <a:rPr lang="en-GB" dirty="0"/>
              <a:t>CHEP 2019 – Adelaide, Australia</a:t>
            </a:r>
          </a:p>
          <a:p>
            <a:pPr lvl="1"/>
            <a:r>
              <a:rPr lang="en-GB" dirty="0"/>
              <a:t>ICHEP 2020 – Online</a:t>
            </a:r>
          </a:p>
          <a:p>
            <a:pPr lvl="1"/>
            <a:r>
              <a:rPr lang="en-GB" dirty="0"/>
              <a:t>ATLAS Week 2022 – Lisbon, Portugal</a:t>
            </a:r>
          </a:p>
          <a:p>
            <a:pPr lvl="1"/>
            <a:r>
              <a:rPr lang="en-GB" dirty="0"/>
              <a:t>ATLAS Week 2023 – Vancouver, Canada</a:t>
            </a:r>
          </a:p>
          <a:p>
            <a:r>
              <a:rPr lang="en-GB" dirty="0"/>
              <a:t>Music of Physics</a:t>
            </a:r>
          </a:p>
          <a:p>
            <a:pPr lvl="1"/>
            <a:r>
              <a:rPr lang="en-GB" dirty="0"/>
              <a:t>Montreux Jazz Festival 2013, 2014, 2015 – Montreux, Switzerland</a:t>
            </a:r>
          </a:p>
          <a:p>
            <a:pPr lvl="1"/>
            <a:r>
              <a:rPr lang="en-GB" dirty="0" err="1"/>
              <a:t>Bluedot</a:t>
            </a:r>
            <a:r>
              <a:rPr lang="en-GB" dirty="0"/>
              <a:t> Festival 2016 – Jodrell Bank, UK</a:t>
            </a:r>
          </a:p>
          <a:p>
            <a:pPr lvl="1"/>
            <a:r>
              <a:rPr lang="en-GB" dirty="0"/>
              <a:t>Science Festival 2018 – Sofia, Bulgaria</a:t>
            </a:r>
          </a:p>
          <a:p>
            <a:pPr lvl="1"/>
            <a:r>
              <a:rPr lang="en-GB" dirty="0"/>
              <a:t>Science Festival / IPPOG / RATIO 2023 – Sofia, Bulgaria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85E273-AF78-3C58-9284-45E494B6AE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The International Particle Physics Outreach Group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089E43-3200-70C9-FDF2-B5DF4B5FFA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Goldfarb, Geneva, Switzerland, 30 November 2023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277A7E-3BD0-4075-E151-25D7CA5C9D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pPr/>
              <a:t>9</a:t>
            </a:fld>
            <a:r>
              <a:rPr lang="en-GB"/>
              <a:t> </a:t>
            </a:r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DD3E713-6C90-AB31-B07E-3A708D57D2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Past Events</a:t>
            </a:r>
          </a:p>
        </p:txBody>
      </p:sp>
    </p:spTree>
    <p:extLst>
      <p:ext uri="{BB962C8B-B14F-4D97-AF65-F5344CB8AC3E}">
        <p14:creationId xmlns:p14="http://schemas.microsoft.com/office/powerpoint/2010/main" val="20853125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10th_IPPOG_CB-20210520" id="{EF1A1816-9E6F-B34C-AF69-EC63C9189CC9}" vid="{F48E2F64-6ACF-484C-847F-2780F1DA0C2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33483</TotalTime>
  <Words>729</Words>
  <Application>Microsoft Macintosh PowerPoint</Application>
  <PresentationFormat>On-screen Show (16:9)</PresentationFormat>
  <Paragraphs>132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Courier New</vt:lpstr>
      <vt:lpstr>Lucida Handwriting</vt:lpstr>
      <vt:lpstr>Office Theme</vt:lpstr>
      <vt:lpstr>Public Engagement</vt:lpstr>
      <vt:lpstr>Two Public Event Recipes</vt:lpstr>
      <vt:lpstr>Commonalities</vt:lpstr>
      <vt:lpstr>Universal Science</vt:lpstr>
      <vt:lpstr>Universal Science</vt:lpstr>
      <vt:lpstr>Music of Physics</vt:lpstr>
      <vt:lpstr>Music of Physics</vt:lpstr>
      <vt:lpstr>Music of Physics</vt:lpstr>
      <vt:lpstr>Past Events</vt:lpstr>
      <vt:lpstr>In 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Subtitle</dc:title>
  <dc:creator>Steven Goldfarb</dc:creator>
  <cp:lastModifiedBy>Steven Goldfarb</cp:lastModifiedBy>
  <cp:revision>354</cp:revision>
  <cp:lastPrinted>2021-08-18T12:17:49Z</cp:lastPrinted>
  <dcterms:created xsi:type="dcterms:W3CDTF">2018-09-24T08:05:03Z</dcterms:created>
  <dcterms:modified xsi:type="dcterms:W3CDTF">2023-11-29T17:48:24Z</dcterms:modified>
</cp:coreProperties>
</file>