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74" r:id="rId4"/>
    <p:sldId id="273" r:id="rId5"/>
    <p:sldId id="260" r:id="rId6"/>
    <p:sldId id="265" r:id="rId7"/>
    <p:sldId id="263" r:id="rId8"/>
    <p:sldId id="258" r:id="rId9"/>
    <p:sldId id="270" r:id="rId10"/>
    <p:sldId id="272" r:id="rId11"/>
    <p:sldId id="261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6" autoAdjust="0"/>
    <p:restoredTop sz="94660"/>
  </p:normalViewPr>
  <p:slideViewPr>
    <p:cSldViewPr>
      <p:cViewPr>
        <p:scale>
          <a:sx n="90" d="100"/>
          <a:sy n="90" d="100"/>
        </p:scale>
        <p:origin x="-1229" y="1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2993F7A-0B63-48FC-BD94-7789D671C17B}" type="datetimeFigureOut">
              <a:rPr lang="en-GB" smtClean="0"/>
              <a:pPr/>
              <a:t>28/11/2023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6E87AC3-20E5-4050-AB33-5540DD1F0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hr3AAIgnbpQ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Ant1\Downloads\Telegram%20Desktop\video_2023-10-15_20-09-43.mp4" TargetMode="Externa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sensus.avr-music.com/consensus-cern-and-engagements-with-particle-physic-album-concerned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playlist?list=PL1w4LArg7oLZxR90_jpD5WtNthp3OBv_-" TargetMode="External"/><Relationship Id="rId5" Type="http://schemas.openxmlformats.org/officeDocument/2006/relationships/hyperlink" Target="https://youtu.be/xrJ80jmNgWU?si=nKUVbGGKov8DG3IS" TargetMode="External"/><Relationship Id="rId4" Type="http://schemas.openxmlformats.org/officeDocument/2006/relationships/hyperlink" Target="https://consensus.avr-music.com/rapper-consensus-original-conscience-decoded-breakdown-of-the-album-cosmology-astronomy-particle-physics-and-lyric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nsensus.avr-music.com/consensus-cern-and-engagements-with-particle-physic-album-concerned/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sensus.avr-music.com/rapper-consensus-original-conscience-decoded-breakdown-of-the-album-cosmology-astronomy-particle-physics-and-lyrics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Ant1\Downloads\Snapinsta.app_video_CE464B23F7E59DB7A78DAB1E1C24C7BB_video_dashinit.mp4" TargetMode="Externa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1\Downloads\Telegram Desktop\Original_Conscience -  F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8640"/>
            <a:ext cx="6446839" cy="644683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7772400" cy="749945"/>
          </a:xfrm>
        </p:spPr>
        <p:txBody>
          <a:bodyPr>
            <a:normAutofit/>
          </a:bodyPr>
          <a:lstStyle/>
          <a:p>
            <a:r>
              <a:rPr lang="en-GB" dirty="0" smtClean="0"/>
              <a:t>Original </a:t>
            </a:r>
            <a:r>
              <a:rPr lang="en-GB" dirty="0" err="1" smtClean="0"/>
              <a:t>ConScience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544522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rId3"/>
              </a:rPr>
              <a:t>DUNE MUSIC VIDEO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683568" y="908720"/>
            <a:ext cx="7772400" cy="1470025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Live</a:t>
            </a:r>
            <a:r>
              <a:rPr kumimoji="0" lang="en-GB" sz="47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Performance</a:t>
            </a:r>
            <a:endParaRPr kumimoji="0" lang="en-GB" sz="47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7650" name="Picture 2" descr="C:\Users\Ant1\Downloads\e3c928be-01df-4a4c-874e-7cb7a68edf19.sized-1000x100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700808"/>
            <a:ext cx="5184576" cy="3888432"/>
          </a:xfrm>
          <a:prstGeom prst="rect">
            <a:avLst/>
          </a:prstGeom>
          <a:noFill/>
        </p:spPr>
      </p:pic>
      <p:pic>
        <p:nvPicPr>
          <p:cNvPr id="7" name="video_2023-10-15_20-09-4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1916832"/>
            <a:ext cx="2088232" cy="36004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71600" y="5949280"/>
            <a:ext cx="7704856" cy="52322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solidFill>
                  <a:schemeClr val="tx1">
                    <a:lumMod val="25000"/>
                  </a:schemeClr>
                </a:solidFill>
              </a:rPr>
              <a:t>Clubs, live band, bars, lecture theatres, festivals</a:t>
            </a:r>
            <a:endParaRPr lang="en-GB" sz="2800" dirty="0">
              <a:solidFill>
                <a:schemeClr val="tx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/>
          <a:lstStyle/>
          <a:p>
            <a:r>
              <a:rPr lang="en-GB" dirty="0" smtClean="0"/>
              <a:t>In the Classroom</a:t>
            </a:r>
            <a:endParaRPr lang="en-GB" dirty="0"/>
          </a:p>
        </p:txBody>
      </p:sp>
      <p:pic>
        <p:nvPicPr>
          <p:cNvPr id="4098" name="Picture 2" descr="C:\Users\Ant1\Desktop\Consensus\Fermilab\18-0232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4107022" cy="2736304"/>
          </a:xfrm>
          <a:prstGeom prst="rect">
            <a:avLst/>
          </a:prstGeom>
          <a:noFill/>
        </p:spPr>
      </p:pic>
      <p:pic>
        <p:nvPicPr>
          <p:cNvPr id="4099" name="Picture 3" descr="C:\Users\Ant1\Pictures\P1010285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72816"/>
            <a:ext cx="3887755" cy="218686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51520" y="1700808"/>
            <a:ext cx="457200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Online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In the Classroom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Universities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Research institutions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0" y="4221088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Multiple Choice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Find the Relevant Phrases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Fill in the Missing Words</a:t>
            </a:r>
          </a:p>
          <a:p>
            <a:pPr lvl="0" algn="ctr">
              <a:spcBef>
                <a:spcPct val="20000"/>
              </a:spcBef>
              <a:defRPr/>
            </a:pPr>
            <a:endParaRPr lang="en-GB" sz="16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Group Quizzes / Raise of Hands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GB" sz="1600" dirty="0" smtClean="0">
                <a:solidFill>
                  <a:schemeClr val="tx1">
                    <a:tint val="75000"/>
                  </a:schemeClr>
                </a:solidFill>
              </a:rPr>
              <a:t>Comprehension Style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t1\Downloads\Telegram Desktop\Original_Conscience -  F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412776"/>
            <a:ext cx="5222703" cy="52227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749945"/>
          </a:xfrm>
        </p:spPr>
        <p:txBody>
          <a:bodyPr>
            <a:normAutofit/>
          </a:bodyPr>
          <a:lstStyle/>
          <a:p>
            <a:r>
              <a:rPr lang="en-GB" dirty="0" smtClean="0"/>
              <a:t>Thanks for Listening!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0" y="1268760"/>
            <a:ext cx="3347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GB" sz="3200" b="1" dirty="0" smtClean="0"/>
              <a:t>What Next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Release Party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UK Album Tour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Workshops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Colloquiums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Materials  Dissemination</a:t>
            </a:r>
          </a:p>
          <a:p>
            <a:pPr lvl="0"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Evaluation</a:t>
            </a:r>
          </a:p>
          <a:p>
            <a:pPr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Book?? </a:t>
            </a:r>
          </a:p>
          <a:p>
            <a:pPr algn="ctr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GB" sz="2000" b="1" dirty="0" smtClean="0"/>
              <a:t>Future Songs?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4653136"/>
            <a:ext cx="2645276" cy="203132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Website: </a:t>
            </a:r>
            <a:r>
              <a:rPr lang="en-GB" sz="1400" dirty="0" smtClean="0">
                <a:solidFill>
                  <a:schemeClr val="bg1"/>
                </a:solidFill>
              </a:rPr>
              <a:t>consensus.avr-music.com</a:t>
            </a:r>
          </a:p>
          <a:p>
            <a:r>
              <a:rPr lang="en-GB" sz="1400" dirty="0" err="1" smtClean="0">
                <a:solidFill>
                  <a:schemeClr val="bg1"/>
                </a:solidFill>
                <a:hlinkClick r:id="rId3"/>
              </a:rPr>
              <a:t>ConCERNed</a:t>
            </a:r>
            <a:r>
              <a:rPr lang="en-GB" sz="1400" dirty="0" smtClean="0">
                <a:solidFill>
                  <a:schemeClr val="bg1"/>
                </a:solidFill>
                <a:hlinkClick r:id="rId3"/>
              </a:rPr>
              <a:t> Engagements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  <a:hlinkClick r:id="rId4"/>
              </a:rPr>
              <a:t>Original </a:t>
            </a:r>
            <a:r>
              <a:rPr lang="en-GB" sz="1400" dirty="0" err="1" smtClean="0">
                <a:solidFill>
                  <a:schemeClr val="bg1"/>
                </a:solidFill>
                <a:hlinkClick r:id="rId4"/>
              </a:rPr>
              <a:t>ConScience</a:t>
            </a:r>
            <a:r>
              <a:rPr lang="en-GB" sz="1400" dirty="0" smtClean="0">
                <a:solidFill>
                  <a:schemeClr val="bg1"/>
                </a:solidFill>
                <a:hlinkClick r:id="rId4"/>
              </a:rPr>
              <a:t> Explained 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  <a:hlinkClick r:id="rId5"/>
              </a:rPr>
              <a:t>BBC Interview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dirty="0" smtClean="0">
                <a:solidFill>
                  <a:schemeClr val="bg1"/>
                </a:solidFill>
                <a:hlinkClick r:id="rId6"/>
              </a:rPr>
              <a:t>Discussions</a:t>
            </a:r>
            <a:endParaRPr lang="en-GB" sz="1400" dirty="0" smtClean="0">
              <a:solidFill>
                <a:schemeClr val="bg1"/>
              </a:solidFill>
            </a:endParaRPr>
          </a:p>
          <a:p>
            <a:r>
              <a:rPr lang="en-GB" sz="1400" b="1" dirty="0" smtClean="0">
                <a:solidFill>
                  <a:schemeClr val="bg1"/>
                </a:solidFill>
              </a:rPr>
              <a:t>Contact: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avr.truth@gmail.com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management@avr-music.com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/>
          <a:lstStyle/>
          <a:p>
            <a:r>
              <a:rPr lang="en-GB" dirty="0" err="1" smtClean="0"/>
              <a:t>ConCERNed</a:t>
            </a:r>
            <a:endParaRPr lang="en-GB" dirty="0"/>
          </a:p>
        </p:txBody>
      </p:sp>
      <p:pic>
        <p:nvPicPr>
          <p:cNvPr id="2050" name="Picture 2" descr="C:\Users\Ant1\Dropbox\Consensus\Consensus Photos\CONSENSUS CONCERNED 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340768"/>
            <a:ext cx="4392488" cy="4392488"/>
          </a:xfrm>
          <a:prstGeom prst="rect">
            <a:avLst/>
          </a:prstGeom>
          <a:noFill/>
        </p:spPr>
      </p:pic>
      <p:pic>
        <p:nvPicPr>
          <p:cNvPr id="2051" name="Picture 3" descr="C:\Users\Ant1\Pictures\cMS party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95536" y="4941168"/>
            <a:ext cx="2520280" cy="1679688"/>
          </a:xfrm>
          <a:prstGeom prst="rect">
            <a:avLst/>
          </a:prstGeom>
          <a:noFill/>
        </p:spPr>
      </p:pic>
      <p:pic>
        <p:nvPicPr>
          <p:cNvPr id="2052" name="Picture 4" descr="C:\Users\Ant1\Pictures\CMS consensus michael ho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093005"/>
            <a:ext cx="2448272" cy="1632909"/>
          </a:xfrm>
          <a:prstGeom prst="rect">
            <a:avLst/>
          </a:prstGeom>
          <a:noFill/>
        </p:spPr>
      </p:pic>
      <p:pic>
        <p:nvPicPr>
          <p:cNvPr id="2054" name="Picture 6" descr="C:\Users\Ant1\Downloads\Mad Scientist Rapp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5" y="1268760"/>
            <a:ext cx="3214643" cy="18002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076056" y="5877272"/>
            <a:ext cx="195117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6"/>
              </a:rPr>
              <a:t>Engagements</a:t>
            </a:r>
            <a:endParaRPr lang="en-U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3568" y="404664"/>
            <a:ext cx="7772400" cy="1470025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5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Preliminary Research</a:t>
            </a:r>
            <a:endParaRPr kumimoji="0" lang="en-GB" sz="45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39552" y="3573016"/>
            <a:ext cx="2304256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GCSE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 dirty="0" smtClean="0">
                <a:solidFill>
                  <a:schemeClr val="tx1">
                    <a:tint val="75000"/>
                  </a:schemeClr>
                </a:solidFill>
              </a:rPr>
              <a:t>Age:14-16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131840" y="5229200"/>
            <a:ext cx="1904256" cy="1298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 dirty="0" smtClean="0">
                <a:solidFill>
                  <a:schemeClr val="tx1">
                    <a:tint val="75000"/>
                  </a:schemeClr>
                </a:solidFill>
              </a:rPr>
              <a:t>General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Public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563888" y="1844824"/>
            <a:ext cx="5256584" cy="1487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sz="3200" dirty="0" smtClean="0">
                <a:solidFill>
                  <a:schemeClr val="tx1">
                    <a:tint val="75000"/>
                  </a:schemeClr>
                </a:solidFill>
              </a:rPr>
              <a:t>CASE STRUDIES:  ORIGIN Project,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Imperial, Bristol University,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Fermilab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CERN, STEM Learning UK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2" descr="C:\Users\Ant1\Downloads\STEM learning U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3057525" cy="1495425"/>
          </a:xfrm>
          <a:prstGeom prst="rect">
            <a:avLst/>
          </a:prstGeom>
          <a:noFill/>
        </p:spPr>
      </p:pic>
      <p:pic>
        <p:nvPicPr>
          <p:cNvPr id="10" name="Picture 3" descr="C:\Users\Ant1\Downloads\Origin Logo tex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573016"/>
            <a:ext cx="2259913" cy="2664296"/>
          </a:xfrm>
          <a:prstGeom prst="rect">
            <a:avLst/>
          </a:prstGeom>
          <a:noFill/>
        </p:spPr>
      </p:pic>
      <p:pic>
        <p:nvPicPr>
          <p:cNvPr id="11" name="Picture 5" descr="C:\Users\Ant1\Downloads\Untitl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914" y="5013175"/>
            <a:ext cx="2030878" cy="1692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t1\Downloads\Telegram Desktop\Original_Conscience -  F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836712"/>
            <a:ext cx="4502623" cy="450262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672916" y="5589240"/>
            <a:ext cx="5734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Original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ConScience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 Album Explained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683568" y="764704"/>
            <a:ext cx="7772400" cy="1470025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Album</a:t>
            </a:r>
            <a:r>
              <a:rPr kumimoji="0" lang="en-GB" sz="47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Videos</a:t>
            </a:r>
            <a:endParaRPr kumimoji="0" lang="en-GB" sz="47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1" name="Picture 1" descr="C:\Users\Ant1\Pictures\Consensus-The-Machine-1000x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221088"/>
            <a:ext cx="2417477" cy="2054855"/>
          </a:xfrm>
          <a:prstGeom prst="rect">
            <a:avLst/>
          </a:prstGeom>
          <a:noFill/>
        </p:spPr>
      </p:pic>
      <p:pic>
        <p:nvPicPr>
          <p:cNvPr id="20482" name="Picture 2" descr="C:\Users\Ant1\Downloads\Original Conscience Discussi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3556681" cy="1998403"/>
          </a:xfrm>
          <a:prstGeom prst="rect">
            <a:avLst/>
          </a:prstGeom>
          <a:noFill/>
        </p:spPr>
      </p:pic>
      <p:pic>
        <p:nvPicPr>
          <p:cNvPr id="20483" name="Picture 3" descr="C:\Users\Ant1\Downloads\GW thumna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5" y="548680"/>
            <a:ext cx="3936437" cy="2952328"/>
          </a:xfrm>
          <a:prstGeom prst="rect">
            <a:avLst/>
          </a:prstGeom>
          <a:noFill/>
        </p:spPr>
      </p:pic>
      <p:pic>
        <p:nvPicPr>
          <p:cNvPr id="20484" name="Picture 4" descr="C:\Users\Ant1\Downloads\sd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1" y="3861048"/>
            <a:ext cx="2784309" cy="2088232"/>
          </a:xfrm>
          <a:prstGeom prst="rect">
            <a:avLst/>
          </a:prstGeom>
          <a:noFill/>
        </p:spPr>
      </p:pic>
      <p:pic>
        <p:nvPicPr>
          <p:cNvPr id="7" name="Picture 6" descr="original code Thum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80112" y="4033664"/>
            <a:ext cx="3312368" cy="2484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/>
          <a:lstStyle/>
          <a:p>
            <a:r>
              <a:rPr lang="en-GB" dirty="0" smtClean="0"/>
              <a:t>Collaboration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660232" y="5805264"/>
            <a:ext cx="2483768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Sudan </a:t>
            </a:r>
            <a:r>
              <a:rPr lang="en-GB" b="1" dirty="0" err="1" smtClean="0"/>
              <a:t>Paramesvaran</a:t>
            </a:r>
            <a:endParaRPr lang="en-GB" b="1" dirty="0" smtClean="0"/>
          </a:p>
          <a:p>
            <a:pPr algn="ctr"/>
            <a:r>
              <a:rPr lang="en-GB" b="1" dirty="0" smtClean="0"/>
              <a:t>CERN, DUNE</a:t>
            </a:r>
            <a:endParaRPr lang="en-GB" b="1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95536" y="3717032"/>
            <a:ext cx="216024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Don Lincoln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GB" dirty="0" err="1" smtClean="0"/>
              <a:t>Fermilab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88024" y="1916832"/>
            <a:ext cx="216024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Agnes </a:t>
            </a:r>
            <a:r>
              <a:rPr kumimoji="0" lang="en-GB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Mocsy</a:t>
            </a:r>
            <a:r>
              <a:rPr lang="en-GB" b="1" dirty="0" smtClean="0">
                <a:latin typeface="+mj-lt"/>
                <a:ea typeface="+mj-ea"/>
                <a:cs typeface="+mj-cs"/>
              </a:rPr>
              <a:t>,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GB" dirty="0" smtClean="0"/>
              <a:t>Pratt Institute / YALE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491880" y="6237312"/>
            <a:ext cx="266429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>
                <a:latin typeface="+mj-lt"/>
                <a:ea typeface="+mj-ea"/>
                <a:cs typeface="+mj-cs"/>
              </a:rPr>
              <a:t>Dan </a:t>
            </a:r>
            <a:r>
              <a:rPr lang="en-GB" b="1" dirty="0" err="1" smtClean="0">
                <a:latin typeface="+mj-lt"/>
                <a:ea typeface="+mj-ea"/>
                <a:cs typeface="+mj-cs"/>
              </a:rPr>
              <a:t>Batcheldor</a:t>
            </a:r>
            <a:r>
              <a:rPr lang="en-GB" b="1" dirty="0" smtClean="0">
                <a:latin typeface="+mj-lt"/>
                <a:ea typeface="+mj-ea"/>
                <a:cs typeface="+mj-cs"/>
              </a:rPr>
              <a:t>, 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NASA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1560" y="6093296"/>
            <a:ext cx="223224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Michael Hoch, CERN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983760" y="3140968"/>
            <a:ext cx="2160240" cy="792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David E.</a:t>
            </a:r>
            <a:r>
              <a:rPr kumimoji="0" lang="en-GB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Kaplan,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GB" dirty="0" smtClean="0"/>
              <a:t>Johns Hopkins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C:\Users\Ant1\Downloads\Don_Lincoln_lectu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541967" cy="2105918"/>
          </a:xfrm>
          <a:prstGeom prst="rect">
            <a:avLst/>
          </a:prstGeom>
          <a:noFill/>
        </p:spPr>
      </p:pic>
      <p:pic>
        <p:nvPicPr>
          <p:cNvPr id="6148" name="Picture 4" descr="C:\Users\Ant1\Downloads\1280px-Ágnes_Mócsy_speaking_at_Brookhaven_L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6202"/>
            <a:ext cx="2169882" cy="1620630"/>
          </a:xfrm>
          <a:prstGeom prst="rect">
            <a:avLst/>
          </a:prstGeom>
          <a:noFill/>
        </p:spPr>
      </p:pic>
      <p:pic>
        <p:nvPicPr>
          <p:cNvPr id="6149" name="Picture 5" descr="C:\Users\Ant1\Downloads\david_kapla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836712"/>
            <a:ext cx="1752195" cy="2160240"/>
          </a:xfrm>
          <a:prstGeom prst="rect">
            <a:avLst/>
          </a:prstGeom>
          <a:noFill/>
        </p:spPr>
      </p:pic>
      <p:pic>
        <p:nvPicPr>
          <p:cNvPr id="6150" name="Picture 6" descr="C:\Users\Ant1\Downloads\Sudan-with-HF-artic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077072"/>
            <a:ext cx="2570080" cy="1711673"/>
          </a:xfrm>
          <a:prstGeom prst="rect">
            <a:avLst/>
          </a:prstGeom>
          <a:noFill/>
        </p:spPr>
      </p:pic>
      <p:pic>
        <p:nvPicPr>
          <p:cNvPr id="6151" name="Picture 7" descr="C:\Users\Ant1\Downloads\Michael hoch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581128"/>
            <a:ext cx="2448272" cy="1683187"/>
          </a:xfrm>
          <a:prstGeom prst="rect">
            <a:avLst/>
          </a:prstGeom>
          <a:noFill/>
        </p:spPr>
      </p:pic>
      <p:pic>
        <p:nvPicPr>
          <p:cNvPr id="6152" name="Picture 8" descr="C:\Users\Ant1\Downloads\Dan Batcheldo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4797152"/>
            <a:ext cx="2813633" cy="1582669"/>
          </a:xfrm>
          <a:prstGeom prst="rect">
            <a:avLst/>
          </a:prstGeom>
          <a:noFill/>
        </p:spPr>
      </p:pic>
      <p:pic>
        <p:nvPicPr>
          <p:cNvPr id="6153" name="Picture 9" descr="C:\Users\Ant1\Downloads\csm_martin_hendry_crop_2_72e1a4a45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2636912"/>
            <a:ext cx="2804647" cy="1486768"/>
          </a:xfrm>
          <a:prstGeom prst="rect">
            <a:avLst/>
          </a:prstGeom>
          <a:noFill/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3347864" y="4005064"/>
            <a:ext cx="2664296" cy="69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smtClean="0">
                <a:latin typeface="+mj-lt"/>
                <a:ea typeface="+mj-ea"/>
                <a:cs typeface="+mj-cs"/>
              </a:rPr>
              <a:t>Martin Hendry, LIGO</a:t>
            </a:r>
            <a:endParaRPr kumimoji="0" lang="en-GB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Ant1\Downloads\Theon_Cross_at_Ljubljana,_May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04664"/>
            <a:ext cx="3491880" cy="2391270"/>
          </a:xfrm>
          <a:prstGeom prst="rect">
            <a:avLst/>
          </a:prstGeom>
          <a:noFill/>
        </p:spPr>
      </p:pic>
      <p:pic>
        <p:nvPicPr>
          <p:cNvPr id="5124" name="Picture 4" descr="C:\Users\Ant1\Downloads\800px-Theon_Cross_Band_INNtöne_14_(cropped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692695"/>
            <a:ext cx="1935576" cy="26883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GB" dirty="0" smtClean="0"/>
              <a:t>Collaboration</a:t>
            </a:r>
            <a:endParaRPr lang="en-GB" dirty="0"/>
          </a:p>
        </p:txBody>
      </p:sp>
      <p:pic>
        <p:nvPicPr>
          <p:cNvPr id="5122" name="Picture 2" descr="C:\Users\Ant1\Downloads\Teshay Make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412776"/>
            <a:ext cx="2088233" cy="2088232"/>
          </a:xfrm>
          <a:prstGeom prst="rect">
            <a:avLst/>
          </a:prstGeom>
          <a:noFill/>
        </p:spPr>
      </p:pic>
      <p:pic>
        <p:nvPicPr>
          <p:cNvPr id="5123" name="Picture 3" descr="C:\Users\Ant1\Downloads\Dana McKe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149080"/>
            <a:ext cx="1965470" cy="2009737"/>
          </a:xfrm>
          <a:prstGeom prst="rect">
            <a:avLst/>
          </a:prstGeom>
          <a:noFill/>
        </p:spPr>
      </p:pic>
      <p:pic>
        <p:nvPicPr>
          <p:cNvPr id="5126" name="Picture 6" descr="C:\Users\Ant1\Downloads\clapperpriest-headshot-uk1-1024x76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67628" y="4293096"/>
            <a:ext cx="2291996" cy="1721236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347864" y="6093296"/>
            <a:ext cx="2592288" cy="764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Clapper Priest,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Reggae / Sound System Culture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3528" y="5993905"/>
            <a:ext cx="216024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Dana </a:t>
            </a: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Mckeon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Pop, Commercial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987824" y="3356992"/>
            <a:ext cx="288032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Moses Boyd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Jazz / Hip-hop / Multi-genre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300192" y="2924944"/>
            <a:ext cx="216024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Theon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Cross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latin typeface="+mj-lt"/>
                <a:ea typeface="+mj-ea"/>
                <a:cs typeface="+mj-cs"/>
              </a:rPr>
              <a:t>Jazz / Multi-Genre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23528" y="3429000"/>
            <a:ext cx="216024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Teshay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Makeda</a:t>
            </a:r>
            <a:r>
              <a:rPr kumimoji="0" lang="en-GB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>
                <a:latin typeface="+mj-lt"/>
                <a:ea typeface="+mj-ea"/>
                <a:cs typeface="+mj-cs"/>
              </a:rPr>
              <a:t>Reggae/</a:t>
            </a:r>
            <a:r>
              <a:rPr lang="en-GB" dirty="0" smtClean="0">
                <a:latin typeface="+mj-lt"/>
                <a:ea typeface="+mj-ea"/>
                <a:cs typeface="+mj-cs"/>
              </a:rPr>
              <a:t> </a:t>
            </a:r>
            <a:r>
              <a:rPr lang="en-GB" dirty="0" err="1" smtClean="0">
                <a:latin typeface="+mj-lt"/>
                <a:ea typeface="+mj-ea"/>
                <a:cs typeface="+mj-cs"/>
              </a:rPr>
              <a:t>Rnb</a:t>
            </a:r>
            <a:r>
              <a:rPr lang="en-GB" dirty="0" smtClean="0">
                <a:latin typeface="+mj-lt"/>
                <a:ea typeface="+mj-ea"/>
                <a:cs typeface="+mj-cs"/>
              </a:rPr>
              <a:t> / </a:t>
            </a:r>
            <a:r>
              <a:rPr lang="en-GB" baseline="0" dirty="0" smtClean="0">
                <a:latin typeface="+mj-lt"/>
                <a:ea typeface="+mj-ea"/>
                <a:cs typeface="+mj-cs"/>
              </a:rPr>
              <a:t>Soul</a:t>
            </a:r>
            <a:r>
              <a:rPr lang="en-GB" dirty="0" smtClean="0">
                <a:latin typeface="+mj-lt"/>
                <a:ea typeface="+mj-ea"/>
                <a:cs typeface="+mj-cs"/>
              </a:rPr>
              <a:t> 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8" name="Picture 8" descr="C:\Users\Ant1\Downloads\channels4_profil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4077072"/>
            <a:ext cx="1954609" cy="1954609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6444208" y="6021288"/>
            <a:ext cx="2699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Matt Green </a:t>
            </a:r>
          </a:p>
          <a:p>
            <a:pPr algn="ctr"/>
            <a:r>
              <a:rPr lang="en-GB" dirty="0" smtClean="0"/>
              <a:t>Rapping Science Teacher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8077200" cy="1673352"/>
          </a:xfrm>
        </p:spPr>
        <p:txBody>
          <a:bodyPr/>
          <a:lstStyle/>
          <a:p>
            <a:r>
              <a:rPr lang="en-GB" dirty="0" smtClean="0"/>
              <a:t>Dissemination 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99592" y="2276872"/>
            <a:ext cx="3259226" cy="35086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Social Media </a:t>
            </a:r>
          </a:p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Radio &amp; </a:t>
            </a:r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TV</a:t>
            </a:r>
          </a:p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Social Media influencers</a:t>
            </a:r>
          </a:p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Blogs and Magazines</a:t>
            </a:r>
          </a:p>
          <a:p>
            <a:pPr algn="ctr"/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Podcasts</a:t>
            </a:r>
          </a:p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Music Festivals</a:t>
            </a:r>
          </a:p>
          <a:p>
            <a:pPr algn="ctr"/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Live Music Events</a:t>
            </a:r>
          </a:p>
          <a:p>
            <a:pPr algn="ctr"/>
            <a:endParaRPr lang="en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60032" y="1988840"/>
            <a:ext cx="340349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Secondary Schools </a:t>
            </a:r>
          </a:p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Universities</a:t>
            </a:r>
          </a:p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Science Centers</a:t>
            </a:r>
          </a:p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Science festivals</a:t>
            </a:r>
          </a:p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Physics Experiments</a:t>
            </a:r>
          </a:p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Science Communicators</a:t>
            </a:r>
          </a:p>
          <a:p>
            <a:pPr algn="ctr"/>
            <a:endPara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en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5576" y="1556792"/>
            <a:ext cx="33931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MUSIC PROMOTION 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860032" y="1340768"/>
            <a:ext cx="36070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Educational Promotion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" name="Picture 16" descr="brist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4941168"/>
            <a:ext cx="1282452" cy="1282452"/>
          </a:xfrm>
          <a:prstGeom prst="rect">
            <a:avLst/>
          </a:prstGeom>
        </p:spPr>
      </p:pic>
      <p:pic>
        <p:nvPicPr>
          <p:cNvPr id="18" name="Picture 17" descr="symmetry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5661248"/>
            <a:ext cx="2698616" cy="918279"/>
          </a:xfrm>
          <a:prstGeom prst="rect">
            <a:avLst/>
          </a:prstGeom>
        </p:spPr>
      </p:pic>
      <p:pic>
        <p:nvPicPr>
          <p:cNvPr id="19" name="Picture 18" descr="bbc lond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5085184"/>
            <a:ext cx="1433314" cy="1433314"/>
          </a:xfrm>
          <a:prstGeom prst="rect">
            <a:avLst/>
          </a:prstGeom>
        </p:spPr>
      </p:pic>
      <p:pic>
        <p:nvPicPr>
          <p:cNvPr id="20" name="Picture 19" descr="BBC introducti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5157192"/>
            <a:ext cx="2395758" cy="1347614"/>
          </a:xfrm>
          <a:prstGeom prst="rect">
            <a:avLst/>
          </a:prstGeom>
        </p:spPr>
      </p:pic>
      <p:pic>
        <p:nvPicPr>
          <p:cNvPr id="22" name="Picture 21" descr="Particle Clar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68344" y="4365104"/>
            <a:ext cx="1125096" cy="1125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-20180315-WA00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1700808"/>
            <a:ext cx="5400600" cy="405045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71600" y="5949280"/>
            <a:ext cx="7704856" cy="523220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solidFill>
                  <a:schemeClr val="tx1">
                    <a:lumMod val="25000"/>
                  </a:schemeClr>
                </a:solidFill>
              </a:rPr>
              <a:t>Clubs, live band, bars, lecture theatres, festivals</a:t>
            </a:r>
            <a:endParaRPr lang="en-GB" sz="2800" dirty="0">
              <a:solidFill>
                <a:schemeClr val="tx1">
                  <a:lumMod val="25000"/>
                </a:scheme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83568" y="908720"/>
            <a:ext cx="7772400" cy="1470025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Live</a:t>
            </a:r>
            <a:r>
              <a:rPr kumimoji="0" lang="en-GB" sz="47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Performance</a:t>
            </a:r>
            <a:endParaRPr kumimoji="0" lang="en-GB" sz="47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Snapinsta.app_video_CE464B23F7E59DB7A78DAB1E1C24C7BB_video_dashinit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1772816"/>
            <a:ext cx="2366392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9">
      <a:dk1>
        <a:sysClr val="windowText" lastClr="000000"/>
      </a:dk1>
      <a:lt1>
        <a:srgbClr val="D0E0F7"/>
      </a:lt1>
      <a:dk2>
        <a:srgbClr val="C00000"/>
      </a:dk2>
      <a:lt2>
        <a:srgbClr val="2067D0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1525</TotalTime>
  <Words>236</Words>
  <Application>Microsoft Office PowerPoint</Application>
  <PresentationFormat>On-screen Show (4:3)</PresentationFormat>
  <Paragraphs>87</Paragraphs>
  <Slides>12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Module</vt:lpstr>
      <vt:lpstr>Original ConScience</vt:lpstr>
      <vt:lpstr>ConCERNed</vt:lpstr>
      <vt:lpstr>Slide 3</vt:lpstr>
      <vt:lpstr>Slide 4</vt:lpstr>
      <vt:lpstr>Slide 5</vt:lpstr>
      <vt:lpstr>Collaboration</vt:lpstr>
      <vt:lpstr>Collaboration</vt:lpstr>
      <vt:lpstr>Dissemination </vt:lpstr>
      <vt:lpstr>Slide 9</vt:lpstr>
      <vt:lpstr>Slide 10</vt:lpstr>
      <vt:lpstr>In the Classroom</vt:lpstr>
      <vt:lpstr>Thanks for Listening!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Original ConScience</dc:title>
  <dc:creator>Ant1</dc:creator>
  <cp:lastModifiedBy>Ant1</cp:lastModifiedBy>
  <cp:revision>35</cp:revision>
  <dcterms:created xsi:type="dcterms:W3CDTF">2023-10-14T23:29:19Z</dcterms:created>
  <dcterms:modified xsi:type="dcterms:W3CDTF">2023-11-28T16:27:58Z</dcterms:modified>
</cp:coreProperties>
</file>