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641" r:id="rId3"/>
    <p:sldId id="642" r:id="rId4"/>
    <p:sldId id="665" r:id="rId5"/>
    <p:sldId id="667" r:id="rId6"/>
    <p:sldId id="643" r:id="rId7"/>
    <p:sldId id="663" r:id="rId8"/>
    <p:sldId id="666" r:id="rId9"/>
    <p:sldId id="648" r:id="rId10"/>
    <p:sldId id="651" r:id="rId11"/>
    <p:sldId id="655" r:id="rId12"/>
    <p:sldId id="657" r:id="rId13"/>
    <p:sldId id="659" r:id="rId14"/>
    <p:sldId id="660" r:id="rId15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2C4"/>
    <a:srgbClr val="3296D4"/>
    <a:srgbClr val="3953A1"/>
    <a:srgbClr val="3654A1"/>
    <a:srgbClr val="C40F63"/>
    <a:srgbClr val="E5E6AE"/>
    <a:srgbClr val="3E97D3"/>
    <a:srgbClr val="7171C6"/>
    <a:srgbClr val="4271C5"/>
    <a:srgbClr val="5A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81"/>
  </p:normalViewPr>
  <p:slideViewPr>
    <p:cSldViewPr snapToGrid="0" snapToObjects="1">
      <p:cViewPr>
        <p:scale>
          <a:sx n="187" d="100"/>
          <a:sy n="187" d="100"/>
        </p:scale>
        <p:origin x="472" y="-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9" y="1902267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346336"/>
            <a:ext cx="6858000" cy="2671329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  <a:latin typeface="Helvetica" pitchFamily="2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286822"/>
            <a:ext cx="685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331E1993-87AA-0845-A557-521C614A0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90286" y="181453"/>
            <a:ext cx="1705427" cy="1694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579734-8343-1A40-A209-74B55513A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AF3FDC-9D29-5A46-846E-679937AB93FE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D0EEDE4-936C-DB4C-AE45-9E38612C0C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F1E26AE-6EAF-A74A-AEE4-4C9A8483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E89D49-1F9D-1847-9A65-5394E10CB9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3567E9-6D3F-714E-8AAF-7CBAEE6AE627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F8CFE0A-8442-224A-AF31-13ACD97A1E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CC6095E-503B-8B4C-96FC-F51659263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86348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9" y="1141514"/>
            <a:ext cx="8465079" cy="3417620"/>
          </a:xfrm>
        </p:spPr>
        <p:txBody>
          <a:bodyPr/>
          <a:lstStyle>
            <a:lvl1pPr>
              <a:defRPr sz="1800">
                <a:latin typeface="Helvetica" pitchFamily="2" charset="0"/>
                <a:ea typeface="Helvetica" pitchFamily="2" charset="0"/>
                <a:cs typeface="Arial" charset="0"/>
              </a:defRPr>
            </a:lvl1pPr>
            <a:lvl2pPr>
              <a:defRPr sz="1500">
                <a:latin typeface="Helvetica" pitchFamily="2" charset="0"/>
                <a:ea typeface="Helvetica" pitchFamily="2" charset="0"/>
                <a:cs typeface="Arial" charset="0"/>
              </a:defRPr>
            </a:lvl2pPr>
            <a:lvl3pPr>
              <a:defRPr sz="1350">
                <a:latin typeface="Helvetica" pitchFamily="2" charset="0"/>
                <a:ea typeface="Helvetica" pitchFamily="2" charset="0"/>
                <a:cs typeface="Arial" charset="0"/>
              </a:defRPr>
            </a:lvl3pPr>
            <a:lvl4pPr>
              <a:defRPr sz="1200">
                <a:latin typeface="Helvetica" pitchFamily="2" charset="0"/>
                <a:ea typeface="Helvetica" pitchFamily="2" charset="0"/>
                <a:cs typeface="Arial" charset="0"/>
              </a:defRPr>
            </a:lvl4pPr>
            <a:lvl5pPr>
              <a:defRPr sz="1050">
                <a:latin typeface="Helvetica" pitchFamily="2" charset="0"/>
                <a:ea typeface="Helvetica" pitchFamily="2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7769" y="4577970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661" y="4579323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Pedro Abreu, 22nd IPPOG Meeting, </a:t>
            </a:r>
            <a:r>
              <a:rPr lang="en-GB" dirty="0" err="1"/>
              <a:t>CERN+Online</a:t>
            </a:r>
            <a:r>
              <a:rPr lang="en-GB" dirty="0"/>
              <a:t> Zoom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4442" y="4577970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r>
              <a:rPr lang="en-GB" dirty="0"/>
              <a:t> / 18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17770" y="4551767"/>
            <a:ext cx="8465079" cy="169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6A4CF88E-3C7F-E645-94E2-DCB91A509C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04299" y="183903"/>
            <a:ext cx="867750" cy="862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4" y="2714625"/>
            <a:ext cx="7886700" cy="60407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38174" y="3418715"/>
            <a:ext cx="7886700" cy="265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B1711BF-9D18-F64C-B172-E67285159A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E774C5-E670-0342-8E8C-923207494A8B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C52FB68-D818-2045-85FE-CD78D00E4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B0F39BA-42E0-BB45-B249-9E3285D98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54936"/>
            <a:ext cx="3886200" cy="34777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54936"/>
            <a:ext cx="3886200" cy="34777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029144"/>
            <a:ext cx="7886700" cy="265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5E2733B-84AB-4A40-866E-32870F53E1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0241F0-B409-734C-A746-5D41AA1387E7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E7F57B9-AAF3-3940-AD2F-3EF4045AE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86A6DFE-D7AC-1544-90DF-B8B9BC2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6691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41840"/>
            <a:ext cx="3868340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6729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62" y="1141840"/>
            <a:ext cx="3887391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7"/>
            <a:ext cx="3887391" cy="26729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029144"/>
            <a:ext cx="7886700" cy="265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0EEF4104-38FD-4647-B2F8-FD8ECAFFD6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BD8FF4F-DC09-C540-AF18-B59C681719CA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F1922F03-A95A-954A-A325-B64529C5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9B5BA40-A17C-E047-95FC-A28ACB66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E390F5-C1D3-0C4A-8D80-0FA87379B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4ADFD9A-487A-654F-9DC9-4DE235E7DBAF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60C2B74-439B-2D4A-8BCE-0EA8CFEA4A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64DE361-C1D9-2F47-AB90-BC539BBA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19F6FB-8CDB-5648-AD8A-9031490CA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875166-A1CC-5A44-B0E7-BFD99990BB62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F43F8B7-AD10-3F44-BA03-75E4EEE28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8C91D1A-3951-8042-BDE8-5A50490EC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F6E9E8-A406-A84F-9F68-5D4E9EEBB2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8AC38F5-40DF-4140-96EC-24E555E81110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E5F554C-F923-CB4E-A000-8AE2640B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6959C20-A907-2E46-B667-DF7E6412C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‹nº›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53735B-F515-5E40-902B-1DF2E1890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92" y="4246967"/>
            <a:ext cx="91440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0D3F985-4A7B-264D-BA75-D18954BE6E83}"/>
              </a:ext>
            </a:extLst>
          </p:cNvPr>
          <p:cNvCxnSpPr>
            <a:cxnSpLocks/>
          </p:cNvCxnSpPr>
          <p:nvPr userDrawn="1"/>
        </p:nvCxnSpPr>
        <p:spPr>
          <a:xfrm>
            <a:off x="133353" y="4704167"/>
            <a:ext cx="80930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D316F269-0F17-B54A-8458-B4C3997F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2819" y="4767261"/>
            <a:ext cx="2123573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E7BEACD-42E4-224E-B1C3-EA976301C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174" y="4767261"/>
            <a:ext cx="5374005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80" y="4767261"/>
            <a:ext cx="2123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pt-PT"/>
              <a:t>May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4767261"/>
            <a:ext cx="48963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Pedro Abreu, 22nd IPPOG Meeting, CERN+Online Zoom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3" y="4767264"/>
            <a:ext cx="409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912225"/>
            <a:ext cx="6858000" cy="325041"/>
          </a:xfrm>
        </p:spPr>
        <p:txBody>
          <a:bodyPr>
            <a:noAutofit/>
          </a:bodyPr>
          <a:lstStyle/>
          <a:p>
            <a:r>
              <a:rPr lang="en-GB" sz="2000" dirty="0">
                <a:latin typeface="Helvetica" pitchFamily="2" charset="0"/>
              </a:rPr>
              <a:t>26</a:t>
            </a:r>
            <a:r>
              <a:rPr lang="en-GB" sz="2000" baseline="30000" dirty="0">
                <a:latin typeface="Helvetica" pitchFamily="2" charset="0"/>
              </a:rPr>
              <a:t>th</a:t>
            </a:r>
            <a:r>
              <a:rPr lang="en-GB" sz="2000" dirty="0">
                <a:latin typeface="Helvetica" pitchFamily="2" charset="0"/>
              </a:rPr>
              <a:t> IPPOG Meeting </a:t>
            </a:r>
            <a:r>
              <a:rPr lang="mr-IN" sz="2000" dirty="0">
                <a:latin typeface="Helvetica" pitchFamily="2" charset="0"/>
              </a:rPr>
              <a:t>–</a:t>
            </a:r>
            <a:r>
              <a:rPr lang="pt-PT" sz="2000" dirty="0">
                <a:latin typeface="Helvetica" pitchFamily="2" charset="0"/>
              </a:rPr>
              <a:t> </a:t>
            </a:r>
            <a:r>
              <a:rPr lang="en-GB" sz="2000" dirty="0">
                <a:latin typeface="Helvetica" pitchFamily="2" charset="0"/>
              </a:rPr>
              <a:t>29-30 November 2023 (*)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323612"/>
            <a:ext cx="6858000" cy="1974474"/>
          </a:xfrm>
        </p:spPr>
        <p:txBody>
          <a:bodyPr/>
          <a:lstStyle/>
          <a:p>
            <a:r>
              <a:rPr lang="en-GB" sz="2700" dirty="0">
                <a:latin typeface="Helvetica" pitchFamily="2" charset="0"/>
              </a:rPr>
              <a:t>News from the Coordination</a:t>
            </a:r>
          </a:p>
          <a:p>
            <a:r>
              <a:rPr lang="en-GB" sz="1400" b="1" dirty="0">
                <a:latin typeface="Helvetica" pitchFamily="2" charset="0"/>
              </a:rPr>
              <a:t>Pedro Abreu, </a:t>
            </a:r>
            <a:r>
              <a:rPr lang="en-GB" sz="1400" b="1" i="1" dirty="0">
                <a:latin typeface="Helvetica" pitchFamily="2" charset="0"/>
              </a:rPr>
              <a:t>LIP and IST, (Co-)Chair</a:t>
            </a:r>
          </a:p>
          <a:p>
            <a:r>
              <a:rPr lang="en-GB" sz="1400" dirty="0"/>
              <a:t>Claire Adam, </a:t>
            </a:r>
            <a:r>
              <a:rPr lang="en-GB" sz="1400" i="1" dirty="0"/>
              <a:t>LAPP and IN2P3, Annecy, (Co-)Chair</a:t>
            </a:r>
          </a:p>
          <a:p>
            <a:r>
              <a:rPr lang="en-GB" sz="1400" dirty="0">
                <a:latin typeface="Helvetica" pitchFamily="2" charset="0"/>
              </a:rPr>
              <a:t>Fabiola Cacciatore, </a:t>
            </a:r>
            <a:r>
              <a:rPr lang="en-GB" sz="1400" i="1" dirty="0">
                <a:latin typeface="Helvetica" pitchFamily="2" charset="0"/>
              </a:rPr>
              <a:t>University of Notre Dame, Coordination Team </a:t>
            </a:r>
          </a:p>
          <a:p>
            <a:r>
              <a:rPr lang="en-GB" sz="1400" dirty="0"/>
              <a:t>Jana </a:t>
            </a:r>
            <a:r>
              <a:rPr lang="en-GB" sz="1400" dirty="0" err="1"/>
              <a:t>Fiserova</a:t>
            </a:r>
            <a:r>
              <a:rPr lang="en-GB" sz="1400" dirty="0"/>
              <a:t>, </a:t>
            </a:r>
            <a:r>
              <a:rPr lang="en-GB" sz="1400" i="1" dirty="0"/>
              <a:t>CERN, Coordination Team</a:t>
            </a:r>
            <a:endParaRPr lang="en-GB" sz="1400" dirty="0">
              <a:latin typeface="Helvetica" pitchFamily="2" charset="0"/>
            </a:endParaRPr>
          </a:p>
          <a:p>
            <a:r>
              <a:rPr lang="en-GB" sz="1400" dirty="0"/>
              <a:t>Zoe </a:t>
            </a:r>
            <a:r>
              <a:rPr lang="en-GB" sz="1400" dirty="0" err="1"/>
              <a:t>Nikolaidu</a:t>
            </a:r>
            <a:r>
              <a:rPr lang="en-GB" sz="1400" dirty="0"/>
              <a:t>, </a:t>
            </a:r>
            <a:r>
              <a:rPr lang="en-GB" sz="1400" i="1" dirty="0"/>
              <a:t>CERN, Coordination Team</a:t>
            </a:r>
          </a:p>
          <a:p>
            <a:r>
              <a:rPr lang="en-GB" sz="1400" dirty="0" err="1"/>
              <a:t>Hanife</a:t>
            </a:r>
            <a:r>
              <a:rPr lang="en-GB" sz="1400" dirty="0"/>
              <a:t> </a:t>
            </a:r>
            <a:r>
              <a:rPr lang="en-GB" sz="1400" dirty="0" err="1"/>
              <a:t>Olgunsoy</a:t>
            </a:r>
            <a:r>
              <a:rPr lang="en-GB" sz="1400" dirty="0"/>
              <a:t>, </a:t>
            </a:r>
            <a:r>
              <a:rPr lang="en-GB" sz="1400" i="1" dirty="0"/>
              <a:t>CERN, Coordination Team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797583-E63D-0546-A074-4ECBB766028D}"/>
              </a:ext>
            </a:extLst>
          </p:cNvPr>
          <p:cNvSpPr txBox="1"/>
          <p:nvPr/>
        </p:nvSpPr>
        <p:spPr>
          <a:xfrm>
            <a:off x="5643741" y="4474923"/>
            <a:ext cx="2419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>
                <a:latin typeface="Helvetica" pitchFamily="2" charset="0"/>
              </a:rPr>
              <a:t>(*) </a:t>
            </a:r>
            <a:r>
              <a:rPr lang="pt-PT" sz="1200" dirty="0" err="1">
                <a:latin typeface="Helvetica" pitchFamily="2" charset="0"/>
              </a:rPr>
              <a:t>at</a:t>
            </a:r>
            <a:r>
              <a:rPr lang="pt-PT" sz="1200" dirty="0">
                <a:latin typeface="Helvetica" pitchFamily="2" charset="0"/>
              </a:rPr>
              <a:t> CERN </a:t>
            </a:r>
            <a:r>
              <a:rPr lang="pt-PT" sz="1200" dirty="0" err="1">
                <a:latin typeface="Helvetica" pitchFamily="2" charset="0"/>
              </a:rPr>
              <a:t>and</a:t>
            </a:r>
            <a:r>
              <a:rPr lang="pt-PT" sz="1200" dirty="0">
                <a:latin typeface="Helvetica" pitchFamily="2" charset="0"/>
              </a:rPr>
              <a:t> online via Zoom</a:t>
            </a:r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IPPOG </a:t>
            </a:r>
            <a:r>
              <a:rPr lang="pt-PT" dirty="0" err="1"/>
              <a:t>Members</a:t>
            </a:r>
            <a:r>
              <a:rPr lang="pt-PT" dirty="0"/>
              <a:t> </a:t>
            </a:r>
            <a:r>
              <a:rPr lang="pt-PT" sz="2800" dirty="0"/>
              <a:t>(+</a:t>
            </a:r>
            <a:r>
              <a:rPr lang="pt-PT" sz="2800" dirty="0" err="1"/>
              <a:t>Associated</a:t>
            </a:r>
            <a:r>
              <a:rPr lang="pt-PT" sz="2800" dirty="0"/>
              <a:t> </a:t>
            </a:r>
            <a:r>
              <a:rPr lang="pt-PT" sz="2800" dirty="0" err="1"/>
              <a:t>Members</a:t>
            </a:r>
            <a:r>
              <a:rPr lang="pt-PT" sz="2800" dirty="0"/>
              <a:t>)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10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A4B3A057-25FC-094B-B809-9F58A2CB58C8}"/>
              </a:ext>
            </a:extLst>
          </p:cNvPr>
          <p:cNvSpPr/>
          <p:nvPr/>
        </p:nvSpPr>
        <p:spPr>
          <a:xfrm>
            <a:off x="1069724" y="943210"/>
            <a:ext cx="6809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Helvetica" pitchFamily="2" charset="0"/>
              </a:rPr>
              <a:t>41 Members</a:t>
            </a:r>
            <a:r>
              <a:rPr lang="en-GB" dirty="0">
                <a:latin typeface="Helvetica" pitchFamily="2" charset="0"/>
              </a:rPr>
              <a:t>: 33 Countries, 7 Experiments, 1 International Lab.</a:t>
            </a:r>
            <a:br>
              <a:rPr lang="en-GB" dirty="0">
                <a:latin typeface="Helvetica" pitchFamily="2" charset="0"/>
              </a:rPr>
            </a:br>
            <a:r>
              <a:rPr lang="en-GB" dirty="0">
                <a:latin typeface="Helvetica" pitchFamily="2" charset="0"/>
              </a:rPr>
              <a:t>  </a:t>
            </a:r>
            <a:r>
              <a:rPr lang="en-GB" b="1" dirty="0">
                <a:latin typeface="Helvetica" pitchFamily="2" charset="0"/>
              </a:rPr>
              <a:t>2 Associate Member(s)</a:t>
            </a:r>
            <a:r>
              <a:rPr lang="en-GB" dirty="0">
                <a:latin typeface="Helvetica" pitchFamily="2" charset="0"/>
              </a:rPr>
              <a:t>: 2 National Labs.</a:t>
            </a:r>
          </a:p>
        </p:txBody>
      </p:sp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D426AB84-8221-754F-A1C0-CCD5DF92A8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873975"/>
              </p:ext>
            </p:extLst>
          </p:nvPr>
        </p:nvGraphicFramePr>
        <p:xfrm>
          <a:off x="638174" y="1701136"/>
          <a:ext cx="4044690" cy="25146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8455">
                  <a:extLst>
                    <a:ext uri="{9D8B030D-6E8A-4147-A177-3AD203B41FA5}">
                      <a16:colId xmlns:a16="http://schemas.microsoft.com/office/drawing/2014/main" val="2418539745"/>
                    </a:ext>
                  </a:extLst>
                </a:gridCol>
                <a:gridCol w="1087200">
                  <a:extLst>
                    <a:ext uri="{9D8B030D-6E8A-4147-A177-3AD203B41FA5}">
                      <a16:colId xmlns:a16="http://schemas.microsoft.com/office/drawing/2014/main" val="3436509736"/>
                    </a:ext>
                  </a:extLst>
                </a:gridCol>
                <a:gridCol w="1756800">
                  <a:extLst>
                    <a:ext uri="{9D8B030D-6E8A-4147-A177-3AD203B41FA5}">
                      <a16:colId xmlns:a16="http://schemas.microsoft.com/office/drawing/2014/main" val="2357527034"/>
                    </a:ext>
                  </a:extLst>
                </a:gridCol>
                <a:gridCol w="862235">
                  <a:extLst>
                    <a:ext uri="{9D8B030D-6E8A-4147-A177-3AD203B41FA5}">
                      <a16:colId xmlns:a16="http://schemas.microsoft.com/office/drawing/2014/main" val="377206916"/>
                    </a:ext>
                  </a:extLst>
                </a:gridCol>
              </a:tblGrid>
              <a:tr h="225067"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latin typeface="Helvetica" pitchFamily="2" charset="0"/>
                        </a:rPr>
                        <a:t>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5871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 err="1">
                          <a:latin typeface="Helvetica" pitchFamily="2" charset="0"/>
                        </a:rPr>
                        <a:t>LHCb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 err="1">
                          <a:latin typeface="Helvetica" pitchFamily="2" charset="0"/>
                        </a:rPr>
                        <a:t>Bolek</a:t>
                      </a:r>
                      <a:r>
                        <a:rPr lang="en-US" sz="900" b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dirty="0" err="1">
                          <a:latin typeface="Helvetica" pitchFamily="2" charset="0"/>
                        </a:rPr>
                        <a:t>Pietrzyk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6 Oct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61523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>
                          <a:latin typeface="Helvetica" pitchFamily="2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Helvetica" pitchFamily="2" charset="0"/>
                        </a:rPr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latin typeface="Helvetica" pitchFamily="2" charset="0"/>
                        </a:rPr>
                        <a:t>Despina </a:t>
                      </a:r>
                      <a:r>
                        <a:rPr lang="en-US" sz="900" b="0" dirty="0" err="1">
                          <a:latin typeface="Helvetica" pitchFamily="2" charset="0"/>
                        </a:rPr>
                        <a:t>Hatzifotiadou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6 Oct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354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Ireland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>
                          <a:latin typeface="Helvetica" pitchFamily="2" charset="0"/>
                        </a:rPr>
                        <a:t>Jon-Ivar </a:t>
                      </a:r>
                      <a:r>
                        <a:rPr lang="en-US" sz="900" b="0" err="1">
                          <a:latin typeface="Helvetica" pitchFamily="2" charset="0"/>
                        </a:rPr>
                        <a:t>Skullerud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11 Dec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825742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latin typeface="Helvetica" pitchFamily="2" charset="0"/>
                        </a:rPr>
                        <a:t>Freya </a:t>
                      </a:r>
                      <a:r>
                        <a:rPr lang="en-US" sz="900" b="0" dirty="0" err="1">
                          <a:latin typeface="Helvetica" pitchFamily="2" charset="0"/>
                        </a:rPr>
                        <a:t>Blekman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13 Mar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35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>
                          <a:latin typeface="Helvetica" pitchFamily="2" charset="0"/>
                        </a:rPr>
                        <a:t>United Kingdom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b="0">
                          <a:latin typeface="Helvetica" pitchFamily="2" charset="0"/>
                        </a:rPr>
                        <a:t>Darren 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14 Mar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386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Hungary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err="1">
                          <a:latin typeface="Helvetica" pitchFamily="2" charset="0"/>
                        </a:rPr>
                        <a:t>Dezso</a:t>
                      </a:r>
                      <a:r>
                        <a:rPr lang="en-US" sz="900" b="0">
                          <a:latin typeface="Helvetica" pitchFamily="2" charset="0"/>
                        </a:rPr>
                        <a:t> Horvath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11 Apr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831912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Spain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>
                          <a:latin typeface="Helvetica" pitchFamily="2" charset="0"/>
                        </a:rPr>
                        <a:t>Alberto Ruiz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26 Jun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6172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Montenegro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>
                          <a:latin typeface="Helvetica" pitchFamily="2" charset="0"/>
                        </a:rPr>
                        <a:t>Ivana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Pićurić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23 Oct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43795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33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Helvetica" pitchFamily="2" charset="0"/>
                        </a:rPr>
                        <a:t>HAWC</a:t>
                      </a:r>
                      <a:endParaRPr lang="en-US" sz="900" b="0" i="1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>
                          <a:latin typeface="Helvetica" pitchFamily="2" charset="0"/>
                        </a:rPr>
                        <a:t>Ruben Alfaro Molina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19 Dec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57007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34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Helvetica" pitchFamily="2" charset="0"/>
                        </a:rPr>
                        <a:t>Georgia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1" dirty="0" err="1">
                          <a:latin typeface="Helvetica" pitchFamily="2" charset="0"/>
                        </a:rPr>
                        <a:t>Lasha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Sharmanashvili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05 Oct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511844"/>
                  </a:ext>
                </a:extLst>
              </a:tr>
            </a:tbl>
          </a:graphicData>
        </a:graphic>
      </p:graphicFrame>
      <p:sp>
        <p:nvSpPr>
          <p:cNvPr id="14" name="TextBox 12">
            <a:extLst>
              <a:ext uri="{FF2B5EF4-FFF2-40B4-BE49-F238E27FC236}">
                <a16:creationId xmlns:a16="http://schemas.microsoft.com/office/drawing/2014/main" id="{174A6745-8ADB-C841-B533-68AB2F247E7D}"/>
              </a:ext>
            </a:extLst>
          </p:cNvPr>
          <p:cNvSpPr txBox="1"/>
          <p:nvPr/>
        </p:nvSpPr>
        <p:spPr>
          <a:xfrm>
            <a:off x="4951869" y="4235479"/>
            <a:ext cx="2608406" cy="2462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 pitchFamily="2" charset="0"/>
              </a:rPr>
              <a:t>[</a:t>
            </a:r>
            <a:r>
              <a:rPr lang="en-US" sz="1000" dirty="0" err="1">
                <a:latin typeface="Helvetica" pitchFamily="2" charset="0"/>
              </a:rPr>
              <a:t>NLab</a:t>
            </a:r>
            <a:r>
              <a:rPr lang="en-US" sz="1000" dirty="0">
                <a:latin typeface="Helvetica" pitchFamily="2" charset="0"/>
              </a:rPr>
              <a:t>: Associate Member as National Lab]</a:t>
            </a:r>
          </a:p>
        </p:txBody>
      </p:sp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636C7E94-32D0-AC41-A9C2-CAE8F7C5ED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394970"/>
              </p:ext>
            </p:extLst>
          </p:nvPr>
        </p:nvGraphicFramePr>
        <p:xfrm>
          <a:off x="4951869" y="1693516"/>
          <a:ext cx="4044690" cy="1828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8455">
                  <a:extLst>
                    <a:ext uri="{9D8B030D-6E8A-4147-A177-3AD203B41FA5}">
                      <a16:colId xmlns:a16="http://schemas.microsoft.com/office/drawing/2014/main" val="2418539745"/>
                    </a:ext>
                  </a:extLst>
                </a:gridCol>
                <a:gridCol w="1087200">
                  <a:extLst>
                    <a:ext uri="{9D8B030D-6E8A-4147-A177-3AD203B41FA5}">
                      <a16:colId xmlns:a16="http://schemas.microsoft.com/office/drawing/2014/main" val="3436509736"/>
                    </a:ext>
                  </a:extLst>
                </a:gridCol>
                <a:gridCol w="1661576">
                  <a:extLst>
                    <a:ext uri="{9D8B030D-6E8A-4147-A177-3AD203B41FA5}">
                      <a16:colId xmlns:a16="http://schemas.microsoft.com/office/drawing/2014/main" val="2357527034"/>
                    </a:ext>
                  </a:extLst>
                </a:gridCol>
                <a:gridCol w="957459">
                  <a:extLst>
                    <a:ext uri="{9D8B030D-6E8A-4147-A177-3AD203B41FA5}">
                      <a16:colId xmlns:a16="http://schemas.microsoft.com/office/drawing/2014/main" val="377206916"/>
                    </a:ext>
                  </a:extLst>
                </a:gridCol>
              </a:tblGrid>
              <a:tr h="225067"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5871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South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 err="1">
                          <a:latin typeface="Helvetica" pitchFamily="2" charset="0"/>
                        </a:rPr>
                        <a:t>Sahal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Yacoob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12 Oct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6172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Israel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>
                          <a:latin typeface="Helvetica" pitchFamily="2" charset="0"/>
                        </a:rPr>
                        <a:t>Ehud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Duchovni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8 Jan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18786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Bulgaria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 err="1">
                          <a:latin typeface="Helvetica" pitchFamily="2" charset="0"/>
                        </a:rPr>
                        <a:t>Roumyana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Mileva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Hadjiiska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26 Jan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923322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 err="1">
                          <a:latin typeface="Helvetica" pitchFamily="2" charset="0"/>
                        </a:rPr>
                        <a:t>Bedangadas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Mohanty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19 Nov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3301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Cyprus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 err="1">
                          <a:latin typeface="Helvetica" pitchFamily="2" charset="0"/>
                        </a:rPr>
                        <a:t>Fotios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Ptohos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10 Mar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09557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Mexico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>
                          <a:latin typeface="Helvetica" pitchFamily="2" charset="0"/>
                        </a:rPr>
                        <a:t>Arturo Fernandez Tellez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25 Nov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17132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Helvetica" pitchFamily="2" charset="0"/>
                        </a:rPr>
                        <a:t>Pierre Auger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Obs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dirty="0">
                          <a:latin typeface="Helvetica" pitchFamily="2" charset="0"/>
                        </a:rPr>
                        <a:t>Raul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Sarmento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11 May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4824"/>
                  </a:ext>
                </a:extLst>
              </a:tr>
            </a:tbl>
          </a:graphicData>
        </a:graphic>
      </p:graphicFrame>
      <p:graphicFrame>
        <p:nvGraphicFramePr>
          <p:cNvPr id="16" name="Content Placeholder 6">
            <a:extLst>
              <a:ext uri="{FF2B5EF4-FFF2-40B4-BE49-F238E27FC236}">
                <a16:creationId xmlns:a16="http://schemas.microsoft.com/office/drawing/2014/main" id="{48B6A553-F985-9240-9C13-757EB49CF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1002493"/>
              </p:ext>
            </p:extLst>
          </p:nvPr>
        </p:nvGraphicFramePr>
        <p:xfrm>
          <a:off x="4951869" y="3523931"/>
          <a:ext cx="4044690" cy="685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8455">
                  <a:extLst>
                    <a:ext uri="{9D8B030D-6E8A-4147-A177-3AD203B41FA5}">
                      <a16:colId xmlns:a16="http://schemas.microsoft.com/office/drawing/2014/main" val="2418539745"/>
                    </a:ext>
                  </a:extLst>
                </a:gridCol>
                <a:gridCol w="1417973">
                  <a:extLst>
                    <a:ext uri="{9D8B030D-6E8A-4147-A177-3AD203B41FA5}">
                      <a16:colId xmlns:a16="http://schemas.microsoft.com/office/drawing/2014/main" val="3436509736"/>
                    </a:ext>
                  </a:extLst>
                </a:gridCol>
                <a:gridCol w="1426027">
                  <a:extLst>
                    <a:ext uri="{9D8B030D-6E8A-4147-A177-3AD203B41FA5}">
                      <a16:colId xmlns:a16="http://schemas.microsoft.com/office/drawing/2014/main" val="2357527034"/>
                    </a:ext>
                  </a:extLst>
                </a:gridCol>
                <a:gridCol w="862235">
                  <a:extLst>
                    <a:ext uri="{9D8B030D-6E8A-4147-A177-3AD203B41FA5}">
                      <a16:colId xmlns:a16="http://schemas.microsoft.com/office/drawing/2014/main" val="377206916"/>
                    </a:ext>
                  </a:extLst>
                </a:gridCol>
              </a:tblGrid>
              <a:tr h="225067"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Associate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5871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1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Helvetica" pitchFamily="2" charset="0"/>
                        </a:rPr>
                        <a:t>DESY (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NLab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Germany)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Helvetica" pitchFamily="2" charset="0"/>
                        </a:rPr>
                        <a:t>Thomas Naumann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09 May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6172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Helvetica" pitchFamily="2" charset="0"/>
                        </a:rPr>
                        <a:t>GSI (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NLab</a:t>
                      </a:r>
                      <a:r>
                        <a:rPr lang="en-US" sz="900" b="0" i="0" dirty="0">
                          <a:latin typeface="Helvetica" pitchFamily="2" charset="0"/>
                        </a:rPr>
                        <a:t> Germany)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Helvetica" pitchFamily="2" charset="0"/>
                        </a:rPr>
                        <a:t>Ralf </a:t>
                      </a:r>
                      <a:r>
                        <a:rPr lang="en-US" sz="900" b="0" i="0" dirty="0" err="1">
                          <a:latin typeface="Helvetica" pitchFamily="2" charset="0"/>
                        </a:rPr>
                        <a:t>Averbeck</a:t>
                      </a:r>
                      <a:endParaRPr lang="en-US" sz="900" b="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04 Dec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187866"/>
                  </a:ext>
                </a:extLst>
              </a:tr>
            </a:tbl>
          </a:graphicData>
        </a:graphic>
      </p:graphicFrame>
      <p:sp>
        <p:nvSpPr>
          <p:cNvPr id="3" name="Marcador de Posição da Data 3">
            <a:extLst>
              <a:ext uri="{FF2B5EF4-FFF2-40B4-BE49-F238E27FC236}">
                <a16:creationId xmlns:a16="http://schemas.microsoft.com/office/drawing/2014/main" id="{ED43C767-FBC3-7BF1-6DE1-7B5C6A1D4C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165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IPPOG </a:t>
            </a:r>
            <a:r>
              <a:rPr lang="pt-PT" dirty="0" err="1"/>
              <a:t>Autumn</a:t>
            </a:r>
            <a:r>
              <a:rPr lang="pt-PT" dirty="0"/>
              <a:t> Meeting 2023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11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C6DD64-19FA-5245-BBD4-C32397255985}"/>
              </a:ext>
            </a:extLst>
          </p:cNvPr>
          <p:cNvSpPr txBox="1">
            <a:spLocks/>
          </p:cNvSpPr>
          <p:nvPr/>
        </p:nvSpPr>
        <p:spPr>
          <a:xfrm>
            <a:off x="4970849" y="996193"/>
            <a:ext cx="4072412" cy="35235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21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3654A1"/>
                </a:solidFill>
                <a:latin typeface="Helvetica" pitchFamily="2" charset="0"/>
              </a:rPr>
              <a:t>Full Agenda</a:t>
            </a:r>
          </a:p>
          <a:p>
            <a:r>
              <a:rPr lang="en-GB" sz="1200" u="sng" dirty="0">
                <a:solidFill>
                  <a:srgbClr val="3654A1"/>
                </a:solidFill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</a:t>
            </a:r>
            <a:r>
              <a:rPr lang="en-GB" sz="1200" u="sng" dirty="0">
                <a:solidFill>
                  <a:srgbClr val="3654A1"/>
                </a:solidFill>
                <a:latin typeface="Helvetica" pitchFamily="2" charset="0"/>
              </a:rPr>
              <a:t>event/ippog-2023-autumn</a:t>
            </a:r>
          </a:p>
          <a:p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Back to full days</a:t>
            </a:r>
            <a:endParaRPr lang="en-GB" sz="1200" dirty="0">
              <a:solidFill>
                <a:schemeClr val="tx1"/>
              </a:solidFill>
              <a:latin typeface="Helvetica" pitchFamily="2" charset="0"/>
            </a:endParaRPr>
          </a:p>
          <a:p>
            <a:r>
              <a:rPr lang="en-GB" sz="1200" b="1" dirty="0">
                <a:solidFill>
                  <a:srgbClr val="3654A1"/>
                </a:solidFill>
                <a:latin typeface="Helvetica" pitchFamily="2" charset="0"/>
              </a:rPr>
              <a:t>Pre-meeting Monday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Special IPPOG Masterclasses for CERN Staff – non-physicists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Hackathon on Applications for Society WG</a:t>
            </a:r>
            <a:endParaRPr lang="en-GB" sz="1200" dirty="0">
              <a:latin typeface="Helvetica" pitchFamily="2" charset="0"/>
            </a:endParaRPr>
          </a:p>
          <a:p>
            <a:r>
              <a:rPr lang="en-GB" sz="1200" b="1" dirty="0">
                <a:solidFill>
                  <a:srgbClr val="3654A1"/>
                </a:solidFill>
                <a:latin typeface="Helvetica" pitchFamily="2" charset="0"/>
              </a:rPr>
              <a:t>Pre-meeting Tuesday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Hackathon on Applications for Society WG</a:t>
            </a:r>
            <a:endParaRPr lang="en-GB" sz="1200" dirty="0">
              <a:latin typeface="Helvetica" pitchFamily="2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Masterclasses to new countries WG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Exhibits and Public Events WG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International Masterclasses Steering Group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[Optional] “Ghost Particle” screening + </a:t>
            </a:r>
            <a:r>
              <a:rPr lang="en-GB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minipix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demo</a:t>
            </a:r>
          </a:p>
          <a:p>
            <a:r>
              <a:rPr lang="en-GB" sz="1200" b="1" dirty="0">
                <a:solidFill>
                  <a:srgbClr val="3654A1"/>
                </a:solidFill>
                <a:latin typeface="Helvetica" pitchFamily="2" charset="0"/>
              </a:rPr>
              <a:t>Wednesday</a:t>
            </a:r>
          </a:p>
          <a:p>
            <a:pPr lvl="1"/>
            <a:r>
              <a:rPr lang="en-GB" sz="900" dirty="0">
                <a:latin typeface="Helvetica" pitchFamily="2" charset="0"/>
              </a:rPr>
              <a:t>Collaboration Matters</a:t>
            </a:r>
          </a:p>
          <a:p>
            <a:pPr lvl="1"/>
            <a:r>
              <a:rPr lang="en-GB" sz="900" dirty="0">
                <a:latin typeface="Helvetica" pitchFamily="2" charset="0"/>
              </a:rPr>
              <a:t>Working and Steering Groups/Speakers Committee Reports</a:t>
            </a:r>
          </a:p>
          <a:p>
            <a:pPr lvl="1"/>
            <a:r>
              <a:rPr lang="en-GB" sz="900" dirty="0">
                <a:latin typeface="Helvetica" pitchFamily="2" charset="0"/>
              </a:rPr>
              <a:t>Visit to Science Gateway</a:t>
            </a:r>
          </a:p>
          <a:p>
            <a:r>
              <a:rPr lang="en-GB" sz="1200" b="1" dirty="0">
                <a:solidFill>
                  <a:srgbClr val="3654A1"/>
                </a:solidFill>
                <a:latin typeface="Helvetica" pitchFamily="2" charset="0"/>
              </a:rPr>
              <a:t>Thursday</a:t>
            </a:r>
          </a:p>
          <a:p>
            <a:pPr lvl="1"/>
            <a:r>
              <a:rPr lang="en-GB" sz="900" dirty="0">
                <a:latin typeface="Helvetica" pitchFamily="2" charset="0"/>
              </a:rPr>
              <a:t>Success stories</a:t>
            </a:r>
          </a:p>
          <a:p>
            <a:r>
              <a:rPr lang="en-GB" sz="1400" b="1" dirty="0">
                <a:solidFill>
                  <a:srgbClr val="3654A1"/>
                </a:solidFill>
                <a:latin typeface="Helvetica" pitchFamily="2" charset="0"/>
              </a:rPr>
              <a:t>     +CB</a:t>
            </a:r>
            <a:r>
              <a:rPr lang="en-GB" sz="1200" dirty="0">
                <a:solidFill>
                  <a:srgbClr val="3654A1"/>
                </a:solidFill>
                <a:latin typeface="Helvetica" pitchFamily="2" charset="0"/>
              </a:rPr>
              <a:t> – …/event/ippog-cb-2023-autumn</a:t>
            </a:r>
          </a:p>
        </p:txBody>
      </p:sp>
      <p:sp>
        <p:nvSpPr>
          <p:cNvPr id="12" name="Marcador de Posição da Data 3">
            <a:extLst>
              <a:ext uri="{FF2B5EF4-FFF2-40B4-BE49-F238E27FC236}">
                <a16:creationId xmlns:a16="http://schemas.microsoft.com/office/drawing/2014/main" id="{721DB4F4-C7A3-94F2-CCD4-074FBF1434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542E343-1177-A860-BA08-136B506D6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851" y="1016756"/>
            <a:ext cx="3413149" cy="346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22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Welcome</a:t>
            </a:r>
            <a:r>
              <a:rPr lang="pt-PT" dirty="0"/>
              <a:t> </a:t>
            </a:r>
            <a:r>
              <a:rPr lang="pt-PT" dirty="0" err="1"/>
              <a:t>Guest</a:t>
            </a:r>
            <a:r>
              <a:rPr lang="pt-PT" dirty="0"/>
              <a:t> Speakers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12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D8AC968-C79E-9940-9780-8BE8C0F1A5F9}"/>
              </a:ext>
            </a:extLst>
          </p:cNvPr>
          <p:cNvSpPr/>
          <p:nvPr/>
        </p:nvSpPr>
        <p:spPr>
          <a:xfrm>
            <a:off x="317769" y="1083101"/>
            <a:ext cx="28103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@ </a:t>
            </a:r>
            <a:r>
              <a:rPr lang="en-GB" sz="1600" dirty="0">
                <a:solidFill>
                  <a:srgbClr val="4271C5"/>
                </a:solidFill>
                <a:latin typeface="Helvetica" pitchFamily="2" charset="0"/>
              </a:rPr>
              <a:t>Inspiring Success Stories</a:t>
            </a:r>
            <a:endParaRPr lang="pt-PT" sz="1600" dirty="0">
              <a:solidFill>
                <a:srgbClr val="4271C5"/>
              </a:solidFill>
              <a:latin typeface="Helvetica" pitchFamily="2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5275B4D-792D-A140-BDD9-22D995E84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518" y="1530992"/>
            <a:ext cx="4296552" cy="2575990"/>
          </a:xfrm>
        </p:spPr>
        <p:txBody>
          <a:bodyPr>
            <a:normAutofit lnSpcReduction="10000"/>
          </a:bodyPr>
          <a:lstStyle/>
          <a:p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Hassnae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El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Jarrari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(CERN)</a:t>
            </a:r>
          </a:p>
          <a:p>
            <a:pPr marL="257175" lvl="1" indent="0">
              <a:buNone/>
            </a:pPr>
            <a:r>
              <a:rPr lang="pt-PT" sz="1200" dirty="0">
                <a:solidFill>
                  <a:srgbClr val="4372C4"/>
                </a:solidFill>
              </a:rPr>
              <a:t>ACHEP </a:t>
            </a:r>
            <a:r>
              <a:rPr lang="pt-PT" sz="1200" dirty="0" err="1">
                <a:solidFill>
                  <a:srgbClr val="4372C4"/>
                </a:solidFill>
              </a:rPr>
              <a:t>conference</a:t>
            </a:r>
            <a:r>
              <a:rPr lang="pt-PT" sz="1200" dirty="0">
                <a:solidFill>
                  <a:srgbClr val="4372C4"/>
                </a:solidFill>
              </a:rPr>
              <a:t> in </a:t>
            </a:r>
            <a:r>
              <a:rPr lang="pt-PT" sz="1200" dirty="0" err="1">
                <a:solidFill>
                  <a:srgbClr val="4372C4"/>
                </a:solidFill>
              </a:rPr>
              <a:t>Morocco</a:t>
            </a:r>
            <a:endParaRPr lang="en-GB" sz="1200" dirty="0">
              <a:solidFill>
                <a:srgbClr val="4372C4"/>
              </a:solidFill>
            </a:endParaRP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Anna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Onnerstad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(U.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Jyväskylä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FI )</a:t>
            </a:r>
          </a:p>
          <a:p>
            <a:pPr marL="257175" lvl="1" indent="0">
              <a:buNone/>
            </a:pPr>
            <a:r>
              <a:rPr lang="en-GB" sz="1200" dirty="0">
                <a:solidFill>
                  <a:srgbClr val="4271C5"/>
                </a:solidFill>
              </a:rPr>
              <a:t>ALICE </a:t>
            </a:r>
            <a:r>
              <a:rPr lang="en-GB" sz="1200" dirty="0" err="1">
                <a:solidFill>
                  <a:srgbClr val="4271C5"/>
                </a:solidFill>
              </a:rPr>
              <a:t>HEPscape</a:t>
            </a:r>
            <a:r>
              <a:rPr lang="en-GB" sz="1200" dirty="0">
                <a:solidFill>
                  <a:srgbClr val="4271C5"/>
                </a:solidFill>
              </a:rPr>
              <a:t> in Finland</a:t>
            </a:r>
            <a:endParaRPr lang="en-GB" sz="1200" dirty="0"/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 Gregson</a:t>
            </a:r>
          </a:p>
          <a:p>
            <a:pPr marL="257175" lvl="1" indent="0">
              <a:buNone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71C5"/>
                </a:solidFill>
                <a:effectLst/>
                <a:uLnTx/>
                <a:uFillTx/>
                <a:latin typeface="Helvetica" pitchFamily="2" charset="0"/>
                <a:cs typeface="Arial" charset="0"/>
              </a:rPr>
              <a:t>Bad boy of science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02144F3-DC0B-B44E-AFC3-AADD1B721346}"/>
              </a:ext>
            </a:extLst>
          </p:cNvPr>
          <p:cNvSpPr/>
          <p:nvPr/>
        </p:nvSpPr>
        <p:spPr>
          <a:xfrm>
            <a:off x="642518" y="2784050"/>
            <a:ext cx="47834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Andrea Mayer-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Houdelet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57175" lvl="1" indent="0">
              <a:buNone/>
            </a:pPr>
            <a:r>
              <a:rPr lang="en-GB" sz="1200" dirty="0">
                <a:solidFill>
                  <a:srgbClr val="4271C5"/>
                </a:solidFill>
              </a:rPr>
              <a:t>The Fellow Program of </a:t>
            </a:r>
            <a:r>
              <a:rPr lang="en-GB" sz="1200" dirty="0" err="1">
                <a:solidFill>
                  <a:srgbClr val="4271C5"/>
                </a:solidFill>
              </a:rPr>
              <a:t>Netzwerk</a:t>
            </a:r>
            <a:r>
              <a:rPr lang="en-GB" sz="1200" dirty="0">
                <a:solidFill>
                  <a:srgbClr val="4271C5"/>
                </a:solidFill>
              </a:rPr>
              <a:t> </a:t>
            </a:r>
            <a:r>
              <a:rPr lang="en-GB" sz="1200" dirty="0" err="1">
                <a:solidFill>
                  <a:srgbClr val="4271C5"/>
                </a:solidFill>
              </a:rPr>
              <a:t>Teilchenwelt</a:t>
            </a:r>
            <a:endParaRPr lang="en-GB" sz="1050" dirty="0">
              <a:solidFill>
                <a:srgbClr val="4271C5"/>
              </a:solidFill>
            </a:endParaRPr>
          </a:p>
          <a:p>
            <a:pPr marL="6350" lvl="1">
              <a:buNone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Robert Valentin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Harlander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57175" lvl="1" indent="0">
              <a:buNone/>
            </a:pPr>
            <a:r>
              <a:rPr lang="en-GB" sz="1200" dirty="0">
                <a:solidFill>
                  <a:srgbClr val="4271C5"/>
                </a:solidFill>
              </a:rPr>
              <a:t>Acquiring Feynman diagrams in a playful way</a:t>
            </a:r>
            <a:endParaRPr lang="pt-PT" sz="1050" i="1" dirty="0"/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Hannes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Nitsche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57175" lvl="1"/>
            <a:r>
              <a:rPr lang="en-GB" sz="1200" dirty="0">
                <a:solidFill>
                  <a:srgbClr val="4271C5"/>
                </a:solidFill>
              </a:rPr>
              <a:t>Gamification Elements in Physics Masterclasses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5AE7E46-9656-CE42-8E52-AAFCC48534AC}"/>
              </a:ext>
            </a:extLst>
          </p:cNvPr>
          <p:cNvSpPr/>
          <p:nvPr/>
        </p:nvSpPr>
        <p:spPr>
          <a:xfrm>
            <a:off x="4785862" y="2792568"/>
            <a:ext cx="22669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@ Future(?) </a:t>
            </a:r>
            <a:r>
              <a:rPr lang="en-GB" sz="1600" dirty="0">
                <a:solidFill>
                  <a:srgbClr val="4271C5"/>
                </a:solidFill>
                <a:latin typeface="Helvetica" pitchFamily="2" charset="0"/>
              </a:rPr>
              <a:t>Members</a:t>
            </a:r>
            <a:endParaRPr lang="pt-PT" sz="1600" dirty="0">
              <a:solidFill>
                <a:srgbClr val="4271C5"/>
              </a:solidFill>
              <a:latin typeface="Helvetica" pitchFamily="2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01F7112-1971-924C-A9C9-4E1EB5333395}"/>
              </a:ext>
            </a:extLst>
          </p:cNvPr>
          <p:cNvSpPr txBox="1">
            <a:spLocks/>
          </p:cNvSpPr>
          <p:nvPr/>
        </p:nvSpPr>
        <p:spPr>
          <a:xfrm>
            <a:off x="5127777" y="3137868"/>
            <a:ext cx="3757544" cy="281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Toms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Torims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(with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Gundega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Selga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Horste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tabLst>
                <a:tab pos="263525" algn="l"/>
              </a:tabLst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71C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Latvia Outreach Activities</a:t>
            </a:r>
            <a:endParaRPr lang="en-GB" sz="1400" dirty="0">
              <a:solidFill>
                <a:srgbClr val="4372C4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4F2C687-4C96-7A94-6114-579C8284C509}"/>
              </a:ext>
            </a:extLst>
          </p:cNvPr>
          <p:cNvSpPr txBox="1"/>
          <p:nvPr/>
        </p:nvSpPr>
        <p:spPr>
          <a:xfrm>
            <a:off x="5127777" y="1530992"/>
            <a:ext cx="529267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Cortez Watkins</a:t>
            </a:r>
          </a:p>
          <a:p>
            <a:pPr marL="257175" lvl="1" indent="0">
              <a:buNone/>
            </a:pPr>
            <a:r>
              <a:rPr lang="en-GB" sz="1200" dirty="0">
                <a:solidFill>
                  <a:srgbClr val="4271C5"/>
                </a:solidFill>
              </a:rPr>
              <a:t>Veteran Transition Initiatives at Fermilab</a:t>
            </a: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Maria Belen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Lovino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57175" lvl="1" indent="0">
              <a:buNone/>
            </a:pPr>
            <a:r>
              <a:rPr lang="en-GB" sz="1200" dirty="0">
                <a:solidFill>
                  <a:srgbClr val="4271C5"/>
                </a:solidFill>
              </a:rPr>
              <a:t>Looking for new interactions with dark matter</a:t>
            </a:r>
            <a:endParaRPr lang="en-GB" sz="1200" dirty="0"/>
          </a:p>
        </p:txBody>
      </p:sp>
      <p:sp>
        <p:nvSpPr>
          <p:cNvPr id="16" name="Marcador de Posição da Data 3">
            <a:extLst>
              <a:ext uri="{FF2B5EF4-FFF2-40B4-BE49-F238E27FC236}">
                <a16:creationId xmlns:a16="http://schemas.microsoft.com/office/drawing/2014/main" id="{8A2930BC-2618-6A95-1DA9-C73BC1B8C3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481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CB Discussions &amp; Votes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13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06BE92-87AB-224E-BE18-325153BBE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51" y="1293676"/>
            <a:ext cx="6979242" cy="2706008"/>
          </a:xfrm>
        </p:spPr>
        <p:txBody>
          <a:bodyPr>
            <a:noAutofit/>
          </a:bodyPr>
          <a:lstStyle/>
          <a:p>
            <a:r>
              <a:rPr lang="en-GB" sz="1600" dirty="0"/>
              <a:t>Points for Discussion during Thursday Collaboration Board</a:t>
            </a:r>
            <a:br>
              <a:rPr lang="en-GB" sz="1600" dirty="0"/>
            </a:br>
            <a:endParaRPr lang="en-GB" sz="1600" dirty="0"/>
          </a:p>
          <a:p>
            <a:pPr lvl="1"/>
            <a:r>
              <a:rPr lang="en-GB" sz="1400" dirty="0"/>
              <a:t>Latvia accession to IPPOG (</a:t>
            </a:r>
            <a:r>
              <a:rPr lang="en-GB" sz="1400" b="1" dirty="0"/>
              <a:t>vote</a:t>
            </a:r>
            <a:r>
              <a:rPr lang="en-GB" sz="1400" dirty="0"/>
              <a:t>)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>
                <a:solidFill>
                  <a:srgbClr val="4372C4"/>
                </a:solidFill>
              </a:rPr>
              <a:t>Author list (discussion and </a:t>
            </a:r>
            <a:r>
              <a:rPr lang="en-GB" sz="1400" b="1" dirty="0">
                <a:solidFill>
                  <a:srgbClr val="4372C4"/>
                </a:solidFill>
              </a:rPr>
              <a:t>possible </a:t>
            </a:r>
            <a:r>
              <a:rPr lang="en-GB" sz="1400" dirty="0">
                <a:solidFill>
                  <a:srgbClr val="4372C4"/>
                </a:solidFill>
              </a:rPr>
              <a:t>vote)</a:t>
            </a:r>
            <a:br>
              <a:rPr lang="en-GB" sz="1400" dirty="0">
                <a:solidFill>
                  <a:srgbClr val="4372C4"/>
                </a:solidFill>
              </a:rPr>
            </a:br>
            <a:endParaRPr lang="en-GB" sz="1400" dirty="0">
              <a:solidFill>
                <a:srgbClr val="4372C4"/>
              </a:solidFill>
            </a:endParaRPr>
          </a:p>
          <a:p>
            <a:pPr lvl="1"/>
            <a:r>
              <a:rPr lang="en-GB" sz="1400" dirty="0"/>
              <a:t>Budget discussion and approval 2024 (</a:t>
            </a:r>
            <a:r>
              <a:rPr lang="en-GB" sz="1400" b="1" dirty="0"/>
              <a:t>vote</a:t>
            </a:r>
            <a:r>
              <a:rPr lang="en-GB" sz="1400" dirty="0"/>
              <a:t>)</a:t>
            </a:r>
          </a:p>
          <a:p>
            <a:pPr lvl="1"/>
            <a:endParaRPr lang="en-GB" sz="1400" dirty="0">
              <a:solidFill>
                <a:srgbClr val="3296D4"/>
              </a:solidFill>
            </a:endParaRPr>
          </a:p>
          <a:p>
            <a:pPr lvl="1"/>
            <a:r>
              <a:rPr lang="en-GB" sz="1400" dirty="0">
                <a:solidFill>
                  <a:srgbClr val="4372C4"/>
                </a:solidFill>
              </a:rPr>
              <a:t>Venue and Date for Spring Meeting 2024 (</a:t>
            </a:r>
            <a:r>
              <a:rPr lang="en-GB" sz="1400" b="1" dirty="0">
                <a:solidFill>
                  <a:srgbClr val="4372C4"/>
                </a:solidFill>
              </a:rPr>
              <a:t>vote</a:t>
            </a:r>
            <a:r>
              <a:rPr lang="en-GB" sz="1400" dirty="0">
                <a:solidFill>
                  <a:srgbClr val="4372C4"/>
                </a:solidFill>
              </a:rPr>
              <a:t>)</a:t>
            </a:r>
          </a:p>
          <a:p>
            <a:pPr lvl="1"/>
            <a:endParaRPr lang="en-GB" sz="1400" dirty="0">
              <a:solidFill>
                <a:srgbClr val="4372C4"/>
              </a:solidFill>
            </a:endParaRPr>
          </a:p>
          <a:p>
            <a:pPr lvl="1"/>
            <a:r>
              <a:rPr lang="en-GB" sz="1400" dirty="0"/>
              <a:t>Venue and Date for Autumn Meeting 2024 (</a:t>
            </a:r>
            <a:r>
              <a:rPr lang="en-GB" sz="1400" b="1" dirty="0"/>
              <a:t>vote</a:t>
            </a:r>
            <a:r>
              <a:rPr lang="en-GB" sz="1400" dirty="0"/>
              <a:t>)</a:t>
            </a:r>
          </a:p>
          <a:p>
            <a:pPr marL="257175" lvl="1" indent="0">
              <a:buNone/>
            </a:pPr>
            <a:endParaRPr lang="en-GB" sz="1400" dirty="0"/>
          </a:p>
        </p:txBody>
      </p:sp>
      <p:sp>
        <p:nvSpPr>
          <p:cNvPr id="3" name="Marcador de Posição da Data 3">
            <a:extLst>
              <a:ext uri="{FF2B5EF4-FFF2-40B4-BE49-F238E27FC236}">
                <a16:creationId xmlns:a16="http://schemas.microsoft.com/office/drawing/2014/main" id="{E327B255-F0C3-6ED9-4489-5484D11E0D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640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Housekeeping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B890019-4F5D-A748-9FEE-AF62734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14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AF2B30-CD98-4647-BA5B-EA181D02E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51" y="1005370"/>
            <a:ext cx="7867650" cy="34176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Reminders from </a:t>
            </a:r>
            <a:r>
              <a:rPr lang="en-GB" dirty="0" err="1"/>
              <a:t>Pedro&amp;Claire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…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not only (please)</a:t>
            </a:r>
            <a:r>
              <a:rPr lang="en-GB" dirty="0"/>
              <a:t>:</a:t>
            </a:r>
            <a:br>
              <a:rPr lang="en-GB" dirty="0"/>
            </a:b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b="1" dirty="0"/>
              <a:t>@Zoom</a:t>
            </a:r>
            <a:r>
              <a:rPr lang="en-US" dirty="0"/>
              <a:t>: Stay muted! Unmute only to speak – also show your face if privacy allows…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Use cable</a:t>
            </a:r>
            <a:r>
              <a:rPr lang="en-US" dirty="0"/>
              <a:t> ethernet connection if possible (or move to the room of the wi-fi router)</a:t>
            </a:r>
            <a:br>
              <a:rPr lang="en-US" dirty="0"/>
            </a:br>
            <a:endParaRPr lang="en-US" b="1" dirty="0"/>
          </a:p>
          <a:p>
            <a:pPr lvl="1"/>
            <a:r>
              <a:rPr lang="en-US" dirty="0"/>
              <a:t>For questions/comments </a:t>
            </a:r>
            <a:r>
              <a:rPr lang="en-US" b="1" dirty="0"/>
              <a:t>raise your hands</a:t>
            </a:r>
            <a:r>
              <a:rPr lang="en-US" dirty="0"/>
              <a:t>! (</a:t>
            </a:r>
            <a:r>
              <a:rPr lang="en-US" i="1" dirty="0"/>
              <a:t>in Reactions, bottom bar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err="1"/>
              <a:t>chatbox</a:t>
            </a:r>
            <a:r>
              <a:rPr lang="en-US" dirty="0"/>
              <a:t> will also be monitored in case you want to comment. 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PRESENTATIONS:</a:t>
            </a:r>
            <a:br>
              <a:rPr lang="en-US" sz="1050" b="1" dirty="0"/>
            </a:br>
            <a:endParaRPr lang="en-US" sz="700" b="1" dirty="0"/>
          </a:p>
          <a:p>
            <a:pPr lvl="2"/>
            <a:r>
              <a:rPr lang="en-US" dirty="0"/>
              <a:t>Keep track of time </a:t>
            </a:r>
          </a:p>
          <a:p>
            <a:pPr lvl="2"/>
            <a:r>
              <a:rPr lang="en-US" dirty="0">
                <a:solidFill>
                  <a:srgbClr val="002060"/>
                </a:solidFill>
              </a:rPr>
              <a:t>Speak slowly and clearly! …and remember to breathe while presenting.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Leave a summary with </a:t>
            </a:r>
            <a:r>
              <a:rPr lang="en-US" dirty="0">
                <a:solidFill>
                  <a:srgbClr val="C40F63"/>
                </a:solidFill>
              </a:rPr>
              <a:t>key points in the last slide</a:t>
            </a:r>
            <a:br>
              <a:rPr lang="fr-FR" dirty="0"/>
            </a:br>
            <a:endParaRPr lang="en-GB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BB3C3BA-FB53-EC4E-B206-3D56A38A0F0F}"/>
              </a:ext>
            </a:extLst>
          </p:cNvPr>
          <p:cNvSpPr/>
          <p:nvPr/>
        </p:nvSpPr>
        <p:spPr>
          <a:xfrm>
            <a:off x="1447299" y="4200671"/>
            <a:ext cx="60179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rgbClr val="0070C0"/>
                </a:solidFill>
              </a:rPr>
              <a:t>Stay awake!…and enjoy the meeting in the comfort of this room!</a:t>
            </a:r>
            <a:endParaRPr lang="pt-PT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59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837915" cy="686348"/>
          </a:xfrm>
        </p:spPr>
        <p:txBody>
          <a:bodyPr>
            <a:noAutofit/>
          </a:bodyPr>
          <a:lstStyle/>
          <a:p>
            <a:r>
              <a:rPr lang="pt-PT" sz="3200" dirty="0">
                <a:latin typeface="Helvetica" pitchFamily="2" charset="0"/>
              </a:rPr>
              <a:t>25</a:t>
            </a:r>
            <a:r>
              <a:rPr lang="pt-PT" sz="3200" baseline="30000" dirty="0">
                <a:latin typeface="Helvetica" pitchFamily="2" charset="0"/>
              </a:rPr>
              <a:t>t</a:t>
            </a:r>
            <a:r>
              <a:rPr lang="pt-PT" sz="3200" baseline="30000" dirty="0"/>
              <a:t>h</a:t>
            </a:r>
            <a:r>
              <a:rPr lang="pt-PT" sz="3200" dirty="0">
                <a:latin typeface="Helvetica" pitchFamily="2" charset="0"/>
              </a:rPr>
              <a:t> IPPOG </a:t>
            </a:r>
            <a:r>
              <a:rPr lang="pt-PT" sz="2800" dirty="0">
                <a:latin typeface="Helvetica" pitchFamily="2" charset="0"/>
              </a:rPr>
              <a:t>Meeting </a:t>
            </a:r>
            <a:r>
              <a:rPr lang="pt-PT" sz="2800" dirty="0" err="1">
                <a:latin typeface="Helvetica" pitchFamily="2" charset="0"/>
              </a:rPr>
              <a:t>at</a:t>
            </a:r>
            <a:r>
              <a:rPr lang="pt-PT" sz="2800" dirty="0">
                <a:latin typeface="Helvetica" pitchFamily="2" charset="0"/>
              </a:rPr>
              <a:t> Sofia, </a:t>
            </a:r>
            <a:r>
              <a:rPr lang="pt-PT" sz="2800" dirty="0" err="1">
                <a:latin typeface="Helvetica" pitchFamily="2" charset="0"/>
              </a:rPr>
              <a:t>Bulgaria</a:t>
            </a:r>
            <a:r>
              <a:rPr lang="pt-PT" sz="2400" dirty="0">
                <a:latin typeface="Helvetica" pitchFamily="2" charset="0"/>
              </a:rPr>
              <a:t>(*)</a:t>
            </a:r>
            <a:endParaRPr lang="pt-PT" sz="3200" dirty="0">
              <a:latin typeface="Helvetica" pitchFamily="2" charset="0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BFF5767-9175-074E-8EF1-E0E3F8176D7E}"/>
              </a:ext>
            </a:extLst>
          </p:cNvPr>
          <p:cNvSpPr txBox="1"/>
          <p:nvPr/>
        </p:nvSpPr>
        <p:spPr>
          <a:xfrm>
            <a:off x="7173794" y="53390"/>
            <a:ext cx="175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9–11 </a:t>
            </a:r>
            <a:r>
              <a:rPr lang="pt-PT" dirty="0" err="1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May</a:t>
            </a:r>
            <a:r>
              <a:rPr lang="pt-PT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 2023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8F14C5B-C116-AB21-B5EF-920357D748AC}"/>
              </a:ext>
            </a:extLst>
          </p:cNvPr>
          <p:cNvSpPr txBox="1"/>
          <p:nvPr/>
        </p:nvSpPr>
        <p:spPr>
          <a:xfrm>
            <a:off x="5499320" y="1003194"/>
            <a:ext cx="328352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100" dirty="0">
                <a:latin typeface="Helvetica" pitchFamily="2" charset="0"/>
              </a:rPr>
              <a:t>(*)&amp; online via Zoom</a:t>
            </a:r>
          </a:p>
          <a:p>
            <a:pPr algn="r"/>
            <a:r>
              <a:rPr lang="pt-PT" sz="1100" dirty="0">
                <a:latin typeface="Helvetica" pitchFamily="2" charset="0"/>
              </a:rPr>
              <a:t>(36 </a:t>
            </a:r>
            <a:r>
              <a:rPr lang="pt-PT" sz="1100" dirty="0" err="1">
                <a:latin typeface="Helvetica" pitchFamily="2" charset="0"/>
              </a:rPr>
              <a:t>participants</a:t>
            </a:r>
            <a:r>
              <a:rPr lang="pt-PT" sz="1100" dirty="0">
                <a:latin typeface="Helvetica" pitchFamily="2" charset="0"/>
              </a:rPr>
              <a:t> in </a:t>
            </a:r>
            <a:r>
              <a:rPr lang="pt-PT" sz="1100" dirty="0" err="1">
                <a:latin typeface="Helvetica" pitchFamily="2" charset="0"/>
              </a:rPr>
              <a:t>presence</a:t>
            </a:r>
            <a:r>
              <a:rPr lang="pt-PT" sz="1100" dirty="0">
                <a:latin typeface="Helvetica" pitchFamily="2" charset="0"/>
              </a:rPr>
              <a:t>,  </a:t>
            </a:r>
            <a:br>
              <a:rPr lang="pt-PT" sz="1100" dirty="0">
                <a:latin typeface="Helvetica" pitchFamily="2" charset="0"/>
              </a:rPr>
            </a:br>
            <a:r>
              <a:rPr lang="pt-PT" sz="1100" dirty="0">
                <a:latin typeface="Helvetica" pitchFamily="2" charset="0"/>
              </a:rPr>
              <a:t> 20 </a:t>
            </a:r>
            <a:r>
              <a:rPr lang="pt-PT" sz="1100" dirty="0" err="1">
                <a:latin typeface="Helvetica" pitchFamily="2" charset="0"/>
              </a:rPr>
              <a:t>participants</a:t>
            </a:r>
            <a:r>
              <a:rPr lang="pt-PT" sz="1100" dirty="0">
                <a:latin typeface="Helvetica" pitchFamily="2" charset="0"/>
              </a:rPr>
              <a:t> in Zoom)</a:t>
            </a:r>
            <a:endParaRPr lang="en-GB" sz="1100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r>
              <a:rPr lang="en-GB" dirty="0"/>
              <a:t> / 18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66E90337-C19B-E6E4-032F-F6A8F627157A}"/>
              </a:ext>
            </a:extLst>
          </p:cNvPr>
          <p:cNvSpPr txBox="1"/>
          <p:nvPr/>
        </p:nvSpPr>
        <p:spPr>
          <a:xfrm>
            <a:off x="1828800" y="983298"/>
            <a:ext cx="47347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/e/ippog-2023-spring</a:t>
            </a:r>
          </a:p>
          <a:p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/e/ippog-cb-2023-spring</a:t>
            </a:r>
          </a:p>
        </p:txBody>
      </p:sp>
      <p:sp>
        <p:nvSpPr>
          <p:cNvPr id="14" name="Marcador de Posição da Data 3">
            <a:extLst>
              <a:ext uri="{FF2B5EF4-FFF2-40B4-BE49-F238E27FC236}">
                <a16:creationId xmlns:a16="http://schemas.microsoft.com/office/drawing/2014/main" id="{C9D89934-54BD-0116-8BB4-E62C7667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3A92D93-EF87-5059-96C9-21E9A1AD6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211" b="18359"/>
          <a:stretch/>
        </p:blipFill>
        <p:spPr>
          <a:xfrm>
            <a:off x="317768" y="1655885"/>
            <a:ext cx="7347857" cy="279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2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5F518FB-012A-BF47-A912-B07FFFD2E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1002414"/>
            <a:ext cx="8368260" cy="3089141"/>
          </a:xfrm>
        </p:spPr>
        <p:txBody>
          <a:bodyPr>
            <a:normAutofit/>
          </a:bodyPr>
          <a:lstStyle/>
          <a:p>
            <a:r>
              <a:rPr lang="en-GB" dirty="0">
                <a:latin typeface="Helvetica" pitchFamily="2" charset="0"/>
              </a:rPr>
              <a:t>Working Groups</a:t>
            </a:r>
          </a:p>
          <a:p>
            <a:pPr lvl="1"/>
            <a:r>
              <a:rPr lang="en-GB" dirty="0"/>
              <a:t>Bringing Masterclasses to New Countries (Uta </a:t>
            </a:r>
            <a:r>
              <a:rPr lang="en-GB" dirty="0" err="1"/>
              <a:t>Bilow</a:t>
            </a:r>
            <a:r>
              <a:rPr lang="en-GB" dirty="0"/>
              <a:t>, Ken </a:t>
            </a:r>
            <a:r>
              <a:rPr lang="en-GB" dirty="0" err="1"/>
              <a:t>Cecire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Outreach of Applications for Society (</a:t>
            </a:r>
            <a:r>
              <a:rPr lang="en-GB" dirty="0" err="1"/>
              <a:t>Barbora</a:t>
            </a:r>
            <a:r>
              <a:rPr lang="en-GB" dirty="0"/>
              <a:t> </a:t>
            </a:r>
            <a:r>
              <a:rPr lang="en-GB" dirty="0" err="1"/>
              <a:t>Gulejova</a:t>
            </a:r>
            <a:r>
              <a:rPr lang="en-GB" dirty="0"/>
              <a:t>, Sarah </a:t>
            </a:r>
            <a:r>
              <a:rPr lang="en-GB" dirty="0" err="1"/>
              <a:t>Zoechling</a:t>
            </a:r>
            <a:r>
              <a:rPr lang="en-GB" dirty="0"/>
              <a:t>, </a:t>
            </a:r>
            <a:r>
              <a:rPr lang="en-GB" dirty="0" err="1"/>
              <a:t>Yiota</a:t>
            </a:r>
            <a:r>
              <a:rPr lang="en-GB" dirty="0"/>
              <a:t> </a:t>
            </a:r>
            <a:r>
              <a:rPr lang="en-GB" dirty="0" err="1"/>
              <a:t>Foka</a:t>
            </a:r>
            <a:r>
              <a:rPr lang="en-GB" dirty="0"/>
              <a:t>)</a:t>
            </a:r>
          </a:p>
          <a:p>
            <a:pPr lvl="1"/>
            <a:r>
              <a:rPr lang="en-GB" dirty="0">
                <a:latin typeface="Helvetica" pitchFamily="2" charset="0"/>
              </a:rPr>
              <a:t>Explaining Particle Physics to a Lay Audience (</a:t>
            </a:r>
            <a:r>
              <a:rPr lang="en-GB" dirty="0" err="1">
                <a:latin typeface="Helvetica" pitchFamily="2" charset="0"/>
              </a:rPr>
              <a:t>Barbora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Gulejova</a:t>
            </a:r>
            <a:r>
              <a:rPr lang="en-GB" dirty="0">
                <a:latin typeface="Helvetica" pitchFamily="2" charset="0"/>
              </a:rPr>
              <a:t>, Thomas Naumann)</a:t>
            </a:r>
          </a:p>
          <a:p>
            <a:endParaRPr lang="en-GB" dirty="0">
              <a:latin typeface="Helvetica" pitchFamily="2" charset="0"/>
            </a:endParaRPr>
          </a:p>
          <a:p>
            <a:r>
              <a:rPr lang="en-GB" dirty="0">
                <a:latin typeface="Helvetica" pitchFamily="2" charset="0"/>
              </a:rPr>
              <a:t>Meeting Theme &amp; Panel Discussion</a:t>
            </a:r>
          </a:p>
          <a:p>
            <a:pPr lvl="1"/>
            <a:r>
              <a:rPr lang="en-GB" dirty="0"/>
              <a:t>Quantum computing</a:t>
            </a:r>
            <a:endParaRPr lang="en-GB" dirty="0">
              <a:latin typeface="Helvetica" pitchFamily="2" charset="0"/>
            </a:endParaRPr>
          </a:p>
          <a:p>
            <a:pPr lvl="2"/>
            <a:r>
              <a:rPr lang="en-GB" dirty="0">
                <a:latin typeface="Helvetica" pitchFamily="2" charset="0"/>
              </a:rPr>
              <a:t>HPCs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(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Kiril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Kirilov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)</a:t>
            </a:r>
          </a:p>
          <a:p>
            <a:pPr lvl="2"/>
            <a:r>
              <a:rPr lang="en-GB" dirty="0">
                <a:latin typeface="Helvetica" pitchFamily="2" charset="0"/>
              </a:rPr>
              <a:t>Quantum Computing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Panelists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: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Iliya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Lingorski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moderator), Sasha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Mehlhase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Munich Quantum Valley), Federico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Meloni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(DESY), Elias Fernandes-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Combaro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CERN &amp;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U.Oviedo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Petar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Nikolov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(Technical University Sofia).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Helvetica" pitchFamily="2" charset="0"/>
            </a:endParaRPr>
          </a:p>
          <a:p>
            <a:pPr lvl="2"/>
            <a:endParaRPr lang="en-GB" dirty="0">
              <a:latin typeface="Helvetica" pitchFamily="2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C181FEE9-11AB-CB46-B5F9-79280AA16C4C}"/>
              </a:ext>
            </a:extLst>
          </p:cNvPr>
          <p:cNvSpPr txBox="1"/>
          <p:nvPr/>
        </p:nvSpPr>
        <p:spPr>
          <a:xfrm>
            <a:off x="707916" y="3817920"/>
            <a:ext cx="4886972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Helvetica" pitchFamily="2" charset="0"/>
              </a:rPr>
              <a:t>Full Agenda and report in</a:t>
            </a:r>
          </a:p>
          <a:p>
            <a:r>
              <a:rPr lang="en-GB" dirty="0">
                <a:solidFill>
                  <a:schemeClr val="accent6"/>
                </a:solidFill>
                <a:latin typeface="Helvetica" pitchFamily="2" charset="0"/>
              </a:rPr>
              <a:t>https://</a:t>
            </a:r>
            <a:r>
              <a:rPr lang="en-GB" dirty="0" err="1">
                <a:solidFill>
                  <a:schemeClr val="accent6"/>
                </a:solidFill>
                <a:latin typeface="Helvetica" pitchFamily="2" charset="0"/>
              </a:rPr>
              <a:t>indico.cern.ch</a:t>
            </a:r>
            <a:r>
              <a:rPr lang="en-GB" dirty="0">
                <a:solidFill>
                  <a:schemeClr val="accent6"/>
                </a:solidFill>
                <a:latin typeface="Helvetica" pitchFamily="2" charset="0"/>
              </a:rPr>
              <a:t>/e/ippog-2022-spring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D823AF9-08FC-674D-B7C0-AC878B0D2726}"/>
              </a:ext>
            </a:extLst>
          </p:cNvPr>
          <p:cNvSpPr txBox="1"/>
          <p:nvPr/>
        </p:nvSpPr>
        <p:spPr>
          <a:xfrm>
            <a:off x="6931059" y="27906"/>
            <a:ext cx="170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9-11 </a:t>
            </a:r>
            <a:r>
              <a:rPr lang="pt-PT" dirty="0" err="1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May</a:t>
            </a:r>
            <a:r>
              <a:rPr lang="pt-PT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 2023</a:t>
            </a:r>
          </a:p>
        </p:txBody>
      </p:sp>
      <p:sp>
        <p:nvSpPr>
          <p:cNvPr id="3" name="Marcador de Posição da Data 3">
            <a:extLst>
              <a:ext uri="{FF2B5EF4-FFF2-40B4-BE49-F238E27FC236}">
                <a16:creationId xmlns:a16="http://schemas.microsoft.com/office/drawing/2014/main" id="{7C3131C6-7040-6217-E250-ED3AC9F7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D0AF1B1-9D34-A4D8-15D6-80668343F231}"/>
              </a:ext>
            </a:extLst>
          </p:cNvPr>
          <p:cNvSpPr txBox="1">
            <a:spLocks/>
          </p:cNvSpPr>
          <p:nvPr/>
        </p:nvSpPr>
        <p:spPr>
          <a:xfrm>
            <a:off x="1088782" y="345790"/>
            <a:ext cx="7837915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Arial" charset="0"/>
                <a:cs typeface="Arial" charset="0"/>
              </a:defRPr>
            </a:lvl1pPr>
          </a:lstStyle>
          <a:p>
            <a:r>
              <a:rPr lang="pt-PT" sz="3200" dirty="0"/>
              <a:t>25</a:t>
            </a:r>
            <a:r>
              <a:rPr lang="pt-PT" sz="3200" baseline="30000" dirty="0"/>
              <a:t>th</a:t>
            </a:r>
            <a:r>
              <a:rPr lang="pt-PT" sz="3200" dirty="0"/>
              <a:t> IPPOG </a:t>
            </a:r>
            <a:r>
              <a:rPr lang="pt-PT" sz="2800" dirty="0"/>
              <a:t>Meeting </a:t>
            </a:r>
            <a:r>
              <a:rPr lang="pt-PT" sz="2800" dirty="0" err="1"/>
              <a:t>at</a:t>
            </a:r>
            <a:r>
              <a:rPr lang="pt-PT" sz="2800" dirty="0"/>
              <a:t> Sofia, </a:t>
            </a:r>
            <a:r>
              <a:rPr lang="pt-PT" sz="2800" dirty="0" err="1"/>
              <a:t>Bulgaria</a:t>
            </a:r>
            <a:r>
              <a:rPr lang="pt-PT" sz="2400" dirty="0"/>
              <a:t>(*)</a:t>
            </a:r>
            <a:endParaRPr lang="pt-PT" sz="3200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A904D88-4E65-448D-29A8-C86E661B4F44}"/>
              </a:ext>
            </a:extLst>
          </p:cNvPr>
          <p:cNvSpPr txBox="1"/>
          <p:nvPr/>
        </p:nvSpPr>
        <p:spPr>
          <a:xfrm>
            <a:off x="4234095" y="1013735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(*)&amp; online via Zoom</a:t>
            </a:r>
          </a:p>
        </p:txBody>
      </p:sp>
    </p:spTree>
    <p:extLst>
      <p:ext uri="{BB962C8B-B14F-4D97-AF65-F5344CB8AC3E}">
        <p14:creationId xmlns:p14="http://schemas.microsoft.com/office/powerpoint/2010/main" val="8488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Welcome</a:t>
            </a:r>
            <a:r>
              <a:rPr lang="pt-PT" dirty="0"/>
              <a:t> </a:t>
            </a:r>
            <a:r>
              <a:rPr lang="pt-PT" dirty="0" err="1"/>
              <a:t>new</a:t>
            </a:r>
            <a:r>
              <a:rPr lang="pt-PT" dirty="0"/>
              <a:t> CT </a:t>
            </a:r>
            <a:r>
              <a:rPr lang="pt-PT" dirty="0" err="1"/>
              <a:t>members</a:t>
            </a:r>
            <a:endParaRPr lang="pt-PT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r>
              <a:rPr lang="en-GB" dirty="0"/>
              <a:t> / 18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0937754-48EE-D749-AC6A-E956D6E26E4A}"/>
              </a:ext>
            </a:extLst>
          </p:cNvPr>
          <p:cNvSpPr txBox="1"/>
          <p:nvPr/>
        </p:nvSpPr>
        <p:spPr>
          <a:xfrm>
            <a:off x="720671" y="3985090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>
                <a:latin typeface="Helvetica" pitchFamily="2" charset="0"/>
              </a:rPr>
              <a:t>WELCOME!</a:t>
            </a:r>
            <a:endParaRPr lang="pt-PT" sz="3200" dirty="0">
              <a:latin typeface="Helvetica" pitchFamily="2" charset="0"/>
            </a:endParaRPr>
          </a:p>
        </p:txBody>
      </p:sp>
      <p:sp>
        <p:nvSpPr>
          <p:cNvPr id="12" name="Marcador de Posição da Data 3">
            <a:extLst>
              <a:ext uri="{FF2B5EF4-FFF2-40B4-BE49-F238E27FC236}">
                <a16:creationId xmlns:a16="http://schemas.microsoft.com/office/drawing/2014/main" id="{A3A9BE62-9990-73D0-311E-0EF7BF4E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pic>
        <p:nvPicPr>
          <p:cNvPr id="4098" name="Picture 2" descr="jana ippog">
            <a:extLst>
              <a:ext uri="{FF2B5EF4-FFF2-40B4-BE49-F238E27FC236}">
                <a16:creationId xmlns:a16="http://schemas.microsoft.com/office/drawing/2014/main" id="{6DE761F1-EA0F-6BF5-92B8-75CA710CD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002" y="1116201"/>
            <a:ext cx="1750630" cy="227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2F7A6074-C876-6288-E489-B67F72DB29D8}"/>
              </a:ext>
            </a:extLst>
          </p:cNvPr>
          <p:cNvSpPr txBox="1"/>
          <p:nvPr/>
        </p:nvSpPr>
        <p:spPr>
          <a:xfrm>
            <a:off x="720671" y="1565329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953A1"/>
                </a:solidFill>
              </a:rPr>
              <a:t>Jana </a:t>
            </a:r>
            <a:r>
              <a:rPr lang="en-GB" dirty="0" err="1">
                <a:solidFill>
                  <a:srgbClr val="3953A1"/>
                </a:solidFill>
              </a:rPr>
              <a:t>Fiserova</a:t>
            </a:r>
            <a:endParaRPr lang="en-GB" dirty="0">
              <a:solidFill>
                <a:srgbClr val="3953A1"/>
              </a:solidFill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EE82F81-570C-F7DC-A827-E53D3CF3AEB7}"/>
              </a:ext>
            </a:extLst>
          </p:cNvPr>
          <p:cNvSpPr txBox="1"/>
          <p:nvPr/>
        </p:nvSpPr>
        <p:spPr>
          <a:xfrm>
            <a:off x="736169" y="2004321"/>
            <a:ext cx="124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296D4"/>
                </a:solidFill>
              </a:rPr>
              <a:t>Coordination </a:t>
            </a:r>
            <a:br>
              <a:rPr lang="en-GB" sz="1400" dirty="0">
                <a:solidFill>
                  <a:srgbClr val="3296D4"/>
                </a:solidFill>
              </a:rPr>
            </a:br>
            <a:r>
              <a:rPr lang="en-GB" sz="1400" dirty="0">
                <a:solidFill>
                  <a:srgbClr val="3296D4"/>
                </a:solidFill>
              </a:rPr>
              <a:t>Assistant</a:t>
            </a:r>
          </a:p>
        </p:txBody>
      </p:sp>
      <p:pic>
        <p:nvPicPr>
          <p:cNvPr id="4100" name="Picture 4" descr="despina">
            <a:extLst>
              <a:ext uri="{FF2B5EF4-FFF2-40B4-BE49-F238E27FC236}">
                <a16:creationId xmlns:a16="http://schemas.microsoft.com/office/drawing/2014/main" id="{715A6E85-FA37-F357-B5A8-145B614F4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609" y="1116201"/>
            <a:ext cx="1771722" cy="227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C6D3B03-7FDE-83AE-634A-6436491A4A52}"/>
              </a:ext>
            </a:extLst>
          </p:cNvPr>
          <p:cNvSpPr txBox="1"/>
          <p:nvPr/>
        </p:nvSpPr>
        <p:spPr>
          <a:xfrm>
            <a:off x="4486759" y="3440624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953A1"/>
                </a:solidFill>
              </a:rPr>
              <a:t>Despina </a:t>
            </a:r>
            <a:br>
              <a:rPr lang="en-GB" dirty="0">
                <a:solidFill>
                  <a:srgbClr val="3953A1"/>
                </a:solidFill>
              </a:rPr>
            </a:br>
            <a:r>
              <a:rPr lang="en-GB" dirty="0" err="1">
                <a:solidFill>
                  <a:srgbClr val="3953A1"/>
                </a:solidFill>
              </a:rPr>
              <a:t>Hatzifotiadou</a:t>
            </a:r>
            <a:endParaRPr lang="en-GB" dirty="0">
              <a:solidFill>
                <a:srgbClr val="3953A1"/>
              </a:solidFill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C350FEC-4408-03A5-E83A-F67A2B97AD64}"/>
              </a:ext>
            </a:extLst>
          </p:cNvPr>
          <p:cNvSpPr txBox="1"/>
          <p:nvPr/>
        </p:nvSpPr>
        <p:spPr>
          <a:xfrm>
            <a:off x="4502257" y="4112090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296D4"/>
                </a:solidFill>
              </a:rPr>
              <a:t>Head of SPC</a:t>
            </a:r>
          </a:p>
        </p:txBody>
      </p:sp>
      <p:pic>
        <p:nvPicPr>
          <p:cNvPr id="4102" name="Picture 6" descr="beatrice bressan">
            <a:extLst>
              <a:ext uri="{FF2B5EF4-FFF2-40B4-BE49-F238E27FC236}">
                <a16:creationId xmlns:a16="http://schemas.microsoft.com/office/drawing/2014/main" id="{78BF3B31-CE54-3BCD-AD1C-54E27A426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308" y="1116201"/>
            <a:ext cx="1525650" cy="227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4EF887F2-7E19-C46B-A27B-126C65B1E87F}"/>
              </a:ext>
            </a:extLst>
          </p:cNvPr>
          <p:cNvSpPr txBox="1"/>
          <p:nvPr/>
        </p:nvSpPr>
        <p:spPr>
          <a:xfrm>
            <a:off x="6644770" y="3440624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953A1"/>
                </a:solidFill>
              </a:rPr>
              <a:t>Beatrice </a:t>
            </a:r>
            <a:br>
              <a:rPr lang="en-GB" dirty="0">
                <a:solidFill>
                  <a:srgbClr val="3953A1"/>
                </a:solidFill>
              </a:rPr>
            </a:br>
            <a:r>
              <a:rPr lang="en-GB" dirty="0" err="1">
                <a:solidFill>
                  <a:srgbClr val="3953A1"/>
                </a:solidFill>
              </a:rPr>
              <a:t>Bressan</a:t>
            </a:r>
            <a:endParaRPr lang="en-GB" dirty="0">
              <a:solidFill>
                <a:srgbClr val="3953A1"/>
              </a:solidFill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9BD355CD-F300-D784-A044-4AEE3FA0A318}"/>
              </a:ext>
            </a:extLst>
          </p:cNvPr>
          <p:cNvSpPr txBox="1"/>
          <p:nvPr/>
        </p:nvSpPr>
        <p:spPr>
          <a:xfrm>
            <a:off x="6660268" y="4112090"/>
            <a:ext cx="1678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296D4"/>
                </a:solidFill>
              </a:rPr>
              <a:t>Resources Advisor</a:t>
            </a:r>
          </a:p>
        </p:txBody>
      </p:sp>
    </p:spTree>
    <p:extLst>
      <p:ext uri="{BB962C8B-B14F-4D97-AF65-F5344CB8AC3E}">
        <p14:creationId xmlns:p14="http://schemas.microsoft.com/office/powerpoint/2010/main" val="4198119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Welcome</a:t>
            </a:r>
            <a:r>
              <a:rPr lang="pt-PT" dirty="0"/>
              <a:t> </a:t>
            </a:r>
            <a:r>
              <a:rPr lang="pt-PT" dirty="0" err="1"/>
              <a:t>new</a:t>
            </a:r>
            <a:r>
              <a:rPr lang="pt-PT" dirty="0"/>
              <a:t> </a:t>
            </a:r>
            <a:r>
              <a:rPr lang="pt-PT" dirty="0" err="1"/>
              <a:t>members</a:t>
            </a:r>
            <a:endParaRPr lang="pt-PT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r>
              <a:rPr lang="en-GB" dirty="0"/>
              <a:t> / 18</a:t>
            </a:r>
          </a:p>
        </p:txBody>
      </p:sp>
      <p:sp>
        <p:nvSpPr>
          <p:cNvPr id="12" name="Marcador de Posição da Data 3">
            <a:extLst>
              <a:ext uri="{FF2B5EF4-FFF2-40B4-BE49-F238E27FC236}">
                <a16:creationId xmlns:a16="http://schemas.microsoft.com/office/drawing/2014/main" id="{A3A9BE62-9990-73D0-311E-0EF7BF4E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C6D3B03-7FDE-83AE-634A-6436491A4A52}"/>
              </a:ext>
            </a:extLst>
          </p:cNvPr>
          <p:cNvSpPr txBox="1"/>
          <p:nvPr/>
        </p:nvSpPr>
        <p:spPr>
          <a:xfrm>
            <a:off x="3851328" y="13716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953A1"/>
                </a:solidFill>
              </a:rPr>
              <a:t>Raul </a:t>
            </a:r>
            <a:r>
              <a:rPr lang="en-GB" dirty="0" err="1">
                <a:solidFill>
                  <a:srgbClr val="3953A1"/>
                </a:solidFill>
              </a:rPr>
              <a:t>Sarmento</a:t>
            </a:r>
            <a:endParaRPr lang="en-GB" dirty="0">
              <a:solidFill>
                <a:srgbClr val="3953A1"/>
              </a:solidFill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C350FEC-4408-03A5-E83A-F67A2B97AD64}"/>
              </a:ext>
            </a:extLst>
          </p:cNvPr>
          <p:cNvSpPr txBox="1"/>
          <p:nvPr/>
        </p:nvSpPr>
        <p:spPr>
          <a:xfrm>
            <a:off x="3847831" y="1854088"/>
            <a:ext cx="2204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296D4"/>
                </a:solidFill>
              </a:rPr>
              <a:t>Representative of the </a:t>
            </a:r>
          </a:p>
          <a:p>
            <a:r>
              <a:rPr lang="en-GB" sz="1400" dirty="0">
                <a:solidFill>
                  <a:srgbClr val="3296D4"/>
                </a:solidFill>
              </a:rPr>
              <a:t>Pierre Auger Observatory</a:t>
            </a:r>
          </a:p>
        </p:txBody>
      </p:sp>
      <p:pic>
        <p:nvPicPr>
          <p:cNvPr id="6146" name="Picture 2" descr="raul sarmento Pierre Auger">
            <a:extLst>
              <a:ext uri="{FF2B5EF4-FFF2-40B4-BE49-F238E27FC236}">
                <a16:creationId xmlns:a16="http://schemas.microsoft.com/office/drawing/2014/main" id="{AC768AFE-B445-71ED-9A5D-A8F40BE137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3" t="15669"/>
          <a:stretch/>
        </p:blipFill>
        <p:spPr bwMode="auto">
          <a:xfrm>
            <a:off x="1464590" y="1118592"/>
            <a:ext cx="2181011" cy="329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507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Agrupar 14">
            <a:extLst>
              <a:ext uri="{FF2B5EF4-FFF2-40B4-BE49-F238E27FC236}">
                <a16:creationId xmlns:a16="http://schemas.microsoft.com/office/drawing/2014/main" id="{D31119D7-3ACD-8055-A154-6F9D518E31FC}"/>
              </a:ext>
            </a:extLst>
          </p:cNvPr>
          <p:cNvGrpSpPr/>
          <p:nvPr/>
        </p:nvGrpSpPr>
        <p:grpSpPr>
          <a:xfrm>
            <a:off x="3092341" y="1341242"/>
            <a:ext cx="5649892" cy="2972763"/>
            <a:chOff x="3092341" y="1341242"/>
            <a:chExt cx="5649892" cy="2972763"/>
          </a:xfrm>
        </p:grpSpPr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E5AFC15C-8E84-F783-5736-D3A2FE328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92341" y="1341242"/>
              <a:ext cx="5649892" cy="2972763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7C9A381-9A11-B105-94E0-BCA87016F2FE}"/>
                </a:ext>
              </a:extLst>
            </p:cNvPr>
            <p:cNvSpPr txBox="1"/>
            <p:nvPr/>
          </p:nvSpPr>
          <p:spPr>
            <a:xfrm>
              <a:off x="3508279" y="3157361"/>
              <a:ext cx="10711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rgbClr val="3953A1"/>
                  </a:solidFill>
                </a:rPr>
                <a:t>Member countries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ED47FB81-6CC1-A59C-03FA-B2221CD7E6C9}"/>
                </a:ext>
              </a:extLst>
            </p:cNvPr>
            <p:cNvSpPr txBox="1"/>
            <p:nvPr/>
          </p:nvSpPr>
          <p:spPr>
            <a:xfrm>
              <a:off x="3512899" y="3256991"/>
              <a:ext cx="108234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rgbClr val="3953A1"/>
                  </a:solidFill>
                </a:rPr>
                <a:t>Pending signature</a:t>
              </a:r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37D69989-5660-C343-BDD8-ABAC422D4E1F}"/>
                </a:ext>
              </a:extLst>
            </p:cNvPr>
            <p:cNvSpPr/>
            <p:nvPr/>
          </p:nvSpPr>
          <p:spPr>
            <a:xfrm>
              <a:off x="5724525" y="2730445"/>
              <a:ext cx="50400" cy="1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F474614-0C4D-8F7A-D2F1-768C48240679}"/>
              </a:ext>
            </a:extLst>
          </p:cNvPr>
          <p:cNvSpPr txBox="1"/>
          <p:nvPr/>
        </p:nvSpPr>
        <p:spPr>
          <a:xfrm>
            <a:off x="3411860" y="3481042"/>
            <a:ext cx="21451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rgbClr val="3953A1"/>
                </a:solidFill>
              </a:rPr>
              <a:t>Experiments: </a:t>
            </a:r>
            <a:br>
              <a:rPr lang="en-GB" sz="800" b="1" dirty="0">
                <a:solidFill>
                  <a:srgbClr val="3953A1"/>
                </a:solidFill>
              </a:rPr>
            </a:br>
            <a:r>
              <a:rPr lang="en-GB" sz="700" b="1" dirty="0"/>
              <a:t>ALICE, ATLAS, BELLE-II,</a:t>
            </a:r>
            <a:br>
              <a:rPr lang="en-GB" sz="700" b="1" dirty="0"/>
            </a:br>
            <a:r>
              <a:rPr lang="en-GB" sz="700" b="1" dirty="0"/>
              <a:t>CMS, HAWC, </a:t>
            </a:r>
            <a:r>
              <a:rPr lang="en-GB" sz="700" b="1" dirty="0" err="1"/>
              <a:t>LHCb</a:t>
            </a:r>
            <a:r>
              <a:rPr lang="en-GB" sz="700" b="1" dirty="0"/>
              <a:t>, Pierre Auger Observatory</a:t>
            </a:r>
            <a:endParaRPr lang="en-GB" sz="800" b="1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0F1DB68-E24B-E4F1-A9E4-1F2AACFF75CB}"/>
              </a:ext>
            </a:extLst>
          </p:cNvPr>
          <p:cNvSpPr txBox="1"/>
          <p:nvPr/>
        </p:nvSpPr>
        <p:spPr>
          <a:xfrm>
            <a:off x="3411860" y="3845184"/>
            <a:ext cx="1366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rgbClr val="3953A1"/>
                </a:solidFill>
              </a:rPr>
              <a:t>International Lab: </a:t>
            </a:r>
            <a:r>
              <a:rPr lang="en-GB" sz="700" b="1" dirty="0"/>
              <a:t>CERN</a:t>
            </a:r>
            <a:endParaRPr lang="en-GB" sz="800" b="1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7F3DB05-E7E1-E59B-D057-81908DEB045D}"/>
              </a:ext>
            </a:extLst>
          </p:cNvPr>
          <p:cNvSpPr txBox="1"/>
          <p:nvPr/>
        </p:nvSpPr>
        <p:spPr>
          <a:xfrm>
            <a:off x="3411860" y="3990840"/>
            <a:ext cx="12153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rgbClr val="3953A1"/>
                </a:solidFill>
              </a:rPr>
              <a:t>Associate Members: </a:t>
            </a:r>
            <a:br>
              <a:rPr lang="en-GB" sz="800" b="1" dirty="0">
                <a:solidFill>
                  <a:srgbClr val="3953A1"/>
                </a:solidFill>
              </a:rPr>
            </a:br>
            <a:r>
              <a:rPr lang="en-GB" sz="700" b="1" dirty="0"/>
              <a:t>DESY. GSI</a:t>
            </a:r>
            <a:endParaRPr lang="en-GB" sz="800" b="1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r>
              <a:rPr lang="en-GB" dirty="0"/>
              <a:t> / 18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D9BB4B8E-C6FC-5241-8CB0-FAAA64DDEC43}"/>
              </a:ext>
            </a:extLst>
          </p:cNvPr>
          <p:cNvSpPr txBox="1"/>
          <p:nvPr/>
        </p:nvSpPr>
        <p:spPr>
          <a:xfrm>
            <a:off x="317769" y="2441719"/>
            <a:ext cx="2193229" cy="6155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Helvetica" pitchFamily="2" charset="0"/>
              </a:rPr>
              <a:t>IPPOG Membership</a:t>
            </a:r>
          </a:p>
          <a:p>
            <a:r>
              <a:rPr lang="en-GB" sz="1000" dirty="0">
                <a:latin typeface="Helvetica" pitchFamily="2" charset="0"/>
              </a:rPr>
              <a:t>33 Countries, 7 Collaborations, </a:t>
            </a:r>
          </a:p>
          <a:p>
            <a:r>
              <a:rPr lang="en-GB" sz="1000" dirty="0">
                <a:latin typeface="Helvetica" pitchFamily="2" charset="0"/>
              </a:rPr>
              <a:t>1 International Lab, 2 National Labs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Helvetica" pitchFamily="2" charset="0"/>
              </a:rPr>
              <a:t>IPPOG </a:t>
            </a:r>
            <a:r>
              <a:rPr lang="pt-PT" dirty="0" err="1">
                <a:latin typeface="Helvetica" pitchFamily="2" charset="0"/>
              </a:rPr>
              <a:t>World</a:t>
            </a:r>
            <a:r>
              <a:rPr lang="pt-PT" dirty="0">
                <a:latin typeface="Helvetica" pitchFamily="2" charset="0"/>
              </a:rPr>
              <a:t> </a:t>
            </a:r>
            <a:r>
              <a:rPr lang="pt-PT" dirty="0" err="1">
                <a:latin typeface="Helvetica" pitchFamily="2" charset="0"/>
              </a:rPr>
              <a:t>Map</a:t>
            </a:r>
            <a:r>
              <a:rPr lang="pt-PT" dirty="0">
                <a:latin typeface="Helvetica" pitchFamily="2" charset="0"/>
              </a:rPr>
              <a:t> 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" name="Marcador de Posição da Data 3">
            <a:extLst>
              <a:ext uri="{FF2B5EF4-FFF2-40B4-BE49-F238E27FC236}">
                <a16:creationId xmlns:a16="http://schemas.microsoft.com/office/drawing/2014/main" id="{FCDF7103-5F64-338C-0248-8E0BD53D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337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r>
              <a:rPr lang="en-GB" dirty="0"/>
              <a:t> / 18</a:t>
            </a:r>
          </a:p>
        </p:txBody>
      </p:sp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9B2327A7-6AB6-C31B-4144-A9FF6DBE734C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South Africa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A3E50C2B-64BA-77C2-4038-06F496F22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Welcome</a:t>
            </a:r>
            <a:endParaRPr lang="pt-PT" dirty="0"/>
          </a:p>
        </p:txBody>
      </p:sp>
      <p:sp>
        <p:nvSpPr>
          <p:cNvPr id="22" name="Marcador de Posição da Data 3">
            <a:extLst>
              <a:ext uri="{FF2B5EF4-FFF2-40B4-BE49-F238E27FC236}">
                <a16:creationId xmlns:a16="http://schemas.microsoft.com/office/drawing/2014/main" id="{D6F83C71-F3C2-E18C-05DE-7B363D02CF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FBA5227-A25F-4374-DAF7-399F03842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205" y="1374180"/>
            <a:ext cx="1925134" cy="2889924"/>
          </a:xfrm>
          <a:prstGeom prst="rect">
            <a:avLst/>
          </a:prstGeom>
        </p:spPr>
      </p:pic>
      <p:pic>
        <p:nvPicPr>
          <p:cNvPr id="1030" name="Picture 6" descr="Sahal Yacoob (@sahalyacoob) / X">
            <a:extLst>
              <a:ext uri="{FF2B5EF4-FFF2-40B4-BE49-F238E27FC236}">
                <a16:creationId xmlns:a16="http://schemas.microsoft.com/office/drawing/2014/main" id="{2987EFC6-2B49-01D8-D704-8D9A1711D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434" y="1546631"/>
            <a:ext cx="2455082" cy="245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B9FC810B-DE7D-66C2-7F9A-EBCB56B09409}"/>
              </a:ext>
            </a:extLst>
          </p:cNvPr>
          <p:cNvSpPr txBox="1"/>
          <p:nvPr/>
        </p:nvSpPr>
        <p:spPr>
          <a:xfrm>
            <a:off x="2850402" y="3564149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 err="1">
                <a:latin typeface="Helvetica" pitchFamily="2" charset="0"/>
              </a:rPr>
              <a:t>Sahal</a:t>
            </a:r>
            <a:r>
              <a:rPr lang="en-GB" sz="1200" dirty="0">
                <a:latin typeface="Helvetica" pitchFamily="2" charset="0"/>
              </a:rPr>
              <a:t> </a:t>
            </a:r>
            <a:r>
              <a:rPr lang="en-GB" sz="1200" dirty="0" err="1">
                <a:latin typeface="Helvetica" pitchFamily="2" charset="0"/>
              </a:rPr>
              <a:t>Yacoob</a:t>
            </a:r>
            <a:endParaRPr lang="en-GB" sz="1200" dirty="0"/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B1CF212A-D18F-4E85-F9B0-1ADBF3F8EB2D}"/>
              </a:ext>
            </a:extLst>
          </p:cNvPr>
          <p:cNvSpPr txBox="1"/>
          <p:nvPr/>
        </p:nvSpPr>
        <p:spPr>
          <a:xfrm>
            <a:off x="6800962" y="3564148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 err="1"/>
              <a:t>Gilian</a:t>
            </a:r>
            <a:r>
              <a:rPr lang="en-GB" sz="1200" dirty="0"/>
              <a:t> Arendse</a:t>
            </a:r>
          </a:p>
        </p:txBody>
      </p:sp>
    </p:spTree>
    <p:extLst>
      <p:ext uri="{BB962C8B-B14F-4D97-AF65-F5344CB8AC3E}">
        <p14:creationId xmlns:p14="http://schemas.microsoft.com/office/powerpoint/2010/main" val="2343183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8</a:t>
            </a:fld>
            <a:r>
              <a:rPr lang="en-GB" dirty="0"/>
              <a:t> / 18</a:t>
            </a:r>
          </a:p>
        </p:txBody>
      </p:sp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9B2327A7-6AB6-C31B-4144-A9FF6DBE734C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Netherlands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A3E50C2B-64BA-77C2-4038-06F496F22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Welcome</a:t>
            </a:r>
            <a:endParaRPr lang="pt-PT" dirty="0"/>
          </a:p>
        </p:txBody>
      </p:sp>
      <p:sp>
        <p:nvSpPr>
          <p:cNvPr id="22" name="Marcador de Posição da Data 3">
            <a:extLst>
              <a:ext uri="{FF2B5EF4-FFF2-40B4-BE49-F238E27FC236}">
                <a16:creationId xmlns:a16="http://schemas.microsoft.com/office/drawing/2014/main" id="{D6F83C71-F3C2-E18C-05DE-7B363D02CF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  <p:pic>
        <p:nvPicPr>
          <p:cNvPr id="3074" name="Picture 2" descr="Charles Timmermans appointed as professor of Experimental and Instrumental  Astroparticle Physics - High Energy Physics">
            <a:extLst>
              <a:ext uri="{FF2B5EF4-FFF2-40B4-BE49-F238E27FC236}">
                <a16:creationId xmlns:a16="http://schemas.microsoft.com/office/drawing/2014/main" id="{6659FAFB-AF7A-F575-81EE-24A4DA05F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176" y="1579351"/>
            <a:ext cx="3153418" cy="234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B9FC810B-DE7D-66C2-7F9A-EBCB56B09409}"/>
              </a:ext>
            </a:extLst>
          </p:cNvPr>
          <p:cNvSpPr txBox="1"/>
          <p:nvPr/>
        </p:nvSpPr>
        <p:spPr>
          <a:xfrm>
            <a:off x="2850402" y="3564149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Charles Timmermans</a:t>
            </a:r>
            <a:endParaRPr lang="en-GB" sz="1200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7F67E6B-2DE1-1DA2-B2DA-FF6382B27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869" y="1365661"/>
            <a:ext cx="2099293" cy="279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B1CF212A-D18F-4E85-F9B0-1ADBF3F8EB2D}"/>
              </a:ext>
            </a:extLst>
          </p:cNvPr>
          <p:cNvSpPr txBox="1"/>
          <p:nvPr/>
        </p:nvSpPr>
        <p:spPr>
          <a:xfrm>
            <a:off x="6800962" y="3564148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Clara </a:t>
            </a:r>
            <a:r>
              <a:rPr lang="en-GB" sz="1200" dirty="0" err="1"/>
              <a:t>Nellist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2311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AED87-7727-3346-B2D8-4851DC9A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IPPOG </a:t>
            </a:r>
            <a:r>
              <a:rPr lang="pt-PT" dirty="0" err="1"/>
              <a:t>Members</a:t>
            </a:r>
            <a:r>
              <a:rPr lang="pt-PT" dirty="0"/>
              <a:t> </a:t>
            </a:r>
            <a:r>
              <a:rPr lang="pt-PT" sz="2800" dirty="0"/>
              <a:t>(+</a:t>
            </a:r>
            <a:r>
              <a:rPr lang="pt-PT" sz="2800" dirty="0" err="1"/>
              <a:t>Associated</a:t>
            </a:r>
            <a:r>
              <a:rPr lang="pt-PT" sz="2800" dirty="0"/>
              <a:t> </a:t>
            </a:r>
            <a:r>
              <a:rPr lang="pt-PT" sz="2800" dirty="0" err="1"/>
              <a:t>Members</a:t>
            </a:r>
            <a:r>
              <a:rPr lang="pt-PT" sz="2800" dirty="0"/>
              <a:t>)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8D5EB6-0699-8748-84CA-FE287A068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9</a:t>
            </a:fld>
            <a:r>
              <a:rPr lang="en-GB" dirty="0"/>
              <a:t> / 18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688BCDB3-7743-0049-ACBE-BE197223A736}"/>
              </a:ext>
            </a:extLst>
          </p:cNvPr>
          <p:cNvSpPr txBox="1">
            <a:spLocks/>
          </p:cNvSpPr>
          <p:nvPr/>
        </p:nvSpPr>
        <p:spPr>
          <a:xfrm>
            <a:off x="1158851" y="264319"/>
            <a:ext cx="7623999" cy="686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78D0DE-FC1F-B44D-A355-2093AFD335E6}"/>
              </a:ext>
            </a:extLst>
          </p:cNvPr>
          <p:cNvSpPr/>
          <p:nvPr/>
        </p:nvSpPr>
        <p:spPr>
          <a:xfrm>
            <a:off x="1069724" y="943210"/>
            <a:ext cx="6809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Helvetica" pitchFamily="2" charset="0"/>
              </a:rPr>
              <a:t>41 Members</a:t>
            </a:r>
            <a:r>
              <a:rPr lang="en-GB" dirty="0">
                <a:latin typeface="Helvetica" pitchFamily="2" charset="0"/>
              </a:rPr>
              <a:t>: 33 Countries, 7 Experiments, 1 International Lab.</a:t>
            </a:r>
            <a:br>
              <a:rPr lang="en-GB" dirty="0">
                <a:latin typeface="Helvetica" pitchFamily="2" charset="0"/>
              </a:rPr>
            </a:br>
            <a:r>
              <a:rPr lang="en-GB" dirty="0">
                <a:latin typeface="Helvetica" pitchFamily="2" charset="0"/>
              </a:rPr>
              <a:t>  </a:t>
            </a:r>
            <a:r>
              <a:rPr lang="en-GB" b="1" dirty="0">
                <a:latin typeface="Helvetica" pitchFamily="2" charset="0"/>
              </a:rPr>
              <a:t>2 Associate Member(s)</a:t>
            </a:r>
            <a:r>
              <a:rPr lang="en-GB" dirty="0">
                <a:latin typeface="Helvetica" pitchFamily="2" charset="0"/>
              </a:rPr>
              <a:t>: 2 National Labs.</a:t>
            </a:r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97CDE3D5-3349-6847-84E2-D716109BF9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33957"/>
              </p:ext>
            </p:extLst>
          </p:nvPr>
        </p:nvGraphicFramePr>
        <p:xfrm>
          <a:off x="742953" y="1540251"/>
          <a:ext cx="4040062" cy="2971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2989">
                  <a:extLst>
                    <a:ext uri="{9D8B030D-6E8A-4147-A177-3AD203B41FA5}">
                      <a16:colId xmlns:a16="http://schemas.microsoft.com/office/drawing/2014/main" val="2418539745"/>
                    </a:ext>
                  </a:extLst>
                </a:gridCol>
                <a:gridCol w="1071511">
                  <a:extLst>
                    <a:ext uri="{9D8B030D-6E8A-4147-A177-3AD203B41FA5}">
                      <a16:colId xmlns:a16="http://schemas.microsoft.com/office/drawing/2014/main" val="3436509736"/>
                    </a:ext>
                  </a:extLst>
                </a:gridCol>
                <a:gridCol w="1629404">
                  <a:extLst>
                    <a:ext uri="{9D8B030D-6E8A-4147-A177-3AD203B41FA5}">
                      <a16:colId xmlns:a16="http://schemas.microsoft.com/office/drawing/2014/main" val="2357527034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377206916"/>
                    </a:ext>
                  </a:extLst>
                </a:gridCol>
              </a:tblGrid>
              <a:tr h="225067"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5871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latin typeface="Helvetica" pitchFamily="2" charset="0"/>
                        </a:rPr>
                        <a:t>Charles Timmermans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22 Sep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61523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latin typeface="Helvetica" pitchFamily="2" charset="0"/>
                        </a:rP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latin typeface="Helvetica" pitchFamily="2" charset="0"/>
                        </a:rPr>
                        <a:t>Christian Klein-</a:t>
                      </a:r>
                      <a:r>
                        <a:rPr lang="en-GB" sz="900" dirty="0" err="1">
                          <a:latin typeface="Helvetica" pitchFamily="2" charset="0"/>
                        </a:rPr>
                        <a:t>Bösing</a:t>
                      </a:r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23 Sep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354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Norway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Farid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Ould-Saada</a:t>
                      </a:r>
                      <a:endParaRPr lang="en-US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latin typeface="Helvetica" pitchFamily="2" charset="0"/>
                        </a:rPr>
                        <a:t>21 Oct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825742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Portugal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Ricardo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Gonçalo</a:t>
                      </a:r>
                      <a:endParaRPr lang="en-US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latin typeface="Helvetica" pitchFamily="2" charset="0"/>
                        </a:rPr>
                        <a:t>1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35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Sweden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Jonas Strandberg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latin typeface="Helvetica" pitchFamily="2" charset="0"/>
                        </a:rPr>
                        <a:t>1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386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Switzerland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Katharina Mueller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latin typeface="Helvetica" pitchFamily="2" charset="0"/>
                        </a:rPr>
                        <a:t>4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511844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latin typeface="Helvetica" pitchFamily="2" charset="0"/>
                        </a:rPr>
                        <a:t>Slovak</a:t>
                      </a:r>
                      <a:r>
                        <a:rPr lang="en-US" sz="900" baseline="0" dirty="0">
                          <a:latin typeface="Helvetica" pitchFamily="2" charset="0"/>
                        </a:rPr>
                        <a:t> Republic</a:t>
                      </a:r>
                      <a:endParaRPr lang="en-US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latin typeface="Helvetica" pitchFamily="2" charset="0"/>
                        </a:rPr>
                        <a:t>Ivan Melo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latin typeface="Helvetica" pitchFamily="2" charset="0"/>
                        </a:rPr>
                        <a:t>15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50303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Romania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latin typeface="Helvetica" pitchFamily="2" charset="0"/>
                        </a:rPr>
                        <a:t>Gabriel </a:t>
                      </a:r>
                      <a:r>
                        <a:rPr lang="en-US" sz="900" err="1">
                          <a:latin typeface="Helvetica" pitchFamily="2" charset="0"/>
                        </a:rPr>
                        <a:t>Stoicea</a:t>
                      </a:r>
                      <a:endParaRPr lang="en-US" sz="9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17 Nov</a:t>
                      </a:r>
                      <a:r>
                        <a:rPr lang="en-US" sz="900" baseline="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dirty="0">
                          <a:latin typeface="Helvetica" pitchFamily="2" charset="0"/>
                        </a:rPr>
                        <a:t>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18786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Finland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u="none" strike="noStrike" kern="1200">
                          <a:effectLst/>
                          <a:latin typeface="Helvetica" pitchFamily="2" charset="0"/>
                        </a:rPr>
                        <a:t>Sami </a:t>
                      </a:r>
                      <a:r>
                        <a:rPr lang="fr-FR" sz="900" u="none" strike="noStrike" kern="1200" err="1">
                          <a:effectLst/>
                          <a:latin typeface="Helvetica" pitchFamily="2" charset="0"/>
                        </a:rPr>
                        <a:t>Lehti</a:t>
                      </a:r>
                      <a:endParaRPr lang="en-US" sz="9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29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04462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Belgium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err="1">
                          <a:latin typeface="Helvetica" pitchFamily="2" charset="0"/>
                        </a:rPr>
                        <a:t>Gwenhaël</a:t>
                      </a:r>
                      <a:r>
                        <a:rPr lang="en-US" sz="900" dirty="0">
                          <a:latin typeface="Helvetica" pitchFamily="2" charset="0"/>
                        </a:rPr>
                        <a:t> de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Wasseige</a:t>
                      </a:r>
                      <a:endParaRPr lang="en-US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30 Nov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3301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latin typeface="Helvetica" pitchFamily="2" charset="0"/>
                        </a:rPr>
                        <a:t>Ana </a:t>
                      </a:r>
                      <a:r>
                        <a:rPr lang="en-US" sz="900" err="1">
                          <a:latin typeface="Helvetica" pitchFamily="2" charset="0"/>
                        </a:rPr>
                        <a:t>Godinho</a:t>
                      </a:r>
                      <a:endParaRPr lang="en-US" sz="9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19 Dec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89660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>
                          <a:latin typeface="Helvetica" pitchFamily="2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latin typeface="Helvetica" pitchFamily="2" charset="0"/>
                        </a:rPr>
                        <a:t>Catia </a:t>
                      </a:r>
                      <a:r>
                        <a:rPr lang="en-US" sz="900" err="1">
                          <a:latin typeface="Helvetica" pitchFamily="2" charset="0"/>
                        </a:rPr>
                        <a:t>Peduto</a:t>
                      </a:r>
                      <a:endParaRPr lang="en-US" sz="9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21 Dec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582673"/>
                  </a:ext>
                </a:extLst>
              </a:tr>
            </a:tbl>
          </a:graphicData>
        </a:graphic>
      </p:graphicFrame>
      <p:graphicFrame>
        <p:nvGraphicFramePr>
          <p:cNvPr id="11" name="Content Placeholder 6">
            <a:extLst>
              <a:ext uri="{FF2B5EF4-FFF2-40B4-BE49-F238E27FC236}">
                <a16:creationId xmlns:a16="http://schemas.microsoft.com/office/drawing/2014/main" id="{107F194E-4F37-3A4E-9AAE-FCA4939174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498697"/>
              </p:ext>
            </p:extLst>
          </p:nvPr>
        </p:nvGraphicFramePr>
        <p:xfrm>
          <a:off x="4910724" y="1542454"/>
          <a:ext cx="3852000" cy="2971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84230">
                  <a:extLst>
                    <a:ext uri="{9D8B030D-6E8A-4147-A177-3AD203B41FA5}">
                      <a16:colId xmlns:a16="http://schemas.microsoft.com/office/drawing/2014/main" val="2418539745"/>
                    </a:ext>
                  </a:extLst>
                </a:gridCol>
                <a:gridCol w="1087179">
                  <a:extLst>
                    <a:ext uri="{9D8B030D-6E8A-4147-A177-3AD203B41FA5}">
                      <a16:colId xmlns:a16="http://schemas.microsoft.com/office/drawing/2014/main" val="3436509736"/>
                    </a:ext>
                  </a:extLst>
                </a:gridCol>
                <a:gridCol w="1405567">
                  <a:extLst>
                    <a:ext uri="{9D8B030D-6E8A-4147-A177-3AD203B41FA5}">
                      <a16:colId xmlns:a16="http://schemas.microsoft.com/office/drawing/2014/main" val="2357527034"/>
                    </a:ext>
                  </a:extLst>
                </a:gridCol>
                <a:gridCol w="975024">
                  <a:extLst>
                    <a:ext uri="{9D8B030D-6E8A-4147-A177-3AD203B41FA5}">
                      <a16:colId xmlns:a16="http://schemas.microsoft.com/office/drawing/2014/main" val="377206916"/>
                    </a:ext>
                  </a:extLst>
                </a:gridCol>
              </a:tblGrid>
              <a:tr h="225067"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latin typeface="Helvetica" pitchFamily="2" charset="0"/>
                        </a:rPr>
                        <a:t>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5871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latin typeface="Helvetica" pitchFamily="2" charset="0"/>
                        </a:rPr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Nicolas Arnaud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23 Dec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354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Poland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err="1">
                          <a:latin typeface="Helvetica" pitchFamily="2" charset="0"/>
                        </a:rPr>
                        <a:t>Kszysztof</a:t>
                      </a:r>
                      <a:r>
                        <a:rPr lang="en-GB" sz="900" dirty="0">
                          <a:latin typeface="Helvetica" pitchFamily="2" charset="0"/>
                        </a:rPr>
                        <a:t> Wozniak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Helvetica" pitchFamily="2" charset="0"/>
                        </a:rPr>
                        <a:t>29 Dec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825742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Helvetica" pitchFamily="2" charset="0"/>
                        </a:rPr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latin typeface="Helvetica" pitchFamily="2" charset="0"/>
                        </a:rPr>
                        <a:t>Paul Jackson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14 Feb 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3548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16</a:t>
                      </a:r>
                      <a:endParaRPr lang="en-GB" sz="90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USA</a:t>
                      </a:r>
                      <a:endParaRPr lang="en-US" sz="90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Spencer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Pasero</a:t>
                      </a:r>
                      <a:endParaRPr lang="en-US" sz="900" i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14 Mar 2017</a:t>
                      </a:r>
                      <a:endParaRPr lang="en-US" sz="900" i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3868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17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ATLAS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Rebeca Gonzalez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 Nov 2017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511844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18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BELLE II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err="1">
                          <a:latin typeface="Helvetica" pitchFamily="2" charset="0"/>
                        </a:rPr>
                        <a:t>Rok</a:t>
                      </a:r>
                      <a:r>
                        <a:rPr lang="en-US" sz="900" dirty="0">
                          <a:latin typeface="Helvetica" pitchFamily="2" charset="0"/>
                        </a:rPr>
                        <a:t>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Pestotnik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19 Feb 2018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50303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19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Slovenia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Anja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Kranjc</a:t>
                      </a:r>
                      <a:r>
                        <a:rPr lang="en-US" sz="900" dirty="0">
                          <a:latin typeface="Helvetica" pitchFamily="2" charset="0"/>
                        </a:rPr>
                        <a:t> Horvat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19 Apr 2018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187866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20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Czech Republic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err="1">
                          <a:latin typeface="Helvetica" pitchFamily="2" charset="0"/>
                        </a:rPr>
                        <a:t>Vojtech</a:t>
                      </a:r>
                      <a:r>
                        <a:rPr lang="en-US" sz="900">
                          <a:latin typeface="Helvetica" pitchFamily="2" charset="0"/>
                        </a:rPr>
                        <a:t> </a:t>
                      </a:r>
                      <a:r>
                        <a:rPr lang="en-US" sz="900" err="1">
                          <a:latin typeface="Helvetica" pitchFamily="2" charset="0"/>
                        </a:rPr>
                        <a:t>Pleskot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21 Apr 2018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044628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21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Brazil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Marcelo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Munhoz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26 Apr 2018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3301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dirty="0">
                          <a:latin typeface="Helvetica" pitchFamily="2" charset="0"/>
                        </a:rPr>
                        <a:t>22</a:t>
                      </a:r>
                      <a:endParaRPr lang="en-GB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latin typeface="Helvetica" pitchFamily="2" charset="0"/>
                        </a:rPr>
                        <a:t>Greece</a:t>
                      </a:r>
                      <a:endParaRPr lang="en-US" sz="900" b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latin typeface="Helvetica" pitchFamily="2" charset="0"/>
                        </a:rPr>
                        <a:t>Nick </a:t>
                      </a:r>
                      <a:r>
                        <a:rPr lang="en-US" sz="900" dirty="0" err="1">
                          <a:latin typeface="Helvetica" pitchFamily="2" charset="0"/>
                        </a:rPr>
                        <a:t>Tracas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latin typeface="Helvetica" pitchFamily="2" charset="0"/>
                        </a:rPr>
                        <a:t>19 Jun 2018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89660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>
                          <a:latin typeface="Helvetica" pitchFamily="2" charset="0"/>
                        </a:rPr>
                        <a:t>Austria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latin typeface="Helvetica" pitchFamily="2" charset="0"/>
                        </a:rPr>
                        <a:t>Natascha </a:t>
                      </a:r>
                      <a:r>
                        <a:rPr lang="en-US" sz="900" b="0" dirty="0" err="1">
                          <a:latin typeface="Helvetica" pitchFamily="2" charset="0"/>
                        </a:rPr>
                        <a:t>Krammer</a:t>
                      </a:r>
                      <a:endParaRPr lang="en-US" sz="900" b="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6 Oct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582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900" b="0" dirty="0">
                          <a:latin typeface="Helvetica" pitchFamily="2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Helvetica" pitchFamily="2" charset="0"/>
                        </a:rPr>
                        <a:t>Denmark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latin typeface="Helvetica" pitchFamily="2" charset="0"/>
                        </a:rPr>
                        <a:t>Ian Gardner Bearden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>
                          <a:latin typeface="Helvetica" pitchFamily="2" charset="0"/>
                        </a:rPr>
                        <a:t>6 Oct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633803"/>
                  </a:ext>
                </a:extLst>
              </a:tr>
            </a:tbl>
          </a:graphicData>
        </a:graphic>
      </p:graphicFrame>
      <p:sp>
        <p:nvSpPr>
          <p:cNvPr id="3" name="Marcador de Posição da Data 3">
            <a:extLst>
              <a:ext uri="{FF2B5EF4-FFF2-40B4-BE49-F238E27FC236}">
                <a16:creationId xmlns:a16="http://schemas.microsoft.com/office/drawing/2014/main" id="{87FF7016-C80D-AEFE-67E4-FD09187F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8" y="4577970"/>
            <a:ext cx="1542029" cy="273844"/>
          </a:xfrm>
        </p:spPr>
        <p:txBody>
          <a:bodyPr/>
          <a:lstStyle/>
          <a:p>
            <a:r>
              <a:rPr lang="pt-PT" dirty="0"/>
              <a:t>CERN, 29 </a:t>
            </a:r>
            <a:r>
              <a:rPr lang="pt-PT" dirty="0" err="1"/>
              <a:t>November</a:t>
            </a:r>
            <a:r>
              <a:rPr lang="pt-PT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631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POG-PresentationTemplate169" id="{AF3FB15B-2620-CA40-A24E-A6AAA9BA325E}" vid="{D8EA9DF2-8587-414E-B6E9-533800B43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16054</TotalTime>
  <Words>1246</Words>
  <Application>Microsoft Macintosh PowerPoint</Application>
  <PresentationFormat>Apresentação no Ecrã (16:9)</PresentationFormat>
  <Paragraphs>346</Paragraphs>
  <Slides>14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</vt:lpstr>
      <vt:lpstr>Office Theme</vt:lpstr>
      <vt:lpstr>26th IPPOG Meeting – 29-30 November 2023 (*)</vt:lpstr>
      <vt:lpstr>25th IPPOG Meeting at Sofia, Bulgaria(*)</vt:lpstr>
      <vt:lpstr>Apresentação do PowerPoint</vt:lpstr>
      <vt:lpstr>Welcome new CT members</vt:lpstr>
      <vt:lpstr>Welcome new members</vt:lpstr>
      <vt:lpstr>IPPOG World Map </vt:lpstr>
      <vt:lpstr>Thank you and Welcome</vt:lpstr>
      <vt:lpstr>Thank you and Welcome</vt:lpstr>
      <vt:lpstr>IPPOG Members (+Associated Members)</vt:lpstr>
      <vt:lpstr>IPPOG Members (+Associated Members)</vt:lpstr>
      <vt:lpstr>IPPOG Autumn Meeting 2023</vt:lpstr>
      <vt:lpstr>Welcome Guest Speakers</vt:lpstr>
      <vt:lpstr>CB Discussions &amp; Votes</vt:lpstr>
      <vt:lpstr>Housekeeping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Pedro Abreu</cp:lastModifiedBy>
  <cp:revision>417</cp:revision>
  <cp:lastPrinted>2020-12-02T12:24:10Z</cp:lastPrinted>
  <dcterms:created xsi:type="dcterms:W3CDTF">2018-09-24T08:05:03Z</dcterms:created>
  <dcterms:modified xsi:type="dcterms:W3CDTF">2023-11-28T23:29:46Z</dcterms:modified>
</cp:coreProperties>
</file>