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43"/>
  </p:notesMasterIdLst>
  <p:handoutMasterIdLst>
    <p:handoutMasterId r:id="rId44"/>
  </p:handoutMasterIdLst>
  <p:sldIdLst>
    <p:sldId id="434" r:id="rId3"/>
    <p:sldId id="470" r:id="rId4"/>
    <p:sldId id="490" r:id="rId5"/>
    <p:sldId id="501" r:id="rId6"/>
    <p:sldId id="484" r:id="rId7"/>
    <p:sldId id="477" r:id="rId8"/>
    <p:sldId id="478" r:id="rId9"/>
    <p:sldId id="503" r:id="rId10"/>
    <p:sldId id="480" r:id="rId11"/>
    <p:sldId id="481" r:id="rId12"/>
    <p:sldId id="482" r:id="rId13"/>
    <p:sldId id="483" r:id="rId14"/>
    <p:sldId id="512" r:id="rId15"/>
    <p:sldId id="513" r:id="rId16"/>
    <p:sldId id="514" r:id="rId17"/>
    <p:sldId id="486" r:id="rId18"/>
    <p:sldId id="504" r:id="rId19"/>
    <p:sldId id="472" r:id="rId20"/>
    <p:sldId id="505" r:id="rId21"/>
    <p:sldId id="506" r:id="rId22"/>
    <p:sldId id="507" r:id="rId23"/>
    <p:sldId id="474" r:id="rId24"/>
    <p:sldId id="475" r:id="rId25"/>
    <p:sldId id="473" r:id="rId26"/>
    <p:sldId id="485" r:id="rId27"/>
    <p:sldId id="508" r:id="rId28"/>
    <p:sldId id="509" r:id="rId29"/>
    <p:sldId id="510" r:id="rId30"/>
    <p:sldId id="511" r:id="rId31"/>
    <p:sldId id="502" r:id="rId32"/>
    <p:sldId id="491" r:id="rId33"/>
    <p:sldId id="492" r:id="rId34"/>
    <p:sldId id="493" r:id="rId35"/>
    <p:sldId id="494" r:id="rId36"/>
    <p:sldId id="495" r:id="rId37"/>
    <p:sldId id="496" r:id="rId38"/>
    <p:sldId id="497" r:id="rId39"/>
    <p:sldId id="498" r:id="rId40"/>
    <p:sldId id="499" r:id="rId41"/>
    <p:sldId id="500" r:id="rId42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8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A3D8B"/>
    <a:srgbClr val="CC0000"/>
    <a:srgbClr val="FF3300"/>
    <a:srgbClr val="009900"/>
    <a:srgbClr val="1F3361"/>
    <a:srgbClr val="1C2A64"/>
    <a:srgbClr val="23415D"/>
    <a:srgbClr val="CC33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88" autoAdjust="0"/>
    <p:restoredTop sz="99458" autoAdjust="0"/>
  </p:normalViewPr>
  <p:slideViewPr>
    <p:cSldViewPr snapToGrid="0">
      <p:cViewPr varScale="1">
        <p:scale>
          <a:sx n="98" d="100"/>
          <a:sy n="98" d="100"/>
        </p:scale>
        <p:origin x="-1320" y="-104"/>
      </p:cViewPr>
      <p:guideLst>
        <p:guide orient="horz" pos="388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Relationship Id="rId2" Type="http://schemas.openxmlformats.org/officeDocument/2006/relationships/image" Target="../media/image1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Relationship Id="rId2" Type="http://schemas.openxmlformats.org/officeDocument/2006/relationships/image" Target="../media/image33.emf"/><Relationship Id="rId3" Type="http://schemas.openxmlformats.org/officeDocument/2006/relationships/image" Target="../media/image3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Relationship Id="rId2" Type="http://schemas.openxmlformats.org/officeDocument/2006/relationships/image" Target="../media/image32.emf"/><Relationship Id="rId3" Type="http://schemas.openxmlformats.org/officeDocument/2006/relationships/image" Target="../media/image3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Relationship Id="rId2" Type="http://schemas.openxmlformats.org/officeDocument/2006/relationships/image" Target="../media/image4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1" Type="http://schemas.openxmlformats.org/officeDocument/2006/relationships/image" Target="../media/image17.emf"/><Relationship Id="rId2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Relationship Id="rId2" Type="http://schemas.openxmlformats.org/officeDocument/2006/relationships/image" Target="../media/image2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Relationship Id="rId2" Type="http://schemas.openxmlformats.org/officeDocument/2006/relationships/image" Target="../media/image2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Relationship Id="rId2" Type="http://schemas.openxmlformats.org/officeDocument/2006/relationships/image" Target="../media/image28.emf"/><Relationship Id="rId3" Type="http://schemas.openxmlformats.org/officeDocument/2006/relationships/image" Target="../media/image2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Relationship Id="rId2" Type="http://schemas.openxmlformats.org/officeDocument/2006/relationships/image" Target="../media/image3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B703E68-9B3D-4E0D-AB17-1BAE5E519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026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A2B532D-7594-4808-9555-F7BA070D8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2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C352B64-7CDB-4BA9-830E-CE2C6B232ED7}" type="slidenum">
              <a:rPr lang="en-US" sz="1200" smtClean="0">
                <a:latin typeface="Arial" charset="0"/>
              </a:rPr>
              <a:pPr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39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40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32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33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34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35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36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37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38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Unit 2 – Magnet specifications in particle accelerators 2.</a:t>
            </a:r>
            <a:fld id="{7E2A935F-FE7E-4B75-8543-29890C611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092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B33ECD1B-57C9-4D9F-90C7-204E6C83812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848468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Unit 1 - </a:t>
            </a:r>
            <a:fld id="{43BEAD8B-B011-4DAB-9388-0735A77F8D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807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9EA4B-FB6A-4397-BEF9-CCBB4DB54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43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D9913-B802-486A-BF66-AFCCE91517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9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79CA2-D026-420A-B3F4-6E028B814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0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183B4-5535-4991-9F99-DCB61D2AC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696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2F592-40FF-4A87-8DA1-13C43CF8B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784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FE9FC-EDBF-4C23-90C0-459D07E68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20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97502-BA8B-4D6D-952C-B13E2FCB17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67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06AA2-CBE9-451F-A6FE-6D743D355B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36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800"/>
            </a:lvl3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FC133B56-E754-4BFE-B953-4D2FE74A09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7243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2ED23-B985-4B36-9E5F-09E2A8B25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88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F3F02-35EA-4E8A-9815-70A29528F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87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F5A6F-4CDF-465E-896A-65D36DE8C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79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98AED730-7B3C-4776-AA2D-711872C69A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7448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Unit 1 - </a:t>
            </a:r>
            <a:fld id="{891CCA51-090F-4883-8443-F7B0FE85FC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968569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EEC36FB7-1894-4489-9473-21FAE43449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504489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F6D07457-9BCC-4C11-A880-E7AAE35F33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1882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35FA2C35-A66C-485E-ABAA-0A1A88ACF8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876632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9F189952-A931-435E-95E4-B21AD634E1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33752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837C34AB-DDE8-4588-91C8-4AEB420ED8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03691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A3D8B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fr-CH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- </a:t>
            </a:r>
            <a:fld id="{37F824E6-4F65-4FD0-B2AC-7025D55EF6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en-US" sz="1000" dirty="0" smtClean="0">
                <a:solidFill>
                  <a:srgbClr val="3399FF"/>
                </a:solidFill>
              </a:rPr>
              <a:t>E. Todesco,</a:t>
            </a:r>
            <a:r>
              <a:rPr lang="en-US" sz="1000" baseline="0" dirty="0" smtClean="0">
                <a:solidFill>
                  <a:srgbClr val="3399FF"/>
                </a:solidFill>
              </a:rPr>
              <a:t> </a:t>
            </a:r>
            <a:r>
              <a:rPr lang="en-US" sz="1000" baseline="0" dirty="0" err="1" smtClean="0">
                <a:solidFill>
                  <a:srgbClr val="3399FF"/>
                </a:solidFill>
              </a:rPr>
              <a:t>Aprile</a:t>
            </a:r>
            <a:r>
              <a:rPr lang="en-US" sz="1000" baseline="0" dirty="0" smtClean="0">
                <a:solidFill>
                  <a:srgbClr val="3399FF"/>
                </a:solidFill>
              </a:rPr>
              <a:t> 2023</a:t>
            </a:r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2" name="Picture 1" descr="CERN-logo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450"/>
            <a:ext cx="881628" cy="8801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1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6D50C70-2C26-4E72-B99E-171AC0FE3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4005/" TargetMode="External"/><Relationship Id="rId4" Type="http://schemas.openxmlformats.org/officeDocument/2006/relationships/oleObject" Target="../embeddings/oleObject3.bin"/><Relationship Id="rId5" Type="http://schemas.openxmlformats.org/officeDocument/2006/relationships/image" Target="../media/image1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8.bin"/><Relationship Id="rId12" Type="http://schemas.openxmlformats.org/officeDocument/2006/relationships/image" Target="../media/image21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4.bin"/><Relationship Id="rId4" Type="http://schemas.openxmlformats.org/officeDocument/2006/relationships/image" Target="../media/image17.e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18.emf"/><Relationship Id="rId7" Type="http://schemas.openxmlformats.org/officeDocument/2006/relationships/oleObject" Target="../embeddings/oleObject6.bin"/><Relationship Id="rId8" Type="http://schemas.openxmlformats.org/officeDocument/2006/relationships/image" Target="../media/image19.emf"/><Relationship Id="rId9" Type="http://schemas.openxmlformats.org/officeDocument/2006/relationships/oleObject" Target="../embeddings/oleObject7.bin"/><Relationship Id="rId10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21.emf"/><Relationship Id="rId5" Type="http://schemas.openxmlformats.org/officeDocument/2006/relationships/oleObject" Target="../embeddings/oleObject10.bin"/><Relationship Id="rId6" Type="http://schemas.openxmlformats.org/officeDocument/2006/relationships/image" Target="../media/image22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23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4005/" TargetMode="External"/><Relationship Id="rId4" Type="http://schemas.openxmlformats.org/officeDocument/2006/relationships/oleObject" Target="../embeddings/oleObject12.bin"/><Relationship Id="rId5" Type="http://schemas.openxmlformats.org/officeDocument/2006/relationships/image" Target="../media/image24.emf"/><Relationship Id="rId6" Type="http://schemas.openxmlformats.org/officeDocument/2006/relationships/oleObject" Target="../embeddings/oleObject13.bin"/><Relationship Id="rId7" Type="http://schemas.openxmlformats.org/officeDocument/2006/relationships/image" Target="../media/image25.emf"/><Relationship Id="rId8" Type="http://schemas.openxmlformats.org/officeDocument/2006/relationships/image" Target="../media/image26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4" Type="http://schemas.openxmlformats.org/officeDocument/2006/relationships/image" Target="../media/image27.emf"/><Relationship Id="rId5" Type="http://schemas.openxmlformats.org/officeDocument/2006/relationships/oleObject" Target="../embeddings/oleObject15.bin"/><Relationship Id="rId6" Type="http://schemas.openxmlformats.org/officeDocument/2006/relationships/image" Target="../media/image28.emf"/><Relationship Id="rId7" Type="http://schemas.openxmlformats.org/officeDocument/2006/relationships/oleObject" Target="../embeddings/oleObject16.bin"/><Relationship Id="rId8" Type="http://schemas.openxmlformats.org/officeDocument/2006/relationships/image" Target="../media/image29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eeexplore.ieee.org/document/8141914" TargetMode="External"/><Relationship Id="rId3" Type="http://schemas.openxmlformats.org/officeDocument/2006/relationships/hyperlink" Target="https://ieeexplore.ieee.org/document/10097538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4005/" TargetMode="External"/><Relationship Id="rId4" Type="http://schemas.openxmlformats.org/officeDocument/2006/relationships/oleObject" Target="../embeddings/oleObject17.bin"/><Relationship Id="rId5" Type="http://schemas.openxmlformats.org/officeDocument/2006/relationships/image" Target="../media/image30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4" Type="http://schemas.openxmlformats.org/officeDocument/2006/relationships/image" Target="../media/image31.emf"/><Relationship Id="rId5" Type="http://schemas.openxmlformats.org/officeDocument/2006/relationships/oleObject" Target="../embeddings/oleObject19.bin"/><Relationship Id="rId6" Type="http://schemas.openxmlformats.org/officeDocument/2006/relationships/image" Target="../media/image32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4" Type="http://schemas.openxmlformats.org/officeDocument/2006/relationships/image" Target="../media/image30.emf"/><Relationship Id="rId5" Type="http://schemas.openxmlformats.org/officeDocument/2006/relationships/oleObject" Target="../embeddings/oleObject21.bin"/><Relationship Id="rId6" Type="http://schemas.openxmlformats.org/officeDocument/2006/relationships/image" Target="../media/image33.emf"/><Relationship Id="rId7" Type="http://schemas.openxmlformats.org/officeDocument/2006/relationships/oleObject" Target="../embeddings/oleObject22.bin"/><Relationship Id="rId8" Type="http://schemas.openxmlformats.org/officeDocument/2006/relationships/image" Target="../media/image34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4" Type="http://schemas.openxmlformats.org/officeDocument/2006/relationships/image" Target="../media/image31.emf"/><Relationship Id="rId5" Type="http://schemas.openxmlformats.org/officeDocument/2006/relationships/oleObject" Target="../embeddings/oleObject24.bin"/><Relationship Id="rId6" Type="http://schemas.openxmlformats.org/officeDocument/2006/relationships/image" Target="../media/image32.emf"/><Relationship Id="rId7" Type="http://schemas.openxmlformats.org/officeDocument/2006/relationships/oleObject" Target="../embeddings/oleObject25.bin"/><Relationship Id="rId8" Type="http://schemas.openxmlformats.org/officeDocument/2006/relationships/image" Target="../media/image35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4" Type="http://schemas.openxmlformats.org/officeDocument/2006/relationships/image" Target="../media/image36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oleObject" Target="../embeddings/oleObject27.bin"/><Relationship Id="rId5" Type="http://schemas.openxmlformats.org/officeDocument/2006/relationships/image" Target="../media/image37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document/8626471" TargetMode="External"/><Relationship Id="rId4" Type="http://schemas.openxmlformats.org/officeDocument/2006/relationships/oleObject" Target="../embeddings/oleObject28.bin"/><Relationship Id="rId5" Type="http://schemas.openxmlformats.org/officeDocument/2006/relationships/image" Target="../media/image39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4" Type="http://schemas.openxmlformats.org/officeDocument/2006/relationships/image" Target="../media/image40.emf"/><Relationship Id="rId5" Type="http://schemas.openxmlformats.org/officeDocument/2006/relationships/oleObject" Target="../embeddings/oleObject30.bin"/><Relationship Id="rId6" Type="http://schemas.openxmlformats.org/officeDocument/2006/relationships/image" Target="../media/image41.e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stamp/stamp.jsp?tp=&amp;arnumber=1439839" TargetMode="External"/><Relationship Id="rId4" Type="http://schemas.openxmlformats.org/officeDocument/2006/relationships/hyperlink" Target="https://ieeexplore.ieee.org/stamp/stamp.jsp?tp=&amp;arnumber=6099583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1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0111" y="1484137"/>
            <a:ext cx="7337778" cy="1831974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Parametric analysis for 14+ T magnet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based on block coils</a:t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en-US" sz="1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4995" y="4106334"/>
            <a:ext cx="8634134" cy="2144888"/>
          </a:xfrm>
        </p:spPr>
        <p:txBody>
          <a:bodyPr/>
          <a:lstStyle/>
          <a:p>
            <a:pPr eaLnBrk="1" hangingPunct="1"/>
            <a:r>
              <a:rPr lang="en-US" dirty="0" smtClean="0"/>
              <a:t>Ezio Todesco</a:t>
            </a:r>
          </a:p>
          <a:p>
            <a:pPr eaLnBrk="1" hangingPunct="1"/>
            <a:r>
              <a:rPr lang="en-US" sz="1800" dirty="0"/>
              <a:t>Technology </a:t>
            </a:r>
            <a:r>
              <a:rPr lang="en-US" sz="1800" dirty="0" smtClean="0"/>
              <a:t>Department</a:t>
            </a:r>
          </a:p>
          <a:p>
            <a:pPr eaLnBrk="1" hangingPunct="1"/>
            <a:r>
              <a:rPr lang="en-US" sz="1800" dirty="0" smtClean="0"/>
              <a:t>European Organization for Nuclear Research (CERN)</a:t>
            </a:r>
          </a:p>
          <a:p>
            <a:pPr eaLnBrk="1" hangingPunct="1"/>
            <a:endParaRPr lang="en-US" sz="1800" dirty="0"/>
          </a:p>
          <a:p>
            <a:pPr eaLnBrk="1" hangingPunct="1"/>
            <a:r>
              <a:rPr lang="en-US" sz="1800" dirty="0" smtClean="0"/>
              <a:t>Acknowledgements to J. C. Perez and S. </a:t>
            </a:r>
            <a:r>
              <a:rPr lang="en-US" sz="1800" dirty="0" err="1" smtClean="0"/>
              <a:t>Izquierdo</a:t>
            </a:r>
            <a:r>
              <a:rPr lang="en-US" sz="1800" dirty="0" smtClean="0"/>
              <a:t> Bermudez</a:t>
            </a:r>
          </a:p>
          <a:p>
            <a:pPr eaLnBrk="1" hangingPunct="1"/>
            <a:r>
              <a:rPr lang="en-US" sz="1800" dirty="0" smtClean="0"/>
              <a:t>D. Perini</a:t>
            </a:r>
            <a:r>
              <a:rPr lang="en-US" sz="1800" dirty="0"/>
              <a:t> </a:t>
            </a:r>
            <a:r>
              <a:rPr lang="en-US" sz="1800" dirty="0" smtClean="0"/>
              <a:t>for feedback and discussions </a:t>
            </a:r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0536684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Coil efficiency </a:t>
            </a:r>
            <a:r>
              <a:rPr lang="en-US" dirty="0" err="1" smtClean="0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 smtClean="0">
                <a:sym typeface="Symbol" pitchFamily="18" charset="2"/>
              </a:rPr>
              <a:t>c</a:t>
            </a:r>
            <a:r>
              <a:rPr lang="en-US" baseline="-25000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is defined as the the field divided by overall current density (over insulated coil) and equivalent coil width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For naked sector coils: </a:t>
            </a:r>
            <a:r>
              <a:rPr lang="en-US" dirty="0" err="1" smtClean="0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 smtClean="0">
                <a:sym typeface="Symbol" pitchFamily="18" charset="2"/>
              </a:rPr>
              <a:t>c</a:t>
            </a:r>
            <a:r>
              <a:rPr lang="en-US" dirty="0" smtClean="0">
                <a:sym typeface="Symbol" pitchFamily="18" charset="2"/>
              </a:rPr>
              <a:t>=0.00066 T/(A/mm)</a:t>
            </a:r>
          </a:p>
          <a:p>
            <a:pPr lvl="1" eaLnBrk="1" hangingPunct="1"/>
            <a:r>
              <a:rPr lang="en-US" dirty="0" err="1" smtClean="0">
                <a:sym typeface="Symbol" pitchFamily="18" charset="2"/>
              </a:rPr>
              <a:t>Tevatron</a:t>
            </a:r>
            <a:r>
              <a:rPr lang="en-US" dirty="0" smtClean="0">
                <a:sym typeface="Symbol" pitchFamily="18" charset="2"/>
              </a:rPr>
              <a:t>: 0.00069 (removing iron)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LHC MB and MBPCT1: 0.00066 (removing iron and grading)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For block coils the efficiency 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is about 10% lower</a:t>
            </a:r>
            <a:r>
              <a:rPr lang="en-US" dirty="0" smtClean="0">
                <a:sym typeface="Symbol" pitchFamily="18" charset="2"/>
              </a:rPr>
              <a:t>, we can expect 0.00060 from previous designs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 err="1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>
                <a:sym typeface="Symbol" pitchFamily="18" charset="2"/>
              </a:rPr>
              <a:t>c</a:t>
            </a:r>
            <a:r>
              <a:rPr lang="en-US" dirty="0">
                <a:sym typeface="Symbol" pitchFamily="18" charset="2"/>
              </a:rPr>
              <a:t>=</a:t>
            </a:r>
            <a:r>
              <a:rPr lang="en-US" dirty="0" smtClean="0">
                <a:sym typeface="Symbol" pitchFamily="18" charset="2"/>
              </a:rPr>
              <a:t>0.00059 </a:t>
            </a:r>
            <a:r>
              <a:rPr lang="en-US" dirty="0">
                <a:sym typeface="Symbol" pitchFamily="18" charset="2"/>
              </a:rPr>
              <a:t>T/(A/mm</a:t>
            </a:r>
            <a:r>
              <a:rPr lang="en-US" dirty="0" smtClean="0">
                <a:sym typeface="Symbol" pitchFamily="18" charset="2"/>
              </a:rPr>
              <a:t>) for HD2 (removing iron)</a:t>
            </a:r>
          </a:p>
          <a:p>
            <a:pPr lvl="1" eaLnBrk="1" hangingPunct="1"/>
            <a:r>
              <a:rPr lang="en-US" dirty="0" err="1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>
                <a:sym typeface="Symbol" pitchFamily="18" charset="2"/>
              </a:rPr>
              <a:t>c</a:t>
            </a:r>
            <a:r>
              <a:rPr lang="en-US" dirty="0">
                <a:sym typeface="Symbol" pitchFamily="18" charset="2"/>
              </a:rPr>
              <a:t>=</a:t>
            </a:r>
            <a:r>
              <a:rPr lang="en-US" dirty="0" smtClean="0">
                <a:sym typeface="Symbol" pitchFamily="18" charset="2"/>
              </a:rPr>
              <a:t>0.00061 </a:t>
            </a:r>
            <a:r>
              <a:rPr lang="en-US" dirty="0">
                <a:sym typeface="Symbol" pitchFamily="18" charset="2"/>
              </a:rPr>
              <a:t>T/(A/mm</a:t>
            </a:r>
            <a:r>
              <a:rPr lang="en-US" dirty="0" smtClean="0">
                <a:sym typeface="Symbol" pitchFamily="18" charset="2"/>
              </a:rPr>
              <a:t>) for </a:t>
            </a:r>
            <a:r>
              <a:rPr lang="en-US" dirty="0" err="1" smtClean="0">
                <a:sym typeface="Symbol" pitchFamily="18" charset="2"/>
              </a:rPr>
              <a:t>FrescaII</a:t>
            </a:r>
            <a:r>
              <a:rPr lang="en-US" dirty="0" smtClean="0">
                <a:sym typeface="Symbol" pitchFamily="18" charset="2"/>
              </a:rPr>
              <a:t> (removing iron)</a:t>
            </a:r>
          </a:p>
          <a:p>
            <a:pPr eaLnBrk="1" hangingPunct="1"/>
            <a:r>
              <a:rPr lang="en-US" dirty="0" smtClean="0">
                <a:solidFill>
                  <a:srgbClr val="CC0000"/>
                </a:solidFill>
                <a:sym typeface="Symbol" pitchFamily="18" charset="2"/>
              </a:rPr>
              <a:t>Message: keep an eye on the efficiency, it will be probably lower than in a sector coil …</a:t>
            </a:r>
            <a:endParaRPr lang="en-US" dirty="0">
              <a:solidFill>
                <a:srgbClr val="CC0000"/>
              </a:solidFill>
              <a:sym typeface="Symbol" pitchFamily="18" charset="2"/>
            </a:endParaRPr>
          </a:p>
          <a:p>
            <a:pPr marL="457200" lvl="1" indent="0" eaLnBrk="1" hangingPunct="1">
              <a:buNone/>
            </a:pPr>
            <a:r>
              <a:rPr lang="en-US" sz="1800" dirty="0" smtClean="0">
                <a:sym typeface="Symbol" pitchFamily="18" charset="2"/>
              </a:rPr>
              <a:t>(see my Covid-19 Lecture notes chapter 4, for the whole discussion on coil efficiency, in particular section 4.4 and 4.5) </a:t>
            </a:r>
            <a:r>
              <a:rPr lang="en-US" sz="1800" dirty="0" smtClean="0">
                <a:sym typeface="Symbol" pitchFamily="18" charset="2"/>
                <a:hlinkClick r:id="rId3"/>
              </a:rPr>
              <a:t>https</a:t>
            </a:r>
            <a:r>
              <a:rPr lang="en-US" sz="1800" dirty="0">
                <a:sym typeface="Symbol" pitchFamily="18" charset="2"/>
                <a:hlinkClick r:id="rId3"/>
              </a:rPr>
              <a:t>://indico.cern.ch/event/1274005</a:t>
            </a:r>
            <a:r>
              <a:rPr lang="en-US" sz="1800" dirty="0" smtClean="0">
                <a:sym typeface="Symbol" pitchFamily="18" charset="2"/>
                <a:hlinkClick r:id="rId3"/>
              </a:rPr>
              <a:t>/</a:t>
            </a:r>
            <a:r>
              <a:rPr lang="en-US" sz="1800" dirty="0" smtClean="0">
                <a:sym typeface="Symbol" pitchFamily="18" charset="2"/>
              </a:rPr>
              <a:t> 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COIL EFFICIENCY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1824572"/>
              </p:ext>
            </p:extLst>
          </p:nvPr>
        </p:nvGraphicFramePr>
        <p:xfrm>
          <a:off x="6952192" y="1854906"/>
          <a:ext cx="1603375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1" name="Equation" r:id="rId4" imgW="457200" imgH="203200" progId="Equation.3">
                  <p:embed/>
                </p:oleObj>
              </mc:Choice>
              <mc:Fallback>
                <p:oleObj name="Equation" r:id="rId4" imgW="4572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2192" y="1854906"/>
                        <a:ext cx="1603375" cy="72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28894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>
                <a:sym typeface="Symbol" pitchFamily="18" charset="2"/>
              </a:rPr>
              <a:t>Iron contribution for sector coil</a:t>
            </a:r>
          </a:p>
          <a:p>
            <a:pPr eaLnBrk="1" hangingPunct="1"/>
            <a:endParaRPr lang="en-US" sz="2000" dirty="0" smtClean="0">
              <a:sym typeface="Symbol" pitchFamily="18" charset="2"/>
            </a:endParaRPr>
          </a:p>
          <a:p>
            <a:pPr eaLnBrk="1" hangingPunct="1"/>
            <a:r>
              <a:rPr lang="en-US" sz="2000" dirty="0" smtClean="0">
                <a:sym typeface="Symbol" pitchFamily="18" charset="2"/>
              </a:rPr>
              <a:t>with </a:t>
            </a:r>
          </a:p>
          <a:p>
            <a:pPr eaLnBrk="1" hangingPunct="1"/>
            <a:endParaRPr lang="en-US" sz="2000" dirty="0">
              <a:sym typeface="Symbol" pitchFamily="18" charset="2"/>
            </a:endParaRPr>
          </a:p>
          <a:p>
            <a:pPr lvl="1" eaLnBrk="1" hangingPunct="1"/>
            <a:r>
              <a:rPr lang="en-US" sz="1800" i="1" dirty="0">
                <a:sym typeface="Symbol" pitchFamily="18" charset="2"/>
              </a:rPr>
              <a:t>r</a:t>
            </a:r>
            <a:r>
              <a:rPr lang="en-US" sz="1800" dirty="0" smtClean="0">
                <a:sym typeface="Symbol" pitchFamily="18" charset="2"/>
              </a:rPr>
              <a:t> aperture radius</a:t>
            </a:r>
          </a:p>
          <a:p>
            <a:pPr lvl="1" eaLnBrk="1" hangingPunct="1"/>
            <a:r>
              <a:rPr lang="en-US" sz="1800" i="1" dirty="0" smtClean="0">
                <a:sym typeface="Symbol" pitchFamily="18" charset="2"/>
              </a:rPr>
              <a:t>w</a:t>
            </a:r>
            <a:r>
              <a:rPr lang="en-US" sz="1800" dirty="0" smtClean="0">
                <a:sym typeface="Symbol" pitchFamily="18" charset="2"/>
              </a:rPr>
              <a:t> coil width</a:t>
            </a:r>
          </a:p>
          <a:p>
            <a:pPr lvl="1" eaLnBrk="1" hangingPunct="1"/>
            <a:r>
              <a:rPr lang="en-US" sz="1800" i="1" dirty="0" smtClean="0">
                <a:sym typeface="Symbol" pitchFamily="18" charset="2"/>
              </a:rPr>
              <a:t>R</a:t>
            </a:r>
            <a:r>
              <a:rPr lang="en-US" sz="1800" i="1" baseline="-25000" dirty="0" smtClean="0">
                <a:sym typeface="Symbol" pitchFamily="18" charset="2"/>
              </a:rPr>
              <a:t>I</a:t>
            </a:r>
            <a:r>
              <a:rPr lang="en-US" sz="1800" dirty="0" smtClean="0">
                <a:sym typeface="Symbol" pitchFamily="18" charset="2"/>
              </a:rPr>
              <a:t> iron radius</a:t>
            </a:r>
          </a:p>
          <a:p>
            <a:pPr eaLnBrk="1" hangingPunct="1"/>
            <a:r>
              <a:rPr lang="en-US" sz="2000" dirty="0" smtClean="0">
                <a:sym typeface="Symbol" pitchFamily="18" charset="2"/>
              </a:rPr>
              <a:t>Can be as large as 30%, but there is saturation – </a:t>
            </a:r>
            <a:r>
              <a:rPr lang="en-US" sz="2000" dirty="0" smtClean="0">
                <a:solidFill>
                  <a:srgbClr val="CC3300"/>
                </a:solidFill>
                <a:sym typeface="Symbol" pitchFamily="18" charset="2"/>
              </a:rPr>
              <a:t>I would rather consider 15% </a:t>
            </a:r>
          </a:p>
          <a:p>
            <a:pPr lvl="1" eaLnBrk="1" hangingPunct="1"/>
            <a:r>
              <a:rPr lang="en-US" sz="1800" dirty="0" smtClean="0">
                <a:sym typeface="Symbol" pitchFamily="18" charset="2"/>
              </a:rPr>
              <a:t>15% more than 0.00060 is 0.00070</a:t>
            </a:r>
          </a:p>
          <a:p>
            <a:pPr lvl="1" eaLnBrk="1" hangingPunct="1"/>
            <a:r>
              <a:rPr lang="en-US" sz="1800" dirty="0" smtClean="0">
                <a:sym typeface="Symbol" pitchFamily="18" charset="2"/>
              </a:rPr>
              <a:t>To be checked with FEM, and to be seen the influence of iron pole</a:t>
            </a:r>
          </a:p>
          <a:p>
            <a:pPr lvl="1" eaLnBrk="1" hangingPunct="1"/>
            <a:endParaRPr lang="en-US" sz="1800" dirty="0">
              <a:sym typeface="Symbol" pitchFamily="18" charset="2"/>
            </a:endParaRPr>
          </a:p>
          <a:p>
            <a:pPr lvl="1" eaLnBrk="1" hangingPunct="1"/>
            <a:endParaRPr lang="en-US" sz="1800" dirty="0" smtClean="0">
              <a:sym typeface="Symbol" pitchFamily="18" charset="2"/>
            </a:endParaRPr>
          </a:p>
          <a:p>
            <a:pPr lvl="1" eaLnBrk="1" hangingPunct="1"/>
            <a:endParaRPr lang="en-US" sz="1800" dirty="0">
              <a:sym typeface="Symbol" pitchFamily="18" charset="2"/>
            </a:endParaRPr>
          </a:p>
          <a:p>
            <a:pPr lvl="1" eaLnBrk="1" hangingPunct="1"/>
            <a:r>
              <a:rPr lang="en-US" sz="1800" dirty="0" smtClean="0">
                <a:sym typeface="Symbol" pitchFamily="18" charset="2"/>
              </a:rPr>
              <a:t>Now we have all the pieces to estimate the width and current density for a 14 T magnet (we will estimate two in one later, it is small)</a:t>
            </a: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IRON CONTRIBUTION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1198472"/>
              </p:ext>
            </p:extLst>
          </p:nvPr>
        </p:nvGraphicFramePr>
        <p:xfrm>
          <a:off x="5350227" y="1127125"/>
          <a:ext cx="27178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35" name="Equation" r:id="rId3" imgW="774700" imgH="215900" progId="Equation.3">
                  <p:embed/>
                </p:oleObj>
              </mc:Choice>
              <mc:Fallback>
                <p:oleObj name="Equation" r:id="rId3" imgW="7747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0227" y="1127125"/>
                        <a:ext cx="27178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7496639"/>
              </p:ext>
            </p:extLst>
          </p:nvPr>
        </p:nvGraphicFramePr>
        <p:xfrm>
          <a:off x="2094447" y="1512887"/>
          <a:ext cx="1834618" cy="1055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36" name="Equation" r:id="rId5" imgW="584200" imgH="330200" progId="Equation.3">
                  <p:embed/>
                </p:oleObj>
              </mc:Choice>
              <mc:Fallback>
                <p:oleObj name="Equation" r:id="rId5" imgW="5842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4447" y="1512887"/>
                        <a:ext cx="1834618" cy="10558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617044"/>
              </p:ext>
            </p:extLst>
          </p:nvPr>
        </p:nvGraphicFramePr>
        <p:xfrm>
          <a:off x="5014522" y="2120724"/>
          <a:ext cx="1859644" cy="5965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37" name="Equation" r:id="rId7" imgW="927100" imgH="292100" progId="Equation.3">
                  <p:embed/>
                </p:oleObj>
              </mc:Choice>
              <mc:Fallback>
                <p:oleObj name="Equation" r:id="rId7" imgW="9271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4522" y="2120724"/>
                        <a:ext cx="1859644" cy="5965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5507285"/>
              </p:ext>
            </p:extLst>
          </p:nvPr>
        </p:nvGraphicFramePr>
        <p:xfrm>
          <a:off x="5637313" y="2871515"/>
          <a:ext cx="1885950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38" name="Equation" r:id="rId9" imgW="939800" imgH="317500" progId="Equation.3">
                  <p:embed/>
                </p:oleObj>
              </mc:Choice>
              <mc:Fallback>
                <p:oleObj name="Equation" r:id="rId9" imgW="9398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7313" y="2871515"/>
                        <a:ext cx="1885950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4389893"/>
              </p:ext>
            </p:extLst>
          </p:nvPr>
        </p:nvGraphicFramePr>
        <p:xfrm>
          <a:off x="2139025" y="5020971"/>
          <a:ext cx="4767263" cy="81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39" name="Equation" r:id="rId11" imgW="1358900" imgH="228600" progId="Equation.3">
                  <p:embed/>
                </p:oleObj>
              </mc:Choice>
              <mc:Fallback>
                <p:oleObj name="Equation" r:id="rId11" imgW="1358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9025" y="5020971"/>
                        <a:ext cx="4767263" cy="81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1642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COIL WIDTH SELECTION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aphicFrame>
        <p:nvGraphicFramePr>
          <p:cNvPr id="11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721230"/>
              </p:ext>
            </p:extLst>
          </p:nvPr>
        </p:nvGraphicFramePr>
        <p:xfrm>
          <a:off x="3251554" y="1468437"/>
          <a:ext cx="4767263" cy="81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1" name="Equation" r:id="rId3" imgW="1358900" imgH="228600" progId="Equation.3">
                  <p:embed/>
                </p:oleObj>
              </mc:Choice>
              <mc:Fallback>
                <p:oleObj name="Equation" r:id="rId3" imgW="1358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1554" y="1468437"/>
                        <a:ext cx="4767263" cy="81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Since one has</a:t>
            </a:r>
          </a:p>
          <a:p>
            <a:endParaRPr lang="en-US" dirty="0"/>
          </a:p>
          <a:p>
            <a:r>
              <a:rPr lang="en-US" dirty="0" smtClean="0"/>
              <a:t>To get 14 T: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With 50 mm coil width, you need </a:t>
            </a:r>
            <a:r>
              <a:rPr lang="en-US" dirty="0" smtClean="0">
                <a:sym typeface="Symbol" panose="05050102010706020507" pitchFamily="18" charset="2"/>
              </a:rPr>
              <a:t></a:t>
            </a:r>
            <a:r>
              <a:rPr lang="en-US" dirty="0" smtClean="0"/>
              <a:t>400 A/mm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With 55 mm coil width, you need </a:t>
            </a:r>
            <a:r>
              <a:rPr lang="en-US" dirty="0" smtClean="0">
                <a:sym typeface="Symbol" panose="05050102010706020507" pitchFamily="18" charset="2"/>
              </a:rPr>
              <a:t></a:t>
            </a:r>
            <a:r>
              <a:rPr lang="en-US" dirty="0" smtClean="0"/>
              <a:t>360 </a:t>
            </a:r>
            <a:r>
              <a:rPr lang="en-US" dirty="0"/>
              <a:t>A/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With 60 </a:t>
            </a:r>
            <a:r>
              <a:rPr lang="en-US" dirty="0"/>
              <a:t>mm coil width, </a:t>
            </a:r>
            <a:r>
              <a:rPr lang="en-US" dirty="0" smtClean="0"/>
              <a:t>you need </a:t>
            </a:r>
            <a:r>
              <a:rPr lang="en-US" dirty="0" smtClean="0">
                <a:sym typeface="Symbol" panose="05050102010706020507" pitchFamily="18" charset="2"/>
              </a:rPr>
              <a:t></a:t>
            </a:r>
            <a:r>
              <a:rPr lang="en-US" dirty="0" smtClean="0"/>
              <a:t>320 </a:t>
            </a:r>
            <a:r>
              <a:rPr lang="en-US" dirty="0"/>
              <a:t>A/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Note: MQXF has 460 A/mm</a:t>
            </a:r>
            <a:r>
              <a:rPr lang="en-US" baseline="30000" dirty="0" smtClean="0"/>
              <a:t>2</a:t>
            </a:r>
            <a:r>
              <a:rPr lang="en-US" dirty="0" smtClean="0"/>
              <a:t>, 11 </a:t>
            </a:r>
            <a:r>
              <a:rPr lang="en-US" dirty="0"/>
              <a:t>T </a:t>
            </a:r>
            <a:r>
              <a:rPr lang="en-US" dirty="0" smtClean="0"/>
              <a:t>has 530 </a:t>
            </a:r>
            <a:r>
              <a:rPr lang="en-US" dirty="0"/>
              <a:t>A/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</a:p>
          <a:p>
            <a:r>
              <a:rPr lang="en-US" dirty="0" smtClean="0">
                <a:solidFill>
                  <a:srgbClr val="CC0000"/>
                </a:solidFill>
              </a:rPr>
              <a:t>Message: current density is 10-20% than in MQXF</a:t>
            </a:r>
            <a:endParaRPr lang="en-US" dirty="0">
              <a:solidFill>
                <a:srgbClr val="CC0000"/>
              </a:solidFill>
            </a:endParaRPr>
          </a:p>
          <a:p>
            <a:pPr marL="0" indent="0">
              <a:buNone/>
            </a:pPr>
            <a:endParaRPr lang="en-US" baseline="30000" dirty="0"/>
          </a:p>
        </p:txBody>
      </p:sp>
      <p:graphicFrame>
        <p:nvGraphicFramePr>
          <p:cNvPr id="12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0493822"/>
              </p:ext>
            </p:extLst>
          </p:nvPr>
        </p:nvGraphicFramePr>
        <p:xfrm>
          <a:off x="2697691" y="2412824"/>
          <a:ext cx="57023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2" name="Equation" r:id="rId5" imgW="1625600" imgH="330200" progId="Equation.3">
                  <p:embed/>
                </p:oleObj>
              </mc:Choice>
              <mc:Fallback>
                <p:oleObj name="Equation" r:id="rId5" imgW="16256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7691" y="2412824"/>
                        <a:ext cx="5702300" cy="118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9007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25 mm aperture and 55 mm coil width: cross-sectional surface of 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If the cable width is 25 mm, one get two layers of about 60 mm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Having a longer block in the </a:t>
            </a:r>
            <a:r>
              <a:rPr lang="en-US" dirty="0" err="1" smtClean="0">
                <a:sym typeface="Symbol" pitchFamily="18" charset="2"/>
              </a:rPr>
              <a:t>midplane</a:t>
            </a:r>
            <a:r>
              <a:rPr lang="en-US" dirty="0" smtClean="0">
                <a:sym typeface="Symbol" pitchFamily="18" charset="2"/>
              </a:rPr>
              <a:t> gives more field</a:t>
            </a:r>
          </a:p>
          <a:p>
            <a:pPr lvl="1" eaLnBrk="1" hangingPunct="1"/>
            <a:r>
              <a:rPr lang="en-US" dirty="0" smtClean="0">
                <a:solidFill>
                  <a:srgbClr val="CA1100"/>
                </a:solidFill>
                <a:sym typeface="Symbol" pitchFamily="18" charset="2"/>
              </a:rPr>
              <a:t>Message: do we really have to align the two decks as in HD2, Fresca2, RMM ?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SOMETHING MORE ABOUT COIL EFFICIENCY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55625" y="597384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1231408"/>
              </p:ext>
            </p:extLst>
          </p:nvPr>
        </p:nvGraphicFramePr>
        <p:xfrm>
          <a:off x="2954265" y="1732102"/>
          <a:ext cx="5657850" cy="109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4" name="Equation" r:id="rId3" imgW="1612900" imgH="304800" progId="Equation.3">
                  <p:embed/>
                </p:oleObj>
              </mc:Choice>
              <mc:Fallback>
                <p:oleObj name="Equation" r:id="rId3" imgW="16129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4265" y="1732102"/>
                        <a:ext cx="5657850" cy="1090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504313" y="4085179"/>
            <a:ext cx="4391868" cy="2664163"/>
            <a:chOff x="504313" y="3810205"/>
            <a:chExt cx="4391868" cy="2664163"/>
          </a:xfrm>
        </p:grpSpPr>
        <p:grpSp>
          <p:nvGrpSpPr>
            <p:cNvPr id="13" name="Group 12"/>
            <p:cNvGrpSpPr/>
            <p:nvPr/>
          </p:nvGrpSpPr>
          <p:grpSpPr>
            <a:xfrm>
              <a:off x="1004105" y="3810205"/>
              <a:ext cx="3824459" cy="2215236"/>
              <a:chOff x="1004105" y="3810205"/>
              <a:chExt cx="3824459" cy="2215236"/>
            </a:xfrm>
          </p:grpSpPr>
          <p:cxnSp>
            <p:nvCxnSpPr>
              <p:cNvPr id="3" name="Straight Arrow Connector 2"/>
              <p:cNvCxnSpPr/>
              <p:nvPr/>
            </p:nvCxnSpPr>
            <p:spPr bwMode="auto">
              <a:xfrm flipV="1">
                <a:off x="1004105" y="3810205"/>
                <a:ext cx="14766" cy="2215236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" name="Straight Arrow Connector 4"/>
              <p:cNvCxnSpPr/>
              <p:nvPr/>
            </p:nvCxnSpPr>
            <p:spPr bwMode="auto">
              <a:xfrm flipV="1">
                <a:off x="1004105" y="6010672"/>
                <a:ext cx="3824459" cy="1476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9" name="Rectangle 8"/>
              <p:cNvSpPr/>
              <p:nvPr/>
            </p:nvSpPr>
            <p:spPr bwMode="auto">
              <a:xfrm>
                <a:off x="1890081" y="5287029"/>
                <a:ext cx="1210832" cy="694107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1569960" y="4553335"/>
                <a:ext cx="1516186" cy="694107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2938484" y="4533848"/>
                <a:ext cx="132896" cy="694107"/>
              </a:xfrm>
              <a:prstGeom prst="rect">
                <a:avLst/>
              </a:prstGeom>
              <a:solidFill>
                <a:srgbClr val="CC3300"/>
              </a:solidFill>
              <a:ln w="9525" cap="flat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1404439" y="3946731"/>
              <a:ext cx="34917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</a:t>
              </a:r>
              <a:r>
                <a:rPr lang="en-US" dirty="0" err="1" smtClean="0"/>
                <a:t>cos</a:t>
              </a:r>
              <a:r>
                <a:rPr lang="en-US" dirty="0" err="1" smtClean="0">
                  <a:latin typeface="Symbol" charset="2"/>
                  <a:cs typeface="Symbol" charset="2"/>
                </a:rPr>
                <a:t>q</a:t>
              </a:r>
              <a:r>
                <a:rPr lang="en-US" dirty="0" smtClean="0">
                  <a:latin typeface="Symbol" charset="2"/>
                  <a:cs typeface="Symbol" charset="2"/>
                </a:rPr>
                <a:t>)/r=0.89/84=0.0106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67761" y="6012703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25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829999" y="6012108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80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4313" y="5078838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25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4308" y="4359167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</a:t>
              </a:r>
              <a:endParaRPr lang="en-US" dirty="0"/>
            </a:p>
          </p:txBody>
        </p:sp>
        <p:cxnSp>
          <p:nvCxnSpPr>
            <p:cNvPr id="23" name="Straight Arrow Connector 22"/>
            <p:cNvCxnSpPr>
              <a:endCxn id="10" idx="3"/>
            </p:cNvCxnSpPr>
            <p:nvPr/>
          </p:nvCxnSpPr>
          <p:spPr bwMode="auto">
            <a:xfrm flipV="1">
              <a:off x="1009837" y="4880902"/>
              <a:ext cx="2061543" cy="111650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1329332" y="5613131"/>
              <a:ext cx="6155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27°</a:t>
              </a:r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308690" y="4136960"/>
            <a:ext cx="3835310" cy="2279890"/>
            <a:chOff x="5308690" y="3809610"/>
            <a:chExt cx="3835310" cy="2279890"/>
          </a:xfrm>
        </p:grpSpPr>
        <p:grpSp>
          <p:nvGrpSpPr>
            <p:cNvPr id="16" name="Group 15"/>
            <p:cNvGrpSpPr/>
            <p:nvPr/>
          </p:nvGrpSpPr>
          <p:grpSpPr>
            <a:xfrm>
              <a:off x="5319541" y="3809610"/>
              <a:ext cx="3824459" cy="2215236"/>
              <a:chOff x="1004105" y="3810205"/>
              <a:chExt cx="3824459" cy="2215236"/>
            </a:xfrm>
          </p:grpSpPr>
          <p:cxnSp>
            <p:nvCxnSpPr>
              <p:cNvPr id="17" name="Straight Arrow Connector 16"/>
              <p:cNvCxnSpPr/>
              <p:nvPr/>
            </p:nvCxnSpPr>
            <p:spPr bwMode="auto">
              <a:xfrm flipV="1">
                <a:off x="1004105" y="3810205"/>
                <a:ext cx="14766" cy="2215236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8" name="Straight Arrow Connector 17"/>
              <p:cNvCxnSpPr/>
              <p:nvPr/>
            </p:nvCxnSpPr>
            <p:spPr bwMode="auto">
              <a:xfrm flipV="1">
                <a:off x="1004105" y="6010672"/>
                <a:ext cx="3824459" cy="14769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9" name="Rectangle 18"/>
              <p:cNvSpPr/>
              <p:nvPr/>
            </p:nvSpPr>
            <p:spPr bwMode="auto">
              <a:xfrm>
                <a:off x="1890081" y="5287029"/>
                <a:ext cx="1210832" cy="694107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>
                <a:off x="1569960" y="4553335"/>
                <a:ext cx="1516186" cy="694107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3137391" y="5283524"/>
                <a:ext cx="132896" cy="694107"/>
              </a:xfrm>
              <a:prstGeom prst="rect">
                <a:avLst/>
              </a:prstGeom>
              <a:solidFill>
                <a:srgbClr val="CC3300"/>
              </a:solidFill>
              <a:ln w="9525" cap="flat" cmpd="sng" algn="ctr">
                <a:solidFill>
                  <a:srgbClr val="CC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5504383" y="3930838"/>
              <a:ext cx="36396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</a:t>
              </a:r>
              <a:r>
                <a:rPr lang="en-US" dirty="0" err="1" smtClean="0"/>
                <a:t>cos</a:t>
              </a:r>
              <a:r>
                <a:rPr lang="en-US" dirty="0" err="1" smtClean="0">
                  <a:latin typeface="Symbol" charset="2"/>
                  <a:cs typeface="Symbol" charset="2"/>
                </a:rPr>
                <a:t>q</a:t>
              </a:r>
              <a:r>
                <a:rPr lang="en-US" dirty="0" smtClean="0">
                  <a:latin typeface="Symbol" charset="2"/>
                  <a:cs typeface="Symbol" charset="2"/>
                </a:rPr>
                <a:t>)/r=0.99/82.5=0.0120</a:t>
              </a:r>
              <a:endParaRPr lang="en-US" dirty="0">
                <a:latin typeface="Symbol" charset="2"/>
                <a:cs typeface="Symbol" charset="2"/>
              </a:endParaRPr>
            </a:p>
          </p:txBody>
        </p:sp>
        <p:cxnSp>
          <p:nvCxnSpPr>
            <p:cNvPr id="29" name="Straight Arrow Connector 28"/>
            <p:cNvCxnSpPr>
              <a:endCxn id="21" idx="1"/>
            </p:cNvCxnSpPr>
            <p:nvPr/>
          </p:nvCxnSpPr>
          <p:spPr bwMode="auto">
            <a:xfrm flipV="1">
              <a:off x="5308690" y="5629983"/>
              <a:ext cx="2144137" cy="38212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oval"/>
            </a:ln>
            <a:effectLst/>
          </p:spPr>
        </p:cxnSp>
        <p:sp>
          <p:nvSpPr>
            <p:cNvPr id="32" name="TextBox 31"/>
            <p:cNvSpPr txBox="1"/>
            <p:nvPr/>
          </p:nvSpPr>
          <p:spPr>
            <a:xfrm>
              <a:off x="5842393" y="5627835"/>
              <a:ext cx="6924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8.6°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876642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TWO IN ONE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in one brings an additional, positive contribution to coil efficiency (as iron)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very rough estimate is </a:t>
            </a:r>
          </a:p>
          <a:p>
            <a:endParaRPr lang="en-US" dirty="0"/>
          </a:p>
          <a:p>
            <a:pPr lvl="1"/>
            <a:r>
              <a:rPr lang="en-US" dirty="0" smtClean="0"/>
              <a:t>Where </a:t>
            </a:r>
            <a:r>
              <a:rPr lang="en-US" i="1" dirty="0" smtClean="0"/>
              <a:t>d</a:t>
            </a:r>
            <a:r>
              <a:rPr lang="en-US" dirty="0" smtClean="0"/>
              <a:t> is the inter-beam distance and </a:t>
            </a:r>
            <a:r>
              <a:rPr lang="en-US" i="1" dirty="0" smtClean="0">
                <a:latin typeface="Symbol" charset="2"/>
                <a:cs typeface="Symbol" charset="2"/>
              </a:rPr>
              <a:t>r</a:t>
            </a:r>
            <a:r>
              <a:rPr lang="en-US" dirty="0" smtClean="0"/>
              <a:t> is the </a:t>
            </a:r>
            <a:r>
              <a:rPr lang="en-US" dirty="0" err="1" smtClean="0"/>
              <a:t>baricenter</a:t>
            </a:r>
            <a:r>
              <a:rPr lang="en-US" dirty="0" smtClean="0"/>
              <a:t> of the coils</a:t>
            </a:r>
          </a:p>
          <a:p>
            <a:pPr lvl="1"/>
            <a:r>
              <a:rPr lang="en-US" dirty="0" smtClean="0"/>
              <a:t>(see next slide and chapter 9.7 of notes in  </a:t>
            </a:r>
            <a:r>
              <a:rPr lang="en-US" sz="1200" dirty="0" smtClean="0">
                <a:sym typeface="Symbol" pitchFamily="18" charset="2"/>
                <a:hlinkClick r:id="rId3"/>
              </a:rPr>
              <a:t>https</a:t>
            </a:r>
            <a:r>
              <a:rPr lang="en-US" sz="1200" dirty="0">
                <a:sym typeface="Symbol" pitchFamily="18" charset="2"/>
                <a:hlinkClick r:id="rId3"/>
              </a:rPr>
              <a:t>://indico.cern.ch/event/1274005</a:t>
            </a:r>
            <a:r>
              <a:rPr lang="en-US" sz="1200" dirty="0" smtClean="0">
                <a:sym typeface="Symbol" pitchFamily="18" charset="2"/>
                <a:hlinkClick r:id="rId3"/>
              </a:rPr>
              <a:t>/</a:t>
            </a:r>
            <a:endParaRPr lang="en-US" sz="1600" dirty="0">
              <a:sym typeface="Symbol" pitchFamily="18" charset="2"/>
            </a:endParaRPr>
          </a:p>
          <a:p>
            <a:pPr lvl="1"/>
            <a:r>
              <a:rPr lang="en-US" dirty="0" smtClean="0"/>
              <a:t>the estimate is rather optimistic (i.e. it overestimate the real contribution since the sector is collapsed in the plane)</a:t>
            </a:r>
          </a:p>
        </p:txBody>
      </p:sp>
      <p:graphicFrame>
        <p:nvGraphicFramePr>
          <p:cNvPr id="5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9144107"/>
              </p:ext>
            </p:extLst>
          </p:nvPr>
        </p:nvGraphicFramePr>
        <p:xfrm>
          <a:off x="5303557" y="1529023"/>
          <a:ext cx="3741737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0" name="Equation" r:id="rId4" imgW="1066800" imgH="215900" progId="Equation.3">
                  <p:embed/>
                </p:oleObj>
              </mc:Choice>
              <mc:Fallback>
                <p:oleObj name="Equation" r:id="rId4" imgW="10668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557" y="1529023"/>
                        <a:ext cx="3741737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9086541"/>
              </p:ext>
            </p:extLst>
          </p:nvPr>
        </p:nvGraphicFramePr>
        <p:xfrm>
          <a:off x="4182034" y="2035384"/>
          <a:ext cx="2005012" cy="11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1" name="Equation" r:id="rId6" imgW="571500" imgH="330200" progId="Equation.3">
                  <p:embed/>
                </p:oleObj>
              </mc:Choice>
              <mc:Fallback>
                <p:oleObj name="Equation" r:id="rId6" imgW="5715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2034" y="2035384"/>
                        <a:ext cx="2005012" cy="1179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623" y="4707647"/>
            <a:ext cx="3996821" cy="2039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80404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TWO IN ONE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Estimate of the total current in the coil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Estimate of the </a:t>
            </a:r>
            <a:r>
              <a:rPr lang="en-US" dirty="0" err="1" smtClean="0"/>
              <a:t>baricenter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Increase due to two-in-one is 6%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 smtClean="0"/>
              <a:t>For a given current density, and on the short sample we will see in the next section</a:t>
            </a:r>
          </a:p>
          <a:p>
            <a:r>
              <a:rPr lang="en-US" dirty="0" smtClean="0">
                <a:solidFill>
                  <a:srgbClr val="CC0000"/>
                </a:solidFill>
              </a:rPr>
              <a:t>Message: two-in-one allows decreasing current density by ≈5% (lower stress, easier protection …)</a:t>
            </a:r>
          </a:p>
        </p:txBody>
      </p:sp>
      <p:graphicFrame>
        <p:nvGraphicFramePr>
          <p:cNvPr id="5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5671211"/>
              </p:ext>
            </p:extLst>
          </p:nvPr>
        </p:nvGraphicFramePr>
        <p:xfrm>
          <a:off x="662465" y="1650961"/>
          <a:ext cx="8283575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3" name="Equation" r:id="rId3" imgW="2362200" imgH="304800" progId="Equation.3">
                  <p:embed/>
                </p:oleObj>
              </mc:Choice>
              <mc:Fallback>
                <p:oleObj name="Equation" r:id="rId3" imgW="23622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465" y="1650961"/>
                        <a:ext cx="8283575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0848328"/>
              </p:ext>
            </p:extLst>
          </p:nvPr>
        </p:nvGraphicFramePr>
        <p:xfrm>
          <a:off x="4132900" y="4034869"/>
          <a:ext cx="4633913" cy="117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4" name="Equation" r:id="rId5" imgW="1320800" imgH="330200" progId="Equation.3">
                  <p:embed/>
                </p:oleObj>
              </mc:Choice>
              <mc:Fallback>
                <p:oleObj name="Equation" r:id="rId5" imgW="13208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2900" y="4034869"/>
                        <a:ext cx="4633913" cy="1179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4745951"/>
              </p:ext>
            </p:extLst>
          </p:nvPr>
        </p:nvGraphicFramePr>
        <p:xfrm>
          <a:off x="3416413" y="2857204"/>
          <a:ext cx="5435600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5" name="Equation" r:id="rId7" imgW="1549400" imgH="304800" progId="Equation.3">
                  <p:embed/>
                </p:oleObj>
              </mc:Choice>
              <mc:Fallback>
                <p:oleObj name="Equation" r:id="rId7" imgW="15494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6413" y="2857204"/>
                        <a:ext cx="5435600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05672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LOADLINE FRACTION AND SHORT SAMPLE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LHC dipole: 86% at 8.3 T and 7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ut they work today at 83.5%, 6.8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MQXF: 77% (7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These fractions computed on specified cable critical current, the production is better</a:t>
            </a:r>
          </a:p>
          <a:p>
            <a:r>
              <a:rPr lang="en-US" dirty="0" smtClean="0"/>
              <a:t>I would place the magnet at 80% of short sample</a:t>
            </a:r>
          </a:p>
          <a:p>
            <a:pPr lvl="1"/>
            <a:r>
              <a:rPr lang="en-US" dirty="0" smtClean="0"/>
              <a:t>14/0.8=17.5 T short sample </a:t>
            </a:r>
          </a:p>
          <a:p>
            <a:pPr lvl="1"/>
            <a:r>
              <a:rPr lang="en-US" dirty="0" smtClean="0"/>
              <a:t>Note for FCC the target was 16 at 86%, i.e. 18.6 T (1 more tesla,  </a:t>
            </a:r>
            <a:r>
              <a:rPr lang="en-US" dirty="0" smtClean="0">
                <a:hlinkClick r:id="rId2"/>
              </a:rPr>
              <a:t>D. </a:t>
            </a:r>
            <a:r>
              <a:rPr lang="en-US" dirty="0" err="1" smtClean="0">
                <a:hlinkClick r:id="rId2"/>
              </a:rPr>
              <a:t>Tommasini</a:t>
            </a:r>
            <a:r>
              <a:rPr lang="en-US" dirty="0" smtClean="0">
                <a:hlinkClick r:id="rId2"/>
              </a:rPr>
              <a:t>, et al., IEEE TAS 28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RMM reached 16.7 T peak field (</a:t>
            </a:r>
            <a:r>
              <a:rPr lang="en-US" dirty="0" smtClean="0">
                <a:hlinkClick r:id="rId3"/>
              </a:rPr>
              <a:t>E. </a:t>
            </a:r>
            <a:r>
              <a:rPr lang="en-US" dirty="0" err="1" smtClean="0">
                <a:hlinkClick r:id="rId3"/>
              </a:rPr>
              <a:t>Gautheron</a:t>
            </a:r>
            <a:r>
              <a:rPr lang="en-US" dirty="0" smtClean="0">
                <a:hlinkClick r:id="rId3"/>
              </a:rPr>
              <a:t>, et. al IEEE TAS 23</a:t>
            </a:r>
            <a:r>
              <a:rPr lang="en-US" dirty="0" smtClean="0"/>
              <a:t>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132965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LOADLINE FRACTION AND SHORT SAMPLE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operate at 14 T, short models should reach systematically more … how much ? </a:t>
            </a:r>
          </a:p>
          <a:p>
            <a:pPr lvl="1"/>
            <a:r>
              <a:rPr lang="en-US" dirty="0" smtClean="0"/>
              <a:t>For LHC and HL LHC magnets, an ultimate was defined (7% more; corresponding to 7.5 </a:t>
            </a:r>
            <a:r>
              <a:rPr lang="en-US" dirty="0" err="1" smtClean="0"/>
              <a:t>TeV</a:t>
            </a:r>
            <a:r>
              <a:rPr lang="en-US" dirty="0" smtClean="0"/>
              <a:t> operation)</a:t>
            </a:r>
          </a:p>
          <a:p>
            <a:pPr lvl="1"/>
            <a:r>
              <a:rPr lang="en-US" dirty="0" smtClean="0"/>
              <a:t>For MQXF, with 11.3 T peak field, this means 12.1 T – it went systematically up to 13 T and above (6 out of 7 models)</a:t>
            </a:r>
          </a:p>
          <a:p>
            <a:pPr lvl="1"/>
            <a:r>
              <a:rPr lang="en-US" dirty="0" smtClean="0"/>
              <a:t>For 14 T, we should have the possibility of testing at least up to 15 T – this has implications on current (is it possible to go above 20 kA?) and on protection and mechanics</a:t>
            </a:r>
          </a:p>
          <a:p>
            <a:pPr lvl="1"/>
            <a:r>
              <a:rPr lang="en-US" dirty="0" smtClean="0"/>
              <a:t>The structure should be designed to go up to short sample</a:t>
            </a:r>
          </a:p>
        </p:txBody>
      </p:sp>
    </p:spTree>
    <p:extLst>
      <p:ext uri="{BB962C8B-B14F-4D97-AF65-F5344CB8AC3E}">
        <p14:creationId xmlns:p14="http://schemas.microsoft.com/office/powerpoint/2010/main" val="42739859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Previous dipoles based on block coils</a:t>
            </a:r>
          </a:p>
          <a:p>
            <a:pPr eaLnBrk="1" hangingPunct="1"/>
            <a:endParaRPr lang="en-US" dirty="0">
              <a:solidFill>
                <a:schemeClr val="bg1">
                  <a:lumMod val="65000"/>
                </a:schemeClr>
              </a:solidFill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Main parameters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Sensitivity analysis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9059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sym typeface="Symbol" pitchFamily="18" charset="2"/>
              </a:rPr>
              <a:t>The Factor X: ratio between critical surface slope and </a:t>
            </a:r>
            <a:r>
              <a:rPr lang="en-US" sz="1800" dirty="0" err="1" smtClean="0">
                <a:sym typeface="Symbol" pitchFamily="18" charset="2"/>
              </a:rPr>
              <a:t>loadline</a:t>
            </a:r>
            <a:r>
              <a:rPr lang="en-US" sz="1800" dirty="0" smtClean="0">
                <a:sym typeface="Symbol" pitchFamily="18" charset="2"/>
              </a:rPr>
              <a:t> slope</a:t>
            </a: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This quantity is important since it rules the parametric dependence</a:t>
            </a: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In the plot, factor X is 1 – this is the case of magnet with thin coils as MCBXF</a:t>
            </a:r>
            <a:endParaRPr lang="en-US" sz="1400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1792800" y="2736000"/>
            <a:ext cx="43200" cy="3405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1792800" y="6141600"/>
            <a:ext cx="6399600" cy="7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1814400" y="3592800"/>
            <a:ext cx="2790937" cy="25488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3355200" y="2332800"/>
            <a:ext cx="3420000" cy="3412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 rot="19039105">
            <a:off x="2815199" y="4069333"/>
            <a:ext cx="1388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Loadline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2692612">
            <a:off x="3808762" y="3319680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Critical surface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256551" y="3838500"/>
            <a:ext cx="729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X=1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83603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Previous dipoles based on block coils (see Appendix)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ym typeface="Symbol" pitchFamily="18" charset="2"/>
              </a:rPr>
              <a:t>Two features of block coils and main parameters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Sensitivity analysis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0962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sym typeface="Symbol" pitchFamily="18" charset="2"/>
              </a:rPr>
              <a:t>The Factor X: ratio between critical surface slope and </a:t>
            </a:r>
            <a:r>
              <a:rPr lang="en-US" sz="1800" dirty="0" err="1" smtClean="0">
                <a:sym typeface="Symbol" pitchFamily="18" charset="2"/>
              </a:rPr>
              <a:t>loadline</a:t>
            </a:r>
            <a:r>
              <a:rPr lang="en-US" sz="1800" dirty="0" smtClean="0">
                <a:sym typeface="Symbol" pitchFamily="18" charset="2"/>
              </a:rPr>
              <a:t> slope</a:t>
            </a: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This quantity is important since it rules the parametric dependence</a:t>
            </a: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Typically high field magnets have X&gt;1</a:t>
            </a: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Property of the design but also of the superconductor</a:t>
            </a:r>
            <a:endParaRPr lang="en-US" sz="1400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1792800" y="2736000"/>
            <a:ext cx="43200" cy="3405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1792800" y="6141600"/>
            <a:ext cx="6399600" cy="7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1814400" y="4615200"/>
            <a:ext cx="3801600" cy="15264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3355200" y="2332800"/>
            <a:ext cx="3420000" cy="3412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 rot="20240033">
            <a:off x="3187340" y="4825573"/>
            <a:ext cx="1388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Loadline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2692612">
            <a:off x="3808762" y="3319680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Critical surface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101069" y="4768225"/>
            <a:ext cx="729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X=2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77882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800" dirty="0" smtClean="0">
                <a:sym typeface="Symbol" pitchFamily="18" charset="2"/>
              </a:rPr>
              <a:t>The Factor X: ratio between critical surface slope and </a:t>
            </a:r>
            <a:r>
              <a:rPr lang="en-US" sz="1800" dirty="0" err="1" smtClean="0">
                <a:sym typeface="Symbol" pitchFamily="18" charset="2"/>
              </a:rPr>
              <a:t>loadline</a:t>
            </a:r>
            <a:r>
              <a:rPr lang="en-US" sz="1800" dirty="0" smtClean="0">
                <a:sym typeface="Symbol" pitchFamily="18" charset="2"/>
              </a:rPr>
              <a:t> slope</a:t>
            </a: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If you add cable width, so to lower the </a:t>
            </a:r>
            <a:r>
              <a:rPr lang="en-US" sz="1400" dirty="0" err="1" smtClean="0">
                <a:sym typeface="Symbol" pitchFamily="18" charset="2"/>
              </a:rPr>
              <a:t>loadline</a:t>
            </a:r>
            <a:r>
              <a:rPr lang="en-US" sz="1400" dirty="0" smtClean="0">
                <a:sym typeface="Symbol" pitchFamily="18" charset="2"/>
              </a:rPr>
              <a:t>, you gain much less in short sample …</a:t>
            </a:r>
            <a:endParaRPr lang="en-US" sz="1400" dirty="0">
              <a:sym typeface="Symbol" pitchFamily="18" charset="2"/>
            </a:endParaRP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You can compute how much exactly for a linear case</a:t>
            </a:r>
          </a:p>
          <a:p>
            <a:pPr lvl="1" eaLnBrk="1" hangingPunct="1"/>
            <a:r>
              <a:rPr lang="en-US" sz="1400" dirty="0" smtClean="0">
                <a:sym typeface="Symbol" pitchFamily="18" charset="2"/>
              </a:rPr>
              <a:t>See seminar in July my </a:t>
            </a:r>
            <a:r>
              <a:rPr lang="en-US" sz="1400" dirty="0">
                <a:sym typeface="Symbol" pitchFamily="18" charset="2"/>
              </a:rPr>
              <a:t>Covid-19 Lecture notes chapter </a:t>
            </a:r>
            <a:r>
              <a:rPr lang="en-US" sz="1400" dirty="0" smtClean="0">
                <a:sym typeface="Symbol" pitchFamily="18" charset="2"/>
              </a:rPr>
              <a:t>8 and 9, </a:t>
            </a:r>
            <a:r>
              <a:rPr lang="en-US" sz="1400" dirty="0">
                <a:sym typeface="Symbol" pitchFamily="18" charset="2"/>
              </a:rPr>
              <a:t>for the whole discussion on coil </a:t>
            </a:r>
            <a:r>
              <a:rPr lang="en-US" sz="1400" dirty="0" smtClean="0">
                <a:sym typeface="Symbol" pitchFamily="18" charset="2"/>
              </a:rPr>
              <a:t>efficiency) </a:t>
            </a:r>
            <a:r>
              <a:rPr lang="en-US" sz="1400" dirty="0">
                <a:sym typeface="Symbol" pitchFamily="18" charset="2"/>
                <a:hlinkClick r:id="rId3"/>
              </a:rPr>
              <a:t>https://indico.cern.ch/event/1274005/</a:t>
            </a:r>
            <a:r>
              <a:rPr lang="en-US" sz="1400" dirty="0">
                <a:sym typeface="Symbol" pitchFamily="18" charset="2"/>
              </a:rPr>
              <a:t> </a:t>
            </a:r>
          </a:p>
          <a:p>
            <a:pPr lvl="1" eaLnBrk="1" hangingPunct="1"/>
            <a:endParaRPr lang="en-US" sz="14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1792800" y="2736000"/>
            <a:ext cx="43200" cy="3405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1792800" y="6141600"/>
            <a:ext cx="6399600" cy="78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1814400" y="4615200"/>
            <a:ext cx="3801600" cy="15264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>
            <a:off x="3355200" y="2332800"/>
            <a:ext cx="3420000" cy="3412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 rot="20240033">
            <a:off x="3187340" y="4825573"/>
            <a:ext cx="1388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Loadline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2692612">
            <a:off x="3808762" y="3319680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Critical surface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324299" y="4250407"/>
            <a:ext cx="729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X=2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1861782" y="4820635"/>
            <a:ext cx="4031806" cy="1319201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>
            <a:off x="4685279" y="4980911"/>
            <a:ext cx="110967" cy="2219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5651438" y="4623371"/>
            <a:ext cx="242150" cy="44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722668"/>
              </p:ext>
            </p:extLst>
          </p:nvPr>
        </p:nvGraphicFramePr>
        <p:xfrm>
          <a:off x="6032015" y="3652353"/>
          <a:ext cx="2483379" cy="1072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6" name="Equation" r:id="rId4" imgW="838200" imgH="355600" progId="Equation.3">
                  <p:embed/>
                </p:oleObj>
              </mc:Choice>
              <mc:Fallback>
                <p:oleObj name="Equation" r:id="rId4" imgW="838200" imgH="355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015" y="3652353"/>
                        <a:ext cx="2483379" cy="10727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Connector 17"/>
          <p:cNvCxnSpPr/>
          <p:nvPr/>
        </p:nvCxnSpPr>
        <p:spPr bwMode="auto">
          <a:xfrm flipV="1">
            <a:off x="5868928" y="4154869"/>
            <a:ext cx="12330" cy="6411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10880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The factor </a:t>
            </a:r>
            <a:r>
              <a:rPr lang="en-US" i="1" dirty="0" smtClean="0">
                <a:sym typeface="Symbol" pitchFamily="18" charset="2"/>
              </a:rPr>
              <a:t>X</a:t>
            </a:r>
            <a:r>
              <a:rPr lang="en-US" dirty="0" smtClean="0">
                <a:sym typeface="Symbol" pitchFamily="18" charset="2"/>
              </a:rPr>
              <a:t> is an analytical tool to estimate the sensitivity of short sample on magnet parameters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Geometrically, is defined as the slope of the critical surface divided by the slope of the </a:t>
            </a:r>
            <a:r>
              <a:rPr lang="en-US" dirty="0" err="1" smtClean="0">
                <a:sym typeface="Symbol" pitchFamily="18" charset="2"/>
              </a:rPr>
              <a:t>loadline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It is an </a:t>
            </a:r>
            <a:r>
              <a:rPr lang="en-US" dirty="0" err="1" smtClean="0">
                <a:sym typeface="Symbol" pitchFamily="18" charset="2"/>
              </a:rPr>
              <a:t>adimensional</a:t>
            </a:r>
            <a:r>
              <a:rPr lang="en-US" dirty="0" smtClean="0">
                <a:sym typeface="Symbol" pitchFamily="18" charset="2"/>
              </a:rPr>
              <a:t> parameter</a:t>
            </a:r>
          </a:p>
          <a:p>
            <a:pPr lvl="1" eaLnBrk="1" hangingPunct="1"/>
            <a:r>
              <a:rPr lang="en-US" i="1" dirty="0">
                <a:latin typeface="Symbol" charset="2"/>
                <a:cs typeface="Symbol" charset="2"/>
                <a:sym typeface="Symbol" pitchFamily="18" charset="2"/>
              </a:rPr>
              <a:t>k</a:t>
            </a:r>
            <a:r>
              <a:rPr lang="en-US" dirty="0" smtClean="0">
                <a:sym typeface="Symbol" pitchFamily="18" charset="2"/>
              </a:rPr>
              <a:t>: fraction of </a:t>
            </a:r>
            <a:r>
              <a:rPr lang="en-US" dirty="0" err="1" smtClean="0">
                <a:sym typeface="Symbol" pitchFamily="18" charset="2"/>
              </a:rPr>
              <a:t>sc</a:t>
            </a:r>
            <a:r>
              <a:rPr lang="en-US" dirty="0" smtClean="0">
                <a:sym typeface="Symbol" pitchFamily="18" charset="2"/>
              </a:rPr>
              <a:t> in the insulated coil</a:t>
            </a:r>
          </a:p>
          <a:p>
            <a:pPr lvl="1" eaLnBrk="1" hangingPunct="1"/>
            <a:r>
              <a:rPr lang="en-US" i="1" dirty="0">
                <a:sym typeface="Symbol" pitchFamily="18" charset="2"/>
              </a:rPr>
              <a:t>s</a:t>
            </a:r>
            <a:r>
              <a:rPr lang="en-US" dirty="0" smtClean="0">
                <a:sym typeface="Symbol" pitchFamily="18" charset="2"/>
              </a:rPr>
              <a:t>: slope of the </a:t>
            </a:r>
            <a:r>
              <a:rPr lang="en-US" dirty="0" err="1" smtClean="0">
                <a:sym typeface="Symbol" pitchFamily="18" charset="2"/>
              </a:rPr>
              <a:t>sc</a:t>
            </a:r>
            <a:r>
              <a:rPr lang="en-US" dirty="0" smtClean="0">
                <a:sym typeface="Symbol" pitchFamily="18" charset="2"/>
              </a:rPr>
              <a:t> critical surface</a:t>
            </a:r>
          </a:p>
          <a:p>
            <a:pPr lvl="1" eaLnBrk="1" hangingPunct="1"/>
            <a:r>
              <a:rPr lang="en-US" i="1" dirty="0" err="1" smtClean="0">
                <a:sym typeface="Symbol" pitchFamily="18" charset="2"/>
              </a:rPr>
              <a:t>w</a:t>
            </a:r>
            <a:r>
              <a:rPr lang="en-US" i="1" baseline="-25000" dirty="0" err="1" smtClean="0">
                <a:sym typeface="Symbol" pitchFamily="18" charset="2"/>
              </a:rPr>
              <a:t>eq</a:t>
            </a:r>
            <a:r>
              <a:rPr lang="en-US" dirty="0" smtClean="0">
                <a:sym typeface="Symbol" pitchFamily="18" charset="2"/>
              </a:rPr>
              <a:t>: equivalent coil width</a:t>
            </a:r>
          </a:p>
          <a:p>
            <a:pPr lvl="1" eaLnBrk="1" hangingPunct="1"/>
            <a:r>
              <a:rPr lang="en-US" dirty="0" err="1" smtClean="0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 smtClean="0">
                <a:sym typeface="Symbol" pitchFamily="18" charset="2"/>
              </a:rPr>
              <a:t>c</a:t>
            </a:r>
            <a:r>
              <a:rPr lang="en-US" dirty="0" smtClean="0">
                <a:sym typeface="Symbol" pitchFamily="18" charset="2"/>
              </a:rPr>
              <a:t>: coil efficiency, see previous slides</a:t>
            </a:r>
          </a:p>
          <a:p>
            <a:pPr lvl="1" eaLnBrk="1" hangingPunct="1"/>
            <a:r>
              <a:rPr lang="en-US" i="1" dirty="0" smtClean="0">
                <a:latin typeface="Symbol" charset="2"/>
                <a:cs typeface="Symbol" charset="2"/>
                <a:sym typeface="Symbol" pitchFamily="18" charset="2"/>
              </a:rPr>
              <a:t>D</a:t>
            </a:r>
            <a:r>
              <a:rPr lang="en-US" i="1" baseline="-25000" dirty="0" smtClean="0">
                <a:sym typeface="Symbol" pitchFamily="18" charset="2"/>
              </a:rPr>
              <a:t>I</a:t>
            </a:r>
            <a:r>
              <a:rPr lang="en-US" dirty="0" smtClean="0">
                <a:sym typeface="Symbol" pitchFamily="18" charset="2"/>
              </a:rPr>
              <a:t>: iron contribution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Factor </a:t>
            </a:r>
            <a:r>
              <a:rPr lang="en-US" i="1" dirty="0" smtClean="0">
                <a:sym typeface="Symbol" pitchFamily="18" charset="2"/>
              </a:rPr>
              <a:t>X</a:t>
            </a:r>
            <a:r>
              <a:rPr lang="en-US" dirty="0" smtClean="0">
                <a:sym typeface="Symbol" pitchFamily="18" charset="2"/>
              </a:rPr>
              <a:t> is 1-1.5 for magnets with 10-mm-coil widths like RHIC or MCBXF</a:t>
            </a:r>
          </a:p>
          <a:p>
            <a:pPr eaLnBrk="1" hangingPunct="1"/>
            <a:r>
              <a:rPr lang="en-US" dirty="0">
                <a:sym typeface="Symbol" pitchFamily="18" charset="2"/>
              </a:rPr>
              <a:t>Factor </a:t>
            </a:r>
            <a:r>
              <a:rPr lang="en-US" i="1" dirty="0">
                <a:sym typeface="Symbol" pitchFamily="18" charset="2"/>
              </a:rPr>
              <a:t>X</a:t>
            </a:r>
            <a:r>
              <a:rPr lang="en-US" dirty="0">
                <a:sym typeface="Symbol" pitchFamily="18" charset="2"/>
              </a:rPr>
              <a:t> is </a:t>
            </a:r>
            <a:r>
              <a:rPr lang="en-US" dirty="0" smtClean="0">
                <a:sym typeface="Symbol" pitchFamily="18" charset="2"/>
              </a:rPr>
              <a:t>around 3.7 for LHC dipoles (28 mm </a:t>
            </a:r>
            <a:r>
              <a:rPr lang="en-US" dirty="0">
                <a:sym typeface="Symbol" pitchFamily="18" charset="2"/>
              </a:rPr>
              <a:t>coil </a:t>
            </a:r>
            <a:r>
              <a:rPr lang="en-US" dirty="0" smtClean="0">
                <a:sym typeface="Symbol" pitchFamily="18" charset="2"/>
              </a:rPr>
              <a:t>width)</a:t>
            </a:r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FACTOR X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graphicFrame>
        <p:nvGraphicFramePr>
          <p:cNvPr id="5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8758046"/>
              </p:ext>
            </p:extLst>
          </p:nvPr>
        </p:nvGraphicFramePr>
        <p:xfrm>
          <a:off x="5668258" y="2650594"/>
          <a:ext cx="29845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7" name="Equation" r:id="rId3" imgW="850900" imgH="215900" progId="Equation.3">
                  <p:embed/>
                </p:oleObj>
              </mc:Choice>
              <mc:Fallback>
                <p:oleObj name="Equation" r:id="rId3" imgW="850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8258" y="2650594"/>
                        <a:ext cx="29845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2778308"/>
              </p:ext>
            </p:extLst>
          </p:nvPr>
        </p:nvGraphicFramePr>
        <p:xfrm>
          <a:off x="6558744" y="3852334"/>
          <a:ext cx="1922034" cy="803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8" name="Equation" r:id="rId5" imgW="711200" imgH="292100" progId="Equation.3">
                  <p:embed/>
                </p:oleObj>
              </mc:Choice>
              <mc:Fallback>
                <p:oleObj name="Equation" r:id="rId5" imgW="7112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8744" y="3852334"/>
                        <a:ext cx="1922034" cy="8038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77248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The larger is X, the less you gain in short sample field improving the design by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Adding conductor (more coil width </a:t>
            </a:r>
            <a:r>
              <a:rPr lang="en-US" i="1" dirty="0" err="1" smtClean="0">
                <a:sym typeface="Symbol" pitchFamily="18" charset="2"/>
              </a:rPr>
              <a:t>w</a:t>
            </a:r>
            <a:r>
              <a:rPr lang="en-US" i="1" baseline="-25000" dirty="0" err="1" smtClean="0">
                <a:sym typeface="Symbol" pitchFamily="18" charset="2"/>
              </a:rPr>
              <a:t>eq</a:t>
            </a:r>
            <a:r>
              <a:rPr lang="en-US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Adding superconductor (increasing the </a:t>
            </a:r>
            <a:r>
              <a:rPr lang="en-US" dirty="0" err="1" smtClean="0">
                <a:sym typeface="Symbol" pitchFamily="18" charset="2"/>
              </a:rPr>
              <a:t>sc</a:t>
            </a:r>
            <a:r>
              <a:rPr lang="en-US" dirty="0" smtClean="0">
                <a:sym typeface="Symbol" pitchFamily="18" charset="2"/>
              </a:rPr>
              <a:t> fraction in the strand </a:t>
            </a:r>
            <a:r>
              <a:rPr lang="en-US" i="1" dirty="0" smtClean="0">
                <a:latin typeface="Symbol" charset="2"/>
                <a:cs typeface="Symbol" charset="2"/>
                <a:sym typeface="Symbol" pitchFamily="18" charset="2"/>
              </a:rPr>
              <a:t>k</a:t>
            </a:r>
            <a:r>
              <a:rPr lang="en-US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Improving the critical surface (increasing the slope </a:t>
            </a:r>
            <a:r>
              <a:rPr lang="en-US" i="1" dirty="0" smtClean="0">
                <a:sym typeface="Symbol" pitchFamily="18" charset="2"/>
              </a:rPr>
              <a:t>s</a:t>
            </a:r>
            <a:r>
              <a:rPr lang="en-US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(see notes chapters 8 and 9)</a:t>
            </a:r>
          </a:p>
          <a:p>
            <a:pPr lvl="1" eaLnBrk="1" hangingPunct="1"/>
            <a:endParaRPr lang="en-US" dirty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For LHC dipole, increasing the cable width or the critical current, or the </a:t>
            </a:r>
            <a:r>
              <a:rPr lang="en-US" dirty="0" err="1" smtClean="0">
                <a:sym typeface="Symbol" pitchFamily="18" charset="2"/>
              </a:rPr>
              <a:t>sc</a:t>
            </a:r>
            <a:r>
              <a:rPr lang="en-US" dirty="0" smtClean="0">
                <a:sym typeface="Symbol" pitchFamily="18" charset="2"/>
              </a:rPr>
              <a:t> content, by 20%, you gain in short sample only  20%/(1+3.7), i.e. 4%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How much is the factor X for 14+ T dipole?</a:t>
            </a:r>
          </a:p>
          <a:p>
            <a:pPr eaLnBrk="1" hangingPunct="1"/>
            <a:endParaRPr lang="en-US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FACTOR X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5278895"/>
              </p:ext>
            </p:extLst>
          </p:nvPr>
        </p:nvGraphicFramePr>
        <p:xfrm>
          <a:off x="606955" y="3640024"/>
          <a:ext cx="2483379" cy="1072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6" name="Equation" r:id="rId3" imgW="838200" imgH="355600" progId="Equation.3">
                  <p:embed/>
                </p:oleObj>
              </mc:Choice>
              <mc:Fallback>
                <p:oleObj name="Equation" r:id="rId3" imgW="838200" imgH="355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955" y="3640024"/>
                        <a:ext cx="2483379" cy="10727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4584467"/>
              </p:ext>
            </p:extLst>
          </p:nvPr>
        </p:nvGraphicFramePr>
        <p:xfrm>
          <a:off x="3755319" y="3642431"/>
          <a:ext cx="2220913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7" name="Equation" r:id="rId5" imgW="749300" imgH="342900" progId="Equation.3">
                  <p:embed/>
                </p:oleObj>
              </mc:Choice>
              <mc:Fallback>
                <p:oleObj name="Equation" r:id="rId5" imgW="7493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5319" y="3642431"/>
                        <a:ext cx="2220913" cy="103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3658632"/>
              </p:ext>
            </p:extLst>
          </p:nvPr>
        </p:nvGraphicFramePr>
        <p:xfrm>
          <a:off x="6468004" y="3639080"/>
          <a:ext cx="2295525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" name="Equation" r:id="rId7" imgW="774700" imgH="342900" progId="Equation.3">
                  <p:embed/>
                </p:oleObj>
              </mc:Choice>
              <mc:Fallback>
                <p:oleObj name="Equation" r:id="rId7" imgW="7747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8004" y="3639080"/>
                        <a:ext cx="2295525" cy="103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08229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Slope at 17.5 T: 250 (A/mm</a:t>
            </a:r>
            <a:r>
              <a:rPr lang="en-US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)/T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Every additional tesla you lose 250 A/mm</a:t>
            </a:r>
            <a:r>
              <a:rPr lang="en-US" baseline="30000" dirty="0" smtClean="0">
                <a:sym typeface="Symbol" pitchFamily="18" charset="2"/>
              </a:rPr>
              <a:t>2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This is half of the slope of </a:t>
            </a:r>
            <a:r>
              <a:rPr lang="en-US" dirty="0" err="1" smtClean="0">
                <a:sym typeface="Symbol" pitchFamily="18" charset="2"/>
              </a:rPr>
              <a:t>Nb</a:t>
            </a:r>
            <a:r>
              <a:rPr lang="en-US" dirty="0" smtClean="0">
                <a:sym typeface="Symbol" pitchFamily="18" charset="2"/>
              </a:rPr>
              <a:t>-Ti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Filling factor: fraction of </a:t>
            </a:r>
            <a:r>
              <a:rPr lang="en-US" dirty="0" err="1" smtClean="0">
                <a:sym typeface="Symbol" pitchFamily="18" charset="2"/>
              </a:rPr>
              <a:t>sc</a:t>
            </a:r>
            <a:r>
              <a:rPr lang="en-US" dirty="0" smtClean="0">
                <a:sym typeface="Symbol" pitchFamily="18" charset="2"/>
              </a:rPr>
              <a:t> in the insulated cable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With 0.9 Cu fraction, 1.1 mm diameter and 0.15 mm insulation: 0.36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With 0.9 Cu fraction, </a:t>
            </a:r>
            <a:r>
              <a:rPr lang="en-US" dirty="0" smtClean="0">
                <a:sym typeface="Symbol" pitchFamily="18" charset="2"/>
              </a:rPr>
              <a:t>1.0 </a:t>
            </a:r>
            <a:r>
              <a:rPr lang="en-US" dirty="0">
                <a:sym typeface="Symbol" pitchFamily="18" charset="2"/>
              </a:rPr>
              <a:t>mm diameter and 0.15 mm insulation: </a:t>
            </a:r>
            <a:r>
              <a:rPr lang="en-US" dirty="0" smtClean="0">
                <a:sym typeface="Symbol" pitchFamily="18" charset="2"/>
              </a:rPr>
              <a:t>0.34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>
                <a:sym typeface="Symbol" pitchFamily="18" charset="2"/>
              </a:rPr>
              <a:t>With </a:t>
            </a:r>
            <a:r>
              <a:rPr lang="en-US" dirty="0" smtClean="0">
                <a:sym typeface="Symbol" pitchFamily="18" charset="2"/>
              </a:rPr>
              <a:t>1.2 </a:t>
            </a:r>
            <a:r>
              <a:rPr lang="en-US" dirty="0">
                <a:sym typeface="Symbol" pitchFamily="18" charset="2"/>
              </a:rPr>
              <a:t>Cu fraction, </a:t>
            </a:r>
            <a:r>
              <a:rPr lang="en-US" dirty="0" smtClean="0">
                <a:sym typeface="Symbol" pitchFamily="18" charset="2"/>
              </a:rPr>
              <a:t>0.85 </a:t>
            </a:r>
            <a:r>
              <a:rPr lang="en-US" dirty="0">
                <a:sym typeface="Symbol" pitchFamily="18" charset="2"/>
              </a:rPr>
              <a:t>mm diameter and 0.15 mm insulation: </a:t>
            </a:r>
            <a:r>
              <a:rPr lang="en-US" dirty="0" smtClean="0">
                <a:sym typeface="Symbol" pitchFamily="18" charset="2"/>
              </a:rPr>
              <a:t>0.29</a:t>
            </a:r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Coil width: let us take 55 mm</a:t>
            </a:r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Iron contribution: 15%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Factor X is around 3.2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FACTOR X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graphicFrame>
        <p:nvGraphicFramePr>
          <p:cNvPr id="5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195928"/>
              </p:ext>
            </p:extLst>
          </p:nvPr>
        </p:nvGraphicFramePr>
        <p:xfrm>
          <a:off x="5752923" y="4245150"/>
          <a:ext cx="29845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0" name="Equation" r:id="rId3" imgW="850900" imgH="215900" progId="Equation.3">
                  <p:embed/>
                </p:oleObj>
              </mc:Choice>
              <mc:Fallback>
                <p:oleObj name="Equation" r:id="rId3" imgW="850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2923" y="4245150"/>
                        <a:ext cx="29845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5172604"/>
              </p:ext>
            </p:extLst>
          </p:nvPr>
        </p:nvGraphicFramePr>
        <p:xfrm>
          <a:off x="7221966" y="1213556"/>
          <a:ext cx="1922034" cy="803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1" name="Equation" r:id="rId5" imgW="711200" imgH="292100" progId="Equation.3">
                  <p:embed/>
                </p:oleObj>
              </mc:Choice>
              <mc:Fallback>
                <p:oleObj name="Equation" r:id="rId5" imgW="7112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1966" y="1213556"/>
                        <a:ext cx="1922034" cy="8038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971923"/>
              </p:ext>
            </p:extLst>
          </p:nvPr>
        </p:nvGraphicFramePr>
        <p:xfrm>
          <a:off x="939624" y="5074356"/>
          <a:ext cx="6681787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2" name="Equation" r:id="rId7" imgW="1905000" imgH="215900" progId="Equation.3">
                  <p:embed/>
                </p:oleObj>
              </mc:Choice>
              <mc:Fallback>
                <p:oleObj name="Equation" r:id="rId7" imgW="19050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9624" y="5074356"/>
                        <a:ext cx="6681787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620652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Dependence on strand critical current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 gain of 10% in critical current gives 10%/4.2=2.4% more short sample field (0.4 T)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Dependence on coil width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Increasing 9% coil width from 55 to 60 mm you gain 2.2% in short sample (0.4 T) – that is you have 2% more margin on the </a:t>
            </a:r>
            <a:r>
              <a:rPr lang="en-US" dirty="0" err="1" smtClean="0">
                <a:sym typeface="Symbol" pitchFamily="18" charset="2"/>
              </a:rPr>
              <a:t>loadline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Decreasing </a:t>
            </a:r>
            <a:r>
              <a:rPr lang="en-US" dirty="0">
                <a:sym typeface="Symbol" pitchFamily="18" charset="2"/>
              </a:rPr>
              <a:t>10% coil width from 55 to </a:t>
            </a:r>
            <a:r>
              <a:rPr lang="en-US" dirty="0" smtClean="0">
                <a:sym typeface="Symbol" pitchFamily="18" charset="2"/>
              </a:rPr>
              <a:t>50 </a:t>
            </a:r>
            <a:r>
              <a:rPr lang="en-US" dirty="0">
                <a:sym typeface="Symbol" pitchFamily="18" charset="2"/>
              </a:rPr>
              <a:t>mm you </a:t>
            </a:r>
            <a:r>
              <a:rPr lang="en-US" dirty="0" smtClean="0">
                <a:sym typeface="Symbol" pitchFamily="18" charset="2"/>
              </a:rPr>
              <a:t>lose 2.4% </a:t>
            </a:r>
            <a:r>
              <a:rPr lang="en-US" dirty="0">
                <a:sym typeface="Symbol" pitchFamily="18" charset="2"/>
              </a:rPr>
              <a:t>in short sample (</a:t>
            </a:r>
            <a:r>
              <a:rPr lang="en-US" dirty="0" smtClean="0">
                <a:sym typeface="Symbol" pitchFamily="18" charset="2"/>
              </a:rPr>
              <a:t>0.4 </a:t>
            </a:r>
            <a:r>
              <a:rPr lang="en-US" dirty="0">
                <a:sym typeface="Symbol" pitchFamily="18" charset="2"/>
              </a:rPr>
              <a:t>T) – that is you have 2% </a:t>
            </a:r>
            <a:r>
              <a:rPr lang="en-US" dirty="0" smtClean="0">
                <a:sym typeface="Symbol" pitchFamily="18" charset="2"/>
              </a:rPr>
              <a:t>less </a:t>
            </a:r>
            <a:r>
              <a:rPr lang="en-US" dirty="0">
                <a:sym typeface="Symbol" pitchFamily="18" charset="2"/>
              </a:rPr>
              <a:t>margin on the </a:t>
            </a:r>
            <a:r>
              <a:rPr lang="en-US" dirty="0" err="1">
                <a:sym typeface="Symbol" pitchFamily="18" charset="2"/>
              </a:rPr>
              <a:t>loadline</a:t>
            </a:r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Dependence on copper ratio of the strand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Going from the 1.0 mm strand with 0.9 copper ratio to MQXF strand (0.85 mm with 1.2 copper):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Filling factor lowers from 0.34 to 0.29 (-15%)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You lose in short sample 15%/4.2=3.5%, i.e. 0.6 T, i.e. 3% on margin on the </a:t>
            </a:r>
            <a:r>
              <a:rPr lang="en-US" dirty="0" err="1" smtClean="0">
                <a:sym typeface="Symbol" pitchFamily="18" charset="2"/>
              </a:rPr>
              <a:t>loadline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SENSITIVITY ANALYSIS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9542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Dependence on </a:t>
            </a:r>
            <a:r>
              <a:rPr lang="en-US" dirty="0" smtClean="0">
                <a:latin typeface="Symbol" charset="2"/>
                <a:cs typeface="Symbol" charset="2"/>
                <a:sym typeface="Symbol" pitchFamily="18" charset="2"/>
              </a:rPr>
              <a:t>l</a:t>
            </a:r>
            <a:r>
              <a:rPr lang="en-US" dirty="0" smtClean="0">
                <a:sym typeface="Symbol" pitchFamily="18" charset="2"/>
              </a:rPr>
              <a:t>: quite different</a:t>
            </a: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Nearly whatever you gain in </a:t>
            </a:r>
            <a:r>
              <a:rPr lang="en-US" dirty="0" smtClean="0">
                <a:latin typeface="Symbol" charset="2"/>
                <a:cs typeface="Symbol" charset="2"/>
                <a:sym typeface="Symbol" pitchFamily="18" charset="2"/>
              </a:rPr>
              <a:t>l</a:t>
            </a:r>
            <a:r>
              <a:rPr lang="en-US" dirty="0" smtClean="0">
                <a:sym typeface="Symbol" pitchFamily="18" charset="2"/>
              </a:rPr>
              <a:t> you get in short sample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In our case, if we manage to reduce the ratio peak field/bore field of 2%, we gain 1.6% of margin on the </a:t>
            </a:r>
            <a:r>
              <a:rPr lang="en-US" dirty="0" err="1" smtClean="0">
                <a:sym typeface="Symbol" pitchFamily="18" charset="2"/>
              </a:rPr>
              <a:t>loadline</a:t>
            </a:r>
            <a:r>
              <a:rPr lang="en-US" dirty="0" smtClean="0">
                <a:sym typeface="Symbol" pitchFamily="18" charset="2"/>
              </a:rPr>
              <a:t>!</a:t>
            </a:r>
          </a:p>
          <a:p>
            <a:pPr lvl="1"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Message: try to reduce the ratio peak field/bore field as much as possible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SENSITIVITY ANALYSIS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260895"/>
              </p:ext>
            </p:extLst>
          </p:nvPr>
        </p:nvGraphicFramePr>
        <p:xfrm>
          <a:off x="3247393" y="1958380"/>
          <a:ext cx="2406650" cy="1033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9" name="Equation" r:id="rId3" imgW="812800" imgH="342900" progId="Equation.3">
                  <p:embed/>
                </p:oleObj>
              </mc:Choice>
              <mc:Fallback>
                <p:oleObj name="Equation" r:id="rId3" imgW="8128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7393" y="1958380"/>
                        <a:ext cx="2406650" cy="1033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82816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Time margin definition: time needed to quench all superconductor from the beginning of quench not to exceed </a:t>
            </a:r>
            <a:r>
              <a:rPr lang="en-US" dirty="0" err="1" smtClean="0">
                <a:sym typeface="Symbol" pitchFamily="18" charset="2"/>
              </a:rPr>
              <a:t>T</a:t>
            </a:r>
            <a:r>
              <a:rPr lang="en-US" baseline="-25000" dirty="0" err="1" smtClean="0">
                <a:sym typeface="Symbol" pitchFamily="18" charset="2"/>
              </a:rPr>
              <a:t>max</a:t>
            </a:r>
            <a:endParaRPr lang="en-US" baseline="-25000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i="1" dirty="0" smtClean="0">
                <a:sym typeface="Symbol" pitchFamily="18" charset="2"/>
              </a:rPr>
              <a:t>I</a:t>
            </a:r>
            <a:r>
              <a:rPr lang="en-US" i="1" baseline="-25000" dirty="0" smtClean="0">
                <a:sym typeface="Symbol" pitchFamily="18" charset="2"/>
              </a:rPr>
              <a:t>0</a:t>
            </a:r>
            <a:r>
              <a:rPr lang="en-US" dirty="0" smtClean="0">
                <a:sym typeface="Symbol" pitchFamily="18" charset="2"/>
              </a:rPr>
              <a:t>: nominal current</a:t>
            </a:r>
          </a:p>
          <a:p>
            <a:pPr lvl="1" eaLnBrk="1" hangingPunct="1"/>
            <a:r>
              <a:rPr lang="en-US" dirty="0" err="1" smtClean="0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 smtClean="0">
                <a:sym typeface="Symbol" pitchFamily="18" charset="2"/>
              </a:rPr>
              <a:t>q</a:t>
            </a:r>
            <a:r>
              <a:rPr lang="en-US" dirty="0" smtClean="0">
                <a:sym typeface="Symbol" pitchFamily="18" charset="2"/>
              </a:rPr>
              <a:t>= quench integral of the magnet fully quenched</a:t>
            </a:r>
          </a:p>
          <a:p>
            <a:pPr lvl="1" eaLnBrk="1" hangingPunct="1"/>
            <a:r>
              <a:rPr lang="en-US" dirty="0" smtClean="0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dirty="0" smtClean="0">
                <a:sym typeface="Symbol" pitchFamily="18" charset="2"/>
              </a:rPr>
              <a:t>(</a:t>
            </a:r>
            <a:r>
              <a:rPr lang="en-US" dirty="0" err="1" smtClean="0">
                <a:sym typeface="Symbol" pitchFamily="18" charset="2"/>
              </a:rPr>
              <a:t>T</a:t>
            </a:r>
            <a:r>
              <a:rPr lang="en-US" baseline="-25000" dirty="0" err="1" smtClean="0">
                <a:sym typeface="Symbol" pitchFamily="18" charset="2"/>
              </a:rPr>
              <a:t>max</a:t>
            </a:r>
            <a:r>
              <a:rPr lang="en-US" dirty="0" smtClean="0">
                <a:sym typeface="Symbol" pitchFamily="18" charset="2"/>
              </a:rPr>
              <a:t>)= MIITs of the cable (depending on specific heats, resistivity, and copper quantity)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QUENCH PROTECTION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2" name="Picture 1" descr="time_mar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10" y="2392454"/>
            <a:ext cx="4311746" cy="2552060"/>
          </a:xfrm>
          <a:prstGeom prst="rect">
            <a:avLst/>
          </a:prstGeom>
        </p:spPr>
      </p:pic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916813"/>
              </p:ext>
            </p:extLst>
          </p:nvPr>
        </p:nvGraphicFramePr>
        <p:xfrm>
          <a:off x="5606695" y="2973702"/>
          <a:ext cx="2857500" cy="107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5" name="Equation" r:id="rId4" imgW="965200" imgH="355600" progId="Equation.3">
                  <p:embed/>
                </p:oleObj>
              </mc:Choice>
              <mc:Fallback>
                <p:oleObj name="Equation" r:id="rId4" imgW="965200" imgH="355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6695" y="2973702"/>
                        <a:ext cx="2857500" cy="1071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27581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Limits on time margin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LHC  dipoles have a time margin of 100-200 </a:t>
            </a:r>
            <a:r>
              <a:rPr lang="en-US" dirty="0" err="1" smtClean="0">
                <a:sym typeface="Symbol" pitchFamily="18" charset="2"/>
              </a:rPr>
              <a:t>ms</a:t>
            </a:r>
            <a:r>
              <a:rPr lang="en-US" dirty="0" smtClean="0">
                <a:sym typeface="Symbol" pitchFamily="18" charset="2"/>
              </a:rPr>
              <a:t> (outer/inner layer)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HL-LHC Nb</a:t>
            </a:r>
            <a:r>
              <a:rPr lang="en-US" baseline="-25000" dirty="0" smtClean="0">
                <a:sym typeface="Symbol" pitchFamily="18" charset="2"/>
              </a:rPr>
              <a:t>3</a:t>
            </a:r>
            <a:r>
              <a:rPr lang="en-US" dirty="0" smtClean="0">
                <a:sym typeface="Symbol" pitchFamily="18" charset="2"/>
              </a:rPr>
              <a:t>Sn magnets (MQXF and 11 T) have 40 </a:t>
            </a:r>
            <a:r>
              <a:rPr lang="en-US" dirty="0" err="1" smtClean="0">
                <a:sym typeface="Symbol" pitchFamily="18" charset="2"/>
              </a:rPr>
              <a:t>ms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40 </a:t>
            </a:r>
            <a:r>
              <a:rPr lang="en-US" dirty="0" err="1" smtClean="0">
                <a:sym typeface="Symbol" pitchFamily="18" charset="2"/>
              </a:rPr>
              <a:t>ms</a:t>
            </a:r>
            <a:r>
              <a:rPr lang="en-US" dirty="0" smtClean="0">
                <a:sym typeface="Symbol" pitchFamily="18" charset="2"/>
              </a:rPr>
              <a:t> for </a:t>
            </a:r>
            <a:r>
              <a:rPr lang="en-US" dirty="0" err="1" smtClean="0">
                <a:sym typeface="Symbol" pitchFamily="18" charset="2"/>
              </a:rPr>
              <a:t>T</a:t>
            </a:r>
            <a:r>
              <a:rPr lang="en-US" baseline="-25000" dirty="0" err="1" smtClean="0">
                <a:sym typeface="Symbol" pitchFamily="18" charset="2"/>
              </a:rPr>
              <a:t>max</a:t>
            </a:r>
            <a:r>
              <a:rPr lang="en-US" dirty="0" smtClean="0">
                <a:sym typeface="Symbol" pitchFamily="18" charset="2"/>
              </a:rPr>
              <a:t>=350 K was set as target for protection for FCC </a:t>
            </a:r>
            <a:r>
              <a:rPr lang="en-US" dirty="0" smtClean="0">
                <a:sym typeface="Symbol" pitchFamily="18" charset="2"/>
                <a:hlinkClick r:id="rId3"/>
              </a:rPr>
              <a:t>T. Salmi, et al., IEEE TAS 2019</a:t>
            </a:r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Estimate of time margin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latin typeface="Symbol" charset="2"/>
                <a:cs typeface="Symbol" charset="2"/>
                <a:sym typeface="Symbol" pitchFamily="18" charset="2"/>
              </a:rPr>
              <a:t>n</a:t>
            </a:r>
            <a:r>
              <a:rPr lang="en-US" dirty="0" smtClean="0">
                <a:sym typeface="Symbol" pitchFamily="18" charset="2"/>
              </a:rPr>
              <a:t>: copper to SC ratio</a:t>
            </a:r>
          </a:p>
          <a:p>
            <a:pPr lvl="1" eaLnBrk="1" hangingPunct="1"/>
            <a:r>
              <a:rPr lang="en-US" i="1" dirty="0">
                <a:sym typeface="Symbol" pitchFamily="18" charset="2"/>
              </a:rPr>
              <a:t>j</a:t>
            </a:r>
            <a:r>
              <a:rPr lang="en-US" i="1" baseline="-25000" dirty="0" smtClean="0">
                <a:sym typeface="Symbol" pitchFamily="18" charset="2"/>
              </a:rPr>
              <a:t>0</a:t>
            </a:r>
            <a:r>
              <a:rPr lang="en-US" dirty="0" smtClean="0">
                <a:sym typeface="Symbol" pitchFamily="18" charset="2"/>
              </a:rPr>
              <a:t>: nominal overall current density</a:t>
            </a:r>
          </a:p>
          <a:p>
            <a:pPr lvl="1" eaLnBrk="1" hangingPunct="1"/>
            <a:r>
              <a:rPr lang="en-US" i="1" dirty="0" err="1" smtClean="0">
                <a:sym typeface="Symbol" pitchFamily="18" charset="2"/>
              </a:rPr>
              <a:t>U</a:t>
            </a:r>
            <a:r>
              <a:rPr lang="en-US" i="1" baseline="-25000" dirty="0" err="1" smtClean="0">
                <a:sym typeface="Symbol" pitchFamily="18" charset="2"/>
              </a:rPr>
              <a:t>d</a:t>
            </a:r>
            <a:r>
              <a:rPr lang="en-US" dirty="0" smtClean="0">
                <a:sym typeface="Symbol" pitchFamily="18" charset="2"/>
              </a:rPr>
              <a:t>: energy density in the insulated coil</a:t>
            </a:r>
          </a:p>
          <a:p>
            <a:pPr lvl="1" eaLnBrk="1" hangingPunct="1"/>
            <a:r>
              <a:rPr lang="en-US" dirty="0" err="1" smtClean="0">
                <a:sym typeface="Symbol" pitchFamily="18" charset="2"/>
              </a:rPr>
              <a:t>C</a:t>
            </a:r>
            <a:r>
              <a:rPr lang="en-US" baseline="-25000" dirty="0" err="1" smtClean="0">
                <a:sym typeface="Symbol" pitchFamily="18" charset="2"/>
              </a:rPr>
              <a:t>p</a:t>
            </a:r>
            <a:r>
              <a:rPr lang="en-US" baseline="30000" dirty="0" err="1" smtClean="0">
                <a:sym typeface="Symbol" pitchFamily="18" charset="2"/>
              </a:rPr>
              <a:t>ave</a:t>
            </a:r>
            <a:r>
              <a:rPr lang="en-US" dirty="0" smtClean="0">
                <a:sym typeface="Symbol" pitchFamily="18" charset="2"/>
              </a:rPr>
              <a:t>: average specific heat of insulated coil (over material and temperature)</a:t>
            </a:r>
          </a:p>
          <a:p>
            <a:pPr lvl="1" eaLnBrk="1" hangingPunct="1"/>
            <a:r>
              <a:rPr lang="en-US" dirty="0" smtClean="0">
                <a:latin typeface="Symbol" charset="2"/>
                <a:cs typeface="Symbol" charset="2"/>
                <a:sym typeface="Symbol" pitchFamily="18" charset="2"/>
              </a:rPr>
              <a:t>r</a:t>
            </a:r>
            <a:r>
              <a:rPr lang="en-US" dirty="0" smtClean="0">
                <a:sym typeface="Symbol" pitchFamily="18" charset="2"/>
              </a:rPr>
              <a:t>: </a:t>
            </a:r>
            <a:r>
              <a:rPr lang="en-US" dirty="0">
                <a:sym typeface="Symbol" pitchFamily="18" charset="2"/>
              </a:rPr>
              <a:t>average </a:t>
            </a:r>
            <a:r>
              <a:rPr lang="en-US" dirty="0" smtClean="0">
                <a:sym typeface="Symbol" pitchFamily="18" charset="2"/>
              </a:rPr>
              <a:t>resistivity of copper (</a:t>
            </a:r>
            <a:r>
              <a:rPr lang="en-US" dirty="0">
                <a:sym typeface="Symbol" pitchFamily="18" charset="2"/>
              </a:rPr>
              <a:t>over </a:t>
            </a:r>
            <a:r>
              <a:rPr lang="en-US" dirty="0" smtClean="0">
                <a:sym typeface="Symbol" pitchFamily="18" charset="2"/>
              </a:rPr>
              <a:t>temperature</a:t>
            </a:r>
            <a:r>
              <a:rPr lang="en-US" dirty="0">
                <a:sym typeface="Symbol" pitchFamily="18" charset="2"/>
              </a:rPr>
              <a:t>)</a:t>
            </a: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QUENCH PROTECTION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5740368"/>
              </p:ext>
            </p:extLst>
          </p:nvPr>
        </p:nvGraphicFramePr>
        <p:xfrm>
          <a:off x="4636431" y="3173960"/>
          <a:ext cx="4060825" cy="99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8" name="Equation" r:id="rId4" imgW="1371600" imgH="330200" progId="Equation.3">
                  <p:embed/>
                </p:oleObj>
              </mc:Choice>
              <mc:Fallback>
                <p:oleObj name="Equation" r:id="rId4" imgW="13716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6431" y="3173960"/>
                        <a:ext cx="4060825" cy="995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76312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14+T versus MQXF</a:t>
            </a:r>
          </a:p>
          <a:p>
            <a:pPr lvl="1" eaLnBrk="1" hangingPunct="1"/>
            <a:r>
              <a:rPr lang="en-US" dirty="0" smtClean="0">
                <a:latin typeface="Symbol" charset="2"/>
                <a:cs typeface="Symbol" charset="2"/>
                <a:sym typeface="Symbol" pitchFamily="18" charset="2"/>
              </a:rPr>
              <a:t>n</a:t>
            </a:r>
            <a:r>
              <a:rPr lang="en-US" dirty="0" smtClean="0">
                <a:sym typeface="Symbol" pitchFamily="18" charset="2"/>
              </a:rPr>
              <a:t> from 1.2 to 0.9 (-25%)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j</a:t>
            </a:r>
            <a:r>
              <a:rPr lang="en-US" baseline="-25000" dirty="0" smtClean="0">
                <a:sym typeface="Symbol" pitchFamily="18" charset="2"/>
              </a:rPr>
              <a:t>0</a:t>
            </a:r>
            <a:r>
              <a:rPr lang="en-US" dirty="0" smtClean="0">
                <a:sym typeface="Symbol" pitchFamily="18" charset="2"/>
              </a:rPr>
              <a:t> from 480 to 360 (55 mm case) : </a:t>
            </a: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If the energy density is lower than in MQXF, 0.9 copper ratio could work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From preliminary studies: 14+T is around 0.08 J/mm</a:t>
            </a:r>
            <a:r>
              <a:rPr lang="en-US" baseline="30000" dirty="0" smtClean="0">
                <a:sym typeface="Symbol" pitchFamily="18" charset="2"/>
              </a:rPr>
              <a:t>3</a:t>
            </a:r>
            <a:r>
              <a:rPr lang="en-US" dirty="0" smtClean="0">
                <a:sym typeface="Symbol" pitchFamily="18" charset="2"/>
              </a:rPr>
              <a:t>, versus 0.10 </a:t>
            </a:r>
            <a:r>
              <a:rPr lang="en-US" dirty="0">
                <a:sym typeface="Symbol" pitchFamily="18" charset="2"/>
              </a:rPr>
              <a:t> J/mm</a:t>
            </a:r>
            <a:r>
              <a:rPr lang="en-US" baseline="30000" dirty="0">
                <a:sym typeface="Symbol" pitchFamily="18" charset="2"/>
              </a:rPr>
              <a:t>3</a:t>
            </a:r>
            <a:r>
              <a:rPr lang="en-US" dirty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of MQXF</a:t>
            </a:r>
          </a:p>
          <a:p>
            <a:pPr lvl="1" eaLnBrk="1" hangingPunct="1"/>
            <a:endParaRPr lang="en-US" dirty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QUENCH PROTECTION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4827251"/>
              </p:ext>
            </p:extLst>
          </p:nvPr>
        </p:nvGraphicFramePr>
        <p:xfrm>
          <a:off x="5192709" y="1380014"/>
          <a:ext cx="3722687" cy="99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6" name="Equation" r:id="rId3" imgW="1257300" imgH="330200" progId="Equation.3">
                  <p:embed/>
                </p:oleObj>
              </mc:Choice>
              <mc:Fallback>
                <p:oleObj name="Equation" r:id="rId3" imgW="12573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2709" y="1380014"/>
                        <a:ext cx="3722687" cy="995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1588107"/>
              </p:ext>
            </p:extLst>
          </p:nvPr>
        </p:nvGraphicFramePr>
        <p:xfrm>
          <a:off x="3339642" y="2464395"/>
          <a:ext cx="5602288" cy="99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7" name="Equation" r:id="rId5" imgW="1892300" imgH="330200" progId="Equation.3">
                  <p:embed/>
                </p:oleObj>
              </mc:Choice>
              <mc:Fallback>
                <p:oleObj name="Equation" r:id="rId5" imgW="18923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9642" y="2464395"/>
                        <a:ext cx="5602288" cy="995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14876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HD2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/>
              <a:t>13.74 T reached at 4.5 </a:t>
            </a:r>
            <a:r>
              <a:rPr lang="en-US" sz="1800" dirty="0" smtClean="0"/>
              <a:t>K, never tested at 1.9 K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 smtClean="0"/>
              <a:t>35 mm aperture (diameter)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 smtClean="0"/>
              <a:t>45 mm equivalent coil width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 smtClean="0"/>
              <a:t>480 A/mm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overall current density at 15 T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PREVIOUS DIPOLES ON BLOCK COILS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0795" y="3205940"/>
            <a:ext cx="3549186" cy="3172200"/>
          </a:xfrm>
          <a:prstGeom prst="rect">
            <a:avLst/>
          </a:prstGeom>
        </p:spPr>
      </p:pic>
      <p:pic>
        <p:nvPicPr>
          <p:cNvPr id="7" name="Picture 6" descr="HD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67" y="3283117"/>
            <a:ext cx="3967595" cy="292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9676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Previous dipoles based on block coils and flared ends (see Appendix)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APPENDIX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487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LNBL HD2</a:t>
            </a: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31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Scope: R&amp;D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magnet based on block coils</a:t>
            </a:r>
          </a:p>
          <a:p>
            <a:pPr lvl="1"/>
            <a:r>
              <a:rPr lang="en-US" sz="1600" dirty="0" smtClean="0"/>
              <a:t>Name: HD2</a:t>
            </a:r>
          </a:p>
          <a:p>
            <a:pPr lvl="1"/>
            <a:r>
              <a:rPr lang="en-US" sz="1600" dirty="0" smtClean="0"/>
              <a:t>Reference field: 15 T*</a:t>
            </a:r>
          </a:p>
          <a:p>
            <a:pPr lvl="1"/>
            <a:r>
              <a:rPr lang="en-US" sz="1600" dirty="0" smtClean="0"/>
              <a:t>Design</a:t>
            </a:r>
            <a:r>
              <a:rPr lang="en-US" sz="1600" dirty="0"/>
              <a:t>: </a:t>
            </a:r>
            <a:r>
              <a:rPr lang="en-US" sz="1600" dirty="0" smtClean="0"/>
              <a:t>LBNL</a:t>
            </a:r>
            <a:endParaRPr lang="en-US" sz="1600" dirty="0"/>
          </a:p>
          <a:p>
            <a:pPr lvl="1"/>
            <a:r>
              <a:rPr lang="en-US" sz="1600" dirty="0"/>
              <a:t>Production: </a:t>
            </a:r>
            <a:r>
              <a:rPr lang="en-US" sz="1600" dirty="0" smtClean="0"/>
              <a:t>LBNL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Period: 2005-2010</a:t>
            </a:r>
          </a:p>
          <a:p>
            <a:pPr lvl="1"/>
            <a:r>
              <a:rPr lang="en-US" sz="1600" dirty="0" smtClean="0"/>
              <a:t>Units: one short model HD2</a:t>
            </a:r>
          </a:p>
          <a:p>
            <a:pPr lvl="2"/>
            <a:r>
              <a:rPr lang="en-US" sz="1400" dirty="0"/>
              <a:t>a</a:t>
            </a:r>
            <a:r>
              <a:rPr lang="en-US" sz="1400" dirty="0" smtClean="0"/>
              <a:t>-b-c tests, plus d-e without cold bore,</a:t>
            </a:r>
          </a:p>
          <a:p>
            <a:pPr marL="914400" lvl="2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i.e. with 43 mm aperture </a:t>
            </a:r>
            <a:endParaRPr lang="en-US" sz="1400" dirty="0"/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Length: </a:t>
            </a:r>
            <a:r>
              <a:rPr lang="en-US" sz="1600" dirty="0">
                <a:solidFill>
                  <a:srgbClr val="000000"/>
                </a:solidFill>
              </a:rPr>
              <a:t>1</a:t>
            </a:r>
            <a:r>
              <a:rPr lang="en-US" sz="1600" dirty="0" smtClean="0">
                <a:solidFill>
                  <a:srgbClr val="000000"/>
                </a:solidFill>
              </a:rPr>
              <a:t> m</a:t>
            </a:r>
          </a:p>
          <a:p>
            <a:pPr lvl="1"/>
            <a:r>
              <a:rPr lang="en-US" sz="1600" dirty="0" smtClean="0"/>
              <a:t>Material: Nb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Sn</a:t>
            </a:r>
          </a:p>
          <a:p>
            <a:pPr lvl="1"/>
            <a:r>
              <a:rPr lang="en-US" sz="1600" dirty="0" smtClean="0"/>
              <a:t>Op. temperature: tested only at 4.5 K</a:t>
            </a:r>
          </a:p>
          <a:p>
            <a:pPr lvl="1"/>
            <a:r>
              <a:rPr lang="en-US" sz="1600" dirty="0" smtClean="0"/>
              <a:t>Aperture diameter: 35 mm</a:t>
            </a:r>
          </a:p>
          <a:p>
            <a:pPr lvl="2"/>
            <a:r>
              <a:rPr lang="en-US" sz="1400" dirty="0" smtClean="0"/>
              <a:t>Including the inner structure 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Outer diameter: 600 mm</a:t>
            </a:r>
          </a:p>
          <a:p>
            <a:pPr lvl="2"/>
            <a:r>
              <a:rPr lang="en-US" sz="1400" dirty="0" smtClean="0"/>
              <a:t>Note: reference field not defined, papers establish a target of 15.0 T bore field </a:t>
            </a:r>
          </a:p>
          <a:p>
            <a:pPr lvl="2"/>
            <a:r>
              <a:rPr lang="en-US" sz="1400" dirty="0" smtClean="0"/>
              <a:t>13.74 T reached at 4.5 K</a:t>
            </a:r>
          </a:p>
          <a:p>
            <a:pPr lvl="2"/>
            <a:r>
              <a:rPr lang="en-US" sz="1400" dirty="0" smtClean="0"/>
              <a:t>A second iteration on the design was done, named HD3 (2010-2014)</a:t>
            </a:r>
          </a:p>
        </p:txBody>
      </p:sp>
      <p:pic>
        <p:nvPicPr>
          <p:cNvPr id="2" name="Picture 1" descr="HD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017" y="1837765"/>
            <a:ext cx="4212938" cy="310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2930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LNBL HD2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32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features</a:t>
            </a:r>
          </a:p>
          <a:p>
            <a:pPr lvl="1"/>
            <a:r>
              <a:rPr lang="en-US" dirty="0" smtClean="0"/>
              <a:t>A dipole with accelerator features based on blocks</a:t>
            </a:r>
          </a:p>
          <a:p>
            <a:pPr lvl="1"/>
            <a:r>
              <a:rPr lang="en-US" dirty="0" smtClean="0"/>
              <a:t>No wedges needed in the coil</a:t>
            </a:r>
          </a:p>
          <a:p>
            <a:pPr lvl="1"/>
            <a:r>
              <a:rPr lang="en-US" dirty="0" smtClean="0"/>
              <a:t>Two layer coil, limiting the free aperture at 35 mm</a:t>
            </a:r>
          </a:p>
          <a:p>
            <a:pPr lvl="1"/>
            <a:r>
              <a:rPr lang="en-US" dirty="0" smtClean="0"/>
              <a:t>Saddle ends to give space to the aperture</a:t>
            </a:r>
          </a:p>
          <a:p>
            <a:pPr lvl="2"/>
            <a:r>
              <a:rPr lang="en-US" dirty="0" smtClean="0"/>
              <a:t>A similar paradigm adopted for </a:t>
            </a:r>
            <a:r>
              <a:rPr lang="en-US" dirty="0" err="1" smtClean="0"/>
              <a:t>FrescaII</a:t>
            </a:r>
            <a:r>
              <a:rPr lang="en-US" dirty="0" smtClean="0"/>
              <a:t>, but with four layers (no wedges, saddle ends</a:t>
            </a:r>
          </a:p>
        </p:txBody>
      </p:sp>
    </p:spTree>
    <p:extLst>
      <p:ext uri="{BB962C8B-B14F-4D97-AF65-F5344CB8AC3E}">
        <p14:creationId xmlns:p14="http://schemas.microsoft.com/office/powerpoint/2010/main" val="18456261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LNBL HD2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33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902483"/>
              </p:ext>
            </p:extLst>
          </p:nvPr>
        </p:nvGraphicFramePr>
        <p:xfrm>
          <a:off x="1" y="1380720"/>
          <a:ext cx="4526208" cy="523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0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13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187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Strand diameter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0.800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Filament size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/>
                        <a:t>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 strands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51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Cu/</a:t>
                      </a:r>
                      <a:r>
                        <a:rPr lang="en-US" sz="1600" dirty="0" err="1" smtClean="0"/>
                        <a:t>No_cu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0.95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Critical current density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(A/mm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1250 (16 T, 4.22 K)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Cable 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Eq. coil 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45.9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Cable mid thickness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1.400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Keystone</a:t>
                      </a:r>
                      <a:r>
                        <a:rPr lang="en-US" sz="1600" baseline="0" dirty="0" smtClean="0"/>
                        <a:t> angle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(°)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0.000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N. turns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54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N. blocks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Insul</a:t>
                      </a:r>
                      <a:r>
                        <a:rPr lang="en-US" sz="1600" dirty="0" smtClean="0"/>
                        <a:t>. thickness (</a:t>
                      </a:r>
                      <a:r>
                        <a:rPr lang="en-US" sz="1600" dirty="0" err="1" smtClean="0"/>
                        <a:t>az</a:t>
                      </a:r>
                      <a:r>
                        <a:rPr lang="en-US" sz="1600" dirty="0" smtClean="0"/>
                        <a:t>/radial)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0.11/0.11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885" y="2465294"/>
            <a:ext cx="3889998" cy="347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3855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LNBL HD2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34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parameters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Current:  17400 A</a:t>
            </a:r>
          </a:p>
          <a:p>
            <a:pPr lvl="1"/>
            <a:r>
              <a:rPr lang="en-US" dirty="0" err="1">
                <a:solidFill>
                  <a:srgbClr val="000000"/>
                </a:solidFill>
              </a:rPr>
              <a:t>Loadline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fraction: 0.96 (4.5 K)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000000"/>
                </a:solidFill>
              </a:rPr>
              <a:t>	</a:t>
            </a:r>
            <a:r>
              <a:rPr lang="en-US" dirty="0" smtClean="0">
                <a:solidFill>
                  <a:srgbClr val="000000"/>
                </a:solidFill>
              </a:rPr>
              <a:t>0.88 (1.9 K)</a:t>
            </a:r>
            <a:r>
              <a:rPr lang="en-US" baseline="30000" dirty="0" smtClean="0">
                <a:solidFill>
                  <a:srgbClr val="000000"/>
                </a:solidFill>
              </a:rPr>
              <a:t>*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Temperature margin: -- </a:t>
            </a:r>
          </a:p>
          <a:p>
            <a:pPr lvl="1"/>
            <a:r>
              <a:rPr lang="en-US" dirty="0" smtClean="0"/>
              <a:t>Equivalent coil width: 44.1 mm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Inductance: 5.6 </a:t>
            </a:r>
            <a:r>
              <a:rPr lang="en-US" dirty="0" err="1" smtClean="0">
                <a:solidFill>
                  <a:srgbClr val="000000"/>
                </a:solidFill>
              </a:rPr>
              <a:t>mH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Stored energy: 0.75 MJ</a:t>
            </a:r>
          </a:p>
          <a:p>
            <a:pPr lvl="1"/>
            <a:r>
              <a:rPr lang="en-US" dirty="0" smtClean="0"/>
              <a:t>Grading: no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Distance coil to iron: few mm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Iron contribution to field: 15%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Saturation: 10%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Overall current density: </a:t>
            </a:r>
            <a:r>
              <a:rPr lang="en-US" dirty="0" smtClean="0">
                <a:solidFill>
                  <a:srgbClr val="000000"/>
                </a:solidFill>
              </a:rPr>
              <a:t>483 A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mm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23415D"/>
                </a:solidFill>
              </a:rPr>
              <a:t>*never tested at 1.9 K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7" name="Picture 6" descr="HD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117" y="1837765"/>
            <a:ext cx="3708838" cy="272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6531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LNBL HD2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35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Mechanical structure</a:t>
            </a:r>
          </a:p>
          <a:p>
            <a:pPr lvl="1"/>
            <a:r>
              <a:rPr lang="en-US" dirty="0" smtClean="0"/>
              <a:t>Bladder and keys and Al shell</a:t>
            </a:r>
          </a:p>
          <a:p>
            <a:pPr lvl="1"/>
            <a:r>
              <a:rPr lang="en-US" dirty="0" smtClean="0"/>
              <a:t>Iron is very close to the coil (few mm)</a:t>
            </a:r>
          </a:p>
          <a:p>
            <a:pPr lvl="1"/>
            <a:r>
              <a:rPr lang="en-US" dirty="0" smtClean="0"/>
              <a:t>Radial (horizontal) stress: 107/154 </a:t>
            </a:r>
            <a:r>
              <a:rPr lang="en-US" dirty="0" err="1" smtClean="0"/>
              <a:t>MPa</a:t>
            </a:r>
            <a:r>
              <a:rPr lang="en-US" dirty="0" smtClean="0"/>
              <a:t> (lower/upper deck)</a:t>
            </a:r>
          </a:p>
          <a:p>
            <a:pPr lvl="2"/>
            <a:r>
              <a:rPr lang="en-US" dirty="0" smtClean="0"/>
              <a:t>This estimated via the </a:t>
            </a:r>
            <a:r>
              <a:rPr lang="en-US" dirty="0" err="1" smtClean="0"/>
              <a:t>Fx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value given in the </a:t>
            </a:r>
            <a:r>
              <a:rPr lang="en-US" dirty="0" smtClean="0"/>
              <a:t>literature </a:t>
            </a:r>
            <a:r>
              <a:rPr lang="en-US" dirty="0"/>
              <a:t>divided </a:t>
            </a:r>
            <a:r>
              <a:rPr lang="en-US" dirty="0" smtClean="0"/>
              <a:t>by the cable width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Protection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Energy extraction and quench heaters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270" y="3844698"/>
            <a:ext cx="2590650" cy="2315478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 bwMode="auto">
          <a:xfrm flipV="1">
            <a:off x="6696833" y="4553827"/>
            <a:ext cx="1411210" cy="12831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V="1">
            <a:off x="6964695" y="5785285"/>
            <a:ext cx="1117690" cy="24127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683791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FRESCA2</a:t>
            </a: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36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Scope: </a:t>
            </a:r>
            <a:r>
              <a:rPr lang="en-US" sz="2000" dirty="0"/>
              <a:t>dipole for cable test station at </a:t>
            </a:r>
            <a:r>
              <a:rPr lang="en-US" sz="2000" dirty="0" smtClean="0"/>
              <a:t>CERN</a:t>
            </a:r>
          </a:p>
          <a:p>
            <a:pPr lvl="1"/>
            <a:r>
              <a:rPr lang="en-US" sz="1800" dirty="0" smtClean="0"/>
              <a:t>Name: FRESCA2</a:t>
            </a:r>
          </a:p>
          <a:p>
            <a:pPr lvl="1"/>
            <a:r>
              <a:rPr lang="en-US" sz="1800" dirty="0" smtClean="0"/>
              <a:t>Reference field: 13 T, with 15 T as ultimate</a:t>
            </a:r>
          </a:p>
          <a:p>
            <a:pPr lvl="1"/>
            <a:r>
              <a:rPr lang="en-US" sz="1800" dirty="0" smtClean="0"/>
              <a:t>Design</a:t>
            </a:r>
            <a:r>
              <a:rPr lang="en-US" sz="1800" dirty="0"/>
              <a:t>: </a:t>
            </a:r>
            <a:r>
              <a:rPr lang="en-US" sz="1800" dirty="0" smtClean="0"/>
              <a:t>CERN</a:t>
            </a:r>
            <a:endParaRPr lang="en-US" sz="1800" dirty="0"/>
          </a:p>
          <a:p>
            <a:pPr lvl="1"/>
            <a:r>
              <a:rPr lang="en-US" sz="1800" dirty="0"/>
              <a:t>Production: </a:t>
            </a:r>
            <a:r>
              <a:rPr lang="en-US" sz="1800" dirty="0" smtClean="0"/>
              <a:t>CERN and CEA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Period: 2012-2019</a:t>
            </a:r>
          </a:p>
          <a:p>
            <a:pPr lvl="1"/>
            <a:r>
              <a:rPr lang="en-US" sz="1800" dirty="0" smtClean="0"/>
              <a:t>Units: one</a:t>
            </a:r>
          </a:p>
          <a:p>
            <a:pPr lvl="2"/>
            <a:r>
              <a:rPr lang="en-US" sz="1600" dirty="0" smtClean="0"/>
              <a:t>Coil replacement</a:t>
            </a:r>
            <a:endParaRPr lang="en-US" sz="1600" dirty="0"/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Length: 1.2 m</a:t>
            </a:r>
          </a:p>
          <a:p>
            <a:pPr lvl="1"/>
            <a:r>
              <a:rPr lang="en-US" sz="1800" dirty="0" smtClean="0"/>
              <a:t>Material: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</a:t>
            </a:r>
          </a:p>
          <a:p>
            <a:pPr lvl="1"/>
            <a:r>
              <a:rPr lang="en-US" sz="1800" dirty="0" smtClean="0"/>
              <a:t>Op. temperature: 1.9 K</a:t>
            </a:r>
          </a:p>
          <a:p>
            <a:pPr lvl="1"/>
            <a:r>
              <a:rPr lang="en-US" sz="1800" dirty="0" smtClean="0"/>
              <a:t>Aperture diameter: 100 mm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Outer diameter: 1030 mm</a:t>
            </a:r>
          </a:p>
          <a:p>
            <a:pPr lvl="2"/>
            <a:r>
              <a:rPr lang="en-US" sz="1600" dirty="0" smtClean="0"/>
              <a:t>14.6 T reached</a:t>
            </a:r>
          </a:p>
        </p:txBody>
      </p:sp>
      <p:pic>
        <p:nvPicPr>
          <p:cNvPr id="3" name="Picture 2" descr="fresca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177" y="2693813"/>
            <a:ext cx="4218239" cy="356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551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FRESCA2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37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features</a:t>
            </a:r>
          </a:p>
          <a:p>
            <a:pPr lvl="1"/>
            <a:r>
              <a:rPr lang="en-US" dirty="0" smtClean="0"/>
              <a:t>Unprecedented coil width (80 mm equivalent)</a:t>
            </a:r>
          </a:p>
          <a:p>
            <a:pPr lvl="1"/>
            <a:r>
              <a:rPr lang="en-US" dirty="0" smtClean="0"/>
              <a:t>Very low overall current density to achieve the 13 T target (220 A/mm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 large aperture dipole with accelerator features based on blocks</a:t>
            </a:r>
          </a:p>
          <a:p>
            <a:pPr lvl="1"/>
            <a:r>
              <a:rPr lang="en-US" dirty="0" smtClean="0"/>
              <a:t>No wedges needed in the coil</a:t>
            </a:r>
          </a:p>
          <a:p>
            <a:pPr lvl="1"/>
            <a:r>
              <a:rPr lang="en-US" dirty="0" smtClean="0"/>
              <a:t>Four layers coil, required by the large aperture of 50 mm</a:t>
            </a:r>
          </a:p>
          <a:p>
            <a:pPr lvl="1"/>
            <a:r>
              <a:rPr lang="en-US" dirty="0" smtClean="0"/>
              <a:t>Saddle ends to give space to the aperture</a:t>
            </a:r>
          </a:p>
          <a:p>
            <a:pPr lvl="2"/>
            <a:r>
              <a:rPr lang="en-US" dirty="0" smtClean="0"/>
              <a:t>Same paradigm adopted for HD2</a:t>
            </a:r>
          </a:p>
        </p:txBody>
      </p:sp>
    </p:spTree>
    <p:extLst>
      <p:ext uri="{BB962C8B-B14F-4D97-AF65-F5344CB8AC3E}">
        <p14:creationId xmlns:p14="http://schemas.microsoft.com/office/powerpoint/2010/main" val="1780687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FRESCA2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38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179261"/>
              </p:ext>
            </p:extLst>
          </p:nvPr>
        </p:nvGraphicFramePr>
        <p:xfrm>
          <a:off x="1" y="1380720"/>
          <a:ext cx="4526208" cy="523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0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13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187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Strand diameter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1.000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Filament size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/>
                        <a:t>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48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 strands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Cu/</a:t>
                      </a:r>
                      <a:r>
                        <a:rPr lang="en-US" sz="1600" dirty="0" err="1" smtClean="0"/>
                        <a:t>No_cu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Critical current density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(A/mm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1400 (15 T, 4.22 K)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Cable 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21.32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Eq.</a:t>
                      </a:r>
                      <a:r>
                        <a:rPr lang="en-US" sz="1600" baseline="0" dirty="0" smtClean="0"/>
                        <a:t> coil 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81.6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Cable mid thickness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1.890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Keystone</a:t>
                      </a:r>
                      <a:r>
                        <a:rPr lang="en-US" sz="1600" baseline="0" dirty="0" smtClean="0"/>
                        <a:t> angle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(°)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0.000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N. turns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156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N. blocks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Insulation thickness (</a:t>
                      </a:r>
                      <a:r>
                        <a:rPr lang="en-US" sz="1600" dirty="0" err="1" smtClean="0"/>
                        <a:t>az</a:t>
                      </a:r>
                      <a:r>
                        <a:rPr lang="en-US" sz="1600" dirty="0" smtClean="0"/>
                        <a:t>/radial)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0.200/0.200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pic>
        <p:nvPicPr>
          <p:cNvPr id="4" name="Picture 3" descr="fresca2_coi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369" y="1667598"/>
            <a:ext cx="4034021" cy="215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8170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FRESCA2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39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parameters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Current:  10900 A</a:t>
            </a:r>
          </a:p>
          <a:p>
            <a:pPr lvl="1"/>
            <a:r>
              <a:rPr lang="en-US" dirty="0" err="1">
                <a:solidFill>
                  <a:srgbClr val="000000"/>
                </a:solidFill>
              </a:rPr>
              <a:t>Loadline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fraction: 0.72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Temperature margin: 5.8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Inductance: 5</a:t>
            </a:r>
            <a:r>
              <a:rPr lang="en-US" dirty="0">
                <a:solidFill>
                  <a:srgbClr val="000000"/>
                </a:solidFill>
              </a:rPr>
              <a:t>0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mH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Stored energy: 4.6 MJ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Distance coil to iron: 20 mm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Iron contribution to field: 15%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Overall current density: </a:t>
            </a:r>
            <a:r>
              <a:rPr lang="en-US" dirty="0" smtClean="0">
                <a:solidFill>
                  <a:srgbClr val="000000"/>
                </a:solidFill>
              </a:rPr>
              <a:t>220 A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mm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8" name="Picture 7" descr="fresca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981" y="1269940"/>
            <a:ext cx="4218239" cy="356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7711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FRESCA2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/>
              <a:t>14.6 T </a:t>
            </a:r>
            <a:r>
              <a:rPr lang="en-US" sz="1800" dirty="0" smtClean="0"/>
              <a:t>reached at 1.9 K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 smtClean="0"/>
              <a:t>100 mm aperture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 smtClean="0"/>
              <a:t>80 mm equivalent coil width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 smtClean="0"/>
              <a:t>220 A/mm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overall current density at 13 T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PREVIOUS DIPOLES ON BLOCK COILS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8" name="Picture 7" descr="fresca2_coi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691" y="3723355"/>
            <a:ext cx="4677033" cy="2495816"/>
          </a:xfrm>
          <a:prstGeom prst="rect">
            <a:avLst/>
          </a:prstGeom>
        </p:spPr>
      </p:pic>
      <p:pic>
        <p:nvPicPr>
          <p:cNvPr id="9" name="Picture 8" descr="fresca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18" y="3419061"/>
            <a:ext cx="3337623" cy="282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551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FRESCA2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40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Mechanical structure</a:t>
            </a:r>
          </a:p>
          <a:p>
            <a:pPr lvl="1"/>
            <a:r>
              <a:rPr lang="en-US" dirty="0" smtClean="0"/>
              <a:t>Bladder and keys and Al shell</a:t>
            </a:r>
          </a:p>
          <a:p>
            <a:pPr lvl="1"/>
            <a:r>
              <a:rPr lang="en-US" dirty="0" smtClean="0"/>
              <a:t>Radial </a:t>
            </a:r>
            <a:r>
              <a:rPr lang="en-US" dirty="0"/>
              <a:t>(horizontal) stress: </a:t>
            </a:r>
            <a:r>
              <a:rPr lang="en-US" dirty="0" smtClean="0"/>
              <a:t>80/100 </a:t>
            </a:r>
            <a:r>
              <a:rPr lang="en-US" dirty="0" err="1"/>
              <a:t>MPa</a:t>
            </a:r>
            <a:r>
              <a:rPr lang="en-US" dirty="0"/>
              <a:t> (lower/upper deck)</a:t>
            </a:r>
          </a:p>
          <a:p>
            <a:pPr lvl="2"/>
            <a:r>
              <a:rPr lang="en-US" dirty="0"/>
              <a:t>This estimated via the </a:t>
            </a:r>
            <a:r>
              <a:rPr lang="en-US" dirty="0" err="1"/>
              <a:t>Fx</a:t>
            </a:r>
            <a:r>
              <a:rPr lang="en-US" dirty="0"/>
              <a:t>  value given in the literature divided by the cable width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Protection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Energy density on the </a:t>
            </a:r>
            <a:r>
              <a:rPr lang="en-US" dirty="0">
                <a:solidFill>
                  <a:srgbClr val="000000"/>
                </a:solidFill>
              </a:rPr>
              <a:t>insulated </a:t>
            </a:r>
            <a:r>
              <a:rPr lang="en-US" dirty="0" smtClean="0">
                <a:solidFill>
                  <a:srgbClr val="000000"/>
                </a:solidFill>
              </a:rPr>
              <a:t>coil: 0.122 J/mm</a:t>
            </a:r>
            <a:r>
              <a:rPr lang="en-US" baseline="30000" dirty="0" smtClean="0">
                <a:solidFill>
                  <a:srgbClr val="000000"/>
                </a:solidFill>
              </a:rPr>
              <a:t>3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Energy extraction and heaters</a:t>
            </a:r>
          </a:p>
        </p:txBody>
      </p:sp>
    </p:spTree>
    <p:extLst>
      <p:ext uri="{BB962C8B-B14F-4D97-AF65-F5344CB8AC3E}">
        <p14:creationId xmlns:p14="http://schemas.microsoft.com/office/powerpoint/2010/main" val="26876418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rgbClr val="A6A6A6"/>
                </a:solidFill>
                <a:sym typeface="Symbol" pitchFamily="18" charset="2"/>
              </a:rPr>
              <a:t>Previous dipoles based on block coils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Two features of block coils and main parameters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Sensitivity analysis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9511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Two features of block coils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The ratio between peak field and bore field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Coil efficiency </a:t>
            </a: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Parameters of magnetic design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Iron contribution 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How much to share the 14 T between coil width and current density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The two in one effect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TWO FEATURES OF BLOCK COILS </a:t>
            </a:r>
            <a:br>
              <a:rPr lang="en-US" dirty="0" smtClean="0"/>
            </a:br>
            <a:r>
              <a:rPr lang="en-US" dirty="0" smtClean="0"/>
              <a:t>AND MAIN PARAMETERS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6591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>
                <a:sym typeface="Symbol" pitchFamily="18" charset="2"/>
              </a:rPr>
              <a:t>For large coils width/bore width, the ratio </a:t>
            </a:r>
            <a:r>
              <a:rPr lang="en-US" sz="2000" i="1" dirty="0" smtClean="0">
                <a:latin typeface="Symbol" charset="2"/>
                <a:cs typeface="Symbol" charset="2"/>
                <a:sym typeface="Symbol" pitchFamily="18" charset="2"/>
              </a:rPr>
              <a:t>l</a:t>
            </a:r>
            <a:r>
              <a:rPr lang="en-US" sz="2000" dirty="0" smtClean="0">
                <a:sym typeface="Symbol" pitchFamily="18" charset="2"/>
              </a:rPr>
              <a:t>=peak field/bore field goes to 1 (it is 1.03 in LHC MB)</a:t>
            </a:r>
          </a:p>
          <a:p>
            <a:pPr lvl="1" eaLnBrk="1" hangingPunct="1"/>
            <a:r>
              <a:rPr lang="en-US" sz="1800" dirty="0" smtClean="0">
                <a:solidFill>
                  <a:srgbClr val="CC3300"/>
                </a:solidFill>
                <a:sym typeface="Symbol" pitchFamily="18" charset="2"/>
              </a:rPr>
              <a:t>Block coils in general have a less favorable </a:t>
            </a:r>
            <a:r>
              <a:rPr lang="en-US" sz="1800" dirty="0" smtClean="0">
                <a:sym typeface="Symbol" pitchFamily="18" charset="2"/>
              </a:rPr>
              <a:t>peak/bore field ratio if there is no iron pole</a:t>
            </a:r>
          </a:p>
          <a:p>
            <a:pPr lvl="1" eaLnBrk="1" hangingPunct="1"/>
            <a:r>
              <a:rPr lang="en-US" sz="1800" dirty="0" smtClean="0">
                <a:sym typeface="Symbol" pitchFamily="18" charset="2"/>
              </a:rPr>
              <a:t>We should aim a peak field 2% more than bore field, but </a:t>
            </a:r>
            <a:r>
              <a:rPr lang="en-US" sz="1800" dirty="0" smtClean="0">
                <a:solidFill>
                  <a:srgbClr val="CC3300"/>
                </a:solidFill>
                <a:sym typeface="Symbol" pitchFamily="18" charset="2"/>
              </a:rPr>
              <a:t>we will probably get more </a:t>
            </a:r>
            <a:r>
              <a:rPr lang="en-US" sz="1800" dirty="0" smtClean="0">
                <a:sym typeface="Symbol" pitchFamily="18" charset="2"/>
              </a:rPr>
              <a:t>(4-6%) if there is no iron pole</a:t>
            </a:r>
          </a:p>
          <a:p>
            <a:pPr eaLnBrk="1" hangingPunct="1"/>
            <a:r>
              <a:rPr lang="en-US" sz="2000" dirty="0" smtClean="0">
                <a:solidFill>
                  <a:srgbClr val="CC0000"/>
                </a:solidFill>
                <a:sym typeface="Symbol" pitchFamily="18" charset="2"/>
              </a:rPr>
              <a:t>Message: keep an eye on lambda, and check if iron pole is viable for FQ</a:t>
            </a:r>
          </a:p>
          <a:p>
            <a:pPr eaLnBrk="1" hangingPunct="1"/>
            <a:endParaRPr lang="en-US" sz="2000" dirty="0">
              <a:solidFill>
                <a:srgbClr val="CC0000"/>
              </a:solidFill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PEAK TO BORE FIELD RATIO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227687" y="3445014"/>
            <a:ext cx="5533425" cy="3229539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>
            <a:off x="4995333" y="2314222"/>
            <a:ext cx="522111" cy="30197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5277556" y="2370667"/>
            <a:ext cx="1594555" cy="31044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Rounded Rectangle 10"/>
          <p:cNvSpPr/>
          <p:nvPr/>
        </p:nvSpPr>
        <p:spPr bwMode="auto">
          <a:xfrm>
            <a:off x="5799667" y="5178778"/>
            <a:ext cx="1298222" cy="1086555"/>
          </a:xfrm>
          <a:prstGeom prst="roundRect">
            <a:avLst/>
          </a:prstGeom>
          <a:solidFill>
            <a:srgbClr val="CC33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54889" y="5489222"/>
            <a:ext cx="944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14+ 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431418" y="5410370"/>
            <a:ext cx="15279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 smtClean="0"/>
              <a:t>HD2: 1.052</a:t>
            </a:r>
          </a:p>
          <a:p>
            <a:r>
              <a:rPr lang="fr-CH" sz="1050" dirty="0" smtClean="0"/>
              <a:t>(no </a:t>
            </a:r>
            <a:r>
              <a:rPr lang="fr-CH" sz="1050" dirty="0" err="1" smtClean="0"/>
              <a:t>iron</a:t>
            </a:r>
            <a:r>
              <a:rPr lang="fr-CH" sz="1050" dirty="0" smtClean="0"/>
              <a:t> pole)</a:t>
            </a:r>
          </a:p>
          <a:p>
            <a:r>
              <a:rPr lang="fr-CH" sz="1050" dirty="0" smtClean="0"/>
              <a:t>As </a:t>
            </a:r>
            <a:r>
              <a:rPr lang="fr-CH" sz="1050" dirty="0" err="1" smtClean="0"/>
              <a:t>given</a:t>
            </a:r>
            <a:r>
              <a:rPr lang="fr-CH" sz="1050" dirty="0" smtClean="0"/>
              <a:t> in</a:t>
            </a:r>
          </a:p>
          <a:p>
            <a:r>
              <a:rPr lang="fr-CH" sz="1050" dirty="0" smtClean="0">
                <a:hlinkClick r:id="rId3"/>
              </a:rPr>
              <a:t>G. </a:t>
            </a:r>
            <a:r>
              <a:rPr lang="fr-CH" sz="1050" dirty="0" err="1" smtClean="0">
                <a:hlinkClick r:id="rId3"/>
              </a:rPr>
              <a:t>Sabbi</a:t>
            </a:r>
            <a:r>
              <a:rPr lang="fr-CH" sz="1050" dirty="0" smtClean="0">
                <a:hlinkClick r:id="rId3"/>
              </a:rPr>
              <a:t>, IEEE TAS 15 </a:t>
            </a:r>
            <a:endParaRPr lang="en-GB" sz="1050" dirty="0"/>
          </a:p>
        </p:txBody>
      </p:sp>
      <p:sp>
        <p:nvSpPr>
          <p:cNvPr id="3" name="Oval 2"/>
          <p:cNvSpPr/>
          <p:nvPr/>
        </p:nvSpPr>
        <p:spPr bwMode="auto">
          <a:xfrm>
            <a:off x="5400000" y="5832000"/>
            <a:ext cx="45719" cy="4571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99739" y="5525871"/>
            <a:ext cx="827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/>
              <a:t>Fresca2, </a:t>
            </a:r>
          </a:p>
          <a:p>
            <a:r>
              <a:rPr lang="fr-CH" sz="800" dirty="0" err="1" smtClean="0"/>
              <a:t>with</a:t>
            </a:r>
            <a:r>
              <a:rPr lang="fr-CH" sz="800" dirty="0" smtClean="0"/>
              <a:t> </a:t>
            </a:r>
            <a:r>
              <a:rPr lang="fr-CH" sz="800" dirty="0" err="1" smtClean="0"/>
              <a:t>iron</a:t>
            </a:r>
            <a:r>
              <a:rPr lang="fr-CH" sz="800" dirty="0" smtClean="0"/>
              <a:t> pole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8594" y="5489222"/>
            <a:ext cx="1872629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 smtClean="0"/>
              <a:t>Fresca2: 1.015 </a:t>
            </a:r>
            <a:r>
              <a:rPr lang="fr-CH" sz="1050" dirty="0" err="1" smtClean="0"/>
              <a:t>with</a:t>
            </a:r>
            <a:r>
              <a:rPr lang="fr-CH" sz="1050" dirty="0" smtClean="0"/>
              <a:t> </a:t>
            </a:r>
            <a:r>
              <a:rPr lang="fr-CH" sz="1050" dirty="0" err="1" smtClean="0"/>
              <a:t>iron</a:t>
            </a:r>
            <a:r>
              <a:rPr lang="fr-CH" sz="1050" dirty="0" smtClean="0"/>
              <a:t> pole</a:t>
            </a:r>
          </a:p>
          <a:p>
            <a:r>
              <a:rPr lang="fr-CH" sz="1050" dirty="0" smtClean="0"/>
              <a:t>As </a:t>
            </a:r>
            <a:r>
              <a:rPr lang="fr-CH" sz="1050" dirty="0" err="1" smtClean="0"/>
              <a:t>given</a:t>
            </a:r>
            <a:r>
              <a:rPr lang="fr-CH" sz="1050" dirty="0" smtClean="0"/>
              <a:t> in</a:t>
            </a:r>
          </a:p>
          <a:p>
            <a:r>
              <a:rPr lang="fr-CH" sz="1050" dirty="0" smtClean="0">
                <a:hlinkClick r:id="rId4"/>
              </a:rPr>
              <a:t>A. Milanese, IEEE TAS 22 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8412760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For a solenoid of </a:t>
            </a:r>
            <a:r>
              <a:rPr lang="en-US" dirty="0" err="1" smtClean="0">
                <a:sym typeface="Symbol" pitchFamily="18" charset="2"/>
              </a:rPr>
              <a:t>thickesss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n-US" i="1" dirty="0" smtClean="0">
                <a:sym typeface="Symbol" pitchFamily="18" charset="2"/>
              </a:rPr>
              <a:t>w</a:t>
            </a:r>
            <a:endParaRPr lang="en-US" i="1" dirty="0" smtClean="0">
              <a:solidFill>
                <a:srgbClr val="CC3300"/>
              </a:solidFill>
              <a:sym typeface="Symbol" pitchFamily="18" charset="2"/>
            </a:endParaRPr>
          </a:p>
          <a:p>
            <a:pPr lvl="1" eaLnBrk="1" hangingPunct="1"/>
            <a:endParaRPr lang="en-US" i="1" dirty="0" smtClean="0">
              <a:latin typeface="Symbol" panose="05050102010706020507" pitchFamily="18" charset="2"/>
              <a:sym typeface="Symbol" pitchFamily="18" charset="2"/>
            </a:endParaRPr>
          </a:p>
          <a:p>
            <a:pPr lvl="1" eaLnBrk="1" hangingPunct="1"/>
            <a:endParaRPr lang="en-US" i="1" dirty="0" smtClean="0">
              <a:latin typeface="Symbol" panose="05050102010706020507" pitchFamily="18" charset="2"/>
              <a:sym typeface="Symbol" pitchFamily="18" charset="2"/>
            </a:endParaRPr>
          </a:p>
          <a:p>
            <a:pPr lvl="1" eaLnBrk="1" hangingPunct="1"/>
            <a:r>
              <a:rPr lang="en-US" i="1" dirty="0" smtClean="0">
                <a:latin typeface="Symbol" panose="05050102010706020507" pitchFamily="18" charset="2"/>
                <a:sym typeface="Symbol" pitchFamily="18" charset="2"/>
              </a:rPr>
              <a:t>m</a:t>
            </a:r>
            <a:r>
              <a:rPr lang="en-US" i="1" baseline="-25000" dirty="0" smtClean="0">
                <a:sym typeface="Symbol" pitchFamily="18" charset="2"/>
              </a:rPr>
              <a:t>0</a:t>
            </a:r>
            <a:r>
              <a:rPr lang="en-US" i="1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is the coil efficiency: ratio between overall current density and coil width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In practical units (w in mm, j in A/mm</a:t>
            </a:r>
            <a:r>
              <a:rPr lang="en-US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), efficiency is </a:t>
            </a:r>
          </a:p>
          <a:p>
            <a:pPr marL="457200" lvl="1" indent="0" eaLnBrk="1" hangingPunct="1">
              <a:buNone/>
            </a:pPr>
            <a:r>
              <a:rPr lang="en-US" dirty="0">
                <a:sym typeface="Symbol" pitchFamily="18" charset="2"/>
              </a:rPr>
              <a:t>	</a:t>
            </a:r>
            <a:r>
              <a:rPr lang="en-US" dirty="0" smtClean="0">
                <a:sym typeface="Symbol" pitchFamily="18" charset="2"/>
              </a:rPr>
              <a:t>4</a:t>
            </a:r>
            <a:r>
              <a:rPr lang="en-US" dirty="0" smtClean="0">
                <a:latin typeface="Symbol" panose="05050102010706020507" pitchFamily="18" charset="2"/>
                <a:sym typeface="Symbol" pitchFamily="18" charset="2"/>
              </a:rPr>
              <a:t>p</a:t>
            </a:r>
            <a:r>
              <a:rPr lang="en-US" dirty="0" smtClean="0">
                <a:sym typeface="Symbol" pitchFamily="18" charset="2"/>
              </a:rPr>
              <a:t>10</a:t>
            </a:r>
            <a:r>
              <a:rPr lang="en-US" baseline="30000" dirty="0" smtClean="0">
                <a:sym typeface="Symbol" pitchFamily="18" charset="2"/>
              </a:rPr>
              <a:t>-4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n-US" dirty="0">
                <a:sym typeface="Symbol" pitchFamily="18" charset="2"/>
              </a:rPr>
              <a:t>T/(A/mm</a:t>
            </a:r>
            <a:r>
              <a:rPr lang="en-US" dirty="0" smtClean="0">
                <a:sym typeface="Symbol" pitchFamily="18" charset="2"/>
              </a:rPr>
              <a:t>) = 0.00126 T/(A/mm)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For a </a:t>
            </a:r>
            <a:r>
              <a:rPr lang="en-US" dirty="0" err="1" smtClean="0">
                <a:sym typeface="Symbol" pitchFamily="18" charset="2"/>
              </a:rPr>
              <a:t>cos</a:t>
            </a:r>
            <a:r>
              <a:rPr lang="en-US" dirty="0" err="1" smtClean="0">
                <a:latin typeface="Symbol" panose="05050102010706020507" pitchFamily="18" charset="2"/>
                <a:sym typeface="Symbol" pitchFamily="18" charset="2"/>
              </a:rPr>
              <a:t>q</a:t>
            </a:r>
            <a:r>
              <a:rPr lang="en-US" dirty="0" smtClean="0">
                <a:sym typeface="Symbol" pitchFamily="18" charset="2"/>
              </a:rPr>
              <a:t> dipole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B=</a:t>
            </a:r>
            <a:r>
              <a:rPr lang="en-US" dirty="0" smtClean="0">
                <a:latin typeface="Symbol" panose="05050102010706020507" pitchFamily="18" charset="2"/>
                <a:sym typeface="Symbol" pitchFamily="18" charset="2"/>
              </a:rPr>
              <a:t>m</a:t>
            </a:r>
            <a:r>
              <a:rPr lang="en-US" baseline="-25000" dirty="0" smtClean="0">
                <a:sym typeface="Symbol" pitchFamily="18" charset="2"/>
              </a:rPr>
              <a:t>0</a:t>
            </a:r>
            <a:r>
              <a:rPr lang="en-US" i="1" dirty="0" smtClean="0">
                <a:sym typeface="Symbol" pitchFamily="18" charset="2"/>
              </a:rPr>
              <a:t>jw/2  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Efficiency is 0.000628 </a:t>
            </a:r>
            <a:r>
              <a:rPr lang="en-US" dirty="0">
                <a:sym typeface="Symbol" pitchFamily="18" charset="2"/>
              </a:rPr>
              <a:t>T/(A/mm)</a:t>
            </a:r>
            <a:r>
              <a:rPr lang="en-US" dirty="0" smtClean="0">
                <a:sym typeface="Symbol" pitchFamily="18" charset="2"/>
              </a:rPr>
              <a:t>  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For a 60 degrees coil 0.000693 </a:t>
            </a:r>
            <a:r>
              <a:rPr lang="en-US" dirty="0">
                <a:sym typeface="Symbol" pitchFamily="18" charset="2"/>
              </a:rPr>
              <a:t>T/(A/mm)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For a sector coil with wedges and field quality efficiency is  0.00066 </a:t>
            </a:r>
            <a:r>
              <a:rPr lang="en-US" dirty="0">
                <a:sym typeface="Symbol" pitchFamily="18" charset="2"/>
              </a:rPr>
              <a:t>T/(A/mm</a:t>
            </a:r>
            <a:r>
              <a:rPr lang="en-US" dirty="0" smtClean="0">
                <a:sym typeface="Symbol" pitchFamily="18" charset="2"/>
              </a:rPr>
              <a:t>)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Question: what can we expect for blocks?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endParaRPr lang="en-US" dirty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ESTIMATE OF COIL EFFICIENCY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5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0379367"/>
              </p:ext>
            </p:extLst>
          </p:nvPr>
        </p:nvGraphicFramePr>
        <p:xfrm>
          <a:off x="4861023" y="1310533"/>
          <a:ext cx="1470025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9" name="Equation" r:id="rId3" imgW="419100" imgH="190500" progId="Equation.3">
                  <p:embed/>
                </p:oleObj>
              </mc:Choice>
              <mc:Fallback>
                <p:oleObj name="Equation" r:id="rId3" imgW="4191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1023" y="1310533"/>
                        <a:ext cx="1470025" cy="681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775008"/>
              </p:ext>
            </p:extLst>
          </p:nvPr>
        </p:nvGraphicFramePr>
        <p:xfrm>
          <a:off x="7298904" y="1174792"/>
          <a:ext cx="1336675" cy="113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0" name="Equation" r:id="rId5" imgW="381000" imgH="317500" progId="Equation.3">
                  <p:embed/>
                </p:oleObj>
              </mc:Choice>
              <mc:Fallback>
                <p:oleObj name="Equation" r:id="rId5" imgW="3810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8904" y="1174792"/>
                        <a:ext cx="1336675" cy="113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98168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Equivalent coil width is defined as the 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width of the sector coil that has the same quantity of conductor of the actual coil – needed to account for wedges and non sector coils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LHC dipole: 27 mm</a:t>
            </a:r>
          </a:p>
          <a:p>
            <a:pPr lvl="1" eaLnBrk="1" hangingPunct="1"/>
            <a:r>
              <a:rPr lang="en-US" dirty="0" err="1" smtClean="0">
                <a:sym typeface="Symbol" pitchFamily="18" charset="2"/>
              </a:rPr>
              <a:t>FalconD</a:t>
            </a:r>
            <a:r>
              <a:rPr lang="en-US" dirty="0" smtClean="0">
                <a:sym typeface="Symbol" pitchFamily="18" charset="2"/>
              </a:rPr>
              <a:t> and 12 T: 37-40 mm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D20 and HD2: 45-46 mm</a:t>
            </a:r>
          </a:p>
          <a:p>
            <a:pPr lvl="1" eaLnBrk="1" hangingPunct="1"/>
            <a:r>
              <a:rPr lang="en-US" dirty="0" err="1" smtClean="0">
                <a:sym typeface="Symbol" pitchFamily="18" charset="2"/>
              </a:rPr>
              <a:t>FrescaII</a:t>
            </a:r>
            <a:r>
              <a:rPr lang="en-US" dirty="0" smtClean="0">
                <a:sym typeface="Symbol" pitchFamily="18" charset="2"/>
              </a:rPr>
              <a:t>: 80 mm</a:t>
            </a: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EQUIVALENT COIL WIDTH DEFINITION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8862" y="3880557"/>
            <a:ext cx="2875138" cy="24694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53554"/>
            <a:ext cx="2875140" cy="24694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9788" y="3795888"/>
            <a:ext cx="2825851" cy="24271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86555" y="6180666"/>
            <a:ext cx="1098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LHC MB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4357512" y="6248400"/>
            <a:ext cx="1037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FalconD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7487356" y="6273800"/>
            <a:ext cx="670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HD2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653815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44267</TotalTime>
  <Words>2911</Words>
  <Application>Microsoft Macintosh PowerPoint</Application>
  <PresentationFormat>On-screen Show (4:3)</PresentationFormat>
  <Paragraphs>511</Paragraphs>
  <Slides>40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1_Default Design</vt:lpstr>
      <vt:lpstr>Custom Design</vt:lpstr>
      <vt:lpstr>Equation</vt:lpstr>
      <vt:lpstr>Parametric analysis for 14+ T magnet based on block coils </vt:lpstr>
      <vt:lpstr>CONTENTS</vt:lpstr>
      <vt:lpstr>PREVIOUS DIPOLES ON BLOCK COILS</vt:lpstr>
      <vt:lpstr>PREVIOUS DIPOLES ON BLOCK COILS</vt:lpstr>
      <vt:lpstr>CONTENTS</vt:lpstr>
      <vt:lpstr>TWO FEATURES OF BLOCK COILS  AND MAIN PARAMETERS</vt:lpstr>
      <vt:lpstr>PEAK TO BORE FIELD RATIO</vt:lpstr>
      <vt:lpstr>ESTIMATE OF COIL EFFICIENCY</vt:lpstr>
      <vt:lpstr>EQUIVALENT COIL WIDTH DEFINITION</vt:lpstr>
      <vt:lpstr>COIL EFFICIENCY</vt:lpstr>
      <vt:lpstr>IRON CONTRIBUTION</vt:lpstr>
      <vt:lpstr>COIL WIDTH SELECTION</vt:lpstr>
      <vt:lpstr>SOMETHING MORE ABOUT COIL EFFICIENCY</vt:lpstr>
      <vt:lpstr>TWO IN ONE</vt:lpstr>
      <vt:lpstr>TWO IN ONE</vt:lpstr>
      <vt:lpstr>LOADLINE FRACTION AND SHORT SAMPLE</vt:lpstr>
      <vt:lpstr>LOADLINE FRACTION AND SHORT SAMPLE</vt:lpstr>
      <vt:lpstr>CONTENTS</vt:lpstr>
      <vt:lpstr>CONTENTS</vt:lpstr>
      <vt:lpstr>CONTENTS</vt:lpstr>
      <vt:lpstr>CONTENTS</vt:lpstr>
      <vt:lpstr>FACTOR X</vt:lpstr>
      <vt:lpstr>FACTOR X</vt:lpstr>
      <vt:lpstr>FACTOR X</vt:lpstr>
      <vt:lpstr>SENSITIVITY ANALYSIS</vt:lpstr>
      <vt:lpstr>SENSITIVITY ANALYSIS</vt:lpstr>
      <vt:lpstr>QUENCH PROTECTION</vt:lpstr>
      <vt:lpstr>QUENCH PROTECTION</vt:lpstr>
      <vt:lpstr>QUENCH PROTECTION</vt:lpstr>
      <vt:lpstr>APPENDIX</vt:lpstr>
      <vt:lpstr>LNBL HD2</vt:lpstr>
      <vt:lpstr>LNBL HD2</vt:lpstr>
      <vt:lpstr>LNBL HD2</vt:lpstr>
      <vt:lpstr>LNBL HD2</vt:lpstr>
      <vt:lpstr>LNBL HD2</vt:lpstr>
      <vt:lpstr>FRESCA2</vt:lpstr>
      <vt:lpstr>FRESCA2</vt:lpstr>
      <vt:lpstr>FRESCA2</vt:lpstr>
      <vt:lpstr>FRESCA2</vt:lpstr>
      <vt:lpstr>FRESCA2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USPAS- Unit2</dc:title>
  <dc:creator>Ezio Todesco</dc:creator>
  <cp:lastModifiedBy>Ezio Todesco</cp:lastModifiedBy>
  <cp:revision>503</cp:revision>
  <dcterms:created xsi:type="dcterms:W3CDTF">2006-07-31T18:23:56Z</dcterms:created>
  <dcterms:modified xsi:type="dcterms:W3CDTF">2023-05-31T12:12:55Z</dcterms:modified>
</cp:coreProperties>
</file>