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20" r:id="rId2"/>
    <p:sldId id="321" r:id="rId3"/>
    <p:sldId id="322" r:id="rId4"/>
    <p:sldId id="329" r:id="rId5"/>
    <p:sldId id="323" r:id="rId6"/>
    <p:sldId id="330" r:id="rId7"/>
    <p:sldId id="325" r:id="rId8"/>
    <p:sldId id="327" r:id="rId9"/>
    <p:sldId id="326" r:id="rId10"/>
    <p:sldId id="331" r:id="rId11"/>
    <p:sldId id="332" r:id="rId12"/>
    <p:sldId id="258" r:id="rId13"/>
    <p:sldId id="32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15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fs.cern.ch/dfs/Departments/EN/Groups/MME/MM/Metallurgy/Material%20characterization/2023/Anite_on_going_2023/PSB%20water%20filter%20analysis/particl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sz="1200" i="1" dirty="0"/>
              <a:t>Sulphur particles ECD (µm)</a:t>
            </a:r>
          </a:p>
        </c:rich>
      </c:tx>
      <c:layout>
        <c:manualLayout>
          <c:xMode val="edge"/>
          <c:yMode val="edge"/>
          <c:x val="0.1194166666666667"/>
          <c:y val="2.85486950325436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1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2866141732283455E-2"/>
          <c:y val="0.17310096055632077"/>
          <c:w val="0.87657830271216097"/>
          <c:h val="0.611693497287853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[particles.xlsx]Sheet1!$I$1</c:f>
              <c:strCache>
                <c:ptCount val="1"/>
                <c:pt idx="0">
                  <c:v>ECD (µm)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[particles.xlsx]Sheet1!$I$2:$I$9</c:f>
              <c:strCache>
                <c:ptCount val="8"/>
                <c:pt idx="0">
                  <c:v>2.5-5.0</c:v>
                </c:pt>
                <c:pt idx="1">
                  <c:v>5.0-7.5</c:v>
                </c:pt>
                <c:pt idx="2">
                  <c:v>7.5-10.0</c:v>
                </c:pt>
                <c:pt idx="3">
                  <c:v>10.0-12.5</c:v>
                </c:pt>
                <c:pt idx="4">
                  <c:v>12.5-15.0</c:v>
                </c:pt>
                <c:pt idx="5">
                  <c:v>15.0-17.5</c:v>
                </c:pt>
                <c:pt idx="6">
                  <c:v>17.5-20.0</c:v>
                </c:pt>
                <c:pt idx="7">
                  <c:v>&gt; 20</c:v>
                </c:pt>
              </c:strCache>
            </c:strRef>
          </c:cat>
          <c:val>
            <c:numRef>
              <c:f>[particles.xlsx]Sheet1!$J$2:$J$9</c:f>
              <c:numCache>
                <c:formatCode>General</c:formatCode>
                <c:ptCount val="8"/>
                <c:pt idx="0">
                  <c:v>108</c:v>
                </c:pt>
                <c:pt idx="1">
                  <c:v>22</c:v>
                </c:pt>
                <c:pt idx="2">
                  <c:v>8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D9-4B08-A1F3-433E310D8C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619401552"/>
        <c:axId val="1613590304"/>
      </c:barChart>
      <c:catAx>
        <c:axId val="161940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3590304"/>
        <c:crosses val="autoZero"/>
        <c:auto val="1"/>
        <c:lblAlgn val="ctr"/>
        <c:lblOffset val="100"/>
        <c:noMultiLvlLbl val="0"/>
      </c:catAx>
      <c:valAx>
        <c:axId val="1613590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9401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09BC1-01A8-44E8-AC40-CC1CBA678656}" type="datetimeFigureOut">
              <a:rPr lang="en-GB" smtClean="0"/>
              <a:t>06/06/2023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34C96-2815-4D2D-ABBB-0FCD36A31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03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34C96-2815-4D2D-ABBB-0FCD36A31A6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48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65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54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50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35660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6992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33462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65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8908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30810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9001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8691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88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22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15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666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35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YYYY-MM-DD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Presenter | Presentation Title | Reference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800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53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64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32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3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0719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43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24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 - Author - Affiliation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93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hf sldNum="0"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66091/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7" Type="http://schemas.openxmlformats.org/officeDocument/2006/relationships/image" Target="../media/image18.jpe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tiff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4.tiff"/><Relationship Id="rId7" Type="http://schemas.openxmlformats.org/officeDocument/2006/relationships/image" Target="../media/image20.jpe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10" Type="http://schemas.openxmlformats.org/officeDocument/2006/relationships/image" Target="../media/image23.tiff"/><Relationship Id="rId4" Type="http://schemas.openxmlformats.org/officeDocument/2006/relationships/image" Target="../media/image16.tiff"/><Relationship Id="rId9" Type="http://schemas.openxmlformats.org/officeDocument/2006/relationships/image" Target="../media/image22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hdphoto" Target="../media/hdphoto1.wdp"/><Relationship Id="rId7" Type="http://schemas.openxmlformats.org/officeDocument/2006/relationships/image" Target="../media/image28.jpeg"/><Relationship Id="rId12" Type="http://schemas.openxmlformats.org/officeDocument/2006/relationships/image" Target="../media/image3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tiff"/><Relationship Id="rId11" Type="http://schemas.openxmlformats.org/officeDocument/2006/relationships/image" Target="../media/image32.png"/><Relationship Id="rId5" Type="http://schemas.openxmlformats.org/officeDocument/2006/relationships/image" Target="../media/image26.jpe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740598" y="2261600"/>
            <a:ext cx="10008492" cy="673496"/>
          </a:xfrm>
        </p:spPr>
        <p:txBody>
          <a:bodyPr/>
          <a:lstStyle/>
          <a:p>
            <a:pPr>
              <a:defRPr/>
            </a:pPr>
            <a:r>
              <a:rPr lang="en-GB" sz="4000" dirty="0"/>
              <a:t>PS Booster magnets Task Force - Subtask-2</a:t>
            </a:r>
            <a:br>
              <a:rPr lang="en-GB" sz="4000" dirty="0"/>
            </a:br>
            <a:br>
              <a:rPr lang="en-US" sz="3600" dirty="0"/>
            </a:b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740598" y="5434683"/>
            <a:ext cx="10008492" cy="803787"/>
          </a:xfrm>
        </p:spPr>
        <p:txBody>
          <a:bodyPr/>
          <a:lstStyle/>
          <a:p>
            <a:pPr>
              <a:defRPr/>
            </a:pPr>
            <a:r>
              <a:rPr lang="en-GB" b="1" i="1" dirty="0"/>
              <a:t>PS Booster magnets Task Force day – 14</a:t>
            </a:r>
            <a:r>
              <a:rPr lang="en-GB" b="1" i="1" baseline="30000" dirty="0"/>
              <a:t>th</a:t>
            </a:r>
            <a:r>
              <a:rPr lang="en-GB" b="1" i="1" dirty="0"/>
              <a:t> June, 2023</a:t>
            </a:r>
          </a:p>
          <a:p>
            <a:pPr>
              <a:defRPr/>
            </a:pPr>
            <a:r>
              <a:rPr lang="en-GB" b="1" i="1" dirty="0"/>
              <a:t>Ana Teresa Perez and </a:t>
            </a:r>
            <a:r>
              <a:rPr lang="fr-CH" b="1" i="1" dirty="0"/>
              <a:t>Stefano Sgobba </a:t>
            </a:r>
            <a:endParaRPr lang="en-GB" b="1" i="1" dirty="0"/>
          </a:p>
          <a:p>
            <a:pPr>
              <a:defRPr/>
            </a:pPr>
            <a:endParaRPr b="1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6610" y="324000"/>
            <a:ext cx="744390" cy="61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6000" y="222778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638EDE-91DF-B52B-EE05-EA50123E7EB2}"/>
              </a:ext>
            </a:extLst>
          </p:cNvPr>
          <p:cNvSpPr txBox="1"/>
          <p:nvPr/>
        </p:nvSpPr>
        <p:spPr bwMode="auto">
          <a:xfrm>
            <a:off x="9619774" y="5651910"/>
            <a:ext cx="216000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Courier New" panose="02070309020205020404" pitchFamily="49" charset="0"/>
              <a:buChar char="o"/>
              <a:defRPr>
                <a:solidFill>
                  <a:schemeClr val="bg1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indent="0" algn="r">
              <a:buNone/>
            </a:pPr>
            <a:r>
              <a:rPr lang="en-GB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EDMS_2866091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94F5AF-C210-5F1C-BF1B-9879706029F5}"/>
              </a:ext>
            </a:extLst>
          </p:cNvPr>
          <p:cNvSpPr txBox="1"/>
          <p:nvPr/>
        </p:nvSpPr>
        <p:spPr bwMode="auto">
          <a:xfrm>
            <a:off x="678325" y="3358947"/>
            <a:ext cx="11448823" cy="6402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Analysis and understanding of the failure modes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DFF2D5-11DA-1A81-DB92-71C7444387F6}"/>
              </a:ext>
            </a:extLst>
          </p:cNvPr>
          <p:cNvSpPr txBox="1"/>
          <p:nvPr/>
        </p:nvSpPr>
        <p:spPr>
          <a:xfrm>
            <a:off x="180088" y="739953"/>
            <a:ext cx="11831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r>
              <a:rPr lang="en-US" b="1" dirty="0"/>
              <a:t>SPS MBB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Cu-Cu joint with Sil-</a:t>
            </a:r>
            <a:r>
              <a:rPr lang="en-US" dirty="0" err="1">
                <a:sym typeface="Wingdings" panose="05000000000000000000" pitchFamily="2" charset="2"/>
              </a:rPr>
              <a:t>fos</a:t>
            </a:r>
            <a:r>
              <a:rPr lang="en-US" dirty="0">
                <a:sym typeface="Wingdings" panose="05000000000000000000" pitchFamily="2" charset="2"/>
              </a:rPr>
              <a:t> but different cooling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Same analysis procedure as described above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Leak test on-going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SPS cooling water analysis and APA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DB4006-4CFA-8746-4BD3-500DA1E2C253}"/>
              </a:ext>
            </a:extLst>
          </p:cNvPr>
          <p:cNvGrpSpPr/>
          <p:nvPr/>
        </p:nvGrpSpPr>
        <p:grpSpPr>
          <a:xfrm>
            <a:off x="1826696" y="2601884"/>
            <a:ext cx="10260558" cy="2688908"/>
            <a:chOff x="1810348" y="4026525"/>
            <a:chExt cx="10260558" cy="268890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6778B95-F515-5A4D-4C64-96D6CE1F3D83}"/>
                </a:ext>
              </a:extLst>
            </p:cNvPr>
            <p:cNvGrpSpPr/>
            <p:nvPr/>
          </p:nvGrpSpPr>
          <p:grpSpPr>
            <a:xfrm>
              <a:off x="5332191" y="4365523"/>
              <a:ext cx="6738715" cy="2349910"/>
              <a:chOff x="1724630" y="3479789"/>
              <a:chExt cx="10313673" cy="3258766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7598A7CE-4693-4221-20DA-98BED6DC11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24630" y="3479789"/>
                <a:ext cx="2444075" cy="3258766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AF0987BC-6D84-7325-A119-33DF837ECD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4539" r="32695" b="5923"/>
              <a:stretch/>
            </p:blipFill>
            <p:spPr>
              <a:xfrm rot="16200000">
                <a:off x="6535528" y="1235777"/>
                <a:ext cx="3258764" cy="7746787"/>
              </a:xfrm>
              <a:prstGeom prst="rect">
                <a:avLst/>
              </a:prstGeom>
            </p:spPr>
          </p:pic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825FDE1-4380-DB9A-0143-2001A882A5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4358" t="7714" r="8611" b="38192"/>
            <a:stretch/>
          </p:blipFill>
          <p:spPr>
            <a:xfrm>
              <a:off x="1810348" y="4026525"/>
              <a:ext cx="3139597" cy="1609491"/>
            </a:xfrm>
            <a:prstGeom prst="rect">
              <a:avLst/>
            </a:prstGeom>
          </p:spPr>
        </p:pic>
      </p:grpSp>
      <p:sp>
        <p:nvSpPr>
          <p:cNvPr id="17" name="Title 2">
            <a:extLst>
              <a:ext uri="{FF2B5EF4-FFF2-40B4-BE49-F238E27FC236}">
                <a16:creationId xmlns:a16="http://schemas.microsoft.com/office/drawing/2014/main" id="{E479DA3B-D876-FB59-B483-FCA3BD6A2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79" y="178905"/>
            <a:ext cx="6259727" cy="498598"/>
          </a:xfrm>
        </p:spPr>
        <p:txBody>
          <a:bodyPr vert="horz" wrap="none" lIns="0" tIns="0" rIns="0" bIns="0" rtlCol="0" anchor="t" anchorCtr="0">
            <a:spAutoFit/>
          </a:bodyPr>
          <a:lstStyle/>
          <a:p>
            <a:pPr rtl="0"/>
            <a:r>
              <a:rPr lang="en-GB" kern="1200" dirty="0"/>
              <a:t>Potential risk for other circuits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D72B0A-0F32-43CC-190E-30C9098A073C}"/>
              </a:ext>
            </a:extLst>
          </p:cNvPr>
          <p:cNvSpPr/>
          <p:nvPr/>
        </p:nvSpPr>
        <p:spPr>
          <a:xfrm>
            <a:off x="8377857" y="5408071"/>
            <a:ext cx="3814143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SPS MBB coil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29F306B-7983-E1F3-C2B2-CEEF25584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441" y="455190"/>
            <a:ext cx="5141813" cy="24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29EC7B7-22E5-793E-C43E-E2F79496D9F1}"/>
              </a:ext>
            </a:extLst>
          </p:cNvPr>
          <p:cNvSpPr txBox="1"/>
          <p:nvPr/>
        </p:nvSpPr>
        <p:spPr bwMode="auto">
          <a:xfrm>
            <a:off x="4792979" y="5856726"/>
            <a:ext cx="2486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Internal brazing sleeve 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3DB0AA6-73D7-9FFE-B9B5-9A1288D5D4FD}"/>
              </a:ext>
            </a:extLst>
          </p:cNvPr>
          <p:cNvSpPr txBox="1"/>
          <p:nvPr/>
        </p:nvSpPr>
        <p:spPr bwMode="auto">
          <a:xfrm>
            <a:off x="878576" y="4242930"/>
            <a:ext cx="3939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MBB coil cross section, 32 brazing joints</a:t>
            </a:r>
            <a:endParaRPr lang="en-GB" dirty="0"/>
          </a:p>
        </p:txBody>
      </p:sp>
      <p:pic>
        <p:nvPicPr>
          <p:cNvPr id="1027" name="Picture 5">
            <a:extLst>
              <a:ext uri="{FF2B5EF4-FFF2-40B4-BE49-F238E27FC236}">
                <a16:creationId xmlns:a16="http://schemas.microsoft.com/office/drawing/2014/main" id="{5ECFE608-600E-F9B0-087B-5509F360C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379" y="4678215"/>
            <a:ext cx="2984681" cy="151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404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DFF2D5-11DA-1A81-DB92-71C7444387F6}"/>
              </a:ext>
            </a:extLst>
          </p:cNvPr>
          <p:cNvSpPr txBox="1"/>
          <p:nvPr/>
        </p:nvSpPr>
        <p:spPr>
          <a:xfrm>
            <a:off x="180088" y="958317"/>
            <a:ext cx="118318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Poor brazing interfaces </a:t>
            </a:r>
            <a:r>
              <a:rPr lang="en-US" sz="2000" dirty="0"/>
              <a:t>presenting numerous discontinuities</a:t>
            </a:r>
            <a:endParaRPr lang="en-US" sz="20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Corrosion selectively attacks Cu at the interface with the </a:t>
            </a:r>
            <a:r>
              <a:rPr lang="en-US" sz="2000" b="1" dirty="0">
                <a:solidFill>
                  <a:srgbClr val="FF0000"/>
                </a:solidFill>
              </a:rPr>
              <a:t>Sil-</a:t>
            </a:r>
            <a:r>
              <a:rPr lang="en-US" sz="2000" b="1" dirty="0" err="1">
                <a:solidFill>
                  <a:srgbClr val="FF0000"/>
                </a:solidFill>
              </a:rPr>
              <a:t>fos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braze </a:t>
            </a:r>
            <a:r>
              <a:rPr lang="en-GB" sz="2000" b="1" dirty="0"/>
              <a:t>(Cu-Ag-P) and the Cu phase within the braze metal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The damage is more severe on samples with longer service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Also, the S presence in the conduct inner surface increases with the service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Nevertheless, the same phenomena was observed in sample installed for short period (2 weeks) and HIE-ISOLDE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The S origin could be related with </a:t>
            </a:r>
            <a:r>
              <a:rPr lang="en-US" sz="2000" dirty="0"/>
              <a:t>ion-exchange resin debris present in the cooling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The Cu-Ag braze present on PSB samples was not affected at the same level as the Sil-</a:t>
            </a:r>
            <a:r>
              <a:rPr lang="en-US" sz="2000" b="1" dirty="0" err="1"/>
              <a:t>fos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E479DA3B-D876-FB59-B483-FCA3BD6A2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79" y="178905"/>
            <a:ext cx="7053213" cy="498598"/>
          </a:xfrm>
        </p:spPr>
        <p:txBody>
          <a:bodyPr vert="horz" wrap="none" lIns="0" tIns="0" rIns="0" bIns="0" rtlCol="0" anchor="t" anchorCtr="0">
            <a:spAutoFit/>
          </a:bodyPr>
          <a:lstStyle/>
          <a:p>
            <a:pPr rtl="0"/>
            <a:r>
              <a:rPr lang="en-GB" kern="1200" dirty="0"/>
              <a:t>Summary and plan for future work</a:t>
            </a:r>
          </a:p>
        </p:txBody>
      </p:sp>
    </p:spTree>
    <p:extLst>
      <p:ext uri="{BB962C8B-B14F-4D97-AF65-F5344CB8AC3E}">
        <p14:creationId xmlns:p14="http://schemas.microsoft.com/office/powerpoint/2010/main" val="3167822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B061C62D-D9A4-E150-6897-D162E8E91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72" y="1060076"/>
            <a:ext cx="11899982" cy="4608512"/>
          </a:xfrm>
        </p:spPr>
        <p:txBody>
          <a:bodyPr/>
          <a:lstStyle/>
          <a:p>
            <a:r>
              <a:rPr lang="en-US" dirty="0"/>
              <a:t>1) Identify all magnet cooling circuits (</a:t>
            </a:r>
            <a:r>
              <a:rPr lang="en-US" dirty="0">
                <a:sym typeface="Symbol" panose="05050102010706020507" pitchFamily="18" charset="2"/>
              </a:rPr>
              <a:t> TE/MSC)</a:t>
            </a:r>
            <a:endParaRPr lang="en-US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Copper based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Including </a:t>
            </a:r>
            <a:r>
              <a:rPr lang="en-US" b="1" dirty="0">
                <a:sym typeface="Wingdings" panose="05000000000000000000" pitchFamily="2" charset="2"/>
              </a:rPr>
              <a:t>soldered, brazed and/or braze welded </a:t>
            </a:r>
            <a:r>
              <a:rPr lang="en-US" dirty="0">
                <a:sym typeface="Wingdings" panose="05000000000000000000" pitchFamily="2" charset="2"/>
              </a:rPr>
              <a:t>joints</a:t>
            </a:r>
          </a:p>
          <a:p>
            <a:pPr marL="324000" lvl="2" indent="0">
              <a:buNone/>
            </a:pP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US" sz="2100" b="1" dirty="0">
                <a:sym typeface="Wingdings" panose="05000000000000000000" pitchFamily="2" charset="2"/>
              </a:rPr>
              <a:t>2) For the above circuits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Provide history of operation (demineralized water, maintenance – dry periods)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Information about parent and filler metal grades, if available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Availability of unoperated or shortly operated spares, for comparison (</a:t>
            </a: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>
                <a:sym typeface="Wingdings" panose="05000000000000000000" pitchFamily="2" charset="2"/>
              </a:rPr>
              <a:t>TE/MSC)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Sampling and analysis of the water (S residues)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Historical analyses of the water if available (</a:t>
            </a: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>
                <a:sym typeface="Wingdings" panose="05000000000000000000" pitchFamily="2" charset="2"/>
              </a:rPr>
              <a:t>EN/CV)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en-US" dirty="0">
              <a:sym typeface="Wingdings" panose="05000000000000000000" pitchFamily="2" charset="2"/>
            </a:endParaRPr>
          </a:p>
          <a:p>
            <a:pPr marL="0" lvl="2" indent="0">
              <a:buNone/>
            </a:pPr>
            <a:r>
              <a:rPr lang="en-US" sz="2100" b="1" dirty="0">
                <a:sym typeface="Wingdings" panose="05000000000000000000" pitchFamily="2" charset="2"/>
              </a:rPr>
              <a:t>3) On selected cooling circuit joints (based on relevance, accessibility, availability for removals…)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Perform similar analyses as for PSB (</a:t>
            </a: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>
                <a:sym typeface="Wingdings" panose="05000000000000000000" pitchFamily="2" charset="2"/>
              </a:rPr>
              <a:t>EN/MME)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446C8AC9-73BD-88A1-90F6-73653CF11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72" y="373593"/>
            <a:ext cx="11376025" cy="751151"/>
          </a:xfrm>
        </p:spPr>
        <p:txBody>
          <a:bodyPr vert="horz" lIns="0" tIns="0" rIns="0" bIns="0" rtlCol="0" anchor="t" anchorCtr="0">
            <a:noAutofit/>
          </a:bodyPr>
          <a:lstStyle/>
          <a:p>
            <a:pPr rtl="0"/>
            <a:r>
              <a:rPr lang="en-GB" kern="1200" dirty="0"/>
              <a:t>Draft work plan – medium term</a:t>
            </a:r>
          </a:p>
        </p:txBody>
      </p:sp>
    </p:spTree>
    <p:extLst>
      <p:ext uri="{BB962C8B-B14F-4D97-AF65-F5344CB8AC3E}">
        <p14:creationId xmlns:p14="http://schemas.microsoft.com/office/powerpoint/2010/main" val="1700623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629" y="394388"/>
            <a:ext cx="6791924" cy="498598"/>
          </a:xfrm>
        </p:spPr>
        <p:txBody>
          <a:bodyPr wrap="none">
            <a:spAutoFit/>
          </a:bodyPr>
          <a:lstStyle/>
          <a:p>
            <a:r>
              <a:rPr lang="en-GB" dirty="0"/>
              <a:t>Open questions for the Subtask-2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5D0BD77-0068-4769-5DA9-98AE883E5367}"/>
              </a:ext>
            </a:extLst>
          </p:cNvPr>
          <p:cNvSpPr/>
          <p:nvPr/>
        </p:nvSpPr>
        <p:spPr>
          <a:xfrm>
            <a:off x="399629" y="1023505"/>
            <a:ext cx="11392741" cy="1264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Are all the failure modes properly understood?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Are the processes to evaluate the nature and severity of the causes for these failures strong enough? 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DF3F215D-3260-8459-3CF1-85EB7618CCAB}"/>
              </a:ext>
            </a:extLst>
          </p:cNvPr>
          <p:cNvSpPr txBox="1">
            <a:spLocks/>
          </p:cNvSpPr>
          <p:nvPr/>
        </p:nvSpPr>
        <p:spPr bwMode="auto">
          <a:xfrm>
            <a:off x="399629" y="2438945"/>
            <a:ext cx="11376025" cy="511207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kern="0" dirty="0"/>
              <a:t>Outline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55BD20-E298-D71B-B8D0-42147C9EC583}"/>
              </a:ext>
            </a:extLst>
          </p:cNvPr>
          <p:cNvSpPr/>
          <p:nvPr/>
        </p:nvSpPr>
        <p:spPr>
          <a:xfrm>
            <a:off x="399629" y="3080670"/>
            <a:ext cx="11392741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kern="0" dirty="0">
                <a:solidFill>
                  <a:srgbClr val="002060"/>
                </a:solidFill>
                <a:latin typeface="Source Sans Pro"/>
                <a:cs typeface="Arial"/>
              </a:rPr>
              <a:t>Methodology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kern="0" dirty="0">
                <a:solidFill>
                  <a:srgbClr val="002060"/>
                </a:solidFill>
                <a:latin typeface="Source Sans Pro"/>
                <a:cs typeface="Arial"/>
              </a:rPr>
              <a:t>A wide spectrum of analysed samples 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ource Sans Pro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Commonalty of phenomena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kern="0" dirty="0">
                <a:solidFill>
                  <a:srgbClr val="002060"/>
                </a:solidFill>
                <a:latin typeface="Source Sans Pro"/>
                <a:cs typeface="Arial"/>
              </a:rPr>
              <a:t>Current understanding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ource Sans Pro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>
                <a:prstClr val="black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Analysis and effect of the environment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>
                <a:prstClr val="black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kern="0" dirty="0">
                <a:solidFill>
                  <a:srgbClr val="002060"/>
                </a:solidFill>
                <a:latin typeface="Source Sans Pro"/>
                <a:cs typeface="Arial"/>
              </a:rPr>
              <a:t>Potential risk for other circuits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>
                <a:prstClr val="black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kern="0" dirty="0">
                <a:solidFill>
                  <a:srgbClr val="002060"/>
                </a:solidFill>
                <a:latin typeface="Source Sans Pro"/>
                <a:cs typeface="Arial"/>
              </a:rPr>
              <a:t>Summary and plan for future work</a:t>
            </a:r>
          </a:p>
        </p:txBody>
      </p:sp>
    </p:spTree>
    <p:extLst>
      <p:ext uri="{BB962C8B-B14F-4D97-AF65-F5344CB8AC3E}">
        <p14:creationId xmlns:p14="http://schemas.microsoft.com/office/powerpoint/2010/main" val="367106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FDC6B16-422D-9B87-F193-BAB9544684E0}"/>
              </a:ext>
            </a:extLst>
          </p:cNvPr>
          <p:cNvGrpSpPr/>
          <p:nvPr/>
        </p:nvGrpSpPr>
        <p:grpSpPr>
          <a:xfrm>
            <a:off x="3872076" y="1503347"/>
            <a:ext cx="5608021" cy="1965940"/>
            <a:chOff x="4047690" y="1841746"/>
            <a:chExt cx="5608021" cy="196594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B4BB8BD-0527-62C5-82E2-579EA30DE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690" y="1841746"/>
              <a:ext cx="5608021" cy="1965940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66528A0-E20B-4DED-7AA8-3F5C53440554}"/>
                </a:ext>
              </a:extLst>
            </p:cNvPr>
            <p:cNvSpPr/>
            <p:nvPr/>
          </p:nvSpPr>
          <p:spPr>
            <a:xfrm rot="715668">
              <a:off x="8165068" y="2981962"/>
              <a:ext cx="231228" cy="63814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16EED7C-E021-F49E-7BEB-FA7482DAC1E1}"/>
                </a:ext>
              </a:extLst>
            </p:cNvPr>
            <p:cNvCxnSpPr/>
            <p:nvPr/>
          </p:nvCxnSpPr>
          <p:spPr>
            <a:xfrm flipV="1">
              <a:off x="7195588" y="2823424"/>
              <a:ext cx="2201718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18B88B9-5FE4-4527-8CF6-8159CC460842}"/>
              </a:ext>
            </a:extLst>
          </p:cNvPr>
          <p:cNvGrpSpPr/>
          <p:nvPr/>
        </p:nvGrpSpPr>
        <p:grpSpPr>
          <a:xfrm>
            <a:off x="5755594" y="1503348"/>
            <a:ext cx="2673841" cy="2003953"/>
            <a:chOff x="5755594" y="1851264"/>
            <a:chExt cx="2673841" cy="200395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73A52E4-09B9-09F5-B9A5-55E2786DB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4464" y="1851264"/>
              <a:ext cx="2624971" cy="196872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221EAEF-58BF-1D0B-5F24-A32CB5DAC63D}"/>
                </a:ext>
              </a:extLst>
            </p:cNvPr>
            <p:cNvSpPr txBox="1"/>
            <p:nvPr/>
          </p:nvSpPr>
          <p:spPr>
            <a:xfrm>
              <a:off x="5755594" y="3547440"/>
              <a:ext cx="721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Cu bulk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D0E5E72-7066-D6C7-42AB-C5FF698B8227}"/>
                </a:ext>
              </a:extLst>
            </p:cNvPr>
            <p:cNvSpPr txBox="1"/>
            <p:nvPr/>
          </p:nvSpPr>
          <p:spPr>
            <a:xfrm>
              <a:off x="6180083" y="2265000"/>
              <a:ext cx="7344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Brazing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EC2D651-233A-CCA5-A140-342E267150E1}"/>
                </a:ext>
              </a:extLst>
            </p:cNvPr>
            <p:cNvCxnSpPr/>
            <p:nvPr/>
          </p:nvCxnSpPr>
          <p:spPr>
            <a:xfrm flipH="1">
              <a:off x="6292597" y="2487048"/>
              <a:ext cx="134781" cy="20525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ight Arrow 12">
            <a:extLst>
              <a:ext uri="{FF2B5EF4-FFF2-40B4-BE49-F238E27FC236}">
                <a16:creationId xmlns:a16="http://schemas.microsoft.com/office/drawing/2014/main" id="{96DF9334-78AD-7D1E-29DA-11D74CCB11E8}"/>
              </a:ext>
            </a:extLst>
          </p:cNvPr>
          <p:cNvSpPr/>
          <p:nvPr/>
        </p:nvSpPr>
        <p:spPr>
          <a:xfrm>
            <a:off x="3356086" y="2176679"/>
            <a:ext cx="43617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0D0616-DBE4-2B4C-7E56-C77AF776CC0E}"/>
              </a:ext>
            </a:extLst>
          </p:cNvPr>
          <p:cNvSpPr txBox="1"/>
          <p:nvPr/>
        </p:nvSpPr>
        <p:spPr>
          <a:xfrm>
            <a:off x="132912" y="3595443"/>
            <a:ext cx="573342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Analysed</a:t>
            </a:r>
            <a:r>
              <a:rPr lang="en-US" b="1" dirty="0">
                <a:solidFill>
                  <a:srgbClr val="FF0000"/>
                </a:solidFill>
              </a:rPr>
              <a:t> samples</a:t>
            </a:r>
          </a:p>
          <a:p>
            <a:pPr algn="ctr"/>
            <a:r>
              <a:rPr lang="en-US" b="1" dirty="0"/>
              <a:t>No-leaking samples extracted from different PSB locations</a:t>
            </a:r>
          </a:p>
          <a:p>
            <a:pPr algn="ctr"/>
            <a:r>
              <a:rPr lang="en-US" i="1" dirty="0"/>
              <a:t>Quadrupoles/ Dipoles/ Bending Magnets</a:t>
            </a:r>
          </a:p>
          <a:p>
            <a:pPr algn="ctr"/>
            <a:r>
              <a:rPr lang="en-US" b="1" dirty="0"/>
              <a:t>After different service time</a:t>
            </a:r>
            <a:r>
              <a:rPr lang="en-US" dirty="0"/>
              <a:t> </a:t>
            </a:r>
          </a:p>
          <a:p>
            <a:pPr algn="ctr"/>
            <a:r>
              <a:rPr lang="en-US" i="1" dirty="0"/>
              <a:t>From 2 weeks </a:t>
            </a:r>
            <a:r>
              <a:rPr lang="en-US" i="1" dirty="0">
                <a:sym typeface="Wingdings" panose="05000000000000000000" pitchFamily="2" charset="2"/>
              </a:rPr>
              <a:t>to 50 years</a:t>
            </a:r>
          </a:p>
          <a:p>
            <a:pPr algn="ctr"/>
            <a:r>
              <a:rPr lang="en-US" b="1" dirty="0">
                <a:sym typeface="Wingdings" panose="05000000000000000000" pitchFamily="2" charset="2"/>
              </a:rPr>
              <a:t>Common cooling circuit of demineralized water </a:t>
            </a:r>
          </a:p>
          <a:p>
            <a:pPr algn="ctr"/>
            <a:r>
              <a:rPr lang="en-US" i="1" dirty="0">
                <a:sym typeface="Wingdings" panose="05000000000000000000" pitchFamily="2" charset="2"/>
              </a:rPr>
              <a:t>Equivalent for all accelerators circuits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9ABA4BF-A05B-E481-2D27-4B17B267B550}"/>
              </a:ext>
            </a:extLst>
          </p:cNvPr>
          <p:cNvCxnSpPr/>
          <p:nvPr/>
        </p:nvCxnSpPr>
        <p:spPr>
          <a:xfrm>
            <a:off x="6066542" y="3595442"/>
            <a:ext cx="0" cy="19577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CC02550-5C73-E459-B9F9-07FD7DECCDB5}"/>
              </a:ext>
            </a:extLst>
          </p:cNvPr>
          <p:cNvSpPr txBox="1"/>
          <p:nvPr/>
        </p:nvSpPr>
        <p:spPr>
          <a:xfrm>
            <a:off x="6165058" y="3595442"/>
            <a:ext cx="587693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Samples examination procedure</a:t>
            </a:r>
          </a:p>
          <a:p>
            <a:pPr algn="ctr"/>
            <a:r>
              <a:rPr lang="en-GB" b="1" dirty="0"/>
              <a:t>Non-destructive </a:t>
            </a:r>
            <a:r>
              <a:rPr lang="en-GB" dirty="0"/>
              <a:t>test by computed </a:t>
            </a:r>
            <a:r>
              <a:rPr lang="en-GB" dirty="0" err="1"/>
              <a:t>microtomography</a:t>
            </a:r>
            <a:r>
              <a:rPr lang="en-GB" dirty="0"/>
              <a:t> (CT)</a:t>
            </a:r>
          </a:p>
          <a:p>
            <a:pPr algn="ctr"/>
            <a:r>
              <a:rPr lang="en-US" dirty="0"/>
              <a:t> Selection of the cutting planes based on qualitative results</a:t>
            </a:r>
          </a:p>
          <a:p>
            <a:pPr algn="ctr"/>
            <a:r>
              <a:rPr lang="en-US" b="1" dirty="0"/>
              <a:t>Dry cutting </a:t>
            </a:r>
            <a:r>
              <a:rPr lang="en-US" dirty="0"/>
              <a:t>to access the inner surface of the conduct</a:t>
            </a:r>
          </a:p>
          <a:p>
            <a:pPr algn="ctr"/>
            <a:r>
              <a:rPr lang="en-US" b="1" dirty="0"/>
              <a:t>Inspection and chemical analysis </a:t>
            </a:r>
            <a:r>
              <a:rPr lang="en-US" dirty="0"/>
              <a:t>of the inner surface </a:t>
            </a:r>
          </a:p>
          <a:p>
            <a:pPr algn="ctr"/>
            <a:r>
              <a:rPr lang="en-US" b="1" dirty="0"/>
              <a:t>Metallurgical preparation </a:t>
            </a:r>
            <a:r>
              <a:rPr lang="en-US" dirty="0"/>
              <a:t>(polishing) of the longitudinal cuts</a:t>
            </a:r>
          </a:p>
          <a:p>
            <a:pPr algn="ctr"/>
            <a:r>
              <a:rPr lang="en-US" dirty="0"/>
              <a:t>Examination of the brazed joints by </a:t>
            </a:r>
            <a:r>
              <a:rPr lang="en-US" b="1" dirty="0"/>
              <a:t>OM and SEM</a:t>
            </a:r>
          </a:p>
          <a:p>
            <a:pPr algn="ctr"/>
            <a:endParaRPr lang="en-US" i="1" dirty="0"/>
          </a:p>
          <a:p>
            <a:pPr algn="ctr"/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A32C38C-9F04-A2C0-E40E-812597BF6E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89" b="2370"/>
          <a:stretch/>
        </p:blipFill>
        <p:spPr>
          <a:xfrm>
            <a:off x="541867" y="1505339"/>
            <a:ext cx="1483099" cy="196394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3FEA0E3-AE00-EF92-4293-065B01005C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7" b="29270"/>
          <a:stretch/>
        </p:blipFill>
        <p:spPr>
          <a:xfrm rot="5400000">
            <a:off x="1853858" y="2056268"/>
            <a:ext cx="1965941" cy="860099"/>
          </a:xfrm>
          <a:prstGeom prst="rect">
            <a:avLst/>
          </a:prstGeom>
        </p:spPr>
      </p:pic>
      <p:sp>
        <p:nvSpPr>
          <p:cNvPr id="40" name="Right Arrow 10">
            <a:extLst>
              <a:ext uri="{FF2B5EF4-FFF2-40B4-BE49-F238E27FC236}">
                <a16:creationId xmlns:a16="http://schemas.microsoft.com/office/drawing/2014/main" id="{ABAD749B-C808-0CD6-355E-C7C2796ABA93}"/>
              </a:ext>
            </a:extLst>
          </p:cNvPr>
          <p:cNvSpPr/>
          <p:nvPr/>
        </p:nvSpPr>
        <p:spPr>
          <a:xfrm>
            <a:off x="1897032" y="2158286"/>
            <a:ext cx="43617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6F0BFB8-52E2-6AB7-4390-AEF3DFD5FD9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" t="13660" r="2890" b="19673"/>
          <a:stretch/>
        </p:blipFill>
        <p:spPr>
          <a:xfrm rot="5400000">
            <a:off x="3407291" y="1896538"/>
            <a:ext cx="2120582" cy="1176974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EC98939-428D-3199-C290-535191608A95}"/>
              </a:ext>
            </a:extLst>
          </p:cNvPr>
          <p:cNvSpPr txBox="1"/>
          <p:nvPr/>
        </p:nvSpPr>
        <p:spPr>
          <a:xfrm>
            <a:off x="188247" y="761070"/>
            <a:ext cx="11737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the conducts under study correspond to Cu based sections mostly brazed with </a:t>
            </a:r>
            <a:r>
              <a:rPr lang="fr-FR" dirty="0"/>
              <a:t>Sil-Fos (</a:t>
            </a:r>
            <a:r>
              <a:rPr lang="fr-FR" b="1" dirty="0"/>
              <a:t>self-</a:t>
            </a:r>
            <a:r>
              <a:rPr lang="fr-FR" b="1" dirty="0" err="1"/>
              <a:t>fluxing</a:t>
            </a:r>
            <a:r>
              <a:rPr lang="fr-FR" dirty="0"/>
              <a:t> Cu </a:t>
            </a:r>
            <a:r>
              <a:rPr lang="fr-FR" dirty="0" err="1"/>
              <a:t>based</a:t>
            </a:r>
            <a:r>
              <a:rPr lang="fr-FR" dirty="0"/>
              <a:t> filler </a:t>
            </a:r>
            <a:r>
              <a:rPr lang="fr-FR" dirty="0" err="1"/>
              <a:t>with</a:t>
            </a:r>
            <a:r>
              <a:rPr lang="fr-FR" dirty="0"/>
              <a:t> Ag and P)</a:t>
            </a:r>
            <a:endParaRPr lang="en-US" dirty="0"/>
          </a:p>
        </p:txBody>
      </p:sp>
      <p:sp>
        <p:nvSpPr>
          <p:cNvPr id="43" name="Right Arrow 26">
            <a:extLst>
              <a:ext uri="{FF2B5EF4-FFF2-40B4-BE49-F238E27FC236}">
                <a16:creationId xmlns:a16="http://schemas.microsoft.com/office/drawing/2014/main" id="{01D4BFD2-0353-4E3C-27BC-1CE2D4076EAD}"/>
              </a:ext>
            </a:extLst>
          </p:cNvPr>
          <p:cNvSpPr/>
          <p:nvPr/>
        </p:nvSpPr>
        <p:spPr>
          <a:xfrm>
            <a:off x="5203146" y="2176679"/>
            <a:ext cx="43617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30">
            <a:extLst>
              <a:ext uri="{FF2B5EF4-FFF2-40B4-BE49-F238E27FC236}">
                <a16:creationId xmlns:a16="http://schemas.microsoft.com/office/drawing/2014/main" id="{3DBBB5D9-383F-7A0E-13EF-6301ACFA3188}"/>
              </a:ext>
            </a:extLst>
          </p:cNvPr>
          <p:cNvSpPr/>
          <p:nvPr/>
        </p:nvSpPr>
        <p:spPr>
          <a:xfrm>
            <a:off x="8578247" y="2176679"/>
            <a:ext cx="43617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 descr="A close-up of a rock&#10;&#10;Description automatically generated with low confidence">
            <a:extLst>
              <a:ext uri="{FF2B5EF4-FFF2-40B4-BE49-F238E27FC236}">
                <a16:creationId xmlns:a16="http://schemas.microsoft.com/office/drawing/2014/main" id="{9D4A847D-D861-8584-F80F-7B53489211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496" y="1486201"/>
            <a:ext cx="2644113" cy="198308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8B2101D0-A091-3B47-97FB-B5F837AB6915}"/>
              </a:ext>
            </a:extLst>
          </p:cNvPr>
          <p:cNvSpPr/>
          <p:nvPr/>
        </p:nvSpPr>
        <p:spPr>
          <a:xfrm>
            <a:off x="5824129" y="2157564"/>
            <a:ext cx="672802" cy="5037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E41431A-78A0-B704-A434-FC41E7DDA947}"/>
              </a:ext>
            </a:extLst>
          </p:cNvPr>
          <p:cNvSpPr txBox="1"/>
          <p:nvPr/>
        </p:nvSpPr>
        <p:spPr>
          <a:xfrm>
            <a:off x="268466" y="5795076"/>
            <a:ext cx="11582071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Common effort </a:t>
            </a:r>
            <a:r>
              <a:rPr lang="en-US" dirty="0"/>
              <a:t>from TE-MSC, HSE-RP, EN-CV, EN-MME and TE-VSC to ensure the </a:t>
            </a:r>
            <a:r>
              <a:rPr lang="en-US" b="1" dirty="0"/>
              <a:t>appropriate procedure </a:t>
            </a:r>
            <a:r>
              <a:rPr lang="en-US" dirty="0"/>
              <a:t>and analysis 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F9D51B1-1024-5F24-10D5-25E65216C0B0}"/>
              </a:ext>
            </a:extLst>
          </p:cNvPr>
          <p:cNvSpPr txBox="1"/>
          <p:nvPr/>
        </p:nvSpPr>
        <p:spPr bwMode="auto">
          <a:xfrm>
            <a:off x="265890" y="175473"/>
            <a:ext cx="5812489" cy="49859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Analysed samples &amp; method </a:t>
            </a:r>
          </a:p>
        </p:txBody>
      </p:sp>
    </p:spTree>
    <p:extLst>
      <p:ext uri="{BB962C8B-B14F-4D97-AF65-F5344CB8AC3E}">
        <p14:creationId xmlns:p14="http://schemas.microsoft.com/office/powerpoint/2010/main" val="126461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3" grpId="0" animBg="1"/>
      <p:bldP spid="44" grpId="0" animBg="1"/>
      <p:bldP spid="46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A193A7-E181-AC39-3054-84DF26E1A151}"/>
              </a:ext>
            </a:extLst>
          </p:cNvPr>
          <p:cNvGrpSpPr/>
          <p:nvPr/>
        </p:nvGrpSpPr>
        <p:grpSpPr>
          <a:xfrm>
            <a:off x="2590543" y="3556420"/>
            <a:ext cx="8679945" cy="2487169"/>
            <a:chOff x="-21838" y="4364006"/>
            <a:chExt cx="8679945" cy="248716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B88BEDC-BE4D-5BE7-E5DF-B75C7D131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1883" y="4364007"/>
              <a:ext cx="3316224" cy="248716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C1B6D91-72DE-81E5-F6BD-8CF5E7B8A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4111" y="4364007"/>
              <a:ext cx="3316224" cy="2487168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A00817-9E0A-EF5C-1508-B1AD27D3969F}"/>
                </a:ext>
              </a:extLst>
            </p:cNvPr>
            <p:cNvSpPr/>
            <p:nvPr/>
          </p:nvSpPr>
          <p:spPr>
            <a:xfrm>
              <a:off x="2901994" y="5193642"/>
              <a:ext cx="746234" cy="5202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8350016-8962-664A-FB6E-A838B2650C2B}"/>
                </a:ext>
              </a:extLst>
            </p:cNvPr>
            <p:cNvCxnSpPr>
              <a:cxnSpLocks/>
            </p:cNvCxnSpPr>
            <p:nvPr/>
          </p:nvCxnSpPr>
          <p:spPr>
            <a:xfrm>
              <a:off x="3658060" y="5285059"/>
              <a:ext cx="1205535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5F9ACE2-67A1-CE7D-9F19-B84391774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08" r="24408"/>
            <a:stretch/>
          </p:blipFill>
          <p:spPr>
            <a:xfrm>
              <a:off x="-21838" y="4364006"/>
              <a:ext cx="1697402" cy="2487167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839C6F-F548-6A54-747D-E2DE413F789E}"/>
                </a:ext>
              </a:extLst>
            </p:cNvPr>
            <p:cNvSpPr/>
            <p:nvPr/>
          </p:nvSpPr>
          <p:spPr>
            <a:xfrm>
              <a:off x="6737" y="5232307"/>
              <a:ext cx="952786" cy="7121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5CADD1B-73E6-6F03-77F4-A3417C135E81}"/>
                </a:ext>
              </a:extLst>
            </p:cNvPr>
            <p:cNvCxnSpPr>
              <a:cxnSpLocks/>
            </p:cNvCxnSpPr>
            <p:nvPr/>
          </p:nvCxnSpPr>
          <p:spPr>
            <a:xfrm>
              <a:off x="959523" y="5286037"/>
              <a:ext cx="9144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53AECB7-E272-8876-BA1D-99D359B083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264" y="3556421"/>
            <a:ext cx="3316224" cy="24871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CD92E23-1EE3-D403-CE81-21CE9EC82F93}"/>
              </a:ext>
            </a:extLst>
          </p:cNvPr>
          <p:cNvSpPr txBox="1"/>
          <p:nvPr/>
        </p:nvSpPr>
        <p:spPr>
          <a:xfrm>
            <a:off x="63419" y="717694"/>
            <a:ext cx="59929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What was observed?</a:t>
            </a:r>
          </a:p>
          <a:p>
            <a:pPr algn="ctr"/>
            <a:r>
              <a:rPr lang="en-US" b="1" dirty="0"/>
              <a:t>Poor brazing interfaces </a:t>
            </a:r>
            <a:r>
              <a:rPr lang="en-US" dirty="0"/>
              <a:t>presenting numerous discontinuities</a:t>
            </a:r>
            <a:endParaRPr lang="en-US" b="1" dirty="0">
              <a:solidFill>
                <a:srgbClr val="FF0000"/>
              </a:solidFill>
            </a:endParaRPr>
          </a:p>
          <a:p>
            <a:pPr algn="ctr"/>
            <a:r>
              <a:rPr lang="en-US" b="1" dirty="0"/>
              <a:t>Corrosion selectively attacks Cu at the interface with the Sil-</a:t>
            </a:r>
            <a:r>
              <a:rPr lang="en-US" b="1" dirty="0" err="1"/>
              <a:t>fos</a:t>
            </a:r>
            <a:r>
              <a:rPr lang="en-US" b="1" dirty="0"/>
              <a:t> </a:t>
            </a:r>
            <a:r>
              <a:rPr lang="en-GB" b="1" dirty="0"/>
              <a:t>braze (Cu-Ag-P) and the Cu phase within the braze metal</a:t>
            </a:r>
            <a:endParaRPr lang="en-US" b="1" dirty="0"/>
          </a:p>
          <a:p>
            <a:pPr algn="ctr"/>
            <a:r>
              <a:rPr lang="en-US" i="1" dirty="0"/>
              <a:t>As corrosion progresses, the Cu grain structure is revealed and, in some sites, a large gap is formed</a:t>
            </a:r>
          </a:p>
          <a:p>
            <a:pPr algn="ctr"/>
            <a:r>
              <a:rPr lang="en-US" b="1" dirty="0"/>
              <a:t>“S” detected </a:t>
            </a:r>
            <a:r>
              <a:rPr lang="en-US" dirty="0"/>
              <a:t>in the conduct surface (up to 5.5 wt. %)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79993EE-CE1C-1CB1-1FB6-3C387E048763}"/>
              </a:ext>
            </a:extLst>
          </p:cNvPr>
          <p:cNvCxnSpPr/>
          <p:nvPr/>
        </p:nvCxnSpPr>
        <p:spPr>
          <a:xfrm>
            <a:off x="6056389" y="717693"/>
            <a:ext cx="0" cy="19577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A3EEC563-2235-4925-7CBD-F46751092D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0507" y="628231"/>
            <a:ext cx="4459981" cy="263053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C6A1A0A-74A6-A721-736E-5E7E7014917C}"/>
              </a:ext>
            </a:extLst>
          </p:cNvPr>
          <p:cNvSpPr/>
          <p:nvPr/>
        </p:nvSpPr>
        <p:spPr>
          <a:xfrm>
            <a:off x="8273111" y="415757"/>
            <a:ext cx="3814143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PSB bending dipole (installed until LS2) by M. Celuch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F7B367-663D-53DA-ABC2-D6EDE9C65AD7}"/>
              </a:ext>
            </a:extLst>
          </p:cNvPr>
          <p:cNvSpPr/>
          <p:nvPr/>
        </p:nvSpPr>
        <p:spPr>
          <a:xfrm>
            <a:off x="8263327" y="6046340"/>
            <a:ext cx="3814143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PSB main quadrupole (installed until YETS 22/23)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45A8729-26E7-E0FA-F6BE-7C441E51A061}"/>
              </a:ext>
            </a:extLst>
          </p:cNvPr>
          <p:cNvGrpSpPr/>
          <p:nvPr/>
        </p:nvGrpSpPr>
        <p:grpSpPr>
          <a:xfrm>
            <a:off x="992566" y="3556420"/>
            <a:ext cx="1588738" cy="2487168"/>
            <a:chOff x="1097312" y="4000211"/>
            <a:chExt cx="1588738" cy="2487168"/>
          </a:xfrm>
        </p:grpSpPr>
        <p:pic>
          <p:nvPicPr>
            <p:cNvPr id="27" name="Picture 26" descr="A close-up of a piece of metal&#10;&#10;Description automatically generated with low confidence">
              <a:extLst>
                <a:ext uri="{FF2B5EF4-FFF2-40B4-BE49-F238E27FC236}">
                  <a16:creationId xmlns:a16="http://schemas.microsoft.com/office/drawing/2014/main" id="{D74A02A3-F147-8F4F-7F01-88080AE86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7312" y="4000211"/>
              <a:ext cx="1413101" cy="2487168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348E31F-D96E-B291-A5CE-E39C9E8F3D91}"/>
                </a:ext>
              </a:extLst>
            </p:cNvPr>
            <p:cNvSpPr/>
            <p:nvPr/>
          </p:nvSpPr>
          <p:spPr>
            <a:xfrm>
              <a:off x="1961118" y="5097112"/>
              <a:ext cx="267732" cy="37023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602CD1B-0047-F4DF-10DA-C32624FC289C}"/>
                </a:ext>
              </a:extLst>
            </p:cNvPr>
            <p:cNvCxnSpPr>
              <a:cxnSpLocks/>
            </p:cNvCxnSpPr>
            <p:nvPr/>
          </p:nvCxnSpPr>
          <p:spPr>
            <a:xfrm>
              <a:off x="2228850" y="5169892"/>
              <a:ext cx="4572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6FC9F8F-D9D1-93C5-D0D4-CA260FC2DB9A}"/>
              </a:ext>
            </a:extLst>
          </p:cNvPr>
          <p:cNvGrpSpPr/>
          <p:nvPr/>
        </p:nvGrpSpPr>
        <p:grpSpPr>
          <a:xfrm>
            <a:off x="9943870" y="3510342"/>
            <a:ext cx="1338444" cy="2140877"/>
            <a:chOff x="10048616" y="3954133"/>
            <a:chExt cx="1338444" cy="2140877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70CFA25-A87A-8D1A-3153-24E3D8BEA3C1}"/>
                </a:ext>
              </a:extLst>
            </p:cNvPr>
            <p:cNvGrpSpPr/>
            <p:nvPr/>
          </p:nvGrpSpPr>
          <p:grpSpPr>
            <a:xfrm>
              <a:off x="10048616" y="3954133"/>
              <a:ext cx="1113167" cy="829635"/>
              <a:chOff x="7739067" y="4279997"/>
              <a:chExt cx="1113167" cy="829635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90A7BF6-769F-1AED-C35E-49426182A421}"/>
                  </a:ext>
                </a:extLst>
              </p:cNvPr>
              <p:cNvSpPr txBox="1"/>
              <p:nvPr/>
            </p:nvSpPr>
            <p:spPr>
              <a:xfrm>
                <a:off x="8130562" y="4279997"/>
                <a:ext cx="7216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Cu bulk</a:t>
                </a: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51A7EDF1-8758-9869-D651-37D58810037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30562" y="4891009"/>
                <a:ext cx="66307" cy="21862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9AC219E-2A2F-DE62-C63F-BC47D44C544C}"/>
                  </a:ext>
                </a:extLst>
              </p:cNvPr>
              <p:cNvSpPr txBox="1"/>
              <p:nvPr/>
            </p:nvSpPr>
            <p:spPr>
              <a:xfrm>
                <a:off x="7739067" y="4638572"/>
                <a:ext cx="10291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Oxidized Cu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97295BC-0988-61C9-9FA6-3E90A72FAA0A}"/>
                </a:ext>
              </a:extLst>
            </p:cNvPr>
            <p:cNvSpPr txBox="1"/>
            <p:nvPr/>
          </p:nvSpPr>
          <p:spPr>
            <a:xfrm>
              <a:off x="10768557" y="5787233"/>
              <a:ext cx="618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Sil-</a:t>
              </a:r>
              <a:r>
                <a:rPr lang="en-US" sz="1400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fos</a:t>
              </a:r>
              <a:endParaRPr lang="en-US" sz="1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D93E6BD9-E7B8-BE85-9A72-A2D0976AD666}"/>
              </a:ext>
            </a:extLst>
          </p:cNvPr>
          <p:cNvSpPr txBox="1"/>
          <p:nvPr/>
        </p:nvSpPr>
        <p:spPr bwMode="auto">
          <a:xfrm>
            <a:off x="265890" y="175473"/>
            <a:ext cx="5812489" cy="49859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Commonalty of phenomena</a:t>
            </a:r>
          </a:p>
        </p:txBody>
      </p:sp>
    </p:spTree>
    <p:extLst>
      <p:ext uri="{BB962C8B-B14F-4D97-AF65-F5344CB8AC3E}">
        <p14:creationId xmlns:p14="http://schemas.microsoft.com/office/powerpoint/2010/main" val="147435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CE5979F-F783-9BD9-ECFE-6297953D86AB}"/>
              </a:ext>
            </a:extLst>
          </p:cNvPr>
          <p:cNvGrpSpPr/>
          <p:nvPr/>
        </p:nvGrpSpPr>
        <p:grpSpPr>
          <a:xfrm>
            <a:off x="3825004" y="3411376"/>
            <a:ext cx="7550230" cy="2487168"/>
            <a:chOff x="1107877" y="4364007"/>
            <a:chExt cx="7550230" cy="2487168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EE03D6D3-D887-678D-53A5-AD75146B7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1883" y="4364007"/>
              <a:ext cx="3316224" cy="2487168"/>
            </a:xfrm>
            <a:prstGeom prst="rect">
              <a:avLst/>
            </a:prstGeom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432EFA97-9594-7A0E-6650-8E72202EB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4111" y="4364007"/>
              <a:ext cx="3316224" cy="2487168"/>
            </a:xfrm>
            <a:prstGeom prst="rect">
              <a:avLst/>
            </a:prstGeom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91500D3-ACE8-6457-1984-0AD6855A8F93}"/>
                </a:ext>
              </a:extLst>
            </p:cNvPr>
            <p:cNvSpPr/>
            <p:nvPr/>
          </p:nvSpPr>
          <p:spPr>
            <a:xfrm>
              <a:off x="2901994" y="5193642"/>
              <a:ext cx="746234" cy="520263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49AA4D3E-3DF2-97EA-1C3C-DFF0EA51F2EA}"/>
                </a:ext>
              </a:extLst>
            </p:cNvPr>
            <p:cNvCxnSpPr>
              <a:cxnSpLocks/>
            </p:cNvCxnSpPr>
            <p:nvPr/>
          </p:nvCxnSpPr>
          <p:spPr>
            <a:xfrm>
              <a:off x="3658060" y="5285059"/>
              <a:ext cx="1205535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C2D2D48-E486-E896-A516-80F392D88C56}"/>
                </a:ext>
              </a:extLst>
            </p:cNvPr>
            <p:cNvSpPr/>
            <p:nvPr/>
          </p:nvSpPr>
          <p:spPr>
            <a:xfrm>
              <a:off x="1107877" y="5906481"/>
              <a:ext cx="174397" cy="141103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9A4AEF0B-6DE1-36FF-84FA-EBA9CCCA6F1A}"/>
                </a:ext>
              </a:extLst>
            </p:cNvPr>
            <p:cNvCxnSpPr>
              <a:cxnSpLocks/>
            </p:cNvCxnSpPr>
            <p:nvPr/>
          </p:nvCxnSpPr>
          <p:spPr>
            <a:xfrm>
              <a:off x="1282274" y="5965473"/>
              <a:ext cx="54864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pic>
        <p:nvPicPr>
          <p:cNvPr id="72" name="Picture 71">
            <a:extLst>
              <a:ext uri="{FF2B5EF4-FFF2-40B4-BE49-F238E27FC236}">
                <a16:creationId xmlns:a16="http://schemas.microsoft.com/office/drawing/2014/main" id="{E033E06C-20D3-FD3E-668E-18C56026BE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010" y="3411376"/>
            <a:ext cx="3316224" cy="2487168"/>
          </a:xfrm>
          <a:prstGeom prst="rect">
            <a:avLst/>
          </a:prstGeom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3B67991-FF30-85FE-0222-62E1F0D5806B}"/>
              </a:ext>
            </a:extLst>
          </p:cNvPr>
          <p:cNvCxnSpPr/>
          <p:nvPr/>
        </p:nvCxnSpPr>
        <p:spPr>
          <a:xfrm>
            <a:off x="6161135" y="859254"/>
            <a:ext cx="0" cy="195771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DE2403C-B316-970C-F595-2A51242E4E48}"/>
              </a:ext>
            </a:extLst>
          </p:cNvPr>
          <p:cNvGrpSpPr/>
          <p:nvPr/>
        </p:nvGrpSpPr>
        <p:grpSpPr>
          <a:xfrm>
            <a:off x="6915253" y="618731"/>
            <a:ext cx="5276747" cy="2733827"/>
            <a:chOff x="6915253" y="968732"/>
            <a:chExt cx="5276747" cy="2733827"/>
          </a:xfrm>
        </p:grpSpPr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88477EA8-74D6-7B01-8361-BF1A3D057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15253" y="1072022"/>
              <a:ext cx="4459981" cy="2630537"/>
            </a:xfrm>
            <a:prstGeom prst="rect">
              <a:avLst/>
            </a:prstGeom>
          </p:spPr>
        </p:pic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3C8C08D-EEBA-B8B3-E55D-FC39D5D9C015}"/>
                </a:ext>
              </a:extLst>
            </p:cNvPr>
            <p:cNvSpPr/>
            <p:nvPr/>
          </p:nvSpPr>
          <p:spPr>
            <a:xfrm>
              <a:off x="8377857" y="968732"/>
              <a:ext cx="3814143" cy="27699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PSB bending dipole (installed until LS2) by M. Celuch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0BAEF94-D93A-6714-8F37-216DA36421C7}"/>
              </a:ext>
            </a:extLst>
          </p:cNvPr>
          <p:cNvGrpSpPr/>
          <p:nvPr/>
        </p:nvGrpSpPr>
        <p:grpSpPr>
          <a:xfrm>
            <a:off x="10048616" y="3365297"/>
            <a:ext cx="1338444" cy="2140877"/>
            <a:chOff x="7739067" y="4279997"/>
            <a:chExt cx="1338444" cy="2140877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5214DEB-F6A0-E2AB-ED1C-33524F2F8B4C}"/>
                </a:ext>
              </a:extLst>
            </p:cNvPr>
            <p:cNvSpPr txBox="1"/>
            <p:nvPr/>
          </p:nvSpPr>
          <p:spPr>
            <a:xfrm>
              <a:off x="8130562" y="4279997"/>
              <a:ext cx="721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</a:rPr>
                <a:t>Cu bulk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7280D05-2C1C-B958-1372-9FC481158605}"/>
                </a:ext>
              </a:extLst>
            </p:cNvPr>
            <p:cNvSpPr txBox="1"/>
            <p:nvPr/>
          </p:nvSpPr>
          <p:spPr>
            <a:xfrm>
              <a:off x="8459008" y="6113097"/>
              <a:ext cx="618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</a:rPr>
                <a:t>Sil-</a:t>
              </a:r>
              <a:r>
                <a:rPr kumimoji="0" lang="en-US" sz="14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</a:rPr>
                <a:t>fos</a:t>
              </a:r>
              <a:endPara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880AAC23-AE3D-AAB6-94C1-CEA7B3A1F7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30562" y="4891009"/>
              <a:ext cx="66307" cy="218623"/>
            </a:xfrm>
            <a:prstGeom prst="straightConnector1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4DE68025-7D18-1E48-0F32-762BE9AF5D04}"/>
                </a:ext>
              </a:extLst>
            </p:cNvPr>
            <p:cNvSpPr txBox="1"/>
            <p:nvPr/>
          </p:nvSpPr>
          <p:spPr>
            <a:xfrm>
              <a:off x="7739067" y="4638572"/>
              <a:ext cx="10291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</a:rPr>
                <a:t>Oxidized Cu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722A6A0-A2AC-4521-4B01-983B0CADE908}"/>
              </a:ext>
            </a:extLst>
          </p:cNvPr>
          <p:cNvGrpSpPr/>
          <p:nvPr/>
        </p:nvGrpSpPr>
        <p:grpSpPr>
          <a:xfrm>
            <a:off x="816766" y="3410908"/>
            <a:ext cx="3637321" cy="2765333"/>
            <a:chOff x="880627" y="411565"/>
            <a:chExt cx="3637321" cy="2765333"/>
          </a:xfrm>
        </p:grpSpPr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AB7219F7-FFEB-4A83-237F-88054AA8C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20737" y="411565"/>
              <a:ext cx="2197211" cy="1041211"/>
            </a:xfrm>
            <a:prstGeom prst="rect">
              <a:avLst/>
            </a:prstGeom>
          </p:spPr>
        </p:pic>
        <p:pic>
          <p:nvPicPr>
            <p:cNvPr id="84" name="Picture 83" descr="A close-up of a metal object&#10;&#10;Description automatically generated with low confidence">
              <a:extLst>
                <a:ext uri="{FF2B5EF4-FFF2-40B4-BE49-F238E27FC236}">
                  <a16:creationId xmlns:a16="http://schemas.microsoft.com/office/drawing/2014/main" id="{3156F0E1-586D-2A8E-32A1-AE6F9A13C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627" y="423308"/>
              <a:ext cx="1388356" cy="2753590"/>
            </a:xfrm>
            <a:prstGeom prst="rect">
              <a:avLst/>
            </a:prstGeom>
          </p:spPr>
        </p:pic>
        <p:pic>
          <p:nvPicPr>
            <p:cNvPr id="85" name="Picture 84" descr="A close-up of a metal surface&#10;&#10;Description automatically generated with low confidence">
              <a:extLst>
                <a:ext uri="{FF2B5EF4-FFF2-40B4-BE49-F238E27FC236}">
                  <a16:creationId xmlns:a16="http://schemas.microsoft.com/office/drawing/2014/main" id="{B8B1AEDA-D47A-50C7-825D-D7AAFC5BE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0736" y="1528989"/>
              <a:ext cx="2197211" cy="1647909"/>
            </a:xfrm>
            <a:prstGeom prst="rect">
              <a:avLst/>
            </a:prstGeom>
          </p:spPr>
        </p:pic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60228AB1-26CB-284B-ACBE-97489432044C}"/>
                </a:ext>
              </a:extLst>
            </p:cNvPr>
            <p:cNvCxnSpPr>
              <a:cxnSpLocks/>
            </p:cNvCxnSpPr>
            <p:nvPr/>
          </p:nvCxnSpPr>
          <p:spPr>
            <a:xfrm>
              <a:off x="3431458" y="715942"/>
              <a:ext cx="629265" cy="55241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dash"/>
              <a:miter lim="800000"/>
            </a:ln>
            <a:effectLst/>
          </p:spPr>
        </p:cxn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980FFF6-0ED8-A88B-1A44-7470249CB653}"/>
                </a:ext>
              </a:extLst>
            </p:cNvPr>
            <p:cNvSpPr/>
            <p:nvPr/>
          </p:nvSpPr>
          <p:spPr>
            <a:xfrm>
              <a:off x="1574502" y="2017823"/>
              <a:ext cx="460775" cy="361584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B1DAC6AF-817C-E0EC-CECA-0C955F33C88A}"/>
                </a:ext>
              </a:extLst>
            </p:cNvPr>
            <p:cNvCxnSpPr>
              <a:cxnSpLocks/>
            </p:cNvCxnSpPr>
            <p:nvPr/>
          </p:nvCxnSpPr>
          <p:spPr>
            <a:xfrm>
              <a:off x="2035277" y="2119072"/>
              <a:ext cx="4572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EE63FF3-D61E-7D87-87F1-B0D4B56EFA24}"/>
              </a:ext>
            </a:extLst>
          </p:cNvPr>
          <p:cNvGrpSpPr/>
          <p:nvPr/>
        </p:nvGrpSpPr>
        <p:grpSpPr>
          <a:xfrm>
            <a:off x="2701451" y="3411376"/>
            <a:ext cx="5177146" cy="2488642"/>
            <a:chOff x="2765312" y="688258"/>
            <a:chExt cx="5177146" cy="2488642"/>
          </a:xfrm>
        </p:grpSpPr>
        <p:pic>
          <p:nvPicPr>
            <p:cNvPr id="90" name="Picture 89" descr="A picture containing text, screenshot, outdoor, black and white&#10;&#10;Description automatically generated">
              <a:extLst>
                <a:ext uri="{FF2B5EF4-FFF2-40B4-BE49-F238E27FC236}">
                  <a16:creationId xmlns:a16="http://schemas.microsoft.com/office/drawing/2014/main" id="{FE8B3268-9495-C55D-F271-2B2EDA39E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4269" y="688258"/>
              <a:ext cx="3318189" cy="2488642"/>
            </a:xfrm>
            <a:prstGeom prst="rect">
              <a:avLst/>
            </a:prstGeom>
          </p:spPr>
        </p:pic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E62AB5F-6B9E-8806-CCD1-C658BE5CFC4D}"/>
                </a:ext>
              </a:extLst>
            </p:cNvPr>
            <p:cNvGrpSpPr/>
            <p:nvPr/>
          </p:nvGrpSpPr>
          <p:grpSpPr>
            <a:xfrm>
              <a:off x="2765312" y="2468819"/>
              <a:ext cx="1872062" cy="329379"/>
              <a:chOff x="2765312" y="2468819"/>
              <a:chExt cx="1872062" cy="329379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22DE2159-A715-11E1-64EC-FF1726A3668D}"/>
                  </a:ext>
                </a:extLst>
              </p:cNvPr>
              <p:cNvSpPr/>
              <p:nvPr/>
            </p:nvSpPr>
            <p:spPr>
              <a:xfrm>
                <a:off x="2765312" y="2468819"/>
                <a:ext cx="409022" cy="329379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93A2C8EB-9186-7A25-E5D6-E74F8136D4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4334" y="2655632"/>
                <a:ext cx="146304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</p:grpSp>
      <p:pic>
        <p:nvPicPr>
          <p:cNvPr id="94" name="Picture 93" descr="A picture containing text, screenshot, black and white, outdoor&#10;&#10;Description automatically generated">
            <a:extLst>
              <a:ext uri="{FF2B5EF4-FFF2-40B4-BE49-F238E27FC236}">
                <a16:creationId xmlns:a16="http://schemas.microsoft.com/office/drawing/2014/main" id="{9D19F88E-F3AD-58EC-FFB7-9E1B0895710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291" y="3409902"/>
            <a:ext cx="3316224" cy="2487168"/>
          </a:xfrm>
          <a:prstGeom prst="rect">
            <a:avLst/>
          </a:prstGeom>
        </p:spPr>
      </p:pic>
      <p:grpSp>
        <p:nvGrpSpPr>
          <p:cNvPr id="95" name="Group 94">
            <a:extLst>
              <a:ext uri="{FF2B5EF4-FFF2-40B4-BE49-F238E27FC236}">
                <a16:creationId xmlns:a16="http://schemas.microsoft.com/office/drawing/2014/main" id="{12C4C539-26E2-A9F5-B2DA-860C6057D584}"/>
              </a:ext>
            </a:extLst>
          </p:cNvPr>
          <p:cNvGrpSpPr/>
          <p:nvPr/>
        </p:nvGrpSpPr>
        <p:grpSpPr>
          <a:xfrm>
            <a:off x="4560408" y="3389086"/>
            <a:ext cx="3316984" cy="2172172"/>
            <a:chOff x="4624269" y="665968"/>
            <a:chExt cx="3316984" cy="2172172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829AA32-964B-0271-F250-802267320274}"/>
                </a:ext>
              </a:extLst>
            </p:cNvPr>
            <p:cNvSpPr txBox="1"/>
            <p:nvPr/>
          </p:nvSpPr>
          <p:spPr>
            <a:xfrm>
              <a:off x="5911145" y="665969"/>
              <a:ext cx="3722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Cu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1C915AF-7E49-1A9A-D557-79AF00311661}"/>
                </a:ext>
              </a:extLst>
            </p:cNvPr>
            <p:cNvSpPr txBox="1"/>
            <p:nvPr/>
          </p:nvSpPr>
          <p:spPr>
            <a:xfrm>
              <a:off x="4624269" y="665968"/>
              <a:ext cx="3722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Cu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5B93785-14A8-4E52-F290-BCAED8BB178F}"/>
                </a:ext>
              </a:extLst>
            </p:cNvPr>
            <p:cNvSpPr txBox="1"/>
            <p:nvPr/>
          </p:nvSpPr>
          <p:spPr>
            <a:xfrm>
              <a:off x="7391102" y="665970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Steel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9B1E03E6-4E9F-0854-57A3-442E034C054C}"/>
                </a:ext>
              </a:extLst>
            </p:cNvPr>
            <p:cNvSpPr txBox="1"/>
            <p:nvPr/>
          </p:nvSpPr>
          <p:spPr>
            <a:xfrm>
              <a:off x="6553038" y="2530363"/>
              <a:ext cx="9893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rgbClr val="FF0000"/>
                  </a:solidFill>
                  <a:latin typeface="Calibri" panose="020F0502020204030204"/>
                </a:rPr>
                <a:t>Cu-Ag filler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E28E623-4356-B882-711B-58FCC13247F8}"/>
                </a:ext>
              </a:extLst>
            </p:cNvPr>
            <p:cNvSpPr txBox="1"/>
            <p:nvPr/>
          </p:nvSpPr>
          <p:spPr>
            <a:xfrm>
              <a:off x="4909874" y="2521973"/>
              <a:ext cx="618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rgbClr val="FF0000"/>
                  </a:solidFill>
                  <a:latin typeface="Calibri" panose="020F0502020204030204"/>
                </a:rPr>
                <a:t>Sil-</a:t>
              </a:r>
              <a:r>
                <a:rPr lang="en-US" sz="1400" i="1" dirty="0" err="1">
                  <a:solidFill>
                    <a:srgbClr val="FF0000"/>
                  </a:solidFill>
                  <a:latin typeface="Calibri" panose="020F0502020204030204"/>
                </a:rPr>
                <a:t>fos</a:t>
              </a:r>
              <a:endParaRPr lang="en-US" sz="1400" i="1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0EFA7FF-40BE-DCB6-B324-D5A2793DC88D}"/>
              </a:ext>
            </a:extLst>
          </p:cNvPr>
          <p:cNvSpPr/>
          <p:nvPr/>
        </p:nvSpPr>
        <p:spPr>
          <a:xfrm>
            <a:off x="8368073" y="5901295"/>
            <a:ext cx="3814143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PSB main quadrupole (installed until YETS 22/23)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C938DEF8-84AA-27D3-2C39-8504D1C8D98C}"/>
              </a:ext>
            </a:extLst>
          </p:cNvPr>
          <p:cNvSpPr/>
          <p:nvPr/>
        </p:nvSpPr>
        <p:spPr>
          <a:xfrm>
            <a:off x="5235653" y="5897070"/>
            <a:ext cx="2771776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PSB bending dipole (installed until LS2)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818A6BA-285E-5AC3-04CB-112DC4026EAE}"/>
              </a:ext>
            </a:extLst>
          </p:cNvPr>
          <p:cNvSpPr txBox="1"/>
          <p:nvPr/>
        </p:nvSpPr>
        <p:spPr>
          <a:xfrm>
            <a:off x="59009" y="3001417"/>
            <a:ext cx="6123921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The corrosion affects mainly the Cu phase in the Sil-</a:t>
            </a:r>
            <a:r>
              <a:rPr lang="en-US" b="1" dirty="0" err="1">
                <a:solidFill>
                  <a:prstClr val="black"/>
                </a:solidFill>
                <a:latin typeface="Calibri" panose="020F0502020204030204"/>
              </a:rPr>
              <a:t>fos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 vicinity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33B0166-60C5-9E19-3699-AC9182C55F88}"/>
              </a:ext>
            </a:extLst>
          </p:cNvPr>
          <p:cNvSpPr txBox="1"/>
          <p:nvPr/>
        </p:nvSpPr>
        <p:spPr>
          <a:xfrm>
            <a:off x="168165" y="640889"/>
            <a:ext cx="59929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/>
              </a:rPr>
              <a:t>What was observed?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Poor brazing interfaces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presenting numerous discontinuities</a:t>
            </a:r>
            <a:endParaRPr lang="en-US" b="1" dirty="0">
              <a:solidFill>
                <a:srgbClr val="FF0000"/>
              </a:solidFill>
              <a:latin typeface="Calibri" panose="020F0502020204030204"/>
            </a:endParaRP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Corrosion selectively attacks Cu at the interface with the Sil-</a:t>
            </a:r>
            <a:r>
              <a:rPr lang="en-US" b="1" dirty="0" err="1">
                <a:solidFill>
                  <a:prstClr val="black"/>
                </a:solidFill>
                <a:latin typeface="Calibri" panose="020F0502020204030204"/>
              </a:rPr>
              <a:t>fos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braze (Cu-Ag-P) and the Cu phase within the braze metal</a:t>
            </a:r>
            <a:endParaRPr lang="en-US" b="1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As corrosion progresses, the Cu grain structure is revealed and, in some sites, a large gap is formed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“S” detected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in the conduct surface (up to 5.5 wt. %)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The phenomena is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practically not visible associated to Cu-Ag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ADA2072-4DF9-82D8-7A60-EC936AC972FA}"/>
              </a:ext>
            </a:extLst>
          </p:cNvPr>
          <p:cNvSpPr txBox="1"/>
          <p:nvPr/>
        </p:nvSpPr>
        <p:spPr bwMode="auto">
          <a:xfrm>
            <a:off x="265890" y="0"/>
            <a:ext cx="5812489" cy="49859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Commonalty of phenomena</a:t>
            </a:r>
          </a:p>
        </p:txBody>
      </p:sp>
    </p:spTree>
    <p:extLst>
      <p:ext uri="{BB962C8B-B14F-4D97-AF65-F5344CB8AC3E}">
        <p14:creationId xmlns:p14="http://schemas.microsoft.com/office/powerpoint/2010/main" val="45410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4" name="Picture 3" descr="A picture containing map, snow&#10;&#10;Description automatically generated">
            <a:extLst>
              <a:ext uri="{FF2B5EF4-FFF2-40B4-BE49-F238E27FC236}">
                <a16:creationId xmlns:a16="http://schemas.microsoft.com/office/drawing/2014/main" id="{C516931F-FE86-0FEB-097E-BE115E4CD1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284" y="317075"/>
            <a:ext cx="3316224" cy="24871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5E4DF6-895D-AC7D-7F8D-043C0E7813BD}"/>
              </a:ext>
            </a:extLst>
          </p:cNvPr>
          <p:cNvSpPr txBox="1"/>
          <p:nvPr/>
        </p:nvSpPr>
        <p:spPr>
          <a:xfrm>
            <a:off x="45395" y="552970"/>
            <a:ext cx="58490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What was observed?</a:t>
            </a:r>
          </a:p>
          <a:p>
            <a:pPr algn="ctr"/>
            <a:r>
              <a:rPr lang="en-US" b="1" dirty="0"/>
              <a:t>Leaking component installed during LS2 in HIE-ISOLDE </a:t>
            </a:r>
          </a:p>
          <a:p>
            <a:pPr algn="ctr"/>
            <a:r>
              <a:rPr lang="en-US" b="1" dirty="0"/>
              <a:t>Wall thinning </a:t>
            </a:r>
            <a:r>
              <a:rPr lang="en-US" dirty="0"/>
              <a:t>due to mechanical issue during manufacturing</a:t>
            </a:r>
          </a:p>
          <a:p>
            <a:pPr algn="ctr"/>
            <a:r>
              <a:rPr lang="en-US" b="1" dirty="0"/>
              <a:t>Poor brazing interface </a:t>
            </a:r>
            <a:r>
              <a:rPr lang="en-US" dirty="0"/>
              <a:t>presenting numerous discontinuities</a:t>
            </a:r>
            <a:endParaRPr lang="en-US" b="1" dirty="0">
              <a:solidFill>
                <a:srgbClr val="FF0000"/>
              </a:solidFill>
            </a:endParaRPr>
          </a:p>
          <a:p>
            <a:pPr algn="ctr"/>
            <a:r>
              <a:rPr lang="en-US" b="1" dirty="0"/>
              <a:t>“S” non-detected </a:t>
            </a:r>
            <a:r>
              <a:rPr lang="en-US" dirty="0"/>
              <a:t>in the conduct surface (below 1 wt. %)</a:t>
            </a:r>
          </a:p>
          <a:p>
            <a:pPr algn="ctr"/>
            <a:r>
              <a:rPr lang="en-US" b="1" dirty="0"/>
              <a:t>Same phenomena: </a:t>
            </a:r>
            <a:r>
              <a:rPr lang="en-US" dirty="0"/>
              <a:t>Corrosion selectively attacks Cu at the interface with the Sil-</a:t>
            </a:r>
            <a:r>
              <a:rPr lang="en-US" dirty="0" err="1"/>
              <a:t>fos</a:t>
            </a:r>
            <a:r>
              <a:rPr lang="en-US" dirty="0"/>
              <a:t> </a:t>
            </a:r>
            <a:r>
              <a:rPr lang="en-GB" dirty="0"/>
              <a:t>braze (Cu-Ag-P) and the Cu phase within the braze metal</a:t>
            </a:r>
            <a:endParaRPr lang="en-US" dirty="0"/>
          </a:p>
          <a:p>
            <a:pPr algn="ctr"/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60E807-F420-57E3-35D2-74D1B023F5B0}"/>
              </a:ext>
            </a:extLst>
          </p:cNvPr>
          <p:cNvSpPr/>
          <p:nvPr/>
        </p:nvSpPr>
        <p:spPr>
          <a:xfrm>
            <a:off x="45395" y="5451398"/>
            <a:ext cx="442060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Cu-Cr-Zr to Cu (Sil-</a:t>
            </a:r>
            <a:r>
              <a:rPr lang="en-GB" sz="1200" i="1" dirty="0" err="1"/>
              <a:t>fos</a:t>
            </a:r>
            <a:r>
              <a:rPr lang="en-GB" sz="1200" i="1" dirty="0"/>
              <a:t>) brazing in HIE-ISOLDE (installed </a:t>
            </a:r>
            <a:r>
              <a:rPr lang="en-GB" sz="1200" i="1" dirty="0">
                <a:highlight>
                  <a:srgbClr val="FFFF00"/>
                </a:highlight>
              </a:rPr>
              <a:t>during LS2??)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5653ADC-1D18-46AD-43B0-61727A659888}"/>
              </a:ext>
            </a:extLst>
          </p:cNvPr>
          <p:cNvGrpSpPr/>
          <p:nvPr/>
        </p:nvGrpSpPr>
        <p:grpSpPr>
          <a:xfrm>
            <a:off x="5902826" y="389292"/>
            <a:ext cx="2698062" cy="2407018"/>
            <a:chOff x="5900092" y="1017622"/>
            <a:chExt cx="2698062" cy="240701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2BCA0BC-9934-68A2-28AA-11336A79BAE2}"/>
                </a:ext>
              </a:extLst>
            </p:cNvPr>
            <p:cNvGrpSpPr/>
            <p:nvPr/>
          </p:nvGrpSpPr>
          <p:grpSpPr>
            <a:xfrm>
              <a:off x="5900092" y="1017622"/>
              <a:ext cx="2698062" cy="2407018"/>
              <a:chOff x="5900092" y="1017622"/>
              <a:chExt cx="2698062" cy="2407018"/>
            </a:xfrm>
          </p:grpSpPr>
          <p:pic>
            <p:nvPicPr>
              <p:cNvPr id="11" name="Picture 10" descr="A close up of a piece of wood&#10;&#10;Description automatically generated with medium confidence">
                <a:extLst>
                  <a:ext uri="{FF2B5EF4-FFF2-40B4-BE49-F238E27FC236}">
                    <a16:creationId xmlns:a16="http://schemas.microsoft.com/office/drawing/2014/main" id="{6C490F57-71FF-FA1F-50AD-4D98DC6571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311" t="397" r="24546" b="-1"/>
              <a:stretch/>
            </p:blipFill>
            <p:spPr>
              <a:xfrm rot="5400000">
                <a:off x="6598426" y="1424912"/>
                <a:ext cx="1304072" cy="2695383"/>
              </a:xfrm>
              <a:prstGeom prst="rect">
                <a:avLst/>
              </a:prstGeom>
            </p:spPr>
          </p:pic>
          <p:pic>
            <p:nvPicPr>
              <p:cNvPr id="12" name="Picture 11" descr="A close-up of a piece of wood&#10;&#10;Description automatically generated with medium confidence">
                <a:extLst>
                  <a:ext uri="{FF2B5EF4-FFF2-40B4-BE49-F238E27FC236}">
                    <a16:creationId xmlns:a16="http://schemas.microsoft.com/office/drawing/2014/main" id="{DC619B3A-98FD-67B6-24EE-3E909A0EBC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073" t="7500" r="27272"/>
              <a:stretch/>
            </p:blipFill>
            <p:spPr>
              <a:xfrm rot="5400000">
                <a:off x="6759926" y="207674"/>
                <a:ext cx="981074" cy="2695382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4B17929-577F-4874-2A9B-1788D7ADA6E6}"/>
                  </a:ext>
                </a:extLst>
              </p:cNvPr>
              <p:cNvSpPr/>
              <p:nvPr/>
            </p:nvSpPr>
            <p:spPr>
              <a:xfrm rot="5400000">
                <a:off x="7612767" y="1111446"/>
                <a:ext cx="428573" cy="64978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0AF3E9EA-38C3-E889-33DB-835D55AB82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7053" y="1650626"/>
                <a:ext cx="0" cy="54864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63E1DC4-5248-3333-6EBB-BDA3AB424368}"/>
                  </a:ext>
                </a:extLst>
              </p:cNvPr>
              <p:cNvSpPr txBox="1"/>
              <p:nvPr/>
            </p:nvSpPr>
            <p:spPr>
              <a:xfrm>
                <a:off x="6601859" y="1076418"/>
                <a:ext cx="7809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Cu-Cr-Zr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8C12128-83AE-D52E-350A-BB8D4D48DF4C}"/>
                  </a:ext>
                </a:extLst>
              </p:cNvPr>
              <p:cNvSpPr txBox="1"/>
              <p:nvPr/>
            </p:nvSpPr>
            <p:spPr>
              <a:xfrm>
                <a:off x="6778669" y="1436340"/>
                <a:ext cx="3722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Cu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FC4CE2B-1CE7-8685-E1F2-19656885502E}"/>
                  </a:ext>
                </a:extLst>
              </p:cNvPr>
              <p:cNvSpPr txBox="1"/>
              <p:nvPr/>
            </p:nvSpPr>
            <p:spPr>
              <a:xfrm>
                <a:off x="5900092" y="1017622"/>
                <a:ext cx="6185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rgbClr val="FF0000"/>
                    </a:solidFill>
                  </a:rPr>
                  <a:t>Sil-</a:t>
                </a:r>
                <a:r>
                  <a:rPr lang="en-US" sz="1400" i="1" dirty="0" err="1">
                    <a:solidFill>
                      <a:srgbClr val="FF0000"/>
                    </a:solidFill>
                  </a:rPr>
                  <a:t>fos</a:t>
                </a:r>
                <a:endParaRPr lang="en-US" sz="1400" i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1CCFF57-6251-BE40-5AEC-0EBB245C38EF}"/>
                </a:ext>
              </a:extLst>
            </p:cNvPr>
            <p:cNvCxnSpPr/>
            <p:nvPr/>
          </p:nvCxnSpPr>
          <p:spPr>
            <a:xfrm>
              <a:off x="6193180" y="1251000"/>
              <a:ext cx="0" cy="12889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68838FD7-371D-2550-C371-8B22011B3F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80488" y="307091"/>
            <a:ext cx="3316224" cy="248716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D7E0291-EF09-2A7B-0B17-FE23F7225609}"/>
              </a:ext>
            </a:extLst>
          </p:cNvPr>
          <p:cNvGrpSpPr/>
          <p:nvPr/>
        </p:nvGrpSpPr>
        <p:grpSpPr>
          <a:xfrm>
            <a:off x="7672886" y="1664333"/>
            <a:ext cx="1109398" cy="253601"/>
            <a:chOff x="7670152" y="2351655"/>
            <a:chExt cx="1109398" cy="25360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34AAD5D-366C-EFE4-8C74-BD4616C28E1D}"/>
                </a:ext>
              </a:extLst>
            </p:cNvPr>
            <p:cNvSpPr/>
            <p:nvPr/>
          </p:nvSpPr>
          <p:spPr>
            <a:xfrm rot="5400000">
              <a:off x="7711433" y="2310374"/>
              <a:ext cx="253601" cy="3361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65E6223-6CAC-CB65-0A3E-5775B3ABBDA0}"/>
                </a:ext>
              </a:extLst>
            </p:cNvPr>
            <p:cNvCxnSpPr>
              <a:cxnSpLocks/>
            </p:cNvCxnSpPr>
            <p:nvPr/>
          </p:nvCxnSpPr>
          <p:spPr>
            <a:xfrm>
              <a:off x="8006315" y="2427047"/>
              <a:ext cx="773235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0E5177B5-A9BC-FE66-46BA-C29F7DB491E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86" t="40713" r="25368" b="23584"/>
          <a:stretch/>
        </p:blipFill>
        <p:spPr>
          <a:xfrm rot="5400000">
            <a:off x="-373156" y="3411343"/>
            <a:ext cx="2238334" cy="123206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1DFE0CD-BE00-D5B5-88DC-4C33E5E477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83" y="2826755"/>
            <a:ext cx="4304036" cy="263347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C65C6EF-78B9-285A-24D3-CF12978CFF87}"/>
              </a:ext>
            </a:extLst>
          </p:cNvPr>
          <p:cNvSpPr/>
          <p:nvPr/>
        </p:nvSpPr>
        <p:spPr>
          <a:xfrm>
            <a:off x="4932914" y="5274493"/>
            <a:ext cx="135011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CT by M. Celuch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F9AAB8A-85F6-9166-AAE4-5BC12C37988D}"/>
              </a:ext>
            </a:extLst>
          </p:cNvPr>
          <p:cNvSpPr/>
          <p:nvPr/>
        </p:nvSpPr>
        <p:spPr>
          <a:xfrm>
            <a:off x="2815752" y="5681163"/>
            <a:ext cx="4562827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sz="1200" i="1" dirty="0"/>
              <a:t>High-sensitivity EDS elementary maps in corroded region shows severe oxidation of the Cu phase in while P and Ag are not affected</a:t>
            </a:r>
            <a:endParaRPr lang="en-GB" sz="1200" i="1" dirty="0">
              <a:highlight>
                <a:srgbClr val="FFFF00"/>
              </a:highlight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0F261C-B2BD-4033-0C47-DB0E83AF68F3}"/>
              </a:ext>
            </a:extLst>
          </p:cNvPr>
          <p:cNvGrpSpPr/>
          <p:nvPr/>
        </p:nvGrpSpPr>
        <p:grpSpPr>
          <a:xfrm>
            <a:off x="7356080" y="2789233"/>
            <a:ext cx="4787469" cy="3428471"/>
            <a:chOff x="6384536" y="3238409"/>
            <a:chExt cx="5181602" cy="3607625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C14B86F-60EC-386D-11B1-CABEB558542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/>
            <a:srcRect t="13037"/>
            <a:stretch/>
          </p:blipFill>
          <p:spPr>
            <a:xfrm>
              <a:off x="8975337" y="3238409"/>
              <a:ext cx="2590801" cy="215363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1FE4944-4A66-00DF-DD89-A5484C411BD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/>
            <a:srcRect b="13250"/>
            <a:stretch/>
          </p:blipFill>
          <p:spPr>
            <a:xfrm>
              <a:off x="6384536" y="4697690"/>
              <a:ext cx="2590800" cy="214834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9E5649D1-9FDE-9691-2AE6-C0B74A1C312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/>
            <a:srcRect b="13250"/>
            <a:stretch/>
          </p:blipFill>
          <p:spPr>
            <a:xfrm>
              <a:off x="8975336" y="4683365"/>
              <a:ext cx="2590800" cy="214834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0035ED5-265B-7652-374F-2A82372095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/>
            <a:srcRect t="13686"/>
            <a:stretch/>
          </p:blipFill>
          <p:spPr>
            <a:xfrm>
              <a:off x="6384536" y="3260181"/>
              <a:ext cx="2590800" cy="2137559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1B2CBAF-5B00-6BFF-0880-8372FB8FE469}"/>
                </a:ext>
              </a:extLst>
            </p:cNvPr>
            <p:cNvSpPr/>
            <p:nvPr/>
          </p:nvSpPr>
          <p:spPr>
            <a:xfrm>
              <a:off x="7579282" y="6486402"/>
              <a:ext cx="135011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400" b="1" i="1" dirty="0">
                  <a:solidFill>
                    <a:schemeClr val="bg1"/>
                  </a:solidFill>
                </a:rPr>
                <a:t>Cu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FF7EDBE-4AE7-6FDE-8F20-BF0DB1394189}"/>
                </a:ext>
              </a:extLst>
            </p:cNvPr>
            <p:cNvSpPr/>
            <p:nvPr/>
          </p:nvSpPr>
          <p:spPr>
            <a:xfrm>
              <a:off x="10142359" y="6490094"/>
              <a:ext cx="135011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400" b="1" i="1">
                  <a:solidFill>
                    <a:schemeClr val="bg1"/>
                  </a:solidFill>
                </a:rPr>
                <a:t>O</a:t>
              </a:r>
              <a:endParaRPr lang="en-GB" sz="1400" b="1" i="1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257F851-6B07-3CB9-6236-80B5D0496E2B}"/>
                </a:ext>
              </a:extLst>
            </p:cNvPr>
            <p:cNvSpPr/>
            <p:nvPr/>
          </p:nvSpPr>
          <p:spPr>
            <a:xfrm>
              <a:off x="7602251" y="4675432"/>
              <a:ext cx="135011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400" b="1" i="1" dirty="0">
                  <a:solidFill>
                    <a:schemeClr val="bg1"/>
                  </a:solidFill>
                </a:rPr>
                <a:t>Ag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AF32003-5228-55A9-B371-277FC8CA8AB2}"/>
                </a:ext>
              </a:extLst>
            </p:cNvPr>
            <p:cNvSpPr/>
            <p:nvPr/>
          </p:nvSpPr>
          <p:spPr>
            <a:xfrm>
              <a:off x="10165328" y="4679124"/>
              <a:ext cx="135011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400" b="1" i="1" dirty="0">
                  <a:solidFill>
                    <a:schemeClr val="bg1"/>
                  </a:solidFill>
                </a:rPr>
                <a:t>P</a:t>
              </a: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B77FB03-597E-B039-5D18-39A2B0121A05}"/>
              </a:ext>
            </a:extLst>
          </p:cNvPr>
          <p:cNvCxnSpPr>
            <a:cxnSpLocks/>
          </p:cNvCxnSpPr>
          <p:nvPr/>
        </p:nvCxnSpPr>
        <p:spPr>
          <a:xfrm flipH="1">
            <a:off x="433829" y="3867281"/>
            <a:ext cx="59337" cy="127926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09704032-C4DC-C677-F3D3-6E9D9EB9D34F}"/>
              </a:ext>
            </a:extLst>
          </p:cNvPr>
          <p:cNvSpPr/>
          <p:nvPr/>
        </p:nvSpPr>
        <p:spPr>
          <a:xfrm>
            <a:off x="11272451" y="266181"/>
            <a:ext cx="865746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FIB-SEM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336299-2F7C-C6FD-6B46-F406889DB56A}"/>
              </a:ext>
            </a:extLst>
          </p:cNvPr>
          <p:cNvSpPr txBox="1"/>
          <p:nvPr/>
        </p:nvSpPr>
        <p:spPr bwMode="auto">
          <a:xfrm>
            <a:off x="171712" y="0"/>
            <a:ext cx="5812489" cy="49859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Commonalty of phenomena</a:t>
            </a:r>
          </a:p>
        </p:txBody>
      </p:sp>
    </p:spTree>
    <p:extLst>
      <p:ext uri="{BB962C8B-B14F-4D97-AF65-F5344CB8AC3E}">
        <p14:creationId xmlns:p14="http://schemas.microsoft.com/office/powerpoint/2010/main" val="168492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531445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1B522C6-36AC-1280-B40C-C15540A83925}"/>
              </a:ext>
            </a:extLst>
          </p:cNvPr>
          <p:cNvSpPr txBox="1"/>
          <p:nvPr/>
        </p:nvSpPr>
        <p:spPr>
          <a:xfrm>
            <a:off x="166670" y="596556"/>
            <a:ext cx="58490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/>
              </a:rPr>
              <a:t>What do we know?</a:t>
            </a:r>
          </a:p>
          <a:p>
            <a:pPr algn="ctr"/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Examples of Cu-Ag-P brazed joints presenting similar corrosion were found in papers about transformers and tap water ducts. In those cases, </a:t>
            </a: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sulphide-containing species in the water was reported as the main cause of the attack</a:t>
            </a:r>
          </a:p>
          <a:p>
            <a:pPr algn="ctr"/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Brazed joints fabricated from a high-Ag filler, that contained no “P”, exhibited no corrosion when exposed to the same sulphide environment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In our samples 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t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he “S” presence increases (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up to 5.5 wt. %) 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with operation time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but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same corrosion phenomena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incipient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 in samples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with only “S” traces</a:t>
            </a:r>
          </a:p>
          <a:p>
            <a:pPr algn="ctr"/>
            <a:endParaRPr lang="en-US" dirty="0">
              <a:solidFill>
                <a:prstClr val="black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algn="ctr"/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8DA2C3-B80F-8BB4-01B7-14638706BE7F}"/>
              </a:ext>
            </a:extLst>
          </p:cNvPr>
          <p:cNvSpPr txBox="1"/>
          <p:nvPr/>
        </p:nvSpPr>
        <p:spPr>
          <a:xfrm>
            <a:off x="166670" y="3796956"/>
            <a:ext cx="58490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/>
              </a:rPr>
              <a:t>Is sulfur the root-cause in our cooling circuits failure?</a:t>
            </a:r>
          </a:p>
          <a:p>
            <a:pPr algn="ctr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“S” is not detected in the PSB water when analysed by ICP-OES 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(detection limit 1.6 ppm ) or under the form of </a:t>
            </a: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SO</a:t>
            </a:r>
            <a:r>
              <a:rPr lang="en-GB" b="1" baseline="-25000" dirty="0">
                <a:solidFill>
                  <a:prstClr val="black"/>
                </a:solidFill>
                <a:latin typeface="Calibri" panose="020F0502020204030204"/>
              </a:rPr>
              <a:t>4</a:t>
            </a:r>
            <a:r>
              <a:rPr lang="en-GB" b="1" baseline="30000" dirty="0">
                <a:solidFill>
                  <a:prstClr val="black"/>
                </a:solidFill>
                <a:latin typeface="Calibri" panose="020F0502020204030204"/>
              </a:rPr>
              <a:t>-2 </a:t>
            </a: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by IC-CD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(detection limit 0.1 ppm) 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  <a:sym typeface="Wingdings" panose="05000000000000000000" pitchFamily="2" charset="2"/>
              </a:rPr>
              <a:t>Test Dec. 2022</a:t>
            </a:r>
            <a:endParaRPr lang="en-GB" dirty="0">
              <a:solidFill>
                <a:prstClr val="black"/>
              </a:solidFill>
              <a:highlight>
                <a:srgbClr val="FFFF00"/>
              </a:highlight>
              <a:latin typeface="Calibri" panose="020F0502020204030204"/>
            </a:endParaRPr>
          </a:p>
          <a:p>
            <a:pPr algn="ctr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Nonetheless, evidence of “S” contamination at the inner surface of some conducts is confirmed 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by different techniques (EDS and XPS) 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68D57733-C766-D778-9BD2-B513EB34E4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457534"/>
              </p:ext>
            </p:extLst>
          </p:nvPr>
        </p:nvGraphicFramePr>
        <p:xfrm>
          <a:off x="6202268" y="729346"/>
          <a:ext cx="5703262" cy="5027626"/>
        </p:xfrm>
        <a:graphic>
          <a:graphicData uri="http://schemas.openxmlformats.org/drawingml/2006/table">
            <a:tbl>
              <a:tblPr firstRow="1" bandRow="1"/>
              <a:tblGrid>
                <a:gridCol w="635698">
                  <a:extLst>
                    <a:ext uri="{9D8B030D-6E8A-4147-A177-3AD203B41FA5}">
                      <a16:colId xmlns:a16="http://schemas.microsoft.com/office/drawing/2014/main" val="679784588"/>
                    </a:ext>
                  </a:extLst>
                </a:gridCol>
                <a:gridCol w="737992">
                  <a:extLst>
                    <a:ext uri="{9D8B030D-6E8A-4147-A177-3AD203B41FA5}">
                      <a16:colId xmlns:a16="http://schemas.microsoft.com/office/drawing/2014/main" val="3742972364"/>
                    </a:ext>
                  </a:extLst>
                </a:gridCol>
                <a:gridCol w="881880">
                  <a:extLst>
                    <a:ext uri="{9D8B030D-6E8A-4147-A177-3AD203B41FA5}">
                      <a16:colId xmlns:a16="http://schemas.microsoft.com/office/drawing/2014/main" val="3993245332"/>
                    </a:ext>
                  </a:extLst>
                </a:gridCol>
                <a:gridCol w="863233">
                  <a:extLst>
                    <a:ext uri="{9D8B030D-6E8A-4147-A177-3AD203B41FA5}">
                      <a16:colId xmlns:a16="http://schemas.microsoft.com/office/drawing/2014/main" val="2785917117"/>
                    </a:ext>
                  </a:extLst>
                </a:gridCol>
                <a:gridCol w="655301">
                  <a:extLst>
                    <a:ext uri="{9D8B030D-6E8A-4147-A177-3AD203B41FA5}">
                      <a16:colId xmlns:a16="http://schemas.microsoft.com/office/drawing/2014/main" val="3989398013"/>
                    </a:ext>
                  </a:extLst>
                </a:gridCol>
                <a:gridCol w="1062794">
                  <a:extLst>
                    <a:ext uri="{9D8B030D-6E8A-4147-A177-3AD203B41FA5}">
                      <a16:colId xmlns:a16="http://schemas.microsoft.com/office/drawing/2014/main" val="1893051031"/>
                    </a:ext>
                  </a:extLst>
                </a:gridCol>
                <a:gridCol w="866364">
                  <a:extLst>
                    <a:ext uri="{9D8B030D-6E8A-4147-A177-3AD203B41FA5}">
                      <a16:colId xmlns:a16="http://schemas.microsoft.com/office/drawing/2014/main" val="1256425733"/>
                    </a:ext>
                  </a:extLst>
                </a:gridCol>
              </a:tblGrid>
              <a:tr h="529664"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t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2" marR="6252" marT="625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52" marR="6252" marT="625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Extracted from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Time in service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Sulphur content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Failure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286847"/>
                  </a:ext>
                </a:extLst>
              </a:tr>
              <a:tr h="592709">
                <a:tc rowSpan="6"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PSB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Sample #1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 main quadrupole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years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Cu/Cu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 to 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5.5 wt. %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 rowSpan="7"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At the Sil-</a:t>
                      </a:r>
                      <a:r>
                        <a:rPr lang="en-US" sz="12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fos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interface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683461"/>
                  </a:ext>
                </a:extLst>
              </a:tr>
              <a:tr h="592709">
                <a:tc v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Sample #2 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 main quadrupole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weeks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Cu/Cu</a:t>
                      </a:r>
                    </a:p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Traces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093284"/>
                  </a:ext>
                </a:extLst>
              </a:tr>
              <a:tr h="399298">
                <a:tc v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Sample #3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 bending dipole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removed LS2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Cu/Cu</a:t>
                      </a:r>
                    </a:p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&amp; </a:t>
                      </a:r>
                    </a:p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Cu/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StSt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 to 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5.5 wt. %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00487"/>
                  </a:ext>
                </a:extLst>
              </a:tr>
              <a:tr h="399298">
                <a:tc v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Sample #4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 main quadrupole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removed YETS 21/22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Cu/Cu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 to 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5.5 wt. %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300074"/>
                  </a:ext>
                </a:extLst>
              </a:tr>
              <a:tr h="786118">
                <a:tc v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Sample #5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 main quadrupole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removed YETS 22/23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05480"/>
                  </a:ext>
                </a:extLst>
              </a:tr>
              <a:tr h="786118">
                <a:tc v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Sample #6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 main quadrupole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removed YETS 22/23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555530"/>
                  </a:ext>
                </a:extLst>
              </a:tr>
              <a:tr h="786118"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HIE-ISOLDE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Sample #7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Conduct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Installed LS2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Cu-alloy/Cu 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Traces</a:t>
                      </a: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2" marR="6252" marT="62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689854"/>
                  </a:ext>
                </a:extLst>
              </a:tr>
            </a:tbl>
          </a:graphicData>
        </a:graphic>
      </p:graphicFrame>
      <p:grpSp>
        <p:nvGrpSpPr>
          <p:cNvPr id="30" name="Group 29">
            <a:extLst>
              <a:ext uri="{FF2B5EF4-FFF2-40B4-BE49-F238E27FC236}">
                <a16:creationId xmlns:a16="http://schemas.microsoft.com/office/drawing/2014/main" id="{D17DB9DC-6A54-682C-9DF8-DFA20F9419C6}"/>
              </a:ext>
            </a:extLst>
          </p:cNvPr>
          <p:cNvGrpSpPr/>
          <p:nvPr/>
        </p:nvGrpSpPr>
        <p:grpSpPr>
          <a:xfrm>
            <a:off x="166670" y="3796956"/>
            <a:ext cx="5728949" cy="2380119"/>
            <a:chOff x="13192" y="4276831"/>
            <a:chExt cx="5728949" cy="2380119"/>
          </a:xfrm>
        </p:grpSpPr>
        <p:pic>
          <p:nvPicPr>
            <p:cNvPr id="31" name="Picture 30" descr="A picture containing text, screenshot, black and white&#10;&#10;Description automatically generated">
              <a:extLst>
                <a:ext uri="{FF2B5EF4-FFF2-40B4-BE49-F238E27FC236}">
                  <a16:creationId xmlns:a16="http://schemas.microsoft.com/office/drawing/2014/main" id="{E0823179-9212-D685-9DE9-0945FBC14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92" y="4276831"/>
              <a:ext cx="2804160" cy="2103120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F0BDC4F-1485-12E2-8759-6DD88550DA96}"/>
                </a:ext>
              </a:extLst>
            </p:cNvPr>
            <p:cNvSpPr/>
            <p:nvPr/>
          </p:nvSpPr>
          <p:spPr>
            <a:xfrm>
              <a:off x="13192" y="6379951"/>
              <a:ext cx="2777723" cy="27699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PSB main quadrupole (installed ~2 weeks)</a:t>
              </a:r>
            </a:p>
          </p:txBody>
        </p:sp>
        <p:pic>
          <p:nvPicPr>
            <p:cNvPr id="33" name="Picture 32" descr="A picture containing map, snow&#10;&#10;Description automatically generated">
              <a:extLst>
                <a:ext uri="{FF2B5EF4-FFF2-40B4-BE49-F238E27FC236}">
                  <a16:creationId xmlns:a16="http://schemas.microsoft.com/office/drawing/2014/main" id="{E7418A00-7FA2-87B3-4BF0-4B12B1AF8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7981" y="4276831"/>
              <a:ext cx="2804160" cy="2103120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8A8DEBE-D202-E3A9-E241-8A4824228332}"/>
                </a:ext>
              </a:extLst>
            </p:cNvPr>
            <p:cNvSpPr/>
            <p:nvPr/>
          </p:nvSpPr>
          <p:spPr>
            <a:xfrm>
              <a:off x="3200438" y="6379951"/>
              <a:ext cx="2279245" cy="27699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HIE-ISOLDE (installed ~ 2 years)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A19072BD-A254-0DA9-38B1-8A6E37D61E3B}"/>
              </a:ext>
            </a:extLst>
          </p:cNvPr>
          <p:cNvSpPr txBox="1"/>
          <p:nvPr/>
        </p:nvSpPr>
        <p:spPr bwMode="auto">
          <a:xfrm>
            <a:off x="171712" y="109184"/>
            <a:ext cx="4680769" cy="49859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Current understanding</a:t>
            </a:r>
          </a:p>
        </p:txBody>
      </p:sp>
    </p:spTree>
    <p:extLst>
      <p:ext uri="{BB962C8B-B14F-4D97-AF65-F5344CB8AC3E}">
        <p14:creationId xmlns:p14="http://schemas.microsoft.com/office/powerpoint/2010/main" val="391175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5186"/>
            <a:ext cx="6572221" cy="365125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5186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6DB85BD-7A82-BE7A-F20A-FB11AE9D31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05210"/>
              </p:ext>
            </p:extLst>
          </p:nvPr>
        </p:nvGraphicFramePr>
        <p:xfrm>
          <a:off x="896342" y="3351071"/>
          <a:ext cx="4572000" cy="2888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38C0B93-1717-CCC0-0D59-A69CFA0364F3}"/>
              </a:ext>
            </a:extLst>
          </p:cNvPr>
          <p:cNvSpPr txBox="1"/>
          <p:nvPr/>
        </p:nvSpPr>
        <p:spPr>
          <a:xfrm>
            <a:off x="142224" y="694126"/>
            <a:ext cx="59079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Particles containing “S” are present in the water</a:t>
            </a:r>
          </a:p>
          <a:p>
            <a:pPr algn="ctr"/>
            <a:r>
              <a:rPr lang="en-US" dirty="0"/>
              <a:t>Representative number of particles present in suspension within the PSB water were collected in a membrane and </a:t>
            </a:r>
            <a:r>
              <a:rPr lang="en-US" dirty="0" err="1"/>
              <a:t>analysed</a:t>
            </a:r>
            <a:r>
              <a:rPr lang="en-US" dirty="0"/>
              <a:t> by Automatic Particle Analysis (APA) 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Apart from “S”, particles rich in other elements were also present: Fe rich ~ 54 %, Ca ~ 12 %, Al ~ 11 % or Cu ~ 6 %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F8D8F5-9D3C-5AB3-1202-D5CFEC2BD6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4498" t="3549" r="6391"/>
          <a:stretch/>
        </p:blipFill>
        <p:spPr>
          <a:xfrm>
            <a:off x="6154142" y="853508"/>
            <a:ext cx="3774702" cy="26606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8745E3-36D1-6842-3D50-D8E4D16E2D11}"/>
              </a:ext>
            </a:extLst>
          </p:cNvPr>
          <p:cNvSpPr txBox="1"/>
          <p:nvPr/>
        </p:nvSpPr>
        <p:spPr>
          <a:xfrm>
            <a:off x="573342" y="1932705"/>
            <a:ext cx="5045667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The presence of micrometric “S” rich particles is confirmed </a:t>
            </a:r>
            <a:r>
              <a:rPr lang="en-US" dirty="0"/>
              <a:t>(~ 0.82 % of the 15.000 </a:t>
            </a:r>
            <a:r>
              <a:rPr lang="en-US" dirty="0" err="1"/>
              <a:t>analysed</a:t>
            </a:r>
            <a:r>
              <a:rPr lang="en-US" dirty="0"/>
              <a:t>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8F969E9-0DDC-D0E1-2F3B-71D45A2FD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5904" y="2953548"/>
            <a:ext cx="4454013" cy="3164969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A1B18AC-5D2F-DB72-2E75-CF59E27273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227254"/>
              </p:ext>
            </p:extLst>
          </p:nvPr>
        </p:nvGraphicFramePr>
        <p:xfrm>
          <a:off x="10486996" y="3227292"/>
          <a:ext cx="1346200" cy="1104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val="220657723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98986586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Element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Wt%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0913717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34.17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4301874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19.74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2231498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21.65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2132079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S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24.45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6758416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Total: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4754069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99BD6D2B-B337-6F49-749C-F1C961659680}"/>
              </a:ext>
            </a:extLst>
          </p:cNvPr>
          <p:cNvSpPr txBox="1"/>
          <p:nvPr/>
        </p:nvSpPr>
        <p:spPr bwMode="auto">
          <a:xfrm>
            <a:off x="171712" y="109184"/>
            <a:ext cx="4680769" cy="49859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Current understanding</a:t>
            </a:r>
          </a:p>
        </p:txBody>
      </p:sp>
    </p:spTree>
    <p:extLst>
      <p:ext uri="{BB962C8B-B14F-4D97-AF65-F5344CB8AC3E}">
        <p14:creationId xmlns:p14="http://schemas.microsoft.com/office/powerpoint/2010/main" val="26943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2023-06-14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A.T. Perez, S. Sgobba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B9DC85-90E8-7C44-C517-64E1C64EA9F1}"/>
              </a:ext>
            </a:extLst>
          </p:cNvPr>
          <p:cNvSpPr txBox="1"/>
          <p:nvPr/>
        </p:nvSpPr>
        <p:spPr>
          <a:xfrm>
            <a:off x="6302163" y="545399"/>
            <a:ext cx="57000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The origin of the “S” contamination is unclear: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b="1" dirty="0"/>
              <a:t>Feb. 2022: </a:t>
            </a:r>
            <a:r>
              <a:rPr lang="en-US" dirty="0"/>
              <a:t>resin particles reported in LHC point 4 water cooling with cloudy aspect </a:t>
            </a:r>
            <a:r>
              <a:rPr lang="en-US" dirty="0">
                <a:solidFill>
                  <a:schemeClr val="accent6"/>
                </a:solidFill>
              </a:rPr>
              <a:t>[xx] 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b="1" dirty="0"/>
              <a:t>Dec. 2019: </a:t>
            </a:r>
            <a:r>
              <a:rPr lang="en-US" dirty="0"/>
              <a:t>pollution was detected causing damage on PSB RF equipment </a:t>
            </a:r>
            <a:r>
              <a:rPr lang="en-US" dirty="0">
                <a:solidFill>
                  <a:schemeClr val="accent6"/>
                </a:solidFill>
              </a:rPr>
              <a:t>[XX].</a:t>
            </a:r>
            <a:r>
              <a:rPr lang="en-US" i="1" dirty="0">
                <a:solidFill>
                  <a:schemeClr val="accent6"/>
                </a:solidFill>
              </a:rPr>
              <a:t> </a:t>
            </a:r>
          </a:p>
          <a:p>
            <a:pPr algn="ctr"/>
            <a:r>
              <a:rPr lang="en-US" i="1" dirty="0"/>
              <a:t>Followed by a careful cleaning process </a:t>
            </a:r>
            <a:r>
              <a:rPr lang="en-US" i="1" dirty="0">
                <a:sym typeface="Wingdings" panose="05000000000000000000" pitchFamily="2" charset="2"/>
              </a:rPr>
              <a:t> The c</a:t>
            </a:r>
            <a:r>
              <a:rPr lang="en-GB" i="1" dirty="0" err="1"/>
              <a:t>ircuit</a:t>
            </a:r>
            <a:r>
              <a:rPr lang="en-GB" i="1" dirty="0"/>
              <a:t> was drained and rinsed many times during commissioning and the water quality was then conform before providing water to the magnets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b="1" dirty="0"/>
              <a:t>Before LS2: </a:t>
            </a:r>
            <a:r>
              <a:rPr lang="en-US" dirty="0"/>
              <a:t>ion-exchange resin was accidentally injected into the cooling system. The resin contents </a:t>
            </a:r>
            <a:r>
              <a:rPr lang="en-US" dirty="0" err="1"/>
              <a:t>sulphur</a:t>
            </a: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</a:rPr>
              <a:t>[XX]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en-US" i="1" dirty="0"/>
          </a:p>
          <a:p>
            <a:pPr algn="ctr"/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CE43B9-717A-102A-C0F4-4688D6234C6B}"/>
              </a:ext>
            </a:extLst>
          </p:cNvPr>
          <p:cNvGrpSpPr/>
          <p:nvPr/>
        </p:nvGrpSpPr>
        <p:grpSpPr>
          <a:xfrm>
            <a:off x="3192352" y="1239704"/>
            <a:ext cx="2833655" cy="2387965"/>
            <a:chOff x="8827827" y="3885388"/>
            <a:chExt cx="3364172" cy="297261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B1CFB17-E353-AB66-876E-D2852FE1E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48666" y="3885388"/>
              <a:ext cx="3243333" cy="2972612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91A77B6-CDB8-D059-34E9-A937A3410FA8}"/>
                </a:ext>
              </a:extLst>
            </p:cNvPr>
            <p:cNvSpPr/>
            <p:nvPr/>
          </p:nvSpPr>
          <p:spPr>
            <a:xfrm>
              <a:off x="8827827" y="6496241"/>
              <a:ext cx="3335117" cy="3448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200" i="1" dirty="0"/>
                <a:t>Courtesy of B. Teissandier EDMS 2718759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9D81AB1-FA63-3CD1-08EE-24A461FA858D}"/>
              </a:ext>
            </a:extLst>
          </p:cNvPr>
          <p:cNvGrpSpPr/>
          <p:nvPr/>
        </p:nvGrpSpPr>
        <p:grpSpPr>
          <a:xfrm>
            <a:off x="210662" y="1296029"/>
            <a:ext cx="2937276" cy="2325135"/>
            <a:chOff x="8433505" y="3746888"/>
            <a:chExt cx="3598217" cy="269866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006D5BE-39EA-1DF0-D33B-4CB6C1C13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3505" y="3746888"/>
              <a:ext cx="3598217" cy="2698663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977160-1048-48B0-1661-2E37EE50DBC7}"/>
                </a:ext>
              </a:extLst>
            </p:cNvPr>
            <p:cNvSpPr/>
            <p:nvPr/>
          </p:nvSpPr>
          <p:spPr>
            <a:xfrm>
              <a:off x="10418587" y="3770738"/>
              <a:ext cx="1567972" cy="321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200" i="1" dirty="0" err="1"/>
                <a:t>Ambralite</a:t>
              </a:r>
              <a:r>
                <a:rPr lang="en-GB" sz="1200" i="1" dirty="0"/>
                <a:t> resins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AC51202-E19A-0F66-3818-6A2272FC8A92}"/>
              </a:ext>
            </a:extLst>
          </p:cNvPr>
          <p:cNvGrpSpPr/>
          <p:nvPr/>
        </p:nvGrpSpPr>
        <p:grpSpPr>
          <a:xfrm>
            <a:off x="23577" y="3733939"/>
            <a:ext cx="8527312" cy="2324141"/>
            <a:chOff x="-6426247" y="1795597"/>
            <a:chExt cx="7787863" cy="212129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DAD8DB3-D2B8-7DBD-DBC3-71AA2CC66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6426247" y="1795597"/>
              <a:ext cx="7787863" cy="1838791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B967357-C4D2-1534-D433-FE2C838E4C43}"/>
                </a:ext>
              </a:extLst>
            </p:cNvPr>
            <p:cNvSpPr/>
            <p:nvPr/>
          </p:nvSpPr>
          <p:spPr>
            <a:xfrm>
              <a:off x="-6349929" y="3664070"/>
              <a:ext cx="2221922" cy="2528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r"/>
              <a:r>
                <a:rPr lang="en-GB" sz="1200" i="1" dirty="0"/>
                <a:t>Courtesy of G. Petrika and S. </a:t>
              </a:r>
              <a:r>
                <a:rPr lang="en-GB" sz="1200" i="1" dirty="0" err="1"/>
                <a:t>Deleval</a:t>
              </a:r>
              <a:endParaRPr lang="en-GB" sz="1200" i="1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D855F1-5464-DC7E-F8B9-6AAFEF80F7C9}"/>
              </a:ext>
            </a:extLst>
          </p:cNvPr>
          <p:cNvGrpSpPr/>
          <p:nvPr/>
        </p:nvGrpSpPr>
        <p:grpSpPr>
          <a:xfrm>
            <a:off x="8550891" y="3733938"/>
            <a:ext cx="3536363" cy="1981332"/>
            <a:chOff x="8527314" y="4350023"/>
            <a:chExt cx="3536363" cy="198133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9709033-CA33-346D-5749-3FF1280432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28445" y="4428071"/>
              <a:ext cx="1744350" cy="1494264"/>
            </a:xfrm>
            <a:prstGeom prst="rect">
              <a:avLst/>
            </a:prstGeom>
          </p:spPr>
        </p:pic>
        <p:pic>
          <p:nvPicPr>
            <p:cNvPr id="27" name="Picture 7">
              <a:extLst>
                <a:ext uri="{FF2B5EF4-FFF2-40B4-BE49-F238E27FC236}">
                  <a16:creationId xmlns:a16="http://schemas.microsoft.com/office/drawing/2014/main" id="{DA9937B3-0F43-24F1-AAAB-4106AA039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23009" y="4428071"/>
              <a:ext cx="1487986" cy="149426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3A2C834-7DB8-6F36-694C-6C11F93DAEF7}"/>
                </a:ext>
              </a:extLst>
            </p:cNvPr>
            <p:cNvSpPr txBox="1"/>
            <p:nvPr/>
          </p:nvSpPr>
          <p:spPr>
            <a:xfrm>
              <a:off x="9208272" y="5962023"/>
              <a:ext cx="204034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i="1" dirty="0"/>
                <a:t>Network cleaned 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4AC9C4E-4ABF-4432-C20D-4A6ABA0FC6A6}"/>
                </a:ext>
              </a:extLst>
            </p:cNvPr>
            <p:cNvSpPr/>
            <p:nvPr/>
          </p:nvSpPr>
          <p:spPr>
            <a:xfrm>
              <a:off x="8527314" y="4350023"/>
              <a:ext cx="3536363" cy="1981332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2622F56-47C1-7CAF-1810-4D7071BC12F1}"/>
              </a:ext>
            </a:extLst>
          </p:cNvPr>
          <p:cNvSpPr txBox="1"/>
          <p:nvPr/>
        </p:nvSpPr>
        <p:spPr bwMode="auto">
          <a:xfrm>
            <a:off x="171712" y="109184"/>
            <a:ext cx="5924288" cy="99719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Analysis and effect of the environment</a:t>
            </a:r>
          </a:p>
        </p:txBody>
      </p:sp>
    </p:spTree>
    <p:extLst>
      <p:ext uri="{BB962C8B-B14F-4D97-AF65-F5344CB8AC3E}">
        <p14:creationId xmlns:p14="http://schemas.microsoft.com/office/powerpoint/2010/main" val="67478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7112</TotalTime>
  <Words>1663</Words>
  <Application>Microsoft Office PowerPoint</Application>
  <PresentationFormat>Widescreen</PresentationFormat>
  <Paragraphs>241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Candara</vt:lpstr>
      <vt:lpstr>Courier New</vt:lpstr>
      <vt:lpstr>Source Sans Pro</vt:lpstr>
      <vt:lpstr>Wingdings</vt:lpstr>
      <vt:lpstr>1_Office Theme</vt:lpstr>
      <vt:lpstr>PS Booster magnets Task Force - Subtask-2  </vt:lpstr>
      <vt:lpstr>Open questions for the Subtask-2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Potential risk for other circuits</vt:lpstr>
      <vt:lpstr>Summary and plan for future work</vt:lpstr>
      <vt:lpstr>PowerPoint Presentation</vt:lpstr>
      <vt:lpstr>Draft work plan – medium term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Teresa Perez Fontenla</dc:creator>
  <cp:lastModifiedBy>Stefano Sgobba</cp:lastModifiedBy>
  <cp:revision>73</cp:revision>
  <dcterms:created xsi:type="dcterms:W3CDTF">2023-03-15T14:20:30Z</dcterms:created>
  <dcterms:modified xsi:type="dcterms:W3CDTF">2023-06-06T13:21:11Z</dcterms:modified>
</cp:coreProperties>
</file>