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sldIdLst>
    <p:sldId id="256" r:id="rId2"/>
    <p:sldId id="259" r:id="rId3"/>
    <p:sldId id="260" r:id="rId4"/>
    <p:sldId id="266" r:id="rId5"/>
    <p:sldId id="267" r:id="rId6"/>
    <p:sldId id="269" r:id="rId7"/>
    <p:sldId id="261" r:id="rId8"/>
    <p:sldId id="268" r:id="rId9"/>
    <p:sldId id="272" r:id="rId10"/>
    <p:sldId id="279" r:id="rId11"/>
    <p:sldId id="270" r:id="rId12"/>
    <p:sldId id="271" r:id="rId13"/>
    <p:sldId id="265" r:id="rId14"/>
    <p:sldId id="262" r:id="rId15"/>
    <p:sldId id="296" r:id="rId16"/>
    <p:sldId id="263" r:id="rId17"/>
    <p:sldId id="281" r:id="rId18"/>
    <p:sldId id="282" r:id="rId19"/>
    <p:sldId id="283" r:id="rId20"/>
    <p:sldId id="285" r:id="rId21"/>
    <p:sldId id="286" r:id="rId22"/>
    <p:sldId id="290" r:id="rId23"/>
    <p:sldId id="289" r:id="rId24"/>
    <p:sldId id="287" r:id="rId25"/>
    <p:sldId id="294" r:id="rId26"/>
    <p:sldId id="295" r:id="rId27"/>
    <p:sldId id="275" r:id="rId28"/>
    <p:sldId id="276" r:id="rId29"/>
    <p:sldId id="277" r:id="rId30"/>
    <p:sldId id="288" r:id="rId31"/>
    <p:sldId id="274" r:id="rId32"/>
    <p:sldId id="273" r:id="rId33"/>
    <p:sldId id="293"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205" autoAdjust="0"/>
    <p:restoredTop sz="94660"/>
  </p:normalViewPr>
  <p:slideViewPr>
    <p:cSldViewPr snapToGrid="0" snapToObjects="1">
      <p:cViewPr varScale="1">
        <p:scale>
          <a:sx n="124" d="100"/>
          <a:sy n="124" d="100"/>
        </p:scale>
        <p:origin x="120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6/7/2023</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6/7/2023</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6/7/2023</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6/7/2023</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6/7/2023</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6/7/2023</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6/7/2023</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6/7/2023</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0" name="Image 9" descr="bande-02.eps"/>
          <p:cNvPicPr>
            <a:picLocks noChangeAspect="1"/>
          </p:cNvPicPr>
          <p:nvPr userDrawn="1"/>
        </p:nvPicPr>
        <p:blipFill>
          <a:blip r:embed="rId15" cstate="email">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norma-db.web.cern.ch/magdesign/idcard/333/" TargetMode="External"/><Relationship Id="rId2" Type="http://schemas.openxmlformats.org/officeDocument/2006/relationships/hyperlink" Target="https://norma-db.web.cern.ch/magdesign/idcard/332/" TargetMode="External"/><Relationship Id="rId1" Type="http://schemas.openxmlformats.org/officeDocument/2006/relationships/slideLayout" Target="../slideLayouts/slideLayout10.xml"/><Relationship Id="rId5" Type="http://schemas.openxmlformats.org/officeDocument/2006/relationships/hyperlink" Target="https://norma-db.web.cern.ch/magdesign/idcard/1601/" TargetMode="External"/><Relationship Id="rId4" Type="http://schemas.openxmlformats.org/officeDocument/2006/relationships/hyperlink" Target="https://norma-db.web.cern.ch/magdesign/idcard/349/"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10.xml"/><Relationship Id="rId5" Type="http://schemas.openxmlformats.org/officeDocument/2006/relationships/image" Target="../media/image29.pn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8" Type="http://schemas.openxmlformats.org/officeDocument/2006/relationships/image" Target="../media/image36.jpg"/><Relationship Id="rId3" Type="http://schemas.openxmlformats.org/officeDocument/2006/relationships/image" Target="../media/image31.jpeg"/><Relationship Id="rId7" Type="http://schemas.openxmlformats.org/officeDocument/2006/relationships/image" Target="../media/image35.jpg"/><Relationship Id="rId2" Type="http://schemas.openxmlformats.org/officeDocument/2006/relationships/image" Target="../media/image30.jpeg"/><Relationship Id="rId1" Type="http://schemas.openxmlformats.org/officeDocument/2006/relationships/slideLayout" Target="../slideLayouts/slideLayout10.xml"/><Relationship Id="rId6" Type="http://schemas.openxmlformats.org/officeDocument/2006/relationships/image" Target="../media/image34.jpg"/><Relationship Id="rId5" Type="http://schemas.openxmlformats.org/officeDocument/2006/relationships/image" Target="../media/image33.jpg"/><Relationship Id="rId10" Type="http://schemas.openxmlformats.org/officeDocument/2006/relationships/image" Target="../media/image38.jpg"/><Relationship Id="rId4" Type="http://schemas.openxmlformats.org/officeDocument/2006/relationships/image" Target="../media/image32.png"/><Relationship Id="rId9" Type="http://schemas.openxmlformats.org/officeDocument/2006/relationships/image" Target="../media/image37.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2.png"/><Relationship Id="rId1" Type="http://schemas.openxmlformats.org/officeDocument/2006/relationships/slideLayout" Target="../slideLayouts/slideLayout10.xml"/><Relationship Id="rId5" Type="http://schemas.microsoft.com/office/2007/relationships/hdphoto" Target="../media/hdphoto5.wdp"/><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jpg"/><Relationship Id="rId1" Type="http://schemas.openxmlformats.org/officeDocument/2006/relationships/slideLayout" Target="../slideLayouts/slideLayout10.xml"/><Relationship Id="rId5" Type="http://schemas.openxmlformats.org/officeDocument/2006/relationships/image" Target="../media/image42.jpg"/><Relationship Id="rId4" Type="http://schemas.openxmlformats.org/officeDocument/2006/relationships/image" Target="../media/image41.jpg"/></Relationships>
</file>

<file path=ppt/slides/_rels/slide17.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39.jpg"/><Relationship Id="rId1" Type="http://schemas.openxmlformats.org/officeDocument/2006/relationships/slideLayout" Target="../slideLayouts/slideLayout10.xml"/><Relationship Id="rId5" Type="http://schemas.openxmlformats.org/officeDocument/2006/relationships/image" Target="../media/image45.jpg"/><Relationship Id="rId4" Type="http://schemas.openxmlformats.org/officeDocument/2006/relationships/image" Target="../media/image44.jpg"/></Relationships>
</file>

<file path=ppt/slides/_rels/slide18.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39.jpg"/><Relationship Id="rId1" Type="http://schemas.openxmlformats.org/officeDocument/2006/relationships/slideLayout" Target="../slideLayouts/slideLayout10.xml"/><Relationship Id="rId6" Type="http://schemas.openxmlformats.org/officeDocument/2006/relationships/image" Target="../media/image47.jpg"/><Relationship Id="rId5" Type="http://schemas.microsoft.com/office/2007/relationships/hdphoto" Target="../media/hdphoto6.wdp"/><Relationship Id="rId4" Type="http://schemas.openxmlformats.org/officeDocument/2006/relationships/image" Target="../media/image46.png"/></Relationships>
</file>

<file path=ppt/slides/_rels/slide19.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0.png"/><Relationship Id="rId1" Type="http://schemas.openxmlformats.org/officeDocument/2006/relationships/slideLayout" Target="../slideLayouts/slideLayout10.xml"/><Relationship Id="rId6" Type="http://schemas.openxmlformats.org/officeDocument/2006/relationships/image" Target="../media/image50.jpg"/><Relationship Id="rId5" Type="http://schemas.openxmlformats.org/officeDocument/2006/relationships/image" Target="../media/image49.png"/><Relationship Id="rId4" Type="http://schemas.openxmlformats.org/officeDocument/2006/relationships/image" Target="../media/image4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0.png"/><Relationship Id="rId1" Type="http://schemas.openxmlformats.org/officeDocument/2006/relationships/slideLayout" Target="../slideLayouts/slideLayout10.xml"/><Relationship Id="rId6" Type="http://schemas.openxmlformats.org/officeDocument/2006/relationships/image" Target="../media/image21.png"/><Relationship Id="rId5" Type="http://schemas.openxmlformats.org/officeDocument/2006/relationships/image" Target="../media/image52.jpg"/><Relationship Id="rId4" Type="http://schemas.openxmlformats.org/officeDocument/2006/relationships/image" Target="../media/image51.jpg"/></Relationships>
</file>

<file path=ppt/slides/_rels/slide2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2.png"/><Relationship Id="rId1" Type="http://schemas.openxmlformats.org/officeDocument/2006/relationships/slideLayout" Target="../slideLayouts/slideLayout10.xml"/><Relationship Id="rId4" Type="http://schemas.openxmlformats.org/officeDocument/2006/relationships/image" Target="../media/image27.jpg"/></Relationships>
</file>

<file path=ppt/slides/_rels/slide2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47.jpg"/><Relationship Id="rId1" Type="http://schemas.openxmlformats.org/officeDocument/2006/relationships/slideLayout" Target="../slideLayouts/slideLayout10.xml"/><Relationship Id="rId4" Type="http://schemas.openxmlformats.org/officeDocument/2006/relationships/image" Target="../media/image5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image" Target="../media/image57.jp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image" Target="../media/image58.jp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jpg"/><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0.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10.xml"/><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20.png"/><Relationship Id="rId3" Type="http://schemas.openxmlformats.org/officeDocument/2006/relationships/image" Target="../media/image14.png"/><Relationship Id="rId7" Type="http://schemas.openxmlformats.org/officeDocument/2006/relationships/image" Target="../media/image18.png"/><Relationship Id="rId12" Type="http://schemas.microsoft.com/office/2007/relationships/hdphoto" Target="../media/hdphoto2.wdp"/><Relationship Id="rId2" Type="http://schemas.openxmlformats.org/officeDocument/2006/relationships/image" Target="../media/image13.png"/><Relationship Id="rId1" Type="http://schemas.openxmlformats.org/officeDocument/2006/relationships/slideLayout" Target="../slideLayouts/slideLayout10.xml"/><Relationship Id="rId6" Type="http://schemas.openxmlformats.org/officeDocument/2006/relationships/image" Target="../media/image17.png"/><Relationship Id="rId11" Type="http://schemas.openxmlformats.org/officeDocument/2006/relationships/image" Target="../media/image12.png"/><Relationship Id="rId5" Type="http://schemas.openxmlformats.org/officeDocument/2006/relationships/image" Target="../media/image16.png"/><Relationship Id="rId15" Type="http://schemas.openxmlformats.org/officeDocument/2006/relationships/image" Target="../media/image21.png"/><Relationship Id="rId10" Type="http://schemas.microsoft.com/office/2007/relationships/hdphoto" Target="../media/hdphoto4.wdp"/><Relationship Id="rId4" Type="http://schemas.openxmlformats.org/officeDocument/2006/relationships/image" Target="../media/image15.png"/><Relationship Id="rId9" Type="http://schemas.openxmlformats.org/officeDocument/2006/relationships/image" Target="../media/image19.png"/><Relationship Id="rId14" Type="http://schemas.microsoft.com/office/2007/relationships/hdphoto" Target="../media/hdphoto5.wdp"/></Relationships>
</file>

<file path=ppt/slides/_rels/slide9.xml.rels><?xml version="1.0" encoding="UTF-8" standalone="yes"?>
<Relationships xmlns="http://schemas.openxmlformats.org/package/2006/relationships"><Relationship Id="rId8" Type="http://schemas.openxmlformats.org/officeDocument/2006/relationships/image" Target="../media/image28.jpeg"/><Relationship Id="rId13" Type="http://schemas.openxmlformats.org/officeDocument/2006/relationships/hyperlink" Target="https://edms.cern.ch/document/2812056" TargetMode="External"/><Relationship Id="rId3" Type="http://schemas.openxmlformats.org/officeDocument/2006/relationships/image" Target="../media/image23.jpg"/><Relationship Id="rId7" Type="http://schemas.openxmlformats.org/officeDocument/2006/relationships/image" Target="../media/image27.jpg"/><Relationship Id="rId12" Type="http://schemas.openxmlformats.org/officeDocument/2006/relationships/hyperlink" Target="https://edms.cern.ch/document/2812055" TargetMode="External"/><Relationship Id="rId2" Type="http://schemas.openxmlformats.org/officeDocument/2006/relationships/image" Target="../media/image22.png"/><Relationship Id="rId1" Type="http://schemas.openxmlformats.org/officeDocument/2006/relationships/slideLayout" Target="../slideLayouts/slideLayout10.xml"/><Relationship Id="rId6" Type="http://schemas.openxmlformats.org/officeDocument/2006/relationships/image" Target="../media/image26.jpg"/><Relationship Id="rId11" Type="http://schemas.openxmlformats.org/officeDocument/2006/relationships/hyperlink" Target="https://edms.cern.ch/document/2779972" TargetMode="External"/><Relationship Id="rId5" Type="http://schemas.openxmlformats.org/officeDocument/2006/relationships/image" Target="../media/image25.jpg"/><Relationship Id="rId10" Type="http://schemas.openxmlformats.org/officeDocument/2006/relationships/hyperlink" Target="https://edms.cern.ch/document/2664838" TargetMode="External"/><Relationship Id="rId4" Type="http://schemas.openxmlformats.org/officeDocument/2006/relationships/image" Target="../media/image24.jpg"/><Relationship Id="rId9" Type="http://schemas.openxmlformats.org/officeDocument/2006/relationships/hyperlink" Target="https://edms.cern.ch/document/2603476" TargetMode="External"/><Relationship Id="rId14" Type="http://schemas.openxmlformats.org/officeDocument/2006/relationships/hyperlink" Target="https://edms.cern.ch/document/288450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44875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10</a:t>
            </a:fld>
            <a:endParaRPr lang="en-US" dirty="0"/>
          </a:p>
        </p:txBody>
      </p:sp>
      <p:graphicFrame>
        <p:nvGraphicFramePr>
          <p:cNvPr id="28" name="Table 27">
            <a:extLst>
              <a:ext uri="{FF2B5EF4-FFF2-40B4-BE49-F238E27FC236}">
                <a16:creationId xmlns:a16="http://schemas.microsoft.com/office/drawing/2014/main" id="{F4DAB451-7EA3-5165-A323-C916DBC71E10}"/>
              </a:ext>
            </a:extLst>
          </p:cNvPr>
          <p:cNvGraphicFramePr>
            <a:graphicFrameLocks noGrp="1"/>
          </p:cNvGraphicFramePr>
          <p:nvPr>
            <p:extLst>
              <p:ext uri="{D42A27DB-BD31-4B8C-83A1-F6EECF244321}">
                <p14:modId xmlns:p14="http://schemas.microsoft.com/office/powerpoint/2010/main" val="1108009548"/>
              </p:ext>
            </p:extLst>
          </p:nvPr>
        </p:nvGraphicFramePr>
        <p:xfrm>
          <a:off x="234950" y="616496"/>
          <a:ext cx="8775700" cy="5680439"/>
        </p:xfrm>
        <a:graphic>
          <a:graphicData uri="http://schemas.openxmlformats.org/drawingml/2006/table">
            <a:tbl>
              <a:tblPr/>
              <a:tblGrid>
                <a:gridCol w="1192099">
                  <a:extLst>
                    <a:ext uri="{9D8B030D-6E8A-4147-A177-3AD203B41FA5}">
                      <a16:colId xmlns:a16="http://schemas.microsoft.com/office/drawing/2014/main" val="3697198234"/>
                    </a:ext>
                  </a:extLst>
                </a:gridCol>
                <a:gridCol w="977131">
                  <a:extLst>
                    <a:ext uri="{9D8B030D-6E8A-4147-A177-3AD203B41FA5}">
                      <a16:colId xmlns:a16="http://schemas.microsoft.com/office/drawing/2014/main" val="109601782"/>
                    </a:ext>
                  </a:extLst>
                </a:gridCol>
                <a:gridCol w="723077">
                  <a:extLst>
                    <a:ext uri="{9D8B030D-6E8A-4147-A177-3AD203B41FA5}">
                      <a16:colId xmlns:a16="http://schemas.microsoft.com/office/drawing/2014/main" val="1448273337"/>
                    </a:ext>
                  </a:extLst>
                </a:gridCol>
                <a:gridCol w="543043">
                  <a:extLst>
                    <a:ext uri="{9D8B030D-6E8A-4147-A177-3AD203B41FA5}">
                      <a16:colId xmlns:a16="http://schemas.microsoft.com/office/drawing/2014/main" val="251816416"/>
                    </a:ext>
                  </a:extLst>
                </a:gridCol>
                <a:gridCol w="5340350">
                  <a:extLst>
                    <a:ext uri="{9D8B030D-6E8A-4147-A177-3AD203B41FA5}">
                      <a16:colId xmlns:a16="http://schemas.microsoft.com/office/drawing/2014/main" val="1142700294"/>
                    </a:ext>
                  </a:extLst>
                </a:gridCol>
              </a:tblGrid>
              <a:tr h="459716">
                <a:tc>
                  <a:txBody>
                    <a:bodyPr/>
                    <a:lstStyle/>
                    <a:p>
                      <a:pPr algn="ctr" fontAlgn="t"/>
                      <a:r>
                        <a:rPr lang="en-GB" sz="1400" b="1" i="0" u="none" strike="noStrike" dirty="0">
                          <a:solidFill>
                            <a:srgbClr val="5B80B2"/>
                          </a:solidFill>
                          <a:effectLst/>
                          <a:latin typeface="PT Sans" panose="020B0503020203020204" pitchFamily="34" charset="0"/>
                        </a:rPr>
                        <a:t>Design Code</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EFECE6"/>
                    </a:solidFill>
                  </a:tcPr>
                </a:tc>
                <a:tc>
                  <a:txBody>
                    <a:bodyPr/>
                    <a:lstStyle/>
                    <a:p>
                      <a:pPr algn="ctr" fontAlgn="t"/>
                      <a:r>
                        <a:rPr lang="en-GB" sz="1400" b="1" i="0" u="none" strike="noStrike">
                          <a:solidFill>
                            <a:srgbClr val="5B80B2"/>
                          </a:solidFill>
                          <a:effectLst/>
                          <a:latin typeface="PT Sans" panose="020B0503020203020204" pitchFamily="34" charset="0"/>
                        </a:rPr>
                        <a:t>Old Code</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EFECE6"/>
                    </a:solidFill>
                  </a:tcPr>
                </a:tc>
                <a:tc>
                  <a:txBody>
                    <a:bodyPr/>
                    <a:lstStyle/>
                    <a:p>
                      <a:pPr algn="ctr" fontAlgn="t"/>
                      <a:r>
                        <a:rPr lang="en-GB" sz="1400" b="1" i="0" u="none" strike="noStrike" dirty="0">
                          <a:solidFill>
                            <a:srgbClr val="5B80B2"/>
                          </a:solidFill>
                          <a:effectLst/>
                          <a:latin typeface="PT Sans" panose="020B0503020203020204" pitchFamily="34" charset="0"/>
                        </a:rPr>
                        <a:t>Installed </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EFECE6"/>
                    </a:solidFill>
                  </a:tcPr>
                </a:tc>
                <a:tc>
                  <a:txBody>
                    <a:bodyPr/>
                    <a:lstStyle/>
                    <a:p>
                      <a:pPr algn="ctr" fontAlgn="t"/>
                      <a:r>
                        <a:rPr lang="en-GB" sz="1400" b="1" i="0" u="none" strike="noStrike">
                          <a:solidFill>
                            <a:srgbClr val="5B80B2"/>
                          </a:solidFill>
                          <a:effectLst/>
                          <a:latin typeface="PT Sans" panose="020B0503020203020204" pitchFamily="34" charset="0"/>
                        </a:rPr>
                        <a:t>Spare</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EFECE6"/>
                    </a:solidFill>
                  </a:tcPr>
                </a:tc>
                <a:tc>
                  <a:txBody>
                    <a:bodyPr/>
                    <a:lstStyle/>
                    <a:p>
                      <a:pPr algn="ctr" fontAlgn="t"/>
                      <a:r>
                        <a:rPr lang="en-GB" sz="1400" b="1" i="0" u="none" strike="noStrike" dirty="0">
                          <a:solidFill>
                            <a:srgbClr val="5B80B2"/>
                          </a:solidFill>
                          <a:effectLst/>
                          <a:latin typeface="PT Sans" panose="020B0503020203020204" pitchFamily="34" charset="0"/>
                        </a:rPr>
                        <a:t>Comment</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EFECE6"/>
                    </a:solidFill>
                  </a:tcPr>
                </a:tc>
                <a:extLst>
                  <a:ext uri="{0D108BD9-81ED-4DB2-BD59-A6C34878D82A}">
                    <a16:rowId xmlns:a16="http://schemas.microsoft.com/office/drawing/2014/main" val="1653523019"/>
                  </a:ext>
                </a:extLst>
              </a:tr>
              <a:tr h="1410477">
                <a:tc>
                  <a:txBody>
                    <a:bodyPr/>
                    <a:lstStyle/>
                    <a:p>
                      <a:pPr algn="ctr" fontAlgn="t"/>
                      <a:r>
                        <a:rPr lang="en-GB" sz="1400" b="0" i="0" u="sng" strike="noStrike" dirty="0">
                          <a:solidFill>
                            <a:srgbClr val="0563C1"/>
                          </a:solidFill>
                          <a:effectLst/>
                          <a:latin typeface="Calibri" panose="020F0502020204030204" pitchFamily="34" charset="0"/>
                          <a:hlinkClick r:id="rId2"/>
                        </a:rPr>
                        <a:t>PXMQNEC4WP</a:t>
                      </a:r>
                      <a:endParaRPr lang="en-GB" sz="1400" b="0" i="0" u="sng" strike="noStrike" dirty="0">
                        <a:solidFill>
                          <a:srgbClr val="0563C1"/>
                        </a:solidFill>
                        <a:effectLst/>
                        <a:latin typeface="Calibri" panose="020F050202020403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just" fontAlgn="t"/>
                      <a:r>
                        <a:rPr lang="en-GB" sz="1400" b="0" i="0" u="none" strike="noStrike" dirty="0">
                          <a:solidFill>
                            <a:srgbClr val="646161"/>
                          </a:solidFill>
                          <a:effectLst/>
                          <a:latin typeface="PT Sans" panose="020B0503020203020204" pitchFamily="34" charset="0"/>
                        </a:rPr>
                        <a:t>QFO LEFT</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ctr" fontAlgn="t"/>
                      <a:r>
                        <a:rPr lang="en-GB" sz="1400" b="0" i="0" u="none" strike="noStrike" dirty="0">
                          <a:solidFill>
                            <a:srgbClr val="646161"/>
                          </a:solidFill>
                          <a:effectLst/>
                          <a:latin typeface="PT Sans" panose="020B0503020203020204" pitchFamily="34" charset="0"/>
                        </a:rPr>
                        <a:t>16</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ctr" fontAlgn="t"/>
                      <a:r>
                        <a:rPr lang="en-GB" sz="1400" b="0" i="0" u="none" strike="noStrike" dirty="0">
                          <a:solidFill>
                            <a:srgbClr val="646161"/>
                          </a:solidFill>
                          <a:effectLst/>
                          <a:latin typeface="PT Sans" panose="020B0503020203020204" pitchFamily="34" charset="0"/>
                        </a:rPr>
                        <a:t>2*</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l" fontAlgn="t"/>
                      <a:r>
                        <a:rPr lang="en-GB" sz="1400" b="0" i="0" u="none" strike="noStrike" dirty="0">
                          <a:solidFill>
                            <a:srgbClr val="646161"/>
                          </a:solidFill>
                          <a:effectLst/>
                          <a:latin typeface="PT Sans" panose="020B0503020203020204" pitchFamily="34" charset="0"/>
                        </a:rPr>
                        <a:t>BR.QFO161 &amp; BR.QFO91 removed from the ring during the YETS 21/22</a:t>
                      </a:r>
                    </a:p>
                    <a:p>
                      <a:pPr algn="l" fontAlgn="t"/>
                      <a:endParaRPr lang="en-GB" sz="1400" b="0" i="0" u="none" strike="noStrike" dirty="0">
                        <a:solidFill>
                          <a:srgbClr val="646161"/>
                        </a:solidFill>
                        <a:effectLst/>
                        <a:latin typeface="PT Sans" panose="020B0503020203020204" pitchFamily="34" charset="0"/>
                      </a:endParaRPr>
                    </a:p>
                    <a:p>
                      <a:pPr algn="l" fontAlgn="t"/>
                      <a:r>
                        <a:rPr lang="en-GB" sz="1400" b="0" i="0" u="none" strike="noStrike" dirty="0">
                          <a:solidFill>
                            <a:srgbClr val="00B050"/>
                          </a:solidFill>
                          <a:effectLst/>
                          <a:latin typeface="PT Sans" panose="020B0503020203020204" pitchFamily="34" charset="0"/>
                        </a:rPr>
                        <a:t>#17 </a:t>
                      </a:r>
                      <a:r>
                        <a:rPr lang="en-GB" sz="1400" b="0" i="0" u="none" strike="noStrike" dirty="0">
                          <a:solidFill>
                            <a:srgbClr val="646161"/>
                          </a:solidFill>
                          <a:effectLst/>
                          <a:latin typeface="PT Sans" panose="020B0503020203020204" pitchFamily="34" charset="0"/>
                        </a:rPr>
                        <a:t>repaired (only where it leaked!) and certified magnet available in b361 for installation in place of the leaking QFO11.</a:t>
                      </a:r>
                    </a:p>
                    <a:p>
                      <a:pPr algn="l" fontAlgn="t"/>
                      <a:endParaRPr lang="en-GB" sz="1400" b="0" i="0" u="none" strike="noStrike" dirty="0">
                        <a:solidFill>
                          <a:srgbClr val="646161"/>
                        </a:solidFill>
                        <a:effectLst/>
                        <a:latin typeface="PT Sans" panose="020B0503020203020204" pitchFamily="34" charset="0"/>
                      </a:endParaRPr>
                    </a:p>
                    <a:p>
                      <a:pPr algn="l" fontAlgn="t"/>
                      <a:r>
                        <a:rPr lang="en-GB" sz="1400" b="0" i="0" u="none" strike="noStrike" dirty="0">
                          <a:solidFill>
                            <a:srgbClr val="00B050"/>
                          </a:solidFill>
                          <a:effectLst/>
                          <a:latin typeface="PT Sans" panose="020B0503020203020204" pitchFamily="34" charset="0"/>
                        </a:rPr>
                        <a:t>#30 </a:t>
                      </a:r>
                      <a:r>
                        <a:rPr lang="en-GB" sz="1400" b="0" i="0" u="none" strike="noStrike" dirty="0">
                          <a:solidFill>
                            <a:srgbClr val="646161"/>
                          </a:solidFill>
                          <a:effectLst/>
                          <a:latin typeface="PT Sans" panose="020B0503020203020204" pitchFamily="34" charset="0"/>
                        </a:rPr>
                        <a:t>repaired (only where it leaked!) and certified. Magnet available in b181 for testing purposes and eventual installation if needed.</a:t>
                      </a:r>
                    </a:p>
                    <a:p>
                      <a:pPr algn="l" fontAlgn="t"/>
                      <a:endParaRPr lang="en-GB" sz="1400" b="0" i="0" u="none" strike="noStrike" dirty="0">
                        <a:solidFill>
                          <a:srgbClr val="646161"/>
                        </a:solidFill>
                        <a:effectLst/>
                        <a:latin typeface="PT Sans" panose="020B050302020302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extLst>
                  <a:ext uri="{0D108BD9-81ED-4DB2-BD59-A6C34878D82A}">
                    <a16:rowId xmlns:a16="http://schemas.microsoft.com/office/drawing/2014/main" val="2183624139"/>
                  </a:ext>
                </a:extLst>
              </a:tr>
              <a:tr h="1179162">
                <a:tc>
                  <a:txBody>
                    <a:bodyPr/>
                    <a:lstStyle/>
                    <a:p>
                      <a:pPr algn="ctr" fontAlgn="t"/>
                      <a:r>
                        <a:rPr lang="en-GB" sz="1400" b="0" i="0" u="sng" strike="noStrike" dirty="0">
                          <a:solidFill>
                            <a:srgbClr val="0563C1"/>
                          </a:solidFill>
                          <a:effectLst/>
                          <a:latin typeface="Calibri" panose="020F0502020204030204" pitchFamily="34" charset="0"/>
                          <a:hlinkClick r:id="rId3"/>
                        </a:rPr>
                        <a:t>PXMQNED4WP</a:t>
                      </a:r>
                      <a:endParaRPr lang="en-GB" sz="1400" b="0" i="0" u="sng" strike="noStrike" dirty="0">
                        <a:solidFill>
                          <a:srgbClr val="0563C1"/>
                        </a:solidFill>
                        <a:effectLst/>
                        <a:latin typeface="Calibri" panose="020F050202020403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tc>
                  <a:txBody>
                    <a:bodyPr/>
                    <a:lstStyle/>
                    <a:p>
                      <a:pPr algn="just" fontAlgn="t"/>
                      <a:r>
                        <a:rPr lang="en-GB" sz="1400" b="0" i="0" u="none" strike="noStrike">
                          <a:solidFill>
                            <a:srgbClr val="646161"/>
                          </a:solidFill>
                          <a:effectLst/>
                          <a:latin typeface="PT Sans" panose="020B0503020203020204" pitchFamily="34" charset="0"/>
                        </a:rPr>
                        <a:t>QFO RIGHT</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tc>
                  <a:txBody>
                    <a:bodyPr/>
                    <a:lstStyle/>
                    <a:p>
                      <a:pPr algn="ctr" fontAlgn="t"/>
                      <a:r>
                        <a:rPr lang="en-GB" sz="1400" b="0" i="0" u="none" strike="noStrike">
                          <a:solidFill>
                            <a:srgbClr val="646161"/>
                          </a:solidFill>
                          <a:effectLst/>
                          <a:latin typeface="PT Sans" panose="020B0503020203020204" pitchFamily="34" charset="0"/>
                        </a:rPr>
                        <a:t>16</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tc>
                  <a:txBody>
                    <a:bodyPr/>
                    <a:lstStyle/>
                    <a:p>
                      <a:pPr algn="ctr" fontAlgn="t"/>
                      <a:r>
                        <a:rPr lang="en-GB" sz="1400" b="0" i="0" u="none" strike="noStrike" dirty="0">
                          <a:solidFill>
                            <a:srgbClr val="646161"/>
                          </a:solidFill>
                          <a:effectLst/>
                          <a:latin typeface="PT Sans" panose="020B0503020203020204" pitchFamily="34" charset="0"/>
                        </a:rPr>
                        <a:t>1*</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tc>
                  <a:txBody>
                    <a:bodyPr/>
                    <a:lstStyle/>
                    <a:p>
                      <a:pPr algn="l" fontAlgn="t"/>
                      <a:r>
                        <a:rPr lang="en-GB" sz="1400" b="0" i="0" u="none" strike="noStrike" dirty="0">
                          <a:solidFill>
                            <a:srgbClr val="646161"/>
                          </a:solidFill>
                          <a:effectLst/>
                          <a:latin typeface="PT Sans" panose="020B0503020203020204" pitchFamily="34" charset="0"/>
                        </a:rPr>
                        <a:t>BR.QFO142 removed from the ring during the YETS 22/23</a:t>
                      </a:r>
                    </a:p>
                    <a:p>
                      <a:pPr algn="l" fontAlgn="t"/>
                      <a:endParaRPr lang="en-GB" sz="1400" b="0" i="0" u="none" strike="noStrike" dirty="0">
                        <a:solidFill>
                          <a:srgbClr val="646161"/>
                        </a:solidFill>
                        <a:effectLst/>
                        <a:latin typeface="PT Sans" panose="020B0503020203020204" pitchFamily="34" charset="0"/>
                      </a:endParaRPr>
                    </a:p>
                    <a:p>
                      <a:pPr algn="l" fontAlgn="t"/>
                      <a:r>
                        <a:rPr lang="en-GB" sz="1400" b="0" i="0" u="none" strike="noStrike" dirty="0">
                          <a:solidFill>
                            <a:srgbClr val="FFC000"/>
                          </a:solidFill>
                          <a:effectLst/>
                          <a:latin typeface="PT Sans" panose="020B0503020203020204" pitchFamily="34" charset="0"/>
                        </a:rPr>
                        <a:t>#27 </a:t>
                      </a:r>
                      <a:r>
                        <a:rPr lang="en-GB" sz="1400" b="0" i="0" u="none" strike="noStrike" dirty="0">
                          <a:solidFill>
                            <a:srgbClr val="646161"/>
                          </a:solidFill>
                          <a:effectLst/>
                          <a:latin typeface="PT Sans" panose="020B0503020203020204" pitchFamily="34" charset="0"/>
                        </a:rPr>
                        <a:t>ready to be brazed, waiting brazing validation before the repair is executed (tomography analysis of samples) – can be available within 1 to 2 weeks.</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extLst>
                  <a:ext uri="{0D108BD9-81ED-4DB2-BD59-A6C34878D82A}">
                    <a16:rowId xmlns:a16="http://schemas.microsoft.com/office/drawing/2014/main" val="3822100227"/>
                  </a:ext>
                </a:extLst>
              </a:tr>
              <a:tr h="805180">
                <a:tc>
                  <a:txBody>
                    <a:bodyPr/>
                    <a:lstStyle/>
                    <a:p>
                      <a:pPr algn="ctr" fontAlgn="t"/>
                      <a:r>
                        <a:rPr lang="en-GB" sz="1400" b="0" i="0" u="sng" strike="noStrike" dirty="0">
                          <a:solidFill>
                            <a:srgbClr val="0563C1"/>
                          </a:solidFill>
                          <a:effectLst/>
                          <a:latin typeface="Calibri" panose="020F0502020204030204" pitchFamily="34" charset="0"/>
                          <a:hlinkClick r:id="rId4"/>
                        </a:rPr>
                        <a:t>PXMQNFA4WP</a:t>
                      </a:r>
                      <a:endParaRPr lang="en-GB" sz="1400" b="0" i="0" u="sng" strike="noStrike" dirty="0">
                        <a:solidFill>
                          <a:srgbClr val="0563C1"/>
                        </a:solidFill>
                        <a:effectLst/>
                        <a:latin typeface="Calibri" panose="020F050202020403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just" fontAlgn="t"/>
                      <a:r>
                        <a:rPr lang="en-GB" sz="1400" b="0" i="0" u="none" strike="noStrike">
                          <a:solidFill>
                            <a:srgbClr val="646161"/>
                          </a:solidFill>
                          <a:effectLst/>
                          <a:latin typeface="PT Sans" panose="020B0503020203020204" pitchFamily="34" charset="0"/>
                        </a:rPr>
                        <a:t>QDE left</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ctr" fontAlgn="t"/>
                      <a:r>
                        <a:rPr lang="en-GB" sz="1400" b="0" i="0" u="none" strike="noStrike">
                          <a:solidFill>
                            <a:srgbClr val="646161"/>
                          </a:solidFill>
                          <a:effectLst/>
                          <a:latin typeface="PT Sans" panose="020B0503020203020204" pitchFamily="34" charset="0"/>
                        </a:rPr>
                        <a:t>8</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ctr" fontAlgn="t"/>
                      <a:r>
                        <a:rPr lang="en-GB" sz="1400" b="0" i="0" u="none" strike="noStrike" dirty="0">
                          <a:solidFill>
                            <a:srgbClr val="646161"/>
                          </a:solidFill>
                          <a:effectLst/>
                          <a:latin typeface="PT Sans" panose="020B0503020203020204" pitchFamily="34" charset="0"/>
                        </a:rPr>
                        <a:t>1*</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l" fontAlgn="t"/>
                      <a:r>
                        <a:rPr lang="en-GB" sz="1400" b="0" i="0" u="none" strike="noStrike" dirty="0">
                          <a:solidFill>
                            <a:srgbClr val="646161"/>
                          </a:solidFill>
                          <a:effectLst/>
                          <a:latin typeface="PT Sans" panose="020B0503020203020204" pitchFamily="34" charset="0"/>
                        </a:rPr>
                        <a:t>BR.QDE11 removed from the ring during the YETS 22/23</a:t>
                      </a:r>
                    </a:p>
                    <a:p>
                      <a:pPr algn="l" fontAlgn="t"/>
                      <a:endParaRPr lang="en-GB" sz="1400" b="0" i="0" u="none" strike="noStrike" dirty="0">
                        <a:solidFill>
                          <a:srgbClr val="646161"/>
                        </a:solidFill>
                        <a:effectLst/>
                        <a:latin typeface="PT Sans" panose="020B0503020203020204" pitchFamily="34" charset="0"/>
                      </a:endParaRPr>
                    </a:p>
                    <a:p>
                      <a:pPr algn="l" fontAlgn="t"/>
                      <a:r>
                        <a:rPr lang="en-GB" sz="1400" b="0" i="0" u="none" strike="noStrike" dirty="0">
                          <a:solidFill>
                            <a:srgbClr val="FF0000"/>
                          </a:solidFill>
                          <a:effectLst/>
                          <a:latin typeface="PT Sans" panose="020B0503020203020204" pitchFamily="34" charset="0"/>
                        </a:rPr>
                        <a:t>#11 </a:t>
                      </a:r>
                      <a:r>
                        <a:rPr lang="en-GB" sz="1400" b="0" i="0" u="none" strike="noStrike" dirty="0">
                          <a:solidFill>
                            <a:srgbClr val="646161"/>
                          </a:solidFill>
                          <a:effectLst/>
                          <a:latin typeface="PT Sans" panose="020B0503020203020204" pitchFamily="34" charset="0"/>
                        </a:rPr>
                        <a:t>‘sample’ ready to be  brazed, followed by resin repair once validated?      - can be available within 1 to 2 weeks.</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extLst>
                  <a:ext uri="{0D108BD9-81ED-4DB2-BD59-A6C34878D82A}">
                    <a16:rowId xmlns:a16="http://schemas.microsoft.com/office/drawing/2014/main" val="539639153"/>
                  </a:ext>
                </a:extLst>
              </a:tr>
              <a:tr h="1020207">
                <a:tc>
                  <a:txBody>
                    <a:bodyPr/>
                    <a:lstStyle/>
                    <a:p>
                      <a:pPr algn="ctr" fontAlgn="t"/>
                      <a:r>
                        <a:rPr lang="en-GB" sz="1400" b="0" i="0" u="sng" strike="noStrike" dirty="0">
                          <a:solidFill>
                            <a:srgbClr val="0563C1"/>
                          </a:solidFill>
                          <a:effectLst/>
                          <a:latin typeface="Calibri" panose="020F0502020204030204" pitchFamily="34" charset="0"/>
                          <a:hlinkClick r:id="rId5"/>
                        </a:rPr>
                        <a:t>PXMQNFJ4WP</a:t>
                      </a:r>
                      <a:endParaRPr lang="en-GB" sz="1400" b="0" i="0" u="sng" strike="noStrike" dirty="0">
                        <a:solidFill>
                          <a:srgbClr val="0563C1"/>
                        </a:solidFill>
                        <a:effectLst/>
                        <a:latin typeface="Calibri" panose="020F0502020204030204" pitchFamily="34" charset="0"/>
                      </a:endParaRP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tc>
                  <a:txBody>
                    <a:bodyPr/>
                    <a:lstStyle/>
                    <a:p>
                      <a:pPr algn="just" fontAlgn="t"/>
                      <a:r>
                        <a:rPr lang="en-GB" sz="1400" b="0" i="0" u="none" strike="noStrike" dirty="0">
                          <a:solidFill>
                            <a:srgbClr val="646161"/>
                          </a:solidFill>
                          <a:effectLst/>
                          <a:latin typeface="PT Sans" panose="020B0503020203020204" pitchFamily="34" charset="0"/>
                        </a:rPr>
                        <a:t>QDE right</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tc>
                  <a:txBody>
                    <a:bodyPr/>
                    <a:lstStyle/>
                    <a:p>
                      <a:pPr algn="ctr" fontAlgn="t"/>
                      <a:r>
                        <a:rPr lang="en-GB" sz="1400" b="0" i="0" u="none" strike="noStrike" dirty="0">
                          <a:solidFill>
                            <a:srgbClr val="646161"/>
                          </a:solidFill>
                          <a:effectLst/>
                          <a:latin typeface="PT Sans" panose="020B0503020203020204" pitchFamily="34" charset="0"/>
                        </a:rPr>
                        <a:t>8</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tc>
                  <a:txBody>
                    <a:bodyPr/>
                    <a:lstStyle/>
                    <a:p>
                      <a:pPr algn="ctr" fontAlgn="t"/>
                      <a:r>
                        <a:rPr lang="en-GB" sz="1400" b="0" i="0" u="none" strike="noStrike" dirty="0">
                          <a:solidFill>
                            <a:srgbClr val="646161"/>
                          </a:solidFill>
                          <a:effectLst/>
                          <a:latin typeface="PT Sans" panose="020B0503020203020204" pitchFamily="34" charset="0"/>
                        </a:rPr>
                        <a:t>1*</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tc>
                  <a:txBody>
                    <a:bodyPr/>
                    <a:lstStyle/>
                    <a:p>
                      <a:pPr algn="l" fontAlgn="t"/>
                      <a:r>
                        <a:rPr lang="en-GB" sz="1400" b="0" i="0" u="none" strike="noStrike" dirty="0">
                          <a:solidFill>
                            <a:srgbClr val="646161"/>
                          </a:solidFill>
                          <a:effectLst/>
                          <a:latin typeface="PT Sans" panose="020B0503020203020204" pitchFamily="34" charset="0"/>
                        </a:rPr>
                        <a:t>BR.QDE5 removed from the ring during the YETS 22/23</a:t>
                      </a:r>
                    </a:p>
                    <a:p>
                      <a:pPr algn="l" fontAlgn="t"/>
                      <a:endParaRPr lang="en-GB" sz="1400" b="0" i="0" u="none" strike="noStrike" dirty="0">
                        <a:solidFill>
                          <a:srgbClr val="646161"/>
                        </a:solidFill>
                        <a:effectLst/>
                        <a:latin typeface="PT Sans" panose="020B0503020203020204" pitchFamily="34" charset="0"/>
                      </a:endParaRPr>
                    </a:p>
                    <a:p>
                      <a:pPr algn="l" fontAlgn="t"/>
                      <a:r>
                        <a:rPr lang="en-GB" sz="1400" b="0" i="0" u="none" strike="noStrike" dirty="0">
                          <a:solidFill>
                            <a:srgbClr val="FFC000"/>
                          </a:solidFill>
                          <a:effectLst/>
                          <a:latin typeface="PT Sans" panose="020B0503020203020204" pitchFamily="34" charset="0"/>
                        </a:rPr>
                        <a:t>#5 </a:t>
                      </a:r>
                      <a:r>
                        <a:rPr lang="en-GB" sz="1400" b="0" i="0" u="none" strike="noStrike" dirty="0">
                          <a:solidFill>
                            <a:srgbClr val="646161"/>
                          </a:solidFill>
                          <a:effectLst/>
                          <a:latin typeface="PT Sans" panose="020B0503020203020204" pitchFamily="34" charset="0"/>
                        </a:rPr>
                        <a:t>To be repaired, preparation of material on-going,  copper now available forming to be completed – can be available within 2 weeks.</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7F7F7"/>
                    </a:solidFill>
                  </a:tcPr>
                </a:tc>
                <a:extLst>
                  <a:ext uri="{0D108BD9-81ED-4DB2-BD59-A6C34878D82A}">
                    <a16:rowId xmlns:a16="http://schemas.microsoft.com/office/drawing/2014/main" val="1131357616"/>
                  </a:ext>
                </a:extLst>
              </a:tr>
              <a:tr h="233590">
                <a:tc>
                  <a:txBody>
                    <a:bodyPr/>
                    <a:lstStyle/>
                    <a:p>
                      <a:pPr algn="just" fontAlgn="t"/>
                      <a:r>
                        <a:rPr lang="en-GB" sz="1400" b="0" i="0" u="sng" strike="noStrike">
                          <a:solidFill>
                            <a:srgbClr val="0563C1"/>
                          </a:solidFill>
                          <a:effectLst/>
                          <a:latin typeface="Calibri" panose="020F0502020204030204" pitchFamily="34" charset="0"/>
                        </a:rPr>
                        <a:t> </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just" fontAlgn="t"/>
                      <a:r>
                        <a:rPr lang="en-GB" sz="1400" b="0" i="0" u="none" strike="noStrike">
                          <a:solidFill>
                            <a:srgbClr val="646161"/>
                          </a:solidFill>
                          <a:effectLst/>
                          <a:latin typeface="PT Sans" panose="020B0503020203020204" pitchFamily="34" charset="0"/>
                        </a:rPr>
                        <a:t> </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ctr" fontAlgn="t"/>
                      <a:r>
                        <a:rPr lang="en-GB" sz="1400" b="0" i="0" u="none" strike="noStrike">
                          <a:solidFill>
                            <a:srgbClr val="646161"/>
                          </a:solidFill>
                          <a:effectLst/>
                          <a:latin typeface="PT Sans" panose="020B0503020203020204" pitchFamily="34" charset="0"/>
                        </a:rPr>
                        <a:t>48</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ctr" fontAlgn="t"/>
                      <a:r>
                        <a:rPr lang="en-GB" sz="1400" b="0" i="0" u="none" strike="noStrike" dirty="0">
                          <a:solidFill>
                            <a:srgbClr val="646161"/>
                          </a:solidFill>
                          <a:effectLst/>
                          <a:latin typeface="PT Sans" panose="020B0503020203020204" pitchFamily="34" charset="0"/>
                        </a:rPr>
                        <a:t> 5</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tc>
                  <a:txBody>
                    <a:bodyPr/>
                    <a:lstStyle/>
                    <a:p>
                      <a:pPr algn="just" fontAlgn="t"/>
                      <a:r>
                        <a:rPr lang="en-GB" sz="1400" b="0" i="0" u="none" strike="noStrike" dirty="0">
                          <a:solidFill>
                            <a:srgbClr val="646161"/>
                          </a:solidFill>
                          <a:effectLst/>
                          <a:latin typeface="PT Sans" panose="020B0503020203020204" pitchFamily="34" charset="0"/>
                        </a:rPr>
                        <a:t> </a:t>
                      </a:r>
                    </a:p>
                  </a:txBody>
                  <a:tcPr marL="7042" marR="7042" marT="7042" marB="0">
                    <a:lnL w="12700" cap="flat" cmpd="sng" algn="ctr">
                      <a:solidFill>
                        <a:srgbClr val="D6D5D5"/>
                      </a:solidFill>
                      <a:prstDash val="solid"/>
                      <a:round/>
                      <a:headEnd type="none" w="med" len="med"/>
                      <a:tailEnd type="none" w="med" len="med"/>
                    </a:lnL>
                    <a:lnR w="12700" cap="flat" cmpd="sng" algn="ctr">
                      <a:solidFill>
                        <a:srgbClr val="D6D5D5"/>
                      </a:solidFill>
                      <a:prstDash val="solid"/>
                      <a:round/>
                      <a:headEnd type="none" w="med" len="med"/>
                      <a:tailEnd type="none" w="med" len="med"/>
                    </a:lnR>
                    <a:lnT w="12700" cap="flat" cmpd="sng" algn="ctr">
                      <a:solidFill>
                        <a:srgbClr val="D6D5D5"/>
                      </a:solidFill>
                      <a:prstDash val="solid"/>
                      <a:round/>
                      <a:headEnd type="none" w="med" len="med"/>
                      <a:tailEnd type="none" w="med" len="med"/>
                    </a:lnT>
                    <a:lnB w="12700" cap="flat" cmpd="sng" algn="ctr">
                      <a:solidFill>
                        <a:srgbClr val="D6D5D5"/>
                      </a:solidFill>
                      <a:prstDash val="solid"/>
                      <a:round/>
                      <a:headEnd type="none" w="med" len="med"/>
                      <a:tailEnd type="none" w="med" len="med"/>
                    </a:lnB>
                    <a:solidFill>
                      <a:srgbClr val="FFFFFF"/>
                    </a:solidFill>
                  </a:tcPr>
                </a:tc>
                <a:extLst>
                  <a:ext uri="{0D108BD9-81ED-4DB2-BD59-A6C34878D82A}">
                    <a16:rowId xmlns:a16="http://schemas.microsoft.com/office/drawing/2014/main" val="3951071152"/>
                  </a:ext>
                </a:extLst>
              </a:tr>
            </a:tbl>
          </a:graphicData>
        </a:graphic>
      </p:graphicFrame>
      <p:sp>
        <p:nvSpPr>
          <p:cNvPr id="29" name="TextBox 28">
            <a:extLst>
              <a:ext uri="{FF2B5EF4-FFF2-40B4-BE49-F238E27FC236}">
                <a16:creationId xmlns:a16="http://schemas.microsoft.com/office/drawing/2014/main" id="{F41213DE-FDC8-177B-E8CF-FEAC565D45B9}"/>
              </a:ext>
            </a:extLst>
          </p:cNvPr>
          <p:cNvSpPr txBox="1"/>
          <p:nvPr/>
        </p:nvSpPr>
        <p:spPr>
          <a:xfrm>
            <a:off x="1286458" y="158877"/>
            <a:ext cx="6571084" cy="461665"/>
          </a:xfrm>
          <a:prstGeom prst="rect">
            <a:avLst/>
          </a:prstGeom>
          <a:noFill/>
        </p:spPr>
        <p:txBody>
          <a:bodyPr wrap="square" rtlCol="0">
            <a:spAutoFit/>
          </a:bodyPr>
          <a:lstStyle/>
          <a:p>
            <a:pPr algn="ctr"/>
            <a:r>
              <a:rPr lang="en-US" sz="2400" b="1" u="sng" dirty="0"/>
              <a:t>PSB quadrupole spares</a:t>
            </a:r>
            <a:endParaRPr lang="en-GB" sz="2400" b="1" u="sng" dirty="0"/>
          </a:p>
        </p:txBody>
      </p:sp>
    </p:spTree>
    <p:extLst>
      <p:ext uri="{BB962C8B-B14F-4D97-AF65-F5344CB8AC3E}">
        <p14:creationId xmlns:p14="http://schemas.microsoft.com/office/powerpoint/2010/main" val="39662754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11</a:t>
            </a:fld>
            <a:endParaRPr lang="en-US" dirty="0"/>
          </a:p>
        </p:txBody>
      </p:sp>
      <p:grpSp>
        <p:nvGrpSpPr>
          <p:cNvPr id="13" name="Group 12">
            <a:extLst>
              <a:ext uri="{FF2B5EF4-FFF2-40B4-BE49-F238E27FC236}">
                <a16:creationId xmlns:a16="http://schemas.microsoft.com/office/drawing/2014/main" id="{FEF9BED7-EF7A-4BDD-3CBD-2AEB13D8724B}"/>
              </a:ext>
            </a:extLst>
          </p:cNvPr>
          <p:cNvGrpSpPr/>
          <p:nvPr/>
        </p:nvGrpSpPr>
        <p:grpSpPr>
          <a:xfrm>
            <a:off x="302079" y="1001482"/>
            <a:ext cx="3863268" cy="4021183"/>
            <a:chOff x="302079" y="191587"/>
            <a:chExt cx="3863268" cy="4021183"/>
          </a:xfrm>
        </p:grpSpPr>
        <p:pic>
          <p:nvPicPr>
            <p:cNvPr id="7" name="Picture 6">
              <a:extLst>
                <a:ext uri="{FF2B5EF4-FFF2-40B4-BE49-F238E27FC236}">
                  <a16:creationId xmlns:a16="http://schemas.microsoft.com/office/drawing/2014/main" id="{BF54DCD6-6565-788C-CFE1-9D0D0CB10914}"/>
                </a:ext>
              </a:extLst>
            </p:cNvPr>
            <p:cNvPicPr>
              <a:picLocks noChangeAspect="1"/>
            </p:cNvPicPr>
            <p:nvPr/>
          </p:nvPicPr>
          <p:blipFill>
            <a:blip r:embed="rId2"/>
            <a:stretch>
              <a:fillRect/>
            </a:stretch>
          </p:blipFill>
          <p:spPr>
            <a:xfrm>
              <a:off x="2694830" y="533523"/>
              <a:ext cx="1470517" cy="1119463"/>
            </a:xfrm>
            <a:prstGeom prst="rect">
              <a:avLst/>
            </a:prstGeom>
          </p:spPr>
        </p:pic>
        <p:grpSp>
          <p:nvGrpSpPr>
            <p:cNvPr id="12" name="Group 11">
              <a:extLst>
                <a:ext uri="{FF2B5EF4-FFF2-40B4-BE49-F238E27FC236}">
                  <a16:creationId xmlns:a16="http://schemas.microsoft.com/office/drawing/2014/main" id="{95A17921-CED4-C3AD-C648-095A84F926E1}"/>
                </a:ext>
              </a:extLst>
            </p:cNvPr>
            <p:cNvGrpSpPr/>
            <p:nvPr/>
          </p:nvGrpSpPr>
          <p:grpSpPr>
            <a:xfrm>
              <a:off x="302079" y="191587"/>
              <a:ext cx="3015887" cy="4021183"/>
              <a:chOff x="302079" y="191587"/>
              <a:chExt cx="3015887" cy="4021183"/>
            </a:xfrm>
          </p:grpSpPr>
          <p:pic>
            <p:nvPicPr>
              <p:cNvPr id="6" name="Picture 5" descr="A picture containing machine, engineering, electrical wiring, electronics&#10;&#10;Description automatically generated">
                <a:extLst>
                  <a:ext uri="{FF2B5EF4-FFF2-40B4-BE49-F238E27FC236}">
                    <a16:creationId xmlns:a16="http://schemas.microsoft.com/office/drawing/2014/main" id="{2FDFEBEE-075C-EBCB-0BF6-3AD75742E332}"/>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5270" b="96232" l="9886" r="89992">
                            <a14:foregroundMark x1="48080" y1="8548" x2="48080" y2="8548"/>
                            <a14:foregroundMark x1="54453" y1="7996" x2="54453" y2="7996"/>
                            <a14:foregroundMark x1="58742" y1="8119" x2="58742" y2="8119"/>
                            <a14:foregroundMark x1="26307" y1="87898" x2="26307" y2="87898"/>
                            <a14:foregroundMark x1="69690" y1="73989" x2="69690" y2="73989"/>
                            <a14:foregroundMark x1="68219" y1="87102" x2="68219" y2="87102"/>
                            <a14:foregroundMark x1="69118" y1="81097" x2="69118" y2="81097"/>
                            <a14:foregroundMark x1="64951" y1="89675" x2="64951" y2="89675"/>
                            <a14:foregroundMark x1="32230" y1="94455" x2="32230" y2="94455"/>
                            <a14:foregroundMark x1="22753" y1="85999" x2="22753" y2="85999"/>
                            <a14:foregroundMark x1="37990" y1="96232" x2="37990" y2="96232"/>
                            <a14:foregroundMark x1="26757" y1="94210" x2="26757" y2="94210"/>
                            <a14:foregroundMark x1="47467" y1="95680" x2="47467" y2="95680"/>
                            <a14:foregroundMark x1="53554" y1="93903" x2="53554" y2="93903"/>
                            <a14:foregroundMark x1="70425" y1="85233" x2="70425" y2="85233"/>
                            <a14:foregroundMark x1="44649" y1="93781" x2="44649" y2="93781"/>
                            <a14:foregroundMark x1="43178" y1="96232" x2="43178" y2="96232"/>
                            <a14:foregroundMark x1="49265" y1="93903" x2="49265" y2="93903"/>
                            <a14:foregroundMark x1="59314" y1="93566" x2="59314" y2="93566"/>
                            <a14:foregroundMark x1="56863" y1="5270" x2="56863" y2="5270"/>
                          </a14:backgroundRemoval>
                        </a14:imgEffect>
                      </a14:imgLayer>
                    </a14:imgProps>
                  </a:ext>
                </a:extLst>
              </a:blip>
              <a:stretch>
                <a:fillRect/>
              </a:stretch>
            </p:blipFill>
            <p:spPr>
              <a:xfrm>
                <a:off x="302079" y="191587"/>
                <a:ext cx="3015887" cy="4021183"/>
              </a:xfrm>
              <a:prstGeom prst="rect">
                <a:avLst/>
              </a:prstGeom>
            </p:spPr>
          </p:pic>
          <p:sp>
            <p:nvSpPr>
              <p:cNvPr id="8" name="Oval 7">
                <a:extLst>
                  <a:ext uri="{FF2B5EF4-FFF2-40B4-BE49-F238E27FC236}">
                    <a16:creationId xmlns:a16="http://schemas.microsoft.com/office/drawing/2014/main" id="{3B939289-CD69-B1A0-1C81-57AE578B3DD2}"/>
                  </a:ext>
                </a:extLst>
              </p:cNvPr>
              <p:cNvSpPr/>
              <p:nvPr/>
            </p:nvSpPr>
            <p:spPr>
              <a:xfrm>
                <a:off x="1247502" y="718457"/>
                <a:ext cx="424543" cy="483326"/>
              </a:xfrm>
              <a:prstGeom prst="ellipse">
                <a:avLst/>
              </a:prstGeom>
              <a:noFill/>
              <a:ln w="285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sp>
        <p:nvSpPr>
          <p:cNvPr id="11" name="TextBox 10">
            <a:extLst>
              <a:ext uri="{FF2B5EF4-FFF2-40B4-BE49-F238E27FC236}">
                <a16:creationId xmlns:a16="http://schemas.microsoft.com/office/drawing/2014/main" id="{A0149EC8-F253-AAC7-42F0-64A6A13D1DAF}"/>
              </a:ext>
            </a:extLst>
          </p:cNvPr>
          <p:cNvSpPr txBox="1"/>
          <p:nvPr/>
        </p:nvSpPr>
        <p:spPr>
          <a:xfrm>
            <a:off x="4165346" y="1343418"/>
            <a:ext cx="4384293" cy="2492990"/>
          </a:xfrm>
          <a:prstGeom prst="rect">
            <a:avLst/>
          </a:prstGeom>
          <a:noFill/>
        </p:spPr>
        <p:txBody>
          <a:bodyPr wrap="square" rtlCol="0">
            <a:spAutoFit/>
          </a:bodyPr>
          <a:lstStyle/>
          <a:p>
            <a:r>
              <a:rPr lang="en-US" sz="1200" dirty="0"/>
              <a:t>PSB Quad samples extracted and analyzed from:</a:t>
            </a:r>
          </a:p>
          <a:p>
            <a:endParaRPr lang="en-US" sz="1200" dirty="0"/>
          </a:p>
          <a:p>
            <a:pPr marL="285750" indent="-285750">
              <a:buFont typeface="Arial" panose="020B0604020202020204" pitchFamily="34" charset="0"/>
              <a:buChar char="•"/>
            </a:pPr>
            <a:r>
              <a:rPr lang="en-US" sz="1200" u="sng" dirty="0"/>
              <a:t>PXMQNFJ4WP-B2000005</a:t>
            </a:r>
            <a:r>
              <a:rPr lang="en-US" sz="1200" dirty="0"/>
              <a:t> taken from the BR.QDE5 after 50 years of operation</a:t>
            </a:r>
          </a:p>
          <a:p>
            <a:pPr marL="285750" indent="-285750">
              <a:buFont typeface="Arial" panose="020B0604020202020204" pitchFamily="34" charset="0"/>
              <a:buChar char="•"/>
            </a:pPr>
            <a:r>
              <a:rPr lang="en-US" sz="1200" u="sng" dirty="0"/>
              <a:t>PXMQNFJ4WP-B2000017</a:t>
            </a:r>
            <a:r>
              <a:rPr lang="en-US" sz="1200" dirty="0"/>
              <a:t> taken from the replacement BR.QDE5 which had </a:t>
            </a:r>
            <a:r>
              <a:rPr lang="en-US" sz="1200" dirty="0">
                <a:solidFill>
                  <a:srgbClr val="00B050"/>
                </a:solidFill>
              </a:rPr>
              <a:t>never seen the beam</a:t>
            </a:r>
          </a:p>
          <a:p>
            <a:pPr marL="285750" indent="-285750">
              <a:buFont typeface="Arial" panose="020B0604020202020204" pitchFamily="34" charset="0"/>
              <a:buChar char="•"/>
            </a:pPr>
            <a:r>
              <a:rPr lang="en-US" sz="1200" u="sng" dirty="0"/>
              <a:t>PXMQNEC4WP-B2000017</a:t>
            </a:r>
            <a:r>
              <a:rPr lang="en-US" sz="1200" dirty="0"/>
              <a:t> taken from the BR.QFO91 after 50 years of operation</a:t>
            </a:r>
          </a:p>
          <a:p>
            <a:pPr marL="285750" indent="-285750">
              <a:buFont typeface="Arial" panose="020B0604020202020204" pitchFamily="34" charset="0"/>
              <a:buChar char="•"/>
            </a:pPr>
            <a:r>
              <a:rPr lang="en-US" sz="1200" u="sng" dirty="0"/>
              <a:t>PXMQNFA4WP-B2000011</a:t>
            </a:r>
            <a:r>
              <a:rPr lang="en-US" sz="1200" dirty="0"/>
              <a:t> taken from the BR.QDE11 after 50 years of operation</a:t>
            </a:r>
          </a:p>
          <a:p>
            <a:pPr marL="285750" indent="-285750">
              <a:buFont typeface="Arial" panose="020B0604020202020204" pitchFamily="34" charset="0"/>
              <a:buChar char="•"/>
            </a:pPr>
            <a:r>
              <a:rPr lang="en-US" sz="1200" u="sng" dirty="0"/>
              <a:t>PXMQNED4WP-B2000027</a:t>
            </a:r>
            <a:r>
              <a:rPr lang="en-US" sz="1200" dirty="0"/>
              <a:t> taken from the BR.QFO142 after 50 years of operation</a:t>
            </a:r>
          </a:p>
          <a:p>
            <a:pPr marL="285750" indent="-285750">
              <a:buFont typeface="Arial" panose="020B0604020202020204" pitchFamily="34" charset="0"/>
              <a:buChar char="•"/>
            </a:pPr>
            <a:endParaRPr lang="en-GB" sz="1200" dirty="0"/>
          </a:p>
        </p:txBody>
      </p:sp>
      <p:sp>
        <p:nvSpPr>
          <p:cNvPr id="14" name="TextBox 13">
            <a:extLst>
              <a:ext uri="{FF2B5EF4-FFF2-40B4-BE49-F238E27FC236}">
                <a16:creationId xmlns:a16="http://schemas.microsoft.com/office/drawing/2014/main" id="{BD49D5BA-C3A9-E0C5-705B-4FFEAB34F369}"/>
              </a:ext>
            </a:extLst>
          </p:cNvPr>
          <p:cNvSpPr txBox="1"/>
          <p:nvPr/>
        </p:nvSpPr>
        <p:spPr>
          <a:xfrm>
            <a:off x="1286458" y="158878"/>
            <a:ext cx="6571084" cy="461665"/>
          </a:xfrm>
          <a:prstGeom prst="rect">
            <a:avLst/>
          </a:prstGeom>
          <a:noFill/>
        </p:spPr>
        <p:txBody>
          <a:bodyPr wrap="square" rtlCol="0">
            <a:spAutoFit/>
          </a:bodyPr>
          <a:lstStyle/>
          <a:p>
            <a:pPr algn="ctr"/>
            <a:r>
              <a:rPr lang="en-US" sz="2400" b="1" dirty="0"/>
              <a:t>PSB quadrupole - samples</a:t>
            </a:r>
            <a:endParaRPr lang="en-GB" sz="2400" b="1" dirty="0"/>
          </a:p>
        </p:txBody>
      </p:sp>
      <p:pic>
        <p:nvPicPr>
          <p:cNvPr id="16" name="Picture 15">
            <a:extLst>
              <a:ext uri="{FF2B5EF4-FFF2-40B4-BE49-F238E27FC236}">
                <a16:creationId xmlns:a16="http://schemas.microsoft.com/office/drawing/2014/main" id="{ACD37031-ADA6-31D7-380B-961E16B7C94A}"/>
              </a:ext>
            </a:extLst>
          </p:cNvPr>
          <p:cNvPicPr>
            <a:picLocks noChangeAspect="1"/>
          </p:cNvPicPr>
          <p:nvPr/>
        </p:nvPicPr>
        <p:blipFill>
          <a:blip r:embed="rId5"/>
          <a:stretch>
            <a:fillRect/>
          </a:stretch>
        </p:blipFill>
        <p:spPr>
          <a:xfrm>
            <a:off x="4919381" y="4044773"/>
            <a:ext cx="2938161" cy="1955784"/>
          </a:xfrm>
          <a:prstGeom prst="rect">
            <a:avLst/>
          </a:prstGeom>
        </p:spPr>
      </p:pic>
      <p:sp>
        <p:nvSpPr>
          <p:cNvPr id="17" name="Date Placeholder 1">
            <a:extLst>
              <a:ext uri="{FF2B5EF4-FFF2-40B4-BE49-F238E27FC236}">
                <a16:creationId xmlns:a16="http://schemas.microsoft.com/office/drawing/2014/main" id="{4862205E-D1F9-5B79-FE97-4CADEE053050}"/>
              </a:ext>
            </a:extLst>
          </p:cNvPr>
          <p:cNvSpPr>
            <a:spLocks noGrp="1"/>
          </p:cNvSpPr>
          <p:nvPr>
            <p:ph type="dt" sz="half" idx="2"/>
          </p:nvPr>
        </p:nvSpPr>
        <p:spPr>
          <a:xfrm>
            <a:off x="2969335" y="6362377"/>
            <a:ext cx="2133600" cy="365125"/>
          </a:xfrm>
        </p:spPr>
        <p:txBody>
          <a:bodyPr/>
          <a:lstStyle/>
          <a:p>
            <a:fld id="{B4BFD808-6B56-4447-9401-2398D08EE3C0}" type="datetime1">
              <a:rPr lang="en-US" smtClean="0"/>
              <a:pPr/>
              <a:t>6/7/2023</a:t>
            </a:fld>
            <a:endParaRPr lang="en-US" dirty="0"/>
          </a:p>
        </p:txBody>
      </p:sp>
    </p:spTree>
    <p:extLst>
      <p:ext uri="{BB962C8B-B14F-4D97-AF65-F5344CB8AC3E}">
        <p14:creationId xmlns:p14="http://schemas.microsoft.com/office/powerpoint/2010/main" val="4141174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12</a:t>
            </a:fld>
            <a:endParaRPr lang="en-US" dirty="0"/>
          </a:p>
        </p:txBody>
      </p:sp>
      <p:sp>
        <p:nvSpPr>
          <p:cNvPr id="5" name="TextBox 4">
            <a:extLst>
              <a:ext uri="{FF2B5EF4-FFF2-40B4-BE49-F238E27FC236}">
                <a16:creationId xmlns:a16="http://schemas.microsoft.com/office/drawing/2014/main" id="{D4E34193-E8E5-A986-8541-679F50BE69EA}"/>
              </a:ext>
            </a:extLst>
          </p:cNvPr>
          <p:cNvSpPr txBox="1"/>
          <p:nvPr/>
        </p:nvSpPr>
        <p:spPr>
          <a:xfrm>
            <a:off x="1286458" y="158878"/>
            <a:ext cx="6571084" cy="461665"/>
          </a:xfrm>
          <a:prstGeom prst="rect">
            <a:avLst/>
          </a:prstGeom>
          <a:noFill/>
        </p:spPr>
        <p:txBody>
          <a:bodyPr wrap="square" rtlCol="0">
            <a:spAutoFit/>
          </a:bodyPr>
          <a:lstStyle/>
          <a:p>
            <a:pPr algn="ctr"/>
            <a:r>
              <a:rPr lang="en-US" sz="2400" b="1" dirty="0"/>
              <a:t>additional samples…</a:t>
            </a:r>
            <a:endParaRPr lang="en-GB" sz="2400" b="1" dirty="0"/>
          </a:p>
        </p:txBody>
      </p:sp>
      <p:grpSp>
        <p:nvGrpSpPr>
          <p:cNvPr id="25" name="Group 24">
            <a:extLst>
              <a:ext uri="{FF2B5EF4-FFF2-40B4-BE49-F238E27FC236}">
                <a16:creationId xmlns:a16="http://schemas.microsoft.com/office/drawing/2014/main" id="{7C6DB299-E3E0-64DF-784F-F66F218657FC}"/>
              </a:ext>
            </a:extLst>
          </p:cNvPr>
          <p:cNvGrpSpPr/>
          <p:nvPr/>
        </p:nvGrpSpPr>
        <p:grpSpPr>
          <a:xfrm>
            <a:off x="702789" y="785075"/>
            <a:ext cx="3098907" cy="2246813"/>
            <a:chOff x="702789" y="859292"/>
            <a:chExt cx="3098907" cy="2246813"/>
          </a:xfrm>
        </p:grpSpPr>
        <p:pic>
          <p:nvPicPr>
            <p:cNvPr id="6" name="Picture 5">
              <a:extLst>
                <a:ext uri="{FF2B5EF4-FFF2-40B4-BE49-F238E27FC236}">
                  <a16:creationId xmlns:a16="http://schemas.microsoft.com/office/drawing/2014/main" id="{9C8DBE92-9A0D-63A5-5B96-76B127CF0E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421938" y="1140144"/>
              <a:ext cx="2246812" cy="1685109"/>
            </a:xfrm>
            <a:prstGeom prst="rect">
              <a:avLst/>
            </a:prstGeom>
          </p:spPr>
        </p:pic>
        <p:grpSp>
          <p:nvGrpSpPr>
            <p:cNvPr id="7" name="Group 6">
              <a:extLst>
                <a:ext uri="{FF2B5EF4-FFF2-40B4-BE49-F238E27FC236}">
                  <a16:creationId xmlns:a16="http://schemas.microsoft.com/office/drawing/2014/main" id="{EF0C274A-D03D-0A70-4680-13D1AFC8CFDE}"/>
                </a:ext>
              </a:extLst>
            </p:cNvPr>
            <p:cNvGrpSpPr/>
            <p:nvPr/>
          </p:nvGrpSpPr>
          <p:grpSpPr>
            <a:xfrm>
              <a:off x="2387899" y="859292"/>
              <a:ext cx="1413797" cy="2246813"/>
              <a:chOff x="6301189" y="0"/>
              <a:chExt cx="5143500" cy="6858000"/>
            </a:xfrm>
          </p:grpSpPr>
          <p:pic>
            <p:nvPicPr>
              <p:cNvPr id="8" name="Picture 7">
                <a:extLst>
                  <a:ext uri="{FF2B5EF4-FFF2-40B4-BE49-F238E27FC236}">
                    <a16:creationId xmlns:a16="http://schemas.microsoft.com/office/drawing/2014/main" id="{5787411C-C8A8-5D3A-6179-1418054A02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1189" y="0"/>
                <a:ext cx="5143500" cy="6858000"/>
              </a:xfrm>
              <a:prstGeom prst="rect">
                <a:avLst/>
              </a:prstGeom>
            </p:spPr>
          </p:pic>
          <p:sp>
            <p:nvSpPr>
              <p:cNvPr id="9" name="Rectangle 8">
                <a:extLst>
                  <a:ext uri="{FF2B5EF4-FFF2-40B4-BE49-F238E27FC236}">
                    <a16:creationId xmlns:a16="http://schemas.microsoft.com/office/drawing/2014/main" id="{D6052652-B85F-106B-D75E-540738C357C3}"/>
                  </a:ext>
                </a:extLst>
              </p:cNvPr>
              <p:cNvSpPr/>
              <p:nvPr/>
            </p:nvSpPr>
            <p:spPr>
              <a:xfrm>
                <a:off x="8638763" y="1519525"/>
                <a:ext cx="579882" cy="111170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13B976CD-4EDA-CA8E-3D53-E213E4F5AA47}"/>
                  </a:ext>
                </a:extLst>
              </p:cNvPr>
              <p:cNvSpPr/>
              <p:nvPr/>
            </p:nvSpPr>
            <p:spPr>
              <a:xfrm rot="16200000">
                <a:off x="7428894" y="4041900"/>
                <a:ext cx="579882" cy="111170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24" name="Group 23">
            <a:extLst>
              <a:ext uri="{FF2B5EF4-FFF2-40B4-BE49-F238E27FC236}">
                <a16:creationId xmlns:a16="http://schemas.microsoft.com/office/drawing/2014/main" id="{77CD621F-6F42-D34A-EF2D-3C1316F31464}"/>
              </a:ext>
            </a:extLst>
          </p:cNvPr>
          <p:cNvGrpSpPr/>
          <p:nvPr/>
        </p:nvGrpSpPr>
        <p:grpSpPr>
          <a:xfrm>
            <a:off x="4987955" y="620543"/>
            <a:ext cx="3090401" cy="2411345"/>
            <a:chOff x="4508956" y="717424"/>
            <a:chExt cx="3090401" cy="2411345"/>
          </a:xfrm>
        </p:grpSpPr>
        <p:pic>
          <p:nvPicPr>
            <p:cNvPr id="11" name="Picture 10">
              <a:extLst>
                <a:ext uri="{FF2B5EF4-FFF2-40B4-BE49-F238E27FC236}">
                  <a16:creationId xmlns:a16="http://schemas.microsoft.com/office/drawing/2014/main" id="{ED8F430A-98E0-D411-D5C4-CBD7514BB614}"/>
                </a:ext>
              </a:extLst>
            </p:cNvPr>
            <p:cNvPicPr>
              <a:picLocks noChangeAspect="1"/>
            </p:cNvPicPr>
            <p:nvPr/>
          </p:nvPicPr>
          <p:blipFill>
            <a:blip r:embed="rId4"/>
            <a:stretch>
              <a:fillRect/>
            </a:stretch>
          </p:blipFill>
          <p:spPr>
            <a:xfrm>
              <a:off x="4542470" y="717424"/>
              <a:ext cx="3056887" cy="1177264"/>
            </a:xfrm>
            <a:prstGeom prst="rect">
              <a:avLst/>
            </a:prstGeom>
          </p:spPr>
        </p:pic>
        <p:pic>
          <p:nvPicPr>
            <p:cNvPr id="15" name="Picture 14" descr="A close-up of a metal object&#10;&#10;Description automatically generated with low confidence">
              <a:extLst>
                <a:ext uri="{FF2B5EF4-FFF2-40B4-BE49-F238E27FC236}">
                  <a16:creationId xmlns:a16="http://schemas.microsoft.com/office/drawing/2014/main" id="{5365BE66-1287-5768-11C6-215539DB2086}"/>
                </a:ext>
              </a:extLst>
            </p:cNvPr>
            <p:cNvPicPr>
              <a:picLocks noChangeAspect="1"/>
            </p:cNvPicPr>
            <p:nvPr/>
          </p:nvPicPr>
          <p:blipFill>
            <a:blip r:embed="rId5"/>
            <a:stretch>
              <a:fillRect/>
            </a:stretch>
          </p:blipFill>
          <p:spPr>
            <a:xfrm rot="5400000">
              <a:off x="6572449" y="2101861"/>
              <a:ext cx="1173609" cy="880207"/>
            </a:xfrm>
            <a:prstGeom prst="rect">
              <a:avLst/>
            </a:prstGeom>
          </p:spPr>
        </p:pic>
        <p:pic>
          <p:nvPicPr>
            <p:cNvPr id="17" name="Picture 16" descr="A pallet in a warehouse&#10;&#10;Description automatically generated with low confidence">
              <a:extLst>
                <a:ext uri="{FF2B5EF4-FFF2-40B4-BE49-F238E27FC236}">
                  <a16:creationId xmlns:a16="http://schemas.microsoft.com/office/drawing/2014/main" id="{ED199394-ECC7-C7C5-7C4D-6236ED06FDCD}"/>
                </a:ext>
              </a:extLst>
            </p:cNvPr>
            <p:cNvPicPr>
              <a:picLocks noChangeAspect="1"/>
            </p:cNvPicPr>
            <p:nvPr/>
          </p:nvPicPr>
          <p:blipFill rotWithShape="1">
            <a:blip r:embed="rId6"/>
            <a:srcRect l="22285" r="28857"/>
            <a:stretch/>
          </p:blipFill>
          <p:spPr>
            <a:xfrm rot="5400000">
              <a:off x="4879443" y="1350848"/>
              <a:ext cx="1384770" cy="2125743"/>
            </a:xfrm>
            <a:prstGeom prst="rect">
              <a:avLst/>
            </a:prstGeom>
          </p:spPr>
        </p:pic>
      </p:grpSp>
      <p:grpSp>
        <p:nvGrpSpPr>
          <p:cNvPr id="26" name="Group 25">
            <a:extLst>
              <a:ext uri="{FF2B5EF4-FFF2-40B4-BE49-F238E27FC236}">
                <a16:creationId xmlns:a16="http://schemas.microsoft.com/office/drawing/2014/main" id="{2F80493F-5FB3-D26A-7CC2-E0653F2772E4}"/>
              </a:ext>
            </a:extLst>
          </p:cNvPr>
          <p:cNvGrpSpPr/>
          <p:nvPr/>
        </p:nvGrpSpPr>
        <p:grpSpPr>
          <a:xfrm>
            <a:off x="685680" y="3646407"/>
            <a:ext cx="3088850" cy="2059237"/>
            <a:chOff x="550816" y="3918855"/>
            <a:chExt cx="3088850" cy="2059237"/>
          </a:xfrm>
        </p:grpSpPr>
        <p:pic>
          <p:nvPicPr>
            <p:cNvPr id="19" name="Picture 18" descr="A close-up of a screwdriver&#10;&#10;Description automatically generated with medium confidence">
              <a:extLst>
                <a:ext uri="{FF2B5EF4-FFF2-40B4-BE49-F238E27FC236}">
                  <a16:creationId xmlns:a16="http://schemas.microsoft.com/office/drawing/2014/main" id="{4984C587-3B03-A6D2-FDD2-64F0B1ED0B9C}"/>
                </a:ext>
              </a:extLst>
            </p:cNvPr>
            <p:cNvPicPr>
              <a:picLocks noChangeAspect="1"/>
            </p:cNvPicPr>
            <p:nvPr/>
          </p:nvPicPr>
          <p:blipFill>
            <a:blip r:embed="rId7"/>
            <a:stretch>
              <a:fillRect/>
            </a:stretch>
          </p:blipFill>
          <p:spPr>
            <a:xfrm rot="5400000">
              <a:off x="293412" y="4176264"/>
              <a:ext cx="2059232" cy="1544424"/>
            </a:xfrm>
            <a:prstGeom prst="rect">
              <a:avLst/>
            </a:prstGeom>
          </p:spPr>
        </p:pic>
        <p:pic>
          <p:nvPicPr>
            <p:cNvPr id="21" name="Picture 20" descr="A person standing in a factory&#10;&#10;Description automatically generated with low confidence">
              <a:extLst>
                <a:ext uri="{FF2B5EF4-FFF2-40B4-BE49-F238E27FC236}">
                  <a16:creationId xmlns:a16="http://schemas.microsoft.com/office/drawing/2014/main" id="{5299DC76-65BC-8C7A-5AD4-35286284081E}"/>
                </a:ext>
              </a:extLst>
            </p:cNvPr>
            <p:cNvPicPr>
              <a:picLocks noChangeAspect="1"/>
            </p:cNvPicPr>
            <p:nvPr/>
          </p:nvPicPr>
          <p:blipFill>
            <a:blip r:embed="rId8"/>
            <a:stretch>
              <a:fillRect/>
            </a:stretch>
          </p:blipFill>
          <p:spPr>
            <a:xfrm rot="5400000">
              <a:off x="1837835" y="4176260"/>
              <a:ext cx="2059235" cy="1544426"/>
            </a:xfrm>
            <a:prstGeom prst="rect">
              <a:avLst/>
            </a:prstGeom>
          </p:spPr>
        </p:pic>
      </p:grpSp>
      <p:pic>
        <p:nvPicPr>
          <p:cNvPr id="23" name="Picture 22" descr="A picture containing indoor&#10;&#10;Description automatically generated">
            <a:extLst>
              <a:ext uri="{FF2B5EF4-FFF2-40B4-BE49-F238E27FC236}">
                <a16:creationId xmlns:a16="http://schemas.microsoft.com/office/drawing/2014/main" id="{942DDDC5-A10B-F65D-611E-4412066BAD12}"/>
              </a:ext>
            </a:extLst>
          </p:cNvPr>
          <p:cNvPicPr>
            <a:picLocks noChangeAspect="1"/>
          </p:cNvPicPr>
          <p:nvPr/>
        </p:nvPicPr>
        <p:blipFill>
          <a:blip r:embed="rId9"/>
          <a:stretch>
            <a:fillRect/>
          </a:stretch>
        </p:blipFill>
        <p:spPr>
          <a:xfrm>
            <a:off x="5724136" y="3566959"/>
            <a:ext cx="2878270" cy="2158703"/>
          </a:xfrm>
          <a:prstGeom prst="rect">
            <a:avLst/>
          </a:prstGeom>
        </p:spPr>
      </p:pic>
      <p:sp>
        <p:nvSpPr>
          <p:cNvPr id="27" name="TextBox 26">
            <a:extLst>
              <a:ext uri="{FF2B5EF4-FFF2-40B4-BE49-F238E27FC236}">
                <a16:creationId xmlns:a16="http://schemas.microsoft.com/office/drawing/2014/main" id="{B8A9BF0B-3311-0B0E-529B-8BBE3C31D503}"/>
              </a:ext>
            </a:extLst>
          </p:cNvPr>
          <p:cNvSpPr txBox="1"/>
          <p:nvPr/>
        </p:nvSpPr>
        <p:spPr>
          <a:xfrm>
            <a:off x="747408" y="3068049"/>
            <a:ext cx="2965389" cy="461665"/>
          </a:xfrm>
          <a:prstGeom prst="rect">
            <a:avLst/>
          </a:prstGeom>
          <a:noFill/>
        </p:spPr>
        <p:txBody>
          <a:bodyPr wrap="square" rtlCol="0">
            <a:spAutoFit/>
          </a:bodyPr>
          <a:lstStyle/>
          <a:p>
            <a:pPr algn="ctr"/>
            <a:r>
              <a:rPr lang="en-US" sz="1200" dirty="0"/>
              <a:t>Old PSB Injection bending magnet external connections - Completed</a:t>
            </a:r>
            <a:endParaRPr lang="en-GB" sz="1200" dirty="0"/>
          </a:p>
        </p:txBody>
      </p:sp>
      <p:sp>
        <p:nvSpPr>
          <p:cNvPr id="28" name="TextBox 27">
            <a:extLst>
              <a:ext uri="{FF2B5EF4-FFF2-40B4-BE49-F238E27FC236}">
                <a16:creationId xmlns:a16="http://schemas.microsoft.com/office/drawing/2014/main" id="{7E5C1BE4-6A17-FDC7-A7B6-31F02B5446FA}"/>
              </a:ext>
            </a:extLst>
          </p:cNvPr>
          <p:cNvSpPr txBox="1"/>
          <p:nvPr/>
        </p:nvSpPr>
        <p:spPr>
          <a:xfrm>
            <a:off x="654188" y="5716868"/>
            <a:ext cx="3239709" cy="461665"/>
          </a:xfrm>
          <a:prstGeom prst="rect">
            <a:avLst/>
          </a:prstGeom>
          <a:noFill/>
        </p:spPr>
        <p:txBody>
          <a:bodyPr wrap="square" rtlCol="0">
            <a:spAutoFit/>
          </a:bodyPr>
          <a:lstStyle/>
          <a:p>
            <a:pPr algn="ctr"/>
            <a:r>
              <a:rPr lang="en-US" sz="1200" dirty="0"/>
              <a:t>HIE Isolde bending magnet external connection – completed</a:t>
            </a:r>
          </a:p>
        </p:txBody>
      </p:sp>
      <p:sp>
        <p:nvSpPr>
          <p:cNvPr id="29" name="TextBox 28">
            <a:extLst>
              <a:ext uri="{FF2B5EF4-FFF2-40B4-BE49-F238E27FC236}">
                <a16:creationId xmlns:a16="http://schemas.microsoft.com/office/drawing/2014/main" id="{0E16C3A0-4207-5D29-3A3D-2CC24E90FAF2}"/>
              </a:ext>
            </a:extLst>
          </p:cNvPr>
          <p:cNvSpPr txBox="1"/>
          <p:nvPr/>
        </p:nvSpPr>
        <p:spPr>
          <a:xfrm>
            <a:off x="5067217" y="3029000"/>
            <a:ext cx="2965389" cy="461665"/>
          </a:xfrm>
          <a:prstGeom prst="rect">
            <a:avLst/>
          </a:prstGeom>
          <a:noFill/>
        </p:spPr>
        <p:txBody>
          <a:bodyPr wrap="square" rtlCol="0">
            <a:spAutoFit/>
          </a:bodyPr>
          <a:lstStyle/>
          <a:p>
            <a:pPr algn="ctr"/>
            <a:r>
              <a:rPr lang="en-US" sz="1200" dirty="0"/>
              <a:t>Old PSB Injection bending magnet internal connections – on-going</a:t>
            </a:r>
            <a:endParaRPr lang="en-GB" sz="1200" dirty="0"/>
          </a:p>
        </p:txBody>
      </p:sp>
      <p:sp>
        <p:nvSpPr>
          <p:cNvPr id="30" name="TextBox 29">
            <a:extLst>
              <a:ext uri="{FF2B5EF4-FFF2-40B4-BE49-F238E27FC236}">
                <a16:creationId xmlns:a16="http://schemas.microsoft.com/office/drawing/2014/main" id="{8C5ACF55-0BF1-E6DE-189C-B05F3CB31D2A}"/>
              </a:ext>
            </a:extLst>
          </p:cNvPr>
          <p:cNvSpPr txBox="1"/>
          <p:nvPr/>
        </p:nvSpPr>
        <p:spPr>
          <a:xfrm>
            <a:off x="4987956" y="5734457"/>
            <a:ext cx="2878269" cy="461665"/>
          </a:xfrm>
          <a:prstGeom prst="rect">
            <a:avLst/>
          </a:prstGeom>
          <a:noFill/>
        </p:spPr>
        <p:txBody>
          <a:bodyPr wrap="square" rtlCol="0">
            <a:spAutoFit/>
          </a:bodyPr>
          <a:lstStyle/>
          <a:p>
            <a:pPr algn="ctr"/>
            <a:r>
              <a:rPr lang="en-US" sz="1200" dirty="0"/>
              <a:t>Failed SPS main bending magnet internal connections – on-going</a:t>
            </a:r>
            <a:endParaRPr lang="en-GB" sz="1200" dirty="0"/>
          </a:p>
        </p:txBody>
      </p:sp>
      <p:pic>
        <p:nvPicPr>
          <p:cNvPr id="32" name="Picture 31" descr="A picture containing metal, red&#10;&#10;Description automatically generated">
            <a:extLst>
              <a:ext uri="{FF2B5EF4-FFF2-40B4-BE49-F238E27FC236}">
                <a16:creationId xmlns:a16="http://schemas.microsoft.com/office/drawing/2014/main" id="{140DD6E6-4F38-127A-2AE5-ADD52ABCAF60}"/>
              </a:ext>
            </a:extLst>
          </p:cNvPr>
          <p:cNvPicPr>
            <a:picLocks noChangeAspect="1"/>
          </p:cNvPicPr>
          <p:nvPr/>
        </p:nvPicPr>
        <p:blipFill>
          <a:blip r:embed="rId10"/>
          <a:stretch>
            <a:fillRect/>
          </a:stretch>
        </p:blipFill>
        <p:spPr>
          <a:xfrm rot="5400000">
            <a:off x="4486870" y="3834671"/>
            <a:ext cx="2161132" cy="1620850"/>
          </a:xfrm>
          <a:prstGeom prst="rect">
            <a:avLst/>
          </a:prstGeom>
        </p:spPr>
      </p:pic>
      <p:sp>
        <p:nvSpPr>
          <p:cNvPr id="33" name="Date Placeholder 1">
            <a:extLst>
              <a:ext uri="{FF2B5EF4-FFF2-40B4-BE49-F238E27FC236}">
                <a16:creationId xmlns:a16="http://schemas.microsoft.com/office/drawing/2014/main" id="{D1B9730C-B7FE-16CA-8798-FC1686D22C17}"/>
              </a:ext>
            </a:extLst>
          </p:cNvPr>
          <p:cNvSpPr>
            <a:spLocks noGrp="1"/>
          </p:cNvSpPr>
          <p:nvPr>
            <p:ph type="dt" sz="half" idx="2"/>
          </p:nvPr>
        </p:nvSpPr>
        <p:spPr>
          <a:xfrm>
            <a:off x="2969335" y="6362377"/>
            <a:ext cx="2133600" cy="365125"/>
          </a:xfrm>
        </p:spPr>
        <p:txBody>
          <a:bodyPr/>
          <a:lstStyle/>
          <a:p>
            <a:fld id="{B4BFD808-6B56-4447-9401-2398D08EE3C0}" type="datetime1">
              <a:rPr lang="en-US" smtClean="0"/>
              <a:pPr/>
              <a:t>6/7/2023</a:t>
            </a:fld>
            <a:endParaRPr lang="en-US" dirty="0"/>
          </a:p>
        </p:txBody>
      </p:sp>
    </p:spTree>
    <p:extLst>
      <p:ext uri="{BB962C8B-B14F-4D97-AF65-F5344CB8AC3E}">
        <p14:creationId xmlns:p14="http://schemas.microsoft.com/office/powerpoint/2010/main" val="5782201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B50CA-5857-BD0E-0387-ABB2CCA8BD33}"/>
              </a:ext>
            </a:extLst>
          </p:cNvPr>
          <p:cNvSpPr>
            <a:spLocks noGrp="1"/>
          </p:cNvSpPr>
          <p:nvPr>
            <p:ph type="title"/>
          </p:nvPr>
        </p:nvSpPr>
        <p:spPr/>
        <p:txBody>
          <a:bodyPr>
            <a:normAutofit fontScale="90000"/>
          </a:bodyPr>
          <a:lstStyle/>
          <a:p>
            <a:r>
              <a:rPr lang="en-GB" sz="1600" b="1" i="0" dirty="0">
                <a:effectLst/>
                <a:latin typeface="Roboto" panose="02000000000000000000" pitchFamily="2" charset="0"/>
              </a:rPr>
              <a:t>PS Booster magnets Task Force </a:t>
            </a:r>
            <a:br>
              <a:rPr lang="en-GB" sz="1600" b="0" i="0" dirty="0">
                <a:effectLst/>
                <a:latin typeface="Roboto" panose="02000000000000000000" pitchFamily="2" charset="0"/>
              </a:rPr>
            </a:br>
            <a:r>
              <a:rPr lang="en-GB" sz="1600" i="1" dirty="0"/>
              <a:t>Subtask-3: Options including respective decision criteria, for in-situ and ex-situ patches and repairs of water leaks and other failures, including those that will induce PS Booster performance limitations.</a:t>
            </a:r>
          </a:p>
        </p:txBody>
      </p:sp>
      <p:sp>
        <p:nvSpPr>
          <p:cNvPr id="5" name="Slide Number Placeholder 4">
            <a:extLst>
              <a:ext uri="{FF2B5EF4-FFF2-40B4-BE49-F238E27FC236}">
                <a16:creationId xmlns:a16="http://schemas.microsoft.com/office/drawing/2014/main" id="{8E6486B7-2133-20A3-D11F-5FBA275FA602}"/>
              </a:ext>
            </a:extLst>
          </p:cNvPr>
          <p:cNvSpPr>
            <a:spLocks noGrp="1"/>
          </p:cNvSpPr>
          <p:nvPr>
            <p:ph type="sldNum" sz="quarter" idx="4"/>
          </p:nvPr>
        </p:nvSpPr>
        <p:spPr/>
        <p:txBody>
          <a:bodyPr/>
          <a:lstStyle/>
          <a:p>
            <a:fld id="{17918391-D411-FE40-AAD7-861AE5233E0E}" type="slidenum">
              <a:rPr lang="en-US" smtClean="0"/>
              <a:pPr/>
              <a:t>13</a:t>
            </a:fld>
            <a:endParaRPr lang="en-US" dirty="0"/>
          </a:p>
        </p:txBody>
      </p:sp>
      <p:sp>
        <p:nvSpPr>
          <p:cNvPr id="6" name="Text Placeholder 5">
            <a:extLst>
              <a:ext uri="{FF2B5EF4-FFF2-40B4-BE49-F238E27FC236}">
                <a16:creationId xmlns:a16="http://schemas.microsoft.com/office/drawing/2014/main" id="{88A224FC-DBE9-46E6-3D26-9474168B5BE9}"/>
              </a:ext>
            </a:extLst>
          </p:cNvPr>
          <p:cNvSpPr>
            <a:spLocks noGrp="1"/>
          </p:cNvSpPr>
          <p:nvPr>
            <p:ph type="body" idx="10"/>
          </p:nvPr>
        </p:nvSpPr>
        <p:spPr>
          <a:xfrm>
            <a:off x="457200" y="3391124"/>
            <a:ext cx="3429000" cy="677956"/>
          </a:xfrm>
        </p:spPr>
        <p:txBody>
          <a:bodyPr>
            <a:normAutofit/>
          </a:bodyPr>
          <a:lstStyle/>
          <a:p>
            <a:r>
              <a:rPr lang="en-US" dirty="0"/>
              <a:t>Antony Newborough on behalf of TE/MSC</a:t>
            </a:r>
          </a:p>
          <a:p>
            <a:r>
              <a:rPr lang="en-US" dirty="0"/>
              <a:t>Gilles Favre on behalf of EN/MME</a:t>
            </a:r>
            <a:endParaRPr lang="en-GB" dirty="0"/>
          </a:p>
        </p:txBody>
      </p:sp>
      <p:sp>
        <p:nvSpPr>
          <p:cNvPr id="7" name="Date Placeholder 1">
            <a:extLst>
              <a:ext uri="{FF2B5EF4-FFF2-40B4-BE49-F238E27FC236}">
                <a16:creationId xmlns:a16="http://schemas.microsoft.com/office/drawing/2014/main" id="{F6DA4E97-BF59-0385-B76C-82D2F12082AE}"/>
              </a:ext>
            </a:extLst>
          </p:cNvPr>
          <p:cNvSpPr>
            <a:spLocks noGrp="1"/>
          </p:cNvSpPr>
          <p:nvPr>
            <p:ph type="dt" sz="half" idx="2"/>
          </p:nvPr>
        </p:nvSpPr>
        <p:spPr>
          <a:xfrm>
            <a:off x="2969335" y="6362377"/>
            <a:ext cx="2133600" cy="365125"/>
          </a:xfrm>
        </p:spPr>
        <p:txBody>
          <a:bodyPr/>
          <a:lstStyle/>
          <a:p>
            <a:fld id="{B4BFD808-6B56-4447-9401-2398D08EE3C0}" type="datetime1">
              <a:rPr lang="en-US" smtClean="0"/>
              <a:pPr/>
              <a:t>6/7/2023</a:t>
            </a:fld>
            <a:endParaRPr lang="en-US" dirty="0"/>
          </a:p>
        </p:txBody>
      </p:sp>
    </p:spTree>
    <p:extLst>
      <p:ext uri="{BB962C8B-B14F-4D97-AF65-F5344CB8AC3E}">
        <p14:creationId xmlns:p14="http://schemas.microsoft.com/office/powerpoint/2010/main" val="23775695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14</a:t>
            </a:fld>
            <a:endParaRPr lang="en-US" dirty="0"/>
          </a:p>
        </p:txBody>
      </p:sp>
      <p:sp>
        <p:nvSpPr>
          <p:cNvPr id="5" name="TextBox 4">
            <a:extLst>
              <a:ext uri="{FF2B5EF4-FFF2-40B4-BE49-F238E27FC236}">
                <a16:creationId xmlns:a16="http://schemas.microsoft.com/office/drawing/2014/main" id="{94E7BDD6-8B2D-6AE6-87F9-E73D17606BC8}"/>
              </a:ext>
            </a:extLst>
          </p:cNvPr>
          <p:cNvSpPr txBox="1"/>
          <p:nvPr/>
        </p:nvSpPr>
        <p:spPr>
          <a:xfrm>
            <a:off x="1496630" y="818733"/>
            <a:ext cx="11383347" cy="2677656"/>
          </a:xfrm>
          <a:prstGeom prst="rect">
            <a:avLst/>
          </a:prstGeom>
          <a:noFill/>
        </p:spPr>
        <p:txBody>
          <a:bodyPr wrap="square" rtlCol="0">
            <a:spAutoFit/>
          </a:bodyPr>
          <a:lstStyle/>
          <a:p>
            <a:pPr marL="742950" lvl="1" indent="-285750">
              <a:buFont typeface="Arial" panose="020B0604020202020204" pitchFamily="34" charset="0"/>
              <a:buChar char="•"/>
            </a:pPr>
            <a:r>
              <a:rPr lang="en-GB" sz="1400" dirty="0"/>
              <a:t>Repair Strategy </a:t>
            </a:r>
          </a:p>
          <a:p>
            <a:pPr lvl="1"/>
            <a:endParaRPr lang="en-GB" sz="1400" dirty="0"/>
          </a:p>
          <a:p>
            <a:pPr marL="742950" lvl="1" indent="-285750">
              <a:buFont typeface="Arial" panose="020B0604020202020204" pitchFamily="34" charset="0"/>
              <a:buChar char="•"/>
            </a:pPr>
            <a:r>
              <a:rPr lang="en-GB" sz="1400" dirty="0"/>
              <a:t>RP constraints</a:t>
            </a:r>
          </a:p>
          <a:p>
            <a:pPr marL="742950" lvl="1" indent="-285750">
              <a:buFont typeface="Arial" panose="020B0604020202020204" pitchFamily="34" charset="0"/>
              <a:buChar char="•"/>
            </a:pPr>
            <a:endParaRPr lang="en-GB" sz="1400" dirty="0"/>
          </a:p>
          <a:p>
            <a:pPr marL="742950" lvl="1" indent="-285750">
              <a:buFont typeface="Arial" panose="020B0604020202020204" pitchFamily="34" charset="0"/>
              <a:buChar char="•"/>
            </a:pPr>
            <a:r>
              <a:rPr lang="en-GB" sz="1400" dirty="0"/>
              <a:t>Resources </a:t>
            </a:r>
          </a:p>
          <a:p>
            <a:pPr marL="742950" lvl="1" indent="-285750">
              <a:buFont typeface="Arial" panose="020B0604020202020204" pitchFamily="34" charset="0"/>
              <a:buChar char="•"/>
            </a:pPr>
            <a:endParaRPr lang="en-GB" sz="1400" dirty="0"/>
          </a:p>
          <a:p>
            <a:pPr marL="742950" lvl="1" indent="-285750">
              <a:buFont typeface="Arial" panose="020B0604020202020204" pitchFamily="34" charset="0"/>
              <a:buChar char="•"/>
            </a:pPr>
            <a:r>
              <a:rPr lang="en-GB" sz="1400" dirty="0"/>
              <a:t>Machine Intervention </a:t>
            </a:r>
          </a:p>
          <a:p>
            <a:pPr marL="742950" lvl="1" indent="-285750">
              <a:buFont typeface="Arial" panose="020B0604020202020204" pitchFamily="34" charset="0"/>
              <a:buChar char="•"/>
            </a:pPr>
            <a:endParaRPr lang="en-GB" sz="1400" dirty="0"/>
          </a:p>
          <a:p>
            <a:pPr marL="742950" lvl="1" indent="-285750">
              <a:buFont typeface="Arial" panose="020B0604020202020204" pitchFamily="34" charset="0"/>
              <a:buChar char="•"/>
            </a:pPr>
            <a:r>
              <a:rPr lang="en-GB" sz="1400" dirty="0"/>
              <a:t>Running without water / with force air or chilled gas cooling</a:t>
            </a:r>
          </a:p>
          <a:p>
            <a:pPr marL="742950" lvl="1" indent="-285750">
              <a:buFont typeface="Arial" panose="020B0604020202020204" pitchFamily="34" charset="0"/>
              <a:buChar char="•"/>
            </a:pPr>
            <a:endParaRPr lang="en-GB" sz="1400" dirty="0"/>
          </a:p>
          <a:p>
            <a:pPr marL="742950" lvl="1" indent="-285750">
              <a:buFont typeface="Arial" panose="020B0604020202020204" pitchFamily="34" charset="0"/>
              <a:buChar char="•"/>
            </a:pPr>
            <a:r>
              <a:rPr lang="en-GB" sz="1400" dirty="0"/>
              <a:t>Conclusion</a:t>
            </a:r>
          </a:p>
          <a:p>
            <a:pPr lvl="1"/>
            <a:endParaRPr lang="en-GB" sz="1400" dirty="0"/>
          </a:p>
        </p:txBody>
      </p:sp>
      <p:sp>
        <p:nvSpPr>
          <p:cNvPr id="6" name="Date Placeholder 1">
            <a:extLst>
              <a:ext uri="{FF2B5EF4-FFF2-40B4-BE49-F238E27FC236}">
                <a16:creationId xmlns:a16="http://schemas.microsoft.com/office/drawing/2014/main" id="{8E089B9A-E4EC-99C4-E794-81DCD351DD53}"/>
              </a:ext>
            </a:extLst>
          </p:cNvPr>
          <p:cNvSpPr>
            <a:spLocks noGrp="1"/>
          </p:cNvSpPr>
          <p:nvPr>
            <p:ph type="dt" sz="half" idx="2"/>
          </p:nvPr>
        </p:nvSpPr>
        <p:spPr>
          <a:xfrm>
            <a:off x="2969335" y="6362377"/>
            <a:ext cx="2133600" cy="365125"/>
          </a:xfrm>
        </p:spPr>
        <p:txBody>
          <a:bodyPr/>
          <a:lstStyle/>
          <a:p>
            <a:fld id="{B4BFD808-6B56-4447-9401-2398D08EE3C0}" type="datetime1">
              <a:rPr lang="en-US" smtClean="0"/>
              <a:pPr/>
              <a:t>6/7/2023</a:t>
            </a:fld>
            <a:endParaRPr lang="en-US" dirty="0"/>
          </a:p>
        </p:txBody>
      </p:sp>
    </p:spTree>
    <p:extLst>
      <p:ext uri="{BB962C8B-B14F-4D97-AF65-F5344CB8AC3E}">
        <p14:creationId xmlns:p14="http://schemas.microsoft.com/office/powerpoint/2010/main" val="19718292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15</a:t>
            </a:fld>
            <a:endParaRPr lang="en-US" dirty="0"/>
          </a:p>
        </p:txBody>
      </p:sp>
      <p:sp>
        <p:nvSpPr>
          <p:cNvPr id="16" name="TextBox 15">
            <a:extLst>
              <a:ext uri="{FF2B5EF4-FFF2-40B4-BE49-F238E27FC236}">
                <a16:creationId xmlns:a16="http://schemas.microsoft.com/office/drawing/2014/main" id="{849D7044-B4FC-581B-981A-E432BA4638B8}"/>
              </a:ext>
            </a:extLst>
          </p:cNvPr>
          <p:cNvSpPr txBox="1"/>
          <p:nvPr/>
        </p:nvSpPr>
        <p:spPr>
          <a:xfrm>
            <a:off x="4938731" y="808317"/>
            <a:ext cx="4130292" cy="3508653"/>
          </a:xfrm>
          <a:prstGeom prst="rect">
            <a:avLst/>
          </a:prstGeom>
          <a:noFill/>
        </p:spPr>
        <p:txBody>
          <a:bodyPr wrap="square" rtlCol="0">
            <a:spAutoFit/>
          </a:bodyPr>
          <a:lstStyle/>
          <a:p>
            <a:pPr marL="285750" indent="-285750">
              <a:buFont typeface="Arial" panose="020B0604020202020204" pitchFamily="34" charset="0"/>
              <a:buChar char="•"/>
            </a:pPr>
            <a:r>
              <a:rPr lang="en-US" sz="1400" dirty="0"/>
              <a:t>Brazed connections</a:t>
            </a:r>
          </a:p>
          <a:p>
            <a:pPr marL="1200150" lvl="2" indent="-285750">
              <a:buFont typeface="Arial" panose="020B0604020202020204" pitchFamily="34" charset="0"/>
              <a:buChar char="•"/>
            </a:pPr>
            <a:r>
              <a:rPr lang="en-GB" sz="1400" dirty="0"/>
              <a:t>In-situ </a:t>
            </a:r>
          </a:p>
          <a:p>
            <a:pPr marL="1657350" lvl="3" indent="-285750">
              <a:buFont typeface="Arial" panose="020B0604020202020204" pitchFamily="34" charset="0"/>
              <a:buChar char="•"/>
            </a:pPr>
            <a:r>
              <a:rPr lang="en-GB" sz="1400" dirty="0"/>
              <a:t>Hard and soft brazing repair (where possible)</a:t>
            </a:r>
          </a:p>
          <a:p>
            <a:pPr marL="1657350" lvl="3" indent="-285750">
              <a:buFont typeface="Arial" panose="020B0604020202020204" pitchFamily="34" charset="0"/>
              <a:buChar char="•"/>
            </a:pPr>
            <a:r>
              <a:rPr lang="en-GB" sz="1400" dirty="0"/>
              <a:t>Mitigation (water diversion)</a:t>
            </a:r>
          </a:p>
          <a:p>
            <a:pPr marL="1657350" lvl="3" indent="-285750">
              <a:buFont typeface="Arial" panose="020B0604020202020204" pitchFamily="34" charset="0"/>
              <a:buChar char="•"/>
            </a:pPr>
            <a:r>
              <a:rPr lang="en-GB" sz="1400" dirty="0"/>
              <a:t>Resin moulding (where possible)</a:t>
            </a:r>
          </a:p>
          <a:p>
            <a:pPr marL="1200150" lvl="2" indent="-285750">
              <a:buFont typeface="Arial" panose="020B0604020202020204" pitchFamily="34" charset="0"/>
              <a:buChar char="•"/>
            </a:pPr>
            <a:r>
              <a:rPr lang="en-GB" sz="1400" dirty="0"/>
              <a:t>Workshop repairs </a:t>
            </a:r>
          </a:p>
          <a:p>
            <a:pPr marL="1657350" lvl="3" indent="-285750">
              <a:buFont typeface="Arial" panose="020B0604020202020204" pitchFamily="34" charset="0"/>
              <a:buChar char="•"/>
            </a:pPr>
            <a:r>
              <a:rPr lang="en-GB" sz="1400" dirty="0"/>
              <a:t>Hard brazing </a:t>
            </a:r>
          </a:p>
          <a:p>
            <a:pPr marL="1657350" lvl="3" indent="-285750">
              <a:buFont typeface="Arial" panose="020B0604020202020204" pitchFamily="34" charset="0"/>
              <a:buChar char="•"/>
            </a:pPr>
            <a:r>
              <a:rPr lang="en-GB" sz="1400" dirty="0"/>
              <a:t>All accessible or only where it leaks?</a:t>
            </a:r>
          </a:p>
          <a:p>
            <a:pPr marL="1657350" lvl="3" indent="-285750">
              <a:buFont typeface="Arial" panose="020B0604020202020204" pitchFamily="34" charset="0"/>
              <a:buChar char="•"/>
            </a:pPr>
            <a:r>
              <a:rPr lang="en-GB" sz="1400" dirty="0"/>
              <a:t>Epoxy repair</a:t>
            </a:r>
          </a:p>
          <a:p>
            <a:pPr marL="1657350" lvl="3" indent="-285750">
              <a:buFont typeface="Arial" panose="020B0604020202020204" pitchFamily="34" charset="0"/>
              <a:buChar char="•"/>
            </a:pPr>
            <a:r>
              <a:rPr lang="en-GB" sz="1400" dirty="0"/>
              <a:t>Magnet rebuilding</a:t>
            </a:r>
          </a:p>
          <a:p>
            <a:pPr marL="1200150" lvl="2" indent="-285750">
              <a:buFont typeface="Arial" panose="020B0604020202020204" pitchFamily="34" charset="0"/>
              <a:buChar char="•"/>
            </a:pPr>
            <a:r>
              <a:rPr lang="en-GB" sz="1400" dirty="0"/>
              <a:t>Repair comparison</a:t>
            </a:r>
          </a:p>
          <a:p>
            <a:pPr marL="1200150" lvl="2" indent="-285750">
              <a:buFont typeface="Arial" panose="020B0604020202020204" pitchFamily="34" charset="0"/>
              <a:buChar char="•"/>
            </a:pPr>
            <a:r>
              <a:rPr lang="en-US" sz="1400" dirty="0"/>
              <a:t>Minimum repair time estimation…</a:t>
            </a:r>
            <a:endParaRPr lang="en-GB" sz="1400" dirty="0"/>
          </a:p>
          <a:p>
            <a:pPr marL="285750" indent="-285750">
              <a:buFont typeface="Arial" panose="020B0604020202020204" pitchFamily="34" charset="0"/>
              <a:buChar char="•"/>
            </a:pPr>
            <a:endParaRPr lang="en-US" sz="1200" dirty="0"/>
          </a:p>
        </p:txBody>
      </p:sp>
      <p:sp>
        <p:nvSpPr>
          <p:cNvPr id="6" name="TextBox 5">
            <a:extLst>
              <a:ext uri="{FF2B5EF4-FFF2-40B4-BE49-F238E27FC236}">
                <a16:creationId xmlns:a16="http://schemas.microsoft.com/office/drawing/2014/main" id="{7C33572E-B5E7-4ED7-302D-8D634B318B0A}"/>
              </a:ext>
            </a:extLst>
          </p:cNvPr>
          <p:cNvSpPr txBox="1"/>
          <p:nvPr/>
        </p:nvSpPr>
        <p:spPr>
          <a:xfrm>
            <a:off x="-345782" y="130498"/>
            <a:ext cx="9144000" cy="461665"/>
          </a:xfrm>
          <a:prstGeom prst="rect">
            <a:avLst/>
          </a:prstGeom>
          <a:noFill/>
        </p:spPr>
        <p:txBody>
          <a:bodyPr wrap="square" rtlCol="0">
            <a:spAutoFit/>
          </a:bodyPr>
          <a:lstStyle/>
          <a:p>
            <a:pPr lvl="2" algn="ctr"/>
            <a:r>
              <a:rPr lang="en-US" sz="2400" b="1" dirty="0"/>
              <a:t>Repairs strategy </a:t>
            </a:r>
            <a:endParaRPr lang="en-GB" sz="2400" b="1" dirty="0"/>
          </a:p>
        </p:txBody>
      </p:sp>
      <p:pic>
        <p:nvPicPr>
          <p:cNvPr id="5" name="Picture 4" descr="A picture containing machine, engineering, electrical wiring, electronics&#10;&#10;Description automatically generated">
            <a:extLst>
              <a:ext uri="{FF2B5EF4-FFF2-40B4-BE49-F238E27FC236}">
                <a16:creationId xmlns:a16="http://schemas.microsoft.com/office/drawing/2014/main" id="{E715AA66-462F-93D9-1044-19F30C7100AC}"/>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5270" b="96232" l="9886" r="89992">
                        <a14:foregroundMark x1="48080" y1="8548" x2="48080" y2="8548"/>
                        <a14:foregroundMark x1="54453" y1="7996" x2="54453" y2="7996"/>
                        <a14:foregroundMark x1="58742" y1="8119" x2="58742" y2="8119"/>
                        <a14:foregroundMark x1="26307" y1="87898" x2="26307" y2="87898"/>
                        <a14:foregroundMark x1="69690" y1="73989" x2="69690" y2="73989"/>
                        <a14:foregroundMark x1="68219" y1="87102" x2="68219" y2="87102"/>
                        <a14:foregroundMark x1="69118" y1="81097" x2="69118" y2="81097"/>
                        <a14:foregroundMark x1="64951" y1="89675" x2="64951" y2="89675"/>
                        <a14:foregroundMark x1="32230" y1="94455" x2="32230" y2="94455"/>
                        <a14:foregroundMark x1="22753" y1="85999" x2="22753" y2="85999"/>
                        <a14:foregroundMark x1="37990" y1="96232" x2="37990" y2="96232"/>
                        <a14:foregroundMark x1="26757" y1="94210" x2="26757" y2="94210"/>
                        <a14:foregroundMark x1="47467" y1="95680" x2="47467" y2="95680"/>
                        <a14:foregroundMark x1="53554" y1="93903" x2="53554" y2="93903"/>
                        <a14:foregroundMark x1="70425" y1="85233" x2="70425" y2="85233"/>
                        <a14:foregroundMark x1="44649" y1="93781" x2="44649" y2="93781"/>
                        <a14:foregroundMark x1="43178" y1="96232" x2="43178" y2="96232"/>
                        <a14:foregroundMark x1="49265" y1="93903" x2="49265" y2="93903"/>
                        <a14:foregroundMark x1="59314" y1="93566" x2="59314" y2="93566"/>
                        <a14:foregroundMark x1="56863" y1="5270" x2="56863" y2="5270"/>
                      </a14:backgroundRemoval>
                    </a14:imgEffect>
                  </a14:imgLayer>
                </a14:imgProps>
              </a:ext>
            </a:extLst>
          </a:blip>
          <a:stretch>
            <a:fillRect/>
          </a:stretch>
        </p:blipFill>
        <p:spPr>
          <a:xfrm>
            <a:off x="74977" y="790800"/>
            <a:ext cx="3597542" cy="4796723"/>
          </a:xfrm>
          <a:prstGeom prst="rect">
            <a:avLst/>
          </a:prstGeom>
        </p:spPr>
      </p:pic>
      <p:pic>
        <p:nvPicPr>
          <p:cNvPr id="10" name="Picture 9" descr="An orange machine with black wires&#10;&#10;Description automatically generated with low confidence">
            <a:extLst>
              <a:ext uri="{FF2B5EF4-FFF2-40B4-BE49-F238E27FC236}">
                <a16:creationId xmlns:a16="http://schemas.microsoft.com/office/drawing/2014/main" id="{8DFF39AB-85AE-C5EE-6E38-AA1FEA7821FF}"/>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1237" b="79194" l="8061" r="69519">
                        <a14:foregroundMark x1="10466" y1="53280" x2="10466" y2="53280"/>
                        <a14:foregroundMark x1="13517" y1="29032" x2="13517" y2="29032"/>
                        <a14:foregroundMark x1="33929" y1="32043" x2="33929" y2="32043"/>
                        <a14:foregroundMark x1="8110" y1="50484" x2="8110" y2="50484"/>
                        <a14:foregroundMark x1="62773" y1="70860" x2="62773" y2="70860"/>
                        <a14:foregroundMark x1="63814" y1="63925" x2="63814" y2="63925"/>
                        <a14:foregroundMark x1="64063" y1="57204" x2="64063" y2="57204"/>
                        <a14:foregroundMark x1="64782" y1="49946" x2="64782" y2="49946"/>
                        <a14:foregroundMark x1="55804" y1="73011" x2="55804" y2="73011"/>
                        <a14:foregroundMark x1="60516" y1="67688" x2="60516" y2="67688"/>
                        <a14:foregroundMark x1="64311" y1="74301" x2="64311" y2="74301"/>
                        <a14:foregroundMark x1="66518" y1="73118" x2="66518" y2="73118"/>
                        <a14:foregroundMark x1="68576" y1="53065" x2="68576" y2="53065"/>
                        <a14:foregroundMark x1="68502" y1="47043" x2="68502" y2="47043"/>
                        <a14:foregroundMark x1="67460" y1="53925" x2="67460" y2="53925"/>
                        <a14:foregroundMark x1="67560" y1="55699" x2="67560" y2="55699"/>
                        <a14:foregroundMark x1="69072" y1="55860" x2="69072" y2="55860"/>
                        <a14:foregroundMark x1="68725" y1="50538" x2="68725" y2="50538"/>
                        <a14:foregroundMark x1="67783" y1="49247" x2="67783" y2="49247"/>
                        <a14:foregroundMark x1="68229" y1="44677" x2="68229" y2="44677"/>
                        <a14:foregroundMark x1="69196" y1="43978" x2="69196" y2="43978"/>
                        <a14:foregroundMark x1="68948" y1="42097" x2="68948" y2="42097"/>
                        <a14:foregroundMark x1="68552" y1="41398" x2="68552" y2="41398"/>
                        <a14:foregroundMark x1="67436" y1="44677" x2="67436" y2="44677"/>
                        <a14:foregroundMark x1="68775" y1="36075" x2="68775" y2="36075"/>
                        <a14:foregroundMark x1="67535" y1="33656" x2="67535" y2="33656"/>
                        <a14:foregroundMark x1="66642" y1="30484" x2="66642" y2="30484"/>
                        <a14:foregroundMark x1="66766" y1="63871" x2="66766" y2="63871"/>
                        <a14:foregroundMark x1="68254" y1="62742" x2="68254" y2="62742"/>
                        <a14:foregroundMark x1="66741" y1="72903" x2="66741" y2="72903"/>
                        <a14:foregroundMark x1="65774" y1="75753" x2="65774" y2="75753"/>
                        <a14:foregroundMark x1="66220" y1="61882" x2="66220" y2="61882"/>
                        <a14:foregroundMark x1="66171" y1="69946" x2="65997" y2="70699"/>
                        <a14:foregroundMark x1="65551" y1="73387" x2="65551" y2="73387"/>
                        <a14:foregroundMark x1="67113" y1="71613" x2="68304" y2="67258"/>
                        <a14:foregroundMark x1="66592" y1="79194" x2="69519" y2="65430"/>
                        <a14:foregroundMark x1="69271" y1="36129" x2="64261" y2="25376"/>
                        <a14:foregroundMark x1="64261" y1="25376" x2="62748" y2="24946"/>
                        <a14:foregroundMark x1="63988" y1="75806" x2="64236" y2="77151"/>
                        <a14:foregroundMark x1="63021" y1="72419" x2="63021" y2="72419"/>
                        <a14:foregroundMark x1="9797" y1="51505" x2="10689" y2="50914"/>
                        <a14:backgroundMark x1="52009" y1="76398" x2="62748" y2="77097"/>
                      </a14:backgroundRemoval>
                    </a14:imgEffect>
                  </a14:imgLayer>
                </a14:imgProps>
              </a:ext>
            </a:extLst>
          </a:blip>
          <a:srcRect l="5048" t="14558" r="29714" b="18001"/>
          <a:stretch/>
        </p:blipFill>
        <p:spPr>
          <a:xfrm rot="5400000">
            <a:off x="2011945" y="2025631"/>
            <a:ext cx="4709617" cy="2245951"/>
          </a:xfrm>
          <a:prstGeom prst="rect">
            <a:avLst/>
          </a:prstGeom>
        </p:spPr>
      </p:pic>
      <p:sp>
        <p:nvSpPr>
          <p:cNvPr id="14" name="TextBox 13">
            <a:extLst>
              <a:ext uri="{FF2B5EF4-FFF2-40B4-BE49-F238E27FC236}">
                <a16:creationId xmlns:a16="http://schemas.microsoft.com/office/drawing/2014/main" id="{2FDA4590-ADC0-D2AF-432F-980AB3FF29FD}"/>
              </a:ext>
            </a:extLst>
          </p:cNvPr>
          <p:cNvSpPr txBox="1"/>
          <p:nvPr/>
        </p:nvSpPr>
        <p:spPr>
          <a:xfrm>
            <a:off x="417472" y="5604591"/>
            <a:ext cx="2468880" cy="830997"/>
          </a:xfrm>
          <a:prstGeom prst="rect">
            <a:avLst/>
          </a:prstGeom>
          <a:noFill/>
        </p:spPr>
        <p:txBody>
          <a:bodyPr wrap="square" rtlCol="0">
            <a:spAutoFit/>
          </a:bodyPr>
          <a:lstStyle/>
          <a:p>
            <a:r>
              <a:rPr lang="en-US" sz="1200" dirty="0"/>
              <a:t>Connection end, 15 documented brazed connections, others have been found during the repairs.</a:t>
            </a:r>
            <a:endParaRPr lang="en-GB" sz="1200" dirty="0"/>
          </a:p>
          <a:p>
            <a:endParaRPr lang="en-GB" sz="1200" dirty="0"/>
          </a:p>
        </p:txBody>
      </p:sp>
      <p:sp>
        <p:nvSpPr>
          <p:cNvPr id="15" name="TextBox 14">
            <a:extLst>
              <a:ext uri="{FF2B5EF4-FFF2-40B4-BE49-F238E27FC236}">
                <a16:creationId xmlns:a16="http://schemas.microsoft.com/office/drawing/2014/main" id="{80E25E51-BE14-3800-3AE5-78EF52238E3C}"/>
              </a:ext>
            </a:extLst>
          </p:cNvPr>
          <p:cNvSpPr txBox="1"/>
          <p:nvPr/>
        </p:nvSpPr>
        <p:spPr>
          <a:xfrm>
            <a:off x="3028907" y="5604591"/>
            <a:ext cx="2628404" cy="276999"/>
          </a:xfrm>
          <a:prstGeom prst="rect">
            <a:avLst/>
          </a:prstGeom>
          <a:noFill/>
        </p:spPr>
        <p:txBody>
          <a:bodyPr wrap="square" rtlCol="0">
            <a:spAutoFit/>
          </a:bodyPr>
          <a:lstStyle/>
          <a:p>
            <a:r>
              <a:rPr lang="en-US" sz="1200" dirty="0"/>
              <a:t>Brazed end, 64 brazed connections.</a:t>
            </a:r>
            <a:endParaRPr lang="en-GB" sz="1200" dirty="0"/>
          </a:p>
        </p:txBody>
      </p:sp>
      <p:sp>
        <p:nvSpPr>
          <p:cNvPr id="18" name="Date Placeholder 1">
            <a:extLst>
              <a:ext uri="{FF2B5EF4-FFF2-40B4-BE49-F238E27FC236}">
                <a16:creationId xmlns:a16="http://schemas.microsoft.com/office/drawing/2014/main" id="{46E6ACE5-1B67-372B-B177-97663B89886B}"/>
              </a:ext>
            </a:extLst>
          </p:cNvPr>
          <p:cNvSpPr>
            <a:spLocks noGrp="1"/>
          </p:cNvSpPr>
          <p:nvPr>
            <p:ph type="dt" sz="half" idx="2"/>
          </p:nvPr>
        </p:nvSpPr>
        <p:spPr>
          <a:xfrm>
            <a:off x="2969335" y="6362377"/>
            <a:ext cx="2133600" cy="365125"/>
          </a:xfrm>
        </p:spPr>
        <p:txBody>
          <a:bodyPr/>
          <a:lstStyle/>
          <a:p>
            <a:fld id="{B4BFD808-6B56-4447-9401-2398D08EE3C0}" type="datetime1">
              <a:rPr lang="en-US" smtClean="0"/>
              <a:pPr/>
              <a:t>6/7/2023</a:t>
            </a:fld>
            <a:endParaRPr lang="en-US" dirty="0"/>
          </a:p>
        </p:txBody>
      </p:sp>
    </p:spTree>
    <p:extLst>
      <p:ext uri="{BB962C8B-B14F-4D97-AF65-F5344CB8AC3E}">
        <p14:creationId xmlns:p14="http://schemas.microsoft.com/office/powerpoint/2010/main" val="3961299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16</a:t>
            </a:fld>
            <a:endParaRPr lang="en-US" dirty="0"/>
          </a:p>
        </p:txBody>
      </p:sp>
      <p:sp>
        <p:nvSpPr>
          <p:cNvPr id="5" name="TextBox 4">
            <a:extLst>
              <a:ext uri="{FF2B5EF4-FFF2-40B4-BE49-F238E27FC236}">
                <a16:creationId xmlns:a16="http://schemas.microsoft.com/office/drawing/2014/main" id="{7E6CF1C4-9055-1C47-A3F4-9253BF7E218D}"/>
              </a:ext>
            </a:extLst>
          </p:cNvPr>
          <p:cNvSpPr txBox="1"/>
          <p:nvPr/>
        </p:nvSpPr>
        <p:spPr>
          <a:xfrm>
            <a:off x="0" y="139828"/>
            <a:ext cx="8804366" cy="461665"/>
          </a:xfrm>
          <a:prstGeom prst="rect">
            <a:avLst/>
          </a:prstGeom>
          <a:noFill/>
        </p:spPr>
        <p:txBody>
          <a:bodyPr wrap="square" rtlCol="0">
            <a:spAutoFit/>
          </a:bodyPr>
          <a:lstStyle/>
          <a:p>
            <a:pPr algn="ctr"/>
            <a:r>
              <a:rPr lang="en-US" sz="2400" b="1" dirty="0"/>
              <a:t>In-situ repairs - </a:t>
            </a:r>
            <a:r>
              <a:rPr lang="en-GB" sz="2400" b="1" dirty="0"/>
              <a:t>Hard and soft brazing repair</a:t>
            </a:r>
          </a:p>
        </p:txBody>
      </p:sp>
      <p:pic>
        <p:nvPicPr>
          <p:cNvPr id="9" name="Picture 8" descr="A picture containing building, clothing, engineering, person&#10;&#10;Description automatically generated">
            <a:extLst>
              <a:ext uri="{FF2B5EF4-FFF2-40B4-BE49-F238E27FC236}">
                <a16:creationId xmlns:a16="http://schemas.microsoft.com/office/drawing/2014/main" id="{7BA5CBAC-5EAB-2C07-BB60-26C41BD044F1}"/>
              </a:ext>
            </a:extLst>
          </p:cNvPr>
          <p:cNvPicPr>
            <a:picLocks noChangeAspect="1"/>
          </p:cNvPicPr>
          <p:nvPr/>
        </p:nvPicPr>
        <p:blipFill>
          <a:blip r:embed="rId2"/>
          <a:stretch>
            <a:fillRect/>
          </a:stretch>
        </p:blipFill>
        <p:spPr>
          <a:xfrm>
            <a:off x="269283" y="942752"/>
            <a:ext cx="5825287" cy="2687260"/>
          </a:xfrm>
          <a:prstGeom prst="rect">
            <a:avLst/>
          </a:prstGeom>
        </p:spPr>
      </p:pic>
      <p:pic>
        <p:nvPicPr>
          <p:cNvPr id="13" name="Picture 12" descr="A picture containing machine, gas, indoor, gas pump&#10;&#10;Description automatically generated">
            <a:extLst>
              <a:ext uri="{FF2B5EF4-FFF2-40B4-BE49-F238E27FC236}">
                <a16:creationId xmlns:a16="http://schemas.microsoft.com/office/drawing/2014/main" id="{43DAD4AD-5E1C-E0ED-3682-0C7DD06CD575}"/>
              </a:ext>
            </a:extLst>
          </p:cNvPr>
          <p:cNvPicPr>
            <a:picLocks noChangeAspect="1"/>
          </p:cNvPicPr>
          <p:nvPr/>
        </p:nvPicPr>
        <p:blipFill>
          <a:blip r:embed="rId3"/>
          <a:stretch>
            <a:fillRect/>
          </a:stretch>
        </p:blipFill>
        <p:spPr>
          <a:xfrm>
            <a:off x="269283" y="3821402"/>
            <a:ext cx="1831841" cy="2432913"/>
          </a:xfrm>
          <a:prstGeom prst="rect">
            <a:avLst/>
          </a:prstGeom>
        </p:spPr>
      </p:pic>
      <p:sp>
        <p:nvSpPr>
          <p:cNvPr id="16" name="TextBox 15">
            <a:extLst>
              <a:ext uri="{FF2B5EF4-FFF2-40B4-BE49-F238E27FC236}">
                <a16:creationId xmlns:a16="http://schemas.microsoft.com/office/drawing/2014/main" id="{849D7044-B4FC-581B-981A-E432BA4638B8}"/>
              </a:ext>
            </a:extLst>
          </p:cNvPr>
          <p:cNvSpPr txBox="1"/>
          <p:nvPr/>
        </p:nvSpPr>
        <p:spPr>
          <a:xfrm>
            <a:off x="6067432" y="783079"/>
            <a:ext cx="2895600" cy="5693866"/>
          </a:xfrm>
          <a:prstGeom prst="rect">
            <a:avLst/>
          </a:prstGeom>
          <a:noFill/>
        </p:spPr>
        <p:txBody>
          <a:bodyPr wrap="square" rtlCol="0">
            <a:spAutoFit/>
          </a:bodyPr>
          <a:lstStyle/>
          <a:p>
            <a:pPr marL="285750" indent="-285750">
              <a:buFont typeface="Arial" panose="020B0604020202020204" pitchFamily="34" charset="0"/>
              <a:buChar char="•"/>
            </a:pPr>
            <a:r>
              <a:rPr lang="en-US" sz="1300" dirty="0"/>
              <a:t>Access limited to most of the brazed connections making in-situ repairs impossible (8/80);</a:t>
            </a:r>
          </a:p>
          <a:p>
            <a:pPr marL="285750" indent="-285750">
              <a:buFont typeface="Arial" panose="020B0604020202020204" pitchFamily="34" charset="0"/>
              <a:buChar char="•"/>
            </a:pPr>
            <a:endParaRPr lang="en-US" sz="1300" dirty="0"/>
          </a:p>
          <a:p>
            <a:pPr marL="285750" indent="-285750">
              <a:buFont typeface="Arial" panose="020B0604020202020204" pitchFamily="34" charset="0"/>
              <a:buChar char="•"/>
            </a:pPr>
            <a:r>
              <a:rPr lang="en-US" sz="1300" dirty="0"/>
              <a:t>Trials to repair the few accessible connections have been completed during the sample extraction;</a:t>
            </a:r>
          </a:p>
          <a:p>
            <a:pPr marL="285750" indent="-285750">
              <a:buFont typeface="Arial" panose="020B0604020202020204" pitchFamily="34" charset="0"/>
              <a:buChar char="•"/>
            </a:pPr>
            <a:endParaRPr lang="en-US" sz="1300" dirty="0"/>
          </a:p>
          <a:p>
            <a:pPr marL="285750" indent="-285750">
              <a:buFont typeface="Arial" panose="020B0604020202020204" pitchFamily="34" charset="0"/>
              <a:buChar char="•"/>
            </a:pPr>
            <a:r>
              <a:rPr lang="en-US" sz="1300" dirty="0"/>
              <a:t>Brazing performed without flux while indirectly cooling the conductor to avoid heat transfer and damage to the interturn insulation;</a:t>
            </a:r>
          </a:p>
          <a:p>
            <a:pPr marL="285750" indent="-285750">
              <a:buFont typeface="Arial" panose="020B0604020202020204" pitchFamily="34" charset="0"/>
              <a:buChar char="•"/>
            </a:pPr>
            <a:endParaRPr lang="en-US" sz="1300" dirty="0"/>
          </a:p>
          <a:p>
            <a:pPr marL="285750" indent="-285750">
              <a:buFont typeface="Arial" panose="020B0604020202020204" pitchFamily="34" charset="0"/>
              <a:buChar char="•"/>
            </a:pPr>
            <a:r>
              <a:rPr lang="en-US" sz="1300" dirty="0"/>
              <a:t>Can be planned and completed in 1-2 days if parts are prepared in advance;</a:t>
            </a:r>
          </a:p>
          <a:p>
            <a:pPr marL="285750" indent="-285750">
              <a:buFont typeface="Arial" panose="020B0604020202020204" pitchFamily="34" charset="0"/>
              <a:buChar char="•"/>
            </a:pPr>
            <a:endParaRPr lang="en-US" sz="1300" dirty="0"/>
          </a:p>
          <a:p>
            <a:pPr marL="285750" indent="-285750">
              <a:buFont typeface="Arial" panose="020B0604020202020204" pitchFamily="34" charset="0"/>
              <a:buChar char="•"/>
            </a:pPr>
            <a:r>
              <a:rPr lang="en-US" sz="1300" dirty="0"/>
              <a:t>With the validation of the hard brazing, we no longer considering the soft brazing patching as performed on the BR.QFO161 during 06/21. If revisited, we still need to validate a repair procedure which has the complication of finding a compatible ‘safe’ flux.</a:t>
            </a:r>
            <a:endParaRPr lang="en-GB" sz="1300" dirty="0"/>
          </a:p>
        </p:txBody>
      </p:sp>
      <p:pic>
        <p:nvPicPr>
          <p:cNvPr id="18" name="Picture 17" descr="A person working on a machine&#10;&#10;Description automatically generated with low confidence">
            <a:extLst>
              <a:ext uri="{FF2B5EF4-FFF2-40B4-BE49-F238E27FC236}">
                <a16:creationId xmlns:a16="http://schemas.microsoft.com/office/drawing/2014/main" id="{7546158D-B517-7EE8-8F09-917AD2660118}"/>
              </a:ext>
            </a:extLst>
          </p:cNvPr>
          <p:cNvPicPr>
            <a:picLocks noChangeAspect="1"/>
          </p:cNvPicPr>
          <p:nvPr/>
        </p:nvPicPr>
        <p:blipFill>
          <a:blip r:embed="rId4"/>
          <a:stretch>
            <a:fillRect/>
          </a:stretch>
        </p:blipFill>
        <p:spPr>
          <a:xfrm rot="5400000">
            <a:off x="1966911" y="4127123"/>
            <a:ext cx="2442456" cy="1831842"/>
          </a:xfrm>
          <a:prstGeom prst="rect">
            <a:avLst/>
          </a:prstGeom>
        </p:spPr>
      </p:pic>
      <p:pic>
        <p:nvPicPr>
          <p:cNvPr id="20" name="Picture 19" descr="A picture containing gas, kiln, steel, oven&#10;&#10;Description automatically generated">
            <a:extLst>
              <a:ext uri="{FF2B5EF4-FFF2-40B4-BE49-F238E27FC236}">
                <a16:creationId xmlns:a16="http://schemas.microsoft.com/office/drawing/2014/main" id="{0F546A16-4891-8C5A-6985-AC45A5E795C1}"/>
              </a:ext>
            </a:extLst>
          </p:cNvPr>
          <p:cNvPicPr>
            <a:picLocks noChangeAspect="1"/>
          </p:cNvPicPr>
          <p:nvPr/>
        </p:nvPicPr>
        <p:blipFill>
          <a:blip r:embed="rId5"/>
          <a:stretch>
            <a:fillRect/>
          </a:stretch>
        </p:blipFill>
        <p:spPr>
          <a:xfrm>
            <a:off x="4262727" y="3823035"/>
            <a:ext cx="1831843" cy="2470639"/>
          </a:xfrm>
          <a:prstGeom prst="rect">
            <a:avLst/>
          </a:prstGeom>
        </p:spPr>
      </p:pic>
      <p:sp>
        <p:nvSpPr>
          <p:cNvPr id="22" name="Date Placeholder 1">
            <a:extLst>
              <a:ext uri="{FF2B5EF4-FFF2-40B4-BE49-F238E27FC236}">
                <a16:creationId xmlns:a16="http://schemas.microsoft.com/office/drawing/2014/main" id="{A10BE36D-C5A9-F47B-9894-BD906AE3D459}"/>
              </a:ext>
            </a:extLst>
          </p:cNvPr>
          <p:cNvSpPr>
            <a:spLocks noGrp="1"/>
          </p:cNvSpPr>
          <p:nvPr>
            <p:ph type="dt" sz="half" idx="2"/>
          </p:nvPr>
        </p:nvSpPr>
        <p:spPr>
          <a:xfrm>
            <a:off x="2969335" y="6362377"/>
            <a:ext cx="2133600" cy="365125"/>
          </a:xfrm>
        </p:spPr>
        <p:txBody>
          <a:bodyPr/>
          <a:lstStyle/>
          <a:p>
            <a:fld id="{B4BFD808-6B56-4447-9401-2398D08EE3C0}" type="datetime1">
              <a:rPr lang="en-US" smtClean="0"/>
              <a:pPr/>
              <a:t>6/7/2023</a:t>
            </a:fld>
            <a:endParaRPr lang="en-US" dirty="0"/>
          </a:p>
        </p:txBody>
      </p:sp>
    </p:spTree>
    <p:extLst>
      <p:ext uri="{BB962C8B-B14F-4D97-AF65-F5344CB8AC3E}">
        <p14:creationId xmlns:p14="http://schemas.microsoft.com/office/powerpoint/2010/main" val="260683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17</a:t>
            </a:fld>
            <a:endParaRPr lang="en-US" dirty="0"/>
          </a:p>
        </p:txBody>
      </p:sp>
      <p:pic>
        <p:nvPicPr>
          <p:cNvPr id="9" name="Picture 8" descr="A picture containing building, clothing, engineering, person&#10;&#10;Description automatically generated">
            <a:extLst>
              <a:ext uri="{FF2B5EF4-FFF2-40B4-BE49-F238E27FC236}">
                <a16:creationId xmlns:a16="http://schemas.microsoft.com/office/drawing/2014/main" id="{7BA5CBAC-5EAB-2C07-BB60-26C41BD044F1}"/>
              </a:ext>
            </a:extLst>
          </p:cNvPr>
          <p:cNvPicPr>
            <a:picLocks noChangeAspect="1"/>
          </p:cNvPicPr>
          <p:nvPr/>
        </p:nvPicPr>
        <p:blipFill>
          <a:blip r:embed="rId2"/>
          <a:stretch>
            <a:fillRect/>
          </a:stretch>
        </p:blipFill>
        <p:spPr>
          <a:xfrm>
            <a:off x="269283" y="942752"/>
            <a:ext cx="5254931" cy="2424149"/>
          </a:xfrm>
          <a:prstGeom prst="rect">
            <a:avLst/>
          </a:prstGeom>
        </p:spPr>
      </p:pic>
      <p:sp>
        <p:nvSpPr>
          <p:cNvPr id="16" name="TextBox 15">
            <a:extLst>
              <a:ext uri="{FF2B5EF4-FFF2-40B4-BE49-F238E27FC236}">
                <a16:creationId xmlns:a16="http://schemas.microsoft.com/office/drawing/2014/main" id="{849D7044-B4FC-581B-981A-E432BA4638B8}"/>
              </a:ext>
            </a:extLst>
          </p:cNvPr>
          <p:cNvSpPr txBox="1"/>
          <p:nvPr/>
        </p:nvSpPr>
        <p:spPr>
          <a:xfrm>
            <a:off x="5791200" y="789149"/>
            <a:ext cx="2895600" cy="5893921"/>
          </a:xfrm>
          <a:prstGeom prst="rect">
            <a:avLst/>
          </a:prstGeom>
          <a:noFill/>
        </p:spPr>
        <p:txBody>
          <a:bodyPr wrap="square" rtlCol="0">
            <a:spAutoFit/>
          </a:bodyPr>
          <a:lstStyle/>
          <a:p>
            <a:pPr marL="285750" indent="-285750">
              <a:buFont typeface="Arial" panose="020B0604020202020204" pitchFamily="34" charset="0"/>
              <a:buChar char="•"/>
            </a:pPr>
            <a:r>
              <a:rPr lang="en-US" sz="1300" dirty="0"/>
              <a:t>Water diverted to tunnel drain or floor;</a:t>
            </a:r>
          </a:p>
          <a:p>
            <a:pPr marL="285750" indent="-285750">
              <a:buFont typeface="Arial" panose="020B0604020202020204" pitchFamily="34" charset="0"/>
              <a:buChar char="•"/>
            </a:pPr>
            <a:endParaRPr lang="en-US" sz="1300" dirty="0"/>
          </a:p>
          <a:p>
            <a:pPr marL="285750" indent="-285750">
              <a:buFont typeface="Arial" panose="020B0604020202020204" pitchFamily="34" charset="0"/>
              <a:buChar char="•"/>
            </a:pPr>
            <a:r>
              <a:rPr lang="en-US" sz="1300" dirty="0"/>
              <a:t>Successfully performed on the BR.QDE5 Sept 22 till end of run and on-going with the BR.QFO11 which started in March 23;</a:t>
            </a:r>
          </a:p>
          <a:p>
            <a:pPr marL="285750" indent="-285750">
              <a:buFont typeface="Arial" panose="020B0604020202020204" pitchFamily="34" charset="0"/>
              <a:buChar char="•"/>
            </a:pPr>
            <a:endParaRPr lang="en-US" sz="1300" dirty="0"/>
          </a:p>
          <a:p>
            <a:pPr marL="285750" indent="-285750">
              <a:buFont typeface="Arial" panose="020B0604020202020204" pitchFamily="34" charset="0"/>
              <a:buChar char="•"/>
            </a:pPr>
            <a:r>
              <a:rPr lang="en-US" sz="1300" dirty="0"/>
              <a:t>Limited access (in cases only a few centimeters) makes implementation ‘bespoke’ in most cases;</a:t>
            </a:r>
          </a:p>
          <a:p>
            <a:pPr marL="285750" indent="-285750">
              <a:buFont typeface="Arial" panose="020B0604020202020204" pitchFamily="34" charset="0"/>
              <a:buChar char="•"/>
            </a:pPr>
            <a:endParaRPr lang="en-US" sz="1300" dirty="0"/>
          </a:p>
          <a:p>
            <a:pPr marL="285750" indent="-285750">
              <a:buFont typeface="Arial" panose="020B0604020202020204" pitchFamily="34" charset="0"/>
              <a:buChar char="•"/>
            </a:pPr>
            <a:r>
              <a:rPr lang="en-US" sz="1300" dirty="0"/>
              <a:t>While the leak remains, there is no guarantee that we do not witness an irreparable failure (short to ground or between turns);</a:t>
            </a:r>
          </a:p>
          <a:p>
            <a:pPr marL="285750" indent="-285750">
              <a:buFont typeface="Arial" panose="020B0604020202020204" pitchFamily="34" charset="0"/>
              <a:buChar char="•"/>
            </a:pPr>
            <a:endParaRPr lang="en-US" sz="1300" dirty="0"/>
          </a:p>
          <a:p>
            <a:pPr marL="285750" indent="-285750">
              <a:buFont typeface="Arial" panose="020B0604020202020204" pitchFamily="34" charset="0"/>
              <a:buChar char="•"/>
            </a:pPr>
            <a:r>
              <a:rPr lang="en-US" sz="1300" dirty="0"/>
              <a:t>A sudden increase of the leak could cause damage to the magnet and neighboring equipment;</a:t>
            </a:r>
          </a:p>
          <a:p>
            <a:pPr marL="285750" indent="-285750">
              <a:buFont typeface="Arial" panose="020B0604020202020204" pitchFamily="34" charset="0"/>
              <a:buChar char="•"/>
            </a:pPr>
            <a:endParaRPr lang="en-US" sz="1300" dirty="0"/>
          </a:p>
          <a:p>
            <a:pPr marL="285750" indent="-285750">
              <a:buFont typeface="Arial" panose="020B0604020202020204" pitchFamily="34" charset="0"/>
              <a:buChar char="•"/>
            </a:pPr>
            <a:r>
              <a:rPr lang="en-US" sz="1300" dirty="0"/>
              <a:t>As long as the magnet cooling is not compromised, and the leak is under control, operation may continue.</a:t>
            </a:r>
          </a:p>
        </p:txBody>
      </p:sp>
      <p:sp>
        <p:nvSpPr>
          <p:cNvPr id="6" name="TextBox 5">
            <a:extLst>
              <a:ext uri="{FF2B5EF4-FFF2-40B4-BE49-F238E27FC236}">
                <a16:creationId xmlns:a16="http://schemas.microsoft.com/office/drawing/2014/main" id="{7C33572E-B5E7-4ED7-302D-8D634B318B0A}"/>
              </a:ext>
            </a:extLst>
          </p:cNvPr>
          <p:cNvSpPr txBox="1"/>
          <p:nvPr/>
        </p:nvSpPr>
        <p:spPr>
          <a:xfrm>
            <a:off x="58783" y="130629"/>
            <a:ext cx="8850086" cy="461665"/>
          </a:xfrm>
          <a:prstGeom prst="rect">
            <a:avLst/>
          </a:prstGeom>
          <a:noFill/>
        </p:spPr>
        <p:txBody>
          <a:bodyPr wrap="square" rtlCol="0">
            <a:spAutoFit/>
          </a:bodyPr>
          <a:lstStyle/>
          <a:p>
            <a:pPr algn="ctr"/>
            <a:r>
              <a:rPr lang="en-US" sz="2400" b="1" dirty="0"/>
              <a:t>In-situ repairs – </a:t>
            </a:r>
            <a:r>
              <a:rPr lang="en-GB" sz="2400" b="1" dirty="0"/>
              <a:t>Mitigation (water diversion)</a:t>
            </a:r>
          </a:p>
        </p:txBody>
      </p:sp>
      <p:pic>
        <p:nvPicPr>
          <p:cNvPr id="7" name="Picture 6" descr="A picture containing still life photography, tool, indoor&#10;&#10;Description automatically generated">
            <a:extLst>
              <a:ext uri="{FF2B5EF4-FFF2-40B4-BE49-F238E27FC236}">
                <a16:creationId xmlns:a16="http://schemas.microsoft.com/office/drawing/2014/main" id="{0FE98415-7F88-9B79-D1A4-A65EF262B6A2}"/>
              </a:ext>
            </a:extLst>
          </p:cNvPr>
          <p:cNvPicPr>
            <a:picLocks noChangeAspect="1"/>
          </p:cNvPicPr>
          <p:nvPr/>
        </p:nvPicPr>
        <p:blipFill>
          <a:blip r:embed="rId3"/>
          <a:stretch>
            <a:fillRect/>
          </a:stretch>
        </p:blipFill>
        <p:spPr>
          <a:xfrm>
            <a:off x="1529848" y="3730084"/>
            <a:ext cx="1906614" cy="2532222"/>
          </a:xfrm>
          <a:prstGeom prst="rect">
            <a:avLst/>
          </a:prstGeom>
        </p:spPr>
      </p:pic>
      <p:pic>
        <p:nvPicPr>
          <p:cNvPr id="10" name="Picture 9" descr="A close up of a machine&#10;&#10;Description automatically generated with low confidence">
            <a:extLst>
              <a:ext uri="{FF2B5EF4-FFF2-40B4-BE49-F238E27FC236}">
                <a16:creationId xmlns:a16="http://schemas.microsoft.com/office/drawing/2014/main" id="{111747A4-9544-F6B5-C83C-53B56E7BFD34}"/>
              </a:ext>
            </a:extLst>
          </p:cNvPr>
          <p:cNvPicPr>
            <a:picLocks noChangeAspect="1"/>
          </p:cNvPicPr>
          <p:nvPr/>
        </p:nvPicPr>
        <p:blipFill>
          <a:blip r:embed="rId4"/>
          <a:stretch>
            <a:fillRect/>
          </a:stretch>
        </p:blipFill>
        <p:spPr>
          <a:xfrm rot="5400000">
            <a:off x="-423223" y="4418152"/>
            <a:ext cx="2532222" cy="1168139"/>
          </a:xfrm>
          <a:prstGeom prst="rect">
            <a:avLst/>
          </a:prstGeom>
        </p:spPr>
      </p:pic>
      <p:pic>
        <p:nvPicPr>
          <p:cNvPr id="14" name="Picture 13" descr="A picture containing waste container, container, steel, engineering&#10;&#10;Description automatically generated">
            <a:extLst>
              <a:ext uri="{FF2B5EF4-FFF2-40B4-BE49-F238E27FC236}">
                <a16:creationId xmlns:a16="http://schemas.microsoft.com/office/drawing/2014/main" id="{9C7AC049-BCDC-346C-A397-92BA9EDBCE41}"/>
              </a:ext>
            </a:extLst>
          </p:cNvPr>
          <p:cNvPicPr>
            <a:picLocks noChangeAspect="1"/>
          </p:cNvPicPr>
          <p:nvPr/>
        </p:nvPicPr>
        <p:blipFill>
          <a:blip r:embed="rId5"/>
          <a:stretch>
            <a:fillRect/>
          </a:stretch>
        </p:blipFill>
        <p:spPr>
          <a:xfrm>
            <a:off x="3618693" y="3745506"/>
            <a:ext cx="1906614" cy="2532222"/>
          </a:xfrm>
          <a:prstGeom prst="rect">
            <a:avLst/>
          </a:prstGeom>
        </p:spPr>
      </p:pic>
      <p:sp>
        <p:nvSpPr>
          <p:cNvPr id="17" name="Date Placeholder 1">
            <a:extLst>
              <a:ext uri="{FF2B5EF4-FFF2-40B4-BE49-F238E27FC236}">
                <a16:creationId xmlns:a16="http://schemas.microsoft.com/office/drawing/2014/main" id="{188DDC38-A0E9-FAFA-90BD-C1044C13BE56}"/>
              </a:ext>
            </a:extLst>
          </p:cNvPr>
          <p:cNvSpPr>
            <a:spLocks noGrp="1"/>
          </p:cNvSpPr>
          <p:nvPr>
            <p:ph type="dt" sz="half" idx="2"/>
          </p:nvPr>
        </p:nvSpPr>
        <p:spPr>
          <a:xfrm>
            <a:off x="2969335" y="6362377"/>
            <a:ext cx="2133600" cy="365125"/>
          </a:xfrm>
        </p:spPr>
        <p:txBody>
          <a:bodyPr/>
          <a:lstStyle/>
          <a:p>
            <a:fld id="{B4BFD808-6B56-4447-9401-2398D08EE3C0}" type="datetime1">
              <a:rPr lang="en-US" smtClean="0"/>
              <a:pPr/>
              <a:t>6/7/2023</a:t>
            </a:fld>
            <a:endParaRPr lang="en-US" dirty="0"/>
          </a:p>
        </p:txBody>
      </p:sp>
    </p:spTree>
    <p:extLst>
      <p:ext uri="{BB962C8B-B14F-4D97-AF65-F5344CB8AC3E}">
        <p14:creationId xmlns:p14="http://schemas.microsoft.com/office/powerpoint/2010/main" val="6030620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18</a:t>
            </a:fld>
            <a:endParaRPr lang="en-US" dirty="0"/>
          </a:p>
        </p:txBody>
      </p:sp>
      <p:pic>
        <p:nvPicPr>
          <p:cNvPr id="9" name="Picture 8" descr="A picture containing building, clothing, engineering, person&#10;&#10;Description automatically generated">
            <a:extLst>
              <a:ext uri="{FF2B5EF4-FFF2-40B4-BE49-F238E27FC236}">
                <a16:creationId xmlns:a16="http://schemas.microsoft.com/office/drawing/2014/main" id="{7BA5CBAC-5EAB-2C07-BB60-26C41BD044F1}"/>
              </a:ext>
            </a:extLst>
          </p:cNvPr>
          <p:cNvPicPr>
            <a:picLocks noChangeAspect="1"/>
          </p:cNvPicPr>
          <p:nvPr/>
        </p:nvPicPr>
        <p:blipFill>
          <a:blip r:embed="rId2"/>
          <a:stretch>
            <a:fillRect/>
          </a:stretch>
        </p:blipFill>
        <p:spPr>
          <a:xfrm>
            <a:off x="240404" y="787140"/>
            <a:ext cx="5040768" cy="2325354"/>
          </a:xfrm>
          <a:prstGeom prst="rect">
            <a:avLst/>
          </a:prstGeom>
        </p:spPr>
      </p:pic>
      <p:sp>
        <p:nvSpPr>
          <p:cNvPr id="16" name="TextBox 15">
            <a:extLst>
              <a:ext uri="{FF2B5EF4-FFF2-40B4-BE49-F238E27FC236}">
                <a16:creationId xmlns:a16="http://schemas.microsoft.com/office/drawing/2014/main" id="{849D7044-B4FC-581B-981A-E432BA4638B8}"/>
              </a:ext>
            </a:extLst>
          </p:cNvPr>
          <p:cNvSpPr txBox="1"/>
          <p:nvPr/>
        </p:nvSpPr>
        <p:spPr>
          <a:xfrm>
            <a:off x="5584371" y="942752"/>
            <a:ext cx="3415939" cy="4185761"/>
          </a:xfrm>
          <a:prstGeom prst="rect">
            <a:avLst/>
          </a:prstGeom>
          <a:noFill/>
        </p:spPr>
        <p:txBody>
          <a:bodyPr wrap="square" rtlCol="0">
            <a:spAutoFit/>
          </a:bodyPr>
          <a:lstStyle/>
          <a:p>
            <a:pPr marL="285750" indent="-285750">
              <a:buFont typeface="Arial" panose="020B0604020202020204" pitchFamily="34" charset="0"/>
              <a:buChar char="•"/>
            </a:pPr>
            <a:r>
              <a:rPr lang="en-US" sz="1400" dirty="0"/>
              <a:t>Limited access to most of the brazed joints (8/80) makes cleaning of the old tape and resin difficult or not impossible.</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If poorly executed could make the problem worse causing irreparable damage (water between turns causing a short circuit </a:t>
            </a:r>
            <a:r>
              <a:rPr lang="en-US" sz="1400" dirty="0" err="1"/>
              <a:t>etc</a:t>
            </a:r>
            <a:r>
              <a:rPr lang="en-US" sz="1400" dirty="0"/>
              <a:t>…) </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Time consuming (~3/4 days) to perform considering:</a:t>
            </a:r>
          </a:p>
          <a:p>
            <a:pPr marL="742950" lvl="1" indent="-285750">
              <a:buFont typeface="Arial" panose="020B0604020202020204" pitchFamily="34" charset="0"/>
              <a:buChar char="•"/>
            </a:pPr>
            <a:r>
              <a:rPr lang="en-US" sz="1400" dirty="0"/>
              <a:t>Cleaning preparation</a:t>
            </a:r>
          </a:p>
          <a:p>
            <a:pPr marL="742950" lvl="1" indent="-285750">
              <a:buFont typeface="Arial" panose="020B0604020202020204" pitchFamily="34" charset="0"/>
              <a:buChar char="•"/>
            </a:pPr>
            <a:r>
              <a:rPr lang="en-US" sz="1400" dirty="0"/>
              <a:t>Resin injection</a:t>
            </a:r>
          </a:p>
          <a:p>
            <a:pPr marL="742950" lvl="1" indent="-285750">
              <a:buFont typeface="Arial" panose="020B0604020202020204" pitchFamily="34" charset="0"/>
              <a:buChar char="•"/>
            </a:pPr>
            <a:r>
              <a:rPr lang="en-US" sz="1400" dirty="0"/>
              <a:t>Resin curing</a:t>
            </a:r>
          </a:p>
          <a:p>
            <a:pPr marL="742950" lvl="1" indent="-285750">
              <a:buFont typeface="Arial" panose="020B0604020202020204" pitchFamily="34" charset="0"/>
              <a:buChar char="•"/>
            </a:pPr>
            <a:r>
              <a:rPr lang="en-US" sz="1400" dirty="0"/>
              <a:t>Validation </a:t>
            </a:r>
          </a:p>
          <a:p>
            <a:pPr lvl="1"/>
            <a:endParaRPr lang="en-US" sz="1400" dirty="0"/>
          </a:p>
          <a:p>
            <a:pPr marL="285750" indent="-285750">
              <a:buFont typeface="Arial" panose="020B0604020202020204" pitchFamily="34" charset="0"/>
              <a:buChar char="•"/>
            </a:pPr>
            <a:r>
              <a:rPr lang="en-US" sz="1400" dirty="0"/>
              <a:t>Trials and validation on-going with MME (see slide).</a:t>
            </a:r>
          </a:p>
        </p:txBody>
      </p:sp>
      <p:sp>
        <p:nvSpPr>
          <p:cNvPr id="6" name="TextBox 5">
            <a:extLst>
              <a:ext uri="{FF2B5EF4-FFF2-40B4-BE49-F238E27FC236}">
                <a16:creationId xmlns:a16="http://schemas.microsoft.com/office/drawing/2014/main" id="{7C33572E-B5E7-4ED7-302D-8D634B318B0A}"/>
              </a:ext>
            </a:extLst>
          </p:cNvPr>
          <p:cNvSpPr txBox="1"/>
          <p:nvPr/>
        </p:nvSpPr>
        <p:spPr>
          <a:xfrm>
            <a:off x="58783" y="130629"/>
            <a:ext cx="8850086" cy="461665"/>
          </a:xfrm>
          <a:prstGeom prst="rect">
            <a:avLst/>
          </a:prstGeom>
          <a:noFill/>
        </p:spPr>
        <p:txBody>
          <a:bodyPr wrap="square" rtlCol="0">
            <a:spAutoFit/>
          </a:bodyPr>
          <a:lstStyle/>
          <a:p>
            <a:pPr algn="ctr"/>
            <a:r>
              <a:rPr lang="en-US" sz="2400" b="1" dirty="0"/>
              <a:t>In-situ repairs – </a:t>
            </a:r>
            <a:r>
              <a:rPr lang="en-GB" sz="2400" b="1" dirty="0"/>
              <a:t>Epoxy repair</a:t>
            </a:r>
          </a:p>
        </p:txBody>
      </p:sp>
      <p:pic>
        <p:nvPicPr>
          <p:cNvPr id="8" name="Picture 7" descr="A picture containing tool, metal, household hardware&#10;&#10;Description automatically generated">
            <a:extLst>
              <a:ext uri="{FF2B5EF4-FFF2-40B4-BE49-F238E27FC236}">
                <a16:creationId xmlns:a16="http://schemas.microsoft.com/office/drawing/2014/main" id="{D0EE121C-6520-63B8-BB05-8F386A09EE0C}"/>
              </a:ext>
            </a:extLst>
          </p:cNvPr>
          <p:cNvPicPr>
            <a:picLocks noChangeAspect="1"/>
          </p:cNvPicPr>
          <p:nvPr/>
        </p:nvPicPr>
        <p:blipFill>
          <a:blip r:embed="rId3"/>
          <a:stretch>
            <a:fillRect/>
          </a:stretch>
        </p:blipFill>
        <p:spPr>
          <a:xfrm>
            <a:off x="240404" y="3360151"/>
            <a:ext cx="1537754" cy="2073997"/>
          </a:xfrm>
          <a:prstGeom prst="rect">
            <a:avLst/>
          </a:prstGeom>
        </p:spPr>
      </p:pic>
      <p:pic>
        <p:nvPicPr>
          <p:cNvPr id="12" name="Picture 11" descr="A close-up of a person's hand&#10;&#10;Description automatically generated with low confidence">
            <a:extLst>
              <a:ext uri="{FF2B5EF4-FFF2-40B4-BE49-F238E27FC236}">
                <a16:creationId xmlns:a16="http://schemas.microsoft.com/office/drawing/2014/main" id="{4F9B084D-21A1-698E-4191-AE0B4F27E2C3}"/>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40000" contrast="-40000"/>
                    </a14:imgEffect>
                  </a14:imgLayer>
                </a14:imgProps>
              </a:ext>
            </a:extLst>
          </a:blip>
          <a:stretch>
            <a:fillRect/>
          </a:stretch>
        </p:blipFill>
        <p:spPr>
          <a:xfrm>
            <a:off x="1941039" y="3360151"/>
            <a:ext cx="1537755" cy="2073997"/>
          </a:xfrm>
          <a:prstGeom prst="rect">
            <a:avLst/>
          </a:prstGeom>
        </p:spPr>
      </p:pic>
      <p:sp>
        <p:nvSpPr>
          <p:cNvPr id="13" name="Oval 12">
            <a:extLst>
              <a:ext uri="{FF2B5EF4-FFF2-40B4-BE49-F238E27FC236}">
                <a16:creationId xmlns:a16="http://schemas.microsoft.com/office/drawing/2014/main" id="{0E9A516B-FE6C-9CE0-1528-BC3E63CEA56B}"/>
              </a:ext>
            </a:extLst>
          </p:cNvPr>
          <p:cNvSpPr/>
          <p:nvPr/>
        </p:nvSpPr>
        <p:spPr>
          <a:xfrm>
            <a:off x="2391094" y="3831635"/>
            <a:ext cx="247011" cy="247447"/>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7" name="Picture 16" descr="A close up of a copper pipe&#10;&#10;Description automatically generated with low confidence">
            <a:extLst>
              <a:ext uri="{FF2B5EF4-FFF2-40B4-BE49-F238E27FC236}">
                <a16:creationId xmlns:a16="http://schemas.microsoft.com/office/drawing/2014/main" id="{2C7CC7F2-E098-FC11-C675-38693DA76276}"/>
              </a:ext>
            </a:extLst>
          </p:cNvPr>
          <p:cNvPicPr>
            <a:picLocks noChangeAspect="1"/>
          </p:cNvPicPr>
          <p:nvPr/>
        </p:nvPicPr>
        <p:blipFill>
          <a:blip r:embed="rId6"/>
          <a:stretch>
            <a:fillRect/>
          </a:stretch>
        </p:blipFill>
        <p:spPr>
          <a:xfrm rot="5400000">
            <a:off x="3399106" y="3619400"/>
            <a:ext cx="2073997" cy="1555498"/>
          </a:xfrm>
          <a:prstGeom prst="rect">
            <a:avLst/>
          </a:prstGeom>
        </p:spPr>
      </p:pic>
      <p:sp>
        <p:nvSpPr>
          <p:cNvPr id="19" name="Date Placeholder 1">
            <a:extLst>
              <a:ext uri="{FF2B5EF4-FFF2-40B4-BE49-F238E27FC236}">
                <a16:creationId xmlns:a16="http://schemas.microsoft.com/office/drawing/2014/main" id="{285BFA43-87E3-A586-E778-5C344E01E285}"/>
              </a:ext>
            </a:extLst>
          </p:cNvPr>
          <p:cNvSpPr>
            <a:spLocks noGrp="1"/>
          </p:cNvSpPr>
          <p:nvPr>
            <p:ph type="dt" sz="half" idx="2"/>
          </p:nvPr>
        </p:nvSpPr>
        <p:spPr>
          <a:xfrm>
            <a:off x="2969335" y="6362377"/>
            <a:ext cx="2133600" cy="365125"/>
          </a:xfrm>
        </p:spPr>
        <p:txBody>
          <a:bodyPr/>
          <a:lstStyle/>
          <a:p>
            <a:fld id="{B4BFD808-6B56-4447-9401-2398D08EE3C0}" type="datetime1">
              <a:rPr lang="en-US" smtClean="0"/>
              <a:pPr/>
              <a:t>6/7/2023</a:t>
            </a:fld>
            <a:endParaRPr lang="en-US" dirty="0"/>
          </a:p>
        </p:txBody>
      </p:sp>
    </p:spTree>
    <p:extLst>
      <p:ext uri="{BB962C8B-B14F-4D97-AF65-F5344CB8AC3E}">
        <p14:creationId xmlns:p14="http://schemas.microsoft.com/office/powerpoint/2010/main" val="5542867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19</a:t>
            </a:fld>
            <a:endParaRPr lang="en-US" dirty="0"/>
          </a:p>
        </p:txBody>
      </p:sp>
      <p:sp>
        <p:nvSpPr>
          <p:cNvPr id="16" name="TextBox 15">
            <a:extLst>
              <a:ext uri="{FF2B5EF4-FFF2-40B4-BE49-F238E27FC236}">
                <a16:creationId xmlns:a16="http://schemas.microsoft.com/office/drawing/2014/main" id="{849D7044-B4FC-581B-981A-E432BA4638B8}"/>
              </a:ext>
            </a:extLst>
          </p:cNvPr>
          <p:cNvSpPr txBox="1"/>
          <p:nvPr/>
        </p:nvSpPr>
        <p:spPr>
          <a:xfrm>
            <a:off x="5182757" y="1021127"/>
            <a:ext cx="3777840" cy="5078313"/>
          </a:xfrm>
          <a:prstGeom prst="rect">
            <a:avLst/>
          </a:prstGeom>
          <a:noFill/>
        </p:spPr>
        <p:txBody>
          <a:bodyPr wrap="square" rtlCol="0">
            <a:spAutoFit/>
          </a:bodyPr>
          <a:lstStyle/>
          <a:p>
            <a:pPr marL="285750" indent="-285750">
              <a:buFont typeface="Arial" panose="020B0604020202020204" pitchFamily="34" charset="0"/>
              <a:buChar char="•"/>
            </a:pPr>
            <a:r>
              <a:rPr lang="en-US" sz="1200" dirty="0"/>
              <a:t>All but a few (~7/80) connections can be repaired by:</a:t>
            </a:r>
          </a:p>
          <a:p>
            <a:pPr marL="742950" lvl="1" indent="-285750">
              <a:buFont typeface="Arial" panose="020B0604020202020204" pitchFamily="34" charset="0"/>
              <a:buChar char="•"/>
            </a:pPr>
            <a:r>
              <a:rPr lang="en-US" sz="1200" dirty="0"/>
              <a:t>Careful removal of the tape and insulation, both at repair and adjacent conductors;</a:t>
            </a:r>
          </a:p>
          <a:p>
            <a:pPr marL="742950" lvl="1" indent="-285750">
              <a:buFont typeface="Arial" panose="020B0604020202020204" pitchFamily="34" charset="0"/>
              <a:buChar char="•"/>
            </a:pPr>
            <a:endParaRPr lang="en-US" sz="1200" dirty="0"/>
          </a:p>
          <a:p>
            <a:pPr marL="742950" lvl="1" indent="-285750">
              <a:buFont typeface="Arial" panose="020B0604020202020204" pitchFamily="34" charset="0"/>
              <a:buChar char="•"/>
            </a:pPr>
            <a:r>
              <a:rPr lang="en-US" sz="1200" dirty="0"/>
              <a:t>Cutting and or de-brazing of the failed connection;</a:t>
            </a:r>
          </a:p>
          <a:p>
            <a:pPr marL="742950" lvl="1" indent="-285750">
              <a:buFont typeface="Arial" panose="020B0604020202020204" pitchFamily="34" charset="0"/>
              <a:buChar char="•"/>
            </a:pPr>
            <a:endParaRPr lang="en-US" sz="1200" dirty="0"/>
          </a:p>
          <a:p>
            <a:pPr marL="742950" lvl="1" indent="-285750">
              <a:buFont typeface="Arial" panose="020B0604020202020204" pitchFamily="34" charset="0"/>
              <a:buChar char="•"/>
            </a:pPr>
            <a:r>
              <a:rPr lang="en-US" sz="1200" dirty="0"/>
              <a:t>Production and adjustment of the new component;</a:t>
            </a:r>
          </a:p>
          <a:p>
            <a:pPr marL="742950" lvl="1" indent="-285750">
              <a:buFont typeface="Arial" panose="020B0604020202020204" pitchFamily="34" charset="0"/>
              <a:buChar char="•"/>
            </a:pPr>
            <a:endParaRPr lang="en-US" sz="1200" dirty="0"/>
          </a:p>
          <a:p>
            <a:pPr marL="742950" lvl="1" indent="-285750">
              <a:buFont typeface="Arial" panose="020B0604020202020204" pitchFamily="34" charset="0"/>
              <a:buChar char="•"/>
            </a:pPr>
            <a:r>
              <a:rPr lang="en-US" sz="1200" dirty="0"/>
              <a:t>Induction brazing without flux while indirectly cooling the adjacent conductors to minimize the heat to the insulation/resin;</a:t>
            </a:r>
          </a:p>
          <a:p>
            <a:pPr marL="742950" lvl="1" indent="-285750">
              <a:buFont typeface="Arial" panose="020B0604020202020204" pitchFamily="34" charset="0"/>
              <a:buChar char="•"/>
            </a:pPr>
            <a:endParaRPr lang="en-US" sz="1200" dirty="0"/>
          </a:p>
          <a:p>
            <a:pPr marL="742950" lvl="1" indent="-285750">
              <a:buFont typeface="Arial" panose="020B0604020202020204" pitchFamily="34" charset="0"/>
              <a:buChar char="•"/>
            </a:pPr>
            <a:r>
              <a:rPr lang="en-US" sz="1200" dirty="0"/>
              <a:t>Direct cooling with water to cool part;</a:t>
            </a:r>
          </a:p>
          <a:p>
            <a:pPr marL="742950" lvl="1" indent="-285750">
              <a:buFont typeface="Arial" panose="020B0604020202020204" pitchFamily="34" charset="0"/>
              <a:buChar char="•"/>
            </a:pPr>
            <a:endParaRPr lang="en-US" sz="1200" dirty="0"/>
          </a:p>
          <a:p>
            <a:pPr marL="742950" lvl="1" indent="-285750">
              <a:buFont typeface="Arial" panose="020B0604020202020204" pitchFamily="34" charset="0"/>
              <a:buChar char="•"/>
            </a:pPr>
            <a:r>
              <a:rPr lang="en-US" sz="1200" dirty="0"/>
              <a:t>Verification of brazing leak tightness (water at 50 bar and helium leak test);</a:t>
            </a:r>
          </a:p>
          <a:p>
            <a:pPr marL="742950" lvl="1" indent="-285750">
              <a:buFont typeface="Arial" panose="020B0604020202020204" pitchFamily="34" charset="0"/>
              <a:buChar char="•"/>
            </a:pPr>
            <a:endParaRPr lang="en-US" sz="1200" dirty="0"/>
          </a:p>
          <a:p>
            <a:pPr marL="742950" lvl="1" indent="-285750">
              <a:buFont typeface="Arial" panose="020B0604020202020204" pitchFamily="34" charset="0"/>
              <a:buChar char="•"/>
            </a:pPr>
            <a:r>
              <a:rPr lang="en-US" sz="1200" dirty="0"/>
              <a:t>Cleaning and drying in vacuum to remove all humidity before insulation verification and full certification.</a:t>
            </a:r>
          </a:p>
          <a:p>
            <a:pPr lvl="1"/>
            <a:endParaRPr lang="en-US" sz="1200" dirty="0"/>
          </a:p>
          <a:p>
            <a:pPr marL="742950" lvl="1" indent="-285750">
              <a:buFont typeface="Arial" panose="020B0604020202020204" pitchFamily="34" charset="0"/>
              <a:buChar char="•"/>
            </a:pPr>
            <a:r>
              <a:rPr lang="en-US" sz="1200" dirty="0">
                <a:highlight>
                  <a:srgbClr val="FFFF00"/>
                </a:highlight>
              </a:rPr>
              <a:t>Base line solution for single repair (today)</a:t>
            </a:r>
          </a:p>
        </p:txBody>
      </p:sp>
      <p:sp>
        <p:nvSpPr>
          <p:cNvPr id="6" name="TextBox 5">
            <a:extLst>
              <a:ext uri="{FF2B5EF4-FFF2-40B4-BE49-F238E27FC236}">
                <a16:creationId xmlns:a16="http://schemas.microsoft.com/office/drawing/2014/main" id="{7C33572E-B5E7-4ED7-302D-8D634B318B0A}"/>
              </a:ext>
            </a:extLst>
          </p:cNvPr>
          <p:cNvSpPr txBox="1"/>
          <p:nvPr/>
        </p:nvSpPr>
        <p:spPr>
          <a:xfrm>
            <a:off x="0" y="162492"/>
            <a:ext cx="8850086" cy="461665"/>
          </a:xfrm>
          <a:prstGeom prst="rect">
            <a:avLst/>
          </a:prstGeom>
          <a:noFill/>
        </p:spPr>
        <p:txBody>
          <a:bodyPr wrap="square" rtlCol="0">
            <a:spAutoFit/>
          </a:bodyPr>
          <a:lstStyle/>
          <a:p>
            <a:pPr lvl="2" algn="ctr"/>
            <a:r>
              <a:rPr lang="en-US" sz="2400" b="1" dirty="0"/>
              <a:t>Workshop repairs – </a:t>
            </a:r>
            <a:r>
              <a:rPr lang="en-GB" sz="2400" b="1" dirty="0"/>
              <a:t>Hard brazing</a:t>
            </a:r>
          </a:p>
        </p:txBody>
      </p:sp>
      <p:pic>
        <p:nvPicPr>
          <p:cNvPr id="10" name="Picture 9" descr="An orange machine with black wires&#10;&#10;Description automatically generated with low confidence">
            <a:extLst>
              <a:ext uri="{FF2B5EF4-FFF2-40B4-BE49-F238E27FC236}">
                <a16:creationId xmlns:a16="http://schemas.microsoft.com/office/drawing/2014/main" id="{8DFF39AB-85AE-C5EE-6E38-AA1FEA7821FF}"/>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21237" b="79194" l="8061" r="69519">
                        <a14:foregroundMark x1="10466" y1="53280" x2="10466" y2="53280"/>
                        <a14:foregroundMark x1="13517" y1="29032" x2="13517" y2="29032"/>
                        <a14:foregroundMark x1="33929" y1="32043" x2="33929" y2="32043"/>
                        <a14:foregroundMark x1="8110" y1="50484" x2="8110" y2="50484"/>
                        <a14:foregroundMark x1="62773" y1="70860" x2="62773" y2="70860"/>
                        <a14:foregroundMark x1="63814" y1="63925" x2="63814" y2="63925"/>
                        <a14:foregroundMark x1="64063" y1="57204" x2="64063" y2="57204"/>
                        <a14:foregroundMark x1="64782" y1="49946" x2="64782" y2="49946"/>
                        <a14:foregroundMark x1="55804" y1="73011" x2="55804" y2="73011"/>
                        <a14:foregroundMark x1="60516" y1="67688" x2="60516" y2="67688"/>
                        <a14:foregroundMark x1="64311" y1="74301" x2="64311" y2="74301"/>
                        <a14:foregroundMark x1="66518" y1="73118" x2="66518" y2="73118"/>
                        <a14:foregroundMark x1="68576" y1="53065" x2="68576" y2="53065"/>
                        <a14:foregroundMark x1="68502" y1="47043" x2="68502" y2="47043"/>
                        <a14:foregroundMark x1="67460" y1="53925" x2="67460" y2="53925"/>
                        <a14:foregroundMark x1="67560" y1="55699" x2="67560" y2="55699"/>
                        <a14:foregroundMark x1="69072" y1="55860" x2="69072" y2="55860"/>
                        <a14:foregroundMark x1="68725" y1="50538" x2="68725" y2="50538"/>
                        <a14:foregroundMark x1="67783" y1="49247" x2="67783" y2="49247"/>
                        <a14:foregroundMark x1="68229" y1="44677" x2="68229" y2="44677"/>
                        <a14:foregroundMark x1="69196" y1="43978" x2="69196" y2="43978"/>
                        <a14:foregroundMark x1="68948" y1="42097" x2="68948" y2="42097"/>
                        <a14:foregroundMark x1="68552" y1="41398" x2="68552" y2="41398"/>
                        <a14:foregroundMark x1="67436" y1="44677" x2="67436" y2="44677"/>
                        <a14:foregroundMark x1="68775" y1="36075" x2="68775" y2="36075"/>
                        <a14:foregroundMark x1="67535" y1="33656" x2="67535" y2="33656"/>
                        <a14:foregroundMark x1="66642" y1="30484" x2="66642" y2="30484"/>
                        <a14:foregroundMark x1="66766" y1="63871" x2="66766" y2="63871"/>
                        <a14:foregroundMark x1="68254" y1="62742" x2="68254" y2="62742"/>
                        <a14:foregroundMark x1="66741" y1="72903" x2="66741" y2="72903"/>
                        <a14:foregroundMark x1="65774" y1="75753" x2="65774" y2="75753"/>
                        <a14:foregroundMark x1="66220" y1="61882" x2="66220" y2="61882"/>
                        <a14:foregroundMark x1="66171" y1="69946" x2="65997" y2="70699"/>
                        <a14:foregroundMark x1="65551" y1="73387" x2="65551" y2="73387"/>
                        <a14:foregroundMark x1="67113" y1="71613" x2="68304" y2="67258"/>
                        <a14:foregroundMark x1="66592" y1="79194" x2="69519" y2="65430"/>
                        <a14:foregroundMark x1="69271" y1="36129" x2="64261" y2="25376"/>
                        <a14:foregroundMark x1="64261" y1="25376" x2="62748" y2="24946"/>
                        <a14:foregroundMark x1="63988" y1="75806" x2="64236" y2="77151"/>
                        <a14:foregroundMark x1="63021" y1="72419" x2="63021" y2="72419"/>
                        <a14:foregroundMark x1="9797" y1="51505" x2="10689" y2="50914"/>
                        <a14:backgroundMark x1="52009" y1="76398" x2="62748" y2="77097"/>
                      </a14:backgroundRemoval>
                    </a14:imgEffect>
                  </a14:imgLayer>
                </a14:imgProps>
              </a:ext>
            </a:extLst>
          </a:blip>
          <a:srcRect l="5048" t="14558" r="29714" b="18001"/>
          <a:stretch/>
        </p:blipFill>
        <p:spPr>
          <a:xfrm rot="5400000">
            <a:off x="-833559" y="2025631"/>
            <a:ext cx="4709617" cy="2245951"/>
          </a:xfrm>
          <a:prstGeom prst="rect">
            <a:avLst/>
          </a:prstGeom>
        </p:spPr>
      </p:pic>
      <p:sp>
        <p:nvSpPr>
          <p:cNvPr id="15" name="TextBox 14">
            <a:extLst>
              <a:ext uri="{FF2B5EF4-FFF2-40B4-BE49-F238E27FC236}">
                <a16:creationId xmlns:a16="http://schemas.microsoft.com/office/drawing/2014/main" id="{80E25E51-BE14-3800-3AE5-78EF52238E3C}"/>
              </a:ext>
            </a:extLst>
          </p:cNvPr>
          <p:cNvSpPr txBox="1"/>
          <p:nvPr/>
        </p:nvSpPr>
        <p:spPr>
          <a:xfrm>
            <a:off x="183403" y="5604591"/>
            <a:ext cx="2628404" cy="276999"/>
          </a:xfrm>
          <a:prstGeom prst="rect">
            <a:avLst/>
          </a:prstGeom>
          <a:noFill/>
        </p:spPr>
        <p:txBody>
          <a:bodyPr wrap="square" rtlCol="0">
            <a:spAutoFit/>
          </a:bodyPr>
          <a:lstStyle/>
          <a:p>
            <a:r>
              <a:rPr lang="en-US" sz="1200" dirty="0"/>
              <a:t>Brazed end, 64 brazed connections.</a:t>
            </a:r>
            <a:endParaRPr lang="en-GB" sz="1200" dirty="0"/>
          </a:p>
        </p:txBody>
      </p:sp>
      <p:pic>
        <p:nvPicPr>
          <p:cNvPr id="2" name="Picture 1">
            <a:extLst>
              <a:ext uri="{FF2B5EF4-FFF2-40B4-BE49-F238E27FC236}">
                <a16:creationId xmlns:a16="http://schemas.microsoft.com/office/drawing/2014/main" id="{157CC14C-58F1-E833-64E9-B1C44539410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4979" r="29090"/>
          <a:stretch/>
        </p:blipFill>
        <p:spPr>
          <a:xfrm rot="5400000">
            <a:off x="3296320" y="2365821"/>
            <a:ext cx="1611688" cy="2161185"/>
          </a:xfrm>
          <a:prstGeom prst="rect">
            <a:avLst/>
          </a:prstGeom>
        </p:spPr>
      </p:pic>
      <p:pic>
        <p:nvPicPr>
          <p:cNvPr id="3" name="Picture 2">
            <a:extLst>
              <a:ext uri="{FF2B5EF4-FFF2-40B4-BE49-F238E27FC236}">
                <a16:creationId xmlns:a16="http://schemas.microsoft.com/office/drawing/2014/main" id="{F0EC65DA-6D00-E7BB-6907-C5CFB865B8E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21572" y="4289279"/>
            <a:ext cx="2178515" cy="1332948"/>
          </a:xfrm>
          <a:prstGeom prst="rect">
            <a:avLst/>
          </a:prstGeom>
        </p:spPr>
      </p:pic>
      <p:sp>
        <p:nvSpPr>
          <p:cNvPr id="8" name="TextBox 7">
            <a:extLst>
              <a:ext uri="{FF2B5EF4-FFF2-40B4-BE49-F238E27FC236}">
                <a16:creationId xmlns:a16="http://schemas.microsoft.com/office/drawing/2014/main" id="{EC5625D7-79A2-8BD8-0D01-3A52CA581754}"/>
              </a:ext>
            </a:extLst>
          </p:cNvPr>
          <p:cNvSpPr txBox="1"/>
          <p:nvPr/>
        </p:nvSpPr>
        <p:spPr>
          <a:xfrm>
            <a:off x="2964330" y="5661872"/>
            <a:ext cx="2628404" cy="830997"/>
          </a:xfrm>
          <a:prstGeom prst="rect">
            <a:avLst/>
          </a:prstGeom>
          <a:noFill/>
        </p:spPr>
        <p:txBody>
          <a:bodyPr wrap="square" rtlCol="0">
            <a:spAutoFit/>
          </a:bodyPr>
          <a:lstStyle/>
          <a:p>
            <a:r>
              <a:rPr lang="en-US" sz="1200" dirty="0"/>
              <a:t>Further validation of the brazing repair has been performed, allowing workshop repair of the leaking spare magnets to continue.</a:t>
            </a:r>
            <a:endParaRPr lang="en-GB" sz="1200" dirty="0"/>
          </a:p>
        </p:txBody>
      </p:sp>
      <p:pic>
        <p:nvPicPr>
          <p:cNvPr id="11" name="Picture 10" descr="A picture containing tool, workshop, orange, indoor&#10;&#10;Description automatically generated">
            <a:extLst>
              <a:ext uri="{FF2B5EF4-FFF2-40B4-BE49-F238E27FC236}">
                <a16:creationId xmlns:a16="http://schemas.microsoft.com/office/drawing/2014/main" id="{A2FC996B-4930-D953-3329-1B2E2F33F826}"/>
              </a:ext>
            </a:extLst>
          </p:cNvPr>
          <p:cNvPicPr>
            <a:picLocks noChangeAspect="1"/>
          </p:cNvPicPr>
          <p:nvPr/>
        </p:nvPicPr>
        <p:blipFill rotWithShape="1">
          <a:blip r:embed="rId6"/>
          <a:srcRect l="18045" r="38910" b="11600"/>
          <a:stretch/>
        </p:blipFill>
        <p:spPr>
          <a:xfrm rot="5400000">
            <a:off x="3403623" y="820008"/>
            <a:ext cx="1414411" cy="2178517"/>
          </a:xfrm>
          <a:prstGeom prst="rect">
            <a:avLst/>
          </a:prstGeom>
        </p:spPr>
      </p:pic>
    </p:spTree>
    <p:extLst>
      <p:ext uri="{BB962C8B-B14F-4D97-AF65-F5344CB8AC3E}">
        <p14:creationId xmlns:p14="http://schemas.microsoft.com/office/powerpoint/2010/main" val="41878980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B50CA-5857-BD0E-0387-ABB2CCA8BD33}"/>
              </a:ext>
            </a:extLst>
          </p:cNvPr>
          <p:cNvSpPr>
            <a:spLocks noGrp="1"/>
          </p:cNvSpPr>
          <p:nvPr>
            <p:ph type="title"/>
          </p:nvPr>
        </p:nvSpPr>
        <p:spPr/>
        <p:txBody>
          <a:bodyPr>
            <a:normAutofit/>
          </a:bodyPr>
          <a:lstStyle/>
          <a:p>
            <a:r>
              <a:rPr lang="en-GB" sz="1600" b="1" i="0" dirty="0">
                <a:effectLst/>
                <a:latin typeface="Roboto" panose="02000000000000000000" pitchFamily="2" charset="0"/>
              </a:rPr>
              <a:t>PS Booster magnets Task Force</a:t>
            </a:r>
            <a:br>
              <a:rPr lang="en-GB" sz="1600" b="0" i="0" dirty="0">
                <a:effectLst/>
                <a:latin typeface="Roboto" panose="02000000000000000000" pitchFamily="2" charset="0"/>
              </a:rPr>
            </a:br>
            <a:r>
              <a:rPr lang="en-GB" sz="1600" dirty="0"/>
              <a:t>Subtask-1: Readiness and history of spares, including those in radioactive storage.</a:t>
            </a:r>
          </a:p>
        </p:txBody>
      </p:sp>
      <p:sp>
        <p:nvSpPr>
          <p:cNvPr id="5" name="Slide Number Placeholder 4">
            <a:extLst>
              <a:ext uri="{FF2B5EF4-FFF2-40B4-BE49-F238E27FC236}">
                <a16:creationId xmlns:a16="http://schemas.microsoft.com/office/drawing/2014/main" id="{8E6486B7-2133-20A3-D11F-5FBA275FA602}"/>
              </a:ext>
            </a:extLst>
          </p:cNvPr>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Text Placeholder 5">
            <a:extLst>
              <a:ext uri="{FF2B5EF4-FFF2-40B4-BE49-F238E27FC236}">
                <a16:creationId xmlns:a16="http://schemas.microsoft.com/office/drawing/2014/main" id="{88A224FC-DBE9-46E6-3D26-9474168B5BE9}"/>
              </a:ext>
            </a:extLst>
          </p:cNvPr>
          <p:cNvSpPr>
            <a:spLocks noGrp="1"/>
          </p:cNvSpPr>
          <p:nvPr>
            <p:ph type="body" idx="10"/>
          </p:nvPr>
        </p:nvSpPr>
        <p:spPr>
          <a:xfrm>
            <a:off x="457200" y="3391124"/>
            <a:ext cx="4114800" cy="419653"/>
          </a:xfrm>
        </p:spPr>
        <p:txBody>
          <a:bodyPr>
            <a:normAutofit/>
          </a:bodyPr>
          <a:lstStyle/>
          <a:p>
            <a:r>
              <a:rPr lang="en-US" dirty="0"/>
              <a:t>Antony Newborough on behalf of TE/MSC</a:t>
            </a:r>
          </a:p>
        </p:txBody>
      </p:sp>
      <p:sp>
        <p:nvSpPr>
          <p:cNvPr id="7" name="Date Placeholder 1">
            <a:extLst>
              <a:ext uri="{FF2B5EF4-FFF2-40B4-BE49-F238E27FC236}">
                <a16:creationId xmlns:a16="http://schemas.microsoft.com/office/drawing/2014/main" id="{414D0AC1-6657-3516-5BAE-2B124EDACF9B}"/>
              </a:ext>
            </a:extLst>
          </p:cNvPr>
          <p:cNvSpPr>
            <a:spLocks noGrp="1"/>
          </p:cNvSpPr>
          <p:nvPr>
            <p:ph type="dt" sz="half" idx="2"/>
          </p:nvPr>
        </p:nvSpPr>
        <p:spPr>
          <a:xfrm>
            <a:off x="2969335" y="6362377"/>
            <a:ext cx="2133600" cy="365125"/>
          </a:xfrm>
        </p:spPr>
        <p:txBody>
          <a:bodyPr/>
          <a:lstStyle/>
          <a:p>
            <a:fld id="{B4BFD808-6B56-4447-9401-2398D08EE3C0}" type="datetime1">
              <a:rPr lang="en-US" smtClean="0"/>
              <a:pPr/>
              <a:t>6/7/2023</a:t>
            </a:fld>
            <a:endParaRPr lang="en-US" dirty="0"/>
          </a:p>
        </p:txBody>
      </p:sp>
    </p:spTree>
    <p:extLst>
      <p:ext uri="{BB962C8B-B14F-4D97-AF65-F5344CB8AC3E}">
        <p14:creationId xmlns:p14="http://schemas.microsoft.com/office/powerpoint/2010/main" val="11294199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20</a:t>
            </a:fld>
            <a:endParaRPr lang="en-US" dirty="0"/>
          </a:p>
        </p:txBody>
      </p:sp>
      <p:sp>
        <p:nvSpPr>
          <p:cNvPr id="16" name="TextBox 15">
            <a:extLst>
              <a:ext uri="{FF2B5EF4-FFF2-40B4-BE49-F238E27FC236}">
                <a16:creationId xmlns:a16="http://schemas.microsoft.com/office/drawing/2014/main" id="{849D7044-B4FC-581B-981A-E432BA4638B8}"/>
              </a:ext>
            </a:extLst>
          </p:cNvPr>
          <p:cNvSpPr txBox="1"/>
          <p:nvPr/>
        </p:nvSpPr>
        <p:spPr>
          <a:xfrm>
            <a:off x="5342162" y="609983"/>
            <a:ext cx="3648976" cy="6771084"/>
          </a:xfrm>
          <a:prstGeom prst="rect">
            <a:avLst/>
          </a:prstGeom>
          <a:noFill/>
        </p:spPr>
        <p:txBody>
          <a:bodyPr wrap="square" rtlCol="0">
            <a:spAutoFit/>
          </a:bodyPr>
          <a:lstStyle/>
          <a:p>
            <a:pPr marL="285750" indent="-285750">
              <a:buFont typeface="Arial" panose="020B0604020202020204" pitchFamily="34" charset="0"/>
              <a:buChar char="•"/>
            </a:pPr>
            <a:r>
              <a:rPr lang="en-GB" sz="1400" b="1" dirty="0"/>
              <a:t>All accessible or only where it leaks?</a:t>
            </a:r>
          </a:p>
          <a:p>
            <a:pPr marL="285750" indent="-285750">
              <a:buFont typeface="Arial" panose="020B0604020202020204" pitchFamily="34" charset="0"/>
              <a:buChar char="•"/>
            </a:pPr>
            <a:endParaRPr lang="en-GB" sz="1200" dirty="0"/>
          </a:p>
          <a:p>
            <a:pPr marL="742950" lvl="1" indent="-285750">
              <a:buFont typeface="Arial" panose="020B0604020202020204" pitchFamily="34" charset="0"/>
              <a:buChar char="•"/>
            </a:pPr>
            <a:r>
              <a:rPr lang="en-US" sz="1200" dirty="0"/>
              <a:t>Several brazed connections are simply not accessible for a brazed repair; </a:t>
            </a:r>
          </a:p>
          <a:p>
            <a:pPr marL="742950" lvl="1" indent="-285750">
              <a:buFont typeface="Arial" panose="020B0604020202020204" pitchFamily="34" charset="0"/>
              <a:buChar char="•"/>
            </a:pPr>
            <a:endParaRPr lang="en-US" sz="1200" dirty="0"/>
          </a:p>
          <a:p>
            <a:pPr marL="742950" lvl="1" indent="-285750">
              <a:buFont typeface="Arial" panose="020B0604020202020204" pitchFamily="34" charset="0"/>
              <a:buChar char="•"/>
            </a:pPr>
            <a:r>
              <a:rPr lang="en-US" sz="1200" dirty="0"/>
              <a:t>De-brazing &amp; brazing is performed at ~800</a:t>
            </a:r>
            <a:r>
              <a:rPr lang="en-GB" sz="1200" dirty="0">
                <a:latin typeface="Symbol" panose="05050102010706020507" pitchFamily="18" charset="2"/>
              </a:rPr>
              <a:t>°</a:t>
            </a:r>
            <a:r>
              <a:rPr lang="en-US" sz="1200" dirty="0"/>
              <a:t>C;</a:t>
            </a:r>
          </a:p>
          <a:p>
            <a:pPr marL="742950" lvl="1" indent="-285750">
              <a:buFont typeface="Arial" panose="020B0604020202020204" pitchFamily="34" charset="0"/>
              <a:buChar char="•"/>
            </a:pPr>
            <a:endParaRPr lang="en-US" sz="1200" dirty="0"/>
          </a:p>
          <a:p>
            <a:pPr marL="742950" lvl="1" indent="-285750">
              <a:buFont typeface="Arial" panose="020B0604020202020204" pitchFamily="34" charset="0"/>
              <a:buChar char="•"/>
            </a:pPr>
            <a:r>
              <a:rPr lang="en-US" sz="1200" dirty="0"/>
              <a:t>Induction brazing concentrates heat and avoids accidental damage that can occur with flame brazing;</a:t>
            </a:r>
          </a:p>
          <a:p>
            <a:pPr marL="742950" lvl="1" indent="-285750">
              <a:buFont typeface="Arial" panose="020B0604020202020204" pitchFamily="34" charset="0"/>
              <a:buChar char="•"/>
            </a:pPr>
            <a:endParaRPr lang="en-US" sz="1200" dirty="0"/>
          </a:p>
          <a:p>
            <a:pPr marL="742950" lvl="1" indent="-285750">
              <a:buFont typeface="Arial" panose="020B0604020202020204" pitchFamily="34" charset="0"/>
              <a:buChar char="•"/>
            </a:pPr>
            <a:r>
              <a:rPr lang="en-US" sz="1200" dirty="0"/>
              <a:t>Indirect cooling can minimize heat transfer and damage to adjacent turns. Impossible to not locally damage the insulation of the conductor being brazed;</a:t>
            </a:r>
          </a:p>
          <a:p>
            <a:pPr marL="742950" lvl="1" indent="-285750">
              <a:buFont typeface="Arial" panose="020B0604020202020204" pitchFamily="34" charset="0"/>
              <a:buChar char="•"/>
            </a:pPr>
            <a:endParaRPr lang="en-US" sz="1200" dirty="0"/>
          </a:p>
          <a:p>
            <a:pPr marL="742950" lvl="1" indent="-285750">
              <a:buFont typeface="Arial" panose="020B0604020202020204" pitchFamily="34" charset="0"/>
              <a:buChar char="•"/>
            </a:pPr>
            <a:r>
              <a:rPr lang="en-US" sz="1200" dirty="0"/>
              <a:t>Each repair already comes with a certain risk that we damage the magnet beyond repair;</a:t>
            </a:r>
          </a:p>
          <a:p>
            <a:pPr marL="742950" lvl="1" indent="-285750">
              <a:buFont typeface="Arial" panose="020B0604020202020204" pitchFamily="34" charset="0"/>
              <a:buChar char="•"/>
            </a:pPr>
            <a:endParaRPr lang="en-US" sz="1200" dirty="0"/>
          </a:p>
          <a:p>
            <a:pPr marL="742950" lvl="1" indent="-285750">
              <a:buFont typeface="Arial" panose="020B0604020202020204" pitchFamily="34" charset="0"/>
              <a:buChar char="•"/>
            </a:pPr>
            <a:r>
              <a:rPr lang="en-US" sz="1200" dirty="0"/>
              <a:t>Repairing adjacent conductors stacks the risk to have an insulation breakdown;</a:t>
            </a:r>
          </a:p>
          <a:p>
            <a:pPr marL="742950" lvl="1" indent="-285750">
              <a:buFont typeface="Arial" panose="020B0604020202020204" pitchFamily="34" charset="0"/>
              <a:buChar char="•"/>
            </a:pPr>
            <a:endParaRPr lang="en-US" sz="1200" dirty="0"/>
          </a:p>
          <a:p>
            <a:pPr marL="742950" lvl="1" indent="-285750">
              <a:buFont typeface="Arial" panose="020B0604020202020204" pitchFamily="34" charset="0"/>
              <a:buChar char="•"/>
            </a:pPr>
            <a:r>
              <a:rPr lang="en-US" sz="1200" dirty="0"/>
              <a:t>If attempted, it is estimated to take several weeks (350 hours) to replace all accessible brazed connections;</a:t>
            </a:r>
          </a:p>
          <a:p>
            <a:pPr marL="742950" lvl="1" indent="-285750">
              <a:buFont typeface="Arial" panose="020B0604020202020204" pitchFamily="34" charset="0"/>
              <a:buChar char="•"/>
            </a:pPr>
            <a:endParaRPr lang="en-US" sz="1200" dirty="0"/>
          </a:p>
          <a:p>
            <a:pPr marL="285750" indent="-285750">
              <a:buFont typeface="Arial" panose="020B0604020202020204" pitchFamily="34" charset="0"/>
              <a:buChar char="•"/>
            </a:pPr>
            <a:r>
              <a:rPr lang="en-US" sz="1200" dirty="0">
                <a:solidFill>
                  <a:srgbClr val="FF0000"/>
                </a:solidFill>
              </a:rPr>
              <a:t>TE/MSC does not recommend repairing all accessible brazed connections!</a:t>
            </a:r>
          </a:p>
          <a:p>
            <a:pPr lvl="1"/>
            <a:endParaRPr lang="en-US" sz="1200" dirty="0"/>
          </a:p>
          <a:p>
            <a:pPr marL="742950" lvl="1" indent="-285750">
              <a:buFont typeface="Arial" panose="020B0604020202020204" pitchFamily="34" charset="0"/>
              <a:buChar char="•"/>
            </a:pPr>
            <a:endParaRPr lang="en-US" sz="1200" dirty="0"/>
          </a:p>
          <a:p>
            <a:pPr marL="742950" lvl="1" indent="-285750">
              <a:buFont typeface="Arial" panose="020B0604020202020204" pitchFamily="34" charset="0"/>
              <a:buChar char="•"/>
            </a:pPr>
            <a:endParaRPr lang="en-US" sz="1200" dirty="0"/>
          </a:p>
        </p:txBody>
      </p:sp>
      <p:sp>
        <p:nvSpPr>
          <p:cNvPr id="6" name="TextBox 5">
            <a:extLst>
              <a:ext uri="{FF2B5EF4-FFF2-40B4-BE49-F238E27FC236}">
                <a16:creationId xmlns:a16="http://schemas.microsoft.com/office/drawing/2014/main" id="{7C33572E-B5E7-4ED7-302D-8D634B318B0A}"/>
              </a:ext>
            </a:extLst>
          </p:cNvPr>
          <p:cNvSpPr txBox="1"/>
          <p:nvPr/>
        </p:nvSpPr>
        <p:spPr>
          <a:xfrm>
            <a:off x="-284307" y="113651"/>
            <a:ext cx="8850086" cy="461665"/>
          </a:xfrm>
          <a:prstGeom prst="rect">
            <a:avLst/>
          </a:prstGeom>
          <a:noFill/>
        </p:spPr>
        <p:txBody>
          <a:bodyPr wrap="square" rtlCol="0">
            <a:spAutoFit/>
          </a:bodyPr>
          <a:lstStyle/>
          <a:p>
            <a:pPr lvl="2" algn="ctr"/>
            <a:r>
              <a:rPr lang="en-US" sz="2400" b="1" dirty="0"/>
              <a:t>Workshop repairs – </a:t>
            </a:r>
            <a:r>
              <a:rPr lang="en-GB" sz="2400" b="1" dirty="0"/>
              <a:t>Hard brazing</a:t>
            </a:r>
          </a:p>
        </p:txBody>
      </p:sp>
      <p:pic>
        <p:nvPicPr>
          <p:cNvPr id="10" name="Picture 9" descr="An orange machine with black wires&#10;&#10;Description automatically generated with low confidence">
            <a:extLst>
              <a:ext uri="{FF2B5EF4-FFF2-40B4-BE49-F238E27FC236}">
                <a16:creationId xmlns:a16="http://schemas.microsoft.com/office/drawing/2014/main" id="{8DFF39AB-85AE-C5EE-6E38-AA1FEA7821FF}"/>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21237" b="79194" l="8061" r="69519">
                        <a14:foregroundMark x1="10466" y1="53280" x2="10466" y2="53280"/>
                        <a14:foregroundMark x1="13517" y1="29032" x2="13517" y2="29032"/>
                        <a14:foregroundMark x1="33929" y1="32043" x2="33929" y2="32043"/>
                        <a14:foregroundMark x1="8110" y1="50484" x2="8110" y2="50484"/>
                        <a14:foregroundMark x1="62773" y1="70860" x2="62773" y2="70860"/>
                        <a14:foregroundMark x1="63814" y1="63925" x2="63814" y2="63925"/>
                        <a14:foregroundMark x1="64063" y1="57204" x2="64063" y2="57204"/>
                        <a14:foregroundMark x1="64782" y1="49946" x2="64782" y2="49946"/>
                        <a14:foregroundMark x1="55804" y1="73011" x2="55804" y2="73011"/>
                        <a14:foregroundMark x1="60516" y1="67688" x2="60516" y2="67688"/>
                        <a14:foregroundMark x1="64311" y1="74301" x2="64311" y2="74301"/>
                        <a14:foregroundMark x1="66518" y1="73118" x2="66518" y2="73118"/>
                        <a14:foregroundMark x1="68576" y1="53065" x2="68576" y2="53065"/>
                        <a14:foregroundMark x1="68502" y1="47043" x2="68502" y2="47043"/>
                        <a14:foregroundMark x1="67460" y1="53925" x2="67460" y2="53925"/>
                        <a14:foregroundMark x1="67560" y1="55699" x2="67560" y2="55699"/>
                        <a14:foregroundMark x1="69072" y1="55860" x2="69072" y2="55860"/>
                        <a14:foregroundMark x1="68725" y1="50538" x2="68725" y2="50538"/>
                        <a14:foregroundMark x1="67783" y1="49247" x2="67783" y2="49247"/>
                        <a14:foregroundMark x1="68229" y1="44677" x2="68229" y2="44677"/>
                        <a14:foregroundMark x1="69196" y1="43978" x2="69196" y2="43978"/>
                        <a14:foregroundMark x1="68948" y1="42097" x2="68948" y2="42097"/>
                        <a14:foregroundMark x1="68552" y1="41398" x2="68552" y2="41398"/>
                        <a14:foregroundMark x1="67436" y1="44677" x2="67436" y2="44677"/>
                        <a14:foregroundMark x1="68775" y1="36075" x2="68775" y2="36075"/>
                        <a14:foregroundMark x1="67535" y1="33656" x2="67535" y2="33656"/>
                        <a14:foregroundMark x1="66642" y1="30484" x2="66642" y2="30484"/>
                        <a14:foregroundMark x1="66766" y1="63871" x2="66766" y2="63871"/>
                        <a14:foregroundMark x1="68254" y1="62742" x2="68254" y2="62742"/>
                        <a14:foregroundMark x1="66741" y1="72903" x2="66741" y2="72903"/>
                        <a14:foregroundMark x1="65774" y1="75753" x2="65774" y2="75753"/>
                        <a14:foregroundMark x1="66220" y1="61882" x2="66220" y2="61882"/>
                        <a14:foregroundMark x1="66171" y1="69946" x2="65997" y2="70699"/>
                        <a14:foregroundMark x1="65551" y1="73387" x2="65551" y2="73387"/>
                        <a14:foregroundMark x1="67113" y1="71613" x2="68304" y2="67258"/>
                        <a14:foregroundMark x1="66592" y1="79194" x2="69519" y2="65430"/>
                        <a14:foregroundMark x1="69271" y1="36129" x2="64261" y2="25376"/>
                        <a14:foregroundMark x1="64261" y1="25376" x2="62748" y2="24946"/>
                        <a14:foregroundMark x1="63988" y1="75806" x2="64236" y2="77151"/>
                        <a14:foregroundMark x1="63021" y1="72419" x2="63021" y2="72419"/>
                        <a14:foregroundMark x1="9797" y1="51505" x2="10689" y2="50914"/>
                        <a14:backgroundMark x1="52009" y1="76398" x2="62748" y2="77097"/>
                      </a14:backgroundRemoval>
                    </a14:imgEffect>
                  </a14:imgLayer>
                </a14:imgProps>
              </a:ext>
            </a:extLst>
          </a:blip>
          <a:srcRect l="5048" t="14558" r="29714" b="18001"/>
          <a:stretch/>
        </p:blipFill>
        <p:spPr>
          <a:xfrm rot="5400000">
            <a:off x="-508449" y="1952516"/>
            <a:ext cx="4709617" cy="2245951"/>
          </a:xfrm>
          <a:prstGeom prst="rect">
            <a:avLst/>
          </a:prstGeom>
        </p:spPr>
      </p:pic>
      <p:sp>
        <p:nvSpPr>
          <p:cNvPr id="15" name="TextBox 14">
            <a:extLst>
              <a:ext uri="{FF2B5EF4-FFF2-40B4-BE49-F238E27FC236}">
                <a16:creationId xmlns:a16="http://schemas.microsoft.com/office/drawing/2014/main" id="{80E25E51-BE14-3800-3AE5-78EF52238E3C}"/>
              </a:ext>
            </a:extLst>
          </p:cNvPr>
          <p:cNvSpPr txBox="1"/>
          <p:nvPr/>
        </p:nvSpPr>
        <p:spPr>
          <a:xfrm>
            <a:off x="508513" y="5531476"/>
            <a:ext cx="2628404" cy="276999"/>
          </a:xfrm>
          <a:prstGeom prst="rect">
            <a:avLst/>
          </a:prstGeom>
          <a:noFill/>
        </p:spPr>
        <p:txBody>
          <a:bodyPr wrap="square" rtlCol="0">
            <a:spAutoFit/>
          </a:bodyPr>
          <a:lstStyle/>
          <a:p>
            <a:r>
              <a:rPr lang="en-US" sz="1200" dirty="0"/>
              <a:t>Brazed end, 64 brazed connections.</a:t>
            </a:r>
            <a:endParaRPr lang="en-GB" sz="1200" dirty="0"/>
          </a:p>
        </p:txBody>
      </p:sp>
      <p:pic>
        <p:nvPicPr>
          <p:cNvPr id="8" name="Picture 7" descr="A picture containing indoor&#10;&#10;Description automatically generated">
            <a:extLst>
              <a:ext uri="{FF2B5EF4-FFF2-40B4-BE49-F238E27FC236}">
                <a16:creationId xmlns:a16="http://schemas.microsoft.com/office/drawing/2014/main" id="{408F1AE8-F0D2-BA7C-190B-41C7A04A50F3}"/>
              </a:ext>
            </a:extLst>
          </p:cNvPr>
          <p:cNvPicPr>
            <a:picLocks noChangeAspect="1"/>
          </p:cNvPicPr>
          <p:nvPr/>
        </p:nvPicPr>
        <p:blipFill>
          <a:blip r:embed="rId4"/>
          <a:stretch>
            <a:fillRect/>
          </a:stretch>
        </p:blipFill>
        <p:spPr>
          <a:xfrm>
            <a:off x="2948368" y="1212849"/>
            <a:ext cx="1192110" cy="1607820"/>
          </a:xfrm>
          <a:prstGeom prst="rect">
            <a:avLst/>
          </a:prstGeom>
        </p:spPr>
      </p:pic>
      <p:pic>
        <p:nvPicPr>
          <p:cNvPr id="11" name="Picture 10" descr="A picture containing ceramic&#10;&#10;Description automatically generated with low confidence">
            <a:extLst>
              <a:ext uri="{FF2B5EF4-FFF2-40B4-BE49-F238E27FC236}">
                <a16:creationId xmlns:a16="http://schemas.microsoft.com/office/drawing/2014/main" id="{FBAA9FB0-D42F-273D-731C-541A4B0AEF5E}"/>
              </a:ext>
            </a:extLst>
          </p:cNvPr>
          <p:cNvPicPr>
            <a:picLocks noChangeAspect="1"/>
          </p:cNvPicPr>
          <p:nvPr/>
        </p:nvPicPr>
        <p:blipFill>
          <a:blip r:embed="rId5"/>
          <a:stretch>
            <a:fillRect/>
          </a:stretch>
        </p:blipFill>
        <p:spPr>
          <a:xfrm>
            <a:off x="4305300" y="1212849"/>
            <a:ext cx="1192110" cy="1607820"/>
          </a:xfrm>
          <a:prstGeom prst="rect">
            <a:avLst/>
          </a:prstGeom>
        </p:spPr>
      </p:pic>
      <p:pic>
        <p:nvPicPr>
          <p:cNvPr id="13" name="Picture 12">
            <a:extLst>
              <a:ext uri="{FF2B5EF4-FFF2-40B4-BE49-F238E27FC236}">
                <a16:creationId xmlns:a16="http://schemas.microsoft.com/office/drawing/2014/main" id="{F013EC54-56C8-F5F4-F483-C9D0B02B1E1D}"/>
              </a:ext>
            </a:extLst>
          </p:cNvPr>
          <p:cNvPicPr>
            <a:picLocks noChangeAspect="1"/>
          </p:cNvPicPr>
          <p:nvPr/>
        </p:nvPicPr>
        <p:blipFill>
          <a:blip r:embed="rId6"/>
          <a:stretch>
            <a:fillRect/>
          </a:stretch>
        </p:blipFill>
        <p:spPr>
          <a:xfrm>
            <a:off x="3078125" y="3423872"/>
            <a:ext cx="2291340" cy="1676995"/>
          </a:xfrm>
          <a:prstGeom prst="rect">
            <a:avLst/>
          </a:prstGeom>
        </p:spPr>
      </p:pic>
      <p:cxnSp>
        <p:nvCxnSpPr>
          <p:cNvPr id="3" name="Straight Arrow Connector 2">
            <a:extLst>
              <a:ext uri="{FF2B5EF4-FFF2-40B4-BE49-F238E27FC236}">
                <a16:creationId xmlns:a16="http://schemas.microsoft.com/office/drawing/2014/main" id="{9375F40D-E074-F954-A6DF-5C3F0038CC5E}"/>
              </a:ext>
            </a:extLst>
          </p:cNvPr>
          <p:cNvCxnSpPr/>
          <p:nvPr/>
        </p:nvCxnSpPr>
        <p:spPr>
          <a:xfrm flipH="1" flipV="1">
            <a:off x="3568700" y="1981200"/>
            <a:ext cx="387350" cy="99060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 name="Straight Arrow Connector 4">
            <a:extLst>
              <a:ext uri="{FF2B5EF4-FFF2-40B4-BE49-F238E27FC236}">
                <a16:creationId xmlns:a16="http://schemas.microsoft.com/office/drawing/2014/main" id="{3117A503-2152-B2DC-6066-13434C5B99BB}"/>
              </a:ext>
            </a:extLst>
          </p:cNvPr>
          <p:cNvCxnSpPr>
            <a:cxnSpLocks/>
          </p:cNvCxnSpPr>
          <p:nvPr/>
        </p:nvCxnSpPr>
        <p:spPr>
          <a:xfrm flipV="1">
            <a:off x="4057650" y="1771650"/>
            <a:ext cx="584200" cy="120015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2632E0A6-0D3E-8683-3ED2-42074CD7A593}"/>
              </a:ext>
            </a:extLst>
          </p:cNvPr>
          <p:cNvSpPr txBox="1"/>
          <p:nvPr/>
        </p:nvSpPr>
        <p:spPr>
          <a:xfrm>
            <a:off x="3131006" y="2925756"/>
            <a:ext cx="2102366" cy="461665"/>
          </a:xfrm>
          <a:prstGeom prst="rect">
            <a:avLst/>
          </a:prstGeom>
          <a:noFill/>
        </p:spPr>
        <p:txBody>
          <a:bodyPr wrap="square" rtlCol="0">
            <a:spAutoFit/>
          </a:bodyPr>
          <a:lstStyle/>
          <a:p>
            <a:r>
              <a:rPr lang="en-US" sz="1200" dirty="0">
                <a:solidFill>
                  <a:srgbClr val="FF0000"/>
                </a:solidFill>
              </a:rPr>
              <a:t>Damaged insulation from de-brazing and brazing.</a:t>
            </a:r>
            <a:endParaRPr lang="en-GB" sz="1200" dirty="0">
              <a:solidFill>
                <a:srgbClr val="FF0000"/>
              </a:solidFill>
            </a:endParaRPr>
          </a:p>
        </p:txBody>
      </p:sp>
      <p:sp>
        <p:nvSpPr>
          <p:cNvPr id="14" name="Rectangle 13">
            <a:extLst>
              <a:ext uri="{FF2B5EF4-FFF2-40B4-BE49-F238E27FC236}">
                <a16:creationId xmlns:a16="http://schemas.microsoft.com/office/drawing/2014/main" id="{7B1CF0FD-CE6E-255B-F77A-B57EA9C2B39D}"/>
              </a:ext>
            </a:extLst>
          </p:cNvPr>
          <p:cNvSpPr/>
          <p:nvPr/>
        </p:nvSpPr>
        <p:spPr>
          <a:xfrm>
            <a:off x="4222750" y="4305300"/>
            <a:ext cx="786577" cy="622300"/>
          </a:xfrm>
          <a:prstGeom prst="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8" name="Straight Arrow Connector 17">
            <a:extLst>
              <a:ext uri="{FF2B5EF4-FFF2-40B4-BE49-F238E27FC236}">
                <a16:creationId xmlns:a16="http://schemas.microsoft.com/office/drawing/2014/main" id="{71D145EF-8577-78A7-AC2D-4DE16D243E2B}"/>
              </a:ext>
            </a:extLst>
          </p:cNvPr>
          <p:cNvCxnSpPr>
            <a:cxnSpLocks/>
          </p:cNvCxnSpPr>
          <p:nvPr/>
        </p:nvCxnSpPr>
        <p:spPr>
          <a:xfrm flipV="1">
            <a:off x="3920772" y="4972050"/>
            <a:ext cx="250247" cy="311951"/>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DE95D15D-B951-7B21-EF35-5F9BDFA8410C}"/>
              </a:ext>
            </a:extLst>
          </p:cNvPr>
          <p:cNvSpPr txBox="1"/>
          <p:nvPr/>
        </p:nvSpPr>
        <p:spPr>
          <a:xfrm>
            <a:off x="3078125" y="5225303"/>
            <a:ext cx="2370175" cy="1015663"/>
          </a:xfrm>
          <a:prstGeom prst="rect">
            <a:avLst/>
          </a:prstGeom>
          <a:noFill/>
        </p:spPr>
        <p:txBody>
          <a:bodyPr wrap="square" rtlCol="0">
            <a:spAutoFit/>
          </a:bodyPr>
          <a:lstStyle/>
          <a:p>
            <a:r>
              <a:rPr lang="en-US" sz="1200" dirty="0">
                <a:solidFill>
                  <a:srgbClr val="FF0000"/>
                </a:solidFill>
              </a:rPr>
              <a:t>While damage is limited to a single conductor the interturn insulation is somewhat maintained, however the ground insulation is still compromised.</a:t>
            </a:r>
            <a:endParaRPr lang="en-GB" sz="1200" dirty="0">
              <a:solidFill>
                <a:srgbClr val="FF0000"/>
              </a:solidFill>
            </a:endParaRPr>
          </a:p>
        </p:txBody>
      </p:sp>
    </p:spTree>
    <p:extLst>
      <p:ext uri="{BB962C8B-B14F-4D97-AF65-F5344CB8AC3E}">
        <p14:creationId xmlns:p14="http://schemas.microsoft.com/office/powerpoint/2010/main" val="13440176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21</a:t>
            </a:fld>
            <a:endParaRPr lang="en-US" dirty="0"/>
          </a:p>
        </p:txBody>
      </p:sp>
      <p:sp>
        <p:nvSpPr>
          <p:cNvPr id="16" name="TextBox 15">
            <a:extLst>
              <a:ext uri="{FF2B5EF4-FFF2-40B4-BE49-F238E27FC236}">
                <a16:creationId xmlns:a16="http://schemas.microsoft.com/office/drawing/2014/main" id="{849D7044-B4FC-581B-981A-E432BA4638B8}"/>
              </a:ext>
            </a:extLst>
          </p:cNvPr>
          <p:cNvSpPr txBox="1"/>
          <p:nvPr/>
        </p:nvSpPr>
        <p:spPr>
          <a:xfrm>
            <a:off x="5544657" y="1269323"/>
            <a:ext cx="3415939" cy="4401205"/>
          </a:xfrm>
          <a:prstGeom prst="rect">
            <a:avLst/>
          </a:prstGeom>
          <a:noFill/>
        </p:spPr>
        <p:txBody>
          <a:bodyPr wrap="square" rtlCol="0">
            <a:spAutoFit/>
          </a:bodyPr>
          <a:lstStyle/>
          <a:p>
            <a:pPr marL="285750" indent="-285750">
              <a:buFont typeface="Arial" panose="020B0604020202020204" pitchFamily="34" charset="0"/>
              <a:buChar char="•"/>
            </a:pPr>
            <a:r>
              <a:rPr lang="en-US" sz="1400" dirty="0"/>
              <a:t>Several of the brazed connections have been performed before installing the turns into the yokes and the possibility to perform a brazed repair remains limited or too risky (QDE11 extracted from the tunnel during the YETS22/23);</a:t>
            </a:r>
          </a:p>
          <a:p>
            <a:endParaRPr lang="en-US" sz="1400" dirty="0"/>
          </a:p>
          <a:p>
            <a:pPr marL="285750" indent="-285750">
              <a:buFont typeface="Arial" panose="020B0604020202020204" pitchFamily="34" charset="0"/>
              <a:buChar char="•"/>
            </a:pPr>
            <a:r>
              <a:rPr lang="en-US" sz="1400" dirty="0"/>
              <a:t>A local repair of an existing leak or a reinforcement of non-leaking joints could be performed with the application of epoxy from the outside;</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The application of the epoxy can only be considered once the area has been cleaned of the original tape and resin;</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On-going trials with MME are already giving promising results…</a:t>
            </a:r>
          </a:p>
        </p:txBody>
      </p:sp>
      <p:sp>
        <p:nvSpPr>
          <p:cNvPr id="6" name="TextBox 5">
            <a:extLst>
              <a:ext uri="{FF2B5EF4-FFF2-40B4-BE49-F238E27FC236}">
                <a16:creationId xmlns:a16="http://schemas.microsoft.com/office/drawing/2014/main" id="{7C33572E-B5E7-4ED7-302D-8D634B318B0A}"/>
              </a:ext>
            </a:extLst>
          </p:cNvPr>
          <p:cNvSpPr txBox="1"/>
          <p:nvPr/>
        </p:nvSpPr>
        <p:spPr>
          <a:xfrm>
            <a:off x="58783" y="130629"/>
            <a:ext cx="8850086" cy="461665"/>
          </a:xfrm>
          <a:prstGeom prst="rect">
            <a:avLst/>
          </a:prstGeom>
          <a:noFill/>
        </p:spPr>
        <p:txBody>
          <a:bodyPr wrap="square" rtlCol="0">
            <a:spAutoFit/>
          </a:bodyPr>
          <a:lstStyle/>
          <a:p>
            <a:pPr lvl="2" algn="ctr"/>
            <a:r>
              <a:rPr lang="en-US" sz="2400" b="1" dirty="0"/>
              <a:t>Workshop repairs – Epoxy Repair</a:t>
            </a:r>
            <a:endParaRPr lang="en-GB" sz="2400" b="1" dirty="0"/>
          </a:p>
        </p:txBody>
      </p:sp>
      <p:pic>
        <p:nvPicPr>
          <p:cNvPr id="5" name="Picture 4" descr="A picture containing machine, engineering, electrical wiring, electronics&#10;&#10;Description automatically generated">
            <a:extLst>
              <a:ext uri="{FF2B5EF4-FFF2-40B4-BE49-F238E27FC236}">
                <a16:creationId xmlns:a16="http://schemas.microsoft.com/office/drawing/2014/main" id="{E715AA66-462F-93D9-1044-19F30C7100AC}"/>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5270" b="96232" l="9886" r="89992">
                        <a14:foregroundMark x1="48080" y1="8548" x2="48080" y2="8548"/>
                        <a14:foregroundMark x1="54453" y1="7996" x2="54453" y2="7996"/>
                        <a14:foregroundMark x1="58742" y1="8119" x2="58742" y2="8119"/>
                        <a14:foregroundMark x1="26307" y1="87898" x2="26307" y2="87898"/>
                        <a14:foregroundMark x1="69690" y1="73989" x2="69690" y2="73989"/>
                        <a14:foregroundMark x1="68219" y1="87102" x2="68219" y2="87102"/>
                        <a14:foregroundMark x1="69118" y1="81097" x2="69118" y2="81097"/>
                        <a14:foregroundMark x1="64951" y1="89675" x2="64951" y2="89675"/>
                        <a14:foregroundMark x1="32230" y1="94455" x2="32230" y2="94455"/>
                        <a14:foregroundMark x1="22753" y1="85999" x2="22753" y2="85999"/>
                        <a14:foregroundMark x1="37990" y1="96232" x2="37990" y2="96232"/>
                        <a14:foregroundMark x1="26757" y1="94210" x2="26757" y2="94210"/>
                        <a14:foregroundMark x1="47467" y1="95680" x2="47467" y2="95680"/>
                        <a14:foregroundMark x1="53554" y1="93903" x2="53554" y2="93903"/>
                        <a14:foregroundMark x1="70425" y1="85233" x2="70425" y2="85233"/>
                        <a14:foregroundMark x1="44649" y1="93781" x2="44649" y2="93781"/>
                        <a14:foregroundMark x1="43178" y1="96232" x2="43178" y2="96232"/>
                        <a14:foregroundMark x1="49265" y1="93903" x2="49265" y2="93903"/>
                        <a14:foregroundMark x1="59314" y1="93566" x2="59314" y2="93566"/>
                        <a14:foregroundMark x1="56863" y1="5270" x2="56863" y2="5270"/>
                      </a14:backgroundRemoval>
                    </a14:imgEffect>
                  </a14:imgLayer>
                </a14:imgProps>
              </a:ext>
            </a:extLst>
          </a:blip>
          <a:stretch>
            <a:fillRect/>
          </a:stretch>
        </p:blipFill>
        <p:spPr>
          <a:xfrm>
            <a:off x="74977" y="555673"/>
            <a:ext cx="3597542" cy="4796723"/>
          </a:xfrm>
          <a:prstGeom prst="rect">
            <a:avLst/>
          </a:prstGeom>
        </p:spPr>
      </p:pic>
      <p:sp>
        <p:nvSpPr>
          <p:cNvPr id="14" name="TextBox 13">
            <a:extLst>
              <a:ext uri="{FF2B5EF4-FFF2-40B4-BE49-F238E27FC236}">
                <a16:creationId xmlns:a16="http://schemas.microsoft.com/office/drawing/2014/main" id="{2FDA4590-ADC0-D2AF-432F-980AB3FF29FD}"/>
              </a:ext>
            </a:extLst>
          </p:cNvPr>
          <p:cNvSpPr txBox="1"/>
          <p:nvPr/>
        </p:nvSpPr>
        <p:spPr>
          <a:xfrm>
            <a:off x="417472" y="5369464"/>
            <a:ext cx="2468880" cy="830997"/>
          </a:xfrm>
          <a:prstGeom prst="rect">
            <a:avLst/>
          </a:prstGeom>
          <a:noFill/>
        </p:spPr>
        <p:txBody>
          <a:bodyPr wrap="square" rtlCol="0">
            <a:spAutoFit/>
          </a:bodyPr>
          <a:lstStyle/>
          <a:p>
            <a:r>
              <a:rPr lang="en-US" sz="1200" dirty="0"/>
              <a:t>Connection end, 15 documented brazed connections, others have been found during the repairs.</a:t>
            </a:r>
            <a:endParaRPr lang="en-GB" sz="1200" dirty="0"/>
          </a:p>
          <a:p>
            <a:endParaRPr lang="en-GB" sz="1200" dirty="0"/>
          </a:p>
        </p:txBody>
      </p:sp>
      <p:pic>
        <p:nvPicPr>
          <p:cNvPr id="8" name="Picture 7" descr="A picture containing tool, metal, household hardware&#10;&#10;Description automatically generated">
            <a:extLst>
              <a:ext uri="{FF2B5EF4-FFF2-40B4-BE49-F238E27FC236}">
                <a16:creationId xmlns:a16="http://schemas.microsoft.com/office/drawing/2014/main" id="{FFF8D30C-DCF7-1280-1796-CDBFAC22ADC7}"/>
              </a:ext>
            </a:extLst>
          </p:cNvPr>
          <p:cNvPicPr>
            <a:picLocks noChangeAspect="1"/>
          </p:cNvPicPr>
          <p:nvPr/>
        </p:nvPicPr>
        <p:blipFill>
          <a:blip r:embed="rId4"/>
          <a:stretch>
            <a:fillRect/>
          </a:stretch>
        </p:blipFill>
        <p:spPr>
          <a:xfrm>
            <a:off x="3070834" y="1749554"/>
            <a:ext cx="1537754" cy="2073997"/>
          </a:xfrm>
          <a:prstGeom prst="rect">
            <a:avLst/>
          </a:prstGeom>
        </p:spPr>
      </p:pic>
      <p:sp>
        <p:nvSpPr>
          <p:cNvPr id="11" name="Oval 10">
            <a:extLst>
              <a:ext uri="{FF2B5EF4-FFF2-40B4-BE49-F238E27FC236}">
                <a16:creationId xmlns:a16="http://schemas.microsoft.com/office/drawing/2014/main" id="{5D02D8A8-D9D1-18B4-748A-40AC07F83CD4}"/>
              </a:ext>
            </a:extLst>
          </p:cNvPr>
          <p:cNvSpPr/>
          <p:nvPr/>
        </p:nvSpPr>
        <p:spPr>
          <a:xfrm>
            <a:off x="1704908" y="2457646"/>
            <a:ext cx="333442" cy="294362"/>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3" name="Straight Arrow Connector 12">
            <a:extLst>
              <a:ext uri="{FF2B5EF4-FFF2-40B4-BE49-F238E27FC236}">
                <a16:creationId xmlns:a16="http://schemas.microsoft.com/office/drawing/2014/main" id="{8AC25B99-187C-6A61-4312-7F0E6C0C1BCE}"/>
              </a:ext>
            </a:extLst>
          </p:cNvPr>
          <p:cNvCxnSpPr>
            <a:cxnSpLocks/>
            <a:stCxn id="11" idx="6"/>
          </p:cNvCxnSpPr>
          <p:nvPr/>
        </p:nvCxnSpPr>
        <p:spPr>
          <a:xfrm>
            <a:off x="2038350" y="2604827"/>
            <a:ext cx="1408278" cy="259023"/>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9" name="Oval 8">
            <a:extLst>
              <a:ext uri="{FF2B5EF4-FFF2-40B4-BE49-F238E27FC236}">
                <a16:creationId xmlns:a16="http://schemas.microsoft.com/office/drawing/2014/main" id="{BF734436-62CE-29F4-C1D5-C0640C3C8363}"/>
              </a:ext>
            </a:extLst>
          </p:cNvPr>
          <p:cNvSpPr/>
          <p:nvPr/>
        </p:nvSpPr>
        <p:spPr>
          <a:xfrm>
            <a:off x="1768408" y="1749554"/>
            <a:ext cx="333442" cy="294362"/>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 name="Straight Arrow Connector 9">
            <a:extLst>
              <a:ext uri="{FF2B5EF4-FFF2-40B4-BE49-F238E27FC236}">
                <a16:creationId xmlns:a16="http://schemas.microsoft.com/office/drawing/2014/main" id="{4DEEA987-DC77-D7AF-E04A-4BBE3D6A5F22}"/>
              </a:ext>
            </a:extLst>
          </p:cNvPr>
          <p:cNvCxnSpPr>
            <a:cxnSpLocks/>
            <a:stCxn id="9" idx="6"/>
          </p:cNvCxnSpPr>
          <p:nvPr/>
        </p:nvCxnSpPr>
        <p:spPr>
          <a:xfrm>
            <a:off x="2101850" y="1896735"/>
            <a:ext cx="1344778" cy="967115"/>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2437F2B5-DF19-AECC-4010-B206A2990654}"/>
              </a:ext>
            </a:extLst>
          </p:cNvPr>
          <p:cNvSpPr txBox="1"/>
          <p:nvPr/>
        </p:nvSpPr>
        <p:spPr>
          <a:xfrm>
            <a:off x="3070833" y="3898900"/>
            <a:ext cx="1644857" cy="830997"/>
          </a:xfrm>
          <a:prstGeom prst="rect">
            <a:avLst/>
          </a:prstGeom>
          <a:noFill/>
        </p:spPr>
        <p:txBody>
          <a:bodyPr wrap="square" rtlCol="0">
            <a:spAutoFit/>
          </a:bodyPr>
          <a:lstStyle/>
          <a:p>
            <a:r>
              <a:rPr lang="en-US" sz="1200" dirty="0"/>
              <a:t>One part of the link remains accessible while the other is hidden behind a turn.</a:t>
            </a:r>
            <a:endParaRPr lang="en-GB" sz="1200" dirty="0"/>
          </a:p>
        </p:txBody>
      </p:sp>
      <p:sp>
        <p:nvSpPr>
          <p:cNvPr id="18" name="Date Placeholder 1">
            <a:extLst>
              <a:ext uri="{FF2B5EF4-FFF2-40B4-BE49-F238E27FC236}">
                <a16:creationId xmlns:a16="http://schemas.microsoft.com/office/drawing/2014/main" id="{21137D09-C69B-F9D1-C1E2-7AB2B5554959}"/>
              </a:ext>
            </a:extLst>
          </p:cNvPr>
          <p:cNvSpPr>
            <a:spLocks noGrp="1"/>
          </p:cNvSpPr>
          <p:nvPr>
            <p:ph type="dt" sz="half" idx="2"/>
          </p:nvPr>
        </p:nvSpPr>
        <p:spPr>
          <a:xfrm>
            <a:off x="2969335" y="6362377"/>
            <a:ext cx="2133600" cy="365125"/>
          </a:xfrm>
        </p:spPr>
        <p:txBody>
          <a:bodyPr/>
          <a:lstStyle/>
          <a:p>
            <a:fld id="{B4BFD808-6B56-4447-9401-2398D08EE3C0}" type="datetime1">
              <a:rPr lang="en-US" smtClean="0"/>
              <a:pPr/>
              <a:t>6/7/2023</a:t>
            </a:fld>
            <a:endParaRPr lang="en-US" dirty="0"/>
          </a:p>
        </p:txBody>
      </p:sp>
    </p:spTree>
    <p:extLst>
      <p:ext uri="{BB962C8B-B14F-4D97-AF65-F5344CB8AC3E}">
        <p14:creationId xmlns:p14="http://schemas.microsoft.com/office/powerpoint/2010/main" val="19757688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0000DF-C2C7-DAAC-4779-B78DB919F668}"/>
              </a:ext>
            </a:extLst>
          </p:cNvPr>
          <p:cNvSpPr>
            <a:spLocks noGrp="1"/>
          </p:cNvSpPr>
          <p:nvPr>
            <p:ph type="dt" sz="half" idx="2"/>
          </p:nvPr>
        </p:nvSpPr>
        <p:spPr/>
        <p:txBody>
          <a:bodyPr/>
          <a:lstStyle/>
          <a:p>
            <a:fld id="{B4BFD808-6B56-4447-9401-2398D08EE3C0}" type="datetime1">
              <a:rPr lang="en-US" smtClean="0"/>
              <a:pPr/>
              <a:t>6/7/2023</a:t>
            </a:fld>
            <a:endParaRPr lang="en-US" dirty="0"/>
          </a:p>
        </p:txBody>
      </p:sp>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22</a:t>
            </a:fld>
            <a:endParaRPr lang="en-US" dirty="0"/>
          </a:p>
        </p:txBody>
      </p:sp>
      <p:sp>
        <p:nvSpPr>
          <p:cNvPr id="5" name="TextBox 4">
            <a:extLst>
              <a:ext uri="{FF2B5EF4-FFF2-40B4-BE49-F238E27FC236}">
                <a16:creationId xmlns:a16="http://schemas.microsoft.com/office/drawing/2014/main" id="{65AE6352-C722-34AE-CA81-5C2EDE4A738A}"/>
              </a:ext>
            </a:extLst>
          </p:cNvPr>
          <p:cNvSpPr txBox="1"/>
          <p:nvPr/>
        </p:nvSpPr>
        <p:spPr>
          <a:xfrm>
            <a:off x="58783" y="130629"/>
            <a:ext cx="8850086" cy="461665"/>
          </a:xfrm>
          <a:prstGeom prst="rect">
            <a:avLst/>
          </a:prstGeom>
          <a:noFill/>
        </p:spPr>
        <p:txBody>
          <a:bodyPr wrap="square" rtlCol="0">
            <a:spAutoFit/>
          </a:bodyPr>
          <a:lstStyle/>
          <a:p>
            <a:pPr lvl="2" algn="ctr"/>
            <a:r>
              <a:rPr lang="en-US" sz="2400" b="1" dirty="0"/>
              <a:t>Workshop repairs – Epoxy</a:t>
            </a:r>
            <a:r>
              <a:rPr lang="en-GB" sz="2400" b="1" dirty="0"/>
              <a:t> repair </a:t>
            </a:r>
            <a:r>
              <a:rPr lang="en-US" sz="2400" b="1" dirty="0"/>
              <a:t> </a:t>
            </a:r>
            <a:endParaRPr lang="en-GB" sz="2400" b="1" dirty="0"/>
          </a:p>
        </p:txBody>
      </p:sp>
      <p:sp>
        <p:nvSpPr>
          <p:cNvPr id="6" name="TextBox 5">
            <a:extLst>
              <a:ext uri="{FF2B5EF4-FFF2-40B4-BE49-F238E27FC236}">
                <a16:creationId xmlns:a16="http://schemas.microsoft.com/office/drawing/2014/main" id="{78E64CD9-ACFC-7706-4A53-FA6CF357A097}"/>
              </a:ext>
            </a:extLst>
          </p:cNvPr>
          <p:cNvSpPr txBox="1"/>
          <p:nvPr/>
        </p:nvSpPr>
        <p:spPr>
          <a:xfrm>
            <a:off x="209550" y="982980"/>
            <a:ext cx="4046220" cy="3323987"/>
          </a:xfrm>
          <a:prstGeom prst="rect">
            <a:avLst/>
          </a:prstGeom>
          <a:noFill/>
        </p:spPr>
        <p:txBody>
          <a:bodyPr wrap="square" rtlCol="0">
            <a:spAutoFit/>
          </a:bodyPr>
          <a:lstStyle/>
          <a:p>
            <a:pPr marL="285750" indent="-285750">
              <a:buFont typeface="Arial" panose="020B0604020202020204" pitchFamily="34" charset="0"/>
              <a:buChar char="•"/>
            </a:pPr>
            <a:r>
              <a:rPr lang="en-GB" sz="1400" dirty="0"/>
              <a:t>The possibility to use epoxy is investigated when the “standard” solution de-brazing/re-brazing can not be implemented (access)</a:t>
            </a:r>
          </a:p>
          <a:p>
            <a:endParaRPr lang="en-GB" sz="1400" dirty="0"/>
          </a:p>
          <a:p>
            <a:pPr marL="285750" indent="-285750">
              <a:buFont typeface="Arial" panose="020B0604020202020204" pitchFamily="34" charset="0"/>
              <a:buChar char="•"/>
            </a:pPr>
            <a:r>
              <a:rPr lang="en-GB" sz="1400" dirty="0"/>
              <a:t>Repair strategy:</a:t>
            </a:r>
          </a:p>
          <a:p>
            <a:pPr marL="800100" lvl="1" indent="-342900">
              <a:buFont typeface="+mj-lt"/>
              <a:buAutoNum type="arabicPeriod"/>
            </a:pPr>
            <a:r>
              <a:rPr lang="en-GB" sz="1400" dirty="0"/>
              <a:t>Close the leak using a local epoxy drop</a:t>
            </a:r>
          </a:p>
          <a:p>
            <a:pPr marL="800100" lvl="1" indent="-342900">
              <a:buFont typeface="+mj-lt"/>
              <a:buAutoNum type="arabicPeriod"/>
            </a:pPr>
            <a:r>
              <a:rPr lang="en-GB" sz="1400" dirty="0"/>
              <a:t>Add a patch (moulding) to reinforce the repair if needed</a:t>
            </a:r>
          </a:p>
          <a:p>
            <a:pPr marL="800100" lvl="1" indent="-342900">
              <a:buFont typeface="+mj-lt"/>
              <a:buAutoNum type="arabicPeriod"/>
            </a:pPr>
            <a:endParaRPr lang="en-GB" sz="1400" dirty="0"/>
          </a:p>
          <a:p>
            <a:pPr marL="285750" indent="-285750">
              <a:buFont typeface="Arial" panose="020B0604020202020204" pitchFamily="34" charset="0"/>
              <a:buChar char="•"/>
            </a:pPr>
            <a:r>
              <a:rPr lang="en-GB" sz="1400" dirty="0"/>
              <a:t>Use of a two component, room temperature curing epoxy adhesive LOCTITE ABLESTIK 286 (</a:t>
            </a:r>
            <a:r>
              <a:rPr lang="en-GB" sz="1400" dirty="0" err="1"/>
              <a:t>Eccobond</a:t>
            </a:r>
            <a:r>
              <a:rPr lang="en-GB" sz="1400" dirty="0"/>
              <a:t> 286). Operating Temperature range: -55 to 105ºC</a:t>
            </a:r>
          </a:p>
          <a:p>
            <a:endParaRPr lang="en-GB" sz="1400" dirty="0"/>
          </a:p>
        </p:txBody>
      </p:sp>
      <p:pic>
        <p:nvPicPr>
          <p:cNvPr id="7" name="Image 4">
            <a:extLst>
              <a:ext uri="{FF2B5EF4-FFF2-40B4-BE49-F238E27FC236}">
                <a16:creationId xmlns:a16="http://schemas.microsoft.com/office/drawing/2014/main" id="{A3AA7021-129F-EA51-E31E-6913908CB043}"/>
              </a:ext>
            </a:extLst>
          </p:cNvPr>
          <p:cNvPicPr>
            <a:picLocks noChangeAspect="1"/>
          </p:cNvPicPr>
          <p:nvPr/>
        </p:nvPicPr>
        <p:blipFill rotWithShape="1">
          <a:blip r:embed="rId2"/>
          <a:srcRect b="11322"/>
          <a:stretch/>
        </p:blipFill>
        <p:spPr>
          <a:xfrm>
            <a:off x="4327953" y="724807"/>
            <a:ext cx="4731139" cy="5493004"/>
          </a:xfrm>
          <a:prstGeom prst="rect">
            <a:avLst/>
          </a:prstGeom>
        </p:spPr>
      </p:pic>
      <p:sp>
        <p:nvSpPr>
          <p:cNvPr id="9" name="TextBox 8">
            <a:extLst>
              <a:ext uri="{FF2B5EF4-FFF2-40B4-BE49-F238E27FC236}">
                <a16:creationId xmlns:a16="http://schemas.microsoft.com/office/drawing/2014/main" id="{BB5BF504-E242-3DB0-C30B-7D3F8607F297}"/>
              </a:ext>
            </a:extLst>
          </p:cNvPr>
          <p:cNvSpPr txBox="1"/>
          <p:nvPr/>
        </p:nvSpPr>
        <p:spPr>
          <a:xfrm>
            <a:off x="5693636" y="6290290"/>
            <a:ext cx="2491740" cy="461665"/>
          </a:xfrm>
          <a:prstGeom prst="rect">
            <a:avLst/>
          </a:prstGeom>
          <a:noFill/>
        </p:spPr>
        <p:txBody>
          <a:bodyPr wrap="square" rtlCol="0">
            <a:spAutoFit/>
          </a:bodyPr>
          <a:lstStyle/>
          <a:p>
            <a:r>
              <a:rPr lang="en-GB" sz="1200" dirty="0"/>
              <a:t>Courtesy of Sebastien Clement</a:t>
            </a:r>
          </a:p>
          <a:p>
            <a:endParaRPr lang="en-GB" sz="1200" dirty="0"/>
          </a:p>
        </p:txBody>
      </p:sp>
    </p:spTree>
    <p:extLst>
      <p:ext uri="{BB962C8B-B14F-4D97-AF65-F5344CB8AC3E}">
        <p14:creationId xmlns:p14="http://schemas.microsoft.com/office/powerpoint/2010/main" val="38986173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0000DF-C2C7-DAAC-4779-B78DB919F668}"/>
              </a:ext>
            </a:extLst>
          </p:cNvPr>
          <p:cNvSpPr>
            <a:spLocks noGrp="1"/>
          </p:cNvSpPr>
          <p:nvPr>
            <p:ph type="dt" sz="half" idx="2"/>
          </p:nvPr>
        </p:nvSpPr>
        <p:spPr/>
        <p:txBody>
          <a:bodyPr/>
          <a:lstStyle/>
          <a:p>
            <a:fld id="{B4BFD808-6B56-4447-9401-2398D08EE3C0}" type="datetime1">
              <a:rPr lang="en-US" smtClean="0"/>
              <a:pPr/>
              <a:t>6/7/2023</a:t>
            </a:fld>
            <a:endParaRPr lang="en-US" dirty="0"/>
          </a:p>
        </p:txBody>
      </p:sp>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23</a:t>
            </a:fld>
            <a:endParaRPr lang="en-US" dirty="0"/>
          </a:p>
        </p:txBody>
      </p:sp>
      <p:sp>
        <p:nvSpPr>
          <p:cNvPr id="5" name="TextBox 4">
            <a:extLst>
              <a:ext uri="{FF2B5EF4-FFF2-40B4-BE49-F238E27FC236}">
                <a16:creationId xmlns:a16="http://schemas.microsoft.com/office/drawing/2014/main" id="{DBA977EB-868D-388D-D855-24755D04904E}"/>
              </a:ext>
            </a:extLst>
          </p:cNvPr>
          <p:cNvSpPr txBox="1"/>
          <p:nvPr/>
        </p:nvSpPr>
        <p:spPr>
          <a:xfrm>
            <a:off x="58783" y="130629"/>
            <a:ext cx="8850086" cy="461665"/>
          </a:xfrm>
          <a:prstGeom prst="rect">
            <a:avLst/>
          </a:prstGeom>
          <a:noFill/>
        </p:spPr>
        <p:txBody>
          <a:bodyPr wrap="square" rtlCol="0">
            <a:spAutoFit/>
          </a:bodyPr>
          <a:lstStyle/>
          <a:p>
            <a:pPr lvl="2" algn="ctr"/>
            <a:r>
              <a:rPr lang="en-US" sz="2400" b="1" dirty="0"/>
              <a:t>Workshop repairs – Epoxy</a:t>
            </a:r>
            <a:r>
              <a:rPr lang="en-GB" sz="2400" b="1" dirty="0"/>
              <a:t> repair </a:t>
            </a:r>
            <a:r>
              <a:rPr lang="en-US" sz="2400" b="1" dirty="0"/>
              <a:t> </a:t>
            </a:r>
            <a:endParaRPr lang="en-GB" sz="2400" b="1" dirty="0"/>
          </a:p>
        </p:txBody>
      </p:sp>
      <p:sp>
        <p:nvSpPr>
          <p:cNvPr id="7" name="TextBox 6">
            <a:extLst>
              <a:ext uri="{FF2B5EF4-FFF2-40B4-BE49-F238E27FC236}">
                <a16:creationId xmlns:a16="http://schemas.microsoft.com/office/drawing/2014/main" id="{F09EDCC9-4BD7-9EDE-04F4-28BA77D19B29}"/>
              </a:ext>
            </a:extLst>
          </p:cNvPr>
          <p:cNvSpPr txBox="1"/>
          <p:nvPr/>
        </p:nvSpPr>
        <p:spPr>
          <a:xfrm>
            <a:off x="243846" y="1122551"/>
            <a:ext cx="6126480" cy="5047536"/>
          </a:xfrm>
          <a:prstGeom prst="rect">
            <a:avLst/>
          </a:prstGeom>
          <a:noFill/>
        </p:spPr>
        <p:txBody>
          <a:bodyPr wrap="square" rtlCol="0">
            <a:spAutoFit/>
          </a:bodyPr>
          <a:lstStyle/>
          <a:p>
            <a:pPr marL="0" indent="0">
              <a:buFont typeface="Arial"/>
              <a:buNone/>
            </a:pPr>
            <a:r>
              <a:rPr lang="en-GB" sz="1400" dirty="0"/>
              <a:t>Ongoing tests:</a:t>
            </a:r>
          </a:p>
          <a:p>
            <a:pPr marL="0" indent="0">
              <a:buFont typeface="Arial"/>
              <a:buNone/>
            </a:pPr>
            <a:endParaRPr lang="en-GB" sz="1400" dirty="0"/>
          </a:p>
          <a:p>
            <a:pPr marL="285750" indent="-285750">
              <a:buFont typeface="Arial" panose="020B0604020202020204" pitchFamily="34" charset="0"/>
              <a:buChar char="•"/>
            </a:pPr>
            <a:r>
              <a:rPr lang="en-GB" sz="1400" dirty="0"/>
              <a:t>Simulation of a leak using calibrated hole of 0.2 mm diameter</a:t>
            </a:r>
          </a:p>
          <a:p>
            <a:pPr marL="285750" indent="-285750">
              <a:buFont typeface="Arial" panose="020B0604020202020204" pitchFamily="34" charset="0"/>
              <a:buChar char="•"/>
            </a:pPr>
            <a:r>
              <a:rPr lang="en-GB" sz="1400" dirty="0"/>
              <a:t>two options tested for leak closing</a:t>
            </a:r>
          </a:p>
          <a:p>
            <a:pPr marL="457200" lvl="1" indent="0">
              <a:buFont typeface="Arial"/>
              <a:buNone/>
            </a:pPr>
            <a:r>
              <a:rPr lang="en-GB" sz="1400" b="1" dirty="0"/>
              <a:t>Option 1</a:t>
            </a:r>
            <a:r>
              <a:rPr lang="en-GB" sz="1400" dirty="0"/>
              <a:t>: Draw the epoxy through the leak using vacuum</a:t>
            </a:r>
          </a:p>
          <a:p>
            <a:pPr marL="457200" lvl="1" indent="0">
              <a:buFont typeface="Arial"/>
              <a:buNone/>
            </a:pPr>
            <a:r>
              <a:rPr lang="en-GB" sz="1400" b="1" dirty="0"/>
              <a:t>Option 2</a:t>
            </a:r>
            <a:r>
              <a:rPr lang="en-GB" sz="1400" dirty="0"/>
              <a:t>: Epoxy drop on surface (without vacuum)</a:t>
            </a:r>
          </a:p>
          <a:p>
            <a:pPr marL="800100" lvl="1" indent="-342900">
              <a:buFont typeface="+mj-lt"/>
              <a:buAutoNum type="arabicPeriod"/>
            </a:pPr>
            <a:endParaRPr lang="en-GB" sz="1400" dirty="0"/>
          </a:p>
          <a:p>
            <a:r>
              <a:rPr lang="en-GB" sz="1400" dirty="0"/>
              <a:t>Preliminary results</a:t>
            </a:r>
          </a:p>
          <a:p>
            <a:pPr marL="457200" lvl="1" indent="0">
              <a:buFont typeface="Arial"/>
              <a:buNone/>
            </a:pPr>
            <a:r>
              <a:rPr lang="en-GB" sz="1400" b="1" dirty="0"/>
              <a:t>Option 1</a:t>
            </a:r>
            <a:r>
              <a:rPr lang="en-GB" sz="1400" dirty="0"/>
              <a:t>: Epoxy + vacuum</a:t>
            </a:r>
          </a:p>
          <a:p>
            <a:pPr lvl="2"/>
            <a:r>
              <a:rPr lang="en-GB" sz="1400" dirty="0"/>
              <a:t>He leak test: leak tight 3.10</a:t>
            </a:r>
            <a:r>
              <a:rPr lang="en-GB" sz="1400" baseline="30000" dirty="0"/>
              <a:t>-9</a:t>
            </a:r>
            <a:r>
              <a:rPr lang="en-GB" sz="1400" dirty="0"/>
              <a:t> </a:t>
            </a:r>
            <a:r>
              <a:rPr lang="en-GB" sz="1400" dirty="0" err="1"/>
              <a:t>mbar.l</a:t>
            </a:r>
            <a:r>
              <a:rPr lang="en-GB" sz="1400" dirty="0"/>
              <a:t>/s</a:t>
            </a:r>
          </a:p>
          <a:p>
            <a:pPr lvl="2"/>
            <a:r>
              <a:rPr lang="en-GB" sz="1400" dirty="0"/>
              <a:t>Pressure test</a:t>
            </a:r>
          </a:p>
          <a:p>
            <a:pPr lvl="3"/>
            <a:r>
              <a:rPr lang="en-GB" sz="1400" dirty="0"/>
              <a:t>14 bar, 1 hour: no leak</a:t>
            </a:r>
          </a:p>
          <a:p>
            <a:pPr lvl="3"/>
            <a:r>
              <a:rPr lang="en-GB" sz="1400" dirty="0"/>
              <a:t>50 bar: no leak</a:t>
            </a:r>
          </a:p>
          <a:p>
            <a:pPr marL="457200" lvl="1" indent="0">
              <a:buFont typeface="Arial"/>
              <a:buNone/>
            </a:pPr>
            <a:r>
              <a:rPr lang="en-GB" sz="1400" b="1" dirty="0"/>
              <a:t>Option 2</a:t>
            </a:r>
            <a:r>
              <a:rPr lang="en-GB" sz="1400" dirty="0"/>
              <a:t>: Epoxy drop on surface</a:t>
            </a:r>
          </a:p>
          <a:p>
            <a:pPr lvl="2"/>
            <a:r>
              <a:rPr lang="en-GB" sz="1400" dirty="0"/>
              <a:t>Pressure test: </a:t>
            </a:r>
            <a:r>
              <a:rPr lang="en-GB" sz="1400" dirty="0">
                <a:highlight>
                  <a:srgbClr val="FFFF00"/>
                </a:highlight>
              </a:rPr>
              <a:t>awaiting results</a:t>
            </a:r>
          </a:p>
          <a:p>
            <a:endParaRPr lang="en-GB" sz="1400" dirty="0"/>
          </a:p>
          <a:p>
            <a:endParaRPr lang="en-GB" sz="1400" dirty="0"/>
          </a:p>
          <a:p>
            <a:r>
              <a:rPr lang="en-GB" sz="1400" dirty="0"/>
              <a:t>Additional samples and tests are still to be validated, including:</a:t>
            </a:r>
          </a:p>
          <a:p>
            <a:pPr marL="285750" indent="-285750">
              <a:buFont typeface="Arial" panose="020B0604020202020204" pitchFamily="34" charset="0"/>
              <a:buChar char="•"/>
            </a:pPr>
            <a:r>
              <a:rPr lang="en-GB" sz="1400" dirty="0"/>
              <a:t>Sample representing brazed configuration</a:t>
            </a:r>
          </a:p>
          <a:p>
            <a:pPr marL="285750" indent="-285750">
              <a:buFont typeface="Arial" panose="020B0604020202020204" pitchFamily="34" charset="0"/>
              <a:buChar char="•"/>
            </a:pPr>
            <a:r>
              <a:rPr lang="en-GB" sz="1400" dirty="0"/>
              <a:t>thermal cycling of samples </a:t>
            </a:r>
          </a:p>
          <a:p>
            <a:endParaRPr lang="en-GB" sz="1400" dirty="0"/>
          </a:p>
          <a:p>
            <a:endParaRPr lang="en-GB" sz="1400" dirty="0"/>
          </a:p>
          <a:p>
            <a:endParaRPr lang="en-GB" sz="1400" dirty="0"/>
          </a:p>
        </p:txBody>
      </p:sp>
      <p:pic>
        <p:nvPicPr>
          <p:cNvPr id="8" name="Image 5" descr="Une image contenant en bois, plein air, pôle, bois&#10;&#10;Description générée automatiquement">
            <a:extLst>
              <a:ext uri="{FF2B5EF4-FFF2-40B4-BE49-F238E27FC236}">
                <a16:creationId xmlns:a16="http://schemas.microsoft.com/office/drawing/2014/main" id="{B689C596-7888-9FDB-6AAA-10463159CBBC}"/>
              </a:ext>
            </a:extLst>
          </p:cNvPr>
          <p:cNvPicPr>
            <a:picLocks noChangeAspect="1"/>
          </p:cNvPicPr>
          <p:nvPr/>
        </p:nvPicPr>
        <p:blipFill rotWithShape="1">
          <a:blip r:embed="rId2">
            <a:extLst>
              <a:ext uri="{28A0092B-C50C-407E-A947-70E740481C1C}">
                <a14:useLocalDpi xmlns:a14="http://schemas.microsoft.com/office/drawing/2010/main" val="0"/>
              </a:ext>
            </a:extLst>
          </a:blip>
          <a:srcRect l="38989" r="37195"/>
          <a:stretch/>
        </p:blipFill>
        <p:spPr>
          <a:xfrm rot="5400000">
            <a:off x="6710589" y="1645900"/>
            <a:ext cx="1059634" cy="3336924"/>
          </a:xfrm>
          <a:prstGeom prst="rect">
            <a:avLst/>
          </a:prstGeom>
        </p:spPr>
      </p:pic>
      <p:pic>
        <p:nvPicPr>
          <p:cNvPr id="9" name="Picture 5" descr="A picture containing pipe, tool, ground, connector&#10;&#10;Description automatically generated">
            <a:extLst>
              <a:ext uri="{FF2B5EF4-FFF2-40B4-BE49-F238E27FC236}">
                <a16:creationId xmlns:a16="http://schemas.microsoft.com/office/drawing/2014/main" id="{0C18DBDF-0105-FE9C-71CD-0B62E722347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47871" y="4301258"/>
            <a:ext cx="3352283" cy="1547265"/>
          </a:xfrm>
          <a:prstGeom prst="rect">
            <a:avLst/>
          </a:prstGeom>
          <a:noFill/>
          <a:ln>
            <a:noFill/>
          </a:ln>
        </p:spPr>
      </p:pic>
      <p:pic>
        <p:nvPicPr>
          <p:cNvPr id="10" name="Image 10">
            <a:extLst>
              <a:ext uri="{FF2B5EF4-FFF2-40B4-BE49-F238E27FC236}">
                <a16:creationId xmlns:a16="http://schemas.microsoft.com/office/drawing/2014/main" id="{0392148D-D645-B328-972D-98F5F2A98BCA}"/>
              </a:ext>
            </a:extLst>
          </p:cNvPr>
          <p:cNvPicPr>
            <a:picLocks noChangeAspect="1"/>
          </p:cNvPicPr>
          <p:nvPr/>
        </p:nvPicPr>
        <p:blipFill>
          <a:blip r:embed="rId4"/>
          <a:stretch>
            <a:fillRect/>
          </a:stretch>
        </p:blipFill>
        <p:spPr>
          <a:xfrm>
            <a:off x="5571944" y="856180"/>
            <a:ext cx="3336925" cy="1821098"/>
          </a:xfrm>
          <a:prstGeom prst="rect">
            <a:avLst/>
          </a:prstGeom>
        </p:spPr>
      </p:pic>
      <p:sp>
        <p:nvSpPr>
          <p:cNvPr id="11" name="ZoneTexte 14">
            <a:extLst>
              <a:ext uri="{FF2B5EF4-FFF2-40B4-BE49-F238E27FC236}">
                <a16:creationId xmlns:a16="http://schemas.microsoft.com/office/drawing/2014/main" id="{67AC5D5E-3716-CED0-4EB5-870DC6B35ECE}"/>
              </a:ext>
            </a:extLst>
          </p:cNvPr>
          <p:cNvSpPr txBox="1"/>
          <p:nvPr/>
        </p:nvSpPr>
        <p:spPr>
          <a:xfrm>
            <a:off x="5873026" y="3870963"/>
            <a:ext cx="3283432" cy="461665"/>
          </a:xfrm>
          <a:prstGeom prst="rect">
            <a:avLst/>
          </a:prstGeom>
          <a:noFill/>
        </p:spPr>
        <p:txBody>
          <a:bodyPr wrap="square">
            <a:spAutoFit/>
          </a:bodyPr>
          <a:lstStyle/>
          <a:p>
            <a:r>
              <a:rPr lang="en-GB" sz="1200" b="1" dirty="0"/>
              <a:t>Option 1</a:t>
            </a:r>
            <a:r>
              <a:rPr lang="en-GB" sz="1200" dirty="0"/>
              <a:t>: Draw the epoxy through the leak with vacuum </a:t>
            </a:r>
          </a:p>
        </p:txBody>
      </p:sp>
      <p:sp>
        <p:nvSpPr>
          <p:cNvPr id="12" name="ZoneTexte 16">
            <a:extLst>
              <a:ext uri="{FF2B5EF4-FFF2-40B4-BE49-F238E27FC236}">
                <a16:creationId xmlns:a16="http://schemas.microsoft.com/office/drawing/2014/main" id="{E9ECF9EA-F592-AE53-0DB7-7924458419DB}"/>
              </a:ext>
            </a:extLst>
          </p:cNvPr>
          <p:cNvSpPr txBox="1"/>
          <p:nvPr/>
        </p:nvSpPr>
        <p:spPr>
          <a:xfrm>
            <a:off x="4942915" y="5884325"/>
            <a:ext cx="5686622" cy="461665"/>
          </a:xfrm>
          <a:prstGeom prst="rect">
            <a:avLst/>
          </a:prstGeom>
          <a:noFill/>
        </p:spPr>
        <p:txBody>
          <a:bodyPr wrap="square">
            <a:spAutoFit/>
          </a:bodyPr>
          <a:lstStyle/>
          <a:p>
            <a:pPr marL="457200" lvl="1" indent="0">
              <a:buNone/>
            </a:pPr>
            <a:r>
              <a:rPr lang="en-GB" sz="1200" b="1" dirty="0"/>
              <a:t>Option 2</a:t>
            </a:r>
            <a:r>
              <a:rPr lang="en-GB" sz="1200" dirty="0"/>
              <a:t>: Place of a epoxy drop on the leak surface</a:t>
            </a:r>
          </a:p>
          <a:p>
            <a:pPr marL="457200" lvl="1" indent="0">
              <a:buNone/>
            </a:pPr>
            <a:r>
              <a:rPr lang="en-GB" sz="1200" dirty="0"/>
              <a:t>(without vacuum)</a:t>
            </a:r>
          </a:p>
        </p:txBody>
      </p:sp>
    </p:spTree>
    <p:extLst>
      <p:ext uri="{BB962C8B-B14F-4D97-AF65-F5344CB8AC3E}">
        <p14:creationId xmlns:p14="http://schemas.microsoft.com/office/powerpoint/2010/main" val="10407635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0000DF-C2C7-DAAC-4779-B78DB919F668}"/>
              </a:ext>
            </a:extLst>
          </p:cNvPr>
          <p:cNvSpPr>
            <a:spLocks noGrp="1"/>
          </p:cNvSpPr>
          <p:nvPr>
            <p:ph type="dt" sz="half" idx="2"/>
          </p:nvPr>
        </p:nvSpPr>
        <p:spPr/>
        <p:txBody>
          <a:bodyPr/>
          <a:lstStyle/>
          <a:p>
            <a:r>
              <a:rPr lang="en-US" dirty="0"/>
              <a:t>6/6/2023</a:t>
            </a:r>
          </a:p>
        </p:txBody>
      </p:sp>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24</a:t>
            </a:fld>
            <a:endParaRPr lang="en-US" dirty="0"/>
          </a:p>
        </p:txBody>
      </p:sp>
      <p:sp>
        <p:nvSpPr>
          <p:cNvPr id="16" name="TextBox 15">
            <a:extLst>
              <a:ext uri="{FF2B5EF4-FFF2-40B4-BE49-F238E27FC236}">
                <a16:creationId xmlns:a16="http://schemas.microsoft.com/office/drawing/2014/main" id="{849D7044-B4FC-581B-981A-E432BA4638B8}"/>
              </a:ext>
            </a:extLst>
          </p:cNvPr>
          <p:cNvSpPr txBox="1"/>
          <p:nvPr/>
        </p:nvSpPr>
        <p:spPr>
          <a:xfrm>
            <a:off x="3988907" y="3255864"/>
            <a:ext cx="3415939" cy="307777"/>
          </a:xfrm>
          <a:prstGeom prst="rect">
            <a:avLst/>
          </a:prstGeom>
          <a:noFill/>
        </p:spPr>
        <p:txBody>
          <a:bodyPr wrap="square" rtlCol="0">
            <a:spAutoFit/>
          </a:bodyPr>
          <a:lstStyle/>
          <a:p>
            <a:r>
              <a:rPr lang="en-US" sz="1400" dirty="0"/>
              <a:t>See sub task 5</a:t>
            </a:r>
          </a:p>
        </p:txBody>
      </p:sp>
      <p:sp>
        <p:nvSpPr>
          <p:cNvPr id="6" name="TextBox 5">
            <a:extLst>
              <a:ext uri="{FF2B5EF4-FFF2-40B4-BE49-F238E27FC236}">
                <a16:creationId xmlns:a16="http://schemas.microsoft.com/office/drawing/2014/main" id="{7C33572E-B5E7-4ED7-302D-8D634B318B0A}"/>
              </a:ext>
            </a:extLst>
          </p:cNvPr>
          <p:cNvSpPr txBox="1"/>
          <p:nvPr/>
        </p:nvSpPr>
        <p:spPr>
          <a:xfrm>
            <a:off x="58783" y="130629"/>
            <a:ext cx="8850086" cy="830997"/>
          </a:xfrm>
          <a:prstGeom prst="rect">
            <a:avLst/>
          </a:prstGeom>
          <a:noFill/>
        </p:spPr>
        <p:txBody>
          <a:bodyPr wrap="square" rtlCol="0">
            <a:spAutoFit/>
          </a:bodyPr>
          <a:lstStyle/>
          <a:p>
            <a:pPr lvl="2"/>
            <a:r>
              <a:rPr lang="en-US" sz="2400" b="1" dirty="0"/>
              <a:t>Workshop repairs – </a:t>
            </a:r>
            <a:r>
              <a:rPr lang="en-GB" sz="2400" b="1" dirty="0"/>
              <a:t>Magnet rebuilding</a:t>
            </a:r>
          </a:p>
          <a:p>
            <a:pPr algn="ctr"/>
            <a:r>
              <a:rPr lang="en-US" sz="2400" b="1" dirty="0"/>
              <a:t> </a:t>
            </a:r>
            <a:endParaRPr lang="en-GB" sz="2400" b="1" dirty="0"/>
          </a:p>
        </p:txBody>
      </p:sp>
    </p:spTree>
    <p:extLst>
      <p:ext uri="{BB962C8B-B14F-4D97-AF65-F5344CB8AC3E}">
        <p14:creationId xmlns:p14="http://schemas.microsoft.com/office/powerpoint/2010/main" val="38112286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0000DF-C2C7-DAAC-4779-B78DB919F668}"/>
              </a:ext>
            </a:extLst>
          </p:cNvPr>
          <p:cNvSpPr>
            <a:spLocks noGrp="1"/>
          </p:cNvSpPr>
          <p:nvPr>
            <p:ph type="dt" sz="half" idx="2"/>
          </p:nvPr>
        </p:nvSpPr>
        <p:spPr/>
        <p:txBody>
          <a:bodyPr/>
          <a:lstStyle/>
          <a:p>
            <a:fld id="{B4BFD808-6B56-4447-9401-2398D08EE3C0}" type="datetime1">
              <a:rPr lang="en-US" smtClean="0"/>
              <a:pPr/>
              <a:t>6/7/2023</a:t>
            </a:fld>
            <a:endParaRPr lang="en-US" dirty="0"/>
          </a:p>
        </p:txBody>
      </p:sp>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25</a:t>
            </a:fld>
            <a:endParaRPr lang="en-US" dirty="0"/>
          </a:p>
        </p:txBody>
      </p:sp>
      <p:sp>
        <p:nvSpPr>
          <p:cNvPr id="5" name="TextBox 4">
            <a:extLst>
              <a:ext uri="{FF2B5EF4-FFF2-40B4-BE49-F238E27FC236}">
                <a16:creationId xmlns:a16="http://schemas.microsoft.com/office/drawing/2014/main" id="{9DC6501B-9597-8E31-BEB0-020173C62735}"/>
              </a:ext>
            </a:extLst>
          </p:cNvPr>
          <p:cNvSpPr txBox="1"/>
          <p:nvPr/>
        </p:nvSpPr>
        <p:spPr>
          <a:xfrm>
            <a:off x="693420" y="289560"/>
            <a:ext cx="7856220" cy="830997"/>
          </a:xfrm>
          <a:prstGeom prst="rect">
            <a:avLst/>
          </a:prstGeom>
          <a:noFill/>
        </p:spPr>
        <p:txBody>
          <a:bodyPr wrap="square" rtlCol="0">
            <a:spAutoFit/>
          </a:bodyPr>
          <a:lstStyle/>
          <a:p>
            <a:r>
              <a:rPr lang="en-US" sz="2400" b="1" dirty="0"/>
              <a:t>Repair Comparisons </a:t>
            </a:r>
          </a:p>
          <a:p>
            <a:endParaRPr lang="en-GB" sz="2400" b="1" dirty="0"/>
          </a:p>
        </p:txBody>
      </p:sp>
      <p:graphicFrame>
        <p:nvGraphicFramePr>
          <p:cNvPr id="3" name="Table 5">
            <a:extLst>
              <a:ext uri="{FF2B5EF4-FFF2-40B4-BE49-F238E27FC236}">
                <a16:creationId xmlns:a16="http://schemas.microsoft.com/office/drawing/2014/main" id="{DE24B0C9-110D-6264-8C04-3D688D50E2A5}"/>
              </a:ext>
            </a:extLst>
          </p:cNvPr>
          <p:cNvGraphicFramePr>
            <a:graphicFrameLocks noGrp="1"/>
          </p:cNvGraphicFramePr>
          <p:nvPr>
            <p:extLst>
              <p:ext uri="{D42A27DB-BD31-4B8C-83A1-F6EECF244321}">
                <p14:modId xmlns:p14="http://schemas.microsoft.com/office/powerpoint/2010/main" val="3736836228"/>
              </p:ext>
            </p:extLst>
          </p:nvPr>
        </p:nvGraphicFramePr>
        <p:xfrm>
          <a:off x="266700" y="1040000"/>
          <a:ext cx="8709660" cy="5354578"/>
        </p:xfrm>
        <a:graphic>
          <a:graphicData uri="http://schemas.openxmlformats.org/drawingml/2006/table">
            <a:tbl>
              <a:tblPr firstRow="1" bandRow="1">
                <a:tableStyleId>{5940675A-B579-460E-94D1-54222C63F5DA}</a:tableStyleId>
              </a:tblPr>
              <a:tblGrid>
                <a:gridCol w="922020">
                  <a:extLst>
                    <a:ext uri="{9D8B030D-6E8A-4147-A177-3AD203B41FA5}">
                      <a16:colId xmlns:a16="http://schemas.microsoft.com/office/drawing/2014/main" val="3532536716"/>
                    </a:ext>
                  </a:extLst>
                </a:gridCol>
                <a:gridCol w="3642360">
                  <a:extLst>
                    <a:ext uri="{9D8B030D-6E8A-4147-A177-3AD203B41FA5}">
                      <a16:colId xmlns:a16="http://schemas.microsoft.com/office/drawing/2014/main" val="2556227203"/>
                    </a:ext>
                  </a:extLst>
                </a:gridCol>
                <a:gridCol w="4145280">
                  <a:extLst>
                    <a:ext uri="{9D8B030D-6E8A-4147-A177-3AD203B41FA5}">
                      <a16:colId xmlns:a16="http://schemas.microsoft.com/office/drawing/2014/main" val="759864218"/>
                    </a:ext>
                  </a:extLst>
                </a:gridCol>
              </a:tblGrid>
              <a:tr h="390084">
                <a:tc>
                  <a:txBody>
                    <a:bodyPr/>
                    <a:lstStyle/>
                    <a:p>
                      <a:pPr>
                        <a:lnSpc>
                          <a:spcPct val="107000"/>
                        </a:lnSpc>
                        <a:spcAft>
                          <a:spcPts val="800"/>
                        </a:spcAft>
                      </a:pPr>
                      <a:r>
                        <a:rPr lang="en-GB" sz="1400" b="1" kern="100" dirty="0">
                          <a:effectLst/>
                          <a:latin typeface="Calibri" panose="020F0502020204030204" pitchFamily="34" charset="0"/>
                          <a:ea typeface="Calibri" panose="020F0502020204030204" pitchFamily="34" charset="0"/>
                          <a:cs typeface="Times New Roman" panose="02020603050405020304" pitchFamily="18" charset="0"/>
                        </a:rPr>
                        <a:t>Repair Method</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b="1" kern="100" dirty="0">
                          <a:effectLst/>
                          <a:latin typeface="Calibri" panose="020F0502020204030204" pitchFamily="34" charset="0"/>
                          <a:ea typeface="Calibri" panose="020F0502020204030204" pitchFamily="34" charset="0"/>
                          <a:cs typeface="Times New Roman" panose="02020603050405020304" pitchFamily="18" charset="0"/>
                        </a:rPr>
                        <a:t>Pros</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b="1" kern="100" dirty="0">
                          <a:effectLst/>
                          <a:latin typeface="Calibri" panose="020F0502020204030204" pitchFamily="34" charset="0"/>
                          <a:ea typeface="Calibri" panose="020F0502020204030204" pitchFamily="34" charset="0"/>
                          <a:cs typeface="Times New Roman" panose="02020603050405020304" pitchFamily="18" charset="0"/>
                        </a:rPr>
                        <a:t>Cons</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41266045"/>
                  </a:ext>
                </a:extLst>
              </a:tr>
              <a:tr h="1153731">
                <a:tc>
                  <a:txBody>
                    <a:bodyPr/>
                    <a:lstStyle/>
                    <a:p>
                      <a:pPr>
                        <a:lnSpc>
                          <a:spcPct val="107000"/>
                        </a:lnSpc>
                        <a:spcAft>
                          <a:spcPts val="800"/>
                        </a:spcAft>
                      </a:pPr>
                      <a:r>
                        <a:rPr lang="en-GB" sz="1400" b="1" kern="100" dirty="0">
                          <a:effectLst/>
                          <a:latin typeface="Calibri" panose="020F0502020204030204" pitchFamily="34" charset="0"/>
                          <a:ea typeface="Calibri" panose="020F0502020204030204" pitchFamily="34" charset="0"/>
                          <a:cs typeface="Times New Roman" panose="02020603050405020304" pitchFamily="18" charset="0"/>
                        </a:rPr>
                        <a:t>Brazing</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b="0" kern="100" dirty="0">
                          <a:effectLst/>
                          <a:latin typeface="Calibri" panose="020F0502020204030204" pitchFamily="34" charset="0"/>
                          <a:ea typeface="Calibri" panose="020F0502020204030204" pitchFamily="34" charset="0"/>
                          <a:cs typeface="Times New Roman" panose="02020603050405020304" pitchFamily="18" charset="0"/>
                        </a:rPr>
                        <a:t>Definitive &amp; reliable.</a:t>
                      </a:r>
                      <a:endParaRPr lang="en-GB" sz="1100" b="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b="0" kern="100" dirty="0">
                          <a:effectLst/>
                          <a:latin typeface="Calibri" panose="020F0502020204030204" pitchFamily="34" charset="0"/>
                          <a:ea typeface="Calibri" panose="020F0502020204030204" pitchFamily="34" charset="0"/>
                          <a:cs typeface="Times New Roman" panose="02020603050405020304" pitchFamily="18" charset="0"/>
                        </a:rPr>
                        <a:t>Time saving compared to exchange (in-situ).</a:t>
                      </a:r>
                      <a:endParaRPr lang="en-GB" sz="11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b="0" kern="100" dirty="0">
                          <a:effectLst/>
                          <a:latin typeface="Calibri" panose="020F0502020204030204" pitchFamily="34" charset="0"/>
                          <a:ea typeface="Calibri" panose="020F0502020204030204" pitchFamily="34" charset="0"/>
                          <a:cs typeface="Times New Roman" panose="02020603050405020304" pitchFamily="18" charset="0"/>
                        </a:rPr>
                        <a:t>Limited for in-situ and workshop repairs.</a:t>
                      </a:r>
                      <a:endParaRPr lang="en-GB" sz="1100" b="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b="0" kern="100" dirty="0">
                          <a:effectLst/>
                          <a:latin typeface="Calibri" panose="020F0502020204030204" pitchFamily="34" charset="0"/>
                          <a:ea typeface="Calibri" panose="020F0502020204030204" pitchFamily="34" charset="0"/>
                          <a:cs typeface="Times New Roman" panose="02020603050405020304" pitchFamily="18" charset="0"/>
                        </a:rPr>
                        <a:t>Heat can damage the insulation leading to irreparable damage.</a:t>
                      </a:r>
                      <a:endParaRPr lang="en-GB" sz="1100" b="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b="0" kern="100" dirty="0">
                          <a:effectLst/>
                          <a:latin typeface="Calibri" panose="020F0502020204030204" pitchFamily="34" charset="0"/>
                          <a:ea typeface="Calibri" panose="020F0502020204030204" pitchFamily="34" charset="0"/>
                          <a:cs typeface="Times New Roman" panose="02020603050405020304" pitchFamily="18" charset="0"/>
                        </a:rPr>
                        <a:t>Risky and time consuming for complete repair.</a:t>
                      </a:r>
                      <a:endParaRPr lang="en-GB" sz="11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92531785"/>
                  </a:ext>
                </a:extLst>
              </a:tr>
              <a:tr h="952500">
                <a:tc>
                  <a:txBody>
                    <a:bodyPr/>
                    <a:lstStyle/>
                    <a:p>
                      <a:pPr>
                        <a:lnSpc>
                          <a:spcPct val="107000"/>
                        </a:lnSpc>
                        <a:spcAft>
                          <a:spcPts val="800"/>
                        </a:spcAft>
                      </a:pPr>
                      <a:r>
                        <a:rPr lang="en-GB" sz="1400" b="1" kern="100">
                          <a:effectLst/>
                          <a:latin typeface="Calibri" panose="020F0502020204030204" pitchFamily="34" charset="0"/>
                          <a:ea typeface="Calibri" panose="020F0502020204030204" pitchFamily="34" charset="0"/>
                          <a:cs typeface="Times New Roman" panose="02020603050405020304" pitchFamily="18" charset="0"/>
                        </a:rPr>
                        <a:t>Soldering patch</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Quicker (no de-brazing).</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Lower temperature.</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Material compatibility (safe fluxes).</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Less reliable compared to brazing.</a:t>
                      </a:r>
                    </a:p>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Short term solution.</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Limited in-situ and for workshop repair.</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13390210"/>
                  </a:ext>
                </a:extLst>
              </a:tr>
              <a:tr h="1440310">
                <a:tc>
                  <a:txBody>
                    <a:bodyPr/>
                    <a:lstStyle/>
                    <a:p>
                      <a:pPr>
                        <a:lnSpc>
                          <a:spcPct val="107000"/>
                        </a:lnSpc>
                        <a:spcAft>
                          <a:spcPts val="800"/>
                        </a:spcAft>
                      </a:pPr>
                      <a:r>
                        <a:rPr lang="en-GB" sz="1400" b="1" kern="100">
                          <a:effectLst/>
                          <a:latin typeface="Calibri" panose="020F0502020204030204" pitchFamily="34" charset="0"/>
                          <a:ea typeface="Calibri" panose="020F0502020204030204" pitchFamily="34" charset="0"/>
                          <a:cs typeface="Times New Roman" panose="02020603050405020304" pitchFamily="18" charset="0"/>
                        </a:rPr>
                        <a:t>Resin</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Possible solution when brazing can’t be performed in-situ or workshop.</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Could be faster than brazing to reinforce all connections (leaking or not).</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Less risk to insulation compared to brazing. </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Little experience to date, still to be fully validated.</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Irreversible? Maybe be difficult to remove/clean in case it is not successful.</a:t>
                      </a:r>
                    </a:p>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Medium term solution?</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Risk to block cooling channel.</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63618435"/>
                  </a:ext>
                </a:extLst>
              </a:tr>
              <a:tr h="784990">
                <a:tc>
                  <a:txBody>
                    <a:bodyPr/>
                    <a:lstStyle/>
                    <a:p>
                      <a:pPr>
                        <a:lnSpc>
                          <a:spcPct val="107000"/>
                        </a:lnSpc>
                        <a:spcAft>
                          <a:spcPts val="800"/>
                        </a:spcAft>
                      </a:pPr>
                      <a:r>
                        <a:rPr lang="en-GB" sz="1400" b="1" kern="100">
                          <a:effectLst/>
                          <a:latin typeface="Calibri" panose="020F0502020204030204" pitchFamily="34" charset="0"/>
                          <a:ea typeface="Calibri" panose="020F0502020204030204" pitchFamily="34" charset="0"/>
                          <a:cs typeface="Times New Roman" panose="02020603050405020304" pitchFamily="18" charset="0"/>
                        </a:rPr>
                        <a:t>Mitigation</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Quick to implement, &lt;1 day.</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Risk of degradation remains (eventual electrical failure possible).</a:t>
                      </a:r>
                    </a:p>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Short term solution.</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400" kern="100" dirty="0">
                          <a:effectLst/>
                          <a:latin typeface="Calibri" panose="020F0502020204030204" pitchFamily="34" charset="0"/>
                          <a:ea typeface="Calibri" panose="020F0502020204030204" pitchFamily="34" charset="0"/>
                          <a:cs typeface="Times New Roman" panose="02020603050405020304" pitchFamily="18" charset="0"/>
                        </a:rPr>
                        <a:t>Requires monitoring.</a:t>
                      </a:r>
                      <a:endParaRPr lang="en-GB"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09512755"/>
                  </a:ext>
                </a:extLst>
              </a:tr>
            </a:tbl>
          </a:graphicData>
        </a:graphic>
      </p:graphicFrame>
    </p:spTree>
    <p:extLst>
      <p:ext uri="{BB962C8B-B14F-4D97-AF65-F5344CB8AC3E}">
        <p14:creationId xmlns:p14="http://schemas.microsoft.com/office/powerpoint/2010/main" val="34906850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26</a:t>
            </a:fld>
            <a:endParaRPr lang="en-US" dirty="0"/>
          </a:p>
        </p:txBody>
      </p:sp>
      <p:sp>
        <p:nvSpPr>
          <p:cNvPr id="6" name="TextBox 5">
            <a:extLst>
              <a:ext uri="{FF2B5EF4-FFF2-40B4-BE49-F238E27FC236}">
                <a16:creationId xmlns:a16="http://schemas.microsoft.com/office/drawing/2014/main" id="{7C33572E-B5E7-4ED7-302D-8D634B318B0A}"/>
              </a:ext>
            </a:extLst>
          </p:cNvPr>
          <p:cNvSpPr txBox="1"/>
          <p:nvPr/>
        </p:nvSpPr>
        <p:spPr>
          <a:xfrm>
            <a:off x="58783" y="130629"/>
            <a:ext cx="8850086" cy="830997"/>
          </a:xfrm>
          <a:prstGeom prst="rect">
            <a:avLst/>
          </a:prstGeom>
          <a:noFill/>
        </p:spPr>
        <p:txBody>
          <a:bodyPr wrap="square" rtlCol="0">
            <a:spAutoFit/>
          </a:bodyPr>
          <a:lstStyle/>
          <a:p>
            <a:pPr lvl="2"/>
            <a:r>
              <a:rPr lang="en-US" sz="2400" b="1" dirty="0"/>
              <a:t>Minimum repair time estimation…</a:t>
            </a:r>
            <a:endParaRPr lang="en-GB" sz="2400" b="1" dirty="0"/>
          </a:p>
          <a:p>
            <a:pPr algn="ctr"/>
            <a:r>
              <a:rPr lang="en-US" sz="2400" b="1" dirty="0"/>
              <a:t> </a:t>
            </a:r>
            <a:endParaRPr lang="en-GB" sz="2400" b="1" dirty="0"/>
          </a:p>
        </p:txBody>
      </p:sp>
      <p:graphicFrame>
        <p:nvGraphicFramePr>
          <p:cNvPr id="3" name="Table 5">
            <a:extLst>
              <a:ext uri="{FF2B5EF4-FFF2-40B4-BE49-F238E27FC236}">
                <a16:creationId xmlns:a16="http://schemas.microsoft.com/office/drawing/2014/main" id="{378BEB71-17AD-7CE6-C0FB-08A1E80A676C}"/>
              </a:ext>
            </a:extLst>
          </p:cNvPr>
          <p:cNvGraphicFramePr>
            <a:graphicFrameLocks noGrp="1"/>
          </p:cNvGraphicFramePr>
          <p:nvPr>
            <p:extLst>
              <p:ext uri="{D42A27DB-BD31-4B8C-83A1-F6EECF244321}">
                <p14:modId xmlns:p14="http://schemas.microsoft.com/office/powerpoint/2010/main" val="3549530408"/>
              </p:ext>
            </p:extLst>
          </p:nvPr>
        </p:nvGraphicFramePr>
        <p:xfrm>
          <a:off x="1046737" y="2538126"/>
          <a:ext cx="6874177" cy="4000786"/>
        </p:xfrm>
        <a:graphic>
          <a:graphicData uri="http://schemas.openxmlformats.org/drawingml/2006/table">
            <a:tbl>
              <a:tblPr firstRow="1" bandRow="1">
                <a:tableStyleId>{5940675A-B579-460E-94D1-54222C63F5DA}</a:tableStyleId>
              </a:tblPr>
              <a:tblGrid>
                <a:gridCol w="1100254">
                  <a:extLst>
                    <a:ext uri="{9D8B030D-6E8A-4147-A177-3AD203B41FA5}">
                      <a16:colId xmlns:a16="http://schemas.microsoft.com/office/drawing/2014/main" val="3532536716"/>
                    </a:ext>
                  </a:extLst>
                </a:gridCol>
                <a:gridCol w="4730125">
                  <a:extLst>
                    <a:ext uri="{9D8B030D-6E8A-4147-A177-3AD203B41FA5}">
                      <a16:colId xmlns:a16="http://schemas.microsoft.com/office/drawing/2014/main" val="2556227203"/>
                    </a:ext>
                  </a:extLst>
                </a:gridCol>
                <a:gridCol w="1043798">
                  <a:extLst>
                    <a:ext uri="{9D8B030D-6E8A-4147-A177-3AD203B41FA5}">
                      <a16:colId xmlns:a16="http://schemas.microsoft.com/office/drawing/2014/main" val="759864218"/>
                    </a:ext>
                  </a:extLst>
                </a:gridCol>
              </a:tblGrid>
              <a:tr h="221266">
                <a:tc>
                  <a:txBody>
                    <a:bodyPr/>
                    <a:lstStyle/>
                    <a:p>
                      <a:pPr>
                        <a:lnSpc>
                          <a:spcPct val="100000"/>
                        </a:lnSpc>
                        <a:spcAft>
                          <a:spcPts val="800"/>
                        </a:spcAft>
                      </a:pPr>
                      <a:r>
                        <a:rPr lang="en-GB" sz="1200" b="1" kern="100" dirty="0">
                          <a:effectLst/>
                          <a:latin typeface="Calibri" panose="020F0502020204030204" pitchFamily="34" charset="0"/>
                          <a:ea typeface="Calibri" panose="020F0502020204030204" pitchFamily="34" charset="0"/>
                          <a:cs typeface="Times New Roman" panose="02020603050405020304" pitchFamily="18" charset="0"/>
                        </a:rPr>
                        <a:t>Repair Method</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800"/>
                        </a:spcAft>
                      </a:pPr>
                      <a:r>
                        <a:rPr lang="en-GB" sz="1200" b="1" kern="100" dirty="0">
                          <a:effectLst/>
                          <a:latin typeface="Calibri" panose="020F0502020204030204" pitchFamily="34" charset="0"/>
                          <a:ea typeface="Calibri" panose="020F0502020204030204" pitchFamily="34" charset="0"/>
                          <a:cs typeface="Times New Roman" panose="02020603050405020304" pitchFamily="18" charset="0"/>
                        </a:rPr>
                        <a:t>Step</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800"/>
                        </a:spcAft>
                      </a:pPr>
                      <a:r>
                        <a:rPr lang="en-GB" sz="1200" b="1" kern="100" dirty="0">
                          <a:effectLst/>
                          <a:latin typeface="Calibri" panose="020F0502020204030204" pitchFamily="34" charset="0"/>
                          <a:ea typeface="Calibri" panose="020F0502020204030204" pitchFamily="34" charset="0"/>
                          <a:cs typeface="Times New Roman" panose="02020603050405020304" pitchFamily="18" charset="0"/>
                        </a:rPr>
                        <a:t>Duration</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41266045"/>
                  </a:ext>
                </a:extLst>
              </a:tr>
              <a:tr h="2065697">
                <a:tc>
                  <a:txBody>
                    <a:bodyPr/>
                    <a:lstStyle/>
                    <a:p>
                      <a:pPr>
                        <a:lnSpc>
                          <a:spcPct val="100000"/>
                        </a:lnSpc>
                        <a:spcAft>
                          <a:spcPts val="800"/>
                        </a:spcAft>
                      </a:pPr>
                      <a:r>
                        <a:rPr lang="en-GB" sz="1200" b="1" kern="100" dirty="0">
                          <a:effectLst/>
                          <a:latin typeface="Calibri" panose="020F0502020204030204" pitchFamily="34" charset="0"/>
                          <a:ea typeface="Calibri" panose="020F0502020204030204" pitchFamily="34" charset="0"/>
                          <a:cs typeface="Times New Roman" panose="02020603050405020304" pitchFamily="18" charset="0"/>
                        </a:rPr>
                        <a:t>Brazing</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800"/>
                        </a:spcAft>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Transport to 181</a:t>
                      </a:r>
                    </a:p>
                    <a:p>
                      <a:pPr>
                        <a:lnSpc>
                          <a:spcPct val="100000"/>
                        </a:lnSpc>
                        <a:spcAft>
                          <a:spcPts val="800"/>
                        </a:spcAft>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Preliminary test</a:t>
                      </a:r>
                    </a:p>
                    <a:p>
                      <a:pPr>
                        <a:lnSpc>
                          <a:spcPct val="100000"/>
                        </a:lnSpc>
                        <a:spcAft>
                          <a:spcPts val="800"/>
                        </a:spcAft>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Careful removal of insulation at leak and adjacent conductors to install the indirect water cooling.</a:t>
                      </a:r>
                    </a:p>
                    <a:p>
                      <a:pPr>
                        <a:lnSpc>
                          <a:spcPct val="100000"/>
                        </a:lnSpc>
                        <a:spcAft>
                          <a:spcPts val="800"/>
                        </a:spcAft>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De-brazing, part adjustment and brazing.</a:t>
                      </a:r>
                    </a:p>
                    <a:p>
                      <a:pPr>
                        <a:lnSpc>
                          <a:spcPct val="100000"/>
                        </a:lnSpc>
                        <a:spcAft>
                          <a:spcPts val="800"/>
                        </a:spcAft>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Pressure test, vacuum drying.</a:t>
                      </a:r>
                    </a:p>
                    <a:p>
                      <a:pPr>
                        <a:lnSpc>
                          <a:spcPct val="100000"/>
                        </a:lnSpc>
                        <a:spcAft>
                          <a:spcPts val="800"/>
                        </a:spcAft>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Full Certification (with 1 day transport between 181, 867 &amp; 361).</a:t>
                      </a:r>
                    </a:p>
                  </a:txBody>
                  <a:tcPr marL="68580" marR="68580" marT="0" marB="0"/>
                </a:tc>
                <a:tc>
                  <a:txBody>
                    <a:bodyPr/>
                    <a:lstStyle/>
                    <a:p>
                      <a:pPr>
                        <a:lnSpc>
                          <a:spcPct val="100000"/>
                        </a:lnSpc>
                        <a:spcAft>
                          <a:spcPts val="800"/>
                        </a:spcAft>
                      </a:pPr>
                      <a:r>
                        <a:rPr lang="en-US" sz="1200" b="0" kern="100" dirty="0">
                          <a:effectLst/>
                          <a:latin typeface="Calibri" panose="020F0502020204030204" pitchFamily="34" charset="0"/>
                          <a:ea typeface="Calibri" panose="020F0502020204030204" pitchFamily="34" charset="0"/>
                          <a:cs typeface="Times New Roman" panose="02020603050405020304" pitchFamily="18" charset="0"/>
                        </a:rPr>
                        <a:t>½ day</a:t>
                      </a:r>
                    </a:p>
                    <a:p>
                      <a:pPr>
                        <a:lnSpc>
                          <a:spcPct val="100000"/>
                        </a:lnSpc>
                        <a:spcAft>
                          <a:spcPts val="800"/>
                        </a:spcAft>
                      </a:pPr>
                      <a:r>
                        <a:rPr lang="en-US" sz="1200" b="0" kern="100" dirty="0">
                          <a:effectLst/>
                          <a:latin typeface="Calibri" panose="020F0502020204030204" pitchFamily="34" charset="0"/>
                          <a:ea typeface="Calibri" panose="020F0502020204030204" pitchFamily="34" charset="0"/>
                          <a:cs typeface="Times New Roman" panose="02020603050405020304" pitchFamily="18" charset="0"/>
                        </a:rPr>
                        <a:t>½ day</a:t>
                      </a:r>
                    </a:p>
                    <a:p>
                      <a:pPr>
                        <a:lnSpc>
                          <a:spcPct val="100000"/>
                        </a:lnSpc>
                        <a:spcAft>
                          <a:spcPts val="800"/>
                        </a:spcAft>
                      </a:pPr>
                      <a:r>
                        <a:rPr lang="en-US" sz="1200" b="0" kern="100" dirty="0">
                          <a:effectLst/>
                          <a:latin typeface="Calibri" panose="020F0502020204030204" pitchFamily="34" charset="0"/>
                          <a:ea typeface="Calibri" panose="020F0502020204030204" pitchFamily="34" charset="0"/>
                          <a:cs typeface="Times New Roman" panose="02020603050405020304" pitchFamily="18" charset="0"/>
                        </a:rPr>
                        <a:t>1 day</a:t>
                      </a:r>
                    </a:p>
                    <a:p>
                      <a:pPr>
                        <a:lnSpc>
                          <a:spcPct val="100000"/>
                        </a:lnSpc>
                        <a:spcAft>
                          <a:spcPts val="800"/>
                        </a:spcAft>
                      </a:pPr>
                      <a:endParaRPr lang="en-US" sz="1200" b="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800"/>
                        </a:spcAft>
                      </a:pPr>
                      <a:r>
                        <a:rPr lang="en-US" sz="1200" b="0" kern="100" dirty="0">
                          <a:effectLst/>
                          <a:latin typeface="Calibri" panose="020F0502020204030204" pitchFamily="34" charset="0"/>
                          <a:ea typeface="Calibri" panose="020F0502020204030204" pitchFamily="34" charset="0"/>
                          <a:cs typeface="Times New Roman" panose="02020603050405020304" pitchFamily="18" charset="0"/>
                        </a:rPr>
                        <a:t>1 day</a:t>
                      </a:r>
                    </a:p>
                    <a:p>
                      <a:pPr>
                        <a:lnSpc>
                          <a:spcPct val="100000"/>
                        </a:lnSpc>
                        <a:spcAft>
                          <a:spcPts val="800"/>
                        </a:spcAft>
                      </a:pPr>
                      <a:r>
                        <a:rPr lang="en-US" sz="1200" b="0" kern="100" dirty="0">
                          <a:effectLst/>
                          <a:latin typeface="Calibri" panose="020F0502020204030204" pitchFamily="34" charset="0"/>
                          <a:ea typeface="Calibri" panose="020F0502020204030204" pitchFamily="34" charset="0"/>
                          <a:cs typeface="Times New Roman" panose="02020603050405020304" pitchFamily="18" charset="0"/>
                        </a:rPr>
                        <a:t>1 day</a:t>
                      </a:r>
                    </a:p>
                    <a:p>
                      <a:pPr>
                        <a:lnSpc>
                          <a:spcPct val="100000"/>
                        </a:lnSpc>
                        <a:spcAft>
                          <a:spcPts val="800"/>
                        </a:spcAft>
                      </a:pPr>
                      <a:r>
                        <a:rPr lang="en-US" sz="1200" b="0" kern="100" dirty="0">
                          <a:effectLst/>
                          <a:latin typeface="Calibri" panose="020F0502020204030204" pitchFamily="34" charset="0"/>
                          <a:ea typeface="Calibri" panose="020F0502020204030204" pitchFamily="34" charset="0"/>
                          <a:cs typeface="Times New Roman" panose="02020603050405020304" pitchFamily="18" charset="0"/>
                        </a:rPr>
                        <a:t>3 days</a:t>
                      </a:r>
                    </a:p>
                    <a:p>
                      <a:pPr>
                        <a:lnSpc>
                          <a:spcPct val="100000"/>
                        </a:lnSpc>
                        <a:spcAft>
                          <a:spcPts val="800"/>
                        </a:spcAft>
                      </a:pPr>
                      <a:r>
                        <a:rPr lang="en-US" sz="1200" b="0" kern="100" dirty="0">
                          <a:effectLst/>
                          <a:latin typeface="Calibri" panose="020F0502020204030204" pitchFamily="34" charset="0"/>
                          <a:ea typeface="Calibri" panose="020F0502020204030204" pitchFamily="34" charset="0"/>
                          <a:cs typeface="Times New Roman" panose="02020603050405020304" pitchFamily="18" charset="0"/>
                        </a:rPr>
                        <a:t>Total: 7 days</a:t>
                      </a:r>
                      <a:endParaRPr lang="en-GB" sz="1200" b="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92531785"/>
                  </a:ext>
                </a:extLst>
              </a:tr>
              <a:tr h="1525141">
                <a:tc>
                  <a:txBody>
                    <a:bodyPr/>
                    <a:lstStyle/>
                    <a:p>
                      <a:pPr>
                        <a:lnSpc>
                          <a:spcPct val="100000"/>
                        </a:lnSpc>
                        <a:spcAft>
                          <a:spcPts val="800"/>
                        </a:spcAft>
                      </a:pPr>
                      <a:r>
                        <a:rPr lang="en-GB" sz="1200" b="1" kern="100" dirty="0">
                          <a:effectLst/>
                          <a:latin typeface="Calibri" panose="020F0502020204030204" pitchFamily="34" charset="0"/>
                          <a:ea typeface="Calibri" panose="020F0502020204030204" pitchFamily="34" charset="0"/>
                          <a:cs typeface="Times New Roman" panose="02020603050405020304" pitchFamily="18" charset="0"/>
                        </a:rPr>
                        <a:t>Epoxy Resin</a:t>
                      </a: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800"/>
                        </a:spcAft>
                        <a:buClrTx/>
                        <a:buSzTx/>
                        <a:buFontTx/>
                        <a:buNone/>
                        <a:tabLst/>
                        <a:defRPr/>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Preliminary tests </a:t>
                      </a:r>
                    </a:p>
                    <a:p>
                      <a:pPr marL="0" marR="0" lvl="0" indent="0" algn="l" defTabSz="914400" rtl="0" eaLnBrk="1" fontAlgn="auto" latinLnBrk="0" hangingPunct="1">
                        <a:lnSpc>
                          <a:spcPct val="100000"/>
                        </a:lnSpc>
                        <a:spcBef>
                          <a:spcPts val="0"/>
                        </a:spcBef>
                        <a:spcAft>
                          <a:spcPts val="800"/>
                        </a:spcAft>
                        <a:buClrTx/>
                        <a:buSzTx/>
                        <a:buFontTx/>
                        <a:buNone/>
                        <a:tabLst/>
                        <a:defRPr/>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Careful removal of insulation and thorough cleaning of leaking quadrant.</a:t>
                      </a:r>
                    </a:p>
                    <a:p>
                      <a:pPr marL="0" marR="0" lvl="0" indent="0" algn="l" defTabSz="914400" rtl="0" eaLnBrk="1" fontAlgn="auto" latinLnBrk="0" hangingPunct="1">
                        <a:lnSpc>
                          <a:spcPct val="100000"/>
                        </a:lnSpc>
                        <a:spcBef>
                          <a:spcPts val="0"/>
                        </a:spcBef>
                        <a:spcAft>
                          <a:spcPts val="800"/>
                        </a:spcAft>
                        <a:buClrTx/>
                        <a:buSzTx/>
                        <a:buFontTx/>
                        <a:buNone/>
                        <a:tabLst/>
                        <a:defRPr/>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Local leak repair and curing (24 hrs)</a:t>
                      </a:r>
                    </a:p>
                    <a:p>
                      <a:pPr marL="0" marR="0" lvl="0" indent="0" algn="l" defTabSz="914400" rtl="0" eaLnBrk="1" fontAlgn="auto" latinLnBrk="0" hangingPunct="1">
                        <a:lnSpc>
                          <a:spcPct val="100000"/>
                        </a:lnSpc>
                        <a:spcBef>
                          <a:spcPts val="0"/>
                        </a:spcBef>
                        <a:spcAft>
                          <a:spcPts val="800"/>
                        </a:spcAft>
                        <a:buClrTx/>
                        <a:buSzTx/>
                        <a:buFontTx/>
                        <a:buNone/>
                        <a:tabLst/>
                        <a:defRPr/>
                      </a:pPr>
                      <a:r>
                        <a:rPr lang="en-GB" sz="1200" b="0" kern="100" dirty="0">
                          <a:effectLst/>
                          <a:latin typeface="Calibri" panose="020F0502020204030204" pitchFamily="34" charset="0"/>
                          <a:ea typeface="Calibri" panose="020F0502020204030204" pitchFamily="34" charset="0"/>
                          <a:cs typeface="Times New Roman" panose="02020603050405020304" pitchFamily="18" charset="0"/>
                        </a:rPr>
                        <a:t>Resin injection and curing (24 hrs)</a:t>
                      </a:r>
                    </a:p>
                    <a:p>
                      <a:pPr>
                        <a:lnSpc>
                          <a:spcPct val="100000"/>
                        </a:lnSpc>
                        <a:spcAft>
                          <a:spcPts val="800"/>
                        </a:spcAft>
                      </a:pPr>
                      <a:r>
                        <a:rPr lang="en-GB" sz="1200" kern="100" dirty="0">
                          <a:effectLst/>
                          <a:latin typeface="Calibri" panose="020F0502020204030204" pitchFamily="34" charset="0"/>
                          <a:ea typeface="Calibri" panose="020F0502020204030204" pitchFamily="34" charset="0"/>
                          <a:cs typeface="Times New Roman" panose="02020603050405020304" pitchFamily="18" charset="0"/>
                        </a:rPr>
                        <a:t>Validation (insulation and pressure)</a:t>
                      </a:r>
                    </a:p>
                  </a:txBody>
                  <a:tcPr marL="68580" marR="68580" marT="0" marB="0"/>
                </a:tc>
                <a:tc>
                  <a:txBody>
                    <a:bodyPr/>
                    <a:lstStyle/>
                    <a:p>
                      <a:pPr>
                        <a:lnSpc>
                          <a:spcPct val="100000"/>
                        </a:lnSpc>
                        <a:spcAft>
                          <a:spcPts val="800"/>
                        </a:spcAft>
                      </a:pP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½ day</a:t>
                      </a:r>
                    </a:p>
                    <a:p>
                      <a:pPr>
                        <a:lnSpc>
                          <a:spcPct val="100000"/>
                        </a:lnSpc>
                        <a:spcAft>
                          <a:spcPts val="800"/>
                        </a:spcAft>
                      </a:pP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1 day</a:t>
                      </a:r>
                    </a:p>
                    <a:p>
                      <a:pPr>
                        <a:lnSpc>
                          <a:spcPct val="100000"/>
                        </a:lnSpc>
                        <a:spcAft>
                          <a:spcPts val="800"/>
                        </a:spcAft>
                      </a:pPr>
                      <a:r>
                        <a:rPr lang="en-US" sz="1200" kern="100" dirty="0">
                          <a:effectLst/>
                          <a:latin typeface="Calibri" panose="020F0502020204030204" pitchFamily="34" charset="0"/>
                          <a:ea typeface="Calibri" panose="020F0502020204030204" pitchFamily="34" charset="0"/>
                          <a:cs typeface="Times New Roman" panose="02020603050405020304" pitchFamily="18" charset="0"/>
                        </a:rPr>
                        <a:t>1 day</a:t>
                      </a:r>
                    </a:p>
                    <a:p>
                      <a:pPr>
                        <a:lnSpc>
                          <a:spcPct val="100000"/>
                        </a:lnSpc>
                        <a:spcAft>
                          <a:spcPts val="800"/>
                        </a:spcAft>
                      </a:pPr>
                      <a:r>
                        <a:rPr lang="en-GB" sz="1200" kern="100" dirty="0">
                          <a:effectLst/>
                          <a:latin typeface="Calibri" panose="020F0502020204030204" pitchFamily="34" charset="0"/>
                          <a:ea typeface="Calibri" panose="020F0502020204030204" pitchFamily="34" charset="0"/>
                          <a:cs typeface="Times New Roman" panose="02020603050405020304" pitchFamily="18" charset="0"/>
                        </a:rPr>
                        <a:t>1 day</a:t>
                      </a:r>
                    </a:p>
                    <a:p>
                      <a:pPr>
                        <a:lnSpc>
                          <a:spcPct val="100000"/>
                        </a:lnSpc>
                        <a:spcAft>
                          <a:spcPts val="800"/>
                        </a:spcAft>
                      </a:pPr>
                      <a:r>
                        <a:rPr lang="en-GB" sz="1200" kern="100" dirty="0">
                          <a:effectLst/>
                          <a:latin typeface="Calibri" panose="020F0502020204030204" pitchFamily="34" charset="0"/>
                          <a:ea typeface="Calibri" panose="020F0502020204030204" pitchFamily="34" charset="0"/>
                          <a:cs typeface="Times New Roman" panose="02020603050405020304" pitchFamily="18" charset="0"/>
                        </a:rPr>
                        <a:t>½ day</a:t>
                      </a:r>
                    </a:p>
                    <a:p>
                      <a:pPr>
                        <a:lnSpc>
                          <a:spcPct val="100000"/>
                        </a:lnSpc>
                        <a:spcAft>
                          <a:spcPts val="800"/>
                        </a:spcAft>
                      </a:pPr>
                      <a:r>
                        <a:rPr lang="en-GB" sz="1200" kern="100" dirty="0">
                          <a:effectLst/>
                          <a:latin typeface="Calibri" panose="020F0502020204030204" pitchFamily="34" charset="0"/>
                          <a:ea typeface="Calibri" panose="020F0502020204030204" pitchFamily="34" charset="0"/>
                          <a:cs typeface="Times New Roman" panose="02020603050405020304" pitchFamily="18" charset="0"/>
                        </a:rPr>
                        <a:t>Total: 4 days</a:t>
                      </a:r>
                    </a:p>
                  </a:txBody>
                  <a:tcPr marL="68580" marR="68580" marT="0" marB="0"/>
                </a:tc>
                <a:extLst>
                  <a:ext uri="{0D108BD9-81ED-4DB2-BD59-A6C34878D82A}">
                    <a16:rowId xmlns:a16="http://schemas.microsoft.com/office/drawing/2014/main" val="963618435"/>
                  </a:ext>
                </a:extLst>
              </a:tr>
            </a:tbl>
          </a:graphicData>
        </a:graphic>
      </p:graphicFrame>
      <p:sp>
        <p:nvSpPr>
          <p:cNvPr id="5" name="TextBox 4">
            <a:extLst>
              <a:ext uri="{FF2B5EF4-FFF2-40B4-BE49-F238E27FC236}">
                <a16:creationId xmlns:a16="http://schemas.microsoft.com/office/drawing/2014/main" id="{28571B7E-91C5-D073-85CE-E6EDC7D60D4F}"/>
              </a:ext>
            </a:extLst>
          </p:cNvPr>
          <p:cNvSpPr txBox="1"/>
          <p:nvPr/>
        </p:nvSpPr>
        <p:spPr>
          <a:xfrm>
            <a:off x="153383" y="713822"/>
            <a:ext cx="8755486" cy="1692771"/>
          </a:xfrm>
          <a:prstGeom prst="rect">
            <a:avLst/>
          </a:prstGeom>
          <a:noFill/>
        </p:spPr>
        <p:txBody>
          <a:bodyPr wrap="square" rtlCol="0">
            <a:spAutoFit/>
          </a:bodyPr>
          <a:lstStyle/>
          <a:p>
            <a:r>
              <a:rPr lang="en-US" sz="1300" dirty="0"/>
              <a:t>Two scenarios are considered based on the known brazing solution and the epoxy resin patch which is still to be validated, both solution assume the repair of a single leak on the end with 64 brazed connections:</a:t>
            </a:r>
          </a:p>
          <a:p>
            <a:endParaRPr lang="en-US" sz="1300" dirty="0"/>
          </a:p>
          <a:p>
            <a:pPr marL="285750" indent="-285750">
              <a:buFont typeface="Arial" panose="020B0604020202020204" pitchFamily="34" charset="0"/>
              <a:buChar char="•"/>
            </a:pPr>
            <a:r>
              <a:rPr lang="en-GB" sz="1300" dirty="0"/>
              <a:t>The brazed solutions includes transport to our workshop and due to the nature of the repair a full certification will be performed;</a:t>
            </a:r>
          </a:p>
          <a:p>
            <a:pPr marL="285750" indent="-285750">
              <a:buFont typeface="Arial" panose="020B0604020202020204" pitchFamily="34" charset="0"/>
              <a:buChar char="•"/>
            </a:pPr>
            <a:r>
              <a:rPr lang="en-GB" sz="1300" dirty="0"/>
              <a:t>The epoxy repair patch could be performed in the sous-sol of the PSB ring where only a partial certification/verification of the repair is performed.</a:t>
            </a:r>
          </a:p>
          <a:p>
            <a:pPr marL="285750" indent="-285750">
              <a:buFont typeface="Arial" panose="020B0604020202020204" pitchFamily="34" charset="0"/>
              <a:buChar char="•"/>
            </a:pPr>
            <a:r>
              <a:rPr lang="en-GB" sz="1300" dirty="0"/>
              <a:t>Neither case includes the removal and reinstallation of the vacuum chamber which differs depending on the slot.</a:t>
            </a:r>
          </a:p>
        </p:txBody>
      </p:sp>
    </p:spTree>
    <p:extLst>
      <p:ext uri="{BB962C8B-B14F-4D97-AF65-F5344CB8AC3E}">
        <p14:creationId xmlns:p14="http://schemas.microsoft.com/office/powerpoint/2010/main" val="14680089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0000DF-C2C7-DAAC-4779-B78DB919F668}"/>
              </a:ext>
            </a:extLst>
          </p:cNvPr>
          <p:cNvSpPr>
            <a:spLocks noGrp="1"/>
          </p:cNvSpPr>
          <p:nvPr>
            <p:ph type="dt" sz="half" idx="2"/>
          </p:nvPr>
        </p:nvSpPr>
        <p:spPr/>
        <p:txBody>
          <a:bodyPr/>
          <a:lstStyle/>
          <a:p>
            <a:fld id="{B4BFD808-6B56-4447-9401-2398D08EE3C0}" type="datetime1">
              <a:rPr lang="en-US" smtClean="0"/>
              <a:pPr/>
              <a:t>6/7/2023</a:t>
            </a:fld>
            <a:endParaRPr lang="en-US" dirty="0"/>
          </a:p>
        </p:txBody>
      </p:sp>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27</a:t>
            </a:fld>
            <a:endParaRPr lang="en-US" dirty="0"/>
          </a:p>
        </p:txBody>
      </p:sp>
      <p:sp>
        <p:nvSpPr>
          <p:cNvPr id="8" name="TextBox 7">
            <a:extLst>
              <a:ext uri="{FF2B5EF4-FFF2-40B4-BE49-F238E27FC236}">
                <a16:creationId xmlns:a16="http://schemas.microsoft.com/office/drawing/2014/main" id="{6800ECC8-15FE-B9AB-45BA-4240D20499F9}"/>
              </a:ext>
            </a:extLst>
          </p:cNvPr>
          <p:cNvSpPr txBox="1"/>
          <p:nvPr/>
        </p:nvSpPr>
        <p:spPr>
          <a:xfrm>
            <a:off x="13720" y="627303"/>
            <a:ext cx="7994650" cy="2462213"/>
          </a:xfrm>
          <a:prstGeom prst="rect">
            <a:avLst/>
          </a:prstGeom>
          <a:noFill/>
        </p:spPr>
        <p:txBody>
          <a:bodyPr wrap="square">
            <a:spAutoFit/>
          </a:bodyPr>
          <a:lstStyle/>
          <a:p>
            <a:pPr lvl="1"/>
            <a:r>
              <a:rPr lang="en-GB" sz="1400" dirty="0"/>
              <a:t>Machine interventions have so far been limited to ALARA level 1 &amp; 2</a:t>
            </a:r>
          </a:p>
          <a:p>
            <a:pPr lvl="1"/>
            <a:endParaRPr lang="en-GB" sz="1400" dirty="0"/>
          </a:p>
          <a:p>
            <a:pPr marL="742950" lvl="1" indent="-285750">
              <a:buFont typeface="Arial" panose="020B0604020202020204" pitchFamily="34" charset="0"/>
              <a:buChar char="•"/>
            </a:pPr>
            <a:r>
              <a:rPr lang="en-GB" sz="1400" dirty="0"/>
              <a:t>Collective dose for the exchange of:</a:t>
            </a:r>
          </a:p>
          <a:p>
            <a:pPr lvl="1"/>
            <a:endParaRPr lang="en-GB" sz="1400" dirty="0"/>
          </a:p>
          <a:p>
            <a:pPr marL="1200150" lvl="2" indent="-285750">
              <a:buFont typeface="Arial" panose="020B0604020202020204" pitchFamily="34" charset="0"/>
              <a:buChar char="•"/>
            </a:pPr>
            <a:r>
              <a:rPr lang="en-GB" sz="1400" dirty="0"/>
              <a:t>BR.QFO161 - 127 µ</a:t>
            </a:r>
            <a:r>
              <a:rPr lang="en-GB" sz="1400" dirty="0" err="1"/>
              <a:t>Sv</a:t>
            </a:r>
            <a:endParaRPr lang="en-GB" sz="1400" dirty="0"/>
          </a:p>
          <a:p>
            <a:pPr marL="1200150" lvl="2" indent="-285750">
              <a:buFont typeface="Arial" panose="020B0604020202020204" pitchFamily="34" charset="0"/>
              <a:buChar char="•"/>
            </a:pPr>
            <a:r>
              <a:rPr lang="en-GB" sz="1400" dirty="0"/>
              <a:t>BR.QFO91 - 164 µ</a:t>
            </a:r>
            <a:r>
              <a:rPr lang="en-GB" sz="1400" dirty="0" err="1"/>
              <a:t>Sv</a:t>
            </a:r>
            <a:endParaRPr lang="en-GB" sz="1400" dirty="0"/>
          </a:p>
          <a:p>
            <a:pPr marL="1200150" lvl="2" indent="-285750">
              <a:buFont typeface="Arial" panose="020B0604020202020204" pitchFamily="34" charset="0"/>
              <a:buChar char="•"/>
            </a:pPr>
            <a:r>
              <a:rPr lang="en-GB" sz="1400" dirty="0"/>
              <a:t>BR.QDE5 – 94 µ</a:t>
            </a:r>
            <a:r>
              <a:rPr lang="en-GB" sz="1400" dirty="0" err="1"/>
              <a:t>Sv</a:t>
            </a:r>
            <a:r>
              <a:rPr lang="en-GB" sz="1400" dirty="0"/>
              <a:t> (with QFO152 and corrector magnets)</a:t>
            </a:r>
          </a:p>
          <a:p>
            <a:pPr marL="1200150" lvl="2" indent="-285750">
              <a:buFont typeface="Arial" panose="020B0604020202020204" pitchFamily="34" charset="0"/>
              <a:buChar char="•"/>
            </a:pPr>
            <a:r>
              <a:rPr lang="en-GB" sz="1400" dirty="0"/>
              <a:t>BR.QDE11 - 40 µ</a:t>
            </a:r>
            <a:r>
              <a:rPr lang="en-GB" sz="1400" dirty="0" err="1"/>
              <a:t>Sv</a:t>
            </a:r>
            <a:endParaRPr lang="en-GB" sz="1400" dirty="0"/>
          </a:p>
          <a:p>
            <a:pPr marL="1200150" lvl="2" indent="-285750">
              <a:buFont typeface="Arial" panose="020B0604020202020204" pitchFamily="34" charset="0"/>
              <a:buChar char="•"/>
            </a:pPr>
            <a:r>
              <a:rPr lang="en-GB" sz="1400" dirty="0"/>
              <a:t>BR.QFO142 – 518 µ</a:t>
            </a:r>
            <a:r>
              <a:rPr lang="en-GB" sz="1400" dirty="0" err="1"/>
              <a:t>Sv</a:t>
            </a:r>
            <a:r>
              <a:rPr lang="en-GB" sz="1400" dirty="0"/>
              <a:t> (with BE.BSW magnets)</a:t>
            </a:r>
          </a:p>
          <a:p>
            <a:pPr lvl="2"/>
            <a:endParaRPr lang="en-GB" sz="1400" dirty="0"/>
          </a:p>
          <a:p>
            <a:pPr lvl="1"/>
            <a:endParaRPr lang="en-GB" sz="1400" dirty="0"/>
          </a:p>
        </p:txBody>
      </p:sp>
      <p:sp>
        <p:nvSpPr>
          <p:cNvPr id="9" name="TextBox 8">
            <a:extLst>
              <a:ext uri="{FF2B5EF4-FFF2-40B4-BE49-F238E27FC236}">
                <a16:creationId xmlns:a16="http://schemas.microsoft.com/office/drawing/2014/main" id="{919E2EC9-759B-5BE1-B95D-B9BA0C41A59A}"/>
              </a:ext>
            </a:extLst>
          </p:cNvPr>
          <p:cNvSpPr txBox="1"/>
          <p:nvPr/>
        </p:nvSpPr>
        <p:spPr>
          <a:xfrm>
            <a:off x="-413998" y="130498"/>
            <a:ext cx="8850086" cy="461665"/>
          </a:xfrm>
          <a:prstGeom prst="rect">
            <a:avLst/>
          </a:prstGeom>
          <a:noFill/>
        </p:spPr>
        <p:txBody>
          <a:bodyPr wrap="square" rtlCol="0">
            <a:spAutoFit/>
          </a:bodyPr>
          <a:lstStyle/>
          <a:p>
            <a:pPr lvl="2" algn="ctr"/>
            <a:r>
              <a:rPr lang="en-US" sz="2400" b="1" dirty="0"/>
              <a:t>Radio Protection</a:t>
            </a:r>
            <a:endParaRPr lang="en-GB" sz="2400" b="1" dirty="0"/>
          </a:p>
        </p:txBody>
      </p:sp>
      <p:pic>
        <p:nvPicPr>
          <p:cNvPr id="11" name="Picture 10">
            <a:extLst>
              <a:ext uri="{FF2B5EF4-FFF2-40B4-BE49-F238E27FC236}">
                <a16:creationId xmlns:a16="http://schemas.microsoft.com/office/drawing/2014/main" id="{50A284EA-E651-8CF7-1B94-FB7EC4B3365E}"/>
              </a:ext>
            </a:extLst>
          </p:cNvPr>
          <p:cNvPicPr>
            <a:picLocks noChangeAspect="1"/>
          </p:cNvPicPr>
          <p:nvPr/>
        </p:nvPicPr>
        <p:blipFill>
          <a:blip r:embed="rId2"/>
          <a:stretch>
            <a:fillRect/>
          </a:stretch>
        </p:blipFill>
        <p:spPr>
          <a:xfrm>
            <a:off x="4924993" y="3085303"/>
            <a:ext cx="3744110" cy="3171601"/>
          </a:xfrm>
          <a:prstGeom prst="rect">
            <a:avLst/>
          </a:prstGeom>
        </p:spPr>
      </p:pic>
      <p:sp>
        <p:nvSpPr>
          <p:cNvPr id="12" name="TextBox 11">
            <a:extLst>
              <a:ext uri="{FF2B5EF4-FFF2-40B4-BE49-F238E27FC236}">
                <a16:creationId xmlns:a16="http://schemas.microsoft.com/office/drawing/2014/main" id="{A3ECA694-FB3D-7965-40C5-3CD0B03328C1}"/>
              </a:ext>
            </a:extLst>
          </p:cNvPr>
          <p:cNvSpPr txBox="1"/>
          <p:nvPr/>
        </p:nvSpPr>
        <p:spPr>
          <a:xfrm>
            <a:off x="76200" y="3124657"/>
            <a:ext cx="4495800" cy="3385542"/>
          </a:xfrm>
          <a:prstGeom prst="rect">
            <a:avLst/>
          </a:prstGeom>
          <a:noFill/>
        </p:spPr>
        <p:txBody>
          <a:bodyPr wrap="square" rtlCol="0">
            <a:spAutoFit/>
          </a:bodyPr>
          <a:lstStyle/>
          <a:p>
            <a:pPr marL="742950" lvl="1" indent="-285750">
              <a:buFont typeface="Arial" panose="020B0604020202020204" pitchFamily="34" charset="0"/>
              <a:buChar char="•"/>
            </a:pPr>
            <a:r>
              <a:rPr lang="en-GB" sz="1400" dirty="0"/>
              <a:t>Existing survey gives good estimation for expected dose rate</a:t>
            </a:r>
          </a:p>
          <a:p>
            <a:pPr marL="742950" lvl="1" indent="-285750">
              <a:buFont typeface="Arial" panose="020B0604020202020204" pitchFamily="34" charset="0"/>
              <a:buChar char="•"/>
            </a:pPr>
            <a:endParaRPr lang="en-GB" sz="1400" dirty="0"/>
          </a:p>
          <a:p>
            <a:pPr marL="742950" lvl="1" indent="-285750">
              <a:buFont typeface="Arial" panose="020B0604020202020204" pitchFamily="34" charset="0"/>
              <a:buChar char="•"/>
            </a:pPr>
            <a:r>
              <a:rPr lang="en-GB" sz="1400" dirty="0"/>
              <a:t>A more complete survey measuring up and down stream at each level to be planned during the TS</a:t>
            </a:r>
          </a:p>
          <a:p>
            <a:pPr marL="742950" lvl="1" indent="-285750">
              <a:buFont typeface="Arial" panose="020B0604020202020204" pitchFamily="34" charset="0"/>
              <a:buChar char="•"/>
            </a:pPr>
            <a:endParaRPr lang="en-GB" sz="1400" dirty="0"/>
          </a:p>
          <a:p>
            <a:pPr marL="742950" lvl="1" indent="-285750">
              <a:buFont typeface="Arial" panose="020B0604020202020204" pitchFamily="34" charset="0"/>
              <a:buChar char="•"/>
            </a:pPr>
            <a:r>
              <a:rPr lang="en-GB" sz="1400" dirty="0"/>
              <a:t>Generally the vacuum chamber is the hottest component which is eventually removed for workshop activities on the magnet. In the case of the QFO142, R1 was ~1mSv compared to a 1-200 µ</a:t>
            </a:r>
            <a:r>
              <a:rPr lang="en-GB" sz="1400" dirty="0" err="1"/>
              <a:t>Sv</a:t>
            </a:r>
            <a:r>
              <a:rPr lang="en-GB" sz="1400" dirty="0"/>
              <a:t> for R4.</a:t>
            </a:r>
          </a:p>
          <a:p>
            <a:pPr marL="742950" lvl="1" indent="-285750">
              <a:buFont typeface="Arial" panose="020B0604020202020204" pitchFamily="34" charset="0"/>
              <a:buChar char="•"/>
            </a:pPr>
            <a:endParaRPr lang="en-GB" sz="1400" dirty="0"/>
          </a:p>
          <a:p>
            <a:pPr marL="742950" lvl="1" indent="-285750">
              <a:buFont typeface="Arial" panose="020B0604020202020204" pitchFamily="34" charset="0"/>
              <a:buChar char="•"/>
            </a:pPr>
            <a:r>
              <a:rPr lang="en-GB" sz="1400" dirty="0"/>
              <a:t>Cool down time to be determined.</a:t>
            </a:r>
          </a:p>
          <a:p>
            <a:endParaRPr lang="en-GB" dirty="0"/>
          </a:p>
        </p:txBody>
      </p:sp>
    </p:spTree>
    <p:extLst>
      <p:ext uri="{BB962C8B-B14F-4D97-AF65-F5344CB8AC3E}">
        <p14:creationId xmlns:p14="http://schemas.microsoft.com/office/powerpoint/2010/main" val="4883691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0000DF-C2C7-DAAC-4779-B78DB919F668}"/>
              </a:ext>
            </a:extLst>
          </p:cNvPr>
          <p:cNvSpPr>
            <a:spLocks noGrp="1"/>
          </p:cNvSpPr>
          <p:nvPr>
            <p:ph type="dt" sz="half" idx="2"/>
          </p:nvPr>
        </p:nvSpPr>
        <p:spPr/>
        <p:txBody>
          <a:bodyPr/>
          <a:lstStyle/>
          <a:p>
            <a:fld id="{B4BFD808-6B56-4447-9401-2398D08EE3C0}" type="datetime1">
              <a:rPr lang="en-US" smtClean="0"/>
              <a:pPr/>
              <a:t>6/7/2023</a:t>
            </a:fld>
            <a:endParaRPr lang="en-US" dirty="0"/>
          </a:p>
        </p:txBody>
      </p:sp>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28</a:t>
            </a:fld>
            <a:endParaRPr lang="en-US" dirty="0"/>
          </a:p>
        </p:txBody>
      </p:sp>
      <p:sp>
        <p:nvSpPr>
          <p:cNvPr id="6" name="TextBox 5">
            <a:extLst>
              <a:ext uri="{FF2B5EF4-FFF2-40B4-BE49-F238E27FC236}">
                <a16:creationId xmlns:a16="http://schemas.microsoft.com/office/drawing/2014/main" id="{376CC8D7-4C71-66CE-B452-3AB9A456E2B8}"/>
              </a:ext>
            </a:extLst>
          </p:cNvPr>
          <p:cNvSpPr txBox="1"/>
          <p:nvPr/>
        </p:nvSpPr>
        <p:spPr>
          <a:xfrm>
            <a:off x="335280" y="845046"/>
            <a:ext cx="8351520" cy="5262979"/>
          </a:xfrm>
          <a:prstGeom prst="rect">
            <a:avLst/>
          </a:prstGeom>
          <a:noFill/>
        </p:spPr>
        <p:txBody>
          <a:bodyPr wrap="square">
            <a:spAutoFit/>
          </a:bodyPr>
          <a:lstStyle/>
          <a:p>
            <a:pPr marL="742950" lvl="1" indent="-285750">
              <a:buFont typeface="Arial" panose="020B0604020202020204" pitchFamily="34" charset="0"/>
              <a:buChar char="•"/>
            </a:pPr>
            <a:r>
              <a:rPr lang="en-GB" sz="1400" dirty="0"/>
              <a:t>Staff (available for machine interventions and workshop repairs)</a:t>
            </a:r>
          </a:p>
          <a:p>
            <a:pPr marL="1200150" lvl="2" indent="-285750">
              <a:buFont typeface="Arial" panose="020B0604020202020204" pitchFamily="34" charset="0"/>
              <a:buChar char="•"/>
            </a:pPr>
            <a:r>
              <a:rPr lang="en-GB" sz="1400" dirty="0"/>
              <a:t>Antony Newborough - ‘Machine responsible’</a:t>
            </a:r>
          </a:p>
          <a:p>
            <a:pPr marL="1200150" lvl="2" indent="-285750">
              <a:buFont typeface="Arial" panose="020B0604020202020204" pitchFamily="34" charset="0"/>
              <a:buChar char="•"/>
            </a:pPr>
            <a:r>
              <a:rPr lang="en-GB" sz="1400" dirty="0"/>
              <a:t>Alexandre Cretin - ‘Workshop responsible’</a:t>
            </a:r>
          </a:p>
          <a:p>
            <a:pPr marL="1200150" lvl="2" indent="-285750">
              <a:buFont typeface="Arial" panose="020B0604020202020204" pitchFamily="34" charset="0"/>
              <a:buChar char="•"/>
            </a:pPr>
            <a:r>
              <a:rPr lang="en-GB" sz="1400" dirty="0"/>
              <a:t>Maxime Dumas – ‘Workshop supervisor’</a:t>
            </a:r>
          </a:p>
          <a:p>
            <a:pPr lvl="2"/>
            <a:endParaRPr lang="en-GB" sz="1400" dirty="0"/>
          </a:p>
          <a:p>
            <a:pPr marL="742950" lvl="1" indent="-285750">
              <a:buFont typeface="Arial" panose="020B0604020202020204" pitchFamily="34" charset="0"/>
              <a:buChar char="•"/>
            </a:pPr>
            <a:r>
              <a:rPr lang="en-GB" sz="1400" dirty="0"/>
              <a:t>Industrial Support (available for machine interventions and workshop repairs)</a:t>
            </a:r>
          </a:p>
          <a:p>
            <a:pPr marL="1200150" lvl="2" indent="-285750">
              <a:buFont typeface="Arial" panose="020B0604020202020204" pitchFamily="34" charset="0"/>
              <a:buChar char="•"/>
            </a:pPr>
            <a:r>
              <a:rPr lang="en-GB" sz="1400" dirty="0"/>
              <a:t>Brazing x 1 (2</a:t>
            </a:r>
            <a:r>
              <a:rPr lang="en-GB" sz="1400" baseline="30000" dirty="0"/>
              <a:t>nd</a:t>
            </a:r>
            <a:r>
              <a:rPr lang="en-GB" sz="1400" dirty="0"/>
              <a:t> to be trained but also covered by Staff (AN + AC))</a:t>
            </a:r>
          </a:p>
          <a:p>
            <a:pPr marL="1200150" lvl="2" indent="-285750">
              <a:buFont typeface="Arial" panose="020B0604020202020204" pitchFamily="34" charset="0"/>
              <a:buChar char="•"/>
            </a:pPr>
            <a:r>
              <a:rPr lang="en-GB" sz="1400" dirty="0"/>
              <a:t>Electrician x 3</a:t>
            </a:r>
          </a:p>
          <a:p>
            <a:pPr marL="1200150" lvl="2" indent="-285750">
              <a:buFont typeface="Arial" panose="020B0604020202020204" pitchFamily="34" charset="0"/>
              <a:buChar char="•"/>
            </a:pPr>
            <a:r>
              <a:rPr lang="en-GB" sz="1400" dirty="0"/>
              <a:t>Mechanic x 3</a:t>
            </a:r>
          </a:p>
          <a:p>
            <a:pPr marL="1200150" lvl="2" indent="-285750">
              <a:buFont typeface="Arial" panose="020B0604020202020204" pitchFamily="34" charset="0"/>
              <a:buChar char="•"/>
            </a:pPr>
            <a:endParaRPr lang="en-GB" sz="1400" dirty="0"/>
          </a:p>
          <a:p>
            <a:pPr lvl="2"/>
            <a:r>
              <a:rPr lang="en-GB" sz="1400" b="1" dirty="0">
                <a:solidFill>
                  <a:srgbClr val="FF0000"/>
                </a:solidFill>
              </a:rPr>
              <a:t>All personnel shared between PS complex operations!</a:t>
            </a:r>
          </a:p>
          <a:p>
            <a:pPr lvl="2"/>
            <a:endParaRPr lang="en-GB" sz="1400" dirty="0"/>
          </a:p>
          <a:p>
            <a:pPr marL="742950" lvl="1" indent="-285750">
              <a:buFont typeface="Arial" panose="020B0604020202020204" pitchFamily="34" charset="0"/>
              <a:buChar char="•"/>
            </a:pPr>
            <a:r>
              <a:rPr lang="en-GB" sz="1400" dirty="0"/>
              <a:t>Tooling </a:t>
            </a:r>
          </a:p>
          <a:p>
            <a:pPr marL="1200150" lvl="2" indent="-285750">
              <a:buFont typeface="Arial" panose="020B0604020202020204" pitchFamily="34" charset="0"/>
              <a:buChar char="•"/>
            </a:pPr>
            <a:r>
              <a:rPr lang="en-GB" sz="1400" dirty="0"/>
              <a:t>Induction brazing machine x 1 (A second could be ordered (60 </a:t>
            </a:r>
            <a:r>
              <a:rPr lang="en-GB" sz="1400" dirty="0" err="1"/>
              <a:t>kCHF</a:t>
            </a:r>
            <a:r>
              <a:rPr lang="en-GB" sz="1400" dirty="0"/>
              <a:t>) or the SPS machines to be validated as back-ups)</a:t>
            </a:r>
          </a:p>
          <a:p>
            <a:pPr marL="1200150" lvl="2" indent="-285750">
              <a:buFont typeface="Arial" panose="020B0604020202020204" pitchFamily="34" charset="0"/>
              <a:buChar char="•"/>
            </a:pPr>
            <a:r>
              <a:rPr lang="en-GB" sz="1400" dirty="0"/>
              <a:t>Bending/forming/machining jigs (Mock-up study) – on-going with drawings under review</a:t>
            </a:r>
          </a:p>
          <a:p>
            <a:pPr marL="742950" lvl="1" indent="-285750">
              <a:buFont typeface="Arial" panose="020B0604020202020204" pitchFamily="34" charset="0"/>
              <a:buChar char="•"/>
            </a:pPr>
            <a:endParaRPr lang="en-GB" sz="1400" dirty="0"/>
          </a:p>
          <a:p>
            <a:pPr marL="742950" lvl="1" indent="-285750">
              <a:buFont typeface="Arial" panose="020B0604020202020204" pitchFamily="34" charset="0"/>
              <a:buChar char="•"/>
            </a:pPr>
            <a:r>
              <a:rPr lang="en-GB" sz="1400" dirty="0"/>
              <a:t>Material</a:t>
            </a:r>
          </a:p>
          <a:p>
            <a:pPr marL="1200150" lvl="2" indent="-285750">
              <a:buFont typeface="Arial" panose="020B0604020202020204" pitchFamily="34" charset="0"/>
              <a:buChar char="•"/>
            </a:pPr>
            <a:r>
              <a:rPr lang="en-GB" sz="1400" dirty="0"/>
              <a:t>Copper supply</a:t>
            </a:r>
          </a:p>
          <a:p>
            <a:pPr marL="1657350" lvl="3" indent="-285750">
              <a:buFont typeface="Arial" panose="020B0604020202020204" pitchFamily="34" charset="0"/>
              <a:buChar char="•"/>
            </a:pPr>
            <a:r>
              <a:rPr lang="en-GB" sz="1400" dirty="0"/>
              <a:t>18.5 x 15.1, ID 7 mm – delivered</a:t>
            </a:r>
          </a:p>
          <a:p>
            <a:pPr marL="1657350" lvl="3" indent="-285750">
              <a:buFont typeface="Arial" panose="020B0604020202020204" pitchFamily="34" charset="0"/>
              <a:buChar char="•"/>
            </a:pPr>
            <a:r>
              <a:rPr lang="en-GB" sz="1400" dirty="0"/>
              <a:t>24.6 x 19, ID 6 &amp; 7 mm – July 23</a:t>
            </a:r>
          </a:p>
          <a:p>
            <a:pPr marL="1200150" lvl="2" indent="-285750">
              <a:buFont typeface="Arial" panose="020B0604020202020204" pitchFamily="34" charset="0"/>
              <a:buChar char="•"/>
            </a:pPr>
            <a:r>
              <a:rPr lang="en-GB" sz="1400" dirty="0"/>
              <a:t>Tape</a:t>
            </a:r>
          </a:p>
          <a:p>
            <a:pPr marL="1657350" lvl="3" indent="-285750">
              <a:buFont typeface="Arial" panose="020B0604020202020204" pitchFamily="34" charset="0"/>
              <a:buChar char="•"/>
            </a:pPr>
            <a:r>
              <a:rPr lang="en-GB" sz="1400" dirty="0"/>
              <a:t>Glass – in stock</a:t>
            </a:r>
          </a:p>
          <a:p>
            <a:pPr marL="1657350" lvl="3" indent="-285750">
              <a:buFont typeface="Arial" panose="020B0604020202020204" pitchFamily="34" charset="0"/>
              <a:buChar char="•"/>
            </a:pPr>
            <a:r>
              <a:rPr lang="en-GB" sz="1400" dirty="0"/>
              <a:t>Mica – limited quantities available with delivery foreseen in July 23</a:t>
            </a:r>
          </a:p>
        </p:txBody>
      </p:sp>
      <p:sp>
        <p:nvSpPr>
          <p:cNvPr id="7" name="TextBox 6">
            <a:extLst>
              <a:ext uri="{FF2B5EF4-FFF2-40B4-BE49-F238E27FC236}">
                <a16:creationId xmlns:a16="http://schemas.microsoft.com/office/drawing/2014/main" id="{2CC9A9BE-8ED5-ABE6-B2A7-53B99D4659F9}"/>
              </a:ext>
            </a:extLst>
          </p:cNvPr>
          <p:cNvSpPr txBox="1"/>
          <p:nvPr/>
        </p:nvSpPr>
        <p:spPr>
          <a:xfrm>
            <a:off x="-413998" y="130498"/>
            <a:ext cx="8850086" cy="461665"/>
          </a:xfrm>
          <a:prstGeom prst="rect">
            <a:avLst/>
          </a:prstGeom>
          <a:noFill/>
        </p:spPr>
        <p:txBody>
          <a:bodyPr wrap="square" rtlCol="0">
            <a:spAutoFit/>
          </a:bodyPr>
          <a:lstStyle/>
          <a:p>
            <a:pPr lvl="2" algn="ctr"/>
            <a:r>
              <a:rPr lang="en-US" sz="2400" b="1" dirty="0"/>
              <a:t>TE-MSC Resources</a:t>
            </a:r>
            <a:endParaRPr lang="en-GB" sz="2400" b="1" dirty="0"/>
          </a:p>
        </p:txBody>
      </p:sp>
    </p:spTree>
    <p:extLst>
      <p:ext uri="{BB962C8B-B14F-4D97-AF65-F5344CB8AC3E}">
        <p14:creationId xmlns:p14="http://schemas.microsoft.com/office/powerpoint/2010/main" val="34448409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0000DF-C2C7-DAAC-4779-B78DB919F668}"/>
              </a:ext>
            </a:extLst>
          </p:cNvPr>
          <p:cNvSpPr>
            <a:spLocks noGrp="1"/>
          </p:cNvSpPr>
          <p:nvPr>
            <p:ph type="dt" sz="half" idx="2"/>
          </p:nvPr>
        </p:nvSpPr>
        <p:spPr/>
        <p:txBody>
          <a:bodyPr/>
          <a:lstStyle/>
          <a:p>
            <a:fld id="{B4BFD808-6B56-4447-9401-2398D08EE3C0}" type="datetime1">
              <a:rPr lang="en-US" smtClean="0"/>
              <a:pPr/>
              <a:t>6/7/2023</a:t>
            </a:fld>
            <a:endParaRPr lang="en-US" dirty="0"/>
          </a:p>
        </p:txBody>
      </p:sp>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29</a:t>
            </a:fld>
            <a:endParaRPr lang="en-US" dirty="0"/>
          </a:p>
        </p:txBody>
      </p:sp>
      <p:sp>
        <p:nvSpPr>
          <p:cNvPr id="7" name="TextBox 6">
            <a:extLst>
              <a:ext uri="{FF2B5EF4-FFF2-40B4-BE49-F238E27FC236}">
                <a16:creationId xmlns:a16="http://schemas.microsoft.com/office/drawing/2014/main" id="{B2EBD773-C23C-3CFD-CD35-7E162D3AFDC1}"/>
              </a:ext>
            </a:extLst>
          </p:cNvPr>
          <p:cNvSpPr txBox="1"/>
          <p:nvPr/>
        </p:nvSpPr>
        <p:spPr>
          <a:xfrm>
            <a:off x="-413998" y="130498"/>
            <a:ext cx="8850086" cy="461665"/>
          </a:xfrm>
          <a:prstGeom prst="rect">
            <a:avLst/>
          </a:prstGeom>
          <a:noFill/>
        </p:spPr>
        <p:txBody>
          <a:bodyPr wrap="square" rtlCol="0">
            <a:spAutoFit/>
          </a:bodyPr>
          <a:lstStyle/>
          <a:p>
            <a:pPr lvl="2" algn="ctr"/>
            <a:r>
              <a:rPr lang="en-US" sz="2400" b="1" dirty="0"/>
              <a:t>Machine Interventions</a:t>
            </a:r>
            <a:endParaRPr lang="en-GB" sz="2400" b="1" dirty="0"/>
          </a:p>
        </p:txBody>
      </p:sp>
      <p:sp>
        <p:nvSpPr>
          <p:cNvPr id="8" name="TextBox 7">
            <a:extLst>
              <a:ext uri="{FF2B5EF4-FFF2-40B4-BE49-F238E27FC236}">
                <a16:creationId xmlns:a16="http://schemas.microsoft.com/office/drawing/2014/main" id="{CD13D99C-499C-CDB7-1751-8990BBDBF170}"/>
              </a:ext>
            </a:extLst>
          </p:cNvPr>
          <p:cNvSpPr txBox="1"/>
          <p:nvPr/>
        </p:nvSpPr>
        <p:spPr>
          <a:xfrm>
            <a:off x="586740" y="960120"/>
            <a:ext cx="7970520" cy="4616648"/>
          </a:xfrm>
          <a:prstGeom prst="rect">
            <a:avLst/>
          </a:prstGeom>
          <a:noFill/>
        </p:spPr>
        <p:txBody>
          <a:bodyPr wrap="square" rtlCol="0">
            <a:spAutoFit/>
          </a:bodyPr>
          <a:lstStyle/>
          <a:p>
            <a:r>
              <a:rPr lang="en-US" sz="1400" b="1" dirty="0"/>
              <a:t>Reminder</a:t>
            </a:r>
            <a:r>
              <a:rPr lang="en-US" sz="1400" dirty="0"/>
              <a:t> - Before the brazing leaks occurred only one quadrupole had been </a:t>
            </a:r>
            <a:r>
              <a:rPr lang="en-US" sz="1400" dirty="0" err="1"/>
              <a:t>exchnged</a:t>
            </a:r>
            <a:r>
              <a:rPr lang="en-US" sz="1400" dirty="0"/>
              <a:t> from the machine in 2015, since we have now changed six units each varying in time and complexity!</a:t>
            </a:r>
          </a:p>
          <a:p>
            <a:endParaRPr lang="en-US" sz="1400" dirty="0"/>
          </a:p>
          <a:p>
            <a:pPr marL="285750" indent="-285750">
              <a:buFont typeface="Arial" panose="020B0604020202020204" pitchFamily="34" charset="0"/>
              <a:buChar char="•"/>
            </a:pPr>
            <a:r>
              <a:rPr lang="en-GB" sz="1400" dirty="0"/>
              <a:t>BR.QFO161 – Simple intervention, individual vacuum chambers, individual displacement of magnet, medium radiation level (127 µ</a:t>
            </a:r>
            <a:r>
              <a:rPr lang="en-GB" sz="1400" dirty="0" err="1"/>
              <a:t>Sv</a:t>
            </a:r>
            <a:r>
              <a:rPr lang="en-GB" sz="1400" dirty="0"/>
              <a:t> collective dose)</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BR.QFO91 - Simple intervention, individual vacuum chambers, individual displacement of magnet, medium radiation level (164 µ</a:t>
            </a:r>
            <a:r>
              <a:rPr lang="en-GB" sz="1400" dirty="0" err="1"/>
              <a:t>Sv</a:t>
            </a:r>
            <a:r>
              <a:rPr lang="en-GB" sz="1400" dirty="0"/>
              <a:t> collective dose)</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BR.QDE5 – Complex intervention, common vacuum chambers, displacement of neighbouring main quad and corrector stack, low radiation level (94 µ</a:t>
            </a:r>
            <a:r>
              <a:rPr lang="en-GB" sz="1400" dirty="0" err="1"/>
              <a:t>Sv</a:t>
            </a:r>
            <a:r>
              <a:rPr lang="en-GB" sz="1400" dirty="0"/>
              <a:t> collective dose)</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r>
              <a:rPr lang="en-GB" sz="1400" dirty="0"/>
              <a:t>BR.QDE11 - Simple intervention, individual vacuum chambers, individual displacement of magnet, low radiation level (40 µ</a:t>
            </a:r>
            <a:r>
              <a:rPr lang="en-GB" sz="1400" dirty="0" err="1"/>
              <a:t>Sv</a:t>
            </a:r>
            <a:r>
              <a:rPr lang="en-GB" sz="1400" dirty="0"/>
              <a:t> collective dose)</a:t>
            </a:r>
          </a:p>
          <a:p>
            <a:endParaRPr lang="en-GB" sz="1400" dirty="0"/>
          </a:p>
          <a:p>
            <a:pPr marL="285750" indent="-285750">
              <a:buFont typeface="Arial" panose="020B0604020202020204" pitchFamily="34" charset="0"/>
              <a:buChar char="•"/>
            </a:pPr>
            <a:r>
              <a:rPr lang="en-GB" sz="1400" dirty="0"/>
              <a:t>BR.QFO142 – Complex intervention, common vacuum chambers, common displacement of neighbouring BE-BSW magnets, high radiation level (518 µ</a:t>
            </a:r>
            <a:r>
              <a:rPr lang="en-GB" sz="1400" dirty="0" err="1"/>
              <a:t>Sv</a:t>
            </a:r>
            <a:r>
              <a:rPr lang="en-GB" sz="1400" dirty="0"/>
              <a:t> collective dose)</a:t>
            </a:r>
          </a:p>
          <a:p>
            <a:pPr marL="285750" indent="-285750">
              <a:buFont typeface="Arial" panose="020B0604020202020204" pitchFamily="34" charset="0"/>
              <a:buChar char="•"/>
            </a:pPr>
            <a:endParaRPr lang="en-GB" sz="1400" dirty="0"/>
          </a:p>
          <a:p>
            <a:pPr marL="285750" indent="-285750">
              <a:buFont typeface="Arial" panose="020B0604020202020204" pitchFamily="34" charset="0"/>
              <a:buChar char="•"/>
            </a:pPr>
            <a:endParaRPr lang="en-GB" sz="1400" dirty="0"/>
          </a:p>
          <a:p>
            <a:r>
              <a:rPr lang="en-GB" sz="1400" dirty="0"/>
              <a:t>EN/ACE (Markus Albert) has compiled a planning for the exchange of the leaking BR.QFO11 magnet and a study is underway for all remaining magnets of the machine. </a:t>
            </a:r>
          </a:p>
        </p:txBody>
      </p:sp>
    </p:spTree>
    <p:extLst>
      <p:ext uri="{BB962C8B-B14F-4D97-AF65-F5344CB8AC3E}">
        <p14:creationId xmlns:p14="http://schemas.microsoft.com/office/powerpoint/2010/main" val="2783331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0000DF-C2C7-DAAC-4779-B78DB919F668}"/>
              </a:ext>
            </a:extLst>
          </p:cNvPr>
          <p:cNvSpPr>
            <a:spLocks noGrp="1"/>
          </p:cNvSpPr>
          <p:nvPr>
            <p:ph type="dt" sz="half" idx="2"/>
          </p:nvPr>
        </p:nvSpPr>
        <p:spPr/>
        <p:txBody>
          <a:bodyPr/>
          <a:lstStyle/>
          <a:p>
            <a:fld id="{B4BFD808-6B56-4447-9401-2398D08EE3C0}" type="datetime1">
              <a:rPr lang="en-US" smtClean="0"/>
              <a:pPr/>
              <a:t>6/7/2023</a:t>
            </a:fld>
            <a:endParaRPr lang="en-US" dirty="0"/>
          </a:p>
        </p:txBody>
      </p:sp>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3</a:t>
            </a:fld>
            <a:endParaRPr lang="en-US" dirty="0"/>
          </a:p>
        </p:txBody>
      </p:sp>
      <p:sp>
        <p:nvSpPr>
          <p:cNvPr id="6" name="TextBox 5">
            <a:extLst>
              <a:ext uri="{FF2B5EF4-FFF2-40B4-BE49-F238E27FC236}">
                <a16:creationId xmlns:a16="http://schemas.microsoft.com/office/drawing/2014/main" id="{59E2DA6D-7AFA-F65C-14DC-AC0796948710}"/>
              </a:ext>
            </a:extLst>
          </p:cNvPr>
          <p:cNvSpPr txBox="1"/>
          <p:nvPr/>
        </p:nvSpPr>
        <p:spPr>
          <a:xfrm>
            <a:off x="1024890" y="1420267"/>
            <a:ext cx="7160486" cy="2862322"/>
          </a:xfrm>
          <a:prstGeom prst="rect">
            <a:avLst/>
          </a:prstGeom>
          <a:noFill/>
        </p:spPr>
        <p:txBody>
          <a:bodyPr wrap="square">
            <a:spAutoFit/>
          </a:bodyPr>
          <a:lstStyle/>
          <a:p>
            <a:endParaRPr lang="en-GB" dirty="0">
              <a:latin typeface="Roboto" panose="02000000000000000000" pitchFamily="2" charset="0"/>
            </a:endParaRPr>
          </a:p>
          <a:p>
            <a:pPr marL="742950" lvl="1" indent="-285750">
              <a:buFont typeface="Arial" panose="020B0604020202020204" pitchFamily="34" charset="0"/>
              <a:buChar char="•"/>
            </a:pPr>
            <a:r>
              <a:rPr lang="en-GB" dirty="0">
                <a:latin typeface="Roboto" panose="02000000000000000000" pitchFamily="2" charset="0"/>
              </a:rPr>
              <a:t>Introduction</a:t>
            </a:r>
          </a:p>
          <a:p>
            <a:pPr marL="1200150" lvl="2" indent="-285750">
              <a:buFont typeface="Arial" panose="020B0604020202020204" pitchFamily="34" charset="0"/>
              <a:buChar char="•"/>
            </a:pPr>
            <a:r>
              <a:rPr lang="en-GB" dirty="0">
                <a:latin typeface="Roboto" panose="02000000000000000000" pitchFamily="2" charset="0"/>
              </a:rPr>
              <a:t>Magnet ageing</a:t>
            </a:r>
          </a:p>
          <a:p>
            <a:pPr marL="1200150" lvl="2" indent="-285750">
              <a:buFont typeface="Arial" panose="020B0604020202020204" pitchFamily="34" charset="0"/>
              <a:buChar char="•"/>
            </a:pPr>
            <a:r>
              <a:rPr lang="en-GB" b="0" i="0" dirty="0">
                <a:effectLst/>
                <a:latin typeface="Roboto" panose="02000000000000000000" pitchFamily="2" charset="0"/>
              </a:rPr>
              <a:t>Booster layout</a:t>
            </a:r>
          </a:p>
          <a:p>
            <a:pPr marL="1200150" lvl="2" indent="-285750">
              <a:buFont typeface="Arial" panose="020B0604020202020204" pitchFamily="34" charset="0"/>
              <a:buChar char="•"/>
            </a:pPr>
            <a:r>
              <a:rPr lang="en-GB" dirty="0">
                <a:latin typeface="Roboto" panose="02000000000000000000" pitchFamily="2" charset="0"/>
              </a:rPr>
              <a:t>QF &amp; QD design and construction</a:t>
            </a:r>
          </a:p>
          <a:p>
            <a:pPr lvl="1"/>
            <a:endParaRPr lang="en-GB" dirty="0">
              <a:latin typeface="Roboto" panose="02000000000000000000" pitchFamily="2" charset="0"/>
            </a:endParaRPr>
          </a:p>
          <a:p>
            <a:pPr marL="742950" lvl="1" indent="-285750">
              <a:buFont typeface="Arial" panose="020B0604020202020204" pitchFamily="34" charset="0"/>
              <a:buChar char="•"/>
            </a:pPr>
            <a:r>
              <a:rPr lang="en-GB" dirty="0">
                <a:latin typeface="Roboto" panose="02000000000000000000" pitchFamily="2" charset="0"/>
              </a:rPr>
              <a:t>Inventory of spare magnets and non-Conformities</a:t>
            </a:r>
          </a:p>
          <a:p>
            <a:pPr marL="742950" lvl="1" indent="-285750">
              <a:buFont typeface="Arial" panose="020B0604020202020204" pitchFamily="34" charset="0"/>
              <a:buChar char="•"/>
            </a:pPr>
            <a:endParaRPr lang="en-GB" dirty="0">
              <a:latin typeface="Roboto" panose="02000000000000000000" pitchFamily="2" charset="0"/>
            </a:endParaRPr>
          </a:p>
          <a:p>
            <a:pPr marL="742950" lvl="1" indent="-285750">
              <a:buFont typeface="Arial" panose="020B0604020202020204" pitchFamily="34" charset="0"/>
              <a:buChar char="•"/>
            </a:pPr>
            <a:r>
              <a:rPr lang="en-GB" dirty="0">
                <a:latin typeface="Roboto" panose="02000000000000000000" pitchFamily="2" charset="0"/>
              </a:rPr>
              <a:t>List of samples analysed to date and future plans</a:t>
            </a:r>
          </a:p>
          <a:p>
            <a:pPr lvl="1"/>
            <a:endParaRPr lang="en-GB" dirty="0">
              <a:latin typeface="Roboto" panose="02000000000000000000" pitchFamily="2" charset="0"/>
            </a:endParaRPr>
          </a:p>
        </p:txBody>
      </p:sp>
    </p:spTree>
    <p:extLst>
      <p:ext uri="{BB962C8B-B14F-4D97-AF65-F5344CB8AC3E}">
        <p14:creationId xmlns:p14="http://schemas.microsoft.com/office/powerpoint/2010/main" val="20382114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0000DF-C2C7-DAAC-4779-B78DB919F668}"/>
              </a:ext>
            </a:extLst>
          </p:cNvPr>
          <p:cNvSpPr>
            <a:spLocks noGrp="1"/>
          </p:cNvSpPr>
          <p:nvPr>
            <p:ph type="dt" sz="half" idx="2"/>
          </p:nvPr>
        </p:nvSpPr>
        <p:spPr/>
        <p:txBody>
          <a:bodyPr/>
          <a:lstStyle/>
          <a:p>
            <a:fld id="{B4BFD808-6B56-4447-9401-2398D08EE3C0}" type="datetime1">
              <a:rPr lang="en-US" smtClean="0"/>
              <a:pPr/>
              <a:t>6/7/2023</a:t>
            </a:fld>
            <a:endParaRPr lang="en-US" dirty="0"/>
          </a:p>
        </p:txBody>
      </p:sp>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30</a:t>
            </a:fld>
            <a:endParaRPr lang="en-US" dirty="0"/>
          </a:p>
        </p:txBody>
      </p:sp>
      <p:sp>
        <p:nvSpPr>
          <p:cNvPr id="7" name="TextBox 6">
            <a:extLst>
              <a:ext uri="{FF2B5EF4-FFF2-40B4-BE49-F238E27FC236}">
                <a16:creationId xmlns:a16="http://schemas.microsoft.com/office/drawing/2014/main" id="{B2EBD773-C23C-3CFD-CD35-7E162D3AFDC1}"/>
              </a:ext>
            </a:extLst>
          </p:cNvPr>
          <p:cNvSpPr txBox="1"/>
          <p:nvPr/>
        </p:nvSpPr>
        <p:spPr>
          <a:xfrm>
            <a:off x="-413998" y="130498"/>
            <a:ext cx="8850086" cy="461665"/>
          </a:xfrm>
          <a:prstGeom prst="rect">
            <a:avLst/>
          </a:prstGeom>
          <a:noFill/>
        </p:spPr>
        <p:txBody>
          <a:bodyPr wrap="square" rtlCol="0">
            <a:spAutoFit/>
          </a:bodyPr>
          <a:lstStyle/>
          <a:p>
            <a:pPr lvl="2" algn="ctr"/>
            <a:r>
              <a:rPr lang="en-US" sz="2400" b="1" dirty="0"/>
              <a:t>Machine Interventions</a:t>
            </a:r>
            <a:endParaRPr lang="en-GB" sz="2400" b="1" dirty="0"/>
          </a:p>
        </p:txBody>
      </p:sp>
      <p:pic>
        <p:nvPicPr>
          <p:cNvPr id="5" name="Picture 4" descr="A screenshot of a computer&#10;&#10;Description automatically generated with low confidence">
            <a:extLst>
              <a:ext uri="{FF2B5EF4-FFF2-40B4-BE49-F238E27FC236}">
                <a16:creationId xmlns:a16="http://schemas.microsoft.com/office/drawing/2014/main" id="{D581545A-6200-56EC-E544-B7632BF535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880" y="1310640"/>
            <a:ext cx="8913268" cy="3699748"/>
          </a:xfrm>
          <a:prstGeom prst="rect">
            <a:avLst/>
          </a:prstGeom>
        </p:spPr>
      </p:pic>
      <p:sp>
        <p:nvSpPr>
          <p:cNvPr id="8" name="TextBox 7">
            <a:extLst>
              <a:ext uri="{FF2B5EF4-FFF2-40B4-BE49-F238E27FC236}">
                <a16:creationId xmlns:a16="http://schemas.microsoft.com/office/drawing/2014/main" id="{00A67A59-5C30-F5BB-DE2F-3CF958813E68}"/>
              </a:ext>
            </a:extLst>
          </p:cNvPr>
          <p:cNvSpPr txBox="1"/>
          <p:nvPr/>
        </p:nvSpPr>
        <p:spPr>
          <a:xfrm>
            <a:off x="304800" y="845820"/>
            <a:ext cx="7498080" cy="365760"/>
          </a:xfrm>
          <a:prstGeom prst="rect">
            <a:avLst/>
          </a:prstGeom>
          <a:noFill/>
        </p:spPr>
        <p:txBody>
          <a:bodyPr wrap="square" rtlCol="0">
            <a:spAutoFit/>
          </a:bodyPr>
          <a:lstStyle/>
          <a:p>
            <a:r>
              <a:rPr lang="en-US" dirty="0"/>
              <a:t>Preliminary planning for exchange of BR.QFO11</a:t>
            </a:r>
            <a:endParaRPr lang="en-GB" dirty="0"/>
          </a:p>
        </p:txBody>
      </p:sp>
      <p:sp>
        <p:nvSpPr>
          <p:cNvPr id="9" name="TextBox 8">
            <a:extLst>
              <a:ext uri="{FF2B5EF4-FFF2-40B4-BE49-F238E27FC236}">
                <a16:creationId xmlns:a16="http://schemas.microsoft.com/office/drawing/2014/main" id="{50ED19A7-5607-7AA2-2F49-43467195239D}"/>
              </a:ext>
            </a:extLst>
          </p:cNvPr>
          <p:cNvSpPr txBox="1"/>
          <p:nvPr/>
        </p:nvSpPr>
        <p:spPr>
          <a:xfrm>
            <a:off x="6713220" y="5109448"/>
            <a:ext cx="2491740" cy="461665"/>
          </a:xfrm>
          <a:prstGeom prst="rect">
            <a:avLst/>
          </a:prstGeom>
          <a:noFill/>
        </p:spPr>
        <p:txBody>
          <a:bodyPr wrap="square" rtlCol="0">
            <a:spAutoFit/>
          </a:bodyPr>
          <a:lstStyle/>
          <a:p>
            <a:r>
              <a:rPr lang="en-GB" sz="1200" dirty="0"/>
              <a:t>Courtesy of Markus Albert</a:t>
            </a:r>
          </a:p>
          <a:p>
            <a:endParaRPr lang="en-GB" sz="1200" dirty="0"/>
          </a:p>
        </p:txBody>
      </p:sp>
      <p:sp>
        <p:nvSpPr>
          <p:cNvPr id="10" name="TextBox 9">
            <a:extLst>
              <a:ext uri="{FF2B5EF4-FFF2-40B4-BE49-F238E27FC236}">
                <a16:creationId xmlns:a16="http://schemas.microsoft.com/office/drawing/2014/main" id="{B0541D64-8007-0CAE-2E7B-E06279408208}"/>
              </a:ext>
            </a:extLst>
          </p:cNvPr>
          <p:cNvSpPr txBox="1"/>
          <p:nvPr/>
        </p:nvSpPr>
        <p:spPr>
          <a:xfrm>
            <a:off x="262004" y="5317609"/>
            <a:ext cx="8638155" cy="738664"/>
          </a:xfrm>
          <a:prstGeom prst="rect">
            <a:avLst/>
          </a:prstGeom>
          <a:noFill/>
        </p:spPr>
        <p:txBody>
          <a:bodyPr wrap="square" rtlCol="0">
            <a:spAutoFit/>
          </a:bodyPr>
          <a:lstStyle/>
          <a:p>
            <a:pPr marL="285750" indent="-285750">
              <a:buFont typeface="Arial" panose="020B0604020202020204" pitchFamily="34" charset="0"/>
              <a:buChar char="•"/>
            </a:pPr>
            <a:r>
              <a:rPr lang="en-US" sz="1400" dirty="0"/>
              <a:t>Assuming a normal working day</a:t>
            </a:r>
          </a:p>
          <a:p>
            <a:pPr marL="285750" indent="-285750">
              <a:buFont typeface="Arial" panose="020B0604020202020204" pitchFamily="34" charset="0"/>
              <a:buChar char="•"/>
            </a:pPr>
            <a:r>
              <a:rPr lang="en-US" sz="1400" dirty="0"/>
              <a:t>Optimization possible, for example allowing a certain level of co-activity or having spare vacuum chambers (VSC estimates 7 </a:t>
            </a:r>
            <a:r>
              <a:rPr lang="en-US" sz="1400" dirty="0" err="1"/>
              <a:t>kCHF</a:t>
            </a:r>
            <a:r>
              <a:rPr lang="en-US" sz="1400" dirty="0"/>
              <a:t> per magnet) could reduce time by a number of days. </a:t>
            </a:r>
            <a:endParaRPr lang="en-GB" sz="1400" dirty="0"/>
          </a:p>
        </p:txBody>
      </p:sp>
    </p:spTree>
    <p:extLst>
      <p:ext uri="{BB962C8B-B14F-4D97-AF65-F5344CB8AC3E}">
        <p14:creationId xmlns:p14="http://schemas.microsoft.com/office/powerpoint/2010/main" val="20188489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0000DF-C2C7-DAAC-4779-B78DB919F668}"/>
              </a:ext>
            </a:extLst>
          </p:cNvPr>
          <p:cNvSpPr>
            <a:spLocks noGrp="1"/>
          </p:cNvSpPr>
          <p:nvPr>
            <p:ph type="dt" sz="half" idx="2"/>
          </p:nvPr>
        </p:nvSpPr>
        <p:spPr/>
        <p:txBody>
          <a:bodyPr/>
          <a:lstStyle/>
          <a:p>
            <a:fld id="{B4BFD808-6B56-4447-9401-2398D08EE3C0}" type="datetime1">
              <a:rPr lang="en-US" smtClean="0"/>
              <a:pPr/>
              <a:t>6/7/2023</a:t>
            </a:fld>
            <a:endParaRPr lang="en-US" dirty="0"/>
          </a:p>
        </p:txBody>
      </p:sp>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31</a:t>
            </a:fld>
            <a:endParaRPr lang="en-US" dirty="0"/>
          </a:p>
        </p:txBody>
      </p:sp>
      <p:sp>
        <p:nvSpPr>
          <p:cNvPr id="10" name="TextBox 9">
            <a:extLst>
              <a:ext uri="{FF2B5EF4-FFF2-40B4-BE49-F238E27FC236}">
                <a16:creationId xmlns:a16="http://schemas.microsoft.com/office/drawing/2014/main" id="{5DF6DF33-6FF5-CE31-CC74-34D10DC41939}"/>
              </a:ext>
            </a:extLst>
          </p:cNvPr>
          <p:cNvSpPr txBox="1"/>
          <p:nvPr/>
        </p:nvSpPr>
        <p:spPr>
          <a:xfrm>
            <a:off x="-413998" y="130498"/>
            <a:ext cx="8850086" cy="461665"/>
          </a:xfrm>
          <a:prstGeom prst="rect">
            <a:avLst/>
          </a:prstGeom>
          <a:noFill/>
        </p:spPr>
        <p:txBody>
          <a:bodyPr wrap="square" rtlCol="0">
            <a:spAutoFit/>
          </a:bodyPr>
          <a:lstStyle/>
          <a:p>
            <a:pPr lvl="2" algn="ctr"/>
            <a:r>
              <a:rPr lang="en-US" sz="2400" b="1" dirty="0"/>
              <a:t>Machine Interventions</a:t>
            </a:r>
            <a:endParaRPr lang="en-GB" sz="2400" b="1" dirty="0"/>
          </a:p>
        </p:txBody>
      </p:sp>
      <p:sp>
        <p:nvSpPr>
          <p:cNvPr id="11" name="TextBox 10">
            <a:extLst>
              <a:ext uri="{FF2B5EF4-FFF2-40B4-BE49-F238E27FC236}">
                <a16:creationId xmlns:a16="http://schemas.microsoft.com/office/drawing/2014/main" id="{080DDD6F-9743-7239-6F70-C8264F923343}"/>
              </a:ext>
            </a:extLst>
          </p:cNvPr>
          <p:cNvSpPr txBox="1"/>
          <p:nvPr/>
        </p:nvSpPr>
        <p:spPr>
          <a:xfrm>
            <a:off x="228600" y="723900"/>
            <a:ext cx="7559040" cy="2031325"/>
          </a:xfrm>
          <a:prstGeom prst="rect">
            <a:avLst/>
          </a:prstGeom>
          <a:noFill/>
        </p:spPr>
        <p:txBody>
          <a:bodyPr wrap="square" rtlCol="0">
            <a:spAutoFit/>
          </a:bodyPr>
          <a:lstStyle/>
          <a:p>
            <a:r>
              <a:rPr lang="en-US" sz="1400" u="sng" dirty="0"/>
              <a:t>Complex triplet locations in sectors 14/15/16</a:t>
            </a:r>
            <a:r>
              <a:rPr lang="en-US" sz="1400" dirty="0"/>
              <a:t>:</a:t>
            </a:r>
          </a:p>
          <a:p>
            <a:endParaRPr lang="en-US" sz="1400" dirty="0"/>
          </a:p>
          <a:p>
            <a:pPr marL="285750" indent="-285750">
              <a:buFont typeface="Arial" panose="020B0604020202020204" pitchFamily="34" charset="0"/>
              <a:buChar char="•"/>
            </a:pPr>
            <a:r>
              <a:rPr lang="en-US" sz="1400" dirty="0"/>
              <a:t>Presence of extraction bumpers (need to be lifted together with downstream QFO)</a:t>
            </a:r>
            <a:br>
              <a:rPr lang="en-US" sz="1400" dirty="0"/>
            </a:br>
            <a:r>
              <a:rPr lang="en-US" sz="1400" dirty="0"/>
              <a:t>first experience during last YETS (QFO142)</a:t>
            </a:r>
          </a:p>
          <a:p>
            <a:pPr marL="285750" indent="-285750">
              <a:buFont typeface="Arial" panose="020B0604020202020204" pitchFamily="34" charset="0"/>
              <a:buChar char="•"/>
            </a:pPr>
            <a:r>
              <a:rPr lang="en-US" sz="1400" dirty="0"/>
              <a:t>Higher activation around extraction area (ring hot spot)</a:t>
            </a:r>
          </a:p>
          <a:p>
            <a:pPr marL="285750" indent="-285750">
              <a:buFont typeface="Arial" panose="020B0604020202020204" pitchFamily="34" charset="0"/>
              <a:buChar char="•"/>
            </a:pPr>
            <a:r>
              <a:rPr lang="en-US" sz="1400" dirty="0"/>
              <a:t>Bakeout of BE.SMH15L1 required after opening of vacuum sector BR10 (~5 days)</a:t>
            </a:r>
          </a:p>
          <a:p>
            <a:pPr marL="285750" indent="-285750">
              <a:buFont typeface="Arial" panose="020B0604020202020204" pitchFamily="34" charset="0"/>
              <a:buChar char="•"/>
            </a:pPr>
            <a:r>
              <a:rPr lang="en-US" sz="1400" dirty="0"/>
              <a:t>Conditioning of extraction kicker BE.KFA14L1 required after opening of vacuum sector BR30 (~2 days)</a:t>
            </a:r>
            <a:endParaRPr lang="en-GB" sz="1400" dirty="0"/>
          </a:p>
          <a:p>
            <a:endParaRPr lang="en-GB" sz="1400" dirty="0"/>
          </a:p>
        </p:txBody>
      </p:sp>
      <p:pic>
        <p:nvPicPr>
          <p:cNvPr id="12" name="Picture 11" descr="A picture containing text, map, screenshot, world&#10;&#10;Description automatically generated">
            <a:extLst>
              <a:ext uri="{FF2B5EF4-FFF2-40B4-BE49-F238E27FC236}">
                <a16:creationId xmlns:a16="http://schemas.microsoft.com/office/drawing/2014/main" id="{78797E0B-94A0-C034-67DA-73D0C0E8C2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6919" y="2536851"/>
            <a:ext cx="5000621" cy="3597249"/>
          </a:xfrm>
          <a:prstGeom prst="rect">
            <a:avLst/>
          </a:prstGeom>
        </p:spPr>
      </p:pic>
      <p:sp>
        <p:nvSpPr>
          <p:cNvPr id="14" name="TextBox 13">
            <a:extLst>
              <a:ext uri="{FF2B5EF4-FFF2-40B4-BE49-F238E27FC236}">
                <a16:creationId xmlns:a16="http://schemas.microsoft.com/office/drawing/2014/main" id="{09A335C1-FE52-A82F-804D-6490577D4689}"/>
              </a:ext>
            </a:extLst>
          </p:cNvPr>
          <p:cNvSpPr txBox="1"/>
          <p:nvPr/>
        </p:nvSpPr>
        <p:spPr>
          <a:xfrm>
            <a:off x="5716496" y="6134100"/>
            <a:ext cx="4937760" cy="276999"/>
          </a:xfrm>
          <a:prstGeom prst="rect">
            <a:avLst/>
          </a:prstGeom>
          <a:noFill/>
        </p:spPr>
        <p:txBody>
          <a:bodyPr wrap="square">
            <a:spAutoFit/>
          </a:bodyPr>
          <a:lstStyle/>
          <a:p>
            <a:r>
              <a:rPr lang="en-GB" sz="1200" dirty="0"/>
              <a:t>Curtesy Markus Albert EN/ACE</a:t>
            </a:r>
          </a:p>
        </p:txBody>
      </p:sp>
    </p:spTree>
    <p:extLst>
      <p:ext uri="{BB962C8B-B14F-4D97-AF65-F5344CB8AC3E}">
        <p14:creationId xmlns:p14="http://schemas.microsoft.com/office/powerpoint/2010/main" val="10151729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0000DF-C2C7-DAAC-4779-B78DB919F668}"/>
              </a:ext>
            </a:extLst>
          </p:cNvPr>
          <p:cNvSpPr>
            <a:spLocks noGrp="1"/>
          </p:cNvSpPr>
          <p:nvPr>
            <p:ph type="dt" sz="half" idx="2"/>
          </p:nvPr>
        </p:nvSpPr>
        <p:spPr/>
        <p:txBody>
          <a:bodyPr/>
          <a:lstStyle/>
          <a:p>
            <a:fld id="{B4BFD808-6B56-4447-9401-2398D08EE3C0}" type="datetime1">
              <a:rPr lang="en-US" smtClean="0"/>
              <a:pPr/>
              <a:t>6/7/2023</a:t>
            </a:fld>
            <a:endParaRPr lang="en-US" dirty="0"/>
          </a:p>
        </p:txBody>
      </p:sp>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32</a:t>
            </a:fld>
            <a:endParaRPr lang="en-US" dirty="0"/>
          </a:p>
        </p:txBody>
      </p:sp>
      <p:sp>
        <p:nvSpPr>
          <p:cNvPr id="5" name="TextBox 4">
            <a:extLst>
              <a:ext uri="{FF2B5EF4-FFF2-40B4-BE49-F238E27FC236}">
                <a16:creationId xmlns:a16="http://schemas.microsoft.com/office/drawing/2014/main" id="{A0F78CC4-5C30-A98B-1E23-003BA3B71B8C}"/>
              </a:ext>
            </a:extLst>
          </p:cNvPr>
          <p:cNvSpPr txBox="1"/>
          <p:nvPr/>
        </p:nvSpPr>
        <p:spPr>
          <a:xfrm>
            <a:off x="1365764" y="184931"/>
            <a:ext cx="6571084" cy="461665"/>
          </a:xfrm>
          <a:prstGeom prst="rect">
            <a:avLst/>
          </a:prstGeom>
          <a:noFill/>
        </p:spPr>
        <p:txBody>
          <a:bodyPr wrap="square" rtlCol="0">
            <a:spAutoFit/>
          </a:bodyPr>
          <a:lstStyle/>
          <a:p>
            <a:pPr algn="ctr"/>
            <a:r>
              <a:rPr lang="en-GB" sz="2400" b="1" dirty="0"/>
              <a:t>Degraded operation, alternative cooling?</a:t>
            </a:r>
          </a:p>
        </p:txBody>
      </p:sp>
      <p:pic>
        <p:nvPicPr>
          <p:cNvPr id="7" name="Picture 6" descr="A picture containing text&#10;&#10;Description automatically generated">
            <a:extLst>
              <a:ext uri="{FF2B5EF4-FFF2-40B4-BE49-F238E27FC236}">
                <a16:creationId xmlns:a16="http://schemas.microsoft.com/office/drawing/2014/main" id="{0C9D9441-D5E4-64CE-8881-EE8F3BF555BC}"/>
              </a:ext>
            </a:extLst>
          </p:cNvPr>
          <p:cNvPicPr>
            <a:picLocks noChangeAspect="1"/>
          </p:cNvPicPr>
          <p:nvPr/>
        </p:nvPicPr>
        <p:blipFill>
          <a:blip r:embed="rId2"/>
          <a:stretch>
            <a:fillRect/>
          </a:stretch>
        </p:blipFill>
        <p:spPr>
          <a:xfrm>
            <a:off x="349001" y="759667"/>
            <a:ext cx="3560059" cy="2639587"/>
          </a:xfrm>
          <a:prstGeom prst="rect">
            <a:avLst/>
          </a:prstGeom>
        </p:spPr>
      </p:pic>
      <p:sp>
        <p:nvSpPr>
          <p:cNvPr id="8" name="TextBox 7">
            <a:extLst>
              <a:ext uri="{FF2B5EF4-FFF2-40B4-BE49-F238E27FC236}">
                <a16:creationId xmlns:a16="http://schemas.microsoft.com/office/drawing/2014/main" id="{4A6A13E2-9A09-B667-97F5-1B87784739A3}"/>
              </a:ext>
            </a:extLst>
          </p:cNvPr>
          <p:cNvSpPr txBox="1"/>
          <p:nvPr/>
        </p:nvSpPr>
        <p:spPr>
          <a:xfrm>
            <a:off x="4364094" y="813931"/>
            <a:ext cx="4532924" cy="2677656"/>
          </a:xfrm>
          <a:prstGeom prst="rect">
            <a:avLst/>
          </a:prstGeom>
          <a:noFill/>
        </p:spPr>
        <p:txBody>
          <a:bodyPr wrap="square" rtlCol="0">
            <a:spAutoFit/>
          </a:bodyPr>
          <a:lstStyle/>
          <a:p>
            <a:pPr marL="285750" indent="-285750">
              <a:buFont typeface="Arial" panose="020B0604020202020204" pitchFamily="34" charset="0"/>
              <a:buChar char="•"/>
            </a:pPr>
            <a:r>
              <a:rPr lang="en-US" sz="1400" dirty="0"/>
              <a:t>Test have been performed to determine the rms current limits in case we need to run without water;</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With natural convection (lab conditions) the QF and QD are limited to continuous operation at 700 &amp; 750 A respectively;</a:t>
            </a:r>
          </a:p>
          <a:p>
            <a:r>
              <a:rPr lang="en-US" sz="1400" dirty="0"/>
              <a:t> </a:t>
            </a:r>
          </a:p>
          <a:p>
            <a:pPr marL="285750" indent="-285750">
              <a:buFont typeface="Arial" panose="020B0604020202020204" pitchFamily="34" charset="0"/>
              <a:buChar char="•"/>
            </a:pPr>
            <a:r>
              <a:rPr lang="en-US" sz="1400" dirty="0"/>
              <a:t>Discussions with EN/CV are on-going to see what can be achieved with forced air-cooling.</a:t>
            </a:r>
            <a:endParaRPr lang="en-GB" sz="1400" dirty="0"/>
          </a:p>
          <a:p>
            <a:endParaRPr lang="en-US" sz="1400" dirty="0"/>
          </a:p>
          <a:p>
            <a:pPr marL="285750" indent="-285750">
              <a:buFont typeface="Arial" panose="020B0604020202020204" pitchFamily="34" charset="0"/>
              <a:buChar char="•"/>
            </a:pPr>
            <a:r>
              <a:rPr lang="en-US" sz="1400" dirty="0"/>
              <a:t>This may only be possible if the decision is taken before an electrical failure occurs!</a:t>
            </a:r>
            <a:endParaRPr lang="en-GB" sz="1400" dirty="0"/>
          </a:p>
        </p:txBody>
      </p:sp>
      <p:pic>
        <p:nvPicPr>
          <p:cNvPr id="11" name="Picture 10">
            <a:extLst>
              <a:ext uri="{FF2B5EF4-FFF2-40B4-BE49-F238E27FC236}">
                <a16:creationId xmlns:a16="http://schemas.microsoft.com/office/drawing/2014/main" id="{8DC82799-9E47-57F0-8982-1AE6FF9DE2EB}"/>
              </a:ext>
            </a:extLst>
          </p:cNvPr>
          <p:cNvPicPr>
            <a:picLocks noChangeAspect="1"/>
          </p:cNvPicPr>
          <p:nvPr/>
        </p:nvPicPr>
        <p:blipFill>
          <a:blip r:embed="rId3"/>
          <a:stretch>
            <a:fillRect/>
          </a:stretch>
        </p:blipFill>
        <p:spPr>
          <a:xfrm>
            <a:off x="2141094" y="3510665"/>
            <a:ext cx="5020424" cy="2879836"/>
          </a:xfrm>
          <a:prstGeom prst="rect">
            <a:avLst/>
          </a:prstGeom>
        </p:spPr>
      </p:pic>
      <p:sp>
        <p:nvSpPr>
          <p:cNvPr id="12" name="TextBox 11">
            <a:extLst>
              <a:ext uri="{FF2B5EF4-FFF2-40B4-BE49-F238E27FC236}">
                <a16:creationId xmlns:a16="http://schemas.microsoft.com/office/drawing/2014/main" id="{3384A7BA-FE4D-A77F-32E4-2EAB521B9A30}"/>
              </a:ext>
            </a:extLst>
          </p:cNvPr>
          <p:cNvSpPr txBox="1"/>
          <p:nvPr/>
        </p:nvSpPr>
        <p:spPr>
          <a:xfrm>
            <a:off x="3630226" y="5907286"/>
            <a:ext cx="2804160" cy="369332"/>
          </a:xfrm>
          <a:prstGeom prst="rect">
            <a:avLst/>
          </a:prstGeom>
          <a:noFill/>
        </p:spPr>
        <p:txBody>
          <a:bodyPr wrap="square" rtlCol="0">
            <a:spAutoFit/>
          </a:bodyPr>
          <a:lstStyle/>
          <a:p>
            <a:r>
              <a:rPr lang="en-US" dirty="0"/>
              <a:t>Test over 80 hours</a:t>
            </a:r>
            <a:endParaRPr lang="en-GB" dirty="0"/>
          </a:p>
        </p:txBody>
      </p:sp>
      <p:cxnSp>
        <p:nvCxnSpPr>
          <p:cNvPr id="14" name="Straight Arrow Connector 13">
            <a:extLst>
              <a:ext uri="{FF2B5EF4-FFF2-40B4-BE49-F238E27FC236}">
                <a16:creationId xmlns:a16="http://schemas.microsoft.com/office/drawing/2014/main" id="{3E3F4F4A-274C-FC0A-324B-18BDC3D65832}"/>
              </a:ext>
            </a:extLst>
          </p:cNvPr>
          <p:cNvCxnSpPr/>
          <p:nvPr/>
        </p:nvCxnSpPr>
        <p:spPr>
          <a:xfrm>
            <a:off x="5773495" y="6107192"/>
            <a:ext cx="10668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F1F1A370-2004-F66E-0C0E-80768A568389}"/>
              </a:ext>
            </a:extLst>
          </p:cNvPr>
          <p:cNvCxnSpPr>
            <a:cxnSpLocks/>
          </p:cNvCxnSpPr>
          <p:nvPr/>
        </p:nvCxnSpPr>
        <p:spPr>
          <a:xfrm flipH="1">
            <a:off x="2836424" y="6124218"/>
            <a:ext cx="828115"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5E4CB6C4-DA62-A054-8486-8D5883C02223}"/>
              </a:ext>
            </a:extLst>
          </p:cNvPr>
          <p:cNvSpPr txBox="1"/>
          <p:nvPr/>
        </p:nvSpPr>
        <p:spPr>
          <a:xfrm>
            <a:off x="6268399" y="3663875"/>
            <a:ext cx="2214068" cy="369332"/>
          </a:xfrm>
          <a:prstGeom prst="rect">
            <a:avLst/>
          </a:prstGeom>
          <a:noFill/>
        </p:spPr>
        <p:txBody>
          <a:bodyPr wrap="none" rtlCol="0">
            <a:spAutoFit/>
          </a:bodyPr>
          <a:lstStyle/>
          <a:p>
            <a:r>
              <a:rPr lang="en-US" dirty="0"/>
              <a:t>Coil limited to 60 </a:t>
            </a:r>
            <a:r>
              <a:rPr lang="en-GB" sz="1800" dirty="0">
                <a:latin typeface="Symbol" panose="05050102010706020507" pitchFamily="18" charset="2"/>
              </a:rPr>
              <a:t>°</a:t>
            </a:r>
            <a:r>
              <a:rPr lang="en-US" dirty="0"/>
              <a:t>C</a:t>
            </a:r>
            <a:endParaRPr lang="en-GB" dirty="0"/>
          </a:p>
        </p:txBody>
      </p:sp>
      <p:cxnSp>
        <p:nvCxnSpPr>
          <p:cNvPr id="19" name="Straight Arrow Connector 18">
            <a:extLst>
              <a:ext uri="{FF2B5EF4-FFF2-40B4-BE49-F238E27FC236}">
                <a16:creationId xmlns:a16="http://schemas.microsoft.com/office/drawing/2014/main" id="{529D8070-B72F-4939-E681-6F87AC65F815}"/>
              </a:ext>
            </a:extLst>
          </p:cNvPr>
          <p:cNvCxnSpPr>
            <a:cxnSpLocks/>
          </p:cNvCxnSpPr>
          <p:nvPr/>
        </p:nvCxnSpPr>
        <p:spPr>
          <a:xfrm flipH="1">
            <a:off x="5280660" y="3977640"/>
            <a:ext cx="1089660" cy="25146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36513AFE-0564-FD00-A556-C89CA4D43001}"/>
              </a:ext>
            </a:extLst>
          </p:cNvPr>
          <p:cNvSpPr txBox="1"/>
          <p:nvPr/>
        </p:nvSpPr>
        <p:spPr>
          <a:xfrm>
            <a:off x="1219777" y="4396774"/>
            <a:ext cx="689291" cy="369332"/>
          </a:xfrm>
          <a:prstGeom prst="rect">
            <a:avLst/>
          </a:prstGeom>
          <a:noFill/>
        </p:spPr>
        <p:txBody>
          <a:bodyPr wrap="none" rtlCol="0">
            <a:spAutoFit/>
          </a:bodyPr>
          <a:lstStyle/>
          <a:p>
            <a:r>
              <a:rPr lang="en-US" dirty="0"/>
              <a:t>Yoke</a:t>
            </a:r>
            <a:endParaRPr lang="en-GB" dirty="0"/>
          </a:p>
        </p:txBody>
      </p:sp>
      <p:cxnSp>
        <p:nvCxnSpPr>
          <p:cNvPr id="22" name="Straight Arrow Connector 21">
            <a:extLst>
              <a:ext uri="{FF2B5EF4-FFF2-40B4-BE49-F238E27FC236}">
                <a16:creationId xmlns:a16="http://schemas.microsoft.com/office/drawing/2014/main" id="{081D0829-66ED-3FF6-5F47-693B1571814B}"/>
              </a:ext>
            </a:extLst>
          </p:cNvPr>
          <p:cNvCxnSpPr>
            <a:cxnSpLocks/>
            <a:stCxn id="20" idx="3"/>
          </p:cNvCxnSpPr>
          <p:nvPr/>
        </p:nvCxnSpPr>
        <p:spPr>
          <a:xfrm>
            <a:off x="1909068" y="4581440"/>
            <a:ext cx="1199892" cy="36914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8387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0000DF-C2C7-DAAC-4779-B78DB919F668}"/>
              </a:ext>
            </a:extLst>
          </p:cNvPr>
          <p:cNvSpPr>
            <a:spLocks noGrp="1"/>
          </p:cNvSpPr>
          <p:nvPr>
            <p:ph type="dt" sz="half" idx="2"/>
          </p:nvPr>
        </p:nvSpPr>
        <p:spPr/>
        <p:txBody>
          <a:bodyPr/>
          <a:lstStyle/>
          <a:p>
            <a:fld id="{B4BFD808-6B56-4447-9401-2398D08EE3C0}" type="datetime1">
              <a:rPr lang="en-US" smtClean="0"/>
              <a:pPr/>
              <a:t>6/7/2023</a:t>
            </a:fld>
            <a:endParaRPr lang="en-US" dirty="0"/>
          </a:p>
        </p:txBody>
      </p:sp>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33</a:t>
            </a:fld>
            <a:endParaRPr lang="en-US" dirty="0"/>
          </a:p>
        </p:txBody>
      </p:sp>
      <p:sp>
        <p:nvSpPr>
          <p:cNvPr id="5" name="TextBox 4">
            <a:extLst>
              <a:ext uri="{FF2B5EF4-FFF2-40B4-BE49-F238E27FC236}">
                <a16:creationId xmlns:a16="http://schemas.microsoft.com/office/drawing/2014/main" id="{5FAC19DF-2FC3-B23D-07AA-1F9C5FD93D6B}"/>
              </a:ext>
            </a:extLst>
          </p:cNvPr>
          <p:cNvSpPr txBox="1"/>
          <p:nvPr/>
        </p:nvSpPr>
        <p:spPr>
          <a:xfrm>
            <a:off x="457200" y="815340"/>
            <a:ext cx="8176260" cy="6555641"/>
          </a:xfrm>
          <a:prstGeom prst="rect">
            <a:avLst/>
          </a:prstGeom>
          <a:noFill/>
        </p:spPr>
        <p:txBody>
          <a:bodyPr wrap="square" rtlCol="0">
            <a:spAutoFit/>
          </a:bodyPr>
          <a:lstStyle/>
          <a:p>
            <a:pPr marL="285750" indent="-285750">
              <a:buFont typeface="Arial" panose="020B0604020202020204" pitchFamily="34" charset="0"/>
              <a:buChar char="•"/>
            </a:pPr>
            <a:r>
              <a:rPr lang="en-US" sz="1400" dirty="0"/>
              <a:t>The PSB quadrupole magnets have been extremely reliable over 50 years of operation, but now appear to be approaching end of life. The failure mechanism which seems irreversible and considering the magnet construction difficult and time consuming to repair definitively;</a:t>
            </a:r>
          </a:p>
          <a:p>
            <a:endParaRPr lang="en-US" sz="1400" dirty="0"/>
          </a:p>
          <a:p>
            <a:pPr marL="285750" indent="-285750">
              <a:buFont typeface="Arial" panose="020B0604020202020204" pitchFamily="34" charset="0"/>
              <a:buChar char="•"/>
            </a:pPr>
            <a:r>
              <a:rPr lang="en-US" sz="1400" dirty="0"/>
              <a:t>Due to the limited space, repairs in-situ are limited to the few (8/80) accessible brazed connections;</a:t>
            </a:r>
          </a:p>
          <a:p>
            <a:endParaRPr lang="en-US" sz="1400" dirty="0"/>
          </a:p>
          <a:p>
            <a:pPr marL="285750" indent="-285750">
              <a:buFont typeface="Arial" panose="020B0604020202020204" pitchFamily="34" charset="0"/>
              <a:buChar char="•"/>
            </a:pPr>
            <a:r>
              <a:rPr lang="en-US" sz="1400" dirty="0"/>
              <a:t>It has been shown that mitigation measures to divert the water to tunnel floor are possible but are considered as a relatively short-term solution;</a:t>
            </a:r>
          </a:p>
          <a:p>
            <a:endParaRPr lang="en-US" sz="1400" dirty="0"/>
          </a:p>
          <a:p>
            <a:pPr marL="285750" indent="-285750">
              <a:buFont typeface="Arial" panose="020B0604020202020204" pitchFamily="34" charset="0"/>
              <a:buChar char="•"/>
            </a:pPr>
            <a:r>
              <a:rPr lang="en-US" sz="1400" dirty="0"/>
              <a:t>Performing a ‘hard’ brazing repair is possible in some locations but comes with the risk of damaging the magnet irreparably.  TE/MSC do no recommend preventively redoing all of the accessible brazed connections due to the risk and time required;</a:t>
            </a:r>
          </a:p>
          <a:p>
            <a:endParaRPr lang="en-US" sz="1400" dirty="0"/>
          </a:p>
          <a:p>
            <a:pPr marL="285750" indent="-285750">
              <a:buFont typeface="Arial" panose="020B0604020202020204" pitchFamily="34" charset="0"/>
              <a:buChar char="•"/>
            </a:pPr>
            <a:r>
              <a:rPr lang="en-US" sz="1400" dirty="0"/>
              <a:t>The first findings from the epoxy repair trial is promising and may be a suitable medium term repair solution for both leaking and non-leaking brazed connections;</a:t>
            </a:r>
          </a:p>
          <a:p>
            <a:endParaRPr lang="en-US" sz="1400" dirty="0"/>
          </a:p>
          <a:p>
            <a:pPr marL="285750" indent="-285750">
              <a:buFont typeface="Arial" panose="020B0604020202020204" pitchFamily="34" charset="0"/>
              <a:buChar char="•"/>
            </a:pPr>
            <a:r>
              <a:rPr lang="en-US" sz="1400" dirty="0"/>
              <a:t>Future interventions are to be planned in greater detail considering both installation complexity and radiological aspects.  Optimization including procurement of spare vacuum chambers may reduce possible down time which in the worst cases could still be weeks rather than days.</a:t>
            </a:r>
          </a:p>
          <a:p>
            <a:endParaRPr lang="en-US" sz="1400" dirty="0"/>
          </a:p>
          <a:p>
            <a:pPr marL="285750" indent="-285750">
              <a:buFont typeface="Arial" panose="020B0604020202020204" pitchFamily="34" charset="0"/>
              <a:buChar char="•"/>
            </a:pPr>
            <a:r>
              <a:rPr lang="en-US" sz="1400" dirty="0"/>
              <a:t>The possibility to operate the magnets without water has been studied with improvements still  possible with force air cooling. </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GB" sz="1400" dirty="0"/>
          </a:p>
        </p:txBody>
      </p:sp>
      <p:sp>
        <p:nvSpPr>
          <p:cNvPr id="6" name="TextBox 5">
            <a:extLst>
              <a:ext uri="{FF2B5EF4-FFF2-40B4-BE49-F238E27FC236}">
                <a16:creationId xmlns:a16="http://schemas.microsoft.com/office/drawing/2014/main" id="{75DADD1F-634B-7C78-569B-475344C06586}"/>
              </a:ext>
            </a:extLst>
          </p:cNvPr>
          <p:cNvSpPr txBox="1"/>
          <p:nvPr/>
        </p:nvSpPr>
        <p:spPr>
          <a:xfrm>
            <a:off x="1365764" y="184931"/>
            <a:ext cx="6571084" cy="461665"/>
          </a:xfrm>
          <a:prstGeom prst="rect">
            <a:avLst/>
          </a:prstGeom>
          <a:noFill/>
        </p:spPr>
        <p:txBody>
          <a:bodyPr wrap="square" rtlCol="0">
            <a:spAutoFit/>
          </a:bodyPr>
          <a:lstStyle/>
          <a:p>
            <a:pPr algn="ctr"/>
            <a:r>
              <a:rPr lang="en-GB" sz="2400" b="1" dirty="0"/>
              <a:t>Conclusions:</a:t>
            </a:r>
          </a:p>
        </p:txBody>
      </p:sp>
    </p:spTree>
    <p:extLst>
      <p:ext uri="{BB962C8B-B14F-4D97-AF65-F5344CB8AC3E}">
        <p14:creationId xmlns:p14="http://schemas.microsoft.com/office/powerpoint/2010/main" val="558496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4</a:t>
            </a:fld>
            <a:endParaRPr lang="en-US" dirty="0"/>
          </a:p>
        </p:txBody>
      </p:sp>
      <p:sp>
        <p:nvSpPr>
          <p:cNvPr id="5" name="Title 1">
            <a:extLst>
              <a:ext uri="{FF2B5EF4-FFF2-40B4-BE49-F238E27FC236}">
                <a16:creationId xmlns:a16="http://schemas.microsoft.com/office/drawing/2014/main" id="{DD467175-6A21-7A70-6D88-8C2EDC0A4580}"/>
              </a:ext>
            </a:extLst>
          </p:cNvPr>
          <p:cNvSpPr txBox="1">
            <a:spLocks/>
          </p:cNvSpPr>
          <p:nvPr/>
        </p:nvSpPr>
        <p:spPr>
          <a:xfrm>
            <a:off x="457201" y="233494"/>
            <a:ext cx="8226854" cy="940443"/>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3200" b="1" dirty="0"/>
              <a:t>Magnet ageing by machine…</a:t>
            </a:r>
            <a:endParaRPr lang="en-GB" sz="3200" b="1" dirty="0"/>
          </a:p>
        </p:txBody>
      </p:sp>
      <p:grpSp>
        <p:nvGrpSpPr>
          <p:cNvPr id="6" name="Group 5">
            <a:extLst>
              <a:ext uri="{FF2B5EF4-FFF2-40B4-BE49-F238E27FC236}">
                <a16:creationId xmlns:a16="http://schemas.microsoft.com/office/drawing/2014/main" id="{1F7B7FD2-C508-E811-D0AD-5B2BC233E1EC}"/>
              </a:ext>
            </a:extLst>
          </p:cNvPr>
          <p:cNvGrpSpPr/>
          <p:nvPr/>
        </p:nvGrpSpPr>
        <p:grpSpPr>
          <a:xfrm>
            <a:off x="423496" y="1459687"/>
            <a:ext cx="8216650" cy="4725199"/>
            <a:chOff x="423496" y="1459687"/>
            <a:chExt cx="8216650" cy="4725199"/>
          </a:xfrm>
        </p:grpSpPr>
        <p:pic>
          <p:nvPicPr>
            <p:cNvPr id="7" name="Picture 6">
              <a:extLst>
                <a:ext uri="{FF2B5EF4-FFF2-40B4-BE49-F238E27FC236}">
                  <a16:creationId xmlns:a16="http://schemas.microsoft.com/office/drawing/2014/main" id="{E920D17A-69D8-22EC-3C77-DD770F0C05EB}"/>
                </a:ext>
              </a:extLst>
            </p:cNvPr>
            <p:cNvPicPr>
              <a:picLocks noChangeAspect="1"/>
            </p:cNvPicPr>
            <p:nvPr/>
          </p:nvPicPr>
          <p:blipFill>
            <a:blip r:embed="rId2"/>
            <a:stretch>
              <a:fillRect/>
            </a:stretch>
          </p:blipFill>
          <p:spPr>
            <a:xfrm>
              <a:off x="503857" y="1459687"/>
              <a:ext cx="8136289" cy="4725199"/>
            </a:xfrm>
            <a:prstGeom prst="rect">
              <a:avLst/>
            </a:prstGeom>
          </p:spPr>
        </p:pic>
        <p:sp>
          <p:nvSpPr>
            <p:cNvPr id="8" name="TextBox 7">
              <a:extLst>
                <a:ext uri="{FF2B5EF4-FFF2-40B4-BE49-F238E27FC236}">
                  <a16:creationId xmlns:a16="http://schemas.microsoft.com/office/drawing/2014/main" id="{88F42411-780B-74D8-E8E6-358033775F57}"/>
                </a:ext>
              </a:extLst>
            </p:cNvPr>
            <p:cNvSpPr txBox="1"/>
            <p:nvPr/>
          </p:nvSpPr>
          <p:spPr>
            <a:xfrm>
              <a:off x="5610633" y="3699175"/>
              <a:ext cx="2574744" cy="246221"/>
            </a:xfrm>
            <a:prstGeom prst="rect">
              <a:avLst/>
            </a:prstGeom>
            <a:noFill/>
          </p:spPr>
          <p:txBody>
            <a:bodyPr wrap="none" rtlCol="0">
              <a:spAutoFit/>
            </a:bodyPr>
            <a:lstStyle/>
            <a:p>
              <a:r>
                <a:rPr lang="en-US" sz="1000" dirty="0"/>
                <a:t>Refurbishment of all MU completed in LS2</a:t>
              </a:r>
              <a:endParaRPr lang="en-GB" sz="1000" dirty="0"/>
            </a:p>
          </p:txBody>
        </p:sp>
        <p:cxnSp>
          <p:nvCxnSpPr>
            <p:cNvPr id="9" name="Straight Arrow Connector 8">
              <a:extLst>
                <a:ext uri="{FF2B5EF4-FFF2-40B4-BE49-F238E27FC236}">
                  <a16:creationId xmlns:a16="http://schemas.microsoft.com/office/drawing/2014/main" id="{8E003AA9-C5E4-F4DE-9288-8A2BEEA89117}"/>
                </a:ext>
              </a:extLst>
            </p:cNvPr>
            <p:cNvCxnSpPr/>
            <p:nvPr/>
          </p:nvCxnSpPr>
          <p:spPr>
            <a:xfrm flipH="1">
              <a:off x="5276995" y="3945396"/>
              <a:ext cx="607274" cy="45908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3EADEFF6-C10D-2AF3-8B61-533E7DA72B3E}"/>
                </a:ext>
              </a:extLst>
            </p:cNvPr>
            <p:cNvCxnSpPr>
              <a:cxnSpLocks/>
            </p:cNvCxnSpPr>
            <p:nvPr/>
          </p:nvCxnSpPr>
          <p:spPr>
            <a:xfrm>
              <a:off x="4570628" y="3592745"/>
              <a:ext cx="326695" cy="45908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AE77DA3E-FD66-A16A-4A81-61E88592CB56}"/>
                </a:ext>
              </a:extLst>
            </p:cNvPr>
            <p:cNvSpPr txBox="1"/>
            <p:nvPr/>
          </p:nvSpPr>
          <p:spPr>
            <a:xfrm>
              <a:off x="3759737" y="3387423"/>
              <a:ext cx="1284326" cy="246221"/>
            </a:xfrm>
            <a:prstGeom prst="rect">
              <a:avLst/>
            </a:prstGeom>
            <a:noFill/>
          </p:spPr>
          <p:txBody>
            <a:bodyPr wrap="none" rtlCol="0">
              <a:spAutoFit/>
            </a:bodyPr>
            <a:lstStyle/>
            <a:p>
              <a:r>
                <a:rPr lang="en-US" sz="1000" dirty="0"/>
                <a:t>NA Cons underway</a:t>
              </a:r>
              <a:endParaRPr lang="en-GB" sz="1000" dirty="0"/>
            </a:p>
          </p:txBody>
        </p:sp>
        <p:cxnSp>
          <p:nvCxnSpPr>
            <p:cNvPr id="12" name="Straight Arrow Connector 11">
              <a:extLst>
                <a:ext uri="{FF2B5EF4-FFF2-40B4-BE49-F238E27FC236}">
                  <a16:creationId xmlns:a16="http://schemas.microsoft.com/office/drawing/2014/main" id="{754A2A75-8DD9-2ECF-4D37-FC0AE540121C}"/>
                </a:ext>
              </a:extLst>
            </p:cNvPr>
            <p:cNvCxnSpPr/>
            <p:nvPr/>
          </p:nvCxnSpPr>
          <p:spPr>
            <a:xfrm flipH="1">
              <a:off x="5674864" y="2533795"/>
              <a:ext cx="642174" cy="52351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FCEDA0CE-5871-2571-58A7-8AB092FE6935}"/>
                </a:ext>
              </a:extLst>
            </p:cNvPr>
            <p:cNvSpPr txBox="1"/>
            <p:nvPr/>
          </p:nvSpPr>
          <p:spPr>
            <a:xfrm>
              <a:off x="6194266" y="2333210"/>
              <a:ext cx="2021707" cy="246221"/>
            </a:xfrm>
            <a:prstGeom prst="rect">
              <a:avLst/>
            </a:prstGeom>
            <a:noFill/>
          </p:spPr>
          <p:txBody>
            <a:bodyPr wrap="none" rtlCol="0">
              <a:spAutoFit/>
            </a:bodyPr>
            <a:lstStyle/>
            <a:p>
              <a:r>
                <a:rPr lang="en-US" sz="1000" dirty="0"/>
                <a:t>Continuous refurbishment of MU</a:t>
              </a:r>
              <a:endParaRPr lang="en-GB" sz="1000" dirty="0"/>
            </a:p>
          </p:txBody>
        </p:sp>
        <p:cxnSp>
          <p:nvCxnSpPr>
            <p:cNvPr id="14" name="Straight Arrow Connector 13">
              <a:extLst>
                <a:ext uri="{FF2B5EF4-FFF2-40B4-BE49-F238E27FC236}">
                  <a16:creationId xmlns:a16="http://schemas.microsoft.com/office/drawing/2014/main" id="{FF027939-417D-BA55-61BE-65017E4096D5}"/>
                </a:ext>
              </a:extLst>
            </p:cNvPr>
            <p:cNvCxnSpPr>
              <a:cxnSpLocks/>
            </p:cNvCxnSpPr>
            <p:nvPr/>
          </p:nvCxnSpPr>
          <p:spPr>
            <a:xfrm>
              <a:off x="1337210" y="3494452"/>
              <a:ext cx="194280" cy="61440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43A6179C-2921-D183-BF78-68EC90295E63}"/>
                </a:ext>
              </a:extLst>
            </p:cNvPr>
            <p:cNvSpPr txBox="1"/>
            <p:nvPr/>
          </p:nvSpPr>
          <p:spPr>
            <a:xfrm>
              <a:off x="423496" y="3240437"/>
              <a:ext cx="1624163" cy="246221"/>
            </a:xfrm>
            <a:prstGeom prst="rect">
              <a:avLst/>
            </a:prstGeom>
            <a:noFill/>
          </p:spPr>
          <p:txBody>
            <a:bodyPr wrap="none" rtlCol="0">
              <a:spAutoFit/>
            </a:bodyPr>
            <a:lstStyle/>
            <a:p>
              <a:r>
                <a:rPr lang="en-US" sz="1000" dirty="0"/>
                <a:t>Extremely reliable to date</a:t>
              </a:r>
              <a:endParaRPr lang="en-GB" sz="1000" dirty="0"/>
            </a:p>
          </p:txBody>
        </p:sp>
        <p:sp>
          <p:nvSpPr>
            <p:cNvPr id="16" name="TextBox 15">
              <a:extLst>
                <a:ext uri="{FF2B5EF4-FFF2-40B4-BE49-F238E27FC236}">
                  <a16:creationId xmlns:a16="http://schemas.microsoft.com/office/drawing/2014/main" id="{B006F235-6B03-E1B6-F9DA-3A94B0FB80AB}"/>
                </a:ext>
              </a:extLst>
            </p:cNvPr>
            <p:cNvSpPr txBox="1"/>
            <p:nvPr/>
          </p:nvSpPr>
          <p:spPr>
            <a:xfrm>
              <a:off x="2395310" y="1504522"/>
              <a:ext cx="4350636" cy="369332"/>
            </a:xfrm>
            <a:prstGeom prst="rect">
              <a:avLst/>
            </a:prstGeom>
            <a:solidFill>
              <a:schemeClr val="bg1"/>
            </a:solidFill>
          </p:spPr>
          <p:txBody>
            <a:bodyPr wrap="square" rtlCol="0">
              <a:spAutoFit/>
            </a:bodyPr>
            <a:lstStyle/>
            <a:p>
              <a:r>
                <a:rPr lang="en-US" dirty="0"/>
                <a:t>Magnet Production Decade by Machine </a:t>
              </a:r>
              <a:endParaRPr lang="en-GB" dirty="0"/>
            </a:p>
          </p:txBody>
        </p:sp>
      </p:grpSp>
      <p:sp>
        <p:nvSpPr>
          <p:cNvPr id="17" name="Date Placeholder 1">
            <a:extLst>
              <a:ext uri="{FF2B5EF4-FFF2-40B4-BE49-F238E27FC236}">
                <a16:creationId xmlns:a16="http://schemas.microsoft.com/office/drawing/2014/main" id="{EDD4BFF6-4D37-1016-884F-9B7B2FC9AEC9}"/>
              </a:ext>
            </a:extLst>
          </p:cNvPr>
          <p:cNvSpPr>
            <a:spLocks noGrp="1"/>
          </p:cNvSpPr>
          <p:nvPr>
            <p:ph type="dt" sz="half" idx="2"/>
          </p:nvPr>
        </p:nvSpPr>
        <p:spPr>
          <a:xfrm>
            <a:off x="2969335" y="6362377"/>
            <a:ext cx="2133600" cy="365125"/>
          </a:xfrm>
        </p:spPr>
        <p:txBody>
          <a:bodyPr/>
          <a:lstStyle/>
          <a:p>
            <a:fld id="{B4BFD808-6B56-4447-9401-2398D08EE3C0}" type="datetime1">
              <a:rPr lang="en-US" smtClean="0"/>
              <a:pPr/>
              <a:t>6/7/2023</a:t>
            </a:fld>
            <a:endParaRPr lang="en-US" dirty="0"/>
          </a:p>
        </p:txBody>
      </p:sp>
    </p:spTree>
    <p:extLst>
      <p:ext uri="{BB962C8B-B14F-4D97-AF65-F5344CB8AC3E}">
        <p14:creationId xmlns:p14="http://schemas.microsoft.com/office/powerpoint/2010/main" val="3786061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5" name="Title 1">
            <a:extLst>
              <a:ext uri="{FF2B5EF4-FFF2-40B4-BE49-F238E27FC236}">
                <a16:creationId xmlns:a16="http://schemas.microsoft.com/office/drawing/2014/main" id="{10D352A3-A3EB-41FD-35A0-C6D5EBD0E010}"/>
              </a:ext>
            </a:extLst>
          </p:cNvPr>
          <p:cNvSpPr txBox="1">
            <a:spLocks/>
          </p:cNvSpPr>
          <p:nvPr/>
        </p:nvSpPr>
        <p:spPr>
          <a:xfrm>
            <a:off x="457201" y="29305"/>
            <a:ext cx="8226854" cy="940443"/>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2400" b="1" dirty="0"/>
              <a:t>Magnet ageing PSB</a:t>
            </a:r>
            <a:endParaRPr lang="en-GB" sz="2400" b="1" dirty="0"/>
          </a:p>
        </p:txBody>
      </p:sp>
      <p:sp>
        <p:nvSpPr>
          <p:cNvPr id="6" name="TextBox 5">
            <a:extLst>
              <a:ext uri="{FF2B5EF4-FFF2-40B4-BE49-F238E27FC236}">
                <a16:creationId xmlns:a16="http://schemas.microsoft.com/office/drawing/2014/main" id="{D7FF705C-7BB3-A46C-3A4F-65577F286DF2}"/>
              </a:ext>
            </a:extLst>
          </p:cNvPr>
          <p:cNvSpPr txBox="1"/>
          <p:nvPr/>
        </p:nvSpPr>
        <p:spPr>
          <a:xfrm>
            <a:off x="127232" y="1132206"/>
            <a:ext cx="2930726" cy="2246769"/>
          </a:xfrm>
          <a:prstGeom prst="rect">
            <a:avLst/>
          </a:prstGeom>
          <a:noFill/>
        </p:spPr>
        <p:txBody>
          <a:bodyPr wrap="square" rtlCol="0">
            <a:spAutoFit/>
          </a:bodyPr>
          <a:lstStyle/>
          <a:p>
            <a:pPr marL="285750" indent="-285750">
              <a:buFont typeface="Arial" panose="020B0604020202020204" pitchFamily="34" charset="0"/>
              <a:buChar char="•"/>
            </a:pPr>
            <a:r>
              <a:rPr lang="en-US" sz="1400" dirty="0">
                <a:solidFill>
                  <a:schemeClr val="accent6"/>
                </a:solidFill>
              </a:rPr>
              <a:t>The ring magnets are predominantly original, the vast majority have never been removed from the machine.</a:t>
            </a:r>
          </a:p>
          <a:p>
            <a:pPr marL="285750" indent="-285750">
              <a:buFont typeface="Arial" panose="020B0604020202020204" pitchFamily="34" charset="0"/>
              <a:buChar char="•"/>
            </a:pPr>
            <a:r>
              <a:rPr lang="en-US" sz="1400" dirty="0">
                <a:solidFill>
                  <a:schemeClr val="accent6"/>
                </a:solidFill>
              </a:rPr>
              <a:t>192/260* of the magnet units are water cooled.</a:t>
            </a:r>
          </a:p>
          <a:p>
            <a:pPr marL="285750" indent="-285750">
              <a:buFont typeface="Arial" panose="020B0604020202020204" pitchFamily="34" charset="0"/>
              <a:buChar char="•"/>
            </a:pPr>
            <a:endParaRPr lang="en-US" sz="1400" dirty="0">
              <a:solidFill>
                <a:schemeClr val="accent6"/>
              </a:solidFill>
            </a:endParaRPr>
          </a:p>
          <a:p>
            <a:r>
              <a:rPr lang="en-US" sz="1400" dirty="0">
                <a:solidFill>
                  <a:schemeClr val="accent6"/>
                </a:solidFill>
              </a:rPr>
              <a:t>* 580/770 when considering multipoles e.g. combined Oct, Sex and Quads </a:t>
            </a:r>
            <a:r>
              <a:rPr lang="en-US" sz="1400" dirty="0" err="1">
                <a:solidFill>
                  <a:schemeClr val="accent6"/>
                </a:solidFill>
              </a:rPr>
              <a:t>etc</a:t>
            </a:r>
            <a:r>
              <a:rPr lang="en-US" sz="1400" dirty="0">
                <a:solidFill>
                  <a:schemeClr val="accent6"/>
                </a:solidFill>
              </a:rPr>
              <a:t>…</a:t>
            </a:r>
            <a:endParaRPr lang="en-GB" sz="1400" dirty="0">
              <a:solidFill>
                <a:schemeClr val="accent6"/>
              </a:solidFill>
            </a:endParaRPr>
          </a:p>
        </p:txBody>
      </p:sp>
      <p:sp>
        <p:nvSpPr>
          <p:cNvPr id="7" name="TextBox 6">
            <a:extLst>
              <a:ext uri="{FF2B5EF4-FFF2-40B4-BE49-F238E27FC236}">
                <a16:creationId xmlns:a16="http://schemas.microsoft.com/office/drawing/2014/main" id="{311E1743-9CFC-EB3B-2DDD-E89DD6968A11}"/>
              </a:ext>
            </a:extLst>
          </p:cNvPr>
          <p:cNvSpPr txBox="1"/>
          <p:nvPr/>
        </p:nvSpPr>
        <p:spPr>
          <a:xfrm>
            <a:off x="1" y="4319053"/>
            <a:ext cx="4236128" cy="1169551"/>
          </a:xfrm>
          <a:prstGeom prst="rect">
            <a:avLst/>
          </a:prstGeom>
          <a:noFill/>
        </p:spPr>
        <p:txBody>
          <a:bodyPr wrap="square" rtlCol="0">
            <a:spAutoFit/>
          </a:bodyPr>
          <a:lstStyle/>
          <a:p>
            <a:pPr marL="285750" indent="-285750">
              <a:buFont typeface="Arial" panose="020B0604020202020204" pitchFamily="34" charset="0"/>
              <a:buChar char="•"/>
            </a:pPr>
            <a:r>
              <a:rPr lang="en-US" sz="1400" dirty="0">
                <a:solidFill>
                  <a:schemeClr val="accent6"/>
                </a:solidFill>
              </a:rPr>
              <a:t>From the L4 &gt; PSB &gt; PS &amp; ISOLDE many of the magnets have been exchanged during various upgrades.  The majority of the remaining original magnets are air-cooled.</a:t>
            </a:r>
          </a:p>
          <a:p>
            <a:pPr marL="285750" indent="-285750">
              <a:buFont typeface="Arial" panose="020B0604020202020204" pitchFamily="34" charset="0"/>
              <a:buChar char="•"/>
            </a:pPr>
            <a:r>
              <a:rPr lang="en-US" sz="1400" dirty="0">
                <a:solidFill>
                  <a:schemeClr val="accent6"/>
                </a:solidFill>
              </a:rPr>
              <a:t>51/123 magnets are water cooled. </a:t>
            </a:r>
            <a:endParaRPr lang="en-GB" sz="1400" dirty="0">
              <a:solidFill>
                <a:schemeClr val="accent6"/>
              </a:solidFill>
            </a:endParaRPr>
          </a:p>
        </p:txBody>
      </p:sp>
      <p:grpSp>
        <p:nvGrpSpPr>
          <p:cNvPr id="8" name="Group 7">
            <a:extLst>
              <a:ext uri="{FF2B5EF4-FFF2-40B4-BE49-F238E27FC236}">
                <a16:creationId xmlns:a16="http://schemas.microsoft.com/office/drawing/2014/main" id="{026B29A1-1488-38DE-0210-32BA8554E909}"/>
              </a:ext>
            </a:extLst>
          </p:cNvPr>
          <p:cNvGrpSpPr/>
          <p:nvPr/>
        </p:nvGrpSpPr>
        <p:grpSpPr>
          <a:xfrm>
            <a:off x="2970837" y="840413"/>
            <a:ext cx="6252764" cy="2758151"/>
            <a:chOff x="459721" y="697447"/>
            <a:chExt cx="6252764" cy="2758151"/>
          </a:xfrm>
        </p:grpSpPr>
        <p:pic>
          <p:nvPicPr>
            <p:cNvPr id="9" name="Picture 8" descr="Chart, bar chart&#10;&#10;Description automatically generated">
              <a:extLst>
                <a:ext uri="{FF2B5EF4-FFF2-40B4-BE49-F238E27FC236}">
                  <a16:creationId xmlns:a16="http://schemas.microsoft.com/office/drawing/2014/main" id="{0C072594-EB63-7125-2791-C3D168CF4F20}"/>
                </a:ext>
              </a:extLst>
            </p:cNvPr>
            <p:cNvPicPr>
              <a:picLocks noChangeAspect="1"/>
            </p:cNvPicPr>
            <p:nvPr/>
          </p:nvPicPr>
          <p:blipFill>
            <a:blip r:embed="rId2"/>
            <a:stretch>
              <a:fillRect/>
            </a:stretch>
          </p:blipFill>
          <p:spPr>
            <a:xfrm>
              <a:off x="459721" y="700272"/>
              <a:ext cx="5435945" cy="2717973"/>
            </a:xfrm>
            <a:prstGeom prst="rect">
              <a:avLst/>
            </a:prstGeom>
          </p:spPr>
        </p:pic>
        <p:cxnSp>
          <p:nvCxnSpPr>
            <p:cNvPr id="10" name="Straight Arrow Connector 9">
              <a:extLst>
                <a:ext uri="{FF2B5EF4-FFF2-40B4-BE49-F238E27FC236}">
                  <a16:creationId xmlns:a16="http://schemas.microsoft.com/office/drawing/2014/main" id="{AA1C6197-06EB-BACE-A04F-238D5E2AFA6C}"/>
                </a:ext>
              </a:extLst>
            </p:cNvPr>
            <p:cNvCxnSpPr>
              <a:cxnSpLocks/>
            </p:cNvCxnSpPr>
            <p:nvPr/>
          </p:nvCxnSpPr>
          <p:spPr>
            <a:xfrm flipH="1">
              <a:off x="2541683" y="1429148"/>
              <a:ext cx="1243805" cy="42007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443B0973-B921-F63C-F770-2AB97541A276}"/>
                </a:ext>
              </a:extLst>
            </p:cNvPr>
            <p:cNvSpPr txBox="1"/>
            <p:nvPr/>
          </p:nvSpPr>
          <p:spPr>
            <a:xfrm>
              <a:off x="3781759" y="947431"/>
              <a:ext cx="2930726" cy="1815882"/>
            </a:xfrm>
            <a:prstGeom prst="rect">
              <a:avLst/>
            </a:prstGeom>
            <a:noFill/>
          </p:spPr>
          <p:txBody>
            <a:bodyPr wrap="square" rtlCol="0">
              <a:spAutoFit/>
            </a:bodyPr>
            <a:lstStyle/>
            <a:p>
              <a:pPr marL="285750" indent="-285750">
                <a:buFont typeface="Arial" panose="020B0604020202020204" pitchFamily="34" charset="0"/>
                <a:buChar char="•"/>
              </a:pPr>
              <a:r>
                <a:rPr lang="en-US" sz="1400" dirty="0"/>
                <a:t>450 – 550 million cycles</a:t>
              </a:r>
            </a:p>
            <a:p>
              <a:pPr marL="285750" indent="-285750">
                <a:buFont typeface="Arial" panose="020B0604020202020204" pitchFamily="34" charset="0"/>
                <a:buChar char="•"/>
              </a:pPr>
              <a:r>
                <a:rPr lang="en-US" sz="1400" dirty="0"/>
                <a:t>26.4 millions with POPS-B  </a:t>
              </a:r>
            </a:p>
            <a:p>
              <a:r>
                <a:rPr lang="en-US" sz="1400" dirty="0"/>
                <a:t>      (~20 million @ 2 GeV)</a:t>
              </a:r>
            </a:p>
            <a:p>
              <a:endParaRPr lang="en-US" sz="1400" dirty="0"/>
            </a:p>
            <a:p>
              <a:pPr marL="285750" indent="-285750">
                <a:buFont typeface="Arial" panose="020B0604020202020204" pitchFamily="34" charset="0"/>
                <a:buChar char="•"/>
              </a:pPr>
              <a:r>
                <a:rPr lang="en-US" sz="1400" dirty="0">
                  <a:solidFill>
                    <a:srgbClr val="FF0000"/>
                  </a:solidFill>
                </a:rPr>
                <a:t>+200 million up to 2040?</a:t>
              </a:r>
            </a:p>
            <a:p>
              <a:endParaRPr lang="en-US" sz="1400" dirty="0"/>
            </a:p>
            <a:p>
              <a:r>
                <a:rPr lang="en-US" sz="1000" dirty="0"/>
                <a:t>(Estimations from EPC &amp; OP)</a:t>
              </a:r>
            </a:p>
            <a:p>
              <a:endParaRPr lang="en-GB" sz="1400" dirty="0"/>
            </a:p>
          </p:txBody>
        </p:sp>
        <p:grpSp>
          <p:nvGrpSpPr>
            <p:cNvPr id="12" name="Group 11">
              <a:extLst>
                <a:ext uri="{FF2B5EF4-FFF2-40B4-BE49-F238E27FC236}">
                  <a16:creationId xmlns:a16="http://schemas.microsoft.com/office/drawing/2014/main" id="{E12A5E5C-B83B-D2B7-F4FB-79051C11513D}"/>
                </a:ext>
              </a:extLst>
            </p:cNvPr>
            <p:cNvGrpSpPr/>
            <p:nvPr/>
          </p:nvGrpSpPr>
          <p:grpSpPr>
            <a:xfrm>
              <a:off x="838740" y="3154731"/>
              <a:ext cx="4905400" cy="300867"/>
              <a:chOff x="838740" y="3154731"/>
              <a:chExt cx="4905400" cy="300867"/>
            </a:xfrm>
          </p:grpSpPr>
          <p:grpSp>
            <p:nvGrpSpPr>
              <p:cNvPr id="14" name="Group 13">
                <a:extLst>
                  <a:ext uri="{FF2B5EF4-FFF2-40B4-BE49-F238E27FC236}">
                    <a16:creationId xmlns:a16="http://schemas.microsoft.com/office/drawing/2014/main" id="{0A7662CC-26FA-EE1B-2F5A-C4F98CE18AA8}"/>
                  </a:ext>
                </a:extLst>
              </p:cNvPr>
              <p:cNvGrpSpPr/>
              <p:nvPr/>
            </p:nvGrpSpPr>
            <p:grpSpPr>
              <a:xfrm>
                <a:off x="838740" y="3167115"/>
                <a:ext cx="4905400" cy="246221"/>
                <a:chOff x="2707083" y="5849813"/>
                <a:chExt cx="4905400" cy="246221"/>
              </a:xfrm>
            </p:grpSpPr>
            <p:sp>
              <p:nvSpPr>
                <p:cNvPr id="16" name="TextBox 15">
                  <a:extLst>
                    <a:ext uri="{FF2B5EF4-FFF2-40B4-BE49-F238E27FC236}">
                      <a16:creationId xmlns:a16="http://schemas.microsoft.com/office/drawing/2014/main" id="{83CE8852-6173-ECB7-67B5-B9CE610CA30D}"/>
                    </a:ext>
                  </a:extLst>
                </p:cNvPr>
                <p:cNvSpPr txBox="1"/>
                <p:nvPr/>
              </p:nvSpPr>
              <p:spPr>
                <a:xfrm>
                  <a:off x="2707083" y="5849813"/>
                  <a:ext cx="466794" cy="246221"/>
                </a:xfrm>
                <a:prstGeom prst="rect">
                  <a:avLst/>
                </a:prstGeom>
                <a:solidFill>
                  <a:schemeClr val="bg1"/>
                </a:solidFill>
              </p:spPr>
              <p:txBody>
                <a:bodyPr wrap="none" rtlCol="0">
                  <a:spAutoFit/>
                </a:bodyPr>
                <a:lstStyle/>
                <a:p>
                  <a:r>
                    <a:rPr lang="en-US" sz="1000" dirty="0"/>
                    <a:t>1950</a:t>
                  </a:r>
                  <a:endParaRPr lang="en-GB" sz="1000" dirty="0"/>
                </a:p>
              </p:txBody>
            </p:sp>
            <p:sp>
              <p:nvSpPr>
                <p:cNvPr id="17" name="TextBox 16">
                  <a:extLst>
                    <a:ext uri="{FF2B5EF4-FFF2-40B4-BE49-F238E27FC236}">
                      <a16:creationId xmlns:a16="http://schemas.microsoft.com/office/drawing/2014/main" id="{AC6EA225-F142-F5A9-46AA-7D7B499C3232}"/>
                    </a:ext>
                  </a:extLst>
                </p:cNvPr>
                <p:cNvSpPr txBox="1"/>
                <p:nvPr/>
              </p:nvSpPr>
              <p:spPr>
                <a:xfrm>
                  <a:off x="3341170" y="5849813"/>
                  <a:ext cx="466794" cy="246221"/>
                </a:xfrm>
                <a:prstGeom prst="rect">
                  <a:avLst/>
                </a:prstGeom>
                <a:solidFill>
                  <a:schemeClr val="bg1"/>
                </a:solidFill>
              </p:spPr>
              <p:txBody>
                <a:bodyPr wrap="none" rtlCol="0">
                  <a:spAutoFit/>
                </a:bodyPr>
                <a:lstStyle/>
                <a:p>
                  <a:r>
                    <a:rPr lang="en-US" sz="1000" dirty="0"/>
                    <a:t>1960</a:t>
                  </a:r>
                  <a:endParaRPr lang="en-GB" sz="1000" dirty="0"/>
                </a:p>
              </p:txBody>
            </p:sp>
            <p:sp>
              <p:nvSpPr>
                <p:cNvPr id="18" name="TextBox 17">
                  <a:extLst>
                    <a:ext uri="{FF2B5EF4-FFF2-40B4-BE49-F238E27FC236}">
                      <a16:creationId xmlns:a16="http://schemas.microsoft.com/office/drawing/2014/main" id="{D28F3794-1787-6A67-2AA2-3852DF1C86CA}"/>
                    </a:ext>
                  </a:extLst>
                </p:cNvPr>
                <p:cNvSpPr txBox="1"/>
                <p:nvPr/>
              </p:nvSpPr>
              <p:spPr>
                <a:xfrm>
                  <a:off x="3975257" y="5849813"/>
                  <a:ext cx="466794" cy="246221"/>
                </a:xfrm>
                <a:prstGeom prst="rect">
                  <a:avLst/>
                </a:prstGeom>
                <a:solidFill>
                  <a:schemeClr val="bg1"/>
                </a:solidFill>
              </p:spPr>
              <p:txBody>
                <a:bodyPr wrap="none" rtlCol="0">
                  <a:spAutoFit/>
                </a:bodyPr>
                <a:lstStyle/>
                <a:p>
                  <a:r>
                    <a:rPr lang="en-US" sz="1000" dirty="0"/>
                    <a:t>1970</a:t>
                  </a:r>
                  <a:endParaRPr lang="en-GB" sz="1000" dirty="0"/>
                </a:p>
              </p:txBody>
            </p:sp>
            <p:sp>
              <p:nvSpPr>
                <p:cNvPr id="19" name="TextBox 18">
                  <a:extLst>
                    <a:ext uri="{FF2B5EF4-FFF2-40B4-BE49-F238E27FC236}">
                      <a16:creationId xmlns:a16="http://schemas.microsoft.com/office/drawing/2014/main" id="{7ED09FB5-1C49-8CBF-9979-E6AEAAEEF0BE}"/>
                    </a:ext>
                  </a:extLst>
                </p:cNvPr>
                <p:cNvSpPr txBox="1"/>
                <p:nvPr/>
              </p:nvSpPr>
              <p:spPr>
                <a:xfrm>
                  <a:off x="4609344" y="5849813"/>
                  <a:ext cx="466794" cy="246221"/>
                </a:xfrm>
                <a:prstGeom prst="rect">
                  <a:avLst/>
                </a:prstGeom>
                <a:solidFill>
                  <a:schemeClr val="bg1"/>
                </a:solidFill>
              </p:spPr>
              <p:txBody>
                <a:bodyPr wrap="none" rtlCol="0">
                  <a:spAutoFit/>
                </a:bodyPr>
                <a:lstStyle/>
                <a:p>
                  <a:r>
                    <a:rPr lang="en-US" sz="1000" dirty="0"/>
                    <a:t>1980</a:t>
                  </a:r>
                  <a:endParaRPr lang="en-GB" sz="1000" dirty="0"/>
                </a:p>
              </p:txBody>
            </p:sp>
            <p:sp>
              <p:nvSpPr>
                <p:cNvPr id="20" name="TextBox 19">
                  <a:extLst>
                    <a:ext uri="{FF2B5EF4-FFF2-40B4-BE49-F238E27FC236}">
                      <a16:creationId xmlns:a16="http://schemas.microsoft.com/office/drawing/2014/main" id="{863B341F-EFCF-1073-16B7-CB0DC75C6327}"/>
                    </a:ext>
                  </a:extLst>
                </p:cNvPr>
                <p:cNvSpPr txBox="1"/>
                <p:nvPr/>
              </p:nvSpPr>
              <p:spPr>
                <a:xfrm>
                  <a:off x="5243431" y="5849813"/>
                  <a:ext cx="466794" cy="246221"/>
                </a:xfrm>
                <a:prstGeom prst="rect">
                  <a:avLst/>
                </a:prstGeom>
                <a:solidFill>
                  <a:schemeClr val="bg1"/>
                </a:solidFill>
              </p:spPr>
              <p:txBody>
                <a:bodyPr wrap="none" rtlCol="0">
                  <a:spAutoFit/>
                </a:bodyPr>
                <a:lstStyle/>
                <a:p>
                  <a:r>
                    <a:rPr lang="en-US" sz="1000" dirty="0"/>
                    <a:t>1990</a:t>
                  </a:r>
                  <a:endParaRPr lang="en-GB" sz="1000" dirty="0"/>
                </a:p>
              </p:txBody>
            </p:sp>
            <p:sp>
              <p:nvSpPr>
                <p:cNvPr id="21" name="TextBox 20">
                  <a:extLst>
                    <a:ext uri="{FF2B5EF4-FFF2-40B4-BE49-F238E27FC236}">
                      <a16:creationId xmlns:a16="http://schemas.microsoft.com/office/drawing/2014/main" id="{B69176AB-C7DF-BA87-FE27-20DB520471F0}"/>
                    </a:ext>
                  </a:extLst>
                </p:cNvPr>
                <p:cNvSpPr txBox="1"/>
                <p:nvPr/>
              </p:nvSpPr>
              <p:spPr>
                <a:xfrm>
                  <a:off x="5877518" y="5849813"/>
                  <a:ext cx="466794" cy="246221"/>
                </a:xfrm>
                <a:prstGeom prst="rect">
                  <a:avLst/>
                </a:prstGeom>
                <a:solidFill>
                  <a:schemeClr val="bg1"/>
                </a:solidFill>
              </p:spPr>
              <p:txBody>
                <a:bodyPr wrap="none" rtlCol="0">
                  <a:spAutoFit/>
                </a:bodyPr>
                <a:lstStyle/>
                <a:p>
                  <a:r>
                    <a:rPr lang="en-US" sz="1000" dirty="0"/>
                    <a:t>2000</a:t>
                  </a:r>
                  <a:endParaRPr lang="en-GB" sz="1000" dirty="0"/>
                </a:p>
              </p:txBody>
            </p:sp>
            <p:sp>
              <p:nvSpPr>
                <p:cNvPr id="22" name="TextBox 21">
                  <a:extLst>
                    <a:ext uri="{FF2B5EF4-FFF2-40B4-BE49-F238E27FC236}">
                      <a16:creationId xmlns:a16="http://schemas.microsoft.com/office/drawing/2014/main" id="{C0F77D80-87F6-61FB-81C0-A01BA1E864BE}"/>
                    </a:ext>
                  </a:extLst>
                </p:cNvPr>
                <p:cNvSpPr txBox="1"/>
                <p:nvPr/>
              </p:nvSpPr>
              <p:spPr>
                <a:xfrm>
                  <a:off x="6511605" y="5849813"/>
                  <a:ext cx="466794" cy="246221"/>
                </a:xfrm>
                <a:prstGeom prst="rect">
                  <a:avLst/>
                </a:prstGeom>
                <a:solidFill>
                  <a:schemeClr val="bg1"/>
                </a:solidFill>
              </p:spPr>
              <p:txBody>
                <a:bodyPr wrap="none" rtlCol="0">
                  <a:spAutoFit/>
                </a:bodyPr>
                <a:lstStyle/>
                <a:p>
                  <a:r>
                    <a:rPr lang="en-US" sz="1000" dirty="0"/>
                    <a:t>2010</a:t>
                  </a:r>
                  <a:endParaRPr lang="en-GB" sz="1000" dirty="0"/>
                </a:p>
              </p:txBody>
            </p:sp>
            <p:sp>
              <p:nvSpPr>
                <p:cNvPr id="23" name="TextBox 22">
                  <a:extLst>
                    <a:ext uri="{FF2B5EF4-FFF2-40B4-BE49-F238E27FC236}">
                      <a16:creationId xmlns:a16="http://schemas.microsoft.com/office/drawing/2014/main" id="{D61DB07A-98B4-6A1E-5084-29699ABA920F}"/>
                    </a:ext>
                  </a:extLst>
                </p:cNvPr>
                <p:cNvSpPr txBox="1"/>
                <p:nvPr/>
              </p:nvSpPr>
              <p:spPr>
                <a:xfrm>
                  <a:off x="7145689" y="5849813"/>
                  <a:ext cx="466794" cy="246221"/>
                </a:xfrm>
                <a:prstGeom prst="rect">
                  <a:avLst/>
                </a:prstGeom>
                <a:solidFill>
                  <a:schemeClr val="bg1"/>
                </a:solidFill>
              </p:spPr>
              <p:txBody>
                <a:bodyPr wrap="none" rtlCol="0">
                  <a:spAutoFit/>
                </a:bodyPr>
                <a:lstStyle/>
                <a:p>
                  <a:r>
                    <a:rPr lang="en-US" sz="1000" dirty="0"/>
                    <a:t>2020</a:t>
                  </a:r>
                  <a:endParaRPr lang="en-GB" sz="1000" dirty="0"/>
                </a:p>
              </p:txBody>
            </p:sp>
          </p:grpSp>
          <p:sp>
            <p:nvSpPr>
              <p:cNvPr id="15" name="Rectangle 14">
                <a:extLst>
                  <a:ext uri="{FF2B5EF4-FFF2-40B4-BE49-F238E27FC236}">
                    <a16:creationId xmlns:a16="http://schemas.microsoft.com/office/drawing/2014/main" id="{E3592798-D04B-4EA2-F34D-6EACBC20766B}"/>
                  </a:ext>
                </a:extLst>
              </p:cNvPr>
              <p:cNvSpPr/>
              <p:nvPr/>
            </p:nvSpPr>
            <p:spPr>
              <a:xfrm>
                <a:off x="3175191" y="3154731"/>
                <a:ext cx="192577" cy="30086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3" name="TextBox 12">
              <a:extLst>
                <a:ext uri="{FF2B5EF4-FFF2-40B4-BE49-F238E27FC236}">
                  <a16:creationId xmlns:a16="http://schemas.microsoft.com/office/drawing/2014/main" id="{96DE533E-06D3-2E0C-ED54-370AD1EC482F}"/>
                </a:ext>
              </a:extLst>
            </p:cNvPr>
            <p:cNvSpPr txBox="1"/>
            <p:nvPr/>
          </p:nvSpPr>
          <p:spPr>
            <a:xfrm>
              <a:off x="1856722" y="697447"/>
              <a:ext cx="2619247" cy="246221"/>
            </a:xfrm>
            <a:prstGeom prst="rect">
              <a:avLst/>
            </a:prstGeom>
            <a:solidFill>
              <a:schemeClr val="bg1"/>
            </a:solidFill>
          </p:spPr>
          <p:txBody>
            <a:bodyPr wrap="square" rtlCol="0">
              <a:spAutoFit/>
            </a:bodyPr>
            <a:lstStyle/>
            <a:p>
              <a:r>
                <a:rPr lang="en-US" sz="1000" dirty="0">
                  <a:solidFill>
                    <a:schemeClr val="accent6"/>
                  </a:solidFill>
                </a:rPr>
                <a:t>PSB Ring Magnet Production by Decade </a:t>
              </a:r>
              <a:endParaRPr lang="en-GB" sz="1000" dirty="0">
                <a:solidFill>
                  <a:schemeClr val="accent6"/>
                </a:solidFill>
              </a:endParaRPr>
            </a:p>
          </p:txBody>
        </p:sp>
      </p:grpSp>
      <p:grpSp>
        <p:nvGrpSpPr>
          <p:cNvPr id="24" name="Group 23">
            <a:extLst>
              <a:ext uri="{FF2B5EF4-FFF2-40B4-BE49-F238E27FC236}">
                <a16:creationId xmlns:a16="http://schemas.microsoft.com/office/drawing/2014/main" id="{60B9CF6F-7BF1-F52D-1B8E-D2696AB2E610}"/>
              </a:ext>
            </a:extLst>
          </p:cNvPr>
          <p:cNvGrpSpPr/>
          <p:nvPr/>
        </p:nvGrpSpPr>
        <p:grpSpPr>
          <a:xfrm>
            <a:off x="4071359" y="3604953"/>
            <a:ext cx="4758431" cy="2794553"/>
            <a:chOff x="4071359" y="3604953"/>
            <a:chExt cx="4758431" cy="2794553"/>
          </a:xfrm>
        </p:grpSpPr>
        <p:pic>
          <p:nvPicPr>
            <p:cNvPr id="25" name="Picture 24">
              <a:extLst>
                <a:ext uri="{FF2B5EF4-FFF2-40B4-BE49-F238E27FC236}">
                  <a16:creationId xmlns:a16="http://schemas.microsoft.com/office/drawing/2014/main" id="{099C2A8E-9E39-CD57-2CD0-23BF99DE6CA6}"/>
                </a:ext>
              </a:extLst>
            </p:cNvPr>
            <p:cNvPicPr>
              <a:picLocks noChangeAspect="1"/>
            </p:cNvPicPr>
            <p:nvPr/>
          </p:nvPicPr>
          <p:blipFill>
            <a:blip r:embed="rId3"/>
            <a:stretch>
              <a:fillRect/>
            </a:stretch>
          </p:blipFill>
          <p:spPr>
            <a:xfrm>
              <a:off x="4071359" y="3604953"/>
              <a:ext cx="4758431" cy="2794553"/>
            </a:xfrm>
            <a:prstGeom prst="rect">
              <a:avLst/>
            </a:prstGeom>
          </p:spPr>
        </p:pic>
        <p:sp>
          <p:nvSpPr>
            <p:cNvPr id="26" name="TextBox 25">
              <a:extLst>
                <a:ext uri="{FF2B5EF4-FFF2-40B4-BE49-F238E27FC236}">
                  <a16:creationId xmlns:a16="http://schemas.microsoft.com/office/drawing/2014/main" id="{CAA774BC-4A42-BA16-E337-CB65881E2258}"/>
                </a:ext>
              </a:extLst>
            </p:cNvPr>
            <p:cNvSpPr txBox="1"/>
            <p:nvPr/>
          </p:nvSpPr>
          <p:spPr>
            <a:xfrm>
              <a:off x="5233476" y="3717616"/>
              <a:ext cx="2619247" cy="246221"/>
            </a:xfrm>
            <a:prstGeom prst="rect">
              <a:avLst/>
            </a:prstGeom>
            <a:solidFill>
              <a:schemeClr val="bg1"/>
            </a:solidFill>
          </p:spPr>
          <p:txBody>
            <a:bodyPr wrap="square" rtlCol="0">
              <a:spAutoFit/>
            </a:bodyPr>
            <a:lstStyle/>
            <a:p>
              <a:r>
                <a:rPr lang="en-US" sz="1000" dirty="0">
                  <a:solidFill>
                    <a:schemeClr val="accent6"/>
                  </a:solidFill>
                </a:rPr>
                <a:t>PSB TL Magnet Production by Decade </a:t>
              </a:r>
              <a:endParaRPr lang="en-GB" sz="1000" dirty="0">
                <a:solidFill>
                  <a:schemeClr val="accent6"/>
                </a:solidFill>
              </a:endParaRPr>
            </a:p>
          </p:txBody>
        </p:sp>
      </p:grpSp>
      <p:sp>
        <p:nvSpPr>
          <p:cNvPr id="27" name="Date Placeholder 1">
            <a:extLst>
              <a:ext uri="{FF2B5EF4-FFF2-40B4-BE49-F238E27FC236}">
                <a16:creationId xmlns:a16="http://schemas.microsoft.com/office/drawing/2014/main" id="{E3A19BFB-74A7-B46D-536D-66F0B93B5751}"/>
              </a:ext>
            </a:extLst>
          </p:cNvPr>
          <p:cNvSpPr>
            <a:spLocks noGrp="1"/>
          </p:cNvSpPr>
          <p:nvPr>
            <p:ph type="dt" sz="half" idx="2"/>
          </p:nvPr>
        </p:nvSpPr>
        <p:spPr>
          <a:xfrm>
            <a:off x="2969335" y="6362377"/>
            <a:ext cx="2133600" cy="365125"/>
          </a:xfrm>
        </p:spPr>
        <p:txBody>
          <a:bodyPr/>
          <a:lstStyle/>
          <a:p>
            <a:fld id="{B4BFD808-6B56-4447-9401-2398D08EE3C0}" type="datetime1">
              <a:rPr lang="en-US" smtClean="0"/>
              <a:pPr/>
              <a:t>6/7/2023</a:t>
            </a:fld>
            <a:endParaRPr lang="en-US" dirty="0"/>
          </a:p>
        </p:txBody>
      </p:sp>
    </p:spTree>
    <p:extLst>
      <p:ext uri="{BB962C8B-B14F-4D97-AF65-F5344CB8AC3E}">
        <p14:creationId xmlns:p14="http://schemas.microsoft.com/office/powerpoint/2010/main" val="6292657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6</a:t>
            </a:fld>
            <a:endParaRPr lang="en-US" dirty="0"/>
          </a:p>
        </p:txBody>
      </p:sp>
      <p:pic>
        <p:nvPicPr>
          <p:cNvPr id="29" name="Picture 28" descr="A picture containing diagram, text, circle, map&#10;&#10;Description automatically generated">
            <a:extLst>
              <a:ext uri="{FF2B5EF4-FFF2-40B4-BE49-F238E27FC236}">
                <a16:creationId xmlns:a16="http://schemas.microsoft.com/office/drawing/2014/main" id="{0D60219E-7563-2251-DEA0-1DC49BC1B164}"/>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l="15371" r="14513"/>
          <a:stretch/>
        </p:blipFill>
        <p:spPr>
          <a:xfrm>
            <a:off x="197318" y="1017983"/>
            <a:ext cx="4774773" cy="5174756"/>
          </a:xfrm>
          <a:prstGeom prst="rect">
            <a:avLst/>
          </a:prstGeom>
        </p:spPr>
      </p:pic>
      <p:sp>
        <p:nvSpPr>
          <p:cNvPr id="31" name="TextBox 30">
            <a:extLst>
              <a:ext uri="{FF2B5EF4-FFF2-40B4-BE49-F238E27FC236}">
                <a16:creationId xmlns:a16="http://schemas.microsoft.com/office/drawing/2014/main" id="{667D998A-31E6-316A-FDB0-0830D184C2CD}"/>
              </a:ext>
            </a:extLst>
          </p:cNvPr>
          <p:cNvSpPr txBox="1"/>
          <p:nvPr/>
        </p:nvSpPr>
        <p:spPr>
          <a:xfrm>
            <a:off x="1516856" y="421263"/>
            <a:ext cx="6110287" cy="461665"/>
          </a:xfrm>
          <a:prstGeom prst="rect">
            <a:avLst/>
          </a:prstGeom>
          <a:noFill/>
        </p:spPr>
        <p:txBody>
          <a:bodyPr wrap="square" rtlCol="0">
            <a:spAutoFit/>
          </a:bodyPr>
          <a:lstStyle>
            <a:defPPr>
              <a:defRPr lang="en-US"/>
            </a:defPPr>
            <a:lvl1pPr algn="ctr">
              <a:defRPr sz="2400" b="1"/>
            </a:lvl1pPr>
          </a:lstStyle>
          <a:p>
            <a:pPr lvl="1" algn="ctr"/>
            <a:r>
              <a:rPr lang="en-GB" sz="2400" b="1" dirty="0"/>
              <a:t>Booster layout</a:t>
            </a:r>
          </a:p>
        </p:txBody>
      </p:sp>
      <p:pic>
        <p:nvPicPr>
          <p:cNvPr id="33" name="Picture 32">
            <a:extLst>
              <a:ext uri="{FF2B5EF4-FFF2-40B4-BE49-F238E27FC236}">
                <a16:creationId xmlns:a16="http://schemas.microsoft.com/office/drawing/2014/main" id="{E3B8C763-EEDE-E975-243E-6FDFFAD3030F}"/>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9801" b="89893" l="3168" r="96661">
                        <a14:foregroundMark x1="5223" y1="24349" x2="5223" y2="24349"/>
                        <a14:foregroundMark x1="30993" y1="33538" x2="30993" y2="33538"/>
                        <a14:foregroundMark x1="15240" y1="29709" x2="15240" y2="29709"/>
                        <a14:foregroundMark x1="4366" y1="47626" x2="4366" y2="47626"/>
                        <a14:foregroundMark x1="3168" y1="33078" x2="3168" y2="33078"/>
                        <a14:foregroundMark x1="13955" y1="39357" x2="13955" y2="39357"/>
                        <a14:foregroundMark x1="16866" y1="38591" x2="16866" y2="38591"/>
                        <a14:foregroundMark x1="29966" y1="51302" x2="29966" y2="51302"/>
                        <a14:foregroundMark x1="26284" y1="51761" x2="26284" y2="51761"/>
                        <a14:foregroundMark x1="23459" y1="50842" x2="23459" y2="50842"/>
                        <a14:foregroundMark x1="22346" y1="48239" x2="22346" y2="48239"/>
                        <a14:foregroundMark x1="20890" y1="44104" x2="20890" y2="44104"/>
                        <a14:foregroundMark x1="21918" y1="43492" x2="21918" y2="43492"/>
                        <a14:foregroundMark x1="23887" y1="55283" x2="23887" y2="55283"/>
                        <a14:foregroundMark x1="25342" y1="56815" x2="25342" y2="57427"/>
                        <a14:foregroundMark x1="36986" y1="53292" x2="36986" y2="53292"/>
                        <a14:foregroundMark x1="39640" y1="57580" x2="39640" y2="57580"/>
                        <a14:foregroundMark x1="48716" y1="60949" x2="48716" y2="60949"/>
                        <a14:foregroundMark x1="55908" y1="62634" x2="55908" y2="62634"/>
                        <a14:foregroundMark x1="52397" y1="66616" x2="52397" y2="66616"/>
                        <a14:foregroundMark x1="52997" y1="67075" x2="52997" y2="67534"/>
                        <a14:foregroundMark x1="47603" y1="24502" x2="47603" y2="24502"/>
                        <a14:foregroundMark x1="47260" y1="23583" x2="47260" y2="23583"/>
                        <a14:foregroundMark x1="46747" y1="23430" x2="46747" y2="23430"/>
                        <a14:foregroundMark x1="48116" y1="24196" x2="48116" y2="24196"/>
                        <a14:foregroundMark x1="46147" y1="23124" x2="46147" y2="23124"/>
                        <a14:foregroundMark x1="49315" y1="24809" x2="49315" y2="24809"/>
                        <a14:foregroundMark x1="58048" y1="29403" x2="58048" y2="29403"/>
                        <a14:foregroundMark x1="56250" y1="27871" x2="56250" y2="27871"/>
                        <a14:foregroundMark x1="57705" y1="26493" x2="57705" y2="26493"/>
                        <a14:foregroundMark x1="57791" y1="24962" x2="57791" y2="24962"/>
                        <a14:foregroundMark x1="58048" y1="26646" x2="58048" y2="26646"/>
                        <a14:foregroundMark x1="58134" y1="27259" x2="58134" y2="27259"/>
                        <a14:foregroundMark x1="83219" y1="47014" x2="83219" y2="47014"/>
                        <a14:foregroundMark x1="78596" y1="43951" x2="78596" y2="43951"/>
                        <a14:foregroundMark x1="80223" y1="39357" x2="80223" y2="39357"/>
                        <a14:foregroundMark x1="86130" y1="63553" x2="86130" y2="63553"/>
                        <a14:foregroundMark x1="74829" y1="75345" x2="74829" y2="75345"/>
                        <a14:foregroundMark x1="91010" y1="84686" x2="91010" y2="84686"/>
                        <a14:foregroundMark x1="91010" y1="84686" x2="91010" y2="84686"/>
                        <a14:foregroundMark x1="90582" y1="83308" x2="90582" y2="83308"/>
                        <a14:foregroundMark x1="92808" y1="84839" x2="92808" y2="84839"/>
                        <a14:foregroundMark x1="92295" y1="83308" x2="92295" y2="83308"/>
                        <a14:foregroundMark x1="93836" y1="81011" x2="93836" y2="81011"/>
                        <a14:foregroundMark x1="93579" y1="75038" x2="93579" y2="75038"/>
                        <a14:foregroundMark x1="93065" y1="70597" x2="93065" y2="70597"/>
                        <a14:foregroundMark x1="92380" y1="62175" x2="92380" y2="62175"/>
                        <a14:foregroundMark x1="96575" y1="85299" x2="96575" y2="85299"/>
                        <a14:foregroundMark x1="95719" y1="84533" x2="95719" y2="84533"/>
                        <a14:foregroundMark x1="83818" y1="60490" x2="83818" y2="60490"/>
                        <a14:foregroundMark x1="79110" y1="61562" x2="79110" y2="61562"/>
                        <a14:foregroundMark x1="80223" y1="64012" x2="80223" y2="64012"/>
                        <a14:foregroundMark x1="84418" y1="60337" x2="84418" y2="60337"/>
                        <a14:foregroundMark x1="84247" y1="54977" x2="84247" y2="54977"/>
                        <a14:foregroundMark x1="87500" y1="47014" x2="87500" y2="47014"/>
                        <a14:foregroundMark x1="78253" y1="74732" x2="78253" y2="74732"/>
                        <a14:foregroundMark x1="75000" y1="77642" x2="75000" y2="77642"/>
                        <a14:foregroundMark x1="78168" y1="71822" x2="78168" y2="71822"/>
                        <a14:foregroundMark x1="89812" y1="77029" x2="89812" y2="77029"/>
                        <a14:foregroundMark x1="72945" y1="72282" x2="72945" y2="72282"/>
                        <a14:foregroundMark x1="89041" y1="56662" x2="89041" y2="56662"/>
                        <a14:foregroundMark x1="79452" y1="36600" x2="79452" y2="36600"/>
                        <a14:foregroundMark x1="86558" y1="41041" x2="86558" y2="41041"/>
                        <a14:foregroundMark x1="90925" y1="43185" x2="90925" y2="43185"/>
                        <a14:foregroundMark x1="92295" y1="43951" x2="92295" y2="43951"/>
                        <a14:foregroundMark x1="96661" y1="51455" x2="96661" y2="51455"/>
                        <a14:foregroundMark x1="85445" y1="42113" x2="85445" y2="42113"/>
                        <a14:foregroundMark x1="83647" y1="40735" x2="83647" y2="40735"/>
                        <a14:foregroundMark x1="89469" y1="43951" x2="89469" y2="43951"/>
                        <a14:foregroundMark x1="94092" y1="47167" x2="94092" y2="47167"/>
                        <a14:foregroundMark x1="87671" y1="42879" x2="87671" y2="42879"/>
                        <a14:foregroundMark x1="88271" y1="43338" x2="88271" y2="43338"/>
                        <a14:foregroundMark x1="84675" y1="41041" x2="84675" y2="41041"/>
                        <a14:foregroundMark x1="81764" y1="39204" x2="81764" y2="39204"/>
                        <a14:foregroundMark x1="81336" y1="38897" x2="81336" y2="38897"/>
                        <a14:foregroundMark x1="80223" y1="38438" x2="80223" y2="38438"/>
                        <a14:foregroundMark x1="79281" y1="37979" x2="79281" y2="37979"/>
                        <a14:foregroundMark x1="78253" y1="37366" x2="78253" y2="37366"/>
                        <a14:foregroundMark x1="77825" y1="37213" x2="77825" y2="37213"/>
                        <a14:foregroundMark x1="35959" y1="20827" x2="35959" y2="20827"/>
                        <a14:foregroundMark x1="36130" y1="18836" x2="36130" y2="18836"/>
                        <a14:foregroundMark x1="51199" y1="23890" x2="51199" y2="23890"/>
                      </a14:backgroundRemoval>
                    </a14:imgEffect>
                  </a14:imgLayer>
                </a14:imgProps>
              </a:ext>
            </a:extLst>
          </a:blip>
          <a:stretch>
            <a:fillRect/>
          </a:stretch>
        </p:blipFill>
        <p:spPr>
          <a:xfrm>
            <a:off x="3875611" y="1491917"/>
            <a:ext cx="4811189" cy="2689818"/>
          </a:xfrm>
          <a:prstGeom prst="rect">
            <a:avLst/>
          </a:prstGeom>
        </p:spPr>
      </p:pic>
      <p:sp>
        <p:nvSpPr>
          <p:cNvPr id="35" name="TextBox 34">
            <a:extLst>
              <a:ext uri="{FF2B5EF4-FFF2-40B4-BE49-F238E27FC236}">
                <a16:creationId xmlns:a16="http://schemas.microsoft.com/office/drawing/2014/main" id="{67B8F69C-E507-FC08-D4D7-048F59ACA425}"/>
              </a:ext>
            </a:extLst>
          </p:cNvPr>
          <p:cNvSpPr txBox="1"/>
          <p:nvPr/>
        </p:nvSpPr>
        <p:spPr>
          <a:xfrm>
            <a:off x="5261735" y="4471003"/>
            <a:ext cx="4730816" cy="1200329"/>
          </a:xfrm>
          <a:prstGeom prst="rect">
            <a:avLst/>
          </a:prstGeom>
          <a:noFill/>
        </p:spPr>
        <p:txBody>
          <a:bodyPr wrap="square">
            <a:spAutoFit/>
          </a:bodyPr>
          <a:lstStyle/>
          <a:p>
            <a:r>
              <a:rPr lang="en-GB" sz="1800" b="0" i="0" dirty="0">
                <a:effectLst/>
                <a:latin typeface="Roboto" panose="02000000000000000000" pitchFamily="2" charset="0"/>
              </a:rPr>
              <a:t>16 periods,</a:t>
            </a:r>
          </a:p>
          <a:p>
            <a:r>
              <a:rPr lang="en-GB" sz="1800" b="0" i="0" dirty="0">
                <a:effectLst/>
                <a:latin typeface="Roboto" panose="02000000000000000000" pitchFamily="2" charset="0"/>
              </a:rPr>
              <a:t>2 Bending magnets</a:t>
            </a:r>
          </a:p>
          <a:p>
            <a:r>
              <a:rPr lang="en-GB" dirty="0">
                <a:latin typeface="Roboto" panose="02000000000000000000" pitchFamily="2" charset="0"/>
              </a:rPr>
              <a:t>2 Focusing </a:t>
            </a:r>
            <a:r>
              <a:rPr lang="en-GB" sz="1800" b="0" i="0" dirty="0">
                <a:effectLst/>
                <a:latin typeface="Roboto" panose="02000000000000000000" pitchFamily="2" charset="0"/>
              </a:rPr>
              <a:t> Quadrupoles</a:t>
            </a:r>
          </a:p>
          <a:p>
            <a:r>
              <a:rPr lang="en-GB" dirty="0">
                <a:latin typeface="Roboto" panose="02000000000000000000" pitchFamily="2" charset="0"/>
              </a:rPr>
              <a:t>1 Defocusing Quadrupole</a:t>
            </a:r>
            <a:endParaRPr lang="en-GB" dirty="0"/>
          </a:p>
        </p:txBody>
      </p:sp>
      <p:sp>
        <p:nvSpPr>
          <p:cNvPr id="36" name="Date Placeholder 1">
            <a:extLst>
              <a:ext uri="{FF2B5EF4-FFF2-40B4-BE49-F238E27FC236}">
                <a16:creationId xmlns:a16="http://schemas.microsoft.com/office/drawing/2014/main" id="{15DBF498-4FEF-D878-9B15-D16B6C126CBF}"/>
              </a:ext>
            </a:extLst>
          </p:cNvPr>
          <p:cNvSpPr>
            <a:spLocks noGrp="1"/>
          </p:cNvSpPr>
          <p:nvPr>
            <p:ph type="dt" sz="half" idx="2"/>
          </p:nvPr>
        </p:nvSpPr>
        <p:spPr>
          <a:xfrm>
            <a:off x="2969335" y="6362377"/>
            <a:ext cx="2133600" cy="365125"/>
          </a:xfrm>
        </p:spPr>
        <p:txBody>
          <a:bodyPr/>
          <a:lstStyle/>
          <a:p>
            <a:fld id="{B4BFD808-6B56-4447-9401-2398D08EE3C0}" type="datetime1">
              <a:rPr lang="en-US" smtClean="0"/>
              <a:pPr/>
              <a:t>6/7/2023</a:t>
            </a:fld>
            <a:endParaRPr lang="en-US" dirty="0"/>
          </a:p>
        </p:txBody>
      </p:sp>
    </p:spTree>
    <p:extLst>
      <p:ext uri="{BB962C8B-B14F-4D97-AF65-F5344CB8AC3E}">
        <p14:creationId xmlns:p14="http://schemas.microsoft.com/office/powerpoint/2010/main" val="15389053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0000DF-C2C7-DAAC-4779-B78DB919F668}"/>
              </a:ext>
            </a:extLst>
          </p:cNvPr>
          <p:cNvSpPr>
            <a:spLocks noGrp="1"/>
          </p:cNvSpPr>
          <p:nvPr>
            <p:ph type="dt" sz="half" idx="2"/>
          </p:nvPr>
        </p:nvSpPr>
        <p:spPr/>
        <p:txBody>
          <a:bodyPr/>
          <a:lstStyle/>
          <a:p>
            <a:fld id="{B4BFD808-6B56-4447-9401-2398D08EE3C0}" type="datetime1">
              <a:rPr lang="en-US" smtClean="0"/>
              <a:pPr/>
              <a:t>6/7/2023</a:t>
            </a:fld>
            <a:endParaRPr lang="en-US" dirty="0"/>
          </a:p>
        </p:txBody>
      </p:sp>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7</a:t>
            </a:fld>
            <a:endParaRPr lang="en-US" dirty="0"/>
          </a:p>
        </p:txBody>
      </p:sp>
      <p:pic>
        <p:nvPicPr>
          <p:cNvPr id="7" name="Picture 6" descr="Diagram&#10;&#10;Description automatically generated">
            <a:extLst>
              <a:ext uri="{FF2B5EF4-FFF2-40B4-BE49-F238E27FC236}">
                <a16:creationId xmlns:a16="http://schemas.microsoft.com/office/drawing/2014/main" id="{1DECE610-9B1B-1730-4AB5-5B1E2D600C03}"/>
              </a:ext>
            </a:extLst>
          </p:cNvPr>
          <p:cNvPicPr>
            <a:picLocks noChangeAspect="1"/>
          </p:cNvPicPr>
          <p:nvPr/>
        </p:nvPicPr>
        <p:blipFill rotWithShape="1">
          <a:blip r:embed="rId2"/>
          <a:srcRect t="14156"/>
          <a:stretch/>
        </p:blipFill>
        <p:spPr>
          <a:xfrm>
            <a:off x="219624" y="1030639"/>
            <a:ext cx="4497642" cy="4741511"/>
          </a:xfrm>
          <a:prstGeom prst="rect">
            <a:avLst/>
          </a:prstGeom>
        </p:spPr>
      </p:pic>
      <p:sp>
        <p:nvSpPr>
          <p:cNvPr id="8" name="TextBox 7">
            <a:extLst>
              <a:ext uri="{FF2B5EF4-FFF2-40B4-BE49-F238E27FC236}">
                <a16:creationId xmlns:a16="http://schemas.microsoft.com/office/drawing/2014/main" id="{DB3B3A0A-98E2-15FC-5799-21C573C71C93}"/>
              </a:ext>
            </a:extLst>
          </p:cNvPr>
          <p:cNvSpPr txBox="1"/>
          <p:nvPr/>
        </p:nvSpPr>
        <p:spPr>
          <a:xfrm>
            <a:off x="2770569" y="83996"/>
            <a:ext cx="4028539" cy="461665"/>
          </a:xfrm>
          <a:prstGeom prst="rect">
            <a:avLst/>
          </a:prstGeom>
          <a:noFill/>
        </p:spPr>
        <p:txBody>
          <a:bodyPr wrap="square" rtlCol="0">
            <a:spAutoFit/>
          </a:bodyPr>
          <a:lstStyle>
            <a:defPPr>
              <a:defRPr lang="en-US"/>
            </a:defPPr>
            <a:lvl1pPr algn="ctr">
              <a:defRPr sz="2400" b="1"/>
            </a:lvl1pPr>
          </a:lstStyle>
          <a:p>
            <a:r>
              <a:rPr lang="en-US" dirty="0"/>
              <a:t>The PSB Upgrades</a:t>
            </a:r>
            <a:endParaRPr lang="en-GB" dirty="0"/>
          </a:p>
        </p:txBody>
      </p:sp>
      <p:pic>
        <p:nvPicPr>
          <p:cNvPr id="11" name="Picture 10" descr="A picture containing machine, engineering, electrical wiring, electronics&#10;&#10;Description automatically generated">
            <a:extLst>
              <a:ext uri="{FF2B5EF4-FFF2-40B4-BE49-F238E27FC236}">
                <a16:creationId xmlns:a16="http://schemas.microsoft.com/office/drawing/2014/main" id="{E4A64A63-0F83-5885-8FBA-5050D12498F8}"/>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5270" b="96232" l="9886" r="89992">
                        <a14:foregroundMark x1="48080" y1="8548" x2="48080" y2="8548"/>
                        <a14:foregroundMark x1="54453" y1="7996" x2="54453" y2="7996"/>
                        <a14:foregroundMark x1="58742" y1="8119" x2="58742" y2="8119"/>
                        <a14:foregroundMark x1="26307" y1="87898" x2="26307" y2="87898"/>
                        <a14:foregroundMark x1="69690" y1="73989" x2="69690" y2="73989"/>
                        <a14:foregroundMark x1="68219" y1="87102" x2="68219" y2="87102"/>
                        <a14:foregroundMark x1="69118" y1="81097" x2="69118" y2="81097"/>
                        <a14:foregroundMark x1="64951" y1="89675" x2="64951" y2="89675"/>
                        <a14:foregroundMark x1="32230" y1="94455" x2="32230" y2="94455"/>
                        <a14:foregroundMark x1="22753" y1="85999" x2="22753" y2="85999"/>
                        <a14:foregroundMark x1="37990" y1="96232" x2="37990" y2="96232"/>
                        <a14:foregroundMark x1="26757" y1="94210" x2="26757" y2="94210"/>
                        <a14:foregroundMark x1="47467" y1="95680" x2="47467" y2="95680"/>
                        <a14:foregroundMark x1="53554" y1="93903" x2="53554" y2="93903"/>
                        <a14:foregroundMark x1="70425" y1="85233" x2="70425" y2="85233"/>
                        <a14:foregroundMark x1="44649" y1="93781" x2="44649" y2="93781"/>
                        <a14:foregroundMark x1="43178" y1="96232" x2="43178" y2="96232"/>
                        <a14:foregroundMark x1="49265" y1="93903" x2="49265" y2="93903"/>
                        <a14:foregroundMark x1="59314" y1="93566" x2="59314" y2="93566"/>
                        <a14:foregroundMark x1="56863" y1="5270" x2="56863" y2="5270"/>
                      </a14:backgroundRemoval>
                    </a14:imgEffect>
                  </a14:imgLayer>
                </a14:imgProps>
              </a:ext>
            </a:extLst>
          </a:blip>
          <a:stretch>
            <a:fillRect/>
          </a:stretch>
        </p:blipFill>
        <p:spPr>
          <a:xfrm>
            <a:off x="4469357" y="1030637"/>
            <a:ext cx="3597542" cy="4796723"/>
          </a:xfrm>
          <a:prstGeom prst="rect">
            <a:avLst/>
          </a:prstGeom>
        </p:spPr>
      </p:pic>
      <p:sp>
        <p:nvSpPr>
          <p:cNvPr id="12" name="TextBox 11">
            <a:extLst>
              <a:ext uri="{FF2B5EF4-FFF2-40B4-BE49-F238E27FC236}">
                <a16:creationId xmlns:a16="http://schemas.microsoft.com/office/drawing/2014/main" id="{A81E6783-F4B3-4BE0-D062-EB4401A6E3B0}"/>
              </a:ext>
            </a:extLst>
          </p:cNvPr>
          <p:cNvSpPr txBox="1"/>
          <p:nvPr/>
        </p:nvSpPr>
        <p:spPr>
          <a:xfrm>
            <a:off x="7056120" y="1139120"/>
            <a:ext cx="2087879" cy="4524315"/>
          </a:xfrm>
          <a:prstGeom prst="rect">
            <a:avLst/>
          </a:prstGeom>
          <a:noFill/>
        </p:spPr>
        <p:txBody>
          <a:bodyPr wrap="square" rtlCol="0">
            <a:spAutoFit/>
          </a:bodyPr>
          <a:lstStyle/>
          <a:p>
            <a:pPr algn="ctr"/>
            <a:r>
              <a:rPr lang="en-US" sz="1400" b="1" dirty="0">
                <a:solidFill>
                  <a:schemeClr val="accent4"/>
                </a:solidFill>
              </a:rPr>
              <a:t>1972</a:t>
            </a:r>
          </a:p>
          <a:p>
            <a:pPr algn="ctr"/>
            <a:r>
              <a:rPr lang="en-GB" sz="1200" dirty="0">
                <a:solidFill>
                  <a:schemeClr val="accent6">
                    <a:lumMod val="50000"/>
                  </a:schemeClr>
                </a:solidFill>
              </a:rPr>
              <a:t>(DP 5 Bar, ~1.5 m/s)</a:t>
            </a:r>
          </a:p>
          <a:p>
            <a:pPr algn="ctr"/>
            <a:r>
              <a:rPr lang="en-GB" sz="1200" dirty="0">
                <a:solidFill>
                  <a:schemeClr val="accent6">
                    <a:lumMod val="50000"/>
                  </a:schemeClr>
                </a:solidFill>
              </a:rPr>
              <a:t>|</a:t>
            </a:r>
          </a:p>
          <a:p>
            <a:pPr algn="ctr"/>
            <a:r>
              <a:rPr lang="en-GB" sz="1200" dirty="0">
                <a:solidFill>
                  <a:schemeClr val="accent6">
                    <a:lumMod val="50000"/>
                  </a:schemeClr>
                </a:solidFill>
              </a:rPr>
              <a:t>|</a:t>
            </a:r>
            <a:br>
              <a:rPr lang="en-GB" sz="1200" dirty="0">
                <a:solidFill>
                  <a:schemeClr val="accent6">
                    <a:lumMod val="50000"/>
                  </a:schemeClr>
                </a:solidFill>
              </a:rPr>
            </a:br>
            <a:r>
              <a:rPr lang="en-GB" sz="1200" dirty="0">
                <a:solidFill>
                  <a:schemeClr val="accent6">
                    <a:lumMod val="50000"/>
                  </a:schemeClr>
                </a:solidFill>
              </a:rPr>
              <a:t>|</a:t>
            </a:r>
          </a:p>
          <a:p>
            <a:pPr algn="ctr"/>
            <a:r>
              <a:rPr lang="en-GB" sz="1200" dirty="0">
                <a:solidFill>
                  <a:schemeClr val="accent6">
                    <a:lumMod val="50000"/>
                  </a:schemeClr>
                </a:solidFill>
              </a:rPr>
              <a:t>|</a:t>
            </a:r>
          </a:p>
          <a:p>
            <a:pPr algn="ctr"/>
            <a:r>
              <a:rPr lang="en-GB" sz="1200" dirty="0">
                <a:solidFill>
                  <a:schemeClr val="accent6">
                    <a:lumMod val="50000"/>
                  </a:schemeClr>
                </a:solidFill>
              </a:rPr>
              <a:t>|</a:t>
            </a:r>
          </a:p>
          <a:p>
            <a:pPr algn="ctr"/>
            <a:r>
              <a:rPr lang="en-GB" sz="1400" b="1" dirty="0">
                <a:solidFill>
                  <a:schemeClr val="accent4"/>
                </a:solidFill>
              </a:rPr>
              <a:t>1988</a:t>
            </a:r>
          </a:p>
          <a:p>
            <a:pPr algn="ctr"/>
            <a:r>
              <a:rPr lang="en-GB" sz="1200" dirty="0">
                <a:solidFill>
                  <a:schemeClr val="accent6">
                    <a:lumMod val="50000"/>
                  </a:schemeClr>
                </a:solidFill>
              </a:rPr>
              <a:t>(???)</a:t>
            </a:r>
          </a:p>
          <a:p>
            <a:pPr algn="ctr"/>
            <a:r>
              <a:rPr lang="en-GB" sz="1200" dirty="0">
                <a:solidFill>
                  <a:schemeClr val="accent6">
                    <a:lumMod val="50000"/>
                  </a:schemeClr>
                </a:solidFill>
              </a:rPr>
              <a:t>|</a:t>
            </a:r>
            <a:br>
              <a:rPr lang="en-GB" sz="1200" dirty="0">
                <a:solidFill>
                  <a:schemeClr val="accent6">
                    <a:lumMod val="50000"/>
                  </a:schemeClr>
                </a:solidFill>
              </a:rPr>
            </a:br>
            <a:r>
              <a:rPr lang="en-GB" sz="1200" dirty="0">
                <a:solidFill>
                  <a:schemeClr val="accent6">
                    <a:lumMod val="50000"/>
                  </a:schemeClr>
                </a:solidFill>
              </a:rPr>
              <a:t>|</a:t>
            </a:r>
          </a:p>
          <a:p>
            <a:pPr algn="ctr"/>
            <a:r>
              <a:rPr lang="en-GB" sz="1200" dirty="0">
                <a:solidFill>
                  <a:schemeClr val="accent6">
                    <a:lumMod val="50000"/>
                  </a:schemeClr>
                </a:solidFill>
              </a:rPr>
              <a:t>|</a:t>
            </a:r>
          </a:p>
          <a:p>
            <a:pPr algn="ctr"/>
            <a:r>
              <a:rPr lang="en-GB" sz="1200" dirty="0">
                <a:solidFill>
                  <a:schemeClr val="accent6">
                    <a:lumMod val="50000"/>
                  </a:schemeClr>
                </a:solidFill>
              </a:rPr>
              <a:t>|</a:t>
            </a:r>
          </a:p>
          <a:p>
            <a:pPr algn="ctr"/>
            <a:r>
              <a:rPr lang="en-GB" sz="1200" dirty="0">
                <a:solidFill>
                  <a:schemeClr val="accent6">
                    <a:lumMod val="50000"/>
                  </a:schemeClr>
                </a:solidFill>
              </a:rPr>
              <a:t>|</a:t>
            </a:r>
          </a:p>
          <a:p>
            <a:pPr algn="ctr"/>
            <a:r>
              <a:rPr lang="en-GB" sz="1400" b="1" dirty="0">
                <a:solidFill>
                  <a:schemeClr val="accent4"/>
                </a:solidFill>
              </a:rPr>
              <a:t>1999</a:t>
            </a:r>
          </a:p>
          <a:p>
            <a:pPr algn="ctr"/>
            <a:r>
              <a:rPr lang="en-GB" sz="1200" dirty="0">
                <a:solidFill>
                  <a:schemeClr val="accent6">
                    <a:lumMod val="50000"/>
                  </a:schemeClr>
                </a:solidFill>
              </a:rPr>
              <a:t>(DP 11 Bar, ~2.2 m/s)</a:t>
            </a:r>
          </a:p>
          <a:p>
            <a:pPr algn="ctr"/>
            <a:r>
              <a:rPr lang="en-GB" sz="1200" dirty="0">
                <a:solidFill>
                  <a:schemeClr val="accent6">
                    <a:lumMod val="50000"/>
                  </a:schemeClr>
                </a:solidFill>
              </a:rPr>
              <a:t>|</a:t>
            </a:r>
          </a:p>
          <a:p>
            <a:pPr algn="ctr"/>
            <a:r>
              <a:rPr lang="en-GB" sz="1200" dirty="0">
                <a:solidFill>
                  <a:schemeClr val="accent6">
                    <a:lumMod val="50000"/>
                  </a:schemeClr>
                </a:solidFill>
              </a:rPr>
              <a:t>|</a:t>
            </a:r>
            <a:br>
              <a:rPr lang="en-GB" sz="1200" dirty="0">
                <a:solidFill>
                  <a:schemeClr val="accent6">
                    <a:lumMod val="50000"/>
                  </a:schemeClr>
                </a:solidFill>
              </a:rPr>
            </a:br>
            <a:r>
              <a:rPr lang="en-GB" sz="1200" dirty="0">
                <a:solidFill>
                  <a:schemeClr val="accent6">
                    <a:lumMod val="50000"/>
                  </a:schemeClr>
                </a:solidFill>
              </a:rPr>
              <a:t>|</a:t>
            </a:r>
          </a:p>
          <a:p>
            <a:pPr algn="ctr"/>
            <a:r>
              <a:rPr lang="en-GB" sz="1400" dirty="0">
                <a:solidFill>
                  <a:schemeClr val="accent6">
                    <a:lumMod val="50000"/>
                  </a:schemeClr>
                </a:solidFill>
              </a:rPr>
              <a:t>|</a:t>
            </a:r>
          </a:p>
          <a:p>
            <a:pPr algn="ctr"/>
            <a:r>
              <a:rPr lang="en-GB" sz="1400" dirty="0">
                <a:solidFill>
                  <a:schemeClr val="accent6">
                    <a:lumMod val="50000"/>
                  </a:schemeClr>
                </a:solidFill>
              </a:rPr>
              <a:t>|</a:t>
            </a:r>
            <a:endParaRPr lang="en-GB" sz="1400" b="1" dirty="0">
              <a:solidFill>
                <a:schemeClr val="accent4"/>
              </a:solidFill>
            </a:endParaRPr>
          </a:p>
          <a:p>
            <a:pPr algn="ctr"/>
            <a:r>
              <a:rPr lang="en-GB" sz="1400" b="1" dirty="0">
                <a:solidFill>
                  <a:schemeClr val="accent4"/>
                </a:solidFill>
              </a:rPr>
              <a:t>2020</a:t>
            </a:r>
          </a:p>
          <a:p>
            <a:pPr algn="ctr"/>
            <a:r>
              <a:rPr lang="en-GB" sz="1200" dirty="0">
                <a:solidFill>
                  <a:schemeClr val="accent6">
                    <a:lumMod val="50000"/>
                  </a:schemeClr>
                </a:solidFill>
              </a:rPr>
              <a:t>(DP 13 Bar, ~2.6 m/s)</a:t>
            </a:r>
          </a:p>
        </p:txBody>
      </p:sp>
      <p:sp>
        <p:nvSpPr>
          <p:cNvPr id="13" name="TextBox 12">
            <a:extLst>
              <a:ext uri="{FF2B5EF4-FFF2-40B4-BE49-F238E27FC236}">
                <a16:creationId xmlns:a16="http://schemas.microsoft.com/office/drawing/2014/main" id="{5CEDEB07-587D-E591-DCDF-652E51A0CD52}"/>
              </a:ext>
            </a:extLst>
          </p:cNvPr>
          <p:cNvSpPr txBox="1"/>
          <p:nvPr/>
        </p:nvSpPr>
        <p:spPr>
          <a:xfrm>
            <a:off x="175600" y="388835"/>
            <a:ext cx="1659430" cy="646331"/>
          </a:xfrm>
          <a:prstGeom prst="rect">
            <a:avLst/>
          </a:prstGeom>
          <a:noFill/>
        </p:spPr>
        <p:txBody>
          <a:bodyPr wrap="none" rtlCol="0">
            <a:spAutoFit/>
          </a:bodyPr>
          <a:lstStyle/>
          <a:p>
            <a:pPr algn="ctr"/>
            <a:r>
              <a:rPr lang="en-US" b="1" dirty="0">
                <a:solidFill>
                  <a:schemeClr val="accent4"/>
                </a:solidFill>
              </a:rPr>
              <a:t>Proton</a:t>
            </a:r>
          </a:p>
          <a:p>
            <a:pPr algn="ctr"/>
            <a:r>
              <a:rPr lang="en-US" b="1" dirty="0">
                <a:solidFill>
                  <a:schemeClr val="accent4"/>
                </a:solidFill>
              </a:rPr>
              <a:t>Beam Energy</a:t>
            </a:r>
            <a:endParaRPr lang="en-GB" b="1" dirty="0">
              <a:solidFill>
                <a:schemeClr val="accent4"/>
              </a:solidFill>
            </a:endParaRPr>
          </a:p>
        </p:txBody>
      </p:sp>
      <p:sp>
        <p:nvSpPr>
          <p:cNvPr id="14" name="TextBox 13">
            <a:extLst>
              <a:ext uri="{FF2B5EF4-FFF2-40B4-BE49-F238E27FC236}">
                <a16:creationId xmlns:a16="http://schemas.microsoft.com/office/drawing/2014/main" id="{EA87FEC3-EC6C-FF0F-E00E-B1EC70587463}"/>
              </a:ext>
            </a:extLst>
          </p:cNvPr>
          <p:cNvSpPr txBox="1"/>
          <p:nvPr/>
        </p:nvSpPr>
        <p:spPr>
          <a:xfrm>
            <a:off x="4469357" y="665834"/>
            <a:ext cx="530915" cy="369332"/>
          </a:xfrm>
          <a:prstGeom prst="rect">
            <a:avLst/>
          </a:prstGeom>
          <a:noFill/>
        </p:spPr>
        <p:txBody>
          <a:bodyPr wrap="none" rtlCol="0">
            <a:spAutoFit/>
          </a:bodyPr>
          <a:lstStyle/>
          <a:p>
            <a:r>
              <a:rPr lang="en-US" b="1" dirty="0">
                <a:solidFill>
                  <a:schemeClr val="accent4"/>
                </a:solidFill>
              </a:rPr>
              <a:t>Vs.</a:t>
            </a:r>
            <a:endParaRPr lang="en-GB" b="1" dirty="0">
              <a:solidFill>
                <a:schemeClr val="accent4"/>
              </a:solidFill>
            </a:endParaRPr>
          </a:p>
        </p:txBody>
      </p:sp>
      <p:sp>
        <p:nvSpPr>
          <p:cNvPr id="15" name="TextBox 14">
            <a:extLst>
              <a:ext uri="{FF2B5EF4-FFF2-40B4-BE49-F238E27FC236}">
                <a16:creationId xmlns:a16="http://schemas.microsoft.com/office/drawing/2014/main" id="{A1508AAE-CF79-480F-A038-9E7AD505F1AE}"/>
              </a:ext>
            </a:extLst>
          </p:cNvPr>
          <p:cNvSpPr txBox="1"/>
          <p:nvPr/>
        </p:nvSpPr>
        <p:spPr>
          <a:xfrm>
            <a:off x="7229755" y="388835"/>
            <a:ext cx="1740606" cy="646331"/>
          </a:xfrm>
          <a:prstGeom prst="rect">
            <a:avLst/>
          </a:prstGeom>
          <a:noFill/>
        </p:spPr>
        <p:txBody>
          <a:bodyPr wrap="none" rtlCol="0">
            <a:spAutoFit/>
          </a:bodyPr>
          <a:lstStyle/>
          <a:p>
            <a:pPr algn="ctr"/>
            <a:r>
              <a:rPr lang="en-US" b="1" dirty="0">
                <a:solidFill>
                  <a:schemeClr val="accent4"/>
                </a:solidFill>
              </a:rPr>
              <a:t>Quad </a:t>
            </a:r>
          </a:p>
          <a:p>
            <a:pPr algn="ctr"/>
            <a:r>
              <a:rPr lang="en-US" b="1" dirty="0">
                <a:solidFill>
                  <a:schemeClr val="accent4"/>
                </a:solidFill>
              </a:rPr>
              <a:t>Water Cooling</a:t>
            </a:r>
            <a:endParaRPr lang="en-GB" b="1" dirty="0">
              <a:solidFill>
                <a:schemeClr val="accent4"/>
              </a:solidFill>
            </a:endParaRPr>
          </a:p>
        </p:txBody>
      </p:sp>
      <p:sp>
        <p:nvSpPr>
          <p:cNvPr id="16" name="TextBox 15">
            <a:extLst>
              <a:ext uri="{FF2B5EF4-FFF2-40B4-BE49-F238E27FC236}">
                <a16:creationId xmlns:a16="http://schemas.microsoft.com/office/drawing/2014/main" id="{C3850DA5-B2DE-801E-2600-94CFCDF5D5EC}"/>
              </a:ext>
            </a:extLst>
          </p:cNvPr>
          <p:cNvSpPr txBox="1"/>
          <p:nvPr/>
        </p:nvSpPr>
        <p:spPr>
          <a:xfrm>
            <a:off x="3672356" y="5890478"/>
            <a:ext cx="5943599" cy="830997"/>
          </a:xfrm>
          <a:prstGeom prst="rect">
            <a:avLst/>
          </a:prstGeom>
          <a:noFill/>
        </p:spPr>
        <p:txBody>
          <a:bodyPr wrap="square" rtlCol="0">
            <a:spAutoFit/>
          </a:bodyPr>
          <a:lstStyle/>
          <a:p>
            <a:r>
              <a:rPr lang="en-US" sz="1200" dirty="0"/>
              <a:t>Minimum erosion below ~3 m/s</a:t>
            </a:r>
          </a:p>
          <a:p>
            <a:r>
              <a:rPr lang="en-US" sz="1200" dirty="0"/>
              <a:t>No erosion witnessed so far, no evidence that 2 GeV has accelerated the failures</a:t>
            </a:r>
          </a:p>
          <a:p>
            <a:r>
              <a:rPr lang="en-US" sz="1200" dirty="0"/>
              <a:t>DT ~ 25</a:t>
            </a:r>
            <a:r>
              <a:rPr lang="en-GB" sz="1200" dirty="0">
                <a:latin typeface="Symbol" panose="05050102010706020507" pitchFamily="18" charset="2"/>
              </a:rPr>
              <a:t>°</a:t>
            </a:r>
            <a:r>
              <a:rPr lang="en-US" sz="1200" dirty="0"/>
              <a:t>C remaining constant</a:t>
            </a:r>
          </a:p>
          <a:p>
            <a:r>
              <a:rPr lang="en-US" sz="1200" dirty="0"/>
              <a:t>We have witnessed erosion, SPS AD</a:t>
            </a:r>
            <a:endParaRPr lang="en-GB" sz="1200" dirty="0"/>
          </a:p>
        </p:txBody>
      </p:sp>
    </p:spTree>
    <p:extLst>
      <p:ext uri="{BB962C8B-B14F-4D97-AF65-F5344CB8AC3E}">
        <p14:creationId xmlns:p14="http://schemas.microsoft.com/office/powerpoint/2010/main" val="1452109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0000DF-C2C7-DAAC-4779-B78DB919F668}"/>
              </a:ext>
            </a:extLst>
          </p:cNvPr>
          <p:cNvSpPr>
            <a:spLocks noGrp="1"/>
          </p:cNvSpPr>
          <p:nvPr>
            <p:ph type="dt" sz="half" idx="2"/>
          </p:nvPr>
        </p:nvSpPr>
        <p:spPr/>
        <p:txBody>
          <a:bodyPr/>
          <a:lstStyle/>
          <a:p>
            <a:fld id="{B4BFD808-6B56-4447-9401-2398D08EE3C0}" type="datetime1">
              <a:rPr lang="en-US" smtClean="0"/>
              <a:pPr/>
              <a:t>6/7/2023</a:t>
            </a:fld>
            <a:endParaRPr lang="en-US" dirty="0"/>
          </a:p>
        </p:txBody>
      </p:sp>
      <p:sp>
        <p:nvSpPr>
          <p:cNvPr id="3" name="Footer Placeholder 2">
            <a:extLst>
              <a:ext uri="{FF2B5EF4-FFF2-40B4-BE49-F238E27FC236}">
                <a16:creationId xmlns:a16="http://schemas.microsoft.com/office/drawing/2014/main" id="{C1CC2B99-82E6-9F61-1B39-C4B32132C074}"/>
              </a:ext>
            </a:extLst>
          </p:cNvPr>
          <p:cNvSpPr>
            <a:spLocks noGrp="1"/>
          </p:cNvSpPr>
          <p:nvPr>
            <p:ph type="ftr" sz="quarter" idx="3"/>
          </p:nvPr>
        </p:nvSpPr>
        <p:spPr/>
        <p:txBody>
          <a:bodyPr/>
          <a:lstStyle/>
          <a:p>
            <a:r>
              <a:rPr lang="en-US"/>
              <a:t>Document reference</a:t>
            </a:r>
            <a:endParaRPr lang="en-US" dirty="0"/>
          </a:p>
        </p:txBody>
      </p:sp>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8</a:t>
            </a:fld>
            <a:endParaRPr lang="en-US" dirty="0"/>
          </a:p>
        </p:txBody>
      </p:sp>
      <p:sp>
        <p:nvSpPr>
          <p:cNvPr id="29" name="TextBox 28">
            <a:extLst>
              <a:ext uri="{FF2B5EF4-FFF2-40B4-BE49-F238E27FC236}">
                <a16:creationId xmlns:a16="http://schemas.microsoft.com/office/drawing/2014/main" id="{F41213DE-FDC8-177B-E8CF-FEAC565D45B9}"/>
              </a:ext>
            </a:extLst>
          </p:cNvPr>
          <p:cNvSpPr txBox="1"/>
          <p:nvPr/>
        </p:nvSpPr>
        <p:spPr>
          <a:xfrm>
            <a:off x="1286458" y="158877"/>
            <a:ext cx="6571084" cy="461665"/>
          </a:xfrm>
          <a:prstGeom prst="rect">
            <a:avLst/>
          </a:prstGeom>
          <a:noFill/>
        </p:spPr>
        <p:txBody>
          <a:bodyPr wrap="square" rtlCol="0">
            <a:spAutoFit/>
          </a:bodyPr>
          <a:lstStyle/>
          <a:p>
            <a:pPr algn="ctr"/>
            <a:r>
              <a:rPr lang="en-US" sz="2400" b="1" dirty="0"/>
              <a:t>PSB quadrupole construction</a:t>
            </a:r>
            <a:endParaRPr lang="en-GB" sz="2400" b="1" dirty="0"/>
          </a:p>
        </p:txBody>
      </p:sp>
      <p:sp>
        <p:nvSpPr>
          <p:cNvPr id="31" name="TextBox 30">
            <a:extLst>
              <a:ext uri="{FF2B5EF4-FFF2-40B4-BE49-F238E27FC236}">
                <a16:creationId xmlns:a16="http://schemas.microsoft.com/office/drawing/2014/main" id="{9106531D-98AB-47DE-B815-4B8374907D49}"/>
              </a:ext>
            </a:extLst>
          </p:cNvPr>
          <p:cNvSpPr txBox="1"/>
          <p:nvPr/>
        </p:nvSpPr>
        <p:spPr>
          <a:xfrm>
            <a:off x="281451" y="4685293"/>
            <a:ext cx="8661776" cy="1531188"/>
          </a:xfrm>
          <a:prstGeom prst="rect">
            <a:avLst/>
          </a:prstGeom>
          <a:noFill/>
        </p:spPr>
        <p:txBody>
          <a:bodyPr wrap="square" rtlCol="0">
            <a:spAutoFit/>
          </a:bodyPr>
          <a:lstStyle/>
          <a:p>
            <a:pPr marL="214313" indent="-214313">
              <a:buFont typeface="Arial" panose="020B0604020202020204" pitchFamily="34" charset="0"/>
              <a:buChar char="•"/>
            </a:pPr>
            <a:r>
              <a:rPr lang="en-US" sz="1200" dirty="0"/>
              <a:t>Unique Construction!</a:t>
            </a:r>
          </a:p>
          <a:p>
            <a:pPr marL="214313" indent="-214313">
              <a:buFont typeface="Arial" panose="020B0604020202020204" pitchFamily="34" charset="0"/>
              <a:buChar char="•"/>
            </a:pPr>
            <a:r>
              <a:rPr lang="en-US" sz="1200" dirty="0"/>
              <a:t>Single lamination (no means to open the magnet)</a:t>
            </a:r>
          </a:p>
          <a:p>
            <a:pPr marL="214313" indent="-214313">
              <a:buFont typeface="Arial" panose="020B0604020202020204" pitchFamily="34" charset="0"/>
              <a:buChar char="•"/>
            </a:pPr>
            <a:r>
              <a:rPr lang="en-US" sz="1200" dirty="0"/>
              <a:t>Coil built-up turn by turn (~80 brazed connections per magnet, ~3840 in operation)**</a:t>
            </a:r>
          </a:p>
          <a:p>
            <a:pPr marL="214313" indent="-214313">
              <a:buFont typeface="Arial" panose="020B0604020202020204" pitchFamily="34" charset="0"/>
              <a:buChar char="•"/>
            </a:pPr>
            <a:r>
              <a:rPr lang="en-US" sz="1200" dirty="0"/>
              <a:t>Mica/glass fiber insulation tape with the </a:t>
            </a:r>
            <a:r>
              <a:rPr lang="en-US" sz="1200" u="sng" dirty="0"/>
              <a:t>whole</a:t>
            </a:r>
            <a:r>
              <a:rPr lang="en-US" sz="1200" dirty="0"/>
              <a:t> </a:t>
            </a:r>
            <a:r>
              <a:rPr lang="en-US" sz="1200" u="sng" dirty="0"/>
              <a:t>magnet</a:t>
            </a:r>
            <a:r>
              <a:rPr lang="en-US" sz="1200" dirty="0"/>
              <a:t> resin impregnated (dipping)</a:t>
            </a:r>
          </a:p>
          <a:p>
            <a:pPr marL="214313" indent="-214313">
              <a:buFont typeface="Arial" panose="020B0604020202020204" pitchFamily="34" charset="0"/>
              <a:buChar char="•"/>
            </a:pPr>
            <a:endParaRPr lang="en-US" sz="1200" dirty="0"/>
          </a:p>
          <a:p>
            <a:r>
              <a:rPr lang="en-US" sz="1200" dirty="0">
                <a:solidFill>
                  <a:srgbClr val="FF0000"/>
                </a:solidFill>
              </a:rPr>
              <a:t>ZERO LEAKS UNTIL 2021 AND SIX SINCE! </a:t>
            </a:r>
          </a:p>
          <a:p>
            <a:endParaRPr lang="en-GB" sz="1350" dirty="0"/>
          </a:p>
          <a:p>
            <a:r>
              <a:rPr lang="en-GB" sz="800" dirty="0"/>
              <a:t>** Additional undocumented brazed joints are being discovered</a:t>
            </a:r>
          </a:p>
        </p:txBody>
      </p:sp>
      <p:grpSp>
        <p:nvGrpSpPr>
          <p:cNvPr id="33" name="Group 32">
            <a:extLst>
              <a:ext uri="{FF2B5EF4-FFF2-40B4-BE49-F238E27FC236}">
                <a16:creationId xmlns:a16="http://schemas.microsoft.com/office/drawing/2014/main" id="{594E3D86-C3F0-EF56-9AA6-77229701747D}"/>
              </a:ext>
            </a:extLst>
          </p:cNvPr>
          <p:cNvGrpSpPr/>
          <p:nvPr/>
        </p:nvGrpSpPr>
        <p:grpSpPr>
          <a:xfrm>
            <a:off x="3385059" y="809205"/>
            <a:ext cx="3764124" cy="3782067"/>
            <a:chOff x="2522460" y="2968273"/>
            <a:chExt cx="2597589" cy="2598017"/>
          </a:xfrm>
        </p:grpSpPr>
        <p:pic>
          <p:nvPicPr>
            <p:cNvPr id="35" name="Picture 34">
              <a:extLst>
                <a:ext uri="{FF2B5EF4-FFF2-40B4-BE49-F238E27FC236}">
                  <a16:creationId xmlns:a16="http://schemas.microsoft.com/office/drawing/2014/main" id="{4B9C465B-3D42-A5EB-E32B-3A72C432157A}"/>
                </a:ext>
              </a:extLst>
            </p:cNvPr>
            <p:cNvPicPr>
              <a:picLocks noChangeAspect="1"/>
            </p:cNvPicPr>
            <p:nvPr/>
          </p:nvPicPr>
          <p:blipFill>
            <a:blip r:embed="rId2"/>
            <a:stretch>
              <a:fillRect/>
            </a:stretch>
          </p:blipFill>
          <p:spPr>
            <a:xfrm>
              <a:off x="4005051" y="3191911"/>
              <a:ext cx="1083900" cy="305149"/>
            </a:xfrm>
            <a:prstGeom prst="rect">
              <a:avLst/>
            </a:prstGeom>
          </p:spPr>
        </p:pic>
        <p:pic>
          <p:nvPicPr>
            <p:cNvPr id="36" name="Picture 35">
              <a:extLst>
                <a:ext uri="{FF2B5EF4-FFF2-40B4-BE49-F238E27FC236}">
                  <a16:creationId xmlns:a16="http://schemas.microsoft.com/office/drawing/2014/main" id="{2B5800E4-1BEB-1A24-2804-74630FB73282}"/>
                </a:ext>
              </a:extLst>
            </p:cNvPr>
            <p:cNvPicPr>
              <a:picLocks noChangeAspect="1"/>
            </p:cNvPicPr>
            <p:nvPr/>
          </p:nvPicPr>
          <p:blipFill>
            <a:blip r:embed="rId3"/>
            <a:stretch>
              <a:fillRect/>
            </a:stretch>
          </p:blipFill>
          <p:spPr>
            <a:xfrm rot="5400000">
              <a:off x="3892625" y="4851772"/>
              <a:ext cx="721097" cy="360548"/>
            </a:xfrm>
            <a:prstGeom prst="rect">
              <a:avLst/>
            </a:prstGeom>
          </p:spPr>
        </p:pic>
        <p:pic>
          <p:nvPicPr>
            <p:cNvPr id="37" name="Picture 36">
              <a:extLst>
                <a:ext uri="{FF2B5EF4-FFF2-40B4-BE49-F238E27FC236}">
                  <a16:creationId xmlns:a16="http://schemas.microsoft.com/office/drawing/2014/main" id="{6D0626EA-6411-31DE-D67C-AE87F5724C6D}"/>
                </a:ext>
              </a:extLst>
            </p:cNvPr>
            <p:cNvPicPr>
              <a:picLocks noChangeAspect="1"/>
            </p:cNvPicPr>
            <p:nvPr/>
          </p:nvPicPr>
          <p:blipFill>
            <a:blip r:embed="rId4"/>
            <a:stretch>
              <a:fillRect/>
            </a:stretch>
          </p:blipFill>
          <p:spPr>
            <a:xfrm>
              <a:off x="4005053" y="3792882"/>
              <a:ext cx="1014791" cy="768993"/>
            </a:xfrm>
            <a:prstGeom prst="rect">
              <a:avLst/>
            </a:prstGeom>
          </p:spPr>
        </p:pic>
        <p:pic>
          <p:nvPicPr>
            <p:cNvPr id="38" name="Picture 37">
              <a:extLst>
                <a:ext uri="{FF2B5EF4-FFF2-40B4-BE49-F238E27FC236}">
                  <a16:creationId xmlns:a16="http://schemas.microsoft.com/office/drawing/2014/main" id="{B22F586A-D720-6C49-7296-4B39F558976F}"/>
                </a:ext>
              </a:extLst>
            </p:cNvPr>
            <p:cNvPicPr>
              <a:picLocks noChangeAspect="1"/>
            </p:cNvPicPr>
            <p:nvPr/>
          </p:nvPicPr>
          <p:blipFill>
            <a:blip r:embed="rId5"/>
            <a:stretch>
              <a:fillRect/>
            </a:stretch>
          </p:blipFill>
          <p:spPr>
            <a:xfrm>
              <a:off x="4696485" y="4677288"/>
              <a:ext cx="423564" cy="360814"/>
            </a:xfrm>
            <a:prstGeom prst="rect">
              <a:avLst/>
            </a:prstGeom>
          </p:spPr>
        </p:pic>
        <p:pic>
          <p:nvPicPr>
            <p:cNvPr id="39" name="Picture 38">
              <a:extLst>
                <a:ext uri="{FF2B5EF4-FFF2-40B4-BE49-F238E27FC236}">
                  <a16:creationId xmlns:a16="http://schemas.microsoft.com/office/drawing/2014/main" id="{A20FA24B-C7DA-9F0D-03FA-5AA58CFECA30}"/>
                </a:ext>
              </a:extLst>
            </p:cNvPr>
            <p:cNvPicPr>
              <a:picLocks noChangeAspect="1"/>
            </p:cNvPicPr>
            <p:nvPr/>
          </p:nvPicPr>
          <p:blipFill rotWithShape="1">
            <a:blip r:embed="rId6"/>
            <a:srcRect l="2505" b="7308"/>
            <a:stretch/>
          </p:blipFill>
          <p:spPr>
            <a:xfrm rot="5400000">
              <a:off x="1877933" y="3612800"/>
              <a:ext cx="2598017" cy="1308964"/>
            </a:xfrm>
            <a:prstGeom prst="rect">
              <a:avLst/>
            </a:prstGeom>
          </p:spPr>
        </p:pic>
      </p:grpSp>
      <p:pic>
        <p:nvPicPr>
          <p:cNvPr id="43" name="Picture 42">
            <a:extLst>
              <a:ext uri="{FF2B5EF4-FFF2-40B4-BE49-F238E27FC236}">
                <a16:creationId xmlns:a16="http://schemas.microsoft.com/office/drawing/2014/main" id="{58B93E4B-0AD8-62EF-7BD1-AA65D20791BA}"/>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9884" b="89971" l="9827" r="93988">
                        <a14:foregroundMark x1="12370" y1="17006" x2="12370" y2="17006"/>
                        <a14:foregroundMark x1="92254" y1="62064" x2="92254" y2="62064"/>
                        <a14:foregroundMark x1="93988" y1="63372" x2="93988" y2="63372"/>
                      </a14:backgroundRemoval>
                    </a14:imgEffect>
                  </a14:imgLayer>
                </a14:imgProps>
              </a:ext>
            </a:extLst>
          </a:blip>
          <a:stretch>
            <a:fillRect/>
          </a:stretch>
        </p:blipFill>
        <p:spPr>
          <a:xfrm>
            <a:off x="7003977" y="2000117"/>
            <a:ext cx="2100052" cy="1670331"/>
          </a:xfrm>
          <a:prstGeom prst="rect">
            <a:avLst/>
          </a:prstGeom>
        </p:spPr>
      </p:pic>
      <p:pic>
        <p:nvPicPr>
          <p:cNvPr id="45" name="Picture 44">
            <a:extLst>
              <a:ext uri="{FF2B5EF4-FFF2-40B4-BE49-F238E27FC236}">
                <a16:creationId xmlns:a16="http://schemas.microsoft.com/office/drawing/2014/main" id="{D56C522C-2E14-7D51-F7B8-17F2A8D0D0C9}"/>
              </a:ext>
            </a:extLst>
          </p:cNvPr>
          <p:cNvPicPr>
            <a:picLocks noChangeAspect="1"/>
          </p:cNvPicPr>
          <p:nvPr/>
        </p:nvPicPr>
        <p:blipFill>
          <a:blip r:embed="rId9">
            <a:extLst>
              <a:ext uri="{BEBA8EAE-BF5A-486C-A8C5-ECC9F3942E4B}">
                <a14:imgProps xmlns:a14="http://schemas.microsoft.com/office/drawing/2010/main">
                  <a14:imgLayer r:embed="rId10">
                    <a14:imgEffect>
                      <a14:backgroundRemoval t="10000" b="90000" l="10000" r="90000"/>
                    </a14:imgEffect>
                  </a14:imgLayer>
                </a14:imgProps>
              </a:ext>
            </a:extLst>
          </a:blip>
          <a:stretch>
            <a:fillRect/>
          </a:stretch>
        </p:blipFill>
        <p:spPr>
          <a:xfrm>
            <a:off x="7130138" y="3093462"/>
            <a:ext cx="1454807" cy="1457800"/>
          </a:xfrm>
          <a:prstGeom prst="rect">
            <a:avLst/>
          </a:prstGeom>
        </p:spPr>
      </p:pic>
      <p:pic>
        <p:nvPicPr>
          <p:cNvPr id="46" name="Picture 45" descr="A picture containing machine, engineering, electrical wiring, electronics&#10;&#10;Description automatically generated">
            <a:extLst>
              <a:ext uri="{FF2B5EF4-FFF2-40B4-BE49-F238E27FC236}">
                <a16:creationId xmlns:a16="http://schemas.microsoft.com/office/drawing/2014/main" id="{BBFE13F4-F3E4-F570-7B34-BEA5E242D8AF}"/>
              </a:ext>
            </a:extLst>
          </p:cNvPr>
          <p:cNvPicPr>
            <a:picLocks noChangeAspect="1"/>
          </p:cNvPicPr>
          <p:nvPr/>
        </p:nvPicPr>
        <p:blipFill>
          <a:blip r:embed="rId11">
            <a:extLst>
              <a:ext uri="{BEBA8EAE-BF5A-486C-A8C5-ECC9F3942E4B}">
                <a14:imgProps xmlns:a14="http://schemas.microsoft.com/office/drawing/2010/main">
                  <a14:imgLayer r:embed="rId12">
                    <a14:imgEffect>
                      <a14:backgroundRemoval t="5270" b="96232" l="9886" r="89992">
                        <a14:foregroundMark x1="48080" y1="8548" x2="48080" y2="8548"/>
                        <a14:foregroundMark x1="54453" y1="7996" x2="54453" y2="7996"/>
                        <a14:foregroundMark x1="58742" y1="8119" x2="58742" y2="8119"/>
                        <a14:foregroundMark x1="26307" y1="87898" x2="26307" y2="87898"/>
                        <a14:foregroundMark x1="69690" y1="73989" x2="69690" y2="73989"/>
                        <a14:foregroundMark x1="68219" y1="87102" x2="68219" y2="87102"/>
                        <a14:foregroundMark x1="69118" y1="81097" x2="69118" y2="81097"/>
                        <a14:foregroundMark x1="64951" y1="89675" x2="64951" y2="89675"/>
                        <a14:foregroundMark x1="32230" y1="94455" x2="32230" y2="94455"/>
                        <a14:foregroundMark x1="22753" y1="85999" x2="22753" y2="85999"/>
                        <a14:foregroundMark x1="37990" y1="96232" x2="37990" y2="96232"/>
                        <a14:foregroundMark x1="26757" y1="94210" x2="26757" y2="94210"/>
                        <a14:foregroundMark x1="47467" y1="95680" x2="47467" y2="95680"/>
                        <a14:foregroundMark x1="53554" y1="93903" x2="53554" y2="93903"/>
                        <a14:foregroundMark x1="70425" y1="85233" x2="70425" y2="85233"/>
                        <a14:foregroundMark x1="44649" y1="93781" x2="44649" y2="93781"/>
                        <a14:foregroundMark x1="43178" y1="96232" x2="43178" y2="96232"/>
                        <a14:foregroundMark x1="49265" y1="93903" x2="49265" y2="93903"/>
                        <a14:foregroundMark x1="59314" y1="93566" x2="59314" y2="93566"/>
                        <a14:foregroundMark x1="56863" y1="5270" x2="56863" y2="5270"/>
                      </a14:backgroundRemoval>
                    </a14:imgEffect>
                  </a14:imgLayer>
                </a14:imgProps>
              </a:ext>
            </a:extLst>
          </a:blip>
          <a:stretch>
            <a:fillRect/>
          </a:stretch>
        </p:blipFill>
        <p:spPr>
          <a:xfrm>
            <a:off x="-228354" y="809205"/>
            <a:ext cx="2683237" cy="3577650"/>
          </a:xfrm>
          <a:prstGeom prst="rect">
            <a:avLst/>
          </a:prstGeom>
        </p:spPr>
      </p:pic>
      <p:pic>
        <p:nvPicPr>
          <p:cNvPr id="47" name="Picture 46" descr="An orange machine with black wires&#10;&#10;Description automatically generated with low confidence">
            <a:extLst>
              <a:ext uri="{FF2B5EF4-FFF2-40B4-BE49-F238E27FC236}">
                <a16:creationId xmlns:a16="http://schemas.microsoft.com/office/drawing/2014/main" id="{9DBDA6A6-0F80-CDF6-D908-1FA52C237661}"/>
              </a:ext>
            </a:extLst>
          </p:cNvPr>
          <p:cNvPicPr>
            <a:picLocks noChangeAspect="1"/>
          </p:cNvPicPr>
          <p:nvPr/>
        </p:nvPicPr>
        <p:blipFill rotWithShape="1">
          <a:blip r:embed="rId13">
            <a:extLst>
              <a:ext uri="{BEBA8EAE-BF5A-486C-A8C5-ECC9F3942E4B}">
                <a14:imgProps xmlns:a14="http://schemas.microsoft.com/office/drawing/2010/main">
                  <a14:imgLayer r:embed="rId14">
                    <a14:imgEffect>
                      <a14:backgroundRemoval t="21237" b="79194" l="8061" r="69519">
                        <a14:foregroundMark x1="10466" y1="53280" x2="10466" y2="53280"/>
                        <a14:foregroundMark x1="13517" y1="29032" x2="13517" y2="29032"/>
                        <a14:foregroundMark x1="33929" y1="32043" x2="33929" y2="32043"/>
                        <a14:foregroundMark x1="8110" y1="50484" x2="8110" y2="50484"/>
                        <a14:foregroundMark x1="62773" y1="70860" x2="62773" y2="70860"/>
                        <a14:foregroundMark x1="63814" y1="63925" x2="63814" y2="63925"/>
                        <a14:foregroundMark x1="64063" y1="57204" x2="64063" y2="57204"/>
                        <a14:foregroundMark x1="64782" y1="49946" x2="64782" y2="49946"/>
                        <a14:foregroundMark x1="55804" y1="73011" x2="55804" y2="73011"/>
                        <a14:foregroundMark x1="60516" y1="67688" x2="60516" y2="67688"/>
                        <a14:foregroundMark x1="64311" y1="74301" x2="64311" y2="74301"/>
                        <a14:foregroundMark x1="66518" y1="73118" x2="66518" y2="73118"/>
                        <a14:foregroundMark x1="68576" y1="53065" x2="68576" y2="53065"/>
                        <a14:foregroundMark x1="68502" y1="47043" x2="68502" y2="47043"/>
                        <a14:foregroundMark x1="67460" y1="53925" x2="67460" y2="53925"/>
                        <a14:foregroundMark x1="67560" y1="55699" x2="67560" y2="55699"/>
                        <a14:foregroundMark x1="69072" y1="55860" x2="69072" y2="55860"/>
                        <a14:foregroundMark x1="68725" y1="50538" x2="68725" y2="50538"/>
                        <a14:foregroundMark x1="67783" y1="49247" x2="67783" y2="49247"/>
                        <a14:foregroundMark x1="68229" y1="44677" x2="68229" y2="44677"/>
                        <a14:foregroundMark x1="69196" y1="43978" x2="69196" y2="43978"/>
                        <a14:foregroundMark x1="68948" y1="42097" x2="68948" y2="42097"/>
                        <a14:foregroundMark x1="68552" y1="41398" x2="68552" y2="41398"/>
                        <a14:foregroundMark x1="67436" y1="44677" x2="67436" y2="44677"/>
                        <a14:foregroundMark x1="68775" y1="36075" x2="68775" y2="36075"/>
                        <a14:foregroundMark x1="67535" y1="33656" x2="67535" y2="33656"/>
                        <a14:foregroundMark x1="66642" y1="30484" x2="66642" y2="30484"/>
                        <a14:foregroundMark x1="66766" y1="63871" x2="66766" y2="63871"/>
                        <a14:foregroundMark x1="68254" y1="62742" x2="68254" y2="62742"/>
                        <a14:foregroundMark x1="66741" y1="72903" x2="66741" y2="72903"/>
                        <a14:foregroundMark x1="65774" y1="75753" x2="65774" y2="75753"/>
                        <a14:foregroundMark x1="66220" y1="61882" x2="66220" y2="61882"/>
                        <a14:foregroundMark x1="66171" y1="69946" x2="65997" y2="70699"/>
                        <a14:foregroundMark x1="65551" y1="73387" x2="65551" y2="73387"/>
                        <a14:foregroundMark x1="67113" y1="71613" x2="68304" y2="67258"/>
                        <a14:foregroundMark x1="66592" y1="79194" x2="69519" y2="65430"/>
                        <a14:foregroundMark x1="69271" y1="36129" x2="64261" y2="25376"/>
                        <a14:foregroundMark x1="64261" y1="25376" x2="62748" y2="24946"/>
                        <a14:foregroundMark x1="63988" y1="75806" x2="64236" y2="77151"/>
                        <a14:foregroundMark x1="63021" y1="72419" x2="63021" y2="72419"/>
                        <a14:foregroundMark x1="9797" y1="51505" x2="10689" y2="50914"/>
                        <a14:backgroundMark x1="52009" y1="76398" x2="62748" y2="77097"/>
                      </a14:backgroundRemoval>
                    </a14:imgEffect>
                  </a14:imgLayer>
                </a14:imgProps>
              </a:ext>
            </a:extLst>
          </a:blip>
          <a:srcRect l="5048" t="14558" r="29714" b="18001"/>
          <a:stretch/>
        </p:blipFill>
        <p:spPr>
          <a:xfrm rot="5400000">
            <a:off x="914831" y="1793936"/>
            <a:ext cx="3345183" cy="1595271"/>
          </a:xfrm>
          <a:prstGeom prst="rect">
            <a:avLst/>
          </a:prstGeom>
        </p:spPr>
      </p:pic>
      <p:pic>
        <p:nvPicPr>
          <p:cNvPr id="48" name="Picture 47">
            <a:extLst>
              <a:ext uri="{FF2B5EF4-FFF2-40B4-BE49-F238E27FC236}">
                <a16:creationId xmlns:a16="http://schemas.microsoft.com/office/drawing/2014/main" id="{1F2D4F93-A31A-D74C-E4F2-628824A99CF1}"/>
              </a:ext>
            </a:extLst>
          </p:cNvPr>
          <p:cNvPicPr>
            <a:picLocks noChangeAspect="1"/>
          </p:cNvPicPr>
          <p:nvPr/>
        </p:nvPicPr>
        <p:blipFill>
          <a:blip r:embed="rId15"/>
          <a:stretch>
            <a:fillRect/>
          </a:stretch>
        </p:blipFill>
        <p:spPr>
          <a:xfrm>
            <a:off x="7322759" y="887579"/>
            <a:ext cx="1454807" cy="1064750"/>
          </a:xfrm>
          <a:prstGeom prst="rect">
            <a:avLst/>
          </a:prstGeom>
        </p:spPr>
      </p:pic>
    </p:spTree>
    <p:extLst>
      <p:ext uri="{BB962C8B-B14F-4D97-AF65-F5344CB8AC3E}">
        <p14:creationId xmlns:p14="http://schemas.microsoft.com/office/powerpoint/2010/main" val="30331437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0000DF-C2C7-DAAC-4779-B78DB919F668}"/>
              </a:ext>
            </a:extLst>
          </p:cNvPr>
          <p:cNvSpPr>
            <a:spLocks noGrp="1"/>
          </p:cNvSpPr>
          <p:nvPr>
            <p:ph type="dt" sz="half" idx="2"/>
          </p:nvPr>
        </p:nvSpPr>
        <p:spPr/>
        <p:txBody>
          <a:bodyPr/>
          <a:lstStyle/>
          <a:p>
            <a:fld id="{B4BFD808-6B56-4447-9401-2398D08EE3C0}" type="datetime1">
              <a:rPr lang="en-US" smtClean="0"/>
              <a:pPr/>
              <a:t>6/7/2023</a:t>
            </a:fld>
            <a:endParaRPr lang="en-US" dirty="0"/>
          </a:p>
        </p:txBody>
      </p:sp>
      <p:sp>
        <p:nvSpPr>
          <p:cNvPr id="4" name="Slide Number Placeholder 3">
            <a:extLst>
              <a:ext uri="{FF2B5EF4-FFF2-40B4-BE49-F238E27FC236}">
                <a16:creationId xmlns:a16="http://schemas.microsoft.com/office/drawing/2014/main" id="{ED6BECA3-E799-40B7-F91D-CE4AEA49BB12}"/>
              </a:ext>
            </a:extLst>
          </p:cNvPr>
          <p:cNvSpPr>
            <a:spLocks noGrp="1"/>
          </p:cNvSpPr>
          <p:nvPr>
            <p:ph type="sldNum" sz="quarter" idx="4"/>
          </p:nvPr>
        </p:nvSpPr>
        <p:spPr/>
        <p:txBody>
          <a:bodyPr/>
          <a:lstStyle/>
          <a:p>
            <a:fld id="{17918391-D411-FE40-AAD7-861AE5233E0E}" type="slidenum">
              <a:rPr lang="en-US" smtClean="0"/>
              <a:pPr/>
              <a:t>9</a:t>
            </a:fld>
            <a:endParaRPr lang="en-US" dirty="0"/>
          </a:p>
        </p:txBody>
      </p:sp>
      <p:sp>
        <p:nvSpPr>
          <p:cNvPr id="5" name="TextBox 4">
            <a:extLst>
              <a:ext uri="{FF2B5EF4-FFF2-40B4-BE49-F238E27FC236}">
                <a16:creationId xmlns:a16="http://schemas.microsoft.com/office/drawing/2014/main" id="{6A163C89-3F5F-F9CB-6C83-54337202DE5C}"/>
              </a:ext>
            </a:extLst>
          </p:cNvPr>
          <p:cNvSpPr txBox="1"/>
          <p:nvPr/>
        </p:nvSpPr>
        <p:spPr>
          <a:xfrm>
            <a:off x="1286458" y="158878"/>
            <a:ext cx="6571084" cy="461665"/>
          </a:xfrm>
          <a:prstGeom prst="rect">
            <a:avLst/>
          </a:prstGeom>
          <a:noFill/>
        </p:spPr>
        <p:txBody>
          <a:bodyPr wrap="square" rtlCol="0">
            <a:spAutoFit/>
          </a:bodyPr>
          <a:lstStyle/>
          <a:p>
            <a:pPr algn="ctr"/>
            <a:r>
              <a:rPr lang="en-US" sz="2400" b="1" dirty="0"/>
              <a:t>PSB quadrupole - Brazing NC Location</a:t>
            </a:r>
            <a:endParaRPr lang="en-GB" sz="2400" b="1" dirty="0"/>
          </a:p>
        </p:txBody>
      </p:sp>
      <p:pic>
        <p:nvPicPr>
          <p:cNvPr id="6" name="Picture 5">
            <a:extLst>
              <a:ext uri="{FF2B5EF4-FFF2-40B4-BE49-F238E27FC236}">
                <a16:creationId xmlns:a16="http://schemas.microsoft.com/office/drawing/2014/main" id="{D0419D73-7C71-BCE2-732E-A94E6012E95F}"/>
              </a:ext>
            </a:extLst>
          </p:cNvPr>
          <p:cNvPicPr>
            <a:picLocks noChangeAspect="1"/>
          </p:cNvPicPr>
          <p:nvPr/>
        </p:nvPicPr>
        <p:blipFill rotWithShape="1">
          <a:blip r:embed="rId2"/>
          <a:srcRect l="44924"/>
          <a:stretch/>
        </p:blipFill>
        <p:spPr>
          <a:xfrm>
            <a:off x="2934097" y="1666239"/>
            <a:ext cx="2688594" cy="3857946"/>
          </a:xfrm>
          <a:prstGeom prst="rect">
            <a:avLst/>
          </a:prstGeom>
        </p:spPr>
      </p:pic>
      <p:pic>
        <p:nvPicPr>
          <p:cNvPr id="7" name="Picture 6">
            <a:extLst>
              <a:ext uri="{FF2B5EF4-FFF2-40B4-BE49-F238E27FC236}">
                <a16:creationId xmlns:a16="http://schemas.microsoft.com/office/drawing/2014/main" id="{7A30196C-3892-5E20-F1F2-88C83BB71634}"/>
              </a:ext>
            </a:extLst>
          </p:cNvPr>
          <p:cNvPicPr>
            <a:picLocks noChangeAspect="1"/>
          </p:cNvPicPr>
          <p:nvPr/>
        </p:nvPicPr>
        <p:blipFill rotWithShape="1">
          <a:blip r:embed="rId3"/>
          <a:srcRect r="50000"/>
          <a:stretch/>
        </p:blipFill>
        <p:spPr>
          <a:xfrm rot="5400000">
            <a:off x="5857415" y="1043074"/>
            <a:ext cx="1356387" cy="1251428"/>
          </a:xfrm>
          <a:prstGeom prst="rect">
            <a:avLst/>
          </a:prstGeom>
          <a:ln w="57150">
            <a:solidFill>
              <a:srgbClr val="FF0000"/>
            </a:solidFill>
          </a:ln>
        </p:spPr>
      </p:pic>
      <p:pic>
        <p:nvPicPr>
          <p:cNvPr id="8" name="Picture 7" descr="A picture containing old, stacked&#10;&#10;Description automatically generated">
            <a:extLst>
              <a:ext uri="{FF2B5EF4-FFF2-40B4-BE49-F238E27FC236}">
                <a16:creationId xmlns:a16="http://schemas.microsoft.com/office/drawing/2014/main" id="{7D2569A0-267C-2EB2-AA9E-2F6B2D77CA18}"/>
              </a:ext>
            </a:extLst>
          </p:cNvPr>
          <p:cNvPicPr>
            <a:picLocks noChangeAspect="1"/>
          </p:cNvPicPr>
          <p:nvPr/>
        </p:nvPicPr>
        <p:blipFill>
          <a:blip r:embed="rId4"/>
          <a:stretch>
            <a:fillRect/>
          </a:stretch>
        </p:blipFill>
        <p:spPr>
          <a:xfrm>
            <a:off x="1433964" y="4626504"/>
            <a:ext cx="1251428" cy="1687823"/>
          </a:xfrm>
          <a:prstGeom prst="rect">
            <a:avLst/>
          </a:prstGeom>
          <a:ln w="57150">
            <a:solidFill>
              <a:srgbClr val="00B050"/>
            </a:solidFill>
          </a:ln>
        </p:spPr>
      </p:pic>
      <p:sp>
        <p:nvSpPr>
          <p:cNvPr id="9" name="TextBox 8">
            <a:extLst>
              <a:ext uri="{FF2B5EF4-FFF2-40B4-BE49-F238E27FC236}">
                <a16:creationId xmlns:a16="http://schemas.microsoft.com/office/drawing/2014/main" id="{0EA0EC7E-E113-8C02-59B4-F473AB4438FE}"/>
              </a:ext>
            </a:extLst>
          </p:cNvPr>
          <p:cNvSpPr txBox="1"/>
          <p:nvPr/>
        </p:nvSpPr>
        <p:spPr>
          <a:xfrm>
            <a:off x="373157" y="668923"/>
            <a:ext cx="1251428" cy="1200329"/>
          </a:xfrm>
          <a:prstGeom prst="rect">
            <a:avLst/>
          </a:prstGeom>
          <a:noFill/>
        </p:spPr>
        <p:txBody>
          <a:bodyPr wrap="square" rtlCol="0">
            <a:spAutoFit/>
          </a:bodyPr>
          <a:lstStyle/>
          <a:p>
            <a:r>
              <a:rPr lang="en-US" dirty="0"/>
              <a:t>09/22</a:t>
            </a:r>
          </a:p>
          <a:p>
            <a:r>
              <a:rPr lang="en-US" dirty="0"/>
              <a:t>QDE5</a:t>
            </a:r>
          </a:p>
          <a:p>
            <a:r>
              <a:rPr lang="en-US" dirty="0"/>
              <a:t>“brazed end” R3</a:t>
            </a:r>
            <a:endParaRPr lang="en-GB" dirty="0"/>
          </a:p>
        </p:txBody>
      </p:sp>
      <p:sp>
        <p:nvSpPr>
          <p:cNvPr id="10" name="TextBox 9">
            <a:extLst>
              <a:ext uri="{FF2B5EF4-FFF2-40B4-BE49-F238E27FC236}">
                <a16:creationId xmlns:a16="http://schemas.microsoft.com/office/drawing/2014/main" id="{6BBF3F0E-D612-5C54-87B8-DC53B8891294}"/>
              </a:ext>
            </a:extLst>
          </p:cNvPr>
          <p:cNvSpPr txBox="1"/>
          <p:nvPr/>
        </p:nvSpPr>
        <p:spPr>
          <a:xfrm>
            <a:off x="7448526" y="1248001"/>
            <a:ext cx="1251428" cy="923330"/>
          </a:xfrm>
          <a:prstGeom prst="rect">
            <a:avLst/>
          </a:prstGeom>
          <a:noFill/>
        </p:spPr>
        <p:txBody>
          <a:bodyPr wrap="square" rtlCol="0">
            <a:spAutoFit/>
          </a:bodyPr>
          <a:lstStyle/>
          <a:p>
            <a:r>
              <a:rPr lang="en-US" dirty="0"/>
              <a:t>06/21</a:t>
            </a:r>
          </a:p>
          <a:p>
            <a:r>
              <a:rPr lang="en-US" dirty="0"/>
              <a:t>QFO161</a:t>
            </a:r>
          </a:p>
          <a:p>
            <a:r>
              <a:rPr lang="en-US" dirty="0"/>
              <a:t>“busbar”</a:t>
            </a:r>
            <a:endParaRPr lang="en-GB" dirty="0"/>
          </a:p>
        </p:txBody>
      </p:sp>
      <p:cxnSp>
        <p:nvCxnSpPr>
          <p:cNvPr id="11" name="Straight Arrow Connector 10">
            <a:extLst>
              <a:ext uri="{FF2B5EF4-FFF2-40B4-BE49-F238E27FC236}">
                <a16:creationId xmlns:a16="http://schemas.microsoft.com/office/drawing/2014/main" id="{2B1FD6C8-051D-7102-8167-AD03503C0AAF}"/>
              </a:ext>
            </a:extLst>
          </p:cNvPr>
          <p:cNvCxnSpPr>
            <a:cxnSpLocks/>
            <a:stCxn id="7" idx="2"/>
          </p:cNvCxnSpPr>
          <p:nvPr/>
        </p:nvCxnSpPr>
        <p:spPr>
          <a:xfrm flipH="1">
            <a:off x="4330700" y="1668789"/>
            <a:ext cx="1579195" cy="67819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F17D090F-EC38-852D-70A9-99218ED762E4}"/>
              </a:ext>
            </a:extLst>
          </p:cNvPr>
          <p:cNvCxnSpPr>
            <a:cxnSpLocks/>
          </p:cNvCxnSpPr>
          <p:nvPr/>
        </p:nvCxnSpPr>
        <p:spPr>
          <a:xfrm flipV="1">
            <a:off x="2742335" y="4027887"/>
            <a:ext cx="564296" cy="777676"/>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B71FA287-D51A-5581-FD12-A654F4F97854}"/>
              </a:ext>
            </a:extLst>
          </p:cNvPr>
          <p:cNvSpPr txBox="1"/>
          <p:nvPr/>
        </p:nvSpPr>
        <p:spPr>
          <a:xfrm>
            <a:off x="123713" y="4516382"/>
            <a:ext cx="1415528" cy="1200329"/>
          </a:xfrm>
          <a:prstGeom prst="rect">
            <a:avLst/>
          </a:prstGeom>
          <a:noFill/>
        </p:spPr>
        <p:txBody>
          <a:bodyPr wrap="square" rtlCol="0">
            <a:spAutoFit/>
          </a:bodyPr>
          <a:lstStyle/>
          <a:p>
            <a:r>
              <a:rPr lang="en-US" dirty="0"/>
              <a:t>11/21</a:t>
            </a:r>
          </a:p>
          <a:p>
            <a:r>
              <a:rPr lang="en-US" dirty="0"/>
              <a:t>QFO91</a:t>
            </a:r>
          </a:p>
          <a:p>
            <a:r>
              <a:rPr lang="en-US" dirty="0"/>
              <a:t>“brazed end” R2</a:t>
            </a:r>
            <a:endParaRPr lang="en-GB" dirty="0"/>
          </a:p>
        </p:txBody>
      </p:sp>
      <p:pic>
        <p:nvPicPr>
          <p:cNvPr id="14" name="Picture 13">
            <a:extLst>
              <a:ext uri="{FF2B5EF4-FFF2-40B4-BE49-F238E27FC236}">
                <a16:creationId xmlns:a16="http://schemas.microsoft.com/office/drawing/2014/main" id="{D432E783-2863-17CE-FA6F-AA95E274A7F4}"/>
              </a:ext>
            </a:extLst>
          </p:cNvPr>
          <p:cNvPicPr>
            <a:picLocks noChangeAspect="1"/>
          </p:cNvPicPr>
          <p:nvPr/>
        </p:nvPicPr>
        <p:blipFill>
          <a:blip r:embed="rId5"/>
          <a:stretch>
            <a:fillRect/>
          </a:stretch>
        </p:blipFill>
        <p:spPr>
          <a:xfrm rot="5400000">
            <a:off x="965189" y="1265451"/>
            <a:ext cx="1728018" cy="797151"/>
          </a:xfrm>
          <a:prstGeom prst="rect">
            <a:avLst/>
          </a:prstGeom>
          <a:ln w="57150">
            <a:solidFill>
              <a:srgbClr val="FFFF00"/>
            </a:solidFill>
          </a:ln>
        </p:spPr>
      </p:pic>
      <p:cxnSp>
        <p:nvCxnSpPr>
          <p:cNvPr id="15" name="Straight Arrow Connector 14">
            <a:extLst>
              <a:ext uri="{FF2B5EF4-FFF2-40B4-BE49-F238E27FC236}">
                <a16:creationId xmlns:a16="http://schemas.microsoft.com/office/drawing/2014/main" id="{5A996BD1-8994-3968-3046-6364CDDB46DA}"/>
              </a:ext>
            </a:extLst>
          </p:cNvPr>
          <p:cNvCxnSpPr>
            <a:cxnSpLocks/>
          </p:cNvCxnSpPr>
          <p:nvPr/>
        </p:nvCxnSpPr>
        <p:spPr>
          <a:xfrm>
            <a:off x="2227774" y="2229599"/>
            <a:ext cx="1057465" cy="744823"/>
          </a:xfrm>
          <a:prstGeom prst="straightConnector1">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pic>
        <p:nvPicPr>
          <p:cNvPr id="16" name="Picture 15" descr="A picture containing text&#10;&#10;Description automatically generated">
            <a:extLst>
              <a:ext uri="{FF2B5EF4-FFF2-40B4-BE49-F238E27FC236}">
                <a16:creationId xmlns:a16="http://schemas.microsoft.com/office/drawing/2014/main" id="{0FF6723C-B956-8B99-DC5D-ADADC2B0E641}"/>
              </a:ext>
            </a:extLst>
          </p:cNvPr>
          <p:cNvPicPr>
            <a:picLocks noChangeAspect="1"/>
          </p:cNvPicPr>
          <p:nvPr/>
        </p:nvPicPr>
        <p:blipFill>
          <a:blip r:embed="rId6"/>
          <a:stretch>
            <a:fillRect/>
          </a:stretch>
        </p:blipFill>
        <p:spPr>
          <a:xfrm rot="5400000">
            <a:off x="1126672" y="3023264"/>
            <a:ext cx="1448226" cy="1086170"/>
          </a:xfrm>
          <a:prstGeom prst="rect">
            <a:avLst/>
          </a:prstGeom>
          <a:ln w="76200">
            <a:solidFill>
              <a:schemeClr val="tx1">
                <a:lumMod val="60000"/>
                <a:lumOff val="40000"/>
              </a:schemeClr>
            </a:solidFill>
          </a:ln>
        </p:spPr>
      </p:pic>
      <p:cxnSp>
        <p:nvCxnSpPr>
          <p:cNvPr id="17" name="Straight Arrow Connector 16">
            <a:extLst>
              <a:ext uri="{FF2B5EF4-FFF2-40B4-BE49-F238E27FC236}">
                <a16:creationId xmlns:a16="http://schemas.microsoft.com/office/drawing/2014/main" id="{5E53CB61-92B8-DF5A-1BCB-78E2D583EC5A}"/>
              </a:ext>
            </a:extLst>
          </p:cNvPr>
          <p:cNvCxnSpPr>
            <a:cxnSpLocks/>
          </p:cNvCxnSpPr>
          <p:nvPr/>
        </p:nvCxnSpPr>
        <p:spPr>
          <a:xfrm flipV="1">
            <a:off x="2472222" y="3090670"/>
            <a:ext cx="813017" cy="371081"/>
          </a:xfrm>
          <a:prstGeom prst="straightConnector1">
            <a:avLst/>
          </a:prstGeom>
          <a:ln>
            <a:solidFill>
              <a:schemeClr val="tx1">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E7F65B07-1EAC-E8B3-A272-A1867EC6EAB8}"/>
              </a:ext>
            </a:extLst>
          </p:cNvPr>
          <p:cNvSpPr txBox="1"/>
          <p:nvPr/>
        </p:nvSpPr>
        <p:spPr>
          <a:xfrm>
            <a:off x="123712" y="2800499"/>
            <a:ext cx="1251428" cy="1200329"/>
          </a:xfrm>
          <a:prstGeom prst="rect">
            <a:avLst/>
          </a:prstGeom>
          <a:noFill/>
        </p:spPr>
        <p:txBody>
          <a:bodyPr wrap="square" rtlCol="0">
            <a:spAutoFit/>
          </a:bodyPr>
          <a:lstStyle/>
          <a:p>
            <a:r>
              <a:rPr lang="en-US" dirty="0"/>
              <a:t>11/22</a:t>
            </a:r>
          </a:p>
          <a:p>
            <a:r>
              <a:rPr lang="en-US" dirty="0"/>
              <a:t>QFO142</a:t>
            </a:r>
          </a:p>
          <a:p>
            <a:r>
              <a:rPr lang="en-US" dirty="0"/>
              <a:t>“brazed end” R3</a:t>
            </a:r>
            <a:endParaRPr lang="en-GB" dirty="0"/>
          </a:p>
        </p:txBody>
      </p:sp>
      <p:pic>
        <p:nvPicPr>
          <p:cNvPr id="19" name="Picture 18">
            <a:extLst>
              <a:ext uri="{FF2B5EF4-FFF2-40B4-BE49-F238E27FC236}">
                <a16:creationId xmlns:a16="http://schemas.microsoft.com/office/drawing/2014/main" id="{B63ACA06-FB5D-5F69-75F0-3DF81D686F9F}"/>
              </a:ext>
            </a:extLst>
          </p:cNvPr>
          <p:cNvPicPr>
            <a:picLocks noChangeAspect="1"/>
          </p:cNvPicPr>
          <p:nvPr/>
        </p:nvPicPr>
        <p:blipFill>
          <a:blip r:embed="rId7"/>
          <a:stretch>
            <a:fillRect/>
          </a:stretch>
        </p:blipFill>
        <p:spPr>
          <a:xfrm>
            <a:off x="6111890" y="2678347"/>
            <a:ext cx="1161703" cy="1566809"/>
          </a:xfrm>
          <a:prstGeom prst="rect">
            <a:avLst/>
          </a:prstGeom>
          <a:ln w="76200">
            <a:solidFill>
              <a:srgbClr val="7030A0"/>
            </a:solidFill>
          </a:ln>
        </p:spPr>
      </p:pic>
      <p:sp>
        <p:nvSpPr>
          <p:cNvPr id="20" name="TextBox 19">
            <a:extLst>
              <a:ext uri="{FF2B5EF4-FFF2-40B4-BE49-F238E27FC236}">
                <a16:creationId xmlns:a16="http://schemas.microsoft.com/office/drawing/2014/main" id="{C0EDB75A-D086-C018-0722-2B709CD40CA7}"/>
              </a:ext>
            </a:extLst>
          </p:cNvPr>
          <p:cNvSpPr txBox="1"/>
          <p:nvPr/>
        </p:nvSpPr>
        <p:spPr>
          <a:xfrm>
            <a:off x="7351945" y="2821611"/>
            <a:ext cx="1654511" cy="1200329"/>
          </a:xfrm>
          <a:prstGeom prst="rect">
            <a:avLst/>
          </a:prstGeom>
          <a:noFill/>
        </p:spPr>
        <p:txBody>
          <a:bodyPr wrap="square" rtlCol="0">
            <a:spAutoFit/>
          </a:bodyPr>
          <a:lstStyle/>
          <a:p>
            <a:r>
              <a:rPr lang="en-US" dirty="0">
                <a:solidFill>
                  <a:srgbClr val="FF0000"/>
                </a:solidFill>
              </a:rPr>
              <a:t>12/22</a:t>
            </a:r>
          </a:p>
          <a:p>
            <a:r>
              <a:rPr lang="en-US" dirty="0">
                <a:solidFill>
                  <a:srgbClr val="FF0000"/>
                </a:solidFill>
              </a:rPr>
              <a:t>QDE11</a:t>
            </a:r>
          </a:p>
          <a:p>
            <a:r>
              <a:rPr lang="en-US" dirty="0">
                <a:solidFill>
                  <a:srgbClr val="FF0000"/>
                </a:solidFill>
              </a:rPr>
              <a:t>“Aperture link” R2-R3</a:t>
            </a:r>
            <a:endParaRPr lang="en-GB" dirty="0">
              <a:solidFill>
                <a:srgbClr val="FF0000"/>
              </a:solidFill>
            </a:endParaRPr>
          </a:p>
        </p:txBody>
      </p:sp>
      <p:cxnSp>
        <p:nvCxnSpPr>
          <p:cNvPr id="21" name="Straight Arrow Connector 20">
            <a:extLst>
              <a:ext uri="{FF2B5EF4-FFF2-40B4-BE49-F238E27FC236}">
                <a16:creationId xmlns:a16="http://schemas.microsoft.com/office/drawing/2014/main" id="{EAD53569-49E0-B3A7-2BCF-A4EB28815E69}"/>
              </a:ext>
            </a:extLst>
          </p:cNvPr>
          <p:cNvCxnSpPr>
            <a:cxnSpLocks/>
          </p:cNvCxnSpPr>
          <p:nvPr/>
        </p:nvCxnSpPr>
        <p:spPr>
          <a:xfrm flipH="1">
            <a:off x="4483100" y="3652615"/>
            <a:ext cx="1550438" cy="0"/>
          </a:xfrm>
          <a:prstGeom prst="straightConnector1">
            <a:avLst/>
          </a:prstGeom>
          <a:ln>
            <a:solidFill>
              <a:srgbClr val="7030A0"/>
            </a:solidFill>
            <a:tailEnd type="triangle"/>
          </a:ln>
        </p:spPr>
        <p:style>
          <a:lnRef idx="2">
            <a:schemeClr val="accent1"/>
          </a:lnRef>
          <a:fillRef idx="0">
            <a:schemeClr val="accent1"/>
          </a:fillRef>
          <a:effectRef idx="1">
            <a:schemeClr val="accent1"/>
          </a:effectRef>
          <a:fontRef idx="minor">
            <a:schemeClr val="tx1"/>
          </a:fontRef>
        </p:style>
      </p:cxnSp>
      <p:pic>
        <p:nvPicPr>
          <p:cNvPr id="22" name="Picture 2">
            <a:extLst>
              <a:ext uri="{FF2B5EF4-FFF2-40B4-BE49-F238E27FC236}">
                <a16:creationId xmlns:a16="http://schemas.microsoft.com/office/drawing/2014/main" id="{CB331499-7EAA-9815-B93D-E745AF22E656}"/>
              </a:ext>
            </a:extLst>
          </p:cNvPr>
          <p:cNvPicPr>
            <a:picLocks noChangeAspect="1" noChangeArrowheads="1"/>
          </p:cNvPicPr>
          <p:nvPr/>
        </p:nvPicPr>
        <p:blipFill rotWithShape="1">
          <a:blip r:embed="rId8" cstate="email">
            <a:extLst>
              <a:ext uri="{28A0092B-C50C-407E-A947-70E740481C1C}">
                <a14:useLocalDpi xmlns:a14="http://schemas.microsoft.com/office/drawing/2010/main" val="0"/>
              </a:ext>
            </a:extLst>
          </a:blip>
          <a:srcRect l="32386" r="32443"/>
          <a:stretch/>
        </p:blipFill>
        <p:spPr bwMode="auto">
          <a:xfrm>
            <a:off x="4672921" y="4028887"/>
            <a:ext cx="949770" cy="1687824"/>
          </a:xfrm>
          <a:prstGeom prst="rect">
            <a:avLst/>
          </a:prstGeom>
          <a:noFill/>
          <a:ln w="57150">
            <a:solidFill>
              <a:srgbClr val="C00000"/>
            </a:solidFill>
          </a:ln>
          <a:extLst>
            <a:ext uri="{909E8E84-426E-40DD-AFC4-6F175D3DCCD1}">
              <a14:hiddenFill xmlns:a14="http://schemas.microsoft.com/office/drawing/2010/main">
                <a:solidFill>
                  <a:srgbClr val="FFFFFF"/>
                </a:solidFill>
              </a14:hiddenFill>
            </a:ext>
          </a:extLst>
        </p:spPr>
      </p:pic>
      <p:cxnSp>
        <p:nvCxnSpPr>
          <p:cNvPr id="23" name="Straight Arrow Connector 22">
            <a:extLst>
              <a:ext uri="{FF2B5EF4-FFF2-40B4-BE49-F238E27FC236}">
                <a16:creationId xmlns:a16="http://schemas.microsoft.com/office/drawing/2014/main" id="{5D03604E-915D-EECC-2A58-8EC7F30BA9CA}"/>
              </a:ext>
            </a:extLst>
          </p:cNvPr>
          <p:cNvCxnSpPr>
            <a:cxnSpLocks/>
          </p:cNvCxnSpPr>
          <p:nvPr/>
        </p:nvCxnSpPr>
        <p:spPr>
          <a:xfrm flipH="1" flipV="1">
            <a:off x="3404139" y="4075528"/>
            <a:ext cx="1203918" cy="622784"/>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4C846C32-3D76-8E51-E4B8-B2A807F1BC04}"/>
              </a:ext>
            </a:extLst>
          </p:cNvPr>
          <p:cNvSpPr txBox="1"/>
          <p:nvPr/>
        </p:nvSpPr>
        <p:spPr>
          <a:xfrm>
            <a:off x="5754208" y="4374473"/>
            <a:ext cx="2717266" cy="1200329"/>
          </a:xfrm>
          <a:prstGeom prst="rect">
            <a:avLst/>
          </a:prstGeom>
          <a:noFill/>
        </p:spPr>
        <p:txBody>
          <a:bodyPr wrap="square" rtlCol="0">
            <a:spAutoFit/>
          </a:bodyPr>
          <a:lstStyle/>
          <a:p>
            <a:r>
              <a:rPr lang="en-US" dirty="0">
                <a:solidFill>
                  <a:srgbClr val="FFC000"/>
                </a:solidFill>
              </a:rPr>
              <a:t>04/23</a:t>
            </a:r>
          </a:p>
          <a:p>
            <a:r>
              <a:rPr lang="en-US" dirty="0">
                <a:solidFill>
                  <a:srgbClr val="FFC000"/>
                </a:solidFill>
              </a:rPr>
              <a:t>QFO11</a:t>
            </a:r>
          </a:p>
          <a:p>
            <a:r>
              <a:rPr lang="en-US" dirty="0">
                <a:solidFill>
                  <a:srgbClr val="FFC000"/>
                </a:solidFill>
              </a:rPr>
              <a:t>“brazed end” R2 </a:t>
            </a:r>
          </a:p>
          <a:p>
            <a:r>
              <a:rPr lang="en-US" dirty="0">
                <a:solidFill>
                  <a:srgbClr val="FFC000"/>
                </a:solidFill>
              </a:rPr>
              <a:t>(still in machine today)</a:t>
            </a:r>
            <a:endParaRPr lang="en-GB" dirty="0">
              <a:solidFill>
                <a:srgbClr val="FFC000"/>
              </a:solidFill>
            </a:endParaRPr>
          </a:p>
        </p:txBody>
      </p:sp>
      <p:sp>
        <p:nvSpPr>
          <p:cNvPr id="26" name="TextBox 25">
            <a:extLst>
              <a:ext uri="{FF2B5EF4-FFF2-40B4-BE49-F238E27FC236}">
                <a16:creationId xmlns:a16="http://schemas.microsoft.com/office/drawing/2014/main" id="{9471FA79-11AF-C38D-B87F-C341DE068BC2}"/>
              </a:ext>
            </a:extLst>
          </p:cNvPr>
          <p:cNvSpPr txBox="1"/>
          <p:nvPr/>
        </p:nvSpPr>
        <p:spPr>
          <a:xfrm>
            <a:off x="5860827" y="5822956"/>
            <a:ext cx="3145629" cy="1184940"/>
          </a:xfrm>
          <a:prstGeom prst="rect">
            <a:avLst/>
          </a:prstGeom>
          <a:noFill/>
        </p:spPr>
        <p:txBody>
          <a:bodyPr wrap="square" rtlCol="0">
            <a:spAutoFit/>
          </a:bodyPr>
          <a:lstStyle/>
          <a:p>
            <a:r>
              <a:rPr lang="en-US" sz="750" dirty="0"/>
              <a:t>*</a:t>
            </a:r>
            <a:r>
              <a:rPr lang="en-US" sz="700" dirty="0"/>
              <a:t>Non-conformity reports: </a:t>
            </a:r>
          </a:p>
          <a:p>
            <a:r>
              <a:rPr lang="en-GB" sz="700" dirty="0">
                <a:solidFill>
                  <a:srgbClr val="0645AD"/>
                </a:solidFill>
                <a:latin typeface="Helvetica Neue"/>
                <a:hlinkClick r:id="rId9"/>
              </a:rPr>
              <a:t>https://edms.cern.ch/document/2603476</a:t>
            </a:r>
            <a:r>
              <a:rPr lang="en-GB" sz="700" dirty="0">
                <a:solidFill>
                  <a:srgbClr val="0645AD"/>
                </a:solidFill>
                <a:latin typeface="Helvetica Neue"/>
              </a:rPr>
              <a:t> (QFO161 - June 21)</a:t>
            </a:r>
          </a:p>
          <a:p>
            <a:r>
              <a:rPr lang="en-GB" sz="700" dirty="0">
                <a:solidFill>
                  <a:srgbClr val="0563C1"/>
                </a:solidFill>
                <a:latin typeface="Helvetica Neue"/>
                <a:hlinkClick r:id="rId10">
                  <a:extLst>
                    <a:ext uri="{A12FA001-AC4F-418D-AE19-62706E023703}">
                      <ahyp:hlinkClr xmlns:ahyp="http://schemas.microsoft.com/office/drawing/2018/hyperlinkcolor" val="tx"/>
                    </a:ext>
                  </a:extLst>
                </a:hlinkClick>
              </a:rPr>
              <a:t>https://edms.cern.ch/document/2664838</a:t>
            </a:r>
            <a:r>
              <a:rPr lang="en-GB" sz="700" dirty="0">
                <a:solidFill>
                  <a:srgbClr val="0563C1"/>
                </a:solidFill>
                <a:latin typeface="Helvetica Neue"/>
              </a:rPr>
              <a:t> (QFO91 - Nov 21)</a:t>
            </a:r>
            <a:endParaRPr lang="en-GB" sz="700" dirty="0">
              <a:solidFill>
                <a:srgbClr val="0645AD"/>
              </a:solidFill>
              <a:latin typeface="Helvetica Neue"/>
            </a:endParaRPr>
          </a:p>
          <a:p>
            <a:r>
              <a:rPr lang="en-GB" sz="700" dirty="0">
                <a:hlinkClick r:id="rId11"/>
              </a:rPr>
              <a:t>https://edms.cern.ch/document/2779972</a:t>
            </a:r>
            <a:r>
              <a:rPr lang="en-GB" sz="700" dirty="0"/>
              <a:t> (QDE5 - Sept 22)</a:t>
            </a:r>
          </a:p>
          <a:p>
            <a:r>
              <a:rPr lang="en-GB" sz="700" dirty="0">
                <a:solidFill>
                  <a:srgbClr val="0645AD"/>
                </a:solidFill>
                <a:latin typeface="Helvetica Neue"/>
                <a:hlinkClick r:id="rId12"/>
              </a:rPr>
              <a:t>https://edms.cern.ch/document/2812055</a:t>
            </a:r>
            <a:r>
              <a:rPr lang="en-GB" sz="700" dirty="0">
                <a:solidFill>
                  <a:srgbClr val="0645AD"/>
                </a:solidFill>
                <a:latin typeface="Helvetica Neue"/>
              </a:rPr>
              <a:t> (QFO142 - Dec 22)</a:t>
            </a:r>
          </a:p>
          <a:p>
            <a:r>
              <a:rPr lang="en-GB" sz="700" b="0" i="0" u="none" strike="noStrike" dirty="0">
                <a:solidFill>
                  <a:srgbClr val="0645AD"/>
                </a:solidFill>
                <a:effectLst/>
                <a:latin typeface="Helvetica Neue"/>
                <a:hlinkClick r:id="rId13"/>
              </a:rPr>
              <a:t>https://edms.cern.ch/document/2812056</a:t>
            </a:r>
            <a:r>
              <a:rPr lang="en-GB" sz="700" b="0" i="0" u="none" strike="noStrike" dirty="0">
                <a:solidFill>
                  <a:srgbClr val="0645AD"/>
                </a:solidFill>
                <a:effectLst/>
                <a:latin typeface="Helvetica Neue"/>
              </a:rPr>
              <a:t> (QDE11 - Dec 22)</a:t>
            </a:r>
          </a:p>
          <a:p>
            <a:r>
              <a:rPr lang="en-GB" sz="700" dirty="0">
                <a:solidFill>
                  <a:srgbClr val="0645AD"/>
                </a:solidFill>
                <a:latin typeface="Helvetica Neue"/>
                <a:hlinkClick r:id="rId14"/>
              </a:rPr>
              <a:t>https://edms.cern.ch/document/2884501</a:t>
            </a:r>
            <a:r>
              <a:rPr lang="en-GB" sz="700" dirty="0">
                <a:solidFill>
                  <a:srgbClr val="0645AD"/>
                </a:solidFill>
                <a:latin typeface="Helvetica Neue"/>
              </a:rPr>
              <a:t> (QFO11 - April 23)</a:t>
            </a:r>
            <a:endParaRPr lang="en-GB" sz="700" b="0" dirty="0">
              <a:effectLst/>
              <a:latin typeface="Helvetica Neue"/>
            </a:endParaRPr>
          </a:p>
          <a:p>
            <a:endParaRPr lang="en-GB" sz="700" b="0" i="0" u="none" strike="noStrike" dirty="0">
              <a:solidFill>
                <a:srgbClr val="0645AD"/>
              </a:solidFill>
              <a:effectLst/>
              <a:latin typeface="Helvetica Neue"/>
            </a:endParaRPr>
          </a:p>
          <a:p>
            <a:endParaRPr lang="en-GB" sz="700" dirty="0"/>
          </a:p>
          <a:p>
            <a:endParaRPr lang="en-GB" sz="750" dirty="0"/>
          </a:p>
        </p:txBody>
      </p:sp>
    </p:spTree>
    <p:extLst>
      <p:ext uri="{BB962C8B-B14F-4D97-AF65-F5344CB8AC3E}">
        <p14:creationId xmlns:p14="http://schemas.microsoft.com/office/powerpoint/2010/main" val="1961122580"/>
      </p:ext>
    </p:extLst>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CERNCobranding4-3</Template>
  <TotalTime>9240</TotalTime>
  <Words>3458</Words>
  <Application>Microsoft Office PowerPoint</Application>
  <PresentationFormat>On-screen Show (4:3)</PresentationFormat>
  <Paragraphs>544</Paragraphs>
  <Slides>33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Arial</vt:lpstr>
      <vt:lpstr>Calibri</vt:lpstr>
      <vt:lpstr>Helvetica Neue</vt:lpstr>
      <vt:lpstr>PT Sans</vt:lpstr>
      <vt:lpstr>Roboto</vt:lpstr>
      <vt:lpstr>Symbol</vt:lpstr>
      <vt:lpstr>CERNCorporate4-3</vt:lpstr>
      <vt:lpstr>PowerPoint Presentation</vt:lpstr>
      <vt:lpstr>PS Booster magnets Task Force Subtask-1: Readiness and history of spares, including those in radioactive storage.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PS Booster magnets Task Force  Subtask-3: Options including respective decision criteria, for in-situ and ex-situ patches and repairs of water leaks and other failures, including those that will induce PS Booster performance limitations.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Antony Newborough</dc:creator>
  <cp:lastModifiedBy>Antony Newborough</cp:lastModifiedBy>
  <cp:revision>79</cp:revision>
  <dcterms:created xsi:type="dcterms:W3CDTF">2023-06-02T08:24:01Z</dcterms:created>
  <dcterms:modified xsi:type="dcterms:W3CDTF">2023-06-09T10:27:15Z</dcterms:modified>
</cp:coreProperties>
</file>