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5.xml" ContentType="application/vnd.openxmlformats-officedocument.theme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8" r:id="rId2"/>
    <p:sldMasterId id="2147483722" r:id="rId3"/>
    <p:sldMasterId id="2147483735" r:id="rId4"/>
    <p:sldMasterId id="2147483747" r:id="rId5"/>
    <p:sldMasterId id="2147483764" r:id="rId6"/>
  </p:sldMasterIdLst>
  <p:notesMasterIdLst>
    <p:notesMasterId r:id="rId23"/>
  </p:notesMasterIdLst>
  <p:sldIdLst>
    <p:sldId id="405" r:id="rId7"/>
    <p:sldId id="357" r:id="rId8"/>
    <p:sldId id="432" r:id="rId9"/>
    <p:sldId id="436" r:id="rId10"/>
    <p:sldId id="437" r:id="rId11"/>
    <p:sldId id="355" r:id="rId12"/>
    <p:sldId id="2871" r:id="rId13"/>
    <p:sldId id="1333" r:id="rId14"/>
    <p:sldId id="426" r:id="rId15"/>
    <p:sldId id="5330" r:id="rId16"/>
    <p:sldId id="416" r:id="rId17"/>
    <p:sldId id="340" r:id="rId18"/>
    <p:sldId id="5329" r:id="rId19"/>
    <p:sldId id="2908" r:id="rId20"/>
    <p:sldId id="475" r:id="rId21"/>
    <p:sldId id="256" r:id="rId2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ENERAL_1" id="{F593CFBE-06E3-1D44-86D6-C61441599DD5}">
          <p14:sldIdLst>
            <p14:sldId id="405"/>
            <p14:sldId id="357"/>
            <p14:sldId id="432"/>
          </p14:sldIdLst>
        </p14:section>
        <p14:section name="RESEARCH" id="{D670EF6F-A640-134A-9728-6F32167804A3}">
          <p14:sldIdLst/>
        </p14:section>
        <p14:section name="COLLABORATION" id="{AE6AABEC-8DEF-334F-ABD2-7401B5EFA072}">
          <p14:sldIdLst>
            <p14:sldId id="436"/>
            <p14:sldId id="437"/>
            <p14:sldId id="355"/>
            <p14:sldId id="2871"/>
            <p14:sldId id="1333"/>
            <p14:sldId id="426"/>
            <p14:sldId id="5330"/>
            <p14:sldId id="416"/>
            <p14:sldId id="340"/>
            <p14:sldId id="5329"/>
            <p14:sldId id="2908"/>
          </p14:sldIdLst>
        </p14:section>
        <p14:section name="INNOVATION" id="{8708DAF8-4BBA-D143-A938-48541F954A12}">
          <p14:sldIdLst/>
        </p14:section>
        <p14:section name="EDUCATION &amp; TRAINING" id="{6BA0A48C-AB07-3844-9D9C-C0393A66C610}">
          <p14:sldIdLst>
            <p14:sldId id="475"/>
          </p14:sldIdLst>
        </p14:section>
        <p14:section name="Country" id="{3927369A-27B5-AC4A-B690-84FC9064CA3F}">
          <p14:sldIdLst/>
        </p14:section>
        <p14:section name="GENERAL_2" id="{624513C6-30EB-1C49-9807-988A4711516B}">
          <p14:sldIdLst>
            <p14:sldId id="256"/>
          </p14:sldIdLst>
        </p14:section>
        <p14:section name="Additional / in question" id="{E70581A6-DEF2-5143-839C-17DB537A943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02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63" clrIdx="0">
    <p:extLst>
      <p:ext uri="{19B8F6BF-5375-455C-9EA6-DF929625EA0E}">
        <p15:presenceInfo xmlns:p15="http://schemas.microsoft.com/office/powerpoint/2012/main" userId="Ana Godinho" providerId="None"/>
      </p:ext>
    </p:extLst>
  </p:cmAuthor>
  <p:cmAuthor id="2" name="Microsoft Office User" initials="MOU" lastIdx="54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  <p:cmAuthor id="3" name="Pippa Wells" initials="PW" lastIdx="11" clrIdx="2">
    <p:extLst>
      <p:ext uri="{19B8F6BF-5375-455C-9EA6-DF929625EA0E}">
        <p15:presenceInfo xmlns:p15="http://schemas.microsoft.com/office/powerpoint/2012/main" userId="S::pippa.wells@cern.ch::41c0e9d8-dc70-414a-b3b7-1203085110f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CEE3"/>
    <a:srgbClr val="668BCC"/>
    <a:srgbClr val="B9CFFF"/>
    <a:srgbClr val="2F2F2F"/>
    <a:srgbClr val="BFBFCB"/>
    <a:srgbClr val="0033A0"/>
    <a:srgbClr val="1C446B"/>
    <a:srgbClr val="E15E32"/>
    <a:srgbClr val="000000"/>
    <a:srgbClr val="556D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8641"/>
    <p:restoredTop sz="86466"/>
  </p:normalViewPr>
  <p:slideViewPr>
    <p:cSldViewPr snapToGrid="0" snapToObjects="1">
      <p:cViewPr varScale="1">
        <p:scale>
          <a:sx n="99" d="100"/>
          <a:sy n="99" d="100"/>
        </p:scale>
        <p:origin x="1456" y="168"/>
      </p:cViewPr>
      <p:guideLst>
        <p:guide orient="horz" pos="4020"/>
        <p:guide pos="3863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C7E2F-BA7B-0749-B123-03CFF78731D1}" type="datetimeFigureOut">
              <a:rPr lang="fr-FR" smtClean="0"/>
              <a:t>07/12/2023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49E03-5E61-9344-9F2B-A7AC2BD1FB6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84752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88797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39809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75566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u="sn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4119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363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95271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655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F0BDA81-3FB2-49EB-95B6-9165AF10FC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83531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information: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engage citizens with the science, the discoveries, the technologies and the people working at CERN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 inspire the next generation to explore a career in science and technology.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Building designed by Renzo Piano 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Includes three exhibitions, two educational labs and a 900-seat auditorium, to be used for public events and scientific meetings and conferences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Fully funded by external donations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THE LAST SLIDE IN THE “EDUCATION AND TRAINING” SECTION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219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5834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47171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422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 dirty="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 dirty="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 dirty="0">
                <a:solidFill>
                  <a:schemeClr val="tx2"/>
                </a:solidFill>
              </a:rPr>
              <a:t>Troisième niveau</a:t>
            </a:r>
          </a:p>
          <a:p>
            <a:endParaRPr lang="fr-FR" dirty="0"/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D2BBBEFE-B9E9-3043-9213-A2A6A52F39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236040" y="6318000"/>
            <a:ext cx="4114800" cy="365125"/>
          </a:xfrm>
        </p:spPr>
        <p:txBody>
          <a:bodyPr/>
          <a:lstStyle/>
          <a:p>
            <a:r>
              <a:rPr lang="fr-FR"/>
              <a:t>Presentation - Estonia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3637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59011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3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61651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0762033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50264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29/11/2023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Abramov | FCC accelerator overview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0909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6621599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85A6A7-4071-D74D-A904-31FE0066D90A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606B605-BD5F-4947-9467-44D69F7E82E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CC1FB1-639C-324B-8006-D4DA7DB89C99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4761563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2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6228917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478028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F73FB4B-1E08-B845-8B0D-C1E57F607BF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177424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518066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4453009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3200821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091909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accent4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4822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2275843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826963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8322"/>
            <a:ext cx="12192000" cy="575967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8B442B-F251-F94D-9A39-29D02FBA59DB}"/>
              </a:ext>
            </a:extLst>
          </p:cNvPr>
          <p:cNvSpPr/>
          <p:nvPr userDrawn="1"/>
        </p:nvSpPr>
        <p:spPr>
          <a:xfrm>
            <a:off x="-4800" y="-61993"/>
            <a:ext cx="12196800" cy="116031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003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96000" y="2526885"/>
            <a:ext cx="10800000" cy="364299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5054312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226342" y="2742575"/>
            <a:ext cx="5269658" cy="3279146"/>
          </a:xfrm>
        </p:spPr>
        <p:txBody>
          <a:bodyPr/>
          <a:lstStyle>
            <a:lvl1pPr>
              <a:defRPr sz="1800" b="1">
                <a:solidFill>
                  <a:schemeClr val="tx1"/>
                </a:solidFill>
              </a:defRPr>
            </a:lvl1pPr>
            <a:lvl2pPr>
              <a:defRPr sz="1600" b="1">
                <a:solidFill>
                  <a:schemeClr val="tx1"/>
                </a:solidFill>
              </a:defRPr>
            </a:lvl2pPr>
            <a:lvl3pPr>
              <a:defRPr sz="1300" b="1">
                <a:solidFill>
                  <a:schemeClr val="tx1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Espace réservé pour une image  8">
            <a:extLst>
              <a:ext uri="{FF2B5EF4-FFF2-40B4-BE49-F238E27FC236}">
                <a16:creationId xmlns:a16="http://schemas.microsoft.com/office/drawing/2014/main" id="{8D9D5C23-B91D-A944-B62D-342CDA22221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742575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17734509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092630"/>
            <a:ext cx="12192000" cy="5765369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1372871"/>
            <a:ext cx="3413760" cy="1371601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3440623"/>
            <a:ext cx="3413760" cy="27212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2678070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1092630"/>
            <a:ext cx="6089176" cy="5765369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D763D40-7FDE-2B45-8E46-6B00123FF1E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1ECC47B-9127-F645-94CC-F0D394F066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5325" y="2431312"/>
            <a:ext cx="5148263" cy="39377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3969530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675" y="1173217"/>
            <a:ext cx="10800000" cy="135138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999" y="269003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4959579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B765250B-5A14-214B-ABC1-A4475517167B}"/>
              </a:ext>
            </a:extLst>
          </p:cNvPr>
          <p:cNvSpPr>
            <a:spLocks noGrp="1"/>
          </p:cNvSpPr>
          <p:nvPr>
            <p:ph type="body" idx="15"/>
          </p:nvPr>
        </p:nvSpPr>
        <p:spPr bwMode="auto">
          <a:xfrm>
            <a:off x="4116386" y="2310860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9" name="Picture Placeholder 10">
            <a:extLst>
              <a:ext uri="{FF2B5EF4-FFF2-40B4-BE49-F238E27FC236}">
                <a16:creationId xmlns:a16="http://schemas.microsoft.com/office/drawing/2014/main" id="{DFA427B4-6DBD-6E44-A1CC-8CF7E57C6B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3607010"/>
            <a:ext cx="3959225" cy="2767664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AE8B12F7-5111-3246-AB24-A00B235732F3}"/>
              </a:ext>
            </a:extLst>
          </p:cNvPr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1" name="Picture Placeholder 10">
            <a:extLst>
              <a:ext uri="{FF2B5EF4-FFF2-40B4-BE49-F238E27FC236}">
                <a16:creationId xmlns:a16="http://schemas.microsoft.com/office/drawing/2014/main" id="{3363AF7E-C027-C14C-A1A2-B32B96B4E4F8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641E4348-5CF9-934B-934C-D4762C8F9258}"/>
              </a:ext>
            </a:extLst>
          </p:cNvPr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29615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23" name="Picture Placeholder 10">
            <a:extLst>
              <a:ext uri="{FF2B5EF4-FFF2-40B4-BE49-F238E27FC236}">
                <a16:creationId xmlns:a16="http://schemas.microsoft.com/office/drawing/2014/main" id="{E9FE0D2B-2408-E54F-99D5-7E0ECC1178FF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2310860"/>
            <a:ext cx="3959225" cy="2767813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638122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881469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48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4940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720854"/>
            <a:ext cx="3416525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720853"/>
            <a:ext cx="3377036" cy="1560511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720854"/>
            <a:ext cx="3411672" cy="1560510"/>
          </a:xfrm>
          <a:solidFill>
            <a:schemeClr val="tx1"/>
          </a:solidFill>
        </p:spPr>
        <p:txBody>
          <a:bodyPr lIns="72000" anchor="ctr" anchorCtr="0">
            <a:normAutofit/>
          </a:bodyPr>
          <a:lstStyle>
            <a:lvl1pPr algn="ctr">
              <a:defRPr sz="1600">
                <a:solidFill>
                  <a:schemeClr val="bg1"/>
                </a:solidFill>
              </a:defRPr>
            </a:lvl1pPr>
            <a:lvl2pPr algn="ctr">
              <a:defRPr sz="18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7832861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120960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2329992"/>
            <a:ext cx="10801351" cy="2364762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761941"/>
            <a:ext cx="3415859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764339"/>
            <a:ext cx="3376378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30 October 2023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Estonia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764339"/>
            <a:ext cx="3411007" cy="1605791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4377203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441532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70348648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17628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2" name="Espace réservé du titre 1">
            <a:extLst>
              <a:ext uri="{FF2B5EF4-FFF2-40B4-BE49-F238E27FC236}">
                <a16:creationId xmlns:a16="http://schemas.microsoft.com/office/drawing/2014/main" id="{1627A34D-A379-D94B-B442-61EC9FEF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7602" y="1173600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965308558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91890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309915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1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2231754"/>
            <a:ext cx="6048000" cy="201562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3342328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2755771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7690588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1173600"/>
            <a:ext cx="10800000" cy="92301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2390153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947406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919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253566" y="2766447"/>
            <a:ext cx="5100234" cy="3410516"/>
          </a:xfrm>
        </p:spPr>
        <p:txBody>
          <a:bodyPr>
            <a:normAutofit/>
          </a:bodyPr>
          <a:lstStyle>
            <a:lvl1pPr>
              <a:defRPr sz="2100"/>
            </a:lvl1pPr>
            <a:lvl2pPr>
              <a:defRPr sz="2100"/>
            </a:lvl2pPr>
            <a:lvl3pPr>
              <a:defRPr sz="2100"/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1359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Estonia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4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0.xml"/><Relationship Id="rId13" Type="http://schemas.openxmlformats.org/officeDocument/2006/relationships/slideLayout" Target="../slideLayouts/slideLayout85.xml"/><Relationship Id="rId3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9.xml"/><Relationship Id="rId12" Type="http://schemas.openxmlformats.org/officeDocument/2006/relationships/slideLayout" Target="../slideLayouts/slideLayout84.xml"/><Relationship Id="rId2" Type="http://schemas.openxmlformats.org/officeDocument/2006/relationships/slideLayout" Target="../slideLayouts/slideLayout74.xml"/><Relationship Id="rId16" Type="http://schemas.openxmlformats.org/officeDocument/2006/relationships/theme" Target="../theme/theme6.xml"/><Relationship Id="rId1" Type="http://schemas.openxmlformats.org/officeDocument/2006/relationships/slideLayout" Target="../slideLayouts/slideLayout73.xml"/><Relationship Id="rId6" Type="http://schemas.openxmlformats.org/officeDocument/2006/relationships/slideLayout" Target="../slideLayouts/slideLayout78.xml"/><Relationship Id="rId11" Type="http://schemas.openxmlformats.org/officeDocument/2006/relationships/slideLayout" Target="../slideLayouts/slideLayout83.xml"/><Relationship Id="rId5" Type="http://schemas.openxmlformats.org/officeDocument/2006/relationships/slideLayout" Target="../slideLayouts/slideLayout77.xml"/><Relationship Id="rId1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82.xml"/><Relationship Id="rId4" Type="http://schemas.openxmlformats.org/officeDocument/2006/relationships/slideLayout" Target="../slideLayouts/slideLayout76.xml"/><Relationship Id="rId9" Type="http://schemas.openxmlformats.org/officeDocument/2006/relationships/slideLayout" Target="../slideLayouts/slideLayout81.xml"/><Relationship Id="rId14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64530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715" r:id="rId3"/>
    <p:sldLayoutId id="2147483718" r:id="rId4"/>
    <p:sldLayoutId id="2147483674" r:id="rId5"/>
    <p:sldLayoutId id="2147483781" r:id="rId6"/>
    <p:sldLayoutId id="2147483782" r:id="rId7"/>
    <p:sldLayoutId id="2147483783" r:id="rId8"/>
    <p:sldLayoutId id="2147483670" r:id="rId9"/>
    <p:sldLayoutId id="2147483651" r:id="rId10"/>
    <p:sldLayoutId id="2147483671" r:id="rId11"/>
    <p:sldLayoutId id="2147483763" r:id="rId12"/>
    <p:sldLayoutId id="2147483796" r:id="rId13"/>
    <p:sldLayoutId id="2147483721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1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1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1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DD78DBB9-3B01-D842-8439-DBF096CF7283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9BBD5A4-7E5D-9346-BD7B-2829B7FF3682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1B3F23D-1F79-434F-819F-04DAA3924950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0118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720" r:id="rId3"/>
    <p:sldLayoutId id="2147483675" r:id="rId4"/>
    <p:sldLayoutId id="2147483719" r:id="rId5"/>
    <p:sldLayoutId id="2147483779" r:id="rId6"/>
    <p:sldLayoutId id="2147483778" r:id="rId7"/>
    <p:sldLayoutId id="2147483780" r:id="rId8"/>
    <p:sldLayoutId id="2147483672" r:id="rId9"/>
    <p:sldLayoutId id="2147483661" r:id="rId10"/>
    <p:sldLayoutId id="2147483673" r:id="rId11"/>
    <p:sldLayoutId id="2147483759" r:id="rId12"/>
    <p:sldLayoutId id="2147483668" r:id="rId13"/>
    <p:sldLayoutId id="2147483652" r:id="rId14"/>
    <p:sldLayoutId id="2147483798" r:id="rId15"/>
    <p:sldLayoutId id="2147483799" r:id="rId16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 userDrawn="1">
          <p15:clr>
            <a:srgbClr val="F26B43"/>
          </p15:clr>
        </p15:guide>
        <p15:guide id="5" orient="horz" pos="30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32864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32864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55940" cy="232864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079C62F9-24ED-CD48-8055-036B4D11F5A4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12FCC47-0B49-8E41-B4C0-94C1690E4773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F8F8397F-520E-414A-A77D-EDE33F3B55F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7859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8" r:id="rId5"/>
    <p:sldLayoutId id="2147483784" r:id="rId6"/>
    <p:sldLayoutId id="2147483785" r:id="rId7"/>
    <p:sldLayoutId id="2147483786" r:id="rId8"/>
    <p:sldLayoutId id="2147483729" r:id="rId9"/>
    <p:sldLayoutId id="2147483730" r:id="rId10"/>
    <p:sldLayoutId id="2147483731" r:id="rId11"/>
    <p:sldLayoutId id="2147483760" r:id="rId12"/>
    <p:sldLayoutId id="2147483732" r:id="rId13"/>
    <p:sldLayoutId id="2147483733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185920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ZoneTexte 15">
            <a:extLst>
              <a:ext uri="{FF2B5EF4-FFF2-40B4-BE49-F238E27FC236}">
                <a16:creationId xmlns:a16="http://schemas.microsoft.com/office/drawing/2014/main" id="{61AA5364-A8BF-8A4C-BE25-4A9FAAD90CD8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5" name="Connecteur droit 12">
            <a:extLst>
              <a:ext uri="{FF2B5EF4-FFF2-40B4-BE49-F238E27FC236}">
                <a16:creationId xmlns:a16="http://schemas.microsoft.com/office/drawing/2014/main" id="{78471F73-33EC-6A47-9A10-6CDC9C7AF48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10DD5E06-1134-3F44-A7C2-1EA71EE24B21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377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1" r:id="rId5"/>
    <p:sldLayoutId id="2147483787" r:id="rId6"/>
    <p:sldLayoutId id="2147483788" r:id="rId7"/>
    <p:sldLayoutId id="2147483789" r:id="rId8"/>
    <p:sldLayoutId id="2147483742" r:id="rId9"/>
    <p:sldLayoutId id="2147483743" r:id="rId10"/>
    <p:sldLayoutId id="2147483744" r:id="rId11"/>
    <p:sldLayoutId id="2147483761" r:id="rId12"/>
    <p:sldLayoutId id="2147483745" r:id="rId13"/>
    <p:sldLayoutId id="2147483746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7680" userDrawn="1">
          <p15:clr>
            <a:srgbClr val="F26B43"/>
          </p15:clr>
        </p15:guide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67565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15082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ZoneTexte 15">
            <a:extLst>
              <a:ext uri="{FF2B5EF4-FFF2-40B4-BE49-F238E27FC236}">
                <a16:creationId xmlns:a16="http://schemas.microsoft.com/office/drawing/2014/main" id="{84603DAF-5012-AB4F-86D1-1F45BF27A37C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285BDF2-1C98-1749-8440-26E71FFDC03F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EA94AF57-1271-7C49-BCA7-80F03952DFE6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0798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3" r:id="rId5"/>
    <p:sldLayoutId id="2147483790" r:id="rId6"/>
    <p:sldLayoutId id="2147483791" r:id="rId7"/>
    <p:sldLayoutId id="2147483792" r:id="rId8"/>
    <p:sldLayoutId id="2147483754" r:id="rId9"/>
    <p:sldLayoutId id="2147483755" r:id="rId10"/>
    <p:sldLayoutId id="2147483756" r:id="rId11"/>
    <p:sldLayoutId id="2147483762" r:id="rId12"/>
    <p:sldLayoutId id="2147483757" r:id="rId13"/>
    <p:sldLayoutId id="2147483758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438">
          <p15:clr>
            <a:srgbClr val="F26B43"/>
          </p15:clr>
        </p15:guide>
        <p15:guide id="4" pos="7242">
          <p15:clr>
            <a:srgbClr val="F26B43"/>
          </p15:clr>
        </p15:guide>
        <p15:guide id="5" orient="horz" pos="300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7602" y="1172744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2475285"/>
            <a:ext cx="10800000" cy="36662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0400"/>
            <a:ext cx="1517702" cy="246512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30 October 2023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2000" y="6440400"/>
            <a:ext cx="4114800" cy="246512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Estonia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6800" y="6440400"/>
            <a:ext cx="224761" cy="246512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45600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097602" y="0"/>
            <a:ext cx="3045600" cy="216000"/>
          </a:xfrm>
          <a:prstGeom prst="rect">
            <a:avLst/>
          </a:pr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7A05266-FCA9-6A4E-94E3-DD6E0BA84503}"/>
              </a:ext>
            </a:extLst>
          </p:cNvPr>
          <p:cNvSpPr/>
          <p:nvPr userDrawn="1"/>
        </p:nvSpPr>
        <p:spPr>
          <a:xfrm>
            <a:off x="0" y="-8125"/>
            <a:ext cx="12192000" cy="10983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ZoneTexte 15">
            <a:extLst>
              <a:ext uri="{FF2B5EF4-FFF2-40B4-BE49-F238E27FC236}">
                <a16:creationId xmlns:a16="http://schemas.microsoft.com/office/drawing/2014/main" id="{C4CBD9AC-A8B6-B649-88C5-1C79578695F9}"/>
              </a:ext>
            </a:extLst>
          </p:cNvPr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BA52F4F5-39AA-DC4F-BE18-40D9CFF777B9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2">
            <a:extLst>
              <a:ext uri="{FF2B5EF4-FFF2-40B4-BE49-F238E27FC236}">
                <a16:creationId xmlns:a16="http://schemas.microsoft.com/office/drawing/2014/main" id="{1A803E3D-E6CC-D042-AA79-21626159DD99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543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97" r:id="rId3"/>
    <p:sldLayoutId id="2147483767" r:id="rId4"/>
    <p:sldLayoutId id="2147483768" r:id="rId5"/>
    <p:sldLayoutId id="2147483770" r:id="rId6"/>
    <p:sldLayoutId id="2147483777" r:id="rId7"/>
    <p:sldLayoutId id="2147483794" r:id="rId8"/>
    <p:sldLayoutId id="2147483795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ui/file/1834194/0.1/FCC-1707817-MBE_InstituteAgreementAddendum_UTokyo_v0100_signed.pdf" TargetMode="External"/><Relationship Id="rId3" Type="http://schemas.openxmlformats.org/officeDocument/2006/relationships/hyperlink" Target="https://edms.cern.ch/ui/file/1390795/1/FCC-1405231930-CERN_FCCMoU_V0100_KEK_v2.pdf" TargetMode="External"/><Relationship Id="rId7" Type="http://schemas.openxmlformats.org/officeDocument/2006/relationships/hyperlink" Target="https://edms.cern.ch/ui/file/1390795/1/FCC-1708081200-CERN_FCCMoU_UTokyo.pdf" TargetMode="External"/><Relationship Id="rId2" Type="http://schemas.openxmlformats.org/officeDocument/2006/relationships/hyperlink" Target="https://www.kek.jp/en/" TargetMode="External"/><Relationship Id="rId1" Type="http://schemas.openxmlformats.org/officeDocument/2006/relationships/slideLayout" Target="../slideLayouts/slideLayout16.xml"/><Relationship Id="rId6" Type="http://schemas.openxmlformats.org/officeDocument/2006/relationships/hyperlink" Target="https://greybook.cern.ch/institute/detail?id=003638" TargetMode="External"/><Relationship Id="rId5" Type="http://schemas.openxmlformats.org/officeDocument/2006/relationships/hyperlink" Target="https://edms.cern.ch/ui/file/1720503/1.0/1610101700CERN_KEK_HighFeldConductor-final_V0100.pdf" TargetMode="External"/><Relationship Id="rId4" Type="http://schemas.openxmlformats.org/officeDocument/2006/relationships/hyperlink" Target="https://edms.cern.ch/ui/file/1390571/0.1/FCC-1406070000-FZI_InstituteAgreementAddendum_KEK_MBE_Released.pdf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cc.web.cern.ch/collaboration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5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30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724DC279-DF51-8A49-91E7-DDFB39387D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1895"/>
            <a:ext cx="12192000" cy="4223103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39598"/>
            <a:ext cx="205699" cy="241832"/>
          </a:xfrm>
        </p:spPr>
        <p:txBody>
          <a:bodyPr/>
          <a:lstStyle/>
          <a:p>
            <a:fld id="{490AA3F6-1618-3548-975A-DD1A2939A246}" type="slidenum">
              <a:rPr lang="fr-FR" smtClean="0"/>
              <a:t>1</a:t>
            </a:fld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0F822C-BDE2-514A-8E12-5AF713C047A0}"/>
              </a:ext>
            </a:extLst>
          </p:cNvPr>
          <p:cNvSpPr/>
          <p:nvPr/>
        </p:nvSpPr>
        <p:spPr>
          <a:xfrm>
            <a:off x="2024796" y="307031"/>
            <a:ext cx="8329817" cy="11563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3162" y="307030"/>
            <a:ext cx="12176886" cy="1156365"/>
          </a:xfrm>
        </p:spPr>
        <p:txBody>
          <a:bodyPr>
            <a:normAutofit/>
          </a:bodyPr>
          <a:lstStyle/>
          <a:p>
            <a:r>
              <a:rPr lang="fr-FR" b="1" dirty="0"/>
              <a:t>Report </a:t>
            </a:r>
            <a:r>
              <a:rPr lang="fr-FR" b="1" dirty="0" err="1"/>
              <a:t>from</a:t>
            </a:r>
            <a:br>
              <a:rPr lang="fr-FR" b="1" dirty="0"/>
            </a:br>
            <a:r>
              <a:rPr lang="fr-FR" b="1" dirty="0"/>
              <a:t>CERN International Relations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633751" y="4616782"/>
            <a:ext cx="107999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600" dirty="0"/>
              <a:t>Emmanuel </a:t>
            </a:r>
            <a:r>
              <a:rPr lang="en-US" sz="2600" dirty="0" err="1"/>
              <a:t>Tsesmelis</a:t>
            </a:r>
            <a:endParaRPr lang="en-US" dirty="0"/>
          </a:p>
          <a:p>
            <a:pPr algn="ctr"/>
            <a:r>
              <a:rPr lang="en-US" dirty="0"/>
              <a:t>Principal Physicist and Head of Associate Member &amp; Non-Member State Relations, CERN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Joint CERN-KEK Committee</a:t>
            </a:r>
          </a:p>
          <a:p>
            <a:pPr algn="ctr"/>
            <a:r>
              <a:rPr lang="en-US" dirty="0"/>
              <a:t>KEK Tsukuba</a:t>
            </a:r>
          </a:p>
          <a:p>
            <a:pPr algn="ctr"/>
            <a:r>
              <a:rPr lang="en-US" dirty="0"/>
              <a:t>7 December 2023</a:t>
            </a:r>
          </a:p>
        </p:txBody>
      </p:sp>
    </p:spTree>
    <p:extLst>
      <p:ext uri="{BB962C8B-B14F-4D97-AF65-F5344CB8AC3E}">
        <p14:creationId xmlns:p14="http://schemas.microsoft.com/office/powerpoint/2010/main" val="25058370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87A81-BFAF-9CA5-7732-307E0C915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FCC and Japan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44836E-D3F4-B42E-48FF-8978937245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just">
              <a:buFont typeface="Arial" panose="020B0604020202020204" pitchFamily="34" charset="0"/>
              <a:buChar char="•"/>
            </a:pPr>
            <a:r>
              <a:rPr lang="en-GB" b="0" i="1" u="sng" dirty="0">
                <a:solidFill>
                  <a:srgbClr val="2574B9"/>
                </a:solidFill>
                <a:effectLst/>
                <a:latin typeface="sourcesans-regular"/>
                <a:hlinkClick r:id="rId2"/>
              </a:rPr>
              <a:t>KEK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, Ibaraki 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3"/>
              </a:rPr>
              <a:t>Memorandum of Understanding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signed on 02 September 2014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4"/>
              </a:rPr>
              <a:t>Addendum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signed on 09 September 2014</a:t>
            </a:r>
          </a:p>
          <a:p>
            <a:pPr marL="1143000" lvl="2" indent="-228600" algn="just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The scope of this collaboration is to perform electron-cloud studies for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hh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and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ee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as well as to perform beam-beam simulations for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hh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and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ee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. In addition, the institute will investigate high-field and fast-cycling SC magnet options, produce a complex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ee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injector design based on 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SuperKEB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injector, perform vacuum-system studies and perform SRF developments for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ee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and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hh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5"/>
              </a:rPr>
              <a:t>Appendix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signed on 21 September 2016</a:t>
            </a:r>
          </a:p>
          <a:p>
            <a:pPr marL="457200" lvl="1" indent="0" algn="just">
              <a:buNone/>
            </a:pPr>
            <a:endParaRPr lang="en-GB" b="0" i="0" dirty="0">
              <a:solidFill>
                <a:srgbClr val="292929"/>
              </a:solidFill>
              <a:effectLst/>
              <a:latin typeface="sourcesans-regular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en-GB" b="0" i="1" u="sng" dirty="0">
                <a:solidFill>
                  <a:srgbClr val="2574B9"/>
                </a:solidFill>
                <a:effectLst/>
                <a:latin typeface="sourcesans-regular"/>
                <a:hlinkClick r:id="rId6"/>
              </a:rPr>
              <a:t>UTOKYO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, Tokyo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7"/>
              </a:rPr>
              <a:t>Memorandum of Understanding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signed on 22 November 2017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GB" b="0" i="0" u="sng" dirty="0">
                <a:solidFill>
                  <a:srgbClr val="2574B9"/>
                </a:solidFill>
                <a:effectLst/>
                <a:latin typeface="sourcesans-regular"/>
                <a:hlinkClick r:id="rId8"/>
              </a:rPr>
              <a:t>Addendum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signed on 22 November 2017</a:t>
            </a:r>
          </a:p>
          <a:p>
            <a:pPr marL="1143000" lvl="2" indent="-228600" algn="just">
              <a:buFont typeface="Arial" panose="020B0604020202020204" pitchFamily="34" charset="0"/>
              <a:buChar char="•"/>
            </a:pP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The scope of this collaboration is to establish a report on sensitivity studies of the SUSY and HH production in FCC-</a:t>
            </a:r>
            <a:r>
              <a:rPr lang="en-GB" b="0" i="0" dirty="0" err="1">
                <a:solidFill>
                  <a:srgbClr val="292929"/>
                </a:solidFill>
                <a:effectLst/>
                <a:latin typeface="sourcesans-regular"/>
              </a:rPr>
              <a:t>hh</a:t>
            </a:r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 as well as a report on the conceptual design of the muon detector and performance studies at high energy regions.</a:t>
            </a:r>
          </a:p>
          <a:p>
            <a:pPr algn="just"/>
            <a:r>
              <a:rPr lang="en-GB" b="0" i="0" dirty="0">
                <a:solidFill>
                  <a:srgbClr val="292929"/>
                </a:solidFill>
                <a:effectLst/>
                <a:latin typeface="sourcesans-regular"/>
              </a:rPr>
              <a:t> </a:t>
            </a:r>
          </a:p>
          <a:p>
            <a:endParaRPr lang="en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1BEC98-CEE9-6D51-70D4-A220FB3FE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20615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031" y="497178"/>
            <a:ext cx="11376025" cy="535122"/>
          </a:xfrm>
        </p:spPr>
        <p:txBody>
          <a:bodyPr>
            <a:normAutofit fontScale="90000"/>
          </a:bodyPr>
          <a:lstStyle/>
          <a:p>
            <a:r>
              <a:rPr lang="en-US" dirty="0"/>
              <a:t>Building the FCC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9A1C4-21BE-9A4E-B118-49F00392C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8A43289-8D52-4D46-4662-7A39248AB6E7}"/>
              </a:ext>
            </a:extLst>
          </p:cNvPr>
          <p:cNvSpPr txBox="1">
            <a:spLocks/>
          </p:cNvSpPr>
          <p:nvPr/>
        </p:nvSpPr>
        <p:spPr>
          <a:xfrm>
            <a:off x="199717" y="1393943"/>
            <a:ext cx="7923990" cy="5423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FCC Global Collaboration Working Group (FGC)</a:t>
            </a:r>
          </a:p>
        </p:txBody>
      </p:sp>
      <p:pic>
        <p:nvPicPr>
          <p:cNvPr id="8" name="Content Placeholder 7" descr="A group of people standing in a line&#10;&#10;Description automatically generated">
            <a:extLst>
              <a:ext uri="{FF2B5EF4-FFF2-40B4-BE49-F238E27FC236}">
                <a16:creationId xmlns:a16="http://schemas.microsoft.com/office/drawing/2014/main" id="{F28D2959-A1F0-0843-E526-3A109877C6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38771" y="2258060"/>
            <a:ext cx="5349773" cy="168633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477EE7-47E6-9241-1DC7-946D03B76F68}"/>
              </a:ext>
            </a:extLst>
          </p:cNvPr>
          <p:cNvSpPr txBox="1"/>
          <p:nvPr/>
        </p:nvSpPr>
        <p:spPr>
          <a:xfrm>
            <a:off x="7342435" y="1592007"/>
            <a:ext cx="4454746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b="1" dirty="0">
                <a:hlinkClick r:id="rId3"/>
              </a:rPr>
              <a:t>https://</a:t>
            </a:r>
            <a:r>
              <a:rPr lang="en-US" sz="2000" b="1" dirty="0" err="1">
                <a:hlinkClick r:id="rId3"/>
              </a:rPr>
              <a:t>fcc.web.cern.ch</a:t>
            </a:r>
            <a:r>
              <a:rPr lang="en-US" sz="2000" b="1" dirty="0">
                <a:hlinkClick r:id="rId3"/>
              </a:rPr>
              <a:t>/collaboration</a:t>
            </a:r>
            <a:endParaRPr lang="en-US" sz="2000" b="1" dirty="0"/>
          </a:p>
        </p:txBody>
      </p:sp>
      <p:pic>
        <p:nvPicPr>
          <p:cNvPr id="11" name="Picture 10" descr="A close-up of a document&#10;&#10;Description automatically generated">
            <a:extLst>
              <a:ext uri="{FF2B5EF4-FFF2-40B4-BE49-F238E27FC236}">
                <a16:creationId xmlns:a16="http://schemas.microsoft.com/office/drawing/2014/main" id="{7344BDA1-63BE-35BE-19E2-8089CC6F3B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9717" y="1745895"/>
            <a:ext cx="6539054" cy="4561932"/>
          </a:xfrm>
          <a:prstGeom prst="rect">
            <a:avLst/>
          </a:prstGeom>
        </p:spPr>
      </p:pic>
      <p:sp>
        <p:nvSpPr>
          <p:cNvPr id="14" name="Oval 13">
            <a:extLst>
              <a:ext uri="{FF2B5EF4-FFF2-40B4-BE49-F238E27FC236}">
                <a16:creationId xmlns:a16="http://schemas.microsoft.com/office/drawing/2014/main" id="{B7B7D764-97C9-51A4-FE35-D5FCCE56F3EA}"/>
              </a:ext>
            </a:extLst>
          </p:cNvPr>
          <p:cNvSpPr/>
          <p:nvPr/>
        </p:nvSpPr>
        <p:spPr>
          <a:xfrm>
            <a:off x="536200" y="2613676"/>
            <a:ext cx="5933009" cy="682407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E957C47-C260-98B7-318A-2AE80663D667}"/>
              </a:ext>
            </a:extLst>
          </p:cNvPr>
          <p:cNvSpPr txBox="1"/>
          <p:nvPr/>
        </p:nvSpPr>
        <p:spPr>
          <a:xfrm rot="20509546">
            <a:off x="7299720" y="4859097"/>
            <a:ext cx="4449936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b="1" dirty="0">
                <a:solidFill>
                  <a:srgbClr val="C00000"/>
                </a:solidFill>
              </a:rPr>
              <a:t>Many possible synergies between</a:t>
            </a:r>
          </a:p>
          <a:p>
            <a:pPr algn="l"/>
            <a:r>
              <a:rPr lang="en-US" b="1" dirty="0">
                <a:solidFill>
                  <a:srgbClr val="C00000"/>
                </a:solidFill>
              </a:rPr>
              <a:t> FCC and Japan accelerator/PED studies</a:t>
            </a:r>
          </a:p>
        </p:txBody>
      </p:sp>
    </p:spTree>
    <p:extLst>
      <p:ext uri="{BB962C8B-B14F-4D97-AF65-F5344CB8AC3E}">
        <p14:creationId xmlns:p14="http://schemas.microsoft.com/office/powerpoint/2010/main" val="39272253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7A966FB8-983F-7643-BB06-7D5527DCD7FF}"/>
              </a:ext>
            </a:extLst>
          </p:cNvPr>
          <p:cNvSpPr txBox="1">
            <a:spLocks/>
          </p:cNvSpPr>
          <p:nvPr/>
        </p:nvSpPr>
        <p:spPr>
          <a:xfrm>
            <a:off x="0" y="42397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54102" y="6355614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9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565585"/>
            <a:ext cx="454789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Ownership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the Feasibility Study by the Council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Effective and timely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supervision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of scientific and technical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advice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Participation of stakeholders 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that can potentially make significant financial and technical contributions to a possible future project.</a:t>
            </a:r>
          </a:p>
          <a:p>
            <a:pPr marL="666750" marR="0" lvl="1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Execution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Feasibility Study.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26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2584" y="1439334"/>
            <a:ext cx="7661230" cy="4527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AE93C08-A2E4-A449-8EB0-61C2C4BF1B9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1999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FCC Feasibility Study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Organisational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Structure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C76E31-FE5C-DA46-A618-2DD9511D1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63731"/>
            <a:ext cx="1203889" cy="53832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FC63F68-4184-DC47-B9B4-726BAD095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91503" y="63731"/>
            <a:ext cx="513144" cy="631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8525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C2E21E3-83FD-43E0-9991-2D7BCDC260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9243" y="-27384"/>
            <a:ext cx="9464040" cy="640701"/>
          </a:xfrm>
        </p:spPr>
        <p:txBody>
          <a:bodyPr>
            <a:normAutofit fontScale="90000"/>
          </a:bodyPr>
          <a:lstStyle/>
          <a:p>
            <a:pPr algn="ctr"/>
            <a:br>
              <a:rPr lang="fr-FR" sz="2880" dirty="0"/>
            </a:br>
            <a:r>
              <a:rPr lang="fr-FR" sz="2880" dirty="0"/>
              <a:t>FGC and IFNC </a:t>
            </a:r>
            <a:br>
              <a:rPr lang="fr-FR" sz="2880" dirty="0"/>
            </a:br>
            <a:endParaRPr lang="fr-FR" sz="288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0AD9BD-7E93-4832-8BC6-2A6B48FD84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7935" y="794028"/>
            <a:ext cx="9713167" cy="59968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519F749-4650-4F1A-809F-116169C33A83}"/>
              </a:ext>
            </a:extLst>
          </p:cNvPr>
          <p:cNvSpPr/>
          <p:nvPr/>
        </p:nvSpPr>
        <p:spPr>
          <a:xfrm>
            <a:off x="2460569" y="1255222"/>
            <a:ext cx="1587730" cy="4405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455FCF-1676-4B4D-9FA7-48FFEB31B1D4}"/>
              </a:ext>
            </a:extLst>
          </p:cNvPr>
          <p:cNvSpPr/>
          <p:nvPr/>
        </p:nvSpPr>
        <p:spPr>
          <a:xfrm>
            <a:off x="1025234" y="1490751"/>
            <a:ext cx="1327268" cy="4405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905361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PED </a:t>
            </a:r>
            <a:r>
              <a:rPr kumimoji="0" lang="en-US" sz="36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Organisation</a:t>
            </a: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and Convenors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F96794-C577-C84B-809C-6030BF3E7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1C263A-F23C-4845-9B19-D5BD69BFA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BB678C17-964E-9F5A-4CB8-B210EC571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1559496" y="1511391"/>
            <a:ext cx="9361040" cy="504715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384B16A-8550-FB33-89C8-10971538DF26}"/>
              </a:ext>
            </a:extLst>
          </p:cNvPr>
          <p:cNvSpPr txBox="1"/>
          <p:nvPr/>
        </p:nvSpPr>
        <p:spPr>
          <a:xfrm>
            <a:off x="9848" y="1040594"/>
            <a:ext cx="46281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PED = Physics, Experiments and Detectors</a:t>
            </a:r>
          </a:p>
        </p:txBody>
      </p:sp>
    </p:spTree>
    <p:extLst>
      <p:ext uri="{BB962C8B-B14F-4D97-AF65-F5344CB8AC3E}">
        <p14:creationId xmlns:p14="http://schemas.microsoft.com/office/powerpoint/2010/main" val="3162478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EA0E02F-0F05-8241-B94A-47175B994E1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498600"/>
            <a:ext cx="12192000" cy="403595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E01324C7-43E8-524C-933D-28DBA435A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590576"/>
          </a:xfrm>
        </p:spPr>
        <p:txBody>
          <a:bodyPr/>
          <a:lstStyle/>
          <a:p>
            <a:r>
              <a:rPr lang="en-US" dirty="0"/>
              <a:t>CERN Science Gateway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0814DB-014E-8A49-A7A8-202D4C151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15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67B3B43-A8C1-2349-90BE-DFBFE41D81F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5998" y="4908688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CERN’s new education and outreach </a:t>
            </a:r>
            <a:r>
              <a:rPr lang="en-US" sz="1900" dirty="0" err="1"/>
              <a:t>centre</a:t>
            </a:r>
            <a:r>
              <a:rPr lang="en-US" sz="1900" dirty="0"/>
              <a:t> for all </a:t>
            </a:r>
            <a:br>
              <a:rPr lang="en-US" sz="1900" dirty="0"/>
            </a:br>
            <a:r>
              <a:rPr lang="en-US" sz="1900" dirty="0"/>
              <a:t>public aged 5-plus.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50782A6-230E-F94C-8734-ADC5EA24998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2337" y="4908241"/>
            <a:ext cx="3528000" cy="1252622"/>
          </a:xfrm>
        </p:spPr>
        <p:txBody>
          <a:bodyPr anchor="ctr" anchorCtr="0">
            <a:normAutofit/>
          </a:bodyPr>
          <a:lstStyle/>
          <a:p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Inaugurated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b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</a:b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7 </a:t>
            </a:r>
            <a:r>
              <a:rPr lang="fr-CH" sz="1900" b="0" i="0" u="none" strike="noStrike" dirty="0" err="1">
                <a:solidFill>
                  <a:schemeClr val="bg2"/>
                </a:solidFill>
                <a:effectLst/>
                <a:latin typeface="Helvetica" pitchFamily="2" charset="0"/>
              </a:rPr>
              <a:t>October</a:t>
            </a:r>
            <a:r>
              <a:rPr lang="fr-CH" sz="1900" b="0" i="0" u="none" strike="noStrike" dirty="0">
                <a:solidFill>
                  <a:schemeClr val="bg2"/>
                </a:solidFill>
                <a:effectLst/>
                <a:latin typeface="Helvetica" pitchFamily="2" charset="0"/>
              </a:rPr>
              <a:t> </a:t>
            </a:r>
            <a:r>
              <a:rPr lang="en-US" sz="1900" dirty="0">
                <a:solidFill>
                  <a:schemeClr val="bg2"/>
                </a:solidFill>
              </a:rPr>
              <a:t>2023.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4195FEC-DF91-8B4B-B6A7-AC57E7E2C27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968675" y="4908240"/>
            <a:ext cx="3528000" cy="1252621"/>
          </a:xfrm>
        </p:spPr>
        <p:txBody>
          <a:bodyPr anchor="ctr" anchorCtr="0">
            <a:normAutofit/>
          </a:bodyPr>
          <a:lstStyle/>
          <a:p>
            <a:pPr algn="ctr"/>
            <a:r>
              <a:rPr lang="en-US" sz="1900" dirty="0"/>
              <a:t>Immersive exhibitions, education labs, events </a:t>
            </a:r>
            <a:br>
              <a:rPr lang="en-US" sz="1900" dirty="0"/>
            </a:br>
            <a:r>
              <a:rPr lang="en-US" sz="1900" dirty="0"/>
              <a:t>and shows.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FF03BCE-4260-D18C-8D6D-159F58796C19}"/>
              </a:ext>
            </a:extLst>
          </p:cNvPr>
          <p:cNvSpPr txBox="1">
            <a:spLocks/>
          </p:cNvSpPr>
          <p:nvPr/>
        </p:nvSpPr>
        <p:spPr>
          <a:xfrm>
            <a:off x="9504608" y="1609580"/>
            <a:ext cx="2687392" cy="108309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</a:rPr>
              <a:t>Date for CERN’s 70</a:t>
            </a:r>
            <a:r>
              <a:rPr lang="en-GB" sz="1800" baseline="30000" dirty="0">
                <a:solidFill>
                  <a:schemeClr val="bg2"/>
                </a:solidFill>
              </a:rPr>
              <a:t>th</a:t>
            </a:r>
            <a:r>
              <a:rPr lang="en-GB" sz="1800" dirty="0">
                <a:solidFill>
                  <a:schemeClr val="bg2"/>
                </a:solidFill>
              </a:rPr>
              <a:t> anniversary celebration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800" dirty="0">
                <a:solidFill>
                  <a:schemeClr val="bg2"/>
                </a:solidFill>
              </a:rPr>
              <a:t>1 October 2024</a:t>
            </a:r>
          </a:p>
        </p:txBody>
      </p:sp>
    </p:spTree>
    <p:extLst>
      <p:ext uri="{BB962C8B-B14F-4D97-AF65-F5344CB8AC3E}">
        <p14:creationId xmlns:p14="http://schemas.microsoft.com/office/powerpoint/2010/main" val="3034395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0A8D790F-ACAE-0242-BFDE-4108271E38C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08724"/>
            <a:ext cx="12192000" cy="6649276"/>
          </a:xfr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DF412CD-289F-2942-806A-F92101D4D7C6}"/>
              </a:ext>
            </a:extLst>
          </p:cNvPr>
          <p:cNvSpPr/>
          <p:nvPr/>
        </p:nvSpPr>
        <p:spPr>
          <a:xfrm>
            <a:off x="7704666" y="1616291"/>
            <a:ext cx="4487333" cy="163693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6" name="ZoneTexte 10">
            <a:extLst>
              <a:ext uri="{FF2B5EF4-FFF2-40B4-BE49-F238E27FC236}">
                <a16:creationId xmlns:a16="http://schemas.microsoft.com/office/drawing/2014/main" id="{4ABD68E3-21F0-714D-8084-98EC31A2C117}"/>
              </a:ext>
            </a:extLst>
          </p:cNvPr>
          <p:cNvSpPr txBox="1"/>
          <p:nvPr/>
        </p:nvSpPr>
        <p:spPr>
          <a:xfrm>
            <a:off x="7848600" y="1683561"/>
            <a:ext cx="391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Our goal is to understand the most fundamental particles and laws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of the universe.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1BA2F55-BD1B-2C4D-BF71-51ECEF7BDBB5}"/>
              </a:ext>
            </a:extLst>
          </p:cNvPr>
          <p:cNvSpPr/>
          <p:nvPr/>
        </p:nvSpPr>
        <p:spPr>
          <a:xfrm>
            <a:off x="7704667" y="205121"/>
            <a:ext cx="4487333" cy="1334870"/>
          </a:xfrm>
          <a:prstGeom prst="rect">
            <a:avLst/>
          </a:prstGeom>
          <a:solidFill>
            <a:schemeClr val="tx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0057A6"/>
              </a:solidFill>
            </a:endParaRPr>
          </a:p>
        </p:txBody>
      </p:sp>
      <p:sp>
        <p:nvSpPr>
          <p:cNvPr id="8" name="ZoneTexte 2">
            <a:extLst>
              <a:ext uri="{FF2B5EF4-FFF2-40B4-BE49-F238E27FC236}">
                <a16:creationId xmlns:a16="http://schemas.microsoft.com/office/drawing/2014/main" id="{25E21975-8FE6-3B48-A87E-E4BBC264700A}"/>
              </a:ext>
            </a:extLst>
          </p:cNvPr>
          <p:cNvSpPr txBox="1"/>
          <p:nvPr/>
        </p:nvSpPr>
        <p:spPr>
          <a:xfrm>
            <a:off x="7848600" y="291656"/>
            <a:ext cx="3954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 is the world’s biggest laboratory </a:t>
            </a:r>
            <a:b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4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 particle physics</a:t>
            </a:r>
            <a:r>
              <a:rPr lang="fr-FR" sz="2400" dirty="0">
                <a:solidFill>
                  <a:schemeClr val="bg1"/>
                </a:solidFill>
              </a:rPr>
              <a:t>.</a:t>
            </a:r>
            <a:endParaRPr lang="fr-FR" sz="24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136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59797D0-DBA3-4B43-BAED-3D875F20C451}"/>
              </a:ext>
            </a:extLst>
          </p:cNvPr>
          <p:cNvCxnSpPr/>
          <p:nvPr/>
        </p:nvCxnSpPr>
        <p:spPr>
          <a:xfrm flipH="1">
            <a:off x="4592464" y="5179792"/>
            <a:ext cx="2331624" cy="0"/>
          </a:xfrm>
          <a:prstGeom prst="line">
            <a:avLst/>
          </a:prstGeom>
          <a:ln w="952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285677-4191-8140-9547-9D055EAC6085}"/>
              </a:ext>
            </a:extLst>
          </p:cNvPr>
          <p:cNvCxnSpPr>
            <a:cxnSpLocks/>
          </p:cNvCxnSpPr>
          <p:nvPr/>
        </p:nvCxnSpPr>
        <p:spPr>
          <a:xfrm>
            <a:off x="5758276" y="2281145"/>
            <a:ext cx="1840499" cy="0"/>
          </a:xfrm>
          <a:prstGeom prst="line">
            <a:avLst/>
          </a:prstGeom>
          <a:ln w="9525">
            <a:solidFill>
              <a:schemeClr val="accent3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4AAD893-2C38-2043-A20A-2999C2DA792D}"/>
              </a:ext>
            </a:extLst>
          </p:cNvPr>
          <p:cNvCxnSpPr/>
          <p:nvPr/>
        </p:nvCxnSpPr>
        <p:spPr>
          <a:xfrm flipH="1">
            <a:off x="3133838" y="3699203"/>
            <a:ext cx="2331624" cy="0"/>
          </a:xfrm>
          <a:prstGeom prst="line">
            <a:avLst/>
          </a:prstGeom>
          <a:ln w="952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731609"/>
          </a:xfrm>
        </p:spPr>
        <p:txBody>
          <a:bodyPr/>
          <a:lstStyle/>
          <a:p>
            <a:r>
              <a:rPr lang="en-US" dirty="0"/>
              <a:t>Four pillars underpin CERN’s mission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441742"/>
            <a:ext cx="205699" cy="239688"/>
          </a:xfrm>
        </p:spPr>
        <p:txBody>
          <a:bodyPr/>
          <a:lstStyle/>
          <a:p>
            <a:fld id="{490AA3F6-1618-3548-975A-DD1A2939A246}" type="slidenum">
              <a:rPr lang="fr-FR" smtClean="0"/>
              <a:t>3</a:t>
            </a:fld>
            <a:endParaRPr lang="fr-FR"/>
          </a:p>
        </p:txBody>
      </p:sp>
      <p:pic>
        <p:nvPicPr>
          <p:cNvPr id="1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861" y="6063500"/>
            <a:ext cx="3607689" cy="498495"/>
          </a:xfrm>
          <a:prstGeom prst="rect">
            <a:avLst/>
          </a:prstGeom>
        </p:spPr>
      </p:pic>
      <p:sp>
        <p:nvSpPr>
          <p:cNvPr id="28" name="ZoneTexte 20">
            <a:extLst>
              <a:ext uri="{FF2B5EF4-FFF2-40B4-BE49-F238E27FC236}">
                <a16:creationId xmlns:a16="http://schemas.microsoft.com/office/drawing/2014/main" id="{B6449E9F-A066-894F-9700-FC85C49627B5}"/>
              </a:ext>
            </a:extLst>
          </p:cNvPr>
          <p:cNvSpPr txBox="1"/>
          <p:nvPr/>
        </p:nvSpPr>
        <p:spPr>
          <a:xfrm>
            <a:off x="7434088" y="2092169"/>
            <a:ext cx="1546125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3"/>
                </a:solidFill>
                <a:latin typeface="Arial" charset="0"/>
                <a:ea typeface="Arial" charset="0"/>
                <a:cs typeface="Arial" charset="0"/>
              </a:rPr>
              <a:t>RESEARCH</a:t>
            </a:r>
            <a:endParaRPr lang="fr-FR" dirty="0">
              <a:solidFill>
                <a:schemeClr val="accent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9" name="ZoneTexte 22">
            <a:extLst>
              <a:ext uri="{FF2B5EF4-FFF2-40B4-BE49-F238E27FC236}">
                <a16:creationId xmlns:a16="http://schemas.microsoft.com/office/drawing/2014/main" id="{67537D8C-961F-3E47-B9BE-98C876CA126D}"/>
              </a:ext>
            </a:extLst>
          </p:cNvPr>
          <p:cNvSpPr txBox="1"/>
          <p:nvPr/>
        </p:nvSpPr>
        <p:spPr>
          <a:xfrm>
            <a:off x="1641583" y="3371206"/>
            <a:ext cx="1570829" cy="64633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EDUCATION </a:t>
            </a:r>
            <a:b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4"/>
                </a:solidFill>
                <a:latin typeface="Arial" charset="0"/>
                <a:ea typeface="Arial" charset="0"/>
                <a:cs typeface="Arial" charset="0"/>
              </a:rPr>
              <a:t>&amp; TRAINING</a:t>
            </a:r>
            <a:endParaRPr lang="fr-FR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ZoneTexte 23">
            <a:extLst>
              <a:ext uri="{FF2B5EF4-FFF2-40B4-BE49-F238E27FC236}">
                <a16:creationId xmlns:a16="http://schemas.microsoft.com/office/drawing/2014/main" id="{0C5BECD1-7B1B-4C43-A6EE-A0DE663074B1}"/>
              </a:ext>
            </a:extLst>
          </p:cNvPr>
          <p:cNvSpPr txBox="1"/>
          <p:nvPr/>
        </p:nvSpPr>
        <p:spPr>
          <a:xfrm>
            <a:off x="2895546" y="4881020"/>
            <a:ext cx="1707324" cy="946293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TECHNOLOGY </a:t>
            </a:r>
            <a:b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dirty="0">
                <a:solidFill>
                  <a:schemeClr val="accent1"/>
                </a:solidFill>
                <a:latin typeface="Arial" charset="0"/>
                <a:ea typeface="Arial" charset="0"/>
                <a:cs typeface="Arial" charset="0"/>
              </a:rPr>
              <a:t>&amp; INNOVATION</a:t>
            </a:r>
            <a:endParaRPr lang="fr-FR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ZoneTexte 21">
            <a:extLst>
              <a:ext uri="{FF2B5EF4-FFF2-40B4-BE49-F238E27FC236}">
                <a16:creationId xmlns:a16="http://schemas.microsoft.com/office/drawing/2014/main" id="{F141B71B-A18E-1A4B-ACD7-BC94BB0EDCFF}"/>
              </a:ext>
            </a:extLst>
          </p:cNvPr>
          <p:cNvSpPr txBox="1"/>
          <p:nvPr/>
        </p:nvSpPr>
        <p:spPr>
          <a:xfrm>
            <a:off x="8469431" y="3508941"/>
            <a:ext cx="2355664" cy="369332"/>
          </a:xfrm>
          <a:prstGeom prst="rect">
            <a:avLst/>
          </a:prstGeom>
          <a:noFill/>
        </p:spPr>
        <p:txBody>
          <a:bodyPr wrap="square" rIns="0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  <a:latin typeface="Arial" charset="0"/>
                <a:ea typeface="Arial" charset="0"/>
                <a:cs typeface="Arial" charset="0"/>
              </a:rPr>
              <a:t>COLLABORATION</a:t>
            </a:r>
            <a:endParaRPr lang="fr-FR" dirty="0">
              <a:solidFill>
                <a:schemeClr val="accent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Oval 14"/>
          <p:cNvSpPr/>
          <p:nvPr/>
        </p:nvSpPr>
        <p:spPr>
          <a:xfrm>
            <a:off x="5920882" y="2438250"/>
            <a:ext cx="2472266" cy="24722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>
              <a:latin typeface="Calibri" panose="020F0502020204030204" pitchFamily="34" charset="0"/>
            </a:endParaRPr>
          </a:p>
        </p:txBody>
      </p:sp>
      <p:pic>
        <p:nvPicPr>
          <p:cNvPr id="34" name="Picture Placeholder 20">
            <a:extLst>
              <a:ext uri="{FF2B5EF4-FFF2-40B4-BE49-F238E27FC236}">
                <a16:creationId xmlns:a16="http://schemas.microsoft.com/office/drawing/2014/main" id="{B88D3680-513A-ED44-81CC-2F3CD6AD709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34"/>
          <a:stretch/>
        </p:blipFill>
        <p:spPr>
          <a:xfrm>
            <a:off x="6112145" y="2630383"/>
            <a:ext cx="2089740" cy="2088000"/>
          </a:xfrm>
          <a:prstGeom prst="ellipse">
            <a:avLst/>
          </a:prstGeom>
        </p:spPr>
      </p:pic>
      <p:sp>
        <p:nvSpPr>
          <p:cNvPr id="18" name="Oval 15"/>
          <p:cNvSpPr/>
          <p:nvPr/>
        </p:nvSpPr>
        <p:spPr>
          <a:xfrm>
            <a:off x="4961822" y="3699203"/>
            <a:ext cx="2472266" cy="2472266"/>
          </a:xfrm>
          <a:prstGeom prst="ellipse">
            <a:avLst/>
          </a:prstGeom>
          <a:solidFill>
            <a:srgbClr val="6E24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33" name="Picture Placeholder 18">
            <a:extLst>
              <a:ext uri="{FF2B5EF4-FFF2-40B4-BE49-F238E27FC236}">
                <a16:creationId xmlns:a16="http://schemas.microsoft.com/office/drawing/2014/main" id="{28EF0F4E-6D7A-8E4E-8243-4E397B484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3955" y="3892182"/>
            <a:ext cx="2088000" cy="2086308"/>
          </a:xfrm>
          <a:prstGeom prst="ellipse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0EC30EA2-A160-6746-8863-4B21840FF800}"/>
              </a:ext>
            </a:extLst>
          </p:cNvPr>
          <p:cNvGrpSpPr/>
          <p:nvPr/>
        </p:nvGrpSpPr>
        <p:grpSpPr>
          <a:xfrm>
            <a:off x="3477283" y="2430919"/>
            <a:ext cx="2472266" cy="2472266"/>
            <a:chOff x="3477283" y="2430919"/>
            <a:chExt cx="2472266" cy="2472266"/>
          </a:xfrm>
        </p:grpSpPr>
        <p:sp>
          <p:nvSpPr>
            <p:cNvPr id="19" name="Oval 16"/>
            <p:cNvSpPr/>
            <p:nvPr/>
          </p:nvSpPr>
          <p:spPr>
            <a:xfrm>
              <a:off x="3477283" y="2430919"/>
              <a:ext cx="2472266" cy="2472266"/>
            </a:xfrm>
            <a:prstGeom prst="ellipse">
              <a:avLst/>
            </a:prstGeom>
            <a:solidFill>
              <a:srgbClr val="62C5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pic>
          <p:nvPicPr>
            <p:cNvPr id="35" name="Picture Placeholder 16">
              <a:extLst>
                <a:ext uri="{FF2B5EF4-FFF2-40B4-BE49-F238E27FC236}">
                  <a16:creationId xmlns:a16="http://schemas.microsoft.com/office/drawing/2014/main" id="{7F6CE354-F0C3-8446-BE21-7C125AA415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352"/>
            <a:stretch/>
          </p:blipFill>
          <p:spPr>
            <a:xfrm>
              <a:off x="3668557" y="2623052"/>
              <a:ext cx="2089719" cy="2088000"/>
            </a:xfrm>
            <a:prstGeom prst="ellipse">
              <a:avLst/>
            </a:prstGeom>
          </p:spPr>
        </p:pic>
      </p:grpSp>
      <p:sp>
        <p:nvSpPr>
          <p:cNvPr id="20" name="Freeform 5"/>
          <p:cNvSpPr>
            <a:spLocks/>
          </p:cNvSpPr>
          <p:nvPr/>
        </p:nvSpPr>
        <p:spPr bwMode="auto">
          <a:xfrm>
            <a:off x="4732822" y="1213710"/>
            <a:ext cx="2511014" cy="2514933"/>
          </a:xfrm>
          <a:custGeom>
            <a:avLst/>
            <a:gdLst>
              <a:gd name="T0" fmla="*/ 0 w 756"/>
              <a:gd name="T1" fmla="*/ 378 h 756"/>
              <a:gd name="T2" fmla="*/ 378 w 756"/>
              <a:gd name="T3" fmla="*/ 0 h 756"/>
              <a:gd name="T4" fmla="*/ 756 w 756"/>
              <a:gd name="T5" fmla="*/ 370 h 756"/>
              <a:gd name="T6" fmla="*/ 746 w 756"/>
              <a:gd name="T7" fmla="*/ 370 h 756"/>
              <a:gd name="T8" fmla="*/ 368 w 756"/>
              <a:gd name="T9" fmla="*/ 748 h 756"/>
              <a:gd name="T10" fmla="*/ 368 w 756"/>
              <a:gd name="T11" fmla="*/ 756 h 756"/>
              <a:gd name="T12" fmla="*/ 0 w 756"/>
              <a:gd name="T13" fmla="*/ 378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6" h="756">
                <a:moveTo>
                  <a:pt x="0" y="378"/>
                </a:moveTo>
                <a:cubicBezTo>
                  <a:pt x="0" y="169"/>
                  <a:pt x="169" y="0"/>
                  <a:pt x="378" y="0"/>
                </a:cubicBezTo>
                <a:cubicBezTo>
                  <a:pt x="584" y="0"/>
                  <a:pt x="752" y="165"/>
                  <a:pt x="756" y="370"/>
                </a:cubicBezTo>
                <a:cubicBezTo>
                  <a:pt x="753" y="370"/>
                  <a:pt x="749" y="370"/>
                  <a:pt x="746" y="370"/>
                </a:cubicBezTo>
                <a:cubicBezTo>
                  <a:pt x="537" y="370"/>
                  <a:pt x="368" y="540"/>
                  <a:pt x="368" y="748"/>
                </a:cubicBezTo>
                <a:cubicBezTo>
                  <a:pt x="368" y="751"/>
                  <a:pt x="368" y="753"/>
                  <a:pt x="368" y="756"/>
                </a:cubicBezTo>
                <a:cubicBezTo>
                  <a:pt x="164" y="751"/>
                  <a:pt x="0" y="583"/>
                  <a:pt x="0" y="378"/>
                </a:cubicBezTo>
                <a:close/>
              </a:path>
            </a:pathLst>
          </a:custGeom>
          <a:solidFill>
            <a:srgbClr val="1C44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384558CF-9EE1-0D43-B2CE-F7A71CE2DE50}"/>
              </a:ext>
            </a:extLst>
          </p:cNvPr>
          <p:cNvCxnSpPr>
            <a:cxnSpLocks/>
          </p:cNvCxnSpPr>
          <p:nvPr/>
        </p:nvCxnSpPr>
        <p:spPr>
          <a:xfrm>
            <a:off x="8298425" y="3686844"/>
            <a:ext cx="442452" cy="0"/>
          </a:xfrm>
          <a:prstGeom prst="line">
            <a:avLst/>
          </a:prstGeom>
          <a:ln w="9525">
            <a:solidFill>
              <a:schemeClr val="accent2"/>
            </a:solidFill>
            <a:prstDash val="soli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56E49C38-B64A-9246-967A-E0F1B8D5B96C}"/>
              </a:ext>
            </a:extLst>
          </p:cNvPr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213" y="1452412"/>
            <a:ext cx="2095200" cy="20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8252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6306" y="465592"/>
            <a:ext cx="11324967" cy="916982"/>
          </a:xfrm>
        </p:spPr>
        <p:txBody>
          <a:bodyPr>
            <a:noAutofit/>
          </a:bodyPr>
          <a:lstStyle/>
          <a:p>
            <a:r>
              <a:rPr lang="en-US" sz="4000" dirty="0"/>
              <a:t>Science for peace</a:t>
            </a:r>
            <a:br>
              <a:rPr lang="en-US" sz="3800" dirty="0"/>
            </a:br>
            <a:r>
              <a:rPr lang="en-US" sz="3100" dirty="0"/>
              <a:t>CERN was founded in 1954 with 12 European Member States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478016" y="1603222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1" name="ZoneTexte 15">
            <a:extLst>
              <a:ext uri="{FF2B5EF4-FFF2-40B4-BE49-F238E27FC236}">
                <a16:creationId xmlns:a16="http://schemas.microsoft.com/office/drawing/2014/main" id="{ED63E074-9F71-3744-8F38-9F06BA8B3D9D}"/>
              </a:ext>
            </a:extLst>
          </p:cNvPr>
          <p:cNvSpPr txBox="1"/>
          <p:nvPr/>
        </p:nvSpPr>
        <p:spPr>
          <a:xfrm>
            <a:off x="695318" y="3182192"/>
            <a:ext cx="3125001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b="1" dirty="0"/>
              <a:t>23 </a:t>
            </a:r>
            <a:r>
              <a:rPr lang="en-US" dirty="0">
                <a:latin typeface="Arial" charset="0"/>
                <a:ea typeface="Arial" charset="0"/>
                <a:cs typeface="Arial" charset="0"/>
              </a:rPr>
              <a:t>Member States</a:t>
            </a:r>
          </a:p>
          <a:p>
            <a:r>
              <a:rPr lang="en-US" sz="1000" dirty="0"/>
              <a:t>Austria – Belgium – Bulgaria – Czech Republic </a:t>
            </a:r>
            <a:br>
              <a:rPr lang="en-US" sz="1000" dirty="0"/>
            </a:br>
            <a:r>
              <a:rPr lang="en-US" sz="1000" dirty="0"/>
              <a:t>Denmark – Finland – France – Germany – Greece Hungary – Israel </a:t>
            </a:r>
            <a:r>
              <a:rPr lang="en-US" sz="1000" dirty="0">
                <a:solidFill>
                  <a:srgbClr val="0055A0"/>
                </a:solidFill>
              </a:rPr>
              <a:t>–</a:t>
            </a:r>
            <a:r>
              <a:rPr lang="en-US" sz="1000" dirty="0"/>
              <a:t> Italy – Netherlands – Norway </a:t>
            </a:r>
            <a:br>
              <a:rPr lang="en-US" sz="1000" dirty="0"/>
            </a:br>
            <a:r>
              <a:rPr lang="en-US" sz="1000" dirty="0"/>
              <a:t>Poland – Portugal – Romania – Serbia – Slovakia Spain – Sweden – Switzerland – United Kingdom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12" name="ZoneTexte 15">
            <a:extLst>
              <a:ext uri="{FF2B5EF4-FFF2-40B4-BE49-F238E27FC236}">
                <a16:creationId xmlns:a16="http://schemas.microsoft.com/office/drawing/2014/main" id="{AE67E09A-DB82-F742-9DF1-BA3E62EBE9C1}"/>
              </a:ext>
            </a:extLst>
          </p:cNvPr>
          <p:cNvSpPr txBox="1"/>
          <p:nvPr/>
        </p:nvSpPr>
        <p:spPr>
          <a:xfrm>
            <a:off x="303134" y="4297238"/>
            <a:ext cx="3710481" cy="2376026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6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3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</a:p>
          <a:p>
            <a:pPr marL="450850" indent="-450850"/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6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6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600" dirty="0">
              <a:solidFill>
                <a:schemeClr val="accent4">
                  <a:lumMod val="7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r>
              <a:rPr lang="en-US" sz="1000" dirty="0">
                <a:solidFill>
                  <a:schemeClr val="accent4">
                    <a:lumMod val="75000"/>
                  </a:schemeClr>
                </a:solidFill>
              </a:rPr>
              <a:t>Cyprus – Estonia – Slovenia 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7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6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r>
              <a:rPr lang="en-US" sz="1000" dirty="0">
                <a:solidFill>
                  <a:srgbClr val="668BCC"/>
                </a:solidFill>
              </a:rPr>
              <a:t>Croatia – India –  Latvia – Lithuania – Pakistan</a:t>
            </a:r>
            <a:br>
              <a:rPr lang="en-US" sz="1000" dirty="0">
                <a:solidFill>
                  <a:srgbClr val="668BCC"/>
                </a:solidFill>
              </a:rPr>
            </a:br>
            <a:r>
              <a:rPr lang="en-US" sz="1000" dirty="0" err="1">
                <a:solidFill>
                  <a:srgbClr val="668BCC"/>
                </a:solidFill>
              </a:rPr>
              <a:t>Türkiye</a:t>
            </a:r>
            <a:r>
              <a:rPr lang="en-US" sz="1000" dirty="0">
                <a:solidFill>
                  <a:srgbClr val="668BCC"/>
                </a:solidFill>
              </a:rPr>
              <a:t> – Ukraine</a:t>
            </a:r>
          </a:p>
          <a:p>
            <a:endParaRPr lang="en-US" sz="1000" b="1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6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6</a:t>
            </a:r>
            <a:r>
              <a:rPr lang="fr-FR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6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endParaRPr lang="fr-FR" sz="1600" dirty="0">
              <a:solidFill>
                <a:schemeClr val="tx1">
                  <a:lumMod val="60000"/>
                  <a:lumOff val="40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1000" b="1" dirty="0">
                <a:solidFill>
                  <a:srgbClr val="FF0000"/>
                </a:solidFill>
              </a:rPr>
              <a:t>Japan </a:t>
            </a:r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– Russia (suspended) – USA</a:t>
            </a:r>
          </a:p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European Union – JINR (suspended) – UNESCO</a:t>
            </a:r>
          </a:p>
          <a:p>
            <a:r>
              <a:rPr lang="en-US" sz="1000" dirty="0">
                <a:solidFill>
                  <a:srgbClr val="A8CEE3"/>
                </a:solidFill>
              </a:rPr>
              <a:t> </a:t>
            </a:r>
          </a:p>
        </p:txBody>
      </p:sp>
      <p:grpSp>
        <p:nvGrpSpPr>
          <p:cNvPr id="388" name="Group 387">
            <a:extLst>
              <a:ext uri="{FF2B5EF4-FFF2-40B4-BE49-F238E27FC236}">
                <a16:creationId xmlns:a16="http://schemas.microsoft.com/office/drawing/2014/main" id="{1ED366C7-9586-CF46-9759-425FC74B08D9}"/>
              </a:ext>
            </a:extLst>
          </p:cNvPr>
          <p:cNvGrpSpPr/>
          <p:nvPr/>
        </p:nvGrpSpPr>
        <p:grpSpPr>
          <a:xfrm>
            <a:off x="9109465" y="3645907"/>
            <a:ext cx="3321496" cy="1542503"/>
            <a:chOff x="9915059" y="2650253"/>
            <a:chExt cx="3178132" cy="1624460"/>
          </a:xfrm>
        </p:grpSpPr>
        <p:sp>
          <p:nvSpPr>
            <p:cNvPr id="389" name="Rectangle 388">
              <a:extLst>
                <a:ext uri="{FF2B5EF4-FFF2-40B4-BE49-F238E27FC236}">
                  <a16:creationId xmlns:a16="http://schemas.microsoft.com/office/drawing/2014/main" id="{9D2F5DCE-2B1B-F342-85BA-962A761725C7}"/>
                </a:ext>
              </a:extLst>
            </p:cNvPr>
            <p:cNvSpPr/>
            <p:nvPr/>
          </p:nvSpPr>
          <p:spPr>
            <a:xfrm>
              <a:off x="9915059" y="2650253"/>
              <a:ext cx="2956161" cy="162446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0" name="ZoneTexte 2">
              <a:extLst>
                <a:ext uri="{FF2B5EF4-FFF2-40B4-BE49-F238E27FC236}">
                  <a16:creationId xmlns:a16="http://schemas.microsoft.com/office/drawing/2014/main" id="{6C341B06-E424-6B48-A791-969129B7F027}"/>
                </a:ext>
              </a:extLst>
            </p:cNvPr>
            <p:cNvSpPr txBox="1"/>
            <p:nvPr/>
          </p:nvSpPr>
          <p:spPr>
            <a:xfrm>
              <a:off x="9954637" y="2723467"/>
              <a:ext cx="3138554" cy="15072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As of </a:t>
              </a:r>
              <a:r>
                <a:rPr lang="en-US" sz="1500" dirty="0">
                  <a:solidFill>
                    <a:schemeClr val="bg1"/>
                  </a:solidFill>
                </a:rPr>
                <a:t>31 December 2022</a:t>
              </a:r>
              <a:endParaRPr lang="en-US" sz="1500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Employees: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2658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staff,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900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fellows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endParaRPr lang="en-US" sz="1500" dirty="0">
                <a:solidFill>
                  <a:schemeClr val="bg2"/>
                </a:solidFill>
              </a:endParaRP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dirty="0">
                  <a:solidFill>
                    <a:schemeClr val="bg2"/>
                  </a:solidFill>
                </a:rPr>
                <a:t>Associates:</a:t>
              </a:r>
              <a:r>
                <a:rPr lang="en-US" sz="1500" b="1" dirty="0">
                  <a:solidFill>
                    <a:schemeClr val="bg2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 </a:t>
              </a:r>
            </a:p>
            <a:p>
              <a:pPr marL="171450" indent="-171450">
                <a:lnSpc>
                  <a:spcPct val="80000"/>
                </a:lnSpc>
                <a:spcBef>
                  <a:spcPct val="20000"/>
                </a:spcBef>
                <a:buSzPct val="65000"/>
                <a:defRPr/>
              </a:pP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11 860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users, </a:t>
              </a:r>
              <a:r>
                <a:rPr lang="en-US" sz="1500" b="1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1516 </a:t>
              </a:r>
              <a:r>
                <a:rPr lang="en-US" sz="1500" dirty="0">
                  <a:solidFill>
                    <a:schemeClr val="bg1"/>
                  </a:solidFill>
                  <a:effectLst>
                    <a:outerShdw sx="1000" sy="1000" algn="ctr" rotWithShape="0">
                      <a:schemeClr val="tx1"/>
                    </a:outerShdw>
                  </a:effectLst>
                </a:rPr>
                <a:t>others</a:t>
              </a:r>
            </a:p>
          </p:txBody>
        </p:sp>
      </p:grpSp>
      <p:sp>
        <p:nvSpPr>
          <p:cNvPr id="392" name="Rectangle 391">
            <a:extLst>
              <a:ext uri="{FF2B5EF4-FFF2-40B4-BE49-F238E27FC236}">
                <a16:creationId xmlns:a16="http://schemas.microsoft.com/office/drawing/2014/main" id="{B1CFD215-7D6F-B748-9D72-E6BE6E6B67D3}"/>
              </a:ext>
            </a:extLst>
          </p:cNvPr>
          <p:cNvSpPr/>
          <p:nvPr/>
        </p:nvSpPr>
        <p:spPr>
          <a:xfrm>
            <a:off x="9093212" y="2509914"/>
            <a:ext cx="3105342" cy="104607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3" name="ZoneTexte 2">
            <a:extLst>
              <a:ext uri="{FF2B5EF4-FFF2-40B4-BE49-F238E27FC236}">
                <a16:creationId xmlns:a16="http://schemas.microsoft.com/office/drawing/2014/main" id="{550A0A85-68F3-AD4E-BC01-61C37573C952}"/>
              </a:ext>
            </a:extLst>
          </p:cNvPr>
          <p:cNvSpPr txBox="1"/>
          <p:nvPr/>
        </p:nvSpPr>
        <p:spPr>
          <a:xfrm>
            <a:off x="9109466" y="2509982"/>
            <a:ext cx="2744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CERN’s annual budget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is 1200 MCHF (equivalent </a:t>
            </a:r>
            <a:b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15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to a medium-sized European university)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A709612-5C3B-A642-A5D1-6DF331BB23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54" y="1513146"/>
            <a:ext cx="5613400" cy="35814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97E8936-EC78-E142-B8DB-84FC50F36B5B}"/>
              </a:ext>
            </a:extLst>
          </p:cNvPr>
          <p:cNvSpPr txBox="1"/>
          <p:nvPr/>
        </p:nvSpPr>
        <p:spPr>
          <a:xfrm>
            <a:off x="4732855" y="5216108"/>
            <a:ext cx="6811391" cy="1641892"/>
          </a:xfrm>
          <a:prstGeom prst="rect">
            <a:avLst/>
          </a:prstGeom>
          <a:noFill/>
        </p:spPr>
        <p:txBody>
          <a:bodyPr wrap="none" rtlCol="0" anchor="t" anchorCtr="0">
            <a:noAutofit/>
          </a:bodyPr>
          <a:lstStyle/>
          <a:p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Around 50 Cooperation Agreements </a:t>
            </a:r>
            <a:b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6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with non-Member States and Territories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Albania – Algeria – Argentina – Armenia – Australia – Azerbaijan – Bangladesh – Belarus – Bolivia</a:t>
            </a:r>
            <a:b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Bosnia and Herzegovina –  Brazil – Canada – Chile – Colombia – Costa Rica – Ecuador – Egypt – Georgia – Honduras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Iceland – Iran – Jordan – Kazakhstan – Lebanon – Malta – Mexico – Mongolia – Montenegro – Morocco – Nepal  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New Zealand – North Macedonia – Palestine – Paraguay – People's Republic of China – Peru – Philippines – Qatar</a:t>
            </a:r>
          </a:p>
          <a:p>
            <a:r>
              <a:rPr lang="en-US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– Saudi Arabia – Sri Lanka – South Africa – Thailand – Tunisia – United Arab Emirates – Vietnam</a:t>
            </a:r>
            <a:endParaRPr lang="fr-FR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951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502BA0-270B-F148-85ED-6252920054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000" y="465592"/>
            <a:ext cx="10800000" cy="682894"/>
          </a:xfrm>
        </p:spPr>
        <p:txBody>
          <a:bodyPr>
            <a:normAutofit/>
          </a:bodyPr>
          <a:lstStyle/>
          <a:p>
            <a:r>
              <a:rPr lang="en-US" sz="4000" dirty="0"/>
              <a:t>A laboratory for people around the world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EC781E-76FF-374F-A134-BCA33B005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5</a:t>
            </a:fld>
            <a:endParaRPr lang="fr-FR"/>
          </a:p>
        </p:txBody>
      </p:sp>
      <p:sp>
        <p:nvSpPr>
          <p:cNvPr id="195" name="AutoShape 3">
            <a:extLst>
              <a:ext uri="{FF2B5EF4-FFF2-40B4-BE49-F238E27FC236}">
                <a16:creationId xmlns:a16="http://schemas.microsoft.com/office/drawing/2014/main" id="{893E21E5-BEFD-CC41-A448-CBB5B86E5E14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743231" y="1651064"/>
            <a:ext cx="6707775" cy="331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5" name="TextBox 754">
            <a:extLst>
              <a:ext uri="{FF2B5EF4-FFF2-40B4-BE49-F238E27FC236}">
                <a16:creationId xmlns:a16="http://schemas.microsoft.com/office/drawing/2014/main" id="{370A23ED-C0A0-6B4C-8F18-70D93F06AEB8}"/>
              </a:ext>
            </a:extLst>
          </p:cNvPr>
          <p:cNvSpPr txBox="1"/>
          <p:nvPr/>
        </p:nvSpPr>
        <p:spPr>
          <a:xfrm>
            <a:off x="4941012" y="5094973"/>
            <a:ext cx="627321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Non-Member States and Territories </a:t>
            </a:r>
            <a:r>
              <a:rPr lang="fr-FR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1271</a:t>
            </a:r>
            <a:r>
              <a:rPr lang="fr-FR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endParaRPr lang="en-US" sz="1400" dirty="0">
              <a:solidFill>
                <a:schemeClr val="tx2">
                  <a:lumMod val="75000"/>
                  <a:lumOff val="25000"/>
                </a:schemeClr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Algeria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Argentina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Armenia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Australia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Azerbaijan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Bahrain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Belarus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18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Brazil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122 </a:t>
            </a:r>
            <a:b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</a:b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Canada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Chile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34 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Colombia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Costa 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Cuba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Ecuador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Egypt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Georgia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32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Hong Kong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Iceland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Indonesia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Ireland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Jordan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Kuwait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Lebanon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13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Madagascar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Malaysia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Malta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Mexico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Montenegro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Morocco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19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New Zealand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Nigeria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Oman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</a:p>
          <a:p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Palestine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People’s Republic of China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333 – 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Peru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GB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Philippines </a:t>
            </a:r>
            <a:r>
              <a:rPr lang="en-GB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Republic of Korea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147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Singapore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South Africa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52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Sri Lanka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10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Taiwan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Thailand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17 –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Tunisia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United Arab Emirates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7 – </a:t>
            </a:r>
            <a:r>
              <a:rPr lang="en-US" sz="9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Viet Nam </a:t>
            </a:r>
            <a:r>
              <a:rPr lang="en-US" sz="9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1</a:t>
            </a:r>
          </a:p>
        </p:txBody>
      </p:sp>
      <p:sp>
        <p:nvSpPr>
          <p:cNvPr id="896" name="ZoneTexte 15">
            <a:extLst>
              <a:ext uri="{FF2B5EF4-FFF2-40B4-BE49-F238E27FC236}">
                <a16:creationId xmlns:a16="http://schemas.microsoft.com/office/drawing/2014/main" id="{9FCF8CFA-D161-954A-B280-A5DD293A3A7A}"/>
              </a:ext>
            </a:extLst>
          </p:cNvPr>
          <p:cNvSpPr txBox="1"/>
          <p:nvPr/>
        </p:nvSpPr>
        <p:spPr>
          <a:xfrm>
            <a:off x="692300" y="3395461"/>
            <a:ext cx="3356836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b="1" dirty="0"/>
              <a:t>Member States 7147 </a:t>
            </a:r>
            <a:endParaRPr lang="en-US" sz="1400" dirty="0"/>
          </a:p>
          <a:p>
            <a:r>
              <a:rPr lang="en-US" sz="900" b="1" dirty="0"/>
              <a:t>Austria </a:t>
            </a:r>
            <a:r>
              <a:rPr lang="en-US" sz="900" dirty="0"/>
              <a:t>85 –</a:t>
            </a:r>
            <a:r>
              <a:rPr lang="en-US" sz="900" b="1" dirty="0"/>
              <a:t> Belgium </a:t>
            </a:r>
            <a:r>
              <a:rPr lang="en-US" sz="900" dirty="0"/>
              <a:t>129 –</a:t>
            </a:r>
            <a:r>
              <a:rPr lang="en-US" sz="900" b="1" dirty="0"/>
              <a:t> Bulgaria </a:t>
            </a:r>
            <a:r>
              <a:rPr lang="en-US" sz="900" dirty="0"/>
              <a:t>43 –</a:t>
            </a:r>
            <a:r>
              <a:rPr lang="en-US" sz="900" b="1" dirty="0"/>
              <a:t> Czech Republic </a:t>
            </a:r>
            <a:r>
              <a:rPr lang="en-US" sz="900" dirty="0"/>
              <a:t>244 </a:t>
            </a:r>
            <a:r>
              <a:rPr lang="en-US" sz="900" b="1" dirty="0"/>
              <a:t>Denmark</a:t>
            </a:r>
            <a:r>
              <a:rPr lang="en-US" sz="900" dirty="0"/>
              <a:t> 49 –</a:t>
            </a:r>
            <a:r>
              <a:rPr lang="en-US" sz="900" b="1" dirty="0"/>
              <a:t> Finland </a:t>
            </a:r>
            <a:r>
              <a:rPr lang="en-US" sz="900" dirty="0"/>
              <a:t>90 –</a:t>
            </a:r>
            <a:r>
              <a:rPr lang="en-US" sz="900" b="1" dirty="0"/>
              <a:t> France </a:t>
            </a:r>
            <a:r>
              <a:rPr lang="en-US" sz="900" dirty="0"/>
              <a:t>844 –</a:t>
            </a:r>
            <a:r>
              <a:rPr lang="en-US" sz="900" b="1" dirty="0"/>
              <a:t> Germany </a:t>
            </a:r>
            <a:r>
              <a:rPr lang="en-US" sz="900" dirty="0"/>
              <a:t>1225 </a:t>
            </a:r>
            <a:r>
              <a:rPr lang="en-US" sz="900" b="1" dirty="0"/>
              <a:t>Greece </a:t>
            </a:r>
            <a:r>
              <a:rPr lang="en-US" sz="900" dirty="0"/>
              <a:t>119 –</a:t>
            </a:r>
            <a:r>
              <a:rPr lang="en-US" sz="900" b="1" dirty="0"/>
              <a:t> Hungary </a:t>
            </a:r>
            <a:r>
              <a:rPr lang="en-US" sz="900" dirty="0"/>
              <a:t>73 –</a:t>
            </a:r>
            <a:r>
              <a:rPr lang="en-US" sz="900" b="1" dirty="0"/>
              <a:t> Israel </a:t>
            </a:r>
            <a:r>
              <a:rPr lang="en-US" sz="900" dirty="0"/>
              <a:t>64 –</a:t>
            </a:r>
            <a:r>
              <a:rPr lang="en-US" sz="900" b="1" dirty="0"/>
              <a:t> Italy </a:t>
            </a:r>
            <a:r>
              <a:rPr lang="en-US" sz="900" dirty="0"/>
              <a:t>1527 </a:t>
            </a:r>
          </a:p>
          <a:p>
            <a:r>
              <a:rPr lang="en-US" sz="900" b="1" dirty="0"/>
              <a:t>Netherlands </a:t>
            </a:r>
            <a:r>
              <a:rPr lang="en-US" sz="900" dirty="0"/>
              <a:t>169 –</a:t>
            </a:r>
            <a:r>
              <a:rPr lang="en-US" sz="900" b="1" dirty="0"/>
              <a:t> Norway</a:t>
            </a:r>
            <a:r>
              <a:rPr lang="en-US" sz="900" dirty="0"/>
              <a:t> 79 –</a:t>
            </a:r>
            <a:r>
              <a:rPr lang="en-US" sz="900" b="1" dirty="0"/>
              <a:t> Poland </a:t>
            </a:r>
            <a:r>
              <a:rPr lang="en-US" sz="900" dirty="0"/>
              <a:t>305 –</a:t>
            </a:r>
            <a:r>
              <a:rPr lang="en-US" sz="900" b="1" dirty="0"/>
              <a:t> Portugal </a:t>
            </a:r>
            <a:r>
              <a:rPr lang="en-US" sz="900" dirty="0"/>
              <a:t>100 </a:t>
            </a:r>
            <a:r>
              <a:rPr lang="en-US" sz="900" b="1" dirty="0"/>
              <a:t>Romania </a:t>
            </a:r>
            <a:r>
              <a:rPr lang="en-US" sz="900" dirty="0"/>
              <a:t>109 –</a:t>
            </a:r>
            <a:r>
              <a:rPr lang="en-US" sz="900" b="1" dirty="0"/>
              <a:t> Serbia </a:t>
            </a:r>
            <a:r>
              <a:rPr lang="en-US" sz="900" dirty="0"/>
              <a:t>33 –</a:t>
            </a:r>
            <a:r>
              <a:rPr lang="en-US" sz="900" b="1" dirty="0"/>
              <a:t> Slovakia </a:t>
            </a:r>
            <a:r>
              <a:rPr lang="en-US" sz="900" dirty="0"/>
              <a:t>70 –</a:t>
            </a:r>
            <a:r>
              <a:rPr lang="en-US" sz="900" b="1" dirty="0"/>
              <a:t> Spain </a:t>
            </a:r>
            <a:r>
              <a:rPr lang="en-US" sz="900" dirty="0"/>
              <a:t>383</a:t>
            </a:r>
            <a:r>
              <a:rPr lang="en-US" sz="900" b="1" dirty="0"/>
              <a:t> </a:t>
            </a:r>
            <a:br>
              <a:rPr lang="en-US" sz="900" b="1" dirty="0"/>
            </a:br>
            <a:r>
              <a:rPr lang="en-US" sz="900" b="1" dirty="0"/>
              <a:t>Sweden </a:t>
            </a:r>
            <a:r>
              <a:rPr lang="en-US" sz="900" dirty="0"/>
              <a:t>103 –</a:t>
            </a:r>
            <a:r>
              <a:rPr lang="en-US" sz="900" b="1" dirty="0"/>
              <a:t> Switzerland </a:t>
            </a:r>
            <a:r>
              <a:rPr lang="en-US" sz="900" dirty="0"/>
              <a:t>406 –</a:t>
            </a:r>
            <a:r>
              <a:rPr lang="en-US" sz="900" b="1" dirty="0"/>
              <a:t> United Kingdom</a:t>
            </a:r>
            <a:r>
              <a:rPr lang="en-US" sz="900" dirty="0"/>
              <a:t> 898</a:t>
            </a:r>
            <a:r>
              <a:rPr lang="en-US" sz="900" b="1" dirty="0"/>
              <a:t> </a:t>
            </a:r>
            <a:endParaRPr lang="en-US" sz="900" dirty="0"/>
          </a:p>
        </p:txBody>
      </p:sp>
      <p:sp>
        <p:nvSpPr>
          <p:cNvPr id="897" name="ZoneTexte 15">
            <a:extLst>
              <a:ext uri="{FF2B5EF4-FFF2-40B4-BE49-F238E27FC236}">
                <a16:creationId xmlns:a16="http://schemas.microsoft.com/office/drawing/2014/main" id="{DE09DFFE-3CD1-614D-A05A-7F9E823B5F03}"/>
              </a:ext>
            </a:extLst>
          </p:cNvPr>
          <p:cNvSpPr txBox="1"/>
          <p:nvPr/>
        </p:nvSpPr>
        <p:spPr>
          <a:xfrm>
            <a:off x="357858" y="4422598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pPr marL="450850" indent="-450850"/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</a:p>
          <a:p>
            <a:pPr marL="450850" indent="-450850"/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in the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400" dirty="0" err="1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b="1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69</a:t>
            </a:r>
            <a:r>
              <a:rPr lang="fr-FR" sz="1400" dirty="0">
                <a:solidFill>
                  <a:schemeClr val="accent4">
                    <a:lumMod val="75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Cyprus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15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Estonia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 30 – </a:t>
            </a:r>
            <a:r>
              <a:rPr lang="en-US" sz="900" b="1" dirty="0">
                <a:solidFill>
                  <a:schemeClr val="accent4">
                    <a:lumMod val="75000"/>
                  </a:schemeClr>
                </a:solidFill>
              </a:rPr>
              <a:t>Slovenia </a:t>
            </a:r>
            <a:r>
              <a:rPr lang="en-US" sz="900" dirty="0">
                <a:solidFill>
                  <a:schemeClr val="accent4">
                    <a:lumMod val="75000"/>
                  </a:schemeClr>
                </a:solidFill>
              </a:rPr>
              <a:t>24</a:t>
            </a:r>
          </a:p>
          <a:p>
            <a:pPr marL="450850" indent="-450850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Associate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400" dirty="0" err="1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400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 States </a:t>
            </a:r>
            <a:r>
              <a:rPr lang="fr-FR" sz="1400" b="1" dirty="0">
                <a:solidFill>
                  <a:srgbClr val="668BCC"/>
                </a:solidFill>
                <a:latin typeface="Arial" charset="0"/>
                <a:ea typeface="Arial" charset="0"/>
                <a:cs typeface="Arial" charset="0"/>
              </a:rPr>
              <a:t>382</a:t>
            </a:r>
            <a:endParaRPr lang="fr-FR" sz="1400" dirty="0">
              <a:solidFill>
                <a:srgbClr val="668BCC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en-US" sz="900" b="1" dirty="0">
                <a:solidFill>
                  <a:srgbClr val="668BCC"/>
                </a:solidFill>
              </a:rPr>
              <a:t>Croatia</a:t>
            </a:r>
            <a:r>
              <a:rPr lang="en-US" sz="900" dirty="0">
                <a:solidFill>
                  <a:srgbClr val="668BCC"/>
                </a:solidFill>
              </a:rPr>
              <a:t> 38 –</a:t>
            </a:r>
            <a:r>
              <a:rPr lang="en-US" sz="900" b="1" dirty="0">
                <a:solidFill>
                  <a:srgbClr val="668BCC"/>
                </a:solidFill>
              </a:rPr>
              <a:t> India </a:t>
            </a:r>
            <a:r>
              <a:rPr lang="en-US" sz="900" dirty="0">
                <a:solidFill>
                  <a:srgbClr val="668BCC"/>
                </a:solidFill>
              </a:rPr>
              <a:t>132 –  </a:t>
            </a:r>
            <a:r>
              <a:rPr lang="en-US" sz="900" b="1" dirty="0">
                <a:solidFill>
                  <a:srgbClr val="668BCC"/>
                </a:solidFill>
              </a:rPr>
              <a:t>Latvia </a:t>
            </a:r>
            <a:r>
              <a:rPr lang="en-US" sz="900" dirty="0">
                <a:solidFill>
                  <a:srgbClr val="668BCC"/>
                </a:solidFill>
              </a:rPr>
              <a:t>16 – </a:t>
            </a:r>
            <a:r>
              <a:rPr lang="en-US" sz="900" b="1" dirty="0">
                <a:solidFill>
                  <a:srgbClr val="668BCC"/>
                </a:solidFill>
              </a:rPr>
              <a:t>Lithuania </a:t>
            </a:r>
            <a:r>
              <a:rPr lang="en-US" sz="900" dirty="0">
                <a:solidFill>
                  <a:srgbClr val="668BCC"/>
                </a:solidFill>
              </a:rPr>
              <a:t>14 – </a:t>
            </a:r>
            <a:r>
              <a:rPr lang="en-US" sz="900" b="1" dirty="0">
                <a:solidFill>
                  <a:srgbClr val="668BCC"/>
                </a:solidFill>
              </a:rPr>
              <a:t>Pakistan </a:t>
            </a:r>
            <a:r>
              <a:rPr lang="en-US" sz="900" dirty="0">
                <a:solidFill>
                  <a:srgbClr val="668BCC"/>
                </a:solidFill>
              </a:rPr>
              <a:t>35 </a:t>
            </a:r>
          </a:p>
          <a:p>
            <a:r>
              <a:rPr lang="en-GB" sz="900" b="1" dirty="0" err="1">
                <a:solidFill>
                  <a:srgbClr val="668BCC"/>
                </a:solidFill>
              </a:rPr>
              <a:t>Türkiye</a:t>
            </a:r>
            <a:r>
              <a:rPr lang="en-US" sz="900" b="1" dirty="0">
                <a:solidFill>
                  <a:srgbClr val="668BCC"/>
                </a:solidFill>
              </a:rPr>
              <a:t> </a:t>
            </a:r>
            <a:r>
              <a:rPr lang="en-US" sz="900" dirty="0">
                <a:solidFill>
                  <a:srgbClr val="668BCC"/>
                </a:solidFill>
              </a:rPr>
              <a:t>122 –</a:t>
            </a:r>
            <a:r>
              <a:rPr lang="en-US" sz="900" b="1" dirty="0">
                <a:solidFill>
                  <a:srgbClr val="668BCC"/>
                </a:solidFill>
              </a:rPr>
              <a:t> Ukraine</a:t>
            </a:r>
            <a:r>
              <a:rPr lang="en-US" sz="900" dirty="0">
                <a:solidFill>
                  <a:srgbClr val="668BCC"/>
                </a:solidFill>
              </a:rPr>
              <a:t> 25</a:t>
            </a:r>
          </a:p>
          <a:p>
            <a:endParaRPr lang="en-US" sz="900" dirty="0">
              <a:solidFill>
                <a:srgbClr val="668BCC"/>
              </a:solidFill>
            </a:endParaRPr>
          </a:p>
          <a:p>
            <a:r>
              <a:rPr lang="en-US" sz="900" b="1" dirty="0">
                <a:solidFill>
                  <a:srgbClr val="FF0000"/>
                </a:solidFill>
              </a:rPr>
              <a:t>Brazil, Chile and Ireland are candidate Associate Member States</a:t>
            </a:r>
          </a:p>
          <a:p>
            <a:endParaRPr lang="en-US" sz="10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FR" sz="1400" dirty="0" err="1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Observers</a:t>
            </a:r>
            <a:r>
              <a:rPr lang="fr-FR" sz="1400" dirty="0">
                <a:solidFill>
                  <a:schemeClr val="tx1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4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2991</a:t>
            </a:r>
            <a:endParaRPr lang="en-US" sz="14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US" sz="900" dirty="0">
                <a:solidFill>
                  <a:srgbClr val="FF0000"/>
                </a:solidFill>
              </a:rPr>
              <a:t>Japan 216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Russia 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(suspended) 873 – </a:t>
            </a:r>
            <a:r>
              <a:rPr lang="en-US" sz="9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United States of America</a:t>
            </a:r>
            <a:r>
              <a:rPr lang="en-US" sz="9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1902</a:t>
            </a:r>
          </a:p>
        </p:txBody>
      </p:sp>
      <p:sp>
        <p:nvSpPr>
          <p:cNvPr id="898" name="TextBox 897">
            <a:extLst>
              <a:ext uri="{FF2B5EF4-FFF2-40B4-BE49-F238E27FC236}">
                <a16:creationId xmlns:a16="http://schemas.microsoft.com/office/drawing/2014/main" id="{2808FD21-D4AB-F549-9A57-AA123844C767}"/>
              </a:ext>
            </a:extLst>
          </p:cNvPr>
          <p:cNvSpPr txBox="1"/>
          <p:nvPr/>
        </p:nvSpPr>
        <p:spPr>
          <a:xfrm>
            <a:off x="967215" y="1177032"/>
            <a:ext cx="111247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Distribution of all CERN Users by the country of their home institutes as of 31 December 2022</a:t>
            </a:r>
          </a:p>
        </p:txBody>
      </p:sp>
      <p:sp>
        <p:nvSpPr>
          <p:cNvPr id="400" name="ZoneTexte 9">
            <a:extLst>
              <a:ext uri="{FF2B5EF4-FFF2-40B4-BE49-F238E27FC236}">
                <a16:creationId xmlns:a16="http://schemas.microsoft.com/office/drawing/2014/main" id="{0597B97A-0B05-5A47-9570-9CB78847FC96}"/>
              </a:ext>
            </a:extLst>
          </p:cNvPr>
          <p:cNvSpPr txBox="1"/>
          <p:nvPr/>
        </p:nvSpPr>
        <p:spPr bwMode="auto">
          <a:xfrm>
            <a:off x="695325" y="2252689"/>
            <a:ext cx="2716090" cy="1035903"/>
          </a:xfrm>
          <a:prstGeom prst="rect">
            <a:avLst/>
          </a:prstGeom>
          <a:solidFill>
            <a:schemeClr val="accent2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400" dirty="0" err="1">
                <a:solidFill>
                  <a:schemeClr val="bg1"/>
                </a:solidFill>
              </a:rPr>
              <a:t>Geographical</a:t>
            </a:r>
            <a:r>
              <a:rPr lang="fr-CH" sz="1400" dirty="0">
                <a:solidFill>
                  <a:schemeClr val="bg1"/>
                </a:solidFill>
              </a:rPr>
              <a:t> &amp; cultural </a:t>
            </a:r>
            <a:r>
              <a:rPr lang="fr-CH" sz="1400" dirty="0" err="1">
                <a:solidFill>
                  <a:schemeClr val="bg1"/>
                </a:solidFill>
              </a:rPr>
              <a:t>diversity</a:t>
            </a:r>
            <a:endParaRPr lang="fr-CH" sz="1400" dirty="0">
              <a:solidFill>
                <a:schemeClr val="bg1"/>
              </a:solidFill>
            </a:endParaRPr>
          </a:p>
          <a:p>
            <a:pPr algn="ctr"/>
            <a:r>
              <a:rPr lang="fr-CH" sz="1400" dirty="0" err="1">
                <a:solidFill>
                  <a:schemeClr val="bg1"/>
                </a:solidFill>
              </a:rPr>
              <a:t>Users</a:t>
            </a:r>
            <a:r>
              <a:rPr lang="fr-CH" sz="1400" b="1" dirty="0">
                <a:solidFill>
                  <a:schemeClr val="bg1"/>
                </a:solidFill>
              </a:rPr>
              <a:t> </a:t>
            </a:r>
            <a:r>
              <a:rPr lang="fr-CH" sz="1400" dirty="0">
                <a:solidFill>
                  <a:schemeClr val="bg1"/>
                </a:solidFill>
              </a:rPr>
              <a:t>of </a:t>
            </a:r>
            <a:r>
              <a:rPr lang="fr-CH" sz="1400" b="1" dirty="0">
                <a:solidFill>
                  <a:schemeClr val="bg1"/>
                </a:solidFill>
              </a:rPr>
              <a:t>110</a:t>
            </a:r>
            <a:r>
              <a:rPr lang="fr-CH" sz="1400" dirty="0">
                <a:solidFill>
                  <a:schemeClr val="bg1"/>
                </a:solidFill>
              </a:rPr>
              <a:t> </a:t>
            </a:r>
            <a:r>
              <a:rPr lang="fr-CH" sz="1400" b="1" dirty="0" err="1">
                <a:solidFill>
                  <a:schemeClr val="bg1"/>
                </a:solidFill>
              </a:rPr>
              <a:t>nationalities</a:t>
            </a:r>
            <a:endParaRPr lang="fr-CH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22.5</a:t>
            </a:r>
            <a:r>
              <a:rPr lang="fr-CH" sz="1400" b="1" dirty="0">
                <a:solidFill>
                  <a:schemeClr val="bg1"/>
                </a:solidFill>
              </a:rPr>
              <a:t>% </a:t>
            </a:r>
            <a:r>
              <a:rPr lang="fr-CH" sz="1400" b="1" dirty="0" err="1">
                <a:solidFill>
                  <a:schemeClr val="bg1"/>
                </a:solidFill>
              </a:rPr>
              <a:t>women</a:t>
            </a:r>
            <a:endParaRPr lang="fr-CH" sz="1400" dirty="0">
              <a:solidFill>
                <a:schemeClr val="bg1"/>
              </a:solidFill>
            </a:endParaRPr>
          </a:p>
        </p:txBody>
      </p:sp>
      <p:grpSp>
        <p:nvGrpSpPr>
          <p:cNvPr id="901" name="Group 900">
            <a:extLst>
              <a:ext uri="{FF2B5EF4-FFF2-40B4-BE49-F238E27FC236}">
                <a16:creationId xmlns:a16="http://schemas.microsoft.com/office/drawing/2014/main" id="{D0BD652F-5CF1-1842-A97F-108B17992596}"/>
              </a:ext>
            </a:extLst>
          </p:cNvPr>
          <p:cNvGrpSpPr/>
          <p:nvPr/>
        </p:nvGrpSpPr>
        <p:grpSpPr>
          <a:xfrm>
            <a:off x="905973" y="1917679"/>
            <a:ext cx="2142382" cy="306464"/>
            <a:chOff x="905973" y="1917679"/>
            <a:chExt cx="2142382" cy="306464"/>
          </a:xfrm>
        </p:grpSpPr>
        <p:pic>
          <p:nvPicPr>
            <p:cNvPr id="401" name="Picture 400">
              <a:extLst>
                <a:ext uri="{FF2B5EF4-FFF2-40B4-BE49-F238E27FC236}">
                  <a16:creationId xmlns:a16="http://schemas.microsoft.com/office/drawing/2014/main" id="{B2EF796C-66BC-1846-AC2A-3FDD8307845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</p:spPr>
        </p:pic>
        <p:pic>
          <p:nvPicPr>
            <p:cNvPr id="402" name="Picture 401">
              <a:extLst>
                <a:ext uri="{FF2B5EF4-FFF2-40B4-BE49-F238E27FC236}">
                  <a16:creationId xmlns:a16="http://schemas.microsoft.com/office/drawing/2014/main" id="{5270F467-8D62-CE44-ACED-53D942C2B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98205" y="1917679"/>
              <a:ext cx="1050150" cy="306464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6780E5E-4BEA-D043-8F44-8F3D3C1EDE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6540" y="1582406"/>
            <a:ext cx="5613400" cy="358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31897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10249C-1622-084B-B3C5-583661E9F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9" y="465591"/>
            <a:ext cx="4892000" cy="1116849"/>
          </a:xfrm>
        </p:spPr>
        <p:txBody>
          <a:bodyPr>
            <a:normAutofit/>
          </a:bodyPr>
          <a:lstStyle/>
          <a:p>
            <a:pPr algn="l"/>
            <a:r>
              <a:rPr lang="en-US" sz="4000" dirty="0"/>
              <a:t>Scientific priorities </a:t>
            </a:r>
            <a:br>
              <a:rPr lang="en-US" sz="4000" dirty="0"/>
            </a:br>
            <a:r>
              <a:rPr lang="en-US" sz="4000" dirty="0"/>
              <a:t>for the future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FADA8D5-0BD6-6A4F-83D1-4061043FD8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3999" y="1767565"/>
            <a:ext cx="5183424" cy="440939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2100" dirty="0">
                <a:solidFill>
                  <a:srgbClr val="2F2F2F"/>
                </a:solidFill>
              </a:rPr>
              <a:t>Implementation of the recommendations </a:t>
            </a:r>
            <a:br>
              <a:rPr lang="en-US" sz="2100" dirty="0">
                <a:solidFill>
                  <a:srgbClr val="2F2F2F"/>
                </a:solidFill>
              </a:rPr>
            </a:br>
            <a:r>
              <a:rPr lang="en-US" sz="2100" dirty="0">
                <a:solidFill>
                  <a:srgbClr val="2F2F2F"/>
                </a:solidFill>
              </a:rPr>
              <a:t>of the </a:t>
            </a:r>
            <a:r>
              <a:rPr lang="en-US" sz="2100" b="1" dirty="0">
                <a:solidFill>
                  <a:srgbClr val="2F2F2F"/>
                </a:solidFill>
              </a:rPr>
              <a:t>2020 Update of the European Strategy </a:t>
            </a:r>
            <a:br>
              <a:rPr lang="en-US" sz="2100" b="1" dirty="0">
                <a:solidFill>
                  <a:srgbClr val="2F2F2F"/>
                </a:solidFill>
              </a:rPr>
            </a:br>
            <a:r>
              <a:rPr lang="en-US" sz="2100" b="1" dirty="0">
                <a:solidFill>
                  <a:srgbClr val="2F2F2F"/>
                </a:solidFill>
              </a:rPr>
              <a:t>for Particle Physics</a:t>
            </a:r>
            <a:r>
              <a:rPr lang="en-US" sz="2100" dirty="0">
                <a:solidFill>
                  <a:srgbClr val="2F2F2F"/>
                </a:solidFill>
              </a:rPr>
              <a:t>:</a:t>
            </a:r>
          </a:p>
          <a:p>
            <a:pPr>
              <a:lnSpc>
                <a:spcPct val="110000"/>
              </a:lnSpc>
            </a:pPr>
            <a:endParaRPr lang="en-US" sz="2100" dirty="0">
              <a:solidFill>
                <a:srgbClr val="2F2F2F"/>
              </a:solidFill>
            </a:endParaRPr>
          </a:p>
          <a:p>
            <a:pPr defTabSz="288000">
              <a:lnSpc>
                <a:spcPct val="110000"/>
              </a:lnSpc>
            </a:pPr>
            <a:r>
              <a:rPr lang="en-US" dirty="0"/>
              <a:t>•	</a:t>
            </a:r>
            <a:r>
              <a:rPr lang="en-US" sz="1900" dirty="0"/>
              <a:t>Fully exploit the HL-LHC 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 	Build a Higgs factory to further understand 	this unique particle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Investigate the technical and financial feasibility 	of a future energy-frontier 100 km collider at 	CERN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Ramp up relevant R&amp;D </a:t>
            </a:r>
          </a:p>
          <a:p>
            <a:pPr defTabSz="288000">
              <a:lnSpc>
                <a:spcPct val="110000"/>
              </a:lnSpc>
            </a:pPr>
            <a:r>
              <a:rPr lang="en-US" sz="1900" dirty="0"/>
              <a:t>•	Continue supporting other projects around </a:t>
            </a:r>
            <a:br>
              <a:rPr lang="en-US" sz="1900" dirty="0"/>
            </a:br>
            <a:r>
              <a:rPr lang="en-US" sz="1900" dirty="0"/>
              <a:t>	the world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5D611-DF88-C544-9DAA-BD0F2F507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6</a:t>
            </a:fld>
            <a:endParaRPr lang="fr-FR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A77DA2E-5EC6-E54F-AF23-8697ABCF8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209800"/>
            <a:ext cx="6038321" cy="45418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4A21133-BE3D-CA4C-9949-FD7A2CE184C7}"/>
              </a:ext>
            </a:extLst>
          </p:cNvPr>
          <p:cNvSpPr txBox="1"/>
          <p:nvPr/>
        </p:nvSpPr>
        <p:spPr>
          <a:xfrm>
            <a:off x="1051132" y="5511825"/>
            <a:ext cx="64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A04256-306C-6D46-80E0-4CE520AA20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72" y="221410"/>
            <a:ext cx="6033525" cy="19883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078421-353E-164F-988D-773D902CE5F3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778" y="4691213"/>
            <a:ext cx="1060565" cy="35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40357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Diagram, radar chart&#10;&#10;Description automatically generated">
            <a:extLst>
              <a:ext uri="{FF2B5EF4-FFF2-40B4-BE49-F238E27FC236}">
                <a16:creationId xmlns:a16="http://schemas.microsoft.com/office/drawing/2014/main" id="{D0165216-A624-45DD-8EEC-B188896AFB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55" y="2777714"/>
            <a:ext cx="3867190" cy="3027550"/>
          </a:xfrm>
          <a:prstGeom prst="rect">
            <a:avLst/>
          </a:prstGeom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DD6D7D01-2D74-4BB7-8843-013BC6A4AF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674" y="2704347"/>
            <a:ext cx="2823067" cy="3144813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EE6EA8D-9A1F-440C-B2B5-2ADA3E1F4F72}"/>
              </a:ext>
            </a:extLst>
          </p:cNvPr>
          <p:cNvSpPr txBox="1">
            <a:spLocks/>
          </p:cNvSpPr>
          <p:nvPr/>
        </p:nvSpPr>
        <p:spPr>
          <a:xfrm>
            <a:off x="5614566" y="3483093"/>
            <a:ext cx="1512168" cy="751571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80BD2F77-2369-4621-9D1B-559C15528B8A}"/>
              </a:ext>
            </a:extLst>
          </p:cNvPr>
          <p:cNvSpPr txBox="1">
            <a:spLocks/>
          </p:cNvSpPr>
          <p:nvPr/>
        </p:nvSpPr>
        <p:spPr>
          <a:xfrm>
            <a:off x="-28930" y="0"/>
            <a:ext cx="1222093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FCC Integrated P</a:t>
            </a:r>
            <a:r>
              <a:rPr kumimoji="0" lang="en-US" sz="32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       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Inspired by Successful LEP – LHC P</a:t>
            </a:r>
            <a:r>
              <a:rPr kumimoji="0" lang="en-US" sz="2400" b="1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rogrammes</a:t>
            </a: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at CERN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4A6F745-D9B7-4661-96DE-5262EDD3D473}"/>
              </a:ext>
            </a:extLst>
          </p:cNvPr>
          <p:cNvSpPr/>
          <p:nvPr/>
        </p:nvSpPr>
        <p:spPr>
          <a:xfrm>
            <a:off x="335360" y="5871057"/>
            <a:ext cx="4320480" cy="288032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E9A1F3B5-C082-491A-84D8-A42455525EA3}"/>
              </a:ext>
            </a:extLst>
          </p:cNvPr>
          <p:cNvSpPr/>
          <p:nvPr/>
        </p:nvSpPr>
        <p:spPr>
          <a:xfrm>
            <a:off x="4655840" y="5871057"/>
            <a:ext cx="2784309" cy="288032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E52CCC7-CED5-4B33-A4AA-3B117F2FC897}"/>
              </a:ext>
            </a:extLst>
          </p:cNvPr>
          <p:cNvSpPr/>
          <p:nvPr/>
        </p:nvSpPr>
        <p:spPr>
          <a:xfrm>
            <a:off x="7440149" y="5871057"/>
            <a:ext cx="4320480" cy="288032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EC54DD9B-1A26-401F-B369-F15CA5DCE1F6}"/>
              </a:ext>
            </a:extLst>
          </p:cNvPr>
          <p:cNvSpPr txBox="1"/>
          <p:nvPr/>
        </p:nvSpPr>
        <p:spPr>
          <a:xfrm>
            <a:off x="1679509" y="5785648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2020 - 2040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3903001-0ACB-4513-B18B-CA408CDDAE82}"/>
              </a:ext>
            </a:extLst>
          </p:cNvPr>
          <p:cNvSpPr txBox="1"/>
          <p:nvPr/>
        </p:nvSpPr>
        <p:spPr>
          <a:xfrm>
            <a:off x="5377213" y="5785648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2045 - 2063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212EEE7-ACD1-48CE-BCC5-DC8FDBD3371D}"/>
              </a:ext>
            </a:extLst>
          </p:cNvPr>
          <p:cNvSpPr txBox="1"/>
          <p:nvPr/>
        </p:nvSpPr>
        <p:spPr>
          <a:xfrm>
            <a:off x="9168341" y="5775047"/>
            <a:ext cx="2254957" cy="379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67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2070 - 2095</a:t>
            </a:r>
            <a:endParaRPr kumimoji="0" lang="en-GB" sz="1867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4" name="Picture 53" descr="A picture containing icon&#10;&#10;Description automatically generated">
            <a:extLst>
              <a:ext uri="{FF2B5EF4-FFF2-40B4-BE49-F238E27FC236}">
                <a16:creationId xmlns:a16="http://schemas.microsoft.com/office/drawing/2014/main" id="{B02F8D9B-AAAE-49B0-95EF-D2DCE15E258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620" y="188640"/>
            <a:ext cx="1935386" cy="654292"/>
          </a:xfrm>
          <a:prstGeom prst="rect">
            <a:avLst/>
          </a:prstGeom>
        </p:spPr>
      </p:pic>
      <p:pic>
        <p:nvPicPr>
          <p:cNvPr id="20" name="Picture 19" descr="Diagram, radar chart&#10;&#10;Description automatically generated">
            <a:extLst>
              <a:ext uri="{FF2B5EF4-FFF2-40B4-BE49-F238E27FC236}">
                <a16:creationId xmlns:a16="http://schemas.microsoft.com/office/drawing/2014/main" id="{48CF1153-D3BB-4DEF-AA1D-2D82EC6365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53473" y="2728084"/>
            <a:ext cx="3795188" cy="307718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1087C655-90B7-45C3-A94A-4DFD06F3A12D}"/>
              </a:ext>
            </a:extLst>
          </p:cNvPr>
          <p:cNvSpPr txBox="1">
            <a:spLocks/>
          </p:cNvSpPr>
          <p:nvPr/>
        </p:nvSpPr>
        <p:spPr>
          <a:xfrm>
            <a:off x="9582873" y="3392822"/>
            <a:ext cx="1512168" cy="728146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5" marR="0" lvl="0" indent="0" algn="l" defTabSz="914377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C377B"/>
              </a:buClr>
              <a:buSzPct val="80000"/>
              <a:buFont typeface="Arial"/>
              <a:buNone/>
              <a:tabLst/>
              <a:defRPr/>
            </a:pPr>
            <a:r>
              <a:rPr kumimoji="0" lang="fr" sz="20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FCC-hh</a:t>
            </a:r>
            <a:endParaRPr kumimoji="0" lang="fr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1AC379-67C8-4569-86AA-5EFD69B598D9}"/>
                  </a:ext>
                </a:extLst>
              </p:cNvPr>
              <p:cNvSpPr txBox="1"/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20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omprehensive</a:t>
                </a:r>
                <a:r>
                  <a:rPr kumimoji="0" lang="en-GB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long-term programme maximising physics opportunities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tage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1: FCC-ee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kumimoji="0" lang="en-US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kumimoji="0" lang="en-US" sz="18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kumimoji="0" lang="en-US" sz="1800" b="1" i="0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3333FF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tage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2: FCC-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hh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(~100 </a:t>
                </a:r>
                <a:r>
                  <a:rPr kumimoji="0" lang="en-GB" sz="18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TeV</a:t>
                </a:r>
                <a:r>
                  <a:rPr kumimoji="0" lang="en-GB" sz="1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3333FF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as natural continuation at energy frontier, with ion and eh options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Highly synergistic and complementary physics.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</a:t>
                </a:r>
                <a:r>
                  <a:rPr kumimoji="0" lang="en-GB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ommon</a:t>
                </a:r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civil engineering and technical infrastructures, </a:t>
                </a: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building on and reusing CERN’s existing infrastructure.</a:t>
                </a:r>
              </a:p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FCC integrated project allows seamless continuation of HEP soon after completion of the HL-LHC </a:t>
                </a:r>
                <a:r>
                  <a:rPr kumimoji="0" lang="en-US" sz="1800" b="0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programme</a:t>
                </a:r>
                <a:r>
                  <a: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C377B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.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1AC379-67C8-4569-86AA-5EFD69B598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275" y="937037"/>
                <a:ext cx="11953328" cy="1785104"/>
              </a:xfrm>
              <a:prstGeom prst="rect">
                <a:avLst/>
              </a:prstGeom>
              <a:blipFill>
                <a:blip r:embed="rId6"/>
                <a:stretch>
                  <a:fillRect l="-531" t="-1408" b="-422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61929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 txBox="1">
            <a:spLocks/>
          </p:cNvSpPr>
          <p:nvPr/>
        </p:nvSpPr>
        <p:spPr>
          <a:xfrm>
            <a:off x="0" y="0"/>
            <a:ext cx="12192000" cy="1008112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     FCC Feasibility Study</a:t>
            </a:r>
          </a:p>
        </p:txBody>
      </p:sp>
      <p:sp>
        <p:nvSpPr>
          <p:cNvPr id="2" name="Rectangle 1"/>
          <p:cNvSpPr/>
          <p:nvPr/>
        </p:nvSpPr>
        <p:spPr>
          <a:xfrm>
            <a:off x="78541" y="1116215"/>
            <a:ext cx="1178441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Increasing international collaboration as a prerequisite for success:</a:t>
            </a: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b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links with science, research &amp; development and 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high-tech industry </a:t>
            </a: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will be essential to further advance and prepare the implementation of FCC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F348C3-3596-2F4D-A1EC-32A8B120AA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188" y="1026332"/>
            <a:ext cx="12192000" cy="58498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335C938-16F8-1248-B578-E97FB7F356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353" y="57873"/>
            <a:ext cx="1203889" cy="53832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AEAF94-9F8F-1E4D-AA4E-CEFA14548F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78856" y="1"/>
            <a:ext cx="513144" cy="6315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6822179-E255-CF32-2F3A-070ED5647CFA}"/>
              </a:ext>
            </a:extLst>
          </p:cNvPr>
          <p:cNvSpPr txBox="1"/>
          <p:nvPr/>
        </p:nvSpPr>
        <p:spPr>
          <a:xfrm>
            <a:off x="34528" y="5741785"/>
            <a:ext cx="792088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FS is organised as an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international collaboration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FCC FS and a possible future project will profit from CERN’s decades-long experience with successful large international accelerator projects, e.g., the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LHC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and the associated global experiments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,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such as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ATLAS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CMS</a:t>
            </a: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84405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DA524F6-3871-844B-9D5A-A38E89772A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555775"/>
            <a:ext cx="11376025" cy="535122"/>
          </a:xfrm>
        </p:spPr>
        <p:txBody>
          <a:bodyPr>
            <a:normAutofit fontScale="90000"/>
          </a:bodyPr>
          <a:lstStyle/>
          <a:p>
            <a:r>
              <a:rPr lang="en-US" dirty="0"/>
              <a:t>The FCC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39A1C4-21BE-9A4E-B118-49F00392C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8A43289-8D52-4D46-4662-7A39248AB6E7}"/>
              </a:ext>
            </a:extLst>
          </p:cNvPr>
          <p:cNvSpPr txBox="1">
            <a:spLocks/>
          </p:cNvSpPr>
          <p:nvPr/>
        </p:nvSpPr>
        <p:spPr>
          <a:xfrm>
            <a:off x="323673" y="644149"/>
            <a:ext cx="7923990" cy="54230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7BCD87-3738-F4FD-657E-DCBDA4769EE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286" r="10929"/>
          <a:stretch/>
        </p:blipFill>
        <p:spPr>
          <a:xfrm>
            <a:off x="0" y="1316698"/>
            <a:ext cx="12192001" cy="554130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72451C-2545-EBF6-51CF-54D5E9CEA8B3}"/>
              </a:ext>
            </a:extLst>
          </p:cNvPr>
          <p:cNvSpPr txBox="1"/>
          <p:nvPr/>
        </p:nvSpPr>
        <p:spPr>
          <a:xfrm>
            <a:off x="0" y="3868171"/>
            <a:ext cx="12191999" cy="21990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77936"/>
          </a:effectLst>
        </p:spPr>
        <p:txBody>
          <a:bodyPr wrap="square" lIns="180000" tIns="144000" rIns="180000" bIns="144000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150 INSTITUTES   </a:t>
            </a:r>
            <a:r>
              <a:rPr lang="en-US" sz="2800" b="1" dirty="0">
                <a:solidFill>
                  <a:srgbClr val="009051"/>
                </a:solidFill>
              </a:rPr>
              <a:t>32 COMPANIES  </a:t>
            </a:r>
            <a:r>
              <a:rPr lang="en-US" sz="2800" b="1" dirty="0">
                <a:solidFill>
                  <a:srgbClr val="7030A0"/>
                </a:solidFill>
              </a:rPr>
              <a:t>34 COUNTRIES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7030A0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Increasing international collaboration is a prerequisite for success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US" sz="2400" dirty="0"/>
              <a:t>Aim of the FCC Feasibility Study is to increase further the collaboration</a:t>
            </a:r>
          </a:p>
          <a:p>
            <a:pPr algn="l"/>
            <a:r>
              <a:rPr lang="en-US" sz="2400" dirty="0"/>
              <a:t>     on all aspects, particularly on Accelerator and Particle/Experiments/Detectors (PED) </a:t>
            </a:r>
          </a:p>
        </p:txBody>
      </p:sp>
    </p:spTree>
    <p:extLst>
      <p:ext uri="{BB962C8B-B14F-4D97-AF65-F5344CB8AC3E}">
        <p14:creationId xmlns:p14="http://schemas.microsoft.com/office/powerpoint/2010/main" val="1715008198"/>
      </p:ext>
    </p:extLst>
  </p:cSld>
  <p:clrMapOvr>
    <a:masterClrMapping/>
  </p:clrMapOvr>
</p:sld>
</file>

<file path=ppt/theme/theme1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2.xml><?xml version="1.0" encoding="utf-8"?>
<a:theme xmlns:a="http://schemas.openxmlformats.org/drawingml/2006/main" name="1_Research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3.xml><?xml version="1.0" encoding="utf-8"?>
<a:theme xmlns:a="http://schemas.openxmlformats.org/drawingml/2006/main" name="2_Collabor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4.xml><?xml version="1.0" encoding="utf-8"?>
<a:theme xmlns:a="http://schemas.openxmlformats.org/drawingml/2006/main" name="3_Innovation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5.xml><?xml version="1.0" encoding="utf-8"?>
<a:theme xmlns:a="http://schemas.openxmlformats.org/drawingml/2006/main" name="4_Education and Training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6.xml><?xml version="1.0" encoding="utf-8"?>
<a:theme xmlns:a="http://schemas.openxmlformats.org/drawingml/2006/main" name="Country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4904FA80-2E56-9C4B-87CA-1D42BF3744A9}"/>
    </a:ext>
  </a:extLst>
</a:theme>
</file>

<file path=ppt/theme/theme7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CERN_New_Corporate_proposition</Template>
  <TotalTime>20835</TotalTime>
  <Words>1416</Words>
  <Application>Microsoft Macintosh PowerPoint</Application>
  <PresentationFormat>Widescreen</PresentationFormat>
  <Paragraphs>159</Paragraphs>
  <Slides>16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Cambria Math</vt:lpstr>
      <vt:lpstr>Helvetica</vt:lpstr>
      <vt:lpstr>sourcesans-regular</vt:lpstr>
      <vt:lpstr>CERN_Corporate</vt:lpstr>
      <vt:lpstr>1_Research</vt:lpstr>
      <vt:lpstr>2_Collaboration</vt:lpstr>
      <vt:lpstr>3_Innovation</vt:lpstr>
      <vt:lpstr>4_Education and Training</vt:lpstr>
      <vt:lpstr>Country</vt:lpstr>
      <vt:lpstr>Report from CERN International Relations</vt:lpstr>
      <vt:lpstr>PowerPoint Presentation</vt:lpstr>
      <vt:lpstr>Four pillars underpin CERN’s mission</vt:lpstr>
      <vt:lpstr>Science for peace CERN was founded in 1954 with 12 European Member States</vt:lpstr>
      <vt:lpstr>A laboratory for people around the world</vt:lpstr>
      <vt:lpstr>Scientific priorities  for the future</vt:lpstr>
      <vt:lpstr>PowerPoint Presentation</vt:lpstr>
      <vt:lpstr>PowerPoint Presentation</vt:lpstr>
      <vt:lpstr>The FCC Collaboration</vt:lpstr>
      <vt:lpstr>FCC and Japan</vt:lpstr>
      <vt:lpstr>Building the FCC Collaboration</vt:lpstr>
      <vt:lpstr>PowerPoint Presentation</vt:lpstr>
      <vt:lpstr> FGC and IFNC  </vt:lpstr>
      <vt:lpstr>PowerPoint Presentation</vt:lpstr>
      <vt:lpstr>CERN Science Gateway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Ewa Lopienska</dc:creator>
  <cp:lastModifiedBy>Emmanuel Tsesmelis</cp:lastModifiedBy>
  <cp:revision>1029</cp:revision>
  <cp:lastPrinted>2021-04-15T12:33:04Z</cp:lastPrinted>
  <dcterms:created xsi:type="dcterms:W3CDTF">2017-12-12T17:17:03Z</dcterms:created>
  <dcterms:modified xsi:type="dcterms:W3CDTF">2023-12-07T00:41:37Z</dcterms:modified>
</cp:coreProperties>
</file>