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  <p:sldMasterId id="2147483776" r:id="rId2"/>
  </p:sldMasterIdLst>
  <p:notesMasterIdLst>
    <p:notesMasterId r:id="rId43"/>
  </p:notesMasterIdLst>
  <p:sldIdLst>
    <p:sldId id="4316" r:id="rId3"/>
    <p:sldId id="2556" r:id="rId4"/>
    <p:sldId id="2952" r:id="rId5"/>
    <p:sldId id="718" r:id="rId6"/>
    <p:sldId id="445" r:id="rId7"/>
    <p:sldId id="5163" r:id="rId8"/>
    <p:sldId id="5164" r:id="rId9"/>
    <p:sldId id="2995" r:id="rId10"/>
    <p:sldId id="4322" r:id="rId11"/>
    <p:sldId id="2544" r:id="rId12"/>
    <p:sldId id="5166" r:id="rId13"/>
    <p:sldId id="372" r:id="rId14"/>
    <p:sldId id="5159" r:id="rId15"/>
    <p:sldId id="5167" r:id="rId16"/>
    <p:sldId id="1808" r:id="rId17"/>
    <p:sldId id="1795" r:id="rId18"/>
    <p:sldId id="258" r:id="rId19"/>
    <p:sldId id="374" r:id="rId20"/>
    <p:sldId id="3000" r:id="rId21"/>
    <p:sldId id="407" r:id="rId22"/>
    <p:sldId id="5187" r:id="rId23"/>
    <p:sldId id="4317" r:id="rId24"/>
    <p:sldId id="4318" r:id="rId25"/>
    <p:sldId id="3005" r:id="rId26"/>
    <p:sldId id="5188" r:id="rId27"/>
    <p:sldId id="4324" r:id="rId28"/>
    <p:sldId id="4320" r:id="rId29"/>
    <p:sldId id="2527" r:id="rId30"/>
    <p:sldId id="1803" r:id="rId31"/>
    <p:sldId id="1804" r:id="rId32"/>
    <p:sldId id="4325" r:id="rId33"/>
    <p:sldId id="257" r:id="rId34"/>
    <p:sldId id="5165" r:id="rId35"/>
    <p:sldId id="4321" r:id="rId36"/>
    <p:sldId id="2979" r:id="rId37"/>
    <p:sldId id="4310" r:id="rId38"/>
    <p:sldId id="2967" r:id="rId39"/>
    <p:sldId id="2519" r:id="rId40"/>
    <p:sldId id="848" r:id="rId41"/>
    <p:sldId id="348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32"/>
    <p:restoredTop sz="96291"/>
  </p:normalViewPr>
  <p:slideViewPr>
    <p:cSldViewPr snapToGrid="0" snapToObjects="1">
      <p:cViewPr varScale="1">
        <p:scale>
          <a:sx n="88" d="100"/>
          <a:sy n="88" d="100"/>
        </p:scale>
        <p:origin x="208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CE5BC-C491-B24D-BA09-71C23E873B7F}" type="datetimeFigureOut">
              <a:rPr lang="en-US" smtClean="0"/>
              <a:t>12/6/23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A7E41-3ABF-4B4A-BA80-C2F8F1F06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579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by Ezio’s PSM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544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78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703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77289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be updated with latest plans for Ceremony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001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7536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333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8011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673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653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12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74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627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597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7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57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96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10936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3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603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T. Lefevre for WP13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6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fr-FR" noProof="0"/>
              <a:t>T. Lefevre for WP13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22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E1F96D0-8B57-AA49-1867-A069E7687718}"/>
              </a:ext>
            </a:extLst>
          </p:cNvPr>
          <p:cNvSpPr txBox="1">
            <a:spLocks/>
          </p:cNvSpPr>
          <p:nvPr userDrawn="1"/>
        </p:nvSpPr>
        <p:spPr>
          <a:xfrm>
            <a:off x="5048656" y="6479517"/>
            <a:ext cx="64152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Joint KEK – CERN Committee, KEK Tsukuba, Dec 2023                  Oliver Brüning, CERN</a:t>
            </a:r>
          </a:p>
        </p:txBody>
      </p:sp>
    </p:spTree>
    <p:extLst>
      <p:ext uri="{BB962C8B-B14F-4D97-AF65-F5344CB8AC3E}">
        <p14:creationId xmlns:p14="http://schemas.microsoft.com/office/powerpoint/2010/main" val="221088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  <p:sldLayoutId id="2147483676" r:id="rId4"/>
    <p:sldLayoutId id="2147483753" r:id="rId5"/>
    <p:sldLayoutId id="2147483775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fr-FR"/>
              <a:t>T. Lefevre for WP13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743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4" Type="http://schemas.openxmlformats.org/officeDocument/2006/relationships/image" Target="../media/image42.jpg"/><Relationship Id="rId9" Type="http://schemas.openxmlformats.org/officeDocument/2006/relationships/image" Target="../media/image4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microsoft.com/office/2007/relationships/hdphoto" Target="../media/hdphoto1.wdp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microsoft.com/office/2007/relationships/hdphoto" Target="../media/hdphoto7.wdp"/><Relationship Id="rId18" Type="http://schemas.openxmlformats.org/officeDocument/2006/relationships/image" Target="../media/image72.png"/><Relationship Id="rId3" Type="http://schemas.microsoft.com/office/2007/relationships/hdphoto" Target="../media/hdphoto2.wdp"/><Relationship Id="rId21" Type="http://schemas.microsoft.com/office/2007/relationships/hdphoto" Target="../media/hdphoto11.wdp"/><Relationship Id="rId7" Type="http://schemas.microsoft.com/office/2007/relationships/hdphoto" Target="../media/hdphoto4.wdp"/><Relationship Id="rId12" Type="http://schemas.openxmlformats.org/officeDocument/2006/relationships/image" Target="../media/image69.png"/><Relationship Id="rId17" Type="http://schemas.microsoft.com/office/2007/relationships/hdphoto" Target="../media/hdphoto9.wdp"/><Relationship Id="rId2" Type="http://schemas.openxmlformats.org/officeDocument/2006/relationships/image" Target="../media/image64.png"/><Relationship Id="rId16" Type="http://schemas.openxmlformats.org/officeDocument/2006/relationships/image" Target="../media/image71.png"/><Relationship Id="rId20" Type="http://schemas.openxmlformats.org/officeDocument/2006/relationships/image" Target="../media/image7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23" Type="http://schemas.microsoft.com/office/2007/relationships/hdphoto" Target="../media/hdphoto12.wdp"/><Relationship Id="rId10" Type="http://schemas.openxmlformats.org/officeDocument/2006/relationships/image" Target="../media/image68.png"/><Relationship Id="rId19" Type="http://schemas.microsoft.com/office/2007/relationships/hdphoto" Target="../media/hdphoto10.wdp"/><Relationship Id="rId4" Type="http://schemas.openxmlformats.org/officeDocument/2006/relationships/image" Target="../media/image65.png"/><Relationship Id="rId9" Type="http://schemas.microsoft.com/office/2007/relationships/hdphoto" Target="../media/hdphoto5.wdp"/><Relationship Id="rId14" Type="http://schemas.openxmlformats.org/officeDocument/2006/relationships/image" Target="../media/image70.png"/><Relationship Id="rId22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5.emf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g"/><Relationship Id="rId5" Type="http://schemas.openxmlformats.org/officeDocument/2006/relationships/image" Target="../media/image76.gif"/><Relationship Id="rId10" Type="http://schemas.openxmlformats.org/officeDocument/2006/relationships/image" Target="../media/image81.jpg"/><Relationship Id="rId4" Type="http://schemas.openxmlformats.org/officeDocument/2006/relationships/image" Target="../media/image41.jpeg"/><Relationship Id="rId9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gif"/><Relationship Id="rId5" Type="http://schemas.openxmlformats.org/officeDocument/2006/relationships/image" Target="../media/image94.gif"/><Relationship Id="rId4" Type="http://schemas.openxmlformats.org/officeDocument/2006/relationships/image" Target="../media/image9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98.jpe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hyperlink" Target="https://edms.cern.ch/document/2898265" TargetMode="External"/><Relationship Id="rId4" Type="http://schemas.openxmlformats.org/officeDocument/2006/relationships/image" Target="../media/image41.jpeg"/><Relationship Id="rId9" Type="http://schemas.openxmlformats.org/officeDocument/2006/relationships/image" Target="../media/image10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74821/1.0" TargetMode="External"/><Relationship Id="rId2" Type="http://schemas.openxmlformats.org/officeDocument/2006/relationships/hyperlink" Target="https://cernbox.cern.ch/s/IZ9HucUqBj7PE3u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dms.cern.ch/document/2975586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doi.org/10.1142/13487" TargetMode="External"/><Relationship Id="rId4" Type="http://schemas.openxmlformats.org/officeDocument/2006/relationships/image" Target="../media/image111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8.png"/><Relationship Id="rId4" Type="http://schemas.openxmlformats.org/officeDocument/2006/relationships/image" Target="../media/image11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hyperlink" Target="http://www.iconarchive.com/show/flag-icons-by-gosquared/United-Kingdom-icon.html" TargetMode="External"/><Relationship Id="rId3" Type="http://schemas.openxmlformats.org/officeDocument/2006/relationships/image" Target="../media/image12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13.png"/><Relationship Id="rId15" Type="http://schemas.openxmlformats.org/officeDocument/2006/relationships/image" Target="../media/image19.tiff"/><Relationship Id="rId10" Type="http://schemas.openxmlformats.org/officeDocument/2006/relationships/image" Target="../media/image16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United-States-icon.html" TargetMode="External"/><Relationship Id="rId13" Type="http://schemas.openxmlformats.org/officeDocument/2006/relationships/hyperlink" Target="http://www.iconarchive.com/show/flag-icons-by-gosquared/Japan-icon.html" TargetMode="External"/><Relationship Id="rId3" Type="http://schemas.openxmlformats.org/officeDocument/2006/relationships/image" Target="../media/image20.emf"/><Relationship Id="rId7" Type="http://schemas.openxmlformats.org/officeDocument/2006/relationships/image" Target="../media/image18.png"/><Relationship Id="rId12" Type="http://schemas.openxmlformats.org/officeDocument/2006/relationships/image" Target="../media/image2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onarchive.com/show/flag-icons-by-gosquared/United-Kingdom-icon.html" TargetMode="External"/><Relationship Id="rId11" Type="http://schemas.openxmlformats.org/officeDocument/2006/relationships/image" Target="../media/image21.tiff"/><Relationship Id="rId5" Type="http://schemas.openxmlformats.org/officeDocument/2006/relationships/image" Target="../media/image16.png"/><Relationship Id="rId10" Type="http://schemas.openxmlformats.org/officeDocument/2006/relationships/image" Target="../media/image14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lue, engine&#10;&#10;Description automatically generated">
            <a:extLst>
              <a:ext uri="{FF2B5EF4-FFF2-40B4-BE49-F238E27FC236}">
                <a16:creationId xmlns:a16="http://schemas.microsoft.com/office/drawing/2014/main" id="{1669D0B7-6AF7-9752-FD8D-380E4D018D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63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6992" y="5456325"/>
            <a:ext cx="109261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HL-LHC Upgrade Project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Joint KEK - CERN Committee, Dec 2023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7377" y="6256544"/>
            <a:ext cx="792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O.Brüning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on Behalf of the HL-LHC Project</a:t>
            </a:r>
          </a:p>
        </p:txBody>
      </p:sp>
    </p:spTree>
    <p:extLst>
      <p:ext uri="{BB962C8B-B14F-4D97-AF65-F5344CB8AC3E}">
        <p14:creationId xmlns:p14="http://schemas.microsoft.com/office/powerpoint/2010/main" val="7205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55507-C89C-A548-B97A-3CEE921A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141650"/>
            <a:ext cx="10032527" cy="758349"/>
          </a:xfrm>
        </p:spPr>
        <p:txBody>
          <a:bodyPr/>
          <a:lstStyle/>
          <a:p>
            <a:r>
              <a:rPr lang="en-US" dirty="0"/>
              <a:t>Ceremony for completion of CE on January</a:t>
            </a:r>
            <a:r>
              <a:rPr lang="en-CH"/>
              <a:t> </a:t>
            </a:r>
            <a:r>
              <a:rPr lang="en-US" dirty="0"/>
              <a:t>20</a:t>
            </a:r>
            <a:r>
              <a:rPr lang="en-US" baseline="30000" dirty="0"/>
              <a:t>th </a:t>
            </a:r>
            <a:r>
              <a:rPr lang="en-CH"/>
              <a:t>202</a:t>
            </a:r>
            <a:r>
              <a:rPr lang="en-US" dirty="0"/>
              <a:t>3</a:t>
            </a:r>
            <a:endParaRPr lang="en-CH" dirty="0"/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79617E45-E0F0-D540-8AA3-F819743DC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70" y="749528"/>
            <a:ext cx="3815697" cy="2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37A5F5-527F-732F-6094-4277DCA3209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829" y="749528"/>
            <a:ext cx="3786976" cy="2840232"/>
          </a:xfrm>
          <a:prstGeom prst="rect">
            <a:avLst/>
          </a:prstGeom>
        </p:spPr>
      </p:pic>
      <p:pic>
        <p:nvPicPr>
          <p:cNvPr id="7" name="Picture 6" descr="A group of people in safety vests standing in a tunnel&#10;&#10;Description automatically generated with medium confidence">
            <a:extLst>
              <a:ext uri="{FF2B5EF4-FFF2-40B4-BE49-F238E27FC236}">
                <a16:creationId xmlns:a16="http://schemas.microsoft.com/office/drawing/2014/main" id="{DABD78ED-0650-420D-A8DD-93626768DF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222" y="3678666"/>
            <a:ext cx="3836583" cy="28774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343398-30F1-D19D-AED2-E8B6337584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70" y="4044462"/>
            <a:ext cx="3888393" cy="2511642"/>
          </a:xfrm>
          <a:prstGeom prst="rect">
            <a:avLst/>
          </a:prstGeom>
        </p:spPr>
      </p:pic>
      <p:pic>
        <p:nvPicPr>
          <p:cNvPr id="6" name="Picture 5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AD0E861E-32D4-48F0-A31F-7BC1177454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227" y="782594"/>
            <a:ext cx="3060534" cy="4080711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047A2E87-DAFF-ED90-32C4-9DCB70E44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82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05E89C-39A1-B198-C9C3-D42477DF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B87673D-88E4-3FA2-695E-DF4B75F7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597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8AE0A3-F6BC-8827-5DAB-9A7A1A06A939}"/>
              </a:ext>
            </a:extLst>
          </p:cNvPr>
          <p:cNvSpPr txBox="1"/>
          <p:nvPr/>
        </p:nvSpPr>
        <p:spPr>
          <a:xfrm rot="16200000">
            <a:off x="6750711" y="250077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SF17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7277-B3E2-4223-A99C-CBC10B7FBF9C}"/>
              </a:ext>
            </a:extLst>
          </p:cNvPr>
          <p:cNvSpPr txBox="1"/>
          <p:nvPr/>
        </p:nvSpPr>
        <p:spPr>
          <a:xfrm rot="16200000">
            <a:off x="8406768" y="307696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SHM17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733E0-A4E3-D0E1-2E46-2F10457D793A}"/>
              </a:ext>
            </a:extLst>
          </p:cNvPr>
          <p:cNvSpPr txBox="1"/>
          <p:nvPr/>
        </p:nvSpPr>
        <p:spPr>
          <a:xfrm rot="16200000">
            <a:off x="10271089" y="379704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SD17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FE23C-3D62-B8EA-010E-3A86A053A569}"/>
              </a:ext>
            </a:extLst>
          </p:cNvPr>
          <p:cNvSpPr txBox="1"/>
          <p:nvPr/>
        </p:nvSpPr>
        <p:spPr>
          <a:xfrm rot="16200000">
            <a:off x="10851159" y="279281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SE17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31101-9C2F-C3EE-AF88-4BFBCB4785A8}"/>
              </a:ext>
            </a:extLst>
          </p:cNvPr>
          <p:cNvSpPr txBox="1"/>
          <p:nvPr/>
        </p:nvSpPr>
        <p:spPr>
          <a:xfrm rot="16200000">
            <a:off x="9839039" y="28648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SU17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98026-AA13-FCDB-0C8C-0647FB647A5F}"/>
              </a:ext>
            </a:extLst>
          </p:cNvPr>
          <p:cNvSpPr txBox="1"/>
          <p:nvPr/>
        </p:nvSpPr>
        <p:spPr>
          <a:xfrm>
            <a:off x="2257159" y="582389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Point 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5C0D35-07FD-BDC9-4D76-A01DAE328F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" y="993996"/>
            <a:ext cx="7902758" cy="52685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3BD986-5DDD-B98C-6F74-72F6BE31ECD5}"/>
              </a:ext>
            </a:extLst>
          </p:cNvPr>
          <p:cNvSpPr txBox="1"/>
          <p:nvPr/>
        </p:nvSpPr>
        <p:spPr>
          <a:xfrm>
            <a:off x="8087487" y="582364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  <a:p>
            <a:r>
              <a:rPr lang="en-US" dirty="0"/>
              <a:t>Celebration Ceremony: Point 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90A77C-C8D0-3EDF-CFE9-4A1331A955F2}"/>
              </a:ext>
            </a:extLst>
          </p:cNvPr>
          <p:cNvSpPr txBox="1"/>
          <p:nvPr/>
        </p:nvSpPr>
        <p:spPr>
          <a:xfrm>
            <a:off x="8037447" y="897832"/>
            <a:ext cx="275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Ended Spring 2023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62A48F-E298-46BD-9708-11C53E55B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Completion of Surface buildings in 2023</a:t>
            </a:r>
          </a:p>
        </p:txBody>
      </p:sp>
    </p:spTree>
    <p:extLst>
      <p:ext uri="{BB962C8B-B14F-4D97-AF65-F5344CB8AC3E}">
        <p14:creationId xmlns:p14="http://schemas.microsoft.com/office/powerpoint/2010/main" val="374421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705772" y="64855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DAD6BD00-FE80-4F63-9685-A2DF7F30B574}"/>
              </a:ext>
            </a:extLst>
          </p:cNvPr>
          <p:cNvSpPr txBox="1">
            <a:spLocks/>
          </p:cNvSpPr>
          <p:nvPr/>
        </p:nvSpPr>
        <p:spPr>
          <a:xfrm>
            <a:off x="8653" y="725340"/>
            <a:ext cx="12183348" cy="6132661"/>
          </a:xfrm>
          <a:prstGeom prst="rect">
            <a:avLst/>
          </a:prstGeom>
        </p:spPr>
        <p:txBody>
          <a:bodyPr/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31997" lvl="2" indent="-171446"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2400" u="sng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PM17 issue resolved </a:t>
            </a:r>
            <a:r>
              <a:rPr lang="en-GB" sz="2400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thanks to help of many CERN teams (EN-ACE, SCE, HSE WP17,…) </a:t>
            </a:r>
          </a:p>
          <a:p>
            <a:pPr marL="660550" lvl="2" indent="0">
              <a:spcBef>
                <a:spcPts val="0"/>
              </a:spcBef>
              <a:buClr>
                <a:schemeClr val="accent1"/>
              </a:buClr>
              <a:buNone/>
            </a:pPr>
            <a:r>
              <a:rPr lang="en-GB" sz="1867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958993" lvl="3" indent="0">
              <a:spcBef>
                <a:spcPts val="600"/>
              </a:spcBef>
              <a:buClr>
                <a:schemeClr val="accent2"/>
              </a:buClr>
              <a:buNone/>
            </a:pPr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84A042-50E1-CA6E-C73F-286F8DD9C486}"/>
              </a:ext>
            </a:extLst>
          </p:cNvPr>
          <p:cNvGrpSpPr/>
          <p:nvPr/>
        </p:nvGrpSpPr>
        <p:grpSpPr>
          <a:xfrm>
            <a:off x="527381" y="1339481"/>
            <a:ext cx="2880000" cy="4701451"/>
            <a:chOff x="467544" y="1065932"/>
            <a:chExt cx="2160000" cy="352608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85E11A9-955E-EEB6-BF1F-9F39B2CA8FA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712020"/>
              <a:ext cx="2160000" cy="28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B1CE434-DE09-327F-1CFA-151A3198F16A}"/>
                </a:ext>
              </a:extLst>
            </p:cNvPr>
            <p:cNvSpPr txBox="1"/>
            <p:nvPr/>
          </p:nvSpPr>
          <p:spPr>
            <a:xfrm>
              <a:off x="467544" y="1065932"/>
              <a:ext cx="2160000" cy="6232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2F5597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25/01/2023</a:t>
              </a:r>
            </a:p>
            <a:p>
              <a:pPr algn="ctr"/>
              <a:r>
                <a:rPr lang="en-GB" sz="2400" b="1" dirty="0">
                  <a:solidFill>
                    <a:srgbClr val="2F5597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concrete spalling </a:t>
              </a:r>
              <a:endParaRPr lang="fr-CH" sz="2400" b="1" dirty="0">
                <a:solidFill>
                  <a:srgbClr val="2F5597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FF5D55D-F622-5BF5-5272-E4038FA14F1C}"/>
              </a:ext>
            </a:extLst>
          </p:cNvPr>
          <p:cNvGrpSpPr/>
          <p:nvPr/>
        </p:nvGrpSpPr>
        <p:grpSpPr>
          <a:xfrm>
            <a:off x="3499147" y="1339480"/>
            <a:ext cx="4036853" cy="4701320"/>
            <a:chOff x="2624360" y="908172"/>
            <a:chExt cx="3027640" cy="352599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2CE82AA-8145-D795-648B-C043AC5C71FF}"/>
                </a:ext>
              </a:extLst>
            </p:cNvPr>
            <p:cNvGrpSpPr/>
            <p:nvPr/>
          </p:nvGrpSpPr>
          <p:grpSpPr>
            <a:xfrm>
              <a:off x="3491900" y="908172"/>
              <a:ext cx="2160100" cy="3525990"/>
              <a:chOff x="3491900" y="908172"/>
              <a:chExt cx="2160100" cy="3525990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7FF09A-7EDA-6206-6C4F-C37283B2CB71}"/>
                  </a:ext>
                </a:extLst>
              </p:cNvPr>
              <p:cNvSpPr txBox="1"/>
              <p:nvPr/>
            </p:nvSpPr>
            <p:spPr>
              <a:xfrm>
                <a:off x="3492000" y="908172"/>
                <a:ext cx="2160000" cy="62324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solidFill>
                      <a:srgbClr val="2F5597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30/01-03/02/2023</a:t>
                </a:r>
              </a:p>
              <a:p>
                <a:pPr algn="ctr"/>
                <a:r>
                  <a:rPr lang="en-GB" sz="2400" b="1" dirty="0">
                    <a:solidFill>
                      <a:srgbClr val="2F5597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Inspection</a:t>
                </a:r>
                <a:endParaRPr lang="fr-CH" sz="2400" b="1" dirty="0">
                  <a:solidFill>
                    <a:srgbClr val="2F5597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pic>
            <p:nvPicPr>
              <p:cNvPr id="4" name="Picture 3" descr="A group of people wearing helmets and harnesses&#10;&#10;Description automatically generated">
                <a:extLst>
                  <a:ext uri="{FF2B5EF4-FFF2-40B4-BE49-F238E27FC236}">
                    <a16:creationId xmlns:a16="http://schemas.microsoft.com/office/drawing/2014/main" id="{8DDB9445-BCF8-75D0-6E12-D6208AE318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3131899" y="1914162"/>
                <a:ext cx="2880001" cy="2160000"/>
              </a:xfrm>
              <a:prstGeom prst="rect">
                <a:avLst/>
              </a:prstGeom>
            </p:spPr>
          </p:pic>
        </p:grp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34300BDC-A713-7B79-5E92-7AC4A0EC59FF}"/>
                </a:ext>
              </a:extLst>
            </p:cNvPr>
            <p:cNvSpPr/>
            <p:nvPr/>
          </p:nvSpPr>
          <p:spPr>
            <a:xfrm>
              <a:off x="2624360" y="2422238"/>
              <a:ext cx="792088" cy="504056"/>
            </a:xfrm>
            <a:prstGeom prst="rightArrow">
              <a:avLst/>
            </a:prstGeom>
            <a:gradFill flip="none" rotWithShape="1">
              <a:gsLst>
                <a:gs pos="1000">
                  <a:srgbClr val="FFFF00"/>
                </a:gs>
                <a:gs pos="100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4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71994E1-FAB6-D496-C3A2-2BA2068D434C}"/>
              </a:ext>
            </a:extLst>
          </p:cNvPr>
          <p:cNvGrpSpPr/>
          <p:nvPr/>
        </p:nvGrpSpPr>
        <p:grpSpPr>
          <a:xfrm>
            <a:off x="7810183" y="1333304"/>
            <a:ext cx="4032451" cy="4707497"/>
            <a:chOff x="5724128" y="914029"/>
            <a:chExt cx="3024338" cy="353062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78A9144-EF71-0A2A-15E7-272B9BBB271D}"/>
                </a:ext>
              </a:extLst>
            </p:cNvPr>
            <p:cNvGrpSpPr/>
            <p:nvPr/>
          </p:nvGrpSpPr>
          <p:grpSpPr>
            <a:xfrm>
              <a:off x="6588466" y="914029"/>
              <a:ext cx="2160000" cy="3530623"/>
              <a:chOff x="6012160" y="1091603"/>
              <a:chExt cx="2160000" cy="3530623"/>
            </a:xfrm>
          </p:grpSpPr>
          <p:pic>
            <p:nvPicPr>
              <p:cNvPr id="14" name="Picture 13" descr="A long shot of a concrete tunnel&#10;&#10;Description automatically generated">
                <a:extLst>
                  <a:ext uri="{FF2B5EF4-FFF2-40B4-BE49-F238E27FC236}">
                    <a16:creationId xmlns:a16="http://schemas.microsoft.com/office/drawing/2014/main" id="{DC11BA16-C9DC-251A-26DA-75ED9571C0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5652160" y="2102226"/>
                <a:ext cx="2880000" cy="21600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355D7E8-7220-03E7-3DAC-20191E1B911A}"/>
                  </a:ext>
                </a:extLst>
              </p:cNvPr>
              <p:cNvSpPr txBox="1"/>
              <p:nvPr/>
            </p:nvSpPr>
            <p:spPr>
              <a:xfrm>
                <a:off x="6012160" y="1091603"/>
                <a:ext cx="2160000" cy="62324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b="1" dirty="0">
                    <a:solidFill>
                      <a:srgbClr val="2F5597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30/06/2023</a:t>
                </a:r>
              </a:p>
              <a:p>
                <a:pPr algn="ctr"/>
                <a:r>
                  <a:rPr lang="en-GB" sz="2400" b="1" dirty="0">
                    <a:solidFill>
                      <a:srgbClr val="2F5597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Closure of NC</a:t>
                </a:r>
                <a:endParaRPr lang="fr-CH" sz="2400" dirty="0"/>
              </a:p>
            </p:txBody>
          </p:sp>
        </p:grp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39E42B3-3FB6-FF72-4996-D2044A971FCD}"/>
                </a:ext>
              </a:extLst>
            </p:cNvPr>
            <p:cNvSpPr/>
            <p:nvPr/>
          </p:nvSpPr>
          <p:spPr>
            <a:xfrm>
              <a:off x="5724128" y="2428720"/>
              <a:ext cx="792088" cy="504056"/>
            </a:xfrm>
            <a:prstGeom prst="rightArrow">
              <a:avLst/>
            </a:prstGeom>
            <a:gradFill flip="none" rotWithShape="1">
              <a:gsLst>
                <a:gs pos="0">
                  <a:srgbClr val="00B050"/>
                </a:gs>
                <a:gs pos="100000">
                  <a:srgbClr val="FFFF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2400" dirty="0"/>
            </a:p>
          </p:txBody>
        </p:sp>
      </p:grpSp>
      <p:sp>
        <p:nvSpPr>
          <p:cNvPr id="20" name="Title 19">
            <a:extLst>
              <a:ext uri="{FF2B5EF4-FFF2-40B4-BE49-F238E27FC236}">
                <a16:creationId xmlns:a16="http://schemas.microsoft.com/office/drawing/2014/main" id="{0F6DDAAA-060E-4441-C212-034A37041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20040"/>
            <a:ext cx="10560000" cy="720000"/>
          </a:xfrm>
        </p:spPr>
        <p:txBody>
          <a:bodyPr/>
          <a:lstStyle/>
          <a:p>
            <a:r>
              <a:rPr lang="en-US" dirty="0"/>
              <a:t>Lift Installation in Pt1 and Pt5</a:t>
            </a:r>
            <a:endParaRPr lang="en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48DC4B-7D0F-78EF-9713-363427FDCA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10947" y="1193023"/>
            <a:ext cx="7772400" cy="518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12A749-BE63-71D7-C5A0-3B493D8015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9233" y="1240564"/>
            <a:ext cx="6116296" cy="4077531"/>
          </a:xfrm>
          <a:prstGeom prst="rect">
            <a:avLst/>
          </a:prstGeom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168BE3C-CF3D-AC35-59A5-811BF848070B}"/>
              </a:ext>
            </a:extLst>
          </p:cNvPr>
          <p:cNvSpPr/>
          <p:nvPr/>
        </p:nvSpPr>
        <p:spPr>
          <a:xfrm>
            <a:off x="1410430" y="2134388"/>
            <a:ext cx="9806880" cy="3214029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Impact on Schedule minimized by swapping start of Lift Installation from Pt1 to Pt5</a:t>
            </a:r>
          </a:p>
          <a:p>
            <a:pPr algn="ctr"/>
            <a:endParaRPr lang="en-US" sz="2400" dirty="0"/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But overall ca. 6 month lost for installation of technical infrastructure</a:t>
            </a:r>
          </a:p>
          <a:p>
            <a:pPr marL="342900" indent="-342900" algn="ctr">
              <a:buFont typeface="Wingdings" pitchFamily="2" charset="2"/>
              <a:buChar char="è"/>
            </a:pPr>
            <a:endParaRPr lang="en-US" sz="2400" dirty="0">
              <a:sym typeface="Wingdings" pitchFamily="2" charset="2"/>
            </a:endParaRP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Not critical  Completion of Technical Infrastructure installation before start of LS3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725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2A2E6-F423-F4BA-6E39-B3589F031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9856" y="34971"/>
            <a:ext cx="7386436" cy="720000"/>
          </a:xfrm>
        </p:spPr>
        <p:txBody>
          <a:bodyPr/>
          <a:lstStyle/>
          <a:p>
            <a:r>
              <a:rPr lang="en-GB" dirty="0"/>
              <a:t>Status MQXFB – Q2 - Assemblies at CERN</a:t>
            </a:r>
            <a:endParaRPr lang="en-FR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B896AE03-E9F2-FAEE-D8FB-2759FE1DDE05}"/>
              </a:ext>
            </a:extLst>
          </p:cNvPr>
          <p:cNvSpPr txBox="1">
            <a:spLocks/>
          </p:cNvSpPr>
          <p:nvPr/>
        </p:nvSpPr>
        <p:spPr>
          <a:xfrm>
            <a:off x="14833" y="367232"/>
            <a:ext cx="12062400" cy="597434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MQXFBP1: test at CERN in 2020</a:t>
            </a:r>
          </a:p>
          <a:p>
            <a:pPr lvl="1"/>
            <a:r>
              <a:rPr lang="en-GB" sz="3400" dirty="0"/>
              <a:t>Failed to reach nominal current @ 1.9K But</a:t>
            </a:r>
            <a:r>
              <a:rPr lang="en-GB" dirty="0"/>
              <a:t>:</a:t>
            </a:r>
          </a:p>
          <a:p>
            <a:pPr lvl="2"/>
            <a:r>
              <a:rPr lang="en-GB" sz="2900" dirty="0"/>
              <a:t>Reached 6.4TeV equivalent without Quench; limitation only in one coil, all concepts validated @ 15.15kA</a:t>
            </a:r>
          </a:p>
          <a:p>
            <a:pPr lvl="2"/>
            <a:endParaRPr lang="en-GB" sz="2900" dirty="0">
              <a:sym typeface="Wingdings" pitchFamily="2" charset="2"/>
            </a:endParaRPr>
          </a:p>
          <a:p>
            <a:pPr lvl="2"/>
            <a:r>
              <a:rPr lang="en-GB" sz="2900" dirty="0">
                <a:sym typeface="Wingdings" pitchFamily="2" charset="2"/>
              </a:rPr>
              <a:t>        Plan to exchange the limiting coil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 procedure test for 4+1 </a:t>
            </a:r>
            <a:r>
              <a:rPr lang="en-GB" sz="2900" dirty="0">
                <a:sym typeface="Wingdings" pitchFamily="2" charset="2"/>
              </a:rPr>
              <a:t> 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MQXFBMT4 July 2023 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  <a:endParaRPr lang="en-GB" sz="2900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pPr marL="342900" lvl="2" indent="-342900"/>
            <a:r>
              <a:rPr lang="en-GB" sz="3400" dirty="0"/>
              <a:t>MQXFBP2: test at CERN in 2021 </a:t>
            </a:r>
          </a:p>
          <a:p>
            <a:pPr marL="1257300" lvl="4" indent="-342900"/>
            <a:r>
              <a:rPr lang="en-GB" sz="2900" dirty="0">
                <a:sym typeface="Wingdings" pitchFamily="2" charset="2"/>
              </a:rPr>
              <a:t>Limited at around nominal current and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eventually reached nominal current at 1.9K at lower ramp rates </a:t>
            </a:r>
          </a:p>
          <a:p>
            <a:pPr marL="914400" lvl="4" indent="0">
              <a:buNone/>
            </a:pPr>
            <a:r>
              <a:rPr lang="en-GB" sz="2900" dirty="0">
                <a:solidFill>
                  <a:schemeClr val="tx1"/>
                </a:solidFill>
                <a:sym typeface="Wingdings" pitchFamily="2" charset="2"/>
              </a:rPr>
              <a:t>	 review of assembly  3 Phase Improvement plan </a:t>
            </a:r>
          </a:p>
          <a:p>
            <a:pPr marL="914400" lvl="4" indent="0">
              <a:buNone/>
            </a:pPr>
            <a:r>
              <a:rPr lang="en-GB" sz="2900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GB" sz="29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      1) Stainless </a:t>
            </a:r>
            <a:r>
              <a:rPr lang="en-GB" sz="2900" dirty="0">
                <a:sym typeface="Wingdings" pitchFamily="2" charset="2"/>
              </a:rPr>
              <a:t>Steel prestress; 2) Assembly procedure of Cold-Mass; 3) Coil production</a:t>
            </a:r>
          </a:p>
          <a:p>
            <a:pPr marL="342900" lvl="2" indent="-342900"/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sz="3400" dirty="0"/>
              <a:t>MQXFBP3: test at CERN in 2022 – Lower shell pre-stress </a:t>
            </a:r>
            <a:r>
              <a:rPr lang="en-GB" sz="3400" dirty="0">
                <a:sym typeface="Wingdings" pitchFamily="2" charset="2"/>
              </a:rPr>
              <a:t> 1) but after disassembling 01</a:t>
            </a:r>
            <a:endParaRPr lang="en-GB" sz="3400" dirty="0"/>
          </a:p>
          <a:p>
            <a:pPr lvl="1"/>
            <a:r>
              <a:rPr lang="en-GB" sz="2900" dirty="0"/>
              <a:t>Nominal +300A @ 1.9K and 3 TC </a:t>
            </a:r>
            <a:r>
              <a:rPr lang="en-GB" sz="2900" b="1" dirty="0">
                <a:solidFill>
                  <a:srgbClr val="00B050"/>
                </a:solidFill>
              </a:rPr>
              <a:t>✓</a:t>
            </a:r>
          </a:p>
          <a:p>
            <a:pPr lvl="1"/>
            <a:r>
              <a:rPr lang="en-GB" sz="2900" b="1" dirty="0">
                <a:solidFill>
                  <a:srgbClr val="C00000"/>
                </a:solidFill>
              </a:rPr>
              <a:t>Still limited at 4.5K </a:t>
            </a:r>
            <a:r>
              <a:rPr lang="en-GB" sz="2900" b="1" dirty="0">
                <a:solidFill>
                  <a:srgbClr val="00B050"/>
                </a:solidFill>
                <a:sym typeface="Wingdings" pitchFamily="2" charset="2"/>
              </a:rPr>
              <a:t> but compatible with powering at ultimate current at 1.9K</a:t>
            </a:r>
            <a:endParaRPr lang="en-GB" sz="2900" b="1" dirty="0">
              <a:solidFill>
                <a:srgbClr val="00B050"/>
              </a:solidFill>
            </a:endParaRPr>
          </a:p>
          <a:p>
            <a:endParaRPr lang="en-GB" b="1" dirty="0"/>
          </a:p>
          <a:p>
            <a:r>
              <a:rPr lang="en-GB" sz="3400" dirty="0"/>
              <a:t>MQXFB02 test at CERN in 2023 – 1) plus New Magnet Assembly procedure </a:t>
            </a:r>
            <a:r>
              <a:rPr lang="en-GB" sz="3400" dirty="0">
                <a:sym typeface="Wingdings" pitchFamily="2" charset="2"/>
              </a:rPr>
              <a:t> 1) &amp; 2)</a:t>
            </a:r>
            <a:endParaRPr lang="en-GB" sz="3400" dirty="0"/>
          </a:p>
          <a:p>
            <a:pPr lvl="1"/>
            <a:r>
              <a:rPr lang="en-GB" sz="2900" dirty="0"/>
              <a:t>nominal +300A @ 1.9K and 3 TC </a:t>
            </a:r>
            <a:r>
              <a:rPr lang="en-GB" sz="2900" b="1" dirty="0">
                <a:solidFill>
                  <a:srgbClr val="00B050"/>
                </a:solidFill>
              </a:rPr>
              <a:t>✓ </a:t>
            </a:r>
            <a:r>
              <a:rPr lang="en-GB" sz="2900" b="1" dirty="0">
                <a:solidFill>
                  <a:srgbClr val="C00000"/>
                </a:solidFill>
              </a:rPr>
              <a:t>Still limited at 4.5K </a:t>
            </a:r>
            <a:r>
              <a:rPr lang="en-GB" sz="2900" b="1" dirty="0">
                <a:solidFill>
                  <a:srgbClr val="00B050"/>
                </a:solidFill>
              </a:rPr>
              <a:t>but compatible with ultimate at 1.9K!</a:t>
            </a:r>
          </a:p>
          <a:p>
            <a:pPr lvl="4"/>
            <a:endParaRPr lang="en-GB" b="1" dirty="0">
              <a:solidFill>
                <a:srgbClr val="00B050"/>
              </a:solidFill>
            </a:endParaRPr>
          </a:p>
          <a:p>
            <a:r>
              <a:rPr lang="en-GB" sz="3400" dirty="0"/>
              <a:t>MQXFB03 test at CERN in 2023 – New coil production </a:t>
            </a:r>
            <a:r>
              <a:rPr lang="en-GB" sz="3400" dirty="0">
                <a:sym typeface="Wingdings" pitchFamily="2" charset="2"/>
              </a:rPr>
              <a:t> 1) &amp; 2) &amp; 3)</a:t>
            </a:r>
          </a:p>
          <a:p>
            <a:pPr lvl="1"/>
            <a:r>
              <a:rPr lang="en-GB" sz="2900" dirty="0">
                <a:solidFill>
                  <a:srgbClr val="00B050"/>
                </a:solidFill>
              </a:rPr>
              <a:t>Nominal + 300A @ 1.9K and 4.5K and after TC!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 Full validation of magnet concept!</a:t>
            </a:r>
            <a:endParaRPr lang="en-GB" sz="2900" dirty="0">
              <a:solidFill>
                <a:srgbClr val="00B050"/>
              </a:solidFill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6470562-B702-34E4-98DB-5ACF53DC6657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13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ECCA5EB-4149-FA9B-0F13-80A11C4DB733}"/>
              </a:ext>
            </a:extLst>
          </p:cNvPr>
          <p:cNvSpPr/>
          <p:nvPr/>
        </p:nvSpPr>
        <p:spPr>
          <a:xfrm>
            <a:off x="1746820" y="1989990"/>
            <a:ext cx="9806880" cy="2664296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Decision to use P2 and P3 for the IT-String even though they are limited @ 4.5K </a:t>
            </a:r>
          </a:p>
          <a:p>
            <a:pPr algn="ctr"/>
            <a:endParaRPr lang="en-US" sz="2400" dirty="0"/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 Re-</a:t>
            </a:r>
            <a:r>
              <a:rPr lang="en-US" sz="2400" dirty="0" err="1">
                <a:sym typeface="Wingdings" pitchFamily="2" charset="2"/>
              </a:rPr>
              <a:t>cryostating</a:t>
            </a:r>
            <a:r>
              <a:rPr lang="en-US" sz="2400" dirty="0">
                <a:sym typeface="Wingdings" pitchFamily="2" charset="2"/>
              </a:rPr>
              <a:t> of the cold-masses in final cryostat configuration</a:t>
            </a:r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 P2 already in final configuration in SM18 on the test bench!</a:t>
            </a:r>
            <a:endParaRPr lang="en-US" sz="2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48C15B-391B-97CD-9900-0EAA0A8AE7DA}"/>
              </a:ext>
            </a:extLst>
          </p:cNvPr>
          <p:cNvSpPr/>
          <p:nvPr/>
        </p:nvSpPr>
        <p:spPr>
          <a:xfrm>
            <a:off x="1775520" y="4675572"/>
            <a:ext cx="9806880" cy="90269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Lost one coil during preparation for cold-test in final cryostat configuration</a:t>
            </a:r>
          </a:p>
          <a:p>
            <a:pPr algn="ctr"/>
            <a:r>
              <a:rPr lang="en-US" dirty="0">
                <a:sym typeface="Wingdings" pitchFamily="2" charset="2"/>
              </a:rPr>
              <a:t> Plan to exchange the damaged coil and keep 02 as a spare</a:t>
            </a:r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6FA322-8D88-B4B3-88D8-A9C65D0E81BA}"/>
              </a:ext>
            </a:extLst>
          </p:cNvPr>
          <p:cNvSpPr/>
          <p:nvPr/>
        </p:nvSpPr>
        <p:spPr>
          <a:xfrm>
            <a:off x="1786386" y="5606810"/>
            <a:ext cx="9806880" cy="90269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First Magnet that will go into the machine!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DFCD29-7921-4EE5-EFA5-8CA044047484}"/>
              </a:ext>
            </a:extLst>
          </p:cNvPr>
          <p:cNvSpPr/>
          <p:nvPr/>
        </p:nvSpPr>
        <p:spPr>
          <a:xfrm>
            <a:off x="1775520" y="34971"/>
            <a:ext cx="9806880" cy="192275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lain" startAt="5"/>
            </a:pPr>
            <a:r>
              <a:rPr lang="en-US" sz="2400" dirty="0"/>
              <a:t>Magnets produced </a:t>
            </a:r>
            <a:r>
              <a:rPr lang="en-US" sz="2400" dirty="0">
                <a:sym typeface="Wingdings" pitchFamily="2" charset="2"/>
              </a:rPr>
              <a:t></a:t>
            </a:r>
            <a:r>
              <a:rPr lang="en-US" sz="2400" dirty="0"/>
              <a:t> None showing degradation!</a:t>
            </a:r>
          </a:p>
          <a:p>
            <a:pPr marL="342900" indent="-342900" algn="ctr">
              <a:buAutoNum type="arabicPlain" startAt="5"/>
            </a:pPr>
            <a:endParaRPr lang="en-US" sz="2400" dirty="0"/>
          </a:p>
          <a:p>
            <a:pPr algn="ctr"/>
            <a:r>
              <a:rPr lang="en-US" sz="2400" dirty="0"/>
              <a:t>3 [last 3] consecutive Magnets passed acceptance criterial!!!</a:t>
            </a:r>
          </a:p>
        </p:txBody>
      </p:sp>
      <p:pic>
        <p:nvPicPr>
          <p:cNvPr id="12" name="Picture 11" descr="A graph with numbers and a number of events&#10;&#10;Description automatically generated with medium confidence">
            <a:extLst>
              <a:ext uri="{FF2B5EF4-FFF2-40B4-BE49-F238E27FC236}">
                <a16:creationId xmlns:a16="http://schemas.microsoft.com/office/drawing/2014/main" id="{D1EB47BA-6C3E-5E92-B80B-075E5E68B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221" y="2212427"/>
            <a:ext cx="8496994" cy="433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1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23817" y="893185"/>
            <a:ext cx="11738583" cy="519206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out of 20 magnets build, tested and validated! 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15 that were produced – 3 during COVID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all non-conformed being repaired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2 repaired validated</a:t>
            </a:r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MQXFA08b &amp; MQXFA14b repaired and validating coil replacement procedure and coil production planning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test on MQXFA05: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50 quenches, 5 TC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magnet remains @ nominal!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Unscheduled mechanical robustness test for MQXFA11 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road accident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passed acceptance criteria at vertical test station 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0" algn="l">
              <a:spcAft>
                <a:spcPts val="600"/>
              </a:spcAft>
              <a:buNone/>
            </a:pPr>
            <a:endParaRPr lang="en-US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CA-01: First cold mass reaching nominal performance</a:t>
            </a:r>
            <a:r>
              <a:rPr lang="en-US" sz="20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no retraining after thermal cycle 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Nonconformities but accepted in close collaboration with AUP to assure in-time delivery for IT-String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 Shipped in November  Arrived @ CERN in December [acceptable for IT-String, not yet for machine]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Cabling completed: </a:t>
            </a:r>
            <a:r>
              <a:rPr lang="en-US" sz="2000" dirty="0"/>
              <a:t>https://</a:t>
            </a:r>
            <a:r>
              <a:rPr lang="en-US" sz="2000" dirty="0" err="1"/>
              <a:t>newscenter.lbl.gov</a:t>
            </a:r>
            <a:r>
              <a:rPr lang="en-US" sz="2000" dirty="0"/>
              <a:t>/2023/08/30/cabling-for-</a:t>
            </a:r>
            <a:r>
              <a:rPr lang="en-US" sz="2000" dirty="0" err="1"/>
              <a:t>lhc</a:t>
            </a:r>
            <a:r>
              <a:rPr lang="en-US" sz="2000" dirty="0"/>
              <a:t>-upgrade-wraps-up/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Cold-Mass Assembly being prepared for testing at FNAL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second out of 10 CMA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l"/>
            <a:endParaRPr lang="en-US" sz="1867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653" y="190561"/>
            <a:ext cx="2270016" cy="7026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069A99-3F55-47CA-9F88-8E800C38E64C}"/>
              </a:ext>
            </a:extLst>
          </p:cNvPr>
          <p:cNvSpPr txBox="1"/>
          <p:nvPr/>
        </p:nvSpPr>
        <p:spPr>
          <a:xfrm rot="16200000">
            <a:off x="-356845" y="432570"/>
            <a:ext cx="105611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endParaRPr lang="en-GB" sz="2133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DC25BF91-E229-99CA-7F47-5E8CA4E14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200" y="141653"/>
            <a:ext cx="7838230" cy="720000"/>
          </a:xfrm>
        </p:spPr>
        <p:txBody>
          <a:bodyPr/>
          <a:lstStyle/>
          <a:p>
            <a:r>
              <a:rPr lang="en-GB" dirty="0"/>
              <a:t>Status MQXFA – Q1 &amp; Q3- Assemblies at AUP</a:t>
            </a:r>
            <a:endParaRPr lang="en-FR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BC73585-978E-C2A5-7B8D-73C54C5F13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78161" y="2231735"/>
            <a:ext cx="23389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F5A6EE6-8A5B-B382-B9F2-371D7D7E8A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6742" y="3187775"/>
            <a:ext cx="4893633" cy="36702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7C67D24-90CB-6C25-E436-CE837F45478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03537" y="3450596"/>
            <a:ext cx="6440428" cy="3407404"/>
            <a:chOff x="506" y="1548"/>
            <a:chExt cx="4748" cy="2512"/>
          </a:xfrm>
        </p:grpSpPr>
        <p:sp>
          <p:nvSpPr>
            <p:cNvPr id="17" name="AutoShape 3">
              <a:extLst>
                <a:ext uri="{FF2B5EF4-FFF2-40B4-BE49-F238E27FC236}">
                  <a16:creationId xmlns:a16="http://schemas.microsoft.com/office/drawing/2014/main" id="{3FBBC735-C88B-DDE5-5C49-12259F7734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06" y="1548"/>
              <a:ext cx="4748" cy="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pic>
          <p:nvPicPr>
            <p:cNvPr id="18" name="Picture 5">
              <a:extLst>
                <a:ext uri="{FF2B5EF4-FFF2-40B4-BE49-F238E27FC236}">
                  <a16:creationId xmlns:a16="http://schemas.microsoft.com/office/drawing/2014/main" id="{FD872722-8D27-803E-FD02-918CB29E0D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" y="1548"/>
              <a:ext cx="4752" cy="2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22" descr="A red semi truck with a trailer&#10;&#10;Description automatically generated">
            <a:extLst>
              <a:ext uri="{FF2B5EF4-FFF2-40B4-BE49-F238E27FC236}">
                <a16:creationId xmlns:a16="http://schemas.microsoft.com/office/drawing/2014/main" id="{DE91104B-6441-4289-76CF-7B9AE8029E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565" y="1028700"/>
            <a:ext cx="7772400" cy="58293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17AAADB-C9E7-00AC-04DB-65B516FAF716}"/>
              </a:ext>
            </a:extLst>
          </p:cNvPr>
          <p:cNvSpPr txBox="1"/>
          <p:nvPr/>
        </p:nvSpPr>
        <p:spPr>
          <a:xfrm>
            <a:off x="7837591" y="1800540"/>
            <a:ext cx="425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CA01 Leaving FNAL October 30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2023</a:t>
            </a:r>
          </a:p>
        </p:txBody>
      </p:sp>
      <p:pic>
        <p:nvPicPr>
          <p:cNvPr id="8" name="Picture 7" descr="A red container with white text&#10;&#10;Description automatically generated">
            <a:extLst>
              <a:ext uri="{FF2B5EF4-FFF2-40B4-BE49-F238E27FC236}">
                <a16:creationId xmlns:a16="http://schemas.microsoft.com/office/drawing/2014/main" id="{D0040074-7356-73D1-9D0D-A021270F8F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554" y="1458703"/>
            <a:ext cx="7090677" cy="53180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96A68D-A663-73A0-8A81-EB2CB3A8F1D9}"/>
              </a:ext>
            </a:extLst>
          </p:cNvPr>
          <p:cNvSpPr txBox="1"/>
          <p:nvPr/>
        </p:nvSpPr>
        <p:spPr>
          <a:xfrm>
            <a:off x="2014114" y="1615874"/>
            <a:ext cx="489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CA01 Arriving @ CERN November 28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176709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CF3E9-3CDA-24C3-6028-75D5E7D1F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CERN-DQW Series, Qualified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D8D429-6F53-FC2B-2B55-4A3237FDF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510" y="2313748"/>
            <a:ext cx="5522381" cy="3675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E22811-D732-8857-358D-D03770E766F5}"/>
                  </a:ext>
                </a:extLst>
              </p:cNvPr>
              <p:cNvSpPr txBox="1"/>
              <p:nvPr/>
            </p:nvSpPr>
            <p:spPr>
              <a:xfrm>
                <a:off x="4968736" y="1270869"/>
                <a:ext cx="6853665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133" dirty="0"/>
                  <a:t>3</a:t>
                </a:r>
                <a:r>
                  <a:rPr lang="en-US" sz="2133" baseline="30000" dirty="0"/>
                  <a:t>rd</a:t>
                </a:r>
                <a:r>
                  <a:rPr lang="en-US" sz="2133" dirty="0"/>
                  <a:t> test beyond the specification with </a:t>
                </a:r>
                <a14:m>
                  <m:oMath xmlns:m="http://schemas.openxmlformats.org/officeDocument/2006/math">
                    <m:r>
                      <a:rPr lang="en-US" sz="2133" i="1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2133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2133" dirty="0"/>
                  <a:t> additional chemistry of HOMs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3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33" i="1">
                            <a:latin typeface="Cambria Math" panose="02040503050406030204" pitchFamily="18" charset="0"/>
                          </a:rPr>
                          <m:t>120</m:t>
                        </m:r>
                      </m:e>
                      <m:sup>
                        <m:r>
                          <a:rPr lang="en-US" sz="2133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133" dirty="0"/>
                  <a:t>deg vacuum bake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E22811-D732-8857-358D-D03770E76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736" y="1270869"/>
                <a:ext cx="6853665" cy="748795"/>
              </a:xfrm>
              <a:prstGeom prst="rect">
                <a:avLst/>
              </a:prstGeom>
              <a:blipFill>
                <a:blip r:embed="rId3"/>
                <a:stretch>
                  <a:fillRect l="-1296" t="-5000" r="-556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68863A9-2AB8-D730-5E18-B840B0B66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435" y="997513"/>
            <a:ext cx="3743829" cy="499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7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1C705D-03A1-40F6-8C0F-71CD1DA33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DQW Series (RI)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2A03865-A56A-0B6D-2CC3-D81A238BD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339" y="1044626"/>
            <a:ext cx="10560000" cy="11653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pre-series jacketed cavity with excellent results, metrology to be finalized before acceptance</a:t>
            </a:r>
          </a:p>
          <a:p>
            <a:pPr algn="l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cavity in metrology and cold tests soon</a:t>
            </a:r>
          </a:p>
        </p:txBody>
      </p:sp>
      <p:pic>
        <p:nvPicPr>
          <p:cNvPr id="9" name="Picture 8" descr="A diagram of a voltage&#10;&#10;Description automatically generated">
            <a:extLst>
              <a:ext uri="{FF2B5EF4-FFF2-40B4-BE49-F238E27FC236}">
                <a16:creationId xmlns:a16="http://schemas.microsoft.com/office/drawing/2014/main" id="{22269861-5789-A5BD-A4E2-05022BEC4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00483"/>
            <a:ext cx="5139112" cy="4019859"/>
          </a:xfrm>
          <a:prstGeom prst="rect">
            <a:avLst/>
          </a:prstGeom>
        </p:spPr>
      </p:pic>
      <p:pic>
        <p:nvPicPr>
          <p:cNvPr id="11" name="Picture 10" descr="A large metal box with wires and cables&#10;&#10;Description automatically generated">
            <a:extLst>
              <a:ext uri="{FF2B5EF4-FFF2-40B4-BE49-F238E27FC236}">
                <a16:creationId xmlns:a16="http://schemas.microsoft.com/office/drawing/2014/main" id="{67E47348-A5A2-997E-B13D-BAC826A886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232"/>
          <a:stretch/>
        </p:blipFill>
        <p:spPr>
          <a:xfrm>
            <a:off x="1298376" y="2354551"/>
            <a:ext cx="3019625" cy="341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73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60" y="108455"/>
            <a:ext cx="10073252" cy="1028732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RFD Cold Mass Assembly – UK1 Collaboration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376" y="1109212"/>
            <a:ext cx="6029612" cy="52647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200" dirty="0"/>
              <a:t>Lowering of Top plate to Cavity String successful !!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Since last PSM (July), important alignment issue between top plate and cavity string corrected with some non-conformities (not ideal but ok)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>
                <a:solidFill>
                  <a:srgbClr val="00B050"/>
                </a:solidFill>
              </a:rPr>
              <a:t>Delivered to CERN in time in October for installation deadline in the SPS Test-facility!</a:t>
            </a:r>
          </a:p>
          <a:p>
            <a:pPr marL="0" indent="0">
              <a:buNone/>
            </a:pPr>
            <a:endParaRPr lang="en-GB" sz="2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è"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But unfortunately observed major Nonconformities following reception tests @ CERN</a:t>
            </a:r>
          </a:p>
          <a:p>
            <a:pPr marL="0" indent="0">
              <a:buNone/>
            </a:pPr>
            <a:endParaRPr lang="en-GB" sz="2200" dirty="0">
              <a:solidFill>
                <a:srgbClr val="C0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Electrical Short of coupler to ground / housing &amp; vacuum leak</a:t>
            </a:r>
          </a:p>
          <a:p>
            <a:pPr marL="0" indent="0">
              <a:buNone/>
            </a:pPr>
            <a:endParaRPr lang="en-GB" sz="2200" dirty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Will NOT be installed in the SPS in YETS 23 / 24</a:t>
            </a:r>
          </a:p>
          <a:p>
            <a:pPr>
              <a:buFont typeface="Wingdings" pitchFamily="2" charset="2"/>
              <a:buChar char="è"/>
            </a:pPr>
            <a:endParaRPr lang="en-GB" sz="2200" dirty="0">
              <a:solidFill>
                <a:srgbClr val="00B050"/>
              </a:solidFill>
              <a:sym typeface="Wingdings" pitchFamily="2" charset="2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è"/>
            </a:pPr>
            <a:r>
              <a:rPr lang="en-GB" sz="2200" b="1" dirty="0">
                <a:solidFill>
                  <a:srgbClr val="00B050"/>
                </a:solidFill>
                <a:sym typeface="Wingdings" pitchFamily="2" charset="2"/>
              </a:rPr>
              <a:t>But important lessons learned for series production with UK and AUP / TRIUMF!!!!!!</a:t>
            </a:r>
            <a:endParaRPr lang="en-GB" sz="2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2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337FEF-9E8D-0ED7-6309-E53B692ACD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385"/>
          <a:stretch/>
        </p:blipFill>
        <p:spPr>
          <a:xfrm>
            <a:off x="6380065" y="2084851"/>
            <a:ext cx="5780768" cy="36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7876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26EFCBDC-1E06-B4CF-2A52-0BB492E73321}"/>
              </a:ext>
            </a:extLst>
          </p:cNvPr>
          <p:cNvGrpSpPr/>
          <p:nvPr/>
        </p:nvGrpSpPr>
        <p:grpSpPr>
          <a:xfrm>
            <a:off x="0" y="-18566"/>
            <a:ext cx="9010616" cy="6858000"/>
            <a:chOff x="4860032" y="160209"/>
            <a:chExt cx="4280860" cy="30146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772C728-ACA1-7960-D87A-4A55D6712812}"/>
                </a:ext>
              </a:extLst>
            </p:cNvPr>
            <p:cNvGrpSpPr/>
            <p:nvPr/>
          </p:nvGrpSpPr>
          <p:grpSpPr>
            <a:xfrm>
              <a:off x="4860032" y="160209"/>
              <a:ext cx="4280860" cy="3014628"/>
              <a:chOff x="920040" y="-1"/>
              <a:chExt cx="7303920" cy="51435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F49E780-CD81-7224-4732-4E70ADAF3BFE}"/>
                  </a:ext>
                </a:extLst>
              </p:cNvPr>
              <p:cNvSpPr/>
              <p:nvPr/>
            </p:nvSpPr>
            <p:spPr>
              <a:xfrm>
                <a:off x="920040" y="18269"/>
                <a:ext cx="7303920" cy="410845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86910">
                  <a:defRPr/>
                </a:pPr>
                <a:endParaRPr lang="en-US" sz="867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44DD348-54ED-E338-556B-AADC50459987}"/>
                  </a:ext>
                </a:extLst>
              </p:cNvPr>
              <p:cNvSpPr/>
              <p:nvPr/>
            </p:nvSpPr>
            <p:spPr>
              <a:xfrm>
                <a:off x="920041" y="-1"/>
                <a:ext cx="7303919" cy="5143500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86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9" name="Content Placeholder 5" descr="A close up of a gun&#10;&#10;Description automatically generated">
                <a:extLst>
                  <a:ext uri="{FF2B5EF4-FFF2-40B4-BE49-F238E27FC236}">
                    <a16:creationId xmlns:a16="http://schemas.microsoft.com/office/drawing/2014/main" id="{91DE22C4-02C9-869A-CCB4-BF2818A63F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0040" y="194223"/>
                <a:ext cx="7303920" cy="3756551"/>
              </a:xfrm>
              <a:prstGeom prst="rect">
                <a:avLst/>
              </a:prstGeom>
            </p:spPr>
          </p:pic>
          <p:pic>
            <p:nvPicPr>
              <p:cNvPr id="10" name="Picture 9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77BBB952-44DB-1270-7EBB-FA624AFAED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7"/>
              </a:xfrm>
              <a:prstGeom prst="rect">
                <a:avLst/>
              </a:prstGeom>
            </p:spPr>
          </p:pic>
          <p:pic>
            <p:nvPicPr>
              <p:cNvPr id="11" name="Picture 10" descr="A picture containing boat, airplane, water, man&#10;&#10;Description automatically generated">
                <a:extLst>
                  <a:ext uri="{FF2B5EF4-FFF2-40B4-BE49-F238E27FC236}">
                    <a16:creationId xmlns:a16="http://schemas.microsoft.com/office/drawing/2014/main" id="{2EB8A640-A0A0-828D-EB6C-D4886F818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6"/>
              </a:xfrm>
              <a:prstGeom prst="rect">
                <a:avLst/>
              </a:prstGeom>
            </p:spPr>
          </p:pic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6CDC5867-4BA6-E63C-DD4E-8257167565CC}"/>
                  </a:ext>
                </a:extLst>
              </p:cNvPr>
              <p:cNvSpPr/>
              <p:nvPr/>
            </p:nvSpPr>
            <p:spPr>
              <a:xfrm>
                <a:off x="932898" y="3422964"/>
                <a:ext cx="220157" cy="146078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algn="ctr" defTabSz="486910">
                  <a:defRPr/>
                </a:pPr>
                <a:r>
                  <a:rPr lang="en-US" sz="867" b="1" kern="0" dirty="0">
                    <a:solidFill>
                      <a:prstClr val="white"/>
                    </a:solidFill>
                    <a:latin typeface="Calibri" panose="020F0502020204030204"/>
                  </a:rPr>
                  <a:t>D2</a:t>
                </a:r>
                <a:endParaRPr lang="en-GB" sz="867" b="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D42C083-69A2-A5C5-357F-6C6455D7CCC0}"/>
                  </a:ext>
                </a:extLst>
              </p:cNvPr>
              <p:cNvGrpSpPr/>
              <p:nvPr/>
            </p:nvGrpSpPr>
            <p:grpSpPr>
              <a:xfrm>
                <a:off x="3399789" y="2139854"/>
                <a:ext cx="861431" cy="258105"/>
                <a:chOff x="6404292" y="4140007"/>
                <a:chExt cx="1078452" cy="323130"/>
              </a:xfrm>
            </p:grpSpPr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BF81B267-1203-ABCF-C5B3-23E102744D9F}"/>
                    </a:ext>
                  </a:extLst>
                </p:cNvPr>
                <p:cNvSpPr/>
                <p:nvPr/>
              </p:nvSpPr>
              <p:spPr>
                <a:xfrm>
                  <a:off x="6404292" y="4140007"/>
                  <a:ext cx="650274" cy="323130"/>
                </a:xfrm>
                <a:prstGeom prst="round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prstClr val="white"/>
                      </a:solidFill>
                      <a:latin typeface="Calibri" panose="020F0502020204030204"/>
                    </a:rPr>
                    <a:t>DSHM</a:t>
                  </a:r>
                  <a:endParaRPr lang="en-GB" sz="10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E216F351-684C-7DC6-4A03-4B22BD2E76BB}"/>
                    </a:ext>
                  </a:extLst>
                </p:cNvPr>
                <p:cNvCxnSpPr>
                  <a:cxnSpLocks/>
                  <a:stCxn id="49" idx="3"/>
                </p:cNvCxnSpPr>
                <p:nvPr/>
              </p:nvCxnSpPr>
              <p:spPr>
                <a:xfrm>
                  <a:off x="7054566" y="4301572"/>
                  <a:ext cx="428178" cy="947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B22E868-9540-68B9-988B-D49E6BECFF3D}"/>
                  </a:ext>
                </a:extLst>
              </p:cNvPr>
              <p:cNvGrpSpPr/>
              <p:nvPr/>
            </p:nvGrpSpPr>
            <p:grpSpPr>
              <a:xfrm>
                <a:off x="3309512" y="1004944"/>
                <a:ext cx="519419" cy="542139"/>
                <a:chOff x="7910201" y="3553176"/>
                <a:chExt cx="650275" cy="678720"/>
              </a:xfrm>
            </p:grpSpPr>
            <p:sp>
              <p:nvSpPr>
                <p:cNvPr id="47" name="Rectangle: Rounded Corners 46">
                  <a:extLst>
                    <a:ext uri="{FF2B5EF4-FFF2-40B4-BE49-F238E27FC236}">
                      <a16:creationId xmlns:a16="http://schemas.microsoft.com/office/drawing/2014/main" id="{34CEBFAD-DD7F-1864-51A0-395BECC4E089}"/>
                    </a:ext>
                  </a:extLst>
                </p:cNvPr>
                <p:cNvSpPr/>
                <p:nvPr/>
              </p:nvSpPr>
              <p:spPr>
                <a:xfrm>
                  <a:off x="7910201" y="3553176"/>
                  <a:ext cx="650275" cy="323130"/>
                </a:xfrm>
                <a:prstGeom prst="roundRect">
                  <a:avLst/>
                </a:prstGeom>
                <a:solidFill>
                  <a:srgbClr val="ED7D31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prstClr val="white"/>
                      </a:solidFill>
                      <a:latin typeface="Calibri" panose="020F0502020204030204"/>
                    </a:rPr>
                    <a:t>DFHM</a:t>
                  </a:r>
                  <a:endParaRPr lang="en-GB" sz="10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70280159-075A-1B13-3E21-F1642D24F43D}"/>
                    </a:ext>
                  </a:extLst>
                </p:cNvPr>
                <p:cNvCxnSpPr>
                  <a:cxnSpLocks/>
                  <a:stCxn id="47" idx="2"/>
                </p:cNvCxnSpPr>
                <p:nvPr/>
              </p:nvCxnSpPr>
              <p:spPr>
                <a:xfrm>
                  <a:off x="8235339" y="3876306"/>
                  <a:ext cx="325137" cy="35559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6C65A89-0512-8D60-4DA8-8A5B0855395F}"/>
                  </a:ext>
                </a:extLst>
              </p:cNvPr>
              <p:cNvGrpSpPr/>
              <p:nvPr/>
            </p:nvGrpSpPr>
            <p:grpSpPr>
              <a:xfrm>
                <a:off x="4532690" y="3419719"/>
                <a:ext cx="3419969" cy="186657"/>
                <a:chOff x="4522786" y="4258371"/>
                <a:chExt cx="4281563" cy="233681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8C2A0154-C574-AA79-62B2-D54D5E88AE83}"/>
                    </a:ext>
                  </a:extLst>
                </p:cNvPr>
                <p:cNvGrpSpPr/>
                <p:nvPr/>
              </p:nvGrpSpPr>
              <p:grpSpPr>
                <a:xfrm>
                  <a:off x="5090560" y="4258371"/>
                  <a:ext cx="3713789" cy="233681"/>
                  <a:chOff x="7218698" y="3176407"/>
                  <a:chExt cx="3880995" cy="245362"/>
                </a:xfrm>
              </p:grpSpPr>
              <p:sp>
                <p:nvSpPr>
                  <p:cNvPr id="41" name="Rectangle: Rounded Corners 40">
                    <a:extLst>
                      <a:ext uri="{FF2B5EF4-FFF2-40B4-BE49-F238E27FC236}">
                        <a16:creationId xmlns:a16="http://schemas.microsoft.com/office/drawing/2014/main" id="{89D1C799-C21D-947B-960B-C4991D463B9E}"/>
                      </a:ext>
                    </a:extLst>
                  </p:cNvPr>
                  <p:cNvSpPr/>
                  <p:nvPr/>
                </p:nvSpPr>
                <p:spPr>
                  <a:xfrm>
                    <a:off x="10811664" y="3176407"/>
                    <a:ext cx="288029" cy="19202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2" name="Rectangle: Rounded Corners 41">
                    <a:extLst>
                      <a:ext uri="{FF2B5EF4-FFF2-40B4-BE49-F238E27FC236}">
                        <a16:creationId xmlns:a16="http://schemas.microsoft.com/office/drawing/2014/main" id="{9AEBCB8A-5884-B8FB-D077-225347077322}"/>
                      </a:ext>
                    </a:extLst>
                  </p:cNvPr>
                  <p:cNvSpPr/>
                  <p:nvPr/>
                </p:nvSpPr>
                <p:spPr>
                  <a:xfrm>
                    <a:off x="10055199" y="3185299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Q2A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3" name="Rectangle: Rounded Corners 42">
                    <a:extLst>
                      <a:ext uri="{FF2B5EF4-FFF2-40B4-BE49-F238E27FC236}">
                        <a16:creationId xmlns:a16="http://schemas.microsoft.com/office/drawing/2014/main" id="{E488C6BF-B4BE-7C99-3C47-EA3A6386B45C}"/>
                      </a:ext>
                    </a:extLst>
                  </p:cNvPr>
                  <p:cNvSpPr/>
                  <p:nvPr/>
                </p:nvSpPr>
                <p:spPr>
                  <a:xfrm>
                    <a:off x="9298734" y="3194190"/>
                    <a:ext cx="288032" cy="1920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Q2B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4" name="Rectangle: Rounded Corners 43">
                    <a:extLst>
                      <a:ext uri="{FF2B5EF4-FFF2-40B4-BE49-F238E27FC236}">
                        <a16:creationId xmlns:a16="http://schemas.microsoft.com/office/drawing/2014/main" id="{B9068EF4-B3ED-10D7-ABAE-7FADE3C239A2}"/>
                      </a:ext>
                    </a:extLst>
                  </p:cNvPr>
                  <p:cNvSpPr/>
                  <p:nvPr/>
                </p:nvSpPr>
                <p:spPr>
                  <a:xfrm>
                    <a:off x="8544960" y="320307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Q3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5" name="Rectangle: Rounded Corners 44">
                    <a:extLst>
                      <a:ext uri="{FF2B5EF4-FFF2-40B4-BE49-F238E27FC236}">
                        <a16:creationId xmlns:a16="http://schemas.microsoft.com/office/drawing/2014/main" id="{DB39FCE1-B25E-7F67-1F79-57D5CEABC0C8}"/>
                      </a:ext>
                    </a:extLst>
                  </p:cNvPr>
                  <p:cNvSpPr/>
                  <p:nvPr/>
                </p:nvSpPr>
                <p:spPr>
                  <a:xfrm>
                    <a:off x="7884518" y="322085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CP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6" name="Rectangle: Rounded Corners 45">
                    <a:extLst>
                      <a:ext uri="{FF2B5EF4-FFF2-40B4-BE49-F238E27FC236}">
                        <a16:creationId xmlns:a16="http://schemas.microsoft.com/office/drawing/2014/main" id="{5BD9828E-6BC4-DE98-3C2B-30EEEA5CC317}"/>
                      </a:ext>
                    </a:extLst>
                  </p:cNvPr>
                  <p:cNvSpPr/>
                  <p:nvPr/>
                </p:nvSpPr>
                <p:spPr>
                  <a:xfrm>
                    <a:off x="7218698" y="3229748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0" name="Rectangle: Rounded Corners 39">
                  <a:extLst>
                    <a:ext uri="{FF2B5EF4-FFF2-40B4-BE49-F238E27FC236}">
                      <a16:creationId xmlns:a16="http://schemas.microsoft.com/office/drawing/2014/main" id="{DA19C270-974E-16FC-17BA-EB63CF9C9CF7}"/>
                    </a:ext>
                  </a:extLst>
                </p:cNvPr>
                <p:cNvSpPr/>
                <p:nvPr/>
              </p:nvSpPr>
              <p:spPr>
                <a:xfrm>
                  <a:off x="4522786" y="4309173"/>
                  <a:ext cx="275622" cy="182879"/>
                </a:xfrm>
                <a:prstGeom prst="roundRect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867" b="1" kern="0" dirty="0">
                      <a:solidFill>
                        <a:prstClr val="white"/>
                      </a:solidFill>
                      <a:latin typeface="Calibri" panose="020F0502020204030204"/>
                    </a:rPr>
                    <a:t>DCM</a:t>
                  </a:r>
                  <a:endParaRPr lang="en-GB" sz="8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2ADAC6E-FF49-95E6-79FC-7E6C278197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1370236" y="3622637"/>
                <a:ext cx="1968520" cy="92646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A34DFE-4E72-EE8D-91D7-37700581D484}"/>
                  </a:ext>
                </a:extLst>
              </p:cNvPr>
              <p:cNvGrpSpPr/>
              <p:nvPr/>
            </p:nvGrpSpPr>
            <p:grpSpPr>
              <a:xfrm>
                <a:off x="1443419" y="3494900"/>
                <a:ext cx="519419" cy="516550"/>
                <a:chOff x="6412848" y="3676989"/>
                <a:chExt cx="650275" cy="646684"/>
              </a:xfrm>
            </p:grpSpPr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F6B01E6B-C599-4F6D-3BE3-6E4339FE5537}"/>
                    </a:ext>
                  </a:extLst>
                </p:cNvPr>
                <p:cNvSpPr/>
                <p:nvPr/>
              </p:nvSpPr>
              <p:spPr>
                <a:xfrm>
                  <a:off x="6412848" y="4000543"/>
                  <a:ext cx="650275" cy="323130"/>
                </a:xfrm>
                <a:prstGeom prst="roundRect">
                  <a:avLst/>
                </a:prstGeom>
                <a:solidFill>
                  <a:srgbClr val="92D050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schemeClr val="bg1"/>
                      </a:solidFill>
                      <a:latin typeface="Calibri" panose="020F0502020204030204"/>
                    </a:rPr>
                    <a:t>DFM</a:t>
                  </a:r>
                  <a:endParaRPr lang="en-GB" sz="1067" b="1" kern="0" dirty="0">
                    <a:solidFill>
                      <a:schemeClr val="bg1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20A564B0-DD18-D940-E2FF-CA5717AEAF42}"/>
                    </a:ext>
                  </a:extLst>
                </p:cNvPr>
                <p:cNvCxnSpPr>
                  <a:cxnSpLocks/>
                  <a:stCxn id="37" idx="0"/>
                </p:cNvCxnSpPr>
                <p:nvPr/>
              </p:nvCxnSpPr>
              <p:spPr>
                <a:xfrm flipV="1">
                  <a:off x="6737986" y="3676989"/>
                  <a:ext cx="0" cy="32355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5D60C30-C170-4891-22BD-FF294B9612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65888" y="3686042"/>
                <a:ext cx="1747254" cy="1342404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3944CE1-C039-77C7-3049-06341E715E41}"/>
                  </a:ext>
                </a:extLst>
              </p:cNvPr>
              <p:cNvGrpSpPr/>
              <p:nvPr/>
            </p:nvGrpSpPr>
            <p:grpSpPr>
              <a:xfrm>
                <a:off x="4006380" y="1004943"/>
                <a:ext cx="1429306" cy="3006508"/>
                <a:chOff x="3863885" y="1235249"/>
                <a:chExt cx="1789391" cy="3763939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728D2F6E-FBAF-E02C-0FAF-979AB4D5AF9C}"/>
                    </a:ext>
                  </a:extLst>
                </p:cNvPr>
                <p:cNvGrpSpPr/>
                <p:nvPr/>
              </p:nvGrpSpPr>
              <p:grpSpPr>
                <a:xfrm>
                  <a:off x="3863885" y="4258382"/>
                  <a:ext cx="650274" cy="740806"/>
                  <a:chOff x="6308135" y="2887845"/>
                  <a:chExt cx="650274" cy="740806"/>
                </a:xfrm>
              </p:grpSpPr>
              <p:sp>
                <p:nvSpPr>
                  <p:cNvPr id="35" name="Rectangle: Rounded Corners 34">
                    <a:extLst>
                      <a:ext uri="{FF2B5EF4-FFF2-40B4-BE49-F238E27FC236}">
                        <a16:creationId xmlns:a16="http://schemas.microsoft.com/office/drawing/2014/main" id="{A2DF122F-AE2B-336A-D445-65BAB7237AEA}"/>
                      </a:ext>
                    </a:extLst>
                  </p:cNvPr>
                  <p:cNvSpPr/>
                  <p:nvPr/>
                </p:nvSpPr>
                <p:spPr>
                  <a:xfrm>
                    <a:off x="6308135" y="3305521"/>
                    <a:ext cx="650274" cy="323130"/>
                  </a:xfrm>
                  <a:prstGeom prst="roundRect">
                    <a:avLst/>
                  </a:prstGeom>
                  <a:solidFill>
                    <a:srgbClr val="92D050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DFX</a:t>
                    </a:r>
                    <a:endParaRPr lang="en-GB" sz="1067" b="1" kern="0" dirty="0">
                      <a:solidFill>
                        <a:schemeClr val="bg1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FD7507E2-7C98-9C52-E21E-09248D6C0317}"/>
                      </a:ext>
                    </a:extLst>
                  </p:cNvPr>
                  <p:cNvCxnSpPr>
                    <a:cxnSpLocks/>
                    <a:stCxn id="35" idx="0"/>
                  </p:cNvCxnSpPr>
                  <p:nvPr/>
                </p:nvCxnSpPr>
                <p:spPr>
                  <a:xfrm flipV="1">
                    <a:off x="6633273" y="2887845"/>
                    <a:ext cx="2225" cy="41767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741C5E2F-4E46-2DBC-EE9F-22E0D75FB357}"/>
                    </a:ext>
                  </a:extLst>
                </p:cNvPr>
                <p:cNvGrpSpPr/>
                <p:nvPr/>
              </p:nvGrpSpPr>
              <p:grpSpPr>
                <a:xfrm>
                  <a:off x="4282259" y="2666867"/>
                  <a:ext cx="882175" cy="323130"/>
                  <a:chOff x="4685490" y="3100525"/>
                  <a:chExt cx="882175" cy="323130"/>
                </a:xfrm>
              </p:grpSpPr>
              <p:sp>
                <p:nvSpPr>
                  <p:cNvPr id="33" name="Rectangle: Rounded Corners 32">
                    <a:extLst>
                      <a:ext uri="{FF2B5EF4-FFF2-40B4-BE49-F238E27FC236}">
                        <a16:creationId xmlns:a16="http://schemas.microsoft.com/office/drawing/2014/main" id="{BC4FE8D4-0CAA-BDED-8F77-8B69090CC759}"/>
                      </a:ext>
                    </a:extLst>
                  </p:cNvPr>
                  <p:cNvSpPr/>
                  <p:nvPr/>
                </p:nvSpPr>
                <p:spPr>
                  <a:xfrm>
                    <a:off x="4917392" y="3100525"/>
                    <a:ext cx="650273" cy="323130"/>
                  </a:xfrm>
                  <a:prstGeom prst="roundRect">
                    <a:avLst/>
                  </a:prstGeom>
                  <a:solidFill>
                    <a:schemeClr val="bg2">
                      <a:lumMod val="60000"/>
                      <a:lumOff val="40000"/>
                    </a:schemeClr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DSHX</a:t>
                    </a:r>
                    <a:endParaRPr lang="en-GB" sz="10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7C112189-1BCA-F13A-7374-0F2B8E11E3AF}"/>
                      </a:ext>
                    </a:extLst>
                  </p:cNvPr>
                  <p:cNvCxnSpPr>
                    <a:cxnSpLocks/>
                    <a:stCxn id="33" idx="1"/>
                  </p:cNvCxnSpPr>
                  <p:nvPr/>
                </p:nvCxnSpPr>
                <p:spPr>
                  <a:xfrm flipH="1" flipV="1">
                    <a:off x="4685490" y="3262089"/>
                    <a:ext cx="231902" cy="2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E025FD3-0132-0335-C329-A69A64682BB8}"/>
                    </a:ext>
                  </a:extLst>
                </p:cNvPr>
                <p:cNvGrpSpPr/>
                <p:nvPr/>
              </p:nvGrpSpPr>
              <p:grpSpPr>
                <a:xfrm>
                  <a:off x="5003004" y="1235249"/>
                  <a:ext cx="650272" cy="677367"/>
                  <a:chOff x="7025167" y="2875736"/>
                  <a:chExt cx="650272" cy="677367"/>
                </a:xfrm>
              </p:grpSpPr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2EBDB7D9-5795-7F0D-6F08-BCB469A7A35F}"/>
                      </a:ext>
                    </a:extLst>
                  </p:cNvPr>
                  <p:cNvSpPr/>
                  <p:nvPr/>
                </p:nvSpPr>
                <p:spPr>
                  <a:xfrm>
                    <a:off x="7025167" y="2875736"/>
                    <a:ext cx="650272" cy="323132"/>
                  </a:xfrm>
                  <a:prstGeom prst="roundRect">
                    <a:avLst/>
                  </a:prstGeom>
                  <a:solidFill>
                    <a:srgbClr val="ED7D31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DFHX</a:t>
                    </a:r>
                    <a:endParaRPr lang="en-GB" sz="10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34B287A3-8272-0A9B-0C8C-5D37EF8E35DE}"/>
                      </a:ext>
                    </a:extLst>
                  </p:cNvPr>
                  <p:cNvCxnSpPr>
                    <a:cxnSpLocks/>
                    <a:stCxn id="31" idx="2"/>
                  </p:cNvCxnSpPr>
                  <p:nvPr/>
                </p:nvCxnSpPr>
                <p:spPr>
                  <a:xfrm flipH="1">
                    <a:off x="7025167" y="3198868"/>
                    <a:ext cx="325136" cy="35423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B2134A1-91D5-42A0-9A35-0E4C38B65C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02645" y="31032"/>
                <a:ext cx="1814739" cy="932922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42B1E0B-56F0-000D-2577-4E21F493E6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03401" y="47144"/>
                <a:ext cx="1814740" cy="853822"/>
              </a:xfrm>
              <a:prstGeom prst="rect">
                <a:avLst/>
              </a:prstGeom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87F6A27-3DEE-4643-0E61-0AE740874BFC}"/>
                  </a:ext>
                </a:extLst>
              </p:cNvPr>
              <p:cNvCxnSpPr/>
              <p:nvPr/>
            </p:nvCxnSpPr>
            <p:spPr>
              <a:xfrm flipV="1">
                <a:off x="1622039" y="3010944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2231603-404A-5703-2DF0-10EA76711046}"/>
                  </a:ext>
                </a:extLst>
              </p:cNvPr>
              <p:cNvCxnSpPr/>
              <p:nvPr/>
            </p:nvCxnSpPr>
            <p:spPr>
              <a:xfrm flipH="1">
                <a:off x="1622039" y="3076706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D7D7DB3-1535-D927-18C1-F723CC5052C3}"/>
                  </a:ext>
                </a:extLst>
              </p:cNvPr>
              <p:cNvSpPr txBox="1"/>
              <p:nvPr/>
            </p:nvSpPr>
            <p:spPr>
              <a:xfrm>
                <a:off x="1738230" y="2971335"/>
                <a:ext cx="493220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140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620F92D-E957-1195-D0D3-5BEEC8AAC74E}"/>
                  </a:ext>
                </a:extLst>
              </p:cNvPr>
              <p:cNvCxnSpPr/>
              <p:nvPr/>
            </p:nvCxnSpPr>
            <p:spPr>
              <a:xfrm flipV="1">
                <a:off x="4432897" y="3019283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9F32B4C-0644-C1A0-6986-99C4D785BEA7}"/>
                  </a:ext>
                </a:extLst>
              </p:cNvPr>
              <p:cNvCxnSpPr/>
              <p:nvPr/>
            </p:nvCxnSpPr>
            <p:spPr>
              <a:xfrm flipH="1">
                <a:off x="4432897" y="3085045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32311A-C84F-50A5-432B-22AC2B514467}"/>
                  </a:ext>
                </a:extLst>
              </p:cNvPr>
              <p:cNvSpPr txBox="1"/>
              <p:nvPr/>
            </p:nvSpPr>
            <p:spPr>
              <a:xfrm>
                <a:off x="4549090" y="2979675"/>
                <a:ext cx="525291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89.5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CBC5630-0FB5-E711-6FAA-0A1641A6B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9402" y="1238557"/>
              <a:ext cx="439496" cy="40536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36A0275C-EFA2-2B53-427E-083E1F39D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8603" y="1240541"/>
              <a:ext cx="439495" cy="40536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6E9BFD-CCB5-4E25-ACE1-A0F104B6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6126" y="-18566"/>
            <a:ext cx="5262957" cy="1029153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/>
              <a:t>Cold Powering System</a:t>
            </a:r>
            <a:endParaRPr lang="en-GB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639F1-C8FB-6F39-FC05-2CADC7CA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235FC69-085E-9CB6-F844-AA5C24E3CE14}"/>
              </a:ext>
            </a:extLst>
          </p:cNvPr>
          <p:cNvSpPr/>
          <p:nvPr/>
        </p:nvSpPr>
        <p:spPr>
          <a:xfrm>
            <a:off x="5090784" y="2075874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7, 2)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03A308D-26D3-941A-8C66-094918840C18}"/>
              </a:ext>
            </a:extLst>
          </p:cNvPr>
          <p:cNvSpPr/>
          <p:nvPr/>
        </p:nvSpPr>
        <p:spPr>
          <a:xfrm>
            <a:off x="1757829" y="2060607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0.6)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4156817-6A22-1640-2105-936E02AEE19A}"/>
              </a:ext>
            </a:extLst>
          </p:cNvPr>
          <p:cNvSpPr/>
          <p:nvPr/>
        </p:nvSpPr>
        <p:spPr>
          <a:xfrm>
            <a:off x="6369953" y="4172222"/>
            <a:ext cx="1714957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(60, 120, 200) A</a:t>
            </a:r>
            <a:endParaRPr lang="en-GB" sz="933" b="1" kern="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342345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engine, several&#10;&#10;Description automatically generated">
            <a:extLst>
              <a:ext uri="{FF2B5EF4-FFF2-40B4-BE49-F238E27FC236}">
                <a16:creationId xmlns:a16="http://schemas.microsoft.com/office/drawing/2014/main" id="{3CF1978F-0FCF-6764-AE73-06305D85E8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07679" y="1439570"/>
            <a:ext cx="5756564" cy="43174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F39FB-276B-754D-0209-06CF52D36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039" y="748682"/>
            <a:ext cx="4493412" cy="2995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B6F192-8E38-7B52-C326-078C9544FE18}"/>
              </a:ext>
            </a:extLst>
          </p:cNvPr>
          <p:cNvSpPr txBox="1"/>
          <p:nvPr/>
        </p:nvSpPr>
        <p:spPr>
          <a:xfrm>
            <a:off x="220417" y="1544438"/>
            <a:ext cx="30386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Cable production complete !</a:t>
            </a:r>
          </a:p>
          <a:p>
            <a:endParaRPr lang="en-US" dirty="0"/>
          </a:p>
          <a:p>
            <a:r>
              <a:rPr lang="en-US" dirty="0"/>
              <a:t>Assembly of the first complete </a:t>
            </a:r>
          </a:p>
          <a:p>
            <a:r>
              <a:rPr lang="en-US" dirty="0"/>
              <a:t>system incl. flexible cryostats </a:t>
            </a:r>
          </a:p>
          <a:p>
            <a:r>
              <a:rPr lang="en-US" dirty="0"/>
              <a:t>is ongoing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6EA13-2309-43B3-F831-F440E60C1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5" y="3852762"/>
            <a:ext cx="3816308" cy="237777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CAB9B6E-64F2-5854-8B70-AFC3409D5966}"/>
              </a:ext>
            </a:extLst>
          </p:cNvPr>
          <p:cNvSpPr txBox="1"/>
          <p:nvPr/>
        </p:nvSpPr>
        <p:spPr>
          <a:xfrm>
            <a:off x="4560964" y="4164487"/>
            <a:ext cx="30700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Demo-3 in SM18</a:t>
            </a:r>
          </a:p>
          <a:p>
            <a:endParaRPr lang="en-US" dirty="0"/>
          </a:p>
          <a:p>
            <a:r>
              <a:rPr lang="en-US" dirty="0"/>
              <a:t>Successfully Demonstrated </a:t>
            </a:r>
          </a:p>
          <a:p>
            <a:r>
              <a:rPr lang="en-US" dirty="0"/>
              <a:t>Concept between 2020 / 22 </a:t>
            </a:r>
          </a:p>
          <a:p>
            <a:r>
              <a:rPr lang="en-US" dirty="0"/>
              <a:t>with &gt; 120kA @ 30K</a:t>
            </a:r>
          </a:p>
          <a:p>
            <a:endParaRPr lang="en-US" dirty="0"/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13A5DC62-DCA8-8E7E-A3C2-C5921737C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346" y="51910"/>
            <a:ext cx="10560000" cy="720000"/>
          </a:xfrm>
        </p:spPr>
        <p:txBody>
          <a:bodyPr/>
          <a:lstStyle/>
          <a:p>
            <a:r>
              <a:rPr lang="en-US" dirty="0"/>
              <a:t>MgB</a:t>
            </a:r>
            <a:r>
              <a:rPr lang="en-US" baseline="-25000" dirty="0"/>
              <a:t>2</a:t>
            </a:r>
            <a:r>
              <a:rPr lang="en-US" dirty="0"/>
              <a:t> Superconductor and </a:t>
            </a:r>
            <a:r>
              <a:rPr lang="en-FR"/>
              <a:t>Superconducting </a:t>
            </a:r>
            <a:r>
              <a:rPr lang="en-FR" dirty="0"/>
              <a:t>link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B6A4C84-DE9F-3286-18B5-77275FE241A1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4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092899"/>
            <a:ext cx="9552093" cy="5105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HL-LHC schedule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Status of key technologies towards the HL upgrade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Crab Cavity System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D1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Inner Triplet String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Ongoing (and potential future) collaborations KEK – CERN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Conclusions </a:t>
            </a: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48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F976CD-DEFE-8EDF-570B-13F99847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7CDB08-A226-EF77-EDA5-2F8EAD4B1D3A}"/>
              </a:ext>
            </a:extLst>
          </p:cNvPr>
          <p:cNvGrpSpPr/>
          <p:nvPr/>
        </p:nvGrpSpPr>
        <p:grpSpPr>
          <a:xfrm>
            <a:off x="47328" y="45170"/>
            <a:ext cx="12097344" cy="5413097"/>
            <a:chOff x="749994" y="32797"/>
            <a:chExt cx="9073008" cy="40598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9B046C-0F6A-418D-DCA2-C02D3BEE8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-283"/>
            <a:stretch/>
          </p:blipFill>
          <p:spPr>
            <a:xfrm>
              <a:off x="5718546" y="32797"/>
              <a:ext cx="1912761" cy="1242809"/>
            </a:xfrm>
            <a:prstGeom prst="roundRect">
              <a:avLst>
                <a:gd name="adj" fmla="val 24527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B36858-AFA8-8CF2-6092-B287DCDA3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6298" y="32797"/>
              <a:ext cx="2042972" cy="1242809"/>
            </a:xfrm>
            <a:prstGeom prst="roundRect">
              <a:avLst>
                <a:gd name="adj" fmla="val 2262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D6D11-9ED1-A266-070F-07B5EA4A66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27163" y="33877"/>
              <a:ext cx="19958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59EC20-AB52-F019-334B-6093F0662E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7592" r="1"/>
            <a:stretch/>
          </p:blipFill>
          <p:spPr>
            <a:xfrm>
              <a:off x="749994" y="33876"/>
              <a:ext cx="25552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1A44D89-AC08-70DF-67AA-AB6C9ACE9CD8}"/>
                </a:ext>
              </a:extLst>
            </p:cNvPr>
            <p:cNvGrpSpPr/>
            <p:nvPr/>
          </p:nvGrpSpPr>
          <p:grpSpPr>
            <a:xfrm>
              <a:off x="749994" y="1344548"/>
              <a:ext cx="7560840" cy="1368543"/>
              <a:chOff x="749994" y="1344548"/>
              <a:chExt cx="6753219" cy="122236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F2D7E08-1F25-72CB-12AB-936E6D93B9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14907"/>
              <a:stretch/>
            </p:blipFill>
            <p:spPr>
              <a:xfrm>
                <a:off x="749994" y="1347614"/>
                <a:ext cx="2282298" cy="1203036"/>
              </a:xfrm>
              <a:prstGeom prst="roundRect">
                <a:avLst>
                  <a:gd name="adj" fmla="val 22363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76C3605-20A3-DB1E-A4C3-E050A5FEEC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28086" y="1344548"/>
                <a:ext cx="2152687" cy="121088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2BC86E4-67C3-8EB3-3C71-2D7B03082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hq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51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4212" b="6209"/>
              <a:stretch/>
            </p:blipFill>
            <p:spPr>
              <a:xfrm>
                <a:off x="5573722" y="1350285"/>
                <a:ext cx="1929491" cy="1216624"/>
              </a:xfrm>
              <a:prstGeom prst="roundRect">
                <a:avLst>
                  <a:gd name="adj" fmla="val 12051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FD78AD-988D-12A6-00D6-2CFEC707C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colorTemperature colorTemp="59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994" y="2829122"/>
              <a:ext cx="2182975" cy="1263498"/>
            </a:xfrm>
            <a:prstGeom prst="roundRect">
              <a:avLst>
                <a:gd name="adj" fmla="val 864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DB7248-B71C-A5A3-C250-B354CBB6B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6000"/>
                      </a14:imgEffect>
                      <a14:imgEffect>
                        <a14:brightnessContrast bright="5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5682" y="2829122"/>
              <a:ext cx="3360571" cy="1263498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D210CC-3658-8CBC-4355-38CD60B56F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hq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colorTemperature colorTemp="61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2486" b="13095"/>
            <a:stretch/>
          </p:blipFill>
          <p:spPr>
            <a:xfrm>
              <a:off x="8453980" y="1353101"/>
              <a:ext cx="1369022" cy="1352400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50E1477-3C8E-3919-5521-EDEB7F1D10CE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53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l="6136" t="7501" r="2871" b="11605"/>
          <a:stretch/>
        </p:blipFill>
        <p:spPr>
          <a:xfrm>
            <a:off x="7728182" y="3773602"/>
            <a:ext cx="4430319" cy="294274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D3CCB38-AA33-0B3F-E84D-D05887C50D9F}"/>
              </a:ext>
            </a:extLst>
          </p:cNvPr>
          <p:cNvSpPr/>
          <p:nvPr/>
        </p:nvSpPr>
        <p:spPr>
          <a:xfrm>
            <a:off x="1919536" y="5673121"/>
            <a:ext cx="5328592" cy="107910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>
                <a:solidFill>
                  <a:srgbClr val="0070C0"/>
                </a:solidFill>
              </a:rPr>
              <a:t>SC-Link-DFHX assembly in pictures</a:t>
            </a:r>
            <a:endParaRPr lang="en-GB" sz="1867" dirty="0">
              <a:solidFill>
                <a:srgbClr val="0070C0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3C422AC-48FC-CF2F-C11F-6FEE7B296BB0}"/>
              </a:ext>
            </a:extLst>
          </p:cNvPr>
          <p:cNvSpPr/>
          <p:nvPr/>
        </p:nvSpPr>
        <p:spPr>
          <a:xfrm>
            <a:off x="1485986" y="1802735"/>
            <a:ext cx="9806880" cy="192275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Complete System Test planned for End 2023 in SM18</a:t>
            </a:r>
          </a:p>
        </p:txBody>
      </p:sp>
    </p:spTree>
    <p:extLst>
      <p:ext uri="{BB962C8B-B14F-4D97-AF65-F5344CB8AC3E}">
        <p14:creationId xmlns:p14="http://schemas.microsoft.com/office/powerpoint/2010/main" val="205164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Training_plot_MBXF5_20231024-2.pdf">
            <a:extLst>
              <a:ext uri="{FF2B5EF4-FFF2-40B4-BE49-F238E27FC236}">
                <a16:creationId xmlns:a16="http://schemas.microsoft.com/office/drawing/2014/main" id="{A45FE2A9-7169-E248-A3D8-F71B96C4B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517" y="2309890"/>
            <a:ext cx="6497378" cy="47253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35361" y="134348"/>
            <a:ext cx="11639215" cy="720000"/>
          </a:xfrm>
        </p:spPr>
        <p:txBody>
          <a:bodyPr/>
          <a:lstStyle/>
          <a:p>
            <a:r>
              <a:rPr lang="en-GB" sz="3200" dirty="0"/>
              <a:t>Collaborations: D1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623392" y="908720"/>
            <a:ext cx="10849205" cy="4800533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prototype completed 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tested end 2023 at CERN 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MBXF1 magnet reached performance requirements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(first long magnet to ultimate)</a:t>
            </a:r>
          </a:p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MBXF5 magnet completed and tested @ KEK; upgraded test station at KEK</a:t>
            </a:r>
          </a:p>
          <a:p>
            <a:pPr algn="l"/>
            <a:r>
              <a:rPr lang="en-US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Half of the coils for the production completed</a:t>
            </a:r>
          </a:p>
        </p:txBody>
      </p:sp>
      <p:pic>
        <p:nvPicPr>
          <p:cNvPr id="9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6971" y="399428"/>
            <a:ext cx="1465429" cy="6293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069A99-3F55-47CA-9F88-8E800C38E64C}"/>
              </a:ext>
            </a:extLst>
          </p:cNvPr>
          <p:cNvSpPr txBox="1"/>
          <p:nvPr/>
        </p:nvSpPr>
        <p:spPr>
          <a:xfrm rot="16200000">
            <a:off x="-356845" y="432570"/>
            <a:ext cx="1056117" cy="3282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  <a:endParaRPr lang="en-GB" sz="2133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2265" y="6238883"/>
            <a:ext cx="203132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dirty="0">
                <a:latin typeface="Times"/>
                <a:cs typeface="Times"/>
              </a:rPr>
              <a:t>MBXFP1 in the cryostat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C837CA-1053-00E2-0250-4F7EAF119A46}"/>
              </a:ext>
            </a:extLst>
          </p:cNvPr>
          <p:cNvSpPr txBox="1"/>
          <p:nvPr/>
        </p:nvSpPr>
        <p:spPr>
          <a:xfrm>
            <a:off x="7124395" y="6381328"/>
            <a:ext cx="424071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67" dirty="0">
                <a:latin typeface="Times"/>
                <a:cs typeface="Times"/>
              </a:rPr>
              <a:t>MBXF power tests </a:t>
            </a:r>
            <a:r>
              <a:rPr lang="en-US" sz="1467" dirty="0">
                <a:solidFill>
                  <a:srgbClr val="00B050"/>
                </a:solidFill>
                <a:latin typeface="Times"/>
                <a:cs typeface="Times"/>
              </a:rPr>
              <a:t>(T. Nakamoto, M. Sugano, et al.)</a:t>
            </a:r>
          </a:p>
        </p:txBody>
      </p:sp>
      <p:pic>
        <p:nvPicPr>
          <p:cNvPr id="17" name="Picture 16" descr="A large machine in a factory&#10;&#10;Description automatically generated with low confidence">
            <a:extLst>
              <a:ext uri="{FF2B5EF4-FFF2-40B4-BE49-F238E27FC236}">
                <a16:creationId xmlns:a16="http://schemas.microsoft.com/office/drawing/2014/main" id="{EAA576A8-6753-9684-B2AA-5FCE8CB47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592" y="2697500"/>
            <a:ext cx="5044125" cy="3497045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BB0BD32-5F93-DEE6-52E2-8C60AF6DD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13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8AE8E141-FE26-0E20-CD90-DCAA3BB9A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74" y="0"/>
            <a:ext cx="10359689" cy="690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4DC47619-88A2-DCD3-0607-68FF88A0F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010" y="-52032"/>
            <a:ext cx="4602708" cy="6906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large machine in a factory&#10;&#10;Description automatically generated">
            <a:extLst>
              <a:ext uri="{FF2B5EF4-FFF2-40B4-BE49-F238E27FC236}">
                <a16:creationId xmlns:a16="http://schemas.microsoft.com/office/drawing/2014/main" id="{8996DAC5-11B4-7D2C-B52C-AD7F8B7CAA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32" y="0"/>
            <a:ext cx="5189365" cy="691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46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816001" y="180000"/>
            <a:ext cx="642774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33" b="1" i="0" u="none" strike="noStrike" kern="1200" cap="none" spc="0" normalizeH="0" baseline="0" noProof="0" dirty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HL-LHC IT STRING: P5L</a:t>
            </a:r>
          </a:p>
        </p:txBody>
      </p:sp>
      <p:pic>
        <p:nvPicPr>
          <p:cNvPr id="61" name="Picture 60" descr="CERN-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789" y="6073775"/>
            <a:ext cx="671964" cy="67085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2" y="135034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40" y="228090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4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742771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SPS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1146912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HL-LHC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P1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P2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P3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2" y="1347904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P4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4" y="1610201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P5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P6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4" y="320636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P7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8" y="401191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P8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33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FFC5-2E95-47A9-9A71-9CD868123C8E}"/>
              </a:ext>
            </a:extLst>
          </p:cNvPr>
          <p:cNvGrpSpPr/>
          <p:nvPr/>
        </p:nvGrpSpPr>
        <p:grpSpPr>
          <a:xfrm>
            <a:off x="-19509" y="0"/>
            <a:ext cx="12092595" cy="6857999"/>
            <a:chOff x="4154" y="0"/>
            <a:chExt cx="12092595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EBCFA5-9028-4F75-9646-57388F79C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54" y="5123364"/>
              <a:ext cx="2881089" cy="1716879"/>
            </a:xfrm>
            <a:prstGeom prst="rect">
              <a:avLst/>
            </a:prstGeom>
          </p:spPr>
        </p:pic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61138" y="-22130"/>
            <a:ext cx="5625829" cy="720000"/>
          </a:xfrm>
          <a:solidFill>
            <a:schemeClr val="bg1"/>
          </a:solidFill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HL-LHC testing facilities in SM18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3F984-A55F-5158-B49F-94E54659D451}"/>
              </a:ext>
            </a:extLst>
          </p:cNvPr>
          <p:cNvSpPr txBox="1"/>
          <p:nvPr/>
        </p:nvSpPr>
        <p:spPr>
          <a:xfrm>
            <a:off x="9750619" y="535083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SRF Section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40BE018-5215-BFE8-AA15-9F326CC0A94D}"/>
              </a:ext>
            </a:extLst>
          </p:cNvPr>
          <p:cNvSpPr/>
          <p:nvPr/>
        </p:nvSpPr>
        <p:spPr>
          <a:xfrm rot="13573261">
            <a:off x="8259938" y="4760361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FA242B-9A4F-BB06-3CEA-AF93BDB6CEEF}"/>
              </a:ext>
            </a:extLst>
          </p:cNvPr>
          <p:cNvSpPr txBox="1"/>
          <p:nvPr/>
        </p:nvSpPr>
        <p:spPr>
          <a:xfrm>
            <a:off x="9126078" y="532911"/>
            <a:ext cx="21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Magnet Testbenches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5090371-AB8D-7CC6-AC94-D26C30FFBC24}"/>
              </a:ext>
            </a:extLst>
          </p:cNvPr>
          <p:cNvSpPr/>
          <p:nvPr/>
        </p:nvSpPr>
        <p:spPr>
          <a:xfrm rot="9338741">
            <a:off x="7458405" y="830192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703CA-4DBB-8284-CF22-D05A2BBCCB73}"/>
              </a:ext>
            </a:extLst>
          </p:cNvPr>
          <p:cNvSpPr txBox="1"/>
          <p:nvPr/>
        </p:nvSpPr>
        <p:spPr>
          <a:xfrm>
            <a:off x="9093784" y="6311799"/>
            <a:ext cx="247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Cold-powering Test Area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497B69B-C57B-AF46-22BE-F59136C4042B}"/>
              </a:ext>
            </a:extLst>
          </p:cNvPr>
          <p:cNvSpPr/>
          <p:nvPr/>
        </p:nvSpPr>
        <p:spPr>
          <a:xfrm rot="12579073">
            <a:off x="4881185" y="5007679"/>
            <a:ext cx="4546458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60F0F2-4BD3-7519-DCEB-071A39B4DC38}"/>
              </a:ext>
            </a:extLst>
          </p:cNvPr>
          <p:cNvSpPr txBox="1"/>
          <p:nvPr/>
        </p:nvSpPr>
        <p:spPr>
          <a:xfrm>
            <a:off x="191632" y="717577"/>
            <a:ext cx="126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 Test Area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17F91AC-DD87-2176-3D09-B7C0A63BCF03}"/>
              </a:ext>
            </a:extLst>
          </p:cNvPr>
          <p:cNvSpPr/>
          <p:nvPr/>
        </p:nvSpPr>
        <p:spPr>
          <a:xfrm rot="1732388">
            <a:off x="1439852" y="1204837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89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8CBADB3C-E31B-021B-97A7-32D3709507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FAFB756-F41F-4329-1E04-2D249B4B3D89}"/>
              </a:ext>
            </a:extLst>
          </p:cNvPr>
          <p:cNvGrpSpPr/>
          <p:nvPr/>
        </p:nvGrpSpPr>
        <p:grpSpPr>
          <a:xfrm>
            <a:off x="212844" y="731320"/>
            <a:ext cx="5615947" cy="3614443"/>
            <a:chOff x="1729378" y="1882963"/>
            <a:chExt cx="2771800" cy="1847867"/>
          </a:xfrm>
        </p:grpSpPr>
        <p:pic>
          <p:nvPicPr>
            <p:cNvPr id="7" name="Picture 6" descr="A group of people standing in a factory&#10;&#10;Description automatically generated with low confidence">
              <a:extLst>
                <a:ext uri="{FF2B5EF4-FFF2-40B4-BE49-F238E27FC236}">
                  <a16:creationId xmlns:a16="http://schemas.microsoft.com/office/drawing/2014/main" id="{3A02C238-CEFA-CBA0-36AE-57B53CDCC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9378" y="1882963"/>
              <a:ext cx="2771800" cy="1847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906DAD09-C24A-64F4-F069-FE169EA8D6A2}"/>
                </a:ext>
              </a:extLst>
            </p:cNvPr>
            <p:cNvSpPr txBox="1">
              <a:spLocks/>
            </p:cNvSpPr>
            <p:nvPr/>
          </p:nvSpPr>
          <p:spPr>
            <a:xfrm>
              <a:off x="1841699" y="3370146"/>
              <a:ext cx="1410080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133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 top of the empty metallic structure</a:t>
              </a:r>
              <a:endParaRPr lang="en-GB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0704089-CAC4-EA72-FDA8-4314A564BB6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9020" y="203210"/>
            <a:ext cx="2773383" cy="3697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50D36F-065A-035A-504C-6941AAB720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518" y="3940101"/>
            <a:ext cx="3824482" cy="2868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7AEF6BA3-E1D2-B423-4F7E-B4E01D77DF20}"/>
              </a:ext>
            </a:extLst>
          </p:cNvPr>
          <p:cNvSpPr txBox="1">
            <a:spLocks/>
          </p:cNvSpPr>
          <p:nvPr/>
        </p:nvSpPr>
        <p:spPr>
          <a:xfrm>
            <a:off x="9698701" y="6091551"/>
            <a:ext cx="2451422" cy="6021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7BFE82-5D33-3551-DE94-56861C35FF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10" r="4997" b="8185"/>
          <a:stretch/>
        </p:blipFill>
        <p:spPr>
          <a:xfrm>
            <a:off x="187174" y="731320"/>
            <a:ext cx="6602931" cy="3315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7263D09D-1474-D5C9-C8FE-650EDD9D0583}"/>
              </a:ext>
            </a:extLst>
          </p:cNvPr>
          <p:cNvSpPr txBox="1">
            <a:spLocks/>
          </p:cNvSpPr>
          <p:nvPr/>
        </p:nvSpPr>
        <p:spPr>
          <a:xfrm>
            <a:off x="302960" y="839894"/>
            <a:ext cx="4224469" cy="6883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 and Energy Extraction racks  installed on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8AC211E1-D4B7-C4C6-2834-C9193F214893}"/>
              </a:ext>
            </a:extLst>
          </p:cNvPr>
          <p:cNvSpPr txBox="1">
            <a:spLocks/>
          </p:cNvSpPr>
          <p:nvPr/>
        </p:nvSpPr>
        <p:spPr>
          <a:xfrm>
            <a:off x="9693942" y="3311236"/>
            <a:ext cx="2451422" cy="4188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Distribution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Content Placeholder 11">
            <a:extLst>
              <a:ext uri="{FF2B5EF4-FFF2-40B4-BE49-F238E27FC236}">
                <a16:creationId xmlns:a16="http://schemas.microsoft.com/office/drawing/2014/main" id="{5851A274-3136-B72C-701C-C106BD0E0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152542" y="3669875"/>
            <a:ext cx="8058540" cy="31385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E56F9C4-0191-1EBB-AC6B-2C8BD354E35A}"/>
              </a:ext>
            </a:extLst>
          </p:cNvPr>
          <p:cNvGrpSpPr/>
          <p:nvPr/>
        </p:nvGrpSpPr>
        <p:grpSpPr>
          <a:xfrm>
            <a:off x="1028679" y="6430183"/>
            <a:ext cx="5238117" cy="403089"/>
            <a:chOff x="4606765" y="3925095"/>
            <a:chExt cx="5238117" cy="40308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06BDDB-08A3-23F0-F98A-A55BBC47CBD7}"/>
                </a:ext>
              </a:extLst>
            </p:cNvPr>
            <p:cNvSpPr txBox="1"/>
            <p:nvPr/>
          </p:nvSpPr>
          <p:spPr>
            <a:xfrm>
              <a:off x="4606765" y="395885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Q4 2024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809EBE0-FF31-5029-43A1-5143749F6741}"/>
                </a:ext>
              </a:extLst>
            </p:cNvPr>
            <p:cNvSpPr txBox="1"/>
            <p:nvPr/>
          </p:nvSpPr>
          <p:spPr>
            <a:xfrm>
              <a:off x="6769562" y="3943786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Q2-Q4 2025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DF2E1E-32CE-E4C4-0C4A-DE7447374AF5}"/>
                </a:ext>
              </a:extLst>
            </p:cNvPr>
            <p:cNvSpPr txBox="1"/>
            <p:nvPr/>
          </p:nvSpPr>
          <p:spPr>
            <a:xfrm>
              <a:off x="8244444" y="3925095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Q1’26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CCCF55-A17D-50CE-C6F2-463A3367058A}"/>
                </a:ext>
              </a:extLst>
            </p:cNvPr>
            <p:cNvSpPr txBox="1"/>
            <p:nvPr/>
          </p:nvSpPr>
          <p:spPr>
            <a:xfrm>
              <a:off x="9044663" y="393404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Q2’26</a:t>
              </a: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C2A83B88-75B3-E43D-06A7-3546A5B58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780" y="18639"/>
            <a:ext cx="10560000" cy="720000"/>
          </a:xfrm>
        </p:spPr>
        <p:txBody>
          <a:bodyPr/>
          <a:lstStyle/>
          <a:p>
            <a:r>
              <a:rPr lang="en-FR" dirty="0"/>
              <a:t>IT String Status in pictures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31653C-F283-38D6-8EF3-9C1D51027A88}"/>
              </a:ext>
            </a:extLst>
          </p:cNvPr>
          <p:cNvSpPr txBox="1"/>
          <p:nvPr/>
        </p:nvSpPr>
        <p:spPr>
          <a:xfrm>
            <a:off x="2386655" y="645374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Q1’25</a:t>
            </a:r>
          </a:p>
        </p:txBody>
      </p:sp>
    </p:spTree>
    <p:extLst>
      <p:ext uri="{BB962C8B-B14F-4D97-AF65-F5344CB8AC3E}">
        <p14:creationId xmlns:p14="http://schemas.microsoft.com/office/powerpoint/2010/main" val="346282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perçu de l’image">
            <a:extLst>
              <a:ext uri="{FF2B5EF4-FFF2-40B4-BE49-F238E27FC236}">
                <a16:creationId xmlns:a16="http://schemas.microsoft.com/office/drawing/2014/main" id="{1B8BEEB5-5DC6-473F-1C6A-482D401FC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195" y="3945281"/>
            <a:ext cx="3327716" cy="249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35361" y="134348"/>
            <a:ext cx="11639215" cy="720000"/>
          </a:xfrm>
        </p:spPr>
        <p:txBody>
          <a:bodyPr/>
          <a:lstStyle/>
          <a:p>
            <a:r>
              <a:rPr lang="en-GB" sz="3200" dirty="0"/>
              <a:t>THE IT-STRING INGREDIENTS ARE GETTING READY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-51798" y="984445"/>
            <a:ext cx="9383070" cy="497492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Dates given in schedule change request,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EDMS 2898265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Q1: magnet cold mass being welded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in </a:t>
            </a:r>
            <a:r>
              <a:rPr lang="en-US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September 2024</a:t>
            </a:r>
            <a:endParaRPr lang="en-US" sz="2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Q2a: MQXFBP3b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Available for Testbench Jan.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 April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Q2b: MQXFBP2b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On SM18 Testbench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Available April 2024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Q3: arrived at CERN December 2023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July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Phase II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ongoing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 Available August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On SM18 Testbench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March 2024</a:t>
            </a:r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610" y="4549280"/>
            <a:ext cx="2584151" cy="19381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54228" y="371703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47535" y="4209475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Q2a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19E48-9EFA-A5FD-2860-BD2BCC5372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925" y="3945282"/>
            <a:ext cx="2744492" cy="20583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85B1F-ECA8-8564-77C2-7C0D9D960ADD}"/>
              </a:ext>
            </a:extLst>
          </p:cNvPr>
          <p:cNvSpPr txBox="1"/>
          <p:nvPr/>
        </p:nvSpPr>
        <p:spPr>
          <a:xfrm>
            <a:off x="2301121" y="3961889"/>
            <a:ext cx="737702" cy="68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</a:p>
          <a:p>
            <a:r>
              <a:rPr lang="fr-CH" sz="14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(SMI2)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158C5-0DB5-0F8A-C408-54D3651E7B15}"/>
              </a:ext>
            </a:extLst>
          </p:cNvPr>
          <p:cNvSpPr txBox="1"/>
          <p:nvPr/>
        </p:nvSpPr>
        <p:spPr>
          <a:xfrm>
            <a:off x="7600037" y="6052243"/>
            <a:ext cx="1067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Q3 </a:t>
            </a:r>
          </a:p>
          <a:p>
            <a:pPr algn="ctr"/>
            <a:r>
              <a:rPr lang="fr-CH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FNAL)</a:t>
            </a:r>
            <a:endParaRPr lang="en-GB" sz="16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098" name="Picture 2" descr="Aperçu de l’image">
            <a:extLst>
              <a:ext uri="{FF2B5EF4-FFF2-40B4-BE49-F238E27FC236}">
                <a16:creationId xmlns:a16="http://schemas.microsoft.com/office/drawing/2014/main" id="{6B791664-2918-6B17-A227-51A774BAE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7" y="1330682"/>
            <a:ext cx="3119043" cy="23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712064-5063-3B34-ADEB-A4E10802BE42}"/>
              </a:ext>
            </a:extLst>
          </p:cNvPr>
          <p:cNvSpPr txBox="1"/>
          <p:nvPr/>
        </p:nvSpPr>
        <p:spPr>
          <a:xfrm>
            <a:off x="10807575" y="1527884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D1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29FA83-8411-E904-ABFB-6F55655F462F}"/>
              </a:ext>
            </a:extLst>
          </p:cNvPr>
          <p:cNvSpPr txBox="1"/>
          <p:nvPr/>
        </p:nvSpPr>
        <p:spPr>
          <a:xfrm>
            <a:off x="4716624" y="4427875"/>
            <a:ext cx="1286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SM18)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D3C3640E-10D7-1C89-0046-749469E18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98" y="4017272"/>
            <a:ext cx="3135738" cy="235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77FD6A-9571-A05D-71F7-277EA91C9BDD}"/>
              </a:ext>
            </a:extLst>
          </p:cNvPr>
          <p:cNvSpPr txBox="1"/>
          <p:nvPr/>
        </p:nvSpPr>
        <p:spPr>
          <a:xfrm>
            <a:off x="3908615" y="4292645"/>
            <a:ext cx="1514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SM18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06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092899"/>
            <a:ext cx="9552093" cy="5105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design parameters and project planning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Status of key technologies towards the HL upgrade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Cavity System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D1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Inner Triplet String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Ongoing (and potential future) collaborations KEK – CERN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Conclusions </a:t>
            </a: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79A8245A-B70C-9CCB-DD98-2C2A5C91D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64568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C159A-34E7-FB31-9288-481CE52BE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400" y="15190"/>
            <a:ext cx="10560000" cy="715174"/>
          </a:xfrm>
        </p:spPr>
        <p:txBody>
          <a:bodyPr/>
          <a:lstStyle/>
          <a:p>
            <a:r>
              <a:rPr lang="en-FR" dirty="0"/>
              <a:t>Other </a:t>
            </a:r>
            <a:r>
              <a:rPr lang="en-FR"/>
              <a:t>ongoing </a:t>
            </a:r>
            <a:r>
              <a:rPr lang="en-US" dirty="0"/>
              <a:t>KEK </a:t>
            </a:r>
            <a:r>
              <a:rPr lang="en-FR"/>
              <a:t>collaborations</a:t>
            </a:r>
            <a:r>
              <a:rPr lang="en-FR" dirty="0"/>
              <a:t>/exchanges with HL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89C77A-DA3F-7F01-1AA8-3043742B2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FB8231-F12C-EB3D-C1B4-288BB7CA498A}"/>
              </a:ext>
            </a:extLst>
          </p:cNvPr>
          <p:cNvSpPr txBox="1">
            <a:spLocks/>
          </p:cNvSpPr>
          <p:nvPr/>
        </p:nvSpPr>
        <p:spPr>
          <a:xfrm>
            <a:off x="1022400" y="856824"/>
            <a:ext cx="11040000" cy="576517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Separation/recombination dipole D1</a:t>
            </a:r>
          </a:p>
          <a:p>
            <a:pPr lvl="1"/>
            <a:r>
              <a:rPr lang="en-GB" sz="1900" b="0" i="0" u="none" strike="noStrike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Prototype delivered and tested at CERN and re-assembled in its final cryostat configuration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Series dipole magnets completed and validated at KEK – inclusive upgrade of the test station @ KEK</a:t>
            </a:r>
            <a:endParaRPr lang="en-GB" sz="1900" b="0" i="0" u="none" strike="noStrik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Instrumentation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Halo monitoring important for HL-era due to higher beam intensity and (likely) overpopulated tails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Coronagraph prototype developed and installed in LHC, simulations show challenges to reach expected performance down to 5.5 sigma; </a:t>
            </a:r>
            <a:r>
              <a:rPr lang="en-GB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Tests in the LHC Machine postponed to 2024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Following LHC beam measurements, workshop planned </a:t>
            </a:r>
            <a:r>
              <a:rPr lang="en-GB" sz="19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end 2024 </a:t>
            </a:r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review results and explore eventual other options</a:t>
            </a:r>
          </a:p>
          <a:p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delivery of capacitors for QHPS received and being used for IT String units. Testing is ongoing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in-kind contribution of the full HL-LHC QHPS series to the HL-LHC project [630 units]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Agreement being circulated for signature</a:t>
            </a:r>
          </a:p>
          <a:p>
            <a:r>
              <a:rPr lang="en-GB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Crab cavities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Encouraging discussions towards potential additional in-kind contributions to HL project for IOTs and power transmission chain for CCs. CERN sent a contract proposal to KEK on the 2nd of November. Issue of invoicing to be agreed on</a:t>
            </a:r>
          </a:p>
          <a:p>
            <a:pPr lvl="1"/>
            <a:r>
              <a:rPr lang="en-GB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 being launched in parallel in-line with master schedule</a:t>
            </a:r>
            <a:endParaRPr lang="en-GB" sz="1900" b="0" i="0" u="none" strike="noStrike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09A7-957B-8F42-85FE-6DDFB483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709" y="117771"/>
            <a:ext cx="11617291" cy="720000"/>
          </a:xfrm>
        </p:spPr>
        <p:txBody>
          <a:bodyPr/>
          <a:lstStyle/>
          <a:p>
            <a:r>
              <a:rPr lang="en-GB" sz="3200" dirty="0"/>
              <a:t>Quench Heater Power Supplies (DQHDS)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981ED-3CDA-AC4B-B2B4-9D96EFAEB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24" y="837771"/>
            <a:ext cx="6255073" cy="5315724"/>
          </a:xfrm>
        </p:spPr>
        <p:txBody>
          <a:bodyPr>
            <a:normAutofit/>
          </a:bodyPr>
          <a:lstStyle/>
          <a:p>
            <a:pPr marL="237061" indent="-237061">
              <a:lnSpc>
                <a:spcPct val="120000"/>
              </a:lnSpc>
            </a:pPr>
            <a:r>
              <a:rPr lang="en-GB" sz="1867" dirty="0"/>
              <a:t>All 60 units (52 + 8) for the IT String have been </a:t>
            </a:r>
            <a:r>
              <a:rPr lang="en-GB" sz="1867" b="1" dirty="0"/>
              <a:t>manufactured </a:t>
            </a:r>
            <a:r>
              <a:rPr lang="en-GB" sz="1867" dirty="0"/>
              <a:t>with capacitors provided by KEK.</a:t>
            </a:r>
          </a:p>
          <a:p>
            <a:pPr marL="237061" indent="-237061">
              <a:lnSpc>
                <a:spcPct val="120000"/>
              </a:lnSpc>
            </a:pPr>
            <a:r>
              <a:rPr lang="en-GB" sz="1867" b="1" dirty="0"/>
              <a:t>Testing</a:t>
            </a:r>
            <a:r>
              <a:rPr lang="en-GB" sz="1867" dirty="0"/>
              <a:t> of the units is ongoing.</a:t>
            </a:r>
          </a:p>
          <a:p>
            <a:pPr marL="237061" indent="-237061">
              <a:lnSpc>
                <a:spcPct val="120000"/>
              </a:lnSpc>
            </a:pPr>
            <a:r>
              <a:rPr lang="en-GB" sz="1867" b="1" dirty="0"/>
              <a:t>Ready for installation</a:t>
            </a:r>
            <a:r>
              <a:rPr lang="en-GB" sz="1867" dirty="0"/>
              <a:t> in the IT String.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867" b="1" dirty="0"/>
              <a:t>Series production:</a:t>
            </a:r>
          </a:p>
          <a:p>
            <a:pPr marL="237061" indent="-237061">
              <a:lnSpc>
                <a:spcPct val="120000"/>
              </a:lnSpc>
            </a:pPr>
            <a:r>
              <a:rPr lang="en-GB" sz="1867" dirty="0"/>
              <a:t>The units for the tunnel will be provided as </a:t>
            </a:r>
            <a:r>
              <a:rPr lang="en-GB" sz="1867" b="1" dirty="0"/>
              <a:t>in-kind contribution </a:t>
            </a:r>
            <a:r>
              <a:rPr lang="en-GB" sz="1867" dirty="0"/>
              <a:t>from Japan under the lead of KEK (in total 630 units).</a:t>
            </a:r>
            <a:endParaRPr lang="en-GB" sz="1333" b="1" dirty="0">
              <a:solidFill>
                <a:schemeClr val="tx1">
                  <a:lumMod val="65000"/>
                  <a:lumOff val="35000"/>
                </a:schemeClr>
              </a:solidFill>
              <a:sym typeface="Wingdings" pitchFamily="2" charset="2"/>
            </a:endParaRPr>
          </a:p>
          <a:p>
            <a:pPr marL="237061" indent="-237061">
              <a:lnSpc>
                <a:spcPct val="120000"/>
              </a:lnSpc>
            </a:pPr>
            <a:r>
              <a:rPr lang="en-GB" sz="1867" dirty="0"/>
              <a:t>Nichicon has introduced (small) </a:t>
            </a:r>
            <a:r>
              <a:rPr lang="en-GB" sz="1867" b="1" dirty="0"/>
              <a:t>modifications in the capacitor</a:t>
            </a:r>
            <a:r>
              <a:rPr lang="en-GB" sz="1867" dirty="0"/>
              <a:t> model (new base-plate, reduced variation of capacitance [4.7 mF +20% -5 %])</a:t>
            </a:r>
          </a:p>
          <a:p>
            <a:pPr marL="237061" indent="-237061">
              <a:lnSpc>
                <a:spcPct val="120000"/>
              </a:lnSpc>
            </a:pPr>
            <a:r>
              <a:rPr lang="en-GB" sz="1867" dirty="0"/>
              <a:t>20 prototype capacitors have been delivered to CERN from KEK and </a:t>
            </a:r>
            <a:r>
              <a:rPr lang="en-GB" sz="1867" b="1" dirty="0"/>
              <a:t>have been successfully validated.</a:t>
            </a:r>
            <a:endParaRPr lang="en-GB" sz="1867" dirty="0"/>
          </a:p>
          <a:p>
            <a:pPr algn="l">
              <a:lnSpc>
                <a:spcPct val="120000"/>
              </a:lnSpc>
            </a:pPr>
            <a:endParaRPr lang="en-GB" sz="1867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868C0F-9BF0-3047-AC21-199509FA0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CSR2023 - WP7 - Daniel Wollmann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DD7136-A714-3847-8204-4FF00D2D7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E0795DBA-A585-EEEF-9E43-E28EEDE9C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077" y="837771"/>
            <a:ext cx="4956043" cy="37170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F76645-7FCA-B876-95BE-0FA64FE181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3333" y="4600195"/>
            <a:ext cx="2651787" cy="1756156"/>
          </a:xfrm>
          <a:prstGeom prst="rect">
            <a:avLst/>
          </a:prstGeom>
        </p:spPr>
      </p:pic>
      <p:pic>
        <p:nvPicPr>
          <p:cNvPr id="13" name="Picture 12" descr="A picture containing indoor, floor, kitchen, oven&#10;&#10;Description automatically generated">
            <a:extLst>
              <a:ext uri="{FF2B5EF4-FFF2-40B4-BE49-F238E27FC236}">
                <a16:creationId xmlns:a16="http://schemas.microsoft.com/office/drawing/2014/main" id="{151B1E44-0D7A-21AC-93A8-9888F62483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9078" y="4600195"/>
            <a:ext cx="2048849" cy="175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4265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rane with a crane hook&#10;&#10;Description automatically generated">
            <a:extLst>
              <a:ext uri="{FF2B5EF4-FFF2-40B4-BE49-F238E27FC236}">
                <a16:creationId xmlns:a16="http://schemas.microsoft.com/office/drawing/2014/main" id="{85D9E2A9-52B2-14CF-7842-13E1D5C7B6E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4972" y="3365987"/>
            <a:ext cx="7717429" cy="28782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C9DF08-EB88-B3C1-816B-25F7F3F01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HPRF, Japan-CERN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A52E0A-EA54-8E1F-87EE-644E0AF6B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94613"/>
            <a:ext cx="10560000" cy="2371375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3200" dirty="0"/>
              <a:t>The IOT technology at 400 MHz is the baseline for HL-LHC crab cavities</a:t>
            </a:r>
          </a:p>
          <a:p>
            <a:pPr algn="l"/>
            <a:r>
              <a:rPr lang="en-US" sz="3200" dirty="0"/>
              <a:t>Recently, in kind from Japan to provide the HPRF system is in final stages of negotiations – outcome in Dec 2023. MoU addendum in 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30941D-29D7-0008-6212-48F5A2E9A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5" name="Picture 4" descr="Men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EA4BA65D-C4D6-F709-AC61-08935A4183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65" y="3694432"/>
            <a:ext cx="3121617" cy="23412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2457C2B-B69B-E57D-09A4-4E99C09B777B}"/>
              </a:ext>
            </a:extLst>
          </p:cNvPr>
          <p:cNvSpPr txBox="1"/>
          <p:nvPr/>
        </p:nvSpPr>
        <p:spPr>
          <a:xfrm>
            <a:off x="4541668" y="4491836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dirty="0">
                <a:solidFill>
                  <a:prstClr val="black"/>
                </a:solidFill>
                <a:latin typeface="Arial"/>
              </a:rPr>
              <a:t>Schematic of one IP-side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5E1089-9646-524D-9C5E-8B7DBF60BC3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307" t="13145" r="52420" b="28925"/>
          <a:stretch/>
        </p:blipFill>
        <p:spPr>
          <a:xfrm>
            <a:off x="7379369" y="4875010"/>
            <a:ext cx="1429459" cy="16200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F9B470B-35D9-24C5-AAA7-67F94C655E7B}"/>
              </a:ext>
            </a:extLst>
          </p:cNvPr>
          <p:cNvSpPr txBox="1"/>
          <p:nvPr/>
        </p:nvSpPr>
        <p:spPr>
          <a:xfrm>
            <a:off x="5916403" y="5793023"/>
            <a:ext cx="14530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400" b="1" dirty="0">
                <a:solidFill>
                  <a:prstClr val="black"/>
                </a:solidFill>
                <a:latin typeface="Arial"/>
              </a:rPr>
              <a:t>IOT TH795 &amp; TH1895 Trolley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DD7521-F504-9FCD-5C45-DDDF52C012FE}"/>
              </a:ext>
            </a:extLst>
          </p:cNvPr>
          <p:cNvCxnSpPr/>
          <p:nvPr/>
        </p:nvCxnSpPr>
        <p:spPr>
          <a:xfrm flipH="1" flipV="1">
            <a:off x="7291138" y="4379493"/>
            <a:ext cx="672548" cy="4255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C0C4272-9A86-E1A4-FA03-4F099F3C4646}"/>
              </a:ext>
            </a:extLst>
          </p:cNvPr>
          <p:cNvCxnSpPr>
            <a:cxnSpLocks/>
          </p:cNvCxnSpPr>
          <p:nvPr/>
        </p:nvCxnSpPr>
        <p:spPr>
          <a:xfrm flipH="1">
            <a:off x="11077075" y="3205634"/>
            <a:ext cx="534704" cy="616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B825E78-9F56-C890-B568-FD1532D32C69}"/>
              </a:ext>
            </a:extLst>
          </p:cNvPr>
          <p:cNvSpPr txBox="1"/>
          <p:nvPr/>
        </p:nvSpPr>
        <p:spPr>
          <a:xfrm>
            <a:off x="10457015" y="2975447"/>
            <a:ext cx="124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400" b="1" dirty="0">
                <a:solidFill>
                  <a:prstClr val="black"/>
                </a:solidFill>
                <a:latin typeface="Arial"/>
              </a:rPr>
              <a:t>Circulators &amp; Loads</a:t>
            </a:r>
          </a:p>
        </p:txBody>
      </p:sp>
      <p:pic>
        <p:nvPicPr>
          <p:cNvPr id="20" name="Picture 19" descr="A machine with pipes and a pipe&#10;&#10;Description automatically generated">
            <a:extLst>
              <a:ext uri="{FF2B5EF4-FFF2-40B4-BE49-F238E27FC236}">
                <a16:creationId xmlns:a16="http://schemas.microsoft.com/office/drawing/2014/main" id="{942DAA20-EB3B-D3F5-223B-6DE2AA276E7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50368" y="2025997"/>
            <a:ext cx="922445" cy="135609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1D1FC28-6351-F58C-8B59-E0CF552D9AFB}"/>
              </a:ext>
            </a:extLst>
          </p:cNvPr>
          <p:cNvSpPr txBox="1"/>
          <p:nvPr/>
        </p:nvSpPr>
        <p:spPr>
          <a:xfrm>
            <a:off x="9914230" y="4900592"/>
            <a:ext cx="1240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400" b="1" dirty="0">
                <a:solidFill>
                  <a:prstClr val="black"/>
                </a:solidFill>
                <a:latin typeface="Arial"/>
              </a:rPr>
              <a:t>WR2300 waveguides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C72EEB-DE25-7F1B-E36B-67E51CD7646E}"/>
              </a:ext>
            </a:extLst>
          </p:cNvPr>
          <p:cNvSpPr txBox="1"/>
          <p:nvPr/>
        </p:nvSpPr>
        <p:spPr>
          <a:xfrm>
            <a:off x="8363169" y="3746855"/>
            <a:ext cx="1644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400" b="1" dirty="0">
                <a:solidFill>
                  <a:prstClr val="black"/>
                </a:solidFill>
                <a:latin typeface="Arial"/>
              </a:rPr>
              <a:t>RF Coaxial Lines</a:t>
            </a:r>
          </a:p>
        </p:txBody>
      </p:sp>
    </p:spTree>
    <p:extLst>
      <p:ext uri="{BB962C8B-B14F-4D97-AF65-F5344CB8AC3E}">
        <p14:creationId xmlns:p14="http://schemas.microsoft.com/office/powerpoint/2010/main" val="3655146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28923FA-AB49-D746-8A43-D29A7E28F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287010"/>
            <a:ext cx="12192000" cy="68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/>
          <p:nvPr/>
        </p:nvCxnSpPr>
        <p:spPr>
          <a:xfrm>
            <a:off x="7091917" y="845029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A4260F-2E52-9A49-8085-BDB8E94055F2}"/>
              </a:ext>
            </a:extLst>
          </p:cNvPr>
          <p:cNvSpPr txBox="1"/>
          <p:nvPr/>
        </p:nvSpPr>
        <p:spPr>
          <a:xfrm flipH="1">
            <a:off x="6270204" y="4601421"/>
            <a:ext cx="268829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Run3  operation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2000" y="649800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297DD-3F8D-EC40-958F-5D0D26D79097}"/>
              </a:ext>
            </a:extLst>
          </p:cNvPr>
          <p:cNvSpPr txBox="1"/>
          <p:nvPr/>
        </p:nvSpPr>
        <p:spPr>
          <a:xfrm>
            <a:off x="3215680" y="1009134"/>
            <a:ext cx="1439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Approval of </a:t>
            </a:r>
          </a:p>
          <a:p>
            <a:r>
              <a:rPr lang="en-US" sz="1400" dirty="0"/>
              <a:t>HL-LHC Project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7762C-DF95-8B45-8F7B-44D0AF5B9EFA}"/>
              </a:ext>
            </a:extLst>
          </p:cNvPr>
          <p:cNvCxnSpPr/>
          <p:nvPr/>
        </p:nvCxnSpPr>
        <p:spPr>
          <a:xfrm>
            <a:off x="3143672" y="91312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5083B5-70E5-7E44-8353-87021E97C7BF}"/>
              </a:ext>
            </a:extLst>
          </p:cNvPr>
          <p:cNvCxnSpPr/>
          <p:nvPr/>
        </p:nvCxnSpPr>
        <p:spPr>
          <a:xfrm>
            <a:off x="623392" y="919456"/>
            <a:ext cx="0" cy="480053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F64E8C-560F-6840-BCF9-F089A648EB5D}"/>
              </a:ext>
            </a:extLst>
          </p:cNvPr>
          <p:cNvSpPr txBox="1"/>
          <p:nvPr/>
        </p:nvSpPr>
        <p:spPr>
          <a:xfrm>
            <a:off x="599392" y="1035556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EU funded </a:t>
            </a:r>
            <a:r>
              <a:rPr lang="en-US" sz="1400" dirty="0" err="1"/>
              <a:t>HiLumi</a:t>
            </a:r>
            <a:endParaRPr lang="en-US" sz="1400" dirty="0"/>
          </a:p>
          <a:p>
            <a:r>
              <a:rPr lang="en-US" sz="1400" dirty="0"/>
              <a:t>Design Study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8A5286-010B-1769-01C5-3699D371A185}"/>
              </a:ext>
            </a:extLst>
          </p:cNvPr>
          <p:cNvCxnSpPr/>
          <p:nvPr/>
        </p:nvCxnSpPr>
        <p:spPr>
          <a:xfrm>
            <a:off x="9890836" y="102873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55E500-5337-36D8-0F0C-9284763BA859}"/>
              </a:ext>
            </a:extLst>
          </p:cNvPr>
          <p:cNvSpPr txBox="1"/>
          <p:nvPr/>
        </p:nvSpPr>
        <p:spPr>
          <a:xfrm>
            <a:off x="9950686" y="1143277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CAFDC-7348-9D64-DA21-8B969B49F8B8}"/>
              </a:ext>
            </a:extLst>
          </p:cNvPr>
          <p:cNvSpPr txBox="1"/>
          <p:nvPr/>
        </p:nvSpPr>
        <p:spPr>
          <a:xfrm>
            <a:off x="6529197" y="1124502"/>
            <a:ext cx="116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 are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015367-E080-326B-FAC4-2D113B61A3C4}"/>
              </a:ext>
            </a:extLst>
          </p:cNvPr>
          <p:cNvSpPr txBox="1"/>
          <p:nvPr/>
        </p:nvSpPr>
        <p:spPr>
          <a:xfrm>
            <a:off x="237229" y="5027005"/>
            <a:ext cx="11735832" cy="18367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dirty="0">
              <a:solidFill>
                <a:srgbClr val="00B050"/>
              </a:solidFill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sz="1867" b="1" dirty="0">
                <a:solidFill>
                  <a:srgbClr val="00B050"/>
                </a:solidFill>
                <a:sym typeface="Wingdings" pitchFamily="2" charset="2"/>
              </a:rPr>
              <a:t>2 years until start of Long Shutdown 3</a:t>
            </a:r>
            <a:endParaRPr lang="en-US" sz="1867" b="1" dirty="0">
              <a:solidFill>
                <a:srgbClr val="00B050"/>
              </a:solidFill>
              <a:latin typeface="Arial"/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u="sng" dirty="0">
              <a:solidFill>
                <a:srgbClr val="00B050"/>
              </a:solidFill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sz="1867" b="1" u="sng" dirty="0">
                <a:solidFill>
                  <a:srgbClr val="00B050"/>
                </a:solidFill>
                <a:sym typeface="Wingdings" pitchFamily="2" charset="2"/>
              </a:rPr>
              <a:t>The project is ready for installation start in 2026!  endorsed by 2023 C&amp;SR</a:t>
            </a:r>
            <a:endParaRPr lang="en-US" sz="1867" b="1" u="sng" dirty="0">
              <a:solidFill>
                <a:srgbClr val="FF0000"/>
              </a:solidFill>
              <a:latin typeface="Arial"/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dirty="0">
              <a:solidFill>
                <a:srgbClr val="00B05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8161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7" grpId="0"/>
      <p:bldP spid="19" grpId="0"/>
      <p:bldP spid="20" grpId="0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23BC9FC-C689-4600-B2BA-18498DDA5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13F40F-CB4D-EE11-1AC3-8167ED304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Technical info: </a:t>
            </a:r>
            <a:r>
              <a:rPr lang="en-US" dirty="0">
                <a:hlinkClick r:id="rId2"/>
              </a:rPr>
              <a:t>https://cernbox.cern.ch/s/IZ9HucUqBj7PE3u</a:t>
            </a:r>
            <a:endParaRPr lang="en-US" dirty="0"/>
          </a:p>
          <a:p>
            <a:pPr algn="l"/>
            <a:endParaRPr lang="en-GB" dirty="0"/>
          </a:p>
          <a:p>
            <a:pPr algn="l"/>
            <a:r>
              <a:rPr lang="en-GB" dirty="0"/>
              <a:t>Specification of the HPRF: </a:t>
            </a:r>
            <a:r>
              <a:rPr lang="en-GB" dirty="0">
                <a:hlinkClick r:id="rId3"/>
              </a:rPr>
              <a:t>https://edms.cern.ch/document/2874821/1.0</a:t>
            </a:r>
            <a:endParaRPr lang="en-GB" dirty="0"/>
          </a:p>
          <a:p>
            <a:pPr algn="l"/>
            <a:endParaRPr lang="en-US" dirty="0"/>
          </a:p>
          <a:p>
            <a:pPr algn="l"/>
            <a:r>
              <a:rPr lang="en-US" dirty="0"/>
              <a:t>Addendum: </a:t>
            </a:r>
            <a:r>
              <a:rPr lang="nn-NO" dirty="0"/>
              <a:t>KR5904/SY/HL-LHC ADD #5: </a:t>
            </a:r>
            <a:r>
              <a:rPr lang="en-GB" dirty="0">
                <a:hlinkClick r:id="rId4"/>
              </a:rPr>
              <a:t>https://edms.cern.ch/document/2975586</a:t>
            </a:r>
            <a:endParaRPr lang="en-GB" dirty="0"/>
          </a:p>
          <a:p>
            <a:pPr algn="l"/>
            <a:endParaRPr lang="nn-NO" dirty="0"/>
          </a:p>
          <a:p>
            <a:pPr algn="l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0A5D8A-9120-A42C-6334-77DACAA0A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135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Conclusions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987383" y="1141667"/>
            <a:ext cx="8875945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824"/>
              </a:spcBef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HL-LHC project has entered full series-production phase</a:t>
            </a:r>
          </a:p>
          <a:p>
            <a:pPr>
              <a:lnSpc>
                <a:spcPct val="150000"/>
              </a:lnSpc>
              <a:spcBef>
                <a:spcPts val="1824"/>
              </a:spcBef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Tunnel installation will start in 2 years from now, with IT String as very important intermediate validation milestone starting operation in Q4’24</a:t>
            </a:r>
          </a:p>
          <a:p>
            <a:pPr>
              <a:lnSpc>
                <a:spcPct val="150000"/>
              </a:lnSpc>
              <a:spcBef>
                <a:spcPts val="1824"/>
              </a:spcBef>
            </a:pPr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Excellent and very pro-active collaboration with KEK, with promising discussions on further enlargement of the contributions within the HL-LHC project scope </a:t>
            </a:r>
          </a:p>
          <a:p>
            <a:pPr>
              <a:lnSpc>
                <a:spcPct val="150000"/>
              </a:lnSpc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50000"/>
              </a:lnSpc>
            </a:pPr>
            <a:endParaRPr lang="en-US" sz="26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C5E24B0-CEDC-E5F1-4759-FE41BB27C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68002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FB24ABD-0EC0-8FA2-DEA0-D12E3AB48763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9" name="Picture 8" descr="A high angle view of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416496AD-16DC-7F16-DEAF-CDE52F93E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44F3D6-4B9A-BCFE-3FEE-9603BCAEFCA9}"/>
                </a:ext>
              </a:extLst>
            </p:cNvPr>
            <p:cNvCxnSpPr>
              <a:cxnSpLocks/>
            </p:cNvCxnSpPr>
            <p:nvPr/>
          </p:nvCxnSpPr>
          <p:spPr>
            <a:xfrm>
              <a:off x="1789368" y="3227687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E14A886-711C-48C3-C0F1-09030BE7DABE}"/>
                </a:ext>
              </a:extLst>
            </p:cNvPr>
            <p:cNvCxnSpPr>
              <a:cxnSpLocks/>
            </p:cNvCxnSpPr>
            <p:nvPr/>
          </p:nvCxnSpPr>
          <p:spPr>
            <a:xfrm>
              <a:off x="3202243" y="3068731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3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F7D662-8F81-4709-3652-FD8BA4F24250}"/>
                </a:ext>
              </a:extLst>
            </p:cNvPr>
            <p:cNvCxnSpPr>
              <a:cxnSpLocks/>
            </p:cNvCxnSpPr>
            <p:nvPr/>
          </p:nvCxnSpPr>
          <p:spPr>
            <a:xfrm>
              <a:off x="3524756" y="2114420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0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C2628BD-1B8D-BAE3-09B6-8EF0DFF7FAA5}"/>
                </a:ext>
              </a:extLst>
            </p:cNvPr>
            <p:cNvCxnSpPr>
              <a:cxnSpLocks/>
            </p:cNvCxnSpPr>
            <p:nvPr/>
          </p:nvCxnSpPr>
          <p:spPr>
            <a:xfrm>
              <a:off x="5445013" y="2697506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4FB7B01-5F35-4796-C8C0-38FA108EA2EA}"/>
                </a:ext>
              </a:extLst>
            </p:cNvPr>
            <p:cNvCxnSpPr>
              <a:cxnSpLocks/>
            </p:cNvCxnSpPr>
            <p:nvPr/>
          </p:nvCxnSpPr>
          <p:spPr>
            <a:xfrm>
              <a:off x="6285073" y="2192909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BF75362-3C93-244D-E79A-96784CBA8B01}"/>
                </a:ext>
              </a:extLst>
            </p:cNvPr>
            <p:cNvCxnSpPr>
              <a:cxnSpLocks/>
            </p:cNvCxnSpPr>
            <p:nvPr/>
          </p:nvCxnSpPr>
          <p:spPr>
            <a:xfrm>
              <a:off x="9632467" y="827558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F30CC9A-0095-A734-769F-76B28A44E079}"/>
              </a:ext>
            </a:extLst>
          </p:cNvPr>
          <p:cNvSpPr txBox="1"/>
          <p:nvPr/>
        </p:nvSpPr>
        <p:spPr>
          <a:xfrm>
            <a:off x="1283682" y="234009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45B308-BD20-67C2-3AE5-CF7B8210AE70}"/>
              </a:ext>
            </a:extLst>
          </p:cNvPr>
          <p:cNvSpPr txBox="1"/>
          <p:nvPr/>
        </p:nvSpPr>
        <p:spPr>
          <a:xfrm>
            <a:off x="675461" y="3303143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D1</a:t>
            </a:r>
          </a:p>
          <a:p>
            <a:r>
              <a:rPr lang="en-US" dirty="0">
                <a:solidFill>
                  <a:schemeClr val="bg1"/>
                </a:solidFill>
              </a:rPr>
              <a:t>proto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B285A-52AC-3B6A-1CB0-5EBC9F52FA5D}"/>
              </a:ext>
            </a:extLst>
          </p:cNvPr>
          <p:cNvSpPr txBox="1"/>
          <p:nvPr/>
        </p:nvSpPr>
        <p:spPr>
          <a:xfrm>
            <a:off x="1010620" y="1311638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Repaired</a:t>
            </a:r>
          </a:p>
          <a:p>
            <a:r>
              <a:rPr lang="en-US" dirty="0">
                <a:solidFill>
                  <a:schemeClr val="bg1"/>
                </a:solidFill>
              </a:rPr>
              <a:t>MB Dipole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8D5D8-720F-6DB6-2D1B-3FA98B0E9FEA}"/>
              </a:ext>
            </a:extLst>
          </p:cNvPr>
          <p:cNvSpPr txBox="1"/>
          <p:nvPr/>
        </p:nvSpPr>
        <p:spPr>
          <a:xfrm>
            <a:off x="6334594" y="324433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0D4617-5167-32C9-5830-71FFFDD7F3B8}"/>
              </a:ext>
            </a:extLst>
          </p:cNvPr>
          <p:cNvSpPr txBox="1"/>
          <p:nvPr/>
        </p:nvSpPr>
        <p:spPr>
          <a:xfrm>
            <a:off x="4106624" y="141973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MQXFBP3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90FC6D1-B8C3-DD28-BE4C-C2EC201C9461}"/>
              </a:ext>
            </a:extLst>
          </p:cNvPr>
          <p:cNvSpPr/>
          <p:nvPr/>
        </p:nvSpPr>
        <p:spPr>
          <a:xfrm>
            <a:off x="8496493" y="3814141"/>
            <a:ext cx="3588278" cy="1001359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project is on Track for installation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during LS3 starting in 2026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A3E1C96D-6F9A-C4D0-EEAF-59B3D14AC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0"/>
            <a:ext cx="4829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1448E131-AFF4-7E91-96BB-5624482973C7}"/>
              </a:ext>
            </a:extLst>
          </p:cNvPr>
          <p:cNvSpPr/>
          <p:nvPr/>
        </p:nvSpPr>
        <p:spPr>
          <a:xfrm>
            <a:off x="53495" y="24501"/>
            <a:ext cx="3588278" cy="138827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Available beginning of 2024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Open Access Publication</a:t>
            </a:r>
          </a:p>
          <a:p>
            <a:pPr algn="ctr"/>
            <a:r>
              <a:rPr lang="en-GB" dirty="0">
                <a:hlinkClick r:id="rId5"/>
              </a:rPr>
              <a:t>https://doi.org/10.1142/13487</a:t>
            </a:r>
            <a:endParaRPr lang="en-GB" dirty="0"/>
          </a:p>
          <a:p>
            <a:pPr algn="ctr"/>
            <a:r>
              <a:rPr lang="en-US" dirty="0">
                <a:solidFill>
                  <a:schemeClr val="tx1"/>
                </a:solidFill>
              </a:rPr>
              <a:t>ISBN: 978-981-127-894-5</a:t>
            </a:r>
          </a:p>
        </p:txBody>
      </p:sp>
    </p:spTree>
    <p:extLst>
      <p:ext uri="{BB962C8B-B14F-4D97-AF65-F5344CB8AC3E}">
        <p14:creationId xmlns:p14="http://schemas.microsoft.com/office/powerpoint/2010/main" val="94273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182F7-D737-8D35-E246-D09E792B7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6172D9-6D23-A68F-5D8B-F939BA529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31066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092899"/>
            <a:ext cx="9552093" cy="5105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HL-LHC Schedule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Status of key technologies towards the HL upgrade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Crab Cavity System</a:t>
            </a:r>
          </a:p>
          <a:p>
            <a:pPr lvl="1"/>
            <a:r>
              <a:rPr lang="en-US" sz="21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D1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Inner Triplet String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Ongoing (and potential future) collaborations KEK – CERN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Conclusions </a:t>
            </a: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50000"/>
              </a:lnSpc>
            </a:pPr>
            <a:endParaRPr lang="en-US" sz="26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114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455BFC-BE05-74C1-FB8C-83BE51D6B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8A677EC-C4D5-921D-A260-4345B9A9D6F9}"/>
              </a:ext>
            </a:extLst>
          </p:cNvPr>
          <p:cNvSpPr txBox="1">
            <a:spLocks/>
          </p:cNvSpPr>
          <p:nvPr/>
        </p:nvSpPr>
        <p:spPr>
          <a:xfrm>
            <a:off x="761452" y="41549"/>
            <a:ext cx="112464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Re-</a:t>
            </a:r>
            <a:r>
              <a:rPr lang="en-US" dirty="0" err="1"/>
              <a:t>Organisation</a:t>
            </a:r>
            <a:r>
              <a:rPr lang="en-US" dirty="0"/>
              <a:t> of the HL-LHC Project Office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091220-4A44-1E98-ACEE-13DA68E6D925}"/>
              </a:ext>
            </a:extLst>
          </p:cNvPr>
          <p:cNvSpPr txBox="1">
            <a:spLocks/>
          </p:cNvSpPr>
          <p:nvPr/>
        </p:nvSpPr>
        <p:spPr>
          <a:xfrm>
            <a:off x="92074" y="596049"/>
            <a:ext cx="12007852" cy="6254606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l" defTabSz="609585">
              <a:spcAft>
                <a:spcPts val="600"/>
              </a:spcAft>
              <a:buClr>
                <a:srgbClr val="FB963C"/>
              </a:buClr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Departure of Beniamino di Girolamo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				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Appointment of Lars Jensen as new Collaboration Officer</a:t>
            </a:r>
            <a:endParaRPr lang="en-US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 algn="l" defTabSz="609585">
              <a:spcBef>
                <a:spcPts val="1824"/>
              </a:spcBef>
              <a:spcAft>
                <a:spcPts val="600"/>
              </a:spcAft>
              <a:buClr>
                <a:srgbClr val="FB963C"/>
              </a:buClr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Request 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the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Cost &amp; Schedule Review 2022</a:t>
            </a:r>
            <a:r>
              <a:rPr kumimoji="0" lang="en-U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to separate Budget and Schedule Office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Reinforcement of the Schedule monitoring &amp; control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				 Redefinition of Project Office Mandates and names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				 Dedicated Schedule Officer to be appointed by the end of the year</a:t>
            </a:r>
            <a:endParaRPr kumimoji="0" lang="en-US" sz="2000" b="1" i="0" u="none" strike="noStrike" kern="1200" cap="none" spc="0" normalizeH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457189" indent="-457189" algn="l" defTabSz="609585">
              <a:spcBef>
                <a:spcPts val="1824"/>
              </a:spcBef>
              <a:spcAft>
                <a:spcPts val="600"/>
              </a:spcAft>
              <a:buClr>
                <a:srgbClr val="FB963C"/>
              </a:buClr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 Audit of the HL-LHC project by CERN audit team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				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Revision and update of ALL HL-LHC related mandates</a:t>
            </a:r>
            <a:endParaRPr kumimoji="0" lang="en-US" sz="2200" b="1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 algn="l" defTabSz="609585">
              <a:spcBef>
                <a:spcPts val="1824"/>
              </a:spcBef>
              <a:spcAft>
                <a:spcPts val="600"/>
              </a:spcAft>
              <a:buClr>
                <a:srgbClr val="FB963C"/>
              </a:buClr>
            </a:pP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Migration of the Project Webpages to the New SharePoint platform</a:t>
            </a:r>
            <a:r>
              <a:rPr lang="en-US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https://</a:t>
            </a:r>
            <a:r>
              <a:rPr lang="en-US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cern.sharepoint.com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/sites/HL-LHC/WP1/</a:t>
            </a:r>
            <a:r>
              <a:rPr lang="en-US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SitePages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Collaborations.aspx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-&gt; new Collaborations office pages 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https://</a:t>
            </a:r>
            <a:r>
              <a:rPr lang="en-US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cern.sharepoint.com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/sites/HL-LHC/ -&gt; new project Intranet</a:t>
            </a:r>
          </a:p>
          <a:p>
            <a:pPr marL="0" indent="0" algn="l" defTabSz="609585">
              <a:spcAft>
                <a:spcPts val="600"/>
              </a:spcAft>
              <a:buClr>
                <a:srgbClr val="FB963C"/>
              </a:buClr>
              <a:buNone/>
            </a:pP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https://</a:t>
            </a:r>
            <a:r>
              <a:rPr lang="en-US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cern.sharepoint.com</a:t>
            </a:r>
            <a:r>
              <a:rPr lang="en-US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/sites/HL-LHC/CB/ -&gt; new HLCB site</a:t>
            </a:r>
          </a:p>
          <a:p>
            <a:pPr marL="0" indent="0" algn="l" defTabSz="609585">
              <a:buClr>
                <a:srgbClr val="FB963C"/>
              </a:buClr>
              <a:buNone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9DAF4B-E326-26F6-43F1-B56C4738E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45"/>
            <a:ext cx="12192000" cy="6858000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187FCA0-1D0F-58B7-CDBA-DD76E62319E5}"/>
              </a:ext>
            </a:extLst>
          </p:cNvPr>
          <p:cNvSpPr/>
          <p:nvPr/>
        </p:nvSpPr>
        <p:spPr>
          <a:xfrm>
            <a:off x="2571066" y="1501083"/>
            <a:ext cx="7037869" cy="2888839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HL-LHC Project is in the process of </a:t>
            </a:r>
          </a:p>
          <a:p>
            <a:pPr algn="ctr"/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Strengthening the liaison with the CERN central support team and</a:t>
            </a:r>
          </a:p>
          <a:p>
            <a:pPr algn="ctr"/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Safety Units for the </a:t>
            </a:r>
          </a:p>
          <a:p>
            <a:pPr algn="ctr"/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LS3 Organization 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FA114C-9013-9A35-46FE-6132CE97D301}"/>
              </a:ext>
            </a:extLst>
          </p:cNvPr>
          <p:cNvSpPr/>
          <p:nvPr/>
        </p:nvSpPr>
        <p:spPr>
          <a:xfrm>
            <a:off x="191344" y="4653136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3612430-EA53-7327-9156-22B31580C37C}"/>
              </a:ext>
            </a:extLst>
          </p:cNvPr>
          <p:cNvSpPr/>
          <p:nvPr/>
        </p:nvSpPr>
        <p:spPr>
          <a:xfrm>
            <a:off x="2627878" y="4653136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09ABC45-605C-06B3-EE3E-6D3B3500630F}"/>
              </a:ext>
            </a:extLst>
          </p:cNvPr>
          <p:cNvSpPr/>
          <p:nvPr/>
        </p:nvSpPr>
        <p:spPr>
          <a:xfrm>
            <a:off x="2627878" y="5636350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D19C790-20C6-1534-10E4-D2AA56AB7BD2}"/>
              </a:ext>
            </a:extLst>
          </p:cNvPr>
          <p:cNvSpPr/>
          <p:nvPr/>
        </p:nvSpPr>
        <p:spPr>
          <a:xfrm>
            <a:off x="5735960" y="4653136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D9AB90-0BDC-776C-F86F-E9F323A5677A}"/>
              </a:ext>
            </a:extLst>
          </p:cNvPr>
          <p:cNvSpPr/>
          <p:nvPr/>
        </p:nvSpPr>
        <p:spPr>
          <a:xfrm>
            <a:off x="1009497" y="4653136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30BB52-D68B-F959-3933-E8A06F3B1EEE}"/>
              </a:ext>
            </a:extLst>
          </p:cNvPr>
          <p:cNvSpPr/>
          <p:nvPr/>
        </p:nvSpPr>
        <p:spPr>
          <a:xfrm>
            <a:off x="5303912" y="5636350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22D9C57-586C-5BE5-F4F6-FF46769A049B}"/>
              </a:ext>
            </a:extLst>
          </p:cNvPr>
          <p:cNvSpPr/>
          <p:nvPr/>
        </p:nvSpPr>
        <p:spPr>
          <a:xfrm>
            <a:off x="10622466" y="1715065"/>
            <a:ext cx="720080" cy="720000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4F043F-E2D9-E7DA-CAA9-F9972590C930}"/>
              </a:ext>
            </a:extLst>
          </p:cNvPr>
          <p:cNvSpPr/>
          <p:nvPr/>
        </p:nvSpPr>
        <p:spPr>
          <a:xfrm>
            <a:off x="10622466" y="830242"/>
            <a:ext cx="720080" cy="72000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3219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  <p:bldP spid="7" grpId="0" animBg="1"/>
      <p:bldP spid="8" grpId="0" animBg="1"/>
      <p:bldP spid="14" grpId="0" animBg="1"/>
      <p:bldP spid="1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C6575F7A-83AB-4073-61F0-C040198CE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7654" y="103636"/>
            <a:ext cx="10356692" cy="67543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464051-3D2A-C740-85E7-5479E6F27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800" y="0"/>
            <a:ext cx="10560000" cy="720000"/>
          </a:xfrm>
        </p:spPr>
        <p:txBody>
          <a:bodyPr/>
          <a:lstStyle/>
          <a:p>
            <a:r>
              <a:rPr lang="en-FR" dirty="0"/>
              <a:t>HL Project Management and Organsiation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B7D45065-3737-5DCC-1AAB-97BF5BDF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b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pPr/>
              <a:t>36</a:t>
            </a:fld>
            <a:endParaRPr lang="fr-FR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ED47C51-4B00-A2B3-2A7C-388B10FB5036}"/>
              </a:ext>
            </a:extLst>
          </p:cNvPr>
          <p:cNvCxnSpPr>
            <a:cxnSpLocks/>
          </p:cNvCxnSpPr>
          <p:nvPr/>
        </p:nvCxnSpPr>
        <p:spPr>
          <a:xfrm flipV="1">
            <a:off x="8400256" y="2060848"/>
            <a:ext cx="2016224" cy="4320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6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222E-8401-0CDE-7AE4-8ABDE4920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91180" y="123508"/>
            <a:ext cx="10560000" cy="720000"/>
          </a:xfrm>
        </p:spPr>
        <p:txBody>
          <a:bodyPr/>
          <a:lstStyle/>
          <a:p>
            <a:r>
              <a:rPr lang="en-FR" dirty="0"/>
              <a:t>HL-LHC technology landmarks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1A997F8-B25B-8AAA-A74F-DD8ECC881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9621" y="843508"/>
            <a:ext cx="7234002" cy="56944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006E5A-5221-D2C3-B16A-54B5F382BFF0}"/>
              </a:ext>
            </a:extLst>
          </p:cNvPr>
          <p:cNvSpPr txBox="1"/>
          <p:nvPr/>
        </p:nvSpPr>
        <p:spPr>
          <a:xfrm>
            <a:off x="583349" y="2001256"/>
            <a:ext cx="2854332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HL-LHC is an accelerator upgrade project with many challenging novelties covering a broad technology spectrum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intensive project</a:t>
            </a:r>
            <a:r>
              <a:rPr lang="fr-CH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GB" sz="20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E83909D-1224-A192-F5E7-E1F61C1756B0}"/>
              </a:ext>
            </a:extLst>
          </p:cNvPr>
          <p:cNvSpPr/>
          <p:nvPr/>
        </p:nvSpPr>
        <p:spPr>
          <a:xfrm>
            <a:off x="1760277" y="1028486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BE7ED8E-D200-CAEA-B693-BCD7BBADB190}"/>
              </a:ext>
            </a:extLst>
          </p:cNvPr>
          <p:cNvSpPr/>
          <p:nvPr/>
        </p:nvSpPr>
        <p:spPr>
          <a:xfrm>
            <a:off x="10068386" y="3423223"/>
            <a:ext cx="2097984" cy="87932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Successfully deployed  in 2023 Pb-Pb run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8FEB6EE-9065-8843-CE4D-D0720BD2D78B}"/>
              </a:ext>
            </a:extLst>
          </p:cNvPr>
          <p:cNvSpPr/>
          <p:nvPr/>
        </p:nvSpPr>
        <p:spPr>
          <a:xfrm>
            <a:off x="7381942" y="3423223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5294E65-25F2-9CDB-8755-BB404EDFDF0D}"/>
              </a:ext>
            </a:extLst>
          </p:cNvPr>
          <p:cNvSpPr/>
          <p:nvPr/>
        </p:nvSpPr>
        <p:spPr>
          <a:xfrm>
            <a:off x="6393092" y="6085853"/>
            <a:ext cx="4010780" cy="64863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½ system already installed for run3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343F7B-8272-BD17-6E34-317CAA92D94A}"/>
              </a:ext>
            </a:extLst>
          </p:cNvPr>
          <p:cNvSpPr/>
          <p:nvPr/>
        </p:nvSpPr>
        <p:spPr>
          <a:xfrm>
            <a:off x="9004141" y="145362"/>
            <a:ext cx="2941425" cy="71999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Series production in Industry well underway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7470976-96A2-D0F0-3F81-7834BBAB1BE5}"/>
              </a:ext>
            </a:extLst>
          </p:cNvPr>
          <p:cNvSpPr/>
          <p:nvPr/>
        </p:nvSpPr>
        <p:spPr>
          <a:xfrm>
            <a:off x="1285797" y="4996862"/>
            <a:ext cx="2603023" cy="141331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Complete Prototype System installed in SM18 and under testing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4BCBF33-921D-37C8-CFE3-51FEC142B63C}"/>
              </a:ext>
            </a:extLst>
          </p:cNvPr>
          <p:cNvSpPr/>
          <p:nvPr/>
        </p:nvSpPr>
        <p:spPr>
          <a:xfrm>
            <a:off x="5628643" y="1028486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validated in 2023 and first magnets ready for installation</a:t>
            </a:r>
          </a:p>
        </p:txBody>
      </p:sp>
    </p:spTree>
    <p:extLst>
      <p:ext uri="{BB962C8B-B14F-4D97-AF65-F5344CB8AC3E}">
        <p14:creationId xmlns:p14="http://schemas.microsoft.com/office/powerpoint/2010/main" val="300518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33" y="765993"/>
            <a:ext cx="11385359" cy="56608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4313389" y="4357527"/>
            <a:ext cx="568239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UA57</a:t>
            </a:r>
            <a:endParaRPr lang="fr-FR" sz="10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855640" y="2678723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US57</a:t>
            </a:r>
            <a:endParaRPr lang="fr-FR" sz="1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10957565" y="1265273"/>
            <a:ext cx="647752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UR55</a:t>
            </a:r>
            <a:endParaRPr lang="fr-FR" sz="10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6732367" y="3775984"/>
            <a:ext cx="580343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UL57</a:t>
            </a:r>
            <a:endParaRPr lang="fr-FR" sz="10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997228" y="5058717"/>
            <a:ext cx="659235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UPR57</a:t>
            </a:r>
            <a:endParaRPr lang="fr-FR" sz="100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7342486" y="2774420"/>
            <a:ext cx="490709" cy="509131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 IT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7966663" y="2688373"/>
            <a:ext cx="866744" cy="520825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PCs IT Trims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7399603" y="4529565"/>
            <a:ext cx="653879" cy="653665"/>
            <a:chOff x="6430650" y="2751004"/>
            <a:chExt cx="490409" cy="490249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7890312" y="3478087"/>
            <a:ext cx="562251" cy="426828"/>
            <a:chOff x="6548464" y="2545544"/>
            <a:chExt cx="421688" cy="320121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6640570" y="2039442"/>
            <a:ext cx="490709" cy="536332"/>
            <a:chOff x="6225257" y="2628881"/>
            <a:chExt cx="368032" cy="402249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DFHX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6989531" y="1713771"/>
            <a:ext cx="490709" cy="820144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9886376" y="1467764"/>
            <a:ext cx="775739" cy="571677"/>
            <a:chOff x="7302354" y="2909014"/>
            <a:chExt cx="581804" cy="428758"/>
          </a:xfrm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 err="1">
                  <a:solidFill>
                    <a:schemeClr val="bg1"/>
                  </a:solidFill>
                </a:rPr>
                <a:t>PIC,BIS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9390687" y="1271310"/>
            <a:ext cx="424504" cy="736113"/>
            <a:chOff x="6859184" y="2944699"/>
            <a:chExt cx="318378" cy="552085"/>
          </a:xfrm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8937800" y="1536723"/>
            <a:ext cx="424504" cy="609327"/>
            <a:chOff x="6859184" y="2944699"/>
            <a:chExt cx="318378" cy="456995"/>
          </a:xfrm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CLIQ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7517286" y="1415059"/>
            <a:ext cx="898756" cy="987136"/>
            <a:chOff x="6320545" y="2599650"/>
            <a:chExt cx="674067" cy="740352"/>
          </a:xfrm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Warm Diodes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8287631" y="4785896"/>
            <a:ext cx="384043" cy="19202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DCM</a:t>
            </a:r>
            <a:endParaRPr lang="en-GB" sz="1067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8479652" y="4565608"/>
            <a:ext cx="0" cy="22028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8784524" y="4331510"/>
            <a:ext cx="2814296" cy="204365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Q1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Q2A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Q2B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Q3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CP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</a:t>
              </a:r>
              <a:endParaRPr lang="en-GB" sz="1067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8934779" y="2564594"/>
            <a:ext cx="1105301" cy="269893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8381253" y="2682523"/>
            <a:ext cx="930543" cy="249981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D1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8071427" y="5006175"/>
            <a:ext cx="853440" cy="234151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Cold Diodes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8197046" y="1830846"/>
            <a:ext cx="474628" cy="496381"/>
            <a:chOff x="6810161" y="2715091"/>
            <a:chExt cx="355971" cy="372286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7188651" y="3834288"/>
            <a:ext cx="490709" cy="446867"/>
            <a:chOff x="5981929" y="2898599"/>
            <a:chExt cx="368032" cy="335150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DSHM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4238425" y="2619635"/>
            <a:ext cx="813232" cy="690053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PC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4957942" y="3257426"/>
            <a:ext cx="690401" cy="632575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EE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3572870" y="3790065"/>
            <a:ext cx="897140" cy="462833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C</a:t>
              </a:r>
              <a:r>
                <a:rPr lang="en-US" sz="1067">
                  <a:solidFill>
                    <a:schemeClr val="bg1"/>
                  </a:solidFill>
                </a:rPr>
                <a:t>old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5501267" y="3232874"/>
            <a:ext cx="697715" cy="445823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CDBs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5407987" y="2447519"/>
            <a:ext cx="559135" cy="2647692"/>
            <a:chOff x="5163581" y="2410950"/>
            <a:chExt cx="419351" cy="1985769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1067">
                    <a:solidFill>
                      <a:schemeClr val="bg1"/>
                    </a:solidFill>
                  </a:rPr>
                  <a:t>DFHM</a:t>
                </a:r>
                <a:endParaRPr lang="en-GB" sz="1067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63180" y="5707718"/>
            <a:ext cx="775739" cy="623927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DQHDS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5325072" y="5475992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D2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3552583" y="587065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Q4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976893" y="6205440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Q5</a:t>
            </a:r>
            <a:endParaRPr lang="en-GB" sz="1067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836100" y="6447903"/>
            <a:ext cx="367496" cy="1828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1067">
                <a:solidFill>
                  <a:schemeClr val="bg1"/>
                </a:solidFill>
              </a:rPr>
              <a:t>Q6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5782242" y="1980035"/>
            <a:ext cx="655873" cy="999951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Valve</a:t>
              </a:r>
              <a:r>
                <a:rPr lang="en-US" sz="1067">
                  <a:solidFill>
                    <a:schemeClr val="bg1"/>
                  </a:solidFill>
                </a:rPr>
                <a:t> box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4644669" y="2235666"/>
            <a:ext cx="772187" cy="90143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1067">
                  <a:solidFill>
                    <a:schemeClr val="bg1"/>
                  </a:solidFill>
                </a:rPr>
                <a:t>D2 OC PCs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4376588" y="5644465"/>
            <a:ext cx="737349" cy="379827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1067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1067">
                <a:solidFill>
                  <a:schemeClr val="bg1"/>
                </a:solidFill>
              </a:rPr>
              <a:t>Cavities</a:t>
            </a:r>
            <a:endParaRPr lang="en-GB" sz="1067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633553" y="4715757"/>
            <a:ext cx="1726143" cy="225411"/>
            <a:chOff x="5500259" y="3788675"/>
            <a:chExt cx="1294607" cy="169058"/>
          </a:xfrm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1067">
                  <a:solidFill>
                    <a:schemeClr val="bg1"/>
                  </a:solidFill>
                </a:rPr>
                <a:t>RF Powering</a:t>
              </a:r>
              <a:endParaRPr lang="en-GB" sz="1067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397215" y="3084097"/>
            <a:ext cx="604068" cy="246221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1000"/>
              <a:t>UW57</a:t>
            </a:r>
            <a:endParaRPr lang="fr-FR" sz="1000"/>
          </a:p>
        </p:txBody>
      </p: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1890C2B-E7C2-ED49-84CD-96568692FF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3868">
            <a:off x="10566369" y="2571038"/>
            <a:ext cx="1654617" cy="110767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901B6332-15AF-8B41-AAF0-3F76319B9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9288">
            <a:off x="10687221" y="4452735"/>
            <a:ext cx="1569065" cy="1050365"/>
          </a:xfrm>
          <a:prstGeom prst="ellipse">
            <a:avLst/>
          </a:prstGeom>
          <a:ln>
            <a:noFill/>
          </a:ln>
          <a:effectLst>
            <a:softEdge rad="38100"/>
          </a:effectLst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63F882A6-1E18-3B44-972A-7A8C0FE91BC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2591" y="-148615"/>
            <a:ext cx="5702594" cy="20948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CF647E2B-A48C-EA43-A568-A23C35A4CC58}"/>
              </a:ext>
            </a:extLst>
          </p:cNvPr>
          <p:cNvCxnSpPr>
            <a:cxnSpLocks/>
          </p:cNvCxnSpPr>
          <p:nvPr/>
        </p:nvCxnSpPr>
        <p:spPr>
          <a:xfrm>
            <a:off x="1461970" y="1296470"/>
            <a:ext cx="2473813" cy="117334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5847789" y="5269392"/>
            <a:ext cx="693383" cy="23083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900"/>
              <a:t>TAXN</a:t>
            </a:r>
            <a:endParaRPr lang="fr-FR" sz="9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CF0566E-1965-484B-A49E-6A52CBB9D021}"/>
              </a:ext>
            </a:extLst>
          </p:cNvPr>
          <p:cNvSpPr txBox="1"/>
          <p:nvPr/>
        </p:nvSpPr>
        <p:spPr>
          <a:xfrm>
            <a:off x="5680003" y="6076262"/>
            <a:ext cx="5930594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Civil Engineering work completed by end of 2022!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232286" y="4829090"/>
            <a:ext cx="919741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/>
              <a:t>Cooling and Ventilation</a:t>
            </a:r>
            <a:endParaRPr lang="fr-FR" sz="1000"/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1102314" y="4180802"/>
            <a:ext cx="97142" cy="61635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DD686566-8BD1-3F43-1711-5B72CC35A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409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1C6DE7-BA79-4838-EF82-5A244D838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>
                <a:solidFill>
                  <a:srgbClr val="64BCD9"/>
                </a:solidFill>
                <a:latin typeface="Arial"/>
              </a:rPr>
              <a:t>T. Lefevre for WP13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98063-3544-8DFD-1DDA-29AA0626E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39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4619F9-A8BC-C3FC-4F30-2ACA9336AC1F}"/>
              </a:ext>
            </a:extLst>
          </p:cNvPr>
          <p:cNvSpPr txBox="1"/>
          <p:nvPr/>
        </p:nvSpPr>
        <p:spPr>
          <a:xfrm>
            <a:off x="815413" y="740701"/>
            <a:ext cx="11048171" cy="6412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CH" sz="2400" dirty="0">
                <a:solidFill>
                  <a:srgbClr val="FF0000"/>
                </a:solidFill>
                <a:latin typeface="Arial"/>
              </a:rPr>
              <a:t>TASK 13.6 </a:t>
            </a:r>
            <a:r>
              <a:rPr lang="en-CH" sz="2400" b="1" dirty="0">
                <a:solidFill>
                  <a:srgbClr val="FF0000"/>
                </a:solidFill>
                <a:latin typeface="Arial"/>
              </a:rPr>
              <a:t>U</a:t>
            </a:r>
            <a:r>
              <a:rPr lang="en-GB" sz="2400" b="1" dirty="0">
                <a:solidFill>
                  <a:srgbClr val="FF0000"/>
                </a:solidFill>
                <a:latin typeface="Arial"/>
              </a:rPr>
              <a:t>p</a:t>
            </a:r>
            <a:r>
              <a:rPr lang="en-CH" sz="2400" b="1" dirty="0">
                <a:solidFill>
                  <a:srgbClr val="FF0000"/>
                </a:solidFill>
                <a:latin typeface="Arial"/>
              </a:rPr>
              <a:t>grade of Synchrotron radiation (SR) monitors</a:t>
            </a:r>
          </a:p>
          <a:p>
            <a:pPr marL="990575" lvl="1" indent="-380990" defTabSz="609585">
              <a:buFont typeface="Arial" panose="020B0604020202020204" pitchFamily="34" charset="0"/>
              <a:buChar char="•"/>
            </a:pPr>
            <a:r>
              <a:rPr lang="en-US" sz="2133" b="1" dirty="0">
                <a:solidFill>
                  <a:srgbClr val="FF0000"/>
                </a:solidFill>
                <a:latin typeface="Arial"/>
              </a:rPr>
              <a:t>Streak Cameras and optical hutches </a:t>
            </a:r>
            <a:r>
              <a:rPr lang="en-US" sz="2133" dirty="0">
                <a:solidFill>
                  <a:prstClr val="black"/>
                </a:solidFill>
                <a:latin typeface="Arial"/>
              </a:rPr>
              <a:t>have been </a:t>
            </a:r>
            <a:r>
              <a:rPr lang="en-US" sz="2133" b="1" dirty="0">
                <a:solidFill>
                  <a:srgbClr val="FF0000"/>
                </a:solidFill>
                <a:latin typeface="Arial"/>
              </a:rPr>
              <a:t>descoped</a:t>
            </a:r>
            <a:r>
              <a:rPr lang="en-US" sz="2133" dirty="0">
                <a:solidFill>
                  <a:prstClr val="black"/>
                </a:solidFill>
                <a:latin typeface="Arial"/>
              </a:rPr>
              <a:t> as SR source not appropriate to observe beam crabbing</a:t>
            </a:r>
          </a:p>
          <a:p>
            <a:pPr marL="990575" lvl="1" indent="-380990" defTabSz="609585">
              <a:buFont typeface="Arial" panose="020B0604020202020204" pitchFamily="34" charset="0"/>
              <a:buChar char="•"/>
            </a:pPr>
            <a:r>
              <a:rPr lang="en-US" sz="2133" dirty="0">
                <a:solidFill>
                  <a:prstClr val="black"/>
                </a:solidFill>
                <a:latin typeface="Arial"/>
              </a:rPr>
              <a:t>Development of </a:t>
            </a:r>
            <a:r>
              <a:rPr lang="en-US" sz="2133" b="1" dirty="0">
                <a:solidFill>
                  <a:srgbClr val="FF0000"/>
                </a:solidFill>
                <a:latin typeface="Arial"/>
              </a:rPr>
              <a:t>Beam halo monitoring is on hold </a:t>
            </a:r>
            <a:r>
              <a:rPr lang="en-US" sz="2133" dirty="0">
                <a:solidFill>
                  <a:prstClr val="black"/>
                </a:solidFill>
                <a:latin typeface="Arial"/>
              </a:rPr>
              <a:t>waiting for the tests of the Coronagraph prototype on Beam2 in LHC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  <a:latin typeface="Arial"/>
              </a:rPr>
              <a:t>Not possible this year due to beam availability issues in 2023 – to be done in 2024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  <a:latin typeface="Arial"/>
              </a:rPr>
              <a:t>This also puts the development of the second SR source on hold as it is foreseen to be used for Coronagraph.</a:t>
            </a:r>
          </a:p>
          <a:p>
            <a:pPr marL="2209745" lvl="3" indent="-380990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A new design of SR extraction tanks was built and installed in LHC (B1-5L4) to check impedance / heating problems. – nothing issue observed so far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  <a:latin typeface="Arial"/>
              </a:rPr>
              <a:t>All those activities delayed by more than one year</a:t>
            </a:r>
          </a:p>
          <a:p>
            <a:pPr marL="1219170" lvl="2" defTabSz="609585"/>
            <a:r>
              <a:rPr lang="en-US" sz="1867" b="1" dirty="0">
                <a:solidFill>
                  <a:prstClr val="black"/>
                </a:solidFill>
                <a:latin typeface="Arial"/>
              </a:rPr>
              <a:t>on critical path ! </a:t>
            </a:r>
            <a:r>
              <a:rPr lang="en-GB" sz="1867" i="1" dirty="0">
                <a:solidFill>
                  <a:prstClr val="black"/>
                </a:solidFill>
                <a:latin typeface="Arial"/>
              </a:rPr>
              <a:t>Risk Exercise (EDMS 2922920)</a:t>
            </a:r>
            <a:endParaRPr lang="en-US" sz="1867" b="1" i="1" dirty="0">
              <a:solidFill>
                <a:prstClr val="black"/>
              </a:solidFill>
              <a:latin typeface="Arial"/>
            </a:endParaRP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prstClr val="black"/>
                </a:solidFill>
                <a:latin typeface="Arial"/>
              </a:rPr>
              <a:t>Rediscuss specifications with WP2 &amp; WP5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dirty="0">
                <a:solidFill>
                  <a:prstClr val="black"/>
                </a:solidFill>
                <a:latin typeface="Arial"/>
              </a:rPr>
              <a:t>Launched the </a:t>
            </a:r>
            <a:r>
              <a:rPr lang="en-US" sz="1867" b="1" dirty="0">
                <a:solidFill>
                  <a:prstClr val="black"/>
                </a:solidFill>
                <a:latin typeface="Arial"/>
              </a:rPr>
              <a:t>studies of alternative solutions</a:t>
            </a:r>
          </a:p>
          <a:p>
            <a:pPr marL="1828754" lvl="3" defTabSz="609585"/>
            <a:r>
              <a:rPr lang="en-US" sz="1867" dirty="0">
                <a:solidFill>
                  <a:prstClr val="black"/>
                </a:solidFill>
                <a:latin typeface="Arial"/>
              </a:rPr>
              <a:t>i.e. beam gas ionization and wire scanner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prstClr val="black"/>
                </a:solidFill>
                <a:latin typeface="Arial"/>
              </a:rPr>
              <a:t>Additional workforce planned </a:t>
            </a:r>
          </a:p>
          <a:p>
            <a:pPr marL="1219170" lvl="2" defTabSz="609585"/>
            <a:r>
              <a:rPr lang="en-US" sz="1867" dirty="0">
                <a:solidFill>
                  <a:prstClr val="black"/>
                </a:solidFill>
                <a:latin typeface="Arial"/>
              </a:rPr>
              <a:t>i.e. post-doc in early 2024 and </a:t>
            </a:r>
            <a:r>
              <a:rPr lang="en-US" sz="1867" dirty="0" err="1">
                <a:solidFill>
                  <a:prstClr val="black"/>
                </a:solidFill>
                <a:latin typeface="Arial"/>
              </a:rPr>
              <a:t>Ph.D</a:t>
            </a:r>
            <a:r>
              <a:rPr lang="en-US" sz="1867" dirty="0">
                <a:solidFill>
                  <a:prstClr val="black"/>
                </a:solidFill>
                <a:latin typeface="Arial"/>
              </a:rPr>
              <a:t> in fall 2024</a:t>
            </a: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r>
              <a:rPr lang="en-US" sz="1867" b="1" dirty="0">
                <a:solidFill>
                  <a:prstClr val="black"/>
                </a:solidFill>
                <a:latin typeface="Arial"/>
              </a:rPr>
              <a:t>Review/Workshop later in 2024</a:t>
            </a:r>
          </a:p>
          <a:p>
            <a:pPr marL="1219170" lvl="2" defTabSz="609585"/>
            <a:endParaRPr lang="en-US" sz="2133" dirty="0">
              <a:solidFill>
                <a:prstClr val="black"/>
              </a:solidFill>
              <a:latin typeface="Arial"/>
            </a:endParaRPr>
          </a:p>
          <a:p>
            <a:pPr marL="1600160" lvl="2" indent="-380990" defTabSz="609585">
              <a:buFont typeface="Arial" panose="020B0604020202020204" pitchFamily="34" charset="0"/>
              <a:buChar char="•"/>
            </a:pPr>
            <a:endParaRPr lang="en-US" sz="2133" dirty="0">
              <a:solidFill>
                <a:prstClr val="black"/>
              </a:solidFill>
              <a:latin typeface="Arial"/>
            </a:endParaRPr>
          </a:p>
          <a:p>
            <a:pPr marL="990575" lvl="1" indent="-380990" defTabSz="609585">
              <a:buFont typeface="Arial" panose="020B0604020202020204" pitchFamily="34" charset="0"/>
              <a:buChar char="•"/>
            </a:pPr>
            <a:endParaRPr lang="en-US" sz="2133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BAF2245-7A2B-08AB-6211-BE79853B3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766400" cy="720000"/>
          </a:xfrm>
        </p:spPr>
        <p:txBody>
          <a:bodyPr/>
          <a:lstStyle/>
          <a:p>
            <a:r>
              <a:rPr lang="en-US" dirty="0">
                <a:latin typeface="+mn-lt"/>
              </a:rPr>
              <a:t>General status and progress since CSR22 </a:t>
            </a:r>
            <a:r>
              <a:rPr lang="en-US" kern="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– 6 – </a:t>
            </a:r>
            <a:endParaRPr lang="en-GB" dirty="0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F8EB43-9CBF-AA78-AC21-FA7747E1F8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349" y="2756925"/>
            <a:ext cx="1607451" cy="18242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263C73-A4F2-9D96-B9C9-D61A6FA1B1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5187" y="4188178"/>
            <a:ext cx="1189165" cy="1310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D0EF5E7-2794-CB11-1E93-4F38A577DD4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80144" y="4188177"/>
            <a:ext cx="2046245" cy="131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623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6366" y="1143715"/>
            <a:ext cx="9551714" cy="523220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main objective of the HL-LHC is to determine and build a hardware configuration and a set of beam parameters that will allow the LHC to reach the following targets: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Prepare machine for operation beyond 2025 and up 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2040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Devise beam parameters and operational scenarios for: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enabling at total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3000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 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implying an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per year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design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oper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for </a:t>
            </a:r>
            <a:r>
              <a:rPr lang="en-GB" sz="2400" b="1" noProof="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≤ 140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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peak luminosity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 x 10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-2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				-&gt; A challenge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as well for the experiments!</a:t>
            </a:r>
            <a:b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</a:b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					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Operation with levelled luminosity!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10279087" y="4551142"/>
            <a:ext cx="469900" cy="911352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urved Left Arrow 10"/>
          <p:cNvSpPr/>
          <p:nvPr/>
        </p:nvSpPr>
        <p:spPr>
          <a:xfrm rot="10800000">
            <a:off x="1238832" y="4492386"/>
            <a:ext cx="469900" cy="911352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87FF48-2C51-7D38-C848-7C6B5987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Goal of HL-LHC upgrade project</a:t>
            </a:r>
          </a:p>
        </p:txBody>
      </p:sp>
    </p:spTree>
    <p:extLst>
      <p:ext uri="{BB962C8B-B14F-4D97-AF65-F5344CB8AC3E}">
        <p14:creationId xmlns:p14="http://schemas.microsoft.com/office/powerpoint/2010/main" val="8296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ABC0-692C-4913-51D1-E1DFDA300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189" indent="-457189">
              <a:lnSpc>
                <a:spcPct val="107000"/>
              </a:lnSpc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4525F3-59F4-292D-0BDB-64E808842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fr-FR">
                <a:solidFill>
                  <a:srgbClr val="64BCD9"/>
                </a:solidFill>
                <a:latin typeface="Arial"/>
              </a:rPr>
              <a:t>T. Lefevre for WP13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4089A-5475-7C80-3538-28A25414C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40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61EB76-DC75-9534-67F5-A79FA77CB513}"/>
              </a:ext>
            </a:extLst>
          </p:cNvPr>
          <p:cNvSpPr txBox="1">
            <a:spLocks/>
          </p:cNvSpPr>
          <p:nvPr/>
        </p:nvSpPr>
        <p:spPr>
          <a:xfrm>
            <a:off x="623979" y="1114325"/>
            <a:ext cx="10944629" cy="4906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33" i="1" dirty="0">
                <a:solidFill>
                  <a:prstClr val="black"/>
                </a:solidFill>
                <a:latin typeface="Arial"/>
              </a:rPr>
              <a:t>We report </a:t>
            </a:r>
            <a:r>
              <a:rPr lang="en-GB" sz="2133" b="1" i="1" dirty="0">
                <a:solidFill>
                  <a:prstClr val="black"/>
                </a:solidFill>
                <a:latin typeface="Arial"/>
              </a:rPr>
              <a:t>very good technical progress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on many tasks with the successful </a:t>
            </a:r>
            <a:r>
              <a:rPr lang="en-GB" sz="2133" b="1" i="1" dirty="0">
                <a:solidFill>
                  <a:prstClr val="black"/>
                </a:solidFill>
                <a:latin typeface="Arial"/>
              </a:rPr>
              <a:t>validation of prototypes</a:t>
            </a:r>
          </a:p>
          <a:p>
            <a:pPr marL="457189" indent="-457189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33" b="1" i="1" dirty="0">
                <a:solidFill>
                  <a:prstClr val="black"/>
                </a:solidFill>
                <a:latin typeface="Arial"/>
              </a:rPr>
              <a:t>Procurement and production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of WP13 major items are </a:t>
            </a:r>
            <a:r>
              <a:rPr lang="en-GB" sz="2133" b="1" i="1" dirty="0">
                <a:solidFill>
                  <a:prstClr val="black"/>
                </a:solidFill>
                <a:latin typeface="Arial"/>
              </a:rPr>
              <a:t>well defined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and followed-up closely. </a:t>
            </a:r>
          </a:p>
          <a:p>
            <a:pPr marL="457189" indent="-457189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33" b="1" i="1" dirty="0">
                <a:solidFill>
                  <a:prstClr val="black"/>
                </a:solidFill>
                <a:latin typeface="Arial"/>
              </a:rPr>
              <a:t>Main risk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is on </a:t>
            </a:r>
            <a:r>
              <a:rPr lang="en-GB" sz="2133" b="1" i="1" dirty="0" err="1">
                <a:solidFill>
                  <a:prstClr val="black"/>
                </a:solidFill>
                <a:latin typeface="Arial"/>
              </a:rPr>
              <a:t>overcost</a:t>
            </a:r>
            <a:r>
              <a:rPr lang="en-GB" sz="2133" b="1" i="1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as we will be progressively moving into final tendering phase for most of the tasks</a:t>
            </a:r>
          </a:p>
          <a:p>
            <a:pPr marL="457189" indent="-457189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2133" b="1" i="1" dirty="0">
                <a:solidFill>
                  <a:prstClr val="black"/>
                </a:solidFill>
                <a:latin typeface="Arial"/>
              </a:rPr>
              <a:t>Beam halo monitoring is on critical path </a:t>
            </a:r>
            <a:r>
              <a:rPr lang="en-GB" sz="2133" i="1" dirty="0">
                <a:solidFill>
                  <a:prstClr val="black"/>
                </a:solidFill>
                <a:latin typeface="Arial"/>
              </a:rPr>
              <a:t>– current development on hold pending beam validation </a:t>
            </a:r>
          </a:p>
          <a:p>
            <a:pPr marL="990575" lvl="1" indent="-380990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733" i="1" dirty="0">
                <a:solidFill>
                  <a:prstClr val="black"/>
                </a:solidFill>
                <a:latin typeface="Arial"/>
              </a:rPr>
              <a:t>EVM not representing the correct situation yet – would need to restructure the WUs</a:t>
            </a:r>
          </a:p>
          <a:p>
            <a:pPr marL="990575" lvl="1" indent="-380990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733" i="1" dirty="0">
                <a:solidFill>
                  <a:prstClr val="black"/>
                </a:solidFill>
                <a:latin typeface="Arial"/>
              </a:rPr>
              <a:t>Put in place a plan to study alternative solutions</a:t>
            </a:r>
          </a:p>
          <a:p>
            <a:pPr marL="990575" lvl="1" indent="-380990" algn="just" defTabSz="609585">
              <a:lnSpc>
                <a:spcPct val="120000"/>
              </a:lnSpc>
              <a:spcBef>
                <a:spcPts val="800"/>
              </a:spcBef>
              <a:spcAft>
                <a:spcPts val="800"/>
              </a:spcAft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en-GB" sz="1733" i="1" dirty="0">
                <a:solidFill>
                  <a:prstClr val="black"/>
                </a:solidFill>
                <a:latin typeface="Arial"/>
              </a:rPr>
              <a:t>Review / Workshop end of 2024 to monitor progress and propose solutions</a:t>
            </a:r>
          </a:p>
        </p:txBody>
      </p:sp>
    </p:spTree>
    <p:extLst>
      <p:ext uri="{BB962C8B-B14F-4D97-AF65-F5344CB8AC3E}">
        <p14:creationId xmlns:p14="http://schemas.microsoft.com/office/powerpoint/2010/main" val="2710720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Calibri" charset="0"/>
                <a:ea typeface="Calibri" charset="0"/>
                <a:cs typeface="Calibri" charset="0"/>
              </a:rPr>
              <a:t>New interaction region layout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83946" y="1053287"/>
            <a:ext cx="8226854" cy="4667421"/>
          </a:xfrm>
        </p:spPr>
        <p:txBody>
          <a:bodyPr>
            <a:normAutofit/>
          </a:bodyPr>
          <a:lstStyle/>
          <a:p>
            <a:pPr marL="285750" indent="-285750"/>
            <a:r>
              <a:rPr lang="en-US" sz="2400" dirty="0">
                <a:latin typeface="Calibri"/>
              </a:rPr>
              <a:t>New insertion and final focusing magnets </a:t>
            </a:r>
          </a:p>
          <a:p>
            <a:pPr marL="685800" lvl="1"/>
            <a:r>
              <a:rPr lang="en-US" sz="1600" dirty="0">
                <a:latin typeface="Calibri"/>
              </a:rPr>
              <a:t>Main quadrupole magnets MQXFA (Q1, Q3) from AUP and MQXFB (Q2) from CERN</a:t>
            </a:r>
          </a:p>
          <a:p>
            <a:pPr marL="685800" lvl="1"/>
            <a:r>
              <a:rPr lang="en-US" sz="1600" dirty="0">
                <a:latin typeface="Calibri"/>
              </a:rPr>
              <a:t>Superconducting separation and recombination dipoles, D1 from Japan and D2 from Italy </a:t>
            </a:r>
          </a:p>
          <a:p>
            <a:pPr marL="697230" lvl="1"/>
            <a:r>
              <a:rPr lang="en-US" sz="1600" dirty="0">
                <a:latin typeface="Calibri"/>
              </a:rPr>
              <a:t>Higher Order Corrector package (CP)  and orbit correctors (MCBX) from Italy and Spain</a:t>
            </a:r>
          </a:p>
          <a:p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653835" y="3067747"/>
            <a:ext cx="750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srgbClr val="0000FF"/>
                </a:solidFill>
                <a:latin typeface="Calibri"/>
              </a:rPr>
              <a:t>LHC</a:t>
            </a:r>
            <a:endParaRPr lang="en-GB" sz="28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33428" y="4876240"/>
            <a:ext cx="123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srgbClr val="FF0000"/>
                </a:solidFill>
                <a:latin typeface="Calibri"/>
              </a:rPr>
              <a:t>HL-LHC</a:t>
            </a:r>
            <a:endParaRPr lang="en-GB" sz="28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705" y="4285237"/>
            <a:ext cx="5691015" cy="1761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2705" y="2640936"/>
            <a:ext cx="5691015" cy="160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Oval 17"/>
          <p:cNvSpPr/>
          <p:nvPr/>
        </p:nvSpPr>
        <p:spPr>
          <a:xfrm>
            <a:off x="1706546" y="3041325"/>
            <a:ext cx="867520" cy="57606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ATLAS</a:t>
            </a:r>
          </a:p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CMS</a:t>
            </a:r>
            <a:endParaRPr lang="en-GB" sz="1200" b="1" kern="0" dirty="0">
              <a:solidFill>
                <a:prstClr val="white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706546" y="4790882"/>
            <a:ext cx="867520" cy="576064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ATLAS</a:t>
            </a:r>
          </a:p>
          <a:p>
            <a:pPr algn="ctr">
              <a:defRPr/>
            </a:pPr>
            <a:r>
              <a:rPr lang="fr-CH" sz="1200" b="1" kern="0" dirty="0">
                <a:solidFill>
                  <a:prstClr val="white"/>
                </a:solidFill>
                <a:latin typeface="Calibri"/>
                <a:ea typeface=""/>
                <a:cs typeface=""/>
              </a:rPr>
              <a:t>CMS</a:t>
            </a:r>
            <a:endParaRPr lang="en-GB" sz="1200" b="1" kern="0" dirty="0">
              <a:solidFill>
                <a:prstClr val="white"/>
              </a:solidFill>
              <a:latin typeface="Calibri"/>
              <a:ea typeface=""/>
              <a:cs typeface="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78AAD-1A94-F766-5B0A-766F54A98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49911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8231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13439"/>
            <a:ext cx="7920000" cy="1034143"/>
          </a:xfrm>
        </p:spPr>
        <p:txBody>
          <a:bodyPr/>
          <a:lstStyle/>
          <a:p>
            <a:r>
              <a:rPr lang="en-US" sz="3200" dirty="0"/>
              <a:t>International Collaboration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8A98192-0901-7D47-87B3-630DB9DDEB8E}"/>
              </a:ext>
            </a:extLst>
          </p:cNvPr>
          <p:cNvGrpSpPr/>
          <p:nvPr/>
        </p:nvGrpSpPr>
        <p:grpSpPr>
          <a:xfrm>
            <a:off x="1480088" y="1016732"/>
            <a:ext cx="9487391" cy="4824536"/>
            <a:chOff x="1801688" y="1412776"/>
            <a:chExt cx="8597127" cy="431398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01688" y="1412776"/>
              <a:ext cx="8542784" cy="431398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215680" y="3584050"/>
              <a:ext cx="9096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SC Links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3071664" y="3275319"/>
              <a:ext cx="476280" cy="28803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2"/>
            </p:cNvCxnSpPr>
            <p:nvPr/>
          </p:nvCxnSpPr>
          <p:spPr>
            <a:xfrm flipH="1">
              <a:off x="3386864" y="3861048"/>
              <a:ext cx="283654" cy="648072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370496" y="4581129"/>
              <a:ext cx="3802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32914" y="4653137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DFX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76349" y="4439196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CP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89880" y="4308766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Q3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80176" y="4153101"/>
              <a:ext cx="4844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Q2b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01000" y="4031767"/>
              <a:ext cx="474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Q2a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321824" y="3933057"/>
              <a:ext cx="3898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Q1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39816" y="2276873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Service </a:t>
              </a:r>
              <a:r>
                <a:rPr lang="fr-CH" sz="1200" b="1" err="1">
                  <a:solidFill>
                    <a:srgbClr val="FFFF00"/>
                  </a:solidFill>
                </a:rPr>
                <a:t>gallery</a:t>
              </a:r>
              <a:r>
                <a:rPr lang="fr-CH" sz="1200" b="1">
                  <a:solidFill>
                    <a:srgbClr val="FFFF00"/>
                  </a:solidFill>
                </a:rPr>
                <a:t> (UR)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91545" y="2132857"/>
              <a:ext cx="20227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Connection to LHC (UL)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351584" y="2409855"/>
              <a:ext cx="0" cy="413466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815194" y="3933057"/>
              <a:ext cx="5836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>
                  <a:solidFill>
                    <a:srgbClr val="FFFF00"/>
                  </a:solidFill>
                </a:rPr>
                <a:t>TAXS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35822" y="4944036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pic>
          <p:nvPicPr>
            <p:cNvPr id="34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1824" y="3485912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76033" y="3601961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62" descr="Spain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72717" y="3537573"/>
              <a:ext cx="386328" cy="386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8866" y="366687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8746" y="3813026"/>
              <a:ext cx="348738" cy="348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4" descr="Italy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3985" y="3990352"/>
              <a:ext cx="384262" cy="384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6" descr="Japan icon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9488" y="4048242"/>
              <a:ext cx="380222" cy="3802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83AEA888-38C1-854F-8C71-5EB6E633C3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1018" y="4094615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8">
              <a:extLst>
                <a:ext uri="{FF2B5EF4-FFF2-40B4-BE49-F238E27FC236}">
                  <a16:creationId xmlns:a16="http://schemas.microsoft.com/office/drawing/2014/main" id="{01C9E551-AEEB-AD4A-9F21-9CBD5ACA0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550" y="4639550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52" descr="United Kingdom icon">
              <a:hlinkClick r:id="rId13"/>
              <a:extLst>
                <a:ext uri="{FF2B5EF4-FFF2-40B4-BE49-F238E27FC236}">
                  <a16:creationId xmlns:a16="http://schemas.microsoft.com/office/drawing/2014/main" id="{3B78CDDF-86EE-4C49-990B-9EC02D2D91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9042" y="4361244"/>
              <a:ext cx="360027" cy="3600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4340788-39C6-7B43-A1E0-6A23A4DB6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8250" y="2568388"/>
              <a:ext cx="372405" cy="23182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BA650DDF-AA76-E64F-B19C-2521264B8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54886" y="2633966"/>
              <a:ext cx="372405" cy="231828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E3472E8-DABC-6848-AEBE-F3B26AB61DD9}"/>
                </a:ext>
              </a:extLst>
            </p:cNvPr>
            <p:cNvSpPr txBox="1"/>
            <p:nvPr/>
          </p:nvSpPr>
          <p:spPr>
            <a:xfrm>
              <a:off x="4008541" y="2886644"/>
              <a:ext cx="6286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>
                  <a:solidFill>
                    <a:srgbClr val="FFFF00"/>
                  </a:solidFill>
                </a:rPr>
                <a:t>DFHM</a:t>
              </a:r>
              <a:endParaRPr lang="en-GB" sz="1200" b="1">
                <a:solidFill>
                  <a:srgbClr val="FFFF00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FC627B7-1AE4-454A-A047-64C3C316F90D}"/>
                </a:ext>
              </a:extLst>
            </p:cNvPr>
            <p:cNvSpPr txBox="1"/>
            <p:nvPr/>
          </p:nvSpPr>
          <p:spPr>
            <a:xfrm>
              <a:off x="5235965" y="2874383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b="1" dirty="0">
                  <a:solidFill>
                    <a:srgbClr val="FFFF00"/>
                  </a:solidFill>
                </a:rPr>
                <a:t>DFHX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pic>
          <p:nvPicPr>
            <p:cNvPr id="48" name="Picture 28">
              <a:extLst>
                <a:ext uri="{FF2B5EF4-FFF2-40B4-BE49-F238E27FC236}">
                  <a16:creationId xmlns:a16="http://schemas.microsoft.com/office/drawing/2014/main" id="{D28B2A4E-1A35-EA4F-9430-5F046CF12E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5763" y="2801804"/>
              <a:ext cx="321414" cy="32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" name="Picture 62" descr="Spain icon">
            <a:hlinkClick r:id="rId7"/>
            <a:extLst>
              <a:ext uri="{FF2B5EF4-FFF2-40B4-BE49-F238E27FC236}">
                <a16:creationId xmlns:a16="http://schemas.microsoft.com/office/drawing/2014/main" id="{6FDC79A1-A732-D649-81FA-4A39E9E50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3882" y="407707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62" descr="Spain icon">
            <a:hlinkClick r:id="rId7"/>
            <a:extLst>
              <a:ext uri="{FF2B5EF4-FFF2-40B4-BE49-F238E27FC236}">
                <a16:creationId xmlns:a16="http://schemas.microsoft.com/office/drawing/2014/main" id="{71CDBC78-9FC8-2A41-8FA6-F6F30D54E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3992" y="436510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4BA1DBF-59F1-8980-8860-B32A2C1FB866}"/>
              </a:ext>
            </a:extLst>
          </p:cNvPr>
          <p:cNvSpPr/>
          <p:nvPr/>
        </p:nvSpPr>
        <p:spPr>
          <a:xfrm>
            <a:off x="4056399" y="3940776"/>
            <a:ext cx="1206492" cy="98846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C78D448-470B-9367-6837-2D742C581C50}"/>
              </a:ext>
            </a:extLst>
          </p:cNvPr>
          <p:cNvSpPr/>
          <p:nvPr/>
        </p:nvSpPr>
        <p:spPr>
          <a:xfrm>
            <a:off x="6064502" y="2010593"/>
            <a:ext cx="1206492" cy="98846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46" descr="Japan icon">
            <a:hlinkClick r:id="rId11"/>
            <a:extLst>
              <a:ext uri="{FF2B5EF4-FFF2-40B4-BE49-F238E27FC236}">
                <a16:creationId xmlns:a16="http://schemas.microsoft.com/office/drawing/2014/main" id="{63CA4038-AE90-5838-3B40-BF58F2C82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4377" y="2237952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FCACE4E-78B0-E555-7A44-3DC6CA4B23DA}"/>
              </a:ext>
            </a:extLst>
          </p:cNvPr>
          <p:cNvSpPr txBox="1"/>
          <p:nvPr/>
        </p:nvSpPr>
        <p:spPr>
          <a:xfrm>
            <a:off x="6391778" y="2608178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 dirty="0">
                <a:solidFill>
                  <a:srgbClr val="FFFF00"/>
                </a:solidFill>
              </a:rPr>
              <a:t>QHPS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BE51F2B-E8F3-02A0-6558-442E5C3BC78A}"/>
              </a:ext>
            </a:extLst>
          </p:cNvPr>
          <p:cNvSpPr/>
          <p:nvPr/>
        </p:nvSpPr>
        <p:spPr>
          <a:xfrm>
            <a:off x="2402117" y="1981056"/>
            <a:ext cx="8014796" cy="3059986"/>
          </a:xfrm>
          <a:prstGeom prst="round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Overall reduction of in-kind contributions from ca. 129 MCHF to 93.6MCHF with cancellation of Russian agreements</a:t>
            </a:r>
          </a:p>
          <a:p>
            <a:pPr marL="285750" indent="-285750" algn="ctr">
              <a:buFont typeface="Wingdings" pitchFamily="2" charset="2"/>
              <a:buChar char="è"/>
            </a:pPr>
            <a:endParaRPr lang="en-US" dirty="0">
              <a:sym typeface="Wingdings" pitchFamily="2" charset="2"/>
            </a:endParaRPr>
          </a:p>
          <a:p>
            <a:pPr marL="285750" indent="-285750" algn="ctr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HEL &amp; Dilution Kicker descoped from HL-LHC project</a:t>
            </a:r>
            <a:endParaRPr lang="en-US" dirty="0"/>
          </a:p>
          <a:p>
            <a:pPr algn="ctr"/>
            <a:endParaRPr lang="en-US" dirty="0"/>
          </a:p>
          <a:p>
            <a:pPr marL="285750" indent="-285750" algn="ctr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Currently pursuing additional contributions with Japan for QHPS and Crab-Cavity powering system </a:t>
            </a:r>
            <a:r>
              <a:rPr lang="en-US" b="1" dirty="0">
                <a:sym typeface="Wingdings" pitchFamily="2" charset="2"/>
              </a:rPr>
              <a:t>- both are well advanced!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27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6" grpId="0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94057"/>
            <a:ext cx="10560000" cy="720000"/>
          </a:xfrm>
        </p:spPr>
        <p:txBody>
          <a:bodyPr/>
          <a:lstStyle/>
          <a:p>
            <a:r>
              <a:rPr lang="en-US" sz="3200" dirty="0"/>
              <a:t>The MS region with in-kind contributions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528" y="786828"/>
            <a:ext cx="10056401" cy="51595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2510" y="3733755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Crab cavities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27592" y="3918795"/>
            <a:ext cx="446866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D2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0136" y="4359656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Collimators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873270" y="4881020"/>
            <a:ext cx="695319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TAXN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51628" y="2405876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Service cavern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993121" y="1498304"/>
            <a:ext cx="0" cy="87804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56328" y="1499471"/>
            <a:ext cx="938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solidFill>
                  <a:srgbClr val="FFFF00"/>
                </a:solidFill>
              </a:rPr>
              <a:t>UA gallery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275272" y="1228608"/>
            <a:ext cx="0" cy="26969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309461" y="3310495"/>
            <a:ext cx="458169" cy="336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b="1">
                <a:solidFill>
                  <a:srgbClr val="FFFF00"/>
                </a:solidFill>
              </a:rPr>
              <a:t>Q4</a:t>
            </a:r>
            <a:endParaRPr lang="en-GB" sz="1200" b="1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06690" y="3148730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>
                <a:solidFill>
                  <a:srgbClr val="FFFF00"/>
                </a:solidFill>
              </a:rPr>
              <a:t>(BBLR)</a:t>
            </a:r>
            <a:endParaRPr lang="en-GB" sz="900" b="1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550" y="3322480"/>
            <a:ext cx="451602" cy="46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2" descr="United Kingdom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7883" y="2873361"/>
            <a:ext cx="423120" cy="4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080" y="2886598"/>
            <a:ext cx="433717" cy="44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4124" y="2496346"/>
            <a:ext cx="377740" cy="390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10A689-2FC7-3D4E-A046-F6D593DA2C6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466" y="3173132"/>
            <a:ext cx="417510" cy="288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6BD4B5-9917-154E-BD5A-48AEA3A406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56346" y="2936296"/>
            <a:ext cx="546560" cy="282331"/>
          </a:xfrm>
          <a:prstGeom prst="rect">
            <a:avLst/>
          </a:prstGeom>
        </p:spPr>
      </p:pic>
      <p:pic>
        <p:nvPicPr>
          <p:cNvPr id="16" name="Picture 46" descr="Japan icon">
            <a:hlinkClick r:id="rId13"/>
            <a:extLst>
              <a:ext uri="{FF2B5EF4-FFF2-40B4-BE49-F238E27FC236}">
                <a16:creationId xmlns:a16="http://schemas.microsoft.com/office/drawing/2014/main" id="{AA7C6D4B-1164-EE5E-68ED-AA1EB9C9D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0381" y="1606269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D879BA6-D6FC-0F7F-91DE-5A157077341D}"/>
              </a:ext>
            </a:extLst>
          </p:cNvPr>
          <p:cNvSpPr txBox="1"/>
          <p:nvPr/>
        </p:nvSpPr>
        <p:spPr>
          <a:xfrm>
            <a:off x="5283922" y="2089426"/>
            <a:ext cx="1731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CC Powering System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8B1BC3-92BB-3759-6F5D-39EA9BEB4F5C}"/>
              </a:ext>
            </a:extLst>
          </p:cNvPr>
          <p:cNvCxnSpPr>
            <a:cxnSpLocks/>
          </p:cNvCxnSpPr>
          <p:nvPr/>
        </p:nvCxnSpPr>
        <p:spPr>
          <a:xfrm flipH="1" flipV="1">
            <a:off x="4068851" y="1100645"/>
            <a:ext cx="1127576" cy="75875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C67DBC8-1BE5-FACD-AB0F-112C03A30B0F}"/>
              </a:ext>
            </a:extLst>
          </p:cNvPr>
          <p:cNvSpPr/>
          <p:nvPr/>
        </p:nvSpPr>
        <p:spPr>
          <a:xfrm>
            <a:off x="5196427" y="1481866"/>
            <a:ext cx="2078425" cy="101448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7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939B6-C10B-5C4D-6E58-F22FB892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26" name="Picture 2" descr="Graphics,LHC,HL-LHC,Accelerators">
            <a:extLst>
              <a:ext uri="{FF2B5EF4-FFF2-40B4-BE49-F238E27FC236}">
                <a16:creationId xmlns:a16="http://schemas.microsoft.com/office/drawing/2014/main" id="{21CFB778-AE88-3EAD-8376-CC35C7616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0"/>
            <a:ext cx="8002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5C5E83-E3C5-96A5-ED2D-C80338FBD475}"/>
              </a:ext>
            </a:extLst>
          </p:cNvPr>
          <p:cNvSpPr txBox="1"/>
          <p:nvPr/>
        </p:nvSpPr>
        <p:spPr>
          <a:xfrm>
            <a:off x="4896" y="0"/>
            <a:ext cx="2058656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 rtlCol="0">
            <a:spAutoFit/>
          </a:bodyPr>
          <a:lstStyle/>
          <a:p>
            <a:endParaRPr lang="fr-CH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</a:p>
          <a:p>
            <a:pPr algn="ctr"/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</a:p>
          <a:p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MBXF_cross-section.jpg">
            <a:extLst>
              <a:ext uri="{FF2B5EF4-FFF2-40B4-BE49-F238E27FC236}">
                <a16:creationId xmlns:a16="http://schemas.microsoft.com/office/drawing/2014/main" id="{F64D3920-14E9-1753-0C14-935B83480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812" y="3789040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F07E90-6C71-6020-C403-91158FC1A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400" y="2132856"/>
            <a:ext cx="2349614" cy="1411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751A0E-0AFF-1B28-C13E-979331B271A1}"/>
              </a:ext>
            </a:extLst>
          </p:cNvPr>
          <p:cNvSpPr txBox="1"/>
          <p:nvPr/>
        </p:nvSpPr>
        <p:spPr>
          <a:xfrm>
            <a:off x="8987784" y="1124744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Separation / Recombination </a:t>
            </a:r>
          </a:p>
          <a:p>
            <a:r>
              <a:rPr lang="en-US" b="1" dirty="0"/>
              <a:t>dipole magnets: D1 &amp; D2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3D71BD1-E298-E8A9-F74B-13A6A3579487}"/>
              </a:ext>
            </a:extLst>
          </p:cNvPr>
          <p:cNvSpPr/>
          <p:nvPr/>
        </p:nvSpPr>
        <p:spPr>
          <a:xfrm>
            <a:off x="1196073" y="1938992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9D750CA-D3E5-4D7A-4B80-89F8D4D04FB0}"/>
              </a:ext>
            </a:extLst>
          </p:cNvPr>
          <p:cNvSpPr/>
          <p:nvPr/>
        </p:nvSpPr>
        <p:spPr>
          <a:xfrm>
            <a:off x="6954704" y="3092483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EB42274-4A2A-EFF0-9EDE-64426B8F796C}"/>
              </a:ext>
            </a:extLst>
          </p:cNvPr>
          <p:cNvSpPr/>
          <p:nvPr/>
        </p:nvSpPr>
        <p:spPr>
          <a:xfrm>
            <a:off x="7378269" y="5645470"/>
            <a:ext cx="2097984" cy="87932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Successfully deployed  in 2023 Pb-Pb run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867E25F-0188-C255-4D27-782B37110EDC}"/>
              </a:ext>
            </a:extLst>
          </p:cNvPr>
          <p:cNvSpPr/>
          <p:nvPr/>
        </p:nvSpPr>
        <p:spPr>
          <a:xfrm>
            <a:off x="4795378" y="5696160"/>
            <a:ext cx="2520582" cy="84019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½ system already installed for Run3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D25CCE3-8D34-9D2C-4500-93054B33516E}"/>
              </a:ext>
            </a:extLst>
          </p:cNvPr>
          <p:cNvSpPr/>
          <p:nvPr/>
        </p:nvSpPr>
        <p:spPr>
          <a:xfrm>
            <a:off x="8880975" y="141650"/>
            <a:ext cx="2941425" cy="71999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Series production in Industry well underway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0091693-4F52-EAF1-8A8C-187A666AE763}"/>
              </a:ext>
            </a:extLst>
          </p:cNvPr>
          <p:cNvSpPr/>
          <p:nvPr/>
        </p:nvSpPr>
        <p:spPr>
          <a:xfrm>
            <a:off x="112724" y="5303040"/>
            <a:ext cx="2603023" cy="141331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Complete Prototype System installed in SM18 and under testing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6937A4A-30CC-9607-2773-22CA787C83D3}"/>
              </a:ext>
            </a:extLst>
          </p:cNvPr>
          <p:cNvSpPr/>
          <p:nvPr/>
        </p:nvSpPr>
        <p:spPr>
          <a:xfrm>
            <a:off x="3749855" y="3343037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validated in 2023 and first magnets ready for installation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AAA5A10-4A46-87C9-1E2C-062E161BBB87}"/>
              </a:ext>
            </a:extLst>
          </p:cNvPr>
          <p:cNvSpPr/>
          <p:nvPr/>
        </p:nvSpPr>
        <p:spPr>
          <a:xfrm>
            <a:off x="9654861" y="991513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and first series delivered to CERN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8C603C4-317D-2702-9EC8-99B7D0DB6694}"/>
              </a:ext>
            </a:extLst>
          </p:cNvPr>
          <p:cNvSpPr/>
          <p:nvPr/>
        </p:nvSpPr>
        <p:spPr>
          <a:xfrm>
            <a:off x="9854667" y="5645470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</a:t>
            </a:r>
            <a:r>
              <a:rPr lang="en-US" dirty="0" err="1"/>
              <a:t>cryostated</a:t>
            </a:r>
            <a:r>
              <a:rPr lang="en-US" dirty="0"/>
              <a:t> @ CERN</a:t>
            </a:r>
          </a:p>
        </p:txBody>
      </p:sp>
    </p:spTree>
    <p:extLst>
      <p:ext uri="{BB962C8B-B14F-4D97-AF65-F5344CB8AC3E}">
        <p14:creationId xmlns:p14="http://schemas.microsoft.com/office/powerpoint/2010/main" val="158328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Outline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092899"/>
            <a:ext cx="9552093" cy="51054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HL-LHC </a:t>
            </a:r>
            <a:r>
              <a:rPr lang="en-US" sz="2600" dirty="0">
                <a:solidFill>
                  <a:schemeClr val="bg1">
                    <a:lumMod val="6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Schedule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Status of key technologies towards the HL upgrade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Final focusing magnets for lower beta*</a:t>
            </a:r>
          </a:p>
          <a:p>
            <a:pPr lvl="1">
              <a:buClr>
                <a:srgbClr val="FB963C"/>
              </a:buClr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Crab Cavity System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D1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Inner Triplet String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Ongoing (and potential future) collaborations KEK – CERN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Conclusions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353486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54069</TotalTime>
  <Words>2909</Words>
  <Application>Microsoft Macintosh PowerPoint</Application>
  <PresentationFormat>Widescreen</PresentationFormat>
  <Paragraphs>517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49" baseType="lpstr">
      <vt:lpstr>Arial</vt:lpstr>
      <vt:lpstr>Calibri</vt:lpstr>
      <vt:lpstr>Cambria Math</vt:lpstr>
      <vt:lpstr>Tahoma</vt:lpstr>
      <vt:lpstr>Times</vt:lpstr>
      <vt:lpstr>Times New Roman</vt:lpstr>
      <vt:lpstr>Wingdings</vt:lpstr>
      <vt:lpstr>1_Thème Office</vt:lpstr>
      <vt:lpstr>Thème Office</vt:lpstr>
      <vt:lpstr>PowerPoint Presentation</vt:lpstr>
      <vt:lpstr>Outline</vt:lpstr>
      <vt:lpstr>PowerPoint Presentation</vt:lpstr>
      <vt:lpstr>Goal of HL-LHC upgrade project</vt:lpstr>
      <vt:lpstr>New interaction region layout</vt:lpstr>
      <vt:lpstr>International Collaboration</vt:lpstr>
      <vt:lpstr>The MS region with in-kind contributions</vt:lpstr>
      <vt:lpstr>PowerPoint Presentation</vt:lpstr>
      <vt:lpstr>Outline</vt:lpstr>
      <vt:lpstr>Ceremony for completion of CE on January 20th 2023</vt:lpstr>
      <vt:lpstr>Completion of Surface buildings in 2023</vt:lpstr>
      <vt:lpstr>Lift Installation in Pt1 and Pt5</vt:lpstr>
      <vt:lpstr>Status MQXFB – Q2 - Assemblies at CERN</vt:lpstr>
      <vt:lpstr>Status MQXFA – Q1 &amp; Q3- Assemblies at AUP</vt:lpstr>
      <vt:lpstr>1st CERN-DQW Series, Qualified</vt:lpstr>
      <vt:lpstr>Industrial DQW Series (RI)</vt:lpstr>
      <vt:lpstr>RFD Cold Mass Assembly – UK1 Collaboration</vt:lpstr>
      <vt:lpstr>Cold Powering System</vt:lpstr>
      <vt:lpstr>MgB2 Superconductor and Superconducting link</vt:lpstr>
      <vt:lpstr>PowerPoint Presentation</vt:lpstr>
      <vt:lpstr>Collaborations: D1</vt:lpstr>
      <vt:lpstr>PowerPoint Presentation</vt:lpstr>
      <vt:lpstr>HL-LHC testing facilities in SM18</vt:lpstr>
      <vt:lpstr>IT String Status in pictures</vt:lpstr>
      <vt:lpstr>THE IT-STRING INGREDIENTS ARE GETTING READY</vt:lpstr>
      <vt:lpstr>Outline</vt:lpstr>
      <vt:lpstr>Other ongoing KEK collaborations/exchanges with HL</vt:lpstr>
      <vt:lpstr>Quench Heater Power Supplies (DQHDS)</vt:lpstr>
      <vt:lpstr>HPRF, Japan-CERN</vt:lpstr>
      <vt:lpstr>References</vt:lpstr>
      <vt:lpstr>Conclusions</vt:lpstr>
      <vt:lpstr>PowerPoint Presentation</vt:lpstr>
      <vt:lpstr>PowerPoint Presentation</vt:lpstr>
      <vt:lpstr>Outline</vt:lpstr>
      <vt:lpstr>PowerPoint Presentation</vt:lpstr>
      <vt:lpstr>HL Project Management and Organsiation</vt:lpstr>
      <vt:lpstr>HL-LHC technology landmarks</vt:lpstr>
      <vt:lpstr>PowerPoint Presentation</vt:lpstr>
      <vt:lpstr>General status and progress since CSR22 – 6 – 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Brüning</dc:creator>
  <cp:lastModifiedBy>Oliver Bruning</cp:lastModifiedBy>
  <cp:revision>166</cp:revision>
  <dcterms:created xsi:type="dcterms:W3CDTF">2021-01-06T10:05:39Z</dcterms:created>
  <dcterms:modified xsi:type="dcterms:W3CDTF">2023-12-06T23:38:58Z</dcterms:modified>
</cp:coreProperties>
</file>