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896" r:id="rId5"/>
    <p:sldId id="921" r:id="rId6"/>
    <p:sldId id="299" r:id="rId7"/>
    <p:sldId id="897" r:id="rId8"/>
    <p:sldId id="1123" r:id="rId9"/>
    <p:sldId id="1130" r:id="rId10"/>
    <p:sldId id="1132" r:id="rId11"/>
    <p:sldId id="1153" r:id="rId12"/>
    <p:sldId id="2593" r:id="rId13"/>
    <p:sldId id="2592" r:id="rId14"/>
    <p:sldId id="1154" r:id="rId15"/>
    <p:sldId id="1134" r:id="rId16"/>
    <p:sldId id="1142" r:id="rId17"/>
    <p:sldId id="1155" r:id="rId18"/>
    <p:sldId id="349" r:id="rId19"/>
    <p:sldId id="1148" r:id="rId20"/>
    <p:sldId id="351" r:id="rId21"/>
    <p:sldId id="1149" r:id="rId22"/>
    <p:sldId id="1133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DFF"/>
    <a:srgbClr val="D0EDA5"/>
    <a:srgbClr val="F7F6B6"/>
    <a:srgbClr val="0432FF"/>
    <a:srgbClr val="008F00"/>
    <a:srgbClr val="AB7942"/>
    <a:srgbClr val="F9E9A6"/>
    <a:srgbClr val="00FA00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83"/>
    <p:restoredTop sz="95462"/>
  </p:normalViewPr>
  <p:slideViewPr>
    <p:cSldViewPr snapToGrid="0" snapToObjects="1" showGuides="1">
      <p:cViewPr varScale="1">
        <p:scale>
          <a:sx n="122" d="100"/>
          <a:sy n="122" d="100"/>
        </p:scale>
        <p:origin x="99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22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932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80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28613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98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プレースホルダーまでドラッグするかアイコンをクリックして図を追加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19016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6600" y="6417763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Status Report on D1 Magnets, T. Nakamoto, KEK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5" r:id="rId9"/>
    <p:sldLayoutId id="2147483666" r:id="rId10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hyperlink" Target="https://indico.cern.ch/event/1296834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4734" y="2828120"/>
            <a:ext cx="7854531" cy="1979525"/>
          </a:xfrm>
        </p:spPr>
        <p:txBody>
          <a:bodyPr/>
          <a:lstStyle/>
          <a:p>
            <a:pPr algn="ctr"/>
            <a:r>
              <a:rPr lang="en-US" altLang="ja-JP" sz="4000" b="1" i="0" u="none" strike="noStrike" dirty="0">
                <a:effectLst/>
                <a:latin typeface="Roboto" panose="02000000000000000000" pitchFamily="2" charset="0"/>
              </a:rPr>
              <a:t>Status Report on D1 Magnets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980502" y="5282396"/>
            <a:ext cx="5262362" cy="1059302"/>
          </a:xfrm>
        </p:spPr>
        <p:txBody>
          <a:bodyPr>
            <a:noAutofit/>
          </a:bodyPr>
          <a:lstStyle/>
          <a:p>
            <a:r>
              <a:rPr lang="en-GB" altLang="ja-JP" b="1" dirty="0"/>
              <a:t>Tatsushi NAKAMOTO, 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CERN-KEK Collaboration for D1 Construction for HL-LHC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60A8337-816F-8A48-96A6-3BACC2DFFA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72303" y="6504250"/>
            <a:ext cx="4771697" cy="35292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11113" indent="-11113"/>
            <a:r>
              <a:rPr lang="en-US" altLang="ja-JP" dirty="0"/>
              <a:t>CERN-KEK Committee, 18th Meeting, Dec. 7, 2023</a:t>
            </a:r>
            <a:endParaRPr lang="en-GB" altLang="ja-JP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9282B0-E6C6-BC4A-A18C-747B5D77E7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332" y="352923"/>
            <a:ext cx="1352446" cy="774384"/>
          </a:xfrm>
          <a:prstGeom prst="rect">
            <a:avLst/>
          </a:prstGeom>
        </p:spPr>
      </p:pic>
      <p:pic>
        <p:nvPicPr>
          <p:cNvPr id="7" name="Picture 3" descr="200px-CERN_logo.svg.png">
            <a:extLst>
              <a:ext uri="{FF2B5EF4-FFF2-40B4-BE49-F238E27FC236}">
                <a16:creationId xmlns:a16="http://schemas.microsoft.com/office/drawing/2014/main" id="{473721FD-554C-FA4A-8477-0D9A7214610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48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45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259F73-3C5C-7149-BAA5-6D1D40A5F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363" y="6356350"/>
            <a:ext cx="7251637" cy="360000"/>
          </a:xfrm>
        </p:spPr>
        <p:txBody>
          <a:bodyPr/>
          <a:lstStyle/>
          <a:p>
            <a:r>
              <a:rPr lang="en-US" noProof="0"/>
              <a:t>Status of D1 Construction and Test,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F263FB0-7C23-5F4F-A0CD-4A30E68E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600D1AC-FB17-154A-BC90-8569BCCD9781}"/>
              </a:ext>
            </a:extLst>
          </p:cNvPr>
          <p:cNvSpPr txBox="1"/>
          <p:nvPr/>
        </p:nvSpPr>
        <p:spPr>
          <a:xfrm>
            <a:off x="1799488" y="1677127"/>
            <a:ext cx="132747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1 coil winding</a:t>
            </a:r>
            <a:endParaRPr lang="ja-JP" altLang="en-US" sz="160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CD0E096-067B-F047-943A-46C1DA338F96}"/>
              </a:ext>
            </a:extLst>
          </p:cNvPr>
          <p:cNvSpPr txBox="1"/>
          <p:nvPr/>
        </p:nvSpPr>
        <p:spPr>
          <a:xfrm>
            <a:off x="1470494" y="2212435"/>
            <a:ext cx="19555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2 insulation, collaring</a:t>
            </a:r>
            <a:endParaRPr lang="ja-JP" altLang="en-US" sz="160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30E4319-018D-B541-BE20-46BA95D72375}"/>
              </a:ext>
            </a:extLst>
          </p:cNvPr>
          <p:cNvSpPr txBox="1"/>
          <p:nvPr/>
        </p:nvSpPr>
        <p:spPr>
          <a:xfrm>
            <a:off x="1942626" y="2765399"/>
            <a:ext cx="87793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3 yoking</a:t>
            </a:r>
            <a:endParaRPr lang="ja-JP" altLang="en-US" sz="160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1329946-855D-FC46-8389-56C6EE75A09B}"/>
              </a:ext>
            </a:extLst>
          </p:cNvPr>
          <p:cNvSpPr txBox="1"/>
          <p:nvPr/>
        </p:nvSpPr>
        <p:spPr>
          <a:xfrm>
            <a:off x="954419" y="3269354"/>
            <a:ext cx="2934738" cy="107721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 defTabSz="422020"/>
            <a:r>
              <a:rPr lang="en-US" altLang="ja-JP" sz="16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4 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shell &amp; end-ring welding</a:t>
            </a:r>
            <a:r>
              <a:rPr lang="en-US" altLang="ja-JP" sz="1600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, end-plate, splice. 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Alignment target welding, 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 welding for series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, alignment meas.</a:t>
            </a:r>
            <a:endParaRPr lang="ja-JP" altLang="en-US" sz="1600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A5E32B3-CD36-FC48-826D-3E7ABF233D47}"/>
              </a:ext>
            </a:extLst>
          </p:cNvPr>
          <p:cNvSpPr txBox="1"/>
          <p:nvPr/>
        </p:nvSpPr>
        <p:spPr>
          <a:xfrm>
            <a:off x="1584783" y="5039634"/>
            <a:ext cx="1607428" cy="348109"/>
          </a:xfrm>
          <a:prstGeom prst="rect">
            <a:avLst/>
          </a:prstGeom>
          <a:noFill/>
          <a:ln w="22225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00" b="1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vertical cold test</a:t>
            </a:r>
            <a:endParaRPr lang="ja-JP" altLang="en-US" sz="1600" b="1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A379CD9-E966-E140-98ED-8AA51D1A5A61}"/>
              </a:ext>
            </a:extLst>
          </p:cNvPr>
          <p:cNvSpPr txBox="1"/>
          <p:nvPr/>
        </p:nvSpPr>
        <p:spPr>
          <a:xfrm>
            <a:off x="5437279" y="947721"/>
            <a:ext cx="2953629" cy="132343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 defTabSz="422020"/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 welding for prototype</a:t>
            </a:r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 defTabSz="422020"/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installation of tubes (BT, HXT)</a:t>
            </a:r>
            <a:endParaRPr lang="ja-JP" alt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22020"/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final splice, instrumentation</a:t>
            </a:r>
            <a:endParaRPr lang="ja-JP" alt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22020"/>
            <a:r>
              <a:rPr lang="en-US" altLang="ja-JP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end-cover &amp; extremities welding</a:t>
            </a:r>
            <a:endParaRPr lang="ja-JP" altLang="en-US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22020"/>
            <a:r>
              <a:rPr lang="en-US" altLang="ja-JP" sz="1600" dirty="0">
                <a:latin typeface="Calibri" panose="020F0502020204030204" pitchFamily="34" charset="0"/>
                <a:cs typeface="Calibri" panose="020F0502020204030204" pitchFamily="34" charset="0"/>
              </a:rPr>
              <a:t>alignment &amp; support welding</a:t>
            </a:r>
            <a:endParaRPr lang="ja-JP" alt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6805534-5424-1548-8DCA-A06409B5995E}"/>
              </a:ext>
            </a:extLst>
          </p:cNvPr>
          <p:cNvCxnSpPr>
            <a:cxnSpLocks/>
          </p:cNvCxnSpPr>
          <p:nvPr/>
        </p:nvCxnSpPr>
        <p:spPr>
          <a:xfrm>
            <a:off x="2402465" y="2010671"/>
            <a:ext cx="0" cy="17046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9BAEE821-47A6-D246-9818-CAF183BB0161}"/>
              </a:ext>
            </a:extLst>
          </p:cNvPr>
          <p:cNvCxnSpPr>
            <a:cxnSpLocks/>
          </p:cNvCxnSpPr>
          <p:nvPr/>
        </p:nvCxnSpPr>
        <p:spPr>
          <a:xfrm>
            <a:off x="2402465" y="2562961"/>
            <a:ext cx="0" cy="17046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FD19AE8-FF05-9344-91F6-A19E91361CCD}"/>
              </a:ext>
            </a:extLst>
          </p:cNvPr>
          <p:cNvCxnSpPr>
            <a:cxnSpLocks/>
          </p:cNvCxnSpPr>
          <p:nvPr/>
        </p:nvCxnSpPr>
        <p:spPr>
          <a:xfrm>
            <a:off x="2402465" y="3108176"/>
            <a:ext cx="0" cy="17046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27EC0F3-91B9-8A49-8F40-8B9482C73027}"/>
              </a:ext>
            </a:extLst>
          </p:cNvPr>
          <p:cNvSpPr txBox="1"/>
          <p:nvPr/>
        </p:nvSpPr>
        <p:spPr>
          <a:xfrm>
            <a:off x="6080595" y="5336638"/>
            <a:ext cx="1666995" cy="3481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62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shipping to CERN</a:t>
            </a:r>
            <a:endParaRPr lang="ja-JP" altLang="en-US" sz="1662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A6F6C451-F483-4F4A-97E1-40141A3B1E0F}"/>
              </a:ext>
            </a:extLst>
          </p:cNvPr>
          <p:cNvCxnSpPr>
            <a:cxnSpLocks/>
            <a:stCxn id="18" idx="3"/>
            <a:endCxn id="11" idx="1"/>
          </p:cNvCxnSpPr>
          <p:nvPr/>
        </p:nvCxnSpPr>
        <p:spPr>
          <a:xfrm flipV="1">
            <a:off x="2976671" y="1609441"/>
            <a:ext cx="2460608" cy="4577632"/>
          </a:xfrm>
          <a:prstGeom prst="bentConnector3">
            <a:avLst>
              <a:gd name="adj1" fmla="val 6133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9F1804A-5738-9F4A-95B4-4153CB2DE0AF}"/>
              </a:ext>
            </a:extLst>
          </p:cNvPr>
          <p:cNvSpPr txBox="1"/>
          <p:nvPr/>
        </p:nvSpPr>
        <p:spPr>
          <a:xfrm>
            <a:off x="646679" y="5140407"/>
            <a:ext cx="947695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22020"/>
            <a:r>
              <a:rPr lang="en-US" altLang="ja-JP" sz="1600" b="1" dirty="0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CERN HP</a:t>
            </a:r>
            <a:endParaRPr lang="ja-JP" altLang="en-US" sz="1600" b="1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139E6F-82E4-9347-86D7-0EF00C26A05B}"/>
              </a:ext>
            </a:extLst>
          </p:cNvPr>
          <p:cNvSpPr txBox="1"/>
          <p:nvPr/>
        </p:nvSpPr>
        <p:spPr>
          <a:xfrm>
            <a:off x="1800323" y="6017796"/>
            <a:ext cx="1176348" cy="338554"/>
          </a:xfrm>
          <a:prstGeom prst="rect">
            <a:avLst/>
          </a:prstGeom>
          <a:noFill/>
          <a:ln w="22225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arm MFM</a:t>
            </a:r>
            <a:endParaRPr kumimoji="1" lang="ja-JP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80BCEB9-525F-A541-8950-2E0AFA029D42}"/>
              </a:ext>
            </a:extLst>
          </p:cNvPr>
          <p:cNvCxnSpPr>
            <a:cxnSpLocks/>
          </p:cNvCxnSpPr>
          <p:nvPr/>
        </p:nvCxnSpPr>
        <p:spPr>
          <a:xfrm>
            <a:off x="2393093" y="4342969"/>
            <a:ext cx="9373" cy="686902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016B5C5-A248-7442-ACD3-0B4B7871F03A}"/>
              </a:ext>
            </a:extLst>
          </p:cNvPr>
          <p:cNvCxnSpPr>
            <a:cxnSpLocks/>
            <a:stCxn id="10" idx="2"/>
            <a:endCxn id="18" idx="0"/>
          </p:cNvCxnSpPr>
          <p:nvPr/>
        </p:nvCxnSpPr>
        <p:spPr>
          <a:xfrm>
            <a:off x="2388497" y="5387743"/>
            <a:ext cx="0" cy="630053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8DC743D-BAA3-FF40-996F-925749572EB7}"/>
              </a:ext>
            </a:extLst>
          </p:cNvPr>
          <p:cNvSpPr txBox="1"/>
          <p:nvPr/>
        </p:nvSpPr>
        <p:spPr>
          <a:xfrm rot="5400000">
            <a:off x="-107617" y="520303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KEK</a:t>
            </a:r>
            <a:endParaRPr kumimoji="1" lang="ja-JP" altLang="en-US" sz="2400" b="1">
              <a:solidFill>
                <a:srgbClr val="00B0F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B74C51A-A679-774B-A25C-4E9789E452D0}"/>
              </a:ext>
            </a:extLst>
          </p:cNvPr>
          <p:cNvSpPr txBox="1"/>
          <p:nvPr/>
        </p:nvSpPr>
        <p:spPr>
          <a:xfrm rot="5400000">
            <a:off x="-179829" y="2680416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HITACHI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A5CB644-A5D5-E049-8761-FA3337A5AFC4}"/>
              </a:ext>
            </a:extLst>
          </p:cNvPr>
          <p:cNvCxnSpPr/>
          <p:nvPr/>
        </p:nvCxnSpPr>
        <p:spPr>
          <a:xfrm>
            <a:off x="738017" y="4686420"/>
            <a:ext cx="3396343" cy="0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1D7B942-E83B-4F4D-9608-C2F116A14F3D}"/>
              </a:ext>
            </a:extLst>
          </p:cNvPr>
          <p:cNvCxnSpPr>
            <a:cxnSpLocks/>
          </p:cNvCxnSpPr>
          <p:nvPr/>
        </p:nvCxnSpPr>
        <p:spPr>
          <a:xfrm>
            <a:off x="4604008" y="1034710"/>
            <a:ext cx="0" cy="2557044"/>
          </a:xfrm>
          <a:prstGeom prst="line">
            <a:avLst/>
          </a:prstGeom>
          <a:ln w="508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40F13480-651C-1342-810B-E0D6799F3C63}"/>
              </a:ext>
            </a:extLst>
          </p:cNvPr>
          <p:cNvCxnSpPr>
            <a:cxnSpLocks/>
            <a:stCxn id="11" idx="2"/>
            <a:endCxn id="26" idx="0"/>
          </p:cNvCxnSpPr>
          <p:nvPr/>
        </p:nvCxnSpPr>
        <p:spPr>
          <a:xfrm flipH="1">
            <a:off x="6914093" y="2271160"/>
            <a:ext cx="1" cy="480682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E971215-52BC-C04F-8566-89C1F99C44C7}"/>
              </a:ext>
            </a:extLst>
          </p:cNvPr>
          <p:cNvSpPr txBox="1"/>
          <p:nvPr/>
        </p:nvSpPr>
        <p:spPr>
          <a:xfrm>
            <a:off x="5363368" y="2751842"/>
            <a:ext cx="3101450" cy="603883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62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1" lang="en-US" altLang="ja-JP" sz="1662" b="1" dirty="0">
                <a:latin typeface="Calibri" panose="020F0502020204030204" pitchFamily="34" charset="0"/>
                <a:cs typeface="Calibri" panose="020F0502020204030204" pitchFamily="34" charset="0"/>
              </a:rPr>
              <a:t>nspection incl. pressure test (@ 2.5 </a:t>
            </a:r>
            <a:r>
              <a:rPr kumimoji="1" lang="en-US" altLang="ja-JP" sz="1662" b="1" dirty="0" err="1">
                <a:latin typeface="Calibri" panose="020F0502020204030204" pitchFamily="34" charset="0"/>
                <a:cs typeface="Calibri" panose="020F0502020204030204" pitchFamily="34" charset="0"/>
              </a:rPr>
              <a:t>MPa</a:t>
            </a:r>
            <a:r>
              <a:rPr kumimoji="1" lang="en-US" altLang="ja-JP" sz="1662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1" lang="ja-JP" altLang="en-US" sz="1662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382B041-31AE-4843-BC19-6A30C44EDCC9}"/>
              </a:ext>
            </a:extLst>
          </p:cNvPr>
          <p:cNvSpPr txBox="1"/>
          <p:nvPr/>
        </p:nvSpPr>
        <p:spPr>
          <a:xfrm>
            <a:off x="6308164" y="4245540"/>
            <a:ext cx="1213089" cy="348109"/>
          </a:xfrm>
          <a:prstGeom prst="rect">
            <a:avLst/>
          </a:prstGeom>
          <a:noFill/>
          <a:ln w="22225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altLang="ja-JP" sz="1662" b="1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kumimoji="1" lang="en-US" altLang="ja-JP" sz="1662" b="1" dirty="0">
                <a:latin typeface="Calibri" panose="020F0502020204030204" pitchFamily="34" charset="0"/>
                <a:cs typeface="Calibri" panose="020F0502020204030204" pitchFamily="34" charset="0"/>
              </a:rPr>
              <a:t>arm MFM</a:t>
            </a:r>
            <a:endParaRPr kumimoji="1" lang="ja-JP" altLang="en-US" sz="1662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17F91EE0-766D-C54B-9869-148E2673E802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6914093" y="3355725"/>
            <a:ext cx="616" cy="889815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53A3D1B-CF3F-1A44-B90A-4060CF568EE6}"/>
              </a:ext>
            </a:extLst>
          </p:cNvPr>
          <p:cNvCxnSpPr>
            <a:cxnSpLocks/>
            <a:stCxn id="27" idx="2"/>
            <a:endCxn id="15" idx="0"/>
          </p:cNvCxnSpPr>
          <p:nvPr/>
        </p:nvCxnSpPr>
        <p:spPr>
          <a:xfrm flipH="1">
            <a:off x="6914093" y="4593649"/>
            <a:ext cx="616" cy="742989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BEB8EAB6-9E06-5C40-9548-EA20878F32A4}"/>
              </a:ext>
            </a:extLst>
          </p:cNvPr>
          <p:cNvCxnSpPr>
            <a:cxnSpLocks/>
          </p:cNvCxnSpPr>
          <p:nvPr/>
        </p:nvCxnSpPr>
        <p:spPr>
          <a:xfrm>
            <a:off x="4764823" y="3599235"/>
            <a:ext cx="3973249" cy="0"/>
          </a:xfrm>
          <a:prstGeom prst="line">
            <a:avLst/>
          </a:prstGeom>
          <a:ln w="5080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1A787B5-72F2-994D-8D56-EBFC70F35E2D}"/>
              </a:ext>
            </a:extLst>
          </p:cNvPr>
          <p:cNvCxnSpPr>
            <a:cxnSpLocks/>
          </p:cNvCxnSpPr>
          <p:nvPr/>
        </p:nvCxnSpPr>
        <p:spPr>
          <a:xfrm>
            <a:off x="4764823" y="5071306"/>
            <a:ext cx="3971303" cy="0"/>
          </a:xfrm>
          <a:prstGeom prst="line">
            <a:avLst/>
          </a:prstGeom>
          <a:ln w="50800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EF4F7E2-8E52-4A4D-92A3-1C914A517E0D}"/>
              </a:ext>
            </a:extLst>
          </p:cNvPr>
          <p:cNvSpPr txBox="1"/>
          <p:nvPr/>
        </p:nvSpPr>
        <p:spPr>
          <a:xfrm rot="5400000">
            <a:off x="4796214" y="403990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  <a:latin typeface="+mj-lt"/>
                <a:cs typeface="Calibri" panose="020F0502020204030204" pitchFamily="34" charset="0"/>
              </a:rPr>
              <a:t>KEK</a:t>
            </a:r>
            <a:endParaRPr kumimoji="1" lang="ja-JP" altLang="en-US" b="1">
              <a:solidFill>
                <a:srgbClr val="00B0F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DB5A50A-AC80-1446-83D0-FA0486098950}"/>
              </a:ext>
            </a:extLst>
          </p:cNvPr>
          <p:cNvSpPr txBox="1"/>
          <p:nvPr/>
        </p:nvSpPr>
        <p:spPr>
          <a:xfrm>
            <a:off x="2948379" y="5627628"/>
            <a:ext cx="1245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SSW</a:t>
            </a:r>
          </a:p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Rotating coil</a:t>
            </a:r>
            <a:endParaRPr kumimoji="1" lang="ja-JP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65BFCFE-D5EF-0146-9FBF-C88AFC0FB900}"/>
              </a:ext>
            </a:extLst>
          </p:cNvPr>
          <p:cNvSpPr txBox="1"/>
          <p:nvPr/>
        </p:nvSpPr>
        <p:spPr>
          <a:xfrm>
            <a:off x="7599371" y="4063281"/>
            <a:ext cx="1245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SSW</a:t>
            </a:r>
          </a:p>
          <a:p>
            <a:pPr algn="ctr"/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Rotating coil</a:t>
            </a:r>
            <a:endParaRPr kumimoji="1" lang="ja-JP" altLang="en-US" sz="16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35ADE23-E7BE-524D-8C6F-E8C4D0F639CE}"/>
              </a:ext>
            </a:extLst>
          </p:cNvPr>
          <p:cNvSpPr txBox="1"/>
          <p:nvPr/>
        </p:nvSpPr>
        <p:spPr>
          <a:xfrm rot="5400000">
            <a:off x="4455666" y="1996466"/>
            <a:ext cx="110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  <a:cs typeface="Calibri" panose="020F0502020204030204" pitchFamily="34" charset="0"/>
              </a:rPr>
              <a:t>HITACHI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04D6944-D178-5D48-A1EA-95783C9CED3C}"/>
              </a:ext>
            </a:extLst>
          </p:cNvPr>
          <p:cNvSpPr txBox="1"/>
          <p:nvPr/>
        </p:nvSpPr>
        <p:spPr>
          <a:xfrm>
            <a:off x="6514794" y="5710019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Cryostating</a:t>
            </a:r>
            <a:endParaRPr kumimoji="1" lang="en-US" altLang="ja-JP" dirty="0"/>
          </a:p>
          <a:p>
            <a:r>
              <a:rPr kumimoji="1" lang="en-US" altLang="ja-JP" dirty="0"/>
              <a:t>Horizontal cold test</a:t>
            </a:r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07440F0-4EEC-4047-B210-5B651603633A}"/>
              </a:ext>
            </a:extLst>
          </p:cNvPr>
          <p:cNvSpPr txBox="1"/>
          <p:nvPr/>
        </p:nvSpPr>
        <p:spPr>
          <a:xfrm rot="5400000">
            <a:off x="4748423" y="542861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B050"/>
                </a:solidFill>
                <a:latin typeface="+mj-lt"/>
              </a:rPr>
              <a:t>CERN</a:t>
            </a:r>
            <a:endParaRPr kumimoji="1" lang="ja-JP" altLang="en-US" b="1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7" name="タイトル 1">
            <a:extLst>
              <a:ext uri="{FF2B5EF4-FFF2-40B4-BE49-F238E27FC236}">
                <a16:creationId xmlns:a16="http://schemas.microsoft.com/office/drawing/2014/main" id="{9B4BA3A4-B225-464C-AC11-CB8B6CFA1F42}"/>
              </a:ext>
            </a:extLst>
          </p:cNvPr>
          <p:cNvSpPr txBox="1">
            <a:spLocks/>
          </p:cNvSpPr>
          <p:nvPr/>
        </p:nvSpPr>
        <p:spPr>
          <a:xfrm>
            <a:off x="577669" y="1785"/>
            <a:ext cx="7920000" cy="49729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/>
              <a:t>Flow of D1 Cold Mass Production</a:t>
            </a:r>
            <a:endParaRPr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CFF5273-4A55-BC4C-8FE2-E3759ADB411D}"/>
              </a:ext>
            </a:extLst>
          </p:cNvPr>
          <p:cNvSpPr txBox="1"/>
          <p:nvPr/>
        </p:nvSpPr>
        <p:spPr>
          <a:xfrm>
            <a:off x="1914031" y="696156"/>
            <a:ext cx="2152320" cy="3385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>
                <a:solidFill>
                  <a:srgbClr val="0070C0"/>
                </a:solidFill>
              </a:rPr>
              <a:t>PV: Pressure Vessel</a:t>
            </a:r>
            <a:endParaRPr kumimoji="1" lang="ja-JP" altLang="en-US" sz="1600" b="1" i="1">
              <a:solidFill>
                <a:srgbClr val="0070C0"/>
              </a:solidFill>
            </a:endParaRPr>
          </a:p>
        </p:txBody>
      </p:sp>
      <p:sp>
        <p:nvSpPr>
          <p:cNvPr id="2" name="左中かっこ 1">
            <a:extLst>
              <a:ext uri="{FF2B5EF4-FFF2-40B4-BE49-F238E27FC236}">
                <a16:creationId xmlns:a16="http://schemas.microsoft.com/office/drawing/2014/main" id="{749D4130-88F2-AC40-9C55-BF26FECE5D89}"/>
              </a:ext>
            </a:extLst>
          </p:cNvPr>
          <p:cNvSpPr/>
          <p:nvPr/>
        </p:nvSpPr>
        <p:spPr>
          <a:xfrm>
            <a:off x="1248535" y="1613293"/>
            <a:ext cx="209930" cy="1527856"/>
          </a:xfrm>
          <a:prstGeom prst="leftBrac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25536B-053C-EC4F-94D4-AA7DB3CEB599}"/>
              </a:ext>
            </a:extLst>
          </p:cNvPr>
          <p:cNvSpPr/>
          <p:nvPr/>
        </p:nvSpPr>
        <p:spPr>
          <a:xfrm>
            <a:off x="5452303" y="949944"/>
            <a:ext cx="3079697" cy="134828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41E0903-CBE9-3A48-84F7-239F21F60F61}"/>
              </a:ext>
            </a:extLst>
          </p:cNvPr>
          <p:cNvSpPr/>
          <p:nvPr/>
        </p:nvSpPr>
        <p:spPr>
          <a:xfrm>
            <a:off x="986654" y="3272074"/>
            <a:ext cx="2902503" cy="1076866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679D5966-E87A-584D-81D3-BBB9C76E7482}"/>
              </a:ext>
            </a:extLst>
          </p:cNvPr>
          <p:cNvSpPr/>
          <p:nvPr/>
        </p:nvSpPr>
        <p:spPr>
          <a:xfrm>
            <a:off x="5197457" y="829703"/>
            <a:ext cx="3515693" cy="26469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1E9CB59-A319-E145-8F9F-A7C1F3942992}"/>
              </a:ext>
            </a:extLst>
          </p:cNvPr>
          <p:cNvSpPr txBox="1"/>
          <p:nvPr/>
        </p:nvSpPr>
        <p:spPr>
          <a:xfrm>
            <a:off x="4822917" y="4683070"/>
            <a:ext cx="39313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/>
              <a:t>HP: readiness of shipping, documents.</a:t>
            </a:r>
            <a:endParaRPr kumimoji="1" lang="en-US" altLang="ja-JP" sz="1600" b="1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6A1369A-D877-AB45-95C8-19EE03E5C177}"/>
              </a:ext>
            </a:extLst>
          </p:cNvPr>
          <p:cNvSpPr txBox="1"/>
          <p:nvPr/>
        </p:nvSpPr>
        <p:spPr>
          <a:xfrm>
            <a:off x="504783" y="5398314"/>
            <a:ext cx="188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/>
              <a:t>Training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400" b="1" dirty="0"/>
              <a:t>MFM at cold</a:t>
            </a:r>
            <a:endParaRPr kumimoji="1" lang="ja-JP" altLang="en-US" sz="1400" b="1"/>
          </a:p>
        </p:txBody>
      </p:sp>
      <p:sp>
        <p:nvSpPr>
          <p:cNvPr id="36" name="角丸四角形 35">
            <a:extLst>
              <a:ext uri="{FF2B5EF4-FFF2-40B4-BE49-F238E27FC236}">
                <a16:creationId xmlns:a16="http://schemas.microsoft.com/office/drawing/2014/main" id="{F6F78D9F-A3D3-ADE8-5F9D-3F8E26A24081}"/>
              </a:ext>
            </a:extLst>
          </p:cNvPr>
          <p:cNvSpPr/>
          <p:nvPr/>
        </p:nvSpPr>
        <p:spPr>
          <a:xfrm>
            <a:off x="589941" y="1507934"/>
            <a:ext cx="3486711" cy="30345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1BB326A-DC4B-3CF5-DBEE-B689F8E81686}"/>
              </a:ext>
            </a:extLst>
          </p:cNvPr>
          <p:cNvSpPr txBox="1"/>
          <p:nvPr/>
        </p:nvSpPr>
        <p:spPr>
          <a:xfrm>
            <a:off x="1837140" y="116189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Magnet</a:t>
            </a:r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339AFF4-A7A1-1012-35BC-94F81E8B6308}"/>
              </a:ext>
            </a:extLst>
          </p:cNvPr>
          <p:cNvSpPr txBox="1"/>
          <p:nvPr/>
        </p:nvSpPr>
        <p:spPr>
          <a:xfrm>
            <a:off x="5414774" y="491539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Final assembly of cold mass</a:t>
            </a:r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E024EF44-DA20-056B-049A-FCC5515A2F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245" y="4283358"/>
            <a:ext cx="3766261" cy="471973"/>
          </a:xfrm>
          <a:prstGeom prst="rect">
            <a:avLst/>
          </a:prstGeom>
          <a:effectLst>
            <a:glow>
              <a:schemeClr val="accent1"/>
            </a:glow>
            <a:reflection endPos="0" dir="5400000" sy="-100000" algn="bl" rotWithShape="0"/>
          </a:effectLst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E78928C4-00B1-64CE-24AD-1B10D51C05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4300" y="3326219"/>
            <a:ext cx="4886073" cy="65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3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CBAD7-5044-5AE6-4A43-B1DBF2C3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62455"/>
          </a:xfrm>
        </p:spPr>
        <p:txBody>
          <a:bodyPr/>
          <a:lstStyle/>
          <a:p>
            <a:r>
              <a:rPr kumimoji="1" lang="en-US" altLang="ja-JP" sz="3600" dirty="0"/>
              <a:t>Status of Series Magnet Production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2BC85-98E7-51DF-C55B-223A4ED78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38" y="568365"/>
            <a:ext cx="8562124" cy="4064321"/>
          </a:xfrm>
        </p:spPr>
        <p:txBody>
          <a:bodyPr>
            <a:noAutofit/>
          </a:bodyPr>
          <a:lstStyle/>
          <a:p>
            <a:pPr algn="just"/>
            <a:r>
              <a:rPr kumimoji="1" lang="en-US" altLang="ja-JP" sz="1600" dirty="0">
                <a:solidFill>
                  <a:schemeClr val="bg2"/>
                </a:solidFill>
                <a:latin typeface="+mj-lt"/>
              </a:rPr>
              <a:t>MBXF5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NC: the coil insulation damages were found after removal of the collaring-mandrel after yoking process. EDMS </a:t>
            </a:r>
            <a:r>
              <a:rPr lang="en-US" altLang="ja-JP" sz="1600" dirty="0">
                <a:solidFill>
                  <a:srgbClr val="FF0000"/>
                </a:solidFill>
                <a:latin typeface="+mj-lt"/>
              </a:rPr>
              <a:t>2753776.</a:t>
            </a:r>
            <a:r>
              <a:rPr lang="en-US" altLang="ja-JP" sz="1600" dirty="0">
                <a:latin typeface="+mj-lt"/>
              </a:rPr>
              <a:t> (Report at the last meeting.)</a:t>
            </a:r>
          </a:p>
          <a:p>
            <a:pPr lvl="2" algn="just">
              <a:buFont typeface="Wingdings" pitchFamily="2" charset="2"/>
              <a:buChar char="ü"/>
            </a:pPr>
            <a:endParaRPr lang="en-US" altLang="ja-JP" sz="1600" dirty="0">
              <a:solidFill>
                <a:schemeClr val="bg2"/>
              </a:solidFill>
              <a:latin typeface="+mj-lt"/>
            </a:endParaRPr>
          </a:p>
          <a:p>
            <a:pPr algn="just"/>
            <a:endParaRPr lang="en-US" altLang="ja-JP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4E5FB6-A438-AFB1-F7E3-77F4D7DF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63A82-95F2-D410-6330-4897EA32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72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490853-5A53-E14B-8272-735D09BBE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116" y="0"/>
            <a:ext cx="7920000" cy="580398"/>
          </a:xfrm>
        </p:spPr>
        <p:txBody>
          <a:bodyPr/>
          <a:lstStyle/>
          <a:p>
            <a:r>
              <a:rPr kumimoji="1" lang="en-US" altLang="ja-JP" dirty="0"/>
              <a:t>Major NC in Manufacturing of MBXF5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67D728-47BA-9343-BC4D-6AE7B7486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90" y="556672"/>
            <a:ext cx="8400589" cy="2914764"/>
          </a:xfrm>
        </p:spPr>
        <p:txBody>
          <a:bodyPr>
            <a:normAutofit/>
          </a:bodyPr>
          <a:lstStyle/>
          <a:p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LT-1 and LB-1 coils for MBXF5 were completed.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Estimated coil pre-stress: Good.</a:t>
            </a:r>
          </a:p>
          <a:p>
            <a:pPr lvl="2"/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 LB-1: L120.7</a:t>
            </a:r>
            <a:r>
              <a:rPr lang="ja-JP" altLang="en-US" sz="160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(L) &amp; 122.9 (R), LT-1: 121.7 (L) &amp; 122.2 (R) (unit: MPa).</a:t>
            </a:r>
          </a:p>
          <a:p>
            <a:pPr lvl="2"/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EDMS 2724784</a:t>
            </a:r>
          </a:p>
          <a:p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All components for the magnet were already fabricated.</a:t>
            </a:r>
          </a:p>
          <a:p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Collaring and yoking processes were successfully done in June 2022.</a:t>
            </a:r>
          </a:p>
          <a:p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NC: potential coil insulation damage was found after removal of the collaring-mandrel. EDMS </a:t>
            </a: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2753776.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  <a:cs typeface="Calibri" panose="020F0502020204030204" pitchFamily="34" charset="0"/>
              </a:rPr>
              <a:t>Investigation is underway.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AF750C-9864-0143-BD21-687E6EA3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7FC8FE-962D-3747-825F-5E31A788D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BC69CAF-481F-5F45-AC8C-284B1D4D48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9961" y="5437121"/>
            <a:ext cx="4771972" cy="142087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6672E1-979F-334F-BBD8-26F853290710}"/>
              </a:ext>
            </a:extLst>
          </p:cNvPr>
          <p:cNvSpPr txBox="1"/>
          <p:nvPr/>
        </p:nvSpPr>
        <p:spPr>
          <a:xfrm>
            <a:off x="-2351" y="5278395"/>
            <a:ext cx="464880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Spacers more than plan were removed from the RE side and the coil were exposed to the flat-rollers…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E9D4A1B-49D5-7942-A6A2-200C9E95F6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06" y="3178307"/>
            <a:ext cx="1519182" cy="113871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C471C8E-900E-2F4B-ABA5-758890AF44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760" y="3168216"/>
            <a:ext cx="1738525" cy="115848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29C0DED-9895-F24E-A896-C4105D41C3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463" y="4106767"/>
            <a:ext cx="1721717" cy="114728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65AB460-2BA1-4044-AEE4-55208A9B4E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895971"/>
            <a:ext cx="4459574" cy="290206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041005E-A04D-DC49-A271-D95178AC5C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8183" y="3144706"/>
            <a:ext cx="1174827" cy="721289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12A9D1E-A34F-584F-8090-DAC4F341F059}"/>
              </a:ext>
            </a:extLst>
          </p:cNvPr>
          <p:cNvSpPr txBox="1"/>
          <p:nvPr/>
        </p:nvSpPr>
        <p:spPr>
          <a:xfrm>
            <a:off x="6153461" y="3620124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Flat rollers</a:t>
            </a:r>
            <a:endParaRPr kumimoji="1" lang="ja-JP" altLang="en-US" sz="140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726B23-4680-9D7C-65F3-AE6985760542}"/>
              </a:ext>
            </a:extLst>
          </p:cNvPr>
          <p:cNvSpPr txBox="1"/>
          <p:nvPr/>
        </p:nvSpPr>
        <p:spPr>
          <a:xfrm>
            <a:off x="-5706" y="3631"/>
            <a:ext cx="146317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FF0000"/>
                </a:solidFill>
              </a:rPr>
              <a:t>Recall</a:t>
            </a:r>
            <a:endParaRPr kumimoji="1" lang="ja-JP" altLang="en-US" sz="32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06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7DB8AC-C624-18F9-29A7-35B622CC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98180"/>
          </a:xfrm>
        </p:spPr>
        <p:txBody>
          <a:bodyPr/>
          <a:lstStyle/>
          <a:p>
            <a:r>
              <a:rPr kumimoji="1" lang="en-US" altLang="ja-JP" dirty="0"/>
              <a:t>Repair of MBXF5 Coils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2A2841-4ADF-F57F-740E-211D7E4D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CA81F8-EFA5-218A-96CB-AE2C0FCA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96884A8E-458F-EC64-6290-5F42FA29FD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19" b="31579"/>
          <a:stretch/>
        </p:blipFill>
        <p:spPr bwMode="auto">
          <a:xfrm>
            <a:off x="62684" y="2691094"/>
            <a:ext cx="8546716" cy="32559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A7B8741A-DFFA-6D78-6E82-14C74135FA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96" r="74855" b="41975"/>
          <a:stretch/>
        </p:blipFill>
        <p:spPr bwMode="auto">
          <a:xfrm>
            <a:off x="3489636" y="669584"/>
            <a:ext cx="2386143" cy="17528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76E01A3-67E9-7E70-B03B-A10B1B1668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64" r="75443" b="72939"/>
          <a:stretch/>
        </p:blipFill>
        <p:spPr bwMode="auto">
          <a:xfrm>
            <a:off x="462807" y="669584"/>
            <a:ext cx="2495788" cy="17528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377003B-CC4F-7081-115F-3280D9FF15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90" t="33088" r="49585" b="41762"/>
          <a:stretch/>
        </p:blipFill>
        <p:spPr bwMode="auto">
          <a:xfrm>
            <a:off x="6282265" y="669584"/>
            <a:ext cx="2306853" cy="17528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1F310EF-214F-35DF-CF22-FB77D708BC94}"/>
              </a:ext>
            </a:extLst>
          </p:cNvPr>
          <p:cNvSpPr txBox="1"/>
          <p:nvPr/>
        </p:nvSpPr>
        <p:spPr>
          <a:xfrm>
            <a:off x="2762505" y="2422461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After repair of the damaged insulation</a:t>
            </a:r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215A32B-D28F-13AB-EB58-B0C4D590E567}"/>
              </a:ext>
            </a:extLst>
          </p:cNvPr>
          <p:cNvSpPr txBox="1"/>
          <p:nvPr/>
        </p:nvSpPr>
        <p:spPr>
          <a:xfrm>
            <a:off x="1169074" y="5902519"/>
            <a:ext cx="7517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Electrical soundness of the repaired coils was validated by electrical test (coil resistance, inductance, impulse test at 1.3 kV).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3387898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CBAD7-5044-5AE6-4A43-B1DBF2C3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62455"/>
          </a:xfrm>
        </p:spPr>
        <p:txBody>
          <a:bodyPr/>
          <a:lstStyle/>
          <a:p>
            <a:r>
              <a:rPr kumimoji="1" lang="en-US" altLang="ja-JP" sz="3600" dirty="0"/>
              <a:t>Status of Series Magnet Production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92BC85-98E7-51DF-C55B-223A4ED78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38" y="568365"/>
            <a:ext cx="8562124" cy="4064321"/>
          </a:xfrm>
        </p:spPr>
        <p:txBody>
          <a:bodyPr>
            <a:noAutofit/>
          </a:bodyPr>
          <a:lstStyle/>
          <a:p>
            <a:pPr algn="just"/>
            <a:r>
              <a:rPr kumimoji="1" lang="en-US" altLang="ja-JP" sz="1600" dirty="0">
                <a:solidFill>
                  <a:schemeClr val="bg2"/>
                </a:solidFill>
                <a:latin typeface="+mj-lt"/>
              </a:rPr>
              <a:t>MBXF5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NC: the coil insulation damages were found after removal of the collaring-mandrel after yoking process. EDMS </a:t>
            </a:r>
            <a:r>
              <a:rPr lang="en-US" altLang="ja-JP" sz="1600" dirty="0">
                <a:solidFill>
                  <a:srgbClr val="FF0000"/>
                </a:solidFill>
                <a:latin typeface="+mj-lt"/>
              </a:rPr>
              <a:t>2753776.</a:t>
            </a:r>
            <a:r>
              <a:rPr lang="en-US" altLang="ja-JP" sz="1600" dirty="0"/>
              <a:t> (Report at the last meeting.)</a:t>
            </a:r>
            <a:endParaRPr lang="en-US" altLang="ja-JP" sz="1600" dirty="0">
              <a:solidFill>
                <a:srgbClr val="FF0000"/>
              </a:solidFill>
              <a:latin typeface="+mj-lt"/>
            </a:endParaRPr>
          </a:p>
          <a:p>
            <a:pPr lvl="2" algn="just">
              <a:buFont typeface="Wingdings" pitchFamily="2" charset="2"/>
              <a:buChar char="ü"/>
            </a:pPr>
            <a:r>
              <a:rPr lang="en-US" altLang="ja-JP" sz="1600" b="1" dirty="0">
                <a:solidFill>
                  <a:srgbClr val="00B0F0"/>
                </a:solidFill>
                <a:latin typeface="+mj-lt"/>
              </a:rPr>
              <a:t>The coils were successfully repaired and the NC was closed.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The vertical cold test is being performed at KEK (Sep. 2023~).</a:t>
            </a:r>
          </a:p>
          <a:p>
            <a:pPr algn="just"/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MBXF1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The vertical cold test was completed at April to June 2023.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The final assembly of the cold mass is currently underway at Hitachi.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Delivery to CERN is planned in June 2024 as the 1st series cold mass. </a:t>
            </a:r>
          </a:p>
          <a:p>
            <a:pPr algn="just"/>
            <a:r>
              <a:rPr lang="en-US" altLang="ja-JP" sz="1600" dirty="0">
                <a:solidFill>
                  <a:schemeClr val="bg2"/>
                </a:solidFill>
              </a:rPr>
              <a:t>MBXF2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</a:rPr>
              <a:t>The longitudinal shell welding was completed. The magnet will be delivered to KEK for the cold test in February 2024.</a:t>
            </a:r>
          </a:p>
          <a:p>
            <a:pPr algn="just"/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MBXF3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600" dirty="0">
                <a:solidFill>
                  <a:schemeClr val="bg2"/>
                </a:solidFill>
                <a:latin typeface="+mj-lt"/>
              </a:rPr>
              <a:t>Two coils were fabricated and the coil size measurement is ongoing.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4E5FB6-A438-AFB1-F7E3-77F4D7DF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063A82-95F2-D410-6330-4897EA325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6BBE85F-5688-C608-4E4F-BD8FB159FF99}"/>
              </a:ext>
            </a:extLst>
          </p:cNvPr>
          <p:cNvSpPr txBox="1"/>
          <p:nvPr/>
        </p:nvSpPr>
        <p:spPr>
          <a:xfrm>
            <a:off x="5218500" y="5674518"/>
            <a:ext cx="3126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MBXF5: Inside of coil bore after successful insulation repair.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DA137DD-B7F5-0EAE-E5AE-3BD4A99242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408" y="4632686"/>
            <a:ext cx="3704292" cy="20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1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770591-8DA9-9E4B-8A14-337DB2E89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500" y="6046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Remaining Issues in KEK </a:t>
            </a:r>
            <a:r>
              <a:rPr lang="en-US" altLang="ja-JP" dirty="0"/>
              <a:t>T</a:t>
            </a:r>
            <a:r>
              <a:rPr kumimoji="1" lang="en-US" altLang="ja-JP" dirty="0"/>
              <a:t>est </a:t>
            </a:r>
            <a:r>
              <a:rPr lang="en-US" altLang="ja-JP" dirty="0"/>
              <a:t>F</a:t>
            </a:r>
            <a:r>
              <a:rPr kumimoji="1" lang="en-US" altLang="ja-JP" dirty="0"/>
              <a:t>acility after MBXFP1 Powering Test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366F6B-4A50-8B4C-9E8F-1F715E207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069" y="4319752"/>
            <a:ext cx="8870731" cy="219666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/>
            <a:r>
              <a:rPr lang="en-US" altLang="ja-JP" sz="1800" b="1" dirty="0">
                <a:solidFill>
                  <a:srgbClr val="00B0F0"/>
                </a:solidFill>
              </a:rPr>
              <a:t>Target of Facility Upgrade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/>
              <a:t>Maximum voltage below 600 V at the ultimate current.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/>
              <a:t>Magnet dissipation energy below the safety limit of 1.5 MJ.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/>
              <a:t>Increase of helium gasbag capacity.</a:t>
            </a:r>
          </a:p>
          <a:p>
            <a:pPr algn="just"/>
            <a:r>
              <a:rPr lang="en-US" altLang="ja-JP" sz="1800" dirty="0"/>
              <a:t>To satisfy these targets, new energy extraction using </a:t>
            </a:r>
            <a:r>
              <a:rPr lang="en-US" altLang="ja-JP" sz="1800" b="1" dirty="0">
                <a:solidFill>
                  <a:srgbClr val="00B0F0"/>
                </a:solidFill>
              </a:rPr>
              <a:t>varistors</a:t>
            </a:r>
            <a:r>
              <a:rPr lang="en-US" altLang="ja-JP" sz="1800" dirty="0"/>
              <a:t> and </a:t>
            </a:r>
            <a:r>
              <a:rPr lang="en-US" altLang="ja-JP" sz="1800" b="1" dirty="0">
                <a:solidFill>
                  <a:srgbClr val="00B0F0"/>
                </a:solidFill>
              </a:rPr>
              <a:t>the additional helium gasbag</a:t>
            </a:r>
            <a:r>
              <a:rPr lang="en-US" altLang="ja-JP" sz="1800" dirty="0"/>
              <a:t> were implemented before the cold test of MBXF1.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453062-0CE6-2D49-9557-4ED09835F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3BC6A23-835F-C445-88C8-2FFC0091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911D9F4-CBB7-E008-E2B1-3BBDE33B93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54" y="1185835"/>
            <a:ext cx="5213612" cy="265514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441E232-128F-16B8-43E0-022225B6B69C}"/>
              </a:ext>
            </a:extLst>
          </p:cNvPr>
          <p:cNvSpPr txBox="1"/>
          <p:nvPr/>
        </p:nvSpPr>
        <p:spPr>
          <a:xfrm>
            <a:off x="5504814" y="2215848"/>
            <a:ext cx="35419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</a:rPr>
              <a:t>Training quench up to the ultimate current (13.2 kA) was NOT demonstrated in the powering test of MBXFP1 due to limitation of the test facility…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E6B2FF-1C21-BE10-FC32-F2A750BF637D}"/>
              </a:ext>
            </a:extLst>
          </p:cNvPr>
          <p:cNvSpPr txBox="1"/>
          <p:nvPr/>
        </p:nvSpPr>
        <p:spPr>
          <a:xfrm>
            <a:off x="-5706" y="3631"/>
            <a:ext cx="146317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FF0000"/>
                </a:solidFill>
              </a:rPr>
              <a:t>Recall</a:t>
            </a:r>
            <a:endParaRPr kumimoji="1" lang="ja-JP" altLang="en-US" sz="32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751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D340AA-08BF-D7A9-AFF4-8FCF8D7CC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92466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Test facility upgrades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B8211A-D89D-5FB4-45D1-EF5EFC11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BC0F8EA-09D8-19B5-868C-1D11EF52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A9BAD2D3-BE32-FA7B-7CFF-5CF58BCFF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3" y="1072055"/>
            <a:ext cx="9059973" cy="472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93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088AC621-FFB7-30B1-0ADF-0AA057DEE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9890"/>
            <a:ext cx="5578159" cy="4201903"/>
          </a:xfrm>
          <a:prstGeom prst="rect">
            <a:avLst/>
          </a:prstGeom>
          <a:noFill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BD33A1-AC8A-374F-93E1-11E58882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1397D24-C1AB-3248-AEC1-A725AF7BF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3223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Training performance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7BD9B1-1EFF-C945-93EB-CA04FBA82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883" y="4595918"/>
            <a:ext cx="8786917" cy="2074309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600" dirty="0"/>
              <a:t>MBXF1 and MBXF5 successfully reached the ultimate current (108% of the nominal current for HL-LHC). Thanks to the upgrade of the test facility.</a:t>
            </a:r>
          </a:p>
          <a:p>
            <a:r>
              <a:rPr lang="en-US" altLang="ja-JP" sz="1600" dirty="0"/>
              <a:t>Similar behavior of the training performance was observed.</a:t>
            </a:r>
          </a:p>
          <a:p>
            <a:r>
              <a:rPr lang="en-US" altLang="ja-JP" sz="1600" dirty="0"/>
              <a:t>No quench was needed for MBXF1 to reach the ultimate current after the full thermal cycle. Good training memory was confirmed.</a:t>
            </a:r>
          </a:p>
          <a:p>
            <a:r>
              <a:rPr lang="en-US" altLang="ja-JP" sz="1600" dirty="0"/>
              <a:t>The 2</a:t>
            </a:r>
            <a:r>
              <a:rPr lang="en-US" altLang="ja-JP" sz="1600" baseline="30000" dirty="0"/>
              <a:t>nd</a:t>
            </a:r>
            <a:r>
              <a:rPr lang="en-US" altLang="ja-JP" sz="1600" dirty="0"/>
              <a:t> TC of MBXF5 is ongoing.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600" dirty="0"/>
              <a:t>In the meantime, the test has been postponed due to a technical issue of the warm-turbine of the refrigerator.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5AF97-3880-5045-B7DF-FFA59C29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21" name="コンテンツ プレースホルダー 7">
            <a:extLst>
              <a:ext uri="{FF2B5EF4-FFF2-40B4-BE49-F238E27FC236}">
                <a16:creationId xmlns:a16="http://schemas.microsoft.com/office/drawing/2014/main" id="{8CE5A002-2CFB-EF02-926B-9C4A12831A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569484"/>
              </p:ext>
            </p:extLst>
          </p:nvPr>
        </p:nvGraphicFramePr>
        <p:xfrm>
          <a:off x="5449342" y="498876"/>
          <a:ext cx="359745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938">
                  <a:extLst>
                    <a:ext uri="{9D8B030D-6E8A-4147-A177-3AD203B41FA5}">
                      <a16:colId xmlns:a16="http://schemas.microsoft.com/office/drawing/2014/main" val="1747610298"/>
                    </a:ext>
                  </a:extLst>
                </a:gridCol>
                <a:gridCol w="831058">
                  <a:extLst>
                    <a:ext uri="{9D8B030D-6E8A-4147-A177-3AD203B41FA5}">
                      <a16:colId xmlns:a16="http://schemas.microsoft.com/office/drawing/2014/main" val="3395844941"/>
                    </a:ext>
                  </a:extLst>
                </a:gridCol>
                <a:gridCol w="643702">
                  <a:extLst>
                    <a:ext uri="{9D8B030D-6E8A-4147-A177-3AD203B41FA5}">
                      <a16:colId xmlns:a16="http://schemas.microsoft.com/office/drawing/2014/main" val="3997152641"/>
                    </a:ext>
                  </a:extLst>
                </a:gridCol>
                <a:gridCol w="762663">
                  <a:extLst>
                    <a:ext uri="{9D8B030D-6E8A-4147-A177-3AD203B41FA5}">
                      <a16:colId xmlns:a16="http://schemas.microsoft.com/office/drawing/2014/main" val="2871542178"/>
                    </a:ext>
                  </a:extLst>
                </a:gridCol>
                <a:gridCol w="712097">
                  <a:extLst>
                    <a:ext uri="{9D8B030D-6E8A-4147-A177-3AD203B41FA5}">
                      <a16:colId xmlns:a16="http://schemas.microsoft.com/office/drawing/2014/main" val="3846490658"/>
                    </a:ext>
                  </a:extLst>
                </a:gridCol>
              </a:tblGrid>
              <a:tr h="227909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MBXF1</a:t>
                      </a:r>
                      <a:endParaRPr kumimoji="1" lang="ja-JP" altLang="en-US" sz="1200" b="1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MBXF5</a:t>
                      </a:r>
                      <a:endParaRPr kumimoji="1" lang="ja-JP" altLang="en-US" sz="1200" b="1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683828"/>
                  </a:ext>
                </a:extLst>
              </a:tr>
              <a:tr h="37984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Test Cycle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Quench#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err="1"/>
                        <a:t>Iq</a:t>
                      </a:r>
                      <a:r>
                        <a:rPr kumimoji="1" lang="en-US" altLang="ja-JP" sz="1200" b="1" dirty="0"/>
                        <a:t> (A)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Quench#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err="1"/>
                        <a:t>Iq</a:t>
                      </a:r>
                      <a:r>
                        <a:rPr kumimoji="1" lang="en-US" altLang="ja-JP" sz="1200" b="1" dirty="0"/>
                        <a:t> (A)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7062166"/>
                  </a:ext>
                </a:extLst>
              </a:tr>
              <a:tr h="227909">
                <a:tc rowSpan="10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</a:t>
                      </a:r>
                      <a:r>
                        <a:rPr kumimoji="1" lang="en-US" altLang="ja-JP" sz="1200" b="1" baseline="30000" dirty="0"/>
                        <a:t>st</a:t>
                      </a:r>
                      <a:r>
                        <a:rPr kumimoji="1" lang="en-US" altLang="ja-JP" sz="1200" b="1" dirty="0"/>
                        <a:t> TC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10639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10673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314618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2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11353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2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11246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3920066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3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12260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3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11461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7846614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4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12331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4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11978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471567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5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12326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5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12514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1862006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6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12559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6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12611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8541979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7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12778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7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12778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1155009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NQ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13214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8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13004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2885636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9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13231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553829"/>
                  </a:ext>
                </a:extLst>
              </a:tr>
              <a:tr h="227909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NQ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13231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7003967"/>
                  </a:ext>
                </a:extLst>
              </a:tr>
              <a:tr h="2279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2</a:t>
                      </a:r>
                      <a:r>
                        <a:rPr kumimoji="1" lang="en-US" altLang="ja-JP" sz="1200" b="1" baseline="30000" dirty="0"/>
                        <a:t>nd</a:t>
                      </a:r>
                      <a:r>
                        <a:rPr kumimoji="1" lang="en-US" altLang="ja-JP" sz="1200" b="1" dirty="0"/>
                        <a:t> TC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NQ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13213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TBD</a:t>
                      </a:r>
                      <a:endParaRPr kumimoji="1" lang="ja-JP" altLang="en-US" sz="12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/>
                        <a:t>TBD</a:t>
                      </a:r>
                      <a:endParaRPr kumimoji="1" lang="ja-JP" altLang="en-US" sz="12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9062602"/>
                  </a:ext>
                </a:extLst>
              </a:tr>
            </a:tbl>
          </a:graphicData>
        </a:graphic>
      </p:graphicFrame>
      <p:sp>
        <p:nvSpPr>
          <p:cNvPr id="22" name="角丸四角形 21">
            <a:extLst>
              <a:ext uri="{FF2B5EF4-FFF2-40B4-BE49-F238E27FC236}">
                <a16:creationId xmlns:a16="http://schemas.microsoft.com/office/drawing/2014/main" id="{28622533-3887-4767-CC07-3F26508BEEB1}"/>
              </a:ext>
            </a:extLst>
          </p:cNvPr>
          <p:cNvSpPr/>
          <p:nvPr/>
        </p:nvSpPr>
        <p:spPr>
          <a:xfrm>
            <a:off x="2079057" y="421541"/>
            <a:ext cx="2762451" cy="357414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06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470A3-2175-D71D-4F27-B951693C2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428" y="-113300"/>
            <a:ext cx="8148372" cy="635837"/>
          </a:xfrm>
        </p:spPr>
        <p:txBody>
          <a:bodyPr/>
          <a:lstStyle/>
          <a:p>
            <a:r>
              <a:rPr kumimoji="1" lang="en-US" altLang="ja-JP" dirty="0"/>
              <a:t>Field Quality: Integral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DF70EC-7B96-A338-E8DC-EBDD37E70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628" y="5400945"/>
            <a:ext cx="8148372" cy="103322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just"/>
            <a:r>
              <a:rPr kumimoji="1" lang="en-US" altLang="ja-JP" sz="1800" dirty="0"/>
              <a:t>Fine tuning of coil cross section to improve </a:t>
            </a:r>
            <a:r>
              <a:rPr kumimoji="1" lang="en-US" altLang="ja-JP" sz="1800" i="1" dirty="0"/>
              <a:t>b</a:t>
            </a:r>
            <a:r>
              <a:rPr kumimoji="1" lang="en-US" altLang="ja-JP" sz="1800" baseline="-25000" dirty="0"/>
              <a:t>3</a:t>
            </a:r>
            <a:r>
              <a:rPr kumimoji="1" lang="en-US" altLang="ja-JP" sz="1800" dirty="0"/>
              <a:t> and </a:t>
            </a:r>
            <a:r>
              <a:rPr kumimoji="1" lang="en-US" altLang="ja-JP" sz="1800" i="1" dirty="0"/>
              <a:t>b</a:t>
            </a:r>
            <a:r>
              <a:rPr kumimoji="1" lang="en-US" altLang="ja-JP" sz="1800" baseline="-25000" dirty="0"/>
              <a:t>5</a:t>
            </a:r>
            <a:r>
              <a:rPr kumimoji="1" lang="en-US" altLang="ja-JP" sz="1800" dirty="0"/>
              <a:t> was implemented for the series and the effectiveness was demonstrated.</a:t>
            </a:r>
          </a:p>
          <a:p>
            <a:pPr algn="just"/>
            <a:r>
              <a:rPr kumimoji="1" lang="en-US" altLang="ja-JP" sz="1800" dirty="0"/>
              <a:t>The measured results were in good agreement with the calculation.</a:t>
            </a:r>
          </a:p>
          <a:p>
            <a:pPr algn="just"/>
            <a:r>
              <a:rPr kumimoji="1" lang="en-US" altLang="ja-JP" sz="1800" dirty="0"/>
              <a:t>Good reproducibility was confirmed in the series magnets.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44F734A-45D5-69EC-A288-8A14D24BE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363E16-70EB-ABB2-0BFE-74D61ECF5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2E18AA1-EC7E-3ED3-0429-B922E9DAD3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4" t="3878" r="9213" b="5409"/>
          <a:stretch/>
        </p:blipFill>
        <p:spPr>
          <a:xfrm>
            <a:off x="618422" y="659943"/>
            <a:ext cx="7522144" cy="4603596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788BCAC-7CCD-613C-0B5E-AEEE4C48C88C}"/>
              </a:ext>
            </a:extLst>
          </p:cNvPr>
          <p:cNvSpPr txBox="1"/>
          <p:nvPr/>
        </p:nvSpPr>
        <p:spPr>
          <a:xfrm>
            <a:off x="5032942" y="458417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0070C0"/>
                </a:solidFill>
              </a:rPr>
              <a:t>Series</a:t>
            </a:r>
            <a:endParaRPr kumimoji="1" lang="ja-JP" altLang="en-US" sz="1400" b="1" i="1">
              <a:solidFill>
                <a:srgbClr val="0070C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901F533-FEB1-9CD9-34B5-42793072E682}"/>
              </a:ext>
            </a:extLst>
          </p:cNvPr>
          <p:cNvSpPr txBox="1"/>
          <p:nvPr/>
        </p:nvSpPr>
        <p:spPr>
          <a:xfrm>
            <a:off x="3262704" y="469874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>
                <a:solidFill>
                  <a:srgbClr val="FF0000"/>
                </a:solidFill>
              </a:rPr>
              <a:t>Prototype</a:t>
            </a:r>
            <a:endParaRPr kumimoji="1" lang="ja-JP" altLang="en-US" sz="1400" b="1" i="1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047520B-D6E5-210E-3135-AD0EDB835BED}"/>
              </a:ext>
            </a:extLst>
          </p:cNvPr>
          <p:cNvCxnSpPr/>
          <p:nvPr/>
        </p:nvCxnSpPr>
        <p:spPr>
          <a:xfrm>
            <a:off x="2689058" y="2141621"/>
            <a:ext cx="0" cy="625642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8DEED7F-AA56-2FB1-B3D4-9F192830BEC0}"/>
              </a:ext>
            </a:extLst>
          </p:cNvPr>
          <p:cNvCxnSpPr>
            <a:cxnSpLocks/>
          </p:cNvCxnSpPr>
          <p:nvPr/>
        </p:nvCxnSpPr>
        <p:spPr>
          <a:xfrm>
            <a:off x="3963767" y="1199148"/>
            <a:ext cx="0" cy="425115"/>
          </a:xfrm>
          <a:prstGeom prst="straightConnector1">
            <a:avLst/>
          </a:prstGeom>
          <a:ln w="38100">
            <a:solidFill>
              <a:srgbClr val="00B0F0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3DD274D-6F8E-6329-5422-00E30CEA8412}"/>
              </a:ext>
            </a:extLst>
          </p:cNvPr>
          <p:cNvSpPr txBox="1"/>
          <p:nvPr/>
        </p:nvSpPr>
        <p:spPr>
          <a:xfrm>
            <a:off x="2946135" y="2184486"/>
            <a:ext cx="490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>
                <a:solidFill>
                  <a:srgbClr val="00B0F0"/>
                </a:solidFill>
              </a:rPr>
              <a:t>b</a:t>
            </a:r>
            <a:r>
              <a:rPr kumimoji="1" lang="en-US" altLang="ja-JP" b="1" baseline="-25000" dirty="0">
                <a:solidFill>
                  <a:srgbClr val="00B0F0"/>
                </a:solidFill>
              </a:rPr>
              <a:t>3</a:t>
            </a:r>
            <a:r>
              <a:rPr kumimoji="1" lang="en-US" altLang="ja-JP" b="1" dirty="0">
                <a:solidFill>
                  <a:srgbClr val="00B0F0"/>
                </a:solidFill>
              </a:rPr>
              <a:t> and </a:t>
            </a:r>
            <a:r>
              <a:rPr kumimoji="1" lang="en-US" altLang="ja-JP" b="1" i="1" dirty="0">
                <a:solidFill>
                  <a:srgbClr val="00B0F0"/>
                </a:solidFill>
              </a:rPr>
              <a:t>b</a:t>
            </a:r>
            <a:r>
              <a:rPr kumimoji="1" lang="en-US" altLang="ja-JP" b="1" baseline="-25000" dirty="0">
                <a:solidFill>
                  <a:srgbClr val="00B0F0"/>
                </a:solidFill>
              </a:rPr>
              <a:t>5</a:t>
            </a:r>
            <a:r>
              <a:rPr kumimoji="1" lang="en-US" altLang="ja-JP" b="1" dirty="0">
                <a:solidFill>
                  <a:srgbClr val="00B0F0"/>
                </a:solidFill>
              </a:rPr>
              <a:t>: fine tuning of coil cross section</a:t>
            </a:r>
            <a:endParaRPr kumimoji="1" lang="ja-JP" altLang="en-US" b="1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74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48464F-A4AD-ABAE-0406-F66D39A70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sz="3600" dirty="0"/>
              <a:t>Summary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A1E504-04A8-99A3-DDAA-18CF139B0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399" y="720000"/>
            <a:ext cx="8555117" cy="5636350"/>
          </a:xfrm>
        </p:spPr>
        <p:txBody>
          <a:bodyPr>
            <a:noAutofit/>
          </a:bodyPr>
          <a:lstStyle/>
          <a:p>
            <a:pPr algn="just"/>
            <a:r>
              <a:rPr kumimoji="1" lang="en-US" altLang="ja-JP" sz="1800" dirty="0">
                <a:solidFill>
                  <a:schemeClr val="bg2"/>
                </a:solidFill>
              </a:rPr>
              <a:t>The D1 prototype cold mass was delivered to CERN in April 2023. </a:t>
            </a:r>
            <a:r>
              <a:rPr lang="en-US" altLang="ja-JP" sz="1800" dirty="0">
                <a:solidFill>
                  <a:schemeClr val="bg2"/>
                </a:solidFill>
              </a:rPr>
              <a:t>Cold test at SM18 will be started TODAY (the 7</a:t>
            </a:r>
            <a:r>
              <a:rPr lang="en-US" altLang="ja-JP" sz="1800" baseline="30000" dirty="0">
                <a:solidFill>
                  <a:schemeClr val="bg2"/>
                </a:solidFill>
              </a:rPr>
              <a:t>th</a:t>
            </a:r>
            <a:r>
              <a:rPr lang="en-US" altLang="ja-JP" sz="1800" dirty="0">
                <a:solidFill>
                  <a:schemeClr val="bg2"/>
                </a:solidFill>
              </a:rPr>
              <a:t> of Dec.).</a:t>
            </a:r>
          </a:p>
          <a:p>
            <a:pPr algn="just"/>
            <a:endParaRPr kumimoji="1" lang="en-US" altLang="ja-JP" sz="1800" dirty="0">
              <a:solidFill>
                <a:schemeClr val="bg2"/>
              </a:solidFill>
            </a:endParaRPr>
          </a:p>
          <a:p>
            <a:pPr algn="just"/>
            <a:r>
              <a:rPr kumimoji="1" lang="en-US" altLang="ja-JP" sz="1800" dirty="0">
                <a:solidFill>
                  <a:schemeClr val="bg2"/>
                </a:solidFill>
              </a:rPr>
              <a:t>A series production of the D1 has </a:t>
            </a:r>
            <a:r>
              <a:rPr lang="en-US" altLang="ja-JP" sz="1800" dirty="0">
                <a:solidFill>
                  <a:schemeClr val="bg2"/>
                </a:solidFill>
              </a:rPr>
              <a:t>been progressing</a:t>
            </a:r>
            <a:r>
              <a:rPr kumimoji="1" lang="en-US" altLang="ja-JP" sz="1800" dirty="0">
                <a:solidFill>
                  <a:schemeClr val="bg2"/>
                </a:solidFill>
              </a:rPr>
              <a:t>.</a:t>
            </a:r>
          </a:p>
          <a:p>
            <a:pPr lvl="1" algn="just">
              <a:buFont typeface="Wingdings" pitchFamily="2" charset="2"/>
              <a:buChar char="Ø"/>
            </a:pPr>
            <a:r>
              <a:rPr kumimoji="1" lang="en-US" altLang="ja-JP" sz="1800" dirty="0">
                <a:solidFill>
                  <a:schemeClr val="bg2"/>
                </a:solidFill>
              </a:rPr>
              <a:t>MBXF5: </a:t>
            </a:r>
            <a:r>
              <a:rPr lang="en-US" altLang="ja-JP" sz="1800" dirty="0">
                <a:solidFill>
                  <a:schemeClr val="bg2"/>
                </a:solidFill>
                <a:cs typeface="Calibri" panose="020F0502020204030204" pitchFamily="34" charset="0"/>
              </a:rPr>
              <a:t>NC of the insulation damage was closed. The 2nd TC of the cold test is underway at KEK.</a:t>
            </a:r>
            <a:endParaRPr lang="en-US" altLang="ja-JP" sz="1800" dirty="0">
              <a:solidFill>
                <a:schemeClr val="bg2"/>
              </a:solidFill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>
                <a:solidFill>
                  <a:schemeClr val="bg2"/>
                </a:solidFill>
              </a:rPr>
              <a:t>MBXF1: Following the successful cold test, the final assembly of the cold mass is ongoing.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>
                <a:solidFill>
                  <a:schemeClr val="bg2"/>
                </a:solidFill>
              </a:rPr>
              <a:t>MBXF2 and 3:  Magnet production is ongoing.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>
                <a:solidFill>
                  <a:schemeClr val="bg2"/>
                </a:solidFill>
              </a:rPr>
              <a:t>MBXF6: A contract to fabricate the magnet parts will be awarded to Hitachi soon. 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altLang="ja-JP" sz="1800" dirty="0">
                <a:solidFill>
                  <a:schemeClr val="bg2"/>
                </a:solidFill>
              </a:rPr>
              <a:t>MBXF4: Manufacturing will be started in JFY2024.</a:t>
            </a:r>
          </a:p>
          <a:p>
            <a:pPr algn="just"/>
            <a:endParaRPr lang="en-US" altLang="ja-JP" sz="1800" dirty="0">
              <a:solidFill>
                <a:schemeClr val="bg2"/>
              </a:solidFill>
            </a:endParaRPr>
          </a:p>
          <a:p>
            <a:pPr algn="just"/>
            <a:r>
              <a:rPr lang="en-US" altLang="ja-JP" sz="1800" dirty="0">
                <a:solidFill>
                  <a:schemeClr val="bg2"/>
                </a:solidFill>
              </a:rPr>
              <a:t>Powering test of the series magnets (MBXF1 and 5) at KEK</a:t>
            </a:r>
          </a:p>
          <a:p>
            <a:pPr lvl="1" algn="just"/>
            <a:r>
              <a:rPr lang="en-US" altLang="ja-JP" sz="1800" dirty="0">
                <a:solidFill>
                  <a:schemeClr val="bg2"/>
                </a:solidFill>
              </a:rPr>
              <a:t>2 series magnets successfully reached the ultimate current.</a:t>
            </a:r>
          </a:p>
          <a:p>
            <a:pPr lvl="1" algn="just"/>
            <a:r>
              <a:rPr kumimoji="1" lang="en-US" altLang="ja-JP" sz="1800" dirty="0">
                <a:solidFill>
                  <a:schemeClr val="bg2"/>
                </a:solidFill>
              </a:rPr>
              <a:t>Good </a:t>
            </a:r>
            <a:r>
              <a:rPr lang="en-US" altLang="ja-JP" sz="1800" dirty="0">
                <a:solidFill>
                  <a:schemeClr val="bg2"/>
                </a:solidFill>
              </a:rPr>
              <a:t>training memory was demonstrated by MBXF1.</a:t>
            </a:r>
          </a:p>
          <a:p>
            <a:pPr lvl="1" algn="just"/>
            <a:r>
              <a:rPr kumimoji="1" lang="en-US" altLang="ja-JP" sz="1800" dirty="0">
                <a:solidFill>
                  <a:schemeClr val="bg2"/>
                </a:solidFill>
              </a:rPr>
              <a:t>Multipole coefficients have been within the tolerance. Good reproducibility was confirmed.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B6729E-B4E6-13FD-8021-612321B6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16A2889-6C0B-B06A-1C87-D745E2BF6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04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E09796-ECFC-444B-ABDF-33F3B8B0E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sz="3600" dirty="0"/>
              <a:t>Acknowledgement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1F30EE-58A2-3040-8C1B-9DF3EE378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15" y="849394"/>
            <a:ext cx="8616085" cy="5257116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KEK (in particular)</a:t>
            </a:r>
          </a:p>
          <a:p>
            <a:pPr marL="0" indent="0">
              <a:buNone/>
            </a:pPr>
            <a:r>
              <a:rPr lang="en-US" altLang="ja-JP" sz="1800" dirty="0"/>
              <a:t>M. Sugano, K. Suzuki, Y. </a:t>
            </a:r>
            <a:r>
              <a:rPr lang="en-US" altLang="ja-JP" sz="1800" dirty="0" err="1"/>
              <a:t>Arimoto</a:t>
            </a:r>
            <a:r>
              <a:rPr lang="en-US" altLang="ja-JP" sz="1800" dirty="0"/>
              <a:t>, R. Ueki, Y. </a:t>
            </a:r>
            <a:r>
              <a:rPr lang="en-US" altLang="ja-JP" sz="1800" dirty="0" err="1"/>
              <a:t>Ikemoto</a:t>
            </a:r>
            <a:r>
              <a:rPr lang="en-US" altLang="ja-JP" sz="1800" dirty="0"/>
              <a:t>, H. </a:t>
            </a:r>
            <a:r>
              <a:rPr lang="en-US" altLang="ja-JP" sz="1800" dirty="0" err="1"/>
              <a:t>Kawamata</a:t>
            </a:r>
            <a:r>
              <a:rPr lang="en-US" altLang="ja-JP" sz="1800" dirty="0"/>
              <a:t>, </a:t>
            </a:r>
          </a:p>
          <a:p>
            <a:pPr marL="0" indent="0">
              <a:buNone/>
            </a:pPr>
            <a:r>
              <a:rPr lang="en-US" altLang="ja-JP" sz="1800" dirty="0"/>
              <a:t>N. Okada, R. Okada, H. </a:t>
            </a:r>
            <a:r>
              <a:rPr lang="en-US" altLang="ja-JP" sz="1800" dirty="0" err="1"/>
              <a:t>Ohhata</a:t>
            </a:r>
            <a:r>
              <a:rPr lang="en-US" altLang="ja-JP" sz="1800" dirty="0"/>
              <a:t>, A. </a:t>
            </a:r>
            <a:r>
              <a:rPr lang="en-US" altLang="ja-JP" sz="1800" dirty="0" err="1"/>
              <a:t>Terashima</a:t>
            </a:r>
            <a:r>
              <a:rPr lang="en-US" altLang="ja-JP" sz="1800" dirty="0"/>
              <a:t>, K. Tanaka, N. Ohuchi, T. </a:t>
            </a:r>
            <a:r>
              <a:rPr lang="en-US" altLang="ja-JP" sz="1800" dirty="0" err="1"/>
              <a:t>Ogitsu</a:t>
            </a:r>
            <a:r>
              <a:rPr lang="en-US" altLang="ja-JP" sz="1800" dirty="0"/>
              <a:t>.</a:t>
            </a:r>
          </a:p>
          <a:p>
            <a:pPr marL="0" indent="0">
              <a:buNone/>
            </a:pPr>
            <a:endParaRPr kumimoji="1" lang="en-US" altLang="ja-JP" sz="1800" dirty="0"/>
          </a:p>
          <a:p>
            <a:r>
              <a:rPr lang="en-US" altLang="ja-JP" sz="1800" dirty="0"/>
              <a:t>Univ. of Tokyo</a:t>
            </a:r>
          </a:p>
          <a:p>
            <a:pPr marL="0" indent="0">
              <a:buNone/>
            </a:pPr>
            <a:r>
              <a:rPr lang="en-US" altLang="ja-JP" sz="1800" dirty="0"/>
              <a:t>N. Kimura.</a:t>
            </a:r>
            <a:endParaRPr kumimoji="1" lang="en-US" altLang="ja-JP" sz="1800" dirty="0"/>
          </a:p>
          <a:p>
            <a:endParaRPr lang="en-US" altLang="ja-JP" sz="1800" dirty="0"/>
          </a:p>
          <a:p>
            <a:r>
              <a:rPr lang="en-US" altLang="ja-JP" sz="1800" dirty="0"/>
              <a:t>CERN (in particular)</a:t>
            </a:r>
          </a:p>
          <a:p>
            <a:pPr marL="0" indent="0">
              <a:buNone/>
            </a:pPr>
            <a:r>
              <a:rPr lang="en-US" altLang="ja-JP" sz="1800" dirty="0"/>
              <a:t>E. Todesco, J. C. Perez (WPE), H. </a:t>
            </a:r>
            <a:r>
              <a:rPr lang="en-US" altLang="ja-JP" sz="1800" dirty="0" err="1"/>
              <a:t>Prin</a:t>
            </a:r>
            <a:r>
              <a:rPr lang="en-US" altLang="ja-JP" sz="1800" dirty="0"/>
              <a:t>, D. Duarte Ramos, C. </a:t>
            </a:r>
            <a:r>
              <a:rPr lang="en-US" altLang="ja-JP" sz="1800" dirty="0" err="1"/>
              <a:t>Scheuerlein</a:t>
            </a:r>
            <a:r>
              <a:rPr lang="en-US" altLang="ja-JP" sz="1800" dirty="0"/>
              <a:t>, </a:t>
            </a:r>
          </a:p>
          <a:p>
            <a:pPr marL="0" indent="0">
              <a:buNone/>
            </a:pPr>
            <a:r>
              <a:rPr lang="en-US" altLang="ja-JP" sz="1800" dirty="0"/>
              <a:t>H. G. </a:t>
            </a:r>
            <a:r>
              <a:rPr lang="en-US" altLang="ja-JP" sz="1800" dirty="0" err="1"/>
              <a:t>Gavela</a:t>
            </a:r>
            <a:r>
              <a:rPr lang="en-US" altLang="ja-JP" sz="1800" dirty="0"/>
              <a:t>, A. </a:t>
            </a:r>
            <a:r>
              <a:rPr lang="en-US" altLang="ja-JP" sz="1800" dirty="0" err="1"/>
              <a:t>Devred</a:t>
            </a:r>
            <a:r>
              <a:rPr lang="en-US" altLang="ja-JP" sz="1800" dirty="0"/>
              <a:t>.</a:t>
            </a:r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Hitachi</a:t>
            </a:r>
          </a:p>
          <a:p>
            <a:pPr marL="0" indent="0">
              <a:buNone/>
            </a:pPr>
            <a:r>
              <a:rPr lang="en-US" altLang="ja-JP" sz="1800" dirty="0"/>
              <a:t>M. Yanagisawa, A. </a:t>
            </a:r>
            <a:r>
              <a:rPr lang="en-US" altLang="ja-JP" sz="1800" dirty="0" err="1"/>
              <a:t>Yokogi</a:t>
            </a:r>
            <a:r>
              <a:rPr lang="en-US" altLang="ja-JP" sz="1800" dirty="0"/>
              <a:t>, H. </a:t>
            </a:r>
            <a:r>
              <a:rPr lang="en-US" altLang="ja-JP" sz="1800" dirty="0" err="1"/>
              <a:t>Togashi</a:t>
            </a:r>
            <a:r>
              <a:rPr lang="en-US" altLang="ja-JP" sz="1800" dirty="0"/>
              <a:t>, T. </a:t>
            </a:r>
            <a:r>
              <a:rPr lang="en-US" altLang="ja-JP" sz="1800" dirty="0" err="1"/>
              <a:t>Tahara</a:t>
            </a:r>
            <a:r>
              <a:rPr lang="en-US" altLang="ja-JP" sz="1800" dirty="0"/>
              <a:t>, T. Chiba</a:t>
            </a:r>
            <a:endParaRPr kumimoji="1" lang="en-US" altLang="ja-JP" sz="1800" dirty="0"/>
          </a:p>
          <a:p>
            <a:endParaRPr kumimoji="1" lang="en-US" altLang="ja-JP" sz="1800" dirty="0"/>
          </a:p>
          <a:p>
            <a:r>
              <a:rPr kumimoji="1" lang="en-US" altLang="ja-JP" sz="1800" dirty="0" err="1"/>
              <a:t>Fusac</a:t>
            </a:r>
            <a:r>
              <a:rPr kumimoji="1" lang="en-US" altLang="ja-JP" sz="1800" dirty="0"/>
              <a:t> Technologies</a:t>
            </a:r>
          </a:p>
          <a:p>
            <a:pPr marL="0" indent="0">
              <a:buNone/>
            </a:pPr>
            <a:r>
              <a:rPr lang="en-US" altLang="ja-JP" sz="1800" dirty="0"/>
              <a:t>T. Ichihara.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4D9338-B834-8C48-AC4C-78A358A9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540C69A-D2B9-1446-A6F5-5192C2D86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25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69" y="-94980"/>
            <a:ext cx="9144000" cy="791063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3323" dirty="0">
                <a:latin typeface="+mn-lt"/>
              </a:rPr>
              <a:t>Japanese Contribution to HL-LHC: D1 magnets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240FA6-7FD0-084A-908A-CB221A94F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0701" y="6431506"/>
            <a:ext cx="6991299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Status Report on D1 Magnets, T. Nakamoto, KEK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ED2017-D171-0042-8E49-7048DCC24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47024" y="4043270"/>
            <a:ext cx="8011009" cy="2364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marR="0" lvl="0" indent="-26377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Beam separation dipole (D1) by KEK</a:t>
            </a: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Design study of D1 for HL-LHC within the framework of the CERN-KEK collaboration since 2011.</a:t>
            </a:r>
            <a:r>
              <a:rPr kumimoji="0" lang="ja-JP" altLang="ja-JP" sz="184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 </a:t>
            </a:r>
            <a:endParaRPr kumimoji="0" lang="en-GB" altLang="ja-JP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150 mm single aperture, 35 Tm (5.6 T x 6.3 m), </a:t>
            </a:r>
            <a:r>
              <a:rPr kumimoji="0" lang="en-GB" altLang="ja-JP" sz="184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Nb-Ti</a:t>
            </a: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technology.</a:t>
            </a: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Development </a:t>
            </a:r>
            <a:r>
              <a:rPr kumimoji="0" lang="fr-CH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2-m long model </a:t>
            </a:r>
            <a:r>
              <a:rPr kumimoji="0" lang="fr-CH" altLang="ja-JP" sz="184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magnets</a:t>
            </a:r>
            <a:r>
              <a:rPr kumimoji="0" lang="fr-CH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(3 </a:t>
            </a:r>
            <a:r>
              <a:rPr kumimoji="0" lang="fr-CH" altLang="ja-JP" sz="1846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kumimoji="0" lang="fr-CH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)</a:t>
            </a:r>
            <a:r>
              <a:rPr kumimoji="0" lang="en-US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at KEK</a:t>
            </a:r>
            <a:endParaRPr kumimoji="0" lang="fr-CH" altLang="ja-JP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marL="263776" marR="0" lvl="0" indent="-263776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GB" altLang="ja-JP" sz="184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Deliverables for HL-LHC</a:t>
            </a: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CH" altLang="ja-JP" sz="1846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1 full-</a:t>
            </a:r>
            <a:r>
              <a:rPr kumimoji="0" lang="fr-CH" altLang="ja-JP" sz="1846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scale</a:t>
            </a:r>
            <a:r>
              <a:rPr kumimoji="0" lang="fr-CH" altLang="ja-JP" sz="1846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prototype cold mass (LMBXFP)</a:t>
            </a:r>
          </a:p>
          <a:p>
            <a:pPr marL="738572" marR="0" lvl="1" indent="-31653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CH" altLang="ja-JP" sz="1846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6 </a:t>
            </a:r>
            <a:r>
              <a:rPr kumimoji="0" lang="fr-CH" altLang="ja-JP" sz="1846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series</a:t>
            </a:r>
            <a:r>
              <a:rPr kumimoji="0" lang="fr-CH" altLang="ja-JP" sz="1846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cold masses (LMBXF1-6)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E6325C1-EA47-F44E-B363-76A054BDCB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762" y="764215"/>
            <a:ext cx="6369238" cy="3212969"/>
          </a:xfrm>
          <a:prstGeom prst="rect">
            <a:avLst/>
          </a:prstGeom>
        </p:spPr>
      </p:pic>
      <p:sp>
        <p:nvSpPr>
          <p:cNvPr id="11" name="円/楕円 10">
            <a:extLst>
              <a:ext uri="{FF2B5EF4-FFF2-40B4-BE49-F238E27FC236}">
                <a16:creationId xmlns:a16="http://schemas.microsoft.com/office/drawing/2014/main" id="{7D40AD85-6563-6F47-8D32-627ABEA518F2}"/>
              </a:ext>
            </a:extLst>
          </p:cNvPr>
          <p:cNvSpPr/>
          <p:nvPr/>
        </p:nvSpPr>
        <p:spPr>
          <a:xfrm>
            <a:off x="4452530" y="2225469"/>
            <a:ext cx="887347" cy="135955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590ABB3B-E279-B14A-8FA3-6669BEE256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92985"/>
            <a:ext cx="2643963" cy="262103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A371CC-BE96-1846-9340-1CBF494DDC0F}"/>
              </a:ext>
            </a:extLst>
          </p:cNvPr>
          <p:cNvSpPr txBox="1"/>
          <p:nvPr/>
        </p:nvSpPr>
        <p:spPr>
          <a:xfrm>
            <a:off x="4804469" y="6258662"/>
            <a:ext cx="40623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</a:rPr>
              <a:t>7 units x 7-m long cold masses</a:t>
            </a:r>
            <a:endParaRPr kumimoji="1" lang="ja-JP" altLang="en-US" sz="2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6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9942" y="-94362"/>
            <a:ext cx="8846858" cy="720000"/>
          </a:xfrm>
        </p:spPr>
        <p:txBody>
          <a:bodyPr/>
          <a:lstStyle/>
          <a:p>
            <a:r>
              <a:rPr lang="en-GB" sz="3600" dirty="0"/>
              <a:t>Design parameters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E8878F00-BAF7-504E-8CD8-DB7C874778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842" y="506817"/>
            <a:ext cx="2461159" cy="2484673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21" name="図形グループ 20"/>
          <p:cNvGrpSpPr/>
          <p:nvPr/>
        </p:nvGrpSpPr>
        <p:grpSpPr>
          <a:xfrm>
            <a:off x="6800239" y="3243277"/>
            <a:ext cx="1741326" cy="1865025"/>
            <a:chOff x="6181756" y="2623943"/>
            <a:chExt cx="2665252" cy="2854585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1756" y="2623943"/>
              <a:ext cx="2505044" cy="2854585"/>
            </a:xfrm>
            <a:prstGeom prst="rect">
              <a:avLst/>
            </a:prstGeom>
          </p:spPr>
        </p:pic>
        <p:sp>
          <p:nvSpPr>
            <p:cNvPr id="23" name="TextBox 6"/>
            <p:cNvSpPr txBox="1"/>
            <p:nvPr/>
          </p:nvSpPr>
          <p:spPr>
            <a:xfrm>
              <a:off x="8054247" y="4679012"/>
              <a:ext cx="792761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19</a:t>
              </a:r>
            </a:p>
          </p:txBody>
        </p:sp>
        <p:sp>
          <p:nvSpPr>
            <p:cNvPr id="24" name="TextBox 15"/>
            <p:cNvSpPr txBox="1"/>
            <p:nvPr/>
          </p:nvSpPr>
          <p:spPr>
            <a:xfrm>
              <a:off x="7651048" y="3664032"/>
              <a:ext cx="674844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13</a:t>
              </a:r>
            </a:p>
          </p:txBody>
        </p:sp>
        <p:sp>
          <p:nvSpPr>
            <p:cNvPr id="25" name="TextBox 16"/>
            <p:cNvSpPr txBox="1"/>
            <p:nvPr/>
          </p:nvSpPr>
          <p:spPr>
            <a:xfrm>
              <a:off x="7061666" y="3064599"/>
              <a:ext cx="4468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26" name="Rectangle 8"/>
            <p:cNvSpPr/>
            <p:nvPr/>
          </p:nvSpPr>
          <p:spPr>
            <a:xfrm>
              <a:off x="6377337" y="2733209"/>
              <a:ext cx="298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5000"/>
                </a:lnSpc>
                <a:tabLst>
                  <a:tab pos="4572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321772" y="4045978"/>
              <a:ext cx="1031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/>
                  <a:cs typeface="Arial"/>
                </a:rPr>
                <a:t>4 blocks</a:t>
              </a:r>
            </a:p>
            <a:p>
              <a:r>
                <a:rPr kumimoji="1" lang="en-US" altLang="ja-JP" dirty="0">
                  <a:latin typeface="Arial"/>
                  <a:cs typeface="Arial"/>
                </a:rPr>
                <a:t>44 turns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90373" y="5019085"/>
            <a:ext cx="626445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0432FF"/>
                </a:solidFill>
                <a:latin typeface="Arial"/>
                <a:cs typeface="Arial"/>
              </a:rPr>
              <a:t>Large-aperture single layer coil </a:t>
            </a:r>
            <a:r>
              <a:rPr kumimoji="1" lang="en-US" altLang="ja-JP" sz="2400" dirty="0">
                <a:latin typeface="Arial"/>
                <a:cs typeface="Arial"/>
                <a:sym typeface="Wingdings"/>
              </a:rPr>
              <a:t></a:t>
            </a:r>
            <a:r>
              <a:rPr kumimoji="1" lang="en-US" altLang="ja-JP" sz="24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Mechanical support of a coil is challenging</a:t>
            </a:r>
            <a:endParaRPr lang="en-US" altLang="ja-JP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05107C-EA3A-9D4C-9B2F-163EC216B7F7}"/>
              </a:ext>
            </a:extLst>
          </p:cNvPr>
          <p:cNvSpPr txBox="1"/>
          <p:nvPr/>
        </p:nvSpPr>
        <p:spPr>
          <a:xfrm>
            <a:off x="6160851" y="540602"/>
            <a:ext cx="638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Shell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4A86825-D0C1-3A40-A723-EC351288B0B1}"/>
              </a:ext>
            </a:extLst>
          </p:cNvPr>
          <p:cNvSpPr txBox="1"/>
          <p:nvPr/>
        </p:nvSpPr>
        <p:spPr>
          <a:xfrm>
            <a:off x="6493403" y="16262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Collar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806DC36-D240-4B4B-8C73-AA47EB03B146}"/>
              </a:ext>
            </a:extLst>
          </p:cNvPr>
          <p:cNvSpPr txBox="1"/>
          <p:nvPr/>
        </p:nvSpPr>
        <p:spPr>
          <a:xfrm>
            <a:off x="5953583" y="1384950"/>
            <a:ext cx="1007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>
                <a:solidFill>
                  <a:schemeClr val="bg2"/>
                </a:solidFill>
              </a:rPr>
              <a:t>Nb-Ti</a:t>
            </a:r>
            <a:r>
              <a:rPr kumimoji="1" lang="en-US" altLang="ja-JP" sz="1600" dirty="0">
                <a:solidFill>
                  <a:schemeClr val="bg2"/>
                </a:solidFill>
              </a:rPr>
              <a:t>/Cu coil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B9FD43F-5799-2441-84C5-D1BC316ACCD3}"/>
              </a:ext>
            </a:extLst>
          </p:cNvPr>
          <p:cNvSpPr txBox="1"/>
          <p:nvPr/>
        </p:nvSpPr>
        <p:spPr>
          <a:xfrm>
            <a:off x="8098977" y="-35456"/>
            <a:ext cx="787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GFRP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wedge</a:t>
            </a:r>
            <a:endParaRPr kumimoji="1" lang="ja-JP" altLang="en-US" sz="1600" dirty="0">
              <a:solidFill>
                <a:schemeClr val="bg2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C2BFFAE-D5EA-CE46-8AE4-95A261F31257}"/>
              </a:ext>
            </a:extLst>
          </p:cNvPr>
          <p:cNvSpPr txBox="1"/>
          <p:nvPr/>
        </p:nvSpPr>
        <p:spPr>
          <a:xfrm>
            <a:off x="6294269" y="2694730"/>
            <a:ext cx="63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Yoke</a:t>
            </a:r>
            <a:endParaRPr kumimoji="1" lang="ja-JP" altLang="en-US" sz="1600">
              <a:solidFill>
                <a:schemeClr val="bg2"/>
              </a:solidFill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D4B8888-82EA-4348-9A60-3797B4F0EA6E}"/>
              </a:ext>
            </a:extLst>
          </p:cNvPr>
          <p:cNvCxnSpPr>
            <a:cxnSpLocks/>
          </p:cNvCxnSpPr>
          <p:nvPr/>
        </p:nvCxnSpPr>
        <p:spPr>
          <a:xfrm>
            <a:off x="6457386" y="1789332"/>
            <a:ext cx="630061" cy="75573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8939F8FE-898D-2343-946F-3C556A9B6433}"/>
              </a:ext>
            </a:extLst>
          </p:cNvPr>
          <p:cNvCxnSpPr>
            <a:cxnSpLocks/>
          </p:cNvCxnSpPr>
          <p:nvPr/>
        </p:nvCxnSpPr>
        <p:spPr>
          <a:xfrm>
            <a:off x="6553881" y="875389"/>
            <a:ext cx="209712" cy="287962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BAAA66A-550B-DB4D-99D4-452169152AFF}"/>
              </a:ext>
            </a:extLst>
          </p:cNvPr>
          <p:cNvCxnSpPr>
            <a:cxnSpLocks/>
          </p:cNvCxnSpPr>
          <p:nvPr/>
        </p:nvCxnSpPr>
        <p:spPr>
          <a:xfrm>
            <a:off x="6940860" y="441990"/>
            <a:ext cx="472329" cy="1022856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76276821-1810-5B4A-AF35-73E76E3370B9}"/>
              </a:ext>
            </a:extLst>
          </p:cNvPr>
          <p:cNvCxnSpPr>
            <a:cxnSpLocks/>
          </p:cNvCxnSpPr>
          <p:nvPr/>
        </p:nvCxnSpPr>
        <p:spPr>
          <a:xfrm flipH="1">
            <a:off x="7658807" y="516923"/>
            <a:ext cx="623785" cy="1408139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FDE809D8-4526-1443-B0A9-9D85D16FAFB7}"/>
              </a:ext>
            </a:extLst>
          </p:cNvPr>
          <p:cNvCxnSpPr>
            <a:cxnSpLocks/>
          </p:cNvCxnSpPr>
          <p:nvPr/>
        </p:nvCxnSpPr>
        <p:spPr>
          <a:xfrm flipV="1">
            <a:off x="6891718" y="2645805"/>
            <a:ext cx="477198" cy="248874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46026B59-D0A8-4144-88B0-FB08701AE2FA}"/>
              </a:ext>
            </a:extLst>
          </p:cNvPr>
          <p:cNvCxnSpPr>
            <a:cxnSpLocks/>
          </p:cNvCxnSpPr>
          <p:nvPr/>
        </p:nvCxnSpPr>
        <p:spPr>
          <a:xfrm flipH="1" flipV="1">
            <a:off x="7713641" y="2146957"/>
            <a:ext cx="605193" cy="902397"/>
          </a:xfrm>
          <a:prstGeom prst="straightConnector1">
            <a:avLst/>
          </a:prstGeom>
          <a:ln w="19050">
            <a:solidFill>
              <a:schemeClr val="bg2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BB6CC78-297E-6C45-8160-EE3B87DD5E09}"/>
              </a:ext>
            </a:extLst>
          </p:cNvPr>
          <p:cNvSpPr txBox="1"/>
          <p:nvPr/>
        </p:nvSpPr>
        <p:spPr>
          <a:xfrm>
            <a:off x="7904807" y="2950951"/>
            <a:ext cx="1210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2"/>
                </a:solidFill>
              </a:rPr>
              <a:t>QPH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Insulation</a:t>
            </a:r>
          </a:p>
          <a:p>
            <a:r>
              <a:rPr kumimoji="1" lang="en-US" altLang="ja-JP" sz="1600" dirty="0">
                <a:solidFill>
                  <a:schemeClr val="bg2"/>
                </a:solidFill>
              </a:rPr>
              <a:t>Brass shoe</a:t>
            </a:r>
            <a:endParaRPr kumimoji="1" lang="ja-JP" altLang="en-US" sz="1600" dirty="0">
              <a:solidFill>
                <a:schemeClr val="bg2"/>
              </a:solidFill>
            </a:endParaRPr>
          </a:p>
        </p:txBody>
      </p:sp>
      <p:graphicFrame>
        <p:nvGraphicFramePr>
          <p:cNvPr id="3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00664"/>
              </p:ext>
            </p:extLst>
          </p:nvPr>
        </p:nvGraphicFramePr>
        <p:xfrm>
          <a:off x="44061" y="622521"/>
          <a:ext cx="5997575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2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prototype, series production (7m)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aperture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150  mm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integral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35 T 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 (3D)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Nominal: 5.60 T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, Ultimate: 6.04 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Peak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 (3D)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6.58 T, Ultimate: 7.14 T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Current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Nominal : 12.11 kA, Ultimate 13.23 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temperature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1.9 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quality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&lt;10</a:t>
                      </a:r>
                      <a:r>
                        <a:rPr lang="en-US" sz="1600" b="0" i="0" baseline="300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-4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w.r.t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1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B</a:t>
                      </a:r>
                      <a:r>
                        <a:rPr lang="en-US" sz="1600" b="0" i="1" baseline="-250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 (</a:t>
                      </a:r>
                      <a:r>
                        <a:rPr lang="en-US" sz="1600" b="0" i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</a:t>
                      </a:r>
                      <a:r>
                        <a:rPr lang="en-US" sz="1600" b="0" i="0" baseline="-2500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ref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=50 mm)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Load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line ratio (3D)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76.5%, Ultimate: 83.1%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at 1.9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K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Differential inductance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4.0 </a:t>
                      </a:r>
                      <a:r>
                        <a:rPr lang="en-US" sz="1600" b="0" i="0" baseline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mH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Conductor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err="1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Nb-Ti</a:t>
                      </a: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: LHC-MB outer 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Stored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energy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Nominal: 340 kJ/m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Magnetic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6.26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6.58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6.73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636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Heat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load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135 W (Magnet total)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2 </a:t>
                      </a:r>
                      <a:r>
                        <a:rPr lang="en-US" sz="1600" b="1" i="0" baseline="0" dirty="0" err="1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mW</a:t>
                      </a: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/cm</a:t>
                      </a:r>
                      <a:r>
                        <a:rPr lang="en-US" sz="1600" b="1" i="0" baseline="3000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 </a:t>
                      </a: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(Coil peak)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&gt; 25 </a:t>
                      </a:r>
                      <a:r>
                        <a:rPr lang="en-US" sz="1600" b="1" i="0" baseline="0" dirty="0" err="1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MGy</a:t>
                      </a:r>
                      <a:endParaRPr lang="en-US" sz="1600" b="1" i="0" baseline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Radiation</a:t>
                      </a:r>
                      <a:r>
                        <a:rPr lang="en-US" sz="1600" b="0" i="0" kern="1200" baseline="0" dirty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dose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Status Report on D1 Magnets, T. Nakamoto, KEK</a:t>
            </a:r>
            <a:endParaRPr lang="en-GB" noProof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4116" y="5096625"/>
            <a:ext cx="2628900" cy="1724909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53183" y="6101461"/>
            <a:ext cx="54809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Three 2 m model magnets were developed at KEK. 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B76F94A-D0C1-D644-84D9-768E537911CE}"/>
              </a:ext>
            </a:extLst>
          </p:cNvPr>
          <p:cNvSpPr txBox="1"/>
          <p:nvPr/>
        </p:nvSpPr>
        <p:spPr>
          <a:xfrm>
            <a:off x="4503004" y="396731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12 ton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6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0ED35-48AC-FB4D-9F82-2C1719BC7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68609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D1 Prototype Cold Mass: MBXFP1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E1C9A-3845-DB41-848A-2A006E98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FC33CB-AD72-B848-82E3-2034C0D6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261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20192-82D0-8D4F-5971-2976B3B37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83720"/>
          </a:xfrm>
        </p:spPr>
        <p:txBody>
          <a:bodyPr/>
          <a:lstStyle/>
          <a:p>
            <a:r>
              <a:rPr kumimoji="1" lang="en-US" altLang="ja-JP" sz="3600" dirty="0"/>
              <a:t>Delivery of </a:t>
            </a:r>
            <a:r>
              <a:rPr lang="en-US" altLang="ja-JP" sz="3600" dirty="0"/>
              <a:t>MBXFP1 </a:t>
            </a:r>
            <a:r>
              <a:rPr kumimoji="1" lang="en-US" altLang="ja-JP" sz="3600" dirty="0"/>
              <a:t>to CERN</a:t>
            </a:r>
            <a:endParaRPr kumimoji="1" lang="ja-JP" altLang="en-US" sz="36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C1A5AB-6C6D-E60D-A5F2-B0B8EC75E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13EA0F0-FC25-2974-DD44-59A4534E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5AFCC73-89C9-2ADB-82AD-D55DFE764A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"/>
          <a:stretch/>
        </p:blipFill>
        <p:spPr bwMode="auto">
          <a:xfrm>
            <a:off x="231505" y="2719191"/>
            <a:ext cx="2807872" cy="2058754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7" name="Picture 24">
            <a:extLst>
              <a:ext uri="{FF2B5EF4-FFF2-40B4-BE49-F238E27FC236}">
                <a16:creationId xmlns:a16="http://schemas.microsoft.com/office/drawing/2014/main" id="{843643A3-2429-6968-085C-902141961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5612" y="641212"/>
            <a:ext cx="2812775" cy="158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0DA70FC3-018F-07D1-A4D9-F1F9D044F6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600" y="4919595"/>
                <a:ext cx="9046800" cy="1938405"/>
              </a:xfrm>
              <a:solidFill>
                <a:schemeClr val="bg1"/>
              </a:solidFill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altLang="ja-JP" sz="1600" dirty="0"/>
                  <a:t>The first D1 prototype cold mass was shipped from KEK on Jan. 25.</a:t>
                </a:r>
              </a:p>
              <a:p>
                <a:r>
                  <a:rPr lang="en-US" altLang="ja-JP" sz="1600" dirty="0"/>
                  <a:t>The containership departed at Yokohama (Feb. 12) and arrived at Rotterdam (March 27). </a:t>
                </a:r>
                <a:r>
                  <a:rPr kumimoji="1" lang="en-US" altLang="ja-JP" sz="1600" dirty="0"/>
                  <a:t>Delivery to CERN on April </a:t>
                </a:r>
                <a:r>
                  <a:rPr lang="en-US" altLang="ja-JP" sz="1600" dirty="0"/>
                  <a:t>4.</a:t>
                </a:r>
              </a:p>
              <a:p>
                <a:r>
                  <a:rPr kumimoji="1" lang="en-US" altLang="ja-JP" sz="1600" dirty="0"/>
                  <a:t>The wooden box was totally covered by “mold”. Very kind support of TE-MSC-LMF and </a:t>
                </a:r>
                <a:r>
                  <a:rPr lang="en-CH" altLang="ja-JP" sz="1600"/>
                  <a:t>EN-HE-HH team</a:t>
                </a:r>
                <a:r>
                  <a:rPr lang="en-US" altLang="ja-JP" sz="1600" dirty="0"/>
                  <a:t>s to pull out the cold mass under unpleasant condition.</a:t>
                </a:r>
                <a:r>
                  <a:rPr kumimoji="1" lang="en-US" altLang="ja-JP" sz="1600" dirty="0"/>
                  <a:t> Material of shipping structure shall be modified at the next shipping for series cold masses.</a:t>
                </a:r>
              </a:p>
              <a:p>
                <a:r>
                  <a:rPr lang="en-US" altLang="ja-JP" sz="1600" dirty="0"/>
                  <a:t>Data loggers were set on the cold mass. Thanks to barrier films with </a:t>
                </a:r>
                <a:r>
                  <a:rPr lang="en-US" altLang="ja-JP" sz="1600" i="0" u="none" strike="noStrike" dirty="0">
                    <a:effectLst/>
                  </a:rPr>
                  <a:t>desiccant agents</a:t>
                </a:r>
                <a:r>
                  <a:rPr lang="en-US" altLang="ja-JP" sz="1600" dirty="0"/>
                  <a:t>, the cold mass was kept in dry condition during the whole transportation. Measured acceleration was within </a:t>
                </a:r>
                <a14:m>
                  <m:oMath xmlns:m="http://schemas.openxmlformats.org/officeDocument/2006/math">
                    <m:r>
                      <a:rPr lang="en-US" altLang="ja-JP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altLang="ja-JP" sz="1600" dirty="0"/>
                  <a:t>2G all the time except the loading onto the ship (-2.4 G and -2.8G).</a:t>
                </a:r>
                <a:endParaRPr kumimoji="1" lang="ja-JP" altLang="en-US" sz="1600"/>
              </a:p>
            </p:txBody>
          </p:sp>
        </mc:Choice>
        <mc:Fallback xmlns="">
          <p:sp>
            <p:nvSpPr>
              <p:cNvPr id="9" name="コンテンツ プレースホルダー 2">
                <a:extLst>
                  <a:ext uri="{FF2B5EF4-FFF2-40B4-BE49-F238E27FC236}">
                    <a16:creationId xmlns:a16="http://schemas.microsoft.com/office/drawing/2014/main" id="{0DA70FC3-018F-07D1-A4D9-F1F9D044F6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00" y="4919595"/>
                <a:ext cx="9046800" cy="1938405"/>
              </a:xfrm>
              <a:blipFill>
                <a:blip r:embed="rId4"/>
                <a:stretch>
                  <a:fillRect l="-1120" t="-588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>
            <a:extLst>
              <a:ext uri="{FF2B5EF4-FFF2-40B4-BE49-F238E27FC236}">
                <a16:creationId xmlns:a16="http://schemas.microsoft.com/office/drawing/2014/main" id="{037EC049-FEB4-41F7-B420-6596E299C8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81" y="641212"/>
            <a:ext cx="3017520" cy="201168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66BC378-85C3-CC4C-23D7-12D7E526B4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039" y="657367"/>
            <a:ext cx="2185845" cy="1639384"/>
          </a:xfrm>
          <a:prstGeom prst="rect">
            <a:avLst/>
          </a:prstGeom>
        </p:spPr>
      </p:pic>
      <p:pic>
        <p:nvPicPr>
          <p:cNvPr id="12" name="Picture 7" descr="A group of people posing for a photo in front of a large ship&#10;&#10;Description automatically generated with medium confidence">
            <a:extLst>
              <a:ext uri="{FF2B5EF4-FFF2-40B4-BE49-F238E27FC236}">
                <a16:creationId xmlns:a16="http://schemas.microsoft.com/office/drawing/2014/main" id="{4EB9C30A-3B30-2747-238E-ED5A5A283B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5612" y="2379015"/>
            <a:ext cx="5557393" cy="239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69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820192-82D0-8D4F-5971-2976B3B37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683720"/>
          </a:xfrm>
        </p:spPr>
        <p:txBody>
          <a:bodyPr/>
          <a:lstStyle/>
          <a:p>
            <a:r>
              <a:rPr kumimoji="1" lang="en-US" altLang="ja-JP" sz="3600" dirty="0" err="1"/>
              <a:t>Cryostatting</a:t>
            </a:r>
            <a:r>
              <a:rPr kumimoji="1" lang="en-US" altLang="ja-JP" sz="3600" dirty="0"/>
              <a:t> of </a:t>
            </a:r>
            <a:r>
              <a:rPr lang="en-US" altLang="ja-JP" sz="3600" dirty="0"/>
              <a:t>MBXFP1 </a:t>
            </a:r>
            <a:r>
              <a:rPr kumimoji="1" lang="en-US" altLang="ja-JP" sz="3600" dirty="0"/>
              <a:t>at CERN</a:t>
            </a:r>
            <a:endParaRPr kumimoji="1" lang="ja-JP" altLang="en-US" sz="36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C1A5AB-6C6D-E60D-A5F2-B0B8EC75E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13EA0F0-FC25-2974-DD44-59A4534E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0DA70FC3-018F-07D1-A4D9-F1F9D044F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38" y="5358268"/>
            <a:ext cx="9046800" cy="121069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28600" indent="-228600"/>
            <a:r>
              <a:rPr lang="en-US" altLang="ja-JP" sz="1700" dirty="0"/>
              <a:t>Many thanks to H. </a:t>
            </a:r>
            <a:r>
              <a:rPr lang="en-US" altLang="ja-JP" sz="1700" dirty="0" err="1"/>
              <a:t>Prin</a:t>
            </a:r>
            <a:r>
              <a:rPr lang="en-US" altLang="ja-JP" sz="1700" dirty="0"/>
              <a:t>, D. Duarte Ramos for completing the cold mass and for </a:t>
            </a:r>
            <a:r>
              <a:rPr lang="en-US" altLang="ja-JP" sz="1700" dirty="0" err="1"/>
              <a:t>cryostatting</a:t>
            </a:r>
            <a:r>
              <a:rPr lang="en-US" altLang="ja-JP" sz="1700" dirty="0"/>
              <a:t>.</a:t>
            </a:r>
          </a:p>
          <a:p>
            <a:pPr marL="228600" indent="-228600"/>
            <a:r>
              <a:rPr lang="en-US" altLang="ja-JP" sz="1700" dirty="0" err="1"/>
              <a:t>Cryostatting</a:t>
            </a:r>
            <a:r>
              <a:rPr lang="en-US" altLang="ja-JP" sz="1700" dirty="0"/>
              <a:t> report at WP3 meeting can be found at </a:t>
            </a:r>
            <a:r>
              <a:rPr lang="en-US" altLang="ja-JP" sz="1700" dirty="0">
                <a:hlinkClick r:id="rId2"/>
              </a:rPr>
              <a:t>https://indico.cern.ch/event/1296834/</a:t>
            </a:r>
            <a:r>
              <a:rPr lang="en-US" altLang="ja-JP" sz="1700" dirty="0"/>
              <a:t> .</a:t>
            </a:r>
          </a:p>
          <a:p>
            <a:pPr marL="228600" indent="-228600"/>
            <a:r>
              <a:rPr lang="en-GB" altLang="ja-JP" sz="1700" dirty="0"/>
              <a:t>Cooling of the magnet at SM18 was started in November and the powering test will be started soon.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1C2E623-0608-F79D-6683-C33BECB4AF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143" y="713011"/>
            <a:ext cx="1962017" cy="1472169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EBF69B16-5210-4D57-98BF-4937F72125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27" y="713011"/>
            <a:ext cx="1962016" cy="1468202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FAF87660-8F74-855C-DBF2-9C13FCE613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159" y="713011"/>
            <a:ext cx="1972578" cy="1487082"/>
          </a:xfrm>
          <a:prstGeom prst="rect">
            <a:avLst/>
          </a:prstGeom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0302098A-A4DD-3619-22E1-4761808560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2738" y="713011"/>
            <a:ext cx="1984098" cy="148708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BDF21E0-A7C0-AA23-185F-DE9C33A529A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797" y="2266055"/>
            <a:ext cx="5500094" cy="286893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BD29FB7-9A4E-D182-CEF2-21AE9F5B041A}"/>
              </a:ext>
            </a:extLst>
          </p:cNvPr>
          <p:cNvSpPr txBox="1"/>
          <p:nvPr/>
        </p:nvSpPr>
        <p:spPr>
          <a:xfrm>
            <a:off x="6652891" y="2330348"/>
            <a:ext cx="2393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Courtesy of </a:t>
            </a:r>
            <a:r>
              <a:rPr kumimoji="1" lang="en-US" altLang="ja-JP" sz="1200" dirty="0" err="1"/>
              <a:t>Delio</a:t>
            </a:r>
            <a:r>
              <a:rPr kumimoji="1" lang="en-US" altLang="ja-JP" sz="1200" dirty="0"/>
              <a:t> </a:t>
            </a:r>
            <a:r>
              <a:rPr lang="en-US" altLang="ja-JP" sz="1200" dirty="0"/>
              <a:t>Duarte Ramos, Franco Julio </a:t>
            </a:r>
            <a:r>
              <a:rPr lang="en-US" altLang="ja-JP" sz="1200" dirty="0" err="1"/>
              <a:t>Mangiarotti</a:t>
            </a:r>
            <a:r>
              <a:rPr kumimoji="1" lang="en-US" altLang="ja-JP" sz="1200" dirty="0"/>
              <a:t> 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93162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3959ED-3C27-28D0-683C-9BF1E778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51837"/>
          </a:xfrm>
        </p:spPr>
        <p:txBody>
          <a:bodyPr/>
          <a:lstStyle/>
          <a:p>
            <a:r>
              <a:rPr kumimoji="1" lang="en-US" altLang="ja-JP" sz="3600" dirty="0"/>
              <a:t>New MoU Addendum</a:t>
            </a:r>
            <a:endParaRPr kumimoji="1" lang="ja-JP" altLang="en-US" sz="36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7CE0AC-4C7F-B5F6-63A9-28754DAA1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533" y="5475846"/>
            <a:ext cx="7866808" cy="1240504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Protocol of the </a:t>
            </a:r>
            <a:r>
              <a:rPr lang="en-US" altLang="ja-JP" sz="1800" dirty="0"/>
              <a:t>ownership transfer of the D1 cold mass was NOT defined in the Addendum #1.</a:t>
            </a:r>
          </a:p>
          <a:p>
            <a:r>
              <a:rPr kumimoji="1" lang="en-US" altLang="ja-JP" sz="1800" dirty="0"/>
              <a:t>Discussion was triggered by the delivery of the D1 prototype and the Addendum #3 was finally issued in May 2023.</a:t>
            </a:r>
          </a:p>
          <a:p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3E5082E-2919-D44B-0A2F-6BF1A6AAA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2DED8A0-B4EB-25F0-F564-740D1BB17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42D605F-9FD3-0C9C-0FBD-8E7196CAC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435" y="551837"/>
            <a:ext cx="3401035" cy="48215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CCC6CFF-95FB-1282-2CC1-32341BBFD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2510" y="551837"/>
            <a:ext cx="3401035" cy="48215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6965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20ED35-48AC-FB4D-9F82-2C1719BC7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868609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Status of the series D1 Cold Masses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EE1C9A-3845-DB41-848A-2A006E98A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Status Report on D1 Magnets, T. Nakamoto, KEK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FC33CB-AD72-B848-82E3-2034C0D6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683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20000"/>
            <a:lumOff val="80000"/>
          </a:schemeClr>
        </a:solidFill>
        <a:ln w="28575">
          <a:solidFill>
            <a:srgbClr val="FF000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P3_meeting_20170208" id="{B7698E67-20D6-8F4A-876E-5D659D0A0BEC}" vid="{380E9621-9565-2449-988D-8729698CFEC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14608</TotalTime>
  <Words>1844</Words>
  <Application>Microsoft Macintosh PowerPoint</Application>
  <PresentationFormat>画面に合わせる (4:3)</PresentationFormat>
  <Paragraphs>287</Paragraphs>
  <Slides>19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Roboto</vt:lpstr>
      <vt:lpstr>Wingdings</vt:lpstr>
      <vt:lpstr>Thème Office</vt:lpstr>
      <vt:lpstr>Status Report on D1 Magnets</vt:lpstr>
      <vt:lpstr>Acknowledgement</vt:lpstr>
      <vt:lpstr>Japanese Contribution to HL-LHC: D1 magnets</vt:lpstr>
      <vt:lpstr>Design parameters</vt:lpstr>
      <vt:lpstr>D1 Prototype Cold Mass: MBXFP1</vt:lpstr>
      <vt:lpstr>Delivery of MBXFP1 to CERN</vt:lpstr>
      <vt:lpstr>Cryostatting of MBXFP1 at CERN</vt:lpstr>
      <vt:lpstr>New MoU Addendum</vt:lpstr>
      <vt:lpstr>Status of the series D1 Cold Masses</vt:lpstr>
      <vt:lpstr>PowerPoint プレゼンテーション</vt:lpstr>
      <vt:lpstr>Status of Series Magnet Production</vt:lpstr>
      <vt:lpstr>Major NC in Manufacturing of MBXF5</vt:lpstr>
      <vt:lpstr>Repair of MBXF5 Coils</vt:lpstr>
      <vt:lpstr>Status of Series Magnet Production</vt:lpstr>
      <vt:lpstr>Remaining Issues in KEK Test Facility after MBXFP1 Powering Test</vt:lpstr>
      <vt:lpstr>Test facility upgrades</vt:lpstr>
      <vt:lpstr>Training performance</vt:lpstr>
      <vt:lpstr>Field Quality: Integral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 on model magnet development of D1</dc:title>
  <dc:creator>Microsoft Office ユーザー</dc:creator>
  <cp:lastModifiedBy> </cp:lastModifiedBy>
  <cp:revision>1204</cp:revision>
  <cp:lastPrinted>2019-09-25T16:02:36Z</cp:lastPrinted>
  <dcterms:created xsi:type="dcterms:W3CDTF">2017-02-04T09:19:33Z</dcterms:created>
  <dcterms:modified xsi:type="dcterms:W3CDTF">2023-12-07T01:07:06Z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