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5" r:id="rId1"/>
  </p:sldMasterIdLst>
  <p:notesMasterIdLst>
    <p:notesMasterId r:id="rId24"/>
  </p:notesMasterIdLst>
  <p:handoutMasterIdLst>
    <p:handoutMasterId r:id="rId25"/>
  </p:handoutMasterIdLst>
  <p:sldIdLst>
    <p:sldId id="256" r:id="rId2"/>
    <p:sldId id="281" r:id="rId3"/>
    <p:sldId id="287" r:id="rId4"/>
    <p:sldId id="288" r:id="rId5"/>
    <p:sldId id="356" r:id="rId6"/>
    <p:sldId id="286" r:id="rId7"/>
    <p:sldId id="350" r:id="rId8"/>
    <p:sldId id="355" r:id="rId9"/>
    <p:sldId id="282" r:id="rId10"/>
    <p:sldId id="352" r:id="rId11"/>
    <p:sldId id="353" r:id="rId12"/>
    <p:sldId id="289" r:id="rId13"/>
    <p:sldId id="344" r:id="rId14"/>
    <p:sldId id="332" r:id="rId15"/>
    <p:sldId id="357" r:id="rId16"/>
    <p:sldId id="358" r:id="rId17"/>
    <p:sldId id="345" r:id="rId18"/>
    <p:sldId id="346" r:id="rId19"/>
    <p:sldId id="347" r:id="rId20"/>
    <p:sldId id="359" r:id="rId21"/>
    <p:sldId id="348" r:id="rId22"/>
    <p:sldId id="261" r:id="rId2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88" autoAdjust="0"/>
    <p:restoredTop sz="94660"/>
  </p:normalViewPr>
  <p:slideViewPr>
    <p:cSldViewPr snapToGrid="0">
      <p:cViewPr varScale="1">
        <p:scale>
          <a:sx n="152" d="100"/>
          <a:sy n="152" d="100"/>
        </p:scale>
        <p:origin x="18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E7C6045-8123-4262-B644-9EFD91C59EF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72B254-59CB-4035-A00F-D4F400E716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82914-A121-4B6C-BE0C-F682476C98CC}" type="datetimeFigureOut">
              <a:rPr lang="en-US" smtClean="0"/>
              <a:t>7/6/23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681960-6598-48BB-96B8-DD6472D10AF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5A3A6C-51ED-45E3-A6B1-78DAF3A15D3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3A34C6-D470-4263-B619-5E345C8B7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750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CBDC26-7B40-449E-AEA1-A29CA57ADC5B}" type="datetimeFigureOut">
              <a:rPr lang="en-US" smtClean="0"/>
              <a:t>7/6/23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8B30E-AAC2-429F-A9EA-4278ABA493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5370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3388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9195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573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2097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46430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10951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91126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42075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5768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166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72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0135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6423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6130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485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843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388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7696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5566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31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226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080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B0F7D69-D93C-4C38-A23D-76E000D691CD}"/>
              </a:ext>
            </a:extLst>
          </p:cNvPr>
          <p:cNvSpPr/>
          <p:nvPr/>
        </p:nvSpPr>
        <p:spPr>
          <a:xfrm>
            <a:off x="0" y="0"/>
            <a:ext cx="3496422" cy="6858000"/>
          </a:xfrm>
          <a:custGeom>
            <a:avLst/>
            <a:gdLst>
              <a:gd name="connsiteX0" fmla="*/ 0 w 3496422"/>
              <a:gd name="connsiteY0" fmla="*/ 0 h 6858000"/>
              <a:gd name="connsiteX1" fmla="*/ 1873399 w 3496422"/>
              <a:gd name="connsiteY1" fmla="*/ 0 h 6858000"/>
              <a:gd name="connsiteX2" fmla="*/ 1895523 w 3496422"/>
              <a:gd name="connsiteY2" fmla="*/ 14997 h 6858000"/>
              <a:gd name="connsiteX3" fmla="*/ 3496422 w 3496422"/>
              <a:gd name="connsiteY3" fmla="*/ 3621656 h 6858000"/>
              <a:gd name="connsiteX4" fmla="*/ 1622072 w 3496422"/>
              <a:gd name="connsiteY4" fmla="*/ 6374814 h 6858000"/>
              <a:gd name="connsiteX5" fmla="*/ 1105424 w 3496422"/>
              <a:gd name="connsiteY5" fmla="*/ 6780599 h 6858000"/>
              <a:gd name="connsiteX6" fmla="*/ 993668 w 3496422"/>
              <a:gd name="connsiteY6" fmla="*/ 6858000 h 6858000"/>
              <a:gd name="connsiteX7" fmla="*/ 0 w 349642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4295" y="1346268"/>
            <a:ext cx="7060135" cy="3285207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5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2312" y="4631475"/>
            <a:ext cx="7052117" cy="1150200"/>
          </a:xfrm>
        </p:spPr>
        <p:txBody>
          <a:bodyPr lIns="109728" tIns="109728" rIns="109728" bIns="91440"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23E5C65-E22A-4865-9449-10140D62B6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54295" y="617415"/>
            <a:ext cx="7123723" cy="457200"/>
          </a:xfrm>
        </p:spPr>
        <p:txBody>
          <a:bodyPr/>
          <a:lstStyle>
            <a:lvl1pPr algn="l">
              <a:defRPr/>
            </a:lvl1pPr>
          </a:lstStyle>
          <a:p>
            <a:fld id="{4907F4E7-B4F9-4074-93FC-0F2B56E1F92C}" type="datetime1">
              <a:rPr lang="en-US" smtClean="0"/>
              <a:t>7/6/23</a:t>
            </a:fld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EF9C3DE0-E7F5-4B4D-B5AF-CDE724CE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5" y="6170490"/>
            <a:ext cx="5588349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48C1E146-840A-4217-B63E-62E5CF890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5600" y="6170490"/>
            <a:ext cx="1198829" cy="457200"/>
          </a:xfrm>
        </p:spPr>
        <p:txBody>
          <a:bodyPr/>
          <a:lstStyle>
            <a:lvl1pPr algn="r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CD419D4-EA9D-42D9-BF62-B07F0B7B672B}"/>
              </a:ext>
            </a:extLst>
          </p:cNvPr>
          <p:cNvSpPr/>
          <p:nvPr/>
        </p:nvSpPr>
        <p:spPr>
          <a:xfrm>
            <a:off x="1375409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C6FEC9B-9608-4181-A9E5-A1B80E72021C}"/>
              </a:ext>
            </a:extLst>
          </p:cNvPr>
          <p:cNvSpPr/>
          <p:nvPr/>
        </p:nvSpPr>
        <p:spPr>
          <a:xfrm>
            <a:off x="1155402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1564ED-F26F-451D-97D6-A6EC3E83FD55}"/>
              </a:ext>
            </a:extLst>
          </p:cNvPr>
          <p:cNvSpPr/>
          <p:nvPr/>
        </p:nvSpPr>
        <p:spPr>
          <a:xfrm>
            <a:off x="924161" y="0"/>
            <a:ext cx="2261351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0191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397E4A-EB6A-4FA6-AA4F-69EA0C70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AB58-CC0C-4C45-8C2D-FC6FF1E94DF1}" type="datetime1">
              <a:rPr lang="en-US" smtClean="0"/>
              <a:t>7/6/23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1A2F5D-7AC4-4F91-965A-7B6A45D6F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6E8B86-CDB8-482F-9D9F-1BFDA3638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516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E759FE8C-EB7E-47F4-94DF-8ADB360B706C}" type="datetime1">
              <a:rPr lang="en-US" smtClean="0"/>
              <a:t>7/6/23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 title="Rule Line">
            <a:extLst>
              <a:ext uri="{FF2B5EF4-FFF2-40B4-BE49-F238E27FC236}">
                <a16:creationId xmlns:a16="http://schemas.microsoft.com/office/drawing/2014/main" id="{A1005B08-D2D4-455C-AA62-1200E43E7AF9}"/>
              </a:ext>
            </a:extLst>
          </p:cNvPr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7886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923EF53-7767-4C94-BEF6-D45292794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CE858-67F3-463F-9A54-5E07715639AF}" type="datetime1">
              <a:rPr lang="en-US" smtClean="0"/>
              <a:t>7/6/23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CF12700-F905-4CFA-970C-C81E05A64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A1B1EE2-BCA3-432B-A32D-B04C7F1DD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305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84A89F5-6982-40AE-8108-88B93E85C8FF}"/>
              </a:ext>
            </a:extLst>
          </p:cNvPr>
          <p:cNvGrpSpPr/>
          <p:nvPr/>
        </p:nvGrpSpPr>
        <p:grpSpPr>
          <a:xfrm>
            <a:off x="3124577" y="0"/>
            <a:ext cx="4389519" cy="2916937"/>
            <a:chOff x="3124577" y="0"/>
            <a:chExt cx="4389519" cy="2916937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80BED93-E30B-4492-A268-84C33CA4F067}"/>
                </a:ext>
              </a:extLst>
            </p:cNvPr>
            <p:cNvSpPr/>
            <p:nvPr/>
          </p:nvSpPr>
          <p:spPr>
            <a:xfrm>
              <a:off x="3320637" y="0"/>
              <a:ext cx="4013331" cy="2742133"/>
            </a:xfrm>
            <a:custGeom>
              <a:avLst/>
              <a:gdLst>
                <a:gd name="connsiteX0" fmla="*/ 294151 w 4013331"/>
                <a:gd name="connsiteY0" fmla="*/ 0 h 2742133"/>
                <a:gd name="connsiteX1" fmla="*/ 3844057 w 4013331"/>
                <a:gd name="connsiteY1" fmla="*/ 0 h 2742133"/>
                <a:gd name="connsiteX2" fmla="*/ 3892490 w 4013331"/>
                <a:gd name="connsiteY2" fmla="*/ 131440 h 2742133"/>
                <a:gd name="connsiteX3" fmla="*/ 4013331 w 4013331"/>
                <a:gd name="connsiteY3" fmla="*/ 941251 h 2742133"/>
                <a:gd name="connsiteX4" fmla="*/ 3804827 w 4013331"/>
                <a:gd name="connsiteY4" fmla="*/ 1540292 h 2742133"/>
                <a:gd name="connsiteX5" fmla="*/ 3187498 w 4013331"/>
                <a:gd name="connsiteY5" fmla="*/ 2098087 h 2742133"/>
                <a:gd name="connsiteX6" fmla="*/ 3051769 w 4013331"/>
                <a:gd name="connsiteY6" fmla="*/ 2204787 h 2742133"/>
                <a:gd name="connsiteX7" fmla="*/ 1936476 w 4013331"/>
                <a:gd name="connsiteY7" fmla="*/ 2742133 h 2742133"/>
                <a:gd name="connsiteX8" fmla="*/ 467303 w 4013331"/>
                <a:gd name="connsiteY8" fmla="*/ 1868695 h 2742133"/>
                <a:gd name="connsiteX9" fmla="*/ 310732 w 4013331"/>
                <a:gd name="connsiteY9" fmla="*/ 1645244 h 2742133"/>
                <a:gd name="connsiteX10" fmla="*/ 0 w 4013331"/>
                <a:gd name="connsiteY10" fmla="*/ 941251 h 2742133"/>
                <a:gd name="connsiteX11" fmla="*/ 187749 w 4013331"/>
                <a:gd name="connsiteY11" fmla="*/ 183076 h 2742133"/>
                <a:gd name="connsiteX12" fmla="*/ 288888 w 4013331"/>
                <a:gd name="connsiteY12" fmla="*/ 7329 h 274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13331" h="2742133">
                  <a:moveTo>
                    <a:pt x="294151" y="0"/>
                  </a:moveTo>
                  <a:lnTo>
                    <a:pt x="3844057" y="0"/>
                  </a:lnTo>
                  <a:lnTo>
                    <a:pt x="3892490" y="131440"/>
                  </a:lnTo>
                  <a:cubicBezTo>
                    <a:pt x="3971777" y="378867"/>
                    <a:pt x="4013331" y="652783"/>
                    <a:pt x="4013331" y="941251"/>
                  </a:cubicBezTo>
                  <a:cubicBezTo>
                    <a:pt x="4013331" y="1171430"/>
                    <a:pt x="3948997" y="1356167"/>
                    <a:pt x="3804827" y="1540292"/>
                  </a:cubicBezTo>
                  <a:cubicBezTo>
                    <a:pt x="3654026" y="1732895"/>
                    <a:pt x="3427436" y="1910292"/>
                    <a:pt x="3187498" y="2098087"/>
                  </a:cubicBezTo>
                  <a:cubicBezTo>
                    <a:pt x="3143231" y="2132693"/>
                    <a:pt x="3097499" y="2168522"/>
                    <a:pt x="3051769" y="2204787"/>
                  </a:cubicBezTo>
                  <a:cubicBezTo>
                    <a:pt x="2642425" y="2529345"/>
                    <a:pt x="2343664" y="2742133"/>
                    <a:pt x="1936476" y="2742133"/>
                  </a:cubicBezTo>
                  <a:cubicBezTo>
                    <a:pt x="1316045" y="2742133"/>
                    <a:pt x="876647" y="2480932"/>
                    <a:pt x="467303" y="1868695"/>
                  </a:cubicBezTo>
                  <a:cubicBezTo>
                    <a:pt x="413736" y="1788559"/>
                    <a:pt x="361372" y="1715679"/>
                    <a:pt x="310732" y="1645244"/>
                  </a:cubicBezTo>
                  <a:cubicBezTo>
                    <a:pt x="100850" y="1353195"/>
                    <a:pt x="0" y="1201315"/>
                    <a:pt x="0" y="941251"/>
                  </a:cubicBezTo>
                  <a:cubicBezTo>
                    <a:pt x="0" y="683021"/>
                    <a:pt x="63214" y="427935"/>
                    <a:pt x="187749" y="183076"/>
                  </a:cubicBezTo>
                  <a:cubicBezTo>
                    <a:pt x="218215" y="123194"/>
                    <a:pt x="251953" y="64578"/>
                    <a:pt x="288888" y="7329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65F60C1-CD8B-4326-9B24-3D197CF382A6}"/>
                </a:ext>
              </a:extLst>
            </p:cNvPr>
            <p:cNvSpPr/>
            <p:nvPr/>
          </p:nvSpPr>
          <p:spPr>
            <a:xfrm>
              <a:off x="3566319" y="0"/>
              <a:ext cx="3401415" cy="2440484"/>
            </a:xfrm>
            <a:custGeom>
              <a:avLst/>
              <a:gdLst>
                <a:gd name="connsiteX0" fmla="*/ 332917 w 3401415"/>
                <a:gd name="connsiteY0" fmla="*/ 0 h 2440484"/>
                <a:gd name="connsiteX1" fmla="*/ 3207137 w 3401415"/>
                <a:gd name="connsiteY1" fmla="*/ 0 h 2440484"/>
                <a:gd name="connsiteX2" fmla="*/ 3242654 w 3401415"/>
                <a:gd name="connsiteY2" fmla="*/ 74937 h 2440484"/>
                <a:gd name="connsiteX3" fmla="*/ 3401415 w 3401415"/>
                <a:gd name="connsiteY3" fmla="*/ 914184 h 2440484"/>
                <a:gd name="connsiteX4" fmla="*/ 3224702 w 3401415"/>
                <a:gd name="connsiteY4" fmla="*/ 1421888 h 2440484"/>
                <a:gd name="connsiteX5" fmla="*/ 2701498 w 3401415"/>
                <a:gd name="connsiteY5" fmla="*/ 1894635 h 2440484"/>
                <a:gd name="connsiteX6" fmla="*/ 2586463 w 3401415"/>
                <a:gd name="connsiteY6" fmla="*/ 1985068 h 2440484"/>
                <a:gd name="connsiteX7" fmla="*/ 1641219 w 3401415"/>
                <a:gd name="connsiteY7" fmla="*/ 2440484 h 2440484"/>
                <a:gd name="connsiteX8" fmla="*/ 396053 w 3401415"/>
                <a:gd name="connsiteY8" fmla="*/ 1700219 h 2440484"/>
                <a:gd name="connsiteX9" fmla="*/ 263354 w 3401415"/>
                <a:gd name="connsiteY9" fmla="*/ 1510839 h 2440484"/>
                <a:gd name="connsiteX10" fmla="*/ 0 w 3401415"/>
                <a:gd name="connsiteY10" fmla="*/ 914184 h 2440484"/>
                <a:gd name="connsiteX11" fmla="*/ 159122 w 3401415"/>
                <a:gd name="connsiteY11" fmla="*/ 271610 h 2440484"/>
                <a:gd name="connsiteX12" fmla="*/ 244841 w 3401415"/>
                <a:gd name="connsiteY12" fmla="*/ 122658 h 244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01415" h="2440484">
                  <a:moveTo>
                    <a:pt x="332917" y="0"/>
                  </a:moveTo>
                  <a:lnTo>
                    <a:pt x="3207137" y="0"/>
                  </a:lnTo>
                  <a:lnTo>
                    <a:pt x="3242654" y="74937"/>
                  </a:lnTo>
                  <a:cubicBezTo>
                    <a:pt x="3346386" y="322243"/>
                    <a:pt x="3401415" y="608579"/>
                    <a:pt x="3401415" y="914184"/>
                  </a:cubicBezTo>
                  <a:cubicBezTo>
                    <a:pt x="3401415" y="1109268"/>
                    <a:pt x="3346890" y="1265837"/>
                    <a:pt x="3224702" y="1421888"/>
                  </a:cubicBezTo>
                  <a:cubicBezTo>
                    <a:pt x="3096894" y="1585125"/>
                    <a:pt x="2904852" y="1735475"/>
                    <a:pt x="2701498" y="1894635"/>
                  </a:cubicBezTo>
                  <a:cubicBezTo>
                    <a:pt x="2663980" y="1923966"/>
                    <a:pt x="2625221" y="1954332"/>
                    <a:pt x="2586463" y="1985068"/>
                  </a:cubicBezTo>
                  <a:cubicBezTo>
                    <a:pt x="2239532" y="2260140"/>
                    <a:pt x="1986324" y="2440484"/>
                    <a:pt x="1641219" y="2440484"/>
                  </a:cubicBezTo>
                  <a:cubicBezTo>
                    <a:pt x="1115386" y="2440484"/>
                    <a:pt x="742984" y="2219109"/>
                    <a:pt x="396053" y="1700219"/>
                  </a:cubicBezTo>
                  <a:cubicBezTo>
                    <a:pt x="350653" y="1632303"/>
                    <a:pt x="306273" y="1570535"/>
                    <a:pt x="263354" y="1510839"/>
                  </a:cubicBezTo>
                  <a:cubicBezTo>
                    <a:pt x="85473" y="1263318"/>
                    <a:pt x="0" y="1134597"/>
                    <a:pt x="0" y="914184"/>
                  </a:cubicBezTo>
                  <a:cubicBezTo>
                    <a:pt x="0" y="695327"/>
                    <a:pt x="53576" y="479135"/>
                    <a:pt x="159122" y="271610"/>
                  </a:cubicBezTo>
                  <a:cubicBezTo>
                    <a:pt x="184943" y="220858"/>
                    <a:pt x="213538" y="171179"/>
                    <a:pt x="244841" y="122658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511D06-104E-440E-8049-4CDCE4B87E96}"/>
                </a:ext>
              </a:extLst>
            </p:cNvPr>
            <p:cNvSpPr/>
            <p:nvPr/>
          </p:nvSpPr>
          <p:spPr>
            <a:xfrm>
              <a:off x="3232490" y="0"/>
              <a:ext cx="4164597" cy="2817185"/>
            </a:xfrm>
            <a:custGeom>
              <a:avLst/>
              <a:gdLst>
                <a:gd name="connsiteX0" fmla="*/ 237339 w 4130517"/>
                <a:gd name="connsiteY0" fmla="*/ 0 h 2806419"/>
                <a:gd name="connsiteX1" fmla="*/ 3997489 w 4130517"/>
                <a:gd name="connsiteY1" fmla="*/ 0 h 2806419"/>
                <a:gd name="connsiteX2" fmla="*/ 4006148 w 4130517"/>
                <a:gd name="connsiteY2" fmla="*/ 24333 h 2806419"/>
                <a:gd name="connsiteX3" fmla="*/ 4130517 w 4130517"/>
                <a:gd name="connsiteY3" fmla="*/ 887307 h 2806419"/>
                <a:gd name="connsiteX4" fmla="*/ 3915925 w 4130517"/>
                <a:gd name="connsiteY4" fmla="*/ 1525677 h 2806419"/>
                <a:gd name="connsiteX5" fmla="*/ 3280571 w 4130517"/>
                <a:gd name="connsiteY5" fmla="*/ 2120090 h 2806419"/>
                <a:gd name="connsiteX6" fmla="*/ 3140878 w 4130517"/>
                <a:gd name="connsiteY6" fmla="*/ 2233796 h 2806419"/>
                <a:gd name="connsiteX7" fmla="*/ 1993019 w 4130517"/>
                <a:gd name="connsiteY7" fmla="*/ 2806419 h 2806419"/>
                <a:gd name="connsiteX8" fmla="*/ 480948 w 4130517"/>
                <a:gd name="connsiteY8" fmla="*/ 1875638 h 2806419"/>
                <a:gd name="connsiteX9" fmla="*/ 319805 w 4130517"/>
                <a:gd name="connsiteY9" fmla="*/ 1637519 h 2806419"/>
                <a:gd name="connsiteX10" fmla="*/ 0 w 4130517"/>
                <a:gd name="connsiteY10" fmla="*/ 887307 h 2806419"/>
                <a:gd name="connsiteX11" fmla="*/ 193231 w 4130517"/>
                <a:gd name="connsiteY11" fmla="*/ 79360 h 280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30517" h="2806419">
                  <a:moveTo>
                    <a:pt x="237339" y="0"/>
                  </a:moveTo>
                  <a:lnTo>
                    <a:pt x="3997489" y="0"/>
                  </a:lnTo>
                  <a:lnTo>
                    <a:pt x="4006148" y="24333"/>
                  </a:lnTo>
                  <a:cubicBezTo>
                    <a:pt x="4087750" y="288004"/>
                    <a:pt x="4130517" y="579903"/>
                    <a:pt x="4130517" y="887307"/>
                  </a:cubicBezTo>
                  <a:cubicBezTo>
                    <a:pt x="4130517" y="1132599"/>
                    <a:pt x="4064304" y="1329464"/>
                    <a:pt x="3915925" y="1525677"/>
                  </a:cubicBezTo>
                  <a:cubicBezTo>
                    <a:pt x="3760721" y="1730924"/>
                    <a:pt x="3527514" y="1919967"/>
                    <a:pt x="3280571" y="2120090"/>
                  </a:cubicBezTo>
                  <a:cubicBezTo>
                    <a:pt x="3235011" y="2156968"/>
                    <a:pt x="3187944" y="2195151"/>
                    <a:pt x="3140878" y="2233796"/>
                  </a:cubicBezTo>
                  <a:cubicBezTo>
                    <a:pt x="2719582" y="2579662"/>
                    <a:pt x="2412097" y="2806419"/>
                    <a:pt x="1993019" y="2806419"/>
                  </a:cubicBezTo>
                  <a:cubicBezTo>
                    <a:pt x="1354472" y="2806419"/>
                    <a:pt x="902244" y="2528070"/>
                    <a:pt x="480948" y="1875638"/>
                  </a:cubicBezTo>
                  <a:cubicBezTo>
                    <a:pt x="425816" y="1790244"/>
                    <a:pt x="371924" y="1712578"/>
                    <a:pt x="319805" y="1637519"/>
                  </a:cubicBezTo>
                  <a:cubicBezTo>
                    <a:pt x="103795" y="1326296"/>
                    <a:pt x="0" y="1164446"/>
                    <a:pt x="0" y="887307"/>
                  </a:cubicBezTo>
                  <a:cubicBezTo>
                    <a:pt x="0" y="612125"/>
                    <a:pt x="65060" y="340293"/>
                    <a:pt x="193231" y="7936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64F6B39-7B0A-4839-9F52-1FFA2044F248}"/>
                </a:ext>
              </a:extLst>
            </p:cNvPr>
            <p:cNvSpPr/>
            <p:nvPr/>
          </p:nvSpPr>
          <p:spPr>
            <a:xfrm>
              <a:off x="3124577" y="0"/>
              <a:ext cx="4389519" cy="2916937"/>
            </a:xfrm>
            <a:custGeom>
              <a:avLst/>
              <a:gdLst>
                <a:gd name="connsiteX0" fmla="*/ 208215 w 4389519"/>
                <a:gd name="connsiteY0" fmla="*/ 0 h 2916937"/>
                <a:gd name="connsiteX1" fmla="*/ 4284014 w 4389519"/>
                <a:gd name="connsiteY1" fmla="*/ 0 h 2916937"/>
                <a:gd name="connsiteX2" fmla="*/ 4335794 w 4389519"/>
                <a:gd name="connsiteY2" fmla="*/ 207911 h 2916937"/>
                <a:gd name="connsiteX3" fmla="*/ 4376420 w 4389519"/>
                <a:gd name="connsiteY3" fmla="*/ 1078865 h 2916937"/>
                <a:gd name="connsiteX4" fmla="*/ 4090147 w 4389519"/>
                <a:gd name="connsiteY4" fmla="*/ 1734728 h 2916937"/>
                <a:gd name="connsiteX5" fmla="*/ 3362552 w 4389519"/>
                <a:gd name="connsiteY5" fmla="*/ 2305097 h 2916937"/>
                <a:gd name="connsiteX6" fmla="*/ 3204152 w 4389519"/>
                <a:gd name="connsiteY6" fmla="*/ 2412521 h 2916937"/>
                <a:gd name="connsiteX7" fmla="*/ 1936072 w 4389519"/>
                <a:gd name="connsiteY7" fmla="*/ 2912360 h 2916937"/>
                <a:gd name="connsiteX8" fmla="*/ 421690 w 4389519"/>
                <a:gd name="connsiteY8" fmla="*/ 1787063 h 2916937"/>
                <a:gd name="connsiteX9" fmla="*/ 273167 w 4389519"/>
                <a:gd name="connsiteY9" fmla="*/ 1520080 h 2916937"/>
                <a:gd name="connsiteX10" fmla="*/ 4118 w 4389519"/>
                <a:gd name="connsiteY10" fmla="*/ 696338 h 2916937"/>
                <a:gd name="connsiteX11" fmla="*/ 175984 w 4389519"/>
                <a:gd name="connsiteY11" fmla="*/ 60381 h 291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89519" h="2916937">
                  <a:moveTo>
                    <a:pt x="208215" y="0"/>
                  </a:moveTo>
                  <a:lnTo>
                    <a:pt x="4284014" y="0"/>
                  </a:lnTo>
                  <a:lnTo>
                    <a:pt x="4335794" y="207911"/>
                  </a:lnTo>
                  <a:cubicBezTo>
                    <a:pt x="4388748" y="479686"/>
                    <a:pt x="4403109" y="773803"/>
                    <a:pt x="4376420" y="1078865"/>
                  </a:cubicBezTo>
                  <a:cubicBezTo>
                    <a:pt x="4353703" y="1338514"/>
                    <a:pt x="4265383" y="1540772"/>
                    <a:pt x="4090147" y="1734728"/>
                  </a:cubicBezTo>
                  <a:cubicBezTo>
                    <a:pt x="3906850" y="1937616"/>
                    <a:pt x="3642485" y="2116128"/>
                    <a:pt x="3362552" y="2305097"/>
                  </a:cubicBezTo>
                  <a:cubicBezTo>
                    <a:pt x="3310910" y="2339914"/>
                    <a:pt x="3257553" y="2375972"/>
                    <a:pt x="3204152" y="2412521"/>
                  </a:cubicBezTo>
                  <a:cubicBezTo>
                    <a:pt x="2726165" y="2739616"/>
                    <a:pt x="2379682" y="2951171"/>
                    <a:pt x="1936072" y="2912360"/>
                  </a:cubicBezTo>
                  <a:cubicBezTo>
                    <a:pt x="1260148" y="2853224"/>
                    <a:pt x="807225" y="2516700"/>
                    <a:pt x="421690" y="1787063"/>
                  </a:cubicBezTo>
                  <a:cubicBezTo>
                    <a:pt x="371240" y="1691563"/>
                    <a:pt x="321385" y="1604361"/>
                    <a:pt x="273167" y="1520080"/>
                  </a:cubicBezTo>
                  <a:cubicBezTo>
                    <a:pt x="73334" y="1170636"/>
                    <a:pt x="-21548" y="989700"/>
                    <a:pt x="4118" y="696338"/>
                  </a:cubicBezTo>
                  <a:cubicBezTo>
                    <a:pt x="23232" y="477870"/>
                    <a:pt x="80908" y="264786"/>
                    <a:pt x="175984" y="60381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3099122-D80B-4389-A1CF-52C635217F4B}"/>
              </a:ext>
            </a:extLst>
          </p:cNvPr>
          <p:cNvGrpSpPr/>
          <p:nvPr/>
        </p:nvGrpSpPr>
        <p:grpSpPr>
          <a:xfrm>
            <a:off x="8122942" y="0"/>
            <a:ext cx="4069058" cy="3547008"/>
            <a:chOff x="8122942" y="0"/>
            <a:chExt cx="4069058" cy="3547008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A535D59-CDAA-4AA9-84AC-A6142E857FE2}"/>
                </a:ext>
              </a:extLst>
            </p:cNvPr>
            <p:cNvSpPr/>
            <p:nvPr/>
          </p:nvSpPr>
          <p:spPr>
            <a:xfrm>
              <a:off x="8122942" y="0"/>
              <a:ext cx="4069058" cy="3547008"/>
            </a:xfrm>
            <a:custGeom>
              <a:avLst/>
              <a:gdLst>
                <a:gd name="connsiteX0" fmla="*/ 305212 w 4069058"/>
                <a:gd name="connsiteY0" fmla="*/ 0 h 3547008"/>
                <a:gd name="connsiteX1" fmla="*/ 4069058 w 4069058"/>
                <a:gd name="connsiteY1" fmla="*/ 0 h 3547008"/>
                <a:gd name="connsiteX2" fmla="*/ 4069058 w 4069058"/>
                <a:gd name="connsiteY2" fmla="*/ 2865785 h 3547008"/>
                <a:gd name="connsiteX3" fmla="*/ 3996814 w 4069058"/>
                <a:gd name="connsiteY3" fmla="*/ 2947457 h 3547008"/>
                <a:gd name="connsiteX4" fmla="*/ 2732780 w 4069058"/>
                <a:gd name="connsiteY4" fmla="*/ 3541640 h 3547008"/>
                <a:gd name="connsiteX5" fmla="*/ 1317550 w 4069058"/>
                <a:gd name="connsiteY5" fmla="*/ 3015110 h 3547008"/>
                <a:gd name="connsiteX6" fmla="*/ 1140977 w 4069058"/>
                <a:gd name="connsiteY6" fmla="*/ 2901419 h 3547008"/>
                <a:gd name="connsiteX7" fmla="*/ 330269 w 4069058"/>
                <a:gd name="connsiteY7" fmla="*/ 2297252 h 3547008"/>
                <a:gd name="connsiteX8" fmla="*/ 13299 w 4069058"/>
                <a:gd name="connsiteY8" fmla="*/ 1599966 h 3547008"/>
                <a:gd name="connsiteX9" fmla="*/ 217457 w 4069058"/>
                <a:gd name="connsiteY9" fmla="*/ 178659 h 354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69058" h="3547008">
                  <a:moveTo>
                    <a:pt x="305212" y="0"/>
                  </a:moveTo>
                  <a:lnTo>
                    <a:pt x="4069058" y="0"/>
                  </a:lnTo>
                  <a:lnTo>
                    <a:pt x="4069058" y="2865785"/>
                  </a:lnTo>
                  <a:lnTo>
                    <a:pt x="3996814" y="2947457"/>
                  </a:lnTo>
                  <a:cubicBezTo>
                    <a:pt x="3654887" y="3311545"/>
                    <a:pt x="3252443" y="3496175"/>
                    <a:pt x="2732780" y="3541640"/>
                  </a:cubicBezTo>
                  <a:cubicBezTo>
                    <a:pt x="2236701" y="3585041"/>
                    <a:pt x="1850359" y="3361306"/>
                    <a:pt x="1317550" y="3015110"/>
                  </a:cubicBezTo>
                  <a:cubicBezTo>
                    <a:pt x="1258026" y="2976425"/>
                    <a:pt x="1198546" y="2938265"/>
                    <a:pt x="1140977" y="2901419"/>
                  </a:cubicBezTo>
                  <a:cubicBezTo>
                    <a:pt x="828927" y="2701433"/>
                    <a:pt x="534230" y="2512513"/>
                    <a:pt x="330269" y="2297252"/>
                  </a:cubicBezTo>
                  <a:cubicBezTo>
                    <a:pt x="135278" y="2091465"/>
                    <a:pt x="37487" y="1876435"/>
                    <a:pt x="13299" y="1599966"/>
                  </a:cubicBezTo>
                  <a:cubicBezTo>
                    <a:pt x="-32170" y="1080250"/>
                    <a:pt x="39709" y="589889"/>
                    <a:pt x="217457" y="178659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6948CC-6D51-4092-887C-B0664DC102C7}"/>
                </a:ext>
              </a:extLst>
            </p:cNvPr>
            <p:cNvSpPr/>
            <p:nvPr/>
          </p:nvSpPr>
          <p:spPr>
            <a:xfrm flipH="1">
              <a:off x="8319994" y="0"/>
              <a:ext cx="3872006" cy="3321595"/>
            </a:xfrm>
            <a:custGeom>
              <a:avLst/>
              <a:gdLst>
                <a:gd name="connsiteX0" fmla="*/ 3466434 w 3872006"/>
                <a:gd name="connsiteY0" fmla="*/ 0 h 3321595"/>
                <a:gd name="connsiteX1" fmla="*/ 65800 w 3872006"/>
                <a:gd name="connsiteY1" fmla="*/ 0 h 3321595"/>
                <a:gd name="connsiteX2" fmla="*/ 0 w 3872006"/>
                <a:gd name="connsiteY2" fmla="*/ 59511 h 3321595"/>
                <a:gd name="connsiteX3" fmla="*/ 0 w 3872006"/>
                <a:gd name="connsiteY3" fmla="*/ 2518435 h 3321595"/>
                <a:gd name="connsiteX4" fmla="*/ 80122 w 3872006"/>
                <a:gd name="connsiteY4" fmla="*/ 2618704 h 3321595"/>
                <a:gd name="connsiteX5" fmla="*/ 1549501 w 3872006"/>
                <a:gd name="connsiteY5" fmla="*/ 3321595 h 3321595"/>
                <a:gd name="connsiteX6" fmla="*/ 2796711 w 3872006"/>
                <a:gd name="connsiteY6" fmla="*/ 2749441 h 3321595"/>
                <a:gd name="connsiteX7" fmla="*/ 2948494 w 3872006"/>
                <a:gd name="connsiteY7" fmla="*/ 2635829 h 3321595"/>
                <a:gd name="connsiteX8" fmla="*/ 3638840 w 3872006"/>
                <a:gd name="connsiteY8" fmla="*/ 2041901 h 3321595"/>
                <a:gd name="connsiteX9" fmla="*/ 3872006 w 3872006"/>
                <a:gd name="connsiteY9" fmla="*/ 1404055 h 3321595"/>
                <a:gd name="connsiteX10" fmla="*/ 3467973 w 3872006"/>
                <a:gd name="connsiteY10" fmla="*/ 1974 h 33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2006" h="3321595">
                  <a:moveTo>
                    <a:pt x="3466434" y="0"/>
                  </a:moveTo>
                  <a:lnTo>
                    <a:pt x="65800" y="0"/>
                  </a:lnTo>
                  <a:lnTo>
                    <a:pt x="0" y="59511"/>
                  </a:lnTo>
                  <a:lnTo>
                    <a:pt x="0" y="2518435"/>
                  </a:lnTo>
                  <a:lnTo>
                    <a:pt x="80122" y="2618704"/>
                  </a:lnTo>
                  <a:cubicBezTo>
                    <a:pt x="490323" y="3108658"/>
                    <a:pt x="942414" y="3321595"/>
                    <a:pt x="1549501" y="3321595"/>
                  </a:cubicBezTo>
                  <a:cubicBezTo>
                    <a:pt x="2004852" y="3321595"/>
                    <a:pt x="2338950" y="3095023"/>
                    <a:pt x="2796711" y="2749441"/>
                  </a:cubicBezTo>
                  <a:cubicBezTo>
                    <a:pt x="2847850" y="2710827"/>
                    <a:pt x="2898991" y="2672676"/>
                    <a:pt x="2948494" y="2635829"/>
                  </a:cubicBezTo>
                  <a:cubicBezTo>
                    <a:pt x="3216812" y="2435869"/>
                    <a:pt x="3470203" y="2246981"/>
                    <a:pt x="3638840" y="2041901"/>
                  </a:cubicBezTo>
                  <a:cubicBezTo>
                    <a:pt x="3800062" y="1845849"/>
                    <a:pt x="3872006" y="1649145"/>
                    <a:pt x="3872006" y="1404055"/>
                  </a:cubicBezTo>
                  <a:cubicBezTo>
                    <a:pt x="3872006" y="866538"/>
                    <a:pt x="3729694" y="376466"/>
                    <a:pt x="3467973" y="19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5F9FD94-99CC-42AD-8E66-CF99E8FD5A94}"/>
                </a:ext>
              </a:extLst>
            </p:cNvPr>
            <p:cNvSpPr/>
            <p:nvPr/>
          </p:nvSpPr>
          <p:spPr>
            <a:xfrm flipH="1">
              <a:off x="8729240" y="9274"/>
              <a:ext cx="3462454" cy="3010961"/>
            </a:xfrm>
            <a:custGeom>
              <a:avLst/>
              <a:gdLst>
                <a:gd name="connsiteX0" fmla="*/ 2953507 w 3462454"/>
                <a:gd name="connsiteY0" fmla="*/ 0 h 3010961"/>
                <a:gd name="connsiteX1" fmla="*/ 477652 w 3462454"/>
                <a:gd name="connsiteY1" fmla="*/ 0 h 3010961"/>
                <a:gd name="connsiteX2" fmla="*/ 327396 w 3462454"/>
                <a:gd name="connsiteY2" fmla="*/ 113681 h 3010961"/>
                <a:gd name="connsiteX3" fmla="*/ 46554 w 3462454"/>
                <a:gd name="connsiteY3" fmla="*/ 391785 h 3010961"/>
                <a:gd name="connsiteX4" fmla="*/ 0 w 3462454"/>
                <a:gd name="connsiteY4" fmla="*/ 453516 h 3010961"/>
                <a:gd name="connsiteX5" fmla="*/ 0 w 3462454"/>
                <a:gd name="connsiteY5" fmla="*/ 2083461 h 3010961"/>
                <a:gd name="connsiteX6" fmla="*/ 26382 w 3462454"/>
                <a:gd name="connsiteY6" fmla="*/ 2118637 h 3010961"/>
                <a:gd name="connsiteX7" fmla="*/ 101620 w 3462454"/>
                <a:gd name="connsiteY7" fmla="*/ 2222744 h 3010961"/>
                <a:gd name="connsiteX8" fmla="*/ 1494064 w 3462454"/>
                <a:gd name="connsiteY8" fmla="*/ 3010961 h 3010961"/>
                <a:gd name="connsiteX9" fmla="*/ 2551110 w 3462454"/>
                <a:gd name="connsiteY9" fmla="*/ 2526044 h 3010961"/>
                <a:gd name="connsiteX10" fmla="*/ 2679751 w 3462454"/>
                <a:gd name="connsiteY10" fmla="*/ 2429754 h 3010961"/>
                <a:gd name="connsiteX11" fmla="*/ 3264840 w 3462454"/>
                <a:gd name="connsiteY11" fmla="*/ 1926383 h 3010961"/>
                <a:gd name="connsiteX12" fmla="*/ 3462454 w 3462454"/>
                <a:gd name="connsiteY12" fmla="*/ 1385790 h 3010961"/>
                <a:gd name="connsiteX13" fmla="*/ 3018820 w 3462454"/>
                <a:gd name="connsiteY13" fmla="*/ 67626 h 301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62454" h="3010961">
                  <a:moveTo>
                    <a:pt x="2953507" y="0"/>
                  </a:moveTo>
                  <a:lnTo>
                    <a:pt x="477652" y="0"/>
                  </a:lnTo>
                  <a:lnTo>
                    <a:pt x="327396" y="113681"/>
                  </a:lnTo>
                  <a:cubicBezTo>
                    <a:pt x="222344" y="200626"/>
                    <a:pt x="128536" y="293564"/>
                    <a:pt x="46554" y="391785"/>
                  </a:cubicBezTo>
                  <a:lnTo>
                    <a:pt x="0" y="453516"/>
                  </a:lnTo>
                  <a:lnTo>
                    <a:pt x="0" y="2083461"/>
                  </a:lnTo>
                  <a:lnTo>
                    <a:pt x="26382" y="2118637"/>
                  </a:lnTo>
                  <a:cubicBezTo>
                    <a:pt x="51135" y="2152065"/>
                    <a:pt x="76235" y="2186586"/>
                    <a:pt x="101620" y="2222744"/>
                  </a:cubicBezTo>
                  <a:cubicBezTo>
                    <a:pt x="489585" y="2775245"/>
                    <a:pt x="906035" y="3010961"/>
                    <a:pt x="1494064" y="3010961"/>
                  </a:cubicBezTo>
                  <a:cubicBezTo>
                    <a:pt x="1879987" y="3010961"/>
                    <a:pt x="2163144" y="2818935"/>
                    <a:pt x="2551110" y="2526044"/>
                  </a:cubicBezTo>
                  <a:cubicBezTo>
                    <a:pt x="2594452" y="2493317"/>
                    <a:pt x="2637795" y="2460984"/>
                    <a:pt x="2679751" y="2429754"/>
                  </a:cubicBezTo>
                  <a:cubicBezTo>
                    <a:pt x="2907158" y="2260282"/>
                    <a:pt x="3121914" y="2100194"/>
                    <a:pt x="3264840" y="1926383"/>
                  </a:cubicBezTo>
                  <a:cubicBezTo>
                    <a:pt x="3401480" y="1760224"/>
                    <a:pt x="3462454" y="1593511"/>
                    <a:pt x="3462454" y="1385790"/>
                  </a:cubicBezTo>
                  <a:cubicBezTo>
                    <a:pt x="3462454" y="865148"/>
                    <a:pt x="3304918" y="397028"/>
                    <a:pt x="3018820" y="67626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47D3E70-A759-410D-B5DB-855218E138C3}"/>
                </a:ext>
              </a:extLst>
            </p:cNvPr>
            <p:cNvSpPr/>
            <p:nvPr/>
          </p:nvSpPr>
          <p:spPr>
            <a:xfrm flipH="1">
              <a:off x="8243247" y="9274"/>
              <a:ext cx="3948447" cy="3411460"/>
            </a:xfrm>
            <a:custGeom>
              <a:avLst/>
              <a:gdLst>
                <a:gd name="connsiteX0" fmla="*/ 3564894 w 3904481"/>
                <a:gd name="connsiteY0" fmla="*/ 0 h 3411460"/>
                <a:gd name="connsiteX1" fmla="*/ 0 w 3904481"/>
                <a:gd name="connsiteY1" fmla="*/ 0 h 3411460"/>
                <a:gd name="connsiteX2" fmla="*/ 0 w 3904481"/>
                <a:gd name="connsiteY2" fmla="*/ 2659993 h 3411460"/>
                <a:gd name="connsiteX3" fmla="*/ 1876 w 3904481"/>
                <a:gd name="connsiteY3" fmla="*/ 2662425 h 3411460"/>
                <a:gd name="connsiteX4" fmla="*/ 1514161 w 3904481"/>
                <a:gd name="connsiteY4" fmla="*/ 3411460 h 3411460"/>
                <a:gd name="connsiteX5" fmla="*/ 2797788 w 3904481"/>
                <a:gd name="connsiteY5" fmla="*/ 2801744 h 3411460"/>
                <a:gd name="connsiteX6" fmla="*/ 2954004 w 3904481"/>
                <a:gd name="connsiteY6" fmla="*/ 2680673 h 3411460"/>
                <a:gd name="connsiteX7" fmla="*/ 3664508 w 3904481"/>
                <a:gd name="connsiteY7" fmla="*/ 2047754 h 3411460"/>
                <a:gd name="connsiteX8" fmla="*/ 3904481 w 3904481"/>
                <a:gd name="connsiteY8" fmla="*/ 1368033 h 3411460"/>
                <a:gd name="connsiteX9" fmla="*/ 3596499 w 3904481"/>
                <a:gd name="connsiteY9" fmla="*/ 52268 h 341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04481" h="3411460">
                  <a:moveTo>
                    <a:pt x="3564894" y="0"/>
                  </a:moveTo>
                  <a:lnTo>
                    <a:pt x="0" y="0"/>
                  </a:lnTo>
                  <a:lnTo>
                    <a:pt x="0" y="2659993"/>
                  </a:lnTo>
                  <a:lnTo>
                    <a:pt x="1876" y="2662425"/>
                  </a:lnTo>
                  <a:cubicBezTo>
                    <a:pt x="424055" y="3184544"/>
                    <a:pt x="889346" y="3411460"/>
                    <a:pt x="1514161" y="3411460"/>
                  </a:cubicBezTo>
                  <a:cubicBezTo>
                    <a:pt x="1982808" y="3411460"/>
                    <a:pt x="2326661" y="3170014"/>
                    <a:pt x="2797788" y="2801744"/>
                  </a:cubicBezTo>
                  <a:cubicBezTo>
                    <a:pt x="2850420" y="2760595"/>
                    <a:pt x="2903054" y="2719940"/>
                    <a:pt x="2954004" y="2680673"/>
                  </a:cubicBezTo>
                  <a:cubicBezTo>
                    <a:pt x="3230156" y="2467586"/>
                    <a:pt x="3490946" y="2266297"/>
                    <a:pt x="3664508" y="2047754"/>
                  </a:cubicBezTo>
                  <a:cubicBezTo>
                    <a:pt x="3830437" y="1838832"/>
                    <a:pt x="3904481" y="1629214"/>
                    <a:pt x="3904481" y="1368033"/>
                  </a:cubicBezTo>
                  <a:cubicBezTo>
                    <a:pt x="3904481" y="877057"/>
                    <a:pt x="3796872" y="423228"/>
                    <a:pt x="3596499" y="52268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302A25-2D4F-4AD5-B0E9-C12184C3599E}"/>
              </a:ext>
            </a:extLst>
          </p:cNvPr>
          <p:cNvGrpSpPr/>
          <p:nvPr/>
        </p:nvGrpSpPr>
        <p:grpSpPr>
          <a:xfrm>
            <a:off x="-1" y="1355238"/>
            <a:ext cx="4381339" cy="5510713"/>
            <a:chOff x="0" y="1347287"/>
            <a:chExt cx="4259808" cy="5510713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227AF03-773A-4B1E-8FED-67198038E60D}"/>
                </a:ext>
              </a:extLst>
            </p:cNvPr>
            <p:cNvSpPr/>
            <p:nvPr/>
          </p:nvSpPr>
          <p:spPr>
            <a:xfrm>
              <a:off x="0" y="1676545"/>
              <a:ext cx="4174269" cy="5181455"/>
            </a:xfrm>
            <a:custGeom>
              <a:avLst/>
              <a:gdLst>
                <a:gd name="connsiteX0" fmla="*/ 1155130 w 4174269"/>
                <a:gd name="connsiteY0" fmla="*/ 990 h 5181455"/>
                <a:gd name="connsiteX1" fmla="*/ 2396955 w 4174269"/>
                <a:gd name="connsiteY1" fmla="*/ 367328 h 5181455"/>
                <a:gd name="connsiteX2" fmla="*/ 3827960 w 4174269"/>
                <a:gd name="connsiteY2" fmla="*/ 4749328 h 5181455"/>
                <a:gd name="connsiteX3" fmla="*/ 3561502 w 4174269"/>
                <a:gd name="connsiteY3" fmla="*/ 5090948 h 5181455"/>
                <a:gd name="connsiteX4" fmla="*/ 3452726 w 4174269"/>
                <a:gd name="connsiteY4" fmla="*/ 5181455 h 5181455"/>
                <a:gd name="connsiteX5" fmla="*/ 0 w 4174269"/>
                <a:gd name="connsiteY5" fmla="*/ 5181455 h 5181455"/>
                <a:gd name="connsiteX6" fmla="*/ 0 w 4174269"/>
                <a:gd name="connsiteY6" fmla="*/ 251605 h 5181455"/>
                <a:gd name="connsiteX7" fmla="*/ 157396 w 4174269"/>
                <a:gd name="connsiteY7" fmla="*/ 182600 h 5181455"/>
                <a:gd name="connsiteX8" fmla="*/ 1155130 w 4174269"/>
                <a:gd name="connsiteY8" fmla="*/ 990 h 518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74269" h="5181455">
                  <a:moveTo>
                    <a:pt x="1155130" y="990"/>
                  </a:moveTo>
                  <a:cubicBezTo>
                    <a:pt x="1564667" y="12730"/>
                    <a:pt x="1984593" y="129250"/>
                    <a:pt x="2396955" y="367328"/>
                  </a:cubicBezTo>
                  <a:cubicBezTo>
                    <a:pt x="3871760" y="1218807"/>
                    <a:pt x="4678347" y="3276416"/>
                    <a:pt x="3827960" y="4749328"/>
                  </a:cubicBezTo>
                  <a:cubicBezTo>
                    <a:pt x="3748235" y="4887417"/>
                    <a:pt x="3658928" y="4998272"/>
                    <a:pt x="3561502" y="5090948"/>
                  </a:cubicBezTo>
                  <a:lnTo>
                    <a:pt x="3452726" y="5181455"/>
                  </a:lnTo>
                  <a:lnTo>
                    <a:pt x="0" y="5181455"/>
                  </a:lnTo>
                  <a:lnTo>
                    <a:pt x="0" y="251605"/>
                  </a:lnTo>
                  <a:lnTo>
                    <a:pt x="157396" y="182600"/>
                  </a:lnTo>
                  <a:cubicBezTo>
                    <a:pt x="475610" y="54980"/>
                    <a:pt x="811718" y="-8854"/>
                    <a:pt x="1155130" y="99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6FE8FAD-8A4A-49E1-AFAF-A074482295A9}"/>
                </a:ext>
              </a:extLst>
            </p:cNvPr>
            <p:cNvSpPr/>
            <p:nvPr/>
          </p:nvSpPr>
          <p:spPr>
            <a:xfrm>
              <a:off x="0" y="1347287"/>
              <a:ext cx="4259808" cy="5510713"/>
            </a:xfrm>
            <a:custGeom>
              <a:avLst/>
              <a:gdLst>
                <a:gd name="connsiteX0" fmla="*/ 948905 w 4259808"/>
                <a:gd name="connsiteY0" fmla="*/ 1556 h 5510713"/>
                <a:gd name="connsiteX1" fmla="*/ 2304106 w 4259808"/>
                <a:gd name="connsiteY1" fmla="*/ 405867 h 5510713"/>
                <a:gd name="connsiteX2" fmla="*/ 3890982 w 4259808"/>
                <a:gd name="connsiteY2" fmla="*/ 5156588 h 5510713"/>
                <a:gd name="connsiteX3" fmla="*/ 3680329 w 4259808"/>
                <a:gd name="connsiteY3" fmla="*/ 5445948 h 5510713"/>
                <a:gd name="connsiteX4" fmla="*/ 3616504 w 4259808"/>
                <a:gd name="connsiteY4" fmla="*/ 5510713 h 5510713"/>
                <a:gd name="connsiteX5" fmla="*/ 0 w 4259808"/>
                <a:gd name="connsiteY5" fmla="*/ 5510713 h 5510713"/>
                <a:gd name="connsiteX6" fmla="*/ 0 w 4259808"/>
                <a:gd name="connsiteY6" fmla="*/ 144797 h 5510713"/>
                <a:gd name="connsiteX7" fmla="*/ 164164 w 4259808"/>
                <a:gd name="connsiteY7" fmla="*/ 92266 h 5510713"/>
                <a:gd name="connsiteX8" fmla="*/ 948905 w 4259808"/>
                <a:gd name="connsiteY8" fmla="*/ 1556 h 551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59808" h="5510713">
                  <a:moveTo>
                    <a:pt x="948905" y="1556"/>
                  </a:moveTo>
                  <a:cubicBezTo>
                    <a:pt x="1395136" y="16867"/>
                    <a:pt x="1853354" y="145625"/>
                    <a:pt x="2304106" y="405867"/>
                  </a:cubicBezTo>
                  <a:cubicBezTo>
                    <a:pt x="3916211" y="1336616"/>
                    <a:pt x="4808028" y="3568218"/>
                    <a:pt x="3890982" y="5156588"/>
                  </a:cubicBezTo>
                  <a:cubicBezTo>
                    <a:pt x="3826502" y="5268272"/>
                    <a:pt x="3756052" y="5363347"/>
                    <a:pt x="3680329" y="5445948"/>
                  </a:cubicBezTo>
                  <a:lnTo>
                    <a:pt x="3616504" y="5510713"/>
                  </a:lnTo>
                  <a:lnTo>
                    <a:pt x="0" y="5510713"/>
                  </a:lnTo>
                  <a:lnTo>
                    <a:pt x="0" y="144797"/>
                  </a:lnTo>
                  <a:lnTo>
                    <a:pt x="164164" y="92266"/>
                  </a:lnTo>
                  <a:cubicBezTo>
                    <a:pt x="418657" y="23914"/>
                    <a:pt x="681631" y="-7614"/>
                    <a:pt x="948905" y="1556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A7C4DFB-FDFD-4F28-8B00-287EB75C79EB}"/>
                </a:ext>
              </a:extLst>
            </p:cNvPr>
            <p:cNvSpPr/>
            <p:nvPr/>
          </p:nvSpPr>
          <p:spPr>
            <a:xfrm>
              <a:off x="0" y="1592806"/>
              <a:ext cx="4029221" cy="5265194"/>
            </a:xfrm>
            <a:custGeom>
              <a:avLst/>
              <a:gdLst>
                <a:gd name="connsiteX0" fmla="*/ 812878 w 4029221"/>
                <a:gd name="connsiteY0" fmla="*/ 840 h 5265194"/>
                <a:gd name="connsiteX1" fmla="*/ 960980 w 4029221"/>
                <a:gd name="connsiteY1" fmla="*/ 1442 h 5265194"/>
                <a:gd name="connsiteX2" fmla="*/ 2216856 w 4029221"/>
                <a:gd name="connsiteY2" fmla="*/ 376120 h 5265194"/>
                <a:gd name="connsiteX3" fmla="*/ 3687427 w 4029221"/>
                <a:gd name="connsiteY3" fmla="*/ 4778650 h 5265194"/>
                <a:gd name="connsiteX4" fmla="*/ 3267677 w 4029221"/>
                <a:gd name="connsiteY4" fmla="*/ 5245601 h 5265194"/>
                <a:gd name="connsiteX5" fmla="*/ 3237167 w 4029221"/>
                <a:gd name="connsiteY5" fmla="*/ 5265194 h 5265194"/>
                <a:gd name="connsiteX6" fmla="*/ 0 w 4029221"/>
                <a:gd name="connsiteY6" fmla="*/ 5265194 h 5265194"/>
                <a:gd name="connsiteX7" fmla="*/ 0 w 4029221"/>
                <a:gd name="connsiteY7" fmla="*/ 162790 h 5265194"/>
                <a:gd name="connsiteX8" fmla="*/ 58408 w 4029221"/>
                <a:gd name="connsiteY8" fmla="*/ 139352 h 5265194"/>
                <a:gd name="connsiteX9" fmla="*/ 812878 w 4029221"/>
                <a:gd name="connsiteY9" fmla="*/ 840 h 526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29221" h="5265194">
                  <a:moveTo>
                    <a:pt x="812878" y="840"/>
                  </a:moveTo>
                  <a:cubicBezTo>
                    <a:pt x="862065" y="-449"/>
                    <a:pt x="911443" y="-258"/>
                    <a:pt x="960980" y="1442"/>
                  </a:cubicBezTo>
                  <a:cubicBezTo>
                    <a:pt x="1374507" y="15631"/>
                    <a:pt x="1799140" y="134952"/>
                    <a:pt x="2216856" y="376120"/>
                  </a:cubicBezTo>
                  <a:cubicBezTo>
                    <a:pt x="3710806" y="1238652"/>
                    <a:pt x="4537261" y="3306696"/>
                    <a:pt x="3687427" y="4778650"/>
                  </a:cubicBezTo>
                  <a:cubicBezTo>
                    <a:pt x="3567917" y="4985647"/>
                    <a:pt x="3426282" y="5131074"/>
                    <a:pt x="3267677" y="5245601"/>
                  </a:cubicBezTo>
                  <a:lnTo>
                    <a:pt x="3237167" y="5265194"/>
                  </a:lnTo>
                  <a:lnTo>
                    <a:pt x="0" y="5265194"/>
                  </a:lnTo>
                  <a:lnTo>
                    <a:pt x="0" y="162790"/>
                  </a:lnTo>
                  <a:lnTo>
                    <a:pt x="58408" y="139352"/>
                  </a:lnTo>
                  <a:cubicBezTo>
                    <a:pt x="301661" y="55163"/>
                    <a:pt x="554646" y="7607"/>
                    <a:pt x="812878" y="840"/>
                  </a:cubicBezTo>
                  <a:close/>
                </a:path>
              </a:pathLst>
            </a:custGeom>
            <a:noFill/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6E867DF-0B62-429A-A554-CBE585048439}"/>
                </a:ext>
              </a:extLst>
            </p:cNvPr>
            <p:cNvSpPr/>
            <p:nvPr/>
          </p:nvSpPr>
          <p:spPr>
            <a:xfrm>
              <a:off x="0" y="2147333"/>
              <a:ext cx="3702048" cy="4710667"/>
            </a:xfrm>
            <a:custGeom>
              <a:avLst/>
              <a:gdLst>
                <a:gd name="connsiteX0" fmla="*/ 1057511 w 3702048"/>
                <a:gd name="connsiteY0" fmla="*/ 1243 h 4710667"/>
                <a:gd name="connsiteX1" fmla="*/ 2139959 w 3702048"/>
                <a:gd name="connsiteY1" fmla="*/ 324180 h 4710667"/>
                <a:gd name="connsiteX2" fmla="*/ 3407455 w 3702048"/>
                <a:gd name="connsiteY2" fmla="*/ 4118750 h 4710667"/>
                <a:gd name="connsiteX3" fmla="*/ 2754080 w 3702048"/>
                <a:gd name="connsiteY3" fmla="*/ 4690965 h 4710667"/>
                <a:gd name="connsiteX4" fmla="*/ 2711405 w 3702048"/>
                <a:gd name="connsiteY4" fmla="*/ 4710667 h 4710667"/>
                <a:gd name="connsiteX5" fmla="*/ 0 w 3702048"/>
                <a:gd name="connsiteY5" fmla="*/ 4710667 h 4710667"/>
                <a:gd name="connsiteX6" fmla="*/ 0 w 3702048"/>
                <a:gd name="connsiteY6" fmla="*/ 239601 h 4710667"/>
                <a:gd name="connsiteX7" fmla="*/ 72857 w 3702048"/>
                <a:gd name="connsiteY7" fmla="*/ 203063 h 4710667"/>
                <a:gd name="connsiteX8" fmla="*/ 1057511 w 3702048"/>
                <a:gd name="connsiteY8" fmla="*/ 1243 h 4710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2048" h="4710667">
                  <a:moveTo>
                    <a:pt x="1057511" y="1243"/>
                  </a:moveTo>
                  <a:cubicBezTo>
                    <a:pt x="1413932" y="13473"/>
                    <a:pt x="1779927" y="116316"/>
                    <a:pt x="2139959" y="324180"/>
                  </a:cubicBezTo>
                  <a:cubicBezTo>
                    <a:pt x="3427605" y="1067603"/>
                    <a:pt x="4139931" y="2850064"/>
                    <a:pt x="3407455" y="4118750"/>
                  </a:cubicBezTo>
                  <a:cubicBezTo>
                    <a:pt x="3235777" y="4416105"/>
                    <a:pt x="3011128" y="4566048"/>
                    <a:pt x="2754080" y="4690965"/>
                  </a:cubicBezTo>
                  <a:lnTo>
                    <a:pt x="2711405" y="4710667"/>
                  </a:lnTo>
                  <a:lnTo>
                    <a:pt x="0" y="4710667"/>
                  </a:lnTo>
                  <a:lnTo>
                    <a:pt x="0" y="239601"/>
                  </a:lnTo>
                  <a:lnTo>
                    <a:pt x="72857" y="203063"/>
                  </a:lnTo>
                  <a:cubicBezTo>
                    <a:pt x="383165" y="61024"/>
                    <a:pt x="715942" y="-10476"/>
                    <a:pt x="1057511" y="1243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4296" y="3420734"/>
            <a:ext cx="6665976" cy="2129674"/>
          </a:xfrm>
        </p:spPr>
        <p:txBody>
          <a:bodyPr anchor="b">
            <a:noAutofit/>
          </a:bodyPr>
          <a:lstStyle>
            <a:lvl1pPr algn="l">
              <a:lnSpc>
                <a:spcPct val="110000"/>
              </a:lnSpc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197B67B-BA44-4D2A-B31D-35A89323C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6" y="6170490"/>
            <a:ext cx="5713314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1D718595-24D3-4517-A62E-C1F49340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4295" y="5550408"/>
            <a:ext cx="6665975" cy="512064"/>
          </a:xfr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3C6217BB-A228-414D-92D9-E1D1EFEB8B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" y="6170491"/>
            <a:ext cx="2840083" cy="457200"/>
          </a:xfrm>
        </p:spPr>
        <p:txBody>
          <a:bodyPr/>
          <a:lstStyle>
            <a:lvl1pPr algn="l">
              <a:defRPr/>
            </a:lvl1pPr>
          </a:lstStyle>
          <a:p>
            <a:fld id="{A51FBC4C-E74C-4FED-BFD7-1F02D23DAE39}" type="datetime1">
              <a:rPr lang="en-US" smtClean="0"/>
              <a:t>7/6/23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57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3029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C1D6427-F07F-4D50-B151-455100AF7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817D-C7B9-42BB-BE65-77880A4A4F01}" type="datetime1">
              <a:rPr lang="en-US" smtClean="0"/>
              <a:t>7/6/23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79EFBB2-C5E0-4D57-AB1D-3AA907ECF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AE6B7E1-F60B-4D08-9052-423D6FBF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951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1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1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30290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lang="en-US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30290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771BF97-4D2A-43A4-8CDC-2250017E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84C14-376D-4072-93A8-69F9256F8885}" type="datetime1">
              <a:rPr lang="en-US" smtClean="0"/>
              <a:t>7/6/23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020661A-DA07-4679-9226-945B5DD2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EFCE38B-E087-4988-BC3A-FE3B55E70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D3BC439C-E995-4E1F-8DE9-75C32785E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966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F30096C-3491-4EF2-ABB2-D57F3F4B5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17F5A-75A6-4B19-8E00-50F2A13B8FB5}" type="datetime1">
              <a:rPr lang="en-US" smtClean="0"/>
              <a:t>7/6/23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DA3A85-7147-4F32-944A-B079AF51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DDF50D-95C0-4DA2-BBC6-41774FAC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154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EFCA-6D6F-4F26-823F-C86CA694B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1BCDE-FA12-447E-A356-A6BFB9BA6D07}" type="datetime1">
              <a:rPr lang="en-US" smtClean="0"/>
              <a:t>7/6/23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EE2C9-E87D-4495-9EDA-6BC0EDC2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557A9-903F-4B36-8B06-D9EADF23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977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640080"/>
            <a:ext cx="3227715" cy="2551751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60" y="640080"/>
            <a:ext cx="6949440" cy="545591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B904BE8-2080-4FFA-9239-A8929E28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AAE1B14E-E502-4E2B-9A28-65412E1A0C49}" type="datetime1">
              <a:rPr lang="en-US" smtClean="0"/>
              <a:t>7/6/23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5580C6-5CD7-4CDD-977D-0533C84F2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94944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18D0320-9B66-443F-8E28-8BCF07E08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110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1C2A9DB-B176-4069-8734-5B4ED352BA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A5D506A4-CFA8-44F8-9509-CC1F66A6E2D0}" type="datetime1">
              <a:rPr lang="en-US" smtClean="0"/>
              <a:t>7/6/23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30F9A2F-C2C4-4E1C-B4B3-07ED84F2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464410" cy="45720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9BFA0A0-2117-4A10-9DAA-080C21559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087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</p:spPr>
        <p:txBody>
          <a:bodyPr vert="horz" lIns="109728" tIns="109728" rIns="109728" bIns="9144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r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EEC0F60E-F84E-482F-A3E3-6A117F1D42D5}" type="datetime1">
              <a:rPr lang="en-US" smtClean="0"/>
              <a:t>7/6/23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cxnSp>
        <p:nvCxnSpPr>
          <p:cNvPr id="9" name="Straight Connector 8" title="Rule Line">
            <a:extLst>
              <a:ext uri="{FF2B5EF4-FFF2-40B4-BE49-F238E27FC236}">
                <a16:creationId xmlns:a16="http://schemas.microsoft.com/office/drawing/2014/main" id="{430127AE-B29E-4FDF-99D2-A2F1E7003F74}"/>
              </a:ext>
            </a:extLst>
          </p:cNvPr>
          <p:cNvCxnSpPr/>
          <p:nvPr/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4962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68" r:id="rId6"/>
    <p:sldLayoutId id="2147483764" r:id="rId7"/>
    <p:sldLayoutId id="2147483765" r:id="rId8"/>
    <p:sldLayoutId id="2147483766" r:id="rId9"/>
    <p:sldLayoutId id="2147483767" r:id="rId10"/>
    <p:sldLayoutId id="2147483769" r:id="rId11"/>
  </p:sldLayoutIdLst>
  <p:hf hdr="0" ftr="0" dt="0"/>
  <p:txStyles>
    <p:titleStyle>
      <a:lvl1pPr algn="l" defTabSz="914400" rtl="0" eaLnBrk="1" latinLnBrk="0" hangingPunct="1">
        <a:lnSpc>
          <a:spcPct val="130000"/>
        </a:lnSpc>
        <a:spcBef>
          <a:spcPct val="0"/>
        </a:spcBef>
        <a:buNone/>
        <a:defRPr sz="32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4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ctangle 49">
            <a:extLst>
              <a:ext uri="{FF2B5EF4-FFF2-40B4-BE49-F238E27FC236}">
                <a16:creationId xmlns:a16="http://schemas.microsoft.com/office/drawing/2014/main" id="{0DBF1ABE-8590-450D-BB49-BDDCCF3EE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7" name="Freeform: Shape 51">
            <a:extLst>
              <a:ext uri="{FF2B5EF4-FFF2-40B4-BE49-F238E27FC236}">
                <a16:creationId xmlns:a16="http://schemas.microsoft.com/office/drawing/2014/main" id="{A896E309-9008-4FCF-B20E-4D66A88933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9129" y="1074738"/>
            <a:ext cx="4883079" cy="4679812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866FB43D-65CC-47CA-8035-FF8F6B4D18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837" y="850790"/>
            <a:ext cx="5363405" cy="5136542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E667A721-F18D-4002-9D70-BC20D791C0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7555" y="993913"/>
            <a:ext cx="5101065" cy="4884295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BA77DD-644E-42E5-A09A-5924B3E3BC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8427" y="463062"/>
            <a:ext cx="6870413" cy="2421980"/>
          </a:xfrm>
          <a:solidFill>
            <a:srgbClr val="0033A0"/>
          </a:solidFill>
          <a:ln>
            <a:solidFill>
              <a:srgbClr val="0033A0"/>
            </a:solidFill>
          </a:ln>
        </p:spPr>
        <p:txBody>
          <a:bodyPr anchor="b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ADO-PO meeting:</a:t>
            </a:r>
            <a:b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Infrastructure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5CDEAC-2155-4ED8-83C5-38EC49AB73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0642" y="2871619"/>
            <a:ext cx="5617794" cy="3424479"/>
          </a:xfrm>
          <a:solidFill>
            <a:srgbClr val="0033A0"/>
          </a:solidFill>
        </p:spPr>
        <p:txBody>
          <a:bodyPr anchor="t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11/05/2023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F8E210-FA75-48F0-A277-D009FECBA5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9001" y="5424809"/>
            <a:ext cx="1200839" cy="12008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ECFD44A-B8A1-45ED-92A5-0A834EB3D0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427" y="5437363"/>
            <a:ext cx="2550574" cy="11583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AD7BBA-1A34-43FA-A0A9-C5DCC5D9522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451" b="1"/>
          <a:stretch/>
        </p:blipFill>
        <p:spPr>
          <a:xfrm>
            <a:off x="6151942" y="790847"/>
            <a:ext cx="5681631" cy="5247593"/>
          </a:xfrm>
          <a:custGeom>
            <a:avLst/>
            <a:gdLst/>
            <a:ahLst/>
            <a:cxnLst/>
            <a:rect l="l" t="t" r="r" b="b"/>
            <a:pathLst>
              <a:path w="4292584" h="4094066">
                <a:moveTo>
                  <a:pt x="2456537" y="0"/>
                </a:moveTo>
                <a:cubicBezTo>
                  <a:pt x="2738780" y="0"/>
                  <a:pt x="2998545" y="55066"/>
                  <a:pt x="3228742" y="163517"/>
                </a:cubicBezTo>
                <a:cubicBezTo>
                  <a:pt x="3444477" y="265234"/>
                  <a:pt x="3633959" y="413698"/>
                  <a:pt x="3791935" y="604700"/>
                </a:cubicBezTo>
                <a:cubicBezTo>
                  <a:pt x="4114802" y="995211"/>
                  <a:pt x="4292584" y="1550174"/>
                  <a:pt x="4292584" y="2167403"/>
                </a:cubicBezTo>
                <a:cubicBezTo>
                  <a:pt x="4292584" y="2413659"/>
                  <a:pt x="4223774" y="2611299"/>
                  <a:pt x="4069573" y="2808283"/>
                </a:cubicBezTo>
                <a:cubicBezTo>
                  <a:pt x="3908278" y="3014339"/>
                  <a:pt x="3665922" y="3204126"/>
                  <a:pt x="3409289" y="3405037"/>
                </a:cubicBezTo>
                <a:cubicBezTo>
                  <a:pt x="3361941" y="3442060"/>
                  <a:pt x="3313027" y="3480392"/>
                  <a:pt x="3264115" y="3519190"/>
                </a:cubicBezTo>
                <a:cubicBezTo>
                  <a:pt x="2826289" y="3866416"/>
                  <a:pt x="2506740" y="4094066"/>
                  <a:pt x="2071218" y="4094066"/>
                </a:cubicBezTo>
                <a:cubicBezTo>
                  <a:pt x="1407617" y="4094066"/>
                  <a:pt x="937645" y="3814621"/>
                  <a:pt x="499819" y="3159623"/>
                </a:cubicBezTo>
                <a:cubicBezTo>
                  <a:pt x="442524" y="3073891"/>
                  <a:pt x="386517" y="2995921"/>
                  <a:pt x="332353" y="2920566"/>
                </a:cubicBezTo>
                <a:cubicBezTo>
                  <a:pt x="107867" y="2608119"/>
                  <a:pt x="0" y="2445632"/>
                  <a:pt x="0" y="2167403"/>
                </a:cubicBezTo>
                <a:cubicBezTo>
                  <a:pt x="0" y="1891138"/>
                  <a:pt x="67612" y="1618236"/>
                  <a:pt x="200812" y="1356275"/>
                </a:cubicBezTo>
                <a:cubicBezTo>
                  <a:pt x="331156" y="1100015"/>
                  <a:pt x="517505" y="865448"/>
                  <a:pt x="754611" y="659299"/>
                </a:cubicBezTo>
                <a:cubicBezTo>
                  <a:pt x="987664" y="456610"/>
                  <a:pt x="1264470" y="289449"/>
                  <a:pt x="1555279" y="175950"/>
                </a:cubicBezTo>
                <a:cubicBezTo>
                  <a:pt x="1853918" y="59181"/>
                  <a:pt x="2157254" y="0"/>
                  <a:pt x="2456537" y="0"/>
                </a:cubicBez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68F3C22-A9D0-4F0E-8E21-431F16256E28}"/>
              </a:ext>
            </a:extLst>
          </p:cNvPr>
          <p:cNvSpPr txBox="1"/>
          <p:nvPr/>
        </p:nvSpPr>
        <p:spPr>
          <a:xfrm>
            <a:off x="358427" y="3594651"/>
            <a:ext cx="395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17B1628-83FB-4904-B9F9-858045DDF684}"/>
              </a:ext>
            </a:extLst>
          </p:cNvPr>
          <p:cNvSpPr txBox="1">
            <a:spLocks/>
          </p:cNvSpPr>
          <p:nvPr/>
        </p:nvSpPr>
        <p:spPr>
          <a:xfrm>
            <a:off x="276588" y="4249087"/>
            <a:ext cx="5946978" cy="1091087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txBody>
          <a:bodyPr vert="horz" lIns="109728" tIns="109728" rIns="109728" bIns="9144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5400" b="1" kern="120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2A2C78-07BC-1798-831F-F0C22302D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495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67ABB7A-727C-B188-1E61-09F24EDE7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34947" y="6279429"/>
            <a:ext cx="1188720" cy="457200"/>
          </a:xfrm>
        </p:spPr>
        <p:txBody>
          <a:bodyPr/>
          <a:lstStyle/>
          <a:p>
            <a:pPr algn="l"/>
            <a:fld id="{FAEF9944-A4F6-4C59-AEBD-678D6480B8EA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l"/>
              <a:t>10</a:t>
            </a:fld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22AC8C3-EB27-A3EB-B187-932D2954B9BB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1115304" cy="66279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II infrastructure upgrade : WP6 Status of the works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8772138A-DADD-FE74-50F7-707EAEEC9F66}"/>
              </a:ext>
            </a:extLst>
          </p:cNvPr>
          <p:cNvSpPr txBox="1"/>
          <p:nvPr/>
        </p:nvSpPr>
        <p:spPr>
          <a:xfrm>
            <a:off x="0" y="3925364"/>
            <a:ext cx="19164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Mezzanine for CO2 cabinets completed</a:t>
            </a:r>
          </a:p>
          <a:p>
            <a:endParaRPr lang="en-CH" dirty="0">
              <a:solidFill>
                <a:schemeClr val="bg1"/>
              </a:solidFill>
            </a:endParaRPr>
          </a:p>
        </p:txBody>
      </p:sp>
      <p:pic>
        <p:nvPicPr>
          <p:cNvPr id="8" name="Picture 7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B87B8AC9-FE6A-9C21-26AD-EB601CB839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53" y="675390"/>
            <a:ext cx="4112002" cy="5482669"/>
          </a:xfrm>
          <a:prstGeom prst="rect">
            <a:avLst/>
          </a:prstGeom>
        </p:spPr>
      </p:pic>
      <p:pic>
        <p:nvPicPr>
          <p:cNvPr id="13" name="Picture 12" descr="A picture containing indoor&#10;&#10;Description automatically generated">
            <a:extLst>
              <a:ext uri="{FF2B5EF4-FFF2-40B4-BE49-F238E27FC236}">
                <a16:creationId xmlns:a16="http://schemas.microsoft.com/office/drawing/2014/main" id="{CFBC20CD-A5F0-7A5F-B793-12CE4C2D98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945" y="586797"/>
            <a:ext cx="4112002" cy="548267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99A9E4D-710B-E436-9FAE-28BEDE28475E}"/>
              </a:ext>
            </a:extLst>
          </p:cNvPr>
          <p:cNvSpPr txBox="1"/>
          <p:nvPr/>
        </p:nvSpPr>
        <p:spPr>
          <a:xfrm>
            <a:off x="4745255" y="2541069"/>
            <a:ext cx="2165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Ground floor works</a:t>
            </a:r>
          </a:p>
        </p:txBody>
      </p:sp>
    </p:spTree>
    <p:extLst>
      <p:ext uri="{BB962C8B-B14F-4D97-AF65-F5344CB8AC3E}">
        <p14:creationId xmlns:p14="http://schemas.microsoft.com/office/powerpoint/2010/main" val="32769380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picture containing indoor, ceiling&#10;&#10;Description automatically generated">
            <a:extLst>
              <a:ext uri="{FF2B5EF4-FFF2-40B4-BE49-F238E27FC236}">
                <a16:creationId xmlns:a16="http://schemas.microsoft.com/office/drawing/2014/main" id="{61584E51-0B72-F035-C912-EECEEA01F6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593" y="649710"/>
            <a:ext cx="4178407" cy="5571210"/>
          </a:xfrm>
          <a:prstGeom prst="rect">
            <a:avLst/>
          </a:prstGeom>
        </p:spPr>
      </p:pic>
      <p:pic>
        <p:nvPicPr>
          <p:cNvPr id="12" name="Picture 11" descr="A picture containing indoor, toilet, bathroom, public&#10;&#10;Description automatically generated">
            <a:extLst>
              <a:ext uri="{FF2B5EF4-FFF2-40B4-BE49-F238E27FC236}">
                <a16:creationId xmlns:a16="http://schemas.microsoft.com/office/drawing/2014/main" id="{F535F939-63B8-1724-7A45-DCD0CFD2E9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411" y="649710"/>
            <a:ext cx="4178407" cy="5571209"/>
          </a:xfrm>
          <a:prstGeom prst="rect">
            <a:avLst/>
          </a:prstGeom>
        </p:spPr>
      </p:pic>
      <p:pic>
        <p:nvPicPr>
          <p:cNvPr id="9" name="Picture 8" descr="A picture containing indoor, floor, building&#10;&#10;Description automatically generated">
            <a:extLst>
              <a:ext uri="{FF2B5EF4-FFF2-40B4-BE49-F238E27FC236}">
                <a16:creationId xmlns:a16="http://schemas.microsoft.com/office/drawing/2014/main" id="{B2F343A9-4EA5-D83F-68BD-2EEED23913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41" y="662059"/>
            <a:ext cx="4178407" cy="557120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67ABB7A-727C-B188-1E61-09F24EDE7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34947" y="6279429"/>
            <a:ext cx="1188720" cy="457200"/>
          </a:xfrm>
        </p:spPr>
        <p:txBody>
          <a:bodyPr/>
          <a:lstStyle/>
          <a:p>
            <a:pPr algn="l"/>
            <a:fld id="{FAEF9944-A4F6-4C59-AEBD-678D6480B8EA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l"/>
              <a:t>11</a:t>
            </a:fld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22AC8C3-EB27-A3EB-B187-932D2954B9BB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1115304" cy="66279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II infrastructure upgrade : WP6 Status of the works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8772138A-DADD-FE74-50F7-707EAEEC9F66}"/>
              </a:ext>
            </a:extLst>
          </p:cNvPr>
          <p:cNvSpPr txBox="1"/>
          <p:nvPr/>
        </p:nvSpPr>
        <p:spPr>
          <a:xfrm>
            <a:off x="454004" y="5549759"/>
            <a:ext cx="122357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sz="2000" dirty="0">
                <a:latin typeface="Calibri" panose="020F0502020204030204" pitchFamily="34" charset="0"/>
                <a:cs typeface="Calibri" panose="020F0502020204030204" pitchFamily="34" charset="0"/>
              </a:rPr>
              <a:t>IT racks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AA26F1-E77F-379C-A50E-144B3FD3E111}"/>
              </a:ext>
            </a:extLst>
          </p:cNvPr>
          <p:cNvSpPr txBox="1"/>
          <p:nvPr/>
        </p:nvSpPr>
        <p:spPr>
          <a:xfrm>
            <a:off x="5057301" y="5487114"/>
            <a:ext cx="275822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sz="2000" dirty="0">
                <a:latin typeface="Calibri" panose="020F0502020204030204" pitchFamily="34" charset="0"/>
                <a:cs typeface="Calibri" panose="020F0502020204030204" pitchFamily="34" charset="0"/>
              </a:rPr>
              <a:t>Fire detection modules</a:t>
            </a:r>
          </a:p>
        </p:txBody>
      </p:sp>
    </p:spTree>
    <p:extLst>
      <p:ext uri="{BB962C8B-B14F-4D97-AF65-F5344CB8AC3E}">
        <p14:creationId xmlns:p14="http://schemas.microsoft.com/office/powerpoint/2010/main" val="10222326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67ABB7A-727C-B188-1E61-09F24EDE7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34947" y="6279429"/>
            <a:ext cx="1188720" cy="457200"/>
          </a:xfrm>
        </p:spPr>
        <p:txBody>
          <a:bodyPr/>
          <a:lstStyle/>
          <a:p>
            <a:pPr algn="l"/>
            <a:fld id="{FAEF9944-A4F6-4C59-AEBD-678D6480B8EA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l"/>
              <a:t>12</a:t>
            </a:fld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DAA752-A3F4-F18A-CEA4-7057C9735D25}"/>
              </a:ext>
            </a:extLst>
          </p:cNvPr>
          <p:cNvSpPr txBox="1"/>
          <p:nvPr/>
        </p:nvSpPr>
        <p:spPr>
          <a:xfrm>
            <a:off x="668308" y="2773745"/>
            <a:ext cx="11313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3600" dirty="0">
                <a:latin typeface="Calibri" panose="020F0502020204030204" pitchFamily="34" charset="0"/>
                <a:cs typeface="Calibri" panose="020F0502020204030204" pitchFamily="34" charset="0"/>
              </a:rPr>
              <a:t>WP7.1: the SU1 cooling station consolidation</a:t>
            </a:r>
          </a:p>
        </p:txBody>
      </p:sp>
    </p:spTree>
    <p:extLst>
      <p:ext uri="{BB962C8B-B14F-4D97-AF65-F5344CB8AC3E}">
        <p14:creationId xmlns:p14="http://schemas.microsoft.com/office/powerpoint/2010/main" val="3762801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0" y="56479"/>
            <a:ext cx="11623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SU1 upgrade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CDC791-E4FF-4BFC-9018-9DDD50835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3744" y="6335007"/>
            <a:ext cx="1188720" cy="4572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EF9944-A4F6-4C59-AEBD-678D6480B8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AE79E3-6DAE-4C3D-997A-C495AE0F7BC5}"/>
              </a:ext>
            </a:extLst>
          </p:cNvPr>
          <p:cNvSpPr txBox="1"/>
          <p:nvPr/>
        </p:nvSpPr>
        <p:spPr>
          <a:xfrm>
            <a:off x="-469900" y="561231"/>
            <a:ext cx="8844932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At the current situation: 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cooling stations in building SUX1 (ATLAS):</a:t>
            </a:r>
          </a:p>
          <a:p>
            <a:pPr marL="1657350" marR="0" lvl="3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Produce and distribute the mixed water (14-20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°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C) to racks in SDX1 (770 kW cooling) and in USA15 (800 kW cooling)</a:t>
            </a:r>
          </a:p>
          <a:p>
            <a:pPr marL="1657350" marR="0" lvl="3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Produce and distribute water (6 -12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°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C) to HVAC systems, racks and processes in P1 surface buildings (SUX1/SGX1/SCX1/SH1/SR1/SU1) and underground caverns (US15/USA15);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pumping station in building SU1 distributes the chilled water from SUX1 to SR1 and SU1.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b="1" dirty="0">
                <a:solidFill>
                  <a:srgbClr val="0033A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 proposed upgrade to fulfil Phase II requirements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cooling station in building SUX1 (ATLAS):</a:t>
            </a:r>
          </a:p>
          <a:p>
            <a:pPr marL="1657350" marR="0" lvl="3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Will supply mixed water (14-20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°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C) to racks </a:t>
            </a:r>
            <a:r>
              <a:rPr kumimoji="0" lang="en-GB" sz="1800" b="0" i="0" u="none" strike="sng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 SDX1 and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 USA15 →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770 kW cooling capacity from SDX1 transferred to USA15  </a:t>
            </a:r>
          </a:p>
          <a:p>
            <a:pPr marL="1657350" marR="0" lvl="3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Will supply chilled water (6 -12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°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C) to HVAC systems, racks and processes in P1 surface buildings (SUX1/SGX1/SCX1/SH1</a:t>
            </a:r>
            <a:r>
              <a:rPr kumimoji="0" lang="en-GB" sz="1800" b="0" i="0" u="none" strike="sng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/SR1/SU1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) and underground caverns (</a:t>
            </a:r>
            <a:r>
              <a:rPr kumimoji="0" lang="en-GB" sz="1800" b="0" i="0" u="none" strike="sng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US15/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USA15);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370 kW capacity to be transferred to USA15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new cooling station in building SU1 will supply:</a:t>
            </a:r>
          </a:p>
          <a:p>
            <a:pPr marL="1657350" marR="0" lvl="3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Raw water to SDX1</a:t>
            </a:r>
          </a:p>
          <a:p>
            <a:pPr marL="1657350" marR="0" lvl="3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Chilled water to US15/SR1/SU1</a:t>
            </a:r>
          </a:p>
          <a:p>
            <a:pPr marL="1657350" marR="0" lvl="3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Back-up chilled water during SF1 maintenance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E87E6FB-42BC-40B5-8653-CE21987262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0661" y="90617"/>
            <a:ext cx="3741339" cy="611709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79D2714-206C-4458-9C39-9C3210CCAAD0}"/>
              </a:ext>
            </a:extLst>
          </p:cNvPr>
          <p:cNvSpPr txBox="1"/>
          <p:nvPr/>
        </p:nvSpPr>
        <p:spPr>
          <a:xfrm>
            <a:off x="8524568" y="5686252"/>
            <a:ext cx="2733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Courtesy F. Dragoni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F9663A1-B229-87FD-D570-F2583EF2C2E9}"/>
              </a:ext>
            </a:extLst>
          </p:cNvPr>
          <p:cNvSpPr/>
          <p:nvPr/>
        </p:nvSpPr>
        <p:spPr>
          <a:xfrm>
            <a:off x="1187777" y="5307968"/>
            <a:ext cx="4591051" cy="83099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FECF3DC-751D-DA0C-27E9-FBD115A848C3}"/>
              </a:ext>
            </a:extLst>
          </p:cNvPr>
          <p:cNvCxnSpPr>
            <a:cxnSpLocks/>
          </p:cNvCxnSpPr>
          <p:nvPr/>
        </p:nvCxnSpPr>
        <p:spPr>
          <a:xfrm>
            <a:off x="5778828" y="5655078"/>
            <a:ext cx="6505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59147F8-E0CB-A1FA-6FB5-804A1CAA83BB}"/>
              </a:ext>
            </a:extLst>
          </p:cNvPr>
          <p:cNvSpPr txBox="1"/>
          <p:nvPr/>
        </p:nvSpPr>
        <p:spPr>
          <a:xfrm>
            <a:off x="6413173" y="4960595"/>
            <a:ext cx="23546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Upgrade to gain the cooling capacity in USA15 and meet P1 chilled water needs</a:t>
            </a:r>
          </a:p>
        </p:txBody>
      </p:sp>
      <p:pic>
        <p:nvPicPr>
          <p:cNvPr id="11" name="Picture 10" descr="A picture containing ground, area&#10;&#10;Description automatically generated">
            <a:extLst>
              <a:ext uri="{FF2B5EF4-FFF2-40B4-BE49-F238E27FC236}">
                <a16:creationId xmlns:a16="http://schemas.microsoft.com/office/drawing/2014/main" id="{48E44169-ACE3-2B45-0EE3-52A39B4522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7682" y="154722"/>
            <a:ext cx="3787296" cy="284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2940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0" y="-46233"/>
            <a:ext cx="116238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SU1 upgrade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CDC791-E4FF-4BFC-9018-9DDD50835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3744" y="6335007"/>
            <a:ext cx="1188720" cy="4572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EF9944-A4F6-4C59-AEBD-678D6480B8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9" name="Picture 8" descr="A picture containing ground, area&#10;&#10;Description automatically generated">
            <a:extLst>
              <a:ext uri="{FF2B5EF4-FFF2-40B4-BE49-F238E27FC236}">
                <a16:creationId xmlns:a16="http://schemas.microsoft.com/office/drawing/2014/main" id="{9B40E994-6406-52D4-2F26-8F26422165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7061" y="627259"/>
            <a:ext cx="7309107" cy="548183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1687A7D-BB4C-FDE3-B5CB-245B4FC47408}"/>
              </a:ext>
            </a:extLst>
          </p:cNvPr>
          <p:cNvSpPr txBox="1"/>
          <p:nvPr/>
        </p:nvSpPr>
        <p:spPr>
          <a:xfrm>
            <a:off x="258052" y="1514650"/>
            <a:ext cx="1419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Beginning of YETS 22-23</a:t>
            </a:r>
          </a:p>
        </p:txBody>
      </p:sp>
    </p:spTree>
    <p:extLst>
      <p:ext uri="{BB962C8B-B14F-4D97-AF65-F5344CB8AC3E}">
        <p14:creationId xmlns:p14="http://schemas.microsoft.com/office/powerpoint/2010/main" val="66825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0" y="-46233"/>
            <a:ext cx="116238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SU1 upgrade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CDC791-E4FF-4BFC-9018-9DDD50835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3744" y="6335007"/>
            <a:ext cx="1188720" cy="4572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EF9944-A4F6-4C59-AEBD-678D6480B8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687A7D-BB4C-FDE3-B5CB-245B4FC47408}"/>
              </a:ext>
            </a:extLst>
          </p:cNvPr>
          <p:cNvSpPr txBox="1"/>
          <p:nvPr/>
        </p:nvSpPr>
        <p:spPr>
          <a:xfrm>
            <a:off x="258052" y="1514650"/>
            <a:ext cx="1419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Today</a:t>
            </a:r>
          </a:p>
        </p:txBody>
      </p:sp>
      <p:pic>
        <p:nvPicPr>
          <p:cNvPr id="10" name="Picture 9" descr="A room with pipes and machinery&#10;&#10;Description automatically generated">
            <a:extLst>
              <a:ext uri="{FF2B5EF4-FFF2-40B4-BE49-F238E27FC236}">
                <a16:creationId xmlns:a16="http://schemas.microsoft.com/office/drawing/2014/main" id="{6A911EBE-9F32-9190-3F9F-AB862FCD33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17" y="733975"/>
            <a:ext cx="7165596" cy="5374197"/>
          </a:xfrm>
          <a:prstGeom prst="rect">
            <a:avLst/>
          </a:prstGeom>
        </p:spPr>
      </p:pic>
      <p:pic>
        <p:nvPicPr>
          <p:cNvPr id="12" name="Picture 11" descr="A large red and green pump&#10;&#10;Description automatically generated">
            <a:extLst>
              <a:ext uri="{FF2B5EF4-FFF2-40B4-BE49-F238E27FC236}">
                <a16:creationId xmlns:a16="http://schemas.microsoft.com/office/drawing/2014/main" id="{079BA0C3-A7B7-A8A0-9481-524DBB31C2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686" y="3657267"/>
            <a:ext cx="1894212" cy="2525616"/>
          </a:xfrm>
          <a:prstGeom prst="rect">
            <a:avLst/>
          </a:prstGeom>
        </p:spPr>
      </p:pic>
      <p:pic>
        <p:nvPicPr>
          <p:cNvPr id="15" name="Picture 14" descr="A concrete floor with several blocks&#10;&#10;Description automatically generated">
            <a:extLst>
              <a:ext uri="{FF2B5EF4-FFF2-40B4-BE49-F238E27FC236}">
                <a16:creationId xmlns:a16="http://schemas.microsoft.com/office/drawing/2014/main" id="{FD2AFEB9-222E-A4BB-A292-562D042667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686" y="723208"/>
            <a:ext cx="3826778" cy="2870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5720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0" y="56479"/>
            <a:ext cx="11623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SU1 upgrade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CDC791-E4FF-4BFC-9018-9DDD50835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3744" y="6335007"/>
            <a:ext cx="1188720" cy="4572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EF9944-A4F6-4C59-AEBD-678D6480B8E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AE79E3-6DAE-4C3D-997A-C495AE0F7BC5}"/>
              </a:ext>
            </a:extLst>
          </p:cNvPr>
          <p:cNvSpPr txBox="1"/>
          <p:nvPr/>
        </p:nvSpPr>
        <p:spPr>
          <a:xfrm>
            <a:off x="-394271" y="891665"/>
            <a:ext cx="8844932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Project status: 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YETS22-23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works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-&gt; 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completed</a:t>
            </a:r>
            <a:r>
              <a:rPr lang="fr-CH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Slabs for the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pumps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-&gt; </a:t>
            </a:r>
            <a:r>
              <a:rPr lang="fr-CH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built</a:t>
            </a:r>
            <a:r>
              <a:rPr lang="fr-CH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New room construction -&gt; </a:t>
            </a:r>
            <a:r>
              <a:rPr lang="fr-CH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works</a:t>
            </a:r>
            <a:r>
              <a:rPr lang="fr-CH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</a:t>
            </a:r>
            <a:r>
              <a:rPr lang="fr-CH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start </a:t>
            </a:r>
            <a:r>
              <a:rPr lang="fr-CH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</a:t>
            </a:r>
            <a:r>
              <a:rPr lang="fr-CH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summer</a:t>
            </a:r>
            <a:r>
              <a:rPr lang="fr-CH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YETS23-24 </a:t>
            </a:r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works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-&gt; </a:t>
            </a:r>
            <a:r>
              <a:rPr lang="fr-CH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scheduled</a:t>
            </a:r>
            <a:r>
              <a:rPr lang="fr-CH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E87E6FB-42BC-40B5-8653-CE21987262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0661" y="90617"/>
            <a:ext cx="3741339" cy="611709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79D2714-206C-4458-9C39-9C3210CCAAD0}"/>
              </a:ext>
            </a:extLst>
          </p:cNvPr>
          <p:cNvSpPr txBox="1"/>
          <p:nvPr/>
        </p:nvSpPr>
        <p:spPr>
          <a:xfrm>
            <a:off x="8524568" y="5686252"/>
            <a:ext cx="2733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Courtesy F. Dragoni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CDB087B-5E72-692E-9CD5-6F61FEA540CC}"/>
              </a:ext>
            </a:extLst>
          </p:cNvPr>
          <p:cNvCxnSpPr/>
          <p:nvPr/>
        </p:nvCxnSpPr>
        <p:spPr>
          <a:xfrm flipV="1">
            <a:off x="10587886" y="2606545"/>
            <a:ext cx="0" cy="96450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45999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67ABB7A-727C-B188-1E61-09F24EDE7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34947" y="6279429"/>
            <a:ext cx="1188720" cy="457200"/>
          </a:xfrm>
        </p:spPr>
        <p:txBody>
          <a:bodyPr/>
          <a:lstStyle/>
          <a:p>
            <a:pPr algn="l"/>
            <a:fld id="{FAEF9944-A4F6-4C59-AEBD-678D6480B8EA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l"/>
              <a:t>17</a:t>
            </a:fld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DAA752-A3F4-F18A-CEA4-7057C9735D25}"/>
              </a:ext>
            </a:extLst>
          </p:cNvPr>
          <p:cNvSpPr txBox="1"/>
          <p:nvPr/>
        </p:nvSpPr>
        <p:spPr>
          <a:xfrm>
            <a:off x="668308" y="2773745"/>
            <a:ext cx="113138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3600" dirty="0">
                <a:latin typeface="Calibri" panose="020F0502020204030204" pitchFamily="34" charset="0"/>
                <a:cs typeface="Calibri" panose="020F0502020204030204" pitchFamily="34" charset="0"/>
              </a:rPr>
              <a:t>WP 7.3 and 7.7: the </a:t>
            </a:r>
            <a:r>
              <a:rPr lang="en-CH" sz="3600">
                <a:latin typeface="Calibri" panose="020F0502020204030204" pitchFamily="34" charset="0"/>
                <a:cs typeface="Calibri" panose="020F0502020204030204" pitchFamily="34" charset="0"/>
              </a:rPr>
              <a:t>ATCA are</a:t>
            </a: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CH" sz="36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H" sz="3600" dirty="0">
                <a:latin typeface="Calibri" panose="020F0502020204030204" pitchFamily="34" charset="0"/>
                <a:cs typeface="Calibri" panose="020F0502020204030204" pitchFamily="34" charset="0"/>
              </a:rPr>
              <a:t>consolidation</a:t>
            </a:r>
          </a:p>
          <a:p>
            <a:pPr algn="ctr"/>
            <a:r>
              <a:rPr lang="en-CH" sz="3600" dirty="0">
                <a:latin typeface="Calibri" panose="020F0502020204030204" pitchFamily="34" charset="0"/>
                <a:cs typeface="Calibri" panose="020F0502020204030204" pitchFamily="34" charset="0"/>
              </a:rPr>
              <a:t>+ ATLAS TC for the full USA15 rack room</a:t>
            </a:r>
          </a:p>
        </p:txBody>
      </p:sp>
    </p:spTree>
    <p:extLst>
      <p:ext uri="{BB962C8B-B14F-4D97-AF65-F5344CB8AC3E}">
        <p14:creationId xmlns:p14="http://schemas.microsoft.com/office/powerpoint/2010/main" val="33232821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67ABB7A-727C-B188-1E61-09F24EDE7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34947" y="6279429"/>
            <a:ext cx="1188720" cy="457200"/>
          </a:xfrm>
        </p:spPr>
        <p:txBody>
          <a:bodyPr/>
          <a:lstStyle/>
          <a:p>
            <a:pPr algn="l"/>
            <a:fld id="{FAEF9944-A4F6-4C59-AEBD-678D6480B8EA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l"/>
              <a:t>18</a:t>
            </a:fld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DAA752-A3F4-F18A-CEA4-7057C9735D25}"/>
              </a:ext>
            </a:extLst>
          </p:cNvPr>
          <p:cNvSpPr txBox="1"/>
          <p:nvPr/>
        </p:nvSpPr>
        <p:spPr>
          <a:xfrm>
            <a:off x="215413" y="57923"/>
            <a:ext cx="11313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USA15 rack room consolidation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4328E9-F76A-9FDB-A3B2-D6B86AE9BB4D}"/>
              </a:ext>
            </a:extLst>
          </p:cNvPr>
          <p:cNvSpPr txBox="1"/>
          <p:nvPr/>
        </p:nvSpPr>
        <p:spPr>
          <a:xfrm>
            <a:off x="8450660" y="157163"/>
            <a:ext cx="3160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SU1 works for cooling upgrade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E5189B-F543-B040-AD85-3E51373737D7}"/>
              </a:ext>
            </a:extLst>
          </p:cNvPr>
          <p:cNvSpPr txBox="1"/>
          <p:nvPr/>
        </p:nvSpPr>
        <p:spPr>
          <a:xfrm>
            <a:off x="291342" y="817672"/>
            <a:ext cx="9969532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Scope:</a:t>
            </a:r>
            <a:endParaRPr lang="en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49 “ normal” 52U racks to be replaced by 63U ones -&gt; New ATCA area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(around) 42 “normal” 52U racks to be replaced by server racks for TDAQ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Additional cooling and electrical works in specific racks, as per subdetector needs, in USA15, US15 and UX15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In addition: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Electrical supply to the new racks </a:t>
            </a:r>
            <a:r>
              <a:rPr lang="en-CH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(+1 MVA)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Cooling to the new racks + pipe circuit modification in the USA15 false floor </a:t>
            </a:r>
            <a:r>
              <a:rPr lang="en-CH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(+ 770 kW)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noise-mitigation walls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Consolidation of the fire detection systems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Planning -&gt; the goal is to accomplish the USA15 infrastructure consolidation + decabling in 2026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Challenging but required to cope with the detector needs.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First sequence of works already built -&gt; optimizations on-going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Accurate requirements are key for optimizing works that are already tight!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endParaRPr lang="en-CH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138CC35-95C8-7795-45A0-6BBADFDE38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5475" y="4117410"/>
            <a:ext cx="4080782" cy="19441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665FAC8-736D-62CB-2633-3C2CB5A811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51652" y="2162538"/>
            <a:ext cx="3199132" cy="178637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B80B7D5-4F52-A02A-DDD0-05A60230AB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3000" y="4653498"/>
            <a:ext cx="2377802" cy="152938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5240602-1FF5-1581-8B55-4EE8DA5A10F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33292" y="4654375"/>
            <a:ext cx="2881168" cy="1528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7861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67ABB7A-727C-B188-1E61-09F24EDE7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34947" y="6279429"/>
            <a:ext cx="1188720" cy="457200"/>
          </a:xfrm>
        </p:spPr>
        <p:txBody>
          <a:bodyPr/>
          <a:lstStyle/>
          <a:p>
            <a:pPr algn="l"/>
            <a:fld id="{FAEF9944-A4F6-4C59-AEBD-678D6480B8EA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l"/>
              <a:t>19</a:t>
            </a:fld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DAA752-A3F4-F18A-CEA4-7057C9735D25}"/>
              </a:ext>
            </a:extLst>
          </p:cNvPr>
          <p:cNvSpPr txBox="1"/>
          <p:nvPr/>
        </p:nvSpPr>
        <p:spPr>
          <a:xfrm>
            <a:off x="141217" y="57923"/>
            <a:ext cx="11313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USA15 rack room consolidation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4328E9-F76A-9FDB-A3B2-D6B86AE9BB4D}"/>
              </a:ext>
            </a:extLst>
          </p:cNvPr>
          <p:cNvSpPr txBox="1"/>
          <p:nvPr/>
        </p:nvSpPr>
        <p:spPr>
          <a:xfrm>
            <a:off x="8450660" y="157163"/>
            <a:ext cx="3160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SU1 works for cooling upgrade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E5189B-F543-B040-AD85-3E51373737D7}"/>
              </a:ext>
            </a:extLst>
          </p:cNvPr>
          <p:cNvSpPr txBox="1"/>
          <p:nvPr/>
        </p:nvSpPr>
        <p:spPr>
          <a:xfrm>
            <a:off x="300302" y="729077"/>
            <a:ext cx="445795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Cooling: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Studies performed.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Some iterations on-going to discuss the details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endParaRPr lang="en-CH" dirty="0"/>
          </a:p>
        </p:txBody>
      </p:sp>
      <p:pic>
        <p:nvPicPr>
          <p:cNvPr id="17" name="Picture 16" descr="A diagram of a computer component&#10;&#10;Description automatically generated">
            <a:extLst>
              <a:ext uri="{FF2B5EF4-FFF2-40B4-BE49-F238E27FC236}">
                <a16:creationId xmlns:a16="http://schemas.microsoft.com/office/drawing/2014/main" id="{CA1F899A-6F51-8170-43B3-F9CDD6B0BC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259" y="680091"/>
            <a:ext cx="7133439" cy="5389376"/>
          </a:xfrm>
          <a:prstGeom prst="rect">
            <a:avLst/>
          </a:prstGeom>
        </p:spPr>
      </p:pic>
      <p:pic>
        <p:nvPicPr>
          <p:cNvPr id="19" name="Picture 18" descr="A screenshot of a graph&#10;&#10;Description automatically generated">
            <a:extLst>
              <a:ext uri="{FF2B5EF4-FFF2-40B4-BE49-F238E27FC236}">
                <a16:creationId xmlns:a16="http://schemas.microsoft.com/office/drawing/2014/main" id="{18F79689-9142-88CE-8577-A0E607963F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02" y="2689153"/>
            <a:ext cx="4438367" cy="335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950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67ABB7A-727C-B188-1E61-09F24EDE7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34947" y="6279429"/>
            <a:ext cx="1188720" cy="457200"/>
          </a:xfrm>
        </p:spPr>
        <p:txBody>
          <a:bodyPr/>
          <a:lstStyle/>
          <a:p>
            <a:pPr algn="l"/>
            <a:fld id="{FAEF9944-A4F6-4C59-AEBD-678D6480B8EA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l"/>
              <a:t>2</a:t>
            </a:fld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22AC8C3-EB27-A3EB-B187-932D2954B9BB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10934947" cy="66279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II infrastructure upgrade: Introduction &amp; Overview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43E62B3-82AA-C17D-1244-3FFDFEC638BB}"/>
              </a:ext>
            </a:extLst>
          </p:cNvPr>
          <p:cNvSpPr txBox="1"/>
          <p:nvPr/>
        </p:nvSpPr>
        <p:spPr>
          <a:xfrm>
            <a:off x="206089" y="800881"/>
            <a:ext cx="115146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Major upgrades needed at the infrastructure level to cope with the Phase II detector requirements.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Phase II infrastructure upgrade (Hostlab project) is covered by Hostlab and ATLAS common fund, and it is monitored via Cost &amp; Schedule reviews programmed each 15 months.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The Work Package organization: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WP6: New SXSN1 building + infrastructure + CO2 equipment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WP7: Cooling and electrical upgrades for ATLAS facility.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Both WP6 and WP7 are divided in sub WP.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D9BE07F4-DF8A-81CA-07E2-1B6D558E0814}"/>
              </a:ext>
            </a:extLst>
          </p:cNvPr>
          <p:cNvGrpSpPr/>
          <p:nvPr/>
        </p:nvGrpSpPr>
        <p:grpSpPr>
          <a:xfrm>
            <a:off x="8008536" y="1873763"/>
            <a:ext cx="3977375" cy="3590583"/>
            <a:chOff x="3376385" y="1152617"/>
            <a:chExt cx="5506358" cy="4787900"/>
          </a:xfrm>
        </p:grpSpPr>
        <p:pic>
          <p:nvPicPr>
            <p:cNvPr id="103" name="Picture 102">
              <a:extLst>
                <a:ext uri="{FF2B5EF4-FFF2-40B4-BE49-F238E27FC236}">
                  <a16:creationId xmlns:a16="http://schemas.microsoft.com/office/drawing/2014/main" id="{ACC0707F-B4CC-626B-BC50-CBA1B5B39FF7}"/>
                </a:ext>
              </a:extLst>
            </p:cNvPr>
            <p:cNvPicPr/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190"/>
            <a:stretch/>
          </p:blipFill>
          <p:spPr bwMode="auto">
            <a:xfrm>
              <a:off x="3376385" y="1152617"/>
              <a:ext cx="5378450" cy="47879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1FC5408E-3437-F4A1-0543-9537A194F3E3}"/>
                </a:ext>
              </a:extLst>
            </p:cNvPr>
            <p:cNvSpPr/>
            <p:nvPr/>
          </p:nvSpPr>
          <p:spPr>
            <a:xfrm>
              <a:off x="4880923" y="3590589"/>
              <a:ext cx="365737" cy="1554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C13AE220-847E-5DD4-8D7A-ABAA16C8E667}"/>
                </a:ext>
              </a:extLst>
            </p:cNvPr>
            <p:cNvSpPr/>
            <p:nvPr/>
          </p:nvSpPr>
          <p:spPr>
            <a:xfrm>
              <a:off x="4067392" y="4819619"/>
              <a:ext cx="415543" cy="173955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ysClr val="windowText" lastClr="000000"/>
                  </a:solidFill>
                </a:rPr>
                <a:t>-53</a:t>
              </a:r>
              <a:r>
                <a:rPr lang="en-US" sz="800" baseline="30000" dirty="0">
                  <a:solidFill>
                    <a:sysClr val="windowText" lastClr="000000"/>
                  </a:solidFill>
                </a:rPr>
                <a:t>O</a:t>
              </a:r>
              <a:r>
                <a:rPr lang="en-US" sz="800" dirty="0">
                  <a:solidFill>
                    <a:sysClr val="windowText" lastClr="000000"/>
                  </a:solidFill>
                </a:rPr>
                <a:t>C</a:t>
              </a:r>
              <a:endParaRPr lang="en-GB" sz="8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E78C4DDD-4A8C-CDB6-5AD6-741B50A2BECF}"/>
                </a:ext>
              </a:extLst>
            </p:cNvPr>
            <p:cNvSpPr/>
            <p:nvPr/>
          </p:nvSpPr>
          <p:spPr>
            <a:xfrm>
              <a:off x="6899564" y="1929542"/>
              <a:ext cx="1983179" cy="113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aphicFrame>
        <p:nvGraphicFramePr>
          <p:cNvPr id="107" name="Table 107">
            <a:extLst>
              <a:ext uri="{FF2B5EF4-FFF2-40B4-BE49-F238E27FC236}">
                <a16:creationId xmlns:a16="http://schemas.microsoft.com/office/drawing/2014/main" id="{01921F75-AAC1-66AB-186E-AC98F6B17F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78141"/>
              </p:ext>
            </p:extLst>
          </p:nvPr>
        </p:nvGraphicFramePr>
        <p:xfrm>
          <a:off x="1912295" y="3153409"/>
          <a:ext cx="3555177" cy="914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85059">
                  <a:extLst>
                    <a:ext uri="{9D8B030D-6E8A-4147-A177-3AD203B41FA5}">
                      <a16:colId xmlns:a16="http://schemas.microsoft.com/office/drawing/2014/main" val="182261589"/>
                    </a:ext>
                  </a:extLst>
                </a:gridCol>
                <a:gridCol w="1185059">
                  <a:extLst>
                    <a:ext uri="{9D8B030D-6E8A-4147-A177-3AD203B41FA5}">
                      <a16:colId xmlns:a16="http://schemas.microsoft.com/office/drawing/2014/main" val="4287174030"/>
                    </a:ext>
                  </a:extLst>
                </a:gridCol>
                <a:gridCol w="1185059">
                  <a:extLst>
                    <a:ext uri="{9D8B030D-6E8A-4147-A177-3AD203B41FA5}">
                      <a16:colId xmlns:a16="http://schemas.microsoft.com/office/drawing/2014/main" val="963495955"/>
                    </a:ext>
                  </a:extLst>
                </a:gridCol>
              </a:tblGrid>
              <a:tr h="151513"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Domain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Phase 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b="1" kern="1200" dirty="0">
                          <a:solidFill>
                            <a:schemeClr val="lt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Phase II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6318597"/>
                  </a:ext>
                </a:extLst>
              </a:tr>
              <a:tr h="151513"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Electricity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3000 kVA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8000 kVA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5282412"/>
                  </a:ext>
                </a:extLst>
              </a:tr>
              <a:tr h="151513"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Cooling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2800 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6300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1588362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00C02539-4CD8-F1BF-8189-E2A5DB1D1AA4}"/>
              </a:ext>
            </a:extLst>
          </p:cNvPr>
          <p:cNvSpPr txBox="1"/>
          <p:nvPr/>
        </p:nvSpPr>
        <p:spPr>
          <a:xfrm>
            <a:off x="1836094" y="4294644"/>
            <a:ext cx="5625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 4 will require more than twice the power needed during Run 3!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F608E8-FA46-6F8B-6872-577E43C403A0}"/>
              </a:ext>
            </a:extLst>
          </p:cNvPr>
          <p:cNvSpPr txBox="1"/>
          <p:nvPr/>
        </p:nvSpPr>
        <p:spPr>
          <a:xfrm>
            <a:off x="298480" y="5288994"/>
            <a:ext cx="5952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Works happening in all ATLAS buildings at P1</a:t>
            </a:r>
          </a:p>
        </p:txBody>
      </p:sp>
    </p:spTree>
    <p:extLst>
      <p:ext uri="{BB962C8B-B14F-4D97-AF65-F5344CB8AC3E}">
        <p14:creationId xmlns:p14="http://schemas.microsoft.com/office/powerpoint/2010/main" val="26422284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67ABB7A-727C-B188-1E61-09F24EDE7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34947" y="6279429"/>
            <a:ext cx="1188720" cy="457200"/>
          </a:xfrm>
        </p:spPr>
        <p:txBody>
          <a:bodyPr/>
          <a:lstStyle/>
          <a:p>
            <a:pPr algn="l"/>
            <a:fld id="{FAEF9944-A4F6-4C59-AEBD-678D6480B8EA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l"/>
              <a:t>20</a:t>
            </a:fld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DAA752-A3F4-F18A-CEA4-7057C9735D25}"/>
              </a:ext>
            </a:extLst>
          </p:cNvPr>
          <p:cNvSpPr txBox="1"/>
          <p:nvPr/>
        </p:nvSpPr>
        <p:spPr>
          <a:xfrm>
            <a:off x="141217" y="57923"/>
            <a:ext cx="11313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USA15 rack room consolidation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4328E9-F76A-9FDB-A3B2-D6B86AE9BB4D}"/>
              </a:ext>
            </a:extLst>
          </p:cNvPr>
          <p:cNvSpPr txBox="1"/>
          <p:nvPr/>
        </p:nvSpPr>
        <p:spPr>
          <a:xfrm>
            <a:off x="8450660" y="157163"/>
            <a:ext cx="3160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SU1 works for cooling upgrade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E5189B-F543-B040-AD85-3E51373737D7}"/>
              </a:ext>
            </a:extLst>
          </p:cNvPr>
          <p:cNvSpPr txBox="1"/>
          <p:nvPr/>
        </p:nvSpPr>
        <p:spPr>
          <a:xfrm>
            <a:off x="300302" y="931089"/>
            <a:ext cx="651994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On-going work for 2023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Validate the electrical solution.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Start the tendering process for the racks and the cooling doors.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Planning review and validation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592750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67ABB7A-727C-B188-1E61-09F24EDE7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34947" y="6279429"/>
            <a:ext cx="1188720" cy="457200"/>
          </a:xfrm>
        </p:spPr>
        <p:txBody>
          <a:bodyPr/>
          <a:lstStyle/>
          <a:p>
            <a:pPr algn="l"/>
            <a:fld id="{FAEF9944-A4F6-4C59-AEBD-678D6480B8EA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l"/>
              <a:t>21</a:t>
            </a:fld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DAA752-A3F4-F18A-CEA4-7057C9735D25}"/>
              </a:ext>
            </a:extLst>
          </p:cNvPr>
          <p:cNvSpPr txBox="1"/>
          <p:nvPr/>
        </p:nvSpPr>
        <p:spPr>
          <a:xfrm>
            <a:off x="128558" y="122175"/>
            <a:ext cx="11313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word on the daily infrastructure works: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03D248-A81C-08A2-6EB3-CE2F1CF71945}"/>
              </a:ext>
            </a:extLst>
          </p:cNvPr>
          <p:cNvSpPr txBox="1"/>
          <p:nvPr/>
        </p:nvSpPr>
        <p:spPr>
          <a:xfrm>
            <a:off x="444746" y="995341"/>
            <a:ext cx="110890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ABE32A-8DC5-C965-2750-0B3742DC08A6}"/>
              </a:ext>
            </a:extLst>
          </p:cNvPr>
          <p:cNvSpPr txBox="1"/>
          <p:nvPr/>
        </p:nvSpPr>
        <p:spPr>
          <a:xfrm>
            <a:off x="133176" y="860276"/>
            <a:ext cx="58733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Effords being deployed on fixing electrical non-conformities.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Improvement on the time response to detector request to avoid the examples below. </a:t>
            </a:r>
          </a:p>
        </p:txBody>
      </p:sp>
      <p:pic>
        <p:nvPicPr>
          <p:cNvPr id="11" name="Picture 10" descr="A close-up of a device&#10;&#10;Description automatically generated">
            <a:extLst>
              <a:ext uri="{FF2B5EF4-FFF2-40B4-BE49-F238E27FC236}">
                <a16:creationId xmlns:a16="http://schemas.microsoft.com/office/drawing/2014/main" id="{F1A8FB25-379B-327C-3A49-2DAFAF9312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5641" y="3838048"/>
            <a:ext cx="4154126" cy="2341416"/>
          </a:xfrm>
          <a:prstGeom prst="rect">
            <a:avLst/>
          </a:prstGeom>
        </p:spPr>
      </p:pic>
      <p:pic>
        <p:nvPicPr>
          <p:cNvPr id="13" name="Picture 12" descr="A close-up of a white and red electrical box&#10;&#10;Description automatically generated">
            <a:extLst>
              <a:ext uri="{FF2B5EF4-FFF2-40B4-BE49-F238E27FC236}">
                <a16:creationId xmlns:a16="http://schemas.microsoft.com/office/drawing/2014/main" id="{11B5B1C6-9FD8-532A-A928-9E0FC45AA6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57" y="2537534"/>
            <a:ext cx="5429161" cy="3054599"/>
          </a:xfrm>
          <a:prstGeom prst="rect">
            <a:avLst/>
          </a:prstGeom>
        </p:spPr>
      </p:pic>
      <p:pic>
        <p:nvPicPr>
          <p:cNvPr id="15" name="Picture 14" descr="A collage of electrical equipment&#10;&#10;Description automatically generated">
            <a:extLst>
              <a:ext uri="{FF2B5EF4-FFF2-40B4-BE49-F238E27FC236}">
                <a16:creationId xmlns:a16="http://schemas.microsoft.com/office/drawing/2014/main" id="{AE0FD5AE-7464-E595-1BB7-73B0E42A8C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332" y="860276"/>
            <a:ext cx="5179103" cy="2926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7312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-86449" y="2381904"/>
            <a:ext cx="1209977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Q&amp;A?</a:t>
            </a:r>
          </a:p>
          <a:p>
            <a:endParaRPr lang="en-US" sz="6000" dirty="0">
              <a:solidFill>
                <a:srgbClr val="0033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6000" dirty="0">
              <a:solidFill>
                <a:srgbClr val="0033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F5A0CA-2B95-68C3-39A1-ED7A09FEE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l"/>
              <a:t>22</a:t>
            </a:fld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451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67ABB7A-727C-B188-1E61-09F24EDE7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34947" y="6279429"/>
            <a:ext cx="1188720" cy="457200"/>
          </a:xfrm>
        </p:spPr>
        <p:txBody>
          <a:bodyPr/>
          <a:lstStyle/>
          <a:p>
            <a:pPr algn="l"/>
            <a:fld id="{FAEF9944-A4F6-4C59-AEBD-678D6480B8EA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l"/>
              <a:t>3</a:t>
            </a:fld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22AC8C3-EB27-A3EB-B187-932D2954B9BB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10934947" cy="66279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II infrastructure upgrade: Introduction &amp; Overview</a:t>
            </a:r>
          </a:p>
        </p:txBody>
      </p:sp>
      <p:pic>
        <p:nvPicPr>
          <p:cNvPr id="108" name="Picture 107" descr="Diagram&#10;&#10;Description automatically generated">
            <a:extLst>
              <a:ext uri="{FF2B5EF4-FFF2-40B4-BE49-F238E27FC236}">
                <a16:creationId xmlns:a16="http://schemas.microsoft.com/office/drawing/2014/main" id="{75080325-7F80-6016-404C-38D9B3659D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972" y="687620"/>
            <a:ext cx="9504973" cy="5438412"/>
          </a:xfrm>
          <a:prstGeom prst="rect">
            <a:avLst/>
          </a:prstGeom>
        </p:spPr>
      </p:pic>
      <p:sp>
        <p:nvSpPr>
          <p:cNvPr id="109" name="TextBox 108">
            <a:extLst>
              <a:ext uri="{FF2B5EF4-FFF2-40B4-BE49-F238E27FC236}">
                <a16:creationId xmlns:a16="http://schemas.microsoft.com/office/drawing/2014/main" id="{09D09EE2-282F-D76F-613B-42C4846CC7AB}"/>
              </a:ext>
            </a:extLst>
          </p:cNvPr>
          <p:cNvSpPr txBox="1"/>
          <p:nvPr/>
        </p:nvSpPr>
        <p:spPr>
          <a:xfrm>
            <a:off x="8199456" y="3677697"/>
            <a:ext cx="176850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Control room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AA19EAEF-42A5-47F5-57CA-2DA11CE22D0E}"/>
              </a:ext>
            </a:extLst>
          </p:cNvPr>
          <p:cNvSpPr txBox="1"/>
          <p:nvPr/>
        </p:nvSpPr>
        <p:spPr>
          <a:xfrm>
            <a:off x="5215096" y="719649"/>
            <a:ext cx="421025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WP7.1 and WP7.4 -&gt; SU1 consolidation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8513AA13-1AD8-7771-DD96-FB689D8E06ED}"/>
              </a:ext>
            </a:extLst>
          </p:cNvPr>
          <p:cNvSpPr txBox="1"/>
          <p:nvPr/>
        </p:nvSpPr>
        <p:spPr>
          <a:xfrm>
            <a:off x="2865456" y="5515469"/>
            <a:ext cx="421025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WP6 -&gt; New building and CO2 cooling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B900945-D3BE-6F67-CBCB-7CA3B10E91A7}"/>
              </a:ext>
            </a:extLst>
          </p:cNvPr>
          <p:cNvSpPr txBox="1"/>
          <p:nvPr/>
        </p:nvSpPr>
        <p:spPr>
          <a:xfrm>
            <a:off x="1677583" y="2655894"/>
            <a:ext cx="29374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WP7.2 and WP7.5 -&gt; DAQ room in SDX1 consolidation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B52BA28-F163-1EDA-D115-D7E6D87A15B2}"/>
              </a:ext>
            </a:extLst>
          </p:cNvPr>
          <p:cNvSpPr txBox="1"/>
          <p:nvPr/>
        </p:nvSpPr>
        <p:spPr>
          <a:xfrm>
            <a:off x="1620688" y="4373378"/>
            <a:ext cx="29374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WP7.3 and WP7.7 -&gt; USA15 rack room consolidation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35D52E5-5E02-D592-BB53-9D46CB7F597D}"/>
              </a:ext>
            </a:extLst>
          </p:cNvPr>
          <p:cNvSpPr txBox="1"/>
          <p:nvPr/>
        </p:nvSpPr>
        <p:spPr>
          <a:xfrm>
            <a:off x="1778066" y="1308731"/>
            <a:ext cx="29374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WP7.6 -&gt; TDAQ containers in Hi-Lumi area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94E552BE-161F-79C9-A220-F70B1B6A8098}"/>
              </a:ext>
            </a:extLst>
          </p:cNvPr>
          <p:cNvSpPr txBox="1"/>
          <p:nvPr/>
        </p:nvSpPr>
        <p:spPr>
          <a:xfrm>
            <a:off x="7614980" y="4815035"/>
            <a:ext cx="29374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WP7.8 -&gt; UPS consolidation for detectors</a:t>
            </a:r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6AB8A08B-3FE3-D437-DA6B-128EEB83EE2F}"/>
              </a:ext>
            </a:extLst>
          </p:cNvPr>
          <p:cNvCxnSpPr/>
          <p:nvPr/>
        </p:nvCxnSpPr>
        <p:spPr>
          <a:xfrm flipH="1" flipV="1">
            <a:off x="7320224" y="3677697"/>
            <a:ext cx="808892" cy="18466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B5509E33-CC7D-AD1C-47A5-492C52F39FBB}"/>
              </a:ext>
            </a:extLst>
          </p:cNvPr>
          <p:cNvCxnSpPr>
            <a:cxnSpLocks/>
          </p:cNvCxnSpPr>
          <p:nvPr/>
        </p:nvCxnSpPr>
        <p:spPr>
          <a:xfrm flipH="1" flipV="1">
            <a:off x="6353244" y="3647910"/>
            <a:ext cx="1261736" cy="116712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CAC386E2-2F5D-20E5-7015-73858FB622A7}"/>
              </a:ext>
            </a:extLst>
          </p:cNvPr>
          <p:cNvCxnSpPr>
            <a:cxnSpLocks/>
          </p:cNvCxnSpPr>
          <p:nvPr/>
        </p:nvCxnSpPr>
        <p:spPr>
          <a:xfrm flipV="1">
            <a:off x="5687367" y="4787338"/>
            <a:ext cx="371121" cy="72813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BB71BB5C-796B-B283-24B3-79D4D66B98D8}"/>
              </a:ext>
            </a:extLst>
          </p:cNvPr>
          <p:cNvCxnSpPr>
            <a:cxnSpLocks/>
          </p:cNvCxnSpPr>
          <p:nvPr/>
        </p:nvCxnSpPr>
        <p:spPr>
          <a:xfrm flipV="1">
            <a:off x="5142624" y="3708990"/>
            <a:ext cx="1136931" cy="178165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C6DD953C-2242-150F-6995-9369CE435901}"/>
              </a:ext>
            </a:extLst>
          </p:cNvPr>
          <p:cNvCxnSpPr>
            <a:cxnSpLocks/>
          </p:cNvCxnSpPr>
          <p:nvPr/>
        </p:nvCxnSpPr>
        <p:spPr>
          <a:xfrm flipV="1">
            <a:off x="4538870" y="3429000"/>
            <a:ext cx="1811025" cy="121339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527ADE39-350F-B6CA-4B22-3BFB44BC33AF}"/>
              </a:ext>
            </a:extLst>
          </p:cNvPr>
          <p:cNvCxnSpPr>
            <a:cxnSpLocks/>
          </p:cNvCxnSpPr>
          <p:nvPr/>
        </p:nvCxnSpPr>
        <p:spPr>
          <a:xfrm>
            <a:off x="4466705" y="3070870"/>
            <a:ext cx="1974288" cy="23135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278BFD2B-A72F-EBDE-9528-4042332E0632}"/>
              </a:ext>
            </a:extLst>
          </p:cNvPr>
          <p:cNvCxnSpPr>
            <a:cxnSpLocks/>
          </p:cNvCxnSpPr>
          <p:nvPr/>
        </p:nvCxnSpPr>
        <p:spPr>
          <a:xfrm flipH="1">
            <a:off x="6349895" y="1104789"/>
            <a:ext cx="541370" cy="56441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5924FFA5-F67C-C553-2BDA-0EBBB206C5BE}"/>
              </a:ext>
            </a:extLst>
          </p:cNvPr>
          <p:cNvCxnSpPr>
            <a:cxnSpLocks/>
          </p:cNvCxnSpPr>
          <p:nvPr/>
        </p:nvCxnSpPr>
        <p:spPr>
          <a:xfrm flipH="1" flipV="1">
            <a:off x="1620688" y="855763"/>
            <a:ext cx="510846" cy="36019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848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67ABB7A-727C-B188-1E61-09F24EDE7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34947" y="6279429"/>
            <a:ext cx="1188720" cy="457200"/>
          </a:xfrm>
        </p:spPr>
        <p:txBody>
          <a:bodyPr/>
          <a:lstStyle/>
          <a:p>
            <a:pPr algn="l"/>
            <a:fld id="{FAEF9944-A4F6-4C59-AEBD-678D6480B8EA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l"/>
              <a:t>4</a:t>
            </a:fld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22AC8C3-EB27-A3EB-B187-932D2954B9BB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10934947" cy="66279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II infrastructure upgrade: Introduction &amp; Overview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3C89B32-DDFF-2D8A-0244-0574EE5A96E0}"/>
              </a:ext>
            </a:extLst>
          </p:cNvPr>
          <p:cNvGrpSpPr/>
          <p:nvPr/>
        </p:nvGrpSpPr>
        <p:grpSpPr>
          <a:xfrm>
            <a:off x="217109" y="809604"/>
            <a:ext cx="8886150" cy="2615763"/>
            <a:chOff x="1497664" y="3856459"/>
            <a:chExt cx="8886150" cy="2615763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803B97AF-1B67-F5A4-3549-6AA94DE68EFE}"/>
                </a:ext>
              </a:extLst>
            </p:cNvPr>
            <p:cNvSpPr/>
            <p:nvPr/>
          </p:nvSpPr>
          <p:spPr>
            <a:xfrm>
              <a:off x="1497664" y="3866700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YETS 22-23</a:t>
              </a: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5D5F317C-D808-B9A6-685C-1D2758CBBEED}"/>
                </a:ext>
              </a:extLst>
            </p:cNvPr>
            <p:cNvSpPr/>
            <p:nvPr/>
          </p:nvSpPr>
          <p:spPr>
            <a:xfrm>
              <a:off x="2504261" y="3866700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2023 Run</a:t>
              </a:r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F33CF078-B127-9CE0-4419-37BB6D3506C2}"/>
                </a:ext>
              </a:extLst>
            </p:cNvPr>
            <p:cNvSpPr/>
            <p:nvPr/>
          </p:nvSpPr>
          <p:spPr>
            <a:xfrm>
              <a:off x="3510857" y="3866700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YETS 23-24 </a:t>
              </a:r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D875F498-DDD1-114F-1A0A-0CB42890A68B}"/>
                </a:ext>
              </a:extLst>
            </p:cNvPr>
            <p:cNvSpPr/>
            <p:nvPr/>
          </p:nvSpPr>
          <p:spPr>
            <a:xfrm>
              <a:off x="4517454" y="3866700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2024 Run</a:t>
              </a:r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61F009F0-6FA4-9692-49AE-7A85CF450311}"/>
                </a:ext>
              </a:extLst>
            </p:cNvPr>
            <p:cNvSpPr/>
            <p:nvPr/>
          </p:nvSpPr>
          <p:spPr>
            <a:xfrm>
              <a:off x="5524051" y="3866700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6000" tIns="39210" rIns="3600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EYETS 24-25</a:t>
              </a:r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15FC00DF-0B1A-D6A2-8F43-41438ABA2BE4}"/>
                </a:ext>
              </a:extLst>
            </p:cNvPr>
            <p:cNvSpPr/>
            <p:nvPr/>
          </p:nvSpPr>
          <p:spPr>
            <a:xfrm>
              <a:off x="6530647" y="3866700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2025 Run</a:t>
              </a:r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CEFDDF27-32AB-0523-76E8-414481A69B59}"/>
                </a:ext>
              </a:extLst>
            </p:cNvPr>
            <p:cNvSpPr/>
            <p:nvPr/>
          </p:nvSpPr>
          <p:spPr>
            <a:xfrm>
              <a:off x="7537244" y="3866700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2026 (LS3)</a:t>
              </a:r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C307052D-B85D-07D6-0BFF-0EB6E6A2F1BC}"/>
                </a:ext>
              </a:extLst>
            </p:cNvPr>
            <p:cNvSpPr/>
            <p:nvPr/>
          </p:nvSpPr>
          <p:spPr>
            <a:xfrm>
              <a:off x="9550438" y="3859622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2028 (LS3)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0FA56DF-D62D-F8A5-5462-B5A539AE81C1}"/>
                </a:ext>
              </a:extLst>
            </p:cNvPr>
            <p:cNvGrpSpPr/>
            <p:nvPr/>
          </p:nvGrpSpPr>
          <p:grpSpPr>
            <a:xfrm>
              <a:off x="2547500" y="4234737"/>
              <a:ext cx="96423" cy="288000"/>
              <a:chOff x="1553756" y="4234737"/>
              <a:chExt cx="96423" cy="288000"/>
            </a:xfrm>
          </p:grpSpPr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DE99358F-34CF-C95B-EE48-D76BC0AEB3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9439" y="4234737"/>
                <a:ext cx="0" cy="28800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72D6291F-F3BB-1132-8266-38CBE97DF7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3756" y="4521200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FA515B21-6727-4C90-DC65-12FB602F36EA}"/>
                </a:ext>
              </a:extLst>
            </p:cNvPr>
            <p:cNvSpPr/>
            <p:nvPr/>
          </p:nvSpPr>
          <p:spPr>
            <a:xfrm>
              <a:off x="2655544" y="4348886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8F98C7">
                <a:alpha val="90000"/>
              </a:srgb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9845" tIns="32860" rIns="39845" bIns="3286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SU1 cooling upgrade</a:t>
              </a:r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8370D8ED-427F-851F-E8AF-F82E14522920}"/>
                </a:ext>
              </a:extLst>
            </p:cNvPr>
            <p:cNvSpPr/>
            <p:nvPr/>
          </p:nvSpPr>
          <p:spPr>
            <a:xfrm>
              <a:off x="3652345" y="4342115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8F98C7">
                <a:alpha val="90000"/>
              </a:srgb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940" tIns="31590" rIns="37940" bIns="3159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SU1 cooling upgrade</a:t>
              </a:r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4DC28997-4605-83D3-80BB-69E21FB8D30D}"/>
                </a:ext>
              </a:extLst>
            </p:cNvPr>
            <p:cNvSpPr/>
            <p:nvPr/>
          </p:nvSpPr>
          <p:spPr>
            <a:xfrm>
              <a:off x="6668199" y="4336103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D7E4BE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750" tIns="34130" rIns="41750" bIns="3413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SU1 power upgrade</a:t>
              </a:r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36566999-2502-2D9F-6F1E-E86B0E98C3D6}"/>
                </a:ext>
              </a:extLst>
            </p:cNvPr>
            <p:cNvSpPr/>
            <p:nvPr/>
          </p:nvSpPr>
          <p:spPr>
            <a:xfrm>
              <a:off x="7680082" y="4345530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D7E4BE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750" tIns="34130" rIns="41750" bIns="3413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SU1 power upgrade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C760B2B-0E86-03D6-0642-8E9E8532AE84}"/>
                </a:ext>
              </a:extLst>
            </p:cNvPr>
            <p:cNvGrpSpPr/>
            <p:nvPr/>
          </p:nvGrpSpPr>
          <p:grpSpPr>
            <a:xfrm>
              <a:off x="3558139" y="4234737"/>
              <a:ext cx="96423" cy="2010915"/>
              <a:chOff x="1553756" y="4234737"/>
              <a:chExt cx="96423" cy="2010915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832CBE5-36A9-0691-4E4F-02B88E2913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9439" y="4234737"/>
                <a:ext cx="12583" cy="2010915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442CC39-7BB3-C6D1-0C85-CAA1E66E31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3756" y="4521200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8114BF15-07D0-15EC-2B1D-90E8889E6C30}"/>
                </a:ext>
              </a:extLst>
            </p:cNvPr>
            <p:cNvGrpSpPr/>
            <p:nvPr/>
          </p:nvGrpSpPr>
          <p:grpSpPr>
            <a:xfrm>
              <a:off x="6571477" y="4234737"/>
              <a:ext cx="96423" cy="288000"/>
              <a:chOff x="1553756" y="4234737"/>
              <a:chExt cx="96423" cy="288000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D9A1592A-7F4A-EB1C-5EAE-EF4BA4DFFB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9439" y="4234737"/>
                <a:ext cx="0" cy="28800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2712664-66BE-53A1-5212-1DCDDBE08E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3756" y="4521200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333B6C66-224F-CAB6-8E63-174CC9602112}"/>
                </a:ext>
              </a:extLst>
            </p:cNvPr>
            <p:cNvGrpSpPr/>
            <p:nvPr/>
          </p:nvGrpSpPr>
          <p:grpSpPr>
            <a:xfrm>
              <a:off x="7583658" y="4244254"/>
              <a:ext cx="96423" cy="288000"/>
              <a:chOff x="1549914" y="4234737"/>
              <a:chExt cx="96423" cy="288000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15B01AA4-7FB8-ED97-EB9A-29BDC01AD3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9439" y="4234737"/>
                <a:ext cx="0" cy="28800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6E41940-1C12-5F20-71EA-7E524B5DE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49914" y="4521200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EF0FE2E9-8975-38B9-64F0-E8222097228E}"/>
                </a:ext>
              </a:extLst>
            </p:cNvPr>
            <p:cNvSpPr/>
            <p:nvPr/>
          </p:nvSpPr>
          <p:spPr>
            <a:xfrm>
              <a:off x="8543841" y="3856459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2027 (LS3)</a:t>
              </a:r>
            </a:p>
          </p:txBody>
        </p:sp>
        <p:sp>
          <p:nvSpPr>
            <p:cNvPr id="29" name="TextBox 26">
              <a:extLst>
                <a:ext uri="{FF2B5EF4-FFF2-40B4-BE49-F238E27FC236}">
                  <a16:creationId xmlns:a16="http://schemas.microsoft.com/office/drawing/2014/main" id="{CD27F291-3DBB-7404-BB58-A939DDD038B9}"/>
                </a:ext>
              </a:extLst>
            </p:cNvPr>
            <p:cNvSpPr txBox="1"/>
            <p:nvPr/>
          </p:nvSpPr>
          <p:spPr>
            <a:xfrm>
              <a:off x="8582450" y="5994614"/>
              <a:ext cx="864000" cy="20005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shade val="95000"/>
                  <a:satMod val="105000"/>
                </a:schemeClr>
              </a:solidFill>
              <a:round/>
            </a:ln>
          </p:spPr>
          <p:txBody>
            <a:bodyPr wrap="square" rIns="36000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H" sz="700" b="1" dirty="0">
                  <a:latin typeface="Calibri" panose="020F0502020204030204" pitchFamily="34" charset="0"/>
                  <a:cs typeface="Calibri" panose="020F0502020204030204" pitchFamily="34" charset="0"/>
                </a:rPr>
                <a:t>CO</a:t>
              </a:r>
              <a:r>
                <a:rPr lang="en-CH" sz="700" b="1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en-CH" sz="700" b="1" dirty="0">
                  <a:latin typeface="Calibri" panose="020F0502020204030204" pitchFamily="34" charset="0"/>
                  <a:cs typeface="Calibri" panose="020F0502020204030204" pitchFamily="34" charset="0"/>
                </a:rPr>
                <a:t> related</a:t>
              </a:r>
            </a:p>
          </p:txBody>
        </p:sp>
        <p:sp>
          <p:nvSpPr>
            <p:cNvPr id="30" name="TextBox 27">
              <a:extLst>
                <a:ext uri="{FF2B5EF4-FFF2-40B4-BE49-F238E27FC236}">
                  <a16:creationId xmlns:a16="http://schemas.microsoft.com/office/drawing/2014/main" id="{E19ACBB4-2C48-A4E4-30EC-8FDD2ACAFE45}"/>
                </a:ext>
              </a:extLst>
            </p:cNvPr>
            <p:cNvSpPr txBox="1"/>
            <p:nvPr/>
          </p:nvSpPr>
          <p:spPr>
            <a:xfrm>
              <a:off x="8582451" y="6271572"/>
              <a:ext cx="864000" cy="200055"/>
            </a:xfrm>
            <a:prstGeom prst="rect">
              <a:avLst/>
            </a:prstGeom>
            <a:solidFill>
              <a:srgbClr val="D7E5BE"/>
            </a:solidFill>
            <a:ln w="19050">
              <a:solidFill>
                <a:schemeClr val="accent1">
                  <a:shade val="95000"/>
                  <a:satMod val="105000"/>
                </a:schemeClr>
              </a:solidFill>
              <a:round/>
            </a:ln>
          </p:spPr>
          <p:txBody>
            <a:bodyPr wrap="square" lIns="72000" rIns="36000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H" sz="700" b="1" dirty="0">
                  <a:latin typeface="Calibri" panose="020F0502020204030204" pitchFamily="34" charset="0"/>
                  <a:cs typeface="Calibri" panose="020F0502020204030204" pitchFamily="34" charset="0"/>
                </a:rPr>
                <a:t>EN-EL related</a:t>
              </a:r>
            </a:p>
          </p:txBody>
        </p:sp>
        <p:sp>
          <p:nvSpPr>
            <p:cNvPr id="31" name="TextBox 28">
              <a:extLst>
                <a:ext uri="{FF2B5EF4-FFF2-40B4-BE49-F238E27FC236}">
                  <a16:creationId xmlns:a16="http://schemas.microsoft.com/office/drawing/2014/main" id="{94C4FFB1-BC9C-FFB2-F8ED-16617809958A}"/>
                </a:ext>
              </a:extLst>
            </p:cNvPr>
            <p:cNvSpPr txBox="1"/>
            <p:nvPr/>
          </p:nvSpPr>
          <p:spPr>
            <a:xfrm>
              <a:off x="9519814" y="5993495"/>
              <a:ext cx="864000" cy="200055"/>
            </a:xfrm>
            <a:prstGeom prst="rect">
              <a:avLst/>
            </a:prstGeom>
            <a:solidFill>
              <a:srgbClr val="8F98C7"/>
            </a:solidFill>
            <a:ln w="19050">
              <a:solidFill>
                <a:schemeClr val="accent1">
                  <a:shade val="95000"/>
                  <a:satMod val="105000"/>
                </a:schemeClr>
              </a:solidFill>
              <a:round/>
            </a:ln>
          </p:spPr>
          <p:txBody>
            <a:bodyPr wrap="square" rIns="36000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H" sz="700" b="1" dirty="0">
                  <a:latin typeface="Calibri" panose="020F0502020204030204" pitchFamily="34" charset="0"/>
                  <a:cs typeface="Calibri" panose="020F0502020204030204" pitchFamily="34" charset="0"/>
                </a:rPr>
                <a:t>EN-CV related</a:t>
              </a:r>
            </a:p>
          </p:txBody>
        </p:sp>
        <p:sp>
          <p:nvSpPr>
            <p:cNvPr id="32" name="TextBox 29">
              <a:extLst>
                <a:ext uri="{FF2B5EF4-FFF2-40B4-BE49-F238E27FC236}">
                  <a16:creationId xmlns:a16="http://schemas.microsoft.com/office/drawing/2014/main" id="{7CBABBE1-E2A9-BE81-246A-871A91F7E97B}"/>
                </a:ext>
              </a:extLst>
            </p:cNvPr>
            <p:cNvSpPr txBox="1"/>
            <p:nvPr/>
          </p:nvSpPr>
          <p:spPr>
            <a:xfrm>
              <a:off x="9519814" y="6272167"/>
              <a:ext cx="864000" cy="200055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accent1">
                  <a:shade val="95000"/>
                  <a:satMod val="105000"/>
                </a:schemeClr>
              </a:solidFill>
              <a:round/>
            </a:ln>
          </p:spPr>
          <p:txBody>
            <a:bodyPr wrap="square" rIns="36000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H" sz="700" b="1" dirty="0">
                  <a:latin typeface="Calibri" panose="020F0502020204030204" pitchFamily="34" charset="0"/>
                  <a:cs typeface="Calibri" panose="020F0502020204030204" pitchFamily="34" charset="0"/>
                </a:rPr>
                <a:t>SCE related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EAC8C5E-FE76-94CC-612A-52E5CD6CB003}"/>
              </a:ext>
            </a:extLst>
          </p:cNvPr>
          <p:cNvGrpSpPr/>
          <p:nvPr/>
        </p:nvGrpSpPr>
        <p:grpSpPr>
          <a:xfrm>
            <a:off x="257266" y="1189866"/>
            <a:ext cx="1728642" cy="1302387"/>
            <a:chOff x="1553756" y="4234737"/>
            <a:chExt cx="1728642" cy="1302387"/>
          </a:xfrm>
        </p:grpSpPr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8E153F5B-89C8-BE46-881B-6A1586C0DD6D}"/>
                </a:ext>
              </a:extLst>
            </p:cNvPr>
            <p:cNvSpPr/>
            <p:nvPr/>
          </p:nvSpPr>
          <p:spPr>
            <a:xfrm>
              <a:off x="2649606" y="4808385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F98C7"/>
                </a:gs>
                <a:gs pos="100000">
                  <a:srgbClr val="D7E5BE"/>
                </a:gs>
              </a:gsLst>
              <a:lin ang="0" scaled="1"/>
              <a:tileRect/>
            </a:gra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940" tIns="31590" rIns="37940" bIns="3159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SXSN1 installation of EL/CV services</a:t>
              </a:r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CAFCEB02-7540-AD04-38BB-25C236149241}"/>
                </a:ext>
              </a:extLst>
            </p:cNvPr>
            <p:cNvSpPr/>
            <p:nvPr/>
          </p:nvSpPr>
          <p:spPr>
            <a:xfrm>
              <a:off x="1655862" y="4334686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FFC000">
                <a:alpha val="90000"/>
              </a:srgb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940" tIns="31590" rIns="37940" bIns="3159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SXSN1 building completion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AE4C42C4-A3C4-C204-F8C0-D3A90AC26726}"/>
                </a:ext>
              </a:extLst>
            </p:cNvPr>
            <p:cNvGrpSpPr/>
            <p:nvPr/>
          </p:nvGrpSpPr>
          <p:grpSpPr>
            <a:xfrm>
              <a:off x="1553756" y="4234737"/>
              <a:ext cx="96423" cy="1061141"/>
              <a:chOff x="1553756" y="4234737"/>
              <a:chExt cx="96423" cy="1061141"/>
            </a:xfrm>
          </p:grpSpPr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ADFE4DCE-6E9D-999B-D4D2-E110427F7C2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553756" y="4234737"/>
                <a:ext cx="5683" cy="1061141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80CC7D16-269C-993C-9233-5732F0D303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3756" y="4521200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2E4984B-F5AE-6BDF-1921-2C46597D9802}"/>
                </a:ext>
              </a:extLst>
            </p:cNvPr>
            <p:cNvGrpSpPr/>
            <p:nvPr/>
          </p:nvGrpSpPr>
          <p:grpSpPr>
            <a:xfrm>
              <a:off x="2563435" y="4507900"/>
              <a:ext cx="76646" cy="1029224"/>
              <a:chOff x="1569691" y="4249143"/>
              <a:chExt cx="76646" cy="600629"/>
            </a:xfrm>
          </p:grpSpPr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80094B8-E085-B0C0-2CBA-B1F64A8909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72985" y="4249143"/>
                <a:ext cx="2301" cy="600629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D335398C-9AA5-891E-D1E6-882912B1C6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69691" y="4521200"/>
                <a:ext cx="76646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43D44DA-F8D5-3290-ACFA-55D492079A76}"/>
              </a:ext>
            </a:extLst>
          </p:cNvPr>
          <p:cNvGrpSpPr/>
          <p:nvPr/>
        </p:nvGrpSpPr>
        <p:grpSpPr>
          <a:xfrm>
            <a:off x="5286089" y="1175030"/>
            <a:ext cx="2758113" cy="1479729"/>
            <a:chOff x="6567635" y="4671804"/>
            <a:chExt cx="2758113" cy="1479729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6835EB81-D4A1-28DA-F55D-FE83EE790E3B}"/>
                </a:ext>
              </a:extLst>
            </p:cNvPr>
            <p:cNvGrpSpPr/>
            <p:nvPr/>
          </p:nvGrpSpPr>
          <p:grpSpPr>
            <a:xfrm>
              <a:off x="6567635" y="4971456"/>
              <a:ext cx="96423" cy="959058"/>
              <a:chOff x="1549914" y="4234737"/>
              <a:chExt cx="96423" cy="538491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77B4AC9D-492A-6B75-09D1-CB9D9EC14B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9439" y="4234737"/>
                <a:ext cx="0" cy="538491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0015638B-931A-2EDC-7D1B-5ED63B01D7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49914" y="4521200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D64C425B-9FA5-1412-AE42-D2DA615ED169}"/>
                </a:ext>
              </a:extLst>
            </p:cNvPr>
            <p:cNvSpPr/>
            <p:nvPr/>
          </p:nvSpPr>
          <p:spPr>
            <a:xfrm>
              <a:off x="6668199" y="5291238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FFC000">
                <a:alpha val="90000"/>
              </a:srgb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940" tIns="31590" rIns="37940" bIns="3159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TDAQ containers: Start of CE</a:t>
              </a:r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8986AF95-D78E-92FF-F556-3EF788C48B17}"/>
                </a:ext>
              </a:extLst>
            </p:cNvPr>
            <p:cNvSpPr/>
            <p:nvPr/>
          </p:nvSpPr>
          <p:spPr>
            <a:xfrm>
              <a:off x="7689606" y="5777145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CC1DB"/>
                </a:gs>
                <a:gs pos="100000">
                  <a:srgbClr val="D7E4BE"/>
                </a:gs>
              </a:gsLst>
              <a:lin ang="0" scaled="1"/>
              <a:tileRect/>
            </a:gra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940" tIns="31590" rIns="37940" bIns="3159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TDAQ SDX1 upgrade</a:t>
              </a:r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67AB65B4-49CD-497B-F99D-CD9F8F2EAA85}"/>
                </a:ext>
              </a:extLst>
            </p:cNvPr>
            <p:cNvSpPr/>
            <p:nvPr/>
          </p:nvSpPr>
          <p:spPr>
            <a:xfrm>
              <a:off x="8692956" y="4781231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D7E4BE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750" tIns="34130" rIns="41750" bIns="3413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TDAQ upgrade - containers</a:t>
              </a:r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E0275D12-EF6A-59D7-8A11-75F36D960E2F}"/>
                </a:ext>
              </a:extLst>
            </p:cNvPr>
            <p:cNvGrpSpPr/>
            <p:nvPr/>
          </p:nvGrpSpPr>
          <p:grpSpPr>
            <a:xfrm>
              <a:off x="7590008" y="4959803"/>
              <a:ext cx="96423" cy="985452"/>
              <a:chOff x="1556264" y="3946115"/>
              <a:chExt cx="96423" cy="575085"/>
            </a:xfrm>
          </p:grpSpPr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6CC892B5-0D28-638B-FCC5-72C0901DB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60430" y="3946115"/>
                <a:ext cx="0" cy="575085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19A56808-22A3-226E-0AA8-9DC00C66AE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6264" y="4521200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A7B9C772-78FE-4AD1-7F97-88544A465096}"/>
                </a:ext>
              </a:extLst>
            </p:cNvPr>
            <p:cNvGrpSpPr/>
            <p:nvPr/>
          </p:nvGrpSpPr>
          <p:grpSpPr>
            <a:xfrm>
              <a:off x="8586493" y="4671804"/>
              <a:ext cx="96423" cy="723812"/>
              <a:chOff x="1536627" y="4673341"/>
              <a:chExt cx="96423" cy="723812"/>
            </a:xfrm>
          </p:grpSpPr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6A088824-CB0D-0736-D1FC-0F5485FBE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36627" y="4673341"/>
                <a:ext cx="0" cy="723812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AC879E40-91A6-1765-4EB0-7AFE1DFD7C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36627" y="4954959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63" name="Freeform 62">
            <a:extLst>
              <a:ext uri="{FF2B5EF4-FFF2-40B4-BE49-F238E27FC236}">
                <a16:creationId xmlns:a16="http://schemas.microsoft.com/office/drawing/2014/main" id="{39DE38B3-1B61-992C-AFCE-12FE4A6A2B2E}"/>
              </a:ext>
            </a:extLst>
          </p:cNvPr>
          <p:cNvSpPr/>
          <p:nvPr/>
        </p:nvSpPr>
        <p:spPr>
          <a:xfrm>
            <a:off x="6397319" y="1788520"/>
            <a:ext cx="632792" cy="374388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rgbClr val="8F98C7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7940" tIns="31590" rIns="37940" bIns="31590" numCol="1" spcCol="127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defTabSz="4445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600" kern="1200" dirty="0">
                <a:latin typeface="Calibri" panose="020F0502020204030204" pitchFamily="34" charset="0"/>
                <a:cs typeface="Calibri" panose="020F0502020204030204" pitchFamily="34" charset="0"/>
              </a:rPr>
              <a:t>USA15 CV room HVAC upgrade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CAB1324B-AE3E-341C-0058-7CED2647B6D8}"/>
              </a:ext>
            </a:extLst>
          </p:cNvPr>
          <p:cNvSpPr/>
          <p:nvPr/>
        </p:nvSpPr>
        <p:spPr>
          <a:xfrm>
            <a:off x="6414887" y="2770216"/>
            <a:ext cx="632792" cy="374388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gradFill flip="none" rotWithShape="1">
            <a:gsLst>
              <a:gs pos="0">
                <a:srgbClr val="CCC1DB"/>
              </a:gs>
              <a:gs pos="100000">
                <a:srgbClr val="D7E4BE"/>
              </a:gs>
            </a:gsLst>
            <a:lin ang="0" scaled="1"/>
            <a:tileRect/>
          </a:gra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7940" tIns="31590" rIns="37940" bIns="31590" numCol="1" spcCol="127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600" kern="1200" dirty="0">
                <a:latin typeface="Calibri" panose="020F0502020204030204" pitchFamily="34" charset="0"/>
                <a:cs typeface="Calibri" panose="020F0502020204030204" pitchFamily="34" charset="0"/>
              </a:rPr>
              <a:t>New ATCA area EL/CV upgrade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0DD1DC4-00EF-E988-92C5-BF7D63145710}"/>
              </a:ext>
            </a:extLst>
          </p:cNvPr>
          <p:cNvCxnSpPr>
            <a:cxnSpLocks/>
          </p:cNvCxnSpPr>
          <p:nvPr/>
        </p:nvCxnSpPr>
        <p:spPr>
          <a:xfrm>
            <a:off x="6313272" y="2433740"/>
            <a:ext cx="0" cy="899147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E77418A4-EA35-2252-1885-D394E132543D}"/>
              </a:ext>
            </a:extLst>
          </p:cNvPr>
          <p:cNvCxnSpPr>
            <a:cxnSpLocks/>
          </p:cNvCxnSpPr>
          <p:nvPr/>
        </p:nvCxnSpPr>
        <p:spPr>
          <a:xfrm flipV="1">
            <a:off x="6307514" y="1984876"/>
            <a:ext cx="89805" cy="1028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CF9B49B-DB64-67EE-F991-91DF323740ED}"/>
              </a:ext>
            </a:extLst>
          </p:cNvPr>
          <p:cNvCxnSpPr>
            <a:cxnSpLocks/>
          </p:cNvCxnSpPr>
          <p:nvPr/>
        </p:nvCxnSpPr>
        <p:spPr>
          <a:xfrm>
            <a:off x="6311637" y="2957410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Freeform 67">
            <a:extLst>
              <a:ext uri="{FF2B5EF4-FFF2-40B4-BE49-F238E27FC236}">
                <a16:creationId xmlns:a16="http://schemas.microsoft.com/office/drawing/2014/main" id="{11129923-3D3E-237D-89B9-0EB4A693FDF9}"/>
              </a:ext>
            </a:extLst>
          </p:cNvPr>
          <p:cNvSpPr/>
          <p:nvPr/>
        </p:nvSpPr>
        <p:spPr>
          <a:xfrm>
            <a:off x="2380823" y="2251007"/>
            <a:ext cx="630633" cy="276999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Preparations of USA15 CV room</a:t>
            </a:r>
          </a:p>
        </p:txBody>
      </p:sp>
      <p:sp>
        <p:nvSpPr>
          <p:cNvPr id="69" name="Freeform 68">
            <a:extLst>
              <a:ext uri="{FF2B5EF4-FFF2-40B4-BE49-F238E27FC236}">
                <a16:creationId xmlns:a16="http://schemas.microsoft.com/office/drawing/2014/main" id="{B21CA14F-40A4-9D6D-CC90-5A0B39F570F7}"/>
              </a:ext>
            </a:extLst>
          </p:cNvPr>
          <p:cNvSpPr/>
          <p:nvPr/>
        </p:nvSpPr>
        <p:spPr>
          <a:xfrm>
            <a:off x="2380825" y="1768570"/>
            <a:ext cx="630636" cy="383607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rgbClr val="D7E4BE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1750" tIns="34130" rIns="41750" bIns="34130" numCol="1" spcCol="127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50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ATLAS/CMS: CO2 electrical supply</a:t>
            </a:r>
          </a:p>
        </p:txBody>
      </p:sp>
      <p:sp>
        <p:nvSpPr>
          <p:cNvPr id="70" name="Freeform 69">
            <a:extLst>
              <a:ext uri="{FF2B5EF4-FFF2-40B4-BE49-F238E27FC236}">
                <a16:creationId xmlns:a16="http://schemas.microsoft.com/office/drawing/2014/main" id="{6FDEF6BD-6FCE-A474-E000-8AC1F4449E5B}"/>
              </a:ext>
            </a:extLst>
          </p:cNvPr>
          <p:cNvSpPr/>
          <p:nvPr/>
        </p:nvSpPr>
        <p:spPr>
          <a:xfrm>
            <a:off x="3403142" y="1776889"/>
            <a:ext cx="624747" cy="364746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rgbClr val="D7E4BE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1750" tIns="34130" rIns="41750" bIns="34130" numCol="1" spcCol="127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CO2 electrical supply</a:t>
            </a:r>
          </a:p>
        </p:txBody>
      </p:sp>
      <p:sp>
        <p:nvSpPr>
          <p:cNvPr id="71" name="Freeform 70">
            <a:extLst>
              <a:ext uri="{FF2B5EF4-FFF2-40B4-BE49-F238E27FC236}">
                <a16:creationId xmlns:a16="http://schemas.microsoft.com/office/drawing/2014/main" id="{A2568E85-0BE1-A7D3-3799-47C7EFC26766}"/>
              </a:ext>
            </a:extLst>
          </p:cNvPr>
          <p:cNvSpPr/>
          <p:nvPr/>
        </p:nvSpPr>
        <p:spPr>
          <a:xfrm>
            <a:off x="1374989" y="2241022"/>
            <a:ext cx="632792" cy="461665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 inheritance CO2 cooling plant installation</a:t>
            </a:r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6C3F6995-6372-22B3-0AA4-A74F2CA13299}"/>
              </a:ext>
            </a:extLst>
          </p:cNvPr>
          <p:cNvSpPr/>
          <p:nvPr/>
        </p:nvSpPr>
        <p:spPr>
          <a:xfrm>
            <a:off x="3397255" y="1307464"/>
            <a:ext cx="630634" cy="355405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rgbClr val="8F98C7">
              <a:alpha val="90000"/>
            </a:srgb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7940" tIns="31590" rIns="37940" bIns="31590" numCol="1" spcCol="127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600" dirty="0">
                <a:latin typeface="Calibri" panose="020F0502020204030204" pitchFamily="34" charset="0"/>
                <a:cs typeface="Calibri" panose="020F0502020204030204" pitchFamily="34" charset="0"/>
              </a:rPr>
              <a:t>ATLAS</a:t>
            </a:r>
            <a:r>
              <a:rPr lang="en-GB" sz="60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sz="600" dirty="0">
                <a:latin typeface="Calibri" panose="020F0502020204030204" pitchFamily="34" charset="0"/>
                <a:cs typeface="Calibri" panose="020F0502020204030204" pitchFamily="34" charset="0"/>
              </a:rPr>
              <a:t>R744 primary installation &amp; commissioning</a:t>
            </a:r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1BFCF28-510E-4F42-EA2D-D9E66C394D2E}"/>
              </a:ext>
            </a:extLst>
          </p:cNvPr>
          <p:cNvSpPr/>
          <p:nvPr/>
        </p:nvSpPr>
        <p:spPr>
          <a:xfrm>
            <a:off x="4417016" y="2241022"/>
            <a:ext cx="617469" cy="461665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Partial 2PACL install. in USA15 CV room</a:t>
            </a:r>
          </a:p>
        </p:txBody>
      </p:sp>
      <p:sp>
        <p:nvSpPr>
          <p:cNvPr id="74" name="Freeform 73">
            <a:extLst>
              <a:ext uri="{FF2B5EF4-FFF2-40B4-BE49-F238E27FC236}">
                <a16:creationId xmlns:a16="http://schemas.microsoft.com/office/drawing/2014/main" id="{133C5904-CF0B-24FD-DF5D-92852BD6DB82}"/>
              </a:ext>
            </a:extLst>
          </p:cNvPr>
          <p:cNvSpPr/>
          <p:nvPr/>
        </p:nvSpPr>
        <p:spPr>
          <a:xfrm>
            <a:off x="4419570" y="1768570"/>
            <a:ext cx="614915" cy="369332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transfer line inst.  in USA15</a:t>
            </a:r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C450A001-C2A3-375E-48E8-6E48ECB2F064}"/>
              </a:ext>
            </a:extLst>
          </p:cNvPr>
          <p:cNvSpPr/>
          <p:nvPr/>
        </p:nvSpPr>
        <p:spPr>
          <a:xfrm>
            <a:off x="5400036" y="2295242"/>
            <a:ext cx="619408" cy="276999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2PACL early commissioning</a:t>
            </a:r>
          </a:p>
        </p:txBody>
      </p:sp>
      <p:sp>
        <p:nvSpPr>
          <p:cNvPr id="76" name="Freeform 75">
            <a:extLst>
              <a:ext uri="{FF2B5EF4-FFF2-40B4-BE49-F238E27FC236}">
                <a16:creationId xmlns:a16="http://schemas.microsoft.com/office/drawing/2014/main" id="{03B2250B-4687-8E72-D95D-18D397BBE8B5}"/>
              </a:ext>
            </a:extLst>
          </p:cNvPr>
          <p:cNvSpPr/>
          <p:nvPr/>
        </p:nvSpPr>
        <p:spPr>
          <a:xfrm>
            <a:off x="4410165" y="1300081"/>
            <a:ext cx="624747" cy="364746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rgbClr val="D7E4BE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1750" tIns="34130" rIns="41750" bIns="34130" numCol="1" spcCol="127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CO2 electrical supply</a:t>
            </a:r>
          </a:p>
        </p:txBody>
      </p:sp>
      <p:sp>
        <p:nvSpPr>
          <p:cNvPr id="77" name="Freeform 76">
            <a:extLst>
              <a:ext uri="{FF2B5EF4-FFF2-40B4-BE49-F238E27FC236}">
                <a16:creationId xmlns:a16="http://schemas.microsoft.com/office/drawing/2014/main" id="{6E683BC3-B4D4-E212-75AB-72EE4A3D6E2F}"/>
              </a:ext>
            </a:extLst>
          </p:cNvPr>
          <p:cNvSpPr/>
          <p:nvPr/>
        </p:nvSpPr>
        <p:spPr>
          <a:xfrm>
            <a:off x="6422548" y="3242177"/>
            <a:ext cx="617469" cy="184666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2PACL works</a:t>
            </a:r>
          </a:p>
        </p:txBody>
      </p:sp>
      <p:sp>
        <p:nvSpPr>
          <p:cNvPr id="78" name="Freeform 77">
            <a:extLst>
              <a:ext uri="{FF2B5EF4-FFF2-40B4-BE49-F238E27FC236}">
                <a16:creationId xmlns:a16="http://schemas.microsoft.com/office/drawing/2014/main" id="{58B418E2-7726-DED3-E93B-C02CEE359F81}"/>
              </a:ext>
            </a:extLst>
          </p:cNvPr>
          <p:cNvSpPr/>
          <p:nvPr/>
        </p:nvSpPr>
        <p:spPr>
          <a:xfrm>
            <a:off x="7426733" y="1791048"/>
            <a:ext cx="617469" cy="184666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2PACL works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AD0C5418-826D-AEE2-5876-255DC3837B39}"/>
              </a:ext>
            </a:extLst>
          </p:cNvPr>
          <p:cNvCxnSpPr>
            <a:cxnSpLocks/>
          </p:cNvCxnSpPr>
          <p:nvPr/>
        </p:nvCxnSpPr>
        <p:spPr>
          <a:xfrm>
            <a:off x="1276470" y="2488981"/>
            <a:ext cx="76646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F05C7B13-935F-8E77-7D8C-10D6E4C47342}"/>
              </a:ext>
            </a:extLst>
          </p:cNvPr>
          <p:cNvCxnSpPr>
            <a:cxnSpLocks/>
          </p:cNvCxnSpPr>
          <p:nvPr/>
        </p:nvCxnSpPr>
        <p:spPr>
          <a:xfrm>
            <a:off x="2284400" y="1950708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87754CB0-A9FF-4D1F-4899-68251BCD1615}"/>
              </a:ext>
            </a:extLst>
          </p:cNvPr>
          <p:cNvCxnSpPr>
            <a:cxnSpLocks/>
          </p:cNvCxnSpPr>
          <p:nvPr/>
        </p:nvCxnSpPr>
        <p:spPr>
          <a:xfrm>
            <a:off x="2277584" y="2393855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FF026905-0240-4044-C6D3-2AAC63AEC115}"/>
              </a:ext>
            </a:extLst>
          </p:cNvPr>
          <p:cNvCxnSpPr>
            <a:cxnSpLocks/>
          </p:cNvCxnSpPr>
          <p:nvPr/>
        </p:nvCxnSpPr>
        <p:spPr>
          <a:xfrm>
            <a:off x="3292917" y="1187882"/>
            <a:ext cx="0" cy="787832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5394F093-A0B4-1B56-50BB-8ED81E660B70}"/>
              </a:ext>
            </a:extLst>
          </p:cNvPr>
          <p:cNvCxnSpPr>
            <a:cxnSpLocks/>
          </p:cNvCxnSpPr>
          <p:nvPr/>
        </p:nvCxnSpPr>
        <p:spPr>
          <a:xfrm>
            <a:off x="4305742" y="1187882"/>
            <a:ext cx="0" cy="129024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BCD05056-4DBF-DF0B-8005-268E3C551381}"/>
              </a:ext>
            </a:extLst>
          </p:cNvPr>
          <p:cNvCxnSpPr>
            <a:cxnSpLocks/>
          </p:cNvCxnSpPr>
          <p:nvPr/>
        </p:nvCxnSpPr>
        <p:spPr>
          <a:xfrm>
            <a:off x="3292917" y="1493466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86E9D6A6-1EE0-E7E1-209A-E7EB884FF9DE}"/>
              </a:ext>
            </a:extLst>
          </p:cNvPr>
          <p:cNvCxnSpPr>
            <a:cxnSpLocks/>
          </p:cNvCxnSpPr>
          <p:nvPr/>
        </p:nvCxnSpPr>
        <p:spPr>
          <a:xfrm>
            <a:off x="3300832" y="1963503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69F8C634-2B11-E16B-A785-265D6FE0B16C}"/>
              </a:ext>
            </a:extLst>
          </p:cNvPr>
          <p:cNvCxnSpPr>
            <a:cxnSpLocks/>
          </p:cNvCxnSpPr>
          <p:nvPr/>
        </p:nvCxnSpPr>
        <p:spPr>
          <a:xfrm>
            <a:off x="4302567" y="1480345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38C6E30-0C97-1B48-0103-622434C0DBE1}"/>
              </a:ext>
            </a:extLst>
          </p:cNvPr>
          <p:cNvCxnSpPr>
            <a:cxnSpLocks/>
          </p:cNvCxnSpPr>
          <p:nvPr/>
        </p:nvCxnSpPr>
        <p:spPr>
          <a:xfrm>
            <a:off x="4313742" y="1950708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965CD9B8-C28B-B0F0-A6CA-D9995AA79544}"/>
              </a:ext>
            </a:extLst>
          </p:cNvPr>
          <p:cNvCxnSpPr>
            <a:cxnSpLocks/>
          </p:cNvCxnSpPr>
          <p:nvPr/>
        </p:nvCxnSpPr>
        <p:spPr>
          <a:xfrm>
            <a:off x="4313741" y="2478122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5F38007-CCD5-603E-5510-CD095BFF6E50}"/>
              </a:ext>
            </a:extLst>
          </p:cNvPr>
          <p:cNvCxnSpPr>
            <a:cxnSpLocks/>
          </p:cNvCxnSpPr>
          <p:nvPr/>
        </p:nvCxnSpPr>
        <p:spPr>
          <a:xfrm>
            <a:off x="5295614" y="2433740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CAB1A9E-D12F-4598-E201-A297A7810249}"/>
              </a:ext>
            </a:extLst>
          </p:cNvPr>
          <p:cNvCxnSpPr>
            <a:cxnSpLocks/>
          </p:cNvCxnSpPr>
          <p:nvPr/>
        </p:nvCxnSpPr>
        <p:spPr>
          <a:xfrm>
            <a:off x="6311637" y="3332887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BB5366BF-8A0E-5A81-E54E-A2650F5213B9}"/>
              </a:ext>
            </a:extLst>
          </p:cNvPr>
          <p:cNvCxnSpPr>
            <a:cxnSpLocks/>
          </p:cNvCxnSpPr>
          <p:nvPr/>
        </p:nvCxnSpPr>
        <p:spPr>
          <a:xfrm>
            <a:off x="7311297" y="1898842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" name="Freeform 91">
            <a:extLst>
              <a:ext uri="{FF2B5EF4-FFF2-40B4-BE49-F238E27FC236}">
                <a16:creationId xmlns:a16="http://schemas.microsoft.com/office/drawing/2014/main" id="{F35CAD06-B7B0-8110-AEFF-0BB1D16862B5}"/>
              </a:ext>
            </a:extLst>
          </p:cNvPr>
          <p:cNvSpPr/>
          <p:nvPr/>
        </p:nvSpPr>
        <p:spPr>
          <a:xfrm>
            <a:off x="8366484" y="1282438"/>
            <a:ext cx="674171" cy="184666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CO2 completion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C43177AD-EA86-1ACF-9D36-DF05CA52B7B2}"/>
              </a:ext>
            </a:extLst>
          </p:cNvPr>
          <p:cNvCxnSpPr>
            <a:cxnSpLocks/>
          </p:cNvCxnSpPr>
          <p:nvPr/>
        </p:nvCxnSpPr>
        <p:spPr>
          <a:xfrm>
            <a:off x="8301812" y="1175030"/>
            <a:ext cx="0" cy="215812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7FC7F17-A8F0-9A18-14E6-CBFDD87EB52E}"/>
              </a:ext>
            </a:extLst>
          </p:cNvPr>
          <p:cNvCxnSpPr>
            <a:cxnSpLocks/>
          </p:cNvCxnSpPr>
          <p:nvPr/>
        </p:nvCxnSpPr>
        <p:spPr>
          <a:xfrm flipH="1">
            <a:off x="8297466" y="1390842"/>
            <a:ext cx="64671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5" name="Smiley Face 94">
            <a:extLst>
              <a:ext uri="{FF2B5EF4-FFF2-40B4-BE49-F238E27FC236}">
                <a16:creationId xmlns:a16="http://schemas.microsoft.com/office/drawing/2014/main" id="{EC76D2F3-2244-EEDF-1DD6-C2C387D13ACA}"/>
              </a:ext>
            </a:extLst>
          </p:cNvPr>
          <p:cNvSpPr/>
          <p:nvPr/>
        </p:nvSpPr>
        <p:spPr>
          <a:xfrm>
            <a:off x="463944" y="1598165"/>
            <a:ext cx="394145" cy="380710"/>
          </a:xfrm>
          <a:prstGeom prst="smileyFace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" name="Smiley Face 95">
            <a:extLst>
              <a:ext uri="{FF2B5EF4-FFF2-40B4-BE49-F238E27FC236}">
                <a16:creationId xmlns:a16="http://schemas.microsoft.com/office/drawing/2014/main" id="{9DA8342D-3171-CDAD-3C14-93C2BB3185F2}"/>
              </a:ext>
            </a:extLst>
          </p:cNvPr>
          <p:cNvSpPr/>
          <p:nvPr/>
        </p:nvSpPr>
        <p:spPr>
          <a:xfrm>
            <a:off x="1869980" y="1489225"/>
            <a:ext cx="277790" cy="269611"/>
          </a:xfrm>
          <a:prstGeom prst="smileyFace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" name="Smiley Face 96">
            <a:extLst>
              <a:ext uri="{FF2B5EF4-FFF2-40B4-BE49-F238E27FC236}">
                <a16:creationId xmlns:a16="http://schemas.microsoft.com/office/drawing/2014/main" id="{5075658B-0AF5-B47D-8061-24204D79EA75}"/>
              </a:ext>
            </a:extLst>
          </p:cNvPr>
          <p:cNvSpPr/>
          <p:nvPr/>
        </p:nvSpPr>
        <p:spPr>
          <a:xfrm>
            <a:off x="1871567" y="1947919"/>
            <a:ext cx="277790" cy="269611"/>
          </a:xfrm>
          <a:prstGeom prst="smileyFace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" name="Freeform 97">
            <a:extLst>
              <a:ext uri="{FF2B5EF4-FFF2-40B4-BE49-F238E27FC236}">
                <a16:creationId xmlns:a16="http://schemas.microsoft.com/office/drawing/2014/main" id="{7289B57F-59B4-8779-9183-CC7A99BADBAC}"/>
              </a:ext>
            </a:extLst>
          </p:cNvPr>
          <p:cNvSpPr/>
          <p:nvPr/>
        </p:nvSpPr>
        <p:spPr>
          <a:xfrm>
            <a:off x="364278" y="2074417"/>
            <a:ext cx="630633" cy="276999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Preparations of USA15 CV room</a:t>
            </a: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C1038189-B242-2423-6736-34D34755E775}"/>
              </a:ext>
            </a:extLst>
          </p:cNvPr>
          <p:cNvCxnSpPr>
            <a:cxnSpLocks/>
          </p:cNvCxnSpPr>
          <p:nvPr/>
        </p:nvCxnSpPr>
        <p:spPr>
          <a:xfrm>
            <a:off x="244880" y="2241022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0" name="Smiley Face 99">
            <a:extLst>
              <a:ext uri="{FF2B5EF4-FFF2-40B4-BE49-F238E27FC236}">
                <a16:creationId xmlns:a16="http://schemas.microsoft.com/office/drawing/2014/main" id="{DE837331-49E4-690A-0F06-5BF5D4F4A240}"/>
              </a:ext>
            </a:extLst>
          </p:cNvPr>
          <p:cNvSpPr/>
          <p:nvPr/>
        </p:nvSpPr>
        <p:spPr>
          <a:xfrm>
            <a:off x="866792" y="2280371"/>
            <a:ext cx="277790" cy="269611"/>
          </a:xfrm>
          <a:prstGeom prst="smileyFace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D9BE07F4-DF8A-81CA-07E2-1B6D558E0814}"/>
              </a:ext>
            </a:extLst>
          </p:cNvPr>
          <p:cNvGrpSpPr/>
          <p:nvPr/>
        </p:nvGrpSpPr>
        <p:grpSpPr>
          <a:xfrm>
            <a:off x="9078002" y="859679"/>
            <a:ext cx="3115866" cy="2575474"/>
            <a:chOff x="3376385" y="1152617"/>
            <a:chExt cx="5506358" cy="4787900"/>
          </a:xfrm>
        </p:grpSpPr>
        <p:pic>
          <p:nvPicPr>
            <p:cNvPr id="103" name="Picture 102">
              <a:extLst>
                <a:ext uri="{FF2B5EF4-FFF2-40B4-BE49-F238E27FC236}">
                  <a16:creationId xmlns:a16="http://schemas.microsoft.com/office/drawing/2014/main" id="{ACC0707F-B4CC-626B-BC50-CBA1B5B39FF7}"/>
                </a:ext>
              </a:extLst>
            </p:cNvPr>
            <p:cNvPicPr/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190"/>
            <a:stretch/>
          </p:blipFill>
          <p:spPr bwMode="auto">
            <a:xfrm>
              <a:off x="3376385" y="1152617"/>
              <a:ext cx="5378450" cy="47879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1FC5408E-3437-F4A1-0543-9537A194F3E3}"/>
                </a:ext>
              </a:extLst>
            </p:cNvPr>
            <p:cNvSpPr/>
            <p:nvPr/>
          </p:nvSpPr>
          <p:spPr>
            <a:xfrm>
              <a:off x="4880923" y="3590589"/>
              <a:ext cx="365737" cy="1554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C13AE220-847E-5DD4-8D7A-ABAA16C8E667}"/>
                </a:ext>
              </a:extLst>
            </p:cNvPr>
            <p:cNvSpPr/>
            <p:nvPr/>
          </p:nvSpPr>
          <p:spPr>
            <a:xfrm>
              <a:off x="4067392" y="4819619"/>
              <a:ext cx="415543" cy="173955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ysClr val="windowText" lastClr="000000"/>
                  </a:solidFill>
                </a:rPr>
                <a:t>-53</a:t>
              </a:r>
              <a:r>
                <a:rPr lang="en-US" sz="800" baseline="30000" dirty="0">
                  <a:solidFill>
                    <a:sysClr val="windowText" lastClr="000000"/>
                  </a:solidFill>
                </a:rPr>
                <a:t>O</a:t>
              </a:r>
              <a:r>
                <a:rPr lang="en-US" sz="800" dirty="0">
                  <a:solidFill>
                    <a:sysClr val="windowText" lastClr="000000"/>
                  </a:solidFill>
                </a:rPr>
                <a:t>C</a:t>
              </a:r>
              <a:endParaRPr lang="en-GB" sz="8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E78C4DDD-4A8C-CDB6-5AD6-741B50A2BECF}"/>
                </a:ext>
              </a:extLst>
            </p:cNvPr>
            <p:cNvSpPr/>
            <p:nvPr/>
          </p:nvSpPr>
          <p:spPr>
            <a:xfrm>
              <a:off x="6899564" y="1929542"/>
              <a:ext cx="1983179" cy="113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5F9F32A-1A4D-1FB5-A5EC-E1FC489DD352}"/>
              </a:ext>
            </a:extLst>
          </p:cNvPr>
          <p:cNvSpPr txBox="1"/>
          <p:nvPr/>
        </p:nvSpPr>
        <p:spPr>
          <a:xfrm>
            <a:off x="300302" y="3713698"/>
            <a:ext cx="117047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Planning: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On-going works </a:t>
            </a:r>
            <a:r>
              <a:rPr lang="en-CH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track! 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(subWP6 and subWP7 activities)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Activities being anticipated to flatten the workload in LS3, and to give more time for I&amp;C to the detectors! (see next slide)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Continuo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sly working on identifying activities that can be anticipated: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Not straightforward as CERN group resources have to be also anticipated.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The USA15 rack room consolidation will be very challenging; many services involved, reduced space and a lot of requirements to fulfill!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92868EC-D58E-6B53-7091-48D4C5AAFE75}"/>
              </a:ext>
            </a:extLst>
          </p:cNvPr>
          <p:cNvSpPr/>
          <p:nvPr/>
        </p:nvSpPr>
        <p:spPr>
          <a:xfrm>
            <a:off x="6176407" y="2654759"/>
            <a:ext cx="959279" cy="569958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E0488347-3054-6EDA-5129-14519C2A62F1}"/>
              </a:ext>
            </a:extLst>
          </p:cNvPr>
          <p:cNvCxnSpPr>
            <a:endCxn id="9" idx="1"/>
          </p:cNvCxnSpPr>
          <p:nvPr/>
        </p:nvCxnSpPr>
        <p:spPr>
          <a:xfrm flipV="1">
            <a:off x="5166640" y="2939738"/>
            <a:ext cx="1009767" cy="3931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6502411F-0F46-FAD6-4889-1241E8506B95}"/>
              </a:ext>
            </a:extLst>
          </p:cNvPr>
          <p:cNvSpPr txBox="1"/>
          <p:nvPr/>
        </p:nvSpPr>
        <p:spPr>
          <a:xfrm>
            <a:off x="3791396" y="3145701"/>
            <a:ext cx="1705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Big challenge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B5649113-479F-BE11-F392-56FC19DBBE3A}"/>
              </a:ext>
            </a:extLst>
          </p:cNvPr>
          <p:cNvSpPr/>
          <p:nvPr/>
        </p:nvSpPr>
        <p:spPr>
          <a:xfrm>
            <a:off x="2389667" y="2626836"/>
            <a:ext cx="614915" cy="276999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CO2 extraction installation</a:t>
            </a: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7CFE9EEA-3CDF-D7BD-82C6-3871BFCE9674}"/>
              </a:ext>
            </a:extLst>
          </p:cNvPr>
          <p:cNvCxnSpPr>
            <a:cxnSpLocks/>
          </p:cNvCxnSpPr>
          <p:nvPr/>
        </p:nvCxnSpPr>
        <p:spPr>
          <a:xfrm>
            <a:off x="2284400" y="2810049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0" name="Freeform 109">
            <a:extLst>
              <a:ext uri="{FF2B5EF4-FFF2-40B4-BE49-F238E27FC236}">
                <a16:creationId xmlns:a16="http://schemas.microsoft.com/office/drawing/2014/main" id="{1EBEC7E3-F248-DAE4-897F-800B5A15BCFE}"/>
              </a:ext>
            </a:extLst>
          </p:cNvPr>
          <p:cNvSpPr/>
          <p:nvPr/>
        </p:nvSpPr>
        <p:spPr>
          <a:xfrm>
            <a:off x="2389667" y="3006024"/>
            <a:ext cx="614915" cy="369332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transfer line inst.  in USA15</a:t>
            </a:r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527D4B1E-3201-05B6-70CD-5417EA63E7C1}"/>
              </a:ext>
            </a:extLst>
          </p:cNvPr>
          <p:cNvCxnSpPr>
            <a:cxnSpLocks/>
          </p:cNvCxnSpPr>
          <p:nvPr/>
        </p:nvCxnSpPr>
        <p:spPr>
          <a:xfrm>
            <a:off x="2311988" y="3190690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9005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67ABB7A-727C-B188-1E61-09F24EDE7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34947" y="6279429"/>
            <a:ext cx="1188720" cy="457200"/>
          </a:xfrm>
        </p:spPr>
        <p:txBody>
          <a:bodyPr/>
          <a:lstStyle/>
          <a:p>
            <a:pPr algn="l"/>
            <a:fld id="{FAEF9944-A4F6-4C59-AEBD-678D6480B8EA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l"/>
              <a:t>5</a:t>
            </a:fld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22AC8C3-EB27-A3EB-B187-932D2954B9BB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10934947" cy="66279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II infrastructure upgrade: Introduction &amp; Overview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3C89B32-DDFF-2D8A-0244-0574EE5A96E0}"/>
              </a:ext>
            </a:extLst>
          </p:cNvPr>
          <p:cNvGrpSpPr/>
          <p:nvPr/>
        </p:nvGrpSpPr>
        <p:grpSpPr>
          <a:xfrm>
            <a:off x="217109" y="809604"/>
            <a:ext cx="8886150" cy="2615763"/>
            <a:chOff x="1497664" y="3856459"/>
            <a:chExt cx="8886150" cy="2615763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803B97AF-1B67-F5A4-3549-6AA94DE68EFE}"/>
                </a:ext>
              </a:extLst>
            </p:cNvPr>
            <p:cNvSpPr/>
            <p:nvPr/>
          </p:nvSpPr>
          <p:spPr>
            <a:xfrm>
              <a:off x="1497664" y="3866700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YETS 22-23</a:t>
              </a: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5D5F317C-D808-B9A6-685C-1D2758CBBEED}"/>
                </a:ext>
              </a:extLst>
            </p:cNvPr>
            <p:cNvSpPr/>
            <p:nvPr/>
          </p:nvSpPr>
          <p:spPr>
            <a:xfrm>
              <a:off x="2504261" y="3866700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2023 Run</a:t>
              </a:r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F33CF078-B127-9CE0-4419-37BB6D3506C2}"/>
                </a:ext>
              </a:extLst>
            </p:cNvPr>
            <p:cNvSpPr/>
            <p:nvPr/>
          </p:nvSpPr>
          <p:spPr>
            <a:xfrm>
              <a:off x="3510857" y="3866700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YETS 23-24 </a:t>
              </a:r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D875F498-DDD1-114F-1A0A-0CB42890A68B}"/>
                </a:ext>
              </a:extLst>
            </p:cNvPr>
            <p:cNvSpPr/>
            <p:nvPr/>
          </p:nvSpPr>
          <p:spPr>
            <a:xfrm>
              <a:off x="4517454" y="3866700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2024 Run</a:t>
              </a:r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61F009F0-6FA4-9692-49AE-7A85CF450311}"/>
                </a:ext>
              </a:extLst>
            </p:cNvPr>
            <p:cNvSpPr/>
            <p:nvPr/>
          </p:nvSpPr>
          <p:spPr>
            <a:xfrm>
              <a:off x="5524051" y="3866700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6000" tIns="39210" rIns="3600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EYETS 24-25</a:t>
              </a:r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15FC00DF-0B1A-D6A2-8F43-41438ABA2BE4}"/>
                </a:ext>
              </a:extLst>
            </p:cNvPr>
            <p:cNvSpPr/>
            <p:nvPr/>
          </p:nvSpPr>
          <p:spPr>
            <a:xfrm>
              <a:off x="6530647" y="3866700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2025 Run</a:t>
              </a:r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CEFDDF27-32AB-0523-76E8-414481A69B59}"/>
                </a:ext>
              </a:extLst>
            </p:cNvPr>
            <p:cNvSpPr/>
            <p:nvPr/>
          </p:nvSpPr>
          <p:spPr>
            <a:xfrm>
              <a:off x="7537244" y="3866700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2026 (LS3)</a:t>
              </a:r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C307052D-B85D-07D6-0BFF-0EB6E6A2F1BC}"/>
                </a:ext>
              </a:extLst>
            </p:cNvPr>
            <p:cNvSpPr/>
            <p:nvPr/>
          </p:nvSpPr>
          <p:spPr>
            <a:xfrm>
              <a:off x="9550438" y="3859622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2028 (LS3)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0FA56DF-D62D-F8A5-5462-B5A539AE81C1}"/>
                </a:ext>
              </a:extLst>
            </p:cNvPr>
            <p:cNvGrpSpPr/>
            <p:nvPr/>
          </p:nvGrpSpPr>
          <p:grpSpPr>
            <a:xfrm>
              <a:off x="2547500" y="4234737"/>
              <a:ext cx="96423" cy="288000"/>
              <a:chOff x="1553756" y="4234737"/>
              <a:chExt cx="96423" cy="288000"/>
            </a:xfrm>
          </p:grpSpPr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DE99358F-34CF-C95B-EE48-D76BC0AEB3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9439" y="4234737"/>
                <a:ext cx="0" cy="28800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72D6291F-F3BB-1132-8266-38CBE97DF7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3756" y="4521200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FA515B21-6727-4C90-DC65-12FB602F36EA}"/>
                </a:ext>
              </a:extLst>
            </p:cNvPr>
            <p:cNvSpPr/>
            <p:nvPr/>
          </p:nvSpPr>
          <p:spPr>
            <a:xfrm>
              <a:off x="2655544" y="4348886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8F98C7">
                <a:alpha val="90000"/>
              </a:srgb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9845" tIns="32860" rIns="39845" bIns="3286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SU1 cooling upgrade</a:t>
              </a:r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8370D8ED-427F-851F-E8AF-F82E14522920}"/>
                </a:ext>
              </a:extLst>
            </p:cNvPr>
            <p:cNvSpPr/>
            <p:nvPr/>
          </p:nvSpPr>
          <p:spPr>
            <a:xfrm>
              <a:off x="3652345" y="4342115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8F98C7">
                <a:alpha val="90000"/>
              </a:srgb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940" tIns="31590" rIns="37940" bIns="3159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SU1 cooling upgrade</a:t>
              </a:r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4DC28997-4605-83D3-80BB-69E21FB8D30D}"/>
                </a:ext>
              </a:extLst>
            </p:cNvPr>
            <p:cNvSpPr/>
            <p:nvPr/>
          </p:nvSpPr>
          <p:spPr>
            <a:xfrm>
              <a:off x="6668199" y="4336103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D7E4BE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750" tIns="34130" rIns="41750" bIns="3413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SU1 power upgrade</a:t>
              </a:r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36566999-2502-2D9F-6F1E-E86B0E98C3D6}"/>
                </a:ext>
              </a:extLst>
            </p:cNvPr>
            <p:cNvSpPr/>
            <p:nvPr/>
          </p:nvSpPr>
          <p:spPr>
            <a:xfrm>
              <a:off x="7680082" y="4345530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D7E4BE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750" tIns="34130" rIns="41750" bIns="3413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SU1 power upgrade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C760B2B-0E86-03D6-0642-8E9E8532AE84}"/>
                </a:ext>
              </a:extLst>
            </p:cNvPr>
            <p:cNvGrpSpPr/>
            <p:nvPr/>
          </p:nvGrpSpPr>
          <p:grpSpPr>
            <a:xfrm>
              <a:off x="3558139" y="4234737"/>
              <a:ext cx="96423" cy="2010915"/>
              <a:chOff x="1553756" y="4234737"/>
              <a:chExt cx="96423" cy="2010915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832CBE5-36A9-0691-4E4F-02B88E2913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9439" y="4234737"/>
                <a:ext cx="12583" cy="2010915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442CC39-7BB3-C6D1-0C85-CAA1E66E31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3756" y="4521200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8114BF15-07D0-15EC-2B1D-90E8889E6C30}"/>
                </a:ext>
              </a:extLst>
            </p:cNvPr>
            <p:cNvGrpSpPr/>
            <p:nvPr/>
          </p:nvGrpSpPr>
          <p:grpSpPr>
            <a:xfrm>
              <a:off x="6571477" y="4234737"/>
              <a:ext cx="96423" cy="288000"/>
              <a:chOff x="1553756" y="4234737"/>
              <a:chExt cx="96423" cy="288000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D9A1592A-7F4A-EB1C-5EAE-EF4BA4DFFB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9439" y="4234737"/>
                <a:ext cx="0" cy="28800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2712664-66BE-53A1-5212-1DCDDBE08E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3756" y="4521200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333B6C66-224F-CAB6-8E63-174CC9602112}"/>
                </a:ext>
              </a:extLst>
            </p:cNvPr>
            <p:cNvGrpSpPr/>
            <p:nvPr/>
          </p:nvGrpSpPr>
          <p:grpSpPr>
            <a:xfrm>
              <a:off x="7583658" y="4244254"/>
              <a:ext cx="96423" cy="288000"/>
              <a:chOff x="1549914" y="4234737"/>
              <a:chExt cx="96423" cy="288000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15B01AA4-7FB8-ED97-EB9A-29BDC01AD3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9439" y="4234737"/>
                <a:ext cx="0" cy="28800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66E41940-1C12-5F20-71EA-7E524B5DE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49914" y="4521200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EF0FE2E9-8975-38B9-64F0-E8222097228E}"/>
                </a:ext>
              </a:extLst>
            </p:cNvPr>
            <p:cNvSpPr/>
            <p:nvPr/>
          </p:nvSpPr>
          <p:spPr>
            <a:xfrm>
              <a:off x="8543841" y="3856459"/>
              <a:ext cx="790990" cy="374388"/>
            </a:xfrm>
            <a:custGeom>
              <a:avLst/>
              <a:gdLst>
                <a:gd name="connsiteX0" fmla="*/ 0 w 1289893"/>
                <a:gd name="connsiteY0" fmla="*/ 64495 h 644946"/>
                <a:gd name="connsiteX1" fmla="*/ 64495 w 1289893"/>
                <a:gd name="connsiteY1" fmla="*/ 0 h 644946"/>
                <a:gd name="connsiteX2" fmla="*/ 1225398 w 1289893"/>
                <a:gd name="connsiteY2" fmla="*/ 0 h 644946"/>
                <a:gd name="connsiteX3" fmla="*/ 1289893 w 1289893"/>
                <a:gd name="connsiteY3" fmla="*/ 64495 h 644946"/>
                <a:gd name="connsiteX4" fmla="*/ 1289893 w 1289893"/>
                <a:gd name="connsiteY4" fmla="*/ 580451 h 644946"/>
                <a:gd name="connsiteX5" fmla="*/ 1225398 w 1289893"/>
                <a:gd name="connsiteY5" fmla="*/ 644946 h 644946"/>
                <a:gd name="connsiteX6" fmla="*/ 64495 w 1289893"/>
                <a:gd name="connsiteY6" fmla="*/ 644946 h 644946"/>
                <a:gd name="connsiteX7" fmla="*/ 0 w 1289893"/>
                <a:gd name="connsiteY7" fmla="*/ 580451 h 644946"/>
                <a:gd name="connsiteX8" fmla="*/ 0 w 1289893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9893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1225398" y="0"/>
                  </a:lnTo>
                  <a:cubicBezTo>
                    <a:pt x="1261018" y="0"/>
                    <a:pt x="1289893" y="28875"/>
                    <a:pt x="1289893" y="64495"/>
                  </a:cubicBezTo>
                  <a:lnTo>
                    <a:pt x="1289893" y="580451"/>
                  </a:lnTo>
                  <a:cubicBezTo>
                    <a:pt x="1289893" y="616071"/>
                    <a:pt x="1261018" y="644946"/>
                    <a:pt x="1225398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370" tIns="39210" rIns="49370" bIns="392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900" b="1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2027 (LS3)</a:t>
              </a:r>
            </a:p>
          </p:txBody>
        </p:sp>
        <p:sp>
          <p:nvSpPr>
            <p:cNvPr id="29" name="TextBox 26">
              <a:extLst>
                <a:ext uri="{FF2B5EF4-FFF2-40B4-BE49-F238E27FC236}">
                  <a16:creationId xmlns:a16="http://schemas.microsoft.com/office/drawing/2014/main" id="{CD27F291-3DBB-7404-BB58-A939DDD038B9}"/>
                </a:ext>
              </a:extLst>
            </p:cNvPr>
            <p:cNvSpPr txBox="1"/>
            <p:nvPr/>
          </p:nvSpPr>
          <p:spPr>
            <a:xfrm>
              <a:off x="8582450" y="5994614"/>
              <a:ext cx="864000" cy="20005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shade val="95000"/>
                  <a:satMod val="105000"/>
                </a:schemeClr>
              </a:solidFill>
              <a:round/>
            </a:ln>
          </p:spPr>
          <p:txBody>
            <a:bodyPr wrap="square" rIns="36000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H" sz="700" b="1" dirty="0">
                  <a:latin typeface="Calibri" panose="020F0502020204030204" pitchFamily="34" charset="0"/>
                  <a:cs typeface="Calibri" panose="020F0502020204030204" pitchFamily="34" charset="0"/>
                </a:rPr>
                <a:t>CO</a:t>
              </a:r>
              <a:r>
                <a:rPr lang="en-CH" sz="700" b="1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en-CH" sz="700" b="1" dirty="0">
                  <a:latin typeface="Calibri" panose="020F0502020204030204" pitchFamily="34" charset="0"/>
                  <a:cs typeface="Calibri" panose="020F0502020204030204" pitchFamily="34" charset="0"/>
                </a:rPr>
                <a:t> related</a:t>
              </a:r>
            </a:p>
          </p:txBody>
        </p:sp>
        <p:sp>
          <p:nvSpPr>
            <p:cNvPr id="30" name="TextBox 27">
              <a:extLst>
                <a:ext uri="{FF2B5EF4-FFF2-40B4-BE49-F238E27FC236}">
                  <a16:creationId xmlns:a16="http://schemas.microsoft.com/office/drawing/2014/main" id="{E19ACBB4-2C48-A4E4-30EC-8FDD2ACAFE45}"/>
                </a:ext>
              </a:extLst>
            </p:cNvPr>
            <p:cNvSpPr txBox="1"/>
            <p:nvPr/>
          </p:nvSpPr>
          <p:spPr>
            <a:xfrm>
              <a:off x="8582451" y="6271572"/>
              <a:ext cx="864000" cy="200055"/>
            </a:xfrm>
            <a:prstGeom prst="rect">
              <a:avLst/>
            </a:prstGeom>
            <a:solidFill>
              <a:srgbClr val="D7E5BE"/>
            </a:solidFill>
            <a:ln w="19050">
              <a:solidFill>
                <a:schemeClr val="accent1">
                  <a:shade val="95000"/>
                  <a:satMod val="105000"/>
                </a:schemeClr>
              </a:solidFill>
              <a:round/>
            </a:ln>
          </p:spPr>
          <p:txBody>
            <a:bodyPr wrap="square" lIns="72000" rIns="36000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H" sz="700" b="1" dirty="0">
                  <a:latin typeface="Calibri" panose="020F0502020204030204" pitchFamily="34" charset="0"/>
                  <a:cs typeface="Calibri" panose="020F0502020204030204" pitchFamily="34" charset="0"/>
                </a:rPr>
                <a:t>EN-EL related</a:t>
              </a:r>
            </a:p>
          </p:txBody>
        </p:sp>
        <p:sp>
          <p:nvSpPr>
            <p:cNvPr id="31" name="TextBox 28">
              <a:extLst>
                <a:ext uri="{FF2B5EF4-FFF2-40B4-BE49-F238E27FC236}">
                  <a16:creationId xmlns:a16="http://schemas.microsoft.com/office/drawing/2014/main" id="{94C4FFB1-BC9C-FFB2-F8ED-16617809958A}"/>
                </a:ext>
              </a:extLst>
            </p:cNvPr>
            <p:cNvSpPr txBox="1"/>
            <p:nvPr/>
          </p:nvSpPr>
          <p:spPr>
            <a:xfrm>
              <a:off x="9519814" y="5993495"/>
              <a:ext cx="864000" cy="200055"/>
            </a:xfrm>
            <a:prstGeom prst="rect">
              <a:avLst/>
            </a:prstGeom>
            <a:solidFill>
              <a:srgbClr val="8F98C7"/>
            </a:solidFill>
            <a:ln w="19050">
              <a:solidFill>
                <a:schemeClr val="accent1">
                  <a:shade val="95000"/>
                  <a:satMod val="105000"/>
                </a:schemeClr>
              </a:solidFill>
              <a:round/>
            </a:ln>
          </p:spPr>
          <p:txBody>
            <a:bodyPr wrap="square" rIns="36000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H" sz="700" b="1" dirty="0">
                  <a:latin typeface="Calibri" panose="020F0502020204030204" pitchFamily="34" charset="0"/>
                  <a:cs typeface="Calibri" panose="020F0502020204030204" pitchFamily="34" charset="0"/>
                </a:rPr>
                <a:t>EN-CV related</a:t>
              </a:r>
            </a:p>
          </p:txBody>
        </p:sp>
        <p:sp>
          <p:nvSpPr>
            <p:cNvPr id="32" name="TextBox 29">
              <a:extLst>
                <a:ext uri="{FF2B5EF4-FFF2-40B4-BE49-F238E27FC236}">
                  <a16:creationId xmlns:a16="http://schemas.microsoft.com/office/drawing/2014/main" id="{7CBABBE1-E2A9-BE81-246A-871A91F7E97B}"/>
                </a:ext>
              </a:extLst>
            </p:cNvPr>
            <p:cNvSpPr txBox="1"/>
            <p:nvPr/>
          </p:nvSpPr>
          <p:spPr>
            <a:xfrm>
              <a:off x="9519814" y="6272167"/>
              <a:ext cx="864000" cy="200055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accent1">
                  <a:shade val="95000"/>
                  <a:satMod val="105000"/>
                </a:schemeClr>
              </a:solidFill>
              <a:round/>
            </a:ln>
          </p:spPr>
          <p:txBody>
            <a:bodyPr wrap="square" rIns="36000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H" sz="700" b="1" dirty="0">
                  <a:latin typeface="Calibri" panose="020F0502020204030204" pitchFamily="34" charset="0"/>
                  <a:cs typeface="Calibri" panose="020F0502020204030204" pitchFamily="34" charset="0"/>
                </a:rPr>
                <a:t>SCE related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EAC8C5E-FE76-94CC-612A-52E5CD6CB003}"/>
              </a:ext>
            </a:extLst>
          </p:cNvPr>
          <p:cNvGrpSpPr/>
          <p:nvPr/>
        </p:nvGrpSpPr>
        <p:grpSpPr>
          <a:xfrm>
            <a:off x="257266" y="1189866"/>
            <a:ext cx="1728642" cy="1302387"/>
            <a:chOff x="1553756" y="4234737"/>
            <a:chExt cx="1728642" cy="1302387"/>
          </a:xfrm>
        </p:grpSpPr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8E153F5B-89C8-BE46-881B-6A1586C0DD6D}"/>
                </a:ext>
              </a:extLst>
            </p:cNvPr>
            <p:cNvSpPr/>
            <p:nvPr/>
          </p:nvSpPr>
          <p:spPr>
            <a:xfrm>
              <a:off x="2649606" y="4808385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F98C7"/>
                </a:gs>
                <a:gs pos="100000">
                  <a:srgbClr val="D7E5BE"/>
                </a:gs>
              </a:gsLst>
              <a:lin ang="0" scaled="1"/>
              <a:tileRect/>
            </a:gra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940" tIns="31590" rIns="37940" bIns="3159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SXSN1 installation of EL/CV services</a:t>
              </a:r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CAFCEB02-7540-AD04-38BB-25C236149241}"/>
                </a:ext>
              </a:extLst>
            </p:cNvPr>
            <p:cNvSpPr/>
            <p:nvPr/>
          </p:nvSpPr>
          <p:spPr>
            <a:xfrm>
              <a:off x="1655862" y="4334686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FFC000">
                <a:alpha val="90000"/>
              </a:srgb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940" tIns="31590" rIns="37940" bIns="3159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SXSN1 building completion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AE4C42C4-A3C4-C204-F8C0-D3A90AC26726}"/>
                </a:ext>
              </a:extLst>
            </p:cNvPr>
            <p:cNvGrpSpPr/>
            <p:nvPr/>
          </p:nvGrpSpPr>
          <p:grpSpPr>
            <a:xfrm>
              <a:off x="1553756" y="4234737"/>
              <a:ext cx="96423" cy="1061141"/>
              <a:chOff x="1553756" y="4234737"/>
              <a:chExt cx="96423" cy="1061141"/>
            </a:xfrm>
          </p:grpSpPr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ADFE4DCE-6E9D-999B-D4D2-E110427F7C2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553756" y="4234737"/>
                <a:ext cx="5683" cy="1061141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80CC7D16-269C-993C-9233-5732F0D303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3756" y="4521200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2E4984B-F5AE-6BDF-1921-2C46597D9802}"/>
                </a:ext>
              </a:extLst>
            </p:cNvPr>
            <p:cNvGrpSpPr/>
            <p:nvPr/>
          </p:nvGrpSpPr>
          <p:grpSpPr>
            <a:xfrm>
              <a:off x="2563435" y="4507900"/>
              <a:ext cx="76646" cy="1029224"/>
              <a:chOff x="1569691" y="4249143"/>
              <a:chExt cx="76646" cy="600629"/>
            </a:xfrm>
          </p:grpSpPr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80094B8-E085-B0C0-2CBA-B1F64A8909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72985" y="4249143"/>
                <a:ext cx="2301" cy="600629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D335398C-9AA5-891E-D1E6-882912B1C6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69691" y="4521200"/>
                <a:ext cx="76646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43D44DA-F8D5-3290-ACFA-55D492079A76}"/>
              </a:ext>
            </a:extLst>
          </p:cNvPr>
          <p:cNvGrpSpPr/>
          <p:nvPr/>
        </p:nvGrpSpPr>
        <p:grpSpPr>
          <a:xfrm>
            <a:off x="5286089" y="1175030"/>
            <a:ext cx="2758113" cy="1479729"/>
            <a:chOff x="6567635" y="4671804"/>
            <a:chExt cx="2758113" cy="1479729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6835EB81-D4A1-28DA-F55D-FE83EE790E3B}"/>
                </a:ext>
              </a:extLst>
            </p:cNvPr>
            <p:cNvGrpSpPr/>
            <p:nvPr/>
          </p:nvGrpSpPr>
          <p:grpSpPr>
            <a:xfrm>
              <a:off x="6567635" y="4971456"/>
              <a:ext cx="96423" cy="959058"/>
              <a:chOff x="1549914" y="4234737"/>
              <a:chExt cx="96423" cy="538491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77B4AC9D-492A-6B75-09D1-CB9D9EC14B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9439" y="4234737"/>
                <a:ext cx="0" cy="538491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0015638B-931A-2EDC-7D1B-5ED63B01D7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49914" y="4521200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D64C425B-9FA5-1412-AE42-D2DA615ED169}"/>
                </a:ext>
              </a:extLst>
            </p:cNvPr>
            <p:cNvSpPr/>
            <p:nvPr/>
          </p:nvSpPr>
          <p:spPr>
            <a:xfrm>
              <a:off x="6668199" y="5291238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FFC000">
                <a:alpha val="90000"/>
              </a:srgb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940" tIns="31590" rIns="37940" bIns="3159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TDAQ containers: Start of CE</a:t>
              </a:r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8986AF95-D78E-92FF-F556-3EF788C48B17}"/>
                </a:ext>
              </a:extLst>
            </p:cNvPr>
            <p:cNvSpPr/>
            <p:nvPr/>
          </p:nvSpPr>
          <p:spPr>
            <a:xfrm>
              <a:off x="7689606" y="5777145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CC1DB"/>
                </a:gs>
                <a:gs pos="100000">
                  <a:srgbClr val="D7E4BE"/>
                </a:gs>
              </a:gsLst>
              <a:lin ang="0" scaled="1"/>
              <a:tileRect/>
            </a:gra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940" tIns="31590" rIns="37940" bIns="3159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TDAQ SDX1 upgrade</a:t>
              </a:r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67AB65B4-49CD-497B-F99D-CD9F8F2EAA85}"/>
                </a:ext>
              </a:extLst>
            </p:cNvPr>
            <p:cNvSpPr/>
            <p:nvPr/>
          </p:nvSpPr>
          <p:spPr>
            <a:xfrm>
              <a:off x="8692956" y="4781231"/>
              <a:ext cx="632792" cy="374388"/>
            </a:xfrm>
            <a:custGeom>
              <a:avLst/>
              <a:gdLst>
                <a:gd name="connsiteX0" fmla="*/ 0 w 1031914"/>
                <a:gd name="connsiteY0" fmla="*/ 64495 h 644946"/>
                <a:gd name="connsiteX1" fmla="*/ 64495 w 1031914"/>
                <a:gd name="connsiteY1" fmla="*/ 0 h 644946"/>
                <a:gd name="connsiteX2" fmla="*/ 967419 w 1031914"/>
                <a:gd name="connsiteY2" fmla="*/ 0 h 644946"/>
                <a:gd name="connsiteX3" fmla="*/ 1031914 w 1031914"/>
                <a:gd name="connsiteY3" fmla="*/ 64495 h 644946"/>
                <a:gd name="connsiteX4" fmla="*/ 1031914 w 1031914"/>
                <a:gd name="connsiteY4" fmla="*/ 580451 h 644946"/>
                <a:gd name="connsiteX5" fmla="*/ 967419 w 1031914"/>
                <a:gd name="connsiteY5" fmla="*/ 644946 h 644946"/>
                <a:gd name="connsiteX6" fmla="*/ 64495 w 1031914"/>
                <a:gd name="connsiteY6" fmla="*/ 644946 h 644946"/>
                <a:gd name="connsiteX7" fmla="*/ 0 w 1031914"/>
                <a:gd name="connsiteY7" fmla="*/ 580451 h 644946"/>
                <a:gd name="connsiteX8" fmla="*/ 0 w 1031914"/>
                <a:gd name="connsiteY8" fmla="*/ 64495 h 64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1914" h="644946">
                  <a:moveTo>
                    <a:pt x="0" y="64495"/>
                  </a:moveTo>
                  <a:cubicBezTo>
                    <a:pt x="0" y="28875"/>
                    <a:pt x="28875" y="0"/>
                    <a:pt x="64495" y="0"/>
                  </a:cubicBezTo>
                  <a:lnTo>
                    <a:pt x="967419" y="0"/>
                  </a:lnTo>
                  <a:cubicBezTo>
                    <a:pt x="1003039" y="0"/>
                    <a:pt x="1031914" y="28875"/>
                    <a:pt x="1031914" y="64495"/>
                  </a:cubicBezTo>
                  <a:lnTo>
                    <a:pt x="1031914" y="580451"/>
                  </a:lnTo>
                  <a:cubicBezTo>
                    <a:pt x="1031914" y="616071"/>
                    <a:pt x="1003039" y="644946"/>
                    <a:pt x="967419" y="644946"/>
                  </a:cubicBezTo>
                  <a:lnTo>
                    <a:pt x="64495" y="644946"/>
                  </a:lnTo>
                  <a:cubicBezTo>
                    <a:pt x="28875" y="644946"/>
                    <a:pt x="0" y="616071"/>
                    <a:pt x="0" y="580451"/>
                  </a:cubicBezTo>
                  <a:lnTo>
                    <a:pt x="0" y="64495"/>
                  </a:lnTo>
                  <a:close/>
                </a:path>
              </a:pathLst>
            </a:custGeom>
            <a:solidFill>
              <a:srgbClr val="D7E4BE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750" tIns="34130" rIns="41750" bIns="34130" numCol="1" spcCol="1270" anchor="ctr" anchorCtr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6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TDAQ upgrade - containers</a:t>
              </a:r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E0275D12-EF6A-59D7-8A11-75F36D960E2F}"/>
                </a:ext>
              </a:extLst>
            </p:cNvPr>
            <p:cNvGrpSpPr/>
            <p:nvPr/>
          </p:nvGrpSpPr>
          <p:grpSpPr>
            <a:xfrm>
              <a:off x="7590008" y="4959803"/>
              <a:ext cx="96423" cy="985452"/>
              <a:chOff x="1556264" y="3946115"/>
              <a:chExt cx="96423" cy="575085"/>
            </a:xfrm>
          </p:grpSpPr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6CC892B5-0D28-638B-FCC5-72C0901DB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60430" y="3946115"/>
                <a:ext cx="0" cy="575085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19A56808-22A3-226E-0AA8-9DC00C66AE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56264" y="4521200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A7B9C772-78FE-4AD1-7F97-88544A465096}"/>
                </a:ext>
              </a:extLst>
            </p:cNvPr>
            <p:cNvGrpSpPr/>
            <p:nvPr/>
          </p:nvGrpSpPr>
          <p:grpSpPr>
            <a:xfrm>
              <a:off x="8586493" y="4671804"/>
              <a:ext cx="96423" cy="723812"/>
              <a:chOff x="1536627" y="4673341"/>
              <a:chExt cx="96423" cy="723812"/>
            </a:xfrm>
          </p:grpSpPr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6A088824-CB0D-0736-D1FC-0F5485FBE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36627" y="4673341"/>
                <a:ext cx="0" cy="723812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AC879E40-91A6-1765-4EB0-7AFE1DFD7C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36627" y="4954959"/>
                <a:ext cx="96423" cy="0"/>
              </a:xfrm>
              <a:prstGeom prst="line">
                <a:avLst/>
              </a:prstGeom>
              <a:ln w="19050">
                <a:solidFill>
                  <a:srgbClr val="0B377B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63" name="Freeform 62">
            <a:extLst>
              <a:ext uri="{FF2B5EF4-FFF2-40B4-BE49-F238E27FC236}">
                <a16:creationId xmlns:a16="http://schemas.microsoft.com/office/drawing/2014/main" id="{39DE38B3-1B61-992C-AFCE-12FE4A6A2B2E}"/>
              </a:ext>
            </a:extLst>
          </p:cNvPr>
          <p:cNvSpPr/>
          <p:nvPr/>
        </p:nvSpPr>
        <p:spPr>
          <a:xfrm>
            <a:off x="6397319" y="1788520"/>
            <a:ext cx="632792" cy="374388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rgbClr val="8F98C7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7940" tIns="31590" rIns="37940" bIns="31590" numCol="1" spcCol="127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defTabSz="4445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600" kern="1200" dirty="0">
                <a:latin typeface="Calibri" panose="020F0502020204030204" pitchFamily="34" charset="0"/>
                <a:cs typeface="Calibri" panose="020F0502020204030204" pitchFamily="34" charset="0"/>
              </a:rPr>
              <a:t>USA15 CV room HVAC upgrade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CAB1324B-AE3E-341C-0058-7CED2647B6D8}"/>
              </a:ext>
            </a:extLst>
          </p:cNvPr>
          <p:cNvSpPr/>
          <p:nvPr/>
        </p:nvSpPr>
        <p:spPr>
          <a:xfrm>
            <a:off x="6414887" y="2770216"/>
            <a:ext cx="632792" cy="374388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gradFill flip="none" rotWithShape="1">
            <a:gsLst>
              <a:gs pos="0">
                <a:srgbClr val="CCC1DB"/>
              </a:gs>
              <a:gs pos="100000">
                <a:srgbClr val="D7E4BE"/>
              </a:gs>
            </a:gsLst>
            <a:lin ang="0" scaled="1"/>
            <a:tileRect/>
          </a:gra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7940" tIns="31590" rIns="37940" bIns="31590" numCol="1" spcCol="127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600" kern="1200" dirty="0">
                <a:latin typeface="Calibri" panose="020F0502020204030204" pitchFamily="34" charset="0"/>
                <a:cs typeface="Calibri" panose="020F0502020204030204" pitchFamily="34" charset="0"/>
              </a:rPr>
              <a:t>New ATCA area EL/CV upgrade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0DD1DC4-00EF-E988-92C5-BF7D63145710}"/>
              </a:ext>
            </a:extLst>
          </p:cNvPr>
          <p:cNvCxnSpPr>
            <a:cxnSpLocks/>
          </p:cNvCxnSpPr>
          <p:nvPr/>
        </p:nvCxnSpPr>
        <p:spPr>
          <a:xfrm>
            <a:off x="6313272" y="2433740"/>
            <a:ext cx="0" cy="899147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E77418A4-EA35-2252-1885-D394E132543D}"/>
              </a:ext>
            </a:extLst>
          </p:cNvPr>
          <p:cNvCxnSpPr>
            <a:cxnSpLocks/>
          </p:cNvCxnSpPr>
          <p:nvPr/>
        </p:nvCxnSpPr>
        <p:spPr>
          <a:xfrm flipV="1">
            <a:off x="6307514" y="1984876"/>
            <a:ext cx="89805" cy="1028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CF9B49B-DB64-67EE-F991-91DF323740ED}"/>
              </a:ext>
            </a:extLst>
          </p:cNvPr>
          <p:cNvCxnSpPr>
            <a:cxnSpLocks/>
          </p:cNvCxnSpPr>
          <p:nvPr/>
        </p:nvCxnSpPr>
        <p:spPr>
          <a:xfrm>
            <a:off x="6311637" y="2957410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Freeform 67">
            <a:extLst>
              <a:ext uri="{FF2B5EF4-FFF2-40B4-BE49-F238E27FC236}">
                <a16:creationId xmlns:a16="http://schemas.microsoft.com/office/drawing/2014/main" id="{11129923-3D3E-237D-89B9-0EB4A693FDF9}"/>
              </a:ext>
            </a:extLst>
          </p:cNvPr>
          <p:cNvSpPr/>
          <p:nvPr/>
        </p:nvSpPr>
        <p:spPr>
          <a:xfrm>
            <a:off x="2380823" y="2251007"/>
            <a:ext cx="630633" cy="276999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Preparations of USA15 CV room</a:t>
            </a:r>
          </a:p>
        </p:txBody>
      </p:sp>
      <p:sp>
        <p:nvSpPr>
          <p:cNvPr id="69" name="Freeform 68">
            <a:extLst>
              <a:ext uri="{FF2B5EF4-FFF2-40B4-BE49-F238E27FC236}">
                <a16:creationId xmlns:a16="http://schemas.microsoft.com/office/drawing/2014/main" id="{B21CA14F-40A4-9D6D-CC90-5A0B39F570F7}"/>
              </a:ext>
            </a:extLst>
          </p:cNvPr>
          <p:cNvSpPr/>
          <p:nvPr/>
        </p:nvSpPr>
        <p:spPr>
          <a:xfrm>
            <a:off x="2380825" y="1768570"/>
            <a:ext cx="630636" cy="383607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rgbClr val="D7E4BE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1750" tIns="34130" rIns="41750" bIns="34130" numCol="1" spcCol="127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50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ATLAS/CMS: CO2 electrical supply</a:t>
            </a:r>
          </a:p>
        </p:txBody>
      </p:sp>
      <p:sp>
        <p:nvSpPr>
          <p:cNvPr id="70" name="Freeform 69">
            <a:extLst>
              <a:ext uri="{FF2B5EF4-FFF2-40B4-BE49-F238E27FC236}">
                <a16:creationId xmlns:a16="http://schemas.microsoft.com/office/drawing/2014/main" id="{6FDEF6BD-6FCE-A474-E000-8AC1F4449E5B}"/>
              </a:ext>
            </a:extLst>
          </p:cNvPr>
          <p:cNvSpPr/>
          <p:nvPr/>
        </p:nvSpPr>
        <p:spPr>
          <a:xfrm>
            <a:off x="3403142" y="1776889"/>
            <a:ext cx="624747" cy="364746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rgbClr val="D7E4BE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1750" tIns="34130" rIns="41750" bIns="34130" numCol="1" spcCol="127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CO2 electrical supply</a:t>
            </a:r>
          </a:p>
        </p:txBody>
      </p:sp>
      <p:sp>
        <p:nvSpPr>
          <p:cNvPr id="71" name="Freeform 70">
            <a:extLst>
              <a:ext uri="{FF2B5EF4-FFF2-40B4-BE49-F238E27FC236}">
                <a16:creationId xmlns:a16="http://schemas.microsoft.com/office/drawing/2014/main" id="{A2568E85-0BE1-A7D3-3799-47C7EFC26766}"/>
              </a:ext>
            </a:extLst>
          </p:cNvPr>
          <p:cNvSpPr/>
          <p:nvPr/>
        </p:nvSpPr>
        <p:spPr>
          <a:xfrm>
            <a:off x="1374989" y="2241022"/>
            <a:ext cx="632792" cy="461665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 inheritance CO2 cooling plant installation</a:t>
            </a:r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6C3F6995-6372-22B3-0AA4-A74F2CA13299}"/>
              </a:ext>
            </a:extLst>
          </p:cNvPr>
          <p:cNvSpPr/>
          <p:nvPr/>
        </p:nvSpPr>
        <p:spPr>
          <a:xfrm>
            <a:off x="3397255" y="1307464"/>
            <a:ext cx="630634" cy="355405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rgbClr val="8F98C7">
              <a:alpha val="90000"/>
            </a:srgb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7940" tIns="31590" rIns="37940" bIns="31590" numCol="1" spcCol="127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600" dirty="0">
                <a:latin typeface="Calibri" panose="020F0502020204030204" pitchFamily="34" charset="0"/>
                <a:cs typeface="Calibri" panose="020F0502020204030204" pitchFamily="34" charset="0"/>
              </a:rPr>
              <a:t>ATLAS</a:t>
            </a:r>
            <a:r>
              <a:rPr lang="en-GB" sz="60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sz="600" dirty="0">
                <a:latin typeface="Calibri" panose="020F0502020204030204" pitchFamily="34" charset="0"/>
                <a:cs typeface="Calibri" panose="020F0502020204030204" pitchFamily="34" charset="0"/>
              </a:rPr>
              <a:t>R744 primary installation &amp; commissioning</a:t>
            </a:r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1BFCF28-510E-4F42-EA2D-D9E66C394D2E}"/>
              </a:ext>
            </a:extLst>
          </p:cNvPr>
          <p:cNvSpPr/>
          <p:nvPr/>
        </p:nvSpPr>
        <p:spPr>
          <a:xfrm>
            <a:off x="4417016" y="2241022"/>
            <a:ext cx="617469" cy="461665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Partial 2PACL install. in USA15 CV room</a:t>
            </a:r>
          </a:p>
        </p:txBody>
      </p:sp>
      <p:sp>
        <p:nvSpPr>
          <p:cNvPr id="74" name="Freeform 73">
            <a:extLst>
              <a:ext uri="{FF2B5EF4-FFF2-40B4-BE49-F238E27FC236}">
                <a16:creationId xmlns:a16="http://schemas.microsoft.com/office/drawing/2014/main" id="{133C5904-CF0B-24FD-DF5D-92852BD6DB82}"/>
              </a:ext>
            </a:extLst>
          </p:cNvPr>
          <p:cNvSpPr/>
          <p:nvPr/>
        </p:nvSpPr>
        <p:spPr>
          <a:xfrm>
            <a:off x="4419570" y="1768570"/>
            <a:ext cx="614915" cy="369332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transfer line inst.  in USA15</a:t>
            </a:r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C450A001-C2A3-375E-48E8-6E48ECB2F064}"/>
              </a:ext>
            </a:extLst>
          </p:cNvPr>
          <p:cNvSpPr/>
          <p:nvPr/>
        </p:nvSpPr>
        <p:spPr>
          <a:xfrm>
            <a:off x="5400036" y="2295242"/>
            <a:ext cx="619408" cy="276999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2PACL early commissioning</a:t>
            </a:r>
          </a:p>
        </p:txBody>
      </p:sp>
      <p:sp>
        <p:nvSpPr>
          <p:cNvPr id="76" name="Freeform 75">
            <a:extLst>
              <a:ext uri="{FF2B5EF4-FFF2-40B4-BE49-F238E27FC236}">
                <a16:creationId xmlns:a16="http://schemas.microsoft.com/office/drawing/2014/main" id="{03B2250B-4687-8E72-D95D-18D397BBE8B5}"/>
              </a:ext>
            </a:extLst>
          </p:cNvPr>
          <p:cNvSpPr/>
          <p:nvPr/>
        </p:nvSpPr>
        <p:spPr>
          <a:xfrm>
            <a:off x="4410165" y="1300081"/>
            <a:ext cx="624747" cy="364746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rgbClr val="D7E4BE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1750" tIns="34130" rIns="41750" bIns="34130" numCol="1" spcCol="127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CO2 electrical supply</a:t>
            </a:r>
          </a:p>
        </p:txBody>
      </p:sp>
      <p:sp>
        <p:nvSpPr>
          <p:cNvPr id="77" name="Freeform 76">
            <a:extLst>
              <a:ext uri="{FF2B5EF4-FFF2-40B4-BE49-F238E27FC236}">
                <a16:creationId xmlns:a16="http://schemas.microsoft.com/office/drawing/2014/main" id="{6E683BC3-B4D4-E212-75AB-72EE4A3D6E2F}"/>
              </a:ext>
            </a:extLst>
          </p:cNvPr>
          <p:cNvSpPr/>
          <p:nvPr/>
        </p:nvSpPr>
        <p:spPr>
          <a:xfrm>
            <a:off x="6422548" y="3242177"/>
            <a:ext cx="617469" cy="184666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2PACL works</a:t>
            </a:r>
          </a:p>
        </p:txBody>
      </p:sp>
      <p:sp>
        <p:nvSpPr>
          <p:cNvPr id="78" name="Freeform 77">
            <a:extLst>
              <a:ext uri="{FF2B5EF4-FFF2-40B4-BE49-F238E27FC236}">
                <a16:creationId xmlns:a16="http://schemas.microsoft.com/office/drawing/2014/main" id="{58B418E2-7726-DED3-E93B-C02CEE359F81}"/>
              </a:ext>
            </a:extLst>
          </p:cNvPr>
          <p:cNvSpPr/>
          <p:nvPr/>
        </p:nvSpPr>
        <p:spPr>
          <a:xfrm>
            <a:off x="7426733" y="1791048"/>
            <a:ext cx="617469" cy="184666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2PACL works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AD0C5418-826D-AEE2-5876-255DC3837B39}"/>
              </a:ext>
            </a:extLst>
          </p:cNvPr>
          <p:cNvCxnSpPr>
            <a:cxnSpLocks/>
          </p:cNvCxnSpPr>
          <p:nvPr/>
        </p:nvCxnSpPr>
        <p:spPr>
          <a:xfrm>
            <a:off x="1276470" y="2488981"/>
            <a:ext cx="76646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F05C7B13-935F-8E77-7D8C-10D6E4C47342}"/>
              </a:ext>
            </a:extLst>
          </p:cNvPr>
          <p:cNvCxnSpPr>
            <a:cxnSpLocks/>
          </p:cNvCxnSpPr>
          <p:nvPr/>
        </p:nvCxnSpPr>
        <p:spPr>
          <a:xfrm>
            <a:off x="2284400" y="1950708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87754CB0-A9FF-4D1F-4899-68251BCD1615}"/>
              </a:ext>
            </a:extLst>
          </p:cNvPr>
          <p:cNvCxnSpPr>
            <a:cxnSpLocks/>
          </p:cNvCxnSpPr>
          <p:nvPr/>
        </p:nvCxnSpPr>
        <p:spPr>
          <a:xfrm>
            <a:off x="2277584" y="2393855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FF026905-0240-4044-C6D3-2AAC63AEC115}"/>
              </a:ext>
            </a:extLst>
          </p:cNvPr>
          <p:cNvCxnSpPr>
            <a:cxnSpLocks/>
          </p:cNvCxnSpPr>
          <p:nvPr/>
        </p:nvCxnSpPr>
        <p:spPr>
          <a:xfrm>
            <a:off x="3292917" y="1187882"/>
            <a:ext cx="0" cy="787832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5394F093-A0B4-1B56-50BB-8ED81E660B70}"/>
              </a:ext>
            </a:extLst>
          </p:cNvPr>
          <p:cNvCxnSpPr>
            <a:cxnSpLocks/>
          </p:cNvCxnSpPr>
          <p:nvPr/>
        </p:nvCxnSpPr>
        <p:spPr>
          <a:xfrm>
            <a:off x="4305742" y="1187882"/>
            <a:ext cx="0" cy="129024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BCD05056-4DBF-DF0B-8005-268E3C551381}"/>
              </a:ext>
            </a:extLst>
          </p:cNvPr>
          <p:cNvCxnSpPr>
            <a:cxnSpLocks/>
          </p:cNvCxnSpPr>
          <p:nvPr/>
        </p:nvCxnSpPr>
        <p:spPr>
          <a:xfrm>
            <a:off x="3292917" y="1493466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86E9D6A6-1EE0-E7E1-209A-E7EB884FF9DE}"/>
              </a:ext>
            </a:extLst>
          </p:cNvPr>
          <p:cNvCxnSpPr>
            <a:cxnSpLocks/>
          </p:cNvCxnSpPr>
          <p:nvPr/>
        </p:nvCxnSpPr>
        <p:spPr>
          <a:xfrm>
            <a:off x="3300832" y="1963503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69F8C634-2B11-E16B-A785-265D6FE0B16C}"/>
              </a:ext>
            </a:extLst>
          </p:cNvPr>
          <p:cNvCxnSpPr>
            <a:cxnSpLocks/>
          </p:cNvCxnSpPr>
          <p:nvPr/>
        </p:nvCxnSpPr>
        <p:spPr>
          <a:xfrm>
            <a:off x="4302567" y="1480345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38C6E30-0C97-1B48-0103-622434C0DBE1}"/>
              </a:ext>
            </a:extLst>
          </p:cNvPr>
          <p:cNvCxnSpPr>
            <a:cxnSpLocks/>
          </p:cNvCxnSpPr>
          <p:nvPr/>
        </p:nvCxnSpPr>
        <p:spPr>
          <a:xfrm>
            <a:off x="4313742" y="1950708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965CD9B8-C28B-B0F0-A6CA-D9995AA79544}"/>
              </a:ext>
            </a:extLst>
          </p:cNvPr>
          <p:cNvCxnSpPr>
            <a:cxnSpLocks/>
          </p:cNvCxnSpPr>
          <p:nvPr/>
        </p:nvCxnSpPr>
        <p:spPr>
          <a:xfrm>
            <a:off x="4313741" y="2478122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5F38007-CCD5-603E-5510-CD095BFF6E50}"/>
              </a:ext>
            </a:extLst>
          </p:cNvPr>
          <p:cNvCxnSpPr>
            <a:cxnSpLocks/>
          </p:cNvCxnSpPr>
          <p:nvPr/>
        </p:nvCxnSpPr>
        <p:spPr>
          <a:xfrm>
            <a:off x="5295614" y="2433740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CAB1A9E-D12F-4598-E201-A297A7810249}"/>
              </a:ext>
            </a:extLst>
          </p:cNvPr>
          <p:cNvCxnSpPr>
            <a:cxnSpLocks/>
          </p:cNvCxnSpPr>
          <p:nvPr/>
        </p:nvCxnSpPr>
        <p:spPr>
          <a:xfrm>
            <a:off x="6311637" y="3332887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BB5366BF-8A0E-5A81-E54E-A2650F5213B9}"/>
              </a:ext>
            </a:extLst>
          </p:cNvPr>
          <p:cNvCxnSpPr>
            <a:cxnSpLocks/>
          </p:cNvCxnSpPr>
          <p:nvPr/>
        </p:nvCxnSpPr>
        <p:spPr>
          <a:xfrm>
            <a:off x="7311297" y="1898842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" name="Freeform 91">
            <a:extLst>
              <a:ext uri="{FF2B5EF4-FFF2-40B4-BE49-F238E27FC236}">
                <a16:creationId xmlns:a16="http://schemas.microsoft.com/office/drawing/2014/main" id="{F35CAD06-B7B0-8110-AEFF-0BB1D16862B5}"/>
              </a:ext>
            </a:extLst>
          </p:cNvPr>
          <p:cNvSpPr/>
          <p:nvPr/>
        </p:nvSpPr>
        <p:spPr>
          <a:xfrm>
            <a:off x="8366484" y="1282438"/>
            <a:ext cx="674171" cy="184666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CO2 completion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C43177AD-EA86-1ACF-9D36-DF05CA52B7B2}"/>
              </a:ext>
            </a:extLst>
          </p:cNvPr>
          <p:cNvCxnSpPr>
            <a:cxnSpLocks/>
          </p:cNvCxnSpPr>
          <p:nvPr/>
        </p:nvCxnSpPr>
        <p:spPr>
          <a:xfrm>
            <a:off x="8301812" y="1175030"/>
            <a:ext cx="0" cy="215812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7FC7F17-A8F0-9A18-14E6-CBFDD87EB52E}"/>
              </a:ext>
            </a:extLst>
          </p:cNvPr>
          <p:cNvCxnSpPr>
            <a:cxnSpLocks/>
          </p:cNvCxnSpPr>
          <p:nvPr/>
        </p:nvCxnSpPr>
        <p:spPr>
          <a:xfrm flipH="1">
            <a:off x="8297466" y="1390842"/>
            <a:ext cx="64671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5" name="Smiley Face 94">
            <a:extLst>
              <a:ext uri="{FF2B5EF4-FFF2-40B4-BE49-F238E27FC236}">
                <a16:creationId xmlns:a16="http://schemas.microsoft.com/office/drawing/2014/main" id="{EC76D2F3-2244-EEDF-1DD6-C2C387D13ACA}"/>
              </a:ext>
            </a:extLst>
          </p:cNvPr>
          <p:cNvSpPr/>
          <p:nvPr/>
        </p:nvSpPr>
        <p:spPr>
          <a:xfrm>
            <a:off x="463944" y="1598165"/>
            <a:ext cx="394145" cy="380710"/>
          </a:xfrm>
          <a:prstGeom prst="smileyFace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" name="Smiley Face 95">
            <a:extLst>
              <a:ext uri="{FF2B5EF4-FFF2-40B4-BE49-F238E27FC236}">
                <a16:creationId xmlns:a16="http://schemas.microsoft.com/office/drawing/2014/main" id="{9DA8342D-3171-CDAD-3C14-93C2BB3185F2}"/>
              </a:ext>
            </a:extLst>
          </p:cNvPr>
          <p:cNvSpPr/>
          <p:nvPr/>
        </p:nvSpPr>
        <p:spPr>
          <a:xfrm>
            <a:off x="1869980" y="1489225"/>
            <a:ext cx="277790" cy="269611"/>
          </a:xfrm>
          <a:prstGeom prst="smileyFace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" name="Smiley Face 96">
            <a:extLst>
              <a:ext uri="{FF2B5EF4-FFF2-40B4-BE49-F238E27FC236}">
                <a16:creationId xmlns:a16="http://schemas.microsoft.com/office/drawing/2014/main" id="{5075658B-0AF5-B47D-8061-24204D79EA75}"/>
              </a:ext>
            </a:extLst>
          </p:cNvPr>
          <p:cNvSpPr/>
          <p:nvPr/>
        </p:nvSpPr>
        <p:spPr>
          <a:xfrm>
            <a:off x="1871567" y="1947919"/>
            <a:ext cx="277790" cy="269611"/>
          </a:xfrm>
          <a:prstGeom prst="smileyFace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" name="Freeform 97">
            <a:extLst>
              <a:ext uri="{FF2B5EF4-FFF2-40B4-BE49-F238E27FC236}">
                <a16:creationId xmlns:a16="http://schemas.microsoft.com/office/drawing/2014/main" id="{7289B57F-59B4-8779-9183-CC7A99BADBAC}"/>
              </a:ext>
            </a:extLst>
          </p:cNvPr>
          <p:cNvSpPr/>
          <p:nvPr/>
        </p:nvSpPr>
        <p:spPr>
          <a:xfrm>
            <a:off x="364278" y="2074417"/>
            <a:ext cx="630633" cy="276999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Preparations of USA15 CV room</a:t>
            </a: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C1038189-B242-2423-6736-34D34755E775}"/>
              </a:ext>
            </a:extLst>
          </p:cNvPr>
          <p:cNvCxnSpPr>
            <a:cxnSpLocks/>
          </p:cNvCxnSpPr>
          <p:nvPr/>
        </p:nvCxnSpPr>
        <p:spPr>
          <a:xfrm>
            <a:off x="244880" y="2241022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0" name="Smiley Face 99">
            <a:extLst>
              <a:ext uri="{FF2B5EF4-FFF2-40B4-BE49-F238E27FC236}">
                <a16:creationId xmlns:a16="http://schemas.microsoft.com/office/drawing/2014/main" id="{DE837331-49E4-690A-0F06-5BF5D4F4A240}"/>
              </a:ext>
            </a:extLst>
          </p:cNvPr>
          <p:cNvSpPr/>
          <p:nvPr/>
        </p:nvSpPr>
        <p:spPr>
          <a:xfrm>
            <a:off x="866792" y="2280371"/>
            <a:ext cx="277790" cy="269611"/>
          </a:xfrm>
          <a:prstGeom prst="smileyFace">
            <a:avLst/>
          </a:prstGeom>
          <a:solidFill>
            <a:srgbClr val="00B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D9BE07F4-DF8A-81CA-07E2-1B6D558E0814}"/>
              </a:ext>
            </a:extLst>
          </p:cNvPr>
          <p:cNvGrpSpPr/>
          <p:nvPr/>
        </p:nvGrpSpPr>
        <p:grpSpPr>
          <a:xfrm>
            <a:off x="9078002" y="859679"/>
            <a:ext cx="3115866" cy="2575474"/>
            <a:chOff x="3376385" y="1152617"/>
            <a:chExt cx="5506358" cy="4787900"/>
          </a:xfrm>
        </p:grpSpPr>
        <p:pic>
          <p:nvPicPr>
            <p:cNvPr id="103" name="Picture 102">
              <a:extLst>
                <a:ext uri="{FF2B5EF4-FFF2-40B4-BE49-F238E27FC236}">
                  <a16:creationId xmlns:a16="http://schemas.microsoft.com/office/drawing/2014/main" id="{ACC0707F-B4CC-626B-BC50-CBA1B5B39FF7}"/>
                </a:ext>
              </a:extLst>
            </p:cNvPr>
            <p:cNvPicPr/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190"/>
            <a:stretch/>
          </p:blipFill>
          <p:spPr bwMode="auto">
            <a:xfrm>
              <a:off x="3376385" y="1152617"/>
              <a:ext cx="5378450" cy="47879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1FC5408E-3437-F4A1-0543-9537A194F3E3}"/>
                </a:ext>
              </a:extLst>
            </p:cNvPr>
            <p:cNvSpPr/>
            <p:nvPr/>
          </p:nvSpPr>
          <p:spPr>
            <a:xfrm>
              <a:off x="4880923" y="3590589"/>
              <a:ext cx="365737" cy="1554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C13AE220-847E-5DD4-8D7A-ABAA16C8E667}"/>
                </a:ext>
              </a:extLst>
            </p:cNvPr>
            <p:cNvSpPr/>
            <p:nvPr/>
          </p:nvSpPr>
          <p:spPr>
            <a:xfrm>
              <a:off x="4067392" y="4819619"/>
              <a:ext cx="415543" cy="173955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ysClr val="windowText" lastClr="000000"/>
                  </a:solidFill>
                </a:rPr>
                <a:t>-53</a:t>
              </a:r>
              <a:r>
                <a:rPr lang="en-US" sz="800" baseline="30000" dirty="0">
                  <a:solidFill>
                    <a:sysClr val="windowText" lastClr="000000"/>
                  </a:solidFill>
                </a:rPr>
                <a:t>O</a:t>
              </a:r>
              <a:r>
                <a:rPr lang="en-US" sz="800" dirty="0">
                  <a:solidFill>
                    <a:sysClr val="windowText" lastClr="000000"/>
                  </a:solidFill>
                </a:rPr>
                <a:t>C</a:t>
              </a:r>
              <a:endParaRPr lang="en-GB" sz="8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E78C4DDD-4A8C-CDB6-5AD6-741B50A2BECF}"/>
                </a:ext>
              </a:extLst>
            </p:cNvPr>
            <p:cNvSpPr/>
            <p:nvPr/>
          </p:nvSpPr>
          <p:spPr>
            <a:xfrm>
              <a:off x="6899564" y="1929542"/>
              <a:ext cx="1983179" cy="113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892868EC-D58E-6B53-7091-48D4C5AAFE75}"/>
              </a:ext>
            </a:extLst>
          </p:cNvPr>
          <p:cNvSpPr/>
          <p:nvPr/>
        </p:nvSpPr>
        <p:spPr>
          <a:xfrm>
            <a:off x="6176407" y="2654759"/>
            <a:ext cx="959279" cy="569958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E0488347-3054-6EDA-5129-14519C2A62F1}"/>
              </a:ext>
            </a:extLst>
          </p:cNvPr>
          <p:cNvCxnSpPr>
            <a:endCxn id="9" idx="1"/>
          </p:cNvCxnSpPr>
          <p:nvPr/>
        </p:nvCxnSpPr>
        <p:spPr>
          <a:xfrm flipV="1">
            <a:off x="5166640" y="2939738"/>
            <a:ext cx="1009767" cy="3931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6502411F-0F46-FAD6-4889-1241E8506B95}"/>
              </a:ext>
            </a:extLst>
          </p:cNvPr>
          <p:cNvSpPr txBox="1"/>
          <p:nvPr/>
        </p:nvSpPr>
        <p:spPr>
          <a:xfrm>
            <a:off x="3791396" y="3145701"/>
            <a:ext cx="1705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Big challenge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B5649113-479F-BE11-F392-56FC19DBBE3A}"/>
              </a:ext>
            </a:extLst>
          </p:cNvPr>
          <p:cNvSpPr/>
          <p:nvPr/>
        </p:nvSpPr>
        <p:spPr>
          <a:xfrm>
            <a:off x="2389667" y="2626836"/>
            <a:ext cx="614915" cy="276999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CO2 extraction installation</a:t>
            </a: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7CFE9EEA-3CDF-D7BD-82C6-3871BFCE9674}"/>
              </a:ext>
            </a:extLst>
          </p:cNvPr>
          <p:cNvCxnSpPr>
            <a:cxnSpLocks/>
          </p:cNvCxnSpPr>
          <p:nvPr/>
        </p:nvCxnSpPr>
        <p:spPr>
          <a:xfrm>
            <a:off x="2284400" y="2810049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0" name="Freeform 109">
            <a:extLst>
              <a:ext uri="{FF2B5EF4-FFF2-40B4-BE49-F238E27FC236}">
                <a16:creationId xmlns:a16="http://schemas.microsoft.com/office/drawing/2014/main" id="{1EBEC7E3-F248-DAE4-897F-800B5A15BCFE}"/>
              </a:ext>
            </a:extLst>
          </p:cNvPr>
          <p:cNvSpPr/>
          <p:nvPr/>
        </p:nvSpPr>
        <p:spPr>
          <a:xfrm>
            <a:off x="2389667" y="3006024"/>
            <a:ext cx="614915" cy="369332"/>
          </a:xfrm>
          <a:custGeom>
            <a:avLst/>
            <a:gdLst>
              <a:gd name="connsiteX0" fmla="*/ 0 w 1031914"/>
              <a:gd name="connsiteY0" fmla="*/ 64495 h 644946"/>
              <a:gd name="connsiteX1" fmla="*/ 64495 w 1031914"/>
              <a:gd name="connsiteY1" fmla="*/ 0 h 644946"/>
              <a:gd name="connsiteX2" fmla="*/ 967419 w 1031914"/>
              <a:gd name="connsiteY2" fmla="*/ 0 h 644946"/>
              <a:gd name="connsiteX3" fmla="*/ 1031914 w 1031914"/>
              <a:gd name="connsiteY3" fmla="*/ 64495 h 644946"/>
              <a:gd name="connsiteX4" fmla="*/ 1031914 w 1031914"/>
              <a:gd name="connsiteY4" fmla="*/ 580451 h 644946"/>
              <a:gd name="connsiteX5" fmla="*/ 967419 w 1031914"/>
              <a:gd name="connsiteY5" fmla="*/ 644946 h 644946"/>
              <a:gd name="connsiteX6" fmla="*/ 64495 w 1031914"/>
              <a:gd name="connsiteY6" fmla="*/ 644946 h 644946"/>
              <a:gd name="connsiteX7" fmla="*/ 0 w 1031914"/>
              <a:gd name="connsiteY7" fmla="*/ 580451 h 644946"/>
              <a:gd name="connsiteX8" fmla="*/ 0 w 1031914"/>
              <a:gd name="connsiteY8" fmla="*/ 64495 h 64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1914" h="644946">
                <a:moveTo>
                  <a:pt x="0" y="64495"/>
                </a:moveTo>
                <a:cubicBezTo>
                  <a:pt x="0" y="28875"/>
                  <a:pt x="28875" y="0"/>
                  <a:pt x="64495" y="0"/>
                </a:cubicBezTo>
                <a:lnTo>
                  <a:pt x="967419" y="0"/>
                </a:lnTo>
                <a:cubicBezTo>
                  <a:pt x="1003039" y="0"/>
                  <a:pt x="1031914" y="28875"/>
                  <a:pt x="1031914" y="64495"/>
                </a:cubicBezTo>
                <a:lnTo>
                  <a:pt x="1031914" y="580451"/>
                </a:lnTo>
                <a:cubicBezTo>
                  <a:pt x="1031914" y="616071"/>
                  <a:pt x="1003039" y="644946"/>
                  <a:pt x="967419" y="644946"/>
                </a:cubicBezTo>
                <a:lnTo>
                  <a:pt x="64495" y="644946"/>
                </a:lnTo>
                <a:cubicBezTo>
                  <a:pt x="28875" y="644946"/>
                  <a:pt x="0" y="616071"/>
                  <a:pt x="0" y="580451"/>
                </a:cubicBezTo>
                <a:lnTo>
                  <a:pt x="0" y="6449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shade val="95000"/>
                <a:satMod val="105000"/>
              </a:schemeClr>
            </a:solidFill>
            <a:round/>
          </a:ln>
        </p:spPr>
        <p:txBody>
          <a:bodyPr wrap="square" rIns="36000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transfer line inst.  in USA15</a:t>
            </a:r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527D4B1E-3201-05B6-70CD-5417EA63E7C1}"/>
              </a:ext>
            </a:extLst>
          </p:cNvPr>
          <p:cNvCxnSpPr>
            <a:cxnSpLocks/>
          </p:cNvCxnSpPr>
          <p:nvPr/>
        </p:nvCxnSpPr>
        <p:spPr>
          <a:xfrm>
            <a:off x="2311988" y="3190690"/>
            <a:ext cx="96423" cy="0"/>
          </a:xfrm>
          <a:prstGeom prst="line">
            <a:avLst/>
          </a:prstGeom>
          <a:ln w="19050">
            <a:solidFill>
              <a:srgbClr val="0B377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507F3617-A386-0593-69D4-72BA4E3F4F6A}"/>
              </a:ext>
            </a:extLst>
          </p:cNvPr>
          <p:cNvSpPr txBox="1"/>
          <p:nvPr/>
        </p:nvSpPr>
        <p:spPr>
          <a:xfrm>
            <a:off x="300302" y="3713698"/>
            <a:ext cx="117047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Planning: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Significant workload on coordination and follow-up of the anticipated activities: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EYETS/YETS period is always very busy due to the usual ATLAS maintenance activites (detectors &amp; infrastructure)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Anticipated works have to finish on time! By the cavern closure all must be finished…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It has to be made sure that there cannot be any impact on the operation if projects run late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06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67ABB7A-727C-B188-1E61-09F24EDE7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34947" y="6279429"/>
            <a:ext cx="1188720" cy="457200"/>
          </a:xfrm>
        </p:spPr>
        <p:txBody>
          <a:bodyPr/>
          <a:lstStyle/>
          <a:p>
            <a:pPr algn="l"/>
            <a:fld id="{FAEF9944-A4F6-4C59-AEBD-678D6480B8EA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l"/>
              <a:t>6</a:t>
            </a:fld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DAA752-A3F4-F18A-CEA4-7057C9735D25}"/>
              </a:ext>
            </a:extLst>
          </p:cNvPr>
          <p:cNvSpPr txBox="1"/>
          <p:nvPr/>
        </p:nvSpPr>
        <p:spPr>
          <a:xfrm>
            <a:off x="668308" y="2773745"/>
            <a:ext cx="11313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600" dirty="0">
                <a:latin typeface="Calibri" panose="020F0502020204030204" pitchFamily="34" charset="0"/>
                <a:cs typeface="Calibri" panose="020F0502020204030204" pitchFamily="34" charset="0"/>
              </a:rPr>
              <a:t>WP6: the SXSN1 building and the CO2 cooling equipment</a:t>
            </a:r>
          </a:p>
        </p:txBody>
      </p:sp>
    </p:spTree>
    <p:extLst>
      <p:ext uri="{BB962C8B-B14F-4D97-AF65-F5344CB8AC3E}">
        <p14:creationId xmlns:p14="http://schemas.microsoft.com/office/powerpoint/2010/main" val="3570256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several&#10;&#10;Description automatically generated">
            <a:extLst>
              <a:ext uri="{FF2B5EF4-FFF2-40B4-BE49-F238E27FC236}">
                <a16:creationId xmlns:a16="http://schemas.microsoft.com/office/drawing/2014/main" id="{B7E11B24-EDEE-D37C-C1AC-D7D5AA5936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3146" y="542434"/>
            <a:ext cx="8585707" cy="56404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67ABB7A-727C-B188-1E61-09F24EDE7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34947" y="6279429"/>
            <a:ext cx="1188720" cy="457200"/>
          </a:xfrm>
        </p:spPr>
        <p:txBody>
          <a:bodyPr/>
          <a:lstStyle/>
          <a:p>
            <a:pPr algn="l"/>
            <a:fld id="{FAEF9944-A4F6-4C59-AEBD-678D6480B8EA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l"/>
              <a:t>7</a:t>
            </a:fld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DAA752-A3F4-F18A-CEA4-7057C9735D25}"/>
              </a:ext>
            </a:extLst>
          </p:cNvPr>
          <p:cNvSpPr txBox="1"/>
          <p:nvPr/>
        </p:nvSpPr>
        <p:spPr>
          <a:xfrm>
            <a:off x="107972" y="0"/>
            <a:ext cx="11313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WP6: the SXSN1 building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421CF0-D4D7-B465-A7E0-B3529DA172A1}"/>
              </a:ext>
            </a:extLst>
          </p:cNvPr>
          <p:cNvSpPr txBox="1"/>
          <p:nvPr/>
        </p:nvSpPr>
        <p:spPr>
          <a:xfrm>
            <a:off x="1803146" y="5543719"/>
            <a:ext cx="334229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 year ago – last PO/TC meeting</a:t>
            </a:r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554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oup of people standing outside of a building&#10;&#10;Description automatically generated">
            <a:extLst>
              <a:ext uri="{FF2B5EF4-FFF2-40B4-BE49-F238E27FC236}">
                <a16:creationId xmlns:a16="http://schemas.microsoft.com/office/drawing/2014/main" id="{20C81AA2-A132-6663-3A27-A445EC4C8D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719" y="577519"/>
            <a:ext cx="7772400" cy="54648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67ABB7A-727C-B188-1E61-09F24EDE7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34947" y="6279429"/>
            <a:ext cx="1188720" cy="457200"/>
          </a:xfrm>
        </p:spPr>
        <p:txBody>
          <a:bodyPr/>
          <a:lstStyle/>
          <a:p>
            <a:pPr algn="l"/>
            <a:fld id="{FAEF9944-A4F6-4C59-AEBD-678D6480B8EA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l"/>
              <a:t>8</a:t>
            </a:fld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DAA752-A3F4-F18A-CEA4-7057C9735D25}"/>
              </a:ext>
            </a:extLst>
          </p:cNvPr>
          <p:cNvSpPr txBox="1"/>
          <p:nvPr/>
        </p:nvSpPr>
        <p:spPr>
          <a:xfrm>
            <a:off x="107972" y="0"/>
            <a:ext cx="11313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WP6: the SXSN1 building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5F0076-1055-5C84-B865-09B2AD7DAA33}"/>
              </a:ext>
            </a:extLst>
          </p:cNvPr>
          <p:cNvSpPr txBox="1"/>
          <p:nvPr/>
        </p:nvSpPr>
        <p:spPr>
          <a:xfrm>
            <a:off x="8290480" y="646331"/>
            <a:ext cx="12797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err="1">
                <a:latin typeface="Calibri" panose="020F0502020204030204" pitchFamily="34" charset="0"/>
                <a:cs typeface="Calibri" panose="020F0502020204030204" pitchFamily="34" charset="0"/>
              </a:rPr>
              <a:t>Today</a:t>
            </a:r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310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67ABB7A-727C-B188-1E61-09F24EDE7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34947" y="6279429"/>
            <a:ext cx="1188720" cy="457200"/>
          </a:xfrm>
        </p:spPr>
        <p:txBody>
          <a:bodyPr/>
          <a:lstStyle/>
          <a:p>
            <a:pPr algn="l"/>
            <a:fld id="{FAEF9944-A4F6-4C59-AEBD-678D6480B8EA}" type="slidenum">
              <a:rPr lang="en-US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l"/>
              <a:t>9</a:t>
            </a:fld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22AC8C3-EB27-A3EB-B187-932D2954B9BB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1115304" cy="66279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3200" b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II infrastructure upgrade : WP6 Status of the works</a:t>
            </a: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4528CF21-11CE-0CDD-2E2A-FB0AC84B78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854" y="791483"/>
            <a:ext cx="4437041" cy="148663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B704DDB-D1CD-46E9-2444-FC863A4F7EFA}"/>
              </a:ext>
            </a:extLst>
          </p:cNvPr>
          <p:cNvSpPr/>
          <p:nvPr/>
        </p:nvSpPr>
        <p:spPr>
          <a:xfrm>
            <a:off x="7632252" y="819255"/>
            <a:ext cx="961901" cy="106892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8772138A-DADD-FE74-50F7-707EAEEC9F66}"/>
              </a:ext>
            </a:extLst>
          </p:cNvPr>
          <p:cNvSpPr txBox="1"/>
          <p:nvPr/>
        </p:nvSpPr>
        <p:spPr>
          <a:xfrm>
            <a:off x="0" y="3925364"/>
            <a:ext cx="19164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Mezzanine for CO2 cabinets completed</a:t>
            </a:r>
          </a:p>
          <a:p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C087B5DC-8120-6225-647B-DF5B5BB78624}"/>
              </a:ext>
            </a:extLst>
          </p:cNvPr>
          <p:cNvSpPr txBox="1"/>
          <p:nvPr/>
        </p:nvSpPr>
        <p:spPr>
          <a:xfrm>
            <a:off x="213755" y="1033153"/>
            <a:ext cx="715497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New SXSN1 building: Civil enginnering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works are completed.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buidling has already been handed-over to ATLAS </a:t>
            </a:r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according to </a:t>
            </a:r>
            <a:r>
              <a:rPr lang="en-CH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</a:t>
            </a:r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CH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 to completion within the baseline.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New SXSN1 building: Infrastructure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Ventilation </a:t>
            </a:r>
            <a:r>
              <a:rPr lang="en-CH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completed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 on the ground floor, works continue on the first floor and the roof.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General services – </a:t>
            </a:r>
            <a:r>
              <a:rPr lang="en-CH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electricity completed and operational.  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Just missing the solar panels </a:t>
            </a: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.</a:t>
            </a:r>
            <a:endParaRPr lang="en-CH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IT installation </a:t>
            </a:r>
            <a:r>
              <a:rPr lang="en-CH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completed and operational.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Fire detection (sniffers) </a:t>
            </a:r>
            <a:r>
              <a:rPr lang="en-CH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completed. </a:t>
            </a:r>
            <a:r>
              <a:rPr lang="en-CH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Detection points and cabling to the central being done this week.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Access control </a:t>
            </a:r>
            <a:r>
              <a:rPr lang="en-CH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completed.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Complete Infrastructure ready by end of summer 23 -&gt; Acceptance by HSE on going.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Expenditures matching the Estimate to Completion.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8D1966-B844-D0C6-0A30-B96238C0D5E0}"/>
              </a:ext>
            </a:extLst>
          </p:cNvPr>
          <p:cNvSpPr txBox="1"/>
          <p:nvPr/>
        </p:nvSpPr>
        <p:spPr>
          <a:xfrm>
            <a:off x="8784971" y="4664028"/>
            <a:ext cx="28329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The site will not be any longer category 1. The fences will be removed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5BFBDC6-1EF0-C42C-31EA-8D0D0B401565}"/>
              </a:ext>
            </a:extLst>
          </p:cNvPr>
          <p:cNvCxnSpPr/>
          <p:nvPr/>
        </p:nvCxnSpPr>
        <p:spPr>
          <a:xfrm>
            <a:off x="7368726" y="5192624"/>
            <a:ext cx="1315269" cy="0"/>
          </a:xfrm>
          <a:prstGeom prst="straightConnector1">
            <a:avLst/>
          </a:prstGeom>
          <a:ln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350795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LinesVTI">
  <a:themeElements>
    <a:clrScheme name="SketchLines">
      <a:dk1>
        <a:sysClr val="windowText" lastClr="000000"/>
      </a:dk1>
      <a:lt1>
        <a:sysClr val="window" lastClr="FFFFFF"/>
      </a:lt1>
      <a:dk2>
        <a:srgbClr val="564E4E"/>
      </a:dk2>
      <a:lt2>
        <a:srgbClr val="EEEBE2"/>
      </a:lt2>
      <a:accent1>
        <a:srgbClr val="E54837"/>
      </a:accent1>
      <a:accent2>
        <a:srgbClr val="947F53"/>
      </a:accent2>
      <a:accent3>
        <a:srgbClr val="BE8D64"/>
      </a:accent3>
      <a:accent4>
        <a:srgbClr val="E0C171"/>
      </a:accent4>
      <a:accent5>
        <a:srgbClr val="968572"/>
      </a:accent5>
      <a:accent6>
        <a:srgbClr val="855D5D"/>
      </a:accent6>
      <a:hlink>
        <a:srgbClr val="CC9900"/>
      </a:hlink>
      <a:folHlink>
        <a:srgbClr val="96A9A9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LinesVTI" id="{8C0B0F05-C8D0-4078-9615-83E590287484}" vid="{43A7BC57-C1E3-4EE6-BDBC-5422DD574A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2420</TotalTime>
  <Words>1613</Words>
  <Application>Microsoft Macintosh PowerPoint</Application>
  <PresentationFormat>Widescreen</PresentationFormat>
  <Paragraphs>286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Meiryo</vt:lpstr>
      <vt:lpstr>Arial</vt:lpstr>
      <vt:lpstr>Calibri</vt:lpstr>
      <vt:lpstr>Corbel</vt:lpstr>
      <vt:lpstr>SketchLinesVTI</vt:lpstr>
      <vt:lpstr>ADO-PO meeting: Infrastructure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Gerardo Velazquez Gutierrez</dc:creator>
  <cp:lastModifiedBy>Gerardo Velazquez Gutierrez</cp:lastModifiedBy>
  <cp:revision>330</cp:revision>
  <dcterms:created xsi:type="dcterms:W3CDTF">2021-04-26T07:54:20Z</dcterms:created>
  <dcterms:modified xsi:type="dcterms:W3CDTF">2023-07-06T07:56:05Z</dcterms:modified>
</cp:coreProperties>
</file>