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1" r:id="rId9"/>
    <p:sldId id="263" r:id="rId10"/>
    <p:sldId id="265" r:id="rId11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/>
    <p:restoredTop sz="96327"/>
  </p:normalViewPr>
  <p:slideViewPr>
    <p:cSldViewPr snapToGrid="0">
      <p:cViewPr varScale="1">
        <p:scale>
          <a:sx n="123" d="100"/>
          <a:sy n="123" d="100"/>
        </p:scale>
        <p:origin x="5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82515-03C8-6F5F-217E-BD137F6D78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4D1F58-F787-48F7-6954-61255929E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C1491-803D-9F60-5D77-7D116B5D8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9B5D0-A5CA-EF83-002B-250DC707E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DEE89-71C5-2869-F42A-837C1FB2D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5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67500-2EE4-EB30-A98B-311D7885D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1CC11E-4573-6D8C-D1EA-CA54DE8BB2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1FCB6-E66D-FF20-215C-0831B88AF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57739-F2A8-E755-B43F-0FD30A76A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B45E5-44C0-0CBC-3F48-6D51516B1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71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56793A-88CF-B32A-5DE4-F94F3B882E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0530D-E456-9297-2217-6F45E463D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73E3B-9704-4307-64E1-4BAEAD611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A5115-4291-D74A-CFBE-6E78C1E3A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FF951-086A-A642-238D-C98AD753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160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884-7DD4-8C50-ED4B-B3C10C35E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A989D-F17A-5AE3-1E79-A7E000277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4FD0C-79C3-3FA0-33AB-6FCD36B8E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C8F44-1EB8-6CCA-334F-AACEA1312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3FA42-5DA2-5B63-6743-273728791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19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D97DB-9CD0-F376-6CDF-6DD7CD161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43D83-C8BF-513C-ED38-BB09961CE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265FD-126B-B02D-9A68-3F8B05E4E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BE98E-623D-9785-548D-66BB6AD8F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0DD50-1D01-7427-B4C4-ADC3D006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621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FE94F-BE0D-6256-D1C5-B46C9CDB9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B99BB-0750-B586-34B4-4826E5B4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B05813-6288-73DD-E836-FCF6C5F11A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B3075-74B8-639C-4560-CCF6DE97A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B18B27-0B5F-199E-9CAC-5A773570C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7093B-D1C4-CE40-5E2C-7528BEDD7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376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1FDB2-2A5F-E75D-F2B8-EB5AE92C1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B7780-746F-4781-2A51-1B185ABC83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9E6DF3-DA98-736E-FA8F-62A1F25B22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D21070-D248-CF37-9E35-5E787AFEB4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932A08-C01D-E48C-EAF3-076EA59700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AC004F-D033-ED25-7642-EE5E5FD10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A1E63F-C63F-1E94-6CF2-1D075A530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83A99-AE36-32BB-B678-6CE47BC47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743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179E9-614F-B68D-F703-3DBEF3BC3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435859-1190-0925-C351-6BA43C4BF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8421D9-A001-7060-5F00-5897D91AC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114040-68A6-4553-E344-7D9AFCB8F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52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C7B88B-6334-47C2-B93C-717EF2E5A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4AB9BC-692C-71BA-0D30-6DAE1848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E52E3-A5DE-1294-FDD1-E37522903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499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7AB71-3B81-0675-6F56-DC02D72C1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9C5AB-057B-416F-88EF-6C16D38A4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C8C153-65F3-AC50-E420-148BFE39F7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B8DFAA-E70F-E082-5881-F201CD8DF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BA7C94-5B23-A22A-F793-F370472BE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CFAEBE-F053-875D-DF36-56BFAC7C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782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F5DD2-79A6-8BA5-AC84-43C4F7BEE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A1680C-D1B6-D706-6809-8F8D92CB70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5749D8-B0A8-51F0-91AB-59F2CB87D3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12D5D-117A-8DED-C509-3AA625CE5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ABA598-ED62-5145-389D-FB537C393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D196E3-2982-ACC7-CD97-5221830C5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230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AECA0C-AD32-3FDD-B79D-FC99B98AE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878BF2-597B-0682-75AD-09C5E90808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256E0-A37F-6462-0444-3CE710224B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09179-6A55-A548-B7B4-1BB2C1A8574D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07EF-CE44-EBB7-6654-030B7AB805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3DF19-2895-1B81-B693-D7FF9A261D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999AC-ED56-7E47-9DBB-A60BFF38D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68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E5845-4BF5-66B0-34C4-4479B1E9C6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ADO-PO/TC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D72199-2389-5402-D76F-FC0D1BB0A6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Ludo</a:t>
            </a:r>
          </a:p>
        </p:txBody>
      </p:sp>
    </p:spTree>
    <p:extLst>
      <p:ext uri="{BB962C8B-B14F-4D97-AF65-F5344CB8AC3E}">
        <p14:creationId xmlns:p14="http://schemas.microsoft.com/office/powerpoint/2010/main" val="2047446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853E6-7ED1-F0E0-9EC0-DE203C863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99576-F22D-65C7-B4E6-6F4F25C45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BIG THANKS s to all of you for your dedication and your great skills and great team work!</a:t>
            </a:r>
          </a:p>
          <a:p>
            <a:r>
              <a:rPr lang="en-GB" dirty="0"/>
              <a:t>On a personal level I am really happy to work with you and share this very interesting (and tiring) times with you all!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255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76604-5A86-6DCC-64B7-ADCEDA3C3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short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DC086-41A0-FB19-272A-4570DC4CA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967870" cy="4351338"/>
          </a:xfrm>
        </p:spPr>
        <p:txBody>
          <a:bodyPr>
            <a:normAutofit fontScale="92500"/>
          </a:bodyPr>
          <a:lstStyle/>
          <a:p>
            <a:r>
              <a:rPr lang="en-GB" dirty="0"/>
              <a:t>First and foremost I would like to </a:t>
            </a:r>
            <a:r>
              <a:rPr lang="en-GB" b="1" dirty="0">
                <a:solidFill>
                  <a:srgbClr val="FF0000"/>
                </a:solidFill>
              </a:rPr>
              <a:t>thank everyone </a:t>
            </a:r>
            <a:r>
              <a:rPr lang="en-GB" dirty="0"/>
              <a:t>working in </a:t>
            </a:r>
            <a:r>
              <a:rPr lang="en-GB" dirty="0" err="1"/>
              <a:t>TCn</a:t>
            </a:r>
            <a:r>
              <a:rPr lang="en-GB" dirty="0"/>
              <a:t> for the </a:t>
            </a:r>
            <a:r>
              <a:rPr lang="en-GB" b="1" dirty="0">
                <a:solidFill>
                  <a:srgbClr val="FF0000"/>
                </a:solidFill>
              </a:rPr>
              <a:t>incredible work done </a:t>
            </a:r>
            <a:r>
              <a:rPr lang="en-GB" dirty="0"/>
              <a:t>in all these years</a:t>
            </a:r>
          </a:p>
          <a:p>
            <a:r>
              <a:rPr lang="en-GB" dirty="0"/>
              <a:t>Several big challenges have been overcome due to the individual skills of you all but also (</a:t>
            </a:r>
            <a:r>
              <a:rPr lang="en-GB" dirty="0">
                <a:solidFill>
                  <a:srgbClr val="FF0000"/>
                </a:solidFill>
              </a:rPr>
              <a:t>and more importantly</a:t>
            </a:r>
            <a:r>
              <a:rPr lang="en-GB" dirty="0"/>
              <a:t>) due to the team work in </a:t>
            </a:r>
            <a:r>
              <a:rPr lang="en-GB" dirty="0" err="1"/>
              <a:t>TCn</a:t>
            </a:r>
            <a:r>
              <a:rPr lang="en-GB" dirty="0"/>
              <a:t>.</a:t>
            </a:r>
          </a:p>
          <a:p>
            <a:r>
              <a:rPr lang="en-GB" dirty="0"/>
              <a:t>I am very happy to see that between the different activities in </a:t>
            </a:r>
            <a:r>
              <a:rPr lang="en-GB" dirty="0" err="1"/>
              <a:t>TCn</a:t>
            </a:r>
            <a:r>
              <a:rPr lang="en-GB" dirty="0"/>
              <a:t> there is very good communications and collaboration. </a:t>
            </a:r>
          </a:p>
          <a:p>
            <a:pPr lvl="1"/>
            <a:r>
              <a:rPr lang="en-GB" dirty="0"/>
              <a:t>Safety, Project Office, Operations, Shut down activities, preparation for </a:t>
            </a:r>
            <a:r>
              <a:rPr lang="en-GB" dirty="0" err="1"/>
              <a:t>PhaseII</a:t>
            </a:r>
            <a:r>
              <a:rPr lang="en-GB" dirty="0"/>
              <a:t> and Service design/deployment etc.</a:t>
            </a:r>
          </a:p>
          <a:p>
            <a:pPr lvl="1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7419E1-FB74-4DD5-624F-E2C98A8BE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6070" y="775252"/>
            <a:ext cx="3304734" cy="305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510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83CE8-AB2B-6184-E942-1CAF4B13C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and </a:t>
            </a:r>
            <a:r>
              <a:rPr lang="en-GB" dirty="0" err="1"/>
              <a:t>TCn</a:t>
            </a:r>
            <a:r>
              <a:rPr lang="en-GB" dirty="0"/>
              <a:t> Accomplishments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04375-1A3F-9FAA-94A5-C44C333A8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60500"/>
            <a:ext cx="7645400" cy="503237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Very few examples where I am very proud of the results you have achieved </a:t>
            </a:r>
          </a:p>
          <a:p>
            <a:pPr lvl="1"/>
            <a:r>
              <a:rPr lang="en-GB" dirty="0"/>
              <a:t>Shut Down activities: </a:t>
            </a:r>
          </a:p>
          <a:p>
            <a:pPr lvl="2"/>
            <a:r>
              <a:rPr lang="en-GB" dirty="0"/>
              <a:t>Opening and closing of the detector is very well mastered (since many years) and reaction to problems is fast and flexible (</a:t>
            </a:r>
            <a:r>
              <a:rPr lang="en-GB" dirty="0" err="1"/>
              <a:t>eg</a:t>
            </a:r>
            <a:r>
              <a:rPr lang="en-GB" dirty="0"/>
              <a:t>: opening and closing the ECC in the 2022 closing) </a:t>
            </a:r>
          </a:p>
          <a:p>
            <a:pPr lvl="2"/>
            <a:r>
              <a:rPr lang="en-GB" dirty="0"/>
              <a:t>We were ALWAYS in time in closing the detector when requested by LHC</a:t>
            </a:r>
          </a:p>
          <a:p>
            <a:pPr lvl="1"/>
            <a:r>
              <a:rPr lang="en-GB" dirty="0"/>
              <a:t>Safety: follow up of the safety rules for the material used in Phase II</a:t>
            </a:r>
          </a:p>
          <a:p>
            <a:pPr lvl="2"/>
            <a:r>
              <a:rPr lang="en-GB" dirty="0"/>
              <a:t>Several fire tests performed on sample of material to be used in Phase II and very good collaboration with the systems</a:t>
            </a:r>
          </a:p>
          <a:p>
            <a:pPr lvl="1"/>
            <a:r>
              <a:rPr lang="en-GB" dirty="0"/>
              <a:t>Project Office:</a:t>
            </a:r>
          </a:p>
          <a:p>
            <a:pPr lvl="2"/>
            <a:r>
              <a:rPr lang="en-GB" dirty="0"/>
              <a:t>Huge work on the early deployment of infrastructure/services for Phase II</a:t>
            </a:r>
          </a:p>
          <a:p>
            <a:pPr lvl="3"/>
            <a:r>
              <a:rPr lang="en-GB" dirty="0"/>
              <a:t>CO2 mezzanine in CV room, CO2 pipes etc.</a:t>
            </a:r>
          </a:p>
          <a:p>
            <a:pPr lvl="2"/>
            <a:r>
              <a:rPr lang="en-GB" dirty="0"/>
              <a:t>Impressive work of Project office on the muon installation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lvl="2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430926-7C55-8CFA-BF9E-8FDFEF0F35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95" t="20006" r="13294"/>
          <a:stretch/>
        </p:blipFill>
        <p:spPr>
          <a:xfrm>
            <a:off x="8029771" y="3844263"/>
            <a:ext cx="3324029" cy="2648612"/>
          </a:xfrm>
          <a:prstGeom prst="rect">
            <a:avLst/>
          </a:prstGeom>
        </p:spPr>
      </p:pic>
      <p:pic>
        <p:nvPicPr>
          <p:cNvPr id="7" name="Picture 6" descr="A group of rectangular objects on the ground&#10;&#10;Description automatically generated">
            <a:extLst>
              <a:ext uri="{FF2B5EF4-FFF2-40B4-BE49-F238E27FC236}">
                <a16:creationId xmlns:a16="http://schemas.microsoft.com/office/drawing/2014/main" id="{10D3619C-EDC3-1A12-C658-D0C4F16896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3973" y="1027906"/>
            <a:ext cx="3346173" cy="250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66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83CE8-AB2B-6184-E942-1CAF4B13C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and </a:t>
            </a:r>
            <a:r>
              <a:rPr lang="en-GB" dirty="0" err="1"/>
              <a:t>TCn</a:t>
            </a:r>
            <a:r>
              <a:rPr lang="en-GB" dirty="0"/>
              <a:t> Accomplishments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04375-1A3F-9FAA-94A5-C44C333A8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52" y="1497632"/>
            <a:ext cx="7073348" cy="5360367"/>
          </a:xfrm>
        </p:spPr>
        <p:txBody>
          <a:bodyPr>
            <a:normAutofit/>
          </a:bodyPr>
          <a:lstStyle/>
          <a:p>
            <a:r>
              <a:rPr lang="en-GB" dirty="0"/>
              <a:t>Very few examples where I am very proud of the results you have achieved </a:t>
            </a:r>
          </a:p>
          <a:p>
            <a:pPr lvl="1"/>
            <a:r>
              <a:rPr lang="en-GB" dirty="0"/>
              <a:t>Operations:</a:t>
            </a:r>
          </a:p>
          <a:p>
            <a:pPr lvl="2"/>
            <a:r>
              <a:rPr lang="en-GB" dirty="0"/>
              <a:t>Great follow up of all the big and small accidents</a:t>
            </a:r>
          </a:p>
          <a:p>
            <a:pPr lvl="2"/>
            <a:r>
              <a:rPr lang="en-GB" dirty="0"/>
              <a:t>Continuous development of the expert system and new development of the Water detection system</a:t>
            </a:r>
          </a:p>
          <a:p>
            <a:pPr lvl="1"/>
            <a:r>
              <a:rPr lang="en-GB" dirty="0"/>
              <a:t>Preparation of Phase II big infrastructure (Host Lab projects) </a:t>
            </a:r>
          </a:p>
          <a:p>
            <a:pPr lvl="2"/>
            <a:r>
              <a:rPr lang="en-GB" dirty="0"/>
              <a:t>One for all … the new CO2 Building completed ~ in time and in budget !</a:t>
            </a:r>
          </a:p>
          <a:p>
            <a:pPr lvl="1"/>
            <a:r>
              <a:rPr lang="en-GB" dirty="0"/>
              <a:t>Service Design/Deployment:</a:t>
            </a:r>
          </a:p>
          <a:p>
            <a:pPr lvl="2"/>
            <a:r>
              <a:rPr lang="en-GB" dirty="0"/>
              <a:t>Great Flexibility during YETS and LS to accommodate last minute requests</a:t>
            </a:r>
          </a:p>
          <a:p>
            <a:pPr lvl="2"/>
            <a:r>
              <a:rPr lang="en-GB" dirty="0"/>
              <a:t>Huge work to plan the </a:t>
            </a:r>
            <a:r>
              <a:rPr lang="en-GB" dirty="0" err="1"/>
              <a:t>Decabling</a:t>
            </a:r>
            <a:r>
              <a:rPr lang="en-GB" dirty="0"/>
              <a:t>/cabling activities in LS3</a:t>
            </a:r>
          </a:p>
          <a:p>
            <a:pPr lvl="1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lvl="2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53D127-0836-AC3D-B309-A10E610C47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40" t="9512" r="23357" b="13706"/>
          <a:stretch/>
        </p:blipFill>
        <p:spPr>
          <a:xfrm>
            <a:off x="7658183" y="1417669"/>
            <a:ext cx="4165517" cy="27601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149DDA-6464-F8F0-E6C9-E53A34F538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644" y="4327539"/>
            <a:ext cx="3956594" cy="222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93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8A3FA-79EC-EB25-8C97-3BCF21A74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Priorities: both ATLAS and </a:t>
            </a:r>
            <a:r>
              <a:rPr lang="en-GB" dirty="0" err="1"/>
              <a:t>TCn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FEC78-DE40-6FCC-2ED6-EBCFEF0C8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52" y="1690687"/>
            <a:ext cx="8047383" cy="5306461"/>
          </a:xfrm>
        </p:spPr>
        <p:txBody>
          <a:bodyPr/>
          <a:lstStyle/>
          <a:p>
            <a:r>
              <a:rPr lang="en-GB" dirty="0"/>
              <a:t>Operation:</a:t>
            </a:r>
          </a:p>
          <a:p>
            <a:pPr lvl="1"/>
            <a:r>
              <a:rPr lang="en-GB" dirty="0"/>
              <a:t>Continue to improve the data taking/quality efficiency and collect a very large sample of pp and HI data in Run 3 </a:t>
            </a:r>
          </a:p>
          <a:p>
            <a:pPr lvl="2"/>
            <a:r>
              <a:rPr lang="en-GB" dirty="0"/>
              <a:t>This data will be the food for physicists for this decade!</a:t>
            </a:r>
          </a:p>
          <a:p>
            <a:pPr lvl="2"/>
            <a:r>
              <a:rPr lang="en-GB" dirty="0" err="1"/>
              <a:t>TCn</a:t>
            </a:r>
            <a:r>
              <a:rPr lang="en-GB" dirty="0"/>
              <a:t> involvement through OPM and Safety</a:t>
            </a:r>
          </a:p>
          <a:p>
            <a:pPr lvl="1"/>
            <a:r>
              <a:rPr lang="en-GB" dirty="0"/>
              <a:t>Finalise the commissioning of Phase I items </a:t>
            </a:r>
          </a:p>
          <a:p>
            <a:pPr lvl="2"/>
            <a:r>
              <a:rPr lang="en-GB" dirty="0"/>
              <a:t>Mostly on the Systems (+ direct involvement of TC) </a:t>
            </a:r>
          </a:p>
          <a:p>
            <a:pPr lvl="1"/>
            <a:r>
              <a:rPr lang="en-GB" dirty="0"/>
              <a:t>Reduce impact on Global warming emissions</a:t>
            </a:r>
          </a:p>
          <a:p>
            <a:pPr lvl="2"/>
            <a:r>
              <a:rPr lang="en-GB" dirty="0"/>
              <a:t>RPC and TRT leaks</a:t>
            </a:r>
          </a:p>
          <a:p>
            <a:pPr lvl="3"/>
            <a:r>
              <a:rPr lang="en-GB" dirty="0"/>
              <a:t>Involvement of TC in support of leak search both for RPC and TRT</a:t>
            </a:r>
          </a:p>
        </p:txBody>
      </p:sp>
      <p:pic>
        <p:nvPicPr>
          <p:cNvPr id="4" name="Picture 3" descr="A graph of luminosity&#10;&#10;Description automatically generated with low confidence">
            <a:extLst>
              <a:ext uri="{FF2B5EF4-FFF2-40B4-BE49-F238E27FC236}">
                <a16:creationId xmlns:a16="http://schemas.microsoft.com/office/drawing/2014/main" id="{638421F4-DE9A-4ACC-050C-13DC8CD11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9171" y="1419284"/>
            <a:ext cx="3482222" cy="2502300"/>
          </a:xfrm>
          <a:prstGeom prst="rect">
            <a:avLst/>
          </a:prstGeom>
        </p:spPr>
      </p:pic>
      <p:pic>
        <p:nvPicPr>
          <p:cNvPr id="5" name="Picture 4" descr="A picture containing text, screenshot, diagram, plot&#10;&#10;Description automatically generated">
            <a:extLst>
              <a:ext uri="{FF2B5EF4-FFF2-40B4-BE49-F238E27FC236}">
                <a16:creationId xmlns:a16="http://schemas.microsoft.com/office/drawing/2014/main" id="{5C8366AE-40E8-875A-AE1C-C295D5E0A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7000" y="4109235"/>
            <a:ext cx="3287257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745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8A3FA-79EC-EB25-8C97-3BCF21A74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Priorities: both ATLAS and </a:t>
            </a:r>
            <a:r>
              <a:rPr lang="en-GB" dirty="0" err="1"/>
              <a:t>TCn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FEC78-DE40-6FCC-2ED6-EBCFEF0C8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0" y="1423491"/>
            <a:ext cx="7192617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Preparation of YETS:</a:t>
            </a:r>
          </a:p>
          <a:p>
            <a:pPr lvl="1"/>
            <a:r>
              <a:rPr lang="en-GB" dirty="0"/>
              <a:t>Schedule disruptive maintenance early in YETS to minimise impact on systems</a:t>
            </a:r>
          </a:p>
          <a:p>
            <a:pPr lvl="1"/>
            <a:r>
              <a:rPr lang="en-GB" dirty="0"/>
              <a:t>Usual support to system in preparing access and any other requests</a:t>
            </a:r>
          </a:p>
          <a:p>
            <a:r>
              <a:rPr lang="en-GB" dirty="0"/>
              <a:t>Phase II preparation:</a:t>
            </a:r>
          </a:p>
          <a:p>
            <a:pPr lvl="1"/>
            <a:r>
              <a:rPr lang="en-GB" dirty="0"/>
              <a:t>Continue to front load activities for Phase II as much as possible, to decrease the pressure on TC and Support groups during LS3</a:t>
            </a:r>
          </a:p>
          <a:p>
            <a:pPr lvl="1"/>
            <a:r>
              <a:rPr lang="en-GB" dirty="0"/>
              <a:t>Identify the needs for person power and find institutes or other sources to provide the needed effort</a:t>
            </a:r>
          </a:p>
          <a:p>
            <a:pPr lvl="1"/>
            <a:r>
              <a:rPr lang="en-GB" dirty="0"/>
              <a:t>Prepare a very solid LS3 schedule for the installation of all the Phase II upgrades and related infrastructure</a:t>
            </a:r>
          </a:p>
          <a:p>
            <a:pPr lvl="1"/>
            <a:r>
              <a:rPr lang="en-GB" dirty="0"/>
              <a:t>Pay particular care to the safety aspects for all Phase II activities</a:t>
            </a:r>
          </a:p>
          <a:p>
            <a:pPr lvl="2"/>
            <a:r>
              <a:rPr lang="en-GB" dirty="0"/>
              <a:t>Fire protection</a:t>
            </a:r>
          </a:p>
          <a:p>
            <a:pPr lvl="2"/>
            <a:r>
              <a:rPr lang="en-GB" dirty="0"/>
              <a:t>Toxic gas protection (</a:t>
            </a:r>
            <a:r>
              <a:rPr lang="en-GB" dirty="0" err="1"/>
              <a:t>eg</a:t>
            </a:r>
            <a:r>
              <a:rPr lang="en-GB" dirty="0"/>
              <a:t> CO2) </a:t>
            </a:r>
          </a:p>
          <a:p>
            <a:pPr lvl="2"/>
            <a:r>
              <a:rPr lang="en-GB" dirty="0"/>
              <a:t>RP protection </a:t>
            </a:r>
          </a:p>
          <a:p>
            <a:pPr lvl="2"/>
            <a:r>
              <a:rPr lang="en-GB" dirty="0"/>
              <a:t>Work environment</a:t>
            </a:r>
          </a:p>
          <a:p>
            <a:pPr lvl="1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F3A2C6-2655-9568-B8B2-A7464FDFA0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487" y="5189585"/>
            <a:ext cx="1470170" cy="8269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57B200-3697-0A44-B9A6-20EF981259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294" y="4262873"/>
            <a:ext cx="1240455" cy="8269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A30C06-CDC5-E0DC-56C3-761A96CEF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975" y="5502303"/>
            <a:ext cx="1470170" cy="8269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8330F8-B23D-7C05-7121-ADB1A8244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936" y="5703837"/>
            <a:ext cx="1470170" cy="8269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50E578-191C-4C95-3CD2-252EA0ABBC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424" y="5843897"/>
            <a:ext cx="1470170" cy="8269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978829-E299-0F68-ADDF-8F89BF7D1B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376" y="5983957"/>
            <a:ext cx="1470170" cy="8269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44E466-7449-63F5-7FC7-103AC39B6C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2232" y="4549774"/>
            <a:ext cx="1240455" cy="8269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537336-31F1-0012-B69B-900C802CFA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1545" y="4947859"/>
            <a:ext cx="1240455" cy="8269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065041-348C-0C49-6C01-C28E3C5BCEF2}"/>
              </a:ext>
            </a:extLst>
          </p:cNvPr>
          <p:cNvSpPr txBox="1"/>
          <p:nvPr/>
        </p:nvSpPr>
        <p:spPr>
          <a:xfrm>
            <a:off x="10460638" y="4058111"/>
            <a:ext cx="1786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Matrix Reloaded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390444-53B6-3716-6E91-DB8CE5A837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226" y="2777215"/>
            <a:ext cx="4878259" cy="1132518"/>
          </a:xfrm>
          <a:prstGeom prst="rect">
            <a:avLst/>
          </a:prstGeom>
        </p:spPr>
      </p:pic>
      <p:pic>
        <p:nvPicPr>
          <p:cNvPr id="14" name="Image 9">
            <a:extLst>
              <a:ext uri="{FF2B5EF4-FFF2-40B4-BE49-F238E27FC236}">
                <a16:creationId xmlns:a16="http://schemas.microsoft.com/office/drawing/2014/main" id="{A30A81ED-EA57-649E-6EAA-5ED8E87752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9706" y="854671"/>
            <a:ext cx="3647714" cy="167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33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6DCF4-26F7-7B6D-6CE6-FD074161B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Priorities: specific to TC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C7234-8BF4-BF96-09C9-52CFB48EE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Ensure a very smooth transition to the next TC:</a:t>
            </a:r>
          </a:p>
          <a:p>
            <a:pPr lvl="1"/>
            <a:r>
              <a:rPr lang="en-GB" dirty="0"/>
              <a:t>From March ‘24 Martin will take over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BC52A3-C974-2C71-D433-6DF9AADC2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745" y="3004127"/>
            <a:ext cx="2362200" cy="3073400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B596B866-1A4C-8357-E63D-96349A9F31A1}"/>
              </a:ext>
            </a:extLst>
          </p:cNvPr>
          <p:cNvSpPr/>
          <p:nvPr/>
        </p:nvSpPr>
        <p:spPr>
          <a:xfrm>
            <a:off x="3917372" y="4161559"/>
            <a:ext cx="2597728" cy="7585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C147D4-8929-C2EB-96F0-A7065F1D9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1291" y="3004127"/>
            <a:ext cx="23622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98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3D09C-316C-63C7-8CDC-9520E6A63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 term point of attention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7C034-63E3-3FB4-DB48-14EB609E5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74" y="1331842"/>
            <a:ext cx="7891669" cy="552615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General one… </a:t>
            </a:r>
          </a:p>
          <a:p>
            <a:r>
              <a:rPr lang="en-GB" dirty="0"/>
              <a:t>The ATLAS detector and infrastructures is almost 20 year old… </a:t>
            </a:r>
          </a:p>
          <a:p>
            <a:pPr lvl="1"/>
            <a:r>
              <a:rPr lang="en-GB" dirty="0"/>
              <a:t>We see sign of ageing (not only in the people) …. </a:t>
            </a:r>
          </a:p>
          <a:p>
            <a:r>
              <a:rPr lang="en-GB" dirty="0"/>
              <a:t>Specific ones…</a:t>
            </a:r>
          </a:p>
          <a:p>
            <a:pPr lvl="1"/>
            <a:r>
              <a:rPr lang="en-GB" dirty="0"/>
              <a:t>Several accidents on cooling systems: Pollution due to a misplaced cartridge in the Muon cooling plant, Defective actuator in ID evaporative cooling plant </a:t>
            </a:r>
          </a:p>
          <a:p>
            <a:pPr lvl="2"/>
            <a:r>
              <a:rPr lang="en-GB" dirty="0"/>
              <a:t>Both of them promptly addressed, but with potential big impact </a:t>
            </a:r>
          </a:p>
          <a:p>
            <a:pPr lvl="1"/>
            <a:r>
              <a:rPr lang="en-GB" dirty="0"/>
              <a:t>Shield refrigerator Clogging:</a:t>
            </a:r>
          </a:p>
          <a:p>
            <a:pPr lvl="2"/>
            <a:r>
              <a:rPr lang="en-GB" dirty="0"/>
              <a:t>Quite scaring situation at the start of beam operation, great response of CRYO group</a:t>
            </a:r>
          </a:p>
          <a:p>
            <a:pPr lvl="3"/>
            <a:r>
              <a:rPr lang="en-GB" dirty="0"/>
              <a:t>Now situation is stable but Cross fingers </a:t>
            </a:r>
          </a:p>
          <a:p>
            <a:pPr lvl="1"/>
            <a:r>
              <a:rPr lang="en-GB" dirty="0" err="1"/>
              <a:t>LAr</a:t>
            </a:r>
            <a:r>
              <a:rPr lang="en-GB" dirty="0"/>
              <a:t> ECC diffusion pump heater break down</a:t>
            </a:r>
          </a:p>
          <a:p>
            <a:pPr lvl="2"/>
            <a:r>
              <a:rPr lang="en-GB" dirty="0"/>
              <a:t>Very scaring situation, again great response of CRYO group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0CE2BA-6599-983F-07EC-FC6EE7BF8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2614" y="4254222"/>
            <a:ext cx="3835400" cy="2603500"/>
          </a:xfrm>
          <a:prstGeom prst="rect">
            <a:avLst/>
          </a:prstGeom>
        </p:spPr>
      </p:pic>
      <p:pic>
        <p:nvPicPr>
          <p:cNvPr id="8" name="Picture 7" descr="A screen shot of a computer&#10;&#10;Description automatically generated">
            <a:extLst>
              <a:ext uri="{FF2B5EF4-FFF2-40B4-BE49-F238E27FC236}">
                <a16:creationId xmlns:a16="http://schemas.microsoft.com/office/drawing/2014/main" id="{4A75863D-AE8A-EC9D-928D-32133020F3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2648" y="1575350"/>
            <a:ext cx="3528871" cy="251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0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2F14E-CB02-94C8-3888-77B3E1BAE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 Term point of attention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FF1A2-A2E2-B9CD-C35C-BE0E3F193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5624"/>
            <a:ext cx="6828183" cy="5032375"/>
          </a:xfrm>
        </p:spPr>
        <p:txBody>
          <a:bodyPr/>
          <a:lstStyle/>
          <a:p>
            <a:r>
              <a:rPr lang="en-GB" dirty="0"/>
              <a:t>Toroid Fast Dump:</a:t>
            </a:r>
          </a:p>
          <a:p>
            <a:pPr lvl="1"/>
            <a:r>
              <a:rPr lang="en-GB" dirty="0"/>
              <a:t>One more cycle to the toroid </a:t>
            </a:r>
          </a:p>
          <a:p>
            <a:pPr lvl="2"/>
            <a:r>
              <a:rPr lang="en-GB" dirty="0"/>
              <a:t>limited lifetime for the magnet.. We need to limit as much as possible cycles</a:t>
            </a:r>
          </a:p>
          <a:p>
            <a:pPr lvl="1"/>
            <a:r>
              <a:rPr lang="en-GB" dirty="0"/>
              <a:t>After rump up the breakers showed much larger temperature (one contact over 100 C) </a:t>
            </a:r>
          </a:p>
          <a:p>
            <a:pPr lvl="2"/>
            <a:r>
              <a:rPr lang="en-GB" dirty="0"/>
              <a:t>Temperature problem mitigated adding Fans</a:t>
            </a:r>
          </a:p>
          <a:p>
            <a:pPr lvl="2"/>
            <a:r>
              <a:rPr lang="en-GB" dirty="0"/>
              <a:t>The underlying problems remains there…</a:t>
            </a:r>
          </a:p>
          <a:p>
            <a:pPr lvl="2"/>
            <a:r>
              <a:rPr lang="en-GB" dirty="0"/>
              <a:t>Temperature slightly increasing…</a:t>
            </a:r>
          </a:p>
          <a:p>
            <a:pPr lvl="2"/>
            <a:endParaRPr lang="en-GB" dirty="0"/>
          </a:p>
          <a:p>
            <a:pPr lvl="1"/>
            <a:endParaRPr lang="en-GB" dirty="0"/>
          </a:p>
        </p:txBody>
      </p:sp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CB85776C-3572-F8FC-ED27-BD7EF9CD7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7764" y="1825625"/>
            <a:ext cx="5146529" cy="3705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790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796</Words>
  <Application>Microsoft Macintosh PowerPoint</Application>
  <PresentationFormat>Widescreen</PresentationFormat>
  <Paragraphs>93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ADO-PO/TC meeting</vt:lpstr>
      <vt:lpstr>Some short considerations</vt:lpstr>
      <vt:lpstr>ATLAS and TCn Accomplishments</vt:lpstr>
      <vt:lpstr>ATLAS and TCn Accomplishments</vt:lpstr>
      <vt:lpstr>Priorities: both ATLAS and TCn</vt:lpstr>
      <vt:lpstr>Priorities: both ATLAS and TCn</vt:lpstr>
      <vt:lpstr>Priorities: specific to TC</vt:lpstr>
      <vt:lpstr>Short term point of attention</vt:lpstr>
      <vt:lpstr>Short Term point of attention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ADO-PO/TC meeting</dc:title>
  <dc:creator>Ludovico Pontecorvo</dc:creator>
  <cp:lastModifiedBy>Ludovico Pontecorvo</cp:lastModifiedBy>
  <cp:revision>29</cp:revision>
  <dcterms:created xsi:type="dcterms:W3CDTF">2023-07-05T22:04:58Z</dcterms:created>
  <dcterms:modified xsi:type="dcterms:W3CDTF">2023-07-06T08:20:18Z</dcterms:modified>
</cp:coreProperties>
</file>