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307" r:id="rId3"/>
    <p:sldId id="310" r:id="rId4"/>
    <p:sldId id="303" r:id="rId5"/>
    <p:sldId id="318" r:id="rId6"/>
    <p:sldId id="309" r:id="rId7"/>
    <p:sldId id="308" r:id="rId8"/>
    <p:sldId id="311" r:id="rId9"/>
    <p:sldId id="313" r:id="rId10"/>
    <p:sldId id="317" r:id="rId11"/>
    <p:sldId id="315" r:id="rId12"/>
    <p:sldId id="319" r:id="rId13"/>
    <p:sldId id="316" r:id="rId14"/>
    <p:sldId id="320" r:id="rId15"/>
    <p:sldId id="28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86"/>
  </p:normalViewPr>
  <p:slideViewPr>
    <p:cSldViewPr snapToObjects="1">
      <p:cViewPr varScale="1">
        <p:scale>
          <a:sx n="118" d="100"/>
          <a:sy n="118" d="100"/>
        </p:scale>
        <p:origin x="224" y="3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Ferrite heating: Preliminary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SPS BWS Task Force – Giannis Papazoglou &amp; Federico </a:t>
            </a:r>
            <a:r>
              <a:rPr lang="en-US" sz="1800" dirty="0" err="1"/>
              <a:t>Carra</a:t>
            </a:r>
            <a:r>
              <a:rPr lang="en-US" sz="1800" dirty="0"/>
              <a:t> – CERN-EN-MME</a:t>
            </a:r>
          </a:p>
          <a:p>
            <a:pPr algn="l"/>
            <a:r>
              <a:rPr lang="en-US" sz="1800" dirty="0"/>
              <a:t>2023-06-02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EDMS: 	2897472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D37497-E220-7453-9DD2-59EFD8A24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533941"/>
            <a:ext cx="4562474" cy="38605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AAE33D-8B4D-2801-CBEC-88B684E2A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1509117"/>
            <a:ext cx="4562475" cy="364807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Tile 35W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52907E-56C3-D0CF-593E-597D61DB4D48}"/>
              </a:ext>
            </a:extLst>
          </p:cNvPr>
          <p:cNvSpPr txBox="1"/>
          <p:nvPr/>
        </p:nvSpPr>
        <p:spPr>
          <a:xfrm>
            <a:off x="3706547" y="5560012"/>
            <a:ext cx="47789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Conduction/Radiation =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0.25 %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A4E332-8E2D-CB19-1260-F03F55A3D69B}"/>
              </a:ext>
            </a:extLst>
          </p:cNvPr>
          <p:cNvSpPr txBox="1"/>
          <p:nvPr/>
        </p:nvSpPr>
        <p:spPr>
          <a:xfrm>
            <a:off x="1127448" y="4149080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380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E15DA7-AE65-EF6A-8521-FF77E34EA2D7}"/>
              </a:ext>
            </a:extLst>
          </p:cNvPr>
          <p:cNvSpPr txBox="1"/>
          <p:nvPr/>
        </p:nvSpPr>
        <p:spPr>
          <a:xfrm>
            <a:off x="6595524" y="3131848"/>
            <a:ext cx="2225960" cy="24521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380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86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1A5B57-DF3D-00A3-1CBB-3F65CD6AC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92" y="1598973"/>
            <a:ext cx="4183231" cy="360490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5CA53A9-5C93-9D16-152B-5C67E271D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943" y="1593902"/>
            <a:ext cx="4210050" cy="360997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Large Tiles 35W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1C5581-6180-5BBA-C58B-137BC420D1A0}"/>
              </a:ext>
            </a:extLst>
          </p:cNvPr>
          <p:cNvSpPr txBox="1"/>
          <p:nvPr/>
        </p:nvSpPr>
        <p:spPr>
          <a:xfrm>
            <a:off x="3706547" y="5560012"/>
            <a:ext cx="47789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Conduction/Radiation =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0.35 %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BF5330-1C85-5363-8B6C-4992C62AA4F9}"/>
              </a:ext>
            </a:extLst>
          </p:cNvPr>
          <p:cNvSpPr txBox="1"/>
          <p:nvPr/>
        </p:nvSpPr>
        <p:spPr>
          <a:xfrm>
            <a:off x="1271464" y="4005064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290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9BC9B0-76A8-6610-AAA3-C59C2086BB2A}"/>
              </a:ext>
            </a:extLst>
          </p:cNvPr>
          <p:cNvSpPr txBox="1"/>
          <p:nvPr/>
        </p:nvSpPr>
        <p:spPr>
          <a:xfrm>
            <a:off x="6580447" y="3153672"/>
            <a:ext cx="2225960" cy="24521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290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804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0F6711-4C05-102A-CB01-0E0933AFF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628799"/>
            <a:ext cx="4136027" cy="381642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3EE9C7-C970-EE25-39E5-775FD9DC3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288" y="1700807"/>
            <a:ext cx="4266231" cy="357127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Large Tiles 35W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DC848C-0DFC-C630-EA49-9A8379121862}"/>
              </a:ext>
            </a:extLst>
          </p:cNvPr>
          <p:cNvSpPr txBox="1"/>
          <p:nvPr/>
        </p:nvSpPr>
        <p:spPr>
          <a:xfrm>
            <a:off x="3706547" y="5560012"/>
            <a:ext cx="47789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Conduction/Radiation =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0.5 %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2C0D13-A6C7-E233-C978-F93985BED80E}"/>
              </a:ext>
            </a:extLst>
          </p:cNvPr>
          <p:cNvSpPr txBox="1"/>
          <p:nvPr/>
        </p:nvSpPr>
        <p:spPr>
          <a:xfrm>
            <a:off x="1199456" y="4005064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215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C0E63C-2DA4-F184-4309-03F8FD305333}"/>
              </a:ext>
            </a:extLst>
          </p:cNvPr>
          <p:cNvSpPr txBox="1"/>
          <p:nvPr/>
        </p:nvSpPr>
        <p:spPr>
          <a:xfrm>
            <a:off x="6966384" y="3284984"/>
            <a:ext cx="2225960" cy="24521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215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85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28D7239-4721-EA61-0297-E9E5E65DD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553977"/>
            <a:ext cx="4238625" cy="3724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AAF910-A799-590C-E6AB-8465A210E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183" y="1628800"/>
            <a:ext cx="4324350" cy="347662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Tile 100W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7A8F4E-F313-69BC-B7A5-83AF0FF75C58}"/>
              </a:ext>
            </a:extLst>
          </p:cNvPr>
          <p:cNvSpPr txBox="1"/>
          <p:nvPr/>
        </p:nvSpPr>
        <p:spPr>
          <a:xfrm>
            <a:off x="1127448" y="3933056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580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D5785-92BF-9891-0FD7-515C580A72F1}"/>
              </a:ext>
            </a:extLst>
          </p:cNvPr>
          <p:cNvSpPr txBox="1"/>
          <p:nvPr/>
        </p:nvSpPr>
        <p:spPr>
          <a:xfrm>
            <a:off x="6528048" y="3122412"/>
            <a:ext cx="2232248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580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660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123286-B358-1B5A-9233-741476CA9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Currie Point of Fe ~ 375 C </a:t>
            </a:r>
            <a:r>
              <a:rPr lang="en-GB" dirty="0">
                <a:sym typeface="Wingdings" pitchFamily="2" charset="2"/>
              </a:rPr>
              <a:t> Need to stay below that to avoid saturation</a:t>
            </a:r>
          </a:p>
          <a:p>
            <a:r>
              <a:rPr lang="en-GB" dirty="0">
                <a:sym typeface="Wingdings" pitchFamily="2" charset="2"/>
              </a:rPr>
              <a:t>Outgassing  can be an issue in high temperatures</a:t>
            </a:r>
          </a:p>
          <a:p>
            <a:r>
              <a:rPr lang="en-GB" dirty="0">
                <a:sym typeface="Wingdings" pitchFamily="2" charset="2"/>
              </a:rPr>
              <a:t>Overall: Suggested to stay below 250 C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For a total power around 30-40 W we could spread it in 4 tiles without active cooling.</a:t>
            </a:r>
          </a:p>
          <a:p>
            <a:r>
              <a:rPr lang="en-GB" dirty="0">
                <a:sym typeface="Wingdings" pitchFamily="2" charset="2"/>
              </a:rPr>
              <a:t>In the case of 100 W  difficult to work without active cooling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215824-72F7-B304-E7AE-4C8182C87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9A6A26-2FDE-AF7C-8C62-F4DC69688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76416-774D-6A24-C5E3-E47D25C82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E5E15C7-9CAA-B1DE-998A-C4F3B0B82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187280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Preliminary analysis for the Ferrite heating: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US" dirty="0"/>
              <a:t>ANSYS calculations using simplified model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US" dirty="0"/>
              <a:t>Analytical calculations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Giannis Papazoglou &amp; Federico </a:t>
            </a:r>
            <a:r>
              <a:rPr lang="en-GB" dirty="0" err="1"/>
              <a:t>Carra</a:t>
            </a:r>
            <a:r>
              <a:rPr lang="en-GB" dirty="0"/>
              <a:t>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63141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0498C-E835-0820-FC6F-E5DC348A7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model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E361C-DE1B-68F0-C691-55E717B0B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FCBC8-C44B-B0FE-C1EE-6D214CFB8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5B2BE-A0BE-CA8B-32F8-D400A32D3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7F0B9-CFB9-6D43-9427-5B90D4FA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431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A picture containing LEGO, machine, cartoon&#10;&#10;Description automatically generated">
            <a:extLst>
              <a:ext uri="{FF2B5EF4-FFF2-40B4-BE49-F238E27FC236}">
                <a16:creationId xmlns:a16="http://schemas.microsoft.com/office/drawing/2014/main" id="{24EEAFC2-A6E3-3489-305A-4ACA9D9ADE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785" r="15345"/>
          <a:stretch/>
        </p:blipFill>
        <p:spPr>
          <a:xfrm>
            <a:off x="1092259" y="1124744"/>
            <a:ext cx="4248472" cy="4608512"/>
          </a:xfr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3A5333-3FBF-4D71-1438-B757F3370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1124744"/>
            <a:ext cx="3682917" cy="506779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D5A0B3E-C990-48EE-8457-776C7C3A3B29}"/>
              </a:ext>
            </a:extLst>
          </p:cNvPr>
          <p:cNvCxnSpPr/>
          <p:nvPr/>
        </p:nvCxnSpPr>
        <p:spPr>
          <a:xfrm>
            <a:off x="5087888" y="3573016"/>
            <a:ext cx="187220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E3ABB39-8E29-9DC7-5014-17FD632006E7}"/>
              </a:ext>
            </a:extLst>
          </p:cNvPr>
          <p:cNvSpPr txBox="1"/>
          <p:nvPr/>
        </p:nvSpPr>
        <p:spPr>
          <a:xfrm>
            <a:off x="5502341" y="3284984"/>
            <a:ext cx="104330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Simplified Design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FD0AD8-4538-4B01-AA11-A2EA486A2388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7392144" y="2147863"/>
            <a:ext cx="720080" cy="3450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323AC11-7B9E-A4B2-4CCA-73B8E19F52B7}"/>
              </a:ext>
            </a:extLst>
          </p:cNvPr>
          <p:cNvSpPr txBox="1"/>
          <p:nvPr/>
        </p:nvSpPr>
        <p:spPr>
          <a:xfrm>
            <a:off x="6987302" y="1593865"/>
            <a:ext cx="8096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Ferrite Block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70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976043" cy="4608512"/>
          </a:xfrm>
        </p:spPr>
        <p:txBody>
          <a:bodyPr/>
          <a:lstStyle/>
          <a:p>
            <a:r>
              <a:rPr lang="en-US" dirty="0"/>
              <a:t>Thermal conductance between ferrite and  = 6.2 e-2 W/(m^2*K)</a:t>
            </a:r>
          </a:p>
          <a:p>
            <a:r>
              <a:rPr lang="en-US" dirty="0"/>
              <a:t>Convection around the chamber to 22C ambient = 7 W/(m^2K) </a:t>
            </a:r>
          </a:p>
          <a:p>
            <a:r>
              <a:rPr lang="en-US" dirty="0"/>
              <a:t>Emissivity Ferrite = 0.8</a:t>
            </a:r>
          </a:p>
          <a:p>
            <a:r>
              <a:rPr lang="en-US" dirty="0"/>
              <a:t>Emissivity tank = 0.35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960A82-1304-29F4-5EF6-EDA4A0AE7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1786" y="-11985"/>
            <a:ext cx="3589565" cy="336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533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A picture containing text, screenshot, colorfulness, diagram&#10;&#10;Description automatically generated">
            <a:extLst>
              <a:ext uri="{FF2B5EF4-FFF2-40B4-BE49-F238E27FC236}">
                <a16:creationId xmlns:a16="http://schemas.microsoft.com/office/drawing/2014/main" id="{11F49CF3-0770-A7F3-10A7-D6E9C55805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683" y="1196752"/>
            <a:ext cx="8496633" cy="486000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35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B13CEA-AB87-509F-2F94-39413DBD1A49}"/>
              </a:ext>
            </a:extLst>
          </p:cNvPr>
          <p:cNvSpPr txBox="1"/>
          <p:nvPr/>
        </p:nvSpPr>
        <p:spPr>
          <a:xfrm>
            <a:off x="8976320" y="1766424"/>
            <a:ext cx="223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Analytical: 380C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850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0498C-E835-0820-FC6F-E5DC348A7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Analytical Calculations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E361C-DE1B-68F0-C691-55E717B0B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FCBC8-C44B-B0FE-C1EE-6D214CFB8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5B2BE-A0BE-CA8B-32F8-D400A32D3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7F0B9-CFB9-6D43-9427-5B90D4FA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093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52FB87-4872-10B5-322D-776EB46E51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954"/>
          <a:stretch/>
        </p:blipFill>
        <p:spPr>
          <a:xfrm>
            <a:off x="407988" y="1916832"/>
            <a:ext cx="3667125" cy="19442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66280C-6E75-8F2F-BFD8-8C87B38E1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816" y="1916832"/>
            <a:ext cx="1295400" cy="15430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50F9A0-274D-2C82-DC13-E306668FB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2627" y="1915621"/>
            <a:ext cx="1228725" cy="13430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15791E-3B48-E2C2-B479-54CB356EED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7025" y="3308598"/>
            <a:ext cx="1162050" cy="11049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E4A6847-4B15-8510-B1CA-08DBCFAFB2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8" y="4755073"/>
            <a:ext cx="61245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73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2C3F69-515D-8198-589F-C8C535908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292" y="1441326"/>
            <a:ext cx="4182781" cy="37158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Tile 35W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CB62EE-908D-727B-76CC-0BFF600B0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0654" y="1585342"/>
            <a:ext cx="4333875" cy="3543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52907E-56C3-D0CF-593E-597D61DB4D48}"/>
              </a:ext>
            </a:extLst>
          </p:cNvPr>
          <p:cNvSpPr txBox="1"/>
          <p:nvPr/>
        </p:nvSpPr>
        <p:spPr>
          <a:xfrm>
            <a:off x="3706547" y="5560012"/>
            <a:ext cx="47789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Conduction/Radiation =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0.1 %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1D0C9C-6D9A-72F0-49F3-F67E9D1DC48E}"/>
              </a:ext>
            </a:extLst>
          </p:cNvPr>
          <p:cNvSpPr txBox="1"/>
          <p:nvPr/>
        </p:nvSpPr>
        <p:spPr>
          <a:xfrm>
            <a:off x="1186010" y="3933057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420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9D3282-0AC4-05E6-19AA-5196D076F2EF}"/>
              </a:ext>
            </a:extLst>
          </p:cNvPr>
          <p:cNvSpPr txBox="1"/>
          <p:nvPr/>
        </p:nvSpPr>
        <p:spPr>
          <a:xfrm>
            <a:off x="6606545" y="3131848"/>
            <a:ext cx="2225960" cy="24521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420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646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364</TotalTime>
  <Words>478</Words>
  <Application>Microsoft Macintosh PowerPoint</Application>
  <PresentationFormat>Widescreen</PresentationFormat>
  <Paragraphs>97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Ferrite heating: Preliminary analysis</vt:lpstr>
      <vt:lpstr>Overview</vt:lpstr>
      <vt:lpstr>Preliminary model</vt:lpstr>
      <vt:lpstr>Design</vt:lpstr>
      <vt:lpstr>Boundaries</vt:lpstr>
      <vt:lpstr>Results 35 W</vt:lpstr>
      <vt:lpstr>Analytical Calculations</vt:lpstr>
      <vt:lpstr>Housekeeping</vt:lpstr>
      <vt:lpstr>Small Tile 35W</vt:lpstr>
      <vt:lpstr>Large Tile 35W</vt:lpstr>
      <vt:lpstr>2 Large Tiles 35W</vt:lpstr>
      <vt:lpstr>4 Large Tiles 35W</vt:lpstr>
      <vt:lpstr>Large Tile 100W</vt:lpstr>
      <vt:lpstr>Other considerations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Galina Galdo</dc:creator>
  <cp:lastModifiedBy>Giannis Papazoglou</cp:lastModifiedBy>
  <cp:revision>15</cp:revision>
  <cp:lastPrinted>2020-01-30T13:49:18Z</cp:lastPrinted>
  <dcterms:created xsi:type="dcterms:W3CDTF">2021-11-05T07:27:56Z</dcterms:created>
  <dcterms:modified xsi:type="dcterms:W3CDTF">2023-06-02T08:00:17Z</dcterms:modified>
</cp:coreProperties>
</file>