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1" r:id="rId2"/>
    <p:sldMasterId id="2147483800" r:id="rId3"/>
  </p:sldMasterIdLst>
  <p:notesMasterIdLst>
    <p:notesMasterId r:id="rId14"/>
  </p:notesMasterIdLst>
  <p:sldIdLst>
    <p:sldId id="256" r:id="rId4"/>
    <p:sldId id="404" r:id="rId5"/>
    <p:sldId id="432" r:id="rId6"/>
    <p:sldId id="491" r:id="rId7"/>
    <p:sldId id="434" r:id="rId8"/>
    <p:sldId id="257" r:id="rId9"/>
    <p:sldId id="433" r:id="rId10"/>
    <p:sldId id="517" r:id="rId11"/>
    <p:sldId id="518" r:id="rId12"/>
    <p:sldId id="516" r:id="rId13"/>
  </p:sldIdLst>
  <p:sldSz cx="9144000" cy="6858000" type="screen4x3"/>
  <p:notesSz cx="6724650" cy="9774238"/>
  <p:defaultTextStyle>
    <a:defPPr>
      <a:defRPr lang="sk-SK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5"/>
    <p:restoredTop sz="94674"/>
  </p:normalViewPr>
  <p:slideViewPr>
    <p:cSldViewPr>
      <p:cViewPr varScale="1">
        <p:scale>
          <a:sx n="73" d="100"/>
          <a:sy n="73" d="100"/>
        </p:scale>
        <p:origin x="129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2671029-2967-9BF2-5F8E-36FA589607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59C56C-C573-5388-03D6-748428B78F8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wrap="square" lIns="91861" tIns="45930" rIns="91861" bIns="4593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33E3A288-6445-D647-AD04-BD374AB48651}" type="datetimeFigureOut">
              <a:rPr lang="sk-SK" altLang="en-HR"/>
              <a:pPr/>
              <a:t>21. 6. 2023</a:t>
            </a:fld>
            <a:endParaRPr lang="sk-SK" altLang="en-HR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FAA7C9D-C098-E45F-1046-C0E51A73762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1" tIns="45930" rIns="91861" bIns="45930" rtlCol="0" anchor="ctr"/>
          <a:lstStyle/>
          <a:p>
            <a:pPr lvl="0"/>
            <a:endParaRPr lang="sk-SK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C4A4A37-2E6E-B524-AEA2-24EB613B1C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2465" y="4642763"/>
            <a:ext cx="5379720" cy="4398407"/>
          </a:xfrm>
          <a:prstGeom prst="rect">
            <a:avLst/>
          </a:prstGeom>
        </p:spPr>
        <p:txBody>
          <a:bodyPr vert="horz" lIns="91861" tIns="45930" rIns="91861" bIns="4593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sk-SK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B6BA25-FFF5-4D38-3D23-E15B140D6F4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283829"/>
            <a:ext cx="2914015" cy="488712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B5B168-23F9-048A-163E-87E4DDF0B8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wrap="square" lIns="91861" tIns="45930" rIns="91861" bIns="4593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95DBBDE6-B45C-9D43-AB1B-05EF7420C1A0}" type="slidenum">
              <a:rPr lang="sk-SK" altLang="en-HR"/>
              <a:pPr/>
              <a:t>‹#›</a:t>
            </a:fld>
            <a:endParaRPr lang="sk-SK" altLang="en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4E5B8558-4AD2-15C7-E48A-6FCC03EB139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4634D55D-7586-2E42-F0BA-6CF121AB111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HR" altLang="en-HR">
              <a:ea typeface="ＭＳ Ｐゴシック" panose="020B0600070205080204" pitchFamily="34" charset="-128"/>
            </a:endParaRPr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BCE2D786-2C33-6055-F2AE-9A0557F7FB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6368" indent="-287064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8258" indent="-229652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7561" indent="-229652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66864" indent="-229652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26167" indent="-22965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85470" indent="-22965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44773" indent="-22965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04077" indent="-22965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A56ACF1-3A60-E741-8068-6C4710F2F161}" type="slidenum">
              <a:rPr lang="sk-SK" altLang="en-HR" sz="1200">
                <a:latin typeface="Calibri" panose="020F0502020204030204" pitchFamily="34" charset="0"/>
              </a:rPr>
              <a:pPr/>
              <a:t>1</a:t>
            </a:fld>
            <a:endParaRPr lang="sk-SK" altLang="en-HR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>
            <a:extLst>
              <a:ext uri="{FF2B5EF4-FFF2-40B4-BE49-F238E27FC236}">
                <a16:creationId xmlns:a16="http://schemas.microsoft.com/office/drawing/2014/main" id="{636196FE-3F0C-5A5B-9B8C-EEF02096BA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562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6368" indent="-287064" defTabSz="993562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8258" indent="-229652" defTabSz="993562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7561" indent="-229652" defTabSz="993562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66864" indent="-229652" defTabSz="993562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26167" indent="-229652" defTabSz="993562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85470" indent="-229652" defTabSz="993562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44773" indent="-229652" defTabSz="993562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04077" indent="-229652" defTabSz="993562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fld id="{2B776BB2-D660-624A-91D3-9E9193A6D332}" type="slidenum">
              <a:rPr lang="en-GB" altLang="en-US" sz="1200" b="0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defRPr/>
              </a:pPr>
              <a:t>4</a:t>
            </a:fld>
            <a:endParaRPr lang="en-GB" altLang="en-US" sz="1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B219780F-EDD9-E200-86F0-0BAD1DA5E581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9834BF4E-6BBA-D188-9B14-B92D0C6562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0753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3562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8106211" indent="-37646908" defTabSz="993562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930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8606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7909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37212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8CBDB080-28A5-1F4F-BF35-3F150519616C}" type="slidenum">
              <a:rPr lang="en-GB" altLang="x-none" sz="1200" b="0">
                <a:latin typeface="Times New Roman" charset="0"/>
              </a:rPr>
              <a:pPr/>
              <a:t>10</a:t>
            </a:fld>
            <a:endParaRPr lang="en-GB" altLang="x-none" sz="1200" b="0">
              <a:latin typeface="Times New Roman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363335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5383A-AA43-B80F-5CE6-FDA4F602C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BE5941-7A14-424E-8668-18F9D6663FFE}" type="datetimeFigureOut">
              <a:rPr lang="sk-SK" altLang="en-HR"/>
              <a:pPr/>
              <a:t>21. 6. 2023</a:t>
            </a:fld>
            <a:endParaRPr lang="sk-SK" altLang="en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2F253-AD7D-FB51-DAA9-FEF3E3BA8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17CF8-1A04-AFBE-B153-FEAD7441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1639B-0BB0-3644-BA0C-06223C848422}" type="slidenum">
              <a:rPr lang="sk-SK" altLang="en-HR"/>
              <a:pPr/>
              <a:t>‹#›</a:t>
            </a:fld>
            <a:endParaRPr lang="sk-SK" altLang="en-HR"/>
          </a:p>
        </p:txBody>
      </p:sp>
    </p:spTree>
    <p:extLst>
      <p:ext uri="{BB962C8B-B14F-4D97-AF65-F5344CB8AC3E}">
        <p14:creationId xmlns:p14="http://schemas.microsoft.com/office/powerpoint/2010/main" val="2917526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15882-F2CF-D6E6-C25E-F5CADCBEA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4AD675-1606-5C47-9EC5-2EB89851AF75}" type="datetimeFigureOut">
              <a:rPr lang="sk-SK" altLang="en-HR"/>
              <a:pPr/>
              <a:t>21. 6. 2023</a:t>
            </a:fld>
            <a:endParaRPr lang="sk-SK" altLang="en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A8C08-D760-CD9F-527B-B6219704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A4C00-1433-DA9C-804A-E08E544E6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BD414-D05D-0F44-B173-EF127F680990}" type="slidenum">
              <a:rPr lang="sk-SK" altLang="en-HR"/>
              <a:pPr/>
              <a:t>‹#›</a:t>
            </a:fld>
            <a:endParaRPr lang="sk-SK" altLang="en-HR"/>
          </a:p>
        </p:txBody>
      </p:sp>
    </p:spTree>
    <p:extLst>
      <p:ext uri="{BB962C8B-B14F-4D97-AF65-F5344CB8AC3E}">
        <p14:creationId xmlns:p14="http://schemas.microsoft.com/office/powerpoint/2010/main" val="4045379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75B00-7DF2-8F5E-0D8E-354E2C0B4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803C0F-1FCD-CD41-BFE5-7A2DC28B7AB2}" type="datetimeFigureOut">
              <a:rPr lang="sk-SK" altLang="en-HR"/>
              <a:pPr/>
              <a:t>21. 6. 2023</a:t>
            </a:fld>
            <a:endParaRPr lang="sk-SK" altLang="en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DD296-A878-E779-6E06-C3CDF7C6C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19291-4708-F3D5-F612-9CBB9E2D4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16E84-951D-0D44-ADBF-DCB2FFA9862E}" type="slidenum">
              <a:rPr lang="sk-SK" altLang="en-HR"/>
              <a:pPr/>
              <a:t>‹#›</a:t>
            </a:fld>
            <a:endParaRPr lang="sk-SK" altLang="en-HR"/>
          </a:p>
        </p:txBody>
      </p:sp>
    </p:spTree>
    <p:extLst>
      <p:ext uri="{BB962C8B-B14F-4D97-AF65-F5344CB8AC3E}">
        <p14:creationId xmlns:p14="http://schemas.microsoft.com/office/powerpoint/2010/main" val="3801892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">
            <a:extLst>
              <a:ext uri="{FF2B5EF4-FFF2-40B4-BE49-F238E27FC236}">
                <a16:creationId xmlns:a16="http://schemas.microsoft.com/office/drawing/2014/main" id="{3DC5A3AF-F0D3-1355-F15E-57CDDAE25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5763" y="3159125"/>
            <a:ext cx="664845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10000"/>
              </a:spcBef>
            </a:pPr>
            <a:r>
              <a:rPr lang="hr-HR" altLang="en-HR" sz="2000">
                <a:solidFill>
                  <a:srgbClr val="003300"/>
                </a:solidFill>
                <a:latin typeface="Comic Sans MS" panose="030F0902030302020204" pitchFamily="66" charset="0"/>
              </a:rPr>
              <a:t>Mirko Planinić  </a:t>
            </a:r>
          </a:p>
          <a:p>
            <a:pPr algn="ctr">
              <a:spcBef>
                <a:spcPct val="10000"/>
              </a:spcBef>
            </a:pPr>
            <a:endParaRPr lang="en-US" altLang="en-HR" sz="2000">
              <a:solidFill>
                <a:srgbClr val="003300"/>
              </a:solidFill>
              <a:latin typeface="Comic Sans MS" panose="030F0902030302020204" pitchFamily="66" charset="0"/>
            </a:endParaRPr>
          </a:p>
          <a:p>
            <a:pPr algn="ctr">
              <a:spcBef>
                <a:spcPct val="10000"/>
              </a:spcBef>
            </a:pPr>
            <a:endParaRPr lang="en-US" altLang="en-HR" sz="2000">
              <a:solidFill>
                <a:srgbClr val="003300"/>
              </a:solidFill>
              <a:latin typeface="Comic Sans MS" panose="030F0902030302020204" pitchFamily="66" charset="0"/>
            </a:endParaRPr>
          </a:p>
          <a:p>
            <a:pPr algn="ctr">
              <a:spcBef>
                <a:spcPct val="10000"/>
              </a:spcBef>
            </a:pPr>
            <a:endParaRPr lang="en-US" altLang="en-HR">
              <a:solidFill>
                <a:srgbClr val="CCE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Rectangle 49">
            <a:extLst>
              <a:ext uri="{FF2B5EF4-FFF2-40B4-BE49-F238E27FC236}">
                <a16:creationId xmlns:a16="http://schemas.microsoft.com/office/drawing/2014/main" id="{EDBCFC61-925A-6734-BDA6-33CD232FD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42025"/>
            <a:ext cx="38608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"/>
              </a:spcBef>
            </a:pPr>
            <a:endParaRPr lang="hr-HR" altLang="en-HR" sz="1200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"/>
              </a:spcBef>
            </a:pPr>
            <a:r>
              <a:rPr lang="hr-HR" altLang="en-HR" sz="1200">
                <a:solidFill>
                  <a:srgbClr val="000066"/>
                </a:solidFill>
                <a:latin typeface="Times New Roman" panose="02020603050405020304" pitchFamily="18" charset="0"/>
              </a:rPr>
              <a:t>Budapest –Zagreb meeting 28.10.2015</a:t>
            </a:r>
          </a:p>
        </p:txBody>
      </p:sp>
      <p:pic>
        <p:nvPicPr>
          <p:cNvPr id="4" name="Picture 51" descr="sveuc50">
            <a:extLst>
              <a:ext uri="{FF2B5EF4-FFF2-40B4-BE49-F238E27FC236}">
                <a16:creationId xmlns:a16="http://schemas.microsoft.com/office/drawing/2014/main" id="{87D0BEA7-0C5C-9006-8E0F-714FA5523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700" y="5613400"/>
            <a:ext cx="1052513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niOkvir 8">
            <a:extLst>
              <a:ext uri="{FF2B5EF4-FFF2-40B4-BE49-F238E27FC236}">
                <a16:creationId xmlns:a16="http://schemas.microsoft.com/office/drawing/2014/main" id="{E51DBC00-E870-3C64-CEDE-24A04BF6CCF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99263" y="5102225"/>
            <a:ext cx="21193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bg2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bg2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bg2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bg2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bg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hr-HR" altLang="en-US" sz="1800">
                <a:solidFill>
                  <a:srgbClr val="000066"/>
                </a:solidFill>
                <a:ea typeface="ＭＳ Ｐゴシック" charset="0"/>
                <a:cs typeface="ＭＳ Ｐゴシック" charset="0"/>
              </a:rPr>
              <a:t>University of Zagreb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C5C2FAF-5B08-662F-96CE-D68F58F2BC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100" y="5830888"/>
            <a:ext cx="17589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7" name="Pravokutnik 10">
            <a:extLst>
              <a:ext uri="{FF2B5EF4-FFF2-40B4-BE49-F238E27FC236}">
                <a16:creationId xmlns:a16="http://schemas.microsoft.com/office/drawing/2014/main" id="{EE107ACC-D279-80E6-911B-90EB0D46FE7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0200" y="5103813"/>
            <a:ext cx="3460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bg2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bg2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bg2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bg2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bg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altLang="en-US" sz="1800">
                <a:solidFill>
                  <a:srgbClr val="000066"/>
                </a:solidFill>
                <a:ea typeface="ＭＳ Ｐゴシック" charset="0"/>
                <a:cs typeface="ＭＳ Ｐゴシック" charset="0"/>
              </a:rPr>
              <a:t>Wigner Research Centre for Physics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71218" y="457200"/>
            <a:ext cx="6805962" cy="2197100"/>
          </a:xfrm>
          <a:gradFill>
            <a:lin ang="5400000"/>
          </a:gradFill>
          <a:ln w="25400">
            <a:solidFill>
              <a:srgbClr val="003300"/>
            </a:solidFill>
          </a:ln>
        </p:spPr>
        <p:txBody>
          <a:bodyPr/>
          <a:lstStyle>
            <a:lvl1pPr>
              <a:defRPr sz="3200" b="1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717934"/>
      </p:ext>
    </p:extLst>
  </p:cSld>
  <p:clrMapOvr>
    <a:masterClrMapping/>
  </p:clrMapOvr>
  <p:transition spd="med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6">
            <a:extLst>
              <a:ext uri="{FF2B5EF4-FFF2-40B4-BE49-F238E27FC236}">
                <a16:creationId xmlns:a16="http://schemas.microsoft.com/office/drawing/2014/main" id="{58B1E389-4698-144F-3C3B-CFB3CB49E3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702425" y="6192838"/>
            <a:ext cx="2322513" cy="665162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r>
              <a:rPr lang="hr-HR" altLang="en-HR"/>
              <a:t>Mirko Planinić</a:t>
            </a:r>
          </a:p>
          <a:p>
            <a:r>
              <a:rPr lang="hr-HR" altLang="en-HR"/>
              <a:t>LHC Days in Split 2010</a:t>
            </a:r>
            <a:endParaRPr lang="en-US" altLang="en-HR"/>
          </a:p>
        </p:txBody>
      </p:sp>
    </p:spTree>
    <p:extLst>
      <p:ext uri="{BB962C8B-B14F-4D97-AF65-F5344CB8AC3E}">
        <p14:creationId xmlns:p14="http://schemas.microsoft.com/office/powerpoint/2010/main" val="717815032"/>
      </p:ext>
    </p:extLst>
  </p:cSld>
  <p:clrMapOvr>
    <a:masterClrMapping/>
  </p:clrMapOvr>
  <p:transition spd="med"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34431-24D9-986B-FED8-ADE2AFB3A1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0A630-D76C-E2D7-C0A0-2AC53145E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altLang="en-HR"/>
              <a:t>Mirko Planinić</a:t>
            </a:r>
            <a:endParaRPr lang="en-US" altLang="en-HR" sz="1400">
              <a:solidFill>
                <a:srgbClr val="CCE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07EDE93-B84D-112B-B5DF-CF11348A8B74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4775" y="6477000"/>
            <a:ext cx="3862388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HR"/>
              <a:t>6. Znanstveni sastanak HFD-a</a:t>
            </a:r>
          </a:p>
          <a:p>
            <a:r>
              <a:rPr lang="en-US" altLang="en-HR"/>
              <a:t>Primo</a:t>
            </a:r>
            <a:r>
              <a:rPr lang="hr-HR" altLang="en-HR"/>
              <a:t>šten 2009.</a:t>
            </a:r>
            <a:endParaRPr lang="en-US" altLang="en-HR"/>
          </a:p>
          <a:p>
            <a:endParaRPr lang="hr-HR" altLang="en-HR"/>
          </a:p>
        </p:txBody>
      </p:sp>
    </p:spTree>
    <p:extLst>
      <p:ext uri="{BB962C8B-B14F-4D97-AF65-F5344CB8AC3E}">
        <p14:creationId xmlns:p14="http://schemas.microsoft.com/office/powerpoint/2010/main" val="728313495"/>
      </p:ext>
    </p:extLst>
  </p:cSld>
  <p:clrMapOvr>
    <a:masterClrMapping/>
  </p:clrMapOvr>
  <p:transition spd="med"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667" y="4406919"/>
            <a:ext cx="777196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667" y="2906713"/>
            <a:ext cx="777196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85255-2C6D-8DFB-86CC-1C729E2A22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BC029-7110-75E3-AA22-50B1E4CAB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altLang="en-HR"/>
              <a:t>Mirko Planinić</a:t>
            </a:r>
            <a:endParaRPr lang="en-US" altLang="en-HR" sz="1400">
              <a:solidFill>
                <a:srgbClr val="CCE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F5FD4D2-151B-E354-93F0-FC690B6DE8D4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4775" y="6477000"/>
            <a:ext cx="3862388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HR"/>
              <a:t>6. Znanstveni sastanak HFD-a</a:t>
            </a:r>
          </a:p>
          <a:p>
            <a:r>
              <a:rPr lang="en-US" altLang="en-HR"/>
              <a:t>Primo</a:t>
            </a:r>
            <a:r>
              <a:rPr lang="hr-HR" altLang="en-HR"/>
              <a:t>šten 2009.</a:t>
            </a:r>
            <a:endParaRPr lang="en-US" altLang="en-HR"/>
          </a:p>
          <a:p>
            <a:endParaRPr lang="hr-HR" altLang="en-HR"/>
          </a:p>
        </p:txBody>
      </p:sp>
    </p:spTree>
    <p:extLst>
      <p:ext uri="{BB962C8B-B14F-4D97-AF65-F5344CB8AC3E}">
        <p14:creationId xmlns:p14="http://schemas.microsoft.com/office/powerpoint/2010/main" val="96168889"/>
      </p:ext>
    </p:extLst>
  </p:cSld>
  <p:clrMapOvr>
    <a:masterClrMapping/>
  </p:clrMapOvr>
  <p:transition spd="med"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065" y="742950"/>
            <a:ext cx="4297885" cy="5538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4675" y="742950"/>
            <a:ext cx="4297885" cy="5538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D02BD0-C96A-FFEB-7284-F61ACBB4B5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C65C20-6F1F-D945-FA64-7071BFF4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altLang="en-HR"/>
              <a:t>Mirko Planinić</a:t>
            </a:r>
            <a:endParaRPr lang="en-US" altLang="en-HR" sz="1400">
              <a:solidFill>
                <a:srgbClr val="CCE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8B9E5-AC80-55F6-69A0-3746891D43C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4775" y="6477000"/>
            <a:ext cx="3862388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HR"/>
              <a:t>6. Znanstveni sastanak HFD-a</a:t>
            </a:r>
          </a:p>
          <a:p>
            <a:r>
              <a:rPr lang="en-US" altLang="en-HR"/>
              <a:t>Primo</a:t>
            </a:r>
            <a:r>
              <a:rPr lang="hr-HR" altLang="en-HR"/>
              <a:t>šten 2009.</a:t>
            </a:r>
            <a:endParaRPr lang="en-US" altLang="en-HR"/>
          </a:p>
          <a:p>
            <a:endParaRPr lang="hr-HR" altLang="en-HR"/>
          </a:p>
        </p:txBody>
      </p:sp>
    </p:spTree>
    <p:extLst>
      <p:ext uri="{BB962C8B-B14F-4D97-AF65-F5344CB8AC3E}">
        <p14:creationId xmlns:p14="http://schemas.microsoft.com/office/powerpoint/2010/main" val="2001152593"/>
      </p:ext>
    </p:extLst>
  </p:cSld>
  <p:clrMapOvr>
    <a:masterClrMapping/>
  </p:clrMapOvr>
  <p:transition spd="med"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56" y="274638"/>
            <a:ext cx="82293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47" y="1535113"/>
            <a:ext cx="403989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347" y="2174875"/>
            <a:ext cx="403989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97" y="1535113"/>
            <a:ext cx="404136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97" y="2174875"/>
            <a:ext cx="40413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292B2-8634-BFD2-4C07-14FD3D5279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B99BCC-261B-5D54-0E28-3C20430A2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altLang="en-HR"/>
              <a:t>Mirko Planinić</a:t>
            </a:r>
            <a:endParaRPr lang="en-US" altLang="en-HR" sz="1400">
              <a:solidFill>
                <a:srgbClr val="CCE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438C131-172B-9888-AC3E-2C2F7A6105F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4775" y="6477000"/>
            <a:ext cx="3862388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HR"/>
              <a:t>6. Znanstveni sastanak HFD-a</a:t>
            </a:r>
          </a:p>
          <a:p>
            <a:r>
              <a:rPr lang="en-US" altLang="en-HR"/>
              <a:t>Primo</a:t>
            </a:r>
            <a:r>
              <a:rPr lang="hr-HR" altLang="en-HR"/>
              <a:t>šten 2009.</a:t>
            </a:r>
            <a:endParaRPr lang="en-US" altLang="en-HR"/>
          </a:p>
          <a:p>
            <a:endParaRPr lang="hr-HR" altLang="en-HR"/>
          </a:p>
        </p:txBody>
      </p:sp>
    </p:spTree>
    <p:extLst>
      <p:ext uri="{BB962C8B-B14F-4D97-AF65-F5344CB8AC3E}">
        <p14:creationId xmlns:p14="http://schemas.microsoft.com/office/powerpoint/2010/main" val="2891945798"/>
      </p:ext>
    </p:extLst>
  </p:cSld>
  <p:clrMapOvr>
    <a:masterClrMapping/>
  </p:clrMapOvr>
  <p:transition spd="med"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5E225B96-A804-13C0-4455-57674D347F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altLang="en-HR"/>
              <a:t>Mirko Planinić</a:t>
            </a:r>
            <a:endParaRPr lang="en-US" altLang="en-HR" sz="1400">
              <a:solidFill>
                <a:srgbClr val="CCE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ACB6E823-E8F2-DD5F-C323-712AD29BE6A1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04775" y="6477000"/>
            <a:ext cx="3862388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HR"/>
              <a:t>6. Znanstveni sastanak HFD-a</a:t>
            </a:r>
          </a:p>
          <a:p>
            <a:r>
              <a:rPr lang="en-US" altLang="en-HR"/>
              <a:t>Primo</a:t>
            </a:r>
            <a:r>
              <a:rPr lang="hr-HR" altLang="en-HR"/>
              <a:t>šten 2009.</a:t>
            </a:r>
            <a:endParaRPr lang="en-US" altLang="en-HR"/>
          </a:p>
          <a:p>
            <a:endParaRPr lang="hr-HR" altLang="en-HR"/>
          </a:p>
        </p:txBody>
      </p:sp>
    </p:spTree>
    <p:extLst>
      <p:ext uri="{BB962C8B-B14F-4D97-AF65-F5344CB8AC3E}">
        <p14:creationId xmlns:p14="http://schemas.microsoft.com/office/powerpoint/2010/main" val="3517329128"/>
      </p:ext>
    </p:extLst>
  </p:cSld>
  <p:clrMapOvr>
    <a:masterClrMapping/>
  </p:clrMapOvr>
  <p:transition spd="med"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E952F2-E082-43B2-E514-96380CE94B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E55AD4-F759-50DE-F65A-300AC4688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altLang="en-HR"/>
              <a:t>Mirko Planinić</a:t>
            </a:r>
            <a:endParaRPr lang="en-US" altLang="en-HR" sz="1400">
              <a:solidFill>
                <a:srgbClr val="CCE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0A56F-F24C-5CC8-2C85-28F1386EC57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4775" y="6477000"/>
            <a:ext cx="3862388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HR"/>
              <a:t>6. Znanstveni sastanak HFD-a</a:t>
            </a:r>
          </a:p>
          <a:p>
            <a:r>
              <a:rPr lang="en-US" altLang="en-HR"/>
              <a:t>Primo</a:t>
            </a:r>
            <a:r>
              <a:rPr lang="hr-HR" altLang="en-HR"/>
              <a:t>šten 2009.</a:t>
            </a:r>
            <a:endParaRPr lang="en-US" altLang="en-HR"/>
          </a:p>
          <a:p>
            <a:endParaRPr lang="hr-HR" altLang="en-HR"/>
          </a:p>
        </p:txBody>
      </p:sp>
    </p:spTree>
    <p:extLst>
      <p:ext uri="{BB962C8B-B14F-4D97-AF65-F5344CB8AC3E}">
        <p14:creationId xmlns:p14="http://schemas.microsoft.com/office/powerpoint/2010/main" val="2574595872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61AFB-6A60-F6D7-F924-5E86617C0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7E3C3C-03F4-E840-8820-AD871D93EF92}" type="datetimeFigureOut">
              <a:rPr lang="sk-SK" altLang="en-HR"/>
              <a:pPr/>
              <a:t>21. 6. 2023</a:t>
            </a:fld>
            <a:endParaRPr lang="sk-SK" altLang="en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27193-B7A2-7AD2-026C-EAE43A386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48657-9F65-0D89-56B3-676729A5E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627CD-E6DD-0C4B-9D55-0A840A4DE6B9}" type="slidenum">
              <a:rPr lang="sk-SK" altLang="en-HR"/>
              <a:pPr/>
              <a:t>‹#›</a:t>
            </a:fld>
            <a:endParaRPr lang="sk-SK" altLang="en-HR"/>
          </a:p>
        </p:txBody>
      </p:sp>
    </p:spTree>
    <p:extLst>
      <p:ext uri="{BB962C8B-B14F-4D97-AF65-F5344CB8AC3E}">
        <p14:creationId xmlns:p14="http://schemas.microsoft.com/office/powerpoint/2010/main" val="596721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50" y="273050"/>
            <a:ext cx="300793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19" y="273069"/>
            <a:ext cx="511143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350" y="1435103"/>
            <a:ext cx="300793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84191-EB3F-432D-7BF4-05D384E756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3DEFD2-3327-6CF6-E4E9-0221D76F5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altLang="en-HR"/>
              <a:t>Mirko Planinić</a:t>
            </a:r>
            <a:endParaRPr lang="en-US" altLang="en-HR" sz="1400">
              <a:solidFill>
                <a:srgbClr val="CCE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732295-5F9D-70CD-B462-AB7791614FF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4775" y="6477000"/>
            <a:ext cx="3862388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hr-HR" altLang="en-HR"/>
              <a:t>Seminar iz istraživanja </a:t>
            </a:r>
          </a:p>
          <a:p>
            <a:r>
              <a:rPr lang="hr-HR" altLang="en-HR"/>
              <a:t>Siječanj 2008.</a:t>
            </a:r>
            <a:endParaRPr lang="en-US" altLang="en-HR" sz="1200">
              <a:solidFill>
                <a:srgbClr val="CC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31994"/>
      </p:ext>
    </p:extLst>
  </p:cSld>
  <p:clrMapOvr>
    <a:masterClrMapping/>
  </p:clrMapOvr>
  <p:transition spd="med"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750" y="4800600"/>
            <a:ext cx="5485227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750" y="612775"/>
            <a:ext cx="548522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750" y="5367338"/>
            <a:ext cx="548522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8EF7E8-129C-00F7-E36B-DF29D6B076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B00286-5416-6EB9-3F9A-03B35B760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altLang="en-HR"/>
              <a:t>Mirko Planinić</a:t>
            </a:r>
            <a:endParaRPr lang="en-US" altLang="en-HR" sz="1400">
              <a:solidFill>
                <a:srgbClr val="CCE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94B4F0-ED78-5DD5-96A1-940640EF5CF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4775" y="6477000"/>
            <a:ext cx="3862388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HR"/>
              <a:t>6. Znanstveni sastanak HFD-a</a:t>
            </a:r>
          </a:p>
          <a:p>
            <a:r>
              <a:rPr lang="en-US" altLang="en-HR"/>
              <a:t>Primo</a:t>
            </a:r>
            <a:r>
              <a:rPr lang="hr-HR" altLang="en-HR"/>
              <a:t>šten 2009.</a:t>
            </a:r>
            <a:endParaRPr lang="en-US" altLang="en-HR"/>
          </a:p>
          <a:p>
            <a:endParaRPr lang="hr-HR" altLang="en-HR"/>
          </a:p>
        </p:txBody>
      </p:sp>
    </p:spTree>
    <p:extLst>
      <p:ext uri="{BB962C8B-B14F-4D97-AF65-F5344CB8AC3E}">
        <p14:creationId xmlns:p14="http://schemas.microsoft.com/office/powerpoint/2010/main" val="1542345673"/>
      </p:ext>
    </p:extLst>
  </p:cSld>
  <p:clrMapOvr>
    <a:masterClrMapping/>
  </p:clrMapOvr>
  <p:transition spd="med"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95E9BE-0CDD-3030-92A9-93E024C4EB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9A6B6-0CB3-60B2-920F-A682E77EC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altLang="en-HR"/>
              <a:t>Mirko Planinić</a:t>
            </a:r>
            <a:endParaRPr lang="en-US" altLang="en-HR" sz="1400">
              <a:solidFill>
                <a:srgbClr val="CCE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0F91B7C-C127-DE7D-FCBC-90DD93DCFBB6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4775" y="6477000"/>
            <a:ext cx="3862388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HR"/>
              <a:t>6. Znanstveni sastanak HFD-a</a:t>
            </a:r>
          </a:p>
          <a:p>
            <a:r>
              <a:rPr lang="en-US" altLang="en-HR"/>
              <a:t>Primo</a:t>
            </a:r>
            <a:r>
              <a:rPr lang="hr-HR" altLang="en-HR"/>
              <a:t>šten 2009.</a:t>
            </a:r>
            <a:endParaRPr lang="en-US" altLang="en-HR"/>
          </a:p>
          <a:p>
            <a:endParaRPr lang="hr-HR" altLang="en-HR"/>
          </a:p>
        </p:txBody>
      </p:sp>
    </p:spTree>
    <p:extLst>
      <p:ext uri="{BB962C8B-B14F-4D97-AF65-F5344CB8AC3E}">
        <p14:creationId xmlns:p14="http://schemas.microsoft.com/office/powerpoint/2010/main" val="1763787737"/>
      </p:ext>
    </p:extLst>
  </p:cSld>
  <p:clrMapOvr>
    <a:masterClrMapping/>
  </p:clrMapOvr>
  <p:transition spd="med">
    <p:zo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442" y="84138"/>
            <a:ext cx="2184123" cy="6197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6073" y="84138"/>
            <a:ext cx="6411647" cy="6197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21A1D-A507-2611-EFB0-F37AC10F44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BD4A4-2232-DC09-0186-CFC557200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altLang="en-HR"/>
              <a:t>Mirko Planinić</a:t>
            </a:r>
            <a:endParaRPr lang="en-US" altLang="en-HR" sz="1400">
              <a:solidFill>
                <a:srgbClr val="CCE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F3914CE-3AE3-1B94-5E33-AC04FC16AE7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4775" y="6477000"/>
            <a:ext cx="3862388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HR"/>
              <a:t>6. Znanstveni sastanak HFD-a</a:t>
            </a:r>
          </a:p>
          <a:p>
            <a:r>
              <a:rPr lang="en-US" altLang="en-HR"/>
              <a:t>Primo</a:t>
            </a:r>
            <a:r>
              <a:rPr lang="hr-HR" altLang="en-HR"/>
              <a:t>šten 2009.</a:t>
            </a:r>
            <a:endParaRPr lang="en-US" altLang="en-HR"/>
          </a:p>
          <a:p>
            <a:endParaRPr lang="hr-HR" altLang="en-HR"/>
          </a:p>
        </p:txBody>
      </p:sp>
    </p:spTree>
    <p:extLst>
      <p:ext uri="{BB962C8B-B14F-4D97-AF65-F5344CB8AC3E}">
        <p14:creationId xmlns:p14="http://schemas.microsoft.com/office/powerpoint/2010/main" val="1341114069"/>
      </p:ext>
    </p:extLst>
  </p:cSld>
  <p:clrMapOvr>
    <a:masterClrMapping/>
  </p:clrMapOvr>
  <p:transition spd="med">
    <p:zo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broja slajda 2">
            <a:extLst>
              <a:ext uri="{FF2B5EF4-FFF2-40B4-BE49-F238E27FC236}">
                <a16:creationId xmlns:a16="http://schemas.microsoft.com/office/drawing/2014/main" id="{756E479D-BAA5-C19F-65C5-6D81A9D8BF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D435312-ABB4-45B6-B091-181407D5D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altLang="en-HR"/>
              <a:t>Mirko Planinić</a:t>
            </a:r>
            <a:endParaRPr lang="en-US" altLang="en-HR" sz="1400">
              <a:solidFill>
                <a:srgbClr val="CCECFF"/>
              </a:solidFill>
            </a:endParaRP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1BADEDA-8D13-AE36-2578-7E86E843F571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4775" y="6477000"/>
            <a:ext cx="3862388" cy="3810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hr-HR"/>
              <a:t>LHC days in Split</a:t>
            </a:r>
            <a:endParaRPr lang="en-US"/>
          </a:p>
          <a:p>
            <a:pPr>
              <a:defRPr/>
            </a:pPr>
            <a:r>
              <a:rPr lang="hr-HR"/>
              <a:t>4-9 October 2010</a:t>
            </a:r>
            <a:endParaRPr lang="en-US"/>
          </a:p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18248017"/>
      </p:ext>
    </p:extLst>
  </p:cSld>
  <p:clrMapOvr>
    <a:masterClrMapping/>
  </p:clrMapOvr>
  <p:transition spd="med">
    <p:zo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5C6B1F-41DA-4846-AB03-7D3D27406D90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6910173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98EC10-5899-E742-A792-D0652AEA2728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80401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ABAB00-2A3E-D24E-97B9-908227CF7596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6365094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1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3" y="1371601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876C82-264E-B44B-BE56-EEB71CF1F2B2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793191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73AEDD-DB57-3347-9AAB-E3651F5946AC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53511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574FC-ABB5-9B94-FD78-B7D93DD20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105801-26AE-124D-B00C-11FB4D52BE89}" type="datetimeFigureOut">
              <a:rPr lang="sk-SK" altLang="en-HR"/>
              <a:pPr/>
              <a:t>21. 6. 2023</a:t>
            </a:fld>
            <a:endParaRPr lang="sk-SK" altLang="en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73893-CBD8-8446-62BA-2C6FEDAD1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7B923D-94B1-CA18-ECE5-C6698DFE9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A135C-D3E4-714E-91E7-FA13333D64CD}" type="slidenum">
              <a:rPr lang="sk-SK" altLang="en-HR"/>
              <a:pPr/>
              <a:t>‹#›</a:t>
            </a:fld>
            <a:endParaRPr lang="sk-SK" altLang="en-HR"/>
          </a:p>
        </p:txBody>
      </p:sp>
    </p:spTree>
    <p:extLst>
      <p:ext uri="{BB962C8B-B14F-4D97-AF65-F5344CB8AC3E}">
        <p14:creationId xmlns:p14="http://schemas.microsoft.com/office/powerpoint/2010/main" val="11381382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13007D-101D-194D-A890-32AFB0138C1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259837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F976CC-A55B-6B45-B47D-6287AE957CD9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699889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D76AC9-20E7-1B40-9C30-5C07F37CFF6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1575983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00B17C-1C1C-AF4D-9618-4BDCDF53D64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3765187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FC84F4-87D7-1A44-BC68-C71FD8AA19C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391366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"/>
            <a:ext cx="2286000" cy="6353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6717323" cy="6353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34840E-D6EC-DD45-8E11-8F8C9CE0ECB8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617852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5" y="1371600"/>
            <a:ext cx="7772400" cy="241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3385" y="3938589"/>
            <a:ext cx="7772400" cy="2414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41EC03-B879-CB43-9B2B-DC1632F28A90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1715006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03384" y="1371601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3" y="1371601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AA0215-78D2-C24C-9730-C35FDC4349C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820502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03384" y="1371601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9923" y="1371600"/>
            <a:ext cx="3815862" cy="241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9923" y="3938589"/>
            <a:ext cx="3815862" cy="2414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26E62E-DC8B-E547-BDD7-DF5B14E5DE5E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94888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1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9923" y="1371601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 i="0"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5BDCBA-7754-184E-B2F4-7CEB47A1D86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95942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6C03894-B2B9-9030-7C76-868746EB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74E482-13BA-1A46-9DAC-54B1B0505712}" type="datetimeFigureOut">
              <a:rPr lang="sk-SK" altLang="en-HR"/>
              <a:pPr/>
              <a:t>21. 6. 2023</a:t>
            </a:fld>
            <a:endParaRPr lang="sk-SK" altLang="en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77F729-A53A-B290-F28E-FF54147F7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57EBDE-EA22-4459-7DDD-789559AE3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4165B-42AC-AD4B-933A-C0E0C56558EF}" type="slidenum">
              <a:rPr lang="sk-SK" altLang="en-HR"/>
              <a:pPr/>
              <a:t>‹#›</a:t>
            </a:fld>
            <a:endParaRPr lang="sk-SK" altLang="en-HR"/>
          </a:p>
        </p:txBody>
      </p:sp>
    </p:spTree>
    <p:extLst>
      <p:ext uri="{BB962C8B-B14F-4D97-AF65-F5344CB8AC3E}">
        <p14:creationId xmlns:p14="http://schemas.microsoft.com/office/powerpoint/2010/main" val="30278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1D73F63-7705-4C92-5E07-8CD3315A6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128B9A-D2E7-FE46-902B-E3A3C391135F}" type="datetimeFigureOut">
              <a:rPr lang="sk-SK" altLang="en-HR"/>
              <a:pPr/>
              <a:t>21. 6. 2023</a:t>
            </a:fld>
            <a:endParaRPr lang="sk-SK" altLang="en-H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D9DEB0E-63E7-BC72-C6F1-467749AD7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A88416A-2B22-35F9-6CFC-94E6F6E34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62330-A9AD-8540-A4D4-A8F86A4589B8}" type="slidenum">
              <a:rPr lang="sk-SK" altLang="en-HR"/>
              <a:pPr/>
              <a:t>‹#›</a:t>
            </a:fld>
            <a:endParaRPr lang="sk-SK" altLang="en-HR"/>
          </a:p>
        </p:txBody>
      </p:sp>
    </p:spTree>
    <p:extLst>
      <p:ext uri="{BB962C8B-B14F-4D97-AF65-F5344CB8AC3E}">
        <p14:creationId xmlns:p14="http://schemas.microsoft.com/office/powerpoint/2010/main" val="2865562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8A402BB-B3CF-36C2-2ADF-B03E0A480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964EFF-3E5E-EA42-AB03-9A6B6C97307A}" type="datetimeFigureOut">
              <a:rPr lang="sk-SK" altLang="en-HR"/>
              <a:pPr/>
              <a:t>21. 6. 2023</a:t>
            </a:fld>
            <a:endParaRPr lang="sk-SK" altLang="en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910E7D-F866-8D03-2D39-29209FC12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A647B67-C616-21E8-256B-FAE4AA3F4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ADE76-1F50-8943-9D92-C89608D500B1}" type="slidenum">
              <a:rPr lang="sk-SK" altLang="en-HR"/>
              <a:pPr/>
              <a:t>‹#›</a:t>
            </a:fld>
            <a:endParaRPr lang="sk-SK" altLang="en-HR"/>
          </a:p>
        </p:txBody>
      </p:sp>
    </p:spTree>
    <p:extLst>
      <p:ext uri="{BB962C8B-B14F-4D97-AF65-F5344CB8AC3E}">
        <p14:creationId xmlns:p14="http://schemas.microsoft.com/office/powerpoint/2010/main" val="2819966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82413F3-0308-2D13-6B97-06D7A49B0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B073ED-A136-E745-B618-F856194E9275}" type="datetimeFigureOut">
              <a:rPr lang="sk-SK" altLang="en-HR"/>
              <a:pPr/>
              <a:t>21. 6. 2023</a:t>
            </a:fld>
            <a:endParaRPr lang="sk-SK" altLang="en-H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F4183F0-018F-9DF3-64AD-449DEEDBF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F9D03BF-5F6C-5F19-D575-6B411ABC1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F9E3D-CC4D-EB41-A14F-78A5892947BE}" type="slidenum">
              <a:rPr lang="sk-SK" altLang="en-HR"/>
              <a:pPr/>
              <a:t>‹#›</a:t>
            </a:fld>
            <a:endParaRPr lang="sk-SK" altLang="en-HR"/>
          </a:p>
        </p:txBody>
      </p:sp>
    </p:spTree>
    <p:extLst>
      <p:ext uri="{BB962C8B-B14F-4D97-AF65-F5344CB8AC3E}">
        <p14:creationId xmlns:p14="http://schemas.microsoft.com/office/powerpoint/2010/main" val="2812844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D57BCB4-8CC6-5B95-5045-C78422FD5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58CFDE-D195-684A-BC87-D5920975BA8E}" type="datetimeFigureOut">
              <a:rPr lang="sk-SK" altLang="en-HR"/>
              <a:pPr/>
              <a:t>21. 6. 2023</a:t>
            </a:fld>
            <a:endParaRPr lang="sk-SK" altLang="en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93545F4-F23B-650C-6DFE-B0F086F82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5924228-0928-D9D6-47D7-176C0F2A9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BDBFA-7CD5-CB47-BF2E-70466F764846}" type="slidenum">
              <a:rPr lang="sk-SK" altLang="en-HR"/>
              <a:pPr/>
              <a:t>‹#›</a:t>
            </a:fld>
            <a:endParaRPr lang="sk-SK" altLang="en-HR"/>
          </a:p>
        </p:txBody>
      </p:sp>
    </p:spTree>
    <p:extLst>
      <p:ext uri="{BB962C8B-B14F-4D97-AF65-F5344CB8AC3E}">
        <p14:creationId xmlns:p14="http://schemas.microsoft.com/office/powerpoint/2010/main" val="3157194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01D84EC-68E7-208E-1554-F9BA51925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45FF81-84B6-0047-BAFE-81B78A7D7DCA}" type="datetimeFigureOut">
              <a:rPr lang="sk-SK" altLang="en-HR"/>
              <a:pPr/>
              <a:t>21. 6. 2023</a:t>
            </a:fld>
            <a:endParaRPr lang="sk-SK" altLang="en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4A6D558-B9A5-439D-070A-245516B3E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DE1A80-76F2-C1EE-AC87-72B7685A6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DC0B9-C862-F646-A800-4A8D40ECCEBD}" type="slidenum">
              <a:rPr lang="sk-SK" altLang="en-HR"/>
              <a:pPr/>
              <a:t>‹#›</a:t>
            </a:fld>
            <a:endParaRPr lang="sk-SK" altLang="en-HR"/>
          </a:p>
        </p:txBody>
      </p:sp>
    </p:spTree>
    <p:extLst>
      <p:ext uri="{BB962C8B-B14F-4D97-AF65-F5344CB8AC3E}">
        <p14:creationId xmlns:p14="http://schemas.microsoft.com/office/powerpoint/2010/main" val="3220522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BD95973-592B-BB82-27BD-C54F086FD24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HR"/>
              <a:t>Click to edit Master title style</a:t>
            </a:r>
            <a:endParaRPr lang="sk-SK" altLang="en-H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5C9DFA0-A313-7B56-4770-B86564D894A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HR"/>
              <a:t>Click to edit Master text styles</a:t>
            </a:r>
          </a:p>
          <a:p>
            <a:pPr lvl="1"/>
            <a:r>
              <a:rPr lang="en-US" altLang="en-HR"/>
              <a:t>Second level</a:t>
            </a:r>
          </a:p>
          <a:p>
            <a:pPr lvl="2"/>
            <a:r>
              <a:rPr lang="en-US" altLang="en-HR"/>
              <a:t>Third level</a:t>
            </a:r>
          </a:p>
          <a:p>
            <a:pPr lvl="3"/>
            <a:r>
              <a:rPr lang="en-US" altLang="en-HR"/>
              <a:t>Fourth level</a:t>
            </a:r>
          </a:p>
          <a:p>
            <a:pPr lvl="4"/>
            <a:r>
              <a:rPr lang="en-US" altLang="en-HR"/>
              <a:t>Fifth level</a:t>
            </a:r>
            <a:endParaRPr lang="sk-SK" altLang="en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1B4D3-4C84-29C2-4A64-47000F4D9E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7837E00-C30E-7043-83F0-346F54E95C04}" type="datetimeFigureOut">
              <a:rPr lang="sk-SK" altLang="en-HR"/>
              <a:pPr/>
              <a:t>21. 6. 2023</a:t>
            </a:fld>
            <a:endParaRPr lang="sk-SK" altLang="en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C0F81-40E2-E866-D20C-1176181C8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1A37A-9F43-1C24-81FD-ECFB81157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D8365E5-AB8E-914F-A9A7-735A6017B2FF}" type="slidenum">
              <a:rPr lang="sk-SK" altLang="en-HR"/>
              <a:pPr/>
              <a:t>‹#›</a:t>
            </a:fld>
            <a:endParaRPr lang="sk-SK" altLang="en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6699FF"/>
            </a:gs>
            <a:gs pos="100000">
              <a:srgbClr val="FFFF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1CBCB88F-A303-48F1-9743-136C161985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84138"/>
            <a:ext cx="5486400" cy="550862"/>
          </a:xfrm>
          <a:prstGeom prst="rect">
            <a:avLst/>
          </a:prstGeom>
          <a:gradFill rotWithShape="0">
            <a:gsLst>
              <a:gs pos="0">
                <a:srgbClr val="003300"/>
              </a:gs>
              <a:gs pos="100000">
                <a:srgbClr val="3333FF"/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2BAD280-D02E-10D3-C159-73D496838D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5413" y="742950"/>
            <a:ext cx="8737600" cy="553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HR"/>
              <a:t>Clicckasdf</a:t>
            </a:r>
          </a:p>
          <a:p>
            <a:pPr lvl="0"/>
            <a:r>
              <a:rPr lang="en-US" altLang="en-HR"/>
              <a:t>SDAFASD</a:t>
            </a:r>
          </a:p>
          <a:p>
            <a:pPr lvl="1"/>
            <a:r>
              <a:rPr lang="en-US" altLang="en-HR"/>
              <a:t>DSF</a:t>
            </a:r>
          </a:p>
          <a:p>
            <a:pPr lvl="1"/>
            <a:r>
              <a:rPr lang="en-US" altLang="en-HR"/>
              <a:t>ASDFAS</a:t>
            </a:r>
          </a:p>
          <a:p>
            <a:pPr lvl="2"/>
            <a:r>
              <a:rPr lang="en-US" altLang="en-HR"/>
              <a:t>SDFASDF</a:t>
            </a:r>
          </a:p>
          <a:p>
            <a:pPr lvl="2"/>
            <a:r>
              <a:rPr lang="en-US" altLang="en-HR"/>
              <a:t>ASDFASFDS</a:t>
            </a:r>
          </a:p>
          <a:p>
            <a:pPr lvl="3"/>
            <a:r>
              <a:rPr lang="en-US" altLang="en-HR"/>
              <a:t>SDAFASD</a:t>
            </a:r>
          </a:p>
          <a:p>
            <a:pPr lvl="3"/>
            <a:r>
              <a:rPr lang="en-US" altLang="en-HR"/>
              <a:t>ASDFASF</a:t>
            </a:r>
          </a:p>
          <a:p>
            <a:pPr lvl="4"/>
            <a:r>
              <a:rPr lang="en-US" altLang="en-HR"/>
              <a:t>SDAFASD</a:t>
            </a:r>
          </a:p>
          <a:p>
            <a:pPr lvl="4"/>
            <a:r>
              <a:rPr lang="en-US" altLang="en-HR"/>
              <a:t>ASDFADSF</a:t>
            </a:r>
          </a:p>
        </p:txBody>
      </p:sp>
      <p:sp>
        <p:nvSpPr>
          <p:cNvPr id="19471" name="Rectangle 15">
            <a:extLst>
              <a:ext uri="{FF2B5EF4-FFF2-40B4-BE49-F238E27FC236}">
                <a16:creationId xmlns:a16="http://schemas.microsoft.com/office/drawing/2014/main" id="{A58EA8F2-7D07-5558-176B-2F24E19DFA1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51313" y="6477000"/>
            <a:ext cx="7889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CCECFF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72" name="Rectangle 16">
            <a:extLst>
              <a:ext uri="{FF2B5EF4-FFF2-40B4-BE49-F238E27FC236}">
                <a16:creationId xmlns:a16="http://schemas.microsoft.com/office/drawing/2014/main" id="{06CC0DE0-9A9E-DD35-C28B-9EB383EB30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96138" y="6477000"/>
            <a:ext cx="1828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000">
                <a:solidFill>
                  <a:srgbClr val="003300"/>
                </a:solidFill>
                <a:latin typeface="Helvetica" pitchFamily="2" charset="0"/>
              </a:defRPr>
            </a:lvl1pPr>
          </a:lstStyle>
          <a:p>
            <a:r>
              <a:rPr lang="hr-HR" altLang="en-HR"/>
              <a:t>Mirko Planinić</a:t>
            </a:r>
            <a:endParaRPr lang="en-US" altLang="en-HR" sz="1400">
              <a:solidFill>
                <a:srgbClr val="CCEC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</p:sldLayoutIdLst>
  <p:transition spd="med">
    <p:zoom/>
  </p:transition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36550" indent="-336550" algn="l" rtl="0" eaLnBrk="0" fontAlgn="base" hangingPunct="0">
        <a:lnSpc>
          <a:spcPct val="75000"/>
        </a:lnSpc>
        <a:spcBef>
          <a:spcPct val="25000"/>
        </a:spcBef>
        <a:spcAft>
          <a:spcPct val="25000"/>
        </a:spcAft>
        <a:buClr>
          <a:srgbClr val="3333FF"/>
        </a:buClr>
        <a:buSzPct val="75000"/>
        <a:buFont typeface="Monotype Sorts" pitchFamily="2" charset="2"/>
        <a:buChar char="n"/>
        <a:defRPr kumimoji="1" sz="2000">
          <a:solidFill>
            <a:schemeClr val="bg2"/>
          </a:solidFill>
          <a:latin typeface="+mn-lt"/>
          <a:ea typeface="ＭＳ Ｐゴシック" charset="0"/>
          <a:cs typeface="ＭＳ Ｐゴシック" charset="0"/>
        </a:defRPr>
      </a:lvl1pPr>
      <a:lvl2pPr marL="747713" indent="-296863" algn="l" rtl="0" eaLnBrk="0" fontAlgn="base" hangingPunct="0">
        <a:lnSpc>
          <a:spcPct val="75000"/>
        </a:lnSpc>
        <a:spcBef>
          <a:spcPct val="50000"/>
        </a:spcBef>
        <a:spcAft>
          <a:spcPct val="25000"/>
        </a:spcAft>
        <a:buClr>
          <a:srgbClr val="003300"/>
        </a:buClr>
        <a:buChar char="–"/>
        <a:defRPr kumimoji="1">
          <a:solidFill>
            <a:schemeClr val="bg2"/>
          </a:solidFill>
          <a:latin typeface="+mn-lt"/>
          <a:ea typeface="ＭＳ Ｐゴシック" charset="0"/>
        </a:defRPr>
      </a:lvl2pPr>
      <a:lvl3pPr marL="1136650" indent="-223838" algn="l" rtl="0" eaLnBrk="0" fontAlgn="base" hangingPunct="0">
        <a:spcBef>
          <a:spcPct val="25000"/>
        </a:spcBef>
        <a:spcAft>
          <a:spcPct val="25000"/>
        </a:spcAft>
        <a:buClr>
          <a:srgbClr val="003300"/>
        </a:buClr>
        <a:buSzPct val="60000"/>
        <a:buFont typeface="Monotype Sorts" pitchFamily="2" charset="2"/>
        <a:buChar char="n"/>
        <a:defRPr kumimoji="1" sz="1600">
          <a:solidFill>
            <a:schemeClr val="bg2"/>
          </a:solidFill>
          <a:latin typeface="+mn-lt"/>
          <a:ea typeface="ＭＳ Ｐゴシック" charset="0"/>
        </a:defRPr>
      </a:lvl3pPr>
      <a:lvl4pPr marL="1604963" indent="-242888" algn="l" rtl="0" eaLnBrk="0" fontAlgn="base" hangingPunct="0">
        <a:lnSpc>
          <a:spcPct val="75000"/>
        </a:lnSpc>
        <a:spcBef>
          <a:spcPct val="50000"/>
        </a:spcBef>
        <a:spcAft>
          <a:spcPct val="50000"/>
        </a:spcAft>
        <a:buClr>
          <a:srgbClr val="003300"/>
        </a:buClr>
        <a:buChar char="–"/>
        <a:defRPr kumimoji="1" sz="1400">
          <a:solidFill>
            <a:schemeClr val="bg2"/>
          </a:solidFill>
          <a:latin typeface="+mn-lt"/>
          <a:ea typeface="ＭＳ Ｐゴシック" charset="0"/>
        </a:defRPr>
      </a:lvl4pPr>
      <a:lvl5pPr marL="1943100" indent="-223838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50000"/>
        <a:buFont typeface="Monotype Sorts" pitchFamily="2" charset="2"/>
        <a:buChar char="n"/>
        <a:defRPr kumimoji="1" sz="1200">
          <a:solidFill>
            <a:schemeClr val="bg2"/>
          </a:solidFill>
          <a:latin typeface="+mn-lt"/>
          <a:ea typeface="ＭＳ Ｐゴシック" charset="0"/>
        </a:defRPr>
      </a:lvl5pPr>
      <a:lvl6pPr marL="2400300" indent="-223838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50000"/>
        <a:buFont typeface="Monotype Sorts" pitchFamily="2" charset="2"/>
        <a:buChar char="n"/>
        <a:defRPr kumimoji="1" sz="1200">
          <a:solidFill>
            <a:schemeClr val="bg2"/>
          </a:solidFill>
          <a:latin typeface="+mn-lt"/>
        </a:defRPr>
      </a:lvl6pPr>
      <a:lvl7pPr marL="2857500" indent="-223838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50000"/>
        <a:buFont typeface="Monotype Sorts" pitchFamily="2" charset="2"/>
        <a:buChar char="n"/>
        <a:defRPr kumimoji="1" sz="1200">
          <a:solidFill>
            <a:schemeClr val="bg2"/>
          </a:solidFill>
          <a:latin typeface="+mn-lt"/>
        </a:defRPr>
      </a:lvl7pPr>
      <a:lvl8pPr marL="3314700" indent="-223838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50000"/>
        <a:buFont typeface="Monotype Sorts" pitchFamily="2" charset="2"/>
        <a:buChar char="n"/>
        <a:defRPr kumimoji="1" sz="1200">
          <a:solidFill>
            <a:schemeClr val="bg2"/>
          </a:solidFill>
          <a:latin typeface="+mn-lt"/>
        </a:defRPr>
      </a:lvl8pPr>
      <a:lvl9pPr marL="3771900" indent="-223838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50000"/>
        <a:buFont typeface="Monotype Sorts" pitchFamily="2" charset="2"/>
        <a:buChar char="n"/>
        <a:defRPr kumimoji="1" sz="12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371601"/>
            <a:ext cx="77724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97638"/>
            <a:ext cx="844061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92" b="0" i="1">
                <a:solidFill>
                  <a:srgbClr val="000000"/>
                </a:solidFill>
              </a:defRPr>
            </a:lvl1pPr>
          </a:lstStyle>
          <a:p>
            <a:r>
              <a:rPr lang="en-US" altLang="x-none"/>
              <a:t>V. Brigljević 		         Nuclear, Particle and Astroparticle Physics in Croatia	     </a:t>
            </a:r>
            <a:endParaRPr lang="en-US" altLang="x-none">
              <a:latin typeface="Times New Roman" charset="0"/>
            </a:endParaRPr>
          </a:p>
        </p:txBody>
      </p:sp>
      <p:sp>
        <p:nvSpPr>
          <p:cNvPr id="2918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3169" y="6477001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92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AA863DAB-1F44-3240-89C1-D6E3D9F10D2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204433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  <p:sldLayoutId id="2147483814" r:id="rId14"/>
    <p:sldLayoutId id="2147483815" r:id="rId1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accent2"/>
          </a:solidFill>
          <a:latin typeface="+mn-lt"/>
          <a:ea typeface="ＭＳ Ｐゴシック" charset="-128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rgbClr val="009800"/>
          </a:solidFill>
          <a:latin typeface="+mn-lt"/>
          <a:ea typeface="ＭＳ Ｐゴシック" charset="-128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ＭＳ Ｐゴシック" charset="-128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AB5E4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9AC8D4F0-EAB5-E0A0-2968-8F966B9236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84313"/>
            <a:ext cx="7772400" cy="2116137"/>
          </a:xfrm>
        </p:spPr>
        <p:txBody>
          <a:bodyPr/>
          <a:lstStyle/>
          <a:p>
            <a:pPr eaLnBrk="1" hangingPunct="1"/>
            <a:r>
              <a:rPr lang="sk-SK" altLang="en-HR" sz="3600" b="1" dirty="0">
                <a:ea typeface="ＭＳ Ｐゴシック" panose="020B0600070205080204" pitchFamily="34" charset="-128"/>
              </a:rPr>
              <a:t/>
            </a:r>
            <a:br>
              <a:rPr lang="sk-SK" altLang="en-HR" sz="3600" b="1" dirty="0">
                <a:ea typeface="ＭＳ Ｐゴシック" panose="020B0600070205080204" pitchFamily="34" charset="-128"/>
              </a:rPr>
            </a:br>
            <a:r>
              <a:rPr lang="sk-SK" altLang="en-HR" sz="3600" b="1" dirty="0">
                <a:ea typeface="ＭＳ Ｐゴシック" panose="020B0600070205080204" pitchFamily="34" charset="-128"/>
              </a:rPr>
              <a:t/>
            </a:r>
            <a:br>
              <a:rPr lang="sk-SK" altLang="en-HR" sz="3600" b="1" dirty="0">
                <a:ea typeface="ＭＳ Ｐゴシック" panose="020B0600070205080204" pitchFamily="34" charset="-128"/>
              </a:rPr>
            </a:br>
            <a:r>
              <a:rPr lang="sk-SK" altLang="en-HR" sz="3600" b="1" dirty="0">
                <a:ea typeface="ＭＳ Ｐゴシック" panose="020B0600070205080204" pitchFamily="34" charset="-128"/>
              </a:rPr>
              <a:t>CERN-</a:t>
            </a:r>
            <a:r>
              <a:rPr lang="sk-SK" altLang="en-HR" sz="3600" b="1" dirty="0" err="1">
                <a:ea typeface="ＭＳ Ｐゴシック" panose="020B0600070205080204" pitchFamily="34" charset="-128"/>
              </a:rPr>
              <a:t>Croatia</a:t>
            </a:r>
            <a:r>
              <a:rPr lang="sk-SK" altLang="en-HR" sz="3600" b="1" dirty="0">
                <a:ea typeface="ＭＳ Ｐゴシック" panose="020B0600070205080204" pitchFamily="34" charset="-128"/>
              </a:rPr>
              <a:t> </a:t>
            </a:r>
            <a:r>
              <a:rPr lang="sk-SK" altLang="en-HR" sz="3600" b="1" dirty="0" err="1">
                <a:ea typeface="ＭＳ Ｐゴシック" panose="020B0600070205080204" pitchFamily="34" charset="-128"/>
              </a:rPr>
              <a:t>Liaison</a:t>
            </a:r>
            <a:r>
              <a:rPr lang="sk-SK" altLang="en-HR" sz="3600" b="1" dirty="0">
                <a:ea typeface="ＭＳ Ｐゴシック" panose="020B0600070205080204" pitchFamily="34" charset="-128"/>
              </a:rPr>
              <a:t> </a:t>
            </a:r>
            <a:r>
              <a:rPr lang="sk-SK" altLang="en-HR" sz="3600" b="1" dirty="0" err="1">
                <a:ea typeface="ＭＳ Ｐゴシック" panose="020B0600070205080204" pitchFamily="34" charset="-128"/>
              </a:rPr>
              <a:t>Committee</a:t>
            </a:r>
            <a:r>
              <a:rPr lang="sk-SK" altLang="en-HR" sz="3600" b="1" dirty="0">
                <a:ea typeface="ＭＳ Ｐゴシック" panose="020B0600070205080204" pitchFamily="34" charset="-128"/>
              </a:rPr>
              <a:t> </a:t>
            </a:r>
            <a:r>
              <a:rPr lang="sk-SK" altLang="en-HR" sz="3600" b="1" dirty="0" err="1">
                <a:ea typeface="ＭＳ Ｐゴシック" panose="020B0600070205080204" pitchFamily="34" charset="-128"/>
              </a:rPr>
              <a:t>meeting</a:t>
            </a:r>
            <a:r>
              <a:rPr lang="sk-SK" altLang="en-HR" sz="3600" b="1" dirty="0">
                <a:ea typeface="ＭＳ Ｐゴシック" panose="020B0600070205080204" pitchFamily="34" charset="-128"/>
              </a:rPr>
              <a:t/>
            </a:r>
            <a:br>
              <a:rPr lang="sk-SK" altLang="en-HR" sz="3600" b="1" dirty="0">
                <a:ea typeface="ＭＳ Ｐゴシック" panose="020B0600070205080204" pitchFamily="34" charset="-128"/>
              </a:rPr>
            </a:br>
            <a:r>
              <a:rPr lang="sk-SK" altLang="en-HR" sz="3600" b="1" dirty="0">
                <a:ea typeface="ＭＳ Ｐゴシック" panose="020B0600070205080204" pitchFamily="34" charset="-128"/>
              </a:rPr>
              <a:t/>
            </a:r>
            <a:br>
              <a:rPr lang="sk-SK" altLang="en-HR" sz="3600" b="1" dirty="0">
                <a:ea typeface="ＭＳ Ｐゴシック" panose="020B0600070205080204" pitchFamily="34" charset="-128"/>
              </a:rPr>
            </a:br>
            <a:r>
              <a:rPr lang="sk-SK" altLang="en-HR" sz="3600" b="1" dirty="0">
                <a:ea typeface="ＭＳ Ｐゴシック" panose="020B0600070205080204" pitchFamily="34" charset="-128"/>
              </a:rPr>
              <a:t/>
            </a:r>
            <a:br>
              <a:rPr lang="sk-SK" altLang="en-HR" sz="3600" b="1" dirty="0">
                <a:ea typeface="ＭＳ Ｐゴシック" panose="020B0600070205080204" pitchFamily="34" charset="-128"/>
              </a:rPr>
            </a:br>
            <a:r>
              <a:rPr lang="sk-SK" altLang="en-HR" sz="2700" dirty="0">
                <a:ea typeface="ＭＳ Ｐゴシック" panose="020B0600070205080204" pitchFamily="34" charset="-128"/>
              </a:rPr>
              <a:t/>
            </a:r>
            <a:br>
              <a:rPr lang="sk-SK" altLang="en-HR" sz="2700" dirty="0">
                <a:ea typeface="ＭＳ Ｐゴシック" panose="020B0600070205080204" pitchFamily="34" charset="-128"/>
              </a:rPr>
            </a:br>
            <a:endParaRPr lang="sk-SK" altLang="en-HR" sz="2700" dirty="0">
              <a:ea typeface="ＭＳ Ｐゴシック" panose="020B0600070205080204" pitchFamily="34" charset="-128"/>
            </a:endParaRPr>
          </a:p>
        </p:txBody>
      </p:sp>
      <p:sp>
        <p:nvSpPr>
          <p:cNvPr id="28675" name="Subtitle 2">
            <a:extLst>
              <a:ext uri="{FF2B5EF4-FFF2-40B4-BE49-F238E27FC236}">
                <a16:creationId xmlns:a16="http://schemas.microsoft.com/office/drawing/2014/main" id="{2137D857-E23C-B784-1CB8-A58678D0C0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1913" y="2852738"/>
            <a:ext cx="6400800" cy="23510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sk-SK" altLang="en-HR" sz="2400" dirty="0">
              <a:solidFill>
                <a:schemeClr val="tx1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sk-SK" altLang="en-HR" sz="240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CERN,  </a:t>
            </a:r>
            <a:r>
              <a:rPr lang="ta-IN" altLang="en-HR" sz="240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23</a:t>
            </a:r>
            <a:r>
              <a:rPr lang="en-US" altLang="en-HR" sz="24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rd</a:t>
            </a:r>
            <a:r>
              <a:rPr lang="en-US" altLang="en-HR" sz="240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 June</a:t>
            </a:r>
            <a:r>
              <a:rPr lang="ta-IN" altLang="en-HR" sz="240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r>
              <a:rPr lang="sk-SK" altLang="en-HR" sz="240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2023</a:t>
            </a:r>
          </a:p>
        </p:txBody>
      </p:sp>
      <p:pic>
        <p:nvPicPr>
          <p:cNvPr id="3076" name="Picture 9">
            <a:extLst>
              <a:ext uri="{FF2B5EF4-FFF2-40B4-BE49-F238E27FC236}">
                <a16:creationId xmlns:a16="http://schemas.microsoft.com/office/drawing/2014/main" id="{A5C7248B-46DA-1A83-9EDD-AB0E80180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935038" cy="935038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1">
            <a:extLst>
              <a:ext uri="{FF2B5EF4-FFF2-40B4-BE49-F238E27FC236}">
                <a16:creationId xmlns:a16="http://schemas.microsoft.com/office/drawing/2014/main" id="{47BFF162-02A3-0CE5-1D11-38643FCA6F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33375"/>
            <a:ext cx="1951038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3">
            <a:extLst>
              <a:ext uri="{FF2B5EF4-FFF2-40B4-BE49-F238E27FC236}">
                <a16:creationId xmlns:a16="http://schemas.microsoft.com/office/drawing/2014/main" id="{FA530466-41E5-542D-E6F8-D6B9EADC3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5300663"/>
            <a:ext cx="2814638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6" descr="LgoPMF2009">
            <a:extLst>
              <a:ext uri="{FF2B5EF4-FFF2-40B4-BE49-F238E27FC236}">
                <a16:creationId xmlns:a16="http://schemas.microsoft.com/office/drawing/2014/main" id="{52617AB5-77C3-C29F-54CB-861717688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229225"/>
            <a:ext cx="1439863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Picture 4">
            <a:extLst>
              <a:ext uri="{FF2B5EF4-FFF2-40B4-BE49-F238E27FC236}">
                <a16:creationId xmlns:a16="http://schemas.microsoft.com/office/drawing/2014/main" id="{E9250976-538A-AF7D-5AD2-885DB1144B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300663"/>
            <a:ext cx="2230437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77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5014775" indent="-34592734" eaLnBrk="0" hangingPunct="0">
              <a:defRPr sz="1477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1477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1477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1477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177BFA14-8339-1B45-B638-B843D3F5C1BA}" type="slidenum">
              <a:rPr lang="en-US" altLang="x-none" sz="1292" b="0">
                <a:latin typeface="Times New Roman" charset="0"/>
              </a:rPr>
              <a:pPr/>
              <a:t>10</a:t>
            </a:fld>
            <a:endParaRPr lang="en-US" altLang="x-none" sz="1292" b="0">
              <a:latin typeface="Times New Roman" charset="0"/>
            </a:endParaRPr>
          </a:p>
        </p:txBody>
      </p:sp>
      <p:sp>
        <p:nvSpPr>
          <p:cNvPr id="923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1354" y="1389184"/>
            <a:ext cx="4237892" cy="3302977"/>
          </a:xfrm>
          <a:solidFill>
            <a:srgbClr val="FFFF99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x-none" sz="1846" u="sng" dirty="0"/>
              <a:t>Our strengths</a:t>
            </a:r>
            <a:endParaRPr lang="en-US" altLang="x-none" sz="1846" dirty="0"/>
          </a:p>
          <a:p>
            <a:pPr>
              <a:lnSpc>
                <a:spcPct val="90000"/>
              </a:lnSpc>
            </a:pPr>
            <a:r>
              <a:rPr lang="en-US" altLang="x-none" sz="1846" dirty="0"/>
              <a:t>Actively contributing to world-class science at CERN</a:t>
            </a:r>
          </a:p>
          <a:p>
            <a:pPr>
              <a:lnSpc>
                <a:spcPct val="90000"/>
              </a:lnSpc>
            </a:pPr>
            <a:r>
              <a:rPr lang="en-US" altLang="x-none" sz="1846" dirty="0"/>
              <a:t>Large network of international connections, used to competitive international environment</a:t>
            </a:r>
          </a:p>
          <a:p>
            <a:pPr>
              <a:lnSpc>
                <a:spcPct val="90000"/>
              </a:lnSpc>
            </a:pPr>
            <a:r>
              <a:rPr lang="en-US" altLang="x-none" sz="1846" dirty="0"/>
              <a:t>Successfully training young researchers to make an impact</a:t>
            </a:r>
          </a:p>
          <a:p>
            <a:pPr>
              <a:lnSpc>
                <a:spcPct val="90000"/>
              </a:lnSpc>
            </a:pPr>
            <a:r>
              <a:rPr lang="en-US" altLang="x-none" sz="1846" dirty="0"/>
              <a:t>Successful in securing national and international resources in challenging conditions</a:t>
            </a:r>
          </a:p>
          <a:p>
            <a:pPr>
              <a:lnSpc>
                <a:spcPct val="90000"/>
              </a:lnSpc>
            </a:pPr>
            <a:endParaRPr lang="en-US" altLang="x-none" sz="1846" dirty="0"/>
          </a:p>
        </p:txBody>
      </p:sp>
      <p:sp>
        <p:nvSpPr>
          <p:cNvPr id="9236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9923" y="1389185"/>
            <a:ext cx="3815862" cy="3302976"/>
          </a:xfrm>
          <a:solidFill>
            <a:srgbClr val="CCFF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x-none" sz="1846" u="sng" dirty="0"/>
              <a:t>Our weaknesses and challenges</a:t>
            </a:r>
            <a:endParaRPr lang="en-US" altLang="x-none" sz="1846" dirty="0"/>
          </a:p>
          <a:p>
            <a:pPr>
              <a:lnSpc>
                <a:spcPct val="90000"/>
              </a:lnSpc>
            </a:pPr>
            <a:r>
              <a:rPr lang="en-US" altLang="x-none" sz="1846" dirty="0"/>
              <a:t>Not contributing enough to hardware</a:t>
            </a:r>
          </a:p>
          <a:p>
            <a:pPr lvl="1">
              <a:lnSpc>
                <a:spcPct val="90000"/>
              </a:lnSpc>
            </a:pPr>
            <a:r>
              <a:rPr lang="en-US" altLang="x-none" sz="1476" dirty="0"/>
              <a:t>Hard within typical Croatian grant possibilities</a:t>
            </a:r>
          </a:p>
          <a:p>
            <a:pPr lvl="1">
              <a:lnSpc>
                <a:spcPct val="90000"/>
              </a:lnSpc>
            </a:pPr>
            <a:r>
              <a:rPr lang="en-US" altLang="x-none" sz="1476" dirty="0"/>
              <a:t>Options through ESFRI funding?</a:t>
            </a:r>
          </a:p>
          <a:p>
            <a:pPr>
              <a:lnSpc>
                <a:spcPct val="90000"/>
              </a:lnSpc>
            </a:pPr>
            <a:r>
              <a:rPr lang="en-US" altLang="x-none" sz="1846" dirty="0"/>
              <a:t>Not reaping all the technology benefits we could</a:t>
            </a:r>
          </a:p>
          <a:p>
            <a:pPr lvl="1">
              <a:lnSpc>
                <a:spcPct val="90000"/>
              </a:lnSpc>
            </a:pPr>
            <a:r>
              <a:rPr lang="en-US" altLang="x-none" sz="1662" dirty="0"/>
              <a:t>Too few contacts with industry</a:t>
            </a:r>
          </a:p>
          <a:p>
            <a:pPr>
              <a:lnSpc>
                <a:spcPct val="90000"/>
              </a:lnSpc>
            </a:pPr>
            <a:r>
              <a:rPr lang="en-US" altLang="x-none" sz="1846" dirty="0"/>
              <a:t>Too few students</a:t>
            </a:r>
          </a:p>
          <a:p>
            <a:pPr lvl="1">
              <a:lnSpc>
                <a:spcPct val="90000"/>
              </a:lnSpc>
            </a:pPr>
            <a:r>
              <a:rPr lang="en-US" altLang="x-none" sz="1477" dirty="0"/>
              <a:t>Only partly due to funding</a:t>
            </a:r>
          </a:p>
          <a:p>
            <a:pPr lvl="1">
              <a:lnSpc>
                <a:spcPct val="90000"/>
              </a:lnSpc>
            </a:pPr>
            <a:r>
              <a:rPr lang="en-US" altLang="x-none" sz="1477" dirty="0"/>
              <a:t>Important brain drain challenge</a:t>
            </a:r>
          </a:p>
          <a:p>
            <a:pPr lvl="1">
              <a:lnSpc>
                <a:spcPct val="90000"/>
              </a:lnSpc>
            </a:pPr>
            <a:endParaRPr lang="en-US" altLang="x-none" sz="1662" dirty="0"/>
          </a:p>
          <a:p>
            <a:pPr>
              <a:lnSpc>
                <a:spcPct val="90000"/>
              </a:lnSpc>
            </a:pPr>
            <a:endParaRPr lang="en-US" altLang="x-none" sz="1846" dirty="0"/>
          </a:p>
        </p:txBody>
      </p:sp>
      <p:sp>
        <p:nvSpPr>
          <p:cNvPr id="923653" name="Rectangle 5"/>
          <p:cNvSpPr>
            <a:spLocks noChangeArrowheads="1"/>
          </p:cNvSpPr>
          <p:nvPr/>
        </p:nvSpPr>
        <p:spPr bwMode="auto">
          <a:xfrm>
            <a:off x="914400" y="4906108"/>
            <a:ext cx="7526215" cy="1477108"/>
          </a:xfrm>
          <a:prstGeom prst="rect">
            <a:avLst/>
          </a:prstGeom>
          <a:solidFill>
            <a:srgbClr val="00008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altLang="x-none" sz="2215" b="0" u="sng" dirty="0">
                <a:solidFill>
                  <a:srgbClr val="FFFF00"/>
                </a:solidFill>
              </a:rPr>
              <a:t>Our path for the future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x-none" sz="2215" b="0" dirty="0">
                <a:solidFill>
                  <a:schemeClr val="bg1"/>
                </a:solidFill>
              </a:rPr>
              <a:t>Keep and improve our scientific contribution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x-none" sz="2215" b="0" dirty="0">
                <a:solidFill>
                  <a:schemeClr val="bg1"/>
                </a:solidFill>
              </a:rPr>
              <a:t>Increase (or bring back) our contribution to hardware and technology</a:t>
            </a:r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6A44F6C8-51D4-C214-C4EA-813EB866EC2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214337" cy="11752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/>
          <a:lstStyle>
            <a:lvl1pPr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HR" sz="4000" i="1">
                <a:latin typeface="Gill Sans" panose="020B0502020104020203" pitchFamily="34" charset="-79"/>
                <a:sym typeface="Gill Sans" panose="020B0502020104020203" pitchFamily="34" charset="-79"/>
              </a:rPr>
              <a:t>Wrapping it up:</a:t>
            </a:r>
          </a:p>
          <a:p>
            <a:pPr algn="ctr" eaLnBrk="1" hangingPunct="1"/>
            <a:r>
              <a:rPr lang="en-GB" altLang="en-HR" sz="4000" i="1">
                <a:latin typeface="Gill Sans" panose="020B0502020104020203" pitchFamily="34" charset="-79"/>
                <a:sym typeface="Gill Sans" panose="020B0502020104020203" pitchFamily="34" charset="-79"/>
              </a:rPr>
              <a:t>Our strengths, weaknesses, our future</a:t>
            </a:r>
          </a:p>
        </p:txBody>
      </p:sp>
    </p:spTree>
    <p:extLst>
      <p:ext uri="{BB962C8B-B14F-4D97-AF65-F5344CB8AC3E}">
        <p14:creationId xmlns:p14="http://schemas.microsoft.com/office/powerpoint/2010/main" val="112448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923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651" grpId="0" build="p" animBg="1"/>
      <p:bldP spid="923652" grpId="0" build="p" animBg="1"/>
      <p:bldP spid="9236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6">
            <a:extLst>
              <a:ext uri="{FF2B5EF4-FFF2-40B4-BE49-F238E27FC236}">
                <a16:creationId xmlns:a16="http://schemas.microsoft.com/office/drawing/2014/main" id="{D5E17FD9-76FC-FC12-BE35-ADFF59D096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828675"/>
            <a:ext cx="5995988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2" name="Picture 6" descr="LgoPMF2009">
            <a:extLst>
              <a:ext uri="{FF2B5EF4-FFF2-40B4-BE49-F238E27FC236}">
                <a16:creationId xmlns:a16="http://schemas.microsoft.com/office/drawing/2014/main" id="{3FDAD1E7-D9EB-6DEC-7471-58928FB36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784350"/>
            <a:ext cx="64770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8">
            <a:extLst>
              <a:ext uri="{FF2B5EF4-FFF2-40B4-BE49-F238E27FC236}">
                <a16:creationId xmlns:a16="http://schemas.microsoft.com/office/drawing/2014/main" id="{789C20C3-493A-C51F-F56E-7B7E96C686B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963" y="1844675"/>
            <a:ext cx="85407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9">
            <a:extLst>
              <a:ext uri="{FF2B5EF4-FFF2-40B4-BE49-F238E27FC236}">
                <a16:creationId xmlns:a16="http://schemas.microsoft.com/office/drawing/2014/main" id="{CBE9F0BA-04BB-F1FE-6D14-A274A234857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868863"/>
            <a:ext cx="8699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3">
            <a:extLst>
              <a:ext uri="{FF2B5EF4-FFF2-40B4-BE49-F238E27FC236}">
                <a16:creationId xmlns:a16="http://schemas.microsoft.com/office/drawing/2014/main" id="{62465D72-A7A7-828A-6F3D-DDBBE12E0C0E}"/>
              </a:ext>
            </a:extLst>
          </p:cNvPr>
          <p:cNvSpPr>
            <a:spLocks/>
          </p:cNvSpPr>
          <p:nvPr/>
        </p:nvSpPr>
        <p:spPr bwMode="auto">
          <a:xfrm>
            <a:off x="1" y="0"/>
            <a:ext cx="9144000" cy="7413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/>
          <a:lstStyle>
            <a:lvl1pPr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HR" sz="3600" dirty="0">
                <a:latin typeface="Gill Sans" panose="020B0502020104020203" pitchFamily="34" charset="-79"/>
                <a:sym typeface="Gill Sans" panose="020B0502020104020203" pitchFamily="34" charset="-79"/>
              </a:rPr>
              <a:t>Croatian institutions active at CERN</a:t>
            </a:r>
          </a:p>
        </p:txBody>
      </p:sp>
      <p:sp>
        <p:nvSpPr>
          <p:cNvPr id="30726" name="Rectangle 14">
            <a:extLst>
              <a:ext uri="{FF2B5EF4-FFF2-40B4-BE49-F238E27FC236}">
                <a16:creationId xmlns:a16="http://schemas.microsoft.com/office/drawing/2014/main" id="{B94E887E-A67E-C909-F789-0F71D248B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5445125"/>
            <a:ext cx="6481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ta-IN" altLang="en-HR" sz="1800" dirty="0"/>
              <a:t>2</a:t>
            </a:r>
            <a:r>
              <a:rPr lang="en-US" altLang="en-HR" sz="1800" dirty="0"/>
              <a:t>5 CERN users</a:t>
            </a:r>
          </a:p>
        </p:txBody>
      </p:sp>
      <p:sp>
        <p:nvSpPr>
          <p:cNvPr id="30727" name="TextBox 14">
            <a:extLst>
              <a:ext uri="{FF2B5EF4-FFF2-40B4-BE49-F238E27FC236}">
                <a16:creationId xmlns:a16="http://schemas.microsoft.com/office/drawing/2014/main" id="{676CCAE0-3FE9-9765-DB93-3509C07FB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5463" y="4581525"/>
            <a:ext cx="2287806" cy="175432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hr-HR" altLang="en-HR" sz="1800" dirty="0" err="1"/>
              <a:t>Smaller</a:t>
            </a:r>
            <a:r>
              <a:rPr lang="hr-HR" altLang="en-HR" sz="1800" dirty="0"/>
              <a:t> </a:t>
            </a:r>
            <a:r>
              <a:rPr lang="hr-HR" altLang="en-HR" sz="1800" dirty="0" err="1"/>
              <a:t>experiments</a:t>
            </a:r>
            <a:endParaRPr lang="ta-IN" altLang="en-HR" sz="1800" dirty="0"/>
          </a:p>
          <a:p>
            <a:r>
              <a:rPr lang="ta-IN" altLang="en-HR" sz="1800" dirty="0" err="1"/>
              <a:t>n_TOF</a:t>
            </a:r>
            <a:endParaRPr lang="ta-IN" altLang="en-HR" sz="1800" dirty="0"/>
          </a:p>
          <a:p>
            <a:r>
              <a:rPr lang="ta-IN" altLang="en-HR" sz="1800" dirty="0"/>
              <a:t>NA61</a:t>
            </a:r>
          </a:p>
          <a:p>
            <a:r>
              <a:rPr lang="ta-IN" altLang="en-HR" sz="1800" dirty="0"/>
              <a:t>CAST</a:t>
            </a:r>
            <a:endParaRPr lang="en-US" altLang="en-HR" sz="1800" dirty="0"/>
          </a:p>
          <a:p>
            <a:r>
              <a:rPr lang="en-US" altLang="en-HR" sz="1800" dirty="0"/>
              <a:t>ISOLDE</a:t>
            </a:r>
            <a:endParaRPr lang="ta-IN" altLang="en-HR" sz="1800" dirty="0"/>
          </a:p>
          <a:p>
            <a:endParaRPr lang="en-US" altLang="en-HR" sz="18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9730C98-BC1D-8878-FBCA-2A275125781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427538" y="1557338"/>
            <a:ext cx="2232025" cy="50323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2BE3213-7C2F-8179-62BC-1DCAA77EBDB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56100" y="2276475"/>
            <a:ext cx="2592388" cy="273685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14F03A5-2D1B-7EAC-BDD2-E72B9680BCD5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1979613" y="1557338"/>
            <a:ext cx="792162" cy="50323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B5F7F34-2C80-6207-1707-4DDD5545AEA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19475" y="2349500"/>
            <a:ext cx="3455988" cy="2951163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A39139A-08EB-B34B-0F48-89E87EA5D03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716463" y="2276475"/>
            <a:ext cx="2519362" cy="25923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361CF21-EC45-291A-4A01-C998202F1F5C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1619250" y="2205038"/>
            <a:ext cx="2160588" cy="259238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9400760-BF50-62CF-89EC-64202470334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03575" y="2349500"/>
            <a:ext cx="3671888" cy="32400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735" name="Picture 31">
            <a:extLst>
              <a:ext uri="{FF2B5EF4-FFF2-40B4-BE49-F238E27FC236}">
                <a16:creationId xmlns:a16="http://schemas.microsoft.com/office/drawing/2014/main" id="{2BAEC176-54DC-25BB-1032-8700AE6E49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97" y="836265"/>
            <a:ext cx="1296591" cy="1296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6" name="Picture 32">
            <a:extLst>
              <a:ext uri="{FF2B5EF4-FFF2-40B4-BE49-F238E27FC236}">
                <a16:creationId xmlns:a16="http://schemas.microsoft.com/office/drawing/2014/main" id="{12A1C6DF-5E30-026A-B29A-057F30950F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313" y="692150"/>
            <a:ext cx="1563687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3">
            <a:extLst>
              <a:ext uri="{FF2B5EF4-FFF2-40B4-BE49-F238E27FC236}">
                <a16:creationId xmlns:a16="http://schemas.microsoft.com/office/drawing/2014/main" id="{62465D72-A7A7-828A-6F3D-DDBBE12E0C0E}"/>
              </a:ext>
            </a:extLst>
          </p:cNvPr>
          <p:cNvSpPr>
            <a:spLocks/>
          </p:cNvSpPr>
          <p:nvPr/>
        </p:nvSpPr>
        <p:spPr bwMode="auto">
          <a:xfrm>
            <a:off x="1" y="0"/>
            <a:ext cx="9142884" cy="7644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/>
          <a:lstStyle>
            <a:lvl1pPr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hr-HR" altLang="en-HR" sz="3200" dirty="0">
                <a:latin typeface="Gill Sans" panose="020B0502020104020203" pitchFamily="34" charset="-79"/>
                <a:sym typeface="Gill Sans" panose="020B0502020104020203" pitchFamily="34" charset="-79"/>
              </a:rPr>
              <a:t>ALICE – </a:t>
            </a:r>
            <a:r>
              <a:rPr lang="hr-HR" altLang="en-HR" sz="32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experiment</a:t>
            </a:r>
            <a:r>
              <a:rPr lang="hr-HR" altLang="en-HR" sz="3200" dirty="0">
                <a:latin typeface="Gill Sans" panose="020B0502020104020203" pitchFamily="34" charset="-79"/>
                <a:sym typeface="Gill Sans" panose="020B0502020104020203" pitchFamily="34" charset="-79"/>
              </a:rPr>
              <a:t> – </a:t>
            </a:r>
            <a:r>
              <a:rPr lang="hr-HR" altLang="en-HR" sz="32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two</a:t>
            </a:r>
            <a:r>
              <a:rPr lang="hr-HR" altLang="en-HR" sz="3200" dirty="0">
                <a:latin typeface="Gill Sans" panose="020B0502020104020203" pitchFamily="34" charset="-79"/>
                <a:sym typeface="Gill Sans" panose="020B0502020104020203" pitchFamily="34" charset="-79"/>
              </a:rPr>
              <a:t> </a:t>
            </a:r>
            <a:r>
              <a:rPr lang="hr-HR" altLang="en-HR" sz="32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groups</a:t>
            </a:r>
            <a:endParaRPr lang="en-US" altLang="en-HR" sz="3200" dirty="0">
              <a:latin typeface="Gill Sans" panose="020B0502020104020203" pitchFamily="34" charset="-79"/>
              <a:sym typeface="Gill Sans" panose="020B0502020104020203" pitchFamily="34" charset="-79"/>
            </a:endParaRPr>
          </a:p>
        </p:txBody>
      </p:sp>
      <p:sp>
        <p:nvSpPr>
          <p:cNvPr id="30726" name="Rectangle 14">
            <a:extLst>
              <a:ext uri="{FF2B5EF4-FFF2-40B4-BE49-F238E27FC236}">
                <a16:creationId xmlns:a16="http://schemas.microsoft.com/office/drawing/2014/main" id="{B94E887E-A67E-C909-F789-0F71D248B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5343878"/>
            <a:ext cx="6045201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ta-IN" altLang="en-HR" sz="1800" dirty="0"/>
              <a:t>2</a:t>
            </a:r>
            <a:r>
              <a:rPr lang="hr-HR" altLang="en-HR" sz="1800" dirty="0"/>
              <a:t> senior </a:t>
            </a:r>
            <a:r>
              <a:rPr lang="hr-HR" altLang="en-HR" sz="1800" dirty="0" err="1"/>
              <a:t>engineers</a:t>
            </a:r>
            <a:r>
              <a:rPr lang="hr-HR" altLang="en-HR" sz="1800" dirty="0"/>
              <a:t> </a:t>
            </a:r>
            <a:r>
              <a:rPr lang="hr-HR" altLang="en-HR" sz="1800" dirty="0" err="1"/>
              <a:t>and</a:t>
            </a:r>
            <a:r>
              <a:rPr lang="hr-HR" altLang="en-HR" sz="1800" dirty="0"/>
              <a:t> 1 grad student</a:t>
            </a:r>
            <a:endParaRPr lang="en-US" altLang="en-HR" sz="1800" dirty="0"/>
          </a:p>
        </p:txBody>
      </p:sp>
      <p:pic>
        <p:nvPicPr>
          <p:cNvPr id="30736" name="Picture 32">
            <a:extLst>
              <a:ext uri="{FF2B5EF4-FFF2-40B4-BE49-F238E27FC236}">
                <a16:creationId xmlns:a16="http://schemas.microsoft.com/office/drawing/2014/main" id="{12A1C6DF-5E30-026A-B29A-057F30950F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08720"/>
            <a:ext cx="1295375" cy="161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98C315D4-E510-A2E8-1CAD-925DDF609F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1" y="908721"/>
            <a:ext cx="4774541" cy="1824666"/>
          </a:xfrm>
          <a:prstGeom prst="rect">
            <a:avLst/>
          </a:prstGeom>
        </p:spPr>
      </p:pic>
      <p:pic>
        <p:nvPicPr>
          <p:cNvPr id="4" name="Picture 6" descr="LgoPMF2009">
            <a:extLst>
              <a:ext uri="{FF2B5EF4-FFF2-40B4-BE49-F238E27FC236}">
                <a16:creationId xmlns:a16="http://schemas.microsoft.com/office/drawing/2014/main" id="{570D440F-59C2-7686-148F-71EB2CED6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373" y="1453532"/>
            <a:ext cx="901461" cy="85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4F44A3-1AC2-2CA6-AA7F-9826CF1E7935}"/>
              </a:ext>
            </a:extLst>
          </p:cNvPr>
          <p:cNvSpPr txBox="1"/>
          <p:nvPr/>
        </p:nvSpPr>
        <p:spPr>
          <a:xfrm>
            <a:off x="1981950" y="3286813"/>
            <a:ext cx="7160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dirty="0"/>
              <a:t>4 active members – two senior physicists and two graduate students</a:t>
            </a:r>
          </a:p>
        </p:txBody>
      </p:sp>
      <p:pic>
        <p:nvPicPr>
          <p:cNvPr id="7" name="Picture 6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946E93C1-A878-85FD-8648-52577A021E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298" y="3619562"/>
            <a:ext cx="5464809" cy="1699142"/>
          </a:xfrm>
          <a:prstGeom prst="rect">
            <a:avLst/>
          </a:prstGeom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B7FD7973-3CA7-C4C0-4BE8-BCCA1A3A345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7107" y="4456563"/>
            <a:ext cx="8699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00D38C5-5192-83B2-8438-7D312E1507AB}"/>
              </a:ext>
            </a:extLst>
          </p:cNvPr>
          <p:cNvSpPr txBox="1"/>
          <p:nvPr/>
        </p:nvSpPr>
        <p:spPr>
          <a:xfrm>
            <a:off x="7876042" y="246645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dirty="0"/>
              <a:t>Zagreb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B31363-2E6C-2A60-B4BF-99783CC8A7E3}"/>
              </a:ext>
            </a:extLst>
          </p:cNvPr>
          <p:cNvSpPr txBox="1"/>
          <p:nvPr/>
        </p:nvSpPr>
        <p:spPr>
          <a:xfrm>
            <a:off x="2286000" y="324722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H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957869-5537-E9DC-9887-D1ACEAFE2146}"/>
              </a:ext>
            </a:extLst>
          </p:cNvPr>
          <p:cNvSpPr txBox="1"/>
          <p:nvPr/>
        </p:nvSpPr>
        <p:spPr>
          <a:xfrm>
            <a:off x="7966651" y="50170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dirty="0"/>
              <a:t>Split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B209E7-B7AE-A7D0-5BA7-01E58C22D4A1}"/>
              </a:ext>
            </a:extLst>
          </p:cNvPr>
          <p:cNvSpPr txBox="1"/>
          <p:nvPr/>
        </p:nvSpPr>
        <p:spPr>
          <a:xfrm>
            <a:off x="228693" y="2616710"/>
            <a:ext cx="2486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dirty="0"/>
              <a:t>TPC – upgrade </a:t>
            </a:r>
          </a:p>
          <a:p>
            <a:r>
              <a:rPr lang="en-GB" dirty="0"/>
              <a:t>p</a:t>
            </a:r>
            <a:r>
              <a:rPr lang="en-HR" dirty="0"/>
              <a:t>roject + data analysis</a:t>
            </a:r>
          </a:p>
        </p:txBody>
      </p:sp>
      <p:pic>
        <p:nvPicPr>
          <p:cNvPr id="15" name="Picture 5" descr="Screen Shot 2015-10-27 at 13.46.36.png">
            <a:extLst>
              <a:ext uri="{FF2B5EF4-FFF2-40B4-BE49-F238E27FC236}">
                <a16:creationId xmlns:a16="http://schemas.microsoft.com/office/drawing/2014/main" id="{0F54991D-F3E1-3A53-95B0-60A4099E12D8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12" y="3338543"/>
            <a:ext cx="1687537" cy="673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E2A0159-9033-6D94-5652-7BE7DFBC81D4}"/>
              </a:ext>
            </a:extLst>
          </p:cNvPr>
          <p:cNvSpPr txBox="1"/>
          <p:nvPr/>
        </p:nvSpPr>
        <p:spPr>
          <a:xfrm>
            <a:off x="492124" y="4087888"/>
            <a:ext cx="975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HR" dirty="0"/>
              <a:t>pin-off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DF118C-E3EC-BD62-2AAB-547AF21FBFCA}"/>
              </a:ext>
            </a:extLst>
          </p:cNvPr>
          <p:cNvSpPr txBox="1"/>
          <p:nvPr/>
        </p:nvSpPr>
        <p:spPr>
          <a:xfrm>
            <a:off x="0" y="5785746"/>
            <a:ext cx="9142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Direct observation of the dead-cone effect in quantum chromodynamics, </a:t>
            </a:r>
            <a:r>
              <a:rPr lang="en-GB" sz="1400" b="0" i="0" dirty="0">
                <a:solidFill>
                  <a:srgbClr val="616161"/>
                </a:solidFill>
                <a:effectLst/>
                <a:latin typeface="Source Sans Pro" panose="020B0503030403020204" pitchFamily="34" charset="0"/>
              </a:rPr>
              <a:t>May 19 2022 | </a:t>
            </a:r>
            <a:r>
              <a:rPr lang="en-GB" sz="1400" i="0" dirty="0"/>
              <a:t> </a:t>
            </a:r>
            <a:r>
              <a:rPr lang="en-GB" sz="1400" b="0" u="sng" dirty="0">
                <a:solidFill>
                  <a:srgbClr val="5D33BF"/>
                </a:solidFill>
                <a:effectLst/>
                <a:latin typeface="Source Sans Pro" panose="020B0503030403020204" pitchFamily="34" charset="0"/>
              </a:rPr>
              <a:t>NATURE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 605 (7910) , pp.440-+</a:t>
            </a:r>
            <a:endParaRPr lang="en-HR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F60BB1-450D-DD2C-8B95-51DDDA24EBFA}"/>
              </a:ext>
            </a:extLst>
          </p:cNvPr>
          <p:cNvSpPr txBox="1"/>
          <p:nvPr/>
        </p:nvSpPr>
        <p:spPr>
          <a:xfrm>
            <a:off x="1115" y="6152062"/>
            <a:ext cx="9142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Unveiling the strong interaction among hadrons at the LHC, </a:t>
            </a:r>
            <a:r>
              <a:rPr lang="en-GB" sz="1400" b="0" i="0" dirty="0">
                <a:solidFill>
                  <a:srgbClr val="616161"/>
                </a:solidFill>
                <a:effectLst/>
                <a:latin typeface="Source Sans Pro" panose="020B0503030403020204" pitchFamily="34" charset="0"/>
              </a:rPr>
              <a:t>Dec 10 2020 | </a:t>
            </a:r>
            <a:r>
              <a:rPr lang="en-GB" sz="1400" i="0" dirty="0"/>
              <a:t> </a:t>
            </a:r>
            <a:r>
              <a:rPr lang="en-GB" sz="1400" b="0" u="sng" dirty="0">
                <a:solidFill>
                  <a:srgbClr val="5D33BF"/>
                </a:solidFill>
                <a:effectLst/>
                <a:latin typeface="Source Sans Pro" panose="020B0503030403020204" pitchFamily="34" charset="0"/>
              </a:rPr>
              <a:t>NATURE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 588 (7837) , pp.232-+</a:t>
            </a:r>
            <a:r>
              <a:rPr lang="en-GB" sz="1400" dirty="0"/>
              <a:t>,  </a:t>
            </a:r>
            <a:endParaRPr lang="en-HR" sz="1400" dirty="0"/>
          </a:p>
        </p:txBody>
      </p:sp>
    </p:spTree>
    <p:extLst>
      <p:ext uri="{BB962C8B-B14F-4D97-AF65-F5344CB8AC3E}">
        <p14:creationId xmlns:p14="http://schemas.microsoft.com/office/powerpoint/2010/main" val="457762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3" descr="12A_0016 as Smart Object-1_red">
            <a:extLst>
              <a:ext uri="{FF2B5EF4-FFF2-40B4-BE49-F238E27FC236}">
                <a16:creationId xmlns:a16="http://schemas.microsoft.com/office/drawing/2014/main" id="{D08D464C-57FC-6C2A-4002-E4EF79802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"/>
          <a:stretch>
            <a:fillRect/>
          </a:stretch>
        </p:blipFill>
        <p:spPr bwMode="auto">
          <a:xfrm>
            <a:off x="0" y="575438"/>
            <a:ext cx="9214338" cy="630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6" name="Footer Placeholder 4">
            <a:extLst>
              <a:ext uri="{FF2B5EF4-FFF2-40B4-BE49-F238E27FC236}">
                <a16:creationId xmlns:a16="http://schemas.microsoft.com/office/drawing/2014/main" id="{792DD70A-276B-ED51-80B7-629A4D7C04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eaLnBrk="0" hangingPunct="0"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eaLnBrk="0" hangingPunct="0"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eaLnBrk="0" hangingPunct="0"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eaLnBrk="0" hangingPunct="0"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844083"/>
            <a:r>
              <a:rPr lang="en-US" altLang="en-US" sz="1292" b="0">
                <a:solidFill>
                  <a:srgbClr val="000000"/>
                </a:solidFill>
              </a:rPr>
              <a:t>V. Brigljević 		         Nuclear, Particle and Astroparticle Physics in Croatia	     </a:t>
            </a:r>
            <a:endParaRPr lang="en-US" altLang="en-US" sz="1292" b="0" i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27" name="Slide Number Placeholder 5">
            <a:extLst>
              <a:ext uri="{FF2B5EF4-FFF2-40B4-BE49-F238E27FC236}">
                <a16:creationId xmlns:a16="http://schemas.microsoft.com/office/drawing/2014/main" id="{1BDF38C9-FCE6-293E-3287-425E7982AB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eaLnBrk="0" hangingPunct="0"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eaLnBrk="0" hangingPunct="0"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eaLnBrk="0" hangingPunct="0"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eaLnBrk="0" hangingPunct="0"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1477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844083"/>
            <a:fld id="{B38849BC-222A-4244-AE97-6BB57A0AEF4E}" type="slidenum">
              <a:rPr lang="en-US" altLang="en-US" sz="1292" b="0">
                <a:solidFill>
                  <a:srgbClr val="000000"/>
                </a:solidFill>
                <a:latin typeface="Times New Roman" panose="02020603050405020304" pitchFamily="18" charset="0"/>
              </a:rPr>
              <a:pPr defTabSz="844083"/>
              <a:t>4</a:t>
            </a:fld>
            <a:endParaRPr lang="en-US" altLang="en-US" sz="1292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29" name="Text Box 4">
            <a:extLst>
              <a:ext uri="{FF2B5EF4-FFF2-40B4-BE49-F238E27FC236}">
                <a16:creationId xmlns:a16="http://schemas.microsoft.com/office/drawing/2014/main" id="{40D9C04E-4429-677B-769D-24CC35AF4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508" y="2564904"/>
            <a:ext cx="4250468" cy="111543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844083" eaLnBrk="1" hangingPunct="1">
              <a:spcBef>
                <a:spcPts val="0"/>
              </a:spcBef>
            </a:pPr>
            <a:r>
              <a:rPr lang="hr-HR" altLang="en-US" sz="1662" dirty="0">
                <a:solidFill>
                  <a:srgbClr val="0000FF"/>
                </a:solidFill>
              </a:rPr>
              <a:t>RBI </a:t>
            </a:r>
            <a:r>
              <a:rPr lang="hr-HR" altLang="en-US" sz="1662" dirty="0" err="1">
                <a:solidFill>
                  <a:srgbClr val="0000FF"/>
                </a:solidFill>
              </a:rPr>
              <a:t>group</a:t>
            </a:r>
            <a:r>
              <a:rPr lang="hr-HR" altLang="en-US" sz="1662" dirty="0">
                <a:solidFill>
                  <a:srgbClr val="0000FF"/>
                </a:solidFill>
              </a:rPr>
              <a:t> (Zagreb)</a:t>
            </a:r>
            <a:endParaRPr lang="hr-HR" altLang="en-US" sz="1662" b="0" dirty="0">
              <a:solidFill>
                <a:srgbClr val="0000FF"/>
              </a:solidFill>
            </a:endParaRPr>
          </a:p>
          <a:p>
            <a:pPr defTabSz="844083" eaLnBrk="1" hangingPunct="1">
              <a:spcBef>
                <a:spcPts val="0"/>
              </a:spcBef>
            </a:pPr>
            <a:r>
              <a:rPr lang="en-US" altLang="en-US" sz="1662" b="0" dirty="0">
                <a:solidFill>
                  <a:srgbClr val="0000FF"/>
                </a:solidFill>
              </a:rPr>
              <a:t>6 scientists </a:t>
            </a:r>
          </a:p>
          <a:p>
            <a:pPr defTabSz="844083" eaLnBrk="1" hangingPunct="1">
              <a:spcBef>
                <a:spcPts val="0"/>
              </a:spcBef>
            </a:pPr>
            <a:r>
              <a:rPr lang="en-US" altLang="en-US" sz="1662" b="0" dirty="0">
                <a:solidFill>
                  <a:srgbClr val="0000FF"/>
                </a:solidFill>
              </a:rPr>
              <a:t>1 PhD students</a:t>
            </a:r>
          </a:p>
          <a:p>
            <a:pPr defTabSz="844083" eaLnBrk="1" hangingPunct="1">
              <a:spcBef>
                <a:spcPts val="0"/>
              </a:spcBef>
            </a:pPr>
            <a:r>
              <a:rPr lang="en-US" altLang="en-US" sz="1662" b="0" dirty="0">
                <a:solidFill>
                  <a:srgbClr val="0000FF"/>
                </a:solidFill>
              </a:rPr>
              <a:t>7 completed theses since LHC start</a:t>
            </a:r>
          </a:p>
        </p:txBody>
      </p:sp>
      <p:sp>
        <p:nvSpPr>
          <p:cNvPr id="52230" name="Text Box 5">
            <a:extLst>
              <a:ext uri="{FF2B5EF4-FFF2-40B4-BE49-F238E27FC236}">
                <a16:creationId xmlns:a16="http://schemas.microsoft.com/office/drawing/2014/main" id="{53C059BD-8009-165F-9F8B-A32EFC06B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508" y="1114064"/>
            <a:ext cx="4250468" cy="137120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844083" eaLnBrk="1" hangingPunct="1">
              <a:spcBef>
                <a:spcPct val="50000"/>
              </a:spcBef>
            </a:pPr>
            <a:r>
              <a:rPr lang="hr-HR" altLang="en-US" sz="1662" dirty="0">
                <a:solidFill>
                  <a:srgbClr val="0000FF"/>
                </a:solidFill>
              </a:rPr>
              <a:t>Split University Group (FESB+PMF)</a:t>
            </a:r>
            <a:endParaRPr lang="hr-HR" altLang="en-US" sz="1662" b="0" dirty="0">
              <a:solidFill>
                <a:srgbClr val="0000FF"/>
              </a:solidFill>
            </a:endParaRPr>
          </a:p>
          <a:p>
            <a:pPr defTabSz="844083" eaLnBrk="1" hangingPunct="1">
              <a:spcBef>
                <a:spcPts val="0"/>
              </a:spcBef>
            </a:pPr>
            <a:r>
              <a:rPr lang="en-US" altLang="en-US" sz="1662" b="0" dirty="0">
                <a:solidFill>
                  <a:srgbClr val="0000FF"/>
                </a:solidFill>
              </a:rPr>
              <a:t>5 scientists (1 on leave for public service)</a:t>
            </a:r>
          </a:p>
          <a:p>
            <a:pPr defTabSz="844083" eaLnBrk="1" hangingPunct="1">
              <a:spcBef>
                <a:spcPts val="0"/>
              </a:spcBef>
            </a:pPr>
            <a:r>
              <a:rPr lang="en-US" altLang="en-US" sz="1662" b="0" dirty="0">
                <a:solidFill>
                  <a:srgbClr val="0000FF"/>
                </a:solidFill>
              </a:rPr>
              <a:t>2 PhD students</a:t>
            </a:r>
          </a:p>
          <a:p>
            <a:pPr defTabSz="844083" eaLnBrk="1" hangingPunct="1">
              <a:spcBef>
                <a:spcPts val="0"/>
              </a:spcBef>
            </a:pPr>
            <a:r>
              <a:rPr lang="en-US" altLang="en-US" sz="1662" b="0" dirty="0">
                <a:solidFill>
                  <a:srgbClr val="0000FF"/>
                </a:solidFill>
              </a:rPr>
              <a:t>8 engineers</a:t>
            </a:r>
          </a:p>
          <a:p>
            <a:pPr defTabSz="844083" eaLnBrk="1" hangingPunct="1">
              <a:spcBef>
                <a:spcPts val="0"/>
              </a:spcBef>
            </a:pPr>
            <a:r>
              <a:rPr lang="en-US" altLang="en-US" sz="1662" b="0" dirty="0">
                <a:solidFill>
                  <a:srgbClr val="0000FF"/>
                </a:solidFill>
              </a:rPr>
              <a:t>5 completed theses since LHC start</a:t>
            </a:r>
          </a:p>
        </p:txBody>
      </p:sp>
      <p:sp>
        <p:nvSpPr>
          <p:cNvPr id="52231" name="Rectangle 6">
            <a:extLst>
              <a:ext uri="{FF2B5EF4-FFF2-40B4-BE49-F238E27FC236}">
                <a16:creationId xmlns:a16="http://schemas.microsoft.com/office/drawing/2014/main" id="{6A578717-135A-7E00-CF6F-1E9CAE581DB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0" y="1065924"/>
            <a:ext cx="4543347" cy="5531428"/>
          </a:xfrm>
          <a:solidFill>
            <a:schemeClr val="bg1">
              <a:alpha val="81175"/>
            </a:schemeClr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400" u="sng" dirty="0">
                <a:ea typeface="ＭＳ Ｐゴシック" panose="020B0600070205080204" pitchFamily="34" charset="-128"/>
              </a:rPr>
              <a:t>Current activities (last 5 years)</a:t>
            </a:r>
          </a:p>
          <a:p>
            <a:pPr>
              <a:lnSpc>
                <a:spcPct val="9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Physics analysis: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>
                <a:ea typeface="ＭＳ Ｐゴシック" panose="020B0600070205080204" pitchFamily="34" charset="-128"/>
              </a:rPr>
              <a:t>Split: Higgs (golden HZZ channel, self and anomalous H couplings), VBS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>
                <a:ea typeface="ＭＳ Ｐゴシック" panose="020B0600070205080204" pitchFamily="34" charset="-128"/>
              </a:rPr>
              <a:t>RBI: BSM Searches, Higgs to bb (VH, double and triple Higgs)</a:t>
            </a:r>
          </a:p>
          <a:p>
            <a:pPr>
              <a:lnSpc>
                <a:spcPct val="9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Detector activities: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>
                <a:ea typeface="ＭＳ Ｐゴシック" panose="020B0600070205080204" pitchFamily="34" charset="-128"/>
              </a:rPr>
              <a:t>Split: ECAL Software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>
                <a:ea typeface="ＭＳ Ｐゴシック" panose="020B0600070205080204" pitchFamily="34" charset="-128"/>
              </a:rPr>
              <a:t>RBI: Pixel </a:t>
            </a:r>
            <a:r>
              <a:rPr lang="en-US" altLang="en-US" sz="1800" dirty="0" err="1">
                <a:ea typeface="ＭＳ Ｐゴシック" panose="020B0600070205080204" pitchFamily="34" charset="-128"/>
              </a:rPr>
              <a:t>Offline+Online</a:t>
            </a:r>
            <a:endParaRPr lang="en-US" altLang="en-US" sz="1800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Upgrade Activities (Phase 2)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>
                <a:ea typeface="ＭＳ Ｐゴシック" panose="020B0600070205080204" pitchFamily="34" charset="-128"/>
              </a:rPr>
              <a:t>RBI: Pixel detector upgrade (module production and testing, irradiation tests)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>
                <a:ea typeface="ＭＳ Ｐゴシック" panose="020B0600070205080204" pitchFamily="34" charset="-128"/>
              </a:rPr>
              <a:t>Split: HGCAL: L1 trigger - development and design of advanced electronics algorithms (ASIC and FPGA). Machine learning in real time for (EM) shower classification</a:t>
            </a:r>
          </a:p>
        </p:txBody>
      </p:sp>
      <p:sp>
        <p:nvSpPr>
          <p:cNvPr id="13" name="Rectangle 13">
            <a:extLst>
              <a:ext uri="{FF2B5EF4-FFF2-40B4-BE49-F238E27FC236}">
                <a16:creationId xmlns:a16="http://schemas.microsoft.com/office/drawing/2014/main" id="{D556D389-56C3-57B8-C16A-64C672F129E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214337" cy="9671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/>
          <a:lstStyle>
            <a:lvl1pPr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Participation</a:t>
            </a:r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 </a:t>
            </a:r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in</a:t>
            </a:r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 </a:t>
            </a:r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the</a:t>
            </a:r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 CMS </a:t>
            </a:r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Experiment</a:t>
            </a:r>
            <a:endParaRPr lang="en-US" altLang="en-HR" sz="4000" dirty="0">
              <a:latin typeface="Gill Sans" panose="020B0502020104020203" pitchFamily="34" charset="-79"/>
              <a:sym typeface="Gill Sans" panose="020B0502020104020203" pitchFamily="34" charset="-79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2D2A1827-AEF9-D07D-60A2-83878F6F94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508" y="3759969"/>
            <a:ext cx="4250468" cy="2961506"/>
          </a:xfrm>
          <a:prstGeom prst="rect">
            <a:avLst/>
          </a:prstGeom>
          <a:solidFill>
            <a:srgbClr val="FFCCCC">
              <a:alpha val="9411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u="sng" dirty="0">
                <a:ea typeface="ＭＳ Ｐゴシック" panose="020B0600070205080204" pitchFamily="34" charset="-128"/>
              </a:rPr>
              <a:t>Some highlights</a:t>
            </a:r>
            <a:endParaRPr lang="en-US" altLang="en-US" sz="2000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en-US" sz="2000" dirty="0">
                <a:ea typeface="ＭＳ Ｐゴシック" panose="020B0600070205080204" pitchFamily="34" charset="-128"/>
              </a:rPr>
              <a:t>Transfer of knowledge, technology and capacity building (Physics &lt;-&gt; Electronics Engineering) at Split-FESB for HGCAL</a:t>
            </a:r>
          </a:p>
          <a:p>
            <a:pPr>
              <a:lnSpc>
                <a:spcPct val="90000"/>
              </a:lnSpc>
            </a:pPr>
            <a:r>
              <a:rPr lang="en-US" altLang="en-US" sz="2000" dirty="0" err="1">
                <a:ea typeface="ＭＳ Ｐゴシック" panose="020B0600070205080204" pitchFamily="34" charset="-128"/>
              </a:rPr>
              <a:t>Convenership</a:t>
            </a:r>
            <a:r>
              <a:rPr lang="en-US" altLang="en-US" sz="2000" dirty="0">
                <a:ea typeface="ＭＳ Ｐゴシック" panose="020B0600070205080204" pitchFamily="34" charset="-128"/>
              </a:rPr>
              <a:t> roles in physics analyses (HZZ, stop) and detector responsibilities (e.g. Pixel </a:t>
            </a:r>
            <a:r>
              <a:rPr lang="en-US" altLang="en-US" sz="2000" dirty="0" err="1">
                <a:ea typeface="ＭＳ Ｐゴシック" panose="020B0600070205080204" pitchFamily="34" charset="-128"/>
              </a:rPr>
              <a:t>sw</a:t>
            </a:r>
            <a:r>
              <a:rPr lang="en-US" altLang="en-US" sz="2000" dirty="0">
                <a:ea typeface="ＭＳ Ｐゴシック" panose="020B0600070205080204" pitchFamily="34" charset="-128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altLang="en-US" sz="2000" dirty="0">
                <a:ea typeface="ＭＳ Ｐゴシック" panose="020B0600070205080204" pitchFamily="34" charset="-128"/>
              </a:rPr>
              <a:t>Leading authors in several physics papers</a:t>
            </a:r>
          </a:p>
        </p:txBody>
      </p:sp>
    </p:spTree>
    <p:extLst>
      <p:ext uri="{BB962C8B-B14F-4D97-AF65-F5344CB8AC3E}">
        <p14:creationId xmlns:p14="http://schemas.microsoft.com/office/powerpoint/2010/main" val="320300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488520" y="908720"/>
            <a:ext cx="816660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000000"/>
                </a:solidFill>
                <a:latin typeface="FreeSans"/>
              </a:rPr>
              <a:t>PROJECT IS572 – Multi Nucleon Transfer Experiment @ MINIBALL</a:t>
            </a:r>
            <a:r>
              <a:rPr lang="en-US" sz="20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-7560" y="1097280"/>
            <a:ext cx="4577040" cy="1735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4776480" y="1097280"/>
            <a:ext cx="3812400" cy="3655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779272" y="5425283"/>
            <a:ext cx="167364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5"/>
          <p:cNvSpPr/>
          <p:nvPr/>
        </p:nvSpPr>
        <p:spPr>
          <a:xfrm>
            <a:off x="4776480" y="3883320"/>
            <a:ext cx="4162320" cy="310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Symbol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3" name="TextShape 6"/>
          <p:cNvSpPr txBox="1"/>
          <p:nvPr/>
        </p:nvSpPr>
        <p:spPr>
          <a:xfrm>
            <a:off x="427680" y="1229568"/>
            <a:ext cx="8259120" cy="471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500" b="0" strike="noStrike" spc="-1" dirty="0">
                <a:solidFill>
                  <a:srgbClr val="000000"/>
                </a:solidFill>
                <a:latin typeface="FreeSans"/>
              </a:rPr>
              <a:t>spoke(s)person: S.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FreeSans"/>
              </a:rPr>
              <a:t>Szilner</a:t>
            </a:r>
            <a:r>
              <a:rPr lang="en-US" sz="1500" b="0" strike="noStrike" spc="-1" dirty="0">
                <a:solidFill>
                  <a:srgbClr val="000000"/>
                </a:solidFill>
                <a:latin typeface="FreeSans"/>
              </a:rPr>
              <a:t>, Ruder Boskovic Institute, Zagreb, J.J.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FreeSans"/>
              </a:rPr>
              <a:t>Valiente</a:t>
            </a:r>
            <a:r>
              <a:rPr lang="en-US" sz="1500" b="0" strike="noStrike" spc="-1" dirty="0">
                <a:solidFill>
                  <a:srgbClr val="000000"/>
                </a:solidFill>
                <a:latin typeface="FreeSans"/>
              </a:rPr>
              <a:t>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FreeSans"/>
              </a:rPr>
              <a:t>Dobon</a:t>
            </a:r>
            <a:r>
              <a:rPr lang="en-US" sz="1500" b="0" strike="noStrike" spc="-1" dirty="0">
                <a:solidFill>
                  <a:srgbClr val="000000"/>
                </a:solidFill>
                <a:latin typeface="FreeSans"/>
              </a:rPr>
              <a:t>, LNL – INFN, Padova, Italy</a:t>
            </a:r>
            <a:endParaRPr lang="en-US" sz="1500" b="0" strike="noStrike" spc="-1" dirty="0">
              <a:latin typeface="FreeSans"/>
            </a:endParaRPr>
          </a:p>
        </p:txBody>
      </p:sp>
      <p:sp>
        <p:nvSpPr>
          <p:cNvPr id="44" name="TextShape 7"/>
          <p:cNvSpPr txBox="1"/>
          <p:nvPr/>
        </p:nvSpPr>
        <p:spPr>
          <a:xfrm>
            <a:off x="204480" y="1916832"/>
            <a:ext cx="4572000" cy="1183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600" b="0" strike="noStrike" spc="-1" dirty="0">
                <a:solidFill>
                  <a:srgbClr val="000000"/>
                </a:solidFill>
                <a:latin typeface="FreeSans"/>
              </a:rPr>
              <a:t>First MNT experiment with RIB.</a:t>
            </a:r>
            <a:endParaRPr lang="en-US" sz="16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600" b="0" strike="noStrike" spc="-1" dirty="0">
                <a:solidFill>
                  <a:srgbClr val="000000"/>
                </a:solidFill>
                <a:latin typeface="FreeSans"/>
              </a:rPr>
              <a:t>Beam Intensity required 1.5 10</a:t>
            </a:r>
            <a:r>
              <a:rPr lang="en-US" sz="1600" b="0" strike="noStrike" spc="-1" baseline="14000000" dirty="0">
                <a:solidFill>
                  <a:srgbClr val="000000"/>
                </a:solidFill>
                <a:latin typeface="FreeSans"/>
              </a:rPr>
              <a:t>7</a:t>
            </a:r>
            <a:r>
              <a:rPr lang="en-US" sz="1600" b="0" strike="noStrike" spc="-1" dirty="0">
                <a:solidFill>
                  <a:srgbClr val="000000"/>
                </a:solidFill>
                <a:latin typeface="FreeSans"/>
              </a:rPr>
              <a:t>pps</a:t>
            </a:r>
            <a:endParaRPr lang="en-US" sz="16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600" b="0" strike="noStrike" spc="-1" dirty="0">
                <a:solidFill>
                  <a:srgbClr val="000000"/>
                </a:solidFill>
                <a:latin typeface="FreeSans"/>
              </a:rPr>
              <a:t>First Exp. @ HIEISOLDE with all cavities used (6.15 MeV/u)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 dirty="0">
              <a:latin typeface="Arial"/>
            </a:endParaRPr>
          </a:p>
        </p:txBody>
      </p:sp>
      <p:sp>
        <p:nvSpPr>
          <p:cNvPr id="45" name="TextShape 8"/>
          <p:cNvSpPr txBox="1"/>
          <p:nvPr/>
        </p:nvSpPr>
        <p:spPr>
          <a:xfrm>
            <a:off x="3286904" y="3787560"/>
            <a:ext cx="5631736" cy="27556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0" strike="noStrike" spc="-1" dirty="0" err="1">
                <a:latin typeface="FreeSans"/>
                <a:ea typeface="Noto Sans CJK SC"/>
              </a:rPr>
              <a:t>MrSc</a:t>
            </a:r>
            <a:r>
              <a:rPr lang="en-US" sz="1500" b="0" strike="noStrike" spc="-1" dirty="0">
                <a:latin typeface="FreeSans"/>
                <a:ea typeface="Noto Sans CJK SC"/>
              </a:rPr>
              <a:t>: M. </a:t>
            </a:r>
            <a:r>
              <a:rPr lang="en-US" sz="1500" b="0" strike="noStrike" spc="-1" dirty="0" err="1">
                <a:latin typeface="FreeSans"/>
                <a:ea typeface="EHJKMS+CMBX12"/>
              </a:rPr>
              <a:t>Bortolami</a:t>
            </a:r>
            <a:r>
              <a:rPr lang="en-US" sz="1500" b="0" strike="noStrike" spc="-1" dirty="0">
                <a:latin typeface="FreeSans"/>
                <a:ea typeface="EHJKMS+CMBX12"/>
              </a:rPr>
              <a:t>, Study heavy elements with exotic beams at ISOLDE - </a:t>
            </a:r>
            <a:r>
              <a:rPr lang="en-US" sz="1500" b="0" strike="noStrike" spc="-1" dirty="0" err="1">
                <a:latin typeface="FreeSans"/>
                <a:ea typeface="EHJKMS+CMBX12"/>
              </a:rPr>
              <a:t>CERN,Universita</a:t>
            </a:r>
            <a:r>
              <a:rPr lang="en-US" sz="1500" b="0" strike="noStrike" spc="-1" dirty="0">
                <a:latin typeface="FreeSans"/>
                <a:ea typeface="EHJKMS+CMBX12"/>
              </a:rPr>
              <a:t> </a:t>
            </a:r>
            <a:r>
              <a:rPr lang="en-US" sz="1500" b="0" strike="noStrike" spc="-1" dirty="0" err="1">
                <a:latin typeface="FreeSans"/>
                <a:ea typeface="EHJKMS+CMBX12"/>
              </a:rPr>
              <a:t>degli</a:t>
            </a:r>
            <a:r>
              <a:rPr lang="en-US" sz="1500" b="0" strike="noStrike" spc="-1" dirty="0">
                <a:latin typeface="FreeSans"/>
                <a:ea typeface="EHJKMS+CMBX12"/>
              </a:rPr>
              <a:t> </a:t>
            </a:r>
            <a:r>
              <a:rPr lang="en-US" sz="1500" b="0" strike="noStrike" spc="-1" dirty="0" err="1">
                <a:latin typeface="FreeSans"/>
                <a:ea typeface="EHJKMS+CMBX12"/>
              </a:rPr>
              <a:t>Studi</a:t>
            </a:r>
            <a:r>
              <a:rPr lang="en-US" sz="1500" b="0" strike="noStrike" spc="-1" dirty="0">
                <a:latin typeface="FreeSans"/>
                <a:ea typeface="EHJKMS+CMBX12"/>
              </a:rPr>
              <a:t> di Padova, </a:t>
            </a:r>
            <a:r>
              <a:rPr lang="en-US" sz="1500" b="0" strike="noStrike" spc="-1" dirty="0" err="1">
                <a:latin typeface="FreeSans"/>
                <a:ea typeface="EHJKMS+CMBX12"/>
              </a:rPr>
              <a:t>Dipartimento</a:t>
            </a:r>
            <a:r>
              <a:rPr lang="en-US" sz="1500" b="0" strike="noStrike" spc="-1" dirty="0">
                <a:latin typeface="FreeSans"/>
                <a:ea typeface="EHJKMS+CMBX12"/>
              </a:rPr>
              <a:t> di </a:t>
            </a:r>
            <a:r>
              <a:rPr lang="en-US" sz="1500" b="0" strike="noStrike" spc="-1" dirty="0" err="1">
                <a:latin typeface="FreeSans"/>
                <a:ea typeface="EHJKMS+CMBX12"/>
              </a:rPr>
              <a:t>Fisica</a:t>
            </a:r>
            <a:r>
              <a:rPr lang="en-US" sz="1500" b="0" strike="noStrike" spc="-1" dirty="0">
                <a:latin typeface="FreeSans"/>
                <a:ea typeface="EHJKMS+CMBX12"/>
              </a:rPr>
              <a:t> e </a:t>
            </a:r>
            <a:r>
              <a:rPr lang="en-US" sz="1500" b="0" strike="noStrike" spc="-1" dirty="0" err="1">
                <a:latin typeface="FreeSans"/>
                <a:ea typeface="EHJKMS+CMBX12"/>
              </a:rPr>
              <a:t>Astronimia</a:t>
            </a:r>
            <a:r>
              <a:rPr lang="en-US" sz="1500" b="0" strike="noStrike" spc="-1" dirty="0">
                <a:latin typeface="FreeSans"/>
                <a:ea typeface="EHJKMS+CMBX12"/>
              </a:rPr>
              <a:t> Galileo Galilei, Padova, </a:t>
            </a:r>
            <a:r>
              <a:rPr lang="en-US" sz="1500" b="0" strike="noStrike" spc="-1" dirty="0">
                <a:latin typeface="FreeSans"/>
              </a:rPr>
              <a:t>(supervisor; J.J. </a:t>
            </a:r>
            <a:r>
              <a:rPr lang="en-US" sz="1500" b="0" strike="noStrike" spc="-1" dirty="0" err="1">
                <a:latin typeface="FreeSans"/>
              </a:rPr>
              <a:t>Valiente</a:t>
            </a:r>
            <a:r>
              <a:rPr lang="en-US" sz="1500" b="0" strike="noStrike" spc="-1" dirty="0">
                <a:latin typeface="FreeSans"/>
              </a:rPr>
              <a:t> </a:t>
            </a:r>
            <a:r>
              <a:rPr lang="en-US" sz="1500" b="0" strike="noStrike" spc="-1" dirty="0" err="1">
                <a:latin typeface="FreeSans"/>
              </a:rPr>
              <a:t>Dobon</a:t>
            </a:r>
            <a:r>
              <a:rPr lang="en-US" sz="1500" b="0" strike="noStrike" spc="-1" dirty="0">
                <a:latin typeface="FreeSans"/>
              </a:rPr>
              <a:t>), 2018</a:t>
            </a:r>
            <a:endParaRPr lang="en-US" sz="1500" spc="-1" dirty="0">
              <a:latin typeface="Free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0" strike="noStrike" spc="-1" dirty="0" err="1">
                <a:latin typeface="FreeSans"/>
                <a:ea typeface="EHJKMS+CMBX12"/>
              </a:rPr>
              <a:t>MrSc</a:t>
            </a:r>
            <a:r>
              <a:rPr lang="en-US" sz="1500" b="0" strike="noStrike" spc="-1" dirty="0">
                <a:latin typeface="FreeSans"/>
                <a:ea typeface="EHJKMS+CMBX12"/>
              </a:rPr>
              <a:t>: M. </a:t>
            </a:r>
            <a:r>
              <a:rPr lang="en-US" sz="1500" b="0" strike="noStrike" spc="-1" dirty="0" err="1">
                <a:latin typeface="FreeSans"/>
                <a:ea typeface="EHJKMS+CMBX12"/>
              </a:rPr>
              <a:t>Crnac</a:t>
            </a:r>
            <a:r>
              <a:rPr lang="en-US" sz="1500" b="0" strike="noStrike" spc="-1" dirty="0">
                <a:latin typeface="FreeSans"/>
                <a:ea typeface="EHJKMS+CMBX12"/>
              </a:rPr>
              <a:t>, Faculty of Science, Zagreb (supervisor: S. </a:t>
            </a:r>
            <a:r>
              <a:rPr lang="en-US" sz="1500" b="0" strike="noStrike" spc="-1" dirty="0" err="1">
                <a:latin typeface="FreeSans"/>
                <a:ea typeface="EHJKMS+CMBX12"/>
              </a:rPr>
              <a:t>Szilner</a:t>
            </a:r>
            <a:r>
              <a:rPr lang="en-US" sz="1500" b="0" strike="noStrike" spc="-1" dirty="0">
                <a:latin typeface="FreeSans"/>
                <a:ea typeface="EHJKMS+CMBX12"/>
              </a:rPr>
              <a:t>), 2019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0" strike="noStrike" spc="-1" dirty="0">
                <a:latin typeface="FreeSans"/>
                <a:ea typeface="EHJKMS+CMBX12"/>
              </a:rPr>
              <a:t>PhD: P. </a:t>
            </a:r>
            <a:r>
              <a:rPr lang="en-US" sz="1500" b="0" strike="noStrike" spc="-1" dirty="0" err="1">
                <a:latin typeface="FreeSans"/>
                <a:ea typeface="EHJKMS+CMBX12"/>
              </a:rPr>
              <a:t>Colovic</a:t>
            </a:r>
            <a:r>
              <a:rPr lang="en-US" sz="1500" b="0" strike="noStrike" spc="-1" dirty="0">
                <a:latin typeface="FreeSans"/>
                <a:ea typeface="EHJKMS+CMBX12"/>
              </a:rPr>
              <a:t>, Study of transfer reaction properties with stable and unstable heavy ion beams, Faculty of Science, Zagreb (supervisor: S. </a:t>
            </a:r>
            <a:r>
              <a:rPr lang="en-US" sz="1500" b="0" strike="noStrike" spc="-1" dirty="0" err="1">
                <a:latin typeface="FreeSans"/>
                <a:ea typeface="EHJKMS+CMBX12"/>
              </a:rPr>
              <a:t>Szilner</a:t>
            </a:r>
            <a:r>
              <a:rPr lang="en-US" sz="1500" b="0" strike="noStrike" spc="-1" dirty="0">
                <a:latin typeface="FreeSans"/>
                <a:ea typeface="EHJKMS+CMBX12"/>
              </a:rPr>
              <a:t>), 2020 P. </a:t>
            </a:r>
            <a:r>
              <a:rPr lang="en-US" sz="1500" b="0" strike="noStrike" spc="-1" dirty="0" err="1">
                <a:latin typeface="FreeSans"/>
                <a:ea typeface="EHJKMS+CMBX12"/>
              </a:rPr>
              <a:t>Colovic</a:t>
            </a:r>
            <a:r>
              <a:rPr lang="en-US" sz="1500" b="0" strike="noStrike" spc="-1" dirty="0">
                <a:latin typeface="FreeSans"/>
                <a:ea typeface="EHJKMS+CMBX12"/>
              </a:rPr>
              <a:t>, S. </a:t>
            </a:r>
            <a:r>
              <a:rPr lang="en-US" sz="1500" b="0" strike="noStrike" spc="-1" dirty="0" err="1">
                <a:latin typeface="FreeSans"/>
                <a:ea typeface="EHJKMS+CMBX12"/>
              </a:rPr>
              <a:t>Szilner</a:t>
            </a:r>
            <a:r>
              <a:rPr lang="en-US" sz="1500" b="0" strike="noStrike" spc="-1" dirty="0">
                <a:latin typeface="FreeSans"/>
                <a:ea typeface="EHJKMS+CMBX12"/>
              </a:rPr>
              <a:t> et al., Population of lead isotopes in binary reactions using a 94Rb radioactive beam, Physical Review C 102 (2020) 054609  </a:t>
            </a:r>
            <a:endParaRPr lang="en-US" sz="1500" b="0" strike="noStrike" spc="-1" dirty="0">
              <a:solidFill>
                <a:srgbClr val="FFFFFF"/>
              </a:solidFill>
              <a:latin typeface="FreeSans"/>
              <a:ea typeface="UJMVVO+NimbusSanL-Bold"/>
            </a:endParaRPr>
          </a:p>
          <a:p>
            <a:endParaRPr lang="en-US" sz="1500" b="0" strike="noStrike" spc="-1" dirty="0">
              <a:solidFill>
                <a:srgbClr val="FFFFFF"/>
              </a:solidFill>
              <a:latin typeface="FreeSans"/>
              <a:ea typeface="UJMVVO+NimbusSanL-Bold"/>
            </a:endParaRPr>
          </a:p>
        </p:txBody>
      </p:sp>
      <p:pic>
        <p:nvPicPr>
          <p:cNvPr id="46" name="Picture 45"/>
          <p:cNvPicPr/>
          <p:nvPr/>
        </p:nvPicPr>
        <p:blipFill>
          <a:blip r:embed="rId2"/>
          <a:stretch/>
        </p:blipFill>
        <p:spPr>
          <a:xfrm>
            <a:off x="179512" y="3107243"/>
            <a:ext cx="2920320" cy="3217680"/>
          </a:xfrm>
          <a:prstGeom prst="rect">
            <a:avLst/>
          </a:prstGeom>
          <a:ln>
            <a:noFill/>
          </a:ln>
        </p:spPr>
      </p:pic>
      <p:pic>
        <p:nvPicPr>
          <p:cNvPr id="47" name="Picture 5_6"/>
          <p:cNvPicPr/>
          <p:nvPr/>
        </p:nvPicPr>
        <p:blipFill>
          <a:blip r:embed="rId3"/>
          <a:stretch/>
        </p:blipFill>
        <p:spPr>
          <a:xfrm rot="1740600">
            <a:off x="1361392" y="3249803"/>
            <a:ext cx="1225080" cy="1233360"/>
          </a:xfrm>
          <a:prstGeom prst="rect">
            <a:avLst/>
          </a:prstGeom>
          <a:ln>
            <a:noFill/>
          </a:ln>
        </p:spPr>
      </p:pic>
      <p:pic>
        <p:nvPicPr>
          <p:cNvPr id="48" name="Picture 5_7"/>
          <p:cNvPicPr/>
          <p:nvPr/>
        </p:nvPicPr>
        <p:blipFill>
          <a:blip r:embed="rId3"/>
          <a:stretch/>
        </p:blipFill>
        <p:spPr>
          <a:xfrm>
            <a:off x="253312" y="3461843"/>
            <a:ext cx="1225080" cy="1233360"/>
          </a:xfrm>
          <a:prstGeom prst="rect">
            <a:avLst/>
          </a:prstGeom>
          <a:ln>
            <a:noFill/>
          </a:ln>
        </p:spPr>
      </p:pic>
      <p:pic>
        <p:nvPicPr>
          <p:cNvPr id="49" name="Picture 5_8"/>
          <p:cNvPicPr/>
          <p:nvPr/>
        </p:nvPicPr>
        <p:blipFill>
          <a:blip r:embed="rId3"/>
          <a:stretch/>
        </p:blipFill>
        <p:spPr>
          <a:xfrm rot="16169400">
            <a:off x="846592" y="5146643"/>
            <a:ext cx="1225080" cy="1233360"/>
          </a:xfrm>
          <a:prstGeom prst="rect">
            <a:avLst/>
          </a:prstGeom>
          <a:ln>
            <a:noFill/>
          </a:ln>
        </p:spPr>
      </p:pic>
      <p:sp>
        <p:nvSpPr>
          <p:cNvPr id="50" name="CustomShape 9"/>
          <p:cNvSpPr/>
          <p:nvPr/>
        </p:nvSpPr>
        <p:spPr>
          <a:xfrm>
            <a:off x="4900680" y="2133752"/>
            <a:ext cx="341280" cy="177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CustomShape 10"/>
          <p:cNvSpPr/>
          <p:nvPr/>
        </p:nvSpPr>
        <p:spPr>
          <a:xfrm>
            <a:off x="4777200" y="2482592"/>
            <a:ext cx="644760" cy="17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CustomShape 11"/>
          <p:cNvSpPr/>
          <p:nvPr/>
        </p:nvSpPr>
        <p:spPr>
          <a:xfrm>
            <a:off x="5062320" y="2918552"/>
            <a:ext cx="332640" cy="17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3" name="Picture 52"/>
          <p:cNvPicPr/>
          <p:nvPr/>
        </p:nvPicPr>
        <p:blipFill>
          <a:blip r:embed="rId4"/>
          <a:stretch/>
        </p:blipFill>
        <p:spPr>
          <a:xfrm>
            <a:off x="4989960" y="1734872"/>
            <a:ext cx="3284640" cy="1982160"/>
          </a:xfrm>
          <a:prstGeom prst="rect">
            <a:avLst/>
          </a:prstGeom>
          <a:ln w="36720">
            <a:solidFill>
              <a:srgbClr val="5E11A6"/>
            </a:solidFill>
            <a:round/>
          </a:ln>
        </p:spPr>
      </p:pic>
      <p:sp>
        <p:nvSpPr>
          <p:cNvPr id="54" name="CustomShape 12"/>
          <p:cNvSpPr/>
          <p:nvPr/>
        </p:nvSpPr>
        <p:spPr>
          <a:xfrm>
            <a:off x="6987960" y="1927832"/>
            <a:ext cx="885600" cy="248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1600" b="1" strike="noStrike" spc="-1">
                <a:latin typeface="FreeSans"/>
              </a:rPr>
              <a:t>Rb-like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55" name="CustomShape 13"/>
          <p:cNvSpPr/>
          <p:nvPr/>
        </p:nvSpPr>
        <p:spPr>
          <a:xfrm>
            <a:off x="8032680" y="3215552"/>
            <a:ext cx="885960" cy="248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1600" b="1" strike="noStrike" spc="-1">
                <a:latin typeface="FreeSans"/>
              </a:rPr>
              <a:t>Pb-like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17500A-5DB8-6B22-F190-BE7E6F7BE983}"/>
              </a:ext>
            </a:extLst>
          </p:cNvPr>
          <p:cNvSpPr txBox="1"/>
          <p:nvPr/>
        </p:nvSpPr>
        <p:spPr>
          <a:xfrm>
            <a:off x="-606175" y="270210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559B953E-2387-2070-EEBD-256CA8BD8583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214337" cy="830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/>
          <a:lstStyle>
            <a:lvl1pPr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Participation</a:t>
            </a:r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 </a:t>
            </a:r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in</a:t>
            </a:r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 </a:t>
            </a:r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experiments</a:t>
            </a:r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 @ ISOLDE</a:t>
            </a:r>
            <a:endParaRPr lang="en-US" altLang="en-HR" sz="4000" dirty="0">
              <a:latin typeface="Gill Sans" panose="020B0502020104020203" pitchFamily="34" charset="-79"/>
              <a:sym typeface="Gill Sans" panose="020B0502020104020203" pitchFamily="34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274320" y="182160"/>
            <a:ext cx="8321040" cy="1463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E6FF"/>
          </a:solidFill>
          <a:ln w="18360">
            <a:solidFill>
              <a:srgbClr val="5E11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2000" b="0" strike="noStrike" spc="-1">
                <a:solidFill>
                  <a:srgbClr val="6B0094"/>
                </a:solidFill>
                <a:latin typeface="FreeSans"/>
              </a:rPr>
              <a:t>→ </a:t>
            </a:r>
            <a:r>
              <a:rPr lang="en-GB" sz="2000" b="0" strike="noStrike" spc="-1">
                <a:solidFill>
                  <a:srgbClr val="6B0094"/>
                </a:solidFill>
                <a:latin typeface="FreeSans"/>
                <a:ea typeface="WenQuanYi Micro Hei"/>
              </a:rPr>
              <a:t>multinucleon transfer reactions with neutron-rich </a:t>
            </a:r>
            <a:r>
              <a:rPr lang="en-GB" sz="2000" b="1" strike="noStrike" spc="-1">
                <a:solidFill>
                  <a:srgbClr val="6B0094"/>
                </a:solidFill>
                <a:latin typeface="FreeSans"/>
                <a:ea typeface="WenQuanYi Micro Hei"/>
              </a:rPr>
              <a:t>unstable</a:t>
            </a:r>
            <a:r>
              <a:rPr lang="en-GB" sz="2000" b="0" strike="noStrike" spc="-1">
                <a:solidFill>
                  <a:srgbClr val="6B0094"/>
                </a:solidFill>
                <a:latin typeface="FreeSans"/>
                <a:ea typeface="WenQuanYi Micro Hei"/>
              </a:rPr>
              <a:t> beams of ISOLDE – CERN are suitable reaction mechanism to produce the neutron-rich heavy nuclei with the cross section high enough to study their structure properties, which in turn will help us to understand better the origin of elemnets in our Universe 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latin typeface="Arial"/>
            </a:endParaRPr>
          </a:p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latin typeface="Arial"/>
            </a:endParaRPr>
          </a:p>
        </p:txBody>
      </p:sp>
      <p:pic>
        <p:nvPicPr>
          <p:cNvPr id="57" name="Picture 56"/>
          <p:cNvPicPr/>
          <p:nvPr/>
        </p:nvPicPr>
        <p:blipFill>
          <a:blip r:embed="rId2"/>
          <a:stretch/>
        </p:blipFill>
        <p:spPr>
          <a:xfrm>
            <a:off x="274320" y="1760400"/>
            <a:ext cx="3383280" cy="1988640"/>
          </a:xfrm>
          <a:prstGeom prst="rect">
            <a:avLst/>
          </a:prstGeom>
          <a:ln w="36720">
            <a:solidFill>
              <a:srgbClr val="5E11A6"/>
            </a:solidFill>
            <a:round/>
          </a:ln>
        </p:spPr>
      </p:pic>
      <p:pic>
        <p:nvPicPr>
          <p:cNvPr id="58" name="Picture 57"/>
          <p:cNvPicPr/>
          <p:nvPr/>
        </p:nvPicPr>
        <p:blipFill>
          <a:blip r:embed="rId3"/>
          <a:stretch/>
        </p:blipFill>
        <p:spPr>
          <a:xfrm>
            <a:off x="3931920" y="1737360"/>
            <a:ext cx="2011680" cy="2011680"/>
          </a:xfrm>
          <a:prstGeom prst="rect">
            <a:avLst/>
          </a:prstGeom>
          <a:ln w="36720">
            <a:solidFill>
              <a:srgbClr val="591873"/>
            </a:solidFill>
            <a:round/>
          </a:ln>
        </p:spPr>
      </p:pic>
      <p:pic>
        <p:nvPicPr>
          <p:cNvPr id="59" name="Picture 58"/>
          <p:cNvPicPr/>
          <p:nvPr/>
        </p:nvPicPr>
        <p:blipFill>
          <a:blip r:embed="rId4"/>
          <a:stretch/>
        </p:blipFill>
        <p:spPr>
          <a:xfrm>
            <a:off x="6126480" y="1764360"/>
            <a:ext cx="2560320" cy="1984680"/>
          </a:xfrm>
          <a:prstGeom prst="rect">
            <a:avLst/>
          </a:prstGeom>
          <a:ln w="36720">
            <a:solidFill>
              <a:srgbClr val="6E149B"/>
            </a:solidFill>
            <a:round/>
          </a:ln>
        </p:spPr>
      </p:pic>
      <p:sp>
        <p:nvSpPr>
          <p:cNvPr id="60" name="CustomShape 2"/>
          <p:cNvSpPr/>
          <p:nvPr/>
        </p:nvSpPr>
        <p:spPr>
          <a:xfrm>
            <a:off x="274320" y="4023000"/>
            <a:ext cx="6215040" cy="2652120"/>
          </a:xfrm>
          <a:prstGeom prst="rect">
            <a:avLst/>
          </a:prstGeom>
          <a:solidFill>
            <a:srgbClr val="E6E6FF"/>
          </a:solidFill>
          <a:ln w="28440">
            <a:solidFill>
              <a:srgbClr val="333399"/>
            </a:solidFill>
            <a:miter/>
          </a:ln>
          <a:effectLst>
            <a:outerShdw dist="107932" dir="2700000">
              <a:srgbClr val="80808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1800" b="0" strike="noStrike" spc="-1">
                <a:solidFill>
                  <a:srgbClr val="5E11A6"/>
                </a:solidFill>
                <a:latin typeface="FreeSans"/>
              </a:rPr>
              <a:t>Conferences and workshops: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1800" b="0" strike="noStrike" spc="-1">
                <a:solidFill>
                  <a:srgbClr val="5E11A6"/>
                </a:solidFill>
                <a:latin typeface="FreeSans"/>
              </a:rPr>
              <a:t>11-th Scientific Meeting of the Croatian Physical Society (2018): invited presentation (S. Szilner); poster (P. Colovic)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1800" b="0" strike="noStrike" spc="-1">
                <a:solidFill>
                  <a:srgbClr val="5E11A6"/>
                </a:solidFill>
                <a:latin typeface="Arial"/>
              </a:rPr>
              <a:t>La Rábida International Scientific Meeting on Nuclear Physics (2019): poster (P. Colovic) 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1800" b="0" strike="noStrike" spc="-1">
                <a:solidFill>
                  <a:srgbClr val="5E11A6"/>
                </a:solidFill>
                <a:latin typeface="Arial"/>
              </a:rPr>
              <a:t>Nuclear Structure and Dynamics (2019) Venezia, invited </a:t>
            </a:r>
            <a:r>
              <a:rPr lang="en-US" sz="1800" b="0" strike="noStrike" spc="-1">
                <a:solidFill>
                  <a:srgbClr val="5E11A6"/>
                </a:solidFill>
                <a:latin typeface="FreeSans"/>
              </a:rPr>
              <a:t>presentation (S. Szilner); poster (P. Colovic) “The best poster award”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95800" y="2057401"/>
            <a:ext cx="43434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*In 2017 we proposed a measurement: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/>
              <a:t> </a:t>
            </a:r>
            <a:r>
              <a:rPr lang="en-US" sz="1200" dirty="0"/>
              <a:t>P. </a:t>
            </a:r>
            <a:r>
              <a:rPr lang="en-US" sz="1200" dirty="0" err="1"/>
              <a:t>Žugec</a:t>
            </a:r>
            <a:r>
              <a:rPr lang="en-US" sz="1200" dirty="0"/>
              <a:t> et al., </a:t>
            </a:r>
            <a:r>
              <a:rPr lang="en-US" sz="1200" i="1" dirty="0"/>
              <a:t>Measurement of the energy-</a:t>
            </a:r>
            <a:r>
              <a:rPr lang="en-US" sz="1200" i="1" dirty="0" err="1"/>
              <a:t>dierential</a:t>
            </a:r>
            <a:r>
              <a:rPr lang="en-US" sz="1200" i="1" dirty="0"/>
              <a:t> cross section of the 12C(n, p) and 12C(n, d) reactions</a:t>
            </a:r>
            <a:r>
              <a:rPr lang="en-US" sz="1200" dirty="0"/>
              <a:t>, CERN-INTC-2017-081 / INTC-P-522</a:t>
            </a:r>
          </a:p>
          <a:p>
            <a:r>
              <a:rPr lang="en-US" sz="1400" dirty="0"/>
              <a:t>which was accepted and successfully performed. </a:t>
            </a:r>
          </a:p>
          <a:p>
            <a:r>
              <a:rPr lang="en-US" sz="1400" dirty="0"/>
              <a:t>It requires a plethora of new methods, having resulted in a publication of 3 technical papers, in preparation for a main publication on the data analysis (to be completed):</a:t>
            </a:r>
            <a:endParaRPr lang="en-US" sz="1000" dirty="0"/>
          </a:p>
          <a:p>
            <a:pPr>
              <a:buFont typeface="Arial" pitchFamily="34" charset="0"/>
              <a:buChar char="•"/>
            </a:pPr>
            <a:r>
              <a:rPr lang="en-US" sz="1200" dirty="0"/>
              <a:t> P. </a:t>
            </a:r>
            <a:r>
              <a:rPr lang="en-US" sz="1200" dirty="0" err="1"/>
              <a:t>Žugec</a:t>
            </a:r>
            <a:r>
              <a:rPr lang="en-US" sz="1200" dirty="0"/>
              <a:t> et al., </a:t>
            </a:r>
            <a:r>
              <a:rPr lang="en-US" sz="1200" i="1" dirty="0"/>
              <a:t>Study of a data analysis method for the angle resolving silicon telescope</a:t>
            </a:r>
            <a:r>
              <a:rPr lang="en-US" sz="1200" dirty="0"/>
              <a:t>, Journal of Instrumentation 15 (2020) P02011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/>
              <a:t> P. </a:t>
            </a:r>
            <a:r>
              <a:rPr lang="en-US" sz="1200" dirty="0" err="1"/>
              <a:t>Žugec</a:t>
            </a:r>
            <a:r>
              <a:rPr lang="en-US" sz="1200" dirty="0"/>
              <a:t> et al., </a:t>
            </a:r>
            <a:r>
              <a:rPr lang="en-US" sz="1200" i="1" dirty="0"/>
              <a:t>A synchronization method for the multi-channel silicon telescope, </a:t>
            </a:r>
            <a:r>
              <a:rPr lang="en-US" sz="1200" dirty="0"/>
              <a:t>Nuclear Instruments and Methods in Physics Research A 983 (2020) 164606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/>
              <a:t> P. </a:t>
            </a:r>
            <a:r>
              <a:rPr lang="en-US" sz="1200" dirty="0" err="1"/>
              <a:t>Žugec</a:t>
            </a:r>
            <a:r>
              <a:rPr lang="en-US" sz="1200" dirty="0"/>
              <a:t> et al., </a:t>
            </a:r>
            <a:r>
              <a:rPr lang="en-US" sz="1200" i="1" dirty="0"/>
              <a:t>Machine learning based event classification for the energy-differential measurement of the </a:t>
            </a:r>
            <a:r>
              <a:rPr lang="en-US" sz="1200" i="1" dirty="0" err="1"/>
              <a:t>natC</a:t>
            </a:r>
            <a:r>
              <a:rPr lang="en-US" sz="1200" i="1" dirty="0"/>
              <a:t>(</a:t>
            </a:r>
            <a:r>
              <a:rPr lang="en-US" sz="1200" i="1" dirty="0" err="1"/>
              <a:t>n,p</a:t>
            </a:r>
            <a:r>
              <a:rPr lang="en-US" sz="1200" i="1" dirty="0"/>
              <a:t>) and </a:t>
            </a:r>
            <a:r>
              <a:rPr lang="en-US" sz="1200" i="1" dirty="0" err="1"/>
              <a:t>natC</a:t>
            </a:r>
            <a:r>
              <a:rPr lang="en-US" sz="1200" i="1" dirty="0"/>
              <a:t>(</a:t>
            </a:r>
            <a:r>
              <a:rPr lang="en-US" sz="1200" i="1" dirty="0" err="1"/>
              <a:t>n,d</a:t>
            </a:r>
            <a:r>
              <a:rPr lang="en-US" sz="1200" i="1" dirty="0"/>
              <a:t>) reactions, </a:t>
            </a:r>
            <a:r>
              <a:rPr lang="en-US" sz="1200" dirty="0"/>
              <a:t>Nuclear Instruments and Methods in Physics Research A 1033 (2022) 166686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62200" y="10668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n_TOF</a:t>
            </a:r>
            <a:r>
              <a:rPr lang="en-US" b="1" dirty="0"/>
              <a:t> (neutron time of flight) collaboration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1981201"/>
            <a:ext cx="3200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/>
              <a:t>Members</a:t>
            </a:r>
            <a:r>
              <a:rPr lang="en-US" sz="1400" dirty="0"/>
              <a:t> from the Faculty of Science, </a:t>
            </a:r>
          </a:p>
          <a:p>
            <a:r>
              <a:rPr lang="en-US" sz="1400" dirty="0"/>
              <a:t>University of Zagreb, since 2012: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/>
              <a:t> </a:t>
            </a:r>
            <a:r>
              <a:rPr lang="en-US" sz="1400" dirty="0" err="1"/>
              <a:t>Damir</a:t>
            </a:r>
            <a:r>
              <a:rPr lang="en-US" sz="1400" dirty="0"/>
              <a:t> </a:t>
            </a:r>
            <a:r>
              <a:rPr lang="en-US" sz="1400" dirty="0" err="1"/>
              <a:t>Bosnar</a:t>
            </a:r>
            <a:r>
              <a:rPr lang="en-US" sz="1400" dirty="0"/>
              <a:t> (group leader)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/>
              <a:t> </a:t>
            </a:r>
            <a:r>
              <a:rPr lang="en-US" sz="1400" dirty="0" err="1"/>
              <a:t>Petar</a:t>
            </a:r>
            <a:r>
              <a:rPr lang="en-US" sz="1400" dirty="0"/>
              <a:t> </a:t>
            </a:r>
            <a:r>
              <a:rPr lang="en-US" sz="1400" dirty="0" err="1"/>
              <a:t>Žugec</a:t>
            </a:r>
            <a:r>
              <a:rPr lang="en-US" sz="1400" dirty="0"/>
              <a:t> (PhD &amp; </a:t>
            </a:r>
            <a:r>
              <a:rPr lang="en-US" sz="1400" dirty="0" err="1"/>
              <a:t>postdoc</a:t>
            </a:r>
            <a:r>
              <a:rPr lang="en-US" sz="1400" dirty="0"/>
              <a:t> at </a:t>
            </a:r>
            <a:r>
              <a:rPr lang="en-US" sz="1400" dirty="0" err="1"/>
              <a:t>n_TOF</a:t>
            </a:r>
            <a:r>
              <a:rPr lang="en-US" sz="1400" dirty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3429001"/>
            <a:ext cx="426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err="1"/>
              <a:t>Activites</a:t>
            </a:r>
            <a:r>
              <a:rPr lang="en-US" sz="1400" u="sng" dirty="0"/>
              <a:t> in the last 5 years: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/>
              <a:t> an energy-differential measurement of the </a:t>
            </a:r>
            <a:r>
              <a:rPr lang="en-US" sz="1400" dirty="0" err="1"/>
              <a:t>natC</a:t>
            </a:r>
            <a:r>
              <a:rPr lang="en-US" sz="1400" dirty="0"/>
              <a:t>(</a:t>
            </a:r>
            <a:r>
              <a:rPr lang="en-US" sz="1400" dirty="0" err="1"/>
              <a:t>n,p</a:t>
            </a:r>
            <a:r>
              <a:rPr lang="en-US" sz="1400" dirty="0"/>
              <a:t>) and </a:t>
            </a:r>
            <a:r>
              <a:rPr lang="en-US" sz="1400" dirty="0" err="1"/>
              <a:t>natC</a:t>
            </a:r>
            <a:r>
              <a:rPr lang="en-US" sz="1400" dirty="0"/>
              <a:t>(</a:t>
            </a:r>
            <a:r>
              <a:rPr lang="en-US" sz="1400" dirty="0" err="1"/>
              <a:t>n,d</a:t>
            </a:r>
            <a:r>
              <a:rPr lang="en-US" sz="1400" dirty="0"/>
              <a:t>) reactions*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/>
              <a:t> in-group support (</a:t>
            </a:r>
            <a:r>
              <a:rPr lang="en-US" sz="1400" dirty="0" err="1"/>
              <a:t>witin</a:t>
            </a:r>
            <a:r>
              <a:rPr lang="en-US" sz="1400" dirty="0"/>
              <a:t> </a:t>
            </a:r>
            <a:r>
              <a:rPr lang="en-US" sz="1400" dirty="0" err="1"/>
              <a:t>n_TOF</a:t>
            </a:r>
            <a:r>
              <a:rPr lang="en-US" sz="1400" dirty="0"/>
              <a:t>) with the signal analysis procedures, simulations of experimental setups for different measurements, various numerical analyses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/>
              <a:t> working on introducing machine learning techniques at </a:t>
            </a:r>
            <a:r>
              <a:rPr lang="en-US" sz="1400" dirty="0" err="1"/>
              <a:t>n_TOF</a:t>
            </a:r>
            <a:endParaRPr lang="en-US" sz="1400" dirty="0"/>
          </a:p>
        </p:txBody>
      </p:sp>
      <p:pic>
        <p:nvPicPr>
          <p:cNvPr id="7" name="Picture 6" descr="nto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990601"/>
            <a:ext cx="1318522" cy="787235"/>
          </a:xfrm>
          <a:prstGeom prst="rect">
            <a:avLst/>
          </a:prstGeom>
        </p:spPr>
      </p:pic>
      <p:sp>
        <p:nvSpPr>
          <p:cNvPr id="8" name="Rectangle 13">
            <a:extLst>
              <a:ext uri="{FF2B5EF4-FFF2-40B4-BE49-F238E27FC236}">
                <a16:creationId xmlns:a16="http://schemas.microsoft.com/office/drawing/2014/main" id="{11AC4853-97BF-52A0-7FFA-A8D5B35ACC2E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214337" cy="9671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/>
          <a:lstStyle>
            <a:lvl1pPr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Participation</a:t>
            </a:r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 </a:t>
            </a:r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in</a:t>
            </a:r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 </a:t>
            </a:r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the</a:t>
            </a:r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 </a:t>
            </a:r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n_TOF</a:t>
            </a:r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 </a:t>
            </a:r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Collaboration</a:t>
            </a:r>
            <a:endParaRPr lang="en-US" altLang="en-HR" sz="4000" dirty="0">
              <a:latin typeface="Gill Sans" panose="020B0502020104020203" pitchFamily="34" charset="-79"/>
              <a:sym typeface="Gill Sans" panose="020B0502020104020203" pitchFamily="34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9465" y="3212976"/>
            <a:ext cx="2550327" cy="1068024"/>
          </a:xfrm>
        </p:spPr>
        <p:txBody>
          <a:bodyPr/>
          <a:lstStyle/>
          <a:p>
            <a:r>
              <a:rPr lang="en-US" sz="1800" dirty="0"/>
              <a:t>RBI joined RD50 in 2016</a:t>
            </a:r>
          </a:p>
          <a:p>
            <a:r>
              <a:rPr lang="en-US" sz="1800" dirty="0"/>
              <a:t>RBI interest: future silicon detectors</a:t>
            </a:r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69710" y="3254616"/>
            <a:ext cx="2811643" cy="1195754"/>
          </a:xfrm>
        </p:spPr>
        <p:txBody>
          <a:bodyPr/>
          <a:lstStyle/>
          <a:p>
            <a:r>
              <a:rPr lang="en-US" sz="1800" dirty="0"/>
              <a:t>RD53 expressed interest in radiation hardness tests at RBI Co60 source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4B25FD-D375-DB42-9512-FB05406D8C23}" type="slidenum">
              <a:rPr lang="en-US" altLang="x-none" smtClean="0"/>
              <a:pPr/>
              <a:t>8</a:t>
            </a:fld>
            <a:endParaRPr lang="en-US" altLang="x-none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11016" y="980728"/>
            <a:ext cx="2383524" cy="188282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r-HR" altLang="x-none" sz="1662" dirty="0">
                <a:solidFill>
                  <a:srgbClr val="0000FF"/>
                </a:solidFill>
              </a:rPr>
              <a:t>CERN RD50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1662" dirty="0"/>
              <a:t>Radiation hard semiconductor devices for very high luminosity colliders</a:t>
            </a:r>
          </a:p>
          <a:p>
            <a:pPr algn="ctr" eaLnBrk="1" hangingPunct="1">
              <a:spcBef>
                <a:spcPct val="50000"/>
              </a:spcBef>
            </a:pPr>
            <a:endParaRPr lang="en-US" sz="1662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643111" y="980728"/>
            <a:ext cx="3235570" cy="201067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r-HR" altLang="x-none" sz="1662" dirty="0">
                <a:solidFill>
                  <a:srgbClr val="0000FF"/>
                </a:solidFill>
              </a:rPr>
              <a:t>CERN RD53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1662" dirty="0"/>
              <a:t>Developing the tools and designs needed to produce the next generation of pixel readout chips needed by ATLAS and CMS at the HL-LHC Radiation</a:t>
            </a:r>
          </a:p>
        </p:txBody>
      </p:sp>
      <p:pic>
        <p:nvPicPr>
          <p:cNvPr id="9" name="Content Placeholder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4645863"/>
            <a:ext cx="7303913" cy="871369"/>
          </a:xfrm>
          <a:prstGeom prst="rect">
            <a:avLst/>
          </a:prstGeom>
          <a:noFill/>
          <a:ln w="476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10" name="Content Placeholder 3"/>
          <p:cNvSpPr txBox="1">
            <a:spLocks/>
          </p:cNvSpPr>
          <p:nvPr/>
        </p:nvSpPr>
        <p:spPr bwMode="auto">
          <a:xfrm>
            <a:off x="4175532" y="5600068"/>
            <a:ext cx="4628777" cy="853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accent2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98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None/>
            </a:pPr>
            <a:r>
              <a:rPr lang="en-US" sz="2215" kern="0" dirty="0">
                <a:solidFill>
                  <a:srgbClr val="FF0000"/>
                </a:solidFill>
              </a:rPr>
              <a:t>RBI participates in AIDA2020 and </a:t>
            </a:r>
            <a:r>
              <a:rPr lang="en-US" sz="2215" kern="0" dirty="0" err="1">
                <a:solidFill>
                  <a:srgbClr val="FF0000"/>
                </a:solidFill>
              </a:rPr>
              <a:t>AIDAinnova</a:t>
            </a:r>
            <a:r>
              <a:rPr lang="en-US" sz="2215" kern="0" dirty="0">
                <a:solidFill>
                  <a:srgbClr val="FF0000"/>
                </a:solidFill>
              </a:rPr>
              <a:t> as  Transnational Access Facility</a:t>
            </a: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4405498F-CD5F-801D-E727-40C755DA78F9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214337" cy="85660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/>
          <a:lstStyle>
            <a:lvl1pPr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Participation</a:t>
            </a:r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 </a:t>
            </a:r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in</a:t>
            </a:r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 CERN R&amp;D </a:t>
            </a:r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Projects</a:t>
            </a:r>
            <a:endParaRPr lang="en-US" altLang="en-HR" sz="4000" dirty="0">
              <a:latin typeface="Gill Sans" panose="020B0502020104020203" pitchFamily="34" charset="-79"/>
              <a:sym typeface="Gill Sans" panose="020B0502020104020203" pitchFamily="34" charset="-79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F016A4-7EBB-DC28-10FF-527C9EE8158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2" y="4895524"/>
            <a:ext cx="2021210" cy="20212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253C47-3BAD-495A-B098-288DEB78CC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539" y="5634046"/>
            <a:ext cx="1580993" cy="891298"/>
          </a:xfrm>
          <a:prstGeom prst="rect">
            <a:avLst/>
          </a:prstGeom>
        </p:spPr>
      </p:pic>
      <p:sp>
        <p:nvSpPr>
          <p:cNvPr id="13" name="Text Box 8">
            <a:extLst>
              <a:ext uri="{FF2B5EF4-FFF2-40B4-BE49-F238E27FC236}">
                <a16:creationId xmlns:a16="http://schemas.microsoft.com/office/drawing/2014/main" id="{C2D64412-97F6-8488-5504-D2F0434F9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152" y="980728"/>
            <a:ext cx="3064841" cy="201074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r-HR" altLang="x-none" sz="1662" dirty="0">
                <a:solidFill>
                  <a:srgbClr val="0000FF"/>
                </a:solidFill>
              </a:rPr>
              <a:t>CERN RD51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1662" dirty="0"/>
              <a:t>Development of Micro-Pattern Gas Detectors Technologies</a:t>
            </a:r>
          </a:p>
          <a:p>
            <a:pPr algn="ctr" eaLnBrk="1" hangingPunct="1">
              <a:spcBef>
                <a:spcPct val="50000"/>
              </a:spcBef>
            </a:pPr>
            <a:endParaRPr lang="en-US" sz="1662" dirty="0"/>
          </a:p>
          <a:p>
            <a:pPr algn="ctr" eaLnBrk="1" hangingPunct="1">
              <a:spcBef>
                <a:spcPct val="50000"/>
              </a:spcBef>
            </a:pPr>
            <a:endParaRPr lang="en-US" sz="1662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3092DBA-BEB9-C474-80AB-ADAFDEC1B168}"/>
              </a:ext>
            </a:extLst>
          </p:cNvPr>
          <p:cNvSpPr txBox="1">
            <a:spLocks/>
          </p:cNvSpPr>
          <p:nvPr/>
        </p:nvSpPr>
        <p:spPr bwMode="auto">
          <a:xfrm>
            <a:off x="5927252" y="3241358"/>
            <a:ext cx="2967627" cy="1195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PMF ZG joined RD53 </a:t>
            </a:r>
          </a:p>
          <a:p>
            <a:r>
              <a:rPr lang="en-US" sz="1800" dirty="0"/>
              <a:t>Development of gaseous detectors for precise time measurement (20ps)</a:t>
            </a:r>
          </a:p>
        </p:txBody>
      </p:sp>
    </p:spTree>
    <p:extLst>
      <p:ext uri="{BB962C8B-B14F-4D97-AF65-F5344CB8AC3E}">
        <p14:creationId xmlns:p14="http://schemas.microsoft.com/office/powerpoint/2010/main" val="742460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A2E1C-F631-74E9-C6F4-AB5492C23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980730"/>
            <a:ext cx="3754761" cy="5400598"/>
          </a:xfrm>
        </p:spPr>
        <p:txBody>
          <a:bodyPr/>
          <a:lstStyle/>
          <a:p>
            <a:r>
              <a:rPr lang="en-GB" dirty="0"/>
              <a:t>Running since 2015:</a:t>
            </a:r>
          </a:p>
          <a:p>
            <a:pPr lvl="1"/>
            <a:r>
              <a:rPr lang="en-GB" dirty="0"/>
              <a:t> 5 programs</a:t>
            </a:r>
          </a:p>
          <a:p>
            <a:pPr lvl="1"/>
            <a:r>
              <a:rPr lang="en-GB" dirty="0"/>
              <a:t> ~180 teachers in total</a:t>
            </a:r>
          </a:p>
          <a:p>
            <a:r>
              <a:rPr lang="en-GB" dirty="0"/>
              <a:t>Enthusiastic feedback from participants</a:t>
            </a:r>
          </a:p>
          <a:p>
            <a:r>
              <a:rPr lang="en-GB" dirty="0"/>
              <a:t>Thanks to the support of our ministry and the awesome Teachers Program team @ CERN!</a:t>
            </a:r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6C41007F-02BB-C713-74AF-F7FDF0376B2F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214337" cy="73183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0" tIns="0" rIns="0" bIns="0" anchor="ctr"/>
          <a:lstStyle>
            <a:lvl1pPr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Croatian </a:t>
            </a:r>
            <a:r>
              <a:rPr lang="hr-HR" altLang="en-HR" sz="4000" dirty="0" err="1">
                <a:latin typeface="Gill Sans" panose="020B0502020104020203" pitchFamily="34" charset="-79"/>
                <a:sym typeface="Gill Sans" panose="020B0502020104020203" pitchFamily="34" charset="-79"/>
              </a:rPr>
              <a:t>Teachers</a:t>
            </a:r>
            <a:r>
              <a:rPr lang="hr-HR" altLang="en-HR" sz="4000" dirty="0">
                <a:latin typeface="Gill Sans" panose="020B0502020104020203" pitchFamily="34" charset="-79"/>
                <a:sym typeface="Gill Sans" panose="020B0502020104020203" pitchFamily="34" charset="-79"/>
              </a:rPr>
              <a:t> Program</a:t>
            </a:r>
            <a:endParaRPr lang="en-US" altLang="en-HR" sz="4000" dirty="0">
              <a:latin typeface="Gill Sans" panose="020B0502020104020203" pitchFamily="34" charset="-79"/>
              <a:sym typeface="Gill Sans" panose="020B0502020104020203" pitchFamily="34" charset="-79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87C2911-700A-3D27-9460-8069B59064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5" b="13009"/>
          <a:stretch/>
        </p:blipFill>
        <p:spPr bwMode="auto">
          <a:xfrm>
            <a:off x="4607168" y="980729"/>
            <a:ext cx="3853264" cy="223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F8BE22C8-1314-F58E-4BEE-845129F7D3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1" t="18210" r="30101"/>
          <a:stretch/>
        </p:blipFill>
        <p:spPr bwMode="auto">
          <a:xfrm>
            <a:off x="6660232" y="3371223"/>
            <a:ext cx="2313212" cy="327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276E38E-7919-552B-E75E-B2F446EBB6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3" r="25153" b="13312"/>
          <a:stretch/>
        </p:blipFill>
        <p:spPr bwMode="auto">
          <a:xfrm>
            <a:off x="4225352" y="3371223"/>
            <a:ext cx="2308448" cy="31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594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rlpool">
  <a:themeElements>
    <a:clrScheme name="Whirlpool 1">
      <a:dk1>
        <a:srgbClr val="000066"/>
      </a:dk1>
      <a:lt1>
        <a:srgbClr val="CCEC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AEC9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Whirlpool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7553</TotalTime>
  <Words>1174</Words>
  <Application>Microsoft Office PowerPoint</Application>
  <PresentationFormat>On-screen Show (4:3)</PresentationFormat>
  <Paragraphs>129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30" baseType="lpstr">
      <vt:lpstr>ＭＳ Ｐゴシック</vt:lpstr>
      <vt:lpstr>Arial</vt:lpstr>
      <vt:lpstr>Calibri</vt:lpstr>
      <vt:lpstr>Comic Sans MS</vt:lpstr>
      <vt:lpstr>EHJKMS+CMBX12</vt:lpstr>
      <vt:lpstr>FreeSans</vt:lpstr>
      <vt:lpstr>Gill Sans</vt:lpstr>
      <vt:lpstr>Helvetica</vt:lpstr>
      <vt:lpstr>Latha</vt:lpstr>
      <vt:lpstr>Monotype Sorts</vt:lpstr>
      <vt:lpstr>Noto Sans CJK SC</vt:lpstr>
      <vt:lpstr>Source Sans Pro</vt:lpstr>
      <vt:lpstr>Symbol</vt:lpstr>
      <vt:lpstr>Times New Roman</vt:lpstr>
      <vt:lpstr>UJMVVO+NimbusSanL-Bold</vt:lpstr>
      <vt:lpstr>WenQuanYi Micro Hei</vt:lpstr>
      <vt:lpstr>Wingdings</vt:lpstr>
      <vt:lpstr>Office Theme</vt:lpstr>
      <vt:lpstr>Whirlpool</vt:lpstr>
      <vt:lpstr>2_Blank Presentation</vt:lpstr>
      <vt:lpstr>  CERN-Croatia Liaison Committee meeting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Výskum štruktúry hmoty v CERN a vývoj vesmíru</dc:title>
  <dc:creator>Sitar</dc:creator>
  <cp:lastModifiedBy>Doris Jozić</cp:lastModifiedBy>
  <cp:revision>197</cp:revision>
  <cp:lastPrinted>2023-06-21T08:34:25Z</cp:lastPrinted>
  <dcterms:created xsi:type="dcterms:W3CDTF">2011-10-20T12:00:09Z</dcterms:created>
  <dcterms:modified xsi:type="dcterms:W3CDTF">2023-06-21T08:34:32Z</dcterms:modified>
</cp:coreProperties>
</file>