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4" autoAdjust="0"/>
    <p:restoredTop sz="94660"/>
  </p:normalViewPr>
  <p:slideViewPr>
    <p:cSldViewPr>
      <p:cViewPr varScale="1">
        <p:scale>
          <a:sx n="146" d="100"/>
          <a:sy n="146" d="100"/>
        </p:scale>
        <p:origin x="114" y="1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9/06/2023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9/06/2023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9/06/2023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9/06/2023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9/06/2023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9/06/2023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9/06/2023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9/06/2023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9/06/2023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9/06/2023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9/06/2023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/>
              <a:t>9/06/2023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457200" y="1981200"/>
          <a:ext cx="8686800" cy="3124200"/>
          <a:chOff x="457200" y="1981200"/>
          <a:chExt cx="8686800" cy="3124200"/>
        </a:xfrm>
      </p:grpSpPr>
      <p:sp>
        <p:nvSpPr>
          <p:cNvPr id="3" name="TextBox 2"/>
          <p:cNvSpPr txBox="1"/>
          <p:nvPr/>
        </p:nvSpPr>
        <p:spPr>
          <a:xfrm>
            <a:off x="457200" y="1981200"/>
            <a:ext cx="8229600" cy="685800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marL="0" marR="0" lvl="0" indent="0" algn="ctr" fontAlgn="base"/>
            <a:r>
              <a:rPr sz="4800" b="1" i="0" u="none" strike="noStrike">
                <a:solidFill>
                  <a:srgbClr val="404040"/>
                </a:solidFill>
                <a:latin typeface="Calibri"/>
              </a:rPr>
              <a:t>Procurement Overview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0" y="2667000"/>
            <a:ext cx="8229600" cy="457200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marL="0" marR="0" lvl="0" indent="0" algn="ctr" fontAlgn="base"/>
            <a:r>
              <a:rPr sz="3600" b="0" i="0" u="none" strike="noStrike">
                <a:solidFill>
                  <a:srgbClr val="808080"/>
                </a:solidFill>
                <a:latin typeface="Calibri"/>
              </a:rPr>
              <a:t>for Croatia(Associate Member State)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564356" y="332994"/>
          <a:ext cx="8689181" cy="4818793"/>
          <a:chOff x="564356" y="332994"/>
          <a:chExt cx="8689181" cy="4818793"/>
        </a:xfrm>
      </p:grpSpPr>
      <p:sp>
        <p:nvSpPr>
          <p:cNvPr id="17" name="TextBox 16"/>
          <p:cNvSpPr txBox="1"/>
          <p:nvPr/>
        </p:nvSpPr>
        <p:spPr>
          <a:xfrm>
            <a:off x="564356" y="133350"/>
            <a:ext cx="7754174" cy="246221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600" b="1" i="0" u="none" strike="noStrike" dirty="0">
                <a:solidFill>
                  <a:srgbClr val="333333"/>
                </a:solidFill>
                <a:latin typeface="Calibri"/>
              </a:rPr>
              <a:t>Status of Member States (For Supply contracts from 01.03.2023 until end of February 2024)</a:t>
            </a:r>
          </a:p>
        </p:txBody>
      </p:sp>
      <p:pic>
        <p:nvPicPr>
          <p:cNvPr id="2" name="Map" descr="Status of Member Stat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6" y="504444"/>
            <a:ext cx="8124825" cy="43143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64994" y="1997488"/>
            <a:ext cx="2836069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Key Figures for Croatia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64994" y="2290382"/>
            <a:ext cx="2836069" cy="1500188"/>
          </a:xfrm>
          <a:prstGeom prst="rect">
            <a:avLst/>
          </a:prstGeom>
          <a:solidFill>
            <a:srgbClr val="FFFFFF"/>
          </a:solidFill>
        </p:spPr>
        <p:txBody>
          <a:bodyPr wrap="none" lIns="107156" tIns="107156" rIns="107156" bIns="10715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* Data not available in the DWH yet.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72150" y="2397538"/>
            <a:ext cx="2621756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No. of suppliers registered on eProcurement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60544" y="2397538"/>
            <a:ext cx="233363" cy="149924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marL="0" marR="0" lvl="0" indent="0" algn="ctr" fontAlgn="base"/>
            <a:r>
              <a:rPr sz="788" b="0" i="0" u="none" strike="noStrike">
                <a:solidFill>
                  <a:srgbClr val="FFFFFF"/>
                </a:solidFill>
                <a:latin typeface="Calibri"/>
              </a:rPr>
              <a:t>14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72150" y="2611850"/>
            <a:ext cx="2621756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No. of contracts active in 2022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217218" y="2611850"/>
            <a:ext cx="176689" cy="149924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marL="0" marR="0" lvl="0" indent="0" algn="ctr" fontAlgn="base"/>
            <a:r>
              <a:rPr sz="788" b="0" i="0" u="none" strike="noStrike">
                <a:solidFill>
                  <a:srgbClr val="FFFFFF"/>
                </a:solidFill>
                <a:latin typeface="Calibri"/>
              </a:rPr>
              <a:t>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72150" y="2826163"/>
            <a:ext cx="2621756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No. of contracts awarded in 2022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07978" y="2826163"/>
            <a:ext cx="185928" cy="149924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marL="0" marR="0" lvl="0" indent="0" algn="ctr" fontAlgn="base"/>
            <a:r>
              <a:rPr sz="788" b="0" i="0" u="none" strike="noStrike">
                <a:solidFill>
                  <a:srgbClr val="FFFFFF"/>
                </a:solidFill>
                <a:latin typeface="Calibri"/>
              </a:rPr>
              <a:t>–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72150" y="3040475"/>
            <a:ext cx="2621756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No. of firms contacted for MS dispatched in 2022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217218" y="3040475"/>
            <a:ext cx="176689" cy="149924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marL="0" marR="0" lvl="0" indent="0" algn="ctr" fontAlgn="base"/>
            <a:r>
              <a:rPr sz="788" b="0" i="0" u="none" strike="noStrike">
                <a:solidFill>
                  <a:srgbClr val="FFFFFF"/>
                </a:solidFill>
                <a:latin typeface="Calibri"/>
              </a:rPr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72150" y="3254788"/>
            <a:ext cx="2621756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No. of firms contacted for IT dispatched in 2022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217218" y="3254788"/>
            <a:ext cx="176689" cy="149924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marL="0" marR="0" lvl="0" indent="0" algn="ctr" fontAlgn="base"/>
            <a:r>
              <a:rPr sz="788" b="0" i="0" u="none" strike="noStrike">
                <a:solidFill>
                  <a:srgbClr val="FFFFFF"/>
                </a:solidFill>
                <a:latin typeface="Calibri"/>
              </a:rPr>
              <a:t>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2150" y="3469100"/>
            <a:ext cx="2621756" cy="142875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No. of firms contacted for PE dispatched in 2022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217218" y="3469100"/>
            <a:ext cx="176689" cy="149924"/>
          </a:xfrm>
          <a:prstGeom prst="rect">
            <a:avLst/>
          </a:prstGeom>
          <a:solidFill>
            <a:srgbClr val="5BC0DE"/>
          </a:solidFill>
        </p:spPr>
        <p:txBody>
          <a:bodyPr wrap="none" lIns="60008" tIns="20003" rIns="60008" bIns="30004" rtlCol="0">
            <a:spAutoFit/>
          </a:bodyPr>
          <a:lstStyle/>
          <a:p>
            <a:pPr marL="0" marR="0" lvl="0" indent="0" algn="ctr" fontAlgn="base"/>
            <a:r>
              <a:rPr sz="788" b="0" i="0" u="none" strike="noStrike">
                <a:solidFill>
                  <a:srgbClr val="FFFFFF"/>
                </a:solidFill>
                <a:latin typeface="Calibri"/>
              </a:rPr>
              <a:t>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-1243013" y="-5497449"/>
          <a:ext cx="9022556" cy="4895374"/>
          <a:chOff x="-1243013" y="-5497449"/>
          <a:chExt cx="9022556" cy="4895374"/>
        </a:xfrm>
      </p:grpSpPr>
      <p:sp>
        <p:nvSpPr>
          <p:cNvPr id="136" name="TextBox 135"/>
          <p:cNvSpPr txBox="1"/>
          <p:nvPr/>
        </p:nvSpPr>
        <p:spPr>
          <a:xfrm>
            <a:off x="564356" y="600075"/>
            <a:ext cx="8143875" cy="1885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>
                <a:solidFill>
                  <a:srgbClr val="333333"/>
                </a:solidFill>
                <a:latin typeface="Calibri"/>
              </a:rPr>
              <a:t>Annual contributions and industrial returns for Croatia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867156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Contributions (kCHF)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2406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5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5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1210056"/>
            <a:ext cx="383572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55072" y="1210056"/>
            <a:ext cx="895064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Country Contribution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0136" y="1210056"/>
            <a:ext cx="895064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All Countries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45200" y="1210056"/>
            <a:ext cx="383762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500" y="1338739"/>
            <a:ext cx="383572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55072" y="1338739"/>
            <a:ext cx="89506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250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50136" y="1338739"/>
            <a:ext cx="89506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1 171 420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45200" y="1338739"/>
            <a:ext cx="383762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0.02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1500" y="1499616"/>
            <a:ext cx="383572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55072" y="1499616"/>
            <a:ext cx="895064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50136" y="1499616"/>
            <a:ext cx="895064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1 196 893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45200" y="1499616"/>
            <a:ext cx="383762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0.08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1500" y="1660493"/>
            <a:ext cx="383572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55072" y="1660493"/>
            <a:ext cx="89506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850136" y="1660493"/>
            <a:ext cx="89506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1 199 321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745200" y="1660493"/>
            <a:ext cx="383762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0.08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1500" y="1821275"/>
            <a:ext cx="383572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55072" y="1821275"/>
            <a:ext cx="895064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1 000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50136" y="1821275"/>
            <a:ext cx="895064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1 205 987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45200" y="1821275"/>
            <a:ext cx="383762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0.08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1500" y="1982153"/>
            <a:ext cx="383572" cy="187928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55072" y="1982153"/>
            <a:ext cx="895064" cy="187928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1 000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850136" y="1982153"/>
            <a:ext cx="895064" cy="187928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1 230 382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45200" y="1982153"/>
            <a:ext cx="383762" cy="187928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0.08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357563" y="867156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Expenditures (All countries totals, kCHF)</a:t>
            </a:r>
          </a:p>
        </p:txBody>
      </p:sp>
      <p:graphicFrame>
        <p:nvGraphicFramePr>
          <p:cNvPr id="29" name="Table 28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496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67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4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3357563" y="1210056"/>
            <a:ext cx="63941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996976" y="1210056"/>
            <a:ext cx="946214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943094" y="1210056"/>
            <a:ext cx="971931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357563" y="1338739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996976" y="1338739"/>
            <a:ext cx="94621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267 860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943094" y="1338739"/>
            <a:ext cx="971931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146 760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357563" y="1499616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996976" y="1499616"/>
            <a:ext cx="946214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261 375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43094" y="1499616"/>
            <a:ext cx="971931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167 528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357563" y="166049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96976" y="1660493"/>
            <a:ext cx="94621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207 407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943094" y="1660493"/>
            <a:ext cx="971931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131 216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357563" y="1821275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996976" y="1821275"/>
            <a:ext cx="946214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206 717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943094" y="1821275"/>
            <a:ext cx="971931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133 358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357563" y="198215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996976" y="1982153"/>
            <a:ext cx="946214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226 311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943094" y="1982153"/>
            <a:ext cx="971931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127 469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357563" y="2143030"/>
            <a:ext cx="639413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2023*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996976" y="2143030"/>
            <a:ext cx="946214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282 188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943094" y="2143030"/>
            <a:ext cx="971931" cy="18792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119 453</a:t>
            </a:r>
          </a:p>
        </p:txBody>
      </p:sp>
      <p:pic>
        <p:nvPicPr>
          <p:cNvPr id="51" name="expenditures-totals" descr="Expenditures of all countri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43013" y="-5497449"/>
            <a:ext cx="2619375" cy="1464374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6143625" y="867156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Expenditures (Croatia, kCHF)</a:t>
            </a:r>
          </a:p>
        </p:txBody>
      </p:sp>
      <p:graphicFrame>
        <p:nvGraphicFramePr>
          <p:cNvPr id="53" name="Table 5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496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99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99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6143625" y="1210056"/>
            <a:ext cx="63941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783038" y="1210056"/>
            <a:ext cx="63941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Remaining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422356" y="1210056"/>
            <a:ext cx="63941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Procurement**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8061770" y="1210056"/>
            <a:ext cx="63941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Personnel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143625" y="1338739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783038" y="1338739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158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422356" y="1338739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9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061770" y="1338739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83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6143625" y="1499616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783038" y="1499616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390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422356" y="1499616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148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061770" y="1499616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462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143625" y="166049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783038" y="166049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316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422356" y="166049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182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8061770" y="1660493"/>
            <a:ext cx="63941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502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143625" y="1821275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783038" y="1821275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-89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422356" y="1821275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225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8061770" y="1821275"/>
            <a:ext cx="63941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864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143625" y="1982153"/>
            <a:ext cx="639413" cy="187928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2023*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783038" y="1982153"/>
            <a:ext cx="639413" cy="187928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- 194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422356" y="1982153"/>
            <a:ext cx="639413" cy="187928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316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8061770" y="1982153"/>
            <a:ext cx="639413" cy="187928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879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-1243013" y="-5497449"/>
            <a:ext cx="0" cy="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Expenditures (Croatia, kCHF)</a:t>
            </a:r>
          </a:p>
        </p:txBody>
      </p:sp>
      <p:graphicFrame>
        <p:nvGraphicFramePr>
          <p:cNvPr id="79" name="Table 78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0" name="TextBox 79"/>
          <p:cNvSpPr txBox="1"/>
          <p:nvPr/>
        </p:nvSpPr>
        <p:spPr>
          <a:xfrm>
            <a:off x="-1243013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-1243013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-1243013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-1243013" y="-5497449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-1243013" y="-5497449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9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-1243013" y="-5497449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-1243013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-1243013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96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-1243013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49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-1243013" y="-5497449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-1243013" y="-5497449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96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-1243013" y="-5497449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83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-1243013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-1243013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155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-1243013" y="-5497449"/>
            <a:ext cx="0" cy="0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70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-1243013" y="-5497449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2023*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-1243013" y="-5497449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302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-1243013" y="-5497449"/>
            <a:ext cx="0" cy="0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12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678656" y="2895124"/>
            <a:ext cx="715899" cy="128588"/>
          </a:xfrm>
          <a:prstGeom prst="rect">
            <a:avLst/>
          </a:prstGeom>
          <a:solidFill>
            <a:srgbClr val="F5F5F5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Industrial Return</a:t>
            </a:r>
          </a:p>
        </p:txBody>
      </p:sp>
      <p:graphicFrame>
        <p:nvGraphicFramePr>
          <p:cNvPr id="99" name="Table 98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3686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20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48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20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22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0" name="TextBox 99"/>
          <p:cNvSpPr txBox="1"/>
          <p:nvPr/>
        </p:nvSpPr>
        <p:spPr>
          <a:xfrm>
            <a:off x="571500" y="3288125"/>
            <a:ext cx="51149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l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082993" y="3288125"/>
            <a:ext cx="51149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Ratio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594390" y="3288125"/>
            <a:ext cx="504349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Target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2105882" y="3288125"/>
            <a:ext cx="51149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Ratio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617280" y="3288125"/>
            <a:ext cx="511683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108014" bIns="12954" rtlCol="0">
            <a:spAutoFit/>
          </a:bodyPr>
          <a:lstStyle/>
          <a:p>
            <a:pPr marL="0" marR="0" lvl="0" indent="0" algn="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Target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71500" y="3416808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1082993" y="3416808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0.16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594390" y="3416808"/>
            <a:ext cx="504349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105882" y="3416808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2617280" y="3416808"/>
            <a:ext cx="51168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71500" y="3577685"/>
            <a:ext cx="51149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1082993" y="3577685"/>
            <a:ext cx="51149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0.56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1594390" y="3577685"/>
            <a:ext cx="504349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2105882" y="3577685"/>
            <a:ext cx="51149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0.45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2617280" y="3577685"/>
            <a:ext cx="51168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571500" y="3738563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082993" y="3738563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0.56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594390" y="3738563"/>
            <a:ext cx="504349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2105882" y="3738563"/>
            <a:ext cx="51149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0.74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2617280" y="3738563"/>
            <a:ext cx="511683" cy="160782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571500" y="3899345"/>
            <a:ext cx="51149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082993" y="3899345"/>
            <a:ext cx="51149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0.82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1594390" y="3899345"/>
            <a:ext cx="504349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2105882" y="3899345"/>
            <a:ext cx="51149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0.66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2617280" y="3899345"/>
            <a:ext cx="511683" cy="160782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6193" rIns="71438" bIns="16193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571500" y="4060222"/>
            <a:ext cx="511493" cy="187928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2023*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1082993" y="4060222"/>
            <a:ext cx="511493" cy="187928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1.32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1594390" y="4060222"/>
            <a:ext cx="504349" cy="187928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2105882" y="4060222"/>
            <a:ext cx="511493" cy="187928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0.12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2617280" y="4060222"/>
            <a:ext cx="511683" cy="187928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6193" rIns="71438" bIns="43244" rtlCol="0">
            <a:spAutoFit/>
          </a:bodyPr>
          <a:lstStyle/>
          <a:p>
            <a:pPr marL="0" marR="0" lvl="0" indent="0" algn="r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0.4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1082993" y="3159443"/>
            <a:ext cx="1015746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ct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Supplies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2105882" y="3159443"/>
            <a:ext cx="1023080" cy="1286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2954" rIns="71438" bIns="12954" rtlCol="0">
            <a:spAutoFit/>
          </a:bodyPr>
          <a:lstStyle/>
          <a:p>
            <a:pPr marL="0" marR="0" lvl="0" indent="0" algn="ctr" fontAlgn="base"/>
            <a:r>
              <a:rPr sz="567" b="0" i="0" u="none" strike="noStrike">
                <a:solidFill>
                  <a:srgbClr val="333333"/>
                </a:solidFill>
                <a:latin typeface="Calibri"/>
              </a:rPr>
              <a:t>Services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678656" y="4376642"/>
            <a:ext cx="1619250" cy="114300"/>
          </a:xfrm>
          <a:prstGeom prst="rect">
            <a:avLst/>
          </a:prstGeom>
          <a:solidFill>
            <a:srgbClr val="F5F5F5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709" b="0" i="0" u="none" strike="noStrike">
                <a:solidFill>
                  <a:srgbClr val="333333"/>
                </a:solidFill>
                <a:latin typeface="Calibri"/>
              </a:rPr>
              <a:t>*Provisional figure based on commitments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3357563" y="2816543"/>
            <a:ext cx="5343525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Annual Industrial Return</a:t>
            </a:r>
          </a:p>
        </p:txBody>
      </p:sp>
      <p:pic>
        <p:nvPicPr>
          <p:cNvPr id="134" name="IRSuppli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719" y="3216593"/>
            <a:ext cx="2886075" cy="1678781"/>
          </a:xfrm>
          <a:prstGeom prst="rect">
            <a:avLst/>
          </a:prstGeom>
        </p:spPr>
      </p:pic>
      <p:pic>
        <p:nvPicPr>
          <p:cNvPr id="135" name="IRServi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6481" y="3216593"/>
            <a:ext cx="2886075" cy="167878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564356" y="600075"/>
          <a:ext cx="8708231" cy="4955762"/>
          <a:chOff x="564356" y="600075"/>
          <a:chExt cx="8708231" cy="4955762"/>
        </a:xfrm>
      </p:grpSpPr>
      <p:sp>
        <p:nvSpPr>
          <p:cNvPr id="6" name="TextBox 5"/>
          <p:cNvSpPr txBox="1"/>
          <p:nvPr/>
        </p:nvSpPr>
        <p:spPr>
          <a:xfrm>
            <a:off x="564356" y="600075"/>
            <a:ext cx="8143875" cy="1885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>
                <a:solidFill>
                  <a:srgbClr val="333333"/>
                </a:solidFill>
                <a:latin typeface="Calibri"/>
              </a:rPr>
              <a:t>Expenditure by department and procurement codes for Croatia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1395794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 by Department (kCHF)</a:t>
            </a:r>
          </a:p>
        </p:txBody>
      </p:sp>
      <p:pic>
        <p:nvPicPr>
          <p:cNvPr id="3" name="supplies-by-department" descr="Supplies by Departmen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6" y="1795844"/>
            <a:ext cx="2371725" cy="31599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57563" y="1395794"/>
            <a:ext cx="5343525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Expenditure by (Activity|Procurement) Code (kCHF)</a:t>
            </a:r>
          </a:p>
        </p:txBody>
      </p:sp>
      <p:pic>
        <p:nvPicPr>
          <p:cNvPr id="5" name="pie_supplies_by_cod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719" y="1795844"/>
            <a:ext cx="5200650" cy="315639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3820001"/>
          <a:chOff x="0" y="0"/>
          <a:chExt cx="8708231" cy="3820001"/>
        </a:xfrm>
      </p:grpSpPr>
      <p:sp>
        <p:nvSpPr>
          <p:cNvPr id="107" name="TextBox 106"/>
          <p:cNvSpPr txBox="1"/>
          <p:nvPr/>
        </p:nvSpPr>
        <p:spPr>
          <a:xfrm>
            <a:off x="564356" y="600075"/>
            <a:ext cx="6054376" cy="18850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>
                <a:solidFill>
                  <a:srgbClr val="333333"/>
                </a:solidFill>
                <a:latin typeface="Calibri"/>
              </a:rPr>
              <a:t>Top Suppliers in Croatia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4356" y="931450"/>
            <a:ext cx="3964781" cy="14144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By Country of Supplier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1294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48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50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1601534"/>
            <a:ext cx="1580102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Supplier Name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51602" y="1601534"/>
            <a:ext cx="474059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Town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25662" y="1601534"/>
            <a:ext cx="395002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No. Orders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20663" y="1601534"/>
            <a:ext cx="750570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CERN Budget (CHF)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1233" y="1601534"/>
            <a:ext cx="750761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Teams Budget (CHF)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" y="1858899"/>
            <a:ext cx="15801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DALSTROJ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51602" y="1858899"/>
            <a:ext cx="474059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Split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25662" y="1858899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20663" y="1858899"/>
            <a:ext cx="750570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181 061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71233" y="1858899"/>
            <a:ext cx="75076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1500" y="2037779"/>
            <a:ext cx="15801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RUDER BOSKOVIC INSTITUTE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51602" y="2037779"/>
            <a:ext cx="474059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Zagreb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25662" y="2037779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8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20663" y="2037779"/>
            <a:ext cx="750570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28 522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71233" y="2037779"/>
            <a:ext cx="75076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9 155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1500" y="2216563"/>
            <a:ext cx="1580102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MEDITERRANEAN INSTITUTE FOR LIFE SCIENCES MEDILS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51602" y="2216563"/>
            <a:ext cx="474059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Split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25662" y="2216563"/>
            <a:ext cx="395002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20663" y="2216563"/>
            <a:ext cx="750570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71233" y="2216563"/>
            <a:ext cx="750761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27 920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1500" y="2538222"/>
            <a:ext cx="15801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SPIROFLEX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151602" y="2538222"/>
            <a:ext cx="474059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Ruscica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25662" y="2538222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20663" y="2538222"/>
            <a:ext cx="750570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15 812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771233" y="2538222"/>
            <a:ext cx="75076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1500" y="2717102"/>
            <a:ext cx="1580102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EKOFIMA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151602" y="2717102"/>
            <a:ext cx="474059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Slavonski Brod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625662" y="2717102"/>
            <a:ext cx="395002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020663" y="2717102"/>
            <a:ext cx="750570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11 962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771233" y="2717102"/>
            <a:ext cx="750761" cy="321659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1500" y="3038761"/>
            <a:ext cx="1580102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PICOLOGIC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151602" y="3038761"/>
            <a:ext cx="474059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Zagreb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625662" y="3038761"/>
            <a:ext cx="395002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020663" y="3038761"/>
            <a:ext cx="750570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2 710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771233" y="3038761"/>
            <a:ext cx="750761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743450" y="931450"/>
            <a:ext cx="3964781" cy="14144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By Country of Origin</a:t>
            </a:r>
          </a:p>
        </p:txBody>
      </p:sp>
      <p:graphicFrame>
        <p:nvGraphicFramePr>
          <p:cNvPr id="40" name="Table 39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1294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67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69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4750594" y="1601534"/>
            <a:ext cx="1580198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Supplier Name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330791" y="1601534"/>
            <a:ext cx="395002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Supplier Country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725888" y="1601534"/>
            <a:ext cx="395002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No. Orders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120890" y="1601534"/>
            <a:ext cx="395002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% HR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515892" y="1601534"/>
            <a:ext cx="592455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CERN (CHF)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108347" y="1601534"/>
            <a:ext cx="592741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214313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Teams (CHF)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750594" y="1858899"/>
            <a:ext cx="158019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DALSTROJ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330791" y="1858899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HR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725888" y="1858899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120890" y="1858899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515892" y="1858899"/>
            <a:ext cx="592455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181 061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8108347" y="1858899"/>
            <a:ext cx="59274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750594" y="2037779"/>
            <a:ext cx="1580198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ASCENSEURS SCHINDLER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330791" y="2037779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CH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725888" y="2037779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120890" y="2037779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8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515892" y="2037779"/>
            <a:ext cx="592455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51 200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108347" y="2037779"/>
            <a:ext cx="59274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750594" y="2216563"/>
            <a:ext cx="158019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RUDER BOSKOVIC INSTITUTE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330791" y="2216563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HR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725888" y="2216563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8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120890" y="2216563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7515892" y="2216563"/>
            <a:ext cx="592455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28 522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108347" y="2216563"/>
            <a:ext cx="59274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9 155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750594" y="2395347"/>
            <a:ext cx="1580198" cy="32165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MEDITERRANEAN INSTITUTE FOR LIFE SCIENCES MEDILS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330791" y="2395347"/>
            <a:ext cx="395002" cy="32165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HR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725888" y="2395347"/>
            <a:ext cx="395002" cy="32165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120890" y="2395347"/>
            <a:ext cx="395002" cy="32165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515892" y="2395347"/>
            <a:ext cx="592455" cy="32165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8108347" y="2395347"/>
            <a:ext cx="592741" cy="321659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27 920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750594" y="2717102"/>
            <a:ext cx="158019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SPIROFLEX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330791" y="2717102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HR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725888" y="2717102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7120890" y="2717102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515892" y="2717102"/>
            <a:ext cx="592455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15 812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108347" y="2717102"/>
            <a:ext cx="59274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4750594" y="2895886"/>
            <a:ext cx="1580198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EKOFIMA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330791" y="2895886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HR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725888" y="2895886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120890" y="2895886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515892" y="2895886"/>
            <a:ext cx="592455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11 962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8108347" y="2895886"/>
            <a:ext cx="59274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4750594" y="3074670"/>
            <a:ext cx="158019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TESI SRL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330791" y="3074670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IT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725888" y="3074670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26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120890" y="3074670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7515892" y="3074670"/>
            <a:ext cx="592455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11 771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8108347" y="3074670"/>
            <a:ext cx="59274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750594" y="3253550"/>
            <a:ext cx="1580198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ELECTROTEL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330791" y="3253550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RO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6725888" y="3253550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7120890" y="3253550"/>
            <a:ext cx="39500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7515892" y="3253550"/>
            <a:ext cx="592455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6 368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8108347" y="3253550"/>
            <a:ext cx="59274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4750594" y="3432334"/>
            <a:ext cx="158019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RAM POWER SRL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330791" y="3432334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IT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725888" y="3432334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7120890" y="3432334"/>
            <a:ext cx="39500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8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7515892" y="3432334"/>
            <a:ext cx="592455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4 694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8108347" y="3432334"/>
            <a:ext cx="59274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4750594" y="3611118"/>
            <a:ext cx="1580198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PICOLOGIC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330791" y="3611118"/>
            <a:ext cx="395002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HR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725888" y="3611118"/>
            <a:ext cx="395002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7120890" y="3611118"/>
            <a:ext cx="395002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100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7515892" y="3611118"/>
            <a:ext cx="592455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2 710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8108347" y="3611118"/>
            <a:ext cx="592741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1088" cy="3314224"/>
          <a:chOff x="0" y="0"/>
          <a:chExt cx="8701088" cy="3314224"/>
        </a:xfrm>
      </p:grpSpPr>
      <p:sp>
        <p:nvSpPr>
          <p:cNvPr id="47" name="TextBox 46"/>
          <p:cNvSpPr txBox="1"/>
          <p:nvPr/>
        </p:nvSpPr>
        <p:spPr>
          <a:xfrm>
            <a:off x="1948910" y="578644"/>
            <a:ext cx="3213926" cy="22145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350" b="0" i="0" u="none" strike="noStrike">
                <a:solidFill>
                  <a:srgbClr val="333333"/>
                </a:solidFill>
                <a:latin typeface="Calibri"/>
              </a:rPr>
              <a:t>List of contract/orders with the highest turnover in 2023 for Croatia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12119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69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69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35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1500" y="1352931"/>
            <a:ext cx="1354836" cy="1430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Contract/Order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26336" y="1352931"/>
            <a:ext cx="2709863" cy="1430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Description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36199" y="1352931"/>
            <a:ext cx="2709863" cy="1430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Supplier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45966" y="1352931"/>
            <a:ext cx="1355027" cy="1430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Amount (CHF)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" y="1495997"/>
            <a:ext cx="135483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CA9468758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26336" y="1495997"/>
            <a:ext cx="2709863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J3081061 DFHX SERIES FRAMES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36199" y="1495997"/>
            <a:ext cx="2709863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DALSTROJ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45966" y="1495997"/>
            <a:ext cx="135512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181 061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1500" y="1674876"/>
            <a:ext cx="135483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B1455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26336" y="1674876"/>
            <a:ext cx="2709863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REPLACEMENT OF LHC LIFTS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36199" y="1674876"/>
            <a:ext cx="2709863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ASCENSEURS SCHINDLER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45966" y="1674876"/>
            <a:ext cx="135512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51 200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1500" y="1853660"/>
            <a:ext cx="135483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S245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26336" y="1853660"/>
            <a:ext cx="2709863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METALLIC STRUCTURE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36199" y="1853660"/>
            <a:ext cx="2709863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TESI SRL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345966" y="1853660"/>
            <a:ext cx="135512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11 771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1500" y="2032445"/>
            <a:ext cx="135483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CA1002986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26336" y="2032445"/>
            <a:ext cx="2709863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R5P2 IRRADIATION CAMPAIGN LOW DOSE RATE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36199" y="2032445"/>
            <a:ext cx="2709863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RUDER BOSKOVIC INSTITUTE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345966" y="2032445"/>
            <a:ext cx="135512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9 909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1500" y="2211324"/>
            <a:ext cx="135483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CA1002798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926336" y="2211324"/>
            <a:ext cx="2709863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IT-CS ANTENNAS CABLE IRRADIATION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636199" y="2211324"/>
            <a:ext cx="2709863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RUDER BOSKOVIC INSTITUTE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345966" y="2211324"/>
            <a:ext cx="135512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8 355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1500" y="2390108"/>
            <a:ext cx="135483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CA1001742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926336" y="2390108"/>
            <a:ext cx="2709863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J3082956 WP12-ID239 HL-VM HILUMI BELLOWS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636199" y="2390108"/>
            <a:ext cx="2709863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SPIROFLEX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345966" y="2390108"/>
            <a:ext cx="135512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8 006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1500" y="2568893"/>
            <a:ext cx="135483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CA1001741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926336" y="2568893"/>
            <a:ext cx="2709863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J3082920 WP12-ID239- VACUUM MOD. BELLOWS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636199" y="2568893"/>
            <a:ext cx="2709863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SPIROFLEX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345966" y="2568893"/>
            <a:ext cx="135512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6 663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71500" y="2747772"/>
            <a:ext cx="135483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B1518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926336" y="2747772"/>
            <a:ext cx="2709863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SIRIUS ASSEMBLING/CABLING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636199" y="2747772"/>
            <a:ext cx="2709863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ELECTROTEL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345966" y="2747772"/>
            <a:ext cx="135512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6 368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71500" y="2926556"/>
            <a:ext cx="135483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CA1004424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26336" y="2926556"/>
            <a:ext cx="2709863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IRRADIATION H1 MATERIALS - HL-LHC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636199" y="2926556"/>
            <a:ext cx="2709863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RUDER BOSKOVIC INSTITUTE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345966" y="2926556"/>
            <a:ext cx="135512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4 948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71500" y="3105341"/>
            <a:ext cx="1354836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B1677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926336" y="3105341"/>
            <a:ext cx="2709863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COOLING PLANTS CONTRACT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636199" y="3105341"/>
            <a:ext cx="2709863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RAM POWER SRL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345966" y="3105341"/>
            <a:ext cx="1355122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4 694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2648903"/>
          <a:chOff x="0" y="0"/>
          <a:chExt cx="8708231" cy="2648903"/>
        </a:xfrm>
      </p:grpSpPr>
      <p:sp>
        <p:nvSpPr>
          <p:cNvPr id="33" name="TextBox 32"/>
          <p:cNvSpPr txBox="1"/>
          <p:nvPr/>
        </p:nvSpPr>
        <p:spPr>
          <a:xfrm>
            <a:off x="564356" y="528638"/>
            <a:ext cx="8143875" cy="14144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Price Enquiries above 50k CHF for Croatia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748665"/>
            <a:ext cx="2557463" cy="142875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endParaRPr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4311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3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3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43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45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948690"/>
            <a:ext cx="573977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5477" y="948690"/>
            <a:ext cx="495776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Firms Contacted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41253" y="948690"/>
            <a:ext cx="495776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(1)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7124" y="948690"/>
            <a:ext cx="495776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(2)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32901" y="948690"/>
            <a:ext cx="495967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(3)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" y="1206056"/>
            <a:ext cx="573977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5477" y="1206056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41253" y="1206056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37124" y="1206056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32901" y="1206056"/>
            <a:ext cx="49606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1500" y="1384935"/>
            <a:ext cx="573977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45477" y="1384935"/>
            <a:ext cx="49577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41253" y="1384935"/>
            <a:ext cx="49577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37124" y="1384935"/>
            <a:ext cx="495776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32901" y="1384935"/>
            <a:ext cx="496062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1500" y="1563719"/>
            <a:ext cx="573977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45477" y="1563719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1253" y="1563719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37124" y="1563719"/>
            <a:ext cx="495776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632901" y="1563719"/>
            <a:ext cx="496062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1500" y="1742504"/>
            <a:ext cx="573977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45477" y="1742504"/>
            <a:ext cx="495776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641253" y="1742504"/>
            <a:ext cx="495776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137124" y="1742504"/>
            <a:ext cx="495776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32901" y="1742504"/>
            <a:ext cx="496062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357563" y="748665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Number of firms contacted</a:t>
            </a:r>
          </a:p>
        </p:txBody>
      </p:sp>
      <p:pic>
        <p:nvPicPr>
          <p:cNvPr id="30" name="bar_price_enquiri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63" y="1041559"/>
            <a:ext cx="2400300" cy="160734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6143625" y="748665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Origin of firms contacted</a:t>
            </a:r>
          </a:p>
        </p:txBody>
      </p:sp>
      <p:pic>
        <p:nvPicPr>
          <p:cNvPr id="32" name="bar_origin_firms_price_enquiri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25" y="1041559"/>
            <a:ext cx="2400300" cy="160734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8708231" cy="2648903"/>
          <a:chOff x="0" y="0"/>
          <a:chExt cx="8708231" cy="2648903"/>
        </a:xfrm>
      </p:grpSpPr>
      <p:sp>
        <p:nvSpPr>
          <p:cNvPr id="38" name="TextBox 37"/>
          <p:cNvSpPr txBox="1"/>
          <p:nvPr/>
        </p:nvSpPr>
        <p:spPr>
          <a:xfrm>
            <a:off x="564356" y="528638"/>
            <a:ext cx="8143875" cy="14144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>
                <a:solidFill>
                  <a:srgbClr val="333333"/>
                </a:solidFill>
                <a:latin typeface="Calibri"/>
              </a:rPr>
              <a:t>Market Surveys for Croatia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1500" y="748665"/>
            <a:ext cx="2557463" cy="142875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endParaRPr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358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7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7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7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00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500" y="948690"/>
            <a:ext cx="501110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2610" y="948690"/>
            <a:ext cx="411194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Firms Contacted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83805" y="948690"/>
            <a:ext cx="411194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Interested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94999" y="948690"/>
            <a:ext cx="411194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Declined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06193" y="948690"/>
            <a:ext cx="411194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No Reply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17387" y="948690"/>
            <a:ext cx="411480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Selected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1500" y="1206056"/>
            <a:ext cx="501110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2610" y="1206056"/>
            <a:ext cx="41119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83805" y="1206056"/>
            <a:ext cx="41119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94999" y="1206056"/>
            <a:ext cx="41119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06193" y="1206056"/>
            <a:ext cx="41119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17387" y="1206056"/>
            <a:ext cx="411575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1500" y="1384935"/>
            <a:ext cx="501110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72610" y="1384935"/>
            <a:ext cx="411194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83805" y="1384935"/>
            <a:ext cx="411194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94999" y="1384935"/>
            <a:ext cx="411194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06193" y="1384935"/>
            <a:ext cx="411194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17387" y="1384935"/>
            <a:ext cx="411575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1500" y="1563719"/>
            <a:ext cx="501110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72610" y="1563719"/>
            <a:ext cx="41119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483805" y="1563719"/>
            <a:ext cx="41119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894999" y="1563719"/>
            <a:ext cx="41119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306193" y="1563719"/>
            <a:ext cx="41119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17387" y="1563719"/>
            <a:ext cx="411575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1500" y="1742504"/>
            <a:ext cx="501110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72610" y="1742504"/>
            <a:ext cx="411194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483805" y="1742504"/>
            <a:ext cx="411194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894999" y="1742504"/>
            <a:ext cx="411194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306193" y="1742504"/>
            <a:ext cx="411194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717387" y="1742504"/>
            <a:ext cx="411575" cy="208883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357563" y="748665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Number of firms contacted</a:t>
            </a:r>
          </a:p>
        </p:txBody>
      </p:sp>
      <p:pic>
        <p:nvPicPr>
          <p:cNvPr id="35" name="bar_market_survey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63" y="1041559"/>
            <a:ext cx="2400300" cy="1607344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6143625" y="748665"/>
            <a:ext cx="2557463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Origin of firms contacted</a:t>
            </a:r>
          </a:p>
        </p:txBody>
      </p:sp>
      <p:pic>
        <p:nvPicPr>
          <p:cNvPr id="37" name="bar_origin_firms_market_survey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25" y="1041559"/>
            <a:ext cx="2400300" cy="160734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697</Words>
  <Application>Microsoft Office PowerPoint</Application>
  <PresentationFormat>On-screen Show (16:9)</PresentationFormat>
  <Paragraphs>357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Procurement Overview</dc:title>
  <dc:subject>for Croatia(Associate Member State)</dc:subject>
  <dc:creator>FAP-BC</dc:creator>
  <cp:keywords>procurement</cp:keywords>
  <dc:description>An overview of procurement related data for a country</dc:description>
  <cp:lastModifiedBy>Jerome Pierlot</cp:lastModifiedBy>
  <cp:revision>1</cp:revision>
  <dcterms:created xsi:type="dcterms:W3CDTF">2023-06-09T09:44:58Z</dcterms:created>
  <dcterms:modified xsi:type="dcterms:W3CDTF">2023-06-09T11:56:27Z</dcterms:modified>
  <cp:category>Report</cp:category>
</cp:coreProperties>
</file>