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58" r:id="rId3"/>
    <p:sldId id="363" r:id="rId4"/>
    <p:sldId id="290" r:id="rId5"/>
    <p:sldId id="315" r:id="rId6"/>
    <p:sldId id="364" r:id="rId7"/>
    <p:sldId id="365" r:id="rId8"/>
    <p:sldId id="367" r:id="rId9"/>
    <p:sldId id="366" r:id="rId10"/>
    <p:sldId id="368" r:id="rId11"/>
    <p:sldId id="369" r:id="rId12"/>
    <p:sldId id="324" r:id="rId13"/>
    <p:sldId id="323" r:id="rId14"/>
    <p:sldId id="370" r:id="rId15"/>
    <p:sldId id="331" r:id="rId16"/>
    <p:sldId id="343" r:id="rId17"/>
    <p:sldId id="326" r:id="rId18"/>
    <p:sldId id="325" r:id="rId19"/>
    <p:sldId id="329" r:id="rId20"/>
    <p:sldId id="371" r:id="rId21"/>
    <p:sldId id="272" r:id="rId22"/>
    <p:sldId id="303" r:id="rId23"/>
  </p:sldIdLst>
  <p:sldSz cx="9144000" cy="6858000" type="screen4x3"/>
  <p:notesSz cx="6731000" cy="98552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FF0000"/>
    </p:penClr>
  </p:showPr>
  <p:clrMru>
    <a:srgbClr val="DEDD35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0721" autoAdjust="0"/>
    <p:restoredTop sz="94660"/>
  </p:normalViewPr>
  <p:slideViewPr>
    <p:cSldViewPr>
      <p:cViewPr>
        <p:scale>
          <a:sx n="100" d="100"/>
          <a:sy n="100" d="100"/>
        </p:scale>
        <p:origin x="-224" y="-88"/>
      </p:cViewPr>
      <p:guideLst>
        <p:guide orient="horz" pos="16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B9BE99-8872-E54B-AA40-A5659DF9E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571BE69-FE8B-9046-AEEF-BB7C0E9EF72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0D9ED-4FC2-BE49-BF8E-D1F21763FE5E}" type="slidenum">
              <a:rPr lang="el-GR"/>
              <a:pPr/>
              <a:t>1</a:t>
            </a:fld>
            <a:endParaRPr lang="el-G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10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11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12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13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14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15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16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17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18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19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13232E-B3E0-6E43-9C8C-861963D976EB}" type="slidenum">
              <a:rPr lang="el-GR"/>
              <a:pPr/>
              <a:t>2</a:t>
            </a:fld>
            <a:endParaRPr lang="el-GR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20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13232E-B3E0-6E43-9C8C-861963D976EB}" type="slidenum">
              <a:rPr lang="el-GR"/>
              <a:pPr/>
              <a:t>21</a:t>
            </a:fld>
            <a:endParaRPr lang="el-GR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4F119-9DA3-3B42-8A27-D4FA65CB2870}" type="slidenum">
              <a:rPr lang="el-GR"/>
              <a:pPr/>
              <a:t>22</a:t>
            </a:fld>
            <a:endParaRPr lang="el-GR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3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833C61-4D9E-D347-AF9F-AEBC1352809B}" type="slidenum">
              <a:rPr lang="el-GR"/>
              <a:pPr/>
              <a:t>4</a:t>
            </a:fld>
            <a:endParaRPr lang="el-GR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5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6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7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8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BFA5F-3631-AA4A-B610-8BBC8CF4324C}" type="slidenum">
              <a:rPr lang="el-GR"/>
              <a:pPr/>
              <a:t>9</a:t>
            </a:fld>
            <a:endParaRPr lang="el-G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4BC7B-46F2-0645-9B3F-0B988CC3114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CA49B-F4FB-154A-8890-F871D05CC5F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1BA9-4849-E247-B216-8C6D23ADA5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0A084-2368-4643-B72C-029E7D672C8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DAB75-9A8E-994D-A722-987353E6AE9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9C16C-0ED7-AD44-90EA-6F852036D4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C6A8C-FDFA-E54B-8FCC-039F83E73C3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BB213-6BD3-424F-8707-FDFF77A040C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10C5D-A0B7-8C46-B076-F8571824E2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0D9B1-15E3-D94D-896D-0F6B0B77C8A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87C26-9B3B-0C46-A8B6-48C23ED946E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722E7500-69E2-BF4B-ADE9-532DD91B8CD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df"/><Relationship Id="rId5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20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eg"/><Relationship Id="rId5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jpeg"/><Relationship Id="rId5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1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df"/><Relationship Id="rId5" Type="http://schemas.openxmlformats.org/officeDocument/2006/relationships/image" Target="../media/image4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df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1143000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dirty="0" smtClean="0">
                <a:latin typeface="Times New Roman" charset="0"/>
              </a:rPr>
              <a:t>LA</a:t>
            </a:r>
            <a:r>
              <a:rPr lang="en-US" sz="4000" dirty="0" err="1" smtClean="0">
                <a:latin typeface="Times New Roman" charset="0"/>
              </a:rPr>
              <a:t>r</a:t>
            </a:r>
            <a:r>
              <a:rPr lang="en-US" sz="4000" dirty="0" smtClean="0">
                <a:latin typeface="Times New Roman" charset="0"/>
              </a:rPr>
              <a:t> Purification Studies and a Novel Recirculation System</a:t>
            </a:r>
            <a:endParaRPr lang="el-GR" sz="4000" dirty="0">
              <a:latin typeface="Times New Roman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667000" y="3657600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>
                <a:latin typeface="Times New Roman" charset="0"/>
              </a:rPr>
              <a:t>Konstantinos Mavrokoridis</a:t>
            </a:r>
            <a:endParaRPr lang="el-GR" sz="2400">
              <a:latin typeface="Times New Roman" charset="0"/>
            </a:endParaRP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2743200" y="3962400"/>
            <a:ext cx="352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0" dirty="0" err="1">
                <a:latin typeface="Times New Roman" charset="0"/>
              </a:rPr>
              <a:t>k.mavrokoridis</a:t>
            </a:r>
            <a:r>
              <a:rPr lang="en-GB" sz="2000" b="0" dirty="0" err="1" smtClean="0">
                <a:latin typeface="Times New Roman" charset="0"/>
              </a:rPr>
              <a:t>@liverpool.</a:t>
            </a:r>
            <a:r>
              <a:rPr lang="en-GB" sz="2000" b="0" dirty="0" err="1">
                <a:latin typeface="Times New Roman" charset="0"/>
              </a:rPr>
              <a:t>ac.uk</a:t>
            </a:r>
            <a:endParaRPr lang="el-GR" sz="2000" b="0" dirty="0">
              <a:latin typeface="Times New Roman" charset="0"/>
            </a:endParaRPr>
          </a:p>
        </p:txBody>
      </p:sp>
      <p:sp>
        <p:nvSpPr>
          <p:cNvPr id="15365" name="Text Box 11"/>
          <p:cNvSpPr txBox="1">
            <a:spLocks noChangeArrowheads="1"/>
          </p:cNvSpPr>
          <p:nvPr/>
        </p:nvSpPr>
        <p:spPr bwMode="auto">
          <a:xfrm>
            <a:off x="1905000" y="5410200"/>
            <a:ext cx="5111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b="0" dirty="0" smtClean="0">
                <a:latin typeface="Times New Roman" charset="0"/>
              </a:rPr>
              <a:t>GLA2011, Jyvaskyla, Finland </a:t>
            </a:r>
          </a:p>
          <a:p>
            <a:pPr algn="ctr"/>
            <a:r>
              <a:rPr lang="en-GB" sz="2400" b="0" dirty="0" smtClean="0">
                <a:latin typeface="Times New Roman" charset="0"/>
              </a:rPr>
              <a:t>09.06.11</a:t>
            </a:r>
            <a:endParaRPr lang="el-GR" sz="2400" b="0" dirty="0">
              <a:latin typeface="Times New Roman" charset="0"/>
            </a:endParaRPr>
          </a:p>
        </p:txBody>
      </p:sp>
    </p:spTree>
  </p:cSld>
  <p:clrMapOvr>
    <a:masterClrMapping/>
  </p:clrMapOvr>
  <p:transition advTm="3023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Efficiency of Cu and P</a:t>
            </a:r>
            <a:r>
              <a:rPr lang="en-US" sz="4000" baseline="-25000" dirty="0" smtClean="0"/>
              <a:t>4</a:t>
            </a:r>
            <a:r>
              <a:rPr lang="en-US" sz="4000" dirty="0" smtClean="0"/>
              <a:t>O</a:t>
            </a:r>
            <a:r>
              <a:rPr lang="en-US" sz="4000" baseline="-25000" dirty="0" smtClean="0"/>
              <a:t>10</a:t>
            </a:r>
            <a:r>
              <a:rPr lang="en-US" sz="4000" dirty="0" smtClean="0"/>
              <a:t> at removing O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and H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0" name="Picture 29" descr="Picture 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524000"/>
            <a:ext cx="3696218" cy="3048000"/>
          </a:xfrm>
          <a:prstGeom prst="rect">
            <a:avLst/>
          </a:prstGeom>
        </p:spPr>
      </p:pic>
      <p:pic>
        <p:nvPicPr>
          <p:cNvPr id="31" name="Picture 30" descr="Picture 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81385"/>
            <a:ext cx="3801668" cy="309061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28600" y="4572000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4</a:t>
            </a:r>
            <a:r>
              <a:rPr lang="en-US" dirty="0" smtClean="0"/>
              <a:t>O</a:t>
            </a:r>
            <a:r>
              <a:rPr lang="en-US" baseline="-25000" dirty="0" smtClean="0"/>
              <a:t>10</a:t>
            </a:r>
            <a:r>
              <a:rPr lang="en-US" dirty="0" smtClean="0"/>
              <a:t> at RT and -130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  removing 0.5 mbar H</a:t>
            </a:r>
            <a:r>
              <a:rPr lang="en-US" baseline="-25000" dirty="0" smtClean="0"/>
              <a:t>2</a:t>
            </a:r>
            <a:r>
              <a:rPr lang="en-US" dirty="0" smtClean="0"/>
              <a:t>O partial pressure impurity in 1bar N6 argon gas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267200" y="4514671"/>
            <a:ext cx="487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Cu and P</a:t>
            </a:r>
            <a:r>
              <a:rPr lang="en-US" baseline="-25000" dirty="0" smtClean="0"/>
              <a:t>4</a:t>
            </a:r>
            <a:r>
              <a:rPr lang="en-US" dirty="0" smtClean="0"/>
              <a:t>O</a:t>
            </a:r>
            <a:r>
              <a:rPr lang="en-US" baseline="-25000" dirty="0" smtClean="0"/>
              <a:t>10</a:t>
            </a:r>
            <a:r>
              <a:rPr lang="en-US" dirty="0" smtClean="0"/>
              <a:t> mixture at RT and  -130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 removing 0.5 mbar and 0.05 mbar respectively O</a:t>
            </a:r>
            <a:r>
              <a:rPr lang="en-US" baseline="-25000" dirty="0" smtClean="0"/>
              <a:t>2</a:t>
            </a:r>
            <a:r>
              <a:rPr lang="en-US" dirty="0" smtClean="0"/>
              <a:t>/H</a:t>
            </a:r>
            <a:r>
              <a:rPr lang="en-US" baseline="-25000" dirty="0" smtClean="0"/>
              <a:t>2</a:t>
            </a:r>
            <a:r>
              <a:rPr lang="en-US" dirty="0" smtClean="0"/>
              <a:t>O partial pressure impurity in 1bar N6 argon gas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33400" y="5754469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Within 30 hours the slow component decay time increased from 70 to 1650ns corresponding to ~3 </a:t>
            </a:r>
            <a:r>
              <a:rPr lang="en-US" dirty="0" err="1" smtClean="0"/>
              <a:t>ppm</a:t>
            </a:r>
            <a:r>
              <a:rPr lang="en-US" dirty="0" smtClean="0"/>
              <a:t> O</a:t>
            </a:r>
            <a:r>
              <a:rPr lang="en-US" baseline="-25000" dirty="0" smtClean="0"/>
              <a:t>2</a:t>
            </a:r>
            <a:r>
              <a:rPr lang="en-US" dirty="0" smtClean="0"/>
              <a:t> equivalent impurity</a:t>
            </a:r>
            <a:endParaRPr lang="en-GB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09/21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The Liverpool </a:t>
            </a:r>
            <a:r>
              <a:rPr lang="en-US" sz="4000" dirty="0" err="1" smtClean="0"/>
              <a:t>LAr</a:t>
            </a:r>
            <a:r>
              <a:rPr lang="en-US" sz="4000" dirty="0" smtClean="0"/>
              <a:t> Cell -Schematic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2" name="Picture 11" descr="innervesseldetai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914400" y="914400"/>
            <a:ext cx="3200400" cy="542611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57800" y="2514600"/>
            <a:ext cx="3276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endParaRPr lang="en-US" dirty="0" smtClean="0"/>
          </a:p>
          <a:p>
            <a:pPr>
              <a:buBlip>
                <a:blip r:embed="rId5"/>
              </a:buBlip>
            </a:pPr>
            <a:r>
              <a:rPr lang="en-US" dirty="0" smtClean="0"/>
              <a:t>Bellow pump powered by an external geared motor</a:t>
            </a:r>
          </a:p>
          <a:p>
            <a:pPr>
              <a:buBlip>
                <a:blip r:embed="rId5"/>
              </a:buBlip>
            </a:pPr>
            <a:endParaRPr lang="en-US" dirty="0" smtClean="0"/>
          </a:p>
          <a:p>
            <a:pPr>
              <a:buBlip>
                <a:blip r:embed="rId5"/>
              </a:buBlip>
            </a:pPr>
            <a:r>
              <a:rPr lang="en-US" dirty="0" smtClean="0"/>
              <a:t>Heat load loses ~115 W</a:t>
            </a:r>
          </a:p>
          <a:p>
            <a:pPr>
              <a:buBlip>
                <a:blip r:embed="rId5"/>
              </a:buBlip>
            </a:pPr>
            <a:endParaRPr lang="en-US" dirty="0" smtClean="0"/>
          </a:p>
          <a:p>
            <a:pPr>
              <a:buBlip>
                <a:blip r:embed="rId5"/>
              </a:buBlip>
            </a:pPr>
            <a:r>
              <a:rPr lang="en-US" dirty="0" smtClean="0"/>
              <a:t>Boiling rate ~12 </a:t>
            </a:r>
            <a:r>
              <a:rPr lang="en-US" dirty="0" err="1" smtClean="0"/>
              <a:t>l</a:t>
            </a:r>
            <a:r>
              <a:rPr lang="en-US" dirty="0" smtClean="0"/>
              <a:t>/min</a:t>
            </a:r>
          </a:p>
          <a:p>
            <a:pPr>
              <a:buBlip>
                <a:blip r:embed="rId5"/>
              </a:buBlip>
            </a:pPr>
            <a:endParaRPr lang="en-US" dirty="0" smtClean="0"/>
          </a:p>
          <a:p>
            <a:pPr>
              <a:buBlip>
                <a:blip r:embed="rId5"/>
              </a:buBlip>
            </a:pPr>
            <a:r>
              <a:rPr lang="en-US" dirty="0" smtClean="0"/>
              <a:t>Loosing about 20 L in 24h-assumming  10cm thick polyethylene lid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10200" y="1371600"/>
            <a:ext cx="23511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250 L </a:t>
            </a:r>
            <a:r>
              <a:rPr lang="en-US" sz="2400" dirty="0" err="1" smtClean="0"/>
              <a:t>LAr</a:t>
            </a:r>
            <a:r>
              <a:rPr lang="en-US" sz="2400" dirty="0" smtClean="0"/>
              <a:t> bath</a:t>
            </a:r>
          </a:p>
          <a:p>
            <a:r>
              <a:rPr lang="en-US" sz="2400" dirty="0" smtClean="0"/>
              <a:t>40 L </a:t>
            </a:r>
            <a:r>
              <a:rPr lang="en-US" sz="2400" dirty="0" err="1" smtClean="0"/>
              <a:t>LAr</a:t>
            </a:r>
            <a:r>
              <a:rPr lang="en-US" sz="2400" dirty="0" smtClean="0"/>
              <a:t> target</a:t>
            </a:r>
            <a:endParaRPr lang="en-GB" sz="2400" dirty="0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10/21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Construction of the Liverpool </a:t>
            </a:r>
            <a:r>
              <a:rPr lang="en-US" sz="3600" dirty="0" err="1" smtClean="0"/>
              <a:t>LAr</a:t>
            </a:r>
            <a:r>
              <a:rPr lang="en-US" sz="3600" dirty="0" smtClean="0"/>
              <a:t> Cell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7" name="Picture 6" descr="100_14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14400"/>
            <a:ext cx="3090319" cy="2314575"/>
          </a:xfrm>
          <a:prstGeom prst="rect">
            <a:avLst/>
          </a:prstGeom>
        </p:spPr>
      </p:pic>
      <p:pic>
        <p:nvPicPr>
          <p:cNvPr id="8" name="Picture 7" descr="100_14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711200"/>
            <a:ext cx="3830480" cy="2870200"/>
          </a:xfrm>
          <a:prstGeom prst="rect">
            <a:avLst/>
          </a:prstGeom>
        </p:spPr>
      </p:pic>
      <p:pic>
        <p:nvPicPr>
          <p:cNvPr id="9" name="Picture 8" descr="100_15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581400"/>
            <a:ext cx="3255646" cy="2438400"/>
          </a:xfrm>
          <a:prstGeom prst="rect">
            <a:avLst/>
          </a:prstGeom>
        </p:spPr>
      </p:pic>
      <p:pic>
        <p:nvPicPr>
          <p:cNvPr id="10" name="Picture 9" descr="100_166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2057400"/>
            <a:ext cx="2034778" cy="152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10000" y="4114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Left: Rolling the stainless steel sheet</a:t>
            </a:r>
          </a:p>
          <a:p>
            <a:endParaRPr lang="en-US" dirty="0" smtClean="0"/>
          </a:p>
          <a:p>
            <a:r>
              <a:rPr lang="en-US" dirty="0" smtClean="0"/>
              <a:t>Right: Machining the top flange</a:t>
            </a:r>
          </a:p>
          <a:p>
            <a:endParaRPr lang="en-US" dirty="0" smtClean="0"/>
          </a:p>
          <a:p>
            <a:r>
              <a:rPr lang="en-US" dirty="0" smtClean="0"/>
              <a:t>Construction by Kevin McCormick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11/21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The Liverpool </a:t>
            </a:r>
            <a:r>
              <a:rPr lang="en-US" sz="3600" dirty="0" err="1" smtClean="0"/>
              <a:t>LAr</a:t>
            </a:r>
            <a:r>
              <a:rPr lang="en-US" sz="3600" dirty="0" smtClean="0"/>
              <a:t> Cell -Construction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" name="Picture 9" descr="100_16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87" y="1066800"/>
            <a:ext cx="2739813" cy="3657600"/>
          </a:xfrm>
          <a:prstGeom prst="rect">
            <a:avLst/>
          </a:prstGeom>
        </p:spPr>
      </p:pic>
      <p:pic>
        <p:nvPicPr>
          <p:cNvPr id="11" name="Picture 10" descr="100_17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22350"/>
            <a:ext cx="2887269" cy="3854450"/>
          </a:xfrm>
          <a:prstGeom prst="rect">
            <a:avLst/>
          </a:prstGeom>
        </p:spPr>
      </p:pic>
      <p:pic>
        <p:nvPicPr>
          <p:cNvPr id="12" name="Picture 11" descr="1506201019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738" y="1066800"/>
            <a:ext cx="2885862" cy="38465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600" y="4648200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Wrapped with Mylar reflector to minimize radiation losses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3124200" y="4876800"/>
            <a:ext cx="2857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All the welding performed using argon gas to avoid oxidation and achieve UHV 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12/21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The 40 L Target Vessel and Recirculation System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10200" y="1771471"/>
            <a:ext cx="3124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Development of a novel one way recirculation system using metal balls and a bellow</a:t>
            </a:r>
          </a:p>
          <a:p>
            <a:endParaRPr lang="en-US" dirty="0" smtClean="0"/>
          </a:p>
          <a:p>
            <a:r>
              <a:rPr lang="en-US" dirty="0" smtClean="0"/>
              <a:t>Scalable design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76399" y="1143000"/>
            <a:ext cx="6324601" cy="4941332"/>
            <a:chOff x="76199" y="1143000"/>
            <a:chExt cx="6324601" cy="4941332"/>
          </a:xfrm>
        </p:grpSpPr>
        <p:pic>
          <p:nvPicPr>
            <p:cNvPr id="8" name="Picture 7" descr="inner_vessel_recirc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-533401" y="1752600"/>
              <a:ext cx="4876800" cy="36576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810000" y="4419600"/>
              <a:ext cx="2590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Purification Cartridge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5029200"/>
              <a:ext cx="2362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Metal bellow</a:t>
              </a:r>
            </a:p>
          </p:txBody>
        </p:sp>
        <p:cxnSp>
          <p:nvCxnSpPr>
            <p:cNvPr id="16" name="Straight Arrow Connector 15"/>
            <p:cNvCxnSpPr>
              <a:stCxn id="11" idx="1"/>
            </p:cNvCxnSpPr>
            <p:nvPr/>
          </p:nvCxnSpPr>
          <p:spPr bwMode="auto">
            <a:xfrm rot="10800000">
              <a:off x="1828800" y="4953000"/>
              <a:ext cx="2133600" cy="2608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>
              <a:stCxn id="10" idx="1"/>
            </p:cNvCxnSpPr>
            <p:nvPr/>
          </p:nvCxnSpPr>
          <p:spPr bwMode="auto">
            <a:xfrm rot="10800000">
              <a:off x="2362200" y="4572000"/>
              <a:ext cx="1447800" cy="322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Rectangle 18"/>
            <p:cNvSpPr/>
            <p:nvPr/>
          </p:nvSpPr>
          <p:spPr>
            <a:xfrm>
              <a:off x="3962400" y="5715000"/>
              <a:ext cx="2362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L</a:t>
              </a:r>
              <a:r>
                <a:rPr lang="en-US" dirty="0" err="1" smtClean="0"/>
                <a:t>Ar</a:t>
              </a:r>
              <a:r>
                <a:rPr lang="en-US" dirty="0" smtClean="0"/>
                <a:t> </a:t>
              </a:r>
              <a:r>
                <a:rPr lang="en-US" dirty="0" err="1" smtClean="0"/>
                <a:t>feedthrough</a:t>
              </a:r>
              <a:endParaRPr lang="en-US" dirty="0" smtClean="0"/>
            </a:p>
          </p:txBody>
        </p:sp>
        <p:cxnSp>
          <p:nvCxnSpPr>
            <p:cNvPr id="21" name="Straight Arrow Connector 20"/>
            <p:cNvCxnSpPr>
              <a:stCxn id="19" idx="1"/>
            </p:cNvCxnSpPr>
            <p:nvPr/>
          </p:nvCxnSpPr>
          <p:spPr bwMode="auto">
            <a:xfrm rot="10800000">
              <a:off x="1447800" y="5105400"/>
              <a:ext cx="2514600" cy="7942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13/21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The Liverpool LA</a:t>
            </a:r>
            <a:r>
              <a:rPr lang="en-US" sz="3600" dirty="0" err="1" smtClean="0"/>
              <a:t>r</a:t>
            </a:r>
            <a:r>
              <a:rPr lang="en-US" sz="3600" dirty="0" smtClean="0"/>
              <a:t> Cell– The Purification Cartridge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6" name="Picture 15" descr="chems_Arba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600200"/>
            <a:ext cx="5080000" cy="381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86400" y="1752600"/>
            <a:ext cx="349326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400" dirty="0" smtClean="0"/>
              <a:t> 3A,4A,13X Molecular</a:t>
            </a:r>
          </a:p>
          <a:p>
            <a:r>
              <a:rPr lang="en-US" sz="2400" dirty="0" smtClean="0"/>
              <a:t>Sieves for removing,</a:t>
            </a:r>
          </a:p>
          <a:p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O,CO</a:t>
            </a:r>
            <a:r>
              <a:rPr lang="en-US" sz="2400" baseline="-25000" dirty="0" smtClean="0"/>
              <a:t>2</a:t>
            </a:r>
            <a:endParaRPr lang="en-US" sz="2400" dirty="0" smtClean="0"/>
          </a:p>
          <a:p>
            <a:endParaRPr lang="en-US" sz="2400" dirty="0" smtClean="0"/>
          </a:p>
          <a:p>
            <a:pPr>
              <a:buBlip>
                <a:blip r:embed="rId4"/>
              </a:buBlip>
            </a:pPr>
            <a:r>
              <a:rPr lang="en-US" sz="2400" dirty="0" smtClean="0"/>
              <a:t> Copper for removing</a:t>
            </a:r>
          </a:p>
          <a:p>
            <a:r>
              <a:rPr lang="en-US" sz="2400" dirty="0" smtClean="0"/>
              <a:t>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GB" sz="2400" dirty="0" smtClean="0"/>
              <a:t>(2Cu+O</a:t>
            </a:r>
            <a:r>
              <a:rPr lang="en-GB" sz="2400" baseline="-25000" dirty="0" smtClean="0"/>
              <a:t>2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2CuO)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304800" y="5638800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Filling the purification cartridge within an argon bag in order to avoid reaction with air molecules</a:t>
            </a:r>
            <a:endParaRPr lang="en-GB" sz="2400" dirty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14/21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The Liverpool LA</a:t>
            </a:r>
            <a:r>
              <a:rPr lang="en-US" sz="3600" dirty="0" err="1" smtClean="0"/>
              <a:t>r</a:t>
            </a:r>
            <a:r>
              <a:rPr lang="en-US" sz="3600" dirty="0" smtClean="0"/>
              <a:t> Cell – Light Readout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1" name="Picture 10" descr="innner_comp_PM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158353" y="1734740"/>
            <a:ext cx="4924426" cy="3693319"/>
          </a:xfrm>
          <a:prstGeom prst="rect">
            <a:avLst/>
          </a:prstGeom>
        </p:spPr>
      </p:pic>
      <p:pic>
        <p:nvPicPr>
          <p:cNvPr id="16" name="Picture 15" descr="pc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695825" y="1343025"/>
            <a:ext cx="2209800" cy="16573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629400" y="1447800"/>
            <a:ext cx="251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Development of cryogenic voltage divider</a:t>
            </a:r>
          </a:p>
        </p:txBody>
      </p:sp>
      <p:cxnSp>
        <p:nvCxnSpPr>
          <p:cNvPr id="15" name="Straight Connector 14"/>
          <p:cNvCxnSpPr>
            <a:endCxn id="19" idx="0"/>
          </p:cNvCxnSpPr>
          <p:nvPr/>
        </p:nvCxnSpPr>
        <p:spPr bwMode="auto">
          <a:xfrm flipV="1">
            <a:off x="2209800" y="990600"/>
            <a:ext cx="2552700" cy="1905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endCxn id="19" idx="4"/>
          </p:cNvCxnSpPr>
          <p:nvPr/>
        </p:nvCxnSpPr>
        <p:spPr bwMode="auto">
          <a:xfrm>
            <a:off x="2209800" y="3048000"/>
            <a:ext cx="25527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4495800" y="990600"/>
            <a:ext cx="533400" cy="2438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00600" y="3581400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Cryogenic 8-inch Hamamatsu R5912-02MOD  PMT (~2500 GBP)</a:t>
            </a:r>
          </a:p>
          <a:p>
            <a:endParaRPr lang="en-US" dirty="0" smtClean="0"/>
          </a:p>
        </p:txBody>
      </p:sp>
      <p:cxnSp>
        <p:nvCxnSpPr>
          <p:cNvPr id="30" name="Straight Arrow Connector 29"/>
          <p:cNvCxnSpPr>
            <a:stCxn id="28" idx="1"/>
          </p:cNvCxnSpPr>
          <p:nvPr/>
        </p:nvCxnSpPr>
        <p:spPr bwMode="auto">
          <a:xfrm rot="10800000">
            <a:off x="2133600" y="3429003"/>
            <a:ext cx="2667000" cy="7525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4724400" y="48768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Capacitor LA</a:t>
            </a:r>
            <a:r>
              <a:rPr lang="en-US" dirty="0" err="1" smtClean="0"/>
              <a:t>r</a:t>
            </a:r>
            <a:r>
              <a:rPr lang="en-US" dirty="0" smtClean="0"/>
              <a:t> level meter</a:t>
            </a:r>
          </a:p>
          <a:p>
            <a:endParaRPr lang="en-US" dirty="0" smtClean="0"/>
          </a:p>
        </p:txBody>
      </p:sp>
      <p:cxnSp>
        <p:nvCxnSpPr>
          <p:cNvPr id="35" name="Straight Arrow Connector 34"/>
          <p:cNvCxnSpPr/>
          <p:nvPr/>
        </p:nvCxnSpPr>
        <p:spPr bwMode="auto">
          <a:xfrm rot="10800000">
            <a:off x="2362200" y="3886200"/>
            <a:ext cx="2362200" cy="1143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15/21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The Liverpool </a:t>
            </a:r>
            <a:r>
              <a:rPr lang="en-US" sz="3600" dirty="0" err="1" smtClean="0"/>
              <a:t>LAr</a:t>
            </a:r>
            <a:r>
              <a:rPr lang="en-US" sz="3600" dirty="0" smtClean="0"/>
              <a:t> Cell – The WLS Coated Reflectors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9" name="Picture 8" descr="UV_PM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7500"/>
            <a:ext cx="3810000" cy="2857500"/>
          </a:xfrm>
          <a:prstGeom prst="rect">
            <a:avLst/>
          </a:prstGeom>
        </p:spPr>
      </p:pic>
      <p:pic>
        <p:nvPicPr>
          <p:cNvPr id="10" name="Picture 9" descr="reflectros_UV_inn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219200"/>
            <a:ext cx="3886200" cy="29146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04800" y="4343400"/>
            <a:ext cx="312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TPB coated 3M foil under a UV lamp</a:t>
            </a:r>
          </a:p>
          <a:p>
            <a:endParaRPr lang="en-US" dirty="0" smtClean="0"/>
          </a:p>
          <a:p>
            <a:r>
              <a:rPr lang="en-US" dirty="0" smtClean="0"/>
              <a:t>Shifts 128 nm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430 nm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572000" y="2286000"/>
            <a:ext cx="3891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TPB coated PMT under a UV lamp 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16/21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7" name="Picture 16" descr="innervesselop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066800"/>
            <a:ext cx="2736850" cy="4572000"/>
          </a:xfrm>
          <a:prstGeom prst="rect">
            <a:avLst/>
          </a:prstGeom>
        </p:spPr>
      </p:pic>
      <p:pic>
        <p:nvPicPr>
          <p:cNvPr id="20" name="Picture 19" descr="DSC040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066800"/>
            <a:ext cx="5638800" cy="42291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04800" y="57150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Closing the detector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The Liverpool </a:t>
            </a:r>
            <a:r>
              <a:rPr lang="en-US" sz="4000" dirty="0" err="1" smtClean="0"/>
              <a:t>LAr</a:t>
            </a:r>
            <a:r>
              <a:rPr lang="en-US" sz="4000" dirty="0" smtClean="0"/>
              <a:t> Cell- Assembled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17/21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937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err="1" smtClean="0"/>
              <a:t>LAr</a:t>
            </a:r>
            <a:r>
              <a:rPr lang="en-US" sz="3600" dirty="0" smtClean="0"/>
              <a:t> Recirculation and Purification Test 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1" name="Picture 10" descr="Picture 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609600"/>
            <a:ext cx="5824239" cy="4699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42900" y="5410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Within 4 days continuous re-circulation at rate of 27 </a:t>
            </a:r>
            <a:r>
              <a:rPr lang="en-US" dirty="0" err="1" smtClean="0"/>
              <a:t>litres</a:t>
            </a:r>
            <a:r>
              <a:rPr lang="en-US" dirty="0" smtClean="0"/>
              <a:t>/hour, the slow component decay time was increased by 200 ns reaching ∼1100 ns</a:t>
            </a:r>
            <a:endParaRPr lang="en-GB" dirty="0"/>
          </a:p>
        </p:txBody>
      </p:sp>
      <p:pic>
        <p:nvPicPr>
          <p:cNvPr id="14" name="Picture 13" descr="DSC0377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762000"/>
            <a:ext cx="3124201" cy="2343151"/>
          </a:xfrm>
          <a:prstGeom prst="rect">
            <a:avLst/>
          </a:prstGeom>
        </p:spPr>
      </p:pic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18/21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88913"/>
            <a:ext cx="8243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dirty="0" smtClean="0">
                <a:latin typeface="Times New Roman" charset="0"/>
              </a:rPr>
              <a:t>Talk Outline </a:t>
            </a:r>
            <a:endParaRPr lang="el-GR" sz="4000" dirty="0">
              <a:latin typeface="Times New Roman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01/21</a:t>
            </a:r>
            <a:endParaRPr lang="el-GR" b="0" dirty="0">
              <a:latin typeface="Times New Roman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500" y="15356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Effects of various contaminations on gas argon scintillation light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9600" y="51054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– Effects of O</a:t>
            </a:r>
            <a:r>
              <a:rPr lang="en-US" baseline="-25000" dirty="0" smtClean="0"/>
              <a:t>2</a:t>
            </a:r>
            <a:r>
              <a:rPr lang="en-US" dirty="0" smtClean="0"/>
              <a:t> contamination on L</a:t>
            </a:r>
            <a:r>
              <a:rPr lang="en-US" dirty="0" err="1" smtClean="0"/>
              <a:t>Ar</a:t>
            </a:r>
            <a:r>
              <a:rPr lang="en-US" dirty="0" smtClean="0"/>
              <a:t> scintillation light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09600" y="46598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– A novel recirculation pump and LA</a:t>
            </a:r>
            <a:r>
              <a:rPr lang="en-US" dirty="0" err="1" smtClean="0"/>
              <a:t>r</a:t>
            </a:r>
            <a:r>
              <a:rPr lang="en-US" dirty="0" smtClean="0"/>
              <a:t> purification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90500" y="38100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40L LA</a:t>
            </a:r>
            <a:r>
              <a:rPr lang="en-US" dirty="0" err="1" smtClean="0"/>
              <a:t>r</a:t>
            </a:r>
            <a:r>
              <a:rPr lang="en-US" dirty="0" smtClean="0"/>
              <a:t> Liverpool Cell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09600" y="42788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– Construction</a:t>
            </a:r>
            <a:endParaRPr lang="el-GR" sz="900" dirty="0" smtClean="0">
              <a:latin typeface="Times New Roman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500" y="20690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Purification chemicals - How do they work?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52400" y="2706469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Summary of a set of experiments performed to determine the efficiency of the purification chemicals 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90500" y="10022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Why argon purity matters</a:t>
            </a:r>
          </a:p>
        </p:txBody>
      </p:sp>
    </p:spTree>
    <p:custDataLst>
      <p:tags r:id="rId1"/>
    </p:custDataLst>
  </p:cSld>
  <p:clrMapOvr>
    <a:masterClrMapping/>
  </p:clrMapOvr>
  <p:transition advTm="8292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Effect of 0.01 </a:t>
            </a:r>
            <a:r>
              <a:rPr lang="en-US" sz="3600" dirty="0" err="1" smtClean="0"/>
              <a:t>ppm</a:t>
            </a:r>
            <a:r>
              <a:rPr lang="en-US" sz="3600" dirty="0" smtClean="0"/>
              <a:t> to 100 </a:t>
            </a:r>
            <a:r>
              <a:rPr lang="en-US" sz="3600" dirty="0" err="1" smtClean="0"/>
              <a:t>ppm</a:t>
            </a:r>
            <a:r>
              <a:rPr lang="en-US" sz="3600" dirty="0" smtClean="0"/>
              <a:t> 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impurity on LA</a:t>
            </a:r>
            <a:r>
              <a:rPr lang="en-US" sz="3600" dirty="0" err="1" smtClean="0"/>
              <a:t>r</a:t>
            </a:r>
            <a:r>
              <a:rPr lang="en-US" sz="3600" dirty="0" smtClean="0"/>
              <a:t> scintillation light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8" name="Picture 7" descr="Picture 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4855201" cy="42100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5638800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Correlation of the </a:t>
            </a:r>
            <a:r>
              <a:rPr lang="en-US" dirty="0" err="1" smtClean="0"/>
              <a:t>LAr</a:t>
            </a:r>
            <a:r>
              <a:rPr lang="en-US" dirty="0" smtClean="0"/>
              <a:t>  slow component decay time with part per million O</a:t>
            </a:r>
            <a:r>
              <a:rPr lang="en-US" baseline="-25000" dirty="0" smtClean="0"/>
              <a:t>2</a:t>
            </a:r>
            <a:r>
              <a:rPr lang="en-US" dirty="0" smtClean="0"/>
              <a:t> impurity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86400" y="4495800"/>
            <a:ext cx="259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Birks law type function fit </a:t>
            </a:r>
          </a:p>
          <a:p>
            <a:r>
              <a:rPr lang="en-US" dirty="0" err="1" smtClean="0"/>
              <a:t>y</a:t>
            </a:r>
            <a:r>
              <a:rPr lang="en-US" dirty="0" smtClean="0"/>
              <a:t>=m1/(1+m2*</a:t>
            </a:r>
            <a:r>
              <a:rPr lang="en-US" dirty="0" err="1" smtClean="0"/>
              <a:t>x</a:t>
            </a:r>
            <a:r>
              <a:rPr lang="en-US" dirty="0" smtClean="0"/>
              <a:t>); m1=1097ns, m2=0.28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486400" y="3429000"/>
            <a:ext cx="259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Data collected using an Am-241 alpha source</a:t>
            </a:r>
            <a:endParaRPr lang="en-GB" dirty="0"/>
          </a:p>
        </p:txBody>
      </p:sp>
      <p:pic>
        <p:nvPicPr>
          <p:cNvPr id="15" name="Picture 14" descr="Picture 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143000"/>
            <a:ext cx="2604046" cy="2063888"/>
          </a:xfrm>
          <a:prstGeom prst="rect">
            <a:avLst/>
          </a:prstGeom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19/21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88913"/>
            <a:ext cx="8243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>
                <a:latin typeface="Times New Roman" charset="0"/>
              </a:rPr>
              <a:t>Summary &amp; Conclusions </a:t>
            </a:r>
            <a:endParaRPr lang="el-GR" sz="4000">
              <a:latin typeface="Times New Roman" charset="0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0" y="12192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Effect of various impurities on the GA</a:t>
            </a:r>
            <a:r>
              <a:rPr lang="en-US" sz="2000" dirty="0" err="1" smtClean="0">
                <a:latin typeface="Times New Roman"/>
                <a:cs typeface="Times New Roman"/>
              </a:rPr>
              <a:t>r</a:t>
            </a:r>
            <a:r>
              <a:rPr lang="en-US" sz="2000" dirty="0" smtClean="0">
                <a:latin typeface="Times New Roman"/>
                <a:cs typeface="Times New Roman"/>
              </a:rPr>
              <a:t> scintillation –correlation of slow component decay time to </a:t>
            </a:r>
            <a:r>
              <a:rPr lang="en-US" sz="2000" dirty="0" err="1" smtClean="0">
                <a:latin typeface="Times New Roman"/>
                <a:cs typeface="Times New Roman"/>
              </a:rPr>
              <a:t>ppm</a:t>
            </a:r>
            <a:r>
              <a:rPr lang="en-US" sz="2000" dirty="0" smtClean="0">
                <a:latin typeface="Times New Roman"/>
                <a:cs typeface="Times New Roman"/>
              </a:rPr>
              <a:t> equivalent impurity level</a:t>
            </a:r>
            <a:endParaRPr lang="el-GR" sz="2000" b="0" dirty="0">
              <a:latin typeface="Times New Roman" charset="0"/>
            </a:endParaRP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0" y="21877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latin typeface="Times New Roman"/>
              </a:rPr>
              <a:t>Purification Chemicals -How they work</a:t>
            </a:r>
          </a:p>
          <a:p>
            <a:r>
              <a:rPr lang="en-US" sz="2000" b="0" dirty="0" smtClean="0">
                <a:latin typeface="Times New Roman"/>
              </a:rPr>
              <a:t> 	-Molecular Sieves, Cu and P</a:t>
            </a:r>
            <a:r>
              <a:rPr lang="en-US" sz="2000" b="0" baseline="-25000" dirty="0" smtClean="0">
                <a:latin typeface="Times New Roman"/>
              </a:rPr>
              <a:t>4</a:t>
            </a:r>
            <a:r>
              <a:rPr lang="en-US" sz="2000" b="0" dirty="0" smtClean="0">
                <a:latin typeface="Times New Roman"/>
              </a:rPr>
              <a:t>O</a:t>
            </a:r>
            <a:r>
              <a:rPr lang="en-US" sz="2000" b="0" baseline="-25000" dirty="0" smtClean="0">
                <a:latin typeface="Times New Roman"/>
              </a:rPr>
              <a:t>10</a:t>
            </a:r>
            <a:endParaRPr lang="en-GB" sz="2000" b="0" baseline="-25000" dirty="0" smtClean="0">
              <a:latin typeface="Times New Roman"/>
            </a:endParaRPr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0" y="3790890"/>
            <a:ext cx="883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The Liverpool LA</a:t>
            </a:r>
            <a:r>
              <a:rPr lang="en-US" sz="2000" dirty="0" err="1" smtClean="0">
                <a:latin typeface="Times New Roman"/>
                <a:cs typeface="Times New Roman"/>
              </a:rPr>
              <a:t>r</a:t>
            </a:r>
            <a:r>
              <a:rPr lang="en-US" sz="2000" dirty="0" smtClean="0">
                <a:latin typeface="Times New Roman"/>
                <a:cs typeface="Times New Roman"/>
              </a:rPr>
              <a:t> Cell:</a:t>
            </a:r>
            <a:r>
              <a:rPr lang="en-US" sz="2000" b="0" dirty="0" smtClean="0">
                <a:latin typeface="Times New Roman"/>
                <a:cs typeface="Times New Roman"/>
              </a:rPr>
              <a:t> 				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1242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latin typeface="Times New Roman"/>
              </a:rPr>
              <a:t>Efficiency of the chemicals at removing O</a:t>
            </a:r>
            <a:r>
              <a:rPr lang="en-US" sz="2000" baseline="-25000" dirty="0" smtClean="0">
                <a:latin typeface="Times New Roman"/>
              </a:rPr>
              <a:t>2 </a:t>
            </a:r>
            <a:r>
              <a:rPr lang="en-US" sz="2000" dirty="0" smtClean="0">
                <a:latin typeface="Times New Roman"/>
              </a:rPr>
              <a:t>, H</a:t>
            </a:r>
            <a:r>
              <a:rPr lang="en-US" sz="2000" baseline="-25000" dirty="0" smtClean="0">
                <a:latin typeface="Times New Roman"/>
              </a:rPr>
              <a:t>2</a:t>
            </a:r>
            <a:r>
              <a:rPr lang="en-US" sz="2000" dirty="0" smtClean="0">
                <a:latin typeface="Times New Roman"/>
              </a:rPr>
              <a:t>O and N</a:t>
            </a:r>
            <a:r>
              <a:rPr lang="en-US" sz="2000" baseline="-25000" dirty="0" smtClean="0">
                <a:latin typeface="Times New Roman"/>
              </a:rPr>
              <a:t>2</a:t>
            </a:r>
            <a:r>
              <a:rPr lang="en-US" sz="2000" dirty="0" smtClean="0">
                <a:latin typeface="Times New Roman"/>
              </a:rPr>
              <a:t> found to be high </a:t>
            </a:r>
            <a:endParaRPr lang="en-GB" sz="2000" b="0" dirty="0" smtClean="0"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5029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latin typeface="Times New Roman"/>
                <a:cs typeface="Times New Roman"/>
              </a:rPr>
              <a:t>--Successful purification of </a:t>
            </a:r>
            <a:r>
              <a:rPr lang="en-US" b="0" dirty="0" err="1" smtClean="0">
                <a:latin typeface="Times New Roman"/>
                <a:cs typeface="Times New Roman"/>
              </a:rPr>
              <a:t>LAr</a:t>
            </a:r>
            <a:r>
              <a:rPr lang="en-US" b="0" dirty="0" smtClean="0">
                <a:latin typeface="Times New Roman"/>
                <a:cs typeface="Times New Roman"/>
              </a:rPr>
              <a:t> over 4 days recirculation -slow component of </a:t>
            </a:r>
            <a:r>
              <a:rPr lang="en-US" b="0" dirty="0" err="1" smtClean="0">
                <a:latin typeface="Times New Roman"/>
                <a:cs typeface="Times New Roman"/>
              </a:rPr>
              <a:t>LAr</a:t>
            </a:r>
            <a:r>
              <a:rPr lang="en-US" b="0" dirty="0" smtClean="0">
                <a:latin typeface="Times New Roman"/>
                <a:cs typeface="Times New Roman"/>
              </a:rPr>
              <a:t> increased by 200 ns reaching ~1100 ns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14400" y="5791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latin typeface="Times New Roman"/>
                <a:cs typeface="Times New Roman"/>
              </a:rPr>
              <a:t>--Slow component decay time of LA</a:t>
            </a:r>
            <a:r>
              <a:rPr lang="en-US" b="0" dirty="0" err="1" smtClean="0">
                <a:latin typeface="Times New Roman"/>
                <a:cs typeface="Times New Roman"/>
              </a:rPr>
              <a:t>r</a:t>
            </a:r>
            <a:r>
              <a:rPr lang="en-US" b="0" dirty="0" smtClean="0">
                <a:latin typeface="Times New Roman"/>
                <a:cs typeface="Times New Roman"/>
              </a:rPr>
              <a:t> scintillation light was correlated to </a:t>
            </a:r>
            <a:r>
              <a:rPr lang="en-US" b="0" dirty="0" err="1" smtClean="0">
                <a:latin typeface="Times New Roman"/>
                <a:cs typeface="Times New Roman"/>
              </a:rPr>
              <a:t>ppm</a:t>
            </a:r>
            <a:r>
              <a:rPr lang="en-US" b="0" dirty="0" smtClean="0">
                <a:latin typeface="Times New Roman"/>
                <a:cs typeface="Times New Roman"/>
              </a:rPr>
              <a:t> O</a:t>
            </a:r>
            <a:r>
              <a:rPr lang="en-US" b="0" baseline="-25000" dirty="0" smtClean="0">
                <a:latin typeface="Times New Roman"/>
                <a:cs typeface="Times New Roman"/>
              </a:rPr>
              <a:t>2</a:t>
            </a:r>
            <a:r>
              <a:rPr lang="en-US" b="0" dirty="0" smtClean="0">
                <a:latin typeface="Times New Roman"/>
                <a:cs typeface="Times New Roman"/>
              </a:rPr>
              <a:t> equivalent contamination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4400" y="41910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>
                <a:latin typeface="Times New Roman"/>
                <a:cs typeface="Times New Roman"/>
              </a:rPr>
              <a:t>--Construction of a novel cryogenic recirculation pump,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914400" y="46482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 smtClean="0">
                <a:latin typeface="Times New Roman"/>
                <a:cs typeface="Times New Roman"/>
              </a:rPr>
              <a:t>--Successful operation of the pump with a recirculation rate of 27L/hour over four days 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20/21</a:t>
            </a:r>
            <a:endParaRPr lang="el-GR" b="0" dirty="0">
              <a:latin typeface="Times New Roman" charset="0"/>
            </a:endParaRPr>
          </a:p>
        </p:txBody>
      </p:sp>
    </p:spTree>
    <p:custDataLst>
      <p:tags r:id="rId1"/>
    </p:custDataLst>
  </p:cSld>
  <p:clrMapOvr>
    <a:masterClrMapping/>
  </p:clrMapOvr>
  <p:transition advTm="829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9" grpId="0"/>
      <p:bldP spid="50194" grpId="0"/>
      <p:bldP spid="50196" grpId="0"/>
      <p:bldP spid="8" grpId="0"/>
      <p:bldP spid="9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057400" y="1219200"/>
            <a:ext cx="4572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200" dirty="0" smtClean="0">
                <a:latin typeface="Times New Roman" charset="0"/>
              </a:rPr>
              <a:t>Thank You</a:t>
            </a:r>
            <a:endParaRPr lang="el-GR" sz="4200" dirty="0">
              <a:latin typeface="Times New Roman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21/21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254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Why Purity Matters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" y="1743670"/>
            <a:ext cx="76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err="1" smtClean="0"/>
              <a:t>ionised</a:t>
            </a:r>
            <a:r>
              <a:rPr lang="en-US" sz="2000" dirty="0" smtClean="0"/>
              <a:t> electrons produced in a liquid argon detector such as the </a:t>
            </a:r>
            <a:r>
              <a:rPr lang="en-US" sz="2000" dirty="0" err="1" smtClean="0"/>
              <a:t>ArDM</a:t>
            </a:r>
            <a:r>
              <a:rPr lang="en-US" sz="2000" dirty="0" smtClean="0"/>
              <a:t> must be able to drift over a distance longer than a </a:t>
            </a:r>
            <a:r>
              <a:rPr lang="en-US" sz="2000" dirty="0" err="1" smtClean="0"/>
              <a:t>metre</a:t>
            </a:r>
            <a:r>
              <a:rPr lang="en-US" sz="2000" dirty="0" smtClean="0"/>
              <a:t>, without substantial capture by electronegative impurities ( </a:t>
            </a:r>
            <a:r>
              <a:rPr lang="en-US" sz="2000" dirty="0" err="1" smtClean="0"/>
              <a:t>i.e</a:t>
            </a:r>
            <a:r>
              <a:rPr lang="en-US" sz="2000" dirty="0" smtClean="0"/>
              <a:t>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O,CO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sp>
        <p:nvSpPr>
          <p:cNvPr id="15" name="Rectangle 14"/>
          <p:cNvSpPr/>
          <p:nvPr/>
        </p:nvSpPr>
        <p:spPr>
          <a:xfrm>
            <a:off x="381000" y="33528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Typically better than 1 ppb purity is required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381000" y="40386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Purest argon gas in the market (N6 cylinder) contains 1 </a:t>
            </a:r>
            <a:r>
              <a:rPr lang="en-US" sz="2000" dirty="0" err="1" smtClean="0"/>
              <a:t>ppm</a:t>
            </a:r>
            <a:r>
              <a:rPr lang="en-US" sz="2000" dirty="0" smtClean="0"/>
              <a:t> impurities</a:t>
            </a:r>
            <a:endParaRPr lang="en-GB" sz="2000" dirty="0"/>
          </a:p>
        </p:txBody>
      </p:sp>
      <p:sp>
        <p:nvSpPr>
          <p:cNvPr id="18" name="Rectangle 17"/>
          <p:cNvSpPr/>
          <p:nvPr/>
        </p:nvSpPr>
        <p:spPr>
          <a:xfrm>
            <a:off x="381000" y="4876800"/>
            <a:ext cx="739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Therefore purification cartridges and recirculation systems have to be employed </a:t>
            </a:r>
            <a:endParaRPr lang="en-GB" sz="2000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02/21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-7620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600" dirty="0" smtClean="0">
                <a:latin typeface="+mn-lt"/>
              </a:rPr>
              <a:t>Argon Gas </a:t>
            </a:r>
            <a:r>
              <a:rPr lang="en-GB" sz="3600" dirty="0">
                <a:latin typeface="+mn-lt"/>
              </a:rPr>
              <a:t>S</a:t>
            </a:r>
            <a:r>
              <a:rPr lang="en-GB" sz="3600" dirty="0" smtClean="0">
                <a:latin typeface="+mn-lt"/>
              </a:rPr>
              <a:t>cintillation</a:t>
            </a:r>
            <a:endParaRPr lang="el-GR" sz="3600" dirty="0">
              <a:latin typeface="+mn-lt"/>
            </a:endParaRPr>
          </a:p>
        </p:txBody>
      </p:sp>
      <p:sp>
        <p:nvSpPr>
          <p:cNvPr id="33795" name="Rectangle 15"/>
          <p:cNvSpPr>
            <a:spLocks noChangeArrowheads="1"/>
          </p:cNvSpPr>
          <p:nvPr/>
        </p:nvSpPr>
        <p:spPr bwMode="auto">
          <a:xfrm>
            <a:off x="814388" y="410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3796" name="Picture 17" descr="pulse_arg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533400"/>
            <a:ext cx="7011988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76200" y="4876800"/>
            <a:ext cx="8915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000" dirty="0" smtClean="0">
                <a:latin typeface="+mn-lt"/>
              </a:rPr>
              <a:t>Scintillation </a:t>
            </a:r>
            <a:r>
              <a:rPr lang="en-US" sz="2000" dirty="0">
                <a:latin typeface="+mn-lt"/>
              </a:rPr>
              <a:t>light from argon has two distinct decay times - a slow component, T2 (triplet), and a fast component, T1 (singlet).  The slow component, T2, can be used as a measure of</a:t>
            </a:r>
            <a:r>
              <a:rPr lang="en-US" sz="2000" dirty="0" smtClean="0">
                <a:latin typeface="+mn-lt"/>
              </a:rPr>
              <a:t> Argon purity. </a:t>
            </a:r>
            <a:r>
              <a:rPr lang="en-US" sz="2000" dirty="0">
                <a:latin typeface="+mn-lt"/>
              </a:rPr>
              <a:t>The purest gas argon has a T2 of about 3200 </a:t>
            </a:r>
            <a:r>
              <a:rPr lang="en-US" sz="2000" dirty="0" smtClean="0">
                <a:latin typeface="+mn-lt"/>
              </a:rPr>
              <a:t>ns (J. W. </a:t>
            </a:r>
            <a:r>
              <a:rPr lang="en-US" sz="2000" dirty="0" err="1" smtClean="0">
                <a:latin typeface="+mn-lt"/>
              </a:rPr>
              <a:t>Keto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i="1" dirty="0" smtClean="0">
                <a:latin typeface="+mn-lt"/>
              </a:rPr>
              <a:t>et al</a:t>
            </a:r>
            <a:r>
              <a:rPr lang="en-US" sz="2000" dirty="0" smtClean="0">
                <a:latin typeface="+mn-lt"/>
              </a:rPr>
              <a:t>, PRL, 1974).</a:t>
            </a:r>
            <a:endParaRPr lang="en-US" sz="2000" dirty="0">
              <a:solidFill>
                <a:srgbClr val="FFFFFF"/>
              </a:solidFill>
              <a:latin typeface="+mn-lt"/>
            </a:endParaRPr>
          </a:p>
          <a:p>
            <a:pPr algn="just">
              <a:spcBef>
                <a:spcPct val="50000"/>
              </a:spcBef>
              <a:defRPr/>
            </a:pPr>
            <a:endParaRPr lang="el-GR" sz="20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209800" y="1143000"/>
            <a:ext cx="3733800" cy="900113"/>
            <a:chOff x="1392" y="720"/>
            <a:chExt cx="2352" cy="567"/>
          </a:xfrm>
        </p:grpSpPr>
        <p:sp>
          <p:nvSpPr>
            <p:cNvPr id="33803" name="Oval 21"/>
            <p:cNvSpPr>
              <a:spLocks noChangeArrowheads="1"/>
            </p:cNvSpPr>
            <p:nvPr/>
          </p:nvSpPr>
          <p:spPr bwMode="auto">
            <a:xfrm>
              <a:off x="1392" y="720"/>
              <a:ext cx="2352" cy="2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04" name="Text Box 22"/>
            <p:cNvSpPr txBox="1">
              <a:spLocks noChangeArrowheads="1"/>
            </p:cNvSpPr>
            <p:nvPr/>
          </p:nvSpPr>
          <p:spPr bwMode="auto">
            <a:xfrm>
              <a:off x="2400" y="1056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T2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965325" y="1371600"/>
            <a:ext cx="450850" cy="2232025"/>
            <a:chOff x="1238" y="864"/>
            <a:chExt cx="284" cy="1406"/>
          </a:xfrm>
        </p:grpSpPr>
        <p:sp>
          <p:nvSpPr>
            <p:cNvPr id="33801" name="Oval 23"/>
            <p:cNvSpPr>
              <a:spLocks noChangeArrowheads="1"/>
            </p:cNvSpPr>
            <p:nvPr/>
          </p:nvSpPr>
          <p:spPr bwMode="auto">
            <a:xfrm>
              <a:off x="1248" y="864"/>
              <a:ext cx="192" cy="115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02" name="Text Box 24"/>
            <p:cNvSpPr txBox="1">
              <a:spLocks noChangeArrowheads="1"/>
            </p:cNvSpPr>
            <p:nvPr/>
          </p:nvSpPr>
          <p:spPr bwMode="auto">
            <a:xfrm>
              <a:off x="1238" y="2039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T1</a:t>
              </a:r>
            </a:p>
          </p:txBody>
        </p:sp>
      </p:grp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03/21</a:t>
            </a:r>
            <a:endParaRPr lang="el-GR" b="0" dirty="0">
              <a:latin typeface="Times New Roman" charset="0"/>
            </a:endParaRPr>
          </a:p>
        </p:txBody>
      </p:sp>
    </p:spTree>
    <p:custDataLst>
      <p:tags r:id="rId1"/>
    </p:custDataLst>
  </p:cSld>
  <p:clrMapOvr>
    <a:masterClrMapping/>
  </p:clrMapOvr>
  <p:transition advTm="51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-76200"/>
            <a:ext cx="8243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 smtClean="0"/>
              <a:t>Effect of various impurities on GA</a:t>
            </a:r>
            <a:r>
              <a:rPr lang="en-US" sz="3600" dirty="0" err="1" smtClean="0"/>
              <a:t>r</a:t>
            </a:r>
            <a:r>
              <a:rPr lang="en-US" sz="3600" dirty="0" smtClean="0"/>
              <a:t> scintillation light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6477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Correlation of the slow component decay time to partial pressure of impurities within 1 bar ppb argon gas</a:t>
            </a:r>
            <a:endParaRPr lang="en-US" dirty="0"/>
          </a:p>
        </p:txBody>
      </p:sp>
      <p:pic>
        <p:nvPicPr>
          <p:cNvPr id="12" name="Picture 11" descr="tau2impur2BirksWhit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8600" y="1295400"/>
            <a:ext cx="4446896" cy="3886200"/>
          </a:xfrm>
          <a:prstGeom prst="rect">
            <a:avLst/>
          </a:prstGeom>
        </p:spPr>
      </p:pic>
      <p:pic>
        <p:nvPicPr>
          <p:cNvPr id="16" name="Picture 15" descr="impurities_apparatus_sche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019800" y="533400"/>
            <a:ext cx="2406454" cy="2590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800600" y="3124200"/>
            <a:ext cx="4267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--H</a:t>
            </a:r>
            <a:r>
              <a:rPr lang="en-US" baseline="-25000" dirty="0" smtClean="0"/>
              <a:t>2</a:t>
            </a:r>
            <a:r>
              <a:rPr lang="en-US" dirty="0" smtClean="0"/>
              <a:t>O was found to be very marginally the worst impurity followed by CO</a:t>
            </a:r>
            <a:r>
              <a:rPr lang="en-US" baseline="-25000" dirty="0" smtClean="0"/>
              <a:t>2</a:t>
            </a:r>
            <a:r>
              <a:rPr lang="en-US" dirty="0" smtClean="0"/>
              <a:t> and O</a:t>
            </a:r>
            <a:r>
              <a:rPr lang="en-US" baseline="-25000" dirty="0" smtClean="0"/>
              <a:t>2</a:t>
            </a:r>
            <a:r>
              <a:rPr lang="en-US" dirty="0" smtClean="0"/>
              <a:t>. </a:t>
            </a:r>
          </a:p>
          <a:p>
            <a:r>
              <a:rPr lang="en-US" dirty="0" smtClean="0"/>
              <a:t>--N</a:t>
            </a:r>
            <a:r>
              <a:rPr lang="en-US" baseline="-25000" dirty="0" smtClean="0"/>
              <a:t>2</a:t>
            </a:r>
            <a:r>
              <a:rPr lang="en-US" dirty="0" smtClean="0"/>
              <a:t> was found to be the most benign impurity within argon gas.</a:t>
            </a:r>
          </a:p>
          <a:p>
            <a:endParaRPr lang="en-US" dirty="0" smtClean="0"/>
          </a:p>
          <a:p>
            <a:r>
              <a:rPr lang="en-US" dirty="0" smtClean="0"/>
              <a:t>--Birks law type function fit </a:t>
            </a:r>
          </a:p>
          <a:p>
            <a:r>
              <a:rPr lang="en-US" dirty="0" err="1" smtClean="0"/>
              <a:t>y</a:t>
            </a:r>
            <a:r>
              <a:rPr lang="en-US" dirty="0" smtClean="0"/>
              <a:t>=m1/(1+m2*</a:t>
            </a:r>
            <a:r>
              <a:rPr lang="en-US" dirty="0" err="1" smtClean="0"/>
              <a:t>x</a:t>
            </a:r>
            <a:r>
              <a:rPr lang="en-US" dirty="0" smtClean="0"/>
              <a:t>); m1=2878ns, m2=0.24</a:t>
            </a:r>
            <a:endParaRPr lang="en-GB" dirty="0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04/21</a:t>
            </a:r>
            <a:endParaRPr lang="el-GR" b="0" dirty="0">
              <a:latin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09316" y="5133201"/>
            <a:ext cx="22626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K. </a:t>
            </a:r>
            <a:r>
              <a:rPr lang="en-US" sz="1200" dirty="0" err="1" smtClean="0"/>
              <a:t>Mavrokoridis</a:t>
            </a:r>
            <a:r>
              <a:rPr lang="en-US" sz="1200" dirty="0" smtClean="0"/>
              <a:t>, PhD Thesis</a:t>
            </a:r>
            <a:endParaRPr lang="en-GB" sz="1200" dirty="0"/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The Argon Purification Chemicals </a:t>
            </a:r>
            <a:r>
              <a:rPr lang="en-US" sz="1600" dirty="0" smtClean="0"/>
              <a:t>(a)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19400" y="1244024"/>
            <a:ext cx="3505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Molecular Sieves</a:t>
            </a:r>
            <a:endParaRPr lang="en-GB" sz="3200" dirty="0"/>
          </a:p>
        </p:txBody>
      </p:sp>
      <p:sp>
        <p:nvSpPr>
          <p:cNvPr id="9" name="Rectangle 8"/>
          <p:cNvSpPr/>
          <p:nvPr/>
        </p:nvSpPr>
        <p:spPr>
          <a:xfrm>
            <a:off x="457200" y="2482334"/>
            <a:ext cx="3366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 Size/</a:t>
            </a:r>
            <a:r>
              <a:rPr lang="en-US" sz="2400" dirty="0" err="1" smtClean="0"/>
              <a:t>Steric</a:t>
            </a:r>
            <a:r>
              <a:rPr lang="en-US" sz="2400" dirty="0" smtClean="0"/>
              <a:t> Exclusion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4648200" y="2482334"/>
            <a:ext cx="417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Thermodynamic Selectivity</a:t>
            </a:r>
            <a:endParaRPr lang="en-GB" sz="24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2438400" y="1828800"/>
            <a:ext cx="16764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0800000">
            <a:off x="4953000" y="1828801"/>
            <a:ext cx="16002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304800" y="32004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Molecules small enough to pass through the pores are adsorbed while larger molecules are not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572000" y="3267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A measure of preferential absorption of certain molecules over others when all molecules can enter the pores.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4572000" y="4191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Is achievable because the adsorption of a particular gas is </a:t>
            </a:r>
            <a:r>
              <a:rPr lang="en-US" dirty="0" err="1" smtClean="0"/>
              <a:t>favourable</a:t>
            </a:r>
            <a:r>
              <a:rPr lang="en-US" dirty="0" smtClean="0"/>
              <a:t> over another on the accessible cationic sites within the crystal.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723900" y="57912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Molecular sieves can be used to purify argon based on the size/</a:t>
            </a:r>
            <a:r>
              <a:rPr lang="en-US" dirty="0" err="1" smtClean="0"/>
              <a:t>steric</a:t>
            </a:r>
            <a:r>
              <a:rPr lang="en-US" dirty="0" smtClean="0"/>
              <a:t> exclusion and thermodynamic selectivity properties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304800" y="41910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Molecular sieves can be graded to capture molecules with sizes between 3 Å and 10 Å</a:t>
            </a:r>
            <a:endParaRPr lang="en-GB" dirty="0"/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05/21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The Argon Purification Chemicals </a:t>
            </a:r>
            <a:r>
              <a:rPr lang="en-US" sz="1600" dirty="0" smtClean="0"/>
              <a:t>(</a:t>
            </a:r>
            <a:r>
              <a:rPr lang="en-US" sz="1600" dirty="0" err="1" smtClean="0"/>
              <a:t>b</a:t>
            </a:r>
            <a:r>
              <a:rPr lang="en-US" sz="1600" dirty="0" smtClean="0"/>
              <a:t>)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04800" y="1143000"/>
            <a:ext cx="1905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Copper</a:t>
            </a:r>
            <a:endParaRPr lang="en-GB" sz="3200" dirty="0"/>
          </a:p>
        </p:txBody>
      </p:sp>
      <p:sp>
        <p:nvSpPr>
          <p:cNvPr id="15" name="Rectangle 14"/>
          <p:cNvSpPr/>
          <p:nvPr/>
        </p:nvSpPr>
        <p:spPr>
          <a:xfrm>
            <a:off x="381000" y="1828800"/>
            <a:ext cx="739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Copper reacts strongly with oxygen forming copper oxide.   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3116534" y="2436167"/>
            <a:ext cx="2827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2Cu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→ 2CuO 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381000" y="3200400"/>
            <a:ext cx="4953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Phosphorous </a:t>
            </a:r>
            <a:r>
              <a:rPr lang="en-US" sz="3200" dirty="0" err="1" smtClean="0"/>
              <a:t>pentoxide</a:t>
            </a:r>
            <a:endParaRPr lang="en-GB" sz="3200" dirty="0"/>
          </a:p>
        </p:txBody>
      </p:sp>
      <p:sp>
        <p:nvSpPr>
          <p:cNvPr id="19" name="Rectangle 18"/>
          <p:cNvSpPr/>
          <p:nvPr/>
        </p:nvSpPr>
        <p:spPr>
          <a:xfrm>
            <a:off x="2624549" y="4719935"/>
            <a:ext cx="3700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 P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 + 6H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→ 4H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PO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20" name="Rectangle 19"/>
          <p:cNvSpPr/>
          <p:nvPr/>
        </p:nvSpPr>
        <p:spPr>
          <a:xfrm>
            <a:off x="457200" y="3886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P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 reacts exothermically very strongly with water producing </a:t>
            </a:r>
            <a:r>
              <a:rPr lang="en-US" sz="2000" dirty="0" err="1" smtClean="0"/>
              <a:t>orthophosphoric</a:t>
            </a:r>
            <a:r>
              <a:rPr lang="en-US" sz="2000" dirty="0" smtClean="0"/>
              <a:t> acid.</a:t>
            </a:r>
            <a:endParaRPr lang="en-GB" sz="2000" dirty="0"/>
          </a:p>
        </p:txBody>
      </p:sp>
      <p:sp>
        <p:nvSpPr>
          <p:cNvPr id="27" name="Rectangle 26"/>
          <p:cNvSpPr/>
          <p:nvPr/>
        </p:nvSpPr>
        <p:spPr>
          <a:xfrm>
            <a:off x="533400" y="5498068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Hazardous upon skin contact and inhalation</a:t>
            </a:r>
            <a:endParaRPr lang="en-GB" dirty="0"/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06/21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Adsorption of H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O,</a:t>
            </a:r>
            <a:r>
              <a:rPr lang="en-US" sz="1600" dirty="0" smtClean="0">
                <a:latin typeface="Times New Roman" charset="0"/>
              </a:rPr>
              <a:t> </a:t>
            </a:r>
            <a:r>
              <a:rPr lang="en-US" sz="4000" dirty="0" smtClean="0"/>
              <a:t>N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, </a:t>
            </a:r>
            <a:r>
              <a:rPr lang="en-US" sz="4000" dirty="0" err="1" smtClean="0"/>
              <a:t>Ar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4800" y="2838271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BET (</a:t>
            </a:r>
            <a:r>
              <a:rPr lang="en-US" dirty="0" err="1" smtClean="0"/>
              <a:t>Brunauer</a:t>
            </a:r>
            <a:r>
              <a:rPr lang="en-US" dirty="0" smtClean="0"/>
              <a:t>, Emmett, Teller) isotherm describes adsorption and provides a route to measuring both the average enthalpy of adsorption and the effective surface area of the </a:t>
            </a:r>
            <a:r>
              <a:rPr lang="en-US" dirty="0" err="1" smtClean="0"/>
              <a:t>adsorber</a:t>
            </a:r>
            <a:r>
              <a:rPr lang="en-US" dirty="0" smtClean="0"/>
              <a:t> (e.g. activated charcoal)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04800" y="1189672"/>
            <a:ext cx="563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Measurements of the enthalpy of adsorption, total capacity, and effective surface area of interaction, for argon gas, nitrogen gas and water </a:t>
            </a:r>
            <a:r>
              <a:rPr lang="en-US" dirty="0" err="1" smtClean="0"/>
              <a:t>vapour</a:t>
            </a:r>
            <a:r>
              <a:rPr lang="en-US" dirty="0" smtClean="0"/>
              <a:t> on a range of molecular sieves and anhydrous complexes were performed.</a:t>
            </a:r>
            <a:endParaRPr lang="en-GB" dirty="0"/>
          </a:p>
        </p:txBody>
      </p:sp>
      <p:pic>
        <p:nvPicPr>
          <p:cNvPr id="18" name="Picture 17" descr="Picture 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001259"/>
            <a:ext cx="5238750" cy="23995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91200" y="4953000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Adsorption results for the BET isothermal experiment</a:t>
            </a:r>
            <a:endParaRPr lang="en-GB" dirty="0"/>
          </a:p>
        </p:txBody>
      </p:sp>
      <p:pic>
        <p:nvPicPr>
          <p:cNvPr id="11" name="Picture 10" descr="BETapparatussche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943600" y="762000"/>
            <a:ext cx="3124200" cy="2114659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07/21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30314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 smtClean="0"/>
              <a:t>Efficiency of Cu and P</a:t>
            </a:r>
            <a:r>
              <a:rPr lang="en-US" sz="4000" baseline="-25000" dirty="0" smtClean="0"/>
              <a:t>4</a:t>
            </a:r>
            <a:r>
              <a:rPr lang="en-US" sz="4000" dirty="0" smtClean="0"/>
              <a:t>O</a:t>
            </a:r>
            <a:r>
              <a:rPr lang="en-US" sz="4000" baseline="-25000" dirty="0" smtClean="0"/>
              <a:t>10</a:t>
            </a:r>
            <a:r>
              <a:rPr lang="en-US" sz="4000" dirty="0" smtClean="0"/>
              <a:t> at removing O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and H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</a:t>
            </a:r>
            <a:endParaRPr lang="el-GR" sz="1600" dirty="0">
              <a:latin typeface="Times New Roman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486400" y="3657600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8" name="Picture 27" descr="CuPO5purif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226106" y="1447800"/>
            <a:ext cx="3434058" cy="3200400"/>
          </a:xfrm>
          <a:prstGeom prst="rect">
            <a:avLst/>
          </a:prstGeom>
        </p:spPr>
      </p:pic>
      <p:pic>
        <p:nvPicPr>
          <p:cNvPr id="32" name="Picture 31" descr="Picture 1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447800"/>
            <a:ext cx="4510077" cy="35052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33400" y="50292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Efficiency of copper at room temperature and -130 </a:t>
            </a:r>
            <a:r>
              <a:rPr lang="en-US" baseline="30000" dirty="0" smtClean="0"/>
              <a:t>O</a:t>
            </a:r>
            <a:r>
              <a:rPr lang="en-US" dirty="0" smtClean="0"/>
              <a:t>C at removing 1 mbar O</a:t>
            </a:r>
            <a:r>
              <a:rPr lang="en-US" baseline="-25000" dirty="0" smtClean="0"/>
              <a:t>2</a:t>
            </a:r>
            <a:r>
              <a:rPr lang="en-US" dirty="0" smtClean="0"/>
              <a:t> partial pressure impurity in 1 bar N6 argon gas</a:t>
            </a:r>
            <a:endParaRPr lang="en-GB" dirty="0"/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0" dirty="0">
                <a:latin typeface="Times New Roman" charset="0"/>
              </a:rPr>
              <a:t>K. </a:t>
            </a:r>
            <a:r>
              <a:rPr lang="en-GB" b="0" dirty="0" err="1">
                <a:latin typeface="Times New Roman" charset="0"/>
              </a:rPr>
              <a:t>Mavrokoridis</a:t>
            </a:r>
            <a:r>
              <a:rPr lang="en-GB" b="0" dirty="0" smtClean="0">
                <a:latin typeface="Times New Roman" charset="0"/>
              </a:rPr>
              <a:t>               		L</a:t>
            </a:r>
            <a:r>
              <a:rPr lang="en-US" b="0" dirty="0" smtClean="0">
                <a:latin typeface="Times New Roman" charset="0"/>
              </a:rPr>
              <a:t>A</a:t>
            </a:r>
            <a:r>
              <a:rPr lang="en-GB" b="0" dirty="0" err="1" smtClean="0">
                <a:latin typeface="Times New Roman" charset="0"/>
              </a:rPr>
              <a:t>r</a:t>
            </a:r>
            <a:r>
              <a:rPr lang="en-GB" b="0" dirty="0" smtClean="0">
                <a:latin typeface="Times New Roman" charset="0"/>
              </a:rPr>
              <a:t> R&amp;D Liverpool		09.06.11     08/21</a:t>
            </a:r>
            <a:endParaRPr lang="el-GR" b="0" dirty="0">
              <a:latin typeface="Times New Roman" charset="0"/>
            </a:endParaRPr>
          </a:p>
        </p:txBody>
      </p:sp>
    </p:spTree>
  </p:cSld>
  <p:clrMapOvr>
    <a:masterClrMapping/>
  </p:clrMapOvr>
  <p:transition advTm="51494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.6|10.9|13.1|13.:|14.5|12.6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26.1|2.7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.6|10.9|13.1|13.:|14.5|12.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39602</TotalTime>
  <Words>1524</Words>
  <Application>Microsoft Office PowerPoint</Application>
  <PresentationFormat>On-screen Show (4:3)</PresentationFormat>
  <Paragraphs>165</Paragraphs>
  <Slides>22</Slides>
  <Notes>22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Konstantinos</dc:creator>
  <cp:lastModifiedBy>kostas</cp:lastModifiedBy>
  <cp:revision>206</cp:revision>
  <cp:lastPrinted>2008-03-30T18:16:44Z</cp:lastPrinted>
  <dcterms:created xsi:type="dcterms:W3CDTF">2011-06-08T20:17:47Z</dcterms:created>
  <dcterms:modified xsi:type="dcterms:W3CDTF">2011-06-08T20:50:59Z</dcterms:modified>
</cp:coreProperties>
</file>