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9" r:id="rId4"/>
    <p:sldId id="281" r:id="rId5"/>
    <p:sldId id="273" r:id="rId6"/>
    <p:sldId id="260" r:id="rId7"/>
    <p:sldId id="262" r:id="rId8"/>
    <p:sldId id="282" r:id="rId9"/>
    <p:sldId id="274" r:id="rId10"/>
    <p:sldId id="294" r:id="rId11"/>
    <p:sldId id="278" r:id="rId12"/>
    <p:sldId id="279" r:id="rId13"/>
    <p:sldId id="293" r:id="rId14"/>
    <p:sldId id="292" r:id="rId15"/>
    <p:sldId id="290" r:id="rId16"/>
    <p:sldId id="291" r:id="rId17"/>
    <p:sldId id="280" r:id="rId18"/>
    <p:sldId id="276" r:id="rId19"/>
    <p:sldId id="264" r:id="rId20"/>
    <p:sldId id="277" r:id="rId21"/>
    <p:sldId id="283" r:id="rId22"/>
    <p:sldId id="284" r:id="rId23"/>
    <p:sldId id="285" r:id="rId24"/>
    <p:sldId id="286" r:id="rId25"/>
    <p:sldId id="287" r:id="rId26"/>
    <p:sldId id="289" r:id="rId27"/>
    <p:sldId id="29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37600-E983-4DC5-B616-7563599EA004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7C6E4-B5A3-4B82-8C95-7A411DD6F0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9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C1700DC-CAA1-4CB0-A11A-AB8499404EAF}" type="datetime1">
              <a:rPr lang="en-US" smtClean="0"/>
              <a:t>6/8/2011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GLA 2011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999-EB62-418B-9DD5-D7D6EF0A7BC2}" type="datetime1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9748-85E1-42A1-B181-C5B9D68108E7}" type="datetime1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F191-DB67-497D-A247-5E57181A64B9}" type="datetime1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D6462BB-6172-4DE4-B02C-DA441D422795}" type="datetime1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9F45C-7A55-4308-9100-1B15195ACB7B}" type="datetime1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56B5-DB5B-4590-ABED-22375077E203}" type="datetime1">
              <a:rPr lang="en-US" smtClean="0"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226CE-2478-4C03-B307-704DBE92DA73}" type="datetime1">
              <a:rPr lang="en-US" smtClean="0"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9E1A-8920-4617-895F-75973BB5C403}" type="datetime1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F81FD-3616-49EA-A6E4-354C0113E489}" type="datetime1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2F36E-1E4D-46A4-95F9-2F9EE06C6581}" type="datetime1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8FFE34-BAB4-4430-BDD1-FD8C591E02F5}" type="datetime1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BD34650-ED12-42AC-A9A4-4720DE62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LBNE LAr and LAr1 at FNAL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Bruce Baller - Fermilab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6675"/>
            <a:ext cx="89916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1524000"/>
            <a:ext cx="1076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4” square</a:t>
            </a:r>
          </a:p>
          <a:p>
            <a:r>
              <a:rPr lang="en-US" dirty="0" smtClean="0"/>
              <a:t>tubing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4875074"/>
            <a:ext cx="4114800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Stuff veto tube holes with your favorite high efficiency detector</a:t>
            </a:r>
          </a:p>
          <a:p>
            <a:endParaRPr lang="en-US" dirty="0"/>
          </a:p>
          <a:p>
            <a:r>
              <a:rPr lang="en-US" dirty="0" smtClean="0"/>
              <a:t>Example: loop of WLS fiber inside a flexible light reflective bag containing liquid scintillator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14400" y="1847165"/>
            <a:ext cx="990600" cy="3027909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868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19200"/>
            <a:ext cx="4495800" cy="33718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2838450"/>
            <a:ext cx="520065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29200" y="1752600"/>
            <a:ext cx="339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GTT membrane roof penetrations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5410200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IHI membrane leak checking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11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7422" y="1110378"/>
            <a:ext cx="6366035" cy="4754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4600" y="19050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Ishikawajima-Harima Heavy Industries (IHI)</a:t>
            </a:r>
          </a:p>
          <a:p>
            <a:r>
              <a:rPr lang="en-US" dirty="0" smtClean="0"/>
              <a:t>3m x 8m panels</a:t>
            </a:r>
          </a:p>
          <a:p>
            <a:r>
              <a:rPr lang="en-US" dirty="0" smtClean="0"/>
              <a:t>2mm 304 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44958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Gas Transport &amp; </a:t>
            </a:r>
            <a:r>
              <a:rPr lang="en-US" dirty="0" err="1" smtClean="0"/>
              <a:t>Technigaz</a:t>
            </a:r>
            <a:r>
              <a:rPr lang="en-US" dirty="0" smtClean="0"/>
              <a:t> (GTT)</a:t>
            </a:r>
          </a:p>
          <a:p>
            <a:r>
              <a:rPr lang="en-US" dirty="0"/>
              <a:t>1</a:t>
            </a:r>
            <a:r>
              <a:rPr lang="en-US" dirty="0" smtClean="0"/>
              <a:t>m x 3m panels</a:t>
            </a:r>
          </a:p>
          <a:p>
            <a:r>
              <a:rPr lang="en-US" dirty="0" smtClean="0"/>
              <a:t>1.2mm 304 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Membrane Cryostat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containment system</a:t>
            </a:r>
          </a:p>
          <a:p>
            <a:r>
              <a:rPr lang="en-US" dirty="0" smtClean="0"/>
              <a:t>Long record in LNG industry in more severe service</a:t>
            </a:r>
          </a:p>
          <a:p>
            <a:r>
              <a:rPr lang="en-US" dirty="0" smtClean="0"/>
              <a:t>~standard industrial design</a:t>
            </a:r>
          </a:p>
          <a:p>
            <a:r>
              <a:rPr lang="en-US" dirty="0" smtClean="0"/>
              <a:t>“Cryostat in a kit” construction model</a:t>
            </a:r>
          </a:p>
          <a:p>
            <a:r>
              <a:rPr lang="en-US" dirty="0" smtClean="0"/>
              <a:t>High fiducial mass fraction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Long weld length on thin sheets</a:t>
            </a:r>
          </a:p>
          <a:p>
            <a:r>
              <a:rPr lang="en-US" dirty="0" smtClean="0"/>
              <a:t>Rock interactions</a:t>
            </a:r>
          </a:p>
          <a:p>
            <a:pPr lvl="1"/>
            <a:r>
              <a:rPr lang="en-US" dirty="0" smtClean="0"/>
              <a:t>Freezing</a:t>
            </a:r>
          </a:p>
          <a:p>
            <a:pPr lvl="2"/>
            <a:r>
              <a:rPr lang="en-US" dirty="0" smtClean="0"/>
              <a:t>Heat the concrete liner</a:t>
            </a:r>
          </a:p>
          <a:p>
            <a:pPr lvl="1"/>
            <a:r>
              <a:rPr lang="en-US" dirty="0" smtClean="0"/>
              <a:t>Elastic rebound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mm - cm movements possible in first few months after excavation</a:t>
            </a:r>
          </a:p>
          <a:p>
            <a:pPr lvl="1"/>
            <a:r>
              <a:rPr lang="en-US" dirty="0" smtClean="0"/>
              <a:t>Creep</a:t>
            </a:r>
          </a:p>
          <a:p>
            <a:pPr lvl="2"/>
            <a:r>
              <a:rPr lang="en-US" dirty="0" smtClean="0"/>
              <a:t>Not suitable for use in rock with large creep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870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Module Cooling Requirement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Total ~ 40 kW </a:t>
            </a:r>
          </a:p>
          <a:p>
            <a:pPr lvl="1"/>
            <a:r>
              <a:rPr lang="en-US" dirty="0" smtClean="0"/>
              <a:t>Insulation - 28 kW</a:t>
            </a:r>
          </a:p>
          <a:p>
            <a:pPr lvl="2"/>
            <a:r>
              <a:rPr lang="en-US" dirty="0" smtClean="0"/>
              <a:t>1m foam - 5.4 kW/m2</a:t>
            </a:r>
          </a:p>
          <a:p>
            <a:pPr lvl="1"/>
            <a:r>
              <a:rPr lang="en-US" dirty="0" smtClean="0"/>
              <a:t>LAr Pumps - n x 6 kW</a:t>
            </a:r>
          </a:p>
          <a:p>
            <a:pPr lvl="1"/>
            <a:r>
              <a:rPr lang="en-US" dirty="0" smtClean="0"/>
              <a:t>Electronics – 5 kW</a:t>
            </a:r>
          </a:p>
          <a:p>
            <a:pPr lvl="2"/>
            <a:r>
              <a:rPr lang="en-US" dirty="0" smtClean="0"/>
              <a:t>Front end – 10 </a:t>
            </a:r>
            <a:r>
              <a:rPr lang="en-US" dirty="0" err="1" smtClean="0"/>
              <a:t>mW</a:t>
            </a:r>
            <a:r>
              <a:rPr lang="en-US" dirty="0" smtClean="0"/>
              <a:t>/</a:t>
            </a:r>
            <a:r>
              <a:rPr lang="en-US" dirty="0" err="1" smtClean="0"/>
              <a:t>chan</a:t>
            </a:r>
            <a:endParaRPr lang="en-US" dirty="0" smtClean="0"/>
          </a:p>
          <a:p>
            <a:pPr lvl="2"/>
            <a:r>
              <a:rPr lang="en-US" dirty="0" smtClean="0"/>
              <a:t>Digital – 5 </a:t>
            </a:r>
            <a:r>
              <a:rPr lang="en-US" dirty="0" err="1" smtClean="0"/>
              <a:t>mW</a:t>
            </a:r>
            <a:r>
              <a:rPr lang="en-US" dirty="0" smtClean="0"/>
              <a:t>/</a:t>
            </a:r>
            <a:r>
              <a:rPr lang="en-US" dirty="0" err="1" smtClean="0"/>
              <a:t>chan</a:t>
            </a:r>
            <a:endParaRPr lang="en-US" dirty="0" smtClean="0"/>
          </a:p>
          <a:p>
            <a:r>
              <a:rPr lang="en-US" dirty="0" smtClean="0"/>
              <a:t>LN refrigerators designed for 60 kW cooling</a:t>
            </a:r>
          </a:p>
          <a:p>
            <a:pPr lvl="1"/>
            <a:r>
              <a:rPr lang="en-US" dirty="0" smtClean="0"/>
              <a:t>Heat output 140 kW</a:t>
            </a:r>
          </a:p>
          <a:p>
            <a:r>
              <a:rPr lang="en-US" dirty="0" smtClean="0"/>
              <a:t>LAr40 = 2 detector modules</a:t>
            </a:r>
            <a:endParaRPr lang="en-US" dirty="0"/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6934200" y="1676400"/>
            <a:ext cx="5105400" cy="4038600"/>
            <a:chOff x="851" y="5865"/>
            <a:chExt cx="8844" cy="5720"/>
          </a:xfrm>
        </p:grpSpPr>
        <p:pic>
          <p:nvPicPr>
            <p:cNvPr id="9" name="Picture 11" descr="pour plaquette gst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51" y="5865"/>
              <a:ext cx="3793" cy="5712"/>
            </a:xfrm>
            <a:prstGeom prst="rect">
              <a:avLst/>
            </a:prstGeom>
            <a:noFill/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2850" y="8364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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1751" y="9425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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2651" y="10278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</a:t>
              </a: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3617" y="10249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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3011" y="10865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</a:t>
              </a:r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1751" y="7625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</a:t>
              </a: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371" y="6905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</a:t>
              </a:r>
            </a:p>
          </p:txBody>
        </p:sp>
        <p:sp>
          <p:nvSpPr>
            <p:cNvPr id="17" name="Text Box 3"/>
            <p:cNvSpPr txBox="1">
              <a:spLocks noChangeArrowheads="1"/>
            </p:cNvSpPr>
            <p:nvPr/>
          </p:nvSpPr>
          <p:spPr bwMode="auto">
            <a:xfrm>
              <a:off x="3371" y="6280"/>
              <a:ext cx="54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</a:t>
              </a:r>
            </a:p>
          </p:txBody>
        </p:sp>
        <p:sp>
          <p:nvSpPr>
            <p:cNvPr id="18" name="Text Box 2"/>
            <p:cNvSpPr txBox="1">
              <a:spLocks noChangeArrowheads="1"/>
            </p:cNvSpPr>
            <p:nvPr/>
          </p:nvSpPr>
          <p:spPr bwMode="auto">
            <a:xfrm>
              <a:off x="4679" y="6081"/>
              <a:ext cx="5016" cy="54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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Stainless steel primary membrane 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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Plywood board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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Reinforced polyurethane foam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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Secondary barrier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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Reinforced polyurethane foam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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Plywood board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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Bearing mastic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</a:t>
              </a: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  <a:sym typeface="Wingdings" pitchFamily="2" charset="2"/>
                </a:rPr>
                <a:t>Concrete covered with moisture barrier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Wingdings" pitchFamily="2" charset="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Wingdings" pitchFamily="2" charset="2"/>
              </a:endParaRPr>
            </a:p>
          </p:txBody>
        </p:sp>
      </p:grpSp>
      <p:sp>
        <p:nvSpPr>
          <p:cNvPr id="19" name="Left Brace 18"/>
          <p:cNvSpPr/>
          <p:nvPr/>
        </p:nvSpPr>
        <p:spPr>
          <a:xfrm>
            <a:off x="6705600" y="2155372"/>
            <a:ext cx="304800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Brace 19"/>
          <p:cNvSpPr/>
          <p:nvPr/>
        </p:nvSpPr>
        <p:spPr>
          <a:xfrm>
            <a:off x="6781800" y="3505200"/>
            <a:ext cx="228600" cy="1447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419600" y="2514600"/>
            <a:ext cx="2315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Insulation space #1</a:t>
            </a:r>
          </a:p>
          <a:p>
            <a:r>
              <a:rPr lang="en-US" dirty="0" smtClean="0"/>
              <a:t>Purge, test gas, vacuum</a:t>
            </a:r>
            <a:endParaRPr lang="en-US" dirty="0"/>
          </a:p>
        </p:txBody>
      </p:sp>
      <p:sp>
        <p:nvSpPr>
          <p:cNvPr id="22" name="Left Brace 21"/>
          <p:cNvSpPr/>
          <p:nvPr/>
        </p:nvSpPr>
        <p:spPr>
          <a:xfrm>
            <a:off x="6781800" y="1143000"/>
            <a:ext cx="228600" cy="990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19600" y="1295400"/>
            <a:ext cx="1994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 volume</a:t>
            </a:r>
          </a:p>
          <a:p>
            <a:r>
              <a:rPr lang="en-US" dirty="0" smtClean="0"/>
              <a:t>Purge, vacuum, LAr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19600" y="3849469"/>
            <a:ext cx="2315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Insulation space #2</a:t>
            </a:r>
          </a:p>
          <a:p>
            <a:r>
              <a:rPr lang="en-US" dirty="0" smtClean="0"/>
              <a:t>Purge, test gas, vacuum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>
            <a:off x="6781800" y="5029200"/>
            <a:ext cx="152400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419600" y="4876800"/>
            <a:ext cx="2162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Concrete bathtub</a:t>
            </a:r>
          </a:p>
          <a:p>
            <a:r>
              <a:rPr lang="en-US" dirty="0" err="1" smtClean="0"/>
              <a:t>Ufer</a:t>
            </a:r>
            <a:r>
              <a:rPr lang="en-US" dirty="0" smtClean="0"/>
              <a:t> ground, heating</a:t>
            </a:r>
          </a:p>
        </p:txBody>
      </p:sp>
    </p:spTree>
    <p:extLst>
      <p:ext uri="{BB962C8B-B14F-4D97-AF65-F5344CB8AC3E}">
        <p14:creationId xmlns:p14="http://schemas.microsoft.com/office/powerpoint/2010/main" val="18449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 Process Piping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" y="1165943"/>
            <a:ext cx="8097398" cy="514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549806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x 34 m</a:t>
            </a:r>
            <a:r>
              <a:rPr lang="en-US" baseline="30000" dirty="0" smtClean="0"/>
              <a:t>3</a:t>
            </a:r>
            <a:r>
              <a:rPr lang="en-US" dirty="0" smtClean="0"/>
              <a:t>/</a:t>
            </a:r>
            <a:r>
              <a:rPr lang="en-US" dirty="0" err="1" smtClean="0"/>
              <a:t>hr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LN Refrigeration System</a:t>
            </a:r>
            <a:br>
              <a:rPr lang="en-US" dirty="0" smtClean="0"/>
            </a:br>
            <a:r>
              <a:rPr lang="en-US" dirty="0" smtClean="0"/>
              <a:t>2 operating + 1 spare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33" b="3064"/>
          <a:stretch>
            <a:fillRect/>
          </a:stretch>
        </p:blipFill>
        <p:spPr bwMode="auto">
          <a:xfrm>
            <a:off x="228600" y="1267337"/>
            <a:ext cx="7044705" cy="49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/>
          <p:nvPr/>
        </p:nvPicPr>
        <p:blipFill>
          <a:blip r:embed="rId3" cstate="print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5596" y="153161"/>
            <a:ext cx="1899804" cy="411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2514600"/>
            <a:ext cx="1642095" cy="114158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993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and Associated Conventional Facilities Cost Scaling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All $’s are Total Project Cost including direct cost, indirect cost, 40% contingency, 20% escalation</a:t>
            </a:r>
          </a:p>
          <a:p>
            <a:r>
              <a:rPr lang="en-US" dirty="0"/>
              <a:t>Split into </a:t>
            </a:r>
          </a:p>
          <a:p>
            <a:pPr lvl="1"/>
            <a:r>
              <a:rPr lang="en-US" dirty="0"/>
              <a:t>Fixed cost (design, tooling, </a:t>
            </a:r>
            <a:r>
              <a:rPr lang="en-US" dirty="0" smtClean="0"/>
              <a:t>project management prototypes,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Incremental cost that scales with the appropriate design parameter (e.g. volume of rock/LAr, surface area of cryostat pit, length of the cavern, number of readout channels)</a:t>
            </a:r>
          </a:p>
          <a:p>
            <a:r>
              <a:rPr lang="en-US" dirty="0"/>
              <a:t>Wire spacing</a:t>
            </a:r>
          </a:p>
          <a:p>
            <a:pPr lvl="1"/>
            <a:r>
              <a:rPr lang="en-US" dirty="0"/>
              <a:t>Construction cost: $7.1M (Electronics, cabling, F/T) + $2.8M (wire winding labor) </a:t>
            </a:r>
            <a:r>
              <a:rPr lang="en-US" dirty="0">
                <a:sym typeface="Wingdings" pitchFamily="2" charset="2"/>
              </a:rPr>
              <a:t> $</a:t>
            </a:r>
            <a:r>
              <a:rPr lang="en-US" dirty="0" smtClean="0">
                <a:sym typeface="Wingdings" pitchFamily="2" charset="2"/>
              </a:rPr>
              <a:t>15.30/channel</a:t>
            </a:r>
          </a:p>
          <a:p>
            <a:r>
              <a:rPr lang="en-US" dirty="0" smtClean="0">
                <a:sym typeface="Wingdings" pitchFamily="2" charset="2"/>
              </a:rPr>
              <a:t>Anode Plane Assembly - $118k (5mm wire spacing)</a:t>
            </a:r>
          </a:p>
          <a:p>
            <a:r>
              <a:rPr lang="en-US" dirty="0" smtClean="0">
                <a:sym typeface="Wingdings" pitchFamily="2" charset="2"/>
              </a:rPr>
              <a:t>Cryostat - $9.3k/m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Two detectors in one cavern</a:t>
            </a:r>
          </a:p>
          <a:p>
            <a:pPr lvl="1"/>
            <a:r>
              <a:rPr lang="en-US" dirty="0"/>
              <a:t>Excavate one long pit for two detectors + 5m concrete septum</a:t>
            </a:r>
          </a:p>
          <a:p>
            <a:pPr lvl="2"/>
            <a:r>
              <a:rPr lang="en-US" dirty="0" smtClean="0"/>
              <a:t>$598/m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for pit excavation &amp; shotcrete</a:t>
            </a:r>
          </a:p>
          <a:p>
            <a:pPr lvl="2"/>
            <a:r>
              <a:rPr lang="en-US" dirty="0" smtClean="0"/>
              <a:t>$500/m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for highbay excavation only</a:t>
            </a:r>
          </a:p>
          <a:p>
            <a:pPr lvl="2"/>
            <a:r>
              <a:rPr lang="en-US" dirty="0" smtClean="0"/>
              <a:t>$700/m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for highbay roof support &amp; shotcrete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2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LAr40 at 4850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54" y="2057400"/>
            <a:ext cx="899374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1524000"/>
            <a:ext cx="6879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Concept utilizing existing access and ventilation shafts</a:t>
            </a:r>
          </a:p>
          <a:p>
            <a:r>
              <a:rPr lang="en-US" sz="2400" dirty="0" smtClean="0"/>
              <a:t>Cost?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5515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&amp; Prototyping Plan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Achieving argon purity without vacuum pumping</a:t>
            </a:r>
          </a:p>
          <a:p>
            <a:pPr lvl="1"/>
            <a:r>
              <a:rPr lang="en-US" dirty="0" smtClean="0"/>
              <a:t>Liquid Argon Purity Demonstrator (LAPD)</a:t>
            </a:r>
          </a:p>
          <a:p>
            <a:r>
              <a:rPr lang="en-US" dirty="0" smtClean="0"/>
              <a:t>Achieving argon purity in a membrane cryostat</a:t>
            </a:r>
          </a:p>
          <a:p>
            <a:pPr lvl="1"/>
            <a:r>
              <a:rPr lang="en-US" dirty="0" smtClean="0"/>
              <a:t>3m x 3m wall panel</a:t>
            </a:r>
          </a:p>
          <a:p>
            <a:pPr lvl="2"/>
            <a:r>
              <a:rPr lang="en-US" dirty="0" smtClean="0"/>
              <a:t>Could one evacuate a membrane cryostat if it is found necessary?</a:t>
            </a:r>
          </a:p>
          <a:p>
            <a:pPr lvl="2"/>
            <a:r>
              <a:rPr lang="en-US" dirty="0" smtClean="0"/>
              <a:t>Testing completed - yes</a:t>
            </a:r>
          </a:p>
          <a:p>
            <a:pPr lvl="1"/>
            <a:r>
              <a:rPr lang="en-US" dirty="0" smtClean="0"/>
              <a:t>LAPD </a:t>
            </a:r>
            <a:r>
              <a:rPr lang="en-US" dirty="0" smtClean="0">
                <a:sym typeface="Wingdings" pitchFamily="2" charset="2"/>
              </a:rPr>
              <a:t> 33 ton prototype (purity monitors)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Reviewing proposals for cryostat design and material procurement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Selected IHI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Construct in summer 2012</a:t>
            </a:r>
          </a:p>
          <a:p>
            <a:r>
              <a:rPr lang="en-US" dirty="0" smtClean="0">
                <a:sym typeface="Wingdings" pitchFamily="2" charset="2"/>
              </a:rPr>
              <a:t>Engineering and integration prototype – LAr1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Organized as a sub-project (Project Manager, Deputy, schedule, </a:t>
            </a:r>
            <a:r>
              <a:rPr lang="en-US" dirty="0" err="1" smtClean="0">
                <a:sym typeface="Wingdings" pitchFamily="2" charset="2"/>
              </a:rPr>
              <a:t>etc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Internal cost and schedule review in July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LBNE LAr detector (LAr40) overview</a:t>
            </a:r>
          </a:p>
          <a:p>
            <a:pPr lvl="1"/>
            <a:r>
              <a:rPr lang="en-US" dirty="0" smtClean="0"/>
              <a:t>Facility tour</a:t>
            </a:r>
          </a:p>
          <a:p>
            <a:pPr lvl="1"/>
            <a:r>
              <a:rPr lang="en-US" dirty="0" smtClean="0"/>
              <a:t>Detector configuration</a:t>
            </a:r>
          </a:p>
          <a:p>
            <a:pPr lvl="1"/>
            <a:r>
              <a:rPr lang="en-US" dirty="0" smtClean="0"/>
              <a:t>Membrane cryostat</a:t>
            </a:r>
          </a:p>
          <a:p>
            <a:pPr lvl="1"/>
            <a:r>
              <a:rPr lang="en-US" dirty="0" smtClean="0"/>
              <a:t>Cost scaling</a:t>
            </a:r>
          </a:p>
          <a:p>
            <a:r>
              <a:rPr lang="en-US" dirty="0" smtClean="0"/>
              <a:t>Issues and Prototypes</a:t>
            </a:r>
            <a:endParaRPr lang="en-US" dirty="0"/>
          </a:p>
          <a:p>
            <a:r>
              <a:rPr lang="en-US" dirty="0" smtClean="0"/>
              <a:t>LAr1 – Engineering Prototype conception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3m x 3m Wall Mock-up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Placeholder 6" descr="P1010030cmpr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066800"/>
            <a:ext cx="4114800" cy="3086100"/>
          </a:xfrm>
          <a:prstGeom prst="rect">
            <a:avLst/>
          </a:prstGeom>
        </p:spPr>
      </p:pic>
      <p:pic>
        <p:nvPicPr>
          <p:cNvPr id="6" name="Picture Placeholder 6" descr="P1010019cmprs.JPG"/>
          <p:cNvPicPr>
            <a:picLocks noChangeAspect="1"/>
          </p:cNvPicPr>
          <p:nvPr/>
        </p:nvPicPr>
        <p:blipFill>
          <a:blip r:embed="rId3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1143000"/>
            <a:ext cx="4114800" cy="3086100"/>
          </a:xfrm>
          <a:prstGeom prst="rect">
            <a:avLst/>
          </a:prstGeom>
        </p:spPr>
      </p:pic>
      <p:pic>
        <p:nvPicPr>
          <p:cNvPr id="7" name="Picture Placeholder 6" descr="P1010055.JPG"/>
          <p:cNvPicPr>
            <a:picLocks noChangeAspect="1"/>
          </p:cNvPicPr>
          <p:nvPr/>
        </p:nvPicPr>
        <p:blipFill>
          <a:blip r:embed="rId4" cstate="print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4112421"/>
            <a:ext cx="4114800" cy="2516979"/>
          </a:xfrm>
          <a:prstGeom prst="rect">
            <a:avLst/>
          </a:prstGeom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4876800" y="4229100"/>
            <a:ext cx="3886200" cy="24003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helium leak detector is connected to the insulation space.  After 10 days of evacuation, the pressure was 0.60 </a:t>
            </a:r>
            <a:r>
              <a:rPr lang="en-US" dirty="0" err="1" smtClean="0"/>
              <a:t>Torr</a:t>
            </a:r>
            <a:r>
              <a:rPr lang="en-US" dirty="0" smtClean="0"/>
              <a:t>.  Wall section was bagged and helium sprayed inside to give a global leak test for the membrane.  There was no response to helium. Picture taken March 23, 2011</a:t>
            </a:r>
          </a:p>
          <a:p>
            <a:r>
              <a:rPr lang="en-US" dirty="0" smtClean="0"/>
              <a:t>Vacuum pumping of membrane cryostat is feasible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255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609600"/>
            <a:ext cx="1740031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609601" y="609600"/>
            <a:ext cx="3124200" cy="1562100"/>
            <a:chOff x="1752600" y="1610402"/>
            <a:chExt cx="6704697" cy="357119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1676400"/>
              <a:ext cx="6175118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 rot="1964428">
              <a:off x="5333097" y="1610402"/>
              <a:ext cx="3124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90600" y="152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LAr1 Liquid Argon Engineering Prototype Objectives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19100" y="1828800"/>
            <a:ext cx="8305800" cy="449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82880" lvl="0" indent="-182880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	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Establish a credible basis for scaling to a 20 kton LAr TPC module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Test the membrane cryostat design for high purity liquid argon service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	 </a:t>
            </a:r>
            <a:r>
              <a:rPr lang="en-US" sz="1400" dirty="0" smtClean="0"/>
              <a:t>(Surface area ratio 1:11 , Argon mass ratio 1:30 with the 20 kton cryostat, same gas ullage height)</a:t>
            </a:r>
            <a:endParaRPr lang="en-US" dirty="0" smtClean="0"/>
          </a:p>
          <a:p>
            <a:pPr marL="18288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Test the mechanical structure of the APA including wire tension stability</a:t>
            </a:r>
          </a:p>
          <a:p>
            <a:pPr marL="18288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Test argon purity and drift length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Test full readout chain including cold electronics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Test Integration features such as </a:t>
            </a:r>
          </a:p>
          <a:p>
            <a:pPr marL="640080" lvl="1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TPC supports and installation</a:t>
            </a:r>
          </a:p>
          <a:p>
            <a:pPr marL="640080" lvl="1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Signal/power feedthough, HV system/feedthrough/connection </a:t>
            </a:r>
          </a:p>
          <a:p>
            <a:pPr marL="640080" lvl="1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Grounding scheme and common mode noise control</a:t>
            </a:r>
          </a:p>
          <a:p>
            <a:pPr marL="18288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Gain practical knowledge in membrane cryostat construction methods</a:t>
            </a:r>
          </a:p>
          <a:p>
            <a:pPr marL="18288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More complete list contained in LAr1 proposal by Russ Rucinski docdb #3452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914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Engineering Prototype includes the major features of the LAr40 detector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439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1524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Major Schedule and Cost Savings from Reusing Established and Operating Infrastructure at </a:t>
            </a:r>
            <a:r>
              <a:rPr lang="en-US" sz="2400" dirty="0" err="1" smtClean="0"/>
              <a:t>DZero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81400" y="1219200"/>
            <a:ext cx="5105400" cy="495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82880" marR="0" lvl="0" indent="-1828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	</a:t>
            </a:r>
          </a:p>
          <a:p>
            <a:pPr marL="182880" marR="0" lvl="0" indent="-1828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noProof="0" dirty="0" smtClean="0"/>
              <a:t>No new building</a:t>
            </a:r>
          </a:p>
          <a:p>
            <a:pPr marL="182880" marR="0" lvl="0" indent="-1828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noProof="0" dirty="0" smtClean="0"/>
              <a:t>Cryostat concrete enclosure and steel roof construction is not affected by weather </a:t>
            </a:r>
          </a:p>
          <a:p>
            <a:pPr marL="182880" marR="0" lvl="0" indent="-18288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noProof="0" dirty="0" smtClean="0"/>
              <a:t>Existing liquid argon and nitrogen cryogenic systems for D0 Calorimeter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Oxygen Deficiency Hazard (ODH) safety systems with argon spill management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50 ton and 10 ton building cranes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/>
              <a:t>Machining and welding shops</a:t>
            </a:r>
          </a:p>
          <a:p>
            <a:pPr marL="182880" lvl="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FIRUS, High Sensitivity Smoke Detection (HSSD), Fire safety systems</a:t>
            </a:r>
          </a:p>
          <a:p>
            <a:pPr marL="182880" lvl="0" indent="-18288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Emergency backup power diesel generator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 smtClean="0"/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5800" y="685800"/>
            <a:ext cx="2640896" cy="6689559"/>
            <a:chOff x="530419" y="48125"/>
            <a:chExt cx="3687262" cy="836595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419" y="1143000"/>
              <a:ext cx="3464453" cy="5205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266" y="48125"/>
              <a:ext cx="3165415" cy="8365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734031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2526" y="990600"/>
            <a:ext cx="5038947" cy="564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4419600"/>
            <a:ext cx="190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Reinforced concrete for bottom and sides of outer shell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43600" y="10668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Reinforced steel plate for top of outer shell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6324600" y="1676402"/>
            <a:ext cx="609602" cy="6095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905000" y="3810000"/>
            <a:ext cx="1981200" cy="12192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010400" y="3733800"/>
            <a:ext cx="213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1m thick foam insulation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181602" y="4038600"/>
            <a:ext cx="2057398" cy="381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286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LAr1 Cryostat Enclosure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52400" y="12192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Guard rails on cryostat top not shown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2133600"/>
            <a:ext cx="1981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Trusses at same 5 m ctr-ctr spacing as LAr40 provide same cable/rack arrangement as a zone of LAr40</a:t>
            </a:r>
          </a:p>
          <a:p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05000" y="2209801"/>
            <a:ext cx="914400" cy="53339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05000" y="2667000"/>
            <a:ext cx="1600200" cy="762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934200" y="1981200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Access hatch braced with beams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6172200" y="2286000"/>
            <a:ext cx="914400" cy="2286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" y="6248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CAD model by Steve Hentschel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10400" y="4419601"/>
            <a:ext cx="2019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mass = 1.1 </a:t>
            </a:r>
            <a:r>
              <a:rPr lang="en-US" dirty="0" err="1" smtClean="0"/>
              <a:t>kt</a:t>
            </a:r>
            <a:endParaRPr lang="en-US" dirty="0" smtClean="0"/>
          </a:p>
          <a:p>
            <a:r>
              <a:rPr lang="en-US" dirty="0" smtClean="0"/>
              <a:t>Active = 500 ton</a:t>
            </a:r>
          </a:p>
          <a:p>
            <a:r>
              <a:rPr lang="en-US" dirty="0" smtClean="0"/>
              <a:t>Fiducial = 380 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27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900" y="847724"/>
            <a:ext cx="876306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152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LAr1 Cryogenic System Process Flow Diagram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198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From Mark Adamowski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197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66700" y="2667000"/>
          <a:ext cx="8610600" cy="1107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"/>
                <a:gridCol w="861060"/>
                <a:gridCol w="861060"/>
                <a:gridCol w="861060"/>
                <a:gridCol w="861060"/>
                <a:gridCol w="861060"/>
                <a:gridCol w="861060"/>
                <a:gridCol w="861060"/>
                <a:gridCol w="861060"/>
                <a:gridCol w="861060"/>
              </a:tblGrid>
              <a:tr h="345317">
                <a:tc gridSpan="10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Calendar years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531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US" sz="1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sz="1400" dirty="0" smtClean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166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Q2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Q3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Q2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Q3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152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LAr</a:t>
            </a:r>
            <a:r>
              <a:rPr lang="en-US" sz="2400" dirty="0" smtClean="0"/>
              <a:t> 1 </a:t>
            </a:r>
            <a:r>
              <a:rPr lang="en-US" sz="2400" u="sng" dirty="0" smtClean="0"/>
              <a:t>Preliminary</a:t>
            </a:r>
            <a:r>
              <a:rPr lang="en-US" sz="2400" dirty="0" smtClean="0"/>
              <a:t> Cost and Schedule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2248694" y="4456906"/>
            <a:ext cx="1447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81200" y="5181600"/>
            <a:ext cx="1752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33.5t prototype tests successful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667794" y="4190206"/>
            <a:ext cx="9144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3124994" y="3885406"/>
            <a:ext cx="304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4038600"/>
            <a:ext cx="14097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Construct cryostat concrete enclosure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4648200"/>
            <a:ext cx="152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Install membrane in  cryostat enclosure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5181600"/>
            <a:ext cx="12192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Setup and load TPC in cryostat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29400" y="5791200"/>
            <a:ext cx="16002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Cryogenic system installation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4648200"/>
            <a:ext cx="16764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/>
              <a:t>Design cryostat by membrane company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124200" y="4648200"/>
            <a:ext cx="20574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/>
              <a:t>Procure membrane materials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962400" y="5791200"/>
            <a:ext cx="25146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Procure cryogenic systems components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305800" y="5181600"/>
            <a:ext cx="685800" cy="106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/>
              <a:t>Purge and fill cryostat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4038600"/>
            <a:ext cx="10668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dirty="0" smtClean="0"/>
              <a:t>Design cryostat concrete enclosure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7400" y="4648200"/>
            <a:ext cx="838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050" dirty="0" smtClean="0"/>
              <a:t>RFP for cryostat materials</a:t>
            </a:r>
            <a:endParaRPr lang="en-US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2209800" y="4038600"/>
            <a:ext cx="6858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900" dirty="0" smtClean="0"/>
              <a:t>RFP for cryostat enclosure</a:t>
            </a:r>
            <a:endParaRPr lang="en-US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3276600" y="4038600"/>
            <a:ext cx="6096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700" dirty="0" smtClean="0"/>
              <a:t>Order concrete enclosure</a:t>
            </a:r>
            <a:endParaRPr lang="en-US" sz="7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791200"/>
            <a:ext cx="29718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/>
              <a:t>Design Cryogenic System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981200" y="22860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Critical Path Activities of a Technically Driven Schedule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0" y="9144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M&amp;S without </a:t>
            </a:r>
            <a:r>
              <a:rPr lang="en-US" dirty="0" err="1" smtClean="0"/>
              <a:t>indirects</a:t>
            </a:r>
            <a:r>
              <a:rPr lang="en-US" dirty="0" smtClean="0"/>
              <a:t>, contingency, escalation</a:t>
            </a:r>
          </a:p>
          <a:p>
            <a:pPr algn="ctr"/>
            <a:r>
              <a:rPr lang="en-US" dirty="0" smtClean="0"/>
              <a:t> ~ 10 M$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9144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Labor without contingency, escalation</a:t>
            </a:r>
          </a:p>
          <a:p>
            <a:pPr algn="ctr"/>
            <a:r>
              <a:rPr lang="en-US" dirty="0" smtClean="0"/>
              <a:t> ~ 4 M$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64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Conceptual design developed for a 34 kton LAr TPC for LBNE</a:t>
            </a:r>
          </a:p>
          <a:p>
            <a:pPr lvl="1"/>
            <a:r>
              <a:rPr lang="en-US" dirty="0" smtClean="0"/>
              <a:t>Detector meets the scientific goals of LBNE</a:t>
            </a:r>
            <a:r>
              <a:rPr lang="en-US" dirty="0"/>
              <a:t> </a:t>
            </a:r>
            <a:r>
              <a:rPr lang="en-US" dirty="0" smtClean="0"/>
              <a:t>(ref B. Svoboda talk)</a:t>
            </a:r>
          </a:p>
          <a:p>
            <a:pPr lvl="1"/>
            <a:r>
              <a:rPr lang="en-US" dirty="0" smtClean="0"/>
              <a:t>Detector sited at shallow depth (210 m) with a cosmic ray veto system to enable proton decay physics</a:t>
            </a:r>
          </a:p>
          <a:p>
            <a:r>
              <a:rPr lang="en-US" dirty="0" smtClean="0"/>
              <a:t>Conceptual design for a LAr1 engineering prototype for LBNE</a:t>
            </a:r>
          </a:p>
          <a:p>
            <a:pPr lvl="1"/>
            <a:r>
              <a:rPr lang="en-US" dirty="0" smtClean="0"/>
              <a:t>Different goals than LAr1 detector for short baseline physics</a:t>
            </a:r>
          </a:p>
          <a:p>
            <a:pPr lvl="2"/>
            <a:r>
              <a:rPr lang="en-US" dirty="0" smtClean="0"/>
              <a:t>Goals are not incompatible – timescales might be</a:t>
            </a:r>
          </a:p>
          <a:p>
            <a:pPr lvl="1"/>
            <a:r>
              <a:rPr lang="en-US" dirty="0" smtClean="0"/>
              <a:t>Prototype structured as a ~independent project</a:t>
            </a:r>
          </a:p>
        </p:txBody>
      </p:sp>
    </p:spTree>
    <p:extLst>
      <p:ext uri="{BB962C8B-B14F-4D97-AF65-F5344CB8AC3E}">
        <p14:creationId xmlns:p14="http://schemas.microsoft.com/office/powerpoint/2010/main" val="3208843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52" y="2999062"/>
            <a:ext cx="6170048" cy="218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096000" y="37338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62800" y="3962400"/>
            <a:ext cx="2057400" cy="1279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391400" y="2675896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TPB coated light guide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96200" y="3322227"/>
            <a:ext cx="228600" cy="6401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23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716963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cxnSp>
        <p:nvCxnSpPr>
          <p:cNvPr id="5" name="Straight Connector 4"/>
          <p:cNvCxnSpPr/>
          <p:nvPr/>
        </p:nvCxnSpPr>
        <p:spPr>
          <a:xfrm rot="5400000" flipH="1" flipV="1">
            <a:off x="4114800" y="3886200"/>
            <a:ext cx="1447800" cy="838200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886200" y="5029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562600" y="4267200"/>
            <a:ext cx="381000" cy="22860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800600" y="4800600"/>
            <a:ext cx="228600" cy="7620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>
            <a:off x="4343400" y="3810000"/>
            <a:ext cx="838200" cy="914400"/>
          </a:xfrm>
          <a:prstGeom prst="arc">
            <a:avLst>
              <a:gd name="adj1" fmla="val 4214372"/>
              <a:gd name="adj2" fmla="val 12906932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Straight Arrow Connector 9"/>
          <p:cNvCxnSpPr>
            <a:stCxn id="24" idx="3"/>
          </p:cNvCxnSpPr>
          <p:nvPr/>
        </p:nvCxnSpPr>
        <p:spPr>
          <a:xfrm flipV="1">
            <a:off x="3124200" y="5181600"/>
            <a:ext cx="838200" cy="6111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5"/>
          <p:cNvGrpSpPr>
            <a:grpSpLocks/>
          </p:cNvGrpSpPr>
          <p:nvPr/>
        </p:nvGrpSpPr>
        <p:grpSpPr bwMode="auto">
          <a:xfrm>
            <a:off x="1981200" y="1981200"/>
            <a:ext cx="6705600" cy="3965575"/>
            <a:chOff x="1981200" y="1981200"/>
            <a:chExt cx="6705600" cy="396557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962400" y="5029200"/>
              <a:ext cx="457200" cy="76200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  <a:prstDash val="sys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419600" y="5029200"/>
              <a:ext cx="685800" cy="228600"/>
            </a:xfrm>
            <a:prstGeom prst="line">
              <a:avLst/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86200" y="4724400"/>
              <a:ext cx="2362200" cy="53340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endCxn id="6" idx="0"/>
            </p:cNvCxnSpPr>
            <p:nvPr/>
          </p:nvCxnSpPr>
          <p:spPr>
            <a:xfrm rot="16200000" flipH="1">
              <a:off x="3771900" y="4838700"/>
              <a:ext cx="304800" cy="76200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 rot="20700215">
              <a:off x="4884738" y="4505325"/>
              <a:ext cx="685800" cy="15240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4343400" y="2895600"/>
              <a:ext cx="1066800" cy="457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4114800" y="1981200"/>
              <a:ext cx="990600" cy="990600"/>
            </a:xfrm>
            <a:prstGeom prst="arc">
              <a:avLst>
                <a:gd name="adj1" fmla="val 7214695"/>
                <a:gd name="adj2" fmla="val 1484227"/>
              </a:avLst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stCxn id="18" idx="2"/>
              <a:endCxn id="9" idx="2"/>
            </p:cNvCxnSpPr>
            <p:nvPr/>
          </p:nvCxnSpPr>
          <p:spPr>
            <a:xfrm rot="5400000">
              <a:off x="4067175" y="3027363"/>
              <a:ext cx="1335087" cy="64928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010400" y="4953000"/>
              <a:ext cx="1676400" cy="307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bg1"/>
                  </a:solidFill>
                </a:rPr>
                <a:t>Existing 800 Level</a:t>
              </a:r>
            </a:p>
          </p:txBody>
        </p:sp>
        <p:cxnSp>
          <p:nvCxnSpPr>
            <p:cNvPr id="21" name="Straight Arrow Connector 20"/>
            <p:cNvCxnSpPr>
              <a:stCxn id="20" idx="1"/>
            </p:cNvCxnSpPr>
            <p:nvPr/>
          </p:nvCxnSpPr>
          <p:spPr>
            <a:xfrm rot="10800000" flipV="1">
              <a:off x="6248400" y="5106988"/>
              <a:ext cx="762000" cy="150812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638800" y="5562600"/>
              <a:ext cx="1676400" cy="307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bg1"/>
                  </a:solidFill>
                </a:rPr>
                <a:t>Existing 300 Level</a:t>
              </a:r>
            </a:p>
          </p:txBody>
        </p:sp>
        <p:cxnSp>
          <p:nvCxnSpPr>
            <p:cNvPr id="23" name="Straight Arrow Connector 22"/>
            <p:cNvCxnSpPr>
              <a:stCxn id="22" idx="1"/>
            </p:cNvCxnSpPr>
            <p:nvPr/>
          </p:nvCxnSpPr>
          <p:spPr>
            <a:xfrm rot="10800000">
              <a:off x="5105400" y="5257800"/>
              <a:ext cx="533400" cy="458788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81200" y="5638800"/>
              <a:ext cx="1143000" cy="307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bg1"/>
                  </a:solidFill>
                </a:rPr>
                <a:t>Ross Shaft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81600" y="2209800"/>
              <a:ext cx="685800" cy="4619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Access Ramp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86400" y="3124200"/>
              <a:ext cx="1143000" cy="2762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Access Portal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6000" y="3886200"/>
              <a:ext cx="2057400" cy="46166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Utility Shaft Access </a:t>
              </a:r>
              <a:r>
                <a:rPr lang="en-US" sz="1200" dirty="0" smtClean="0">
                  <a:solidFill>
                    <a:schemeClr val="bg1"/>
                  </a:solidFill>
                </a:rPr>
                <a:t>Portal, Cryogenics Building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20700080">
              <a:off x="4978400" y="4135438"/>
              <a:ext cx="712788" cy="2762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Cavern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95600" y="304800"/>
            <a:ext cx="3124200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+mn-lt"/>
              </a:rPr>
              <a:t>SITE PLAN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 Overview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4866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2133600"/>
            <a:ext cx="200542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South Portal (new)</a:t>
            </a:r>
          </a:p>
          <a:p>
            <a:r>
              <a:rPr lang="en-US" dirty="0" smtClean="0"/>
              <a:t>Cryogenics building</a:t>
            </a: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 rot="16200000" flipH="1">
            <a:off x="1091221" y="2996220"/>
            <a:ext cx="1030069" cy="5974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0" y="1524000"/>
            <a:ext cx="1924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Kirk Drift (existing)</a:t>
            </a:r>
          </a:p>
          <a:p>
            <a:r>
              <a:rPr lang="en-US" dirty="0" smtClean="0"/>
              <a:t>At 300 level</a:t>
            </a:r>
          </a:p>
        </p:txBody>
      </p:sp>
      <p:cxnSp>
        <p:nvCxnSpPr>
          <p:cNvPr id="9" name="Straight Arrow Connector 8"/>
          <p:cNvCxnSpPr>
            <a:stCxn id="10" idx="3"/>
          </p:cNvCxnSpPr>
          <p:nvPr/>
        </p:nvCxnSpPr>
        <p:spPr>
          <a:xfrm flipV="1">
            <a:off x="2157821" y="4191000"/>
            <a:ext cx="1652179" cy="475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343400"/>
            <a:ext cx="200542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North Portal (new)</a:t>
            </a:r>
          </a:p>
          <a:p>
            <a:r>
              <a:rPr lang="en-US" dirty="0" smtClean="0"/>
              <a:t>Access to cavern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467100" y="2171700"/>
            <a:ext cx="2057400" cy="1371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1200" y="3200400"/>
            <a:ext cx="151169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US" dirty="0" smtClean="0"/>
              <a:t>300’ elevation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rot="5400000" flipH="1" flipV="1">
            <a:off x="2321024" y="2778224"/>
            <a:ext cx="838200" cy="6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2"/>
          </p:cNvCxnSpPr>
          <p:nvPr/>
        </p:nvCxnSpPr>
        <p:spPr>
          <a:xfrm rot="16200000" flipH="1">
            <a:off x="2505690" y="3801090"/>
            <a:ext cx="468868" cy="6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38400" y="1447800"/>
            <a:ext cx="170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Ross </a:t>
            </a:r>
            <a:r>
              <a:rPr lang="en-US" dirty="0" err="1" smtClean="0"/>
              <a:t>Headframe</a:t>
            </a:r>
            <a:endParaRPr lang="en-US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3581400" y="19050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48000" y="5334000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Kirk Road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2574667" y="5045333"/>
            <a:ext cx="718066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797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200"/>
            <a:ext cx="6858000" cy="6203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2800" y="838200"/>
            <a:ext cx="1548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Decline Tunnel</a:t>
            </a:r>
          </a:p>
          <a:p>
            <a:r>
              <a:rPr lang="en-US" dirty="0" smtClean="0"/>
              <a:t>4.5m x 5.5m</a:t>
            </a:r>
          </a:p>
          <a:p>
            <a:r>
              <a:rPr lang="en-US" dirty="0" smtClean="0"/>
              <a:t>Air supply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flipH="1">
            <a:off x="6934200" y="1299865"/>
            <a:ext cx="228600" cy="147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62800" y="2173069"/>
            <a:ext cx="1661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Ventilation/</a:t>
            </a:r>
            <a:r>
              <a:rPr lang="en-US" dirty="0" err="1" smtClean="0"/>
              <a:t>cryo</a:t>
            </a:r>
            <a:endParaRPr lang="en-US" dirty="0" smtClean="0"/>
          </a:p>
          <a:p>
            <a:r>
              <a:rPr lang="en-US" dirty="0" smtClean="0"/>
              <a:t>Air exhaust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2700000">
            <a:off x="6934200" y="2133600"/>
            <a:ext cx="228600" cy="147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1045030" y="3200400"/>
            <a:ext cx="228600" cy="147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981933">
            <a:off x="156757" y="3165117"/>
            <a:ext cx="137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2ndry egress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3200400"/>
            <a:ext cx="25295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Mucking drift</a:t>
            </a:r>
          </a:p>
          <a:p>
            <a:r>
              <a:rPr lang="en-US" dirty="0" smtClean="0"/>
              <a:t>+ Cryostat construction</a:t>
            </a:r>
          </a:p>
          <a:p>
            <a:r>
              <a:rPr lang="en-US" dirty="0" smtClean="0"/>
              <a:t>+ sump pump</a:t>
            </a:r>
          </a:p>
          <a:p>
            <a:r>
              <a:rPr lang="en-US" dirty="0" smtClean="0"/>
              <a:t>+ lower level veto access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648200" y="3503691"/>
            <a:ext cx="762000" cy="153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611088" y="4713516"/>
            <a:ext cx="1219200" cy="80823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981933">
            <a:off x="1819361" y="4923752"/>
            <a:ext cx="7088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130m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969044">
            <a:off x="1671421" y="3968942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Module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969044">
            <a:off x="3056735" y="4847136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Module 2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416585" y="4800600"/>
            <a:ext cx="1060415" cy="644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02185" y="5334000"/>
            <a:ext cx="1060415" cy="644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377542" y="5334000"/>
            <a:ext cx="990600" cy="52821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9635371">
            <a:off x="5539134" y="5418931"/>
            <a:ext cx="5934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33m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78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Users\yubo\Documents\LBNE\CDR\volume-5\figures\2APAs in cryost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3581400"/>
            <a:ext cx="3657600" cy="2743200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7684">
            <a:off x="-283013" y="288557"/>
            <a:ext cx="4522836" cy="392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041078"/>
            <a:ext cx="3505200" cy="208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P:\LBNE\Cryogenics and Cryostat\Gaz Transport Tech MembraneTank\scaffolding\Desassembly of the scaffoldi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3556000" cy="2667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560159">
            <a:off x="2928595" y="722448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Veto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589244">
            <a:off x="-43577" y="114300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Veto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560159">
            <a:off x="-43205" y="3084648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Veto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2514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Membrane Cryostat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rot="16200000" flipH="1">
            <a:off x="1751916" y="3656915"/>
            <a:ext cx="1030069" cy="38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97766" y="2514600"/>
            <a:ext cx="15552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Mounting Rails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2514600" y="2057400"/>
            <a:ext cx="914404" cy="6096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4686300" y="3086100"/>
            <a:ext cx="7620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24800" y="3733800"/>
            <a:ext cx="106888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Anode</a:t>
            </a:r>
          </a:p>
          <a:p>
            <a:pPr algn="ctr"/>
            <a:r>
              <a:rPr lang="en-US" dirty="0" smtClean="0"/>
              <a:t>Plane</a:t>
            </a:r>
          </a:p>
          <a:p>
            <a:pPr algn="ctr"/>
            <a:r>
              <a:rPr lang="en-US" dirty="0" smtClean="0"/>
              <a:t>Assembly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6553200" y="4191002"/>
            <a:ext cx="1371604" cy="9905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H="1" flipV="1">
            <a:off x="7772401" y="2667000"/>
            <a:ext cx="68684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922718" y="4971871"/>
            <a:ext cx="106888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Cathode</a:t>
            </a:r>
          </a:p>
          <a:p>
            <a:pPr algn="ctr"/>
            <a:r>
              <a:rPr lang="en-US" dirty="0" smtClean="0"/>
              <a:t>Plane</a:t>
            </a:r>
          </a:p>
          <a:p>
            <a:pPr algn="ctr"/>
            <a:r>
              <a:rPr lang="en-US" dirty="0" smtClean="0"/>
              <a:t>Assembly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0800000">
            <a:off x="7086601" y="5562601"/>
            <a:ext cx="838205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Documents and Settings\baller\Local Settings\Temporary Internet Files\Content.IE5\5QEXCI72\MCj0440526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57400" y="1600200"/>
            <a:ext cx="76200" cy="18288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 rot="19844427">
            <a:off x="4312304" y="4145560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Cage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9550058">
            <a:off x="7772400" y="21336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2.5m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239000" y="1752600"/>
            <a:ext cx="1905000" cy="12954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956479">
            <a:off x="5556142" y="24384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7m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9" idx="3"/>
          </p:cNvCxnSpPr>
          <p:nvPr/>
        </p:nvCxnSpPr>
        <p:spPr>
          <a:xfrm>
            <a:off x="5996485" y="2751865"/>
            <a:ext cx="1242515" cy="753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1"/>
          </p:cNvCxnSpPr>
          <p:nvPr/>
        </p:nvCxnSpPr>
        <p:spPr>
          <a:xfrm rot="10800000">
            <a:off x="4800601" y="2057401"/>
            <a:ext cx="793215" cy="436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3400" y="41148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 Crane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Design - Key Parameters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GLA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Detector module configuration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2 high x 3 wide x 18 long = 108 Anode Plane Assemblies (APA)</a:t>
            </a:r>
          </a:p>
          <a:p>
            <a:pPr lvl="2"/>
            <a:r>
              <a:rPr lang="en-US" dirty="0">
                <a:sym typeface="Wingdings" pitchFamily="2" charset="2"/>
              </a:rPr>
              <a:t>5mm wire spacing </a:t>
            </a:r>
          </a:p>
          <a:p>
            <a:pPr lvl="2"/>
            <a:r>
              <a:rPr lang="en-US" dirty="0">
                <a:sym typeface="Wingdings" pitchFamily="2" charset="2"/>
              </a:rPr>
              <a:t>Four wire planes: Grid, Induction 1, Induction 2, Collection</a:t>
            </a:r>
          </a:p>
          <a:p>
            <a:pPr lvl="2"/>
            <a:r>
              <a:rPr lang="en-US" dirty="0">
                <a:sym typeface="Wingdings" pitchFamily="2" charset="2"/>
              </a:rPr>
              <a:t>3 readout channels/APA</a:t>
            </a:r>
          </a:p>
          <a:p>
            <a:pPr lvl="3"/>
            <a:r>
              <a:rPr lang="en-US" dirty="0">
                <a:sym typeface="Wingdings" pitchFamily="2" charset="2"/>
              </a:rPr>
              <a:t>2462 readout wires x 4x redundancy / 3840 MUX</a:t>
            </a:r>
          </a:p>
          <a:p>
            <a:pPr lvl="2"/>
            <a:r>
              <a:rPr lang="en-US" dirty="0">
                <a:sym typeface="Wingdings" pitchFamily="2" charset="2"/>
              </a:rPr>
              <a:t>3.67m drift</a:t>
            </a:r>
          </a:p>
          <a:p>
            <a:pPr lvl="1"/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16.4 </a:t>
            </a:r>
            <a:r>
              <a:rPr lang="en-US" dirty="0" err="1">
                <a:solidFill>
                  <a:schemeClr val="tx1"/>
                </a:solidFill>
                <a:sym typeface="Wingdings" pitchFamily="2" charset="2"/>
              </a:rPr>
              <a:t>kt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fiducial mass, 19.4 </a:t>
            </a:r>
            <a:r>
              <a:rPr lang="en-US" dirty="0" err="1">
                <a:solidFill>
                  <a:schemeClr val="tx1"/>
                </a:solidFill>
                <a:sym typeface="Wingdings" pitchFamily="2" charset="2"/>
              </a:rPr>
              <a:t>kt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active mass, 25 </a:t>
            </a:r>
            <a:r>
              <a:rPr lang="en-US" dirty="0" err="1">
                <a:solidFill>
                  <a:schemeClr val="tx1"/>
                </a:solidFill>
                <a:sym typeface="Wingdings" pitchFamily="2" charset="2"/>
              </a:rPr>
              <a:t>kt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total mass</a:t>
            </a:r>
          </a:p>
          <a:p>
            <a:pPr lvl="1"/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Cooling required – 40 kW nominal, 57 kW max</a:t>
            </a:r>
          </a:p>
          <a:p>
            <a:r>
              <a:rPr lang="en-US" dirty="0"/>
              <a:t>Two detector modules in one cavern – 32.9 </a:t>
            </a:r>
            <a:r>
              <a:rPr lang="en-US" dirty="0" smtClean="0"/>
              <a:t>kton ~ 200 kton Water Cherenkov detector equivalent</a:t>
            </a:r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Cage Concepts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155576"/>
            <a:ext cx="3563102" cy="309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4191000" cy="316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4800600"/>
            <a:ext cx="3438149" cy="190821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Light weight, flexible printed circuit material (30,000 </a:t>
            </a:r>
            <a:r>
              <a:rPr lang="en-US" dirty="0" err="1" smtClean="0"/>
              <a:t>sqft</a:t>
            </a:r>
            <a:r>
              <a:rPr lang="en-US" dirty="0" smtClean="0"/>
              <a:t>.)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Supported by </a:t>
            </a:r>
            <a:r>
              <a:rPr lang="en-US" dirty="0" err="1" smtClean="0"/>
              <a:t>pultruded</a:t>
            </a:r>
            <a:r>
              <a:rPr lang="en-US" dirty="0" smtClean="0"/>
              <a:t> fiberglass beams between APA and CPA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Perforated to allow </a:t>
            </a:r>
            <a:r>
              <a:rPr lang="en-US" dirty="0" err="1" smtClean="0"/>
              <a:t>LAr</a:t>
            </a:r>
            <a:r>
              <a:rPr lang="en-US" dirty="0" smtClean="0"/>
              <a:t> convection flow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1680865"/>
            <a:ext cx="3962400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Field cage panels (2.5mx3.67m) pre-assembled on to the CPA</a:t>
            </a:r>
          </a:p>
          <a:p>
            <a:endParaRPr lang="en-US" dirty="0" smtClean="0"/>
          </a:p>
          <a:p>
            <a:r>
              <a:rPr lang="en-US" dirty="0" smtClean="0"/>
              <a:t>Each panel has its own </a:t>
            </a:r>
            <a:r>
              <a:rPr lang="en-US" dirty="0"/>
              <a:t>r</a:t>
            </a:r>
            <a:r>
              <a:rPr lang="en-US" dirty="0" smtClean="0"/>
              <a:t>esistor divider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9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4650-ED12-42AC-A9A4-4720DE623BA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3048000"/>
            <a:ext cx="8991600" cy="3299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76200"/>
            <a:ext cx="4362450" cy="3619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5400000" flipH="1">
            <a:off x="323360" y="2729104"/>
            <a:ext cx="228600" cy="147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7971" y="2020669"/>
            <a:ext cx="1661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Ventilation/</a:t>
            </a:r>
            <a:r>
              <a:rPr lang="en-US" dirty="0" err="1" smtClean="0"/>
              <a:t>cryo</a:t>
            </a:r>
            <a:endParaRPr lang="en-US" dirty="0" smtClean="0"/>
          </a:p>
          <a:p>
            <a:r>
              <a:rPr lang="en-US" dirty="0" smtClean="0"/>
              <a:t>Air exhaust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0" y="1665514"/>
            <a:ext cx="0" cy="124097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2" y="1654630"/>
            <a:ext cx="0" cy="124097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47858" y="1665512"/>
            <a:ext cx="0" cy="124097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91198" y="1665512"/>
            <a:ext cx="0" cy="12409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22570" y="1654628"/>
            <a:ext cx="0" cy="12409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21286" y="1654628"/>
            <a:ext cx="0" cy="12409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52656" y="1643744"/>
            <a:ext cx="0" cy="12409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036320" y="4669974"/>
            <a:ext cx="137160" cy="772884"/>
            <a:chOff x="1066800" y="4637316"/>
            <a:chExt cx="76200" cy="772884"/>
          </a:xfrm>
        </p:grpSpPr>
        <p:sp>
          <p:nvSpPr>
            <p:cNvPr id="9" name="Rectangle 8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223886" y="4669972"/>
            <a:ext cx="137160" cy="772884"/>
            <a:chOff x="1066800" y="4637316"/>
            <a:chExt cx="76200" cy="772884"/>
          </a:xfrm>
        </p:grpSpPr>
        <p:sp>
          <p:nvSpPr>
            <p:cNvPr id="85" name="Rectangle 84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408501" y="4669974"/>
            <a:ext cx="137160" cy="772884"/>
            <a:chOff x="1066800" y="4637316"/>
            <a:chExt cx="76200" cy="772884"/>
          </a:xfrm>
        </p:grpSpPr>
        <p:sp>
          <p:nvSpPr>
            <p:cNvPr id="88" name="Rectangle 87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584218" y="4669972"/>
            <a:ext cx="137160" cy="772884"/>
            <a:chOff x="1066800" y="4637316"/>
            <a:chExt cx="76200" cy="772884"/>
          </a:xfrm>
        </p:grpSpPr>
        <p:sp>
          <p:nvSpPr>
            <p:cNvPr id="91" name="Rectangle 90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1773764" y="4669974"/>
            <a:ext cx="137160" cy="772884"/>
            <a:chOff x="1066800" y="4637316"/>
            <a:chExt cx="76200" cy="772884"/>
          </a:xfrm>
        </p:grpSpPr>
        <p:sp>
          <p:nvSpPr>
            <p:cNvPr id="94" name="Rectangle 93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970314" y="4669972"/>
            <a:ext cx="137160" cy="772884"/>
            <a:chOff x="1066800" y="4637316"/>
            <a:chExt cx="76200" cy="772884"/>
          </a:xfrm>
        </p:grpSpPr>
        <p:sp>
          <p:nvSpPr>
            <p:cNvPr id="97" name="Rectangle 96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155372" y="4669974"/>
            <a:ext cx="137160" cy="772884"/>
            <a:chOff x="1066800" y="4637316"/>
            <a:chExt cx="76200" cy="772884"/>
          </a:xfrm>
        </p:grpSpPr>
        <p:sp>
          <p:nvSpPr>
            <p:cNvPr id="126" name="Rectangle 125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2351922" y="4669972"/>
            <a:ext cx="137160" cy="772884"/>
            <a:chOff x="1066800" y="4637316"/>
            <a:chExt cx="76200" cy="772884"/>
          </a:xfrm>
        </p:grpSpPr>
        <p:sp>
          <p:nvSpPr>
            <p:cNvPr id="129" name="Rectangle 128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2540118" y="4669974"/>
            <a:ext cx="137160" cy="772884"/>
            <a:chOff x="1066800" y="4637316"/>
            <a:chExt cx="76200" cy="772884"/>
          </a:xfrm>
        </p:grpSpPr>
        <p:sp>
          <p:nvSpPr>
            <p:cNvPr id="132" name="Rectangle 131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736668" y="4669972"/>
            <a:ext cx="137160" cy="772884"/>
            <a:chOff x="1066800" y="4637316"/>
            <a:chExt cx="76200" cy="772884"/>
          </a:xfrm>
        </p:grpSpPr>
        <p:sp>
          <p:nvSpPr>
            <p:cNvPr id="135" name="Rectangle 134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2921118" y="4669972"/>
            <a:ext cx="137160" cy="772884"/>
            <a:chOff x="1066800" y="4637316"/>
            <a:chExt cx="76200" cy="772884"/>
          </a:xfrm>
        </p:grpSpPr>
        <p:sp>
          <p:nvSpPr>
            <p:cNvPr id="138" name="Rectangle 137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3117668" y="4669970"/>
            <a:ext cx="137160" cy="772884"/>
            <a:chOff x="1066800" y="4637316"/>
            <a:chExt cx="76200" cy="772884"/>
          </a:xfrm>
        </p:grpSpPr>
        <p:sp>
          <p:nvSpPr>
            <p:cNvPr id="141" name="Rectangle 140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3313004" y="4669972"/>
            <a:ext cx="137160" cy="772884"/>
            <a:chOff x="1066800" y="4637316"/>
            <a:chExt cx="76200" cy="772884"/>
          </a:xfrm>
        </p:grpSpPr>
        <p:sp>
          <p:nvSpPr>
            <p:cNvPr id="144" name="Rectangle 143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791894" y="4669974"/>
            <a:ext cx="137160" cy="772884"/>
            <a:chOff x="1066800" y="4637316"/>
            <a:chExt cx="76200" cy="772884"/>
          </a:xfrm>
        </p:grpSpPr>
        <p:sp>
          <p:nvSpPr>
            <p:cNvPr id="150" name="Rectangle 149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979460" y="4669972"/>
            <a:ext cx="137160" cy="772884"/>
            <a:chOff x="1066800" y="4637316"/>
            <a:chExt cx="76200" cy="772884"/>
          </a:xfrm>
        </p:grpSpPr>
        <p:sp>
          <p:nvSpPr>
            <p:cNvPr id="153" name="Rectangle 152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5164075" y="4669974"/>
            <a:ext cx="137160" cy="772884"/>
            <a:chOff x="1066800" y="4637316"/>
            <a:chExt cx="76200" cy="772884"/>
          </a:xfrm>
        </p:grpSpPr>
        <p:sp>
          <p:nvSpPr>
            <p:cNvPr id="156" name="Rectangle 155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5339792" y="4669972"/>
            <a:ext cx="137160" cy="772884"/>
            <a:chOff x="1066800" y="4637316"/>
            <a:chExt cx="76200" cy="772884"/>
          </a:xfrm>
        </p:grpSpPr>
        <p:sp>
          <p:nvSpPr>
            <p:cNvPr id="159" name="Rectangle 158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5529338" y="4669974"/>
            <a:ext cx="137160" cy="772884"/>
            <a:chOff x="1066800" y="4637316"/>
            <a:chExt cx="76200" cy="772884"/>
          </a:xfrm>
        </p:grpSpPr>
        <p:sp>
          <p:nvSpPr>
            <p:cNvPr id="162" name="Rectangle 161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5725888" y="4669972"/>
            <a:ext cx="137160" cy="772884"/>
            <a:chOff x="1066800" y="4637316"/>
            <a:chExt cx="76200" cy="772884"/>
          </a:xfrm>
        </p:grpSpPr>
        <p:sp>
          <p:nvSpPr>
            <p:cNvPr id="165" name="Rectangle 164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910946" y="4669974"/>
            <a:ext cx="137160" cy="772884"/>
            <a:chOff x="1066800" y="4637316"/>
            <a:chExt cx="76200" cy="772884"/>
          </a:xfrm>
        </p:grpSpPr>
        <p:sp>
          <p:nvSpPr>
            <p:cNvPr id="168" name="Rectangle 167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6107496" y="4669972"/>
            <a:ext cx="137160" cy="772884"/>
            <a:chOff x="1066800" y="4637316"/>
            <a:chExt cx="76200" cy="772884"/>
          </a:xfrm>
        </p:grpSpPr>
        <p:sp>
          <p:nvSpPr>
            <p:cNvPr id="171" name="Rectangle 170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6295692" y="4669974"/>
            <a:ext cx="137160" cy="772884"/>
            <a:chOff x="1066800" y="4637316"/>
            <a:chExt cx="76200" cy="772884"/>
          </a:xfrm>
        </p:grpSpPr>
        <p:sp>
          <p:nvSpPr>
            <p:cNvPr id="174" name="Rectangle 173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6492242" y="4669972"/>
            <a:ext cx="137160" cy="772884"/>
            <a:chOff x="1066800" y="4637316"/>
            <a:chExt cx="76200" cy="772884"/>
          </a:xfrm>
        </p:grpSpPr>
        <p:sp>
          <p:nvSpPr>
            <p:cNvPr id="177" name="Rectangle 176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6676692" y="4669972"/>
            <a:ext cx="137160" cy="772884"/>
            <a:chOff x="1066800" y="4637316"/>
            <a:chExt cx="76200" cy="772884"/>
          </a:xfrm>
        </p:grpSpPr>
        <p:sp>
          <p:nvSpPr>
            <p:cNvPr id="180" name="Rectangle 179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873242" y="4669970"/>
            <a:ext cx="137160" cy="772884"/>
            <a:chOff x="1066800" y="4637316"/>
            <a:chExt cx="76200" cy="772884"/>
          </a:xfrm>
        </p:grpSpPr>
        <p:sp>
          <p:nvSpPr>
            <p:cNvPr id="183" name="Rectangle 182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068578" y="4669972"/>
            <a:ext cx="137160" cy="772884"/>
            <a:chOff x="1066800" y="4637316"/>
            <a:chExt cx="76200" cy="772884"/>
          </a:xfrm>
        </p:grpSpPr>
        <p:sp>
          <p:nvSpPr>
            <p:cNvPr id="186" name="Rectangle 185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7265128" y="4669970"/>
            <a:ext cx="137160" cy="772884"/>
            <a:chOff x="1066800" y="4637316"/>
            <a:chExt cx="76200" cy="772884"/>
          </a:xfrm>
        </p:grpSpPr>
        <p:sp>
          <p:nvSpPr>
            <p:cNvPr id="189" name="Rectangle 188"/>
            <p:cNvSpPr/>
            <p:nvPr/>
          </p:nvSpPr>
          <p:spPr>
            <a:xfrm>
              <a:off x="1066800" y="4637316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1066800" y="5044440"/>
              <a:ext cx="76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36668" y="2238385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hatch</a:t>
            </a:r>
          </a:p>
          <a:p>
            <a:r>
              <a:rPr lang="en-US" dirty="0" smtClean="0"/>
              <a:t>Cryo piping</a:t>
            </a:r>
            <a:endParaRPr lang="en-US" dirty="0"/>
          </a:p>
        </p:txBody>
      </p:sp>
      <p:cxnSp>
        <p:nvCxnSpPr>
          <p:cNvPr id="1024" name="Straight Arrow Connector 1023"/>
          <p:cNvCxnSpPr>
            <a:stCxn id="19" idx="2"/>
          </p:cNvCxnSpPr>
          <p:nvPr/>
        </p:nvCxnSpPr>
        <p:spPr>
          <a:xfrm>
            <a:off x="3617679" y="2884716"/>
            <a:ext cx="192321" cy="1382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/>
          <p:cNvCxnSpPr>
            <a:stCxn id="19" idx="2"/>
          </p:cNvCxnSpPr>
          <p:nvPr/>
        </p:nvCxnSpPr>
        <p:spPr>
          <a:xfrm>
            <a:off x="3617679" y="2884716"/>
            <a:ext cx="881010" cy="1382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TextBox 1028"/>
          <p:cNvSpPr txBox="1"/>
          <p:nvPr/>
        </p:nvSpPr>
        <p:spPr>
          <a:xfrm>
            <a:off x="2608698" y="730125"/>
            <a:ext cx="185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Emergency egress</a:t>
            </a:r>
            <a:endParaRPr lang="en-US" dirty="0"/>
          </a:p>
        </p:txBody>
      </p:sp>
      <p:cxnSp>
        <p:nvCxnSpPr>
          <p:cNvPr id="1031" name="Straight Arrow Connector 1030"/>
          <p:cNvCxnSpPr>
            <a:stCxn id="1029" idx="3"/>
          </p:cNvCxnSpPr>
          <p:nvPr/>
        </p:nvCxnSpPr>
        <p:spPr>
          <a:xfrm>
            <a:off x="4460680" y="914791"/>
            <a:ext cx="947692" cy="380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45661" y="5715000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 x 2 drift cells</a:t>
            </a:r>
            <a:endParaRPr lang="en-US" dirty="0"/>
          </a:p>
        </p:txBody>
      </p:sp>
      <p:sp>
        <p:nvSpPr>
          <p:cNvPr id="106" name="Rectangle 105"/>
          <p:cNvSpPr/>
          <p:nvPr/>
        </p:nvSpPr>
        <p:spPr>
          <a:xfrm>
            <a:off x="3901440" y="3984313"/>
            <a:ext cx="137160" cy="36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3491405" y="5077094"/>
            <a:ext cx="137160" cy="36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9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505</TotalTime>
  <Words>1274</Words>
  <Application>Microsoft Office PowerPoint</Application>
  <PresentationFormat>On-screen Show (4:3)</PresentationFormat>
  <Paragraphs>319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Origin</vt:lpstr>
      <vt:lpstr>Status of LBNE LAr and LAr1 at FNAL</vt:lpstr>
      <vt:lpstr>Outline</vt:lpstr>
      <vt:lpstr>PowerPoint Presentation</vt:lpstr>
      <vt:lpstr>Facility Overview</vt:lpstr>
      <vt:lpstr>PowerPoint Presentation</vt:lpstr>
      <vt:lpstr>PowerPoint Presentation</vt:lpstr>
      <vt:lpstr>Reference Design - Key Parameters</vt:lpstr>
      <vt:lpstr>Field Cage Concepts</vt:lpstr>
      <vt:lpstr>PowerPoint Presentation</vt:lpstr>
      <vt:lpstr>PowerPoint Presentation</vt:lpstr>
      <vt:lpstr>Cryostat</vt:lpstr>
      <vt:lpstr>PowerPoint Presentation</vt:lpstr>
      <vt:lpstr>Membrane Cryostat</vt:lpstr>
      <vt:lpstr>Detector Module Cooling Requirement</vt:lpstr>
      <vt:lpstr>LAr Process Piping</vt:lpstr>
      <vt:lpstr>LN Refrigeration System 2 operating + 1 spare </vt:lpstr>
      <vt:lpstr>Detector and Associated Conventional Facilities Cost Scaling</vt:lpstr>
      <vt:lpstr>LAr40 at 4850 Level</vt:lpstr>
      <vt:lpstr>Issues &amp; Prototyping Plan</vt:lpstr>
      <vt:lpstr>3m x 3m Wall Mock-up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LAr1 Plans</dc:title>
  <dc:creator>Bruce Baller</dc:creator>
  <cp:lastModifiedBy>Bruce Baller</cp:lastModifiedBy>
  <cp:revision>77</cp:revision>
  <dcterms:created xsi:type="dcterms:W3CDTF">2011-03-03T11:02:24Z</dcterms:created>
  <dcterms:modified xsi:type="dcterms:W3CDTF">2011-06-09T04:53:45Z</dcterms:modified>
</cp:coreProperties>
</file>