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826" r:id="rId2"/>
    <p:sldId id="895" r:id="rId3"/>
    <p:sldId id="722" r:id="rId4"/>
    <p:sldId id="759" r:id="rId5"/>
    <p:sldId id="896" r:id="rId6"/>
    <p:sldId id="898" r:id="rId7"/>
    <p:sldId id="899" r:id="rId8"/>
    <p:sldId id="900" r:id="rId9"/>
    <p:sldId id="901" r:id="rId10"/>
    <p:sldId id="902" r:id="rId11"/>
    <p:sldId id="903" r:id="rId12"/>
    <p:sldId id="906" r:id="rId13"/>
    <p:sldId id="907" r:id="rId14"/>
    <p:sldId id="908" r:id="rId15"/>
    <p:sldId id="909" r:id="rId16"/>
    <p:sldId id="910" r:id="rId17"/>
    <p:sldId id="913" r:id="rId18"/>
    <p:sldId id="914" r:id="rId19"/>
    <p:sldId id="915" r:id="rId20"/>
    <p:sldId id="917" r:id="rId21"/>
    <p:sldId id="918" r:id="rId22"/>
    <p:sldId id="699" r:id="rId23"/>
    <p:sldId id="872" r:id="rId24"/>
    <p:sldId id="600" r:id="rId25"/>
    <p:sldId id="602" r:id="rId26"/>
    <p:sldId id="692" r:id="rId27"/>
    <p:sldId id="919" r:id="rId28"/>
    <p:sldId id="751" r:id="rId29"/>
    <p:sldId id="790" r:id="rId30"/>
    <p:sldId id="806" r:id="rId31"/>
    <p:sldId id="833" r:id="rId32"/>
    <p:sldId id="834" r:id="rId33"/>
    <p:sldId id="838" r:id="rId34"/>
    <p:sldId id="839" r:id="rId35"/>
    <p:sldId id="840" r:id="rId36"/>
    <p:sldId id="858" r:id="rId37"/>
    <p:sldId id="853" r:id="rId38"/>
    <p:sldId id="859" r:id="rId39"/>
    <p:sldId id="860" r:id="rId40"/>
    <p:sldId id="876" r:id="rId41"/>
    <p:sldId id="877" r:id="rId42"/>
    <p:sldId id="880" r:id="rId43"/>
    <p:sldId id="892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69696"/>
    <a:srgbClr val="C0C0C0"/>
    <a:srgbClr val="EAEAEA"/>
    <a:srgbClr val="B2B2B2"/>
    <a:srgbClr val="DDDDDD"/>
    <a:srgbClr val="FF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09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099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9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9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09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4D96C8-ADCF-4C04-B1F5-3F4E035C15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9B373A-4AFF-41D0-B7E5-C7208DEAE16E}" type="slidenum">
              <a:rPr lang="en-US"/>
              <a:pPr/>
              <a:t>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70B879-B35E-46F5-AEDC-1EC9F8D99CAA}" type="slidenum">
              <a:rPr lang="en-US"/>
              <a:pPr/>
              <a:t>26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32286C-854F-4F6F-93C4-B7576D88F1CF}" type="slidenum">
              <a:rPr lang="en-US"/>
              <a:pPr/>
              <a:t>28</a:t>
            </a:fld>
            <a:endParaRPr lang="en-US"/>
          </a:p>
        </p:txBody>
      </p:sp>
      <p:sp>
        <p:nvSpPr>
          <p:cNvPr id="66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ABA689-530B-4D06-9140-2EF438A52097}" type="slidenum">
              <a:rPr lang="en-US"/>
              <a:pPr/>
              <a:t>29</a:t>
            </a:fld>
            <a:endParaRPr lang="en-US"/>
          </a:p>
        </p:txBody>
      </p:sp>
      <p:sp>
        <p:nvSpPr>
          <p:cNvPr id="73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27F8FB-7ABA-4B62-995F-59BDD325F566}" type="slidenum">
              <a:rPr lang="en-US"/>
              <a:pPr/>
              <a:t>31</a:t>
            </a:fld>
            <a:endParaRPr lang="en-US"/>
          </a:p>
        </p:txBody>
      </p:sp>
      <p:sp>
        <p:nvSpPr>
          <p:cNvPr id="80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57E24A-A6B9-441F-B950-61F6CA6EB5E7}" type="slidenum">
              <a:rPr lang="en-US"/>
              <a:pPr/>
              <a:t>32</a:t>
            </a:fld>
            <a:endParaRPr lang="en-US"/>
          </a:p>
        </p:txBody>
      </p:sp>
      <p:sp>
        <p:nvSpPr>
          <p:cNvPr id="80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827DBE-8FE0-4CA0-A3B6-910010F962BF}" type="slidenum">
              <a:rPr lang="en-US"/>
              <a:pPr/>
              <a:t>33</a:t>
            </a:fld>
            <a:endParaRPr lang="en-US"/>
          </a:p>
        </p:txBody>
      </p:sp>
      <p:sp>
        <p:nvSpPr>
          <p:cNvPr id="81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42745F-9D9F-415F-B6DC-A9EC7FFB1802}" type="slidenum">
              <a:rPr lang="en-US"/>
              <a:pPr/>
              <a:t>34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DF112A-A905-4B40-A90F-1C97496269C4}" type="slidenum">
              <a:rPr lang="en-US"/>
              <a:pPr/>
              <a:t>35</a:t>
            </a:fld>
            <a:endParaRPr lang="en-US"/>
          </a:p>
        </p:txBody>
      </p:sp>
      <p:sp>
        <p:nvSpPr>
          <p:cNvPr id="82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7EA2D2-8A1E-48AF-BE2B-8AAC6CE6981D}" type="slidenum">
              <a:rPr lang="en-US"/>
              <a:pPr/>
              <a:t>40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DAB5E0-5DC5-406D-9147-8AC3D416A466}" type="slidenum">
              <a:rPr lang="en-US"/>
              <a:pPr/>
              <a:t>41</a:t>
            </a:fld>
            <a:endParaRPr lang="en-US"/>
          </a:p>
        </p:txBody>
      </p:sp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D6048-AE6D-4FE8-BF56-E2FA202AD44B}" type="slidenum">
              <a:rPr lang="en-US"/>
              <a:pPr/>
              <a:t>2</a:t>
            </a:fld>
            <a:endParaRPr lang="en-US"/>
          </a:p>
        </p:txBody>
      </p:sp>
      <p:sp>
        <p:nvSpPr>
          <p:cNvPr id="314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3C4171-5520-4921-8945-25EC39557BED}" type="slidenum">
              <a:rPr lang="en-US"/>
              <a:pPr/>
              <a:t>3</a:t>
            </a:fld>
            <a:endParaRPr lang="en-US"/>
          </a:p>
        </p:txBody>
      </p:sp>
      <p:sp>
        <p:nvSpPr>
          <p:cNvPr id="60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FD6E7-CAE9-40D2-A4B8-E1DF72154421}" type="slidenum">
              <a:rPr lang="en-US"/>
              <a:pPr/>
              <a:t>4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C2826-8021-4B8B-A963-C47BC8E0CC39}" type="slidenum">
              <a:rPr lang="en-US"/>
              <a:pPr/>
              <a:t>21</a:t>
            </a:fld>
            <a:endParaRPr lang="en-US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6DCC3B-D4E1-4990-BD65-1BD449F83F15}" type="slidenum">
              <a:rPr lang="en-US"/>
              <a:pPr/>
              <a:t>22</a:t>
            </a:fld>
            <a:endParaRPr lang="en-US"/>
          </a:p>
        </p:txBody>
      </p:sp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48C33-C2EF-4418-8B4E-4B2F73EA8881}" type="slidenum">
              <a:rPr lang="en-US"/>
              <a:pPr/>
              <a:t>23</a:t>
            </a:fld>
            <a:endParaRPr lang="en-US"/>
          </a:p>
        </p:txBody>
      </p:sp>
      <p:sp>
        <p:nvSpPr>
          <p:cNvPr id="76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9CBA9D-879A-46FB-8B73-BEBAB4EC47E4}" type="slidenum">
              <a:rPr lang="en-US"/>
              <a:pPr/>
              <a:t>24</a:t>
            </a:fld>
            <a:endParaRPr lang="en-US"/>
          </a:p>
        </p:txBody>
      </p:sp>
      <p:sp>
        <p:nvSpPr>
          <p:cNvPr id="53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75D6E4-3E65-43BF-90A7-1D732E982F51}" type="slidenum">
              <a:rPr lang="en-US"/>
              <a:pPr/>
              <a:t>25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7114C-E534-4115-86D2-F2D21A59E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52150-4F81-4EC3-BDFE-DF5AE8F9DB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CD395-8F1C-4932-BF22-50461F453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78380"/>
          </a:xfrm>
          <a:solidFill>
            <a:srgbClr val="707070"/>
          </a:solidFill>
        </p:spPr>
        <p:txBody>
          <a:bodyPr>
            <a:noAutofit/>
          </a:bodyPr>
          <a:lstStyle>
            <a:lvl1pPr>
              <a:defRPr sz="3200" b="1">
                <a:ln w="6350">
                  <a:noFill/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-127" y="6644145"/>
            <a:ext cx="9144001" cy="214343"/>
          </a:xfrm>
          <a:prstGeom prst="rect">
            <a:avLst/>
          </a:prstGeom>
          <a:solidFill>
            <a:srgbClr val="707070"/>
          </a:solidFill>
        </p:spPr>
        <p:txBody>
          <a:bodyPr wrap="none" lIns="90718" tIns="45359" rIns="90718" bIns="60717" rtlCol="0" anchor="ctr" anchorCtr="0">
            <a:noAutofit/>
          </a:bodyPr>
          <a:lstStyle/>
          <a:p>
            <a:pPr algn="l"/>
            <a:r>
              <a:rPr lang="en-US" sz="1200" b="1" dirty="0" smtClean="0">
                <a:solidFill>
                  <a:srgbClr val="FFFFFF"/>
                </a:solidFill>
              </a:rPr>
              <a:t>Georg </a:t>
            </a:r>
            <a:r>
              <a:rPr lang="en-US" sz="1200" b="1" dirty="0" err="1" smtClean="0">
                <a:solidFill>
                  <a:srgbClr val="FFFFFF"/>
                </a:solidFill>
              </a:rPr>
              <a:t>Raffelt</a:t>
            </a:r>
            <a:r>
              <a:rPr lang="en-US" sz="1200" b="1" dirty="0" smtClean="0">
                <a:solidFill>
                  <a:srgbClr val="FFFFFF"/>
                </a:solidFill>
              </a:rPr>
              <a:t>, MPI Physics,</a:t>
            </a:r>
            <a:r>
              <a:rPr lang="en-US" sz="1200" b="1" baseline="0" dirty="0" smtClean="0">
                <a:solidFill>
                  <a:srgbClr val="FFFFFF"/>
                </a:solidFill>
              </a:rPr>
              <a:t> Munich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1" y="6643786"/>
            <a:ext cx="4572000" cy="214702"/>
          </a:xfrm>
          <a:prstGeom prst="rect">
            <a:avLst/>
          </a:prstGeom>
          <a:noFill/>
        </p:spPr>
        <p:txBody>
          <a:bodyPr wrap="none" lIns="90718" tIns="45359" rIns="90718" bIns="60717" rtlCol="0" anchor="ctr" anchorCtr="0">
            <a:noAutofit/>
          </a:bodyPr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2</a:t>
            </a:r>
            <a:r>
              <a:rPr lang="en-US" sz="12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1200" b="1" dirty="0" smtClean="0">
                <a:solidFill>
                  <a:srgbClr val="FFFFFF"/>
                </a:solidFill>
              </a:rPr>
              <a:t> </a:t>
            </a:r>
            <a:r>
              <a:rPr lang="en-US" sz="1200" b="1" dirty="0" err="1" smtClean="0">
                <a:solidFill>
                  <a:srgbClr val="FFFFFF"/>
                </a:solidFill>
              </a:rPr>
              <a:t>Schr</a:t>
            </a:r>
            <a:r>
              <a:rPr lang="de-DE" sz="1200" b="1" dirty="0" err="1" smtClean="0">
                <a:solidFill>
                  <a:srgbClr val="FFFFFF"/>
                </a:solidFill>
              </a:rPr>
              <a:t>ödinger</a:t>
            </a:r>
            <a:r>
              <a:rPr lang="de-DE" sz="1200" b="1" baseline="0" dirty="0" smtClean="0">
                <a:solidFill>
                  <a:srgbClr val="FFFFFF"/>
                </a:solidFill>
              </a:rPr>
              <a:t> </a:t>
            </a:r>
            <a:r>
              <a:rPr lang="de-DE" sz="1200" b="1" baseline="0" dirty="0" err="1" smtClean="0">
                <a:solidFill>
                  <a:srgbClr val="FFFFFF"/>
                </a:solidFill>
              </a:rPr>
              <a:t>Lecture</a:t>
            </a:r>
            <a:r>
              <a:rPr lang="en-US" sz="1200" b="1" dirty="0" smtClean="0">
                <a:solidFill>
                  <a:srgbClr val="FFFFFF"/>
                </a:solidFill>
              </a:rPr>
              <a:t>,</a:t>
            </a:r>
            <a:r>
              <a:rPr lang="en-US" sz="1200" b="1" baseline="0" dirty="0" smtClean="0">
                <a:solidFill>
                  <a:srgbClr val="FFFFFF"/>
                </a:solidFill>
              </a:rPr>
              <a:t> University Vienna, 10 May 2011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4592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0"/>
            <a:ext cx="9143999" cy="578380"/>
          </a:xfrm>
          <a:noFill/>
        </p:spPr>
        <p:txBody>
          <a:bodyPr>
            <a:noAutofit/>
          </a:bodyPr>
          <a:lstStyle>
            <a:lvl1pPr>
              <a:defRPr sz="3200" b="1">
                <a:ln w="6350">
                  <a:noFill/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-127" y="6644145"/>
            <a:ext cx="9144001" cy="214343"/>
          </a:xfrm>
          <a:prstGeom prst="rect">
            <a:avLst/>
          </a:prstGeom>
          <a:noFill/>
        </p:spPr>
        <p:txBody>
          <a:bodyPr wrap="none" lIns="90718" tIns="45359" rIns="90718" bIns="60717" rtlCol="0" anchor="ctr" anchorCtr="0">
            <a:noAutofit/>
          </a:bodyPr>
          <a:lstStyle/>
          <a:p>
            <a:pPr algn="l"/>
            <a:r>
              <a:rPr lang="en-US" sz="1200" b="1" dirty="0" smtClean="0">
                <a:solidFill>
                  <a:srgbClr val="FFFFFF"/>
                </a:solidFill>
              </a:rPr>
              <a:t>Georg </a:t>
            </a:r>
            <a:r>
              <a:rPr lang="en-US" sz="1200" b="1" dirty="0" err="1" smtClean="0">
                <a:solidFill>
                  <a:srgbClr val="FFFFFF"/>
                </a:solidFill>
              </a:rPr>
              <a:t>Raffelt</a:t>
            </a:r>
            <a:r>
              <a:rPr lang="en-US" sz="1200" b="1" dirty="0" smtClean="0">
                <a:solidFill>
                  <a:srgbClr val="FFFFFF"/>
                </a:solidFill>
              </a:rPr>
              <a:t>, MPI Physics,</a:t>
            </a:r>
            <a:r>
              <a:rPr lang="en-US" sz="1200" b="1" baseline="0" dirty="0" smtClean="0">
                <a:solidFill>
                  <a:srgbClr val="FFFFFF"/>
                </a:solidFill>
              </a:rPr>
              <a:t> Munich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1" y="6643786"/>
            <a:ext cx="4572000" cy="214702"/>
          </a:xfrm>
          <a:prstGeom prst="rect">
            <a:avLst/>
          </a:prstGeom>
          <a:noFill/>
        </p:spPr>
        <p:txBody>
          <a:bodyPr wrap="none" lIns="90718" tIns="45359" rIns="90718" bIns="60717" rtlCol="0" anchor="ctr" anchorCtr="0">
            <a:noAutofit/>
          </a:bodyPr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2</a:t>
            </a:r>
            <a:r>
              <a:rPr lang="en-US" sz="12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1200" b="1" baseline="0" dirty="0" smtClean="0">
                <a:solidFill>
                  <a:srgbClr val="FFFFFF"/>
                </a:solidFill>
              </a:rPr>
              <a:t> </a:t>
            </a:r>
            <a:r>
              <a:rPr lang="en-US" sz="1200" b="1" baseline="0" dirty="0" err="1" smtClean="0">
                <a:solidFill>
                  <a:srgbClr val="FFFFFF"/>
                </a:solidFill>
              </a:rPr>
              <a:t>Schr</a:t>
            </a:r>
            <a:r>
              <a:rPr lang="de-DE" sz="1200" b="1" baseline="0" dirty="0" err="1" smtClean="0">
                <a:solidFill>
                  <a:srgbClr val="FFFFFF"/>
                </a:solidFill>
              </a:rPr>
              <a:t>ödinger</a:t>
            </a:r>
            <a:r>
              <a:rPr lang="de-DE" sz="1200" b="1" baseline="0" dirty="0" smtClean="0">
                <a:solidFill>
                  <a:srgbClr val="FFFFFF"/>
                </a:solidFill>
              </a:rPr>
              <a:t> </a:t>
            </a:r>
            <a:r>
              <a:rPr lang="de-DE" sz="1200" b="1" baseline="0" dirty="0" err="1" smtClean="0">
                <a:solidFill>
                  <a:srgbClr val="FFFFFF"/>
                </a:solidFill>
              </a:rPr>
              <a:t>Lecture</a:t>
            </a:r>
            <a:r>
              <a:rPr lang="en-US" sz="1200" b="1" dirty="0" smtClean="0">
                <a:solidFill>
                  <a:srgbClr val="FFFFFF"/>
                </a:solidFill>
              </a:rPr>
              <a:t>,</a:t>
            </a:r>
            <a:r>
              <a:rPr lang="en-US" sz="1200" b="1" baseline="0" dirty="0" smtClean="0">
                <a:solidFill>
                  <a:srgbClr val="FFFFFF"/>
                </a:solidFill>
              </a:rPr>
              <a:t> University Vienna, 10 May 2011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2579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3522E-D926-485E-B737-B9EAD9951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E388F-DDDC-49A1-B783-33DD611543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6F438-F5F4-4FFD-AAD7-344F3C2A8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8EEA0-DABE-4751-9EBF-4DE36C9C9A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14333-CE0C-421C-84A4-617152C7A8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73B3E-26B9-4EC3-B032-7853A8FA65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6A705-7476-4F5D-B36B-7F285802BA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9863-F399-428D-AA1D-1679E7548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4BFC51-6DB6-4A52-AF79-CEBEA65B7B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2" Type="http://schemas.openxmlformats.org/officeDocument/2006/relationships/video" Target="file:///C:\DOCUME~1\sth\LOCALS~1\Temp\explosion.avi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5" Type="http://schemas.openxmlformats.org/officeDocument/2006/relationships/image" Target="../media/image3.jpeg"/><Relationship Id="rId10" Type="http://schemas.openxmlformats.org/officeDocument/2006/relationships/oleObject" Target="../embeddings/oleObject1.bin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2.png"/><Relationship Id="rId2" Type="http://schemas.openxmlformats.org/officeDocument/2006/relationships/video" Target="file:///C:\Documents%20and%20Settings\sth\Desktop\steen_hannestad\nu3lcdm.mpg" TargetMode="Externa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sth\Desktop\out6.avi" TargetMode="External"/><Relationship Id="rId7" Type="http://schemas.openxmlformats.org/officeDocument/2006/relationships/oleObject" Target="../embeddings/oleObject14.bin"/><Relationship Id="rId2" Type="http://schemas.openxmlformats.org/officeDocument/2006/relationships/video" Target="file:///C:\Users\sth\Desktop\out5.avi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1554" name="Picture 2" descr="sim3_pos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95400" y="-1981200"/>
            <a:ext cx="11506200" cy="11506200"/>
          </a:xfrm>
          <a:prstGeom prst="rect">
            <a:avLst/>
          </a:prstGeom>
          <a:noFill/>
        </p:spPr>
      </p:pic>
      <p:sp>
        <p:nvSpPr>
          <p:cNvPr id="791555" name="Rectangle 3"/>
          <p:cNvSpPr>
            <a:spLocks noChangeArrowheads="1"/>
          </p:cNvSpPr>
          <p:nvPr/>
        </p:nvSpPr>
        <p:spPr bwMode="auto">
          <a:xfrm>
            <a:off x="-627063" y="381000"/>
            <a:ext cx="10591801" cy="685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91556" name="Text Box 4"/>
          <p:cNvSpPr txBox="1">
            <a:spLocks noChangeArrowheads="1"/>
          </p:cNvSpPr>
          <p:nvPr/>
        </p:nvSpPr>
        <p:spPr bwMode="auto">
          <a:xfrm>
            <a:off x="1455378" y="381000"/>
            <a:ext cx="62205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da-DK" sz="3200" b="1" dirty="0" smtClean="0">
                <a:solidFill>
                  <a:srgbClr val="FFFFFF"/>
                </a:solidFill>
                <a:latin typeface="Helvetica" pitchFamily="34" charset="0"/>
              </a:rPr>
              <a:t>ASTROPHYSICAL NEUTRINOS</a:t>
            </a:r>
          </a:p>
        </p:txBody>
      </p:sp>
      <p:sp>
        <p:nvSpPr>
          <p:cNvPr id="791557" name="Rectangle 5"/>
          <p:cNvSpPr>
            <a:spLocks noChangeArrowheads="1"/>
          </p:cNvSpPr>
          <p:nvPr/>
        </p:nvSpPr>
        <p:spPr bwMode="auto">
          <a:xfrm>
            <a:off x="-457200" y="5486400"/>
            <a:ext cx="10363200" cy="121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91558" name="Text Box 6"/>
          <p:cNvSpPr txBox="1">
            <a:spLocks noChangeArrowheads="1"/>
          </p:cNvSpPr>
          <p:nvPr/>
        </p:nvSpPr>
        <p:spPr bwMode="auto">
          <a:xfrm>
            <a:off x="1652335" y="5715000"/>
            <a:ext cx="5739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da-DK" sz="2400" dirty="0">
                <a:solidFill>
                  <a:srgbClr val="FFFFFF"/>
                </a:solidFill>
                <a:latin typeface="Helvetica" pitchFamily="34" charset="0"/>
              </a:rPr>
              <a:t>STEEN </a:t>
            </a:r>
            <a:r>
              <a:rPr lang="da-DK" sz="2400" dirty="0" smtClean="0">
                <a:solidFill>
                  <a:srgbClr val="FFFFFF"/>
                </a:solidFill>
                <a:latin typeface="Helvetica" pitchFamily="34" charset="0"/>
              </a:rPr>
              <a:t>HANNESTAD, Aarhus </a:t>
            </a:r>
            <a:r>
              <a:rPr lang="da-DK" sz="2400" dirty="0" err="1" smtClean="0">
                <a:solidFill>
                  <a:srgbClr val="FFFFFF"/>
                </a:solidFill>
                <a:latin typeface="Helvetica" pitchFamily="34" charset="0"/>
              </a:rPr>
              <a:t>University</a:t>
            </a:r>
            <a:endParaRPr lang="da-DK" sz="2400" dirty="0">
              <a:solidFill>
                <a:srgbClr val="FFFFFF"/>
              </a:solidFill>
              <a:latin typeface="Helvetica" pitchFamily="34" charset="0"/>
            </a:endParaRPr>
          </a:p>
          <a:p>
            <a:pPr algn="ctr" eaLnBrk="0" hangingPunct="0"/>
            <a:r>
              <a:rPr lang="da-DK" sz="2400" smtClean="0">
                <a:solidFill>
                  <a:srgbClr val="FFFFFF"/>
                </a:solidFill>
                <a:latin typeface="Helvetica" pitchFamily="34" charset="0"/>
              </a:rPr>
              <a:t>GLA2011, JYVÄSKYLÄ</a:t>
            </a:r>
            <a:endParaRPr lang="da-DK" sz="2400" dirty="0">
              <a:solidFill>
                <a:srgbClr val="FFFFFF"/>
              </a:solidFill>
              <a:latin typeface="Palatino" pitchFamily="18" charset="0"/>
            </a:endParaRPr>
          </a:p>
        </p:txBody>
      </p:sp>
      <p:sp>
        <p:nvSpPr>
          <p:cNvPr id="791559" name="Text Box 7"/>
          <p:cNvSpPr txBox="1">
            <a:spLocks noChangeArrowheads="1"/>
          </p:cNvSpPr>
          <p:nvPr/>
        </p:nvSpPr>
        <p:spPr bwMode="auto">
          <a:xfrm>
            <a:off x="3429000" y="2209800"/>
            <a:ext cx="2667000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50000"/>
              </a:spcBef>
            </a:pPr>
            <a:r>
              <a:rPr lang="da-DK" sz="48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4800" baseline="-25000">
                <a:solidFill>
                  <a:schemeClr val="bg1"/>
                </a:solidFill>
                <a:latin typeface="Palatino" pitchFamily="18" charset="0"/>
              </a:rPr>
              <a:t>e</a:t>
            </a:r>
            <a:r>
              <a:rPr lang="da-DK" sz="4800">
                <a:solidFill>
                  <a:schemeClr val="bg1"/>
                </a:solidFill>
                <a:latin typeface="Symbol" pitchFamily="18" charset="2"/>
              </a:rPr>
              <a:t>        n</a:t>
            </a:r>
            <a:r>
              <a:rPr lang="da-DK" sz="4800" baseline="-25000">
                <a:solidFill>
                  <a:schemeClr val="bg1"/>
                </a:solidFill>
                <a:latin typeface="Symbol" pitchFamily="18" charset="2"/>
              </a:rPr>
              <a:t>m</a:t>
            </a:r>
          </a:p>
          <a:p>
            <a:pPr eaLnBrk="0" hangingPunct="0">
              <a:lnSpc>
                <a:spcPct val="130000"/>
              </a:lnSpc>
              <a:spcBef>
                <a:spcPct val="50000"/>
              </a:spcBef>
            </a:pPr>
            <a:r>
              <a:rPr lang="da-DK" sz="4800">
                <a:solidFill>
                  <a:schemeClr val="bg1"/>
                </a:solidFill>
                <a:latin typeface="Symbol" pitchFamily="18" charset="2"/>
              </a:rPr>
              <a:t>      n</a:t>
            </a:r>
            <a:r>
              <a:rPr lang="da-DK" sz="4800" baseline="-25000">
                <a:solidFill>
                  <a:schemeClr val="bg1"/>
                </a:solidFill>
                <a:latin typeface="Symbol" pitchFamily="18" charset="2"/>
              </a:rPr>
              <a:t>t</a:t>
            </a:r>
          </a:p>
        </p:txBody>
      </p:sp>
      <p:sp>
        <p:nvSpPr>
          <p:cNvPr id="791560" name="AutoShape 8"/>
          <p:cNvSpPr>
            <a:spLocks noChangeArrowheads="1"/>
          </p:cNvSpPr>
          <p:nvPr/>
        </p:nvSpPr>
        <p:spPr bwMode="auto">
          <a:xfrm rot="3309554">
            <a:off x="3832225" y="3406775"/>
            <a:ext cx="669925" cy="409575"/>
          </a:xfrm>
          <a:prstGeom prst="leftRightArrow">
            <a:avLst>
              <a:gd name="adj1" fmla="val 50000"/>
              <a:gd name="adj2" fmla="val 32713"/>
            </a:avLst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91561" name="AutoShape 9"/>
          <p:cNvSpPr>
            <a:spLocks noChangeArrowheads="1"/>
          </p:cNvSpPr>
          <p:nvPr/>
        </p:nvSpPr>
        <p:spPr bwMode="auto">
          <a:xfrm rot="-3316275">
            <a:off x="4746625" y="3406775"/>
            <a:ext cx="669925" cy="409575"/>
          </a:xfrm>
          <a:prstGeom prst="leftRightArrow">
            <a:avLst>
              <a:gd name="adj1" fmla="val 50000"/>
              <a:gd name="adj2" fmla="val 3271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91562" name="AutoShape 10"/>
          <p:cNvSpPr>
            <a:spLocks noChangeArrowheads="1"/>
          </p:cNvSpPr>
          <p:nvPr/>
        </p:nvSpPr>
        <p:spPr bwMode="auto">
          <a:xfrm>
            <a:off x="4191000" y="2743200"/>
            <a:ext cx="838200" cy="381000"/>
          </a:xfrm>
          <a:prstGeom prst="leftRightArrow">
            <a:avLst>
              <a:gd name="adj1" fmla="val 50000"/>
              <a:gd name="adj2" fmla="val 44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91563" name="Oval 11"/>
          <p:cNvSpPr>
            <a:spLocks noChangeArrowheads="1"/>
          </p:cNvSpPr>
          <p:nvPr/>
        </p:nvSpPr>
        <p:spPr bwMode="auto">
          <a:xfrm>
            <a:off x="6324600" y="2819400"/>
            <a:ext cx="838200" cy="8382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da-DK" sz="4800" baseline="-25000">
              <a:solidFill>
                <a:schemeClr val="bg1"/>
              </a:solidFill>
              <a:latin typeface="Palatin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499645"/>
            <a:ext cx="9144000" cy="614414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rtlCol="0" anchor="ctr"/>
          <a:lstStyle/>
          <a:p>
            <a:pPr algn="ctr"/>
            <a:endParaRPr lang="en-US" sz="2000" dirty="0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3143250" y="785812"/>
            <a:ext cx="2857500" cy="4500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42875" y="785812"/>
            <a:ext cx="2857500" cy="4500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6143625" y="785812"/>
            <a:ext cx="2857500" cy="4500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84" y="1357249"/>
            <a:ext cx="2857347" cy="2857675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1" y="1357414"/>
            <a:ext cx="2857182" cy="2857510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43" y="1357414"/>
            <a:ext cx="2857182" cy="2857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Three Phases of Neutrino Emission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57649" y="785813"/>
            <a:ext cx="28575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2000" b="1" dirty="0">
                <a:solidFill>
                  <a:srgbClr val="003399"/>
                </a:solidFill>
              </a:rPr>
              <a:t>Prompt  </a:t>
            </a:r>
            <a:r>
              <a:rPr lang="en-US" sz="2000" b="1" dirty="0">
                <a:solidFill>
                  <a:srgbClr val="003399"/>
                </a:solidFill>
                <a:latin typeface="Symbol" pitchFamily="18" charset="2"/>
              </a:rPr>
              <a:t>n</a:t>
            </a:r>
            <a:r>
              <a:rPr lang="en-US" sz="2800" b="1" baseline="-25000" dirty="0">
                <a:solidFill>
                  <a:srgbClr val="003399"/>
                </a:solidFill>
              </a:rPr>
              <a:t>e</a:t>
            </a:r>
            <a:r>
              <a:rPr lang="en-US" sz="2000" b="1" dirty="0">
                <a:solidFill>
                  <a:srgbClr val="003399"/>
                </a:solidFill>
              </a:rPr>
              <a:t> </a:t>
            </a:r>
            <a:r>
              <a:rPr lang="en-US" sz="1100" b="1" dirty="0" smtClean="0">
                <a:solidFill>
                  <a:srgbClr val="003399"/>
                </a:solidFill>
              </a:rPr>
              <a:t> </a:t>
            </a:r>
            <a:r>
              <a:rPr lang="en-US" sz="2000" b="1" dirty="0" smtClean="0">
                <a:solidFill>
                  <a:srgbClr val="003399"/>
                </a:solidFill>
              </a:rPr>
              <a:t>burst</a:t>
            </a:r>
            <a:endParaRPr lang="en-US" sz="2000" b="1" dirty="0">
              <a:solidFill>
                <a:srgbClr val="003399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158025" y="785813"/>
            <a:ext cx="28575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2000" b="1" dirty="0">
                <a:solidFill>
                  <a:srgbClr val="003399"/>
                </a:solidFill>
              </a:rPr>
              <a:t>Accretion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143625" y="785813"/>
            <a:ext cx="28575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2000" b="1" dirty="0">
                <a:solidFill>
                  <a:srgbClr val="003399"/>
                </a:solidFill>
              </a:rPr>
              <a:t>Cooling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42875" y="4286250"/>
            <a:ext cx="28575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l">
              <a:buFontTx/>
              <a:buChar char="•"/>
            </a:pPr>
            <a:r>
              <a:rPr lang="en-US" sz="2000" dirty="0"/>
              <a:t> Shock breakout</a:t>
            </a:r>
          </a:p>
          <a:p>
            <a:pPr algn="l">
              <a:buFontTx/>
              <a:buChar char="•"/>
            </a:pPr>
            <a:r>
              <a:rPr lang="en-US" sz="2000" dirty="0"/>
              <a:t> De-</a:t>
            </a:r>
            <a:r>
              <a:rPr lang="en-US" sz="2000" dirty="0" err="1"/>
              <a:t>leptonization</a:t>
            </a:r>
            <a:r>
              <a:rPr lang="en-US" sz="2000" dirty="0"/>
              <a:t> of</a:t>
            </a:r>
          </a:p>
          <a:p>
            <a:pPr algn="l"/>
            <a:r>
              <a:rPr lang="en-US" sz="2000" dirty="0"/>
              <a:t>   outer core layers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" name="Rectangle 14"/>
              <p:cNvSpPr>
                <a:spLocks noChangeArrowheads="1"/>
              </p:cNvSpPr>
              <p:nvPr/>
            </p:nvSpPr>
            <p:spPr bwMode="auto">
              <a:xfrm>
                <a:off x="3168353" y="4319985"/>
                <a:ext cx="2880320" cy="10079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86402" tIns="43201" rIns="86402" bIns="43201" anchor="ctr"/>
              <a:lstStyle/>
              <a:p>
                <a:pPr algn="l">
                  <a:buFontTx/>
                  <a:buChar char="•"/>
                </a:pPr>
                <a:r>
                  <a:rPr lang="en-US" sz="2000" smtClean="0">
                    <a:effectLst/>
                  </a:rPr>
                  <a:t> Shock stalls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effectLst/>
                        <a:latin typeface="Cambria Math"/>
                      </a:rPr>
                      <m:t> </m:t>
                    </m:r>
                    <m:r>
                      <a:rPr lang="en-US" sz="2000" i="1" smtClean="0">
                        <a:effectLst/>
                        <a:latin typeface="Cambria Math"/>
                      </a:rPr>
                      <m:t>~</m:t>
                    </m:r>
                  </m:oMath>
                </a14:m>
                <a:r>
                  <a:rPr lang="en-US" sz="2000" smtClean="0">
                    <a:effectLst/>
                  </a:rPr>
                  <a:t> </a:t>
                </a:r>
                <a:r>
                  <a:rPr lang="en-US" sz="2000">
                    <a:effectLst/>
                  </a:rPr>
                  <a:t>150 km</a:t>
                </a:r>
              </a:p>
              <a:p>
                <a:pPr algn="l">
                  <a:buFontTx/>
                  <a:buChar char="•"/>
                </a:pPr>
                <a:r>
                  <a:rPr lang="en-US" sz="2000">
                    <a:effectLst/>
                  </a:rPr>
                  <a:t> Neutrinos powered by</a:t>
                </a:r>
              </a:p>
              <a:p>
                <a:pPr algn="l"/>
                <a:r>
                  <a:rPr lang="en-US" sz="2000">
                    <a:effectLst/>
                  </a:rPr>
                  <a:t>   infalling matter</a:t>
                </a:r>
              </a:p>
            </p:txBody>
          </p:sp>
        </mc:Choice>
        <mc:Fallback>
          <p:sp>
            <p:nvSpPr>
              <p:cNvPr id="13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43250" y="4286250"/>
                <a:ext cx="2857500" cy="100012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542" t="-3636" b="-1090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143625" y="4286250"/>
            <a:ext cx="28575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2000" dirty="0" smtClean="0"/>
              <a:t>Cooling </a:t>
            </a:r>
            <a:r>
              <a:rPr lang="en-US" sz="2000" dirty="0"/>
              <a:t>on </a:t>
            </a:r>
            <a:r>
              <a:rPr lang="en-US" sz="2000" dirty="0" smtClean="0"/>
              <a:t>neutrino</a:t>
            </a:r>
          </a:p>
          <a:p>
            <a:pPr algn="ctr"/>
            <a:r>
              <a:rPr lang="en-US" sz="2000" dirty="0" smtClean="0"/>
              <a:t>diffusion </a:t>
            </a:r>
            <a:r>
              <a:rPr lang="en-US" sz="2000" dirty="0"/>
              <a:t>time scale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499950" y="5429250"/>
            <a:ext cx="8144801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>
              <a:buFontTx/>
              <a:buChar char="•"/>
            </a:pPr>
            <a:r>
              <a:rPr lang="en-US" sz="2000" dirty="0">
                <a:solidFill>
                  <a:srgbClr val="003399"/>
                </a:solidFill>
              </a:rPr>
              <a:t> Spherically symmetric model (10.8 M</a:t>
            </a:r>
            <a:r>
              <a:rPr lang="en-US" sz="2000" baseline="-25000" dirty="0">
                <a:solidFill>
                  <a:srgbClr val="003399"/>
                </a:solidFill>
                <a:ea typeface="Arial Unicode MS" pitchFamily="34" charset="-128"/>
                <a:cs typeface="Arial Unicode MS" pitchFamily="34" charset="-128"/>
              </a:rPr>
              <a:t>⊙</a:t>
            </a:r>
            <a:r>
              <a:rPr lang="en-US" sz="2000" dirty="0">
                <a:solidFill>
                  <a:srgbClr val="003399"/>
                </a:solidFill>
              </a:rPr>
              <a:t>) with Boltzmann neutrino transport</a:t>
            </a:r>
          </a:p>
          <a:p>
            <a:pPr>
              <a:buFontTx/>
              <a:buChar char="•"/>
            </a:pPr>
            <a:r>
              <a:rPr lang="en-US" sz="2000" dirty="0">
                <a:solidFill>
                  <a:srgbClr val="003399"/>
                </a:solidFill>
              </a:rPr>
              <a:t> Explosion manually triggered by enhanced CC interaction rate</a:t>
            </a:r>
          </a:p>
          <a:p>
            <a:pPr algn="ctr"/>
            <a:r>
              <a:rPr lang="en-US" sz="2000" dirty="0"/>
              <a:t>Fischer et al. (Basel group), A&amp;A 517:A80</a:t>
            </a:r>
            <a:r>
              <a:rPr lang="en-US" sz="2000" dirty="0" smtClean="0"/>
              <a:t>, 2010 </a:t>
            </a:r>
            <a:r>
              <a:rPr lang="en-US" sz="2000" dirty="0"/>
              <a:t>[arxiv:0908.1871]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42752" y="785435"/>
            <a:ext cx="2857500" cy="4500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3143289" y="785435"/>
            <a:ext cx="2857500" cy="4500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43747" y="785435"/>
            <a:ext cx="2857500" cy="4500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9607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Exploding Models (</a:t>
            </a:r>
            <a:r>
              <a:rPr lang="en-US" sz="2800" dirty="0" smtClean="0"/>
              <a:t>8–10 </a:t>
            </a:r>
            <a:r>
              <a:rPr lang="en-US" sz="2800" dirty="0"/>
              <a:t>Solar Masses) with </a:t>
            </a:r>
            <a:r>
              <a:rPr lang="en-US" sz="1600" dirty="0" smtClean="0"/>
              <a:t>O-Ne-Mg-Cores</a:t>
            </a:r>
            <a:endParaRPr lang="en-US" sz="2800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875" y="5286640"/>
            <a:ext cx="8858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pPr algn="ctr"/>
            <a:r>
              <a:rPr lang="en-US" sz="2000" dirty="0" err="1"/>
              <a:t>Kitaura</a:t>
            </a:r>
            <a:r>
              <a:rPr lang="en-US" sz="2000" dirty="0"/>
              <a:t>, </a:t>
            </a:r>
            <a:r>
              <a:rPr lang="en-US" sz="2000" dirty="0" err="1"/>
              <a:t>Janka</a:t>
            </a:r>
            <a:r>
              <a:rPr lang="en-US" sz="2000" dirty="0"/>
              <a:t> &amp; </a:t>
            </a:r>
            <a:r>
              <a:rPr lang="en-US" sz="2000" dirty="0" err="1"/>
              <a:t>Hillebrandt</a:t>
            </a:r>
            <a:r>
              <a:rPr lang="en-US" sz="2000" dirty="0"/>
              <a:t>: “Explosions of </a:t>
            </a:r>
            <a:r>
              <a:rPr lang="de-DE" sz="2000" dirty="0"/>
              <a:t>O</a:t>
            </a:r>
            <a:r>
              <a:rPr lang="en-US" sz="2000" dirty="0"/>
              <a:t>-Ne-Mg cores, the Crab supernova,</a:t>
            </a:r>
          </a:p>
          <a:p>
            <a:pPr algn="ctr"/>
            <a:r>
              <a:rPr lang="en-US" sz="2000" dirty="0"/>
              <a:t>and </a:t>
            </a:r>
            <a:r>
              <a:rPr lang="en-US" sz="2000" dirty="0" err="1"/>
              <a:t>subluminous</a:t>
            </a:r>
            <a:r>
              <a:rPr lang="en-US" sz="2000" dirty="0"/>
              <a:t> type II-P supernovae”, </a:t>
            </a:r>
            <a:r>
              <a:rPr lang="en-US" sz="2000" dirty="0" err="1"/>
              <a:t>astro</a:t>
            </a:r>
            <a:r>
              <a:rPr lang="en-US" sz="2000" dirty="0"/>
              <a:t>-ph/0512065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9" y="999778"/>
            <a:ext cx="4572000" cy="3903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8" y="1036120"/>
            <a:ext cx="4094264" cy="38949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9438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Flavor Oscillations</a:t>
            </a:r>
            <a:endParaRPr lang="en-US"/>
          </a:p>
        </p:txBody>
      </p:sp>
      <p:pic>
        <p:nvPicPr>
          <p:cNvPr id="3" name="Picture 3" descr="C:\Users\Georg Raffelt\Desktop\s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" y="48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2875" y="5429250"/>
            <a:ext cx="8858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Neutrinos from Next Nearby SN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57664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smtClean="0"/>
              <a:t>Operational Detectors </a:t>
            </a:r>
            <a:r>
              <a:rPr lang="en-US" sz="2800"/>
              <a:t>for Supernova Neutrinos</a:t>
            </a:r>
          </a:p>
        </p:txBody>
      </p:sp>
      <p:pic>
        <p:nvPicPr>
          <p:cNvPr id="3" name="Picture 2051" descr="C:\MYFILES\myworl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47" r="5147"/>
          <a:stretch>
            <a:fillRect/>
          </a:stretch>
        </p:blipFill>
        <p:spPr bwMode="auto">
          <a:xfrm>
            <a:off x="642829" y="1429095"/>
            <a:ext cx="7858603" cy="4596543"/>
          </a:xfrm>
          <a:prstGeom prst="rect">
            <a:avLst/>
          </a:prstGeom>
          <a:noFill/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052"/>
          <p:cNvSpPr>
            <a:spLocks noChangeArrowheads="1"/>
          </p:cNvSpPr>
          <p:nvPr/>
        </p:nvSpPr>
        <p:spPr bwMode="auto">
          <a:xfrm>
            <a:off x="5572251" y="785548"/>
            <a:ext cx="3286117" cy="785812"/>
          </a:xfrm>
          <a:prstGeom prst="wedgeRectCallout">
            <a:avLst>
              <a:gd name="adj1" fmla="val -35584"/>
              <a:gd name="adj2" fmla="val 18731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ts val="2778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Kamiokande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(10</a:t>
            </a:r>
            <a:r>
              <a:rPr lang="en-US" sz="2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defTabSz="913742">
              <a:lnSpc>
                <a:spcPts val="2778"/>
              </a:lnSpc>
            </a:pP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KamLAND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(400)</a:t>
            </a:r>
            <a:endParaRPr lang="de-D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2053"/>
          <p:cNvSpPr>
            <a:spLocks noChangeArrowheads="1"/>
          </p:cNvSpPr>
          <p:nvPr/>
        </p:nvSpPr>
        <p:spPr bwMode="auto">
          <a:xfrm>
            <a:off x="285754" y="790011"/>
            <a:ext cx="1643062" cy="785815"/>
          </a:xfrm>
          <a:prstGeom prst="wedgeRectCallout">
            <a:avLst>
              <a:gd name="adj1" fmla="val 55815"/>
              <a:gd name="adj2" fmla="val 187359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ts val="2778"/>
              </a:lnSpc>
            </a:pP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MiniBooNE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3742">
              <a:lnSpc>
                <a:spcPts val="2778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(200)</a:t>
            </a:r>
            <a:endParaRPr lang="de-D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054"/>
          <p:cNvSpPr>
            <a:spLocks noChangeArrowheads="1"/>
          </p:cNvSpPr>
          <p:nvPr/>
        </p:nvSpPr>
        <p:spPr bwMode="auto">
          <a:xfrm>
            <a:off x="6534193" y="5529039"/>
            <a:ext cx="203841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r>
              <a:rPr lang="en-US" b="1" dirty="0">
                <a:solidFill>
                  <a:srgbClr val="000099"/>
                </a:solidFill>
              </a:rPr>
              <a:t>In brackets events</a:t>
            </a:r>
          </a:p>
          <a:p>
            <a:r>
              <a:rPr lang="en-US" b="1" dirty="0">
                <a:solidFill>
                  <a:srgbClr val="000099"/>
                </a:solidFill>
              </a:rPr>
              <a:t>for a “</a:t>
            </a:r>
            <a:r>
              <a:rPr lang="en-US" b="1" dirty="0" err="1">
                <a:solidFill>
                  <a:srgbClr val="000099"/>
                </a:solidFill>
              </a:rPr>
              <a:t>fiducial</a:t>
            </a:r>
            <a:r>
              <a:rPr lang="en-US" b="1" dirty="0">
                <a:solidFill>
                  <a:srgbClr val="000099"/>
                </a:solidFill>
              </a:rPr>
              <a:t> SN”</a:t>
            </a:r>
          </a:p>
          <a:p>
            <a:r>
              <a:rPr lang="en-US" b="1" dirty="0">
                <a:solidFill>
                  <a:srgbClr val="000099"/>
                </a:solidFill>
              </a:rPr>
              <a:t>at distance 10 </a:t>
            </a:r>
            <a:r>
              <a:rPr lang="en-US" b="1" dirty="0" err="1">
                <a:solidFill>
                  <a:srgbClr val="000099"/>
                </a:solidFill>
              </a:rPr>
              <a:t>kpc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7" name="AutoShape 2055"/>
          <p:cNvSpPr>
            <a:spLocks noChangeArrowheads="1"/>
          </p:cNvSpPr>
          <p:nvPr/>
        </p:nvSpPr>
        <p:spPr bwMode="auto">
          <a:xfrm>
            <a:off x="2000238" y="785548"/>
            <a:ext cx="2143125" cy="785812"/>
          </a:xfrm>
          <a:prstGeom prst="wedgeRectCallout">
            <a:avLst>
              <a:gd name="adj1" fmla="val 31070"/>
              <a:gd name="adj2" fmla="val 18757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ts val="2778"/>
              </a:lnSpc>
            </a:pPr>
            <a:r>
              <a:rPr lang="de-DE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LVD (400)</a:t>
            </a:r>
          </a:p>
          <a:p>
            <a:pPr defTabSz="913742">
              <a:lnSpc>
                <a:spcPts val="2778"/>
              </a:lnSpc>
            </a:pPr>
            <a:r>
              <a:rPr lang="de-DE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Borexino</a:t>
            </a:r>
            <a:r>
              <a:rPr lang="de-DE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(100)</a:t>
            </a:r>
          </a:p>
        </p:txBody>
      </p:sp>
      <p:sp>
        <p:nvSpPr>
          <p:cNvPr id="8" name="AutoShape 2056"/>
          <p:cNvSpPr>
            <a:spLocks noChangeArrowheads="1"/>
          </p:cNvSpPr>
          <p:nvPr/>
        </p:nvSpPr>
        <p:spPr bwMode="auto">
          <a:xfrm>
            <a:off x="3500465" y="6001116"/>
            <a:ext cx="2071687" cy="428625"/>
          </a:xfrm>
          <a:prstGeom prst="wedgeRectCallout">
            <a:avLst>
              <a:gd name="adj1" fmla="val 2487"/>
              <a:gd name="adj2" fmla="val -12994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ts val="2778"/>
              </a:lnSpc>
            </a:pP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(10</a:t>
            </a:r>
            <a:r>
              <a:rPr lang="en-US" sz="2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9" name="AutoShape 2057"/>
          <p:cNvSpPr>
            <a:spLocks noChangeArrowheads="1"/>
          </p:cNvSpPr>
          <p:nvPr/>
        </p:nvSpPr>
        <p:spPr bwMode="auto">
          <a:xfrm>
            <a:off x="4214838" y="785548"/>
            <a:ext cx="1285875" cy="785812"/>
          </a:xfrm>
          <a:prstGeom prst="wedgeRectCallout">
            <a:avLst>
              <a:gd name="adj1" fmla="val -41966"/>
              <a:gd name="adj2" fmla="val 184013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ts val="2778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Baksan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3742">
              <a:lnSpc>
                <a:spcPts val="2778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(100)</a:t>
            </a:r>
            <a:endParaRPr lang="de-D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648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Flavor Oscillations</a:t>
            </a:r>
            <a:endParaRPr lang="en-US"/>
          </a:p>
        </p:txBody>
      </p:sp>
      <p:pic>
        <p:nvPicPr>
          <p:cNvPr id="3" name="Picture 3" descr="C:\Users\Georg Raffelt\Desktop\s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" y="48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2875" y="5429250"/>
            <a:ext cx="8858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Supernova Rate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6130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Georg Raffelt\Desktop\a0001.jpg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"/>
            <a:ext cx="9143999" cy="571091"/>
          </a:xfrm>
          <a:noFill/>
        </p:spPr>
        <p:txBody>
          <a:bodyPr/>
          <a:lstStyle/>
          <a:p>
            <a:r>
              <a:rPr lang="en-US" sz="2800" smtClean="0"/>
              <a:t>Local Group of Galaxies</a:t>
            </a:r>
            <a:endParaRPr lang="en-US" sz="2800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458391" y="458391"/>
            <a:ext cx="4211836" cy="4083844"/>
          </a:xfrm>
          <a:prstGeom prst="ellipse">
            <a:avLst/>
          </a:prstGeom>
          <a:noFill/>
          <a:ln w="54720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2" tIns="41471" rIns="82942" bIns="41471" anchor="ctr"/>
          <a:lstStyle/>
          <a:p>
            <a:pPr defTabSz="407761" hangingPunct="0">
              <a:lnSpc>
                <a:spcPct val="104000"/>
              </a:lnSpc>
              <a:buClr>
                <a:srgbClr val="000000"/>
              </a:buClr>
              <a:buSzPct val="100000"/>
            </a:pPr>
            <a:endParaRPr lang="en-US" sz="2400" b="1" dirty="0">
              <a:solidFill>
                <a:schemeClr val="bg1"/>
              </a:solidFill>
              <a:ea typeface="msmincho" charset="0"/>
              <a:cs typeface="msmincho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99949" y="4643437"/>
            <a:ext cx="4063016" cy="62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05603" rIns="0" bIns="0"/>
          <a:lstStyle>
            <a:lvl1pPr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eaLnBrk="1">
              <a:lnSpc>
                <a:spcPct val="67000"/>
              </a:lnSpc>
              <a:spcAft>
                <a:spcPts val="539"/>
              </a:spcAft>
              <a:buClr>
                <a:srgbClr val="000000"/>
              </a:buClr>
              <a:buSzPct val="100000"/>
            </a:pPr>
            <a:r>
              <a:rPr lang="en-US" dirty="0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Current best neutrino detectors</a:t>
            </a:r>
          </a:p>
          <a:p>
            <a:pPr eaLnBrk="1">
              <a:lnSpc>
                <a:spcPct val="67000"/>
              </a:lnSpc>
              <a:spcAft>
                <a:spcPts val="539"/>
              </a:spcAft>
              <a:buClr>
                <a:srgbClr val="000000"/>
              </a:buClr>
              <a:buSzPct val="100000"/>
            </a:pPr>
            <a:r>
              <a:rPr lang="en-US" dirty="0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sensitive out to few 100 </a:t>
            </a:r>
            <a:r>
              <a:rPr lang="en-US" dirty="0" err="1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kpc</a:t>
            </a:r>
            <a:endParaRPr lang="en-US" dirty="0">
              <a:solidFill>
                <a:srgbClr val="FFFFFF"/>
              </a:solidFill>
              <a:latin typeface="+mn-lt"/>
              <a:ea typeface="msmincho" charset="0"/>
              <a:cs typeface="msmincho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214955" y="1642807"/>
            <a:ext cx="3500437" cy="62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05603" rIns="0" bIns="0"/>
          <a:lstStyle>
            <a:lvl1pPr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434975" eaLnBrk="0" hangingPunct="0"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4349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0175" algn="l"/>
                <a:tab pos="2101850" algn="l"/>
                <a:tab pos="2801938" algn="l"/>
                <a:tab pos="3502025" algn="l"/>
                <a:tab pos="4202113" algn="l"/>
                <a:tab pos="4903788" algn="l"/>
              </a:tabLs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eaLnBrk="1">
              <a:lnSpc>
                <a:spcPct val="67000"/>
              </a:lnSpc>
              <a:spcAft>
                <a:spcPts val="539"/>
              </a:spcAft>
              <a:buClr>
                <a:srgbClr val="000000"/>
              </a:buClr>
              <a:buSzPct val="100000"/>
            </a:pPr>
            <a:r>
              <a:rPr lang="en-US" dirty="0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With </a:t>
            </a:r>
            <a:r>
              <a:rPr lang="en-US" dirty="0" err="1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megatonne</a:t>
            </a:r>
            <a:r>
              <a:rPr lang="en-US" dirty="0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 class (30 x SK)</a:t>
            </a:r>
          </a:p>
          <a:p>
            <a:pPr eaLnBrk="1">
              <a:lnSpc>
                <a:spcPct val="67000"/>
              </a:lnSpc>
              <a:spcAft>
                <a:spcPts val="539"/>
              </a:spcAft>
              <a:buClr>
                <a:srgbClr val="000000"/>
              </a:buClr>
              <a:buSzPct val="100000"/>
            </a:pPr>
            <a:r>
              <a:rPr lang="en-US" dirty="0">
                <a:solidFill>
                  <a:srgbClr val="FFFFFF"/>
                </a:solidFill>
                <a:latin typeface="+mn-lt"/>
                <a:ea typeface="msmincho" charset="0"/>
                <a:cs typeface="msmincho" charset="0"/>
              </a:rPr>
              <a:t>60 events from Andromeda</a:t>
            </a:r>
          </a:p>
        </p:txBody>
      </p:sp>
    </p:spTree>
    <p:extLst>
      <p:ext uri="{BB962C8B-B14F-4D97-AF65-F5344CB8AC3E}">
        <p14:creationId xmlns="" xmlns:p14="http://schemas.microsoft.com/office/powerpoint/2010/main" val="1388001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Core-Collapse SN Rate in the Milky Way</a:t>
            </a:r>
          </a:p>
        </p:txBody>
      </p:sp>
      <p:sp>
        <p:nvSpPr>
          <p:cNvPr id="3" name="Rectangle 54"/>
          <p:cNvSpPr>
            <a:spLocks noChangeArrowheads="1"/>
          </p:cNvSpPr>
          <p:nvPr/>
        </p:nvSpPr>
        <p:spPr bwMode="auto">
          <a:xfrm>
            <a:off x="142875" y="5643878"/>
            <a:ext cx="878580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19" tIns="42860" rIns="85719" bIns="42860" anchor="ctr"/>
          <a:lstStyle/>
          <a:p>
            <a:r>
              <a:rPr lang="en-US" sz="1600" b="1" dirty="0"/>
              <a:t>References: </a:t>
            </a:r>
            <a:r>
              <a:rPr lang="en-US" sz="1600" b="1" dirty="0" smtClean="0"/>
              <a:t>  van </a:t>
            </a:r>
            <a:r>
              <a:rPr lang="en-US" sz="1600" b="1" dirty="0"/>
              <a:t>den Bergh &amp; McClure, </a:t>
            </a:r>
            <a:r>
              <a:rPr lang="en-US" sz="1600" b="1" dirty="0" err="1"/>
              <a:t>ApJ</a:t>
            </a:r>
            <a:r>
              <a:rPr lang="en-US" sz="1600" b="1" dirty="0"/>
              <a:t> 425 (1994) 205. </a:t>
            </a:r>
            <a:r>
              <a:rPr lang="en-US" sz="1600" b="1" dirty="0" err="1"/>
              <a:t>Cappellaro</a:t>
            </a:r>
            <a:r>
              <a:rPr lang="en-US" sz="1600" b="1" dirty="0"/>
              <a:t> &amp; </a:t>
            </a:r>
            <a:r>
              <a:rPr lang="en-US" sz="1600" b="1" dirty="0" err="1"/>
              <a:t>Turatto</a:t>
            </a:r>
            <a:r>
              <a:rPr lang="en-US" sz="1600" b="1" dirty="0"/>
              <a:t>, </a:t>
            </a:r>
            <a:endParaRPr lang="en-US" sz="1600" b="1" dirty="0" smtClean="0"/>
          </a:p>
          <a:p>
            <a:r>
              <a:rPr lang="en-US" sz="1600" b="1" dirty="0" err="1" smtClean="0"/>
              <a:t>astro</a:t>
            </a:r>
            <a:r>
              <a:rPr lang="en-US" sz="1600" b="1" dirty="0" smtClean="0"/>
              <a:t>-ph/0012455</a:t>
            </a:r>
            <a:r>
              <a:rPr lang="en-US" sz="1600" b="1" dirty="0"/>
              <a:t>. </a:t>
            </a:r>
            <a:r>
              <a:rPr lang="en-US" sz="1600" b="1" dirty="0" smtClean="0"/>
              <a:t>Diehl </a:t>
            </a:r>
            <a:r>
              <a:rPr lang="en-US" sz="1600" b="1" dirty="0"/>
              <a:t>et al., Nature 439 (2006) 45. Strom, Astron. </a:t>
            </a:r>
            <a:r>
              <a:rPr lang="en-US" sz="1600" b="1" dirty="0" err="1"/>
              <a:t>Astrophys</a:t>
            </a:r>
            <a:r>
              <a:rPr lang="en-US" sz="1600" b="1" dirty="0"/>
              <a:t>. 288 (1994) L1. </a:t>
            </a:r>
            <a:endParaRPr lang="en-US" sz="1600" b="1" dirty="0" smtClean="0"/>
          </a:p>
          <a:p>
            <a:r>
              <a:rPr lang="en-US" sz="1600" b="1" dirty="0" err="1" smtClean="0"/>
              <a:t>Tammann</a:t>
            </a:r>
            <a:r>
              <a:rPr lang="en-US" sz="1600" b="1" dirty="0" smtClean="0"/>
              <a:t> </a:t>
            </a:r>
            <a:r>
              <a:rPr lang="en-US" sz="1600" b="1" dirty="0"/>
              <a:t>et al., </a:t>
            </a:r>
            <a:r>
              <a:rPr lang="en-US" sz="1600" b="1" dirty="0" err="1"/>
              <a:t>ApJ</a:t>
            </a:r>
            <a:r>
              <a:rPr lang="en-US" sz="1600" b="1" dirty="0"/>
              <a:t> 92 (1994) 487. Alekseev et al., JETP 77 (1993) 339 and my update.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2875" y="1857650"/>
            <a:ext cx="8858250" cy="714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b="1" dirty="0"/>
              <a:t>Gamma rays from</a:t>
            </a:r>
          </a:p>
          <a:p>
            <a:pPr defTabSz="913742"/>
            <a:r>
              <a:rPr lang="en-US" sz="2000" b="1" baseline="30000" dirty="0"/>
              <a:t>26</a:t>
            </a:r>
            <a:r>
              <a:rPr lang="en-US" b="1" dirty="0"/>
              <a:t>Al (Milky Way)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2875" y="2714899"/>
            <a:ext cx="8858250" cy="9286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b="1" dirty="0"/>
              <a:t>Historical galactic</a:t>
            </a:r>
          </a:p>
          <a:p>
            <a:pPr defTabSz="913742"/>
            <a:r>
              <a:rPr lang="en-US" b="1" dirty="0" err="1"/>
              <a:t>SNe</a:t>
            </a:r>
            <a:r>
              <a:rPr lang="en-US" b="1" dirty="0"/>
              <a:t> (all types)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2875" y="786087"/>
            <a:ext cx="8858250" cy="9286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b="1" dirty="0"/>
              <a:t>SN statistics in</a:t>
            </a:r>
          </a:p>
          <a:p>
            <a:pPr defTabSz="913742"/>
            <a:r>
              <a:rPr lang="en-US" b="1" dirty="0"/>
              <a:t>external galaxies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2875" y="3786462"/>
            <a:ext cx="8858250" cy="7143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b="1" dirty="0"/>
              <a:t>No galactic</a:t>
            </a:r>
          </a:p>
          <a:p>
            <a:pPr defTabSz="913742"/>
            <a:r>
              <a:rPr lang="en-US" b="1" dirty="0"/>
              <a:t>neutrino burst</a:t>
            </a: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2428876" y="786087"/>
            <a:ext cx="3571876" cy="3857625"/>
            <a:chOff x="1632" y="576"/>
            <a:chExt cx="2400" cy="3216"/>
          </a:xfrm>
        </p:grpSpPr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1632" y="576"/>
              <a:ext cx="0" cy="3216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H="1">
              <a:off x="187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2832" y="576"/>
              <a:ext cx="0" cy="3216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4032" y="576"/>
              <a:ext cx="0" cy="3216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Line 13"/>
            <p:cNvSpPr>
              <a:spLocks noChangeShapeType="1"/>
            </p:cNvSpPr>
            <p:nvPr/>
          </p:nvSpPr>
          <p:spPr bwMode="auto">
            <a:xfrm flipH="1">
              <a:off x="211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flipH="1">
              <a:off x="235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 flipH="1">
              <a:off x="259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H="1">
              <a:off x="307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Line 17"/>
            <p:cNvSpPr>
              <a:spLocks noChangeShapeType="1"/>
            </p:cNvSpPr>
            <p:nvPr/>
          </p:nvSpPr>
          <p:spPr bwMode="auto">
            <a:xfrm flipH="1">
              <a:off x="331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Line 18"/>
            <p:cNvSpPr>
              <a:spLocks noChangeShapeType="1"/>
            </p:cNvSpPr>
            <p:nvPr/>
          </p:nvSpPr>
          <p:spPr bwMode="auto">
            <a:xfrm flipH="1">
              <a:off x="355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Line 19"/>
            <p:cNvSpPr>
              <a:spLocks noChangeShapeType="1"/>
            </p:cNvSpPr>
            <p:nvPr/>
          </p:nvSpPr>
          <p:spPr bwMode="auto">
            <a:xfrm flipH="1">
              <a:off x="3792" y="576"/>
              <a:ext cx="0" cy="321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2214564" y="4643713"/>
            <a:ext cx="4000501" cy="71437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b"/>
          <a:lstStyle/>
          <a:p>
            <a:pPr algn="ctr" defTabSz="913742"/>
            <a:r>
              <a:rPr lang="en-US" dirty="0">
                <a:solidFill>
                  <a:schemeClr val="bg1"/>
                </a:solidFill>
              </a:rPr>
              <a:t>Core-collapse </a:t>
            </a:r>
            <a:r>
              <a:rPr lang="en-US" dirty="0" err="1">
                <a:solidFill>
                  <a:schemeClr val="bg1"/>
                </a:solidFill>
              </a:rPr>
              <a:t>SNe</a:t>
            </a:r>
            <a:r>
              <a:rPr lang="en-US" dirty="0">
                <a:solidFill>
                  <a:schemeClr val="bg1"/>
                </a:solidFill>
              </a:rPr>
              <a:t> per century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2275583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0</a:t>
            </a: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2632770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2989958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344170" y="4657108"/>
            <a:ext cx="312539" cy="37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704333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4061520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4418707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4772919" y="4643713"/>
            <a:ext cx="312539" cy="37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7</a:t>
            </a: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5130107" y="4643713"/>
            <a:ext cx="312539" cy="37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8</a:t>
            </a: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5500689" y="4657107"/>
            <a:ext cx="306586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9</a:t>
            </a: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5786439" y="4657107"/>
            <a:ext cx="431601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6760" tIns="48380" rIns="96760" bIns="48380" anchor="ctr"/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10</a:t>
            </a:r>
          </a:p>
        </p:txBody>
      </p: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3000375" y="928962"/>
            <a:ext cx="642937" cy="285750"/>
            <a:chOff x="4248" y="528"/>
            <a:chExt cx="432" cy="192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 flipH="1">
              <a:off x="4248" y="528"/>
              <a:ext cx="432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35" name="Oval 34"/>
            <p:cNvSpPr>
              <a:spLocks noChangeAspect="1" noChangeArrowheads="1"/>
            </p:cNvSpPr>
            <p:nvPr/>
          </p:nvSpPr>
          <p:spPr bwMode="auto">
            <a:xfrm>
              <a:off x="4368" y="528"/>
              <a:ext cx="192" cy="1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6215185" y="786088"/>
            <a:ext cx="2786062" cy="57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/>
              <a:t>van den Bergh &amp; </a:t>
            </a:r>
            <a:r>
              <a:rPr lang="en-US" sz="1600" dirty="0" smtClean="0"/>
              <a:t>McClure</a:t>
            </a:r>
          </a:p>
          <a:p>
            <a:pPr defTabSz="913742"/>
            <a:r>
              <a:rPr lang="en-US" sz="1600" dirty="0" smtClean="0"/>
              <a:t>(1994</a:t>
            </a:r>
            <a:r>
              <a:rPr lang="en-US" sz="1600" dirty="0"/>
              <a:t>)</a:t>
            </a:r>
          </a:p>
        </p:txBody>
      </p:sp>
      <p:grpSp>
        <p:nvGrpSpPr>
          <p:cNvPr id="33" name="Group 36"/>
          <p:cNvGrpSpPr>
            <a:grpSpLocks/>
          </p:cNvGrpSpPr>
          <p:nvPr/>
        </p:nvGrpSpPr>
        <p:grpSpPr bwMode="auto">
          <a:xfrm>
            <a:off x="2714625" y="1286150"/>
            <a:ext cx="714375" cy="285750"/>
            <a:chOff x="1824" y="768"/>
            <a:chExt cx="480" cy="192"/>
          </a:xfrm>
        </p:grpSpPr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 flipH="1">
              <a:off x="1824" y="768"/>
              <a:ext cx="480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39" name="Oval 38"/>
            <p:cNvSpPr>
              <a:spLocks noChangeAspect="1" noChangeArrowheads="1"/>
            </p:cNvSpPr>
            <p:nvPr/>
          </p:nvSpPr>
          <p:spPr bwMode="auto">
            <a:xfrm>
              <a:off x="1968" y="768"/>
              <a:ext cx="192" cy="1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215185" y="1357058"/>
            <a:ext cx="2786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 err="1"/>
              <a:t>Cappellaro</a:t>
            </a:r>
            <a:r>
              <a:rPr lang="en-US" sz="1050" dirty="0"/>
              <a:t> </a:t>
            </a:r>
            <a:r>
              <a:rPr lang="en-US" sz="1600" dirty="0"/>
              <a:t>&amp;</a:t>
            </a:r>
            <a:r>
              <a:rPr lang="en-US" sz="900" dirty="0"/>
              <a:t> </a:t>
            </a:r>
            <a:r>
              <a:rPr lang="en-US" sz="1600" dirty="0" err="1"/>
              <a:t>Turatto</a:t>
            </a:r>
            <a:r>
              <a:rPr lang="en-US" sz="1600" dirty="0"/>
              <a:t> (2000)</a:t>
            </a:r>
          </a:p>
        </p:txBody>
      </p:sp>
      <p:grpSp>
        <p:nvGrpSpPr>
          <p:cNvPr id="37" name="Group 40"/>
          <p:cNvGrpSpPr>
            <a:grpSpLocks/>
          </p:cNvGrpSpPr>
          <p:nvPr/>
        </p:nvGrpSpPr>
        <p:grpSpPr bwMode="auto">
          <a:xfrm>
            <a:off x="2714625" y="2071962"/>
            <a:ext cx="785812" cy="285750"/>
            <a:chOff x="4440" y="1296"/>
            <a:chExt cx="528" cy="192"/>
          </a:xfrm>
        </p:grpSpPr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 flipH="1">
              <a:off x="4440" y="1296"/>
              <a:ext cx="528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43" name="Oval 42"/>
            <p:cNvSpPr>
              <a:spLocks noChangeAspect="1" noChangeArrowheads="1"/>
            </p:cNvSpPr>
            <p:nvPr/>
          </p:nvSpPr>
          <p:spPr bwMode="auto">
            <a:xfrm>
              <a:off x="4608" y="1296"/>
              <a:ext cx="192" cy="1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6215185" y="2071962"/>
            <a:ext cx="2786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/>
              <a:t>Diehl et al. (2006)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6215185" y="3214963"/>
            <a:ext cx="2786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 err="1"/>
              <a:t>Tammann</a:t>
            </a:r>
            <a:r>
              <a:rPr lang="en-US" sz="1600" dirty="0"/>
              <a:t> et al. (1994)</a:t>
            </a: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6215185" y="2857775"/>
            <a:ext cx="2786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/>
              <a:t>Strom (1994)</a:t>
            </a:r>
          </a:p>
        </p:txBody>
      </p:sp>
      <p:grpSp>
        <p:nvGrpSpPr>
          <p:cNvPr id="41" name="Group 46"/>
          <p:cNvGrpSpPr>
            <a:grpSpLocks/>
          </p:cNvGrpSpPr>
          <p:nvPr/>
        </p:nvGrpSpPr>
        <p:grpSpPr bwMode="auto">
          <a:xfrm>
            <a:off x="3857625" y="2857775"/>
            <a:ext cx="1209973" cy="285750"/>
            <a:chOff x="2592" y="1872"/>
            <a:chExt cx="813" cy="192"/>
          </a:xfrm>
        </p:grpSpPr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 flipH="1">
              <a:off x="2592" y="1872"/>
              <a:ext cx="813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49" name="Oval 48"/>
            <p:cNvSpPr>
              <a:spLocks noChangeAspect="1" noChangeArrowheads="1"/>
            </p:cNvSpPr>
            <p:nvPr/>
          </p:nvSpPr>
          <p:spPr bwMode="auto">
            <a:xfrm>
              <a:off x="2904" y="1872"/>
              <a:ext cx="192" cy="1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grpSp>
        <p:nvGrpSpPr>
          <p:cNvPr id="47" name="Group 49"/>
          <p:cNvGrpSpPr>
            <a:grpSpLocks/>
          </p:cNvGrpSpPr>
          <p:nvPr/>
        </p:nvGrpSpPr>
        <p:grpSpPr bwMode="auto">
          <a:xfrm>
            <a:off x="3214689" y="3214963"/>
            <a:ext cx="1201043" cy="285750"/>
            <a:chOff x="2160" y="2112"/>
            <a:chExt cx="807" cy="192"/>
          </a:xfrm>
        </p:grpSpPr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 flipH="1">
              <a:off x="2160" y="2112"/>
              <a:ext cx="807" cy="1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52" name="Oval 51"/>
            <p:cNvSpPr>
              <a:spLocks noChangeAspect="1" noChangeArrowheads="1"/>
            </p:cNvSpPr>
            <p:nvPr/>
          </p:nvSpPr>
          <p:spPr bwMode="auto">
            <a:xfrm>
              <a:off x="2478" y="2112"/>
              <a:ext cx="192" cy="1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53" name="Rectangle 52"/>
          <p:cNvSpPr>
            <a:spLocks noChangeArrowheads="1"/>
          </p:cNvSpPr>
          <p:nvPr/>
        </p:nvSpPr>
        <p:spPr bwMode="auto">
          <a:xfrm flipH="1">
            <a:off x="2428876" y="4000775"/>
            <a:ext cx="2753321" cy="28575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 algn="ctr"/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 </a:t>
            </a: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 (30 years)</a:t>
            </a: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6215185" y="4000775"/>
            <a:ext cx="2786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8" tIns="45714" rIns="91428" bIns="45714" anchor="ctr"/>
          <a:lstStyle/>
          <a:p>
            <a:pPr defTabSz="913742"/>
            <a:r>
              <a:rPr lang="en-US" sz="1600" dirty="0"/>
              <a:t>Alekseev et al. (1993)</a:t>
            </a:r>
          </a:p>
        </p:txBody>
      </p:sp>
    </p:spTree>
    <p:extLst>
      <p:ext uri="{BB962C8B-B14F-4D97-AF65-F5344CB8AC3E}">
        <p14:creationId xmlns="" xmlns:p14="http://schemas.microsoft.com/office/powerpoint/2010/main" val="1378223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Diffuse Supernova Neutrino Background (DSNB)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03" y="857214"/>
            <a:ext cx="4784176" cy="4425871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44462" y="863627"/>
                <a:ext cx="4248020" cy="5760800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 anchorCtr="0"/>
              <a:lstStyle/>
              <a:p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• Approx. 10 core collapses/sec </a:t>
                </a:r>
              </a:p>
              <a:p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  in the visible universe</a:t>
                </a:r>
              </a:p>
              <a:p>
                <a:endParaRPr lang="en-US" sz="1200" smtClean="0">
                  <a:solidFill>
                    <a:srgbClr val="003399"/>
                  </a:solidFill>
                  <a:latin typeface="+mj-lt"/>
                </a:endParaRPr>
              </a:p>
              <a:p>
                <a:r>
                  <a:rPr lang="en-US" sz="2200">
                    <a:solidFill>
                      <a:srgbClr val="003399"/>
                    </a:solidFill>
                  </a:rPr>
                  <a:t>•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Emitted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3399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energy density </a:t>
                </a:r>
              </a:p>
              <a:p>
                <a:r>
                  <a:rPr lang="en-US" sz="2200" smtClean="0">
                    <a:solidFill>
                      <a:srgbClr val="003399"/>
                    </a:solidFill>
                    <a:latin typeface="Symbol" pitchFamily="18" charset="2"/>
                  </a:rPr>
                  <a:t>   ~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extra galactic background light</a:t>
                </a:r>
              </a:p>
              <a:p>
                <a:r>
                  <a:rPr lang="en-US" sz="2200">
                    <a:solidFill>
                      <a:srgbClr val="003399"/>
                    </a:solidFill>
                    <a:latin typeface="+mj-lt"/>
                  </a:rPr>
                  <a:t>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 </a:t>
                </a:r>
                <a:r>
                  <a:rPr lang="en-US" sz="2200">
                    <a:solidFill>
                      <a:srgbClr val="003399"/>
                    </a:solidFill>
                    <a:latin typeface="Symbol" pitchFamily="18" charset="2"/>
                  </a:rPr>
                  <a:t>~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10% of CMB density</a:t>
                </a:r>
              </a:p>
              <a:p>
                <a:endParaRPr lang="en-US" sz="1200" smtClean="0">
                  <a:solidFill>
                    <a:srgbClr val="003399"/>
                  </a:solidFill>
                  <a:latin typeface="+mj-lt"/>
                </a:endParaRPr>
              </a:p>
              <a:p>
                <a:r>
                  <a:rPr lang="en-US" sz="2200">
                    <a:solidFill>
                      <a:srgbClr val="003399"/>
                    </a:solidFill>
                  </a:rPr>
                  <a:t>• </a:t>
                </a:r>
                <a:r>
                  <a:rPr lang="en-US" sz="2200" smtClean="0">
                    <a:solidFill>
                      <a:srgbClr val="003399"/>
                    </a:solidFill>
                  </a:rPr>
                  <a:t>Detectable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rgbClr val="003399"/>
                            </a:solidFill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200" b="0" i="1" smtClean="0">
                                <a:solidFill>
                                  <a:srgbClr val="003399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200" b="0" i="1" smtClean="0">
                                <a:solidFill>
                                  <a:srgbClr val="003399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200" b="0" i="1" smtClean="0">
                            <a:solidFill>
                              <a:srgbClr val="003399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flux at Earth </a:t>
                </a:r>
              </a:p>
              <a:p>
                <a:r>
                  <a:rPr lang="en-US" sz="2200" b="0">
                    <a:solidFill>
                      <a:srgbClr val="003399"/>
                    </a:solidFill>
                    <a:latin typeface="+mj-lt"/>
                  </a:rPr>
                  <a:t> </a:t>
                </a:r>
                <a:r>
                  <a:rPr lang="en-US" sz="2200" b="0" smtClean="0">
                    <a:solidFill>
                      <a:srgbClr val="003399"/>
                    </a:solidFill>
                    <a:latin typeface="+mj-lt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∼10 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cm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s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2200" smtClean="0">
                  <a:solidFill>
                    <a:srgbClr val="003399"/>
                  </a:solidFill>
                  <a:latin typeface="+mj-lt"/>
                </a:endParaRPr>
              </a:p>
              <a:p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  mostly from redshift </a:t>
                </a:r>
                <a:r>
                  <a:rPr lang="en-US" sz="2200">
                    <a:solidFill>
                      <a:srgbClr val="003399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3399"/>
                        </a:solidFill>
                        <a:latin typeface="Cambria Math"/>
                      </a:rPr>
                      <m:t>𝑧</m:t>
                    </m:r>
                    <m:r>
                      <a:rPr lang="en-US" sz="2200" b="0" i="1" smtClean="0">
                        <a:solidFill>
                          <a:srgbClr val="003399"/>
                        </a:solidFill>
                        <a:latin typeface="Cambria Math"/>
                      </a:rPr>
                      <m:t>∼1</m:t>
                    </m:r>
                  </m:oMath>
                </a14:m>
                <a:endParaRPr lang="en-US" sz="2200" smtClean="0">
                  <a:solidFill>
                    <a:srgbClr val="003399"/>
                  </a:solidFill>
                  <a:latin typeface="+mj-lt"/>
                </a:endParaRPr>
              </a:p>
              <a:p>
                <a:endParaRPr lang="en-US" sz="1200">
                  <a:solidFill>
                    <a:srgbClr val="003399"/>
                  </a:solidFill>
                  <a:latin typeface="+mj-lt"/>
                </a:endParaRPr>
              </a:p>
              <a:p>
                <a:r>
                  <a:rPr lang="en-US" sz="2200">
                    <a:solidFill>
                      <a:srgbClr val="003399"/>
                    </a:solidFill>
                  </a:rPr>
                  <a:t>•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Confirm star-formation rate</a:t>
                </a:r>
              </a:p>
              <a:p>
                <a:endParaRPr lang="en-US" sz="1200" smtClean="0">
                  <a:solidFill>
                    <a:srgbClr val="003399"/>
                  </a:solidFill>
                  <a:latin typeface="+mj-lt"/>
                </a:endParaRPr>
              </a:p>
              <a:p>
                <a:r>
                  <a:rPr lang="en-US" sz="2200">
                    <a:solidFill>
                      <a:srgbClr val="003399"/>
                    </a:solidFill>
                  </a:rPr>
                  <a:t>•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Nu emission from average core</a:t>
                </a:r>
              </a:p>
              <a:p>
                <a:r>
                  <a:rPr lang="en-US" sz="2200">
                    <a:solidFill>
                      <a:srgbClr val="003399"/>
                    </a:solidFill>
                    <a:latin typeface="+mj-lt"/>
                  </a:rPr>
                  <a:t> </a:t>
                </a:r>
                <a:r>
                  <a:rPr lang="en-US" sz="2200" smtClean="0">
                    <a:solidFill>
                      <a:srgbClr val="003399"/>
                    </a:solidFill>
                    <a:latin typeface="+mj-lt"/>
                  </a:rPr>
                  <a:t>  collapse &amp; black-hole formation</a:t>
                </a:r>
              </a:p>
              <a:p>
                <a:endParaRPr lang="en-US" sz="1200" smtClean="0">
                  <a:solidFill>
                    <a:srgbClr val="003399"/>
                  </a:solidFill>
                </a:endParaRPr>
              </a:p>
              <a:p>
                <a:r>
                  <a:rPr lang="en-US" sz="2200">
                    <a:solidFill>
                      <a:srgbClr val="003399"/>
                    </a:solidFill>
                  </a:rPr>
                  <a:t>• Pushing </a:t>
                </a:r>
                <a:r>
                  <a:rPr lang="en-US" sz="2200" smtClean="0">
                    <a:solidFill>
                      <a:srgbClr val="003399"/>
                    </a:solidFill>
                  </a:rPr>
                  <a:t>frontiers </a:t>
                </a:r>
                <a:r>
                  <a:rPr lang="en-US" sz="2200">
                    <a:solidFill>
                      <a:srgbClr val="003399"/>
                    </a:solidFill>
                  </a:rPr>
                  <a:t>of neutrino</a:t>
                </a:r>
              </a:p>
              <a:p>
                <a:r>
                  <a:rPr lang="en-US" sz="2200" smtClean="0">
                    <a:solidFill>
                      <a:srgbClr val="003399"/>
                    </a:solidFill>
                  </a:rPr>
                  <a:t>   astronomy </a:t>
                </a:r>
                <a:r>
                  <a:rPr lang="en-US" sz="2200">
                    <a:solidFill>
                      <a:srgbClr val="003399"/>
                    </a:solidFill>
                  </a:rPr>
                  <a:t>to cosmic </a:t>
                </a:r>
                <a:r>
                  <a:rPr lang="en-US" sz="2200" smtClean="0">
                    <a:solidFill>
                      <a:srgbClr val="003399"/>
                    </a:solidFill>
                  </a:rPr>
                  <a:t>distances!</a:t>
                </a:r>
                <a:endParaRPr lang="en-US" sz="2200">
                  <a:solidFill>
                    <a:srgbClr val="003399"/>
                  </a:solidFill>
                </a:endParaRPr>
              </a:p>
              <a:p>
                <a:endParaRPr lang="en-US" sz="2200" smtClean="0">
                  <a:solidFill>
                    <a:srgbClr val="003399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17" y="856883"/>
                <a:ext cx="4214364" cy="571581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865" t="-635"/>
                </a:stretch>
              </a:blipFill>
              <a:ln w="9525">
                <a:noFill/>
              </a:ln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551263" y="1104871"/>
            <a:ext cx="2143184" cy="50013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85719" tIns="42860" rIns="85719" bIns="42860" anchor="ctr"/>
          <a:lstStyle/>
          <a:p>
            <a:r>
              <a:rPr lang="en-US" dirty="0" err="1">
                <a:solidFill>
                  <a:srgbClr val="4D4D4D"/>
                </a:solidFill>
              </a:rPr>
              <a:t>Beacom</a:t>
            </a:r>
            <a:r>
              <a:rPr lang="en-US" dirty="0">
                <a:solidFill>
                  <a:srgbClr val="4D4D4D"/>
                </a:solidFill>
              </a:rPr>
              <a:t> &amp; </a:t>
            </a:r>
            <a:r>
              <a:rPr lang="en-US" dirty="0" err="1">
                <a:solidFill>
                  <a:srgbClr val="4D4D4D"/>
                </a:solidFill>
              </a:rPr>
              <a:t>Vagins</a:t>
            </a:r>
            <a:r>
              <a:rPr lang="en-US" dirty="0">
                <a:solidFill>
                  <a:srgbClr val="4D4D4D"/>
                </a:solidFill>
              </a:rPr>
              <a:t>, </a:t>
            </a:r>
            <a:r>
              <a:rPr lang="en-US" dirty="0" smtClean="0">
                <a:solidFill>
                  <a:srgbClr val="4D4D4D"/>
                </a:solidFill>
              </a:rPr>
              <a:t> </a:t>
            </a:r>
            <a:endParaRPr lang="en-US" dirty="0">
              <a:solidFill>
                <a:srgbClr val="4D4D4D"/>
              </a:solidFill>
            </a:endParaRPr>
          </a:p>
          <a:p>
            <a:r>
              <a:rPr lang="en-US" dirty="0" smtClean="0">
                <a:solidFill>
                  <a:srgbClr val="4D4D4D"/>
                </a:solidFill>
              </a:rPr>
              <a:t>PRL 93:171101,2004 </a:t>
            </a:r>
            <a:endParaRPr lang="en-US" dirty="0">
              <a:solidFill>
                <a:srgbClr val="4D4D4D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4896552" y="5370537"/>
                <a:ext cx="3960550" cy="10081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86402" tIns="43201" rIns="86402" bIns="43201" anchor="ctr"/>
              <a:lstStyle/>
              <a:p>
                <a:r>
                  <a:rPr lang="en-US" sz="2200" smtClean="0">
                    <a:solidFill>
                      <a:srgbClr val="C00000"/>
                    </a:solidFill>
                  </a:rPr>
                  <a:t>Window of opportunity between</a:t>
                </a:r>
              </a:p>
              <a:p>
                <a:r>
                  <a:rPr lang="en-US" sz="2200" smtClean="0">
                    <a:solidFill>
                      <a:srgbClr val="C00000"/>
                    </a:solidFill>
                  </a:rPr>
                  <a:t>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200" smtClean="0">
                    <a:solidFill>
                      <a:srgbClr val="C00000"/>
                    </a:solidFill>
                  </a:rPr>
                  <a:t>and atmospheric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sz="2200" smtClean="0">
                    <a:solidFill>
                      <a:srgbClr val="C00000"/>
                    </a:solidFill>
                  </a:rPr>
                  <a:t> bkg </a:t>
                </a:r>
                <a:endParaRPr lang="en-US" sz="220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6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7758" y="5328599"/>
                <a:ext cx="3929171" cy="100026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2000" r="-430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0740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1029"/>
          <p:cNvSpPr>
            <a:spLocks noChangeShapeType="1"/>
          </p:cNvSpPr>
          <p:nvPr/>
        </p:nvSpPr>
        <p:spPr bwMode="auto">
          <a:xfrm flipV="1">
            <a:off x="7929655" y="3214657"/>
            <a:ext cx="0" cy="50008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 sz="2000" dirty="0">
              <a:solidFill>
                <a:srgbClr val="003399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50844" y="3643343"/>
            <a:ext cx="3578845" cy="2715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rtlCol="0" anchor="ctr"/>
          <a:lstStyle/>
          <a:p>
            <a:pPr algn="ctr"/>
            <a:endParaRPr lang="en-US"/>
          </a:p>
        </p:txBody>
      </p:sp>
      <p:sp>
        <p:nvSpPr>
          <p:cNvPr id="5" name="Line 1029"/>
          <p:cNvSpPr>
            <a:spLocks noChangeShapeType="1"/>
          </p:cNvSpPr>
          <p:nvPr/>
        </p:nvSpPr>
        <p:spPr bwMode="auto">
          <a:xfrm flipV="1">
            <a:off x="3643286" y="3214708"/>
            <a:ext cx="0" cy="50008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 sz="2000" dirty="0">
              <a:solidFill>
                <a:srgbClr val="00339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752" y="3643343"/>
            <a:ext cx="4864876" cy="2715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Neutrino Oscillations in Matter</a:t>
            </a:r>
          </a:p>
        </p:txBody>
      </p:sp>
      <p:sp>
        <p:nvSpPr>
          <p:cNvPr id="3" name="Rectangle 1027"/>
          <p:cNvSpPr>
            <a:spLocks noChangeArrowheads="1"/>
          </p:cNvSpPr>
          <p:nvPr/>
        </p:nvSpPr>
        <p:spPr bwMode="auto">
          <a:xfrm>
            <a:off x="142875" y="786220"/>
            <a:ext cx="89296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/>
          <a:lstStyle/>
          <a:p>
            <a:pPr algn="l"/>
            <a:r>
              <a:rPr lang="en-US" sz="2000" dirty="0">
                <a:solidFill>
                  <a:srgbClr val="003399"/>
                </a:solidFill>
              </a:rPr>
              <a:t>2-flavor neutrino evolution as an effective 2-level problem</a:t>
            </a:r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214314" y="3715158"/>
            <a:ext cx="4429125" cy="92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/>
          <a:lstStyle/>
          <a:p>
            <a:pPr algn="l"/>
            <a:r>
              <a:rPr lang="en-US" sz="2000" dirty="0">
                <a:solidFill>
                  <a:srgbClr val="003399"/>
                </a:solidFill>
              </a:rPr>
              <a:t>Mass-squared matrix, rotated by </a:t>
            </a:r>
          </a:p>
          <a:p>
            <a:pPr algn="l"/>
            <a:r>
              <a:rPr lang="en-US" sz="2000" dirty="0">
                <a:solidFill>
                  <a:srgbClr val="003399"/>
                </a:solidFill>
              </a:rPr>
              <a:t>mixing angle </a:t>
            </a:r>
            <a:r>
              <a:rPr lang="en-US" sz="2000" dirty="0">
                <a:solidFill>
                  <a:srgbClr val="003399"/>
                </a:solidFill>
                <a:latin typeface="Symbol" pitchFamily="18" charset="2"/>
              </a:rPr>
              <a:t>q</a:t>
            </a:r>
            <a:r>
              <a:rPr lang="en-US" sz="2000" dirty="0">
                <a:solidFill>
                  <a:srgbClr val="003399"/>
                </a:solidFill>
              </a:rPr>
              <a:t> relative to interaction</a:t>
            </a:r>
          </a:p>
          <a:p>
            <a:pPr algn="l"/>
            <a:r>
              <a:rPr lang="en-US" sz="2000" dirty="0">
                <a:solidFill>
                  <a:srgbClr val="003399"/>
                </a:solidFill>
              </a:rPr>
              <a:t>basis, drives oscillations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Rectangle 1030"/>
              <p:cNvSpPr>
                <a:spLocks noChangeArrowheads="1"/>
              </p:cNvSpPr>
              <p:nvPr/>
            </p:nvSpPr>
            <p:spPr bwMode="auto">
              <a:xfrm>
                <a:off x="216026" y="5616390"/>
                <a:ext cx="4608513" cy="719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86402" tIns="43201" rIns="86402" bIns="43201"/>
              <a:lstStyle/>
              <a:p>
                <a:pPr algn="l"/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Solar, reactor and supernova neutrinos:</a:t>
                </a: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effectLst/>
                  </a:rPr>
                  <a:t>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99"/>
                        </a:solidFill>
                        <a:effectLst/>
                        <a:latin typeface="Cambria Math"/>
                      </a:rPr>
                      <m:t>∼</m:t>
                    </m:r>
                  </m:oMath>
                </a14:m>
                <a:r>
                  <a:rPr lang="en-US" sz="2000">
                    <a:solidFill>
                      <a:srgbClr val="003399"/>
                    </a:solidFill>
                    <a:effectLst/>
                  </a:rPr>
                  <a:t> 10 MeV</a:t>
                </a:r>
              </a:p>
            </p:txBody>
          </p:sp>
        </mc:Choice>
        <mc:Fallback>
          <p:sp>
            <p:nvSpPr>
              <p:cNvPr id="6" name="Rectangle 10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4315" y="5572532"/>
                <a:ext cx="4572000" cy="71437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455" t="-4237" b="-127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Rectangle 1033"/>
              <p:cNvSpPr>
                <a:spLocks noChangeArrowheads="1"/>
              </p:cNvSpPr>
              <p:nvPr/>
            </p:nvSpPr>
            <p:spPr bwMode="auto">
              <a:xfrm>
                <a:off x="5472609" y="3744397"/>
                <a:ext cx="3528392" cy="21599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86402" tIns="43201" rIns="86402" bIns="43201"/>
              <a:lstStyle/>
              <a:p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Weak </a:t>
                </a:r>
                <a:r>
                  <a:rPr lang="en-US" sz="2000">
                    <a:solidFill>
                      <a:srgbClr val="003399"/>
                    </a:solidFill>
                    <a:effectLst/>
                  </a:rPr>
                  <a:t>potential </a:t>
                </a:r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difference</a:t>
                </a:r>
                <a:endParaRPr lang="en-US" sz="2000" smtClean="0">
                  <a:latin typeface="Cambria Math"/>
                </a:endParaRPr>
              </a:p>
              <a:p>
                <a:endParaRPr lang="en-US" sz="500" smtClean="0">
                  <a:latin typeface="Cambria Math"/>
                </a:endParaRPr>
              </a:p>
              <a:p>
                <a:r>
                  <a:rPr lang="en-US" sz="2000"/>
                  <a:t> </a:t>
                </a:r>
                <a:r>
                  <a:rPr lang="en-US" sz="2000" smtClean="0"/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weak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F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∼0.2 </m:t>
                    </m:r>
                    <m:r>
                      <m:rPr>
                        <m:nor/>
                      </m:rPr>
                      <a:rPr lang="en-US" sz="2000">
                        <a:latin typeface="Cambria Math"/>
                      </a:rPr>
                      <m:t>peV</m:t>
                    </m:r>
                  </m:oMath>
                </a14:m>
                <a:endParaRPr lang="en-US" sz="2000"/>
              </a:p>
              <a:p>
                <a:pPr algn="l"/>
                <a:endParaRPr lang="en-US" sz="800">
                  <a:solidFill>
                    <a:srgbClr val="003399"/>
                  </a:solidFill>
                  <a:effectLst/>
                </a:endParaRPr>
              </a:p>
              <a:p>
                <a:pPr algn="l"/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for </a:t>
                </a:r>
                <a:r>
                  <a:rPr lang="en-US" sz="2000">
                    <a:solidFill>
                      <a:srgbClr val="003399"/>
                    </a:solidFill>
                    <a:effectLst/>
                  </a:rPr>
                  <a:t>normal Earth matter, but</a:t>
                </a: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effectLst/>
                  </a:rPr>
                  <a:t>large effect in SN core</a:t>
                </a: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effectLst/>
                  </a:rPr>
                  <a:t>(nuclear density </a:t>
                </a:r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3</a:t>
                </a:r>
                <a:r>
                  <a:rPr lang="en-US" sz="2000" smtClean="0">
                    <a:solidFill>
                      <a:srgbClr val="003399"/>
                    </a:solidFill>
                    <a:effectLst/>
                    <a:sym typeface="Symbol" pitchFamily="18" charset="2"/>
                  </a:rPr>
                  <a:t></a:t>
                </a:r>
                <a:r>
                  <a:rPr lang="en-US" sz="2000">
                    <a:solidFill>
                      <a:srgbClr val="003399"/>
                    </a:solidFill>
                    <a:effectLst/>
                  </a:rPr>
                  <a:t>10</a:t>
                </a:r>
                <a:r>
                  <a:rPr lang="en-US" sz="2400" baseline="30000">
                    <a:solidFill>
                      <a:srgbClr val="003399"/>
                    </a:solidFill>
                  </a:rPr>
                  <a:t>14</a:t>
                </a:r>
                <a:r>
                  <a:rPr lang="en-US" sz="2000">
                    <a:solidFill>
                      <a:srgbClr val="003399"/>
                    </a:solidFill>
                    <a:effectLst/>
                  </a:rPr>
                  <a:t> g/cm</a:t>
                </a:r>
                <a:r>
                  <a:rPr lang="en-US" sz="2400" baseline="30000">
                    <a:solidFill>
                      <a:srgbClr val="003399"/>
                    </a:solidFill>
                  </a:rPr>
                  <a:t>3</a:t>
                </a:r>
                <a:r>
                  <a:rPr lang="en-US" sz="2000" smtClean="0">
                    <a:solidFill>
                      <a:srgbClr val="003399"/>
                    </a:solidFill>
                    <a:effectLst/>
                  </a:rPr>
                  <a:t>)</a:t>
                </a:r>
              </a:p>
              <a:p>
                <a:pPr algn="l"/>
                <a:endParaRPr lang="en-US" sz="500" smtClean="0">
                  <a:solidFill>
                    <a:srgbClr val="003399"/>
                  </a:solidFill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weak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∼10 </m:t>
                      </m:r>
                      <m:r>
                        <m:rPr>
                          <m:nor/>
                        </m:rPr>
                        <a:rPr lang="en-US" sz="2000">
                          <a:latin typeface="Cambria Math"/>
                        </a:rPr>
                        <m:t>eV</m:t>
                      </m:r>
                    </m:oMath>
                  </m:oMathPara>
                </a14:m>
                <a:endParaRPr lang="en-US" sz="2000"/>
              </a:p>
              <a:p>
                <a:pPr algn="l"/>
                <a:endParaRPr lang="en-US" sz="2000">
                  <a:solidFill>
                    <a:srgbClr val="003399"/>
                  </a:solidFill>
                  <a:effectLst/>
                </a:endParaRPr>
              </a:p>
            </p:txBody>
          </p:sp>
        </mc:Choice>
        <mc:Fallback>
          <p:sp>
            <p:nvSpPr>
              <p:cNvPr id="9" name="Rectangle 10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9250" y="3715157"/>
                <a:ext cx="3500437" cy="214312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073" t="-1408" b="-33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038"/>
          <p:cNvSpPr>
            <a:spLocks noChangeArrowheads="1"/>
          </p:cNvSpPr>
          <p:nvPr/>
        </p:nvSpPr>
        <p:spPr bwMode="auto">
          <a:xfrm>
            <a:off x="142875" y="2000046"/>
            <a:ext cx="89296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/>
          <a:lstStyle/>
          <a:p>
            <a:pPr algn="l"/>
            <a:r>
              <a:rPr lang="en-US" sz="2000" dirty="0">
                <a:solidFill>
                  <a:srgbClr val="003399"/>
                </a:solidFill>
              </a:rPr>
              <a:t>With a 2</a:t>
            </a:r>
            <a:r>
              <a:rPr lang="en-US" sz="2000" dirty="0">
                <a:solidFill>
                  <a:srgbClr val="003399"/>
                </a:solidFill>
                <a:sym typeface="Symbol" pitchFamily="18" charset="2"/>
              </a:rPr>
              <a:t></a:t>
            </a:r>
            <a:r>
              <a:rPr lang="en-US" sz="2000" dirty="0">
                <a:solidFill>
                  <a:srgbClr val="003399"/>
                </a:solidFill>
              </a:rPr>
              <a:t>2 Hamiltonian matrix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87912" y="1257499"/>
                <a:ext cx="2240485" cy="6862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smtClean="0">
                          <a:latin typeface="Cambria Math"/>
                        </a:rPr>
                        <m:t>i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𝜕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𝑧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31" y="1247679"/>
                <a:ext cx="2222734" cy="68091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27667" y="2375837"/>
                <a:ext cx="8773338" cy="1083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𝐻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000" b="0" i="0" smtClean="0"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US" sz="2000" b="0" i="0" smtClean="0"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sz="2000" b="1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000" smtClean="0"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r>
                                <a:rPr lang="en-US" sz="2000" b="0" i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000" b="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sz="2000" b="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000"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sz="2000" b="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sz="2000" b="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000"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F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2000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20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sz="20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2000" b="0" i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sz="20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smtClean="0"/>
                  <a:t> </a:t>
                </a:r>
                <a:endParaRPr lang="en-US" sz="240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71" y="2357284"/>
                <a:ext cx="8703828" cy="107472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359922" y="4824177"/>
                <a:ext cx="4615687" cy="739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∼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   4 </m:t>
                                </m:r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p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eV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for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 12 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mass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  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splitting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120 </m:t>
                                </m:r>
                                <m:r>
                                  <m:rPr>
                                    <m:nor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peV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sz="2000">
                                    <a:latin typeface="Cambria Math"/>
                                  </a:rPr>
                                  <m:t>for</m:t>
                                </m:r>
                                <m:r>
                                  <m:rPr>
                                    <m:nor/>
                                  </m:rPr>
                                  <a:rPr lang="en-US" sz="2000">
                                    <a:latin typeface="Cambria Math"/>
                                  </a:rPr>
                                  <m:t> 13 </m:t>
                                </m:r>
                                <m:r>
                                  <m:rPr>
                                    <m:nor/>
                                  </m:rPr>
                                  <a:rPr lang="en-US" sz="2000">
                                    <a:latin typeface="Cambria Math"/>
                                  </a:rPr>
                                  <m:t>mass</m:t>
                                </m:r>
                                <m:r>
                                  <m:rPr>
                                    <m:nor/>
                                  </m:rPr>
                                  <a:rPr lang="en-US" sz="2000">
                                    <a:latin typeface="Cambria Math"/>
                                  </a:rPr>
                                  <m:t>  </m:t>
                                </m:r>
                                <m:r>
                                  <m:rPr>
                                    <m:nor/>
                                  </m:rPr>
                                  <a:rPr lang="en-US" sz="2000">
                                    <a:latin typeface="Cambria Math"/>
                                  </a:rPr>
                                  <m:t>splitting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71" y="4786506"/>
                <a:ext cx="4579118" cy="73397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400675" y="1439707"/>
                <a:ext cx="1728787" cy="79207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smtClean="0">
                    <a:solidFill>
                      <a:srgbClr val="003399"/>
                    </a:solidFill>
                  </a:rPr>
                  <a:t>Negative</a:t>
                </a:r>
              </a:p>
              <a:p>
                <a:pPr algn="ctr"/>
                <a:r>
                  <a:rPr lang="en-US" sz="2000" smtClean="0">
                    <a:solidFill>
                      <a:srgbClr val="003399"/>
                    </a:solidFill>
                  </a:rPr>
                  <a:t>for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solidFill>
                              <a:srgbClr val="003399"/>
                            </a:solidFill>
                            <a:latin typeface="Cambria Math"/>
                          </a:rPr>
                          <m:t>𝜈</m:t>
                        </m:r>
                      </m:e>
                    </m:bar>
                  </m:oMath>
                </a14:m>
                <a:endParaRPr lang="en-US" sz="2000">
                  <a:solidFill>
                    <a:srgbClr val="003399"/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887" y="1428465"/>
                <a:ext cx="1715090" cy="785894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  <a:ln w="9525"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ine 1029"/>
          <p:cNvSpPr>
            <a:spLocks noChangeShapeType="1"/>
          </p:cNvSpPr>
          <p:nvPr/>
        </p:nvSpPr>
        <p:spPr bwMode="auto">
          <a:xfrm>
            <a:off x="6240197" y="2214358"/>
            <a:ext cx="0" cy="430246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 anchor="ctr"/>
          <a:lstStyle/>
          <a:p>
            <a:pPr>
              <a:defRPr/>
            </a:pPr>
            <a:endParaRPr lang="en-US" sz="20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6728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smtClean="0"/>
              <a:t>Suppression of Oscillations in Supernova Core</a:t>
            </a:r>
            <a:endParaRPr lang="en-US" sz="2800"/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3319" y="714195"/>
            <a:ext cx="4928757" cy="5621920"/>
          </a:xfrm>
          <a:prstGeom prst="rect">
            <a:avLst/>
          </a:prstGeom>
          <a:blipFill rotWithShape="1">
            <a:blip r:embed="rId2" cstate="print"/>
            <a:stretch>
              <a:fillRect l="-1595" t="-645" b="-13226"/>
            </a:stretch>
          </a:blipFill>
        </p:spPr>
        <p:txBody>
          <a:bodyPr lIns="90718" tIns="45359" rIns="90718" bIns="45359"/>
          <a:lstStyle/>
          <a:p>
            <a:r>
              <a:rPr lang="en-US" sz="1600">
                <a:noFill/>
              </a:rPr>
              <a:t> 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4214802" y="1499912"/>
            <a:ext cx="4715005" cy="4715547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718" tIns="45359" rIns="90718" bIns="45359" rtlCol="0" anchor="ctr"/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Inside a SN core,</a:t>
            </a:r>
          </a:p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flavors are “de-mixed”</a:t>
            </a:r>
          </a:p>
          <a:p>
            <a:endParaRPr lang="en-US" sz="7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Very small oscillation</a:t>
            </a:r>
          </a:p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amplitude</a:t>
            </a:r>
          </a:p>
          <a:p>
            <a:endParaRPr lang="en-US" sz="7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Trapped e-lepton </a:t>
            </a:r>
          </a:p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number can only</a:t>
            </a:r>
          </a:p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escape by diffusion</a:t>
            </a:r>
          </a:p>
        </p:txBody>
      </p:sp>
    </p:spTree>
    <p:extLst>
      <p:ext uri="{BB962C8B-B14F-4D97-AF65-F5344CB8AC3E}">
        <p14:creationId xmlns="" xmlns:p14="http://schemas.microsoft.com/office/powerpoint/2010/main" val="3275242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Where do Neutrinos Appear in Nature?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72000" y="3643313"/>
            <a:ext cx="4357688" cy="1428750"/>
            <a:chOff x="3072" y="2448"/>
            <a:chExt cx="2928" cy="960"/>
          </a:xfrm>
        </p:grpSpPr>
        <p:pic>
          <p:nvPicPr>
            <p:cNvPr id="2995204" name="Picture 4" descr="accretion-jet"/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72" y="244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05" name="Rectangle 5"/>
            <p:cNvSpPr>
              <a:spLocks noChangeArrowheads="1"/>
            </p:cNvSpPr>
            <p:nvPr/>
          </p:nvSpPr>
          <p:spPr bwMode="auto">
            <a:xfrm>
              <a:off x="3072" y="244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06" name="Text Box 6"/>
            <p:cNvSpPr txBox="1">
              <a:spLocks noChangeArrowheads="1"/>
            </p:cNvSpPr>
            <p:nvPr/>
          </p:nvSpPr>
          <p:spPr bwMode="auto">
            <a:xfrm>
              <a:off x="4080" y="2976"/>
              <a:ext cx="1920" cy="4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Astrophysical</a:t>
              </a:r>
            </a:p>
            <a:p>
              <a:pPr algn="l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Accelerators         </a:t>
              </a:r>
              <a:r>
                <a:rPr lang="en-GB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Soon ?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72000" y="5143500"/>
            <a:ext cx="4357688" cy="1428750"/>
            <a:chOff x="3072" y="3456"/>
            <a:chExt cx="2928" cy="960"/>
          </a:xfrm>
        </p:grpSpPr>
        <p:sp>
          <p:nvSpPr>
            <p:cNvPr id="2995208" name="Rectangle 8"/>
            <p:cNvSpPr>
              <a:spLocks noChangeArrowheads="1"/>
            </p:cNvSpPr>
            <p:nvPr/>
          </p:nvSpPr>
          <p:spPr bwMode="auto">
            <a:xfrm>
              <a:off x="3072" y="3456"/>
              <a:ext cx="960" cy="9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09" name="Text Box 9"/>
            <p:cNvSpPr txBox="1">
              <a:spLocks noChangeArrowheads="1"/>
            </p:cNvSpPr>
            <p:nvPr/>
          </p:nvSpPr>
          <p:spPr bwMode="auto">
            <a:xfrm>
              <a:off x="4080" y="3792"/>
              <a:ext cx="1920" cy="62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Cosmic Big Bang   </a:t>
              </a:r>
            </a:p>
            <a:p>
              <a:pPr algn="l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(Today 330 </a:t>
              </a:r>
              <a:r>
                <a:rPr lang="en-GB" b="1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n</a:t>
              </a:r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/cm</a:t>
              </a:r>
              <a:r>
                <a:rPr lang="en-GB" sz="2300" baseline="30000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</a:t>
              </a:r>
            </a:p>
            <a:p>
              <a:pPr algn="l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        </a:t>
              </a:r>
              <a:r>
                <a:rPr lang="en-GB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Indirect Evidence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42875" y="642938"/>
            <a:ext cx="4357688" cy="1428750"/>
            <a:chOff x="96" y="432"/>
            <a:chExt cx="2928" cy="960"/>
          </a:xfrm>
        </p:grpSpPr>
        <p:pic>
          <p:nvPicPr>
            <p:cNvPr id="2995211" name="Picture 11" descr="kernkraftwerkicon"/>
            <p:cNvPicPr preferRelativeResize="0"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432"/>
              <a:ext cx="960" cy="96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12" name="Rectangle 12"/>
            <p:cNvSpPr>
              <a:spLocks noChangeArrowheads="1"/>
            </p:cNvSpPr>
            <p:nvPr/>
          </p:nvSpPr>
          <p:spPr bwMode="auto">
            <a:xfrm>
              <a:off x="2064" y="432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13" name="Text Box 13"/>
            <p:cNvSpPr txBox="1">
              <a:spLocks noChangeArrowheads="1"/>
            </p:cNvSpPr>
            <p:nvPr/>
          </p:nvSpPr>
          <p:spPr bwMode="auto">
            <a:xfrm>
              <a:off x="96" y="1104"/>
              <a:ext cx="1920" cy="288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Nuclear Reactors</a:t>
              </a:r>
            </a:p>
          </p:txBody>
        </p:sp>
        <p:sp>
          <p:nvSpPr>
            <p:cNvPr id="2995214" name="Text Box 14"/>
            <p:cNvSpPr txBox="1">
              <a:spLocks noChangeArrowheads="1"/>
            </p:cNvSpPr>
            <p:nvPr/>
          </p:nvSpPr>
          <p:spPr bwMode="auto">
            <a:xfrm>
              <a:off x="102" y="1104"/>
              <a:ext cx="2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42875" y="2143125"/>
            <a:ext cx="4357688" cy="1428750"/>
            <a:chOff x="96" y="1440"/>
            <a:chExt cx="2928" cy="960"/>
          </a:xfrm>
        </p:grpSpPr>
        <p:pic>
          <p:nvPicPr>
            <p:cNvPr id="2995216" name="Picture 16" descr="CernLogoPress"/>
            <p:cNvPicPr preferRelativeResize="0"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64" y="1440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17" name="Rectangle 17"/>
            <p:cNvSpPr>
              <a:spLocks noChangeArrowheads="1"/>
            </p:cNvSpPr>
            <p:nvPr/>
          </p:nvSpPr>
          <p:spPr bwMode="auto">
            <a:xfrm>
              <a:off x="2064" y="1440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18" name="Text Box 18"/>
            <p:cNvSpPr txBox="1">
              <a:spLocks noChangeArrowheads="1"/>
            </p:cNvSpPr>
            <p:nvPr/>
          </p:nvSpPr>
          <p:spPr bwMode="auto">
            <a:xfrm>
              <a:off x="96" y="2112"/>
              <a:ext cx="1920" cy="288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 Particle Accelerators</a:t>
              </a:r>
            </a:p>
          </p:txBody>
        </p:sp>
        <p:sp>
          <p:nvSpPr>
            <p:cNvPr id="2995219" name="Text Box 19"/>
            <p:cNvSpPr txBox="1">
              <a:spLocks noChangeArrowheads="1"/>
            </p:cNvSpPr>
            <p:nvPr/>
          </p:nvSpPr>
          <p:spPr bwMode="auto">
            <a:xfrm>
              <a:off x="96" y="211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142875" y="3643313"/>
            <a:ext cx="4357688" cy="1428750"/>
            <a:chOff x="96" y="2448"/>
            <a:chExt cx="2928" cy="960"/>
          </a:xfrm>
        </p:grpSpPr>
        <p:pic>
          <p:nvPicPr>
            <p:cNvPr id="2995221" name="Picture 21" descr="auger_logo_square"/>
            <p:cNvPicPr preferRelativeResize="0"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64" y="244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22" name="Rectangle 22"/>
            <p:cNvSpPr>
              <a:spLocks noChangeArrowheads="1"/>
            </p:cNvSpPr>
            <p:nvPr/>
          </p:nvSpPr>
          <p:spPr bwMode="auto">
            <a:xfrm>
              <a:off x="2064" y="244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23" name="Text Box 23"/>
            <p:cNvSpPr txBox="1">
              <a:spLocks noChangeArrowheads="1"/>
            </p:cNvSpPr>
            <p:nvPr/>
          </p:nvSpPr>
          <p:spPr bwMode="auto">
            <a:xfrm>
              <a:off x="96" y="2976"/>
              <a:ext cx="1920" cy="4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Earth Atmosphere</a:t>
              </a:r>
            </a:p>
            <a:p>
              <a:pPr algn="r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(Cosmic Rays)</a:t>
              </a:r>
            </a:p>
          </p:txBody>
        </p:sp>
        <p:sp>
          <p:nvSpPr>
            <p:cNvPr id="2995224" name="Text Box 24"/>
            <p:cNvSpPr txBox="1">
              <a:spLocks noChangeArrowheads="1"/>
            </p:cNvSpPr>
            <p:nvPr/>
          </p:nvSpPr>
          <p:spPr bwMode="auto">
            <a:xfrm>
              <a:off x="96" y="2976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4572000" y="642938"/>
            <a:ext cx="4357688" cy="1428750"/>
            <a:chOff x="3072" y="432"/>
            <a:chExt cx="2928" cy="960"/>
          </a:xfrm>
        </p:grpSpPr>
        <p:pic>
          <p:nvPicPr>
            <p:cNvPr id="2995226" name="Picture 26" descr="SOLEIL"/>
            <p:cNvPicPr preferRelativeResize="0"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072" y="432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27" name="Rectangle 27"/>
            <p:cNvSpPr>
              <a:spLocks noChangeArrowheads="1"/>
            </p:cNvSpPr>
            <p:nvPr/>
          </p:nvSpPr>
          <p:spPr bwMode="auto">
            <a:xfrm>
              <a:off x="3072" y="432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28" name="Text Box 28"/>
            <p:cNvSpPr txBox="1">
              <a:spLocks noChangeArrowheads="1"/>
            </p:cNvSpPr>
            <p:nvPr/>
          </p:nvSpPr>
          <p:spPr bwMode="auto">
            <a:xfrm>
              <a:off x="4080" y="1104"/>
              <a:ext cx="1920" cy="288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Sun</a:t>
              </a:r>
            </a:p>
          </p:txBody>
        </p:sp>
        <p:sp>
          <p:nvSpPr>
            <p:cNvPr id="2995229" name="Text Box 29"/>
            <p:cNvSpPr txBox="1">
              <a:spLocks noChangeArrowheads="1"/>
            </p:cNvSpPr>
            <p:nvPr/>
          </p:nvSpPr>
          <p:spPr bwMode="auto">
            <a:xfrm>
              <a:off x="5718" y="1104"/>
              <a:ext cx="2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4572000" y="2143125"/>
            <a:ext cx="4357688" cy="1428750"/>
            <a:chOff x="3072" y="1440"/>
            <a:chExt cx="2928" cy="960"/>
          </a:xfrm>
        </p:grpSpPr>
        <p:graphicFrame>
          <p:nvGraphicFramePr>
            <p:cNvPr id="2995231" name="Object 31"/>
            <p:cNvGraphicFramePr>
              <a:graphicFrameLocks noChangeAspect="1"/>
            </p:cNvGraphicFramePr>
            <p:nvPr/>
          </p:nvGraphicFramePr>
          <p:xfrm>
            <a:off x="3072" y="1440"/>
            <a:ext cx="960" cy="960"/>
          </p:xfrm>
          <a:graphic>
            <a:graphicData uri="http://schemas.openxmlformats.org/presentationml/2006/ole">
              <p:oleObj spid="_x0000_s899074" name="CorelPhotoPaint.Image.10" r:id="rId10" imgW="4572009" imgH="4572009" progId="">
                <p:embed/>
              </p:oleObj>
            </a:graphicData>
          </a:graphic>
        </p:graphicFrame>
        <p:sp>
          <p:nvSpPr>
            <p:cNvPr id="2995232" name="Rectangle 32"/>
            <p:cNvSpPr>
              <a:spLocks noChangeArrowheads="1"/>
            </p:cNvSpPr>
            <p:nvPr/>
          </p:nvSpPr>
          <p:spPr bwMode="auto">
            <a:xfrm>
              <a:off x="3072" y="1440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33" name="Text Box 33"/>
            <p:cNvSpPr txBox="1">
              <a:spLocks noChangeArrowheads="1"/>
            </p:cNvSpPr>
            <p:nvPr/>
          </p:nvSpPr>
          <p:spPr bwMode="auto">
            <a:xfrm>
              <a:off x="4080" y="1776"/>
              <a:ext cx="1920" cy="62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Supernovae</a:t>
              </a:r>
            </a:p>
            <a:p>
              <a:pPr algn="l"/>
              <a:r>
                <a:rPr lang="en-GB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(Stellar Collapse)</a:t>
              </a:r>
            </a:p>
            <a:p>
              <a:pPr algn="l"/>
              <a:endParaRPr lang="en-GB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995234" name="Text Box 34"/>
            <p:cNvSpPr txBox="1">
              <a:spLocks noChangeArrowheads="1"/>
            </p:cNvSpPr>
            <p:nvPr/>
          </p:nvSpPr>
          <p:spPr bwMode="auto">
            <a:xfrm>
              <a:off x="4416" y="2112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US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Wingdings" pitchFamily="2" charset="2"/>
                </a:rPr>
                <a:t>SN 1987A</a:t>
              </a:r>
              <a:r>
                <a: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Wingdings" pitchFamily="2" charset="2"/>
                </a:rPr>
                <a:t> </a:t>
              </a:r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onotype Sorts" pitchFamily="2" charset="2"/>
              </a:endParaRPr>
            </a:p>
          </p:txBody>
        </p:sp>
      </p:grpSp>
      <p:pic>
        <p:nvPicPr>
          <p:cNvPr id="2995235" name="explosion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51435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142875" y="5143500"/>
            <a:ext cx="4357688" cy="1428750"/>
            <a:chOff x="96" y="3456"/>
            <a:chExt cx="2928" cy="960"/>
          </a:xfrm>
        </p:grpSpPr>
        <p:pic>
          <p:nvPicPr>
            <p:cNvPr id="2995237" name="Picture 37" descr="earth"/>
            <p:cNvPicPr preferRelativeResize="0"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064" y="3456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95238" name="Rectangle 38"/>
            <p:cNvSpPr>
              <a:spLocks noChangeArrowheads="1"/>
            </p:cNvSpPr>
            <p:nvPr/>
          </p:nvSpPr>
          <p:spPr bwMode="auto">
            <a:xfrm>
              <a:off x="2064" y="3456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95239" name="Text Box 39"/>
            <p:cNvSpPr txBox="1">
              <a:spLocks noChangeArrowheads="1"/>
            </p:cNvSpPr>
            <p:nvPr/>
          </p:nvSpPr>
          <p:spPr bwMode="auto">
            <a:xfrm>
              <a:off x="96" y="3792"/>
              <a:ext cx="1920" cy="62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Earth Crust  </a:t>
              </a:r>
              <a:r>
                <a:rPr lang="en-GB" sz="1100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  <a:p>
              <a:pPr algn="r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(Natural         </a:t>
              </a:r>
            </a:p>
            <a:p>
              <a:pPr algn="r"/>
              <a:r>
                <a:rPr lang="en-GB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Radioactivity)</a:t>
              </a:r>
            </a:p>
          </p:txBody>
        </p:sp>
        <p:sp>
          <p:nvSpPr>
            <p:cNvPr id="2995240" name="Text Box 40"/>
            <p:cNvSpPr txBox="1">
              <a:spLocks noChangeArrowheads="1"/>
            </p:cNvSpPr>
            <p:nvPr/>
          </p:nvSpPr>
          <p:spPr bwMode="auto">
            <a:xfrm>
              <a:off x="96" y="379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" fill="hold"/>
                                        <p:tgtEl>
                                          <p:spTgt spid="2995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95235"/>
                </p:tgtEl>
              </p:cMediaNode>
            </p:vide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95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8" dur="1" fill="hold"/>
                                        <p:tgtEl>
                                          <p:spTgt spid="2995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9523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Signature of Flavor </a:t>
            </a:r>
            <a:r>
              <a:rPr lang="en-US" sz="2800" dirty="0" smtClean="0"/>
              <a:t>Oscillations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42752" y="750381"/>
            <a:ext cx="8858495" cy="4822049"/>
            <a:chOff x="143892" y="719607"/>
            <a:chExt cx="8929240" cy="5184640"/>
          </a:xfrm>
        </p:grpSpPr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" name="Rectangle 22"/>
                <p:cNvSpPr>
                  <a:spLocks noChangeArrowheads="1"/>
                </p:cNvSpPr>
                <p:nvPr/>
              </p:nvSpPr>
              <p:spPr bwMode="auto">
                <a:xfrm>
                  <a:off x="2592532" y="2447707"/>
                  <a:ext cx="431999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2400" smtClean="0"/>
                    <a:t> </a:t>
                  </a:r>
                  <a14:m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≳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a14:m>
                  <a:endParaRPr lang="en-US" sz="2400" smtClean="0"/>
                </a:p>
              </p:txBody>
            </p:sp>
          </mc:Choice>
          <mc:Fallback>
            <p:sp>
              <p:nvSpPr>
                <p:cNvPr id="4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92532" y="2447707"/>
                  <a:ext cx="4319990" cy="576000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9" name="Rectangle 27"/>
                <p:cNvSpPr>
                  <a:spLocks noChangeArrowheads="1"/>
                </p:cNvSpPr>
                <p:nvPr/>
              </p:nvSpPr>
              <p:spPr bwMode="auto">
                <a:xfrm>
                  <a:off x="6913132" y="2447767"/>
                  <a:ext cx="216000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≲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oMath>
                    </m:oMathPara>
                  </a14:m>
                  <a:endParaRPr lang="en-US" sz="2400"/>
                </a:p>
              </p:txBody>
            </p:sp>
          </mc:Choice>
          <mc:Fallback>
            <p:sp>
              <p:nvSpPr>
                <p:cNvPr id="9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13132" y="2447767"/>
                  <a:ext cx="2160000" cy="576000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0" name="Rectangle 28"/>
                <p:cNvSpPr>
                  <a:spLocks noChangeArrowheads="1"/>
                </p:cNvSpPr>
                <p:nvPr/>
              </p:nvSpPr>
              <p:spPr bwMode="auto">
                <a:xfrm>
                  <a:off x="144202" y="2447767"/>
                  <a:ext cx="2448330" cy="576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r"/>
                  <a14:m>
                    <m:oMath xmlns:m="http://schemas.openxmlformats.org/officeDocument/2006/math">
                      <m:func>
                        <m:func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13</m:t>
                              </m:r>
                            </m:sub>
                          </m:sSub>
                        </m:e>
                      </m:func>
                    </m:oMath>
                  </a14:m>
                  <a:r>
                    <a:rPr lang="en-US" sz="2400" smtClean="0">
                      <a:solidFill>
                        <a:schemeClr val="bg1"/>
                      </a:solidFill>
                    </a:rPr>
                    <a:t> </a:t>
                  </a:r>
                </a:p>
              </p:txBody>
            </p:sp>
          </mc:Choice>
          <mc:Fallback>
            <p:sp>
              <p:nvSpPr>
                <p:cNvPr id="10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4202" y="2447767"/>
                  <a:ext cx="2448330" cy="576000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2592974" y="719607"/>
              <a:ext cx="6480157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1-3-mixing  scenarios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2592532" y="1295607"/>
              <a:ext cx="2160000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20" name="Rectangle 38"/>
            <p:cNvSpPr>
              <a:spLocks noChangeArrowheads="1"/>
            </p:cNvSpPr>
            <p:nvPr/>
          </p:nvSpPr>
          <p:spPr bwMode="auto">
            <a:xfrm>
              <a:off x="4752832" y="1295607"/>
              <a:ext cx="2160000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auto">
            <a:xfrm>
              <a:off x="6912822" y="1295607"/>
              <a:ext cx="2160000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C</a:t>
              </a: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6" name="Rectangle 28"/>
                <p:cNvSpPr>
                  <a:spLocks noChangeArrowheads="1"/>
                </p:cNvSpPr>
                <p:nvPr/>
              </p:nvSpPr>
              <p:spPr bwMode="auto">
                <a:xfrm>
                  <a:off x="143892" y="3599927"/>
                  <a:ext cx="2448330" cy="576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2400" smtClean="0">
                      <a:solidFill>
                        <a:schemeClr val="bg1"/>
                      </a:solidFill>
                    </a:rPr>
                    <a:t> survival prob. </a:t>
                  </a:r>
                  <a:endParaRPr lang="en-US" sz="240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26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892" y="3599927"/>
                  <a:ext cx="2448330" cy="576000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 r="-3722" b="-16484"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2592222" y="187162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  Normal  (NH)</a:t>
              </a: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4752522" y="187168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/>
                <a:t>  </a:t>
              </a:r>
              <a:r>
                <a:rPr lang="en-US" sz="2000" dirty="0" smtClean="0"/>
                <a:t>Inverted  (IH)</a:t>
              </a: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6912822" y="187168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  Any  (NH/IH)</a:t>
              </a: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43892" y="1871687"/>
              <a:ext cx="2448330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r"/>
              <a:r>
                <a:rPr lang="en-US" sz="2000" dirty="0" smtClean="0">
                  <a:solidFill>
                    <a:schemeClr val="bg1"/>
                  </a:solidFill>
                </a:rPr>
                <a:t>Mass ordering </a:t>
              </a:r>
            </a:p>
          </p:txBody>
        </p:sp>
        <p:sp>
          <p:nvSpPr>
            <p:cNvPr id="31" name="Rectangle 22"/>
            <p:cNvSpPr>
              <a:spLocks noChangeArrowheads="1"/>
            </p:cNvSpPr>
            <p:nvPr/>
          </p:nvSpPr>
          <p:spPr bwMode="auto">
            <a:xfrm>
              <a:off x="2592532" y="3023847"/>
              <a:ext cx="431999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 adiabatic</a:t>
              </a:r>
              <a:endParaRPr lang="en-US" sz="2000" dirty="0"/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6913132" y="302384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non-adiabatic</a:t>
              </a:r>
              <a:endParaRPr lang="en-US" sz="2000" dirty="0"/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144202" y="3023847"/>
              <a:ext cx="2448330" cy="57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r"/>
              <a:r>
                <a:rPr lang="en-US" sz="2000" dirty="0" smtClean="0">
                  <a:solidFill>
                    <a:schemeClr val="bg1"/>
                  </a:solidFill>
                </a:rPr>
                <a:t>MSW conversion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2592232" y="359992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 0</a:t>
              </a:r>
              <a:endParaRPr lang="en-US" sz="2000" dirty="0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6" name="Rectangle 23"/>
                <p:cNvSpPr>
                  <a:spLocks noChangeArrowheads="1"/>
                </p:cNvSpPr>
                <p:nvPr/>
              </p:nvSpPr>
              <p:spPr bwMode="auto">
                <a:xfrm>
                  <a:off x="4752532" y="3599927"/>
                  <a:ext cx="216000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e>
                        </m:func>
                        <m:r>
                          <a:rPr lang="en-US" sz="2400" b="0" i="1" smtClean="0">
                            <a:latin typeface="Cambria Math"/>
                          </a:rPr>
                          <m:t>≈0.3</m:t>
                        </m:r>
                      </m:oMath>
                    </m:oMathPara>
                  </a14:m>
                  <a:endParaRPr lang="en-US" sz="2400"/>
                </a:p>
              </p:txBody>
            </p:sp>
          </mc:Choice>
          <mc:Fallback>
            <p:sp>
              <p:nvSpPr>
                <p:cNvPr id="36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52532" y="3599927"/>
                  <a:ext cx="2160000" cy="576000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8" name="Rectangle 23"/>
                <p:cNvSpPr>
                  <a:spLocks noChangeArrowheads="1"/>
                </p:cNvSpPr>
                <p:nvPr/>
              </p:nvSpPr>
              <p:spPr bwMode="auto">
                <a:xfrm>
                  <a:off x="6912832" y="3599927"/>
                  <a:ext cx="216000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e>
                        </m:func>
                        <m:r>
                          <a:rPr lang="en-US" sz="2400" b="0" i="1" smtClean="0">
                            <a:latin typeface="Cambria Math"/>
                          </a:rPr>
                          <m:t>≈0.3</m:t>
                        </m:r>
                      </m:oMath>
                    </m:oMathPara>
                  </a14:m>
                  <a:endParaRPr lang="en-US" sz="2400"/>
                </a:p>
              </p:txBody>
            </p:sp>
          </mc:Choice>
          <mc:Fallback>
            <p:sp>
              <p:nvSpPr>
                <p:cNvPr id="38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12832" y="3599927"/>
                  <a:ext cx="2160000" cy="576000"/>
                </a:xfrm>
                <a:prstGeom prst="rect">
                  <a:avLst/>
                </a:prstGeom>
                <a:blipFill rotWithShape="1">
                  <a:blip r:embed="rId7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9" name="Rectangle 28"/>
                <p:cNvSpPr>
                  <a:spLocks noChangeArrowheads="1"/>
                </p:cNvSpPr>
                <p:nvPr/>
              </p:nvSpPr>
              <p:spPr bwMode="auto">
                <a:xfrm>
                  <a:off x="143892" y="4176007"/>
                  <a:ext cx="2448330" cy="576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r"/>
                  <a:r>
                    <a:rPr lang="en-US" sz="2400" smtClean="0">
                      <a:solidFill>
                        <a:schemeClr val="bg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ba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2400" smtClean="0">
                      <a:solidFill>
                        <a:schemeClr val="bg1"/>
                      </a:solidFill>
                    </a:rPr>
                    <a:t> survival prob. </a:t>
                  </a:r>
                  <a:endParaRPr lang="en-US" sz="240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3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892" y="4176007"/>
                  <a:ext cx="2448330" cy="576000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 t="-1111" r="-3722" b="-16667"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4752532" y="417600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 0</a:t>
              </a:r>
              <a:endParaRPr lang="en-US" sz="2000" dirty="0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1" name="Rectangle 23"/>
                <p:cNvSpPr>
                  <a:spLocks noChangeArrowheads="1"/>
                </p:cNvSpPr>
                <p:nvPr/>
              </p:nvSpPr>
              <p:spPr bwMode="auto">
                <a:xfrm>
                  <a:off x="2592975" y="4176007"/>
                  <a:ext cx="216000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e>
                        </m:func>
                        <m:r>
                          <a:rPr lang="en-US" sz="2400" b="0" i="1" smtClean="0">
                            <a:latin typeface="Cambria Math"/>
                          </a:rPr>
                          <m:t>≈0.7</m:t>
                        </m:r>
                      </m:oMath>
                    </m:oMathPara>
                  </a14:m>
                  <a:endParaRPr lang="en-US" sz="2400"/>
                </a:p>
              </p:txBody>
            </p:sp>
          </mc:Choice>
          <mc:Fallback>
            <p:sp>
              <p:nvSpPr>
                <p:cNvPr id="41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92975" y="4176007"/>
                  <a:ext cx="2160000" cy="576000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3" name="Rectangle 23"/>
                <p:cNvSpPr>
                  <a:spLocks noChangeArrowheads="1"/>
                </p:cNvSpPr>
                <p:nvPr/>
              </p:nvSpPr>
              <p:spPr bwMode="auto">
                <a:xfrm>
                  <a:off x="6912832" y="4176007"/>
                  <a:ext cx="2160000" cy="576000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e>
                        </m:func>
                        <m:r>
                          <a:rPr lang="en-US" sz="2400" b="0" i="1" smtClean="0">
                            <a:latin typeface="Cambria Math"/>
                          </a:rPr>
                          <m:t>≈0.7</m:t>
                        </m:r>
                      </m:oMath>
                    </m:oMathPara>
                  </a14:m>
                  <a:endParaRPr lang="en-US" sz="2400"/>
                </a:p>
              </p:txBody>
            </p:sp>
          </mc:Choice>
          <mc:Fallback>
            <p:sp>
              <p:nvSpPr>
                <p:cNvPr id="43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12832" y="4176007"/>
                  <a:ext cx="2160000" cy="576000"/>
                </a:xfrm>
                <a:prstGeom prst="rect">
                  <a:avLst/>
                </a:prstGeom>
                <a:blipFill rotWithShape="1">
                  <a:blip r:embed="rId10" cstate="print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4" name="Rectangle 28"/>
                <p:cNvSpPr>
                  <a:spLocks noChangeArrowheads="1"/>
                </p:cNvSpPr>
                <p:nvPr/>
              </p:nvSpPr>
              <p:spPr bwMode="auto">
                <a:xfrm>
                  <a:off x="143892" y="4752087"/>
                  <a:ext cx="2448330" cy="576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en-US" sz="24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ba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sz="2400" smtClean="0">
                      <a:solidFill>
                        <a:schemeClr val="bg1"/>
                      </a:solidFill>
                    </a:rPr>
                    <a:t>Earth effects </a:t>
                  </a:r>
                  <a:endParaRPr lang="en-US" sz="240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44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892" y="4752087"/>
                  <a:ext cx="2448330" cy="576000"/>
                </a:xfrm>
                <a:prstGeom prst="rect">
                  <a:avLst/>
                </a:prstGeom>
                <a:blipFill rotWithShape="1">
                  <a:blip r:embed="rId11" cstate="print"/>
                  <a:stretch>
                    <a:fillRect r="-3722" b="-16484"/>
                  </a:stretch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/>
                <a:lstStyle/>
                <a:p>
                  <a:r>
                    <a:rPr lang="en-US" sz="160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4752532" y="475208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 No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46" name="Rectangle 23"/>
            <p:cNvSpPr>
              <a:spLocks noChangeArrowheads="1"/>
            </p:cNvSpPr>
            <p:nvPr/>
          </p:nvSpPr>
          <p:spPr bwMode="auto">
            <a:xfrm>
              <a:off x="2592975" y="475208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Yes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47" name="Rectangle 23"/>
            <p:cNvSpPr>
              <a:spLocks noChangeArrowheads="1"/>
            </p:cNvSpPr>
            <p:nvPr/>
          </p:nvSpPr>
          <p:spPr bwMode="auto">
            <a:xfrm>
              <a:off x="6912832" y="4752087"/>
              <a:ext cx="2160000" cy="576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dirty="0" smtClean="0"/>
                <a:t>Yes</a:t>
              </a:r>
              <a:endParaRPr lang="en-US" sz="2000" dirty="0"/>
            </a:p>
          </p:txBody>
        </p:sp>
        <p:sp>
          <p:nvSpPr>
            <p:cNvPr id="32" name="TextBox 31"/>
            <p:cNvSpPr txBox="1"/>
            <p:nvPr/>
          </p:nvSpPr>
          <p:spPr>
            <a:xfrm flipH="1">
              <a:off x="2592221" y="5328247"/>
              <a:ext cx="4321342" cy="576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M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ay distinguish mass ordering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2752" y="5786773"/>
            <a:ext cx="8858188" cy="702358"/>
          </a:xfrm>
          <a:prstGeom prst="rect">
            <a:avLst/>
          </a:prstGeom>
          <a:noFill/>
        </p:spPr>
        <p:txBody>
          <a:bodyPr wrap="none" lIns="90718" tIns="45359" rIns="90718" bIns="45359" rtlCol="0" anchor="ctr" anchorCtr="0">
            <a:noAutofit/>
          </a:bodyPr>
          <a:lstStyle/>
          <a:p>
            <a:pPr algn="ctr"/>
            <a:r>
              <a:rPr lang="en-US" sz="2000" dirty="0" smtClean="0"/>
              <a:t>Assuming collective effects are not important during accretion phase </a:t>
            </a:r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Chakraborty</a:t>
            </a:r>
            <a:r>
              <a:rPr lang="en-US" sz="2000" dirty="0" smtClean="0"/>
              <a:t> et al., arXiv:1105.1130v1)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9614194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450" name="Picture 2" descr="mix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3505200" cy="2667000"/>
          </a:xfrm>
          <a:prstGeom prst="rect">
            <a:avLst/>
          </a:prstGeom>
          <a:noFill/>
        </p:spPr>
      </p:pic>
      <p:pic>
        <p:nvPicPr>
          <p:cNvPr id="616451" name="Picture 3" descr="mix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066800"/>
            <a:ext cx="3505200" cy="2670175"/>
          </a:xfrm>
          <a:prstGeom prst="rect">
            <a:avLst/>
          </a:prstGeom>
          <a:noFill/>
        </p:spPr>
      </p:pic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974725" y="3697288"/>
            <a:ext cx="250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>
                <a:solidFill>
                  <a:schemeClr val="bg1"/>
                </a:solidFill>
                <a:latin typeface="Helvetica" pitchFamily="34" charset="0"/>
              </a:rPr>
              <a:t>Normal hierarchy</a:t>
            </a:r>
          </a:p>
        </p:txBody>
      </p:sp>
      <p:sp>
        <p:nvSpPr>
          <p:cNvPr id="616453" name="Text Box 5"/>
          <p:cNvSpPr txBox="1">
            <a:spLocks noChangeArrowheads="1"/>
          </p:cNvSpPr>
          <p:nvPr/>
        </p:nvSpPr>
        <p:spPr bwMode="auto">
          <a:xfrm>
            <a:off x="5241925" y="3697288"/>
            <a:ext cx="262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>
                <a:solidFill>
                  <a:schemeClr val="bg1"/>
                </a:solidFill>
                <a:latin typeface="Helvetica" pitchFamily="34" charset="0"/>
              </a:rPr>
              <a:t>Inverted hierarchy</a:t>
            </a:r>
          </a:p>
        </p:txBody>
      </p:sp>
      <p:sp>
        <p:nvSpPr>
          <p:cNvPr id="616454" name="Text Box 6"/>
          <p:cNvSpPr txBox="1">
            <a:spLocks noChangeArrowheads="1"/>
          </p:cNvSpPr>
          <p:nvPr/>
        </p:nvSpPr>
        <p:spPr bwMode="auto">
          <a:xfrm>
            <a:off x="609600" y="228600"/>
            <a:ext cx="7450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If neutrino masses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are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hierarchical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then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oscillation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experiments</a:t>
            </a:r>
            <a:endParaRPr lang="da-DK" sz="2000" dirty="0">
              <a:solidFill>
                <a:srgbClr val="FFFF66"/>
              </a:solidFill>
              <a:latin typeface="Helvetica" pitchFamily="34" charset="0"/>
            </a:endParaRPr>
          </a:p>
          <a:p>
            <a:pPr eaLnBrk="0" hangingPunct="0"/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do not give information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on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the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absolute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value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of neutrino masses</a:t>
            </a:r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457200" y="4191000"/>
            <a:ext cx="62215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 smtClean="0">
                <a:solidFill>
                  <a:srgbClr val="FFFF66"/>
                </a:solidFill>
                <a:latin typeface="Helvetica" pitchFamily="34" charset="0"/>
              </a:rPr>
              <a:t>If 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neutrino masses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are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degenerate</a:t>
            </a:r>
            <a:endParaRPr lang="da-DK" sz="2000" dirty="0">
              <a:solidFill>
                <a:srgbClr val="FFFF66"/>
              </a:solidFill>
              <a:latin typeface="Helvetica" pitchFamily="34" charset="0"/>
            </a:endParaRPr>
          </a:p>
          <a:p>
            <a:pPr eaLnBrk="0" hangingPunct="0"/>
            <a:endParaRPr lang="da-DK" sz="2000" dirty="0">
              <a:solidFill>
                <a:srgbClr val="FFFF66"/>
              </a:solidFill>
              <a:latin typeface="Helvetica" pitchFamily="34" charset="0"/>
            </a:endParaRPr>
          </a:p>
          <a:p>
            <a:pPr eaLnBrk="0" hangingPunct="0"/>
            <a:endParaRPr lang="da-DK" sz="2000" dirty="0">
              <a:solidFill>
                <a:srgbClr val="FFFF66"/>
              </a:solidFill>
              <a:latin typeface="Helvetica" pitchFamily="34" charset="0"/>
            </a:endParaRPr>
          </a:p>
          <a:p>
            <a:pPr eaLnBrk="0" hangingPunct="0"/>
            <a:endParaRPr lang="da-DK" sz="2000" dirty="0">
              <a:solidFill>
                <a:srgbClr val="FFFF66"/>
              </a:solidFill>
              <a:latin typeface="Helvetica" pitchFamily="34" charset="0"/>
            </a:endParaRPr>
          </a:p>
          <a:p>
            <a:pPr eaLnBrk="0" hangingPunct="0"/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no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information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can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be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gained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from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such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 </a:t>
            </a:r>
            <a:r>
              <a:rPr lang="da-DK" sz="2000" dirty="0" err="1">
                <a:solidFill>
                  <a:srgbClr val="FFFF66"/>
                </a:solidFill>
                <a:latin typeface="Helvetica" pitchFamily="34" charset="0"/>
              </a:rPr>
              <a:t>experiments</a:t>
            </a:r>
            <a:r>
              <a:rPr lang="da-DK" sz="2000" dirty="0">
                <a:solidFill>
                  <a:srgbClr val="FFFF66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616456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7489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rgbClr val="FFFF66"/>
                </a:solidFill>
                <a:latin typeface="Helvetica" pitchFamily="34" charset="0"/>
              </a:rPr>
              <a:t>Experiments which rely on either the kinematics of neutrino mass</a:t>
            </a:r>
          </a:p>
          <a:p>
            <a:pPr eaLnBrk="0" hangingPunct="0"/>
            <a:r>
              <a:rPr lang="da-DK" sz="2000">
                <a:solidFill>
                  <a:srgbClr val="FFFF66"/>
                </a:solidFill>
                <a:latin typeface="Helvetica" pitchFamily="34" charset="0"/>
              </a:rPr>
              <a:t>or the spin-flip in neutrinoless double beta decay are the most </a:t>
            </a:r>
          </a:p>
          <a:p>
            <a:pPr eaLnBrk="0" hangingPunct="0"/>
            <a:r>
              <a:rPr lang="da-DK" sz="2000">
                <a:solidFill>
                  <a:srgbClr val="FFFF66"/>
                </a:solidFill>
                <a:latin typeface="Helvetica" pitchFamily="34" charset="0"/>
              </a:rPr>
              <a:t>efficient for measuring </a:t>
            </a:r>
            <a:r>
              <a:rPr lang="da-DK" sz="2000" i="1">
                <a:solidFill>
                  <a:srgbClr val="FFFF66"/>
                </a:solidFill>
                <a:latin typeface="Helvetica" pitchFamily="34" charset="0"/>
              </a:rPr>
              <a:t>m</a:t>
            </a:r>
            <a:r>
              <a:rPr lang="da-DK" sz="2000" baseline="-25000">
                <a:solidFill>
                  <a:srgbClr val="FFFF66"/>
                </a:solidFill>
                <a:latin typeface="Helvetica" pitchFamily="34" charset="0"/>
              </a:rPr>
              <a:t>0 </a:t>
            </a:r>
            <a:endParaRPr lang="da-DK" sz="2000">
              <a:solidFill>
                <a:srgbClr val="FFFF66"/>
              </a:solidFill>
              <a:latin typeface="Helvetica" pitchFamily="34" charset="0"/>
            </a:endParaRPr>
          </a:p>
        </p:txBody>
      </p:sp>
      <p:graphicFrame>
        <p:nvGraphicFramePr>
          <p:cNvPr id="616457" name="Object 9"/>
          <p:cNvGraphicFramePr>
            <a:graphicFrameLocks noChangeAspect="1"/>
          </p:cNvGraphicFramePr>
          <p:nvPr/>
        </p:nvGraphicFramePr>
        <p:xfrm>
          <a:off x="2667000" y="4724400"/>
          <a:ext cx="2692400" cy="577850"/>
        </p:xfrm>
        <a:graphic>
          <a:graphicData uri="http://schemas.openxmlformats.org/presentationml/2006/ole">
            <p:oleObj spid="_x0000_s965634" name="Equation" r:id="rId6" imgW="1117440" imgH="241200" progId="Equation.3">
              <p:embed/>
            </p:oleObj>
          </a:graphicData>
        </a:graphic>
      </p:graphicFrame>
      <p:sp>
        <p:nvSpPr>
          <p:cNvPr id="616458" name="AutoShape 10"/>
          <p:cNvSpPr>
            <a:spLocks/>
          </p:cNvSpPr>
          <p:nvPr/>
        </p:nvSpPr>
        <p:spPr bwMode="auto">
          <a:xfrm>
            <a:off x="3048000" y="228600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616459" name="AutoShape 11"/>
          <p:cNvSpPr>
            <a:spLocks/>
          </p:cNvSpPr>
          <p:nvPr/>
        </p:nvSpPr>
        <p:spPr bwMode="auto">
          <a:xfrm>
            <a:off x="2514600" y="1828800"/>
            <a:ext cx="152400" cy="6096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3124200" y="2362200"/>
            <a:ext cx="10445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1400"/>
              <a:t>SOLAR </a:t>
            </a:r>
            <a:r>
              <a:rPr lang="da-DK" sz="1400">
                <a:latin typeface="Symbol" pitchFamily="18" charset="2"/>
              </a:rPr>
              <a:t>n</a:t>
            </a:r>
            <a:endParaRPr lang="da-DK" sz="1400"/>
          </a:p>
          <a:p>
            <a:r>
              <a:rPr lang="da-DK" sz="1400"/>
              <a:t>KAMLAND</a:t>
            </a:r>
            <a:endParaRPr lang="en-US" sz="1400"/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1676400" y="1752600"/>
            <a:ext cx="8874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1400"/>
              <a:t>ATMO. </a:t>
            </a:r>
            <a:r>
              <a:rPr lang="da-DK" sz="1400">
                <a:latin typeface="Symbol" pitchFamily="18" charset="2"/>
              </a:rPr>
              <a:t>n</a:t>
            </a:r>
            <a:endParaRPr lang="da-DK" sz="1400"/>
          </a:p>
          <a:p>
            <a:r>
              <a:rPr lang="da-DK" sz="1400"/>
              <a:t>K2K</a:t>
            </a:r>
          </a:p>
          <a:p>
            <a:r>
              <a:rPr lang="da-DK" sz="1400"/>
              <a:t>MINOS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884" name="Picture 4" descr="ku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00800" cy="5229225"/>
          </a:xfrm>
          <a:prstGeom prst="rect">
            <a:avLst/>
          </a:prstGeom>
          <a:noFill/>
        </p:spPr>
      </p:pic>
      <p:sp>
        <p:nvSpPr>
          <p:cNvPr id="506885" name="Text Box 5"/>
          <p:cNvSpPr txBox="1">
            <a:spLocks noChangeArrowheads="1"/>
          </p:cNvSpPr>
          <p:nvPr/>
        </p:nvSpPr>
        <p:spPr bwMode="auto">
          <a:xfrm>
            <a:off x="2895600" y="55118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/>
              <a:t>LIGHTEST</a:t>
            </a:r>
            <a:endParaRPr lang="en-US" sz="2400"/>
          </a:p>
        </p:txBody>
      </p:sp>
      <p:sp>
        <p:nvSpPr>
          <p:cNvPr id="506886" name="Text Box 6"/>
          <p:cNvSpPr txBox="1">
            <a:spLocks noChangeArrowheads="1"/>
          </p:cNvSpPr>
          <p:nvPr/>
        </p:nvSpPr>
        <p:spPr bwMode="auto">
          <a:xfrm>
            <a:off x="3048000" y="365760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accent2"/>
                </a:solidFill>
              </a:rPr>
              <a:t>INVERTED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506887" name="Text Box 7"/>
          <p:cNvSpPr txBox="1">
            <a:spLocks noChangeArrowheads="1"/>
          </p:cNvSpPr>
          <p:nvPr/>
        </p:nvSpPr>
        <p:spPr bwMode="auto">
          <a:xfrm>
            <a:off x="3733800" y="45720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rgbClr val="FF0000"/>
                </a:solidFill>
              </a:rPr>
              <a:t>NORMAL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06888" name="Line 8"/>
          <p:cNvSpPr>
            <a:spLocks noChangeShapeType="1"/>
          </p:cNvSpPr>
          <p:nvPr/>
        </p:nvSpPr>
        <p:spPr bwMode="auto">
          <a:xfrm>
            <a:off x="5562600" y="1219200"/>
            <a:ext cx="0" cy="3810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506889" name="Line 9"/>
          <p:cNvSpPr>
            <a:spLocks noChangeShapeType="1"/>
          </p:cNvSpPr>
          <p:nvPr/>
        </p:nvSpPr>
        <p:spPr bwMode="auto">
          <a:xfrm flipH="1">
            <a:off x="4343400" y="1524000"/>
            <a:ext cx="1143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506890" name="Text Box 10"/>
          <p:cNvSpPr txBox="1">
            <a:spLocks noChangeArrowheads="1"/>
          </p:cNvSpPr>
          <p:nvPr/>
        </p:nvSpPr>
        <p:spPr bwMode="auto">
          <a:xfrm>
            <a:off x="3581400" y="16002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tx2"/>
                </a:solidFill>
              </a:rPr>
              <a:t>HIERARCHICAL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506891" name="Line 11"/>
          <p:cNvSpPr>
            <a:spLocks noChangeShapeType="1"/>
          </p:cNvSpPr>
          <p:nvPr/>
        </p:nvSpPr>
        <p:spPr bwMode="auto">
          <a:xfrm>
            <a:off x="5638800" y="15240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506892" name="Text Box 12"/>
          <p:cNvSpPr txBox="1">
            <a:spLocks noChangeArrowheads="1"/>
          </p:cNvSpPr>
          <p:nvPr/>
        </p:nvSpPr>
        <p:spPr bwMode="auto">
          <a:xfrm>
            <a:off x="5562600" y="1600200"/>
            <a:ext cx="175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tx2"/>
                </a:solidFill>
              </a:rPr>
              <a:t>DEGENERATE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1903413"/>
            <a:ext cx="864076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3907" name="Text Box 3"/>
          <p:cNvSpPr txBox="1">
            <a:spLocks noChangeArrowheads="1"/>
          </p:cNvSpPr>
          <p:nvPr/>
        </p:nvSpPr>
        <p:spPr bwMode="auto">
          <a:xfrm>
            <a:off x="4500563" y="2708275"/>
            <a:ext cx="3659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experimental     observable is m</a:t>
            </a:r>
            <a:r>
              <a:rPr lang="de-DE" baseline="-2500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Symbol" pitchFamily="18" charset="2"/>
              </a:rPr>
              <a:t>n</a:t>
            </a:r>
            <a:r>
              <a:rPr lang="de-DE" baseline="3000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  <a:r>
              <a:rPr lang="de-DE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</a:p>
        </p:txBody>
      </p:sp>
      <p:sp>
        <p:nvSpPr>
          <p:cNvPr id="763908" name="Oval 4"/>
          <p:cNvSpPr>
            <a:spLocks noChangeArrowheads="1"/>
          </p:cNvSpPr>
          <p:nvPr/>
        </p:nvSpPr>
        <p:spPr bwMode="auto">
          <a:xfrm>
            <a:off x="5795963" y="2058988"/>
            <a:ext cx="504825" cy="504825"/>
          </a:xfrm>
          <a:prstGeom prst="ellipse">
            <a:avLst/>
          </a:prstGeom>
          <a:noFill/>
          <a:ln w="222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63909" name="Line 5"/>
          <p:cNvSpPr>
            <a:spLocks noChangeShapeType="1"/>
          </p:cNvSpPr>
          <p:nvPr/>
        </p:nvSpPr>
        <p:spPr bwMode="auto">
          <a:xfrm>
            <a:off x="6084888" y="2565400"/>
            <a:ext cx="0" cy="43180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763910" name="Text Box 6"/>
          <p:cNvSpPr txBox="1">
            <a:spLocks noChangeArrowheads="1"/>
          </p:cNvSpPr>
          <p:nvPr/>
        </p:nvSpPr>
        <p:spPr bwMode="auto">
          <a:xfrm>
            <a:off x="838200" y="762000"/>
            <a:ext cx="7524750" cy="912813"/>
          </a:xfrm>
          <a:prstGeom prst="rect">
            <a:avLst/>
          </a:prstGeom>
          <a:noFill/>
          <a:ln w="22225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de-DE" sz="2200">
                <a:solidFill>
                  <a:schemeClr val="bg1"/>
                </a:solidFill>
              </a:rPr>
              <a:t>model independent neutrino mass from ß-decay kinematics</a:t>
            </a:r>
          </a:p>
          <a:p>
            <a:pPr>
              <a:lnSpc>
                <a:spcPct val="125000"/>
              </a:lnSpc>
            </a:pPr>
            <a:r>
              <a:rPr lang="de-DE" sz="2100">
                <a:solidFill>
                  <a:schemeClr val="bg1"/>
                </a:solidFill>
              </a:rPr>
              <a:t>only assumption: relativistic energy-momentum relation</a:t>
            </a:r>
            <a:endParaRPr lang="de-DE" sz="2100" baseline="30000">
              <a:solidFill>
                <a:schemeClr val="bg1"/>
              </a:solidFill>
            </a:endParaRPr>
          </a:p>
        </p:txBody>
      </p:sp>
      <p:pic>
        <p:nvPicPr>
          <p:cNvPr id="763911" name="Picture 7"/>
          <p:cNvPicPr>
            <a:picLocks noChangeAspect="1" noChangeArrowheads="1"/>
          </p:cNvPicPr>
          <p:nvPr/>
        </p:nvPicPr>
        <p:blipFill>
          <a:blip r:embed="rId4" cstate="print"/>
          <a:srcRect l="20657" t="46454" r="6523" b="522"/>
          <a:stretch>
            <a:fillRect/>
          </a:stretch>
        </p:blipFill>
        <p:spPr bwMode="auto">
          <a:xfrm>
            <a:off x="1368425" y="3090863"/>
            <a:ext cx="622776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3912" name="Rectangle 8"/>
          <p:cNvSpPr>
            <a:spLocks noChangeArrowheads="1"/>
          </p:cNvSpPr>
          <p:nvPr/>
        </p:nvSpPr>
        <p:spPr bwMode="auto">
          <a:xfrm>
            <a:off x="1371600" y="3089275"/>
            <a:ext cx="2444750" cy="665163"/>
          </a:xfrm>
          <a:prstGeom prst="rect">
            <a:avLst/>
          </a:prstGeom>
          <a:solidFill>
            <a:schemeClr val="bg1"/>
          </a:solidFill>
          <a:ln w="22225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63913" name="Text Box 9"/>
          <p:cNvSpPr txBox="1">
            <a:spLocks noChangeArrowheads="1"/>
          </p:cNvSpPr>
          <p:nvPr/>
        </p:nvSpPr>
        <p:spPr bwMode="auto">
          <a:xfrm>
            <a:off x="1600200" y="3200400"/>
            <a:ext cx="1735138" cy="701675"/>
          </a:xfrm>
          <a:prstGeom prst="rect">
            <a:avLst/>
          </a:prstGeom>
          <a:noFill/>
          <a:ln w="22225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  <a:r>
              <a:rPr lang="de-DE" sz="2000" baseline="-25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  <a:r>
              <a:rPr lang="de-DE" sz="2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= 18.6 keV</a:t>
            </a:r>
          </a:p>
          <a:p>
            <a:r>
              <a:rPr lang="de-DE" sz="2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de-DE" sz="2000" baseline="-25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1/2</a:t>
            </a:r>
            <a:r>
              <a:rPr lang="de-DE" sz="2000"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= 12.3 y</a:t>
            </a:r>
          </a:p>
        </p:txBody>
      </p:sp>
      <p:sp>
        <p:nvSpPr>
          <p:cNvPr id="763914" name="Text Box 10"/>
          <p:cNvSpPr txBox="1">
            <a:spLocks noChangeArrowheads="1"/>
          </p:cNvSpPr>
          <p:nvPr/>
        </p:nvSpPr>
        <p:spPr bwMode="auto">
          <a:xfrm>
            <a:off x="2555875" y="250825"/>
            <a:ext cx="4333875" cy="5032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de-DE" sz="270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ß-decay and neutrino mass</a:t>
            </a:r>
          </a:p>
        </p:txBody>
      </p:sp>
      <p:sp>
        <p:nvSpPr>
          <p:cNvPr id="763915" name="Text Box 11"/>
          <p:cNvSpPr txBox="1">
            <a:spLocks noChangeArrowheads="1"/>
          </p:cNvSpPr>
          <p:nvPr/>
        </p:nvSpPr>
        <p:spPr bwMode="auto">
          <a:xfrm>
            <a:off x="250825" y="3141663"/>
            <a:ext cx="566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/>
              <a:t>T</a:t>
            </a:r>
            <a:r>
              <a:rPr lang="de-DE" sz="2400" baseline="-25000"/>
              <a:t>2</a:t>
            </a:r>
            <a:r>
              <a:rPr lang="de-DE" sz="240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Text Box 2"/>
          <p:cNvSpPr txBox="1">
            <a:spLocks noChangeArrowheads="1"/>
          </p:cNvSpPr>
          <p:nvPr/>
        </p:nvSpPr>
        <p:spPr bwMode="auto">
          <a:xfrm>
            <a:off x="593725" y="344488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>
                <a:solidFill>
                  <a:srgbClr val="99FF66"/>
                </a:solidFill>
                <a:latin typeface="Helvetica" pitchFamily="34" charset="0"/>
              </a:rPr>
              <a:t>Tritium decay endpoint measurements have provided limits</a:t>
            </a:r>
          </a:p>
          <a:p>
            <a:pPr eaLnBrk="0" hangingPunct="0"/>
            <a:r>
              <a:rPr lang="da-DK" sz="2400">
                <a:solidFill>
                  <a:srgbClr val="99FF66"/>
                </a:solidFill>
                <a:latin typeface="Helvetica" pitchFamily="34" charset="0"/>
              </a:rPr>
              <a:t>on the electron neutrino mass</a:t>
            </a:r>
          </a:p>
        </p:txBody>
      </p:sp>
      <p:sp>
        <p:nvSpPr>
          <p:cNvPr id="369667" name="Text Box 3"/>
          <p:cNvSpPr txBox="1">
            <a:spLocks noChangeArrowheads="1"/>
          </p:cNvSpPr>
          <p:nvPr/>
        </p:nvSpPr>
        <p:spPr bwMode="auto">
          <a:xfrm>
            <a:off x="609600" y="3122613"/>
            <a:ext cx="7739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>
                <a:solidFill>
                  <a:srgbClr val="99FF66"/>
                </a:solidFill>
                <a:latin typeface="Helvetica" pitchFamily="34" charset="0"/>
              </a:rPr>
              <a:t>This translates into a limit on the sum of the three mass </a:t>
            </a:r>
          </a:p>
          <a:p>
            <a:pPr eaLnBrk="0" hangingPunct="0"/>
            <a:r>
              <a:rPr lang="da-DK" sz="2400">
                <a:solidFill>
                  <a:srgbClr val="99FF66"/>
                </a:solidFill>
                <a:latin typeface="Helvetica" pitchFamily="34" charset="0"/>
              </a:rPr>
              <a:t>eigenstates </a:t>
            </a:r>
          </a:p>
        </p:txBody>
      </p:sp>
      <p:graphicFrame>
        <p:nvGraphicFramePr>
          <p:cNvPr id="369668" name="Object 4"/>
          <p:cNvGraphicFramePr>
            <a:graphicFrameLocks noChangeAspect="1"/>
          </p:cNvGraphicFramePr>
          <p:nvPr/>
        </p:nvGraphicFramePr>
        <p:xfrm>
          <a:off x="2819400" y="1447800"/>
          <a:ext cx="4365625" cy="687388"/>
        </p:xfrm>
        <a:graphic>
          <a:graphicData uri="http://schemas.openxmlformats.org/presentationml/2006/ole">
            <p:oleObj spid="_x0000_s369668" name="Equation" r:id="rId4" imgW="2006280" imgH="317160" progId="Equation.3">
              <p:embed/>
            </p:oleObj>
          </a:graphicData>
        </a:graphic>
      </p:graphicFrame>
      <p:graphicFrame>
        <p:nvGraphicFramePr>
          <p:cNvPr id="369669" name="Object 5"/>
          <p:cNvGraphicFramePr>
            <a:graphicFrameLocks noChangeAspect="1"/>
          </p:cNvGraphicFramePr>
          <p:nvPr/>
        </p:nvGraphicFramePr>
        <p:xfrm>
          <a:off x="2819400" y="4191000"/>
          <a:ext cx="2247900" cy="676275"/>
        </p:xfrm>
        <a:graphic>
          <a:graphicData uri="http://schemas.openxmlformats.org/presentationml/2006/ole">
            <p:oleObj spid="_x0000_s369669" name="Equation" r:id="rId5" imgW="838080" imgH="253800" progId="Equation.3">
              <p:embed/>
            </p:oleObj>
          </a:graphicData>
        </a:graphic>
      </p:graphicFrame>
      <p:sp>
        <p:nvSpPr>
          <p:cNvPr id="369670" name="Text Box 6"/>
          <p:cNvSpPr txBox="1">
            <a:spLocks noChangeArrowheads="1"/>
          </p:cNvSpPr>
          <p:nvPr/>
        </p:nvSpPr>
        <p:spPr bwMode="auto">
          <a:xfrm>
            <a:off x="593725" y="2325688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>
                <a:solidFill>
                  <a:srgbClr val="FFFF66"/>
                </a:solidFill>
              </a:rPr>
              <a:t>Mainz experiment, final analysis (Kraus et al.)</a:t>
            </a:r>
          </a:p>
        </p:txBody>
      </p:sp>
      <p:graphicFrame>
        <p:nvGraphicFramePr>
          <p:cNvPr id="369671" name="Object 7"/>
          <p:cNvGraphicFramePr>
            <a:graphicFrameLocks noChangeAspect="1"/>
          </p:cNvGraphicFramePr>
          <p:nvPr/>
        </p:nvGraphicFramePr>
        <p:xfrm>
          <a:off x="2209800" y="1544638"/>
          <a:ext cx="609600" cy="609600"/>
        </p:xfrm>
        <a:graphic>
          <a:graphicData uri="http://schemas.openxmlformats.org/presentationml/2006/ole">
            <p:oleObj spid="_x0000_s369671" name="Equation" r:id="rId6" imgW="2412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Text Box 2"/>
          <p:cNvSpPr txBox="1">
            <a:spLocks noChangeArrowheads="1"/>
          </p:cNvSpPr>
          <p:nvPr/>
        </p:nvSpPr>
        <p:spPr bwMode="auto">
          <a:xfrm>
            <a:off x="1066800" y="228600"/>
            <a:ext cx="65694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400" dirty="0" smtClean="0">
                <a:solidFill>
                  <a:schemeClr val="bg1"/>
                </a:solidFill>
                <a:latin typeface="Comic Sans MS" pitchFamily="66" charset="0"/>
              </a:rPr>
              <a:t>NEUTRINO MASS AND ENERGY DENSITY</a:t>
            </a:r>
            <a:endParaRPr lang="da-DK" sz="2400" dirty="0">
              <a:solidFill>
                <a:schemeClr val="bg1"/>
              </a:solidFill>
              <a:latin typeface="Comic Sans MS" pitchFamily="66" charset="0"/>
            </a:endParaRPr>
          </a:p>
          <a:p>
            <a:pPr eaLnBrk="0" hangingPunct="0"/>
            <a:r>
              <a:rPr lang="da-DK" sz="2400" dirty="0">
                <a:solidFill>
                  <a:schemeClr val="bg1"/>
                </a:solidFill>
                <a:latin typeface="Comic Sans MS" pitchFamily="66" charset="0"/>
              </a:rPr>
              <a:t>FROM COSMOLOGY</a:t>
            </a:r>
          </a:p>
        </p:txBody>
      </p:sp>
      <p:sp>
        <p:nvSpPr>
          <p:cNvPr id="371715" name="Text Box 3"/>
          <p:cNvSpPr txBox="1">
            <a:spLocks noChangeArrowheads="1"/>
          </p:cNvSpPr>
          <p:nvPr/>
        </p:nvSpPr>
        <p:spPr bwMode="auto">
          <a:xfrm>
            <a:off x="974725" y="1384300"/>
            <a:ext cx="64595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NEUTRINOS AFFECT STRUCTURE FORMATION</a:t>
            </a:r>
          </a:p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BECAUSE THEY ARE A SOURCE OF DARK MATTER</a:t>
            </a:r>
          </a:p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(</a:t>
            </a:r>
            <a:r>
              <a:rPr lang="da-DK" sz="2000" i="1">
                <a:solidFill>
                  <a:schemeClr val="bg1"/>
                </a:solidFill>
                <a:latin typeface="Helvetica" pitchFamily="34" charset="0"/>
              </a:rPr>
              <a:t>n</a:t>
            </a:r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 ~ 100 cm</a:t>
            </a:r>
            <a:r>
              <a:rPr lang="da-DK" sz="2000" baseline="30000">
                <a:solidFill>
                  <a:schemeClr val="bg1"/>
                </a:solidFill>
                <a:latin typeface="Helvetica" pitchFamily="34" charset="0"/>
              </a:rPr>
              <a:t>-3</a:t>
            </a:r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)</a:t>
            </a:r>
          </a:p>
        </p:txBody>
      </p:sp>
      <p:sp>
        <p:nvSpPr>
          <p:cNvPr id="371716" name="Text Box 4"/>
          <p:cNvSpPr txBox="1">
            <a:spLocks noChangeArrowheads="1"/>
          </p:cNvSpPr>
          <p:nvPr/>
        </p:nvSpPr>
        <p:spPr bwMode="auto">
          <a:xfrm>
            <a:off x="990600" y="3962400"/>
            <a:ext cx="7146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HOWEVER, eV NEUTRINOS ARE DIFFERENT FROM CDM </a:t>
            </a:r>
          </a:p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BECAUSE THEY FREE STREAM</a:t>
            </a:r>
          </a:p>
        </p:txBody>
      </p:sp>
      <p:graphicFrame>
        <p:nvGraphicFramePr>
          <p:cNvPr id="371717" name="Object 5"/>
          <p:cNvGraphicFramePr>
            <a:graphicFrameLocks noChangeAspect="1"/>
          </p:cNvGraphicFramePr>
          <p:nvPr/>
        </p:nvGraphicFramePr>
        <p:xfrm>
          <a:off x="2590800" y="4800600"/>
          <a:ext cx="2778125" cy="681038"/>
        </p:xfrm>
        <a:graphic>
          <a:graphicData uri="http://schemas.openxmlformats.org/presentationml/2006/ole">
            <p:oleObj spid="_x0000_s371717" name="Equation" r:id="rId4" imgW="977760" imgH="241200" progId="Equation.3">
              <p:embed/>
            </p:oleObj>
          </a:graphicData>
        </a:graphic>
      </p:graphicFrame>
      <p:sp>
        <p:nvSpPr>
          <p:cNvPr id="371718" name="Text Box 6"/>
          <p:cNvSpPr txBox="1">
            <a:spLocks noChangeArrowheads="1"/>
          </p:cNvSpPr>
          <p:nvPr/>
        </p:nvSpPr>
        <p:spPr bwMode="auto">
          <a:xfrm>
            <a:off x="990600" y="5791200"/>
            <a:ext cx="7007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SCALES SMALLER THAN </a:t>
            </a:r>
            <a:r>
              <a:rPr lang="da-DK" sz="2000" i="1">
                <a:solidFill>
                  <a:schemeClr val="bg1"/>
                </a:solidFill>
                <a:latin typeface="Helvetica" pitchFamily="34" charset="0"/>
              </a:rPr>
              <a:t>d</a:t>
            </a:r>
            <a:r>
              <a:rPr lang="da-DK" sz="2000" baseline="-25000">
                <a:solidFill>
                  <a:schemeClr val="bg1"/>
                </a:solidFill>
                <a:latin typeface="Helvetica" pitchFamily="34" charset="0"/>
              </a:rPr>
              <a:t>FS</a:t>
            </a:r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 DAMPED AWAY, LEADS TO</a:t>
            </a:r>
          </a:p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SUPPRESSION OF POWER ON SMALL SCALES</a:t>
            </a:r>
          </a:p>
        </p:txBody>
      </p:sp>
      <p:graphicFrame>
        <p:nvGraphicFramePr>
          <p:cNvPr id="371719" name="Object 7"/>
          <p:cNvGraphicFramePr>
            <a:graphicFrameLocks noChangeAspect="1"/>
          </p:cNvGraphicFramePr>
          <p:nvPr/>
        </p:nvGraphicFramePr>
        <p:xfrm>
          <a:off x="1219200" y="2743200"/>
          <a:ext cx="2057400" cy="985838"/>
        </p:xfrm>
        <a:graphic>
          <a:graphicData uri="http://schemas.openxmlformats.org/presentationml/2006/ole">
            <p:oleObj spid="_x0000_s371719" name="Equation" r:id="rId5" imgW="901440" imgH="431640" progId="Equation.3">
              <p:embed/>
            </p:oleObj>
          </a:graphicData>
        </a:graphic>
      </p:graphicFrame>
      <p:sp>
        <p:nvSpPr>
          <p:cNvPr id="371720" name="Text Box 8"/>
          <p:cNvSpPr txBox="1">
            <a:spLocks noChangeArrowheads="1"/>
          </p:cNvSpPr>
          <p:nvPr/>
        </p:nvSpPr>
        <p:spPr bwMode="auto">
          <a:xfrm>
            <a:off x="3733800" y="3019425"/>
            <a:ext cx="931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FROM</a:t>
            </a:r>
            <a:endParaRPr lang="en-US" sz="2000">
              <a:solidFill>
                <a:schemeClr val="bg1"/>
              </a:solidFill>
              <a:latin typeface="Helvetica" pitchFamily="34" charset="0"/>
            </a:endParaRPr>
          </a:p>
        </p:txBody>
      </p:sp>
      <p:graphicFrame>
        <p:nvGraphicFramePr>
          <p:cNvPr id="371721" name="Object 9"/>
          <p:cNvGraphicFramePr>
            <a:graphicFrameLocks noChangeAspect="1"/>
          </p:cNvGraphicFramePr>
          <p:nvPr/>
        </p:nvGraphicFramePr>
        <p:xfrm>
          <a:off x="4953000" y="2667000"/>
          <a:ext cx="2927350" cy="1073150"/>
        </p:xfrm>
        <a:graphic>
          <a:graphicData uri="http://schemas.openxmlformats.org/presentationml/2006/ole">
            <p:oleObj spid="_x0000_s371721" name="Equation" r:id="rId6" imgW="12826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6" name="Text Box 4"/>
          <p:cNvSpPr txBox="1">
            <a:spLocks noChangeArrowheads="1"/>
          </p:cNvSpPr>
          <p:nvPr/>
        </p:nvSpPr>
        <p:spPr bwMode="auto">
          <a:xfrm>
            <a:off x="609600" y="300038"/>
            <a:ext cx="8194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N-BODY SIMULATIONS OF </a:t>
            </a:r>
            <a:r>
              <a:rPr lang="da-DK" sz="2400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da-DK" sz="2400">
                <a:solidFill>
                  <a:schemeClr val="bg1"/>
                </a:solidFill>
              </a:rPr>
              <a:t>CDM WITH AND WITHOUT </a:t>
            </a:r>
          </a:p>
          <a:p>
            <a:r>
              <a:rPr lang="da-DK" sz="2400">
                <a:solidFill>
                  <a:schemeClr val="bg1"/>
                </a:solidFill>
              </a:rPr>
              <a:t>NEUTRINO MASS (768 Mpc</a:t>
            </a:r>
            <a:r>
              <a:rPr lang="da-DK" sz="2400" baseline="30000">
                <a:solidFill>
                  <a:schemeClr val="bg1"/>
                </a:solidFill>
              </a:rPr>
              <a:t>3</a:t>
            </a:r>
            <a:r>
              <a:rPr lang="da-DK" sz="2400">
                <a:solidFill>
                  <a:schemeClr val="bg1"/>
                </a:solidFill>
              </a:rPr>
              <a:t>) – GADGET 2</a:t>
            </a:r>
            <a:endParaRPr lang="en-US" sz="2400">
              <a:solidFill>
                <a:schemeClr val="bg1"/>
              </a:solidFill>
            </a:endParaRPr>
          </a:p>
        </p:txBody>
      </p:sp>
      <p:graphicFrame>
        <p:nvGraphicFramePr>
          <p:cNvPr id="499721" name="Object 9"/>
          <p:cNvGraphicFramePr>
            <a:graphicFrameLocks noChangeAspect="1"/>
          </p:cNvGraphicFramePr>
          <p:nvPr/>
        </p:nvGraphicFramePr>
        <p:xfrm>
          <a:off x="5257800" y="5562600"/>
          <a:ext cx="1981200" cy="528638"/>
        </p:xfrm>
        <a:graphic>
          <a:graphicData uri="http://schemas.openxmlformats.org/presentationml/2006/ole">
            <p:oleObj spid="_x0000_s499721" name="Equation" r:id="rId5" imgW="952200" imgH="253800" progId="Equation.3">
              <p:embed/>
            </p:oleObj>
          </a:graphicData>
        </a:graphic>
      </p:graphicFrame>
      <p:graphicFrame>
        <p:nvGraphicFramePr>
          <p:cNvPr id="499722" name="Object 10"/>
          <p:cNvGraphicFramePr>
            <a:graphicFrameLocks noChangeAspect="1"/>
          </p:cNvGraphicFramePr>
          <p:nvPr/>
        </p:nvGraphicFramePr>
        <p:xfrm>
          <a:off x="2286000" y="5562600"/>
          <a:ext cx="1295400" cy="528638"/>
        </p:xfrm>
        <a:graphic>
          <a:graphicData uri="http://schemas.openxmlformats.org/presentationml/2006/ole">
            <p:oleObj spid="_x0000_s499722" name="Equation" r:id="rId6" imgW="622080" imgH="253800" progId="Equation.3">
              <p:embed/>
            </p:oleObj>
          </a:graphicData>
        </a:graphic>
      </p:graphicFrame>
      <p:sp>
        <p:nvSpPr>
          <p:cNvPr id="499723" name="Text Box 11"/>
          <p:cNvSpPr txBox="1">
            <a:spLocks noChangeArrowheads="1"/>
          </p:cNvSpPr>
          <p:nvPr/>
        </p:nvSpPr>
        <p:spPr bwMode="auto">
          <a:xfrm>
            <a:off x="441325" y="6284913"/>
            <a:ext cx="4019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dirty="0" err="1" smtClean="0">
                <a:solidFill>
                  <a:schemeClr val="bg1"/>
                </a:solidFill>
              </a:rPr>
              <a:t>Haugboelle</a:t>
            </a:r>
            <a:r>
              <a:rPr lang="da-DK" dirty="0" smtClean="0">
                <a:solidFill>
                  <a:schemeClr val="bg1"/>
                </a:solidFill>
              </a:rPr>
              <a:t> &amp; STH, Aarhus </a:t>
            </a:r>
            <a:r>
              <a:rPr lang="da-DK" dirty="0" err="1" smtClean="0">
                <a:solidFill>
                  <a:schemeClr val="bg1"/>
                </a:solidFill>
              </a:rPr>
              <a:t>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9724" name="Line 12"/>
          <p:cNvSpPr>
            <a:spLocks noChangeShapeType="1"/>
          </p:cNvSpPr>
          <p:nvPr/>
        </p:nvSpPr>
        <p:spPr bwMode="auto">
          <a:xfrm flipV="1">
            <a:off x="1219200" y="2819400"/>
            <a:ext cx="0" cy="2057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499725" name="Text Box 13"/>
          <p:cNvSpPr txBox="1">
            <a:spLocks noChangeArrowheads="1"/>
          </p:cNvSpPr>
          <p:nvPr/>
        </p:nvSpPr>
        <p:spPr bwMode="auto">
          <a:xfrm>
            <a:off x="457200" y="3048000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256</a:t>
            </a:r>
          </a:p>
          <a:p>
            <a:r>
              <a:rPr lang="da-DK">
                <a:solidFill>
                  <a:schemeClr val="bg1"/>
                </a:solidFill>
              </a:rPr>
              <a:t>Mpc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99729" name="nu3lcdm.mp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1905000"/>
            <a:ext cx="70104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1" fill="hold"/>
                                        <p:tgtEl>
                                          <p:spTgt spid="4997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972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9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997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9729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ut5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0" y="914400"/>
            <a:ext cx="4225636" cy="4648200"/>
          </a:xfrm>
          <a:prstGeom prst="rect">
            <a:avLst/>
          </a:prstGeom>
        </p:spPr>
      </p:pic>
      <p:pic>
        <p:nvPicPr>
          <p:cNvPr id="3" name="out6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6" cstate="print"/>
          <a:stretch>
            <a:fillRect/>
          </a:stretch>
        </p:blipFill>
        <p:spPr>
          <a:xfrm>
            <a:off x="4572000" y="838200"/>
            <a:ext cx="4260273" cy="4686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9200" y="57150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>
                <a:solidFill>
                  <a:schemeClr val="bg1"/>
                </a:solidFill>
              </a:rPr>
              <a:t>DARK MATTER</a:t>
            </a:r>
            <a:endParaRPr lang="da-DK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57150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>
                <a:solidFill>
                  <a:schemeClr val="bg1"/>
                </a:solidFill>
              </a:rPr>
              <a:t>NEUTRINOS</a:t>
            </a:r>
            <a:endParaRPr lang="da-DK" sz="2000" dirty="0">
              <a:solidFill>
                <a:schemeClr val="bg1"/>
              </a:solidFill>
            </a:endParaRPr>
          </a:p>
        </p:txBody>
      </p:sp>
      <p:graphicFrame>
        <p:nvGraphicFramePr>
          <p:cNvPr id="907266" name="Object 2"/>
          <p:cNvGraphicFramePr>
            <a:graphicFrameLocks noChangeAspect="1"/>
          </p:cNvGraphicFramePr>
          <p:nvPr/>
        </p:nvGraphicFramePr>
        <p:xfrm>
          <a:off x="4953000" y="250825"/>
          <a:ext cx="1955800" cy="528638"/>
        </p:xfrm>
        <a:graphic>
          <a:graphicData uri="http://schemas.openxmlformats.org/presentationml/2006/ole">
            <p:oleObj spid="_x0000_s1032194" name="Ligning" r:id="rId7" imgW="939600" imgH="253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7400" y="304800"/>
            <a:ext cx="2912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>
                <a:solidFill>
                  <a:schemeClr val="bg1"/>
                </a:solidFill>
              </a:rPr>
              <a:t>SIMULATION WITH</a:t>
            </a:r>
            <a:endParaRPr lang="da-DK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6324600"/>
            <a:ext cx="622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chemeClr val="bg1"/>
                </a:solidFill>
              </a:rPr>
              <a:t>STH, HAUGBØLLE, RIIS &amp; SCHULTZ (IN PREPARATION)</a:t>
            </a:r>
            <a:endParaRPr lang="da-DK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44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Text Box 2"/>
          <p:cNvSpPr txBox="1">
            <a:spLocks noChangeArrowheads="1"/>
          </p:cNvSpPr>
          <p:nvPr/>
        </p:nvSpPr>
        <p:spPr bwMode="auto">
          <a:xfrm>
            <a:off x="457200" y="2895600"/>
            <a:ext cx="8321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 b="1">
                <a:solidFill>
                  <a:srgbClr val="E6F61A"/>
                </a:solidFill>
                <a:latin typeface="Comic Sans MS" pitchFamily="66" charset="0"/>
              </a:rPr>
              <a:t>AVAILABLE COSMOLOGICAL DATA</a:t>
            </a:r>
            <a:endParaRPr lang="en-US" sz="3600" b="1">
              <a:solidFill>
                <a:srgbClr val="E6F61A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7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682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WMAP-7 TEMPERATURE POWER SPECTRUM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38309" name="Text Box 5"/>
          <p:cNvSpPr txBox="1">
            <a:spLocks noChangeArrowheads="1"/>
          </p:cNvSpPr>
          <p:nvPr/>
        </p:nvSpPr>
        <p:spPr bwMode="auto">
          <a:xfrm>
            <a:off x="1431925" y="6056313"/>
            <a:ext cx="3778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LARSON ET AL, ARXIV 1001.4635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738310" name="Picture 6" descr="fi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95400"/>
            <a:ext cx="7239000" cy="466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3600">
                <a:solidFill>
                  <a:schemeClr val="bg1"/>
                </a:solidFill>
              </a:rPr>
              <a:t>Fermion Mass Spectrum</a:t>
            </a:r>
          </a:p>
        </p:txBody>
      </p:sp>
      <p:grpSp>
        <p:nvGrpSpPr>
          <p:cNvPr id="608259" name="Group 3"/>
          <p:cNvGrpSpPr>
            <a:grpSpLocks/>
          </p:cNvGrpSpPr>
          <p:nvPr/>
        </p:nvGrpSpPr>
        <p:grpSpPr bwMode="auto">
          <a:xfrm>
            <a:off x="536575" y="857250"/>
            <a:ext cx="8072438" cy="5500688"/>
            <a:chOff x="360" y="576"/>
            <a:chExt cx="5424" cy="3696"/>
          </a:xfrm>
        </p:grpSpPr>
        <p:sp>
          <p:nvSpPr>
            <p:cNvPr id="608260" name="Rectangle 4"/>
            <p:cNvSpPr>
              <a:spLocks noChangeArrowheads="1"/>
            </p:cNvSpPr>
            <p:nvPr/>
          </p:nvSpPr>
          <p:spPr bwMode="auto">
            <a:xfrm>
              <a:off x="360" y="576"/>
              <a:ext cx="5424" cy="36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grpSp>
          <p:nvGrpSpPr>
            <p:cNvPr id="608261" name="Group 5"/>
            <p:cNvGrpSpPr>
              <a:grpSpLocks/>
            </p:cNvGrpSpPr>
            <p:nvPr/>
          </p:nvGrpSpPr>
          <p:grpSpPr bwMode="auto">
            <a:xfrm>
              <a:off x="552" y="3696"/>
              <a:ext cx="5040" cy="144"/>
              <a:chOff x="816" y="3696"/>
              <a:chExt cx="5040" cy="144"/>
            </a:xfrm>
          </p:grpSpPr>
          <p:grpSp>
            <p:nvGrpSpPr>
              <p:cNvPr id="608262" name="Group 6"/>
              <p:cNvGrpSpPr>
                <a:grpSpLocks/>
              </p:cNvGrpSpPr>
              <p:nvPr/>
            </p:nvGrpSpPr>
            <p:grpSpPr bwMode="auto">
              <a:xfrm rot="5400000">
                <a:off x="912" y="3600"/>
                <a:ext cx="144" cy="336"/>
                <a:chOff x="3408" y="864"/>
                <a:chExt cx="192" cy="2400"/>
              </a:xfrm>
            </p:grpSpPr>
            <p:sp>
              <p:nvSpPr>
                <p:cNvPr id="608263" name="Line 7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4" name="Line 8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5" name="Line 9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6" name="Line 10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7" name="Line 11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8" name="Line 12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69" name="Line 13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0" name="Line 14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1" name="Line 15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2" name="Line 16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3" name="Line 17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274" name="Group 18"/>
              <p:cNvGrpSpPr>
                <a:grpSpLocks/>
              </p:cNvGrpSpPr>
              <p:nvPr/>
            </p:nvGrpSpPr>
            <p:grpSpPr bwMode="auto">
              <a:xfrm rot="5400000">
                <a:off x="1248" y="3600"/>
                <a:ext cx="144" cy="336"/>
                <a:chOff x="3408" y="864"/>
                <a:chExt cx="192" cy="2400"/>
              </a:xfrm>
            </p:grpSpPr>
            <p:sp>
              <p:nvSpPr>
                <p:cNvPr id="608275" name="Line 19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6" name="Line 20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7" name="Line 21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8" name="Line 22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79" name="Line 23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0" name="Line 24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1" name="Line 25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2" name="Line 26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3" name="Line 27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4" name="Line 28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5" name="Line 29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286" name="Group 30"/>
              <p:cNvGrpSpPr>
                <a:grpSpLocks/>
              </p:cNvGrpSpPr>
              <p:nvPr/>
            </p:nvGrpSpPr>
            <p:grpSpPr bwMode="auto">
              <a:xfrm rot="5400000">
                <a:off x="1584" y="3600"/>
                <a:ext cx="144" cy="336"/>
                <a:chOff x="3408" y="864"/>
                <a:chExt cx="192" cy="2400"/>
              </a:xfrm>
            </p:grpSpPr>
            <p:sp>
              <p:nvSpPr>
                <p:cNvPr id="608287" name="Line 31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8" name="Line 32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89" name="Line 33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0" name="Line 34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1" name="Line 35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2" name="Line 36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3" name="Line 37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4" name="Line 38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5" name="Line 39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6" name="Line 40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297" name="Line 41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298" name="Group 42"/>
              <p:cNvGrpSpPr>
                <a:grpSpLocks/>
              </p:cNvGrpSpPr>
              <p:nvPr/>
            </p:nvGrpSpPr>
            <p:grpSpPr bwMode="auto">
              <a:xfrm rot="5400000">
                <a:off x="1920" y="3600"/>
                <a:ext cx="144" cy="336"/>
                <a:chOff x="3408" y="864"/>
                <a:chExt cx="192" cy="2400"/>
              </a:xfrm>
            </p:grpSpPr>
            <p:sp>
              <p:nvSpPr>
                <p:cNvPr id="608299" name="Line 43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0" name="Line 44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1" name="Line 45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2" name="Line 46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3" name="Line 47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4" name="Line 48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5" name="Line 49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6" name="Line 50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7" name="Line 51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8" name="Line 52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09" name="Line 53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10" name="Group 54"/>
              <p:cNvGrpSpPr>
                <a:grpSpLocks/>
              </p:cNvGrpSpPr>
              <p:nvPr/>
            </p:nvGrpSpPr>
            <p:grpSpPr bwMode="auto">
              <a:xfrm rot="5400000">
                <a:off x="2256" y="3600"/>
                <a:ext cx="144" cy="336"/>
                <a:chOff x="3408" y="864"/>
                <a:chExt cx="192" cy="2400"/>
              </a:xfrm>
            </p:grpSpPr>
            <p:sp>
              <p:nvSpPr>
                <p:cNvPr id="608311" name="Line 55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2" name="Line 56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3" name="Line 57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4" name="Line 58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5" name="Line 59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6" name="Line 60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7" name="Line 61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8" name="Line 62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19" name="Line 63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0" name="Line 64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1" name="Line 65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22" name="Group 66"/>
              <p:cNvGrpSpPr>
                <a:grpSpLocks/>
              </p:cNvGrpSpPr>
              <p:nvPr/>
            </p:nvGrpSpPr>
            <p:grpSpPr bwMode="auto">
              <a:xfrm rot="5400000">
                <a:off x="2592" y="3600"/>
                <a:ext cx="144" cy="336"/>
                <a:chOff x="3408" y="864"/>
                <a:chExt cx="192" cy="2400"/>
              </a:xfrm>
            </p:grpSpPr>
            <p:sp>
              <p:nvSpPr>
                <p:cNvPr id="608323" name="Line 67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4" name="Line 68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5" name="Line 69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6" name="Line 70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7" name="Line 71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8" name="Line 72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29" name="Line 73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0" name="Line 74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1" name="Line 75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2" name="Line 76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3" name="Line 77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34" name="Group 78"/>
              <p:cNvGrpSpPr>
                <a:grpSpLocks/>
              </p:cNvGrpSpPr>
              <p:nvPr/>
            </p:nvGrpSpPr>
            <p:grpSpPr bwMode="auto">
              <a:xfrm rot="5400000">
                <a:off x="2928" y="3600"/>
                <a:ext cx="144" cy="336"/>
                <a:chOff x="3408" y="864"/>
                <a:chExt cx="192" cy="2400"/>
              </a:xfrm>
            </p:grpSpPr>
            <p:sp>
              <p:nvSpPr>
                <p:cNvPr id="608335" name="Line 79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6" name="Line 80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7" name="Line 81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8" name="Line 82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39" name="Line 83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0" name="Line 84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1" name="Line 85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2" name="Line 86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3" name="Line 87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4" name="Line 88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5" name="Line 89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46" name="Group 90"/>
              <p:cNvGrpSpPr>
                <a:grpSpLocks/>
              </p:cNvGrpSpPr>
              <p:nvPr/>
            </p:nvGrpSpPr>
            <p:grpSpPr bwMode="auto">
              <a:xfrm rot="5400000">
                <a:off x="3264" y="3600"/>
                <a:ext cx="144" cy="336"/>
                <a:chOff x="3408" y="864"/>
                <a:chExt cx="192" cy="2400"/>
              </a:xfrm>
            </p:grpSpPr>
            <p:sp>
              <p:nvSpPr>
                <p:cNvPr id="608347" name="Line 91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8" name="Line 92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49" name="Line 93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0" name="Line 94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1" name="Line 95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2" name="Line 96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3" name="Line 97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4" name="Line 98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5" name="Line 99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6" name="Line 100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57" name="Line 101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58" name="Group 102"/>
              <p:cNvGrpSpPr>
                <a:grpSpLocks/>
              </p:cNvGrpSpPr>
              <p:nvPr/>
            </p:nvGrpSpPr>
            <p:grpSpPr bwMode="auto">
              <a:xfrm rot="5400000">
                <a:off x="3600" y="3600"/>
                <a:ext cx="144" cy="336"/>
                <a:chOff x="3408" y="864"/>
                <a:chExt cx="192" cy="2400"/>
              </a:xfrm>
            </p:grpSpPr>
            <p:sp>
              <p:nvSpPr>
                <p:cNvPr id="608359" name="Line 103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0" name="Line 104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1" name="Line 105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2" name="Line 106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3" name="Line 107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4" name="Line 108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5" name="Line 109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6" name="Line 110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7" name="Line 111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8" name="Line 112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69" name="Line 113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70" name="Group 114"/>
              <p:cNvGrpSpPr>
                <a:grpSpLocks/>
              </p:cNvGrpSpPr>
              <p:nvPr/>
            </p:nvGrpSpPr>
            <p:grpSpPr bwMode="auto">
              <a:xfrm rot="5400000">
                <a:off x="3936" y="3600"/>
                <a:ext cx="144" cy="336"/>
                <a:chOff x="3408" y="864"/>
                <a:chExt cx="192" cy="2400"/>
              </a:xfrm>
            </p:grpSpPr>
            <p:sp>
              <p:nvSpPr>
                <p:cNvPr id="608371" name="Line 115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2" name="Line 116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3" name="Line 117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4" name="Line 118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5" name="Line 119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6" name="Line 120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7" name="Line 121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8" name="Line 122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79" name="Line 123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0" name="Line 124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1" name="Line 125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82" name="Group 126"/>
              <p:cNvGrpSpPr>
                <a:grpSpLocks/>
              </p:cNvGrpSpPr>
              <p:nvPr/>
            </p:nvGrpSpPr>
            <p:grpSpPr bwMode="auto">
              <a:xfrm rot="5400000">
                <a:off x="4272" y="3600"/>
                <a:ext cx="144" cy="336"/>
                <a:chOff x="3408" y="864"/>
                <a:chExt cx="192" cy="2400"/>
              </a:xfrm>
            </p:grpSpPr>
            <p:sp>
              <p:nvSpPr>
                <p:cNvPr id="608383" name="Line 127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4" name="Line 128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5" name="Line 129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6" name="Line 130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7" name="Line 131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8" name="Line 132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89" name="Line 133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0" name="Line 134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1" name="Line 135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2" name="Line 136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3" name="Line 137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394" name="Group 138"/>
              <p:cNvGrpSpPr>
                <a:grpSpLocks/>
              </p:cNvGrpSpPr>
              <p:nvPr/>
            </p:nvGrpSpPr>
            <p:grpSpPr bwMode="auto">
              <a:xfrm rot="5400000">
                <a:off x="4608" y="3600"/>
                <a:ext cx="144" cy="336"/>
                <a:chOff x="3408" y="864"/>
                <a:chExt cx="192" cy="2400"/>
              </a:xfrm>
            </p:grpSpPr>
            <p:sp>
              <p:nvSpPr>
                <p:cNvPr id="608395" name="Line 139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6" name="Line 140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7" name="Line 141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8" name="Line 142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399" name="Line 143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0" name="Line 144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1" name="Line 145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2" name="Line 146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3" name="Line 147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4" name="Line 148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5" name="Line 149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406" name="Group 150"/>
              <p:cNvGrpSpPr>
                <a:grpSpLocks/>
              </p:cNvGrpSpPr>
              <p:nvPr/>
            </p:nvGrpSpPr>
            <p:grpSpPr bwMode="auto">
              <a:xfrm rot="5400000">
                <a:off x="4944" y="3600"/>
                <a:ext cx="144" cy="336"/>
                <a:chOff x="3408" y="864"/>
                <a:chExt cx="192" cy="2400"/>
              </a:xfrm>
            </p:grpSpPr>
            <p:sp>
              <p:nvSpPr>
                <p:cNvPr id="608407" name="Line 151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8" name="Line 152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09" name="Line 153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0" name="Line 154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1" name="Line 155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2" name="Line 156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3" name="Line 157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4" name="Line 158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5" name="Line 159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6" name="Line 160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17" name="Line 161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418" name="Group 162"/>
              <p:cNvGrpSpPr>
                <a:grpSpLocks/>
              </p:cNvGrpSpPr>
              <p:nvPr/>
            </p:nvGrpSpPr>
            <p:grpSpPr bwMode="auto">
              <a:xfrm rot="5400000">
                <a:off x="5280" y="3600"/>
                <a:ext cx="144" cy="336"/>
                <a:chOff x="3408" y="864"/>
                <a:chExt cx="192" cy="2400"/>
              </a:xfrm>
            </p:grpSpPr>
            <p:sp>
              <p:nvSpPr>
                <p:cNvPr id="608419" name="Line 163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0" name="Line 164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1" name="Line 165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2" name="Line 166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3" name="Line 167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4" name="Line 168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5" name="Line 169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6" name="Line 170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7" name="Line 171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8" name="Line 172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29" name="Line 173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430" name="Group 174"/>
              <p:cNvGrpSpPr>
                <a:grpSpLocks/>
              </p:cNvGrpSpPr>
              <p:nvPr/>
            </p:nvGrpSpPr>
            <p:grpSpPr bwMode="auto">
              <a:xfrm rot="5400000">
                <a:off x="5616" y="3600"/>
                <a:ext cx="144" cy="336"/>
                <a:chOff x="3408" y="864"/>
                <a:chExt cx="192" cy="2400"/>
              </a:xfrm>
            </p:grpSpPr>
            <p:sp>
              <p:nvSpPr>
                <p:cNvPr id="608431" name="Line 175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2" name="Line 176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3" name="Line 177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4" name="Line 178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5" name="Line 179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6" name="Line 180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7" name="Line 181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8" name="Line 182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39" name="Line 183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40" name="Line 184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41" name="Line 185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608442" name="Rectangle 186"/>
            <p:cNvSpPr>
              <a:spLocks noChangeArrowheads="1"/>
            </p:cNvSpPr>
            <p:nvPr/>
          </p:nvSpPr>
          <p:spPr bwMode="auto">
            <a:xfrm>
              <a:off x="744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</a:t>
              </a:r>
            </a:p>
          </p:txBody>
        </p:sp>
        <p:sp>
          <p:nvSpPr>
            <p:cNvPr id="608443" name="Rectangle 187"/>
            <p:cNvSpPr>
              <a:spLocks noChangeArrowheads="1"/>
            </p:cNvSpPr>
            <p:nvPr/>
          </p:nvSpPr>
          <p:spPr bwMode="auto">
            <a:xfrm>
              <a:off x="1080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100</a:t>
              </a:r>
            </a:p>
          </p:txBody>
        </p:sp>
        <p:sp>
          <p:nvSpPr>
            <p:cNvPr id="608444" name="Rectangle 188"/>
            <p:cNvSpPr>
              <a:spLocks noChangeArrowheads="1"/>
            </p:cNvSpPr>
            <p:nvPr/>
          </p:nvSpPr>
          <p:spPr bwMode="auto">
            <a:xfrm>
              <a:off x="408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45" name="Rectangle 189"/>
            <p:cNvSpPr>
              <a:spLocks noChangeArrowheads="1"/>
            </p:cNvSpPr>
            <p:nvPr/>
          </p:nvSpPr>
          <p:spPr bwMode="auto">
            <a:xfrm>
              <a:off x="1752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</a:t>
              </a:r>
            </a:p>
          </p:txBody>
        </p:sp>
        <p:sp>
          <p:nvSpPr>
            <p:cNvPr id="608446" name="Rectangle 190"/>
            <p:cNvSpPr>
              <a:spLocks noChangeArrowheads="1"/>
            </p:cNvSpPr>
            <p:nvPr/>
          </p:nvSpPr>
          <p:spPr bwMode="auto">
            <a:xfrm>
              <a:off x="2088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100</a:t>
              </a:r>
            </a:p>
          </p:txBody>
        </p:sp>
        <p:sp>
          <p:nvSpPr>
            <p:cNvPr id="608447" name="Rectangle 191"/>
            <p:cNvSpPr>
              <a:spLocks noChangeArrowheads="1"/>
            </p:cNvSpPr>
            <p:nvPr/>
          </p:nvSpPr>
          <p:spPr bwMode="auto">
            <a:xfrm>
              <a:off x="1416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48" name="Rectangle 192"/>
            <p:cNvSpPr>
              <a:spLocks noChangeArrowheads="1"/>
            </p:cNvSpPr>
            <p:nvPr/>
          </p:nvSpPr>
          <p:spPr bwMode="auto">
            <a:xfrm>
              <a:off x="2760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</a:t>
              </a:r>
            </a:p>
          </p:txBody>
        </p:sp>
        <p:sp>
          <p:nvSpPr>
            <p:cNvPr id="608449" name="Rectangle 193"/>
            <p:cNvSpPr>
              <a:spLocks noChangeArrowheads="1"/>
            </p:cNvSpPr>
            <p:nvPr/>
          </p:nvSpPr>
          <p:spPr bwMode="auto">
            <a:xfrm>
              <a:off x="3096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100</a:t>
              </a:r>
            </a:p>
          </p:txBody>
        </p:sp>
        <p:sp>
          <p:nvSpPr>
            <p:cNvPr id="608450" name="Rectangle 194"/>
            <p:cNvSpPr>
              <a:spLocks noChangeArrowheads="1"/>
            </p:cNvSpPr>
            <p:nvPr/>
          </p:nvSpPr>
          <p:spPr bwMode="auto">
            <a:xfrm>
              <a:off x="2424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51" name="Rectangle 195"/>
            <p:cNvSpPr>
              <a:spLocks noChangeArrowheads="1"/>
            </p:cNvSpPr>
            <p:nvPr/>
          </p:nvSpPr>
          <p:spPr bwMode="auto">
            <a:xfrm>
              <a:off x="3768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</a:t>
              </a:r>
            </a:p>
          </p:txBody>
        </p:sp>
        <p:sp>
          <p:nvSpPr>
            <p:cNvPr id="608452" name="Rectangle 196"/>
            <p:cNvSpPr>
              <a:spLocks noChangeArrowheads="1"/>
            </p:cNvSpPr>
            <p:nvPr/>
          </p:nvSpPr>
          <p:spPr bwMode="auto">
            <a:xfrm>
              <a:off x="4104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100</a:t>
              </a:r>
            </a:p>
          </p:txBody>
        </p:sp>
        <p:sp>
          <p:nvSpPr>
            <p:cNvPr id="608453" name="Rectangle 197"/>
            <p:cNvSpPr>
              <a:spLocks noChangeArrowheads="1"/>
            </p:cNvSpPr>
            <p:nvPr/>
          </p:nvSpPr>
          <p:spPr bwMode="auto">
            <a:xfrm>
              <a:off x="3432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54" name="Rectangle 198"/>
            <p:cNvSpPr>
              <a:spLocks noChangeArrowheads="1"/>
            </p:cNvSpPr>
            <p:nvPr/>
          </p:nvSpPr>
          <p:spPr bwMode="auto">
            <a:xfrm>
              <a:off x="4776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</a:t>
              </a:r>
            </a:p>
          </p:txBody>
        </p:sp>
        <p:sp>
          <p:nvSpPr>
            <p:cNvPr id="608455" name="Rectangle 199"/>
            <p:cNvSpPr>
              <a:spLocks noChangeArrowheads="1"/>
            </p:cNvSpPr>
            <p:nvPr/>
          </p:nvSpPr>
          <p:spPr bwMode="auto">
            <a:xfrm>
              <a:off x="5112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100</a:t>
              </a:r>
            </a:p>
          </p:txBody>
        </p:sp>
        <p:sp>
          <p:nvSpPr>
            <p:cNvPr id="608456" name="Rectangle 200"/>
            <p:cNvSpPr>
              <a:spLocks noChangeArrowheads="1"/>
            </p:cNvSpPr>
            <p:nvPr/>
          </p:nvSpPr>
          <p:spPr bwMode="auto">
            <a:xfrm>
              <a:off x="4440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57" name="Rectangle 201"/>
            <p:cNvSpPr>
              <a:spLocks noChangeArrowheads="1"/>
            </p:cNvSpPr>
            <p:nvPr/>
          </p:nvSpPr>
          <p:spPr bwMode="auto">
            <a:xfrm>
              <a:off x="5448" y="3840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1</a:t>
              </a:r>
            </a:p>
          </p:txBody>
        </p:sp>
        <p:sp>
          <p:nvSpPr>
            <p:cNvPr id="608458" name="Rectangle 202"/>
            <p:cNvSpPr>
              <a:spLocks noChangeArrowheads="1"/>
            </p:cNvSpPr>
            <p:nvPr/>
          </p:nvSpPr>
          <p:spPr bwMode="auto">
            <a:xfrm>
              <a:off x="408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meV</a:t>
              </a:r>
            </a:p>
          </p:txBody>
        </p:sp>
        <p:sp>
          <p:nvSpPr>
            <p:cNvPr id="608459" name="Rectangle 203"/>
            <p:cNvSpPr>
              <a:spLocks noChangeArrowheads="1"/>
            </p:cNvSpPr>
            <p:nvPr/>
          </p:nvSpPr>
          <p:spPr bwMode="auto">
            <a:xfrm>
              <a:off x="1416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eV</a:t>
              </a:r>
            </a:p>
          </p:txBody>
        </p:sp>
        <p:sp>
          <p:nvSpPr>
            <p:cNvPr id="608460" name="Rectangle 204"/>
            <p:cNvSpPr>
              <a:spLocks noChangeArrowheads="1"/>
            </p:cNvSpPr>
            <p:nvPr/>
          </p:nvSpPr>
          <p:spPr bwMode="auto">
            <a:xfrm>
              <a:off x="2424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keV</a:t>
              </a:r>
            </a:p>
          </p:txBody>
        </p:sp>
        <p:sp>
          <p:nvSpPr>
            <p:cNvPr id="608461" name="Rectangle 205"/>
            <p:cNvSpPr>
              <a:spLocks noChangeArrowheads="1"/>
            </p:cNvSpPr>
            <p:nvPr/>
          </p:nvSpPr>
          <p:spPr bwMode="auto">
            <a:xfrm>
              <a:off x="3432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MeV</a:t>
              </a:r>
            </a:p>
          </p:txBody>
        </p:sp>
        <p:sp>
          <p:nvSpPr>
            <p:cNvPr id="608462" name="Rectangle 206"/>
            <p:cNvSpPr>
              <a:spLocks noChangeArrowheads="1"/>
            </p:cNvSpPr>
            <p:nvPr/>
          </p:nvSpPr>
          <p:spPr bwMode="auto">
            <a:xfrm>
              <a:off x="4440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GeV</a:t>
              </a:r>
            </a:p>
          </p:txBody>
        </p:sp>
        <p:sp>
          <p:nvSpPr>
            <p:cNvPr id="608463" name="Rectangle 207"/>
            <p:cNvSpPr>
              <a:spLocks noChangeArrowheads="1"/>
            </p:cNvSpPr>
            <p:nvPr/>
          </p:nvSpPr>
          <p:spPr bwMode="auto">
            <a:xfrm>
              <a:off x="5448" y="4032"/>
              <a:ext cx="28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</a:rPr>
                <a:t>TeV</a:t>
              </a:r>
            </a:p>
          </p:txBody>
        </p:sp>
        <p:grpSp>
          <p:nvGrpSpPr>
            <p:cNvPr id="608464" name="Group 208"/>
            <p:cNvGrpSpPr>
              <a:grpSpLocks/>
            </p:cNvGrpSpPr>
            <p:nvPr/>
          </p:nvGrpSpPr>
          <p:grpSpPr bwMode="auto">
            <a:xfrm flipV="1">
              <a:off x="552" y="720"/>
              <a:ext cx="5040" cy="144"/>
              <a:chOff x="816" y="3696"/>
              <a:chExt cx="5040" cy="144"/>
            </a:xfrm>
          </p:grpSpPr>
          <p:grpSp>
            <p:nvGrpSpPr>
              <p:cNvPr id="608465" name="Group 209"/>
              <p:cNvGrpSpPr>
                <a:grpSpLocks/>
              </p:cNvGrpSpPr>
              <p:nvPr/>
            </p:nvGrpSpPr>
            <p:grpSpPr bwMode="auto">
              <a:xfrm rot="5400000">
                <a:off x="912" y="3600"/>
                <a:ext cx="144" cy="336"/>
                <a:chOff x="3408" y="864"/>
                <a:chExt cx="192" cy="2400"/>
              </a:xfrm>
            </p:grpSpPr>
            <p:sp>
              <p:nvSpPr>
                <p:cNvPr id="608466" name="Line 210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67" name="Line 211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68" name="Line 212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69" name="Line 213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0" name="Line 214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1" name="Line 215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2" name="Line 216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3" name="Line 217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4" name="Line 218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5" name="Line 219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6" name="Line 220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477" name="Group 221"/>
              <p:cNvGrpSpPr>
                <a:grpSpLocks/>
              </p:cNvGrpSpPr>
              <p:nvPr/>
            </p:nvGrpSpPr>
            <p:grpSpPr bwMode="auto">
              <a:xfrm rot="5400000">
                <a:off x="1248" y="3600"/>
                <a:ext cx="144" cy="336"/>
                <a:chOff x="3408" y="864"/>
                <a:chExt cx="192" cy="2400"/>
              </a:xfrm>
            </p:grpSpPr>
            <p:sp>
              <p:nvSpPr>
                <p:cNvPr id="608478" name="Line 222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79" name="Line 223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0" name="Line 224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1" name="Line 225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2" name="Line 226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3" name="Line 227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4" name="Line 228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5" name="Line 229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6" name="Line 230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7" name="Line 231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88" name="Line 232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489" name="Group 233"/>
              <p:cNvGrpSpPr>
                <a:grpSpLocks/>
              </p:cNvGrpSpPr>
              <p:nvPr/>
            </p:nvGrpSpPr>
            <p:grpSpPr bwMode="auto">
              <a:xfrm rot="5400000">
                <a:off x="1584" y="3600"/>
                <a:ext cx="144" cy="336"/>
                <a:chOff x="3408" y="864"/>
                <a:chExt cx="192" cy="2400"/>
              </a:xfrm>
            </p:grpSpPr>
            <p:sp>
              <p:nvSpPr>
                <p:cNvPr id="608490" name="Line 234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1" name="Line 235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2" name="Line 236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3" name="Line 237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4" name="Line 238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5" name="Line 239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6" name="Line 240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7" name="Line 241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8" name="Line 242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499" name="Line 243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0" name="Line 244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01" name="Group 245"/>
              <p:cNvGrpSpPr>
                <a:grpSpLocks/>
              </p:cNvGrpSpPr>
              <p:nvPr/>
            </p:nvGrpSpPr>
            <p:grpSpPr bwMode="auto">
              <a:xfrm rot="5400000">
                <a:off x="1920" y="3600"/>
                <a:ext cx="144" cy="336"/>
                <a:chOff x="3408" y="864"/>
                <a:chExt cx="192" cy="2400"/>
              </a:xfrm>
            </p:grpSpPr>
            <p:sp>
              <p:nvSpPr>
                <p:cNvPr id="608502" name="Line 246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3" name="Line 247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4" name="Line 248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5" name="Line 249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6" name="Line 250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7" name="Line 251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8" name="Line 252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09" name="Line 253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0" name="Line 254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1" name="Line 255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2" name="Line 256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13" name="Group 257"/>
              <p:cNvGrpSpPr>
                <a:grpSpLocks/>
              </p:cNvGrpSpPr>
              <p:nvPr/>
            </p:nvGrpSpPr>
            <p:grpSpPr bwMode="auto">
              <a:xfrm rot="5400000">
                <a:off x="2256" y="3600"/>
                <a:ext cx="144" cy="336"/>
                <a:chOff x="3408" y="864"/>
                <a:chExt cx="192" cy="2400"/>
              </a:xfrm>
            </p:grpSpPr>
            <p:sp>
              <p:nvSpPr>
                <p:cNvPr id="608514" name="Line 258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5" name="Line 259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6" name="Line 260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7" name="Line 261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8" name="Line 262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19" name="Line 263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0" name="Line 264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1" name="Line 265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2" name="Line 266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3" name="Line 267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4" name="Line 268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25" name="Group 269"/>
              <p:cNvGrpSpPr>
                <a:grpSpLocks/>
              </p:cNvGrpSpPr>
              <p:nvPr/>
            </p:nvGrpSpPr>
            <p:grpSpPr bwMode="auto">
              <a:xfrm rot="5400000">
                <a:off x="2592" y="3600"/>
                <a:ext cx="144" cy="336"/>
                <a:chOff x="3408" y="864"/>
                <a:chExt cx="192" cy="2400"/>
              </a:xfrm>
            </p:grpSpPr>
            <p:sp>
              <p:nvSpPr>
                <p:cNvPr id="608526" name="Line 270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7" name="Line 271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8" name="Line 272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29" name="Line 273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0" name="Line 274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1" name="Line 275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2" name="Line 276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3" name="Line 277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4" name="Line 278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5" name="Line 279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6" name="Line 280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37" name="Group 281"/>
              <p:cNvGrpSpPr>
                <a:grpSpLocks/>
              </p:cNvGrpSpPr>
              <p:nvPr/>
            </p:nvGrpSpPr>
            <p:grpSpPr bwMode="auto">
              <a:xfrm rot="5400000">
                <a:off x="2928" y="3600"/>
                <a:ext cx="144" cy="336"/>
                <a:chOff x="3408" y="864"/>
                <a:chExt cx="192" cy="2400"/>
              </a:xfrm>
            </p:grpSpPr>
            <p:sp>
              <p:nvSpPr>
                <p:cNvPr id="608538" name="Line 282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39" name="Line 283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0" name="Line 284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1" name="Line 285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2" name="Line 286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3" name="Line 287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4" name="Line 288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5" name="Line 289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6" name="Line 290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7" name="Line 291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48" name="Line 292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49" name="Group 293"/>
              <p:cNvGrpSpPr>
                <a:grpSpLocks/>
              </p:cNvGrpSpPr>
              <p:nvPr/>
            </p:nvGrpSpPr>
            <p:grpSpPr bwMode="auto">
              <a:xfrm rot="5400000">
                <a:off x="3264" y="3600"/>
                <a:ext cx="144" cy="336"/>
                <a:chOff x="3408" y="864"/>
                <a:chExt cx="192" cy="2400"/>
              </a:xfrm>
            </p:grpSpPr>
            <p:sp>
              <p:nvSpPr>
                <p:cNvPr id="608550" name="Line 294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1" name="Line 295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2" name="Line 296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3" name="Line 297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4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5" name="Line 299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6" name="Line 300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7" name="Line 301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8" name="Line 302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59" name="Line 303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0" name="Line 304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61" name="Group 305"/>
              <p:cNvGrpSpPr>
                <a:grpSpLocks/>
              </p:cNvGrpSpPr>
              <p:nvPr/>
            </p:nvGrpSpPr>
            <p:grpSpPr bwMode="auto">
              <a:xfrm rot="5400000">
                <a:off x="3600" y="3600"/>
                <a:ext cx="144" cy="336"/>
                <a:chOff x="3408" y="864"/>
                <a:chExt cx="192" cy="2400"/>
              </a:xfrm>
            </p:grpSpPr>
            <p:sp>
              <p:nvSpPr>
                <p:cNvPr id="608562" name="Line 306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3" name="Line 307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4" name="Line 308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5" name="Line 309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6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7" name="Line 311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8" name="Line 312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69" name="Line 313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0" name="Line 314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1" name="Line 315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2" name="Line 316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73" name="Group 317"/>
              <p:cNvGrpSpPr>
                <a:grpSpLocks/>
              </p:cNvGrpSpPr>
              <p:nvPr/>
            </p:nvGrpSpPr>
            <p:grpSpPr bwMode="auto">
              <a:xfrm rot="5400000">
                <a:off x="3936" y="3600"/>
                <a:ext cx="144" cy="336"/>
                <a:chOff x="3408" y="864"/>
                <a:chExt cx="192" cy="2400"/>
              </a:xfrm>
            </p:grpSpPr>
            <p:sp>
              <p:nvSpPr>
                <p:cNvPr id="608574" name="Line 318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5" name="Line 319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6" name="Line 320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7" name="Line 321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8" name="Line 322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79" name="Line 323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0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1" name="Line 325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2" name="Line 326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3" name="Line 327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4" name="Line 328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85" name="Group 329"/>
              <p:cNvGrpSpPr>
                <a:grpSpLocks/>
              </p:cNvGrpSpPr>
              <p:nvPr/>
            </p:nvGrpSpPr>
            <p:grpSpPr bwMode="auto">
              <a:xfrm rot="5400000">
                <a:off x="4272" y="3600"/>
                <a:ext cx="144" cy="336"/>
                <a:chOff x="3408" y="864"/>
                <a:chExt cx="192" cy="2400"/>
              </a:xfrm>
            </p:grpSpPr>
            <p:sp>
              <p:nvSpPr>
                <p:cNvPr id="608586" name="Line 330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7" name="Line 331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8" name="Line 332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89" name="Line 333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0" name="Line 334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1" name="Line 335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2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3" name="Line 337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4" name="Line 338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5" name="Line 339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6" name="Line 340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597" name="Group 341"/>
              <p:cNvGrpSpPr>
                <a:grpSpLocks/>
              </p:cNvGrpSpPr>
              <p:nvPr/>
            </p:nvGrpSpPr>
            <p:grpSpPr bwMode="auto">
              <a:xfrm rot="5400000">
                <a:off x="4608" y="3600"/>
                <a:ext cx="144" cy="336"/>
                <a:chOff x="3408" y="864"/>
                <a:chExt cx="192" cy="2400"/>
              </a:xfrm>
            </p:grpSpPr>
            <p:sp>
              <p:nvSpPr>
                <p:cNvPr id="608598" name="Line 342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599" name="Line 343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0" name="Line 344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1" name="Line 345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2" name="Line 346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3" name="Line 347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4" name="Line 348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5" name="Line 349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6" name="Line 350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7" name="Line 351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08" name="Line 352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609" name="Group 353"/>
              <p:cNvGrpSpPr>
                <a:grpSpLocks/>
              </p:cNvGrpSpPr>
              <p:nvPr/>
            </p:nvGrpSpPr>
            <p:grpSpPr bwMode="auto">
              <a:xfrm rot="5400000">
                <a:off x="4944" y="3600"/>
                <a:ext cx="144" cy="336"/>
                <a:chOff x="3408" y="864"/>
                <a:chExt cx="192" cy="2400"/>
              </a:xfrm>
            </p:grpSpPr>
            <p:sp>
              <p:nvSpPr>
                <p:cNvPr id="608610" name="Line 354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1" name="Line 355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2" name="Line 356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3" name="Line 357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4" name="Line 358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5" name="Line 359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6" name="Line 360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7" name="Line 361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8" name="Line 362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19" name="Line 363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0" name="Line 364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621" name="Group 365"/>
              <p:cNvGrpSpPr>
                <a:grpSpLocks/>
              </p:cNvGrpSpPr>
              <p:nvPr/>
            </p:nvGrpSpPr>
            <p:grpSpPr bwMode="auto">
              <a:xfrm rot="5400000">
                <a:off x="5280" y="3600"/>
                <a:ext cx="144" cy="336"/>
                <a:chOff x="3408" y="864"/>
                <a:chExt cx="192" cy="2400"/>
              </a:xfrm>
            </p:grpSpPr>
            <p:sp>
              <p:nvSpPr>
                <p:cNvPr id="608622" name="Line 366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3" name="Line 367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4" name="Line 368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5" name="Line 369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6" name="Line 370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7" name="Line 371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8" name="Line 372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29" name="Line 373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0" name="Line 374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1" name="Line 375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2" name="Line 376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608633" name="Group 377"/>
              <p:cNvGrpSpPr>
                <a:grpSpLocks/>
              </p:cNvGrpSpPr>
              <p:nvPr/>
            </p:nvGrpSpPr>
            <p:grpSpPr bwMode="auto">
              <a:xfrm rot="5400000">
                <a:off x="5616" y="3600"/>
                <a:ext cx="144" cy="336"/>
                <a:chOff x="3408" y="864"/>
                <a:chExt cx="192" cy="2400"/>
              </a:xfrm>
            </p:grpSpPr>
            <p:sp>
              <p:nvSpPr>
                <p:cNvPr id="608634" name="Line 378"/>
                <p:cNvSpPr>
                  <a:spLocks noChangeShapeType="1"/>
                </p:cNvSpPr>
                <p:nvPr/>
              </p:nvSpPr>
              <p:spPr bwMode="auto">
                <a:xfrm>
                  <a:off x="3600" y="864"/>
                  <a:ext cx="0" cy="240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5" name="Line 379"/>
                <p:cNvSpPr>
                  <a:spLocks noChangeShapeType="1"/>
                </p:cNvSpPr>
                <p:nvPr/>
              </p:nvSpPr>
              <p:spPr bwMode="auto">
                <a:xfrm>
                  <a:off x="3408" y="32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6" name="Line 380"/>
                <p:cNvSpPr>
                  <a:spLocks noChangeShapeType="1"/>
                </p:cNvSpPr>
                <p:nvPr/>
              </p:nvSpPr>
              <p:spPr bwMode="auto">
                <a:xfrm>
                  <a:off x="3408" y="864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7" name="Line 381"/>
                <p:cNvSpPr>
                  <a:spLocks noChangeShapeType="1"/>
                </p:cNvSpPr>
                <p:nvPr/>
              </p:nvSpPr>
              <p:spPr bwMode="auto">
                <a:xfrm>
                  <a:off x="3504" y="96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8" name="Line 382"/>
                <p:cNvSpPr>
                  <a:spLocks noChangeShapeType="1"/>
                </p:cNvSpPr>
                <p:nvPr/>
              </p:nvSpPr>
              <p:spPr bwMode="auto">
                <a:xfrm>
                  <a:off x="3504" y="10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39" name="Line 383"/>
                <p:cNvSpPr>
                  <a:spLocks noChangeShapeType="1"/>
                </p:cNvSpPr>
                <p:nvPr/>
              </p:nvSpPr>
              <p:spPr bwMode="auto">
                <a:xfrm>
                  <a:off x="3504" y="123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40" name="Line 384"/>
                <p:cNvSpPr>
                  <a:spLocks noChangeShapeType="1"/>
                </p:cNvSpPr>
                <p:nvPr/>
              </p:nvSpPr>
              <p:spPr bwMode="auto">
                <a:xfrm>
                  <a:off x="3504" y="253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41" name="Line 385"/>
                <p:cNvSpPr>
                  <a:spLocks noChangeShapeType="1"/>
                </p:cNvSpPr>
                <p:nvPr/>
              </p:nvSpPr>
              <p:spPr bwMode="auto">
                <a:xfrm>
                  <a:off x="3504" y="139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42" name="Line 386"/>
                <p:cNvSpPr>
                  <a:spLocks noChangeShapeType="1"/>
                </p:cNvSpPr>
                <p:nvPr/>
              </p:nvSpPr>
              <p:spPr bwMode="auto">
                <a:xfrm>
                  <a:off x="3504" y="158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43" name="Line 387"/>
                <p:cNvSpPr>
                  <a:spLocks noChangeShapeType="1"/>
                </p:cNvSpPr>
                <p:nvPr/>
              </p:nvSpPr>
              <p:spPr bwMode="auto">
                <a:xfrm>
                  <a:off x="3504" y="181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608644" name="Line 388"/>
                <p:cNvSpPr>
                  <a:spLocks noChangeShapeType="1"/>
                </p:cNvSpPr>
                <p:nvPr/>
              </p:nvSpPr>
              <p:spPr bwMode="auto">
                <a:xfrm>
                  <a:off x="3504" y="211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40404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</p:grpSp>
      <p:grpSp>
        <p:nvGrpSpPr>
          <p:cNvPr id="608645" name="Group 389"/>
          <p:cNvGrpSpPr>
            <a:grpSpLocks/>
          </p:cNvGrpSpPr>
          <p:nvPr/>
        </p:nvGrpSpPr>
        <p:grpSpPr bwMode="auto">
          <a:xfrm>
            <a:off x="679450" y="1500188"/>
            <a:ext cx="6500813" cy="785812"/>
            <a:chOff x="456" y="1008"/>
            <a:chExt cx="4368" cy="528"/>
          </a:xfrm>
        </p:grpSpPr>
        <p:sp>
          <p:nvSpPr>
            <p:cNvPr id="608646" name="Rectangle 390"/>
            <p:cNvSpPr>
              <a:spLocks noChangeArrowheads="1"/>
            </p:cNvSpPr>
            <p:nvPr/>
          </p:nvSpPr>
          <p:spPr bwMode="auto">
            <a:xfrm>
              <a:off x="4212" y="1008"/>
              <a:ext cx="84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47" name="Rectangle 391"/>
            <p:cNvSpPr>
              <a:spLocks noChangeArrowheads="1"/>
            </p:cNvSpPr>
            <p:nvPr/>
          </p:nvSpPr>
          <p:spPr bwMode="auto">
            <a:xfrm>
              <a:off x="3804" y="1008"/>
              <a:ext cx="90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48" name="Rectangle 392"/>
            <p:cNvSpPr>
              <a:spLocks noChangeArrowheads="1"/>
            </p:cNvSpPr>
            <p:nvPr/>
          </p:nvSpPr>
          <p:spPr bwMode="auto">
            <a:xfrm>
              <a:off x="4776" y="1008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49" name="Rectangle 393"/>
            <p:cNvSpPr>
              <a:spLocks noChangeArrowheads="1"/>
            </p:cNvSpPr>
            <p:nvPr/>
          </p:nvSpPr>
          <p:spPr bwMode="auto">
            <a:xfrm>
              <a:off x="3642" y="1008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d</a:t>
              </a:r>
            </a:p>
          </p:txBody>
        </p:sp>
        <p:sp>
          <p:nvSpPr>
            <p:cNvPr id="608650" name="Rectangle 394"/>
            <p:cNvSpPr>
              <a:spLocks noChangeArrowheads="1"/>
            </p:cNvSpPr>
            <p:nvPr/>
          </p:nvSpPr>
          <p:spPr bwMode="auto">
            <a:xfrm>
              <a:off x="4056" y="1008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s</a:t>
              </a:r>
            </a:p>
          </p:txBody>
        </p:sp>
        <p:sp>
          <p:nvSpPr>
            <p:cNvPr id="608651" name="Rectangle 395"/>
            <p:cNvSpPr>
              <a:spLocks noChangeArrowheads="1"/>
            </p:cNvSpPr>
            <p:nvPr/>
          </p:nvSpPr>
          <p:spPr bwMode="auto">
            <a:xfrm>
              <a:off x="4620" y="1008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b</a:t>
              </a:r>
            </a:p>
          </p:txBody>
        </p:sp>
        <p:sp>
          <p:nvSpPr>
            <p:cNvPr id="608652" name="Rectangle 396"/>
            <p:cNvSpPr>
              <a:spLocks noChangeArrowheads="1"/>
            </p:cNvSpPr>
            <p:nvPr/>
          </p:nvSpPr>
          <p:spPr bwMode="auto">
            <a:xfrm>
              <a:off x="456" y="1008"/>
              <a:ext cx="912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Q = </a:t>
              </a:r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</a:rPr>
                <a:t>-</a:t>
              </a:r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1/3</a:t>
              </a:r>
            </a:p>
          </p:txBody>
        </p:sp>
      </p:grpSp>
      <p:grpSp>
        <p:nvGrpSpPr>
          <p:cNvPr id="608653" name="Group 397"/>
          <p:cNvGrpSpPr>
            <a:grpSpLocks/>
          </p:cNvGrpSpPr>
          <p:nvPr/>
        </p:nvGrpSpPr>
        <p:grpSpPr bwMode="auto">
          <a:xfrm>
            <a:off x="679450" y="2500313"/>
            <a:ext cx="7277100" cy="785812"/>
            <a:chOff x="456" y="1680"/>
            <a:chExt cx="4890" cy="528"/>
          </a:xfrm>
        </p:grpSpPr>
        <p:sp>
          <p:nvSpPr>
            <p:cNvPr id="608654" name="Rectangle 398"/>
            <p:cNvSpPr>
              <a:spLocks noChangeArrowheads="1"/>
            </p:cNvSpPr>
            <p:nvPr/>
          </p:nvSpPr>
          <p:spPr bwMode="auto">
            <a:xfrm>
              <a:off x="3618" y="1680"/>
              <a:ext cx="16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55" name="Rectangle 399"/>
            <p:cNvSpPr>
              <a:spLocks noChangeArrowheads="1"/>
            </p:cNvSpPr>
            <p:nvPr/>
          </p:nvSpPr>
          <p:spPr bwMode="auto">
            <a:xfrm>
              <a:off x="4566" y="1680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56" name="Rectangle 400"/>
            <p:cNvSpPr>
              <a:spLocks noChangeArrowheads="1"/>
            </p:cNvSpPr>
            <p:nvPr/>
          </p:nvSpPr>
          <p:spPr bwMode="auto">
            <a:xfrm>
              <a:off x="5298" y="1680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57" name="Rectangle 401"/>
            <p:cNvSpPr>
              <a:spLocks noChangeArrowheads="1"/>
            </p:cNvSpPr>
            <p:nvPr/>
          </p:nvSpPr>
          <p:spPr bwMode="auto">
            <a:xfrm>
              <a:off x="3432" y="1680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u</a:t>
              </a:r>
            </a:p>
          </p:txBody>
        </p:sp>
        <p:sp>
          <p:nvSpPr>
            <p:cNvPr id="608658" name="Rectangle 402"/>
            <p:cNvSpPr>
              <a:spLocks noChangeArrowheads="1"/>
            </p:cNvSpPr>
            <p:nvPr/>
          </p:nvSpPr>
          <p:spPr bwMode="auto">
            <a:xfrm>
              <a:off x="4404" y="1680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c</a:t>
              </a:r>
            </a:p>
          </p:txBody>
        </p:sp>
        <p:sp>
          <p:nvSpPr>
            <p:cNvPr id="608659" name="Rectangle 403"/>
            <p:cNvSpPr>
              <a:spLocks noChangeArrowheads="1"/>
            </p:cNvSpPr>
            <p:nvPr/>
          </p:nvSpPr>
          <p:spPr bwMode="auto">
            <a:xfrm>
              <a:off x="5112" y="1680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t</a:t>
              </a:r>
            </a:p>
          </p:txBody>
        </p:sp>
        <p:sp>
          <p:nvSpPr>
            <p:cNvPr id="608660" name="Rectangle 404"/>
            <p:cNvSpPr>
              <a:spLocks noChangeArrowheads="1"/>
            </p:cNvSpPr>
            <p:nvPr/>
          </p:nvSpPr>
          <p:spPr bwMode="auto">
            <a:xfrm>
              <a:off x="456" y="1680"/>
              <a:ext cx="912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Q = </a:t>
              </a:r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</a:rPr>
                <a:t>+</a:t>
              </a:r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2/3</a:t>
              </a:r>
            </a:p>
          </p:txBody>
        </p:sp>
      </p:grpSp>
      <p:grpSp>
        <p:nvGrpSpPr>
          <p:cNvPr id="608661" name="Group 405"/>
          <p:cNvGrpSpPr>
            <a:grpSpLocks/>
          </p:cNvGrpSpPr>
          <p:nvPr/>
        </p:nvGrpSpPr>
        <p:grpSpPr bwMode="auto">
          <a:xfrm>
            <a:off x="679450" y="3500438"/>
            <a:ext cx="6294438" cy="785812"/>
            <a:chOff x="456" y="2352"/>
            <a:chExt cx="4230" cy="528"/>
          </a:xfrm>
        </p:grpSpPr>
        <p:sp>
          <p:nvSpPr>
            <p:cNvPr id="608662" name="Rectangle 406"/>
            <p:cNvSpPr>
              <a:spLocks noChangeArrowheads="1"/>
            </p:cNvSpPr>
            <p:nvPr/>
          </p:nvSpPr>
          <p:spPr bwMode="auto">
            <a:xfrm>
              <a:off x="3450" y="2352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63" name="Rectangle 407"/>
            <p:cNvSpPr>
              <a:spLocks noChangeArrowheads="1"/>
            </p:cNvSpPr>
            <p:nvPr/>
          </p:nvSpPr>
          <p:spPr bwMode="auto">
            <a:xfrm>
              <a:off x="4224" y="2352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64" name="Rectangle 408"/>
            <p:cNvSpPr>
              <a:spLocks noChangeArrowheads="1"/>
            </p:cNvSpPr>
            <p:nvPr/>
          </p:nvSpPr>
          <p:spPr bwMode="auto">
            <a:xfrm>
              <a:off x="4638" y="2352"/>
              <a:ext cx="48" cy="528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608665" name="Rectangle 409"/>
            <p:cNvSpPr>
              <a:spLocks noChangeArrowheads="1"/>
            </p:cNvSpPr>
            <p:nvPr/>
          </p:nvSpPr>
          <p:spPr bwMode="auto">
            <a:xfrm>
              <a:off x="456" y="2352"/>
              <a:ext cx="129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Charged Leptons</a:t>
              </a:r>
            </a:p>
          </p:txBody>
        </p:sp>
        <p:sp>
          <p:nvSpPr>
            <p:cNvPr id="608666" name="Rectangle 410"/>
            <p:cNvSpPr>
              <a:spLocks noChangeArrowheads="1"/>
            </p:cNvSpPr>
            <p:nvPr/>
          </p:nvSpPr>
          <p:spPr bwMode="auto">
            <a:xfrm>
              <a:off x="3288" y="2352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e</a:t>
              </a:r>
            </a:p>
          </p:txBody>
        </p:sp>
        <p:sp>
          <p:nvSpPr>
            <p:cNvPr id="608667" name="Rectangle 411"/>
            <p:cNvSpPr>
              <a:spLocks noChangeArrowheads="1"/>
            </p:cNvSpPr>
            <p:nvPr/>
          </p:nvSpPr>
          <p:spPr bwMode="auto">
            <a:xfrm>
              <a:off x="4056" y="2352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 b="1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</a:rPr>
                <a:t>m</a:t>
              </a:r>
            </a:p>
          </p:txBody>
        </p:sp>
        <p:sp>
          <p:nvSpPr>
            <p:cNvPr id="608668" name="Rectangle 412"/>
            <p:cNvSpPr>
              <a:spLocks noChangeArrowheads="1"/>
            </p:cNvSpPr>
            <p:nvPr/>
          </p:nvSpPr>
          <p:spPr bwMode="auto">
            <a:xfrm>
              <a:off x="4488" y="2352"/>
              <a:ext cx="14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 b="1">
                  <a:solidFill>
                    <a:srgbClr val="CC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</a:rPr>
                <a:t>t</a:t>
              </a:r>
            </a:p>
          </p:txBody>
        </p:sp>
      </p:grpSp>
      <p:grpSp>
        <p:nvGrpSpPr>
          <p:cNvPr id="608669" name="Group 413"/>
          <p:cNvGrpSpPr>
            <a:grpSpLocks/>
          </p:cNvGrpSpPr>
          <p:nvPr/>
        </p:nvGrpSpPr>
        <p:grpSpPr bwMode="auto">
          <a:xfrm>
            <a:off x="822325" y="4429125"/>
            <a:ext cx="3429000" cy="928688"/>
            <a:chOff x="552" y="2976"/>
            <a:chExt cx="2304" cy="624"/>
          </a:xfrm>
        </p:grpSpPr>
        <p:sp>
          <p:nvSpPr>
            <p:cNvPr id="608670" name="AutoShape 414"/>
            <p:cNvSpPr>
              <a:spLocks noChangeArrowheads="1"/>
            </p:cNvSpPr>
            <p:nvPr/>
          </p:nvSpPr>
          <p:spPr bwMode="auto">
            <a:xfrm>
              <a:off x="552" y="2976"/>
              <a:ext cx="864" cy="336"/>
            </a:xfrm>
            <a:prstGeom prst="leftArrow">
              <a:avLst>
                <a:gd name="adj1" fmla="val 60120"/>
                <a:gd name="adj2" fmla="val 50298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rebuchet MS" pitchFamily="34" charset="0"/>
                </a:rPr>
                <a:t>All flavors</a:t>
              </a:r>
            </a:p>
          </p:txBody>
        </p:sp>
        <p:sp>
          <p:nvSpPr>
            <p:cNvPr id="608671" name="AutoShape 415"/>
            <p:cNvSpPr>
              <a:spLocks noChangeArrowheads="1"/>
            </p:cNvSpPr>
            <p:nvPr/>
          </p:nvSpPr>
          <p:spPr bwMode="auto">
            <a:xfrm>
              <a:off x="1122" y="3264"/>
              <a:ext cx="294" cy="336"/>
            </a:xfrm>
            <a:prstGeom prst="rightArrow">
              <a:avLst>
                <a:gd name="adj1" fmla="val 56546"/>
                <a:gd name="adj2" fmla="val 57481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endParaRPr lang="da-DK" sz="2300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endParaRPr>
            </a:p>
          </p:txBody>
        </p:sp>
        <p:sp>
          <p:nvSpPr>
            <p:cNvPr id="608672" name="Rectangle 416"/>
            <p:cNvSpPr>
              <a:spLocks noChangeArrowheads="1"/>
            </p:cNvSpPr>
            <p:nvPr/>
          </p:nvSpPr>
          <p:spPr bwMode="auto">
            <a:xfrm>
              <a:off x="1080" y="3264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algn="ctr" defTabSz="857250"/>
              <a:r>
                <a:rPr lang="en-US" sz="1900" b="1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Symbol" pitchFamily="18" charset="2"/>
                </a:rPr>
                <a:t>n</a:t>
              </a:r>
              <a:r>
                <a:rPr lang="en-US" sz="2300" baseline="-2500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Trebuchet MS" pitchFamily="34" charset="0"/>
                </a:rPr>
                <a:t>3</a:t>
              </a:r>
            </a:p>
          </p:txBody>
        </p:sp>
        <p:sp>
          <p:nvSpPr>
            <p:cNvPr id="608673" name="Rectangle 417"/>
            <p:cNvSpPr>
              <a:spLocks noChangeArrowheads="1"/>
            </p:cNvSpPr>
            <p:nvPr/>
          </p:nvSpPr>
          <p:spPr bwMode="auto">
            <a:xfrm>
              <a:off x="1560" y="3024"/>
              <a:ext cx="129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725" tIns="42863" rIns="85725" bIns="42863" anchor="ctr"/>
            <a:lstStyle/>
            <a:p>
              <a:pPr defTabSz="857250"/>
              <a:r>
                <a:rPr lang="en-US" sz="1900">
                  <a:solidFill>
                    <a:srgbClr val="3333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rebuchet MS" pitchFamily="34" charset="0"/>
                </a:rPr>
                <a:t>Neutrinos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2882" name="Picture 2" descr="2dFzc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834063"/>
          </a:xfrm>
          <a:prstGeom prst="rect">
            <a:avLst/>
          </a:prstGeom>
          <a:noFill/>
        </p:spPr>
      </p:pic>
      <p:sp>
        <p:nvSpPr>
          <p:cNvPr id="762883" name="Text Box 3"/>
          <p:cNvSpPr txBox="1">
            <a:spLocks noChangeArrowheads="1"/>
          </p:cNvSpPr>
          <p:nvPr/>
        </p:nvSpPr>
        <p:spPr bwMode="auto">
          <a:xfrm>
            <a:off x="990600" y="381000"/>
            <a:ext cx="6983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LARGE SCALE STRUCTURE SURVEYS  - 2dF AND SDSS</a:t>
            </a: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Text Box 2"/>
          <p:cNvSpPr txBox="1">
            <a:spLocks noChangeArrowheads="1"/>
          </p:cNvSpPr>
          <p:nvPr/>
        </p:nvSpPr>
        <p:spPr bwMode="auto">
          <a:xfrm>
            <a:off x="0" y="1524000"/>
            <a:ext cx="2606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SDSS DR-7</a:t>
            </a:r>
          </a:p>
          <a:p>
            <a:r>
              <a:rPr lang="da-DK" sz="2400">
                <a:solidFill>
                  <a:schemeClr val="bg1"/>
                </a:solidFill>
              </a:rPr>
              <a:t>LRG SPECTRUM</a:t>
            </a:r>
          </a:p>
          <a:p>
            <a:r>
              <a:rPr lang="da-DK" sz="2400">
                <a:solidFill>
                  <a:schemeClr val="bg1"/>
                </a:solidFill>
              </a:rPr>
              <a:t>(Reid et al ’09)</a:t>
            </a:r>
          </a:p>
          <a:p>
            <a:endParaRPr lang="da-DK" sz="2400">
              <a:solidFill>
                <a:schemeClr val="bg1"/>
              </a:solidFill>
            </a:endParaRPr>
          </a:p>
        </p:txBody>
      </p:sp>
      <p:pic>
        <p:nvPicPr>
          <p:cNvPr id="804867" name="Picture 3" descr="cern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04800"/>
            <a:ext cx="59182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6914" name="Picture 2" descr="ttfig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752600"/>
            <a:ext cx="5648325" cy="4824413"/>
          </a:xfrm>
          <a:prstGeom prst="rect">
            <a:avLst/>
          </a:prstGeom>
          <a:noFill/>
        </p:spPr>
      </p:pic>
      <p:sp>
        <p:nvSpPr>
          <p:cNvPr id="806915" name="Text Box 3"/>
          <p:cNvSpPr txBox="1">
            <a:spLocks noChangeArrowheads="1"/>
          </p:cNvSpPr>
          <p:nvPr/>
        </p:nvSpPr>
        <p:spPr bwMode="auto">
          <a:xfrm>
            <a:off x="7299325" y="3603625"/>
            <a:ext cx="1446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i="1">
                <a:solidFill>
                  <a:srgbClr val="FF0000"/>
                </a:solidFill>
                <a:latin typeface="SymbolPS" pitchFamily="18" charset="2"/>
              </a:rPr>
              <a:t>S</a:t>
            </a:r>
            <a:r>
              <a:rPr lang="da-DK" i="1">
                <a:solidFill>
                  <a:srgbClr val="FF0000"/>
                </a:solidFill>
                <a:latin typeface="Arial Unicode MS" pitchFamily="34" charset="-128"/>
              </a:rPr>
              <a:t>m = </a:t>
            </a:r>
            <a:r>
              <a:rPr lang="da-DK">
                <a:solidFill>
                  <a:srgbClr val="FF0000"/>
                </a:solidFill>
                <a:latin typeface="Arial Unicode MS" pitchFamily="34" charset="-128"/>
              </a:rPr>
              <a:t>0.3</a:t>
            </a:r>
            <a:r>
              <a:rPr lang="da-DK">
                <a:solidFill>
                  <a:srgbClr val="FF0000"/>
                </a:solidFill>
              </a:rPr>
              <a:t> eV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806916" name="Text Box 4"/>
          <p:cNvSpPr txBox="1">
            <a:spLocks noChangeArrowheads="1"/>
          </p:cNvSpPr>
          <p:nvPr/>
        </p:nvSpPr>
        <p:spPr bwMode="auto">
          <a:xfrm>
            <a:off x="746125" y="341313"/>
            <a:ext cx="72834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FINITE NEUTRINO MASSES SUPPRESS THE MATTER POWER</a:t>
            </a:r>
          </a:p>
          <a:p>
            <a:r>
              <a:rPr lang="da-DK">
                <a:solidFill>
                  <a:schemeClr val="bg1"/>
                </a:solidFill>
              </a:rPr>
              <a:t>SPECTRUM ON SCALES SMALLER THAN THE FREE-STREAMING</a:t>
            </a:r>
          </a:p>
          <a:p>
            <a:r>
              <a:rPr lang="da-DK">
                <a:solidFill>
                  <a:schemeClr val="bg1"/>
                </a:solidFill>
              </a:rPr>
              <a:t>LENGTH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06917" name="Text Box 5"/>
          <p:cNvSpPr txBox="1">
            <a:spLocks noChangeArrowheads="1"/>
          </p:cNvSpPr>
          <p:nvPr/>
        </p:nvSpPr>
        <p:spPr bwMode="auto">
          <a:xfrm>
            <a:off x="7315200" y="4475163"/>
            <a:ext cx="1255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i="1">
                <a:solidFill>
                  <a:schemeClr val="accent1"/>
                </a:solidFill>
                <a:latin typeface="SymbolPS" pitchFamily="18" charset="2"/>
              </a:rPr>
              <a:t>S</a:t>
            </a:r>
            <a:r>
              <a:rPr lang="da-DK" i="1">
                <a:solidFill>
                  <a:schemeClr val="accent1"/>
                </a:solidFill>
                <a:latin typeface="Arial Unicode MS" pitchFamily="34" charset="-128"/>
              </a:rPr>
              <a:t>m = </a:t>
            </a:r>
            <a:r>
              <a:rPr lang="da-DK">
                <a:solidFill>
                  <a:schemeClr val="accent1"/>
                </a:solidFill>
              </a:rPr>
              <a:t>1 eV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806918" name="Text Box 6"/>
          <p:cNvSpPr txBox="1">
            <a:spLocks noChangeArrowheads="1"/>
          </p:cNvSpPr>
          <p:nvPr/>
        </p:nvSpPr>
        <p:spPr bwMode="auto">
          <a:xfrm>
            <a:off x="7315200" y="3200400"/>
            <a:ext cx="1319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i="1">
                <a:solidFill>
                  <a:schemeClr val="bg1"/>
                </a:solidFill>
                <a:latin typeface="SymbolPS" pitchFamily="18" charset="2"/>
              </a:rPr>
              <a:t>S</a:t>
            </a:r>
            <a:r>
              <a:rPr lang="da-DK" i="1">
                <a:solidFill>
                  <a:schemeClr val="bg1"/>
                </a:solidFill>
                <a:latin typeface="Arial Unicode MS" pitchFamily="34" charset="-128"/>
              </a:rPr>
              <a:t>m = </a:t>
            </a:r>
            <a:r>
              <a:rPr lang="da-DK">
                <a:solidFill>
                  <a:schemeClr val="bg1"/>
                </a:solidFill>
                <a:latin typeface="Arial Unicode MS" pitchFamily="34" charset="-128"/>
              </a:rPr>
              <a:t>0</a:t>
            </a:r>
            <a:r>
              <a:rPr lang="da-DK" i="1">
                <a:solidFill>
                  <a:schemeClr val="bg1"/>
                </a:solidFill>
                <a:latin typeface="Arial Unicode MS" pitchFamily="34" charset="-128"/>
              </a:rPr>
              <a:t> </a:t>
            </a:r>
            <a:r>
              <a:rPr lang="da-DK">
                <a:solidFill>
                  <a:schemeClr val="bg1"/>
                </a:solidFill>
              </a:rPr>
              <a:t>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06919" name="Text Box 7"/>
          <p:cNvSpPr txBox="1">
            <a:spLocks noChangeArrowheads="1"/>
          </p:cNvSpPr>
          <p:nvPr/>
        </p:nvSpPr>
        <p:spPr bwMode="auto">
          <a:xfrm rot="-5400000">
            <a:off x="964406" y="3531394"/>
            <a:ext cx="21859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a-DK" sz="2400" b="1" i="1">
                <a:latin typeface="Times New Roman" pitchFamily="18" charset="0"/>
              </a:rPr>
              <a:t>P</a:t>
            </a:r>
            <a:r>
              <a:rPr lang="da-DK" sz="2400" b="1">
                <a:latin typeface="Times New Roman" pitchFamily="18" charset="0"/>
              </a:rPr>
              <a:t>(</a:t>
            </a:r>
            <a:r>
              <a:rPr lang="da-DK" sz="2400" b="1" i="1">
                <a:latin typeface="Times New Roman" pitchFamily="18" charset="0"/>
              </a:rPr>
              <a:t>k</a:t>
            </a:r>
            <a:r>
              <a:rPr lang="da-DK" sz="2400" b="1">
                <a:latin typeface="Times New Roman" pitchFamily="18" charset="0"/>
              </a:rPr>
              <a:t>)/</a:t>
            </a:r>
            <a:r>
              <a:rPr lang="da-DK" sz="2400" b="1" i="1">
                <a:latin typeface="Times New Roman" pitchFamily="18" charset="0"/>
              </a:rPr>
              <a:t>P</a:t>
            </a:r>
            <a:r>
              <a:rPr lang="da-DK" sz="2400" b="1">
                <a:latin typeface="Times New Roman" pitchFamily="18" charset="0"/>
              </a:rPr>
              <a:t>(</a:t>
            </a:r>
            <a:r>
              <a:rPr lang="da-DK" sz="2400" b="1" i="1">
                <a:latin typeface="Times New Roman" pitchFamily="18" charset="0"/>
              </a:rPr>
              <a:t>k,m</a:t>
            </a:r>
            <a:r>
              <a:rPr lang="da-DK" sz="2400" b="1" i="1" baseline="-25000">
                <a:latin typeface="Symbol" pitchFamily="18" charset="2"/>
              </a:rPr>
              <a:t>n</a:t>
            </a:r>
            <a:r>
              <a:rPr lang="da-DK" sz="2400" b="1">
                <a:latin typeface="Symbol" pitchFamily="18" charset="2"/>
              </a:rPr>
              <a:t>=0)</a:t>
            </a:r>
            <a:endParaRPr lang="en-US" sz="2400" b="1" i="1">
              <a:latin typeface="Times New Roman" pitchFamily="18" charset="0"/>
            </a:endParaRPr>
          </a:p>
        </p:txBody>
      </p:sp>
      <p:graphicFrame>
        <p:nvGraphicFramePr>
          <p:cNvPr id="806920" name="Object 8"/>
          <p:cNvGraphicFramePr>
            <a:graphicFrameLocks noChangeAspect="1"/>
          </p:cNvGraphicFramePr>
          <p:nvPr/>
        </p:nvGraphicFramePr>
        <p:xfrm>
          <a:off x="228600" y="5715000"/>
          <a:ext cx="3733800" cy="1000125"/>
        </p:xfrm>
        <a:graphic>
          <a:graphicData uri="http://schemas.openxmlformats.org/presentationml/2006/ole">
            <p:oleObj spid="_x0000_s806920" name="Equation" r:id="rId5" imgW="16128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Text Box 2"/>
          <p:cNvSpPr txBox="1">
            <a:spLocks noChangeArrowheads="1"/>
          </p:cNvSpPr>
          <p:nvPr/>
        </p:nvSpPr>
        <p:spPr bwMode="auto">
          <a:xfrm>
            <a:off x="685800" y="2286000"/>
            <a:ext cx="789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 b="1">
                <a:solidFill>
                  <a:srgbClr val="E6F61A"/>
                </a:solidFill>
                <a:latin typeface="Comic Sans MS" pitchFamily="66" charset="0"/>
              </a:rPr>
              <a:t>NOW, WHAT ABOUT NEUTRINO</a:t>
            </a:r>
          </a:p>
          <a:p>
            <a:r>
              <a:rPr lang="da-DK" sz="3600" b="1">
                <a:solidFill>
                  <a:srgbClr val="E6F61A"/>
                </a:solidFill>
                <a:latin typeface="Comic Sans MS" pitchFamily="66" charset="0"/>
              </a:rPr>
              <a:t>PHYSICS?</a:t>
            </a:r>
            <a:endParaRPr lang="en-US" sz="3600" b="1">
              <a:solidFill>
                <a:srgbClr val="E6F61A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Text Box 2"/>
          <p:cNvSpPr txBox="1">
            <a:spLocks noChangeArrowheads="1"/>
          </p:cNvSpPr>
          <p:nvPr/>
        </p:nvSpPr>
        <p:spPr bwMode="auto">
          <a:xfrm>
            <a:off x="258763" y="228600"/>
            <a:ext cx="8885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WHAT IS THE PRESENT BOUND ON THE NEUTRINO MASS?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17156" name="Text Box 4"/>
          <p:cNvSpPr txBox="1">
            <a:spLocks noChangeArrowheads="1"/>
          </p:cNvSpPr>
          <p:nvPr/>
        </p:nvSpPr>
        <p:spPr bwMode="auto">
          <a:xfrm>
            <a:off x="838200" y="3733800"/>
            <a:ext cx="743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STH, MIRIZZI, RAFFELT, WONG (arxiv:1004:0695)</a:t>
            </a:r>
          </a:p>
          <a:p>
            <a:r>
              <a:rPr lang="da-DK">
                <a:solidFill>
                  <a:schemeClr val="bg1"/>
                </a:solidFill>
              </a:rPr>
              <a:t>HAMANN, STH, LESGOURGUES, RAMPF &amp; WONG (arxiv:1003.3999)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7160" name="Text Box 8"/>
          <p:cNvSpPr txBox="1">
            <a:spLocks noChangeArrowheads="1"/>
          </p:cNvSpPr>
          <p:nvPr/>
        </p:nvSpPr>
        <p:spPr bwMode="auto">
          <a:xfrm>
            <a:off x="304800" y="1193800"/>
            <a:ext cx="794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DEPENDS ON DATA SETS USED AND ALLOWED PARAMETERS </a:t>
            </a:r>
            <a:endParaRPr lang="en-US" sz="2000">
              <a:solidFill>
                <a:schemeClr val="bg1"/>
              </a:solidFill>
            </a:endParaRPr>
          </a:p>
        </p:txBody>
      </p:sp>
      <p:graphicFrame>
        <p:nvGraphicFramePr>
          <p:cNvPr id="817161" name="Object 9"/>
          <p:cNvGraphicFramePr>
            <a:graphicFrameLocks noChangeAspect="1"/>
          </p:cNvGraphicFramePr>
          <p:nvPr/>
        </p:nvGraphicFramePr>
        <p:xfrm>
          <a:off x="381000" y="3048000"/>
          <a:ext cx="3811588" cy="587375"/>
        </p:xfrm>
        <a:graphic>
          <a:graphicData uri="http://schemas.openxmlformats.org/presentationml/2006/ole">
            <p:oleObj spid="_x0000_s817161" name="Equation" r:id="rId4" imgW="1650960" imgH="253800" progId="Equation.3">
              <p:embed/>
            </p:oleObj>
          </a:graphicData>
        </a:graphic>
      </p:graphicFrame>
      <p:sp>
        <p:nvSpPr>
          <p:cNvPr id="817162" name="Text Box 10"/>
          <p:cNvSpPr txBox="1">
            <a:spLocks noChangeArrowheads="1"/>
          </p:cNvSpPr>
          <p:nvPr/>
        </p:nvSpPr>
        <p:spPr bwMode="auto">
          <a:xfrm>
            <a:off x="4267200" y="2971800"/>
            <a:ext cx="4362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USING THE MINIMAL COSMOLOGICAL</a:t>
            </a:r>
          </a:p>
          <a:p>
            <a:r>
              <a:rPr lang="da-DK">
                <a:solidFill>
                  <a:schemeClr val="bg1"/>
                </a:solidFill>
              </a:rPr>
              <a:t>MODEL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7163" name="Text Box 11"/>
          <p:cNvSpPr txBox="1">
            <a:spLocks noChangeArrowheads="1"/>
          </p:cNvSpPr>
          <p:nvPr/>
        </p:nvSpPr>
        <p:spPr bwMode="auto">
          <a:xfrm>
            <a:off x="304800" y="1828800"/>
            <a:ext cx="6488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THERE ARE </a:t>
            </a:r>
            <a:r>
              <a:rPr lang="da-DK" sz="2000" u="sng">
                <a:solidFill>
                  <a:schemeClr val="bg1"/>
                </a:solidFill>
              </a:rPr>
              <a:t>MANY</a:t>
            </a:r>
            <a:r>
              <a:rPr lang="da-DK" sz="2000">
                <a:solidFill>
                  <a:schemeClr val="bg1"/>
                </a:solidFill>
              </a:rPr>
              <a:t>  ANALYSES IN THE LITERATURE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817164" name="Rectangle 12"/>
          <p:cNvSpPr>
            <a:spLocks noChangeArrowheads="1"/>
          </p:cNvSpPr>
          <p:nvPr/>
        </p:nvSpPr>
        <p:spPr bwMode="auto">
          <a:xfrm>
            <a:off x="152400" y="2743200"/>
            <a:ext cx="8686800" cy="18288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817165" name="Text Box 13"/>
          <p:cNvSpPr txBox="1">
            <a:spLocks noChangeArrowheads="1"/>
          </p:cNvSpPr>
          <p:nvPr/>
        </p:nvSpPr>
        <p:spPr bwMode="auto">
          <a:xfrm>
            <a:off x="669925" y="4684713"/>
            <a:ext cx="245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JUST ONE EXAMPLE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AutoShape 2"/>
          <p:cNvSpPr>
            <a:spLocks noChangeArrowheads="1"/>
          </p:cNvSpPr>
          <p:nvPr/>
        </p:nvSpPr>
        <p:spPr bwMode="auto">
          <a:xfrm flipH="1">
            <a:off x="2362200" y="3429000"/>
            <a:ext cx="5867400" cy="2209800"/>
          </a:xfrm>
          <a:prstGeom prst="rtTriangle">
            <a:avLst/>
          </a:pr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819203" name="AutoShape 3"/>
          <p:cNvSpPr>
            <a:spLocks noChangeArrowheads="1"/>
          </p:cNvSpPr>
          <p:nvPr/>
        </p:nvSpPr>
        <p:spPr bwMode="auto">
          <a:xfrm rot="10800000" flipH="1">
            <a:off x="2362200" y="1752600"/>
            <a:ext cx="4800600" cy="1828800"/>
          </a:xfrm>
          <a:prstGeom prst="rtTriangle">
            <a:avLst/>
          </a:prstGeom>
          <a:solidFill>
            <a:srgbClr val="FF0000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819204" name="Text Box 4"/>
          <p:cNvSpPr txBox="1">
            <a:spLocks noChangeArrowheads="1"/>
          </p:cNvSpPr>
          <p:nvPr/>
        </p:nvSpPr>
        <p:spPr bwMode="auto">
          <a:xfrm>
            <a:off x="914400" y="304800"/>
            <a:ext cx="735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THE NEUTRINO MASS FROM COSMOLOGY PLOT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19205" name="Line 5"/>
          <p:cNvSpPr>
            <a:spLocks noChangeShapeType="1"/>
          </p:cNvSpPr>
          <p:nvPr/>
        </p:nvSpPr>
        <p:spPr bwMode="auto">
          <a:xfrm>
            <a:off x="2362200" y="5715000"/>
            <a:ext cx="57912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19206" name="Line 6"/>
          <p:cNvSpPr>
            <a:spLocks noChangeShapeType="1"/>
          </p:cNvSpPr>
          <p:nvPr/>
        </p:nvSpPr>
        <p:spPr bwMode="auto">
          <a:xfrm flipV="1">
            <a:off x="2286000" y="1143000"/>
            <a:ext cx="0" cy="4495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19207" name="Text Box 7"/>
          <p:cNvSpPr txBox="1">
            <a:spLocks noChangeArrowheads="1"/>
          </p:cNvSpPr>
          <p:nvPr/>
        </p:nvSpPr>
        <p:spPr bwMode="auto">
          <a:xfrm>
            <a:off x="7391400" y="5918200"/>
            <a:ext cx="1679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Larger model</a:t>
            </a:r>
          </a:p>
          <a:p>
            <a:r>
              <a:rPr lang="da-DK" sz="2000">
                <a:solidFill>
                  <a:schemeClr val="bg1"/>
                </a:solidFill>
              </a:rPr>
              <a:t>space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819208" name="Text Box 8"/>
          <p:cNvSpPr txBox="1">
            <a:spLocks noChangeArrowheads="1"/>
          </p:cNvSpPr>
          <p:nvPr/>
        </p:nvSpPr>
        <p:spPr bwMode="auto">
          <a:xfrm>
            <a:off x="838200" y="1041400"/>
            <a:ext cx="1325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More data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819209" name="Text Box 9"/>
          <p:cNvSpPr txBox="1">
            <a:spLocks noChangeArrowheads="1"/>
          </p:cNvSpPr>
          <p:nvPr/>
        </p:nvSpPr>
        <p:spPr bwMode="auto">
          <a:xfrm>
            <a:off x="974725" y="4913313"/>
            <a:ext cx="117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CMB only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0" name="Text Box 10"/>
          <p:cNvSpPr txBox="1">
            <a:spLocks noChangeArrowheads="1"/>
          </p:cNvSpPr>
          <p:nvPr/>
        </p:nvSpPr>
        <p:spPr bwMode="auto">
          <a:xfrm>
            <a:off x="990600" y="3886200"/>
            <a:ext cx="1003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+ SDSS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1" name="Text Box 11"/>
          <p:cNvSpPr txBox="1">
            <a:spLocks noChangeArrowheads="1"/>
          </p:cNvSpPr>
          <p:nvPr/>
        </p:nvSpPr>
        <p:spPr bwMode="auto">
          <a:xfrm>
            <a:off x="990600" y="2590800"/>
            <a:ext cx="96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+ SNI-a</a:t>
            </a:r>
          </a:p>
          <a:p>
            <a:r>
              <a:rPr lang="da-DK">
                <a:solidFill>
                  <a:schemeClr val="bg1"/>
                </a:solidFill>
              </a:rPr>
              <a:t>+WL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2" name="Text Box 12"/>
          <p:cNvSpPr txBox="1">
            <a:spLocks noChangeArrowheads="1"/>
          </p:cNvSpPr>
          <p:nvPr/>
        </p:nvSpPr>
        <p:spPr bwMode="auto">
          <a:xfrm>
            <a:off x="990600" y="1752600"/>
            <a:ext cx="119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+Ly-alpha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3" name="Text Box 13"/>
          <p:cNvSpPr txBox="1">
            <a:spLocks noChangeArrowheads="1"/>
          </p:cNvSpPr>
          <p:nvPr/>
        </p:nvSpPr>
        <p:spPr bwMode="auto">
          <a:xfrm>
            <a:off x="2422525" y="5827713"/>
            <a:ext cx="97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Minimal</a:t>
            </a:r>
          </a:p>
          <a:p>
            <a:r>
              <a:rPr lang="da-DK">
                <a:solidFill>
                  <a:schemeClr val="bg1"/>
                </a:solidFill>
                <a:latin typeface="Symbol" pitchFamily="18" charset="2"/>
              </a:rPr>
              <a:t>L</a:t>
            </a:r>
            <a:r>
              <a:rPr lang="da-DK">
                <a:solidFill>
                  <a:schemeClr val="bg1"/>
                </a:solidFill>
                <a:latin typeface="Arial Unicode MS" pitchFamily="34" charset="-128"/>
              </a:rPr>
              <a:t>CDM</a:t>
            </a:r>
            <a:endParaRPr lang="en-US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19214" name="Text Box 14"/>
          <p:cNvSpPr txBox="1">
            <a:spLocks noChangeArrowheads="1"/>
          </p:cNvSpPr>
          <p:nvPr/>
        </p:nvSpPr>
        <p:spPr bwMode="auto">
          <a:xfrm>
            <a:off x="4419600" y="5867400"/>
            <a:ext cx="56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+</a:t>
            </a:r>
            <a:r>
              <a:rPr lang="da-DK" i="1">
                <a:solidFill>
                  <a:schemeClr val="bg1"/>
                </a:solidFill>
              </a:rPr>
              <a:t>N</a:t>
            </a:r>
            <a:r>
              <a:rPr lang="da-DK" baseline="-25000">
                <a:solidFill>
                  <a:schemeClr val="bg1"/>
                </a:solidFill>
                <a:latin typeface="Symbol" pitchFamily="18" charset="2"/>
              </a:rPr>
              <a:t>n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19215" name="Text Box 15"/>
          <p:cNvSpPr txBox="1">
            <a:spLocks noChangeArrowheads="1"/>
          </p:cNvSpPr>
          <p:nvPr/>
        </p:nvSpPr>
        <p:spPr bwMode="auto">
          <a:xfrm>
            <a:off x="5791200" y="5867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+</a:t>
            </a:r>
            <a:r>
              <a:rPr lang="da-DK" i="1">
                <a:solidFill>
                  <a:schemeClr val="bg1"/>
                </a:solidFill>
              </a:rPr>
              <a:t>w</a:t>
            </a:r>
            <a:r>
              <a:rPr lang="da-DK">
                <a:solidFill>
                  <a:schemeClr val="bg1"/>
                </a:solidFill>
              </a:rPr>
              <a:t>+……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6" name="Text Box 16"/>
          <p:cNvSpPr txBox="1">
            <a:spLocks noChangeArrowheads="1"/>
          </p:cNvSpPr>
          <p:nvPr/>
        </p:nvSpPr>
        <p:spPr bwMode="auto">
          <a:xfrm>
            <a:off x="2514600" y="49530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1.1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7" name="Text Box 17"/>
          <p:cNvSpPr txBox="1">
            <a:spLocks noChangeArrowheads="1"/>
          </p:cNvSpPr>
          <p:nvPr/>
        </p:nvSpPr>
        <p:spPr bwMode="auto">
          <a:xfrm>
            <a:off x="2514600" y="38862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0.6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8" name="Text Box 18"/>
          <p:cNvSpPr txBox="1">
            <a:spLocks noChangeArrowheads="1"/>
          </p:cNvSpPr>
          <p:nvPr/>
        </p:nvSpPr>
        <p:spPr bwMode="auto">
          <a:xfrm>
            <a:off x="2514600" y="2667000"/>
            <a:ext cx="104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~ 0.5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19" name="Text Box 19"/>
          <p:cNvSpPr txBox="1">
            <a:spLocks noChangeArrowheads="1"/>
          </p:cNvSpPr>
          <p:nvPr/>
        </p:nvSpPr>
        <p:spPr bwMode="auto">
          <a:xfrm>
            <a:off x="2514600" y="1752600"/>
            <a:ext cx="104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~ 0.2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0" name="Text Box 20"/>
          <p:cNvSpPr txBox="1">
            <a:spLocks noChangeArrowheads="1"/>
          </p:cNvSpPr>
          <p:nvPr/>
        </p:nvSpPr>
        <p:spPr bwMode="auto">
          <a:xfrm>
            <a:off x="4267200" y="4953000"/>
            <a:ext cx="850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~ 2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1" name="Text Box 21"/>
          <p:cNvSpPr txBox="1">
            <a:spLocks noChangeArrowheads="1"/>
          </p:cNvSpPr>
          <p:nvPr/>
        </p:nvSpPr>
        <p:spPr bwMode="auto">
          <a:xfrm>
            <a:off x="5867400" y="49530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2.?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2" name="Text Box 22"/>
          <p:cNvSpPr txBox="1">
            <a:spLocks noChangeArrowheads="1"/>
          </p:cNvSpPr>
          <p:nvPr/>
        </p:nvSpPr>
        <p:spPr bwMode="auto">
          <a:xfrm>
            <a:off x="7467600" y="4953000"/>
            <a:ext cx="90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???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3" name="Text Box 23"/>
          <p:cNvSpPr txBox="1">
            <a:spLocks noChangeArrowheads="1"/>
          </p:cNvSpPr>
          <p:nvPr/>
        </p:nvSpPr>
        <p:spPr bwMode="auto">
          <a:xfrm>
            <a:off x="4343400" y="3886200"/>
            <a:ext cx="850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~ 1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4" name="Text Box 24"/>
          <p:cNvSpPr txBox="1">
            <a:spLocks noChangeArrowheads="1"/>
          </p:cNvSpPr>
          <p:nvPr/>
        </p:nvSpPr>
        <p:spPr bwMode="auto">
          <a:xfrm>
            <a:off x="5867400" y="3886200"/>
            <a:ext cx="85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1-2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5" name="Text Box 25"/>
          <p:cNvSpPr txBox="1">
            <a:spLocks noChangeArrowheads="1"/>
          </p:cNvSpPr>
          <p:nvPr/>
        </p:nvSpPr>
        <p:spPr bwMode="auto">
          <a:xfrm>
            <a:off x="4267200" y="26670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0.5-0.6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6" name="Text Box 26"/>
          <p:cNvSpPr txBox="1">
            <a:spLocks noChangeArrowheads="1"/>
          </p:cNvSpPr>
          <p:nvPr/>
        </p:nvSpPr>
        <p:spPr bwMode="auto">
          <a:xfrm>
            <a:off x="5867400" y="26670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0.5-0.6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7" name="Text Box 27"/>
          <p:cNvSpPr txBox="1">
            <a:spLocks noChangeArrowheads="1"/>
          </p:cNvSpPr>
          <p:nvPr/>
        </p:nvSpPr>
        <p:spPr bwMode="auto">
          <a:xfrm>
            <a:off x="4267200" y="17526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0.2-0.3 eV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9228" name="Text Box 28"/>
          <p:cNvSpPr txBox="1">
            <a:spLocks noChangeArrowheads="1"/>
          </p:cNvSpPr>
          <p:nvPr/>
        </p:nvSpPr>
        <p:spPr bwMode="auto">
          <a:xfrm>
            <a:off x="5867400" y="17526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0.2-0.3 eV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819229" name="Picture 29" descr="cards_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990600"/>
            <a:ext cx="2667000" cy="2262188"/>
          </a:xfrm>
          <a:prstGeom prst="rect">
            <a:avLst/>
          </a:prstGeom>
          <a:noFill/>
        </p:spPr>
      </p:pic>
      <p:pic>
        <p:nvPicPr>
          <p:cNvPr id="819230" name="Picture 30" descr="01807_menkaure_pyram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429000"/>
            <a:ext cx="2800350" cy="2185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6852" name="Picture 4" descr="fi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9144000" cy="3357563"/>
          </a:xfrm>
          <a:prstGeom prst="rect">
            <a:avLst/>
          </a:prstGeom>
          <a:noFill/>
        </p:spPr>
      </p:pic>
      <p:sp>
        <p:nvSpPr>
          <p:cNvPr id="846853" name="Text Box 5"/>
          <p:cNvSpPr txBox="1">
            <a:spLocks noChangeArrowheads="1"/>
          </p:cNvSpPr>
          <p:nvPr/>
        </p:nvSpPr>
        <p:spPr bwMode="auto">
          <a:xfrm>
            <a:off x="381000" y="5486400"/>
            <a:ext cx="421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Gonzalez-Garcia et al., arxiv:1006.3795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46854" name="Oval 6"/>
          <p:cNvSpPr>
            <a:spLocks noChangeArrowheads="1"/>
          </p:cNvSpPr>
          <p:nvPr/>
        </p:nvSpPr>
        <p:spPr bwMode="auto">
          <a:xfrm>
            <a:off x="1676400" y="2286000"/>
            <a:ext cx="8382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685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708" name="Text Box 4"/>
          <p:cNvSpPr txBox="1">
            <a:spLocks noChangeArrowheads="1"/>
          </p:cNvSpPr>
          <p:nvPr/>
        </p:nvSpPr>
        <p:spPr bwMode="auto">
          <a:xfrm>
            <a:off x="3200400" y="609600"/>
            <a:ext cx="2547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800">
                <a:solidFill>
                  <a:schemeClr val="bg1"/>
                </a:solidFill>
                <a:latin typeface="Comic Sans MS" pitchFamily="66" charset="0"/>
              </a:rPr>
              <a:t>WHAT IS </a:t>
            </a:r>
            <a:r>
              <a:rPr lang="da-DK" sz="2800" i="1">
                <a:solidFill>
                  <a:schemeClr val="bg1"/>
                </a:solidFill>
                <a:latin typeface="Comic Sans MS" pitchFamily="66" charset="0"/>
              </a:rPr>
              <a:t>N</a:t>
            </a:r>
            <a:r>
              <a:rPr lang="da-DK" sz="2800" baseline="-250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2800">
                <a:solidFill>
                  <a:schemeClr val="bg1"/>
                </a:solidFill>
                <a:latin typeface="Symbol" pitchFamily="18" charset="2"/>
              </a:rPr>
              <a:t>?</a:t>
            </a:r>
            <a:endParaRPr lang="en-US" sz="28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40709" name="Text Box 5"/>
          <p:cNvSpPr txBox="1">
            <a:spLocks noChangeArrowheads="1"/>
          </p:cNvSpPr>
          <p:nvPr/>
        </p:nvSpPr>
        <p:spPr bwMode="auto">
          <a:xfrm>
            <a:off x="898525" y="1793875"/>
            <a:ext cx="73580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  <a:latin typeface="Comic Sans MS" pitchFamily="66" charset="0"/>
              </a:rPr>
              <a:t>A MEASURE OF THE ENERGY DENSITY IN NON-INTERACTING</a:t>
            </a:r>
          </a:p>
          <a:p>
            <a:r>
              <a:rPr lang="da-DK">
                <a:solidFill>
                  <a:schemeClr val="bg1"/>
                </a:solidFill>
                <a:latin typeface="Comic Sans MS" pitchFamily="66" charset="0"/>
              </a:rPr>
              <a:t>RADIATION IN THE EARLY UNIVERSE</a:t>
            </a:r>
          </a:p>
          <a:p>
            <a:endParaRPr lang="da-DK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da-DK">
                <a:solidFill>
                  <a:schemeClr val="bg1"/>
                </a:solidFill>
                <a:latin typeface="Comic Sans MS" pitchFamily="66" charset="0"/>
              </a:rPr>
              <a:t>THE STANDARD MODEL PREDICTION IS </a:t>
            </a:r>
            <a:endParaRPr lang="en-US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840710" name="Object 6"/>
          <p:cNvGraphicFramePr>
            <a:graphicFrameLocks noChangeAspect="1"/>
          </p:cNvGraphicFramePr>
          <p:nvPr/>
        </p:nvGraphicFramePr>
        <p:xfrm>
          <a:off x="1752600" y="3200400"/>
          <a:ext cx="5699125" cy="1135063"/>
        </p:xfrm>
        <a:graphic>
          <a:graphicData uri="http://schemas.openxmlformats.org/presentationml/2006/ole">
            <p:oleObj spid="_x0000_s840710" name="Equation" r:id="rId3" imgW="2489040" imgH="495000" progId="Equation.3">
              <p:embed/>
            </p:oleObj>
          </a:graphicData>
        </a:graphic>
      </p:graphicFrame>
      <p:sp>
        <p:nvSpPr>
          <p:cNvPr id="840711" name="Text Box 7"/>
          <p:cNvSpPr txBox="1">
            <a:spLocks noChangeArrowheads="1"/>
          </p:cNvSpPr>
          <p:nvPr/>
        </p:nvSpPr>
        <p:spPr bwMode="auto">
          <a:xfrm>
            <a:off x="990600" y="4953000"/>
            <a:ext cx="7150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  <a:latin typeface="Comic Sans MS" pitchFamily="66" charset="0"/>
              </a:rPr>
              <a:t>BUT ADDITIONAL LIGHT PARTICLES (STERILE NEUTRINOS,</a:t>
            </a:r>
          </a:p>
          <a:p>
            <a:r>
              <a:rPr lang="da-DK">
                <a:solidFill>
                  <a:schemeClr val="bg1"/>
                </a:solidFill>
                <a:latin typeface="Comic Sans MS" pitchFamily="66" charset="0"/>
              </a:rPr>
              <a:t>AXIONS, MAJORONS,…..) COULD MAKE IT HIGHER</a:t>
            </a:r>
            <a:endParaRPr lang="en-US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40712" name="Text Box 8"/>
          <p:cNvSpPr txBox="1">
            <a:spLocks noChangeArrowheads="1"/>
          </p:cNvSpPr>
          <p:nvPr/>
        </p:nvSpPr>
        <p:spPr bwMode="auto">
          <a:xfrm>
            <a:off x="1812925" y="4303713"/>
            <a:ext cx="348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Mangano et al., hep-ph/0506164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874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0"/>
            <a:ext cx="5097463" cy="6858000"/>
          </a:xfrm>
          <a:prstGeom prst="rect">
            <a:avLst/>
          </a:prstGeom>
          <a:noFill/>
        </p:spPr>
      </p:pic>
      <p:sp>
        <p:nvSpPr>
          <p:cNvPr id="847875" name="Rectangle 3"/>
          <p:cNvSpPr>
            <a:spLocks noChangeArrowheads="1"/>
          </p:cNvSpPr>
          <p:nvPr/>
        </p:nvSpPr>
        <p:spPr bwMode="auto">
          <a:xfrm>
            <a:off x="5291138" y="127000"/>
            <a:ext cx="228600" cy="586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847876" name="Text Box 4"/>
          <p:cNvSpPr txBox="1">
            <a:spLocks noChangeArrowheads="1"/>
          </p:cNvSpPr>
          <p:nvPr/>
        </p:nvSpPr>
        <p:spPr bwMode="auto">
          <a:xfrm>
            <a:off x="212725" y="239713"/>
            <a:ext cx="27511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TIME EVOLUTION OF</a:t>
            </a:r>
          </a:p>
          <a:p>
            <a:r>
              <a:rPr lang="da-DK" sz="2000">
                <a:solidFill>
                  <a:schemeClr val="bg1"/>
                </a:solidFill>
              </a:rPr>
              <a:t>THE 95% BOUND ON</a:t>
            </a:r>
          </a:p>
          <a:p>
            <a:r>
              <a:rPr lang="da-DK" sz="2000" i="1">
                <a:solidFill>
                  <a:schemeClr val="bg1"/>
                </a:solidFill>
              </a:rPr>
              <a:t>N</a:t>
            </a:r>
            <a:r>
              <a:rPr lang="da-DK" sz="2000" baseline="-25000">
                <a:solidFill>
                  <a:schemeClr val="bg1"/>
                </a:solidFill>
                <a:latin typeface="Symbol" pitchFamily="18" charset="2"/>
              </a:rPr>
              <a:t>n</a:t>
            </a:r>
            <a:endParaRPr lang="en-US" sz="2000" i="1">
              <a:solidFill>
                <a:schemeClr val="bg1"/>
              </a:solidFill>
            </a:endParaRPr>
          </a:p>
        </p:txBody>
      </p:sp>
      <p:sp>
        <p:nvSpPr>
          <p:cNvPr id="847877" name="Text Box 5"/>
          <p:cNvSpPr txBox="1">
            <a:spLocks noChangeArrowheads="1"/>
          </p:cNvSpPr>
          <p:nvPr/>
        </p:nvSpPr>
        <p:spPr bwMode="auto">
          <a:xfrm>
            <a:off x="136525" y="5573713"/>
            <a:ext cx="2728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bg1"/>
                </a:solidFill>
              </a:rPr>
              <a:t>ESTIMATED PLANCK</a:t>
            </a:r>
          </a:p>
          <a:p>
            <a:r>
              <a:rPr lang="da-DK" sz="2000">
                <a:solidFill>
                  <a:schemeClr val="bg1"/>
                </a:solidFill>
              </a:rPr>
              <a:t>SENSITIVITY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847878" name="Line 6"/>
          <p:cNvSpPr>
            <a:spLocks noChangeShapeType="1"/>
          </p:cNvSpPr>
          <p:nvPr/>
        </p:nvSpPr>
        <p:spPr bwMode="auto">
          <a:xfrm>
            <a:off x="2971800" y="5791200"/>
            <a:ext cx="2286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7879" name="Text Box 7"/>
          <p:cNvSpPr txBox="1">
            <a:spLocks noChangeArrowheads="1"/>
          </p:cNvSpPr>
          <p:nvPr/>
        </p:nvSpPr>
        <p:spPr bwMode="auto">
          <a:xfrm>
            <a:off x="6232525" y="115888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Pre-WMAP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47880" name="Text Box 8"/>
          <p:cNvSpPr txBox="1">
            <a:spLocks noChangeArrowheads="1"/>
          </p:cNvSpPr>
          <p:nvPr/>
        </p:nvSpPr>
        <p:spPr bwMode="auto">
          <a:xfrm>
            <a:off x="6324600" y="13716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WMAP-1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47881" name="Text Box 9"/>
          <p:cNvSpPr txBox="1">
            <a:spLocks noChangeArrowheads="1"/>
          </p:cNvSpPr>
          <p:nvPr/>
        </p:nvSpPr>
        <p:spPr bwMode="auto">
          <a:xfrm>
            <a:off x="6324600" y="23622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WMAP-3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47882" name="Text Box 10"/>
          <p:cNvSpPr txBox="1">
            <a:spLocks noChangeArrowheads="1"/>
          </p:cNvSpPr>
          <p:nvPr/>
        </p:nvSpPr>
        <p:spPr bwMode="auto">
          <a:xfrm>
            <a:off x="6324600" y="32766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WMAP-5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847883" name="Text Box 11"/>
          <p:cNvSpPr txBox="1">
            <a:spLocks noChangeArrowheads="1"/>
          </p:cNvSpPr>
          <p:nvPr/>
        </p:nvSpPr>
        <p:spPr bwMode="auto">
          <a:xfrm>
            <a:off x="6324600" y="41910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WMAP-7</a:t>
            </a:r>
            <a:endParaRPr 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875" grpId="0" animBg="1"/>
      <p:bldP spid="847877" grpId="0"/>
      <p:bldP spid="84787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Line 2"/>
          <p:cNvSpPr>
            <a:spLocks noChangeShapeType="1"/>
          </p:cNvSpPr>
          <p:nvPr/>
        </p:nvSpPr>
        <p:spPr bwMode="auto">
          <a:xfrm>
            <a:off x="1752600" y="5257800"/>
            <a:ext cx="160020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899" name="Line 3"/>
          <p:cNvSpPr>
            <a:spLocks noChangeShapeType="1"/>
          </p:cNvSpPr>
          <p:nvPr/>
        </p:nvSpPr>
        <p:spPr bwMode="auto">
          <a:xfrm>
            <a:off x="1752600" y="3505200"/>
            <a:ext cx="16002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0" name="Line 4"/>
          <p:cNvSpPr>
            <a:spLocks noChangeShapeType="1"/>
          </p:cNvSpPr>
          <p:nvPr/>
        </p:nvSpPr>
        <p:spPr bwMode="auto">
          <a:xfrm>
            <a:off x="1752600" y="3352800"/>
            <a:ext cx="16002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1" name="Line 5"/>
          <p:cNvSpPr>
            <a:spLocks noChangeShapeType="1"/>
          </p:cNvSpPr>
          <p:nvPr/>
        </p:nvSpPr>
        <p:spPr bwMode="auto">
          <a:xfrm>
            <a:off x="1752600" y="5029200"/>
            <a:ext cx="1600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2" name="Line 6"/>
          <p:cNvSpPr>
            <a:spLocks noChangeShapeType="1"/>
          </p:cNvSpPr>
          <p:nvPr/>
        </p:nvSpPr>
        <p:spPr bwMode="auto">
          <a:xfrm>
            <a:off x="1752600" y="5181600"/>
            <a:ext cx="1600200" cy="0"/>
          </a:xfrm>
          <a:prstGeom prst="line">
            <a:avLst/>
          </a:prstGeom>
          <a:noFill/>
          <a:ln w="28575">
            <a:solidFill>
              <a:srgbClr val="E6F61A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3" name="Line 7"/>
          <p:cNvSpPr>
            <a:spLocks noChangeShapeType="1"/>
          </p:cNvSpPr>
          <p:nvPr/>
        </p:nvSpPr>
        <p:spPr bwMode="auto">
          <a:xfrm>
            <a:off x="5334000" y="3581400"/>
            <a:ext cx="160020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4" name="Line 8"/>
          <p:cNvSpPr>
            <a:spLocks noChangeShapeType="1"/>
          </p:cNvSpPr>
          <p:nvPr/>
        </p:nvSpPr>
        <p:spPr bwMode="auto">
          <a:xfrm>
            <a:off x="5334000" y="5257800"/>
            <a:ext cx="16002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5" name="Line 9"/>
          <p:cNvSpPr>
            <a:spLocks noChangeShapeType="1"/>
          </p:cNvSpPr>
          <p:nvPr/>
        </p:nvSpPr>
        <p:spPr bwMode="auto">
          <a:xfrm>
            <a:off x="5334000" y="5105400"/>
            <a:ext cx="16002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6" name="Line 10"/>
          <p:cNvSpPr>
            <a:spLocks noChangeShapeType="1"/>
          </p:cNvSpPr>
          <p:nvPr/>
        </p:nvSpPr>
        <p:spPr bwMode="auto">
          <a:xfrm>
            <a:off x="5334000" y="3352800"/>
            <a:ext cx="1600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7" name="Line 11"/>
          <p:cNvSpPr>
            <a:spLocks noChangeShapeType="1"/>
          </p:cNvSpPr>
          <p:nvPr/>
        </p:nvSpPr>
        <p:spPr bwMode="auto">
          <a:xfrm>
            <a:off x="5334000" y="3505200"/>
            <a:ext cx="1600200" cy="0"/>
          </a:xfrm>
          <a:prstGeom prst="line">
            <a:avLst/>
          </a:prstGeom>
          <a:noFill/>
          <a:ln w="28575">
            <a:solidFill>
              <a:srgbClr val="E6F61A"/>
            </a:solidFill>
            <a:round/>
            <a:headEnd/>
            <a:tailEnd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848908" name="Text Box 12"/>
          <p:cNvSpPr txBox="1">
            <a:spLocks noChangeArrowheads="1"/>
          </p:cNvSpPr>
          <p:nvPr/>
        </p:nvSpPr>
        <p:spPr bwMode="auto">
          <a:xfrm>
            <a:off x="838200" y="1600200"/>
            <a:ext cx="7499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>
                <a:solidFill>
                  <a:schemeClr val="bg1"/>
                </a:solidFill>
              </a:rPr>
              <a:t>ASSUMING A NUMBER OF ADDITIONAL STERILE STATES OF </a:t>
            </a:r>
          </a:p>
          <a:p>
            <a:r>
              <a:rPr lang="da-DK">
                <a:solidFill>
                  <a:schemeClr val="bg1"/>
                </a:solidFill>
              </a:rPr>
              <a:t>APPROXIMATELY EQUAL MASS, TWO QUALITATIVELY DIFFERENT</a:t>
            </a:r>
          </a:p>
          <a:p>
            <a:r>
              <a:rPr lang="da-DK">
                <a:solidFill>
                  <a:schemeClr val="bg1"/>
                </a:solidFill>
              </a:rPr>
              <a:t>HIERARCHIES EMERGE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48909" name="Text Box 13"/>
          <p:cNvSpPr txBox="1">
            <a:spLocks noChangeArrowheads="1"/>
          </p:cNvSpPr>
          <p:nvPr/>
        </p:nvSpPr>
        <p:spPr bwMode="auto">
          <a:xfrm>
            <a:off x="2117725" y="5602288"/>
            <a:ext cx="75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 b="1">
                <a:solidFill>
                  <a:schemeClr val="bg1"/>
                </a:solidFill>
              </a:rPr>
              <a:t>3+N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48910" name="Text Box 14"/>
          <p:cNvSpPr txBox="1">
            <a:spLocks noChangeArrowheads="1"/>
          </p:cNvSpPr>
          <p:nvPr/>
        </p:nvSpPr>
        <p:spPr bwMode="auto">
          <a:xfrm>
            <a:off x="5791200" y="5565775"/>
            <a:ext cx="75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 b="1">
                <a:solidFill>
                  <a:schemeClr val="bg1"/>
                </a:solidFill>
              </a:rPr>
              <a:t>N+3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48911" name="Text Box 15"/>
          <p:cNvSpPr txBox="1">
            <a:spLocks noChangeArrowheads="1"/>
          </p:cNvSpPr>
          <p:nvPr/>
        </p:nvSpPr>
        <p:spPr bwMode="auto">
          <a:xfrm>
            <a:off x="762000" y="2971800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3600" baseline="-25000">
                <a:solidFill>
                  <a:schemeClr val="bg1"/>
                </a:solidFill>
              </a:rPr>
              <a:t>s</a:t>
            </a:r>
            <a:endParaRPr lang="en-US" sz="36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48912" name="Text Box 16"/>
          <p:cNvSpPr txBox="1">
            <a:spLocks noChangeArrowheads="1"/>
          </p:cNvSpPr>
          <p:nvPr/>
        </p:nvSpPr>
        <p:spPr bwMode="auto">
          <a:xfrm>
            <a:off x="7239000" y="4800600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3600" baseline="-25000">
                <a:solidFill>
                  <a:schemeClr val="bg1"/>
                </a:solidFill>
              </a:rPr>
              <a:t>s</a:t>
            </a:r>
            <a:endParaRPr lang="en-US" sz="36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48913" name="Text Box 17"/>
          <p:cNvSpPr txBox="1">
            <a:spLocks noChangeArrowheads="1"/>
          </p:cNvSpPr>
          <p:nvPr/>
        </p:nvSpPr>
        <p:spPr bwMode="auto">
          <a:xfrm>
            <a:off x="838200" y="4724400"/>
            <a:ext cx="625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3600" baseline="-25000">
                <a:solidFill>
                  <a:schemeClr val="bg1"/>
                </a:solidFill>
              </a:rPr>
              <a:t>A</a:t>
            </a:r>
            <a:endParaRPr lang="en-US" sz="36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48914" name="Text Box 18"/>
          <p:cNvSpPr txBox="1">
            <a:spLocks noChangeArrowheads="1"/>
          </p:cNvSpPr>
          <p:nvPr/>
        </p:nvSpPr>
        <p:spPr bwMode="auto">
          <a:xfrm>
            <a:off x="7239000" y="3048000"/>
            <a:ext cx="625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60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da-DK" sz="3600" baseline="-25000">
                <a:solidFill>
                  <a:schemeClr val="bg1"/>
                </a:solidFill>
              </a:rPr>
              <a:t>A</a:t>
            </a:r>
            <a:endParaRPr lang="en-US" sz="36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48915" name="Text Box 19"/>
          <p:cNvSpPr txBox="1">
            <a:spLocks noChangeArrowheads="1"/>
          </p:cNvSpPr>
          <p:nvPr/>
        </p:nvSpPr>
        <p:spPr bwMode="auto">
          <a:xfrm>
            <a:off x="822325" y="417513"/>
            <a:ext cx="78152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 STERILE NEUTRINO IS PERHAPS THE MOST OBVIOUS CANDIDATE</a:t>
            </a:r>
          </a:p>
          <a:p>
            <a:r>
              <a:rPr lang="da-DK" dirty="0">
                <a:solidFill>
                  <a:schemeClr val="bg1"/>
                </a:solidFill>
              </a:rPr>
              <a:t>FOR AN EXPLANATION OF THE EXTRA ENERGY </a:t>
            </a:r>
            <a:r>
              <a:rPr lang="da-DK" dirty="0" smtClean="0">
                <a:solidFill>
                  <a:schemeClr val="bg1"/>
                </a:solidFill>
              </a:rPr>
              <a:t>DENSITY</a:t>
            </a:r>
          </a:p>
          <a:p>
            <a:r>
              <a:rPr lang="da-DK" dirty="0" err="1" smtClean="0">
                <a:solidFill>
                  <a:schemeClr val="bg1"/>
                </a:solidFill>
              </a:rPr>
              <a:t>Hamann</a:t>
            </a:r>
            <a:r>
              <a:rPr lang="da-DK" dirty="0" smtClean="0">
                <a:solidFill>
                  <a:schemeClr val="bg1"/>
                </a:solidFill>
              </a:rPr>
              <a:t>, STH, </a:t>
            </a:r>
            <a:r>
              <a:rPr lang="da-DK" dirty="0" err="1" smtClean="0">
                <a:solidFill>
                  <a:schemeClr val="bg1"/>
                </a:solidFill>
              </a:rPr>
              <a:t>Raffelt</a:t>
            </a:r>
            <a:r>
              <a:rPr lang="da-DK" dirty="0" smtClean="0">
                <a:solidFill>
                  <a:schemeClr val="bg1"/>
                </a:solidFill>
              </a:rPr>
              <a:t>, </a:t>
            </a:r>
            <a:r>
              <a:rPr lang="da-DK" dirty="0" err="1" smtClean="0">
                <a:solidFill>
                  <a:schemeClr val="bg1"/>
                </a:solidFill>
              </a:rPr>
              <a:t>Tamborra</a:t>
            </a:r>
            <a:r>
              <a:rPr lang="da-DK" dirty="0" smtClean="0">
                <a:solidFill>
                  <a:schemeClr val="bg1"/>
                </a:solidFill>
              </a:rPr>
              <a:t>, </a:t>
            </a:r>
            <a:r>
              <a:rPr lang="da-DK" dirty="0" err="1" smtClean="0">
                <a:solidFill>
                  <a:schemeClr val="bg1"/>
                </a:solidFill>
              </a:rPr>
              <a:t>Wong</a:t>
            </a:r>
            <a:r>
              <a:rPr lang="da-DK" dirty="0" smtClean="0">
                <a:solidFill>
                  <a:schemeClr val="bg1"/>
                </a:solidFill>
              </a:rPr>
              <a:t>, arxiv:1006.5276 (PRL)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5" name="Rectangle 3"/>
          <p:cNvSpPr>
            <a:spLocks noChangeArrowheads="1"/>
          </p:cNvSpPr>
          <p:nvPr/>
        </p:nvSpPr>
        <p:spPr bwMode="auto">
          <a:xfrm>
            <a:off x="152400" y="2895600"/>
            <a:ext cx="8839200" cy="1676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684036" name="Text Box 4"/>
          <p:cNvSpPr txBox="1">
            <a:spLocks noChangeArrowheads="1"/>
          </p:cNvSpPr>
          <p:nvPr/>
        </p:nvSpPr>
        <p:spPr bwMode="auto">
          <a:xfrm>
            <a:off x="1050925" y="955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684041" name="Object 9"/>
          <p:cNvGraphicFramePr>
            <a:graphicFrameLocks noChangeAspect="1"/>
          </p:cNvGraphicFramePr>
          <p:nvPr/>
        </p:nvGraphicFramePr>
        <p:xfrm>
          <a:off x="228600" y="2978150"/>
          <a:ext cx="6934200" cy="1477963"/>
        </p:xfrm>
        <a:graphic>
          <a:graphicData uri="http://schemas.openxmlformats.org/presentationml/2006/ole">
            <p:oleObj spid="_x0000_s684041" name="Equation" r:id="rId4" imgW="3454200" imgH="736560" progId="Equation.3">
              <p:embed/>
            </p:oleObj>
          </a:graphicData>
        </a:graphic>
      </p:graphicFrame>
      <p:graphicFrame>
        <p:nvGraphicFramePr>
          <p:cNvPr id="684042" name="Object 10"/>
          <p:cNvGraphicFramePr>
            <a:graphicFrameLocks noChangeAspect="1"/>
          </p:cNvGraphicFramePr>
          <p:nvPr/>
        </p:nvGraphicFramePr>
        <p:xfrm>
          <a:off x="7239000" y="3200400"/>
          <a:ext cx="1371600" cy="1039813"/>
        </p:xfrm>
        <a:graphic>
          <a:graphicData uri="http://schemas.openxmlformats.org/presentationml/2006/ole">
            <p:oleObj spid="_x0000_s684042" name="Equation" r:id="rId5" imgW="736560" imgH="558720" progId="Equation.3">
              <p:embed/>
            </p:oleObj>
          </a:graphicData>
        </a:graphic>
      </p:graphicFrame>
      <p:graphicFrame>
        <p:nvGraphicFramePr>
          <p:cNvPr id="684043" name="Object 11"/>
          <p:cNvGraphicFramePr>
            <a:graphicFrameLocks noChangeAspect="1"/>
          </p:cNvGraphicFramePr>
          <p:nvPr/>
        </p:nvGraphicFramePr>
        <p:xfrm>
          <a:off x="3048000" y="457200"/>
          <a:ext cx="2803525" cy="1708150"/>
        </p:xfrm>
        <a:graphic>
          <a:graphicData uri="http://schemas.openxmlformats.org/presentationml/2006/ole">
            <p:oleObj spid="_x0000_s684043" name="Equation" r:id="rId6" imgW="1168200" imgH="711000" progId="Equation.3">
              <p:embed/>
            </p:oleObj>
          </a:graphicData>
        </a:graphic>
      </p:graphicFrame>
      <p:sp>
        <p:nvSpPr>
          <p:cNvPr id="684044" name="Text Box 12"/>
          <p:cNvSpPr txBox="1">
            <a:spLocks noChangeArrowheads="1"/>
          </p:cNvSpPr>
          <p:nvPr/>
        </p:nvSpPr>
        <p:spPr bwMode="auto">
          <a:xfrm>
            <a:off x="381000" y="457200"/>
            <a:ext cx="2446338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FLAVOUR STATES</a:t>
            </a:r>
            <a:endParaRPr lang="en-US" sz="200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84045" name="Text Box 13"/>
          <p:cNvSpPr txBox="1">
            <a:spLocks noChangeArrowheads="1"/>
          </p:cNvSpPr>
          <p:nvPr/>
        </p:nvSpPr>
        <p:spPr bwMode="auto">
          <a:xfrm>
            <a:off x="6035675" y="457200"/>
            <a:ext cx="3108325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PROPAGATION STATES</a:t>
            </a:r>
            <a:endParaRPr lang="en-US" sz="200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84046" name="Line 14"/>
          <p:cNvSpPr>
            <a:spLocks noChangeShapeType="1"/>
          </p:cNvSpPr>
          <p:nvPr/>
        </p:nvSpPr>
        <p:spPr bwMode="auto">
          <a:xfrm>
            <a:off x="1981200" y="990600"/>
            <a:ext cx="990600" cy="3048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684047" name="Line 15"/>
          <p:cNvSpPr>
            <a:spLocks noChangeShapeType="1"/>
          </p:cNvSpPr>
          <p:nvPr/>
        </p:nvSpPr>
        <p:spPr bwMode="auto">
          <a:xfrm flipH="1">
            <a:off x="5943600" y="914400"/>
            <a:ext cx="685800" cy="3048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684048" name="Text Box 16"/>
          <p:cNvSpPr txBox="1">
            <a:spLocks noChangeArrowheads="1"/>
          </p:cNvSpPr>
          <p:nvPr/>
        </p:nvSpPr>
        <p:spPr bwMode="auto">
          <a:xfrm>
            <a:off x="2971800" y="2362200"/>
            <a:ext cx="3471863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a-DK" sz="2000">
                <a:solidFill>
                  <a:schemeClr val="bg1"/>
                </a:solidFill>
                <a:latin typeface="Helvetica" pitchFamily="34" charset="0"/>
              </a:rPr>
              <a:t>MIXING MATRIX (UNITARY)</a:t>
            </a:r>
            <a:endParaRPr lang="en-US" sz="200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84049" name="Line 17"/>
          <p:cNvSpPr>
            <a:spLocks noChangeShapeType="1"/>
          </p:cNvSpPr>
          <p:nvPr/>
        </p:nvSpPr>
        <p:spPr bwMode="auto">
          <a:xfrm flipV="1">
            <a:off x="4343400" y="1524000"/>
            <a:ext cx="0" cy="7620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Text Box 2"/>
          <p:cNvSpPr txBox="1">
            <a:spLocks noChangeArrowheads="1"/>
          </p:cNvSpPr>
          <p:nvPr/>
        </p:nvSpPr>
        <p:spPr bwMode="auto">
          <a:xfrm>
            <a:off x="914400" y="304800"/>
            <a:ext cx="7791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3200">
                <a:solidFill>
                  <a:schemeClr val="bg1"/>
                </a:solidFill>
              </a:rPr>
              <a:t>WHAT IS IN STORE FOR THE FUTURE?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705539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581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BETTER CMB TEMPERATURE AND POLARIZATION</a:t>
            </a:r>
          </a:p>
          <a:p>
            <a:r>
              <a:rPr lang="da-DK" sz="2400">
                <a:solidFill>
                  <a:schemeClr val="bg1"/>
                </a:solidFill>
              </a:rPr>
              <a:t>MEASUREMENTS (PLANCK)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05540" name="Text Box 4"/>
          <p:cNvSpPr txBox="1">
            <a:spLocks noChangeArrowheads="1"/>
          </p:cNvSpPr>
          <p:nvPr/>
        </p:nvSpPr>
        <p:spPr bwMode="auto">
          <a:xfrm>
            <a:off x="609600" y="2286000"/>
            <a:ext cx="7212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LARGE SCALE STRUCTURE SURVEYS AT HIGH </a:t>
            </a:r>
          </a:p>
          <a:p>
            <a:r>
              <a:rPr lang="da-DK" sz="2400">
                <a:solidFill>
                  <a:schemeClr val="bg1"/>
                </a:solidFill>
              </a:rPr>
              <a:t>REDSHIFT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05542" name="Text Box 6"/>
          <p:cNvSpPr txBox="1">
            <a:spLocks noChangeArrowheads="1"/>
          </p:cNvSpPr>
          <p:nvPr/>
        </p:nvSpPr>
        <p:spPr bwMode="auto">
          <a:xfrm>
            <a:off x="609600" y="3276600"/>
            <a:ext cx="8189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MEASUREMENTS OF WEAK GRAVITATIONAL LENSING</a:t>
            </a:r>
          </a:p>
          <a:p>
            <a:r>
              <a:rPr lang="da-DK" sz="2400">
                <a:solidFill>
                  <a:schemeClr val="bg1"/>
                </a:solidFill>
              </a:rPr>
              <a:t>ON LARGE SCALES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05543" name="Oval 7"/>
          <p:cNvSpPr>
            <a:spLocks noChangeArrowheads="1"/>
          </p:cNvSpPr>
          <p:nvPr/>
        </p:nvSpPr>
        <p:spPr bwMode="auto">
          <a:xfrm>
            <a:off x="304800" y="1447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05544" name="Oval 8"/>
          <p:cNvSpPr>
            <a:spLocks noChangeArrowheads="1"/>
          </p:cNvSpPr>
          <p:nvPr/>
        </p:nvSpPr>
        <p:spPr bwMode="auto">
          <a:xfrm>
            <a:off x="304800" y="2590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705545" name="Oval 9"/>
          <p:cNvSpPr>
            <a:spLocks noChangeArrowheads="1"/>
          </p:cNvSpPr>
          <p:nvPr/>
        </p:nvSpPr>
        <p:spPr bwMode="auto">
          <a:xfrm>
            <a:off x="304800" y="3505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22" name="Picture 2" descr="lensing"/>
          <p:cNvPicPr>
            <a:picLocks noChangeAspect="1" noChangeArrowheads="1"/>
          </p:cNvPicPr>
          <p:nvPr/>
        </p:nvPicPr>
        <p:blipFill>
          <a:blip r:embed="rId3" cstate="print">
            <a:lum bright="-24000" contrast="24000"/>
          </a:blip>
          <a:srcRect/>
          <a:stretch>
            <a:fillRect/>
          </a:stretch>
        </p:blipFill>
        <p:spPr bwMode="auto">
          <a:xfrm>
            <a:off x="914400" y="1006475"/>
            <a:ext cx="3124200" cy="1584325"/>
          </a:xfrm>
          <a:prstGeom prst="rect">
            <a:avLst/>
          </a:prstGeom>
          <a:noFill/>
        </p:spPr>
      </p:pic>
      <p:sp>
        <p:nvSpPr>
          <p:cNvPr id="491523" name="Text Box 3"/>
          <p:cNvSpPr txBox="1">
            <a:spLocks noChangeArrowheads="1"/>
          </p:cNvSpPr>
          <p:nvPr/>
        </p:nvSpPr>
        <p:spPr bwMode="auto">
          <a:xfrm>
            <a:off x="838200" y="2667000"/>
            <a:ext cx="7467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  <a:latin typeface="Times New Roman" pitchFamily="18" charset="0"/>
              </a:rPr>
              <a:t>Distortion of background images by foreground matter</a:t>
            </a:r>
          </a:p>
        </p:txBody>
      </p:sp>
      <p:sp>
        <p:nvSpPr>
          <p:cNvPr id="491524" name="Text Box 4"/>
          <p:cNvSpPr txBox="1">
            <a:spLocks noChangeArrowheads="1"/>
          </p:cNvSpPr>
          <p:nvPr/>
        </p:nvSpPr>
        <p:spPr bwMode="auto">
          <a:xfrm>
            <a:off x="6781800" y="4419600"/>
            <a:ext cx="1828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491525" name="Picture 5" descr="srcr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200400"/>
            <a:ext cx="3352800" cy="3108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91526" name="Picture 6" descr="srcran_lens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200400"/>
            <a:ext cx="3352800" cy="3109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491527" name="Picture 7" descr="fig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990600"/>
            <a:ext cx="3048000" cy="1697038"/>
          </a:xfrm>
          <a:prstGeom prst="rect">
            <a:avLst/>
          </a:prstGeom>
          <a:noFill/>
        </p:spPr>
      </p:pic>
      <p:sp>
        <p:nvSpPr>
          <p:cNvPr id="491528" name="Text Box 8"/>
          <p:cNvSpPr txBox="1">
            <a:spLocks noChangeArrowheads="1"/>
          </p:cNvSpPr>
          <p:nvPr/>
        </p:nvSpPr>
        <p:spPr bwMode="auto">
          <a:xfrm>
            <a:off x="1752600" y="6324600"/>
            <a:ext cx="678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  <a:latin typeface="Times New Roman" pitchFamily="18" charset="0"/>
              </a:rPr>
              <a:t>Unlensed				Lensed</a:t>
            </a:r>
          </a:p>
        </p:txBody>
      </p:sp>
      <p:sp>
        <p:nvSpPr>
          <p:cNvPr id="491529" name="Line 9"/>
          <p:cNvSpPr>
            <a:spLocks noChangeShapeType="1"/>
          </p:cNvSpPr>
          <p:nvPr/>
        </p:nvSpPr>
        <p:spPr bwMode="auto">
          <a:xfrm>
            <a:off x="4343400" y="4495800"/>
            <a:ext cx="6096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/>
          </a:p>
        </p:txBody>
      </p:sp>
      <p:sp>
        <p:nvSpPr>
          <p:cNvPr id="491530" name="Text Box 10"/>
          <p:cNvSpPr txBox="1">
            <a:spLocks noChangeArrowheads="1"/>
          </p:cNvSpPr>
          <p:nvPr/>
        </p:nvSpPr>
        <p:spPr bwMode="auto">
          <a:xfrm>
            <a:off x="152400" y="228600"/>
            <a:ext cx="874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>
                <a:solidFill>
                  <a:schemeClr val="bg1"/>
                </a:solidFill>
              </a:rPr>
              <a:t>WEAK LENSING – A POWERFUL PROBE FOR THE FUTURE</a:t>
            </a:r>
            <a:endParaRPr 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050" name="Picture 2" descr="test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4163" y="190500"/>
            <a:ext cx="9713913" cy="6477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10200" y="4724400"/>
            <a:ext cx="3049489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sz="3200" b="1" dirty="0" smtClean="0">
                <a:solidFill>
                  <a:srgbClr val="FF0000"/>
                </a:solidFill>
              </a:rPr>
              <a:t>EUCLID</a:t>
            </a:r>
          </a:p>
          <a:p>
            <a:r>
              <a:rPr lang="da-DK" sz="2000" dirty="0" smtClean="0">
                <a:solidFill>
                  <a:srgbClr val="FF0000"/>
                </a:solidFill>
              </a:rPr>
              <a:t>ESA M-CLASS MISSION</a:t>
            </a:r>
          </a:p>
          <a:p>
            <a:r>
              <a:rPr lang="da-DK" sz="2000" dirty="0" smtClean="0">
                <a:solidFill>
                  <a:srgbClr val="FF0000"/>
                </a:solidFill>
              </a:rPr>
              <a:t>2020-25</a:t>
            </a:r>
            <a:endParaRPr lang="da-DK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513" y="1143000"/>
            <a:ext cx="8424861" cy="4648199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371600" y="5867400"/>
            <a:ext cx="266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STH, TU &amp; WONG 2006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105400"/>
            <a:ext cx="800100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ectangle 5"/>
          <p:cNvSpPr/>
          <p:nvPr/>
        </p:nvSpPr>
        <p:spPr>
          <a:xfrm>
            <a:off x="457200" y="1752600"/>
            <a:ext cx="8077200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Sanduleak -69 202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-489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rtlCol="0" anchor="ctr"/>
          <a:lstStyle/>
          <a:p>
            <a:pPr algn="ctr"/>
            <a:endParaRPr lang="en-US"/>
          </a:p>
        </p:txBody>
      </p:sp>
      <p:pic>
        <p:nvPicPr>
          <p:cNvPr id="4" name="Picture 4" descr="C:\Users\Georg Raffelt\Desktop\sandulea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752" y="142406"/>
            <a:ext cx="3428619" cy="571502"/>
          </a:xfrm>
          <a:prstGeom prst="rect">
            <a:avLst/>
          </a:prstGeom>
          <a:noFill/>
          <a:effectLst/>
        </p:spPr>
        <p:txBody>
          <a:bodyPr wrap="none" lIns="90718" tIns="45359" rIns="90718" bIns="45359" rtlCol="0">
            <a:no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Sanduleak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69 202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C:\Users\Georg Raffelt\Desktop\lm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001" y="3500437"/>
            <a:ext cx="4429125" cy="3357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15001" y="3500437"/>
            <a:ext cx="4429125" cy="101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760" tIns="48380" rIns="96760" bIns="48380">
            <a:noAutofit/>
          </a:bodyPr>
          <a:lstStyle/>
          <a:p>
            <a:pPr defTabSz="913742">
              <a:lnSpc>
                <a:spcPts val="1984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Magellanic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Cloud </a:t>
            </a:r>
          </a:p>
          <a:p>
            <a:pPr defTabSz="913742">
              <a:lnSpc>
                <a:spcPts val="1984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Distance 50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kpc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</a:p>
          <a:p>
            <a:pPr defTabSz="913742">
              <a:lnSpc>
                <a:spcPts val="1984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(160.000 light years)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C:\Users\Georg Raffelt\Desktop\tarantu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001" y="0"/>
            <a:ext cx="4429125" cy="3357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715001" y="2954466"/>
            <a:ext cx="4429125" cy="40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760" tIns="48380" rIns="96760" bIns="48380">
            <a:spAutoFit/>
          </a:bodyPr>
          <a:lstStyle/>
          <a:p>
            <a:pPr defTabSz="913742"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Tarantula Nebula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4572000" y="-489"/>
            <a:ext cx="4572000" cy="6858000"/>
            <a:chOff x="4608512" y="-493"/>
            <a:chExt cx="4608513" cy="6911975"/>
          </a:xfrm>
        </p:grpSpPr>
        <p:pic>
          <p:nvPicPr>
            <p:cNvPr id="16" name="Picture 13" descr="C:\Users\Georg Raffelt\Desktop\sn.jpg"/>
            <p:cNvPicPr preferRelativeResize="0"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512" y="-493"/>
              <a:ext cx="4608513" cy="69119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4752656" y="143527"/>
              <a:ext cx="4320476" cy="1296180"/>
            </a:xfrm>
            <a:prstGeom prst="rect">
              <a:avLst/>
            </a:prstGeom>
            <a:noFill/>
            <a:effectLst/>
          </p:spPr>
          <p:txBody>
            <a:bodyPr wrap="none" rtlCol="0">
              <a:noAutofit/>
            </a:bodyPr>
            <a:lstStyle/>
            <a:p>
              <a:pPr algn="r"/>
              <a:r>
                <a:rPr 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Supernova 1987A</a:t>
              </a:r>
            </a:p>
            <a:p>
              <a:pPr algn="r"/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 February 1987</a:t>
              </a:r>
            </a:p>
            <a:p>
              <a:pPr algn="r"/>
              <a:endPara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7503140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Stellar Collapse and Supernova Explosion</a:t>
            </a:r>
            <a:endParaRPr lang="en-US"/>
          </a:p>
        </p:txBody>
      </p:sp>
      <p:sp>
        <p:nvSpPr>
          <p:cNvPr id="24" name="Oval 25" descr="C:\vortrag\material\usedpics\implosion.tif"/>
          <p:cNvSpPr>
            <a:spLocks noChangeAspect="1" noChangeArrowheads="1"/>
          </p:cNvSpPr>
          <p:nvPr/>
        </p:nvSpPr>
        <p:spPr bwMode="auto">
          <a:xfrm>
            <a:off x="5000719" y="2071970"/>
            <a:ext cx="3429013" cy="3429012"/>
          </a:xfrm>
          <a:prstGeom prst="ellipse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718" tIns="45359" rIns="90718" bIns="45359" anchor="ctr"/>
          <a:lstStyle/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4643438" y="928331"/>
            <a:ext cx="414337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5400" algn="ctr" rotWithShape="0">
                    <a:schemeClr val="accent2"/>
                  </a:outerShdw>
                </a:effectLst>
              </a14:hiddenEffects>
            </a:ext>
          </a:extLst>
        </p:spPr>
        <p:txBody>
          <a:bodyPr wrap="none" lIns="90718" tIns="45359" rIns="90718" bIns="45359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Collapse (implosion)</a:t>
            </a:r>
          </a:p>
        </p:txBody>
      </p:sp>
      <p:pic>
        <p:nvPicPr>
          <p:cNvPr id="25" name="Picture 21" descr="C:\Users\Georg Raffelt\Desktop\sho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2" y="1357709"/>
            <a:ext cx="4857750" cy="4857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4644926" y="928688"/>
            <a:ext cx="4141771" cy="5000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5400" algn="ctr" rotWithShape="0">
                    <a:schemeClr val="accent2"/>
                  </a:outerShdw>
                </a:effectLst>
              </a14:hiddenEffects>
            </a:ext>
          </a:extLst>
        </p:spPr>
        <p:txBody>
          <a:bodyPr wrap="none" lIns="90718" tIns="45359" rIns="90718" bIns="45359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Explosion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285633" y="928687"/>
            <a:ext cx="6358112" cy="5501115"/>
            <a:chOff x="287913" y="935996"/>
            <a:chExt cx="6408889" cy="5544411"/>
          </a:xfrm>
        </p:grpSpPr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287913" y="935996"/>
              <a:ext cx="4176464" cy="5041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5400" algn="ctr" rotWithShape="0">
                      <a:schemeClr val="accent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Newborn Neutron Star</a:t>
              </a: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8" name="AutoShape 30"/>
                <p:cNvSpPr>
                  <a:spLocks noChangeArrowheads="1"/>
                </p:cNvSpPr>
                <p:nvPr/>
              </p:nvSpPr>
              <p:spPr bwMode="auto">
                <a:xfrm>
                  <a:off x="936003" y="1516309"/>
                  <a:ext cx="2880347" cy="643688"/>
                </a:xfrm>
                <a:prstGeom prst="leftRightArrow">
                  <a:avLst>
                    <a:gd name="adj1" fmla="val 52444"/>
                    <a:gd name="adj2" fmla="val 49641"/>
                  </a:avLst>
                </a:prstGeom>
                <a:solidFill>
                  <a:srgbClr val="4D4D4D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1796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7530" tIns="48765" rIns="97530" bIns="48765" anchor="ctr"/>
                <a:lstStyle/>
                <a:p>
                  <a:pPr algn="ctr" defTabSz="921018"/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~</m:t>
                      </m:r>
                    </m:oMath>
                  </a14:m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50 km</a:t>
                  </a:r>
                </a:p>
              </p:txBody>
            </p:sp>
          </mc:Choice>
          <mc:Fallback>
            <p:sp>
              <p:nvSpPr>
                <p:cNvPr id="64" name="AutoShap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6003" y="1516309"/>
                  <a:ext cx="2880347" cy="643688"/>
                </a:xfrm>
                <a:prstGeom prst="leftRightArrow">
                  <a:avLst>
                    <a:gd name="adj1" fmla="val 52444"/>
                    <a:gd name="adj2" fmla="val 49641"/>
                  </a:avLst>
                </a:prstGeom>
                <a:blipFill rotWithShape="1">
                  <a:blip r:embed="rId4" cstate="print"/>
                  <a:stretch>
                    <a:fillRect/>
                  </a:stretch>
                </a:blip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1796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 rot="16200000">
              <a:off x="3204153" y="1764440"/>
              <a:ext cx="2880841" cy="4104456"/>
            </a:xfrm>
            <a:custGeom>
              <a:avLst/>
              <a:gdLst>
                <a:gd name="G0" fmla="+- 7548 0 0"/>
                <a:gd name="G1" fmla="+- 21600 0 7548"/>
                <a:gd name="G2" fmla="*/ 7548 1 2"/>
                <a:gd name="G3" fmla="+- 21600 0 G2"/>
                <a:gd name="G4" fmla="+/ 7548 21600 2"/>
                <a:gd name="G5" fmla="+/ G1 0 2"/>
                <a:gd name="G6" fmla="*/ 21600 21600 7548"/>
                <a:gd name="G7" fmla="*/ G6 1 2"/>
                <a:gd name="G8" fmla="+- 21600 0 G7"/>
                <a:gd name="G9" fmla="*/ 21600 1 2"/>
                <a:gd name="G10" fmla="+- 7548 0 G9"/>
                <a:gd name="G11" fmla="?: G10 G8 0"/>
                <a:gd name="G12" fmla="?: G10 G7 21600"/>
                <a:gd name="T0" fmla="*/ 17826 w 21600"/>
                <a:gd name="T1" fmla="*/ 10800 h 21600"/>
                <a:gd name="T2" fmla="*/ 10800 w 21600"/>
                <a:gd name="T3" fmla="*/ 21600 h 21600"/>
                <a:gd name="T4" fmla="*/ 3774 w 21600"/>
                <a:gd name="T5" fmla="*/ 10800 h 21600"/>
                <a:gd name="T6" fmla="*/ 10800 w 21600"/>
                <a:gd name="T7" fmla="*/ 0 h 21600"/>
                <a:gd name="T8" fmla="*/ 5574 w 21600"/>
                <a:gd name="T9" fmla="*/ 5574 h 21600"/>
                <a:gd name="T10" fmla="*/ 16026 w 21600"/>
                <a:gd name="T11" fmla="*/ 160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548" y="21600"/>
                  </a:lnTo>
                  <a:lnTo>
                    <a:pt x="1405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7"/>
            <p:cNvSpPr>
              <a:spLocks noChangeAspect="1" noChangeArrowheads="1"/>
            </p:cNvSpPr>
            <p:nvPr/>
          </p:nvSpPr>
          <p:spPr bwMode="auto">
            <a:xfrm>
              <a:off x="935150" y="2375837"/>
              <a:ext cx="2881202" cy="2882352"/>
            </a:xfrm>
            <a:prstGeom prst="ellipse">
              <a:avLst/>
            </a:prstGeom>
            <a:solidFill>
              <a:srgbClr val="4D4D4D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4" name="Rectangle 31"/>
                <p:cNvSpPr>
                  <a:spLocks noChangeArrowheads="1"/>
                </p:cNvSpPr>
                <p:nvPr/>
              </p:nvSpPr>
              <p:spPr bwMode="auto">
                <a:xfrm>
                  <a:off x="936625" y="5328070"/>
                  <a:ext cx="2879696" cy="11523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sz="2000" b="1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Proto-Neutron Star</a:t>
                  </a:r>
                </a:p>
                <a:p>
                  <a:pPr algn="l">
                    <a:lnSpc>
                      <a:spcPct val="120000"/>
                    </a:lnSpc>
                    <a:buFont typeface="Symbol" pitchFamily="18" charset="2"/>
                    <a:buNone/>
                  </a:pP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Symbol" pitchFamily="18" charset="2"/>
                    </a:rPr>
                    <a:t>r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sym typeface="Symbol" pitchFamily="18" charset="2"/>
                        </a:rPr>
                        <m:t>~</m:t>
                      </m:r>
                    </m:oMath>
                  </a14:m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Symbol" pitchFamily="18" charset="2"/>
                    </a:rPr>
                    <a:t>r</a:t>
                  </a:r>
                  <a:r>
                    <a:rPr lang="en-US" sz="2400" baseline="-25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nuc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Symbol" pitchFamily="18" charset="2"/>
                      <a:sym typeface="Symbol" pitchFamily="18" charset="2"/>
                    </a:rPr>
                    <a:t>=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3</a:t>
                  </a:r>
                  <a:r>
                    <a:rPr lang="en-US" sz="16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</a:t>
                  </a:r>
                  <a:r>
                    <a:rPr lang="en-US" sz="7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10</a:t>
                  </a:r>
                  <a:r>
                    <a:rPr lang="en-US" sz="2400" baseline="30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14</a:t>
                  </a:r>
                  <a:r>
                    <a:rPr lang="en-US" sz="1000" baseline="30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1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g cm</a:t>
                  </a:r>
                  <a:r>
                    <a:rPr lang="en-US" sz="2400" baseline="30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Symbol" pitchFamily="18" charset="2"/>
                      <a:sym typeface="Symbol" pitchFamily="18" charset="2"/>
                    </a:rPr>
                    <a:t>-</a:t>
                  </a:r>
                  <a:r>
                    <a:rPr lang="en-US" sz="2400" baseline="30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3</a:t>
                  </a:r>
                  <a:r>
                    <a:rPr lang="en-US" sz="2000" baseline="30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</a:t>
                  </a:r>
                  <a:endParaRPr lang="en-US" sz="20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l">
                    <a:lnSpc>
                      <a:spcPct val="120000"/>
                    </a:lnSpc>
                    <a:buFont typeface="Symbol" pitchFamily="18" charset="2"/>
                    <a:buNone/>
                  </a:pPr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sym typeface="Symbol" pitchFamily="18" charset="2"/>
                        </a:rPr>
                        <m:t>~</m:t>
                      </m:r>
                    </m:oMath>
                  </a14:m>
                  <a:r>
                    <a:rPr 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sym typeface="Symbol" pitchFamily="18" charset="2"/>
                    </a:rPr>
                    <a:t> 30 MeV</a:t>
                  </a:r>
                </a:p>
              </p:txBody>
            </p:sp>
          </mc:Choice>
          <mc:Fallback>
            <p:sp>
              <p:nvSpPr>
                <p:cNvPr id="66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6625" y="5328070"/>
                  <a:ext cx="2879696" cy="1152337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 l="-2542" t="-1587" r="-1695" b="-11640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Oval 23"/>
          <p:cNvSpPr>
            <a:spLocks noChangeArrowheads="1"/>
          </p:cNvSpPr>
          <p:nvPr/>
        </p:nvSpPr>
        <p:spPr bwMode="auto">
          <a:xfrm>
            <a:off x="6286571" y="3357674"/>
            <a:ext cx="857226" cy="857250"/>
          </a:xfrm>
          <a:prstGeom prst="ellipse">
            <a:avLst/>
          </a:prstGeom>
          <a:solidFill>
            <a:srgbClr val="4D4D4D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718" tIns="45359" rIns="90718" bIns="45359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16810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Stellar Collapse and Supernova Explosion</a:t>
            </a:r>
            <a:endParaRPr lang="en-US"/>
          </a:p>
        </p:txBody>
      </p:sp>
      <p:sp>
        <p:nvSpPr>
          <p:cNvPr id="62" name="Rectangle 29"/>
          <p:cNvSpPr>
            <a:spLocks noChangeArrowheads="1"/>
          </p:cNvSpPr>
          <p:nvPr/>
        </p:nvSpPr>
        <p:spPr bwMode="auto">
          <a:xfrm>
            <a:off x="285632" y="928687"/>
            <a:ext cx="4143375" cy="5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25400" algn="ctr" rotWithShape="0">
                    <a:schemeClr val="accent2"/>
                  </a:outerShdw>
                </a:effectLst>
              </a14:hiddenEffects>
            </a:ext>
          </a:extLst>
        </p:spPr>
        <p:txBody>
          <a:bodyPr wrap="none" lIns="90718" tIns="45359" rIns="90718" bIns="45359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Newborn Neutron Star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4" name="AutoShape 30"/>
              <p:cNvSpPr>
                <a:spLocks noChangeArrowheads="1"/>
              </p:cNvSpPr>
              <p:nvPr/>
            </p:nvSpPr>
            <p:spPr bwMode="auto">
              <a:xfrm>
                <a:off x="936003" y="1516309"/>
                <a:ext cx="2880347" cy="643688"/>
              </a:xfrm>
              <a:prstGeom prst="leftRightArrow">
                <a:avLst>
                  <a:gd name="adj1" fmla="val 52444"/>
                  <a:gd name="adj2" fmla="val 49641"/>
                </a:avLst>
              </a:prstGeom>
              <a:solidFill>
                <a:srgbClr val="4D4D4D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/>
              <a:p>
                <a:pPr algn="ctr" defTabSz="921018"/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~</m:t>
                    </m:r>
                  </m:oMath>
                </a14:m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50 km</a:t>
                </a:r>
              </a:p>
            </p:txBody>
          </p:sp>
        </mc:Choice>
        <mc:Fallback>
          <p:sp>
            <p:nvSpPr>
              <p:cNvPr id="64" name="AutoShap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8588" y="1504469"/>
                <a:ext cx="2857526" cy="638661"/>
              </a:xfrm>
              <a:prstGeom prst="leftRightArrow">
                <a:avLst>
                  <a:gd name="adj1" fmla="val 52444"/>
                  <a:gd name="adj2" fmla="val 49641"/>
                </a:avLst>
              </a:prstGeom>
              <a:blipFill rotWithShape="1">
                <a:blip r:embed="rId2" cstate="print"/>
                <a:stretch>
                  <a:fillRect/>
                </a:stretch>
              </a:blip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Oval 27"/>
          <p:cNvSpPr>
            <a:spLocks noChangeAspect="1" noChangeArrowheads="1"/>
          </p:cNvSpPr>
          <p:nvPr/>
        </p:nvSpPr>
        <p:spPr bwMode="auto">
          <a:xfrm>
            <a:off x="927741" y="2357284"/>
            <a:ext cx="2858375" cy="2859844"/>
          </a:xfrm>
          <a:prstGeom prst="ellipse">
            <a:avLst/>
          </a:prstGeom>
          <a:solidFill>
            <a:srgbClr val="4D4D4D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0718" tIns="45359" rIns="90718" bIns="45359" anchor="ctr"/>
          <a:lstStyle/>
          <a:p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6" name="Rectangle 31"/>
              <p:cNvSpPr>
                <a:spLocks noChangeArrowheads="1"/>
              </p:cNvSpPr>
              <p:nvPr/>
            </p:nvSpPr>
            <p:spPr bwMode="auto">
              <a:xfrm>
                <a:off x="936625" y="5328070"/>
                <a:ext cx="2879696" cy="11523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anchor="ctr"/>
              <a:lstStyle/>
              <a:p>
                <a:pPr algn="l">
                  <a:lnSpc>
                    <a:spcPct val="120000"/>
                  </a:lnSpc>
                </a:pPr>
                <a:r>
                  <a:rPr lang="en-US" sz="2000" b="1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Proto-Neutron Star</a:t>
                </a:r>
              </a:p>
              <a:p>
                <a:pPr algn="l">
                  <a:lnSpc>
                    <a:spcPct val="120000"/>
                  </a:lnSpc>
                  <a:buFont typeface="Symbol" pitchFamily="18" charset="2"/>
                  <a:buNone/>
                </a:pP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r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Symbol" pitchFamily="18" charset="2"/>
                      </a:rPr>
                      <m:t>~</m:t>
                    </m:r>
                  </m:oMath>
                </a14:m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</a:rPr>
                  <a:t>r</a:t>
                </a:r>
                <a:r>
                  <a:rPr lang="en-US" sz="2400" baseline="-25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nuc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  <a:sym typeface="Symbol" pitchFamily="18" charset="2"/>
                  </a:rPr>
                  <a:t>=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3</a:t>
                </a:r>
                <a:r>
                  <a:rPr lang="en-US" sz="16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</a:t>
                </a:r>
                <a:r>
                  <a:rPr lang="en-US" sz="7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10</a:t>
                </a:r>
                <a:r>
                  <a:rPr lang="en-US" sz="24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14</a:t>
                </a:r>
                <a:r>
                  <a:rPr lang="en-US" sz="10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g cm</a:t>
                </a:r>
                <a:r>
                  <a:rPr lang="en-US" sz="24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18" charset="2"/>
                    <a:sym typeface="Symbol" pitchFamily="18" charset="2"/>
                  </a:rPr>
                  <a:t>-</a:t>
                </a:r>
                <a:r>
                  <a:rPr lang="en-US" sz="24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3</a:t>
                </a:r>
                <a:r>
                  <a:rPr lang="en-US" sz="2000" baseline="30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</a:t>
                </a:r>
                <a:endParaRPr lang="en-US" sz="2000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l">
                  <a:lnSpc>
                    <a:spcPct val="120000"/>
                  </a:lnSpc>
                  <a:buFont typeface="Symbol" pitchFamily="18" charset="2"/>
                  <a:buNone/>
                </a:pPr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Symbol" pitchFamily="18" charset="2"/>
                      </a:rPr>
                      <m:t>~</m:t>
                    </m:r>
                  </m:oMath>
                </a14:m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 30 MeV</a:t>
                </a:r>
              </a:p>
            </p:txBody>
          </p:sp>
        </mc:Choice>
        <mc:Fallback>
          <p:sp>
            <p:nvSpPr>
              <p:cNvPr id="66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9204" y="5286464"/>
                <a:ext cx="2856881" cy="114333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542" t="-1587" r="-1695" b="-11640"/>
                </a:stretch>
              </a:blipFill>
              <a:ln>
                <a:noFill/>
              </a:ln>
              <a:effectLst/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00062" y="1927325"/>
            <a:ext cx="3714750" cy="3714750"/>
            <a:chOff x="336" y="1295"/>
            <a:chExt cx="2496" cy="2496"/>
          </a:xfrm>
        </p:grpSpPr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877" y="2160"/>
              <a:ext cx="1413" cy="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000000"/>
                      </a:gs>
                      <a:gs pos="20000">
                        <a:srgbClr val="000040"/>
                      </a:gs>
                      <a:gs pos="50000">
                        <a:srgbClr val="400040"/>
                      </a:gs>
                      <a:gs pos="75000">
                        <a:srgbClr val="8F0040"/>
                      </a:gs>
                      <a:gs pos="89999">
                        <a:srgbClr val="F27300"/>
                      </a:gs>
                      <a:gs pos="100000">
                        <a:srgbClr val="FFBF0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7530" tIns="48765" rIns="97530" bIns="48765">
              <a:spAutoFit/>
            </a:bodyPr>
            <a:lstStyle>
              <a:lvl1pPr algn="l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487363" algn="l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74725" algn="l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463675" algn="l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951038" algn="l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4082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8654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3226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7798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b="1">
                  <a:solidFill>
                    <a:srgbClr val="FF0000"/>
                  </a:solidFill>
                  <a:effectLst/>
                  <a:latin typeface="Trebuchet MS" pitchFamily="34" charset="0"/>
                </a:rPr>
                <a:t>Neutrino</a:t>
              </a:r>
            </a:p>
            <a:p>
              <a:pPr algn="ctr"/>
              <a:r>
                <a:rPr lang="de-DE" b="1" smtClean="0">
                  <a:solidFill>
                    <a:srgbClr val="FF0000"/>
                  </a:solidFill>
                  <a:effectLst/>
                  <a:latin typeface="Trebuchet MS" pitchFamily="34" charset="0"/>
                </a:rPr>
                <a:t>cooling by</a:t>
              </a:r>
            </a:p>
            <a:p>
              <a:pPr algn="ctr"/>
              <a:r>
                <a:rPr lang="de-DE" b="1" smtClean="0">
                  <a:solidFill>
                    <a:srgbClr val="FF0000"/>
                  </a:solidFill>
                  <a:latin typeface="Trebuchet MS" pitchFamily="34" charset="0"/>
                </a:rPr>
                <a:t>diffusion</a:t>
              </a:r>
              <a:endParaRPr lang="de-DE" b="1">
                <a:solidFill>
                  <a:srgbClr val="FF0000"/>
                </a:solidFill>
                <a:effectLst/>
                <a:latin typeface="Trebuchet MS" pitchFamily="34" charset="0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2400" y="2544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5"/>
            <p:cNvSpPr>
              <a:spLocks noChangeShapeType="1"/>
            </p:cNvSpPr>
            <p:nvPr/>
          </p:nvSpPr>
          <p:spPr bwMode="auto">
            <a:xfrm flipH="1">
              <a:off x="336" y="2544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6"/>
            <p:cNvSpPr>
              <a:spLocks noChangeShapeType="1"/>
            </p:cNvSpPr>
            <p:nvPr/>
          </p:nvSpPr>
          <p:spPr bwMode="auto">
            <a:xfrm rot="-5400000">
              <a:off x="1367" y="1511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 rot="16200000" flipH="1">
              <a:off x="1367" y="3575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 rot="1800000">
              <a:off x="2261" y="3059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9"/>
            <p:cNvSpPr>
              <a:spLocks noChangeShapeType="1"/>
            </p:cNvSpPr>
            <p:nvPr/>
          </p:nvSpPr>
          <p:spPr bwMode="auto">
            <a:xfrm rot="1800000" flipH="1">
              <a:off x="474" y="2027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 rot="-3600000">
              <a:off x="1883" y="1650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21"/>
            <p:cNvSpPr>
              <a:spLocks noChangeShapeType="1"/>
            </p:cNvSpPr>
            <p:nvPr/>
          </p:nvSpPr>
          <p:spPr bwMode="auto">
            <a:xfrm rot="18000000" flipH="1">
              <a:off x="851" y="3437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22"/>
            <p:cNvSpPr>
              <a:spLocks noChangeShapeType="1"/>
            </p:cNvSpPr>
            <p:nvPr/>
          </p:nvSpPr>
          <p:spPr bwMode="auto">
            <a:xfrm rot="19800000">
              <a:off x="2261" y="2027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23"/>
            <p:cNvSpPr>
              <a:spLocks noChangeShapeType="1"/>
            </p:cNvSpPr>
            <p:nvPr/>
          </p:nvSpPr>
          <p:spPr bwMode="auto">
            <a:xfrm rot="19800000" flipH="1">
              <a:off x="474" y="3060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24"/>
            <p:cNvSpPr>
              <a:spLocks noChangeShapeType="1"/>
            </p:cNvSpPr>
            <p:nvPr/>
          </p:nvSpPr>
          <p:spPr bwMode="auto">
            <a:xfrm rot="14400000">
              <a:off x="851" y="1650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25"/>
            <p:cNvSpPr>
              <a:spLocks noChangeShapeType="1"/>
            </p:cNvSpPr>
            <p:nvPr/>
          </p:nvSpPr>
          <p:spPr bwMode="auto">
            <a:xfrm rot="14400000" flipH="1">
              <a:off x="1884" y="3437"/>
              <a:ext cx="43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Text Box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571999" y="2000046"/>
            <a:ext cx="4429248" cy="4500405"/>
          </a:xfrm>
          <a:prstGeom prst="rect">
            <a:avLst/>
          </a:prstGeom>
          <a:blipFill rotWithShape="1">
            <a:blip r:embed="rId4" cstate="print"/>
            <a:stretch>
              <a:fillRect l="-1639" t="-806" r="-3279" b="-1478"/>
            </a:stretch>
          </a:blipFill>
          <a:ln>
            <a:noFill/>
          </a:ln>
          <a:effectLst/>
          <a:extLst>
            <a:ext uri="{909E8E84-426E-40DD-AFC4-6F175D3DCCD1}">
              <a14:hiddenFill xmlns:mc="http://schemas.openxmlformats.org/markup-compatibility/2006" xmlns=""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mc="http://schemas.openxmlformats.org/markup-compatibility/2006" xmlns=""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718" tIns="45359" rIns="90718" bIns="45359"/>
          <a:lstStyle/>
          <a:p>
            <a:r>
              <a:rPr lang="en-US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828644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Neutrino Signal of Supernova 1987A</a:t>
            </a:r>
          </a:p>
        </p:txBody>
      </p:sp>
      <p:pic>
        <p:nvPicPr>
          <p:cNvPr id="3" name="Picture 3" descr="C:\Users\Georg Raffelt\Desktop\a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14375"/>
            <a:ext cx="3926086" cy="571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824081" y="760137"/>
            <a:ext cx="3929062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/>
          <a:lstStyle/>
          <a:p>
            <a:pPr algn="l">
              <a:lnSpc>
                <a:spcPct val="90000"/>
              </a:lnSpc>
            </a:pPr>
            <a:r>
              <a:rPr lang="en-US" sz="2000" dirty="0" err="1"/>
              <a:t>Kamiokande</a:t>
            </a:r>
            <a:r>
              <a:rPr lang="en-US" sz="2000" dirty="0"/>
              <a:t>-II (Japan)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Water Cherenkov detector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2140 tons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Clock uncertainty  </a:t>
            </a:r>
            <a:r>
              <a:rPr lang="en-US" sz="2000" dirty="0">
                <a:sym typeface="Symbol" pitchFamily="18" charset="2"/>
              </a:rPr>
              <a:t>1 min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24081" y="2500313"/>
            <a:ext cx="3929062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719" tIns="42860" rIns="85719" bIns="42860"/>
          <a:lstStyle/>
          <a:p>
            <a:pPr algn="l">
              <a:lnSpc>
                <a:spcPct val="90000"/>
              </a:lnSpc>
            </a:pPr>
            <a:r>
              <a:rPr lang="en-US" sz="2000" dirty="0"/>
              <a:t>Irvine-Michigan-Brookhaven (US)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Water Cherenkov detector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6800 tons</a:t>
            </a:r>
          </a:p>
          <a:p>
            <a:pPr algn="l">
              <a:lnSpc>
                <a:spcPct val="90000"/>
              </a:lnSpc>
            </a:pPr>
            <a:r>
              <a:rPr lang="en-US" sz="2000" dirty="0"/>
              <a:t>Clock uncertainty  </a:t>
            </a:r>
            <a:r>
              <a:rPr lang="en-US" sz="2000" dirty="0">
                <a:sym typeface="Symbol" pitchFamily="18" charset="2"/>
              </a:rPr>
              <a:t>50 ms</a:t>
            </a:r>
          </a:p>
        </p:txBody>
      </p:sp>
      <p:sp>
        <p:nvSpPr>
          <p:cNvPr id="6" name="Rectangle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824081" y="4249044"/>
            <a:ext cx="3929062" cy="1357312"/>
          </a:xfrm>
          <a:prstGeom prst="rect">
            <a:avLst/>
          </a:prstGeom>
          <a:blipFill rotWithShape="1">
            <a:blip r:embed="rId3" cstate="print"/>
            <a:stretch>
              <a:fillRect l="-1849" t="-4911"/>
            </a:stretch>
          </a:blipFill>
          <a:ln>
            <a:noFill/>
          </a:ln>
          <a:effectLst/>
          <a:extLst>
            <a:ext uri="{909E8E84-426E-40DD-AFC4-6F175D3DCCD1}">
              <a14:hiddenFill xmlns:mc="http://schemas.openxmlformats.org/markup-compatibility/2006" xmlns=""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mc="http://schemas.openxmlformats.org/markup-compatibility/2006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718" tIns="45359" rIns="90718" bIns="45359"/>
          <a:lstStyle/>
          <a:p>
            <a:r>
              <a:rPr lang="en-US">
                <a:solidFill>
                  <a:schemeClr val="accent3"/>
                </a:solidFill>
              </a:rPr>
              <a:t> 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57750" y="5812449"/>
            <a:ext cx="371475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4" rIns="91428" bIns="45714" anchor="ctr"/>
          <a:lstStyle/>
          <a:p>
            <a:pPr defTabSz="913742">
              <a:lnSpc>
                <a:spcPct val="90000"/>
              </a:lnSpc>
            </a:pPr>
            <a:r>
              <a:rPr lang="en-US" sz="2000" b="1" dirty="0">
                <a:solidFill>
                  <a:srgbClr val="003399"/>
                </a:solidFill>
              </a:rPr>
              <a:t>Within clock uncertainties,</a:t>
            </a:r>
          </a:p>
          <a:p>
            <a:pPr defTabSz="913742">
              <a:lnSpc>
                <a:spcPct val="90000"/>
              </a:lnSpc>
            </a:pPr>
            <a:r>
              <a:rPr lang="en-US" sz="2000" b="1" dirty="0">
                <a:solidFill>
                  <a:srgbClr val="003399"/>
                </a:solidFill>
              </a:rPr>
              <a:t>all signals are contemporaneous</a:t>
            </a:r>
          </a:p>
        </p:txBody>
      </p:sp>
    </p:spTree>
    <p:extLst>
      <p:ext uri="{BB962C8B-B14F-4D97-AF65-F5344CB8AC3E}">
        <p14:creationId xmlns="" xmlns:p14="http://schemas.microsoft.com/office/powerpoint/2010/main" val="3254549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Interpreting SN 1987A Neutrinos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16" y="856883"/>
            <a:ext cx="5915189" cy="4929890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Rectangle 8"/>
              <p:cNvSpPr>
                <a:spLocks noChangeArrowheads="1"/>
              </p:cNvSpPr>
              <p:nvPr/>
            </p:nvSpPr>
            <p:spPr bwMode="auto">
              <a:xfrm>
                <a:off x="6552846" y="897537"/>
                <a:ext cx="2520286" cy="2339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92150" tIns="46075" rIns="92150" bIns="46075" anchor="ctr"/>
              <a:lstStyle/>
              <a:p>
                <a:pPr algn="l"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Assume </a:t>
                </a:r>
              </a:p>
              <a:p>
                <a:pPr algn="l"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• Thermal spectra</a:t>
                </a:r>
              </a:p>
              <a:p>
                <a:pPr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• Equipartition </a:t>
                </a:r>
                <a:r>
                  <a:rPr lang="en-US" sz="2400">
                    <a:solidFill>
                      <a:schemeClr val="tx2"/>
                    </a:solidFill>
                    <a:latin typeface="+mj-lt"/>
                  </a:rPr>
                  <a:t>of</a:t>
                </a:r>
              </a:p>
              <a:p>
                <a:pPr algn="l"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   energy </a:t>
                </a:r>
                <a:r>
                  <a:rPr lang="en-US" sz="2400">
                    <a:solidFill>
                      <a:schemeClr val="tx2"/>
                    </a:solidFill>
                    <a:latin typeface="+mj-lt"/>
                  </a:rPr>
                  <a:t>between </a:t>
                </a:r>
              </a:p>
              <a:p>
                <a:pPr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𝜏</m:t>
                        </m:r>
                      </m:sub>
                    </m:sSub>
                  </m:oMath>
                </a14:m>
                <a:endParaRPr lang="en-US" sz="2400" smtClean="0">
                  <a:solidFill>
                    <a:schemeClr val="tx2"/>
                  </a:solidFill>
                  <a:latin typeface="+mj-lt"/>
                </a:endParaRPr>
              </a:p>
              <a:p>
                <a:pPr defTabSz="921018"/>
                <a:r>
                  <a:rPr lang="en-US" sz="2400" smtClean="0">
                    <a:solidFill>
                      <a:schemeClr val="tx2"/>
                    </a:solidFill>
                    <a:latin typeface="+mj-lt"/>
                  </a:rPr>
                  <a:t> 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𝜏</m:t>
                        </m:r>
                      </m:sub>
                    </m:sSub>
                  </m:oMath>
                </a14:m>
                <a:endParaRPr lang="en-US" sz="240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4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00929" y="890529"/>
                <a:ext cx="2500318" cy="232155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3632" t="-1563" r="-1695" b="-546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728112" y="5832317"/>
                <a:ext cx="43363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smtClean="0"/>
                  <a:t>Spectral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smtClean="0"/>
                  <a:t>  temperature  [MeV]</a:t>
                </a:r>
                <a:endParaRPr lang="en-US" sz="240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420" y="5786773"/>
                <a:ext cx="4302024" cy="45806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2107" t="-10667" r="-983" b="-30667"/>
                </a:stretch>
              </a:blipFill>
            </p:spPr>
            <p:txBody>
              <a:bodyPr lIns="90718" tIns="45359" rIns="90718" bIns="45359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500865" y="4404198"/>
            <a:ext cx="2500382" cy="114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lIns="91422" tIns="45711" rIns="91422" bIns="45711" anchor="ctr"/>
          <a:lstStyle/>
          <a:p>
            <a:pPr defTabSz="913742"/>
            <a:r>
              <a:rPr lang="en-US" sz="2000" dirty="0" err="1"/>
              <a:t>Jegerlehner</a:t>
            </a:r>
            <a:r>
              <a:rPr lang="en-US" sz="2000" dirty="0"/>
              <a:t>, </a:t>
            </a:r>
          </a:p>
          <a:p>
            <a:pPr defTabSz="913742"/>
            <a:r>
              <a:rPr lang="en-US" sz="2000" dirty="0" err="1"/>
              <a:t>Neubig</a:t>
            </a:r>
            <a:r>
              <a:rPr lang="en-US" sz="2000" dirty="0"/>
              <a:t> &amp; </a:t>
            </a:r>
            <a:r>
              <a:rPr lang="en-US" sz="2000" dirty="0" err="1"/>
              <a:t>Raffelt</a:t>
            </a:r>
            <a:r>
              <a:rPr lang="en-US" sz="2000" dirty="0"/>
              <a:t>,</a:t>
            </a:r>
          </a:p>
          <a:p>
            <a:pPr defTabSz="913742"/>
            <a:r>
              <a:rPr lang="en-US" sz="2000" dirty="0"/>
              <a:t>PRD 54 (1996) 1194</a:t>
            </a:r>
            <a:endParaRPr lang="de-DE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664" y="3948784"/>
            <a:ext cx="5161021" cy="1460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96365" y="1226240"/>
            <a:ext cx="2858620" cy="707157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Contours at CL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68.3%, 90% and 95.4%</a:t>
            </a: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5" name="Group 17"/>
          <p:cNvGrpSpPr/>
          <p:nvPr/>
        </p:nvGrpSpPr>
        <p:grpSpPr>
          <a:xfrm>
            <a:off x="3143210" y="2811162"/>
            <a:ext cx="2428605" cy="2580570"/>
            <a:chOff x="3168312" y="2833287"/>
            <a:chExt cx="2448000" cy="2600880"/>
          </a:xfrm>
        </p:grpSpPr>
        <p:sp>
          <p:nvSpPr>
            <p:cNvPr id="17" name="Rectangle 16"/>
            <p:cNvSpPr/>
            <p:nvPr/>
          </p:nvSpPr>
          <p:spPr>
            <a:xfrm>
              <a:off x="4104442" y="3922167"/>
              <a:ext cx="576080" cy="1512000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3168312" y="2833287"/>
              <a:ext cx="2448000" cy="1224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Recent long-term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simulations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(Basel, </a:t>
              </a:r>
              <a:r>
                <a:rPr lang="en-US" sz="2400" dirty="0" err="1" smtClean="0">
                  <a:solidFill>
                    <a:schemeClr val="bg1"/>
                  </a:solidFill>
                </a:rPr>
                <a:t>Garching</a:t>
              </a:r>
              <a:r>
                <a:rPr lang="en-US" sz="2400" dirty="0" smtClean="0">
                  <a:solidFill>
                    <a:schemeClr val="bg1"/>
                  </a:solidFill>
                </a:rPr>
                <a:t>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053101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8009</TotalTime>
  <Words>1350</Words>
  <Application>Microsoft Office PowerPoint</Application>
  <PresentationFormat>On-screen Show (4:3)</PresentationFormat>
  <Paragraphs>410</Paragraphs>
  <Slides>43</Slides>
  <Notes>19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Default Design</vt:lpstr>
      <vt:lpstr>CorelPhotoPaint.Image.10</vt:lpstr>
      <vt:lpstr>Equation</vt:lpstr>
      <vt:lpstr>Ligning</vt:lpstr>
      <vt:lpstr>Slide 1</vt:lpstr>
      <vt:lpstr>Where do Neutrinos Appear in Nature?</vt:lpstr>
      <vt:lpstr>Fermion Mass Spectrum</vt:lpstr>
      <vt:lpstr>Slide 4</vt:lpstr>
      <vt:lpstr>Sanduleak -69 202</vt:lpstr>
      <vt:lpstr>Stellar Collapse and Supernova Explosion</vt:lpstr>
      <vt:lpstr>Stellar Collapse and Supernova Explosion</vt:lpstr>
      <vt:lpstr>Neutrino Signal of Supernova 1987A</vt:lpstr>
      <vt:lpstr>Interpreting SN 1987A Neutrinos</vt:lpstr>
      <vt:lpstr>Three Phases of Neutrino Emission</vt:lpstr>
      <vt:lpstr>Exploding Models (8–10 Solar Masses) with O-Ne-Mg-Cores</vt:lpstr>
      <vt:lpstr>Flavor Oscillations</vt:lpstr>
      <vt:lpstr>Operational Detectors for Supernova Neutrinos</vt:lpstr>
      <vt:lpstr>Flavor Oscillations</vt:lpstr>
      <vt:lpstr>Local Group of Galaxies</vt:lpstr>
      <vt:lpstr>Core-Collapse SN Rate in the Milky Way</vt:lpstr>
      <vt:lpstr>Diffuse Supernova Neutrino Background (DSNB)</vt:lpstr>
      <vt:lpstr>Neutrino Oscillations in Matter</vt:lpstr>
      <vt:lpstr>Suppression of Oscillations in Supernova Core</vt:lpstr>
      <vt:lpstr>Signature of Flavor Oscillations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Company>sdu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steen</dc:creator>
  <cp:lastModifiedBy>sth</cp:lastModifiedBy>
  <cp:revision>638</cp:revision>
  <dcterms:created xsi:type="dcterms:W3CDTF">2003-03-19T08:56:42Z</dcterms:created>
  <dcterms:modified xsi:type="dcterms:W3CDTF">2011-06-07T07:38:12Z</dcterms:modified>
</cp:coreProperties>
</file>