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2" r:id="rId2"/>
    <p:sldId id="289" r:id="rId3"/>
    <p:sldId id="294" r:id="rId4"/>
    <p:sldId id="295" r:id="rId5"/>
    <p:sldId id="267" r:id="rId6"/>
    <p:sldId id="257" r:id="rId7"/>
    <p:sldId id="292" r:id="rId8"/>
    <p:sldId id="259" r:id="rId9"/>
    <p:sldId id="291" r:id="rId10"/>
    <p:sldId id="284" r:id="rId11"/>
    <p:sldId id="279" r:id="rId12"/>
    <p:sldId id="260" r:id="rId13"/>
    <p:sldId id="287" r:id="rId14"/>
    <p:sldId id="274" r:id="rId15"/>
    <p:sldId id="275" r:id="rId16"/>
    <p:sldId id="276" r:id="rId17"/>
    <p:sldId id="288" r:id="rId18"/>
    <p:sldId id="278" r:id="rId19"/>
    <p:sldId id="268" r:id="rId20"/>
    <p:sldId id="270" r:id="rId21"/>
    <p:sldId id="272" r:id="rId22"/>
    <p:sldId id="299" r:id="rId23"/>
    <p:sldId id="300" r:id="rId24"/>
    <p:sldId id="301" r:id="rId25"/>
    <p:sldId id="263" r:id="rId26"/>
    <p:sldId id="297" r:id="rId27"/>
    <p:sldId id="296" r:id="rId28"/>
    <p:sldId id="265" r:id="rId29"/>
    <p:sldId id="298" r:id="rId3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" y="-14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24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oshioka\Desktop\GLA2011\&#27827;&#19978;&#12373;&#12435;\&#27010;&#31639;&#24037;&#20107;&#36027;(&#35330;&#27491;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cat>
            <c:strRef>
              <c:f>'SITE 1 Cose €表示'!$F$2:$F$11</c:f>
              <c:strCache>
                <c:ptCount val="10"/>
                <c:pt idx="0">
                  <c:v>GLACIER</c:v>
                </c:pt>
                <c:pt idx="1">
                  <c:v>AT-1</c:v>
                </c:pt>
                <c:pt idx="2">
                  <c:v>AT-2</c:v>
                </c:pt>
                <c:pt idx="3">
                  <c:v>AT-3</c:v>
                </c:pt>
                <c:pt idx="4">
                  <c:v>Argon Pool</c:v>
                </c:pt>
                <c:pt idx="5">
                  <c:v>Slope Protection</c:v>
                </c:pt>
                <c:pt idx="6">
                  <c:v>Road Works</c:v>
                </c:pt>
                <c:pt idx="7">
                  <c:v>Temporary Works</c:v>
                </c:pt>
                <c:pt idx="8">
                  <c:v>On-site Expenses</c:v>
                </c:pt>
                <c:pt idx="9">
                  <c:v>Head-office Expenses</c:v>
                </c:pt>
              </c:strCache>
            </c:strRef>
          </c:cat>
          <c:val>
            <c:numRef>
              <c:f>'SITE 1 Cose €表示'!$G$2:$G$11</c:f>
              <c:numCache>
                <c:formatCode>General</c:formatCode>
                <c:ptCount val="10"/>
                <c:pt idx="0">
                  <c:v>40.799999999999997</c:v>
                </c:pt>
                <c:pt idx="1">
                  <c:v>6.7</c:v>
                </c:pt>
                <c:pt idx="2">
                  <c:v>9</c:v>
                </c:pt>
                <c:pt idx="3">
                  <c:v>9.3000000000000007</c:v>
                </c:pt>
                <c:pt idx="4">
                  <c:v>6.4</c:v>
                </c:pt>
                <c:pt idx="5">
                  <c:v>4</c:v>
                </c:pt>
                <c:pt idx="6">
                  <c:v>2.9</c:v>
                </c:pt>
                <c:pt idx="7">
                  <c:v>5.9</c:v>
                </c:pt>
                <c:pt idx="8">
                  <c:v>21.7</c:v>
                </c:pt>
                <c:pt idx="9">
                  <c:v>7.7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9C889-0AEB-415D-AD3C-019744558902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B07AA-60FA-4032-82E3-3CB97A6F77F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8502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 dirty="0" smtClean="0"/>
          </a:p>
        </p:txBody>
      </p:sp>
      <p:sp>
        <p:nvSpPr>
          <p:cNvPr id="368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76589A-3CA5-4166-87EE-CECCA8B200D1}" type="slidenum">
              <a:rPr lang="ja-JP" altLang="en-US" smtClean="0">
                <a:ea typeface="ＭＳ Ｐゴシック" pitchFamily="50" charset="-128"/>
              </a:rPr>
              <a:pPr/>
              <a:t>10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>
                <a:ea typeface="HG丸ｺﾞｼｯｸM-PRO" pitchFamily="49" charset="-128"/>
              </a:rPr>
              <a:t>発電所本体の掘削は，</a:t>
            </a:r>
          </a:p>
          <a:p>
            <a:r>
              <a:rPr lang="ja-JP" altLang="en-US" dirty="0">
                <a:ea typeface="HG丸ｺﾞｼｯｸM-PRO" pitchFamily="49" charset="-128"/>
              </a:rPr>
              <a:t>１６のステップに分けて行います。</a:t>
            </a:r>
          </a:p>
          <a:p>
            <a:endParaRPr lang="ja-JP" altLang="en-US" dirty="0">
              <a:ea typeface="HG丸ｺﾞｼｯｸM-PRO" pitchFamily="49" charset="-128"/>
            </a:endParaRPr>
          </a:p>
          <a:p>
            <a:r>
              <a:rPr lang="ja-JP" altLang="en-US" dirty="0">
                <a:ea typeface="HG丸ｺﾞｼｯｸM-PRO" pitchFamily="49" charset="-128"/>
              </a:rPr>
              <a:t>★→先ず頂設導坑の掘削を行い</a:t>
            </a:r>
          </a:p>
          <a:p>
            <a:r>
              <a:rPr lang="ja-JP" altLang="en-US" dirty="0">
                <a:ea typeface="HG丸ｺﾞｼｯｸM-PRO" pitchFamily="49" charset="-128"/>
              </a:rPr>
              <a:t>★→次にアーチ部切拡げを行い，</a:t>
            </a:r>
          </a:p>
          <a:p>
            <a:r>
              <a:rPr lang="ja-JP" altLang="en-US" dirty="0">
                <a:ea typeface="HG丸ｺﾞｼｯｸM-PRO" pitchFamily="49" charset="-128"/>
              </a:rPr>
              <a:t>★→順次下方に向ってベンチ掘削を行っていきます。</a:t>
            </a:r>
          </a:p>
          <a:p>
            <a:endParaRPr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こちらが，これから皆さんがご見学される地下発本体の工事現場の写真です。</a:t>
            </a:r>
          </a:p>
          <a:p>
            <a:r>
              <a:rPr lang="ja-JP" altLang="en-US" dirty="0"/>
              <a:t>この写真は，アーチ切拡げ完了時に撮影したものです。</a:t>
            </a:r>
          </a:p>
          <a:p>
            <a:r>
              <a:rPr lang="ja-JP" altLang="en-US" dirty="0"/>
              <a:t>現在は・・・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まず、事前調査から得られた情報を基に設計を行います。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京極地下発電所では、支保構造として、</a:t>
            </a:r>
          </a:p>
          <a:p>
            <a:r>
              <a:rPr lang="en-US" altLang="ja-JP" b="1">
                <a:latin typeface="HG丸ｺﾞｼｯｸM-PRO" pitchFamily="49" charset="-128"/>
                <a:ea typeface="HG丸ｺﾞｼｯｸM-PRO" pitchFamily="49" charset="-128"/>
              </a:rPr>
              <a:t>PS</a:t>
            </a:r>
            <a:r>
              <a:rPr lang="ja-JP" altLang="en-US" b="1">
                <a:latin typeface="HG丸ｺﾞｼｯｸM-PRO" pitchFamily="49" charset="-128"/>
                <a:ea typeface="HG丸ｺﾞｼｯｸM-PRO" pitchFamily="49" charset="-128"/>
              </a:rPr>
              <a:t>アンカー</a:t>
            </a:r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、</a:t>
            </a:r>
            <a:r>
              <a:rPr lang="ja-JP" altLang="en-US" b="1">
                <a:latin typeface="HG丸ｺﾞｼｯｸM-PRO" pitchFamily="49" charset="-128"/>
                <a:ea typeface="HG丸ｺﾞｼｯｸM-PRO" pitchFamily="49" charset="-128"/>
              </a:rPr>
              <a:t>ロックボルト</a:t>
            </a:r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、</a:t>
            </a:r>
            <a:r>
              <a:rPr lang="ja-JP" altLang="en-US" b="1">
                <a:latin typeface="HG丸ｺﾞｼｯｸM-PRO" pitchFamily="49" charset="-128"/>
                <a:ea typeface="HG丸ｺﾞｼｯｸM-PRO" pitchFamily="49" charset="-128"/>
              </a:rPr>
              <a:t>吹付けコンクリート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を採用しています。</a:t>
            </a:r>
          </a:p>
          <a:p>
            <a:endParaRPr lang="ja-JP" altLang="en-US">
              <a:latin typeface="HG丸ｺﾞｼｯｸM-PRO" pitchFamily="49" charset="-128"/>
              <a:ea typeface="HG丸ｺﾞｼｯｸM-PRO" pitchFamily="49" charset="-128"/>
            </a:endParaRP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設計手順としましては、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まず、事前調査で得られた物性値と地質モデルを基に、予測解析を行います。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予測解析で得られたゆるみ域を対象として、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アンカーの導入力を決定します。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ゆるみ領域は岩盤の塑性領域です．</a:t>
            </a:r>
          </a:p>
          <a:p>
            <a:endParaRPr lang="ja-JP" altLang="en-US">
              <a:latin typeface="HG丸ｺﾞｼｯｸM-PRO" pitchFamily="49" charset="-128"/>
              <a:ea typeface="HG丸ｺﾞｼｯｸM-PRO" pitchFamily="49" charset="-128"/>
            </a:endParaRP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次に、アンカーを考慮した解析モデルを用いて、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再度予測解析を行い、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アンカー設置後の変位に伴う軸力増分を求めます。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これらの導入力と増加軸力を合わせて、設計アンカー力とし、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アンカーの仕様を決定します。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このとき、アンカーの自由長としては、ゆるみ域の外に設定し、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定着長としてはアンカー仕様に相応する長さとします。</a:t>
            </a:r>
          </a:p>
          <a:p>
            <a:endParaRPr lang="ja-JP" altLang="en-US">
              <a:latin typeface="HG丸ｺﾞｼｯｸM-PRO" pitchFamily="49" charset="-128"/>
              <a:ea typeface="HG丸ｺﾞｼｯｸM-PRO" pitchFamily="49" charset="-128"/>
            </a:endParaRP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アンカーの仕様が決定すると、アンカー間のゆるみ岩塊を対象として、</a:t>
            </a:r>
          </a:p>
          <a:p>
            <a:r>
              <a:rPr lang="ja-JP" altLang="en-US">
                <a:latin typeface="HG丸ｺﾞｼｯｸM-PRO" pitchFamily="49" charset="-128"/>
                <a:ea typeface="HG丸ｺﾞｼｯｸM-PRO" pitchFamily="49" charset="-128"/>
              </a:rPr>
              <a:t>ロックボルトの仕様を決定します。</a:t>
            </a:r>
          </a:p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1235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0080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6354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944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324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005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8340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6219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4502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3448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0861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B87FC-719D-4171-8134-FCA9CADC0F15}" type="datetimeFigureOut">
              <a:rPr kumimoji="1" lang="ja-JP" altLang="en-US" smtClean="0"/>
              <a:t>2011/6/9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B42C5-81BC-4E51-BB53-A0033845EF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643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emf"/><Relationship Id="rId4" Type="http://schemas.openxmlformats.org/officeDocument/2006/relationships/image" Target="../media/image38.emf"/><Relationship Id="rId9" Type="http://schemas.openxmlformats.org/officeDocument/2006/relationships/image" Target="../media/image4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hyperlink" Target="CG.av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56.png"/><Relationship Id="rId7" Type="http://schemas.openxmlformats.org/officeDocument/2006/relationships/image" Target="../media/image5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hyperlink" Target="3DScan.avi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emf"/><Relationship Id="rId4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1726890" y="116632"/>
            <a:ext cx="5688632" cy="129614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Okinoshima site study</a:t>
            </a:r>
          </a:p>
          <a:p>
            <a:r>
              <a:rPr lang="en-US" altLang="ja-JP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GLA2011, June 9, </a:t>
            </a:r>
            <a:r>
              <a:rPr lang="en-US" altLang="ja-JP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Jyväskylä</a:t>
            </a:r>
            <a:r>
              <a:rPr lang="en-US" altLang="ja-JP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Finland </a:t>
            </a:r>
            <a:endParaRPr lang="ja-JP" alt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サブタイトル 2"/>
          <p:cNvSpPr txBox="1">
            <a:spLocks/>
          </p:cNvSpPr>
          <p:nvPr/>
        </p:nvSpPr>
        <p:spPr>
          <a:xfrm>
            <a:off x="107504" y="1916832"/>
            <a:ext cx="8928992" cy="216024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Kiyokazu Kawakami</a:t>
            </a:r>
            <a:r>
              <a:rPr lang="en-US" altLang="ja-JP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a)</a:t>
            </a: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Takuya Hasegawa</a:t>
            </a:r>
            <a:r>
              <a:rPr lang="en-US" altLang="ja-JP" sz="20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b)</a:t>
            </a:r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Osamu Hirabayashi</a:t>
            </a:r>
            <a:r>
              <a:rPr lang="en-US" altLang="ja-JP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a)</a:t>
            </a: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Tokiyoshi Kaneta</a:t>
            </a:r>
            <a:r>
              <a:rPr lang="en-US" altLang="ja-JP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a)</a:t>
            </a: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Takasumi Maruyama </a:t>
            </a:r>
            <a:r>
              <a:rPr lang="en-US" altLang="ja-JP" sz="20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B)</a:t>
            </a:r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Koichiro Nishikawa</a:t>
            </a:r>
            <a:r>
              <a:rPr lang="en-US" altLang="ja-JP" sz="20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b)</a:t>
            </a:r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Tetsunori Oshimo</a:t>
            </a:r>
            <a:r>
              <a:rPr lang="en-US" altLang="ja-JP" sz="20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a)</a:t>
            </a:r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, André Rubbia </a:t>
            </a:r>
            <a:r>
              <a:rPr lang="en-US" altLang="ja-JP" sz="20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C)</a:t>
            </a:r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Masashi Tanaka</a:t>
            </a:r>
            <a:r>
              <a:rPr lang="en-US" altLang="ja-JP" sz="20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b)</a:t>
            </a:r>
            <a:r>
              <a:rPr lang="en-US" altLang="ja-JP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Masakazu Yoshioka</a:t>
            </a:r>
            <a:r>
              <a:rPr lang="en-US" altLang="ja-JP" sz="20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b)</a:t>
            </a:r>
          </a:p>
          <a:p>
            <a:pPr algn="l"/>
            <a:r>
              <a:rPr lang="en-GB" altLang="ja-JP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A)</a:t>
            </a:r>
            <a:r>
              <a:rPr lang="en-GB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Penta-ocean Construction Co., Ltd</a:t>
            </a:r>
            <a:endParaRPr lang="ja-JP" altLang="ja-JP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GB" altLang="ja-JP" sz="20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B)</a:t>
            </a:r>
            <a:r>
              <a:rPr lang="en-GB" altLang="ja-JP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High Energy Accelerator Research Organization (KEK)</a:t>
            </a:r>
            <a:endParaRPr lang="ja-JP" altLang="ja-JP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GB" altLang="ja-JP" sz="20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C) </a:t>
            </a:r>
            <a:r>
              <a:rPr lang="en-GB" altLang="ja-JP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ETH Zurich (ETHZ), Institute For Particle Physics</a:t>
            </a:r>
            <a:endParaRPr lang="ja-JP" altLang="ja-JP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91631" y="4365104"/>
            <a:ext cx="8084825" cy="23083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How Japanese islands and Okinoshima were born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Geology and geography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Conceptual design of 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cavern</a:t>
            </a:r>
            <a:endParaRPr lang="en-US" altLang="ja-JP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Procurement and transportation of 100k-ton liq. </a:t>
            </a:r>
            <a:r>
              <a:rPr lang="en-US" altLang="ja-JP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</a:t>
            </a:r>
            <a:endParaRPr lang="en-US" altLang="ja-JP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32422"/>
            <a:ext cx="6030913" cy="484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34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251520" y="188640"/>
            <a:ext cx="7637027" cy="7078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Permeability at OKI-gneiss can be estimated from </a:t>
            </a:r>
            <a:r>
              <a:rPr lang="en-US" altLang="ja-JP" sz="2000" dirty="0" err="1" smtClean="0">
                <a:latin typeface="Arial" pitchFamily="34" charset="0"/>
                <a:ea typeface="HGP明朝E" pitchFamily="18" charset="-128"/>
                <a:cs typeface="Arial" pitchFamily="34" charset="0"/>
              </a:rPr>
              <a:t>Chyoshi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 Dam</a:t>
            </a:r>
          </a:p>
          <a:p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(agriculture, drinking water) located near the site. </a:t>
            </a:r>
            <a:endParaRPr lang="ja-JP" altLang="en-US" sz="2000" dirty="0"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14340" name="テキスト ボックス 3"/>
          <p:cNvSpPr txBox="1">
            <a:spLocks noChangeArrowheads="1"/>
          </p:cNvSpPr>
          <p:nvPr/>
        </p:nvSpPr>
        <p:spPr bwMode="auto">
          <a:xfrm>
            <a:off x="323529" y="6125234"/>
            <a:ext cx="8640960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 Lu is small enough to avoid the water-inflow from the dam to the cavern.</a:t>
            </a:r>
            <a:endParaRPr lang="ja-JP" altLang="en-US" sz="2000" dirty="0"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21" name="右矢印 20"/>
          <p:cNvSpPr/>
          <p:nvPr/>
        </p:nvSpPr>
        <p:spPr>
          <a:xfrm>
            <a:off x="1043608" y="5373216"/>
            <a:ext cx="571500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8361586" cy="3859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" name="グループ化 16"/>
          <p:cNvGrpSpPr/>
          <p:nvPr/>
        </p:nvGrpSpPr>
        <p:grpSpPr>
          <a:xfrm>
            <a:off x="1259632" y="2348880"/>
            <a:ext cx="5616624" cy="2628872"/>
            <a:chOff x="1187624" y="2780928"/>
            <a:chExt cx="5616624" cy="2628872"/>
          </a:xfrm>
        </p:grpSpPr>
        <p:sp>
          <p:nvSpPr>
            <p:cNvPr id="12" name="四角形吹き出し 11"/>
            <p:cNvSpPr/>
            <p:nvPr/>
          </p:nvSpPr>
          <p:spPr>
            <a:xfrm>
              <a:off x="1691680" y="2780928"/>
              <a:ext cx="1224136" cy="252608"/>
            </a:xfrm>
            <a:prstGeom prst="wedgeRectCallout">
              <a:avLst>
                <a:gd name="adj1" fmla="val -35587"/>
                <a:gd name="adj2" fmla="val 139073"/>
              </a:avLst>
            </a:prstGeom>
            <a:solidFill>
              <a:schemeClr val="tx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</a:t>
              </a:r>
              <a:r>
                <a:rPr kumimoji="1" lang="ja-JP" alt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≦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Lu</a:t>
              </a:r>
              <a:endParaRPr kumimoji="1" lang="ja-JP" alt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四角形吹き出し 12"/>
            <p:cNvSpPr/>
            <p:nvPr/>
          </p:nvSpPr>
          <p:spPr>
            <a:xfrm>
              <a:off x="4067944" y="3933056"/>
              <a:ext cx="1512168" cy="252608"/>
            </a:xfrm>
            <a:prstGeom prst="wedgeRectCallout">
              <a:avLst>
                <a:gd name="adj1" fmla="val -35587"/>
                <a:gd name="adj2" fmla="val 139073"/>
              </a:avLst>
            </a:prstGeom>
            <a:solidFill>
              <a:schemeClr val="tx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</a:t>
              </a:r>
              <a:r>
                <a:rPr kumimoji="1" lang="ja-JP" alt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≦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Lu</a:t>
              </a:r>
              <a:r>
                <a:rPr kumimoji="1" lang="ja-JP" alt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＜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10</a:t>
              </a:r>
              <a:endParaRPr kumimoji="1" lang="ja-JP" alt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四角形吹き出し 13"/>
            <p:cNvSpPr/>
            <p:nvPr/>
          </p:nvSpPr>
          <p:spPr>
            <a:xfrm>
              <a:off x="1187624" y="4437112"/>
              <a:ext cx="1512168" cy="252608"/>
            </a:xfrm>
            <a:prstGeom prst="wedgeRectCallout">
              <a:avLst>
                <a:gd name="adj1" fmla="val 51047"/>
                <a:gd name="adj2" fmla="val -167221"/>
              </a:avLst>
            </a:prstGeom>
            <a:solidFill>
              <a:schemeClr val="tx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kumimoji="1" lang="ja-JP" alt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≦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Lu</a:t>
              </a:r>
              <a:r>
                <a:rPr kumimoji="1" lang="ja-JP" alt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＜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kumimoji="1" lang="ja-JP" alt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四角形吹き出し 14"/>
            <p:cNvSpPr/>
            <p:nvPr/>
          </p:nvSpPr>
          <p:spPr>
            <a:xfrm>
              <a:off x="5724128" y="5157192"/>
              <a:ext cx="1080120" cy="252608"/>
            </a:xfrm>
            <a:prstGeom prst="wedgeRectCallout">
              <a:avLst>
                <a:gd name="adj1" fmla="val -51286"/>
                <a:gd name="adj2" fmla="val -278601"/>
              </a:avLst>
            </a:prstGeom>
            <a:solidFill>
              <a:schemeClr val="tx1"/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Lu</a:t>
              </a:r>
              <a:r>
                <a:rPr kumimoji="1" lang="ja-JP" alt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＜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kumimoji="1" lang="ja-JP" alt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テキスト ボックス 3"/>
          <p:cNvSpPr txBox="1">
            <a:spLocks noChangeArrowheads="1"/>
          </p:cNvSpPr>
          <p:nvPr/>
        </p:nvSpPr>
        <p:spPr bwMode="auto">
          <a:xfrm>
            <a:off x="1907704" y="5373216"/>
            <a:ext cx="64558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2000" dirty="0" err="1" smtClean="0">
                <a:latin typeface="Arial" pitchFamily="34" charset="0"/>
                <a:ea typeface="HGP明朝E" pitchFamily="18" charset="-128"/>
                <a:cs typeface="Arial" pitchFamily="34" charset="0"/>
              </a:rPr>
              <a:t>Lugeon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 coefficient (Lu)  is less then 1 (×10</a:t>
            </a:r>
            <a:r>
              <a:rPr lang="en-US" altLang="ja-JP" sz="2000" baseline="30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-7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m/sec)  </a:t>
            </a:r>
            <a:endParaRPr lang="ja-JP" altLang="en-US" sz="2000" dirty="0"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922" y="980728"/>
            <a:ext cx="21145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28" r="65699"/>
          <a:stretch/>
        </p:blipFill>
        <p:spPr bwMode="auto">
          <a:xfrm>
            <a:off x="7191600" y="3501007"/>
            <a:ext cx="1883929" cy="188965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線矢印コネクタ 4"/>
          <p:cNvCxnSpPr/>
          <p:nvPr/>
        </p:nvCxnSpPr>
        <p:spPr>
          <a:xfrm flipH="1" flipV="1">
            <a:off x="7596336" y="1916832"/>
            <a:ext cx="292211" cy="252900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058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テキスト ボックス 3"/>
          <p:cNvSpPr txBox="1">
            <a:spLocks noChangeArrowheads="1"/>
          </p:cNvSpPr>
          <p:nvPr/>
        </p:nvSpPr>
        <p:spPr bwMode="auto">
          <a:xfrm>
            <a:off x="1978253" y="44624"/>
            <a:ext cx="5186035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Necessary Geological Investigation in future</a:t>
            </a:r>
            <a:endParaRPr lang="ja-JP" altLang="en-US" sz="2000" dirty="0"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graphicFrame>
        <p:nvGraphicFramePr>
          <p:cNvPr id="35" name="表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778617"/>
              </p:ext>
            </p:extLst>
          </p:nvPr>
        </p:nvGraphicFramePr>
        <p:xfrm>
          <a:off x="320489" y="548680"/>
          <a:ext cx="8643999" cy="622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714512"/>
                <a:gridCol w="5214975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itchFamily="34" charset="0"/>
                          <a:cs typeface="Arial" pitchFamily="34" charset="0"/>
                        </a:rPr>
                        <a:t>Method</a:t>
                      </a:r>
                      <a:endParaRPr kumimoji="1" lang="ja-JP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itchFamily="34" charset="0"/>
                          <a:cs typeface="Arial" pitchFamily="34" charset="0"/>
                        </a:rPr>
                        <a:t>Items identified</a:t>
                      </a:r>
                      <a:r>
                        <a:rPr kumimoji="1" lang="en-US" altLang="ja-JP" sz="1200" baseline="0" dirty="0" smtClean="0">
                          <a:latin typeface="Arial" pitchFamily="34" charset="0"/>
                          <a:cs typeface="Arial" pitchFamily="34" charset="0"/>
                        </a:rPr>
                        <a:t> for investigation</a:t>
                      </a:r>
                      <a:endParaRPr kumimoji="1" lang="ja-JP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Arial" pitchFamily="34" charset="0"/>
                          <a:cs typeface="Arial" pitchFamily="34" charset="0"/>
                        </a:rPr>
                        <a:t>Geophysical</a:t>
                      </a:r>
                      <a:r>
                        <a:rPr kumimoji="1" lang="en-US" altLang="ja-JP" sz="1800" baseline="0" dirty="0" smtClean="0">
                          <a:latin typeface="Arial" pitchFamily="34" charset="0"/>
                          <a:cs typeface="Arial" pitchFamily="34" charset="0"/>
                        </a:rPr>
                        <a:t> prospecting</a:t>
                      </a:r>
                      <a:endParaRPr kumimoji="1" lang="ja-JP" alt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Seismic prospecting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Elastic wave velocity of ground.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Position, scale and</a:t>
                      </a:r>
                      <a:r>
                        <a:rPr kumimoji="1" lang="en-US" altLang="ja-JP" sz="1400" baseline="0" dirty="0" smtClean="0">
                          <a:latin typeface="Arial" pitchFamily="34" charset="0"/>
                          <a:cs typeface="Arial" pitchFamily="34" charset="0"/>
                        </a:rPr>
                        <a:t> velocity of slow velocity zone</a:t>
                      </a:r>
                      <a:endParaRPr kumimoji="1" lang="ja-JP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Electrical</a:t>
                      </a:r>
                      <a:r>
                        <a:rPr kumimoji="1" lang="en-US" altLang="ja-JP" sz="1600" baseline="0" dirty="0" smtClean="0">
                          <a:latin typeface="Arial" pitchFamily="34" charset="0"/>
                          <a:cs typeface="Arial" pitchFamily="34" charset="0"/>
                        </a:rPr>
                        <a:t> prospecting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Specific</a:t>
                      </a:r>
                      <a:r>
                        <a:rPr kumimoji="1" lang="en-US" altLang="ja-JP" sz="1400" baseline="0" dirty="0" smtClean="0">
                          <a:latin typeface="Arial" pitchFamily="34" charset="0"/>
                          <a:cs typeface="Arial" pitchFamily="34" charset="0"/>
                        </a:rPr>
                        <a:t> resistance of ground and cross-sectional distribution of specific resistance</a:t>
                      </a:r>
                      <a:endParaRPr kumimoji="1" lang="en-US" altLang="ja-JP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Arial" pitchFamily="34" charset="0"/>
                          <a:cs typeface="Arial" pitchFamily="34" charset="0"/>
                        </a:rPr>
                        <a:t>Boring Investigation</a:t>
                      </a:r>
                    </a:p>
                    <a:p>
                      <a:r>
                        <a:rPr kumimoji="1" lang="en-US" altLang="ja-JP" sz="1800" dirty="0" smtClean="0">
                          <a:latin typeface="Arial" pitchFamily="34" charset="0"/>
                          <a:cs typeface="Arial" pitchFamily="34" charset="0"/>
                        </a:rPr>
                        <a:t>(vertical and lateral)</a:t>
                      </a:r>
                      <a:endParaRPr kumimoji="1" lang="ja-JP" alt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Stratification and distribution of sand and rock.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Position, scale, properties, continuity of fault, fractured zone, and soft layer.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Type of rock, weathering and alteration, properties of fracture and joint.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Possibility of groundwater, pressure and amount of water-inflow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Arial" pitchFamily="34" charset="0"/>
                          <a:cs typeface="Arial" pitchFamily="34" charset="0"/>
                        </a:rPr>
                        <a:t>Borehole test, logging</a:t>
                      </a:r>
                      <a:endParaRPr kumimoji="1" lang="ja-JP" alt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Standard penetration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Examination of stability around portal, and places where</a:t>
                      </a:r>
                      <a:r>
                        <a:rPr kumimoji="1" lang="en-US" altLang="ja-JP" sz="1400" baseline="0" dirty="0" smtClean="0">
                          <a:latin typeface="Arial" pitchFamily="34" charset="0"/>
                          <a:cs typeface="Arial" pitchFamily="34" charset="0"/>
                        </a:rPr>
                        <a:t> overburden is small.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baseline="0" dirty="0" smtClean="0">
                          <a:latin typeface="Arial" pitchFamily="34" charset="0"/>
                          <a:cs typeface="Arial" pitchFamily="34" charset="0"/>
                        </a:rPr>
                        <a:t>To grasp depth of rock and bearing layer.</a:t>
                      </a:r>
                      <a:endParaRPr kumimoji="1" lang="ja-JP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Borehole load test 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Deformation coefficient</a:t>
                      </a:r>
                      <a:r>
                        <a:rPr kumimoji="1" lang="en-US" altLang="ja-JP" sz="1400" baseline="0" dirty="0" smtClean="0">
                          <a:latin typeface="Arial" pitchFamily="34" charset="0"/>
                          <a:cs typeface="Arial" pitchFamily="34" charset="0"/>
                        </a:rPr>
                        <a:t> , elastic coefficient , etc </a:t>
                      </a:r>
                      <a:endParaRPr kumimoji="1" lang="ja-JP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Arial" pitchFamily="34" charset="0"/>
                          <a:cs typeface="Arial" pitchFamily="34" charset="0"/>
                        </a:rPr>
                        <a:t>Laboratory test</a:t>
                      </a:r>
                      <a:endParaRPr kumimoji="1" lang="ja-JP" alt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Physical and mechanical characteristics of constituting rock : unit weight , elastic wave velocity , compressive strength , etc.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Mineral characteristics</a:t>
                      </a:r>
                      <a:r>
                        <a:rPr kumimoji="1" lang="en-US" altLang="ja-JP" sz="1400" baseline="0" dirty="0" smtClean="0">
                          <a:latin typeface="Arial" pitchFamily="34" charset="0"/>
                          <a:cs typeface="Arial" pitchFamily="34" charset="0"/>
                        </a:rPr>
                        <a:t> of constituting rock : clay mineral content , slaking characteristic , etc.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kumimoji="1"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Physical and mechanical characteristics of constituting soil : Particle</a:t>
                      </a:r>
                      <a:r>
                        <a:rPr kumimoji="1" lang="en-US" altLang="ja-JP" sz="1400" baseline="0" dirty="0" smtClean="0">
                          <a:latin typeface="Arial" pitchFamily="34" charset="0"/>
                          <a:cs typeface="Arial" pitchFamily="34" charset="0"/>
                        </a:rPr>
                        <a:t> size distribution , water content , compressive strength , consistency , etc.</a:t>
                      </a:r>
                      <a:endParaRPr kumimoji="1" lang="ja-JP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58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75656" y="188640"/>
            <a:ext cx="611898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Conceptual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design of the facility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72000" y="980728"/>
            <a:ext cx="4326890" cy="92333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GLACIER: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Main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 Liquid Argon Cavern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Three access tunnels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Four Argon pool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t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anks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6837525" cy="4293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13" y="4215780"/>
            <a:ext cx="98107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07504" y="4941168"/>
            <a:ext cx="1826141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Liq. </a:t>
            </a:r>
            <a:r>
              <a:rPr kumimoji="1" lang="en-US" altLang="ja-JP" dirty="0" err="1" smtClean="0">
                <a:latin typeface="Arial" pitchFamily="34" charset="0"/>
                <a:cs typeface="Arial" pitchFamily="34" charset="0"/>
              </a:rPr>
              <a:t>Ar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 tank will</a:t>
            </a:r>
          </a:p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be isolated from</a:t>
            </a:r>
          </a:p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t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he cavern wall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1475656" y="4077072"/>
            <a:ext cx="2304256" cy="4149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73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6" name="Picture 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366" y="2599169"/>
            <a:ext cx="6868633" cy="4235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07504" y="44624"/>
            <a:ext cx="6030818" cy="255454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Rock bolt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Floor	L=6m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Wall	L=4m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Dome	L=6m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kumimoji="1" lang="en-US" altLang="ja-JP" sz="2000" dirty="0" smtClean="0">
                <a:latin typeface="Arial" pitchFamily="34" charset="0"/>
                <a:cs typeface="Arial" pitchFamily="34" charset="0"/>
              </a:rPr>
              <a:t>Cable bolt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Wall	L=8m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kumimoji="1" lang="en-US" altLang="ja-JP" sz="2000" dirty="0" smtClean="0">
                <a:latin typeface="Arial" pitchFamily="34" charset="0"/>
                <a:cs typeface="Arial" pitchFamily="34" charset="0"/>
              </a:rPr>
              <a:t>Dome	L=15m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Shot-</a:t>
            </a:r>
            <a:r>
              <a:rPr lang="en-US" altLang="ja-JP" sz="2000" dirty="0" err="1" smtClean="0">
                <a:latin typeface="Arial" pitchFamily="34" charset="0"/>
                <a:cs typeface="Arial" pitchFamily="34" charset="0"/>
              </a:rPr>
              <a:t>crete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t=160mm=80+80mm)</a:t>
            </a:r>
            <a:r>
              <a:rPr lang="ja-JP" alt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with steel fiber</a:t>
            </a:r>
            <a:endParaRPr kumimoji="1" lang="ja-JP" alt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12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323528" y="980728"/>
            <a:ext cx="3456384" cy="45365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211960" y="980728"/>
            <a:ext cx="4392488" cy="20882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テキスト ボックス 3"/>
          <p:cNvSpPr txBox="1">
            <a:spLocks noChangeArrowheads="1"/>
          </p:cNvSpPr>
          <p:nvPr/>
        </p:nvSpPr>
        <p:spPr bwMode="auto">
          <a:xfrm>
            <a:off x="467544" y="332656"/>
            <a:ext cx="7842211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sz="28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Deformation analysis result using FLAC3D code</a:t>
            </a:r>
            <a:endParaRPr lang="ja-JP" altLang="en-US" sz="2800" dirty="0"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2334988" cy="305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1115616" y="5661248"/>
            <a:ext cx="24751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4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 Analysis model for FLAC3D</a:t>
            </a:r>
            <a:endParaRPr lang="ja-JP" altLang="en-US" sz="1400" dirty="0"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24744"/>
            <a:ext cx="4135437" cy="18303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4716259" y="3140968"/>
            <a:ext cx="3312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HGP明朝E" pitchFamily="18" charset="-128"/>
                <a:cs typeface="Arial" pitchFamily="34" charset="0"/>
              </a:rPr>
              <a:t>A sequential analysis </a:t>
            </a:r>
          </a:p>
          <a:p>
            <a:pPr algn="ctr"/>
            <a:r>
              <a:rPr lang="en-US" altLang="ja-JP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HGP明朝E" pitchFamily="18" charset="-128"/>
                <a:cs typeface="Arial" pitchFamily="34" charset="0"/>
              </a:rPr>
              <a:t>(2m digging and install support)</a:t>
            </a:r>
            <a:endParaRPr lang="ja-JP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99337"/>
              </p:ext>
            </p:extLst>
          </p:nvPr>
        </p:nvGraphicFramePr>
        <p:xfrm>
          <a:off x="3923928" y="4506312"/>
          <a:ext cx="496855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710"/>
                <a:gridCol w="993710"/>
                <a:gridCol w="993710"/>
                <a:gridCol w="993710"/>
                <a:gridCol w="99371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Unit weight (</a:t>
                      </a:r>
                      <a:r>
                        <a:rPr lang="ja-JP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γ</a:t>
                      </a: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kN/m</a:t>
                      </a:r>
                      <a:r>
                        <a:rPr lang="en-US" sz="1400" kern="100" baseline="30000" dirty="0"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Elastic </a:t>
                      </a:r>
                      <a:r>
                        <a:rPr lang="en-US" sz="14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coefficient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(E)MPa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Poisson ratio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Cohesive </a:t>
                      </a:r>
                      <a:r>
                        <a:rPr lang="en-US" sz="14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strength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(</a:t>
                      </a:r>
                      <a:r>
                        <a:rPr lang="ja-JP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ｃ</a:t>
                      </a:r>
                      <a:r>
                        <a:rPr lang="en-US" sz="14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)MPa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Friction </a:t>
                      </a:r>
                      <a:r>
                        <a:rPr lang="en-US" sz="14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(</a:t>
                      </a:r>
                      <a:r>
                        <a:rPr lang="ja-JP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φ</a:t>
                      </a:r>
                      <a:r>
                        <a:rPr lang="en-US" sz="14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r>
                        <a:rPr lang="ja-JP" sz="14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°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24.3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7,900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0.3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20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36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</a:tr>
            </a:tbl>
          </a:graphicData>
        </a:graphic>
      </p:graphicFrame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5076056" y="4070685"/>
            <a:ext cx="22516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Input properties of ground</a:t>
            </a:r>
            <a:endParaRPr lang="ja-JP" altLang="en-US" sz="1400" dirty="0"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 flipV="1">
            <a:off x="2771800" y="3501008"/>
            <a:ext cx="401316" cy="13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V="1">
            <a:off x="2843808" y="2132856"/>
            <a:ext cx="401316" cy="13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rot="5400000">
            <a:off x="2447764" y="2816932"/>
            <a:ext cx="1368152" cy="1588"/>
          </a:xfrm>
          <a:prstGeom prst="straightConnector1">
            <a:avLst/>
          </a:prstGeom>
          <a:ln>
            <a:solidFill>
              <a:schemeClr val="bg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2771800" y="3645024"/>
            <a:ext cx="401316" cy="13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2771800" y="4365104"/>
            <a:ext cx="401316" cy="13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rot="5400000">
            <a:off x="2772197" y="4004667"/>
            <a:ext cx="720080" cy="794"/>
          </a:xfrm>
          <a:prstGeom prst="straightConnector1">
            <a:avLst/>
          </a:prstGeom>
          <a:ln>
            <a:solidFill>
              <a:schemeClr val="bg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V="1">
            <a:off x="395536" y="4437112"/>
            <a:ext cx="288032" cy="7200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V="1">
            <a:off x="1259632" y="4869160"/>
            <a:ext cx="288032" cy="7200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469132" y="4509120"/>
            <a:ext cx="862508" cy="432048"/>
          </a:xfrm>
          <a:prstGeom prst="straightConnector1">
            <a:avLst/>
          </a:prstGeom>
          <a:ln>
            <a:solidFill>
              <a:schemeClr val="bg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3"/>
          <p:cNvSpPr txBox="1">
            <a:spLocks noChangeArrowheads="1"/>
          </p:cNvSpPr>
          <p:nvPr/>
        </p:nvSpPr>
        <p:spPr bwMode="auto">
          <a:xfrm>
            <a:off x="2843808" y="2780928"/>
            <a:ext cx="681597" cy="30777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400" dirty="0" smtClean="0">
                <a:solidFill>
                  <a:schemeClr val="bg1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250m</a:t>
            </a:r>
            <a:endParaRPr lang="ja-JP" altLang="en-US" sz="1400" dirty="0">
              <a:solidFill>
                <a:schemeClr val="bg1"/>
              </a:solidFill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30" name="テキスト ボックス 3"/>
          <p:cNvSpPr txBox="1">
            <a:spLocks noChangeArrowheads="1"/>
          </p:cNvSpPr>
          <p:nvPr/>
        </p:nvSpPr>
        <p:spPr bwMode="auto">
          <a:xfrm>
            <a:off x="2843808" y="3861048"/>
            <a:ext cx="681597" cy="30777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400" dirty="0" smtClean="0">
                <a:solidFill>
                  <a:schemeClr val="bg1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170m</a:t>
            </a:r>
            <a:endParaRPr lang="ja-JP" altLang="en-US" sz="1400" dirty="0">
              <a:solidFill>
                <a:schemeClr val="bg1"/>
              </a:solidFill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31" name="テキスト ボックス 3"/>
          <p:cNvSpPr txBox="1">
            <a:spLocks noChangeArrowheads="1"/>
          </p:cNvSpPr>
          <p:nvPr/>
        </p:nvSpPr>
        <p:spPr bwMode="auto">
          <a:xfrm>
            <a:off x="395536" y="4653136"/>
            <a:ext cx="681597" cy="30777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400" dirty="0" smtClean="0">
                <a:solidFill>
                  <a:schemeClr val="bg1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250m</a:t>
            </a:r>
            <a:endParaRPr lang="ja-JP" altLang="en-US" sz="1400" dirty="0">
              <a:solidFill>
                <a:schemeClr val="bg1"/>
              </a:solidFill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139952" y="1702549"/>
            <a:ext cx="1961371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Sequential analysis</a:t>
            </a:r>
          </a:p>
          <a:p>
            <a:r>
              <a:rPr kumimoji="1" lang="en-US" altLang="ja-JP" dirty="0" smtClean="0"/>
              <a:t>(every 2m)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699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テキスト ボックス 3"/>
          <p:cNvSpPr txBox="1">
            <a:spLocks noChangeArrowheads="1"/>
          </p:cNvSpPr>
          <p:nvPr/>
        </p:nvSpPr>
        <p:spPr bwMode="auto">
          <a:xfrm>
            <a:off x="395536" y="116632"/>
            <a:ext cx="1394934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Result</a:t>
            </a:r>
            <a:r>
              <a:rPr lang="ja-JP" altLang="en-US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　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(1)</a:t>
            </a:r>
            <a:endParaRPr lang="ja-JP" altLang="en-US" sz="2000" dirty="0"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graphicFrame>
        <p:nvGraphicFramePr>
          <p:cNvPr id="34" name="表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693205"/>
              </p:ext>
            </p:extLst>
          </p:nvPr>
        </p:nvGraphicFramePr>
        <p:xfrm>
          <a:off x="323528" y="548680"/>
          <a:ext cx="8208912" cy="6240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44805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Distribution of the displacement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dirty="0" smtClean="0">
                          <a:latin typeface="Arial" pitchFamily="34" charset="0"/>
                          <a:ea typeface="HGP明朝E" pitchFamily="18" charset="-128"/>
                          <a:cs typeface="Arial" pitchFamily="34" charset="0"/>
                        </a:rPr>
                        <a:t>①</a:t>
                      </a:r>
                      <a:r>
                        <a:rPr lang="en-US" altLang="ja-JP" sz="1800" dirty="0" smtClean="0">
                          <a:latin typeface="Arial" pitchFamily="34" charset="0"/>
                          <a:ea typeface="HGP明朝E" pitchFamily="18" charset="-128"/>
                          <a:cs typeface="Arial" pitchFamily="34" charset="0"/>
                        </a:rPr>
                        <a:t> settlement, </a:t>
                      </a:r>
                      <a:r>
                        <a:rPr lang="ja-JP" altLang="en-US" sz="1800" dirty="0" smtClean="0">
                          <a:latin typeface="Arial" pitchFamily="34" charset="0"/>
                          <a:ea typeface="HGP明朝E" pitchFamily="18" charset="-128"/>
                          <a:cs typeface="Arial" pitchFamily="34" charset="0"/>
                        </a:rPr>
                        <a:t>②</a:t>
                      </a:r>
                      <a:r>
                        <a:rPr lang="en-US" altLang="ja-JP" sz="1800" dirty="0" smtClean="0">
                          <a:latin typeface="Arial" pitchFamily="34" charset="0"/>
                          <a:ea typeface="HGP明朝E" pitchFamily="18" charset="-128"/>
                          <a:cs typeface="Arial" pitchFamily="34" charset="0"/>
                        </a:rPr>
                        <a:t> horizontal displacement</a:t>
                      </a:r>
                      <a:endParaRPr lang="ja-JP" altLang="en-US" sz="1800" dirty="0" smtClean="0">
                        <a:latin typeface="Arial" pitchFamily="34" charset="0"/>
                        <a:ea typeface="HGP明朝E" pitchFamily="18" charset="-128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98699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61362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テキスト ボックス 3"/>
          <p:cNvSpPr txBox="1">
            <a:spLocks noChangeArrowheads="1"/>
          </p:cNvSpPr>
          <p:nvPr/>
        </p:nvSpPr>
        <p:spPr bwMode="auto">
          <a:xfrm>
            <a:off x="395536" y="1135777"/>
            <a:ext cx="20372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Time of the digging to 20m</a:t>
            </a:r>
            <a:endParaRPr lang="ja-JP" altLang="en-US" sz="1200" dirty="0">
              <a:solidFill>
                <a:srgbClr val="FF0000"/>
              </a:solidFill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36" name="テキスト ボックス 3"/>
          <p:cNvSpPr txBox="1">
            <a:spLocks noChangeArrowheads="1"/>
          </p:cNvSpPr>
          <p:nvPr/>
        </p:nvSpPr>
        <p:spPr bwMode="auto">
          <a:xfrm>
            <a:off x="4572000" y="1135777"/>
            <a:ext cx="20372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Time of the digging to 30m</a:t>
            </a:r>
            <a:endParaRPr lang="ja-JP" altLang="en-US" sz="1200" dirty="0">
              <a:solidFill>
                <a:srgbClr val="FF0000"/>
              </a:solidFill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grpSp>
        <p:nvGrpSpPr>
          <p:cNvPr id="56324" name="Group 4"/>
          <p:cNvGrpSpPr>
            <a:grpSpLocks/>
          </p:cNvGrpSpPr>
          <p:nvPr/>
        </p:nvGrpSpPr>
        <p:grpSpPr bwMode="auto">
          <a:xfrm>
            <a:off x="611560" y="1412776"/>
            <a:ext cx="3511550" cy="2270125"/>
            <a:chOff x="5119" y="2685"/>
            <a:chExt cx="5531" cy="3574"/>
          </a:xfrm>
        </p:grpSpPr>
        <p:pic>
          <p:nvPicPr>
            <p:cNvPr id="5632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19" y="2685"/>
              <a:ext cx="2870" cy="3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98" y="2745"/>
              <a:ext cx="1897" cy="2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7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20" y="5344"/>
              <a:ext cx="2430" cy="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632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412776"/>
            <a:ext cx="3575050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テキスト ボックス 3"/>
          <p:cNvSpPr txBox="1">
            <a:spLocks noChangeArrowheads="1"/>
          </p:cNvSpPr>
          <p:nvPr/>
        </p:nvSpPr>
        <p:spPr bwMode="auto">
          <a:xfrm>
            <a:off x="395536" y="4005064"/>
            <a:ext cx="20372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Time of the digging to 40m</a:t>
            </a:r>
            <a:endParaRPr lang="ja-JP" altLang="en-US" sz="1200" dirty="0">
              <a:solidFill>
                <a:srgbClr val="FF0000"/>
              </a:solidFill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39" name="テキスト ボックス 3"/>
          <p:cNvSpPr txBox="1">
            <a:spLocks noChangeArrowheads="1"/>
          </p:cNvSpPr>
          <p:nvPr/>
        </p:nvSpPr>
        <p:spPr bwMode="auto">
          <a:xfrm>
            <a:off x="4572000" y="4005064"/>
            <a:ext cx="2438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Time of the digging to final stage</a:t>
            </a:r>
            <a:endParaRPr lang="ja-JP" altLang="en-US" sz="1200" dirty="0">
              <a:solidFill>
                <a:srgbClr val="FF0000"/>
              </a:solidFill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grpSp>
        <p:nvGrpSpPr>
          <p:cNvPr id="56329" name="Group 9"/>
          <p:cNvGrpSpPr>
            <a:grpSpLocks/>
          </p:cNvGrpSpPr>
          <p:nvPr/>
        </p:nvGrpSpPr>
        <p:grpSpPr bwMode="auto">
          <a:xfrm>
            <a:off x="683568" y="4293096"/>
            <a:ext cx="3384376" cy="2160240"/>
            <a:chOff x="5039" y="2745"/>
            <a:chExt cx="5566" cy="3529"/>
          </a:xfrm>
        </p:grpSpPr>
        <p:pic>
          <p:nvPicPr>
            <p:cNvPr id="56330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39" y="2745"/>
              <a:ext cx="2843" cy="3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1" name="Picture 1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541" y="2819"/>
              <a:ext cx="1811" cy="2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2" name="Picture 1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175" y="5340"/>
              <a:ext cx="2430" cy="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6333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8024" y="4293096"/>
            <a:ext cx="3528392" cy="223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2649092" y="3068960"/>
            <a:ext cx="134684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①　</a:t>
            </a:r>
            <a:r>
              <a:rPr kumimoji="1" lang="en-US" altLang="ja-JP" dirty="0" smtClean="0"/>
              <a:t>45.4mm</a:t>
            </a:r>
          </a:p>
          <a:p>
            <a:r>
              <a:rPr lang="ja-JP" altLang="en-US" dirty="0" smtClean="0"/>
              <a:t>②　</a:t>
            </a:r>
            <a:r>
              <a:rPr lang="en-US" altLang="ja-JP" dirty="0" smtClean="0"/>
              <a:t>3.5 mm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04248" y="3068960"/>
            <a:ext cx="134684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①　</a:t>
            </a:r>
            <a:r>
              <a:rPr kumimoji="1" lang="en-US" altLang="ja-JP" dirty="0" smtClean="0"/>
              <a:t>46.6mm</a:t>
            </a:r>
          </a:p>
          <a:p>
            <a:r>
              <a:rPr lang="ja-JP" altLang="en-US" dirty="0" smtClean="0"/>
              <a:t>②　</a:t>
            </a:r>
            <a:r>
              <a:rPr lang="en-US" altLang="ja-JP" dirty="0" smtClean="0"/>
              <a:t>0.7 mm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649092" y="5805264"/>
            <a:ext cx="134684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①　</a:t>
            </a:r>
            <a:r>
              <a:rPr kumimoji="1" lang="en-US" altLang="ja-JP" dirty="0" smtClean="0"/>
              <a:t>47.0mm</a:t>
            </a:r>
          </a:p>
          <a:p>
            <a:r>
              <a:rPr lang="ja-JP" altLang="en-US" dirty="0" smtClean="0"/>
              <a:t>②　</a:t>
            </a:r>
            <a:r>
              <a:rPr lang="en-US" altLang="ja-JP" dirty="0" smtClean="0"/>
              <a:t>1.4 mm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897564" y="5879013"/>
            <a:ext cx="134684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①　</a:t>
            </a:r>
            <a:r>
              <a:rPr kumimoji="1" lang="en-US" altLang="ja-JP" dirty="0" smtClean="0"/>
              <a:t>47.2mm</a:t>
            </a:r>
          </a:p>
          <a:p>
            <a:r>
              <a:rPr lang="ja-JP" altLang="en-US" dirty="0" smtClean="0"/>
              <a:t>②　</a:t>
            </a:r>
            <a:r>
              <a:rPr lang="en-US" altLang="ja-JP" dirty="0" smtClean="0"/>
              <a:t>2.7 mm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095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テキスト ボックス 3"/>
          <p:cNvSpPr txBox="1">
            <a:spLocks noChangeArrowheads="1"/>
          </p:cNvSpPr>
          <p:nvPr/>
        </p:nvSpPr>
        <p:spPr bwMode="auto">
          <a:xfrm>
            <a:off x="395536" y="116632"/>
            <a:ext cx="1394934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Result</a:t>
            </a:r>
            <a:r>
              <a:rPr lang="ja-JP" altLang="en-US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　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(2)</a:t>
            </a:r>
            <a:endParaRPr lang="ja-JP" altLang="en-US" sz="2000" dirty="0"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graphicFrame>
        <p:nvGraphicFramePr>
          <p:cNvPr id="34" name="表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178034"/>
              </p:ext>
            </p:extLst>
          </p:nvPr>
        </p:nvGraphicFramePr>
        <p:xfrm>
          <a:off x="323528" y="548680"/>
          <a:ext cx="8208912" cy="6048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44805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Shear strain distribution</a:t>
                      </a:r>
                      <a:endParaRPr kumimoji="1" lang="ja-JP" altLang="en-US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98699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61362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テキスト ボックス 3"/>
          <p:cNvSpPr txBox="1">
            <a:spLocks noChangeArrowheads="1"/>
          </p:cNvSpPr>
          <p:nvPr/>
        </p:nvSpPr>
        <p:spPr bwMode="auto">
          <a:xfrm>
            <a:off x="395536" y="1052736"/>
            <a:ext cx="20372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Time of the digging to 20m</a:t>
            </a:r>
            <a:endParaRPr lang="ja-JP" altLang="en-US" sz="1200" dirty="0">
              <a:solidFill>
                <a:srgbClr val="FF0000"/>
              </a:solidFill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36" name="テキスト ボックス 3"/>
          <p:cNvSpPr txBox="1">
            <a:spLocks noChangeArrowheads="1"/>
          </p:cNvSpPr>
          <p:nvPr/>
        </p:nvSpPr>
        <p:spPr bwMode="auto">
          <a:xfrm>
            <a:off x="4572000" y="1052736"/>
            <a:ext cx="20372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Time of the digging to 30m</a:t>
            </a:r>
            <a:endParaRPr lang="ja-JP" altLang="en-US" sz="1200" dirty="0">
              <a:solidFill>
                <a:srgbClr val="FF0000"/>
              </a:solidFill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38" name="テキスト ボックス 3"/>
          <p:cNvSpPr txBox="1">
            <a:spLocks noChangeArrowheads="1"/>
          </p:cNvSpPr>
          <p:nvPr/>
        </p:nvSpPr>
        <p:spPr bwMode="auto">
          <a:xfrm>
            <a:off x="395536" y="4005064"/>
            <a:ext cx="20372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Time of the digging to 40m</a:t>
            </a:r>
            <a:endParaRPr lang="ja-JP" altLang="en-US" sz="1200" dirty="0">
              <a:solidFill>
                <a:srgbClr val="FF0000"/>
              </a:solidFill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39" name="テキスト ボックス 3"/>
          <p:cNvSpPr txBox="1">
            <a:spLocks noChangeArrowheads="1"/>
          </p:cNvSpPr>
          <p:nvPr/>
        </p:nvSpPr>
        <p:spPr bwMode="auto">
          <a:xfrm>
            <a:off x="4572000" y="4005064"/>
            <a:ext cx="2438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GP明朝E" pitchFamily="18" charset="-128"/>
                <a:cs typeface="Arial" pitchFamily="34" charset="0"/>
              </a:rPr>
              <a:t>Time of the digging to final stage</a:t>
            </a:r>
            <a:endParaRPr lang="ja-JP" altLang="en-US" sz="1200" dirty="0">
              <a:solidFill>
                <a:srgbClr val="FF0000"/>
              </a:solidFill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2921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12776"/>
            <a:ext cx="2892425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221088"/>
            <a:ext cx="287337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93096"/>
            <a:ext cx="2808312" cy="222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7859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9512" y="217604"/>
            <a:ext cx="4120039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Construction Schedule</a:t>
            </a:r>
            <a:endParaRPr kumimoji="1"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2" y="952500"/>
            <a:ext cx="8375182" cy="535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239531" y="4149080"/>
            <a:ext cx="2332469" cy="100811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499992" y="6453336"/>
            <a:ext cx="202664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Start Liq. </a:t>
            </a:r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 storage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4499992" y="5157192"/>
            <a:ext cx="0" cy="129614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79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979712" y="116632"/>
            <a:ext cx="40398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Preliminary cost study</a:t>
            </a:r>
            <a:endParaRPr kumimoji="1"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408605"/>
              </p:ext>
            </p:extLst>
          </p:nvPr>
        </p:nvGraphicFramePr>
        <p:xfrm>
          <a:off x="179512" y="764704"/>
          <a:ext cx="4608512" cy="5504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792088"/>
                <a:gridCol w="1944216"/>
              </a:tblGrid>
              <a:tr h="548632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Item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Cost 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(M €)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Comments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1945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GLACIER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40.8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H=52m, </a:t>
                      </a:r>
                      <a:r>
                        <a:rPr kumimoji="1" lang="el-GR" altLang="ja-JP" dirty="0" smtClean="0"/>
                        <a:t>Φ</a:t>
                      </a:r>
                      <a:r>
                        <a:rPr kumimoji="1" lang="en-US" altLang="ja-JP" dirty="0" smtClean="0"/>
                        <a:t>=91m, 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Dome type cavern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1945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Access Tunnel 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462m</a:t>
                      </a:r>
                      <a:r>
                        <a:rPr kumimoji="1" lang="en-US" altLang="ja-JP" baseline="0" dirty="0" smtClean="0"/>
                        <a:t> long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1945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Access Tunnel 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827m long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1945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Access Tunnel 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9.3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760m long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404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Argon Pool Tunnels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50m long×4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1945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Slope Protection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</a:tr>
              <a:tr h="21945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Road Works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Improvement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404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Temporary Works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</a:tr>
              <a:tr h="21945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On-site Expenses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</a:tr>
              <a:tr h="38404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Head-office Expenses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</a:tr>
              <a:tr h="21945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Total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114.4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9161953"/>
              </p:ext>
            </p:extLst>
          </p:nvPr>
        </p:nvGraphicFramePr>
        <p:xfrm>
          <a:off x="4572000" y="19888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436096" y="5661248"/>
            <a:ext cx="142968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 </a:t>
            </a:r>
            <a:r>
              <a:rPr lang="en-US" altLang="ja-JP" dirty="0" smtClean="0"/>
              <a:t>€ </a:t>
            </a:r>
            <a:r>
              <a:rPr kumimoji="1" lang="en-US" altLang="ja-JP" dirty="0" smtClean="0"/>
              <a:t>= 116 Yen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072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68431"/>
            <a:ext cx="8677375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An example of</a:t>
            </a:r>
            <a:r>
              <a:rPr kumimoji="1" lang="en-US" altLang="ja-JP" sz="2400" dirty="0" smtClean="0">
                <a:latin typeface="Arial" pitchFamily="34" charset="0"/>
                <a:cs typeface="Arial" pitchFamily="34" charset="0"/>
              </a:rPr>
              <a:t> of large-scale cavern construction in Japan</a:t>
            </a:r>
          </a:p>
          <a:p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for pumped-up</a:t>
            </a:r>
            <a:r>
              <a:rPr lang="ja-JP" alt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2400" dirty="0">
                <a:latin typeface="Arial" pitchFamily="34" charset="0"/>
                <a:cs typeface="Arial" pitchFamily="34" charset="0"/>
              </a:rPr>
              <a:t>hydroelectric </a:t>
            </a: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power </a:t>
            </a:r>
            <a:r>
              <a:rPr lang="en-US" altLang="ja-JP" sz="2400" dirty="0">
                <a:latin typeface="Arial" pitchFamily="34" charset="0"/>
                <a:cs typeface="Arial" pitchFamily="34" charset="0"/>
              </a:rPr>
              <a:t>plant </a:t>
            </a: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station (in Hokkaido) </a:t>
            </a:r>
          </a:p>
          <a:p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altLang="ja-JP" sz="2400" dirty="0" smtClean="0"/>
              <a:t>Courtesy of </a:t>
            </a: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K. </a:t>
            </a:r>
            <a:r>
              <a:rPr lang="en-US" altLang="ja-JP" sz="2400" dirty="0" err="1" smtClean="0">
                <a:latin typeface="Arial" pitchFamily="34" charset="0"/>
                <a:cs typeface="Arial" pitchFamily="34" charset="0"/>
              </a:rPr>
              <a:t>Ryoke</a:t>
            </a:r>
            <a:r>
              <a:rPr lang="en-US" altLang="ja-JP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and M. </a:t>
            </a:r>
            <a:r>
              <a:rPr lang="en-US" altLang="ja-JP" sz="2400" dirty="0" err="1" smtClean="0">
                <a:latin typeface="Arial" pitchFamily="34" charset="0"/>
                <a:cs typeface="Arial" pitchFamily="34" charset="0"/>
              </a:rPr>
              <a:t>Nago</a:t>
            </a: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, Taisei Corporation)</a:t>
            </a:r>
            <a:endParaRPr lang="ja-JP" alt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75" descr="C:\Documents and Settings\michiko\デスクトップ\★京極用\Presentation material\zenta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9" t="22931" r="10394" b="8304"/>
          <a:stretch>
            <a:fillRect/>
          </a:stretch>
        </p:blipFill>
        <p:spPr bwMode="auto">
          <a:xfrm>
            <a:off x="120444" y="1645176"/>
            <a:ext cx="3456384" cy="271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3" descr="C:\Documents and Settings\michiko\デスクトップ\PNG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85096"/>
            <a:ext cx="8153400" cy="230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8" descr="C:\Documents and Settings\michiko\デスクトップ\PNG.bmp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16961"/>
            <a:ext cx="3557587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17" y="3344990"/>
            <a:ext cx="3567113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6372200" y="2852936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3D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87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6422" t="12960" r="14729" b="5681"/>
          <a:stretch>
            <a:fillRect/>
          </a:stretch>
        </p:blipFill>
        <p:spPr bwMode="auto">
          <a:xfrm>
            <a:off x="0" y="0"/>
            <a:ext cx="4252814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6941" t="14116" r="15771" b="7478"/>
          <a:stretch>
            <a:fillRect/>
          </a:stretch>
        </p:blipFill>
        <p:spPr bwMode="auto">
          <a:xfrm>
            <a:off x="-1" y="3645024"/>
            <a:ext cx="4328003" cy="315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20300" t="12560" r="12201" b="8241"/>
          <a:stretch>
            <a:fillRect/>
          </a:stretch>
        </p:blipFill>
        <p:spPr bwMode="auto">
          <a:xfrm>
            <a:off x="4860033" y="-1"/>
            <a:ext cx="4253592" cy="311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18950" t="11840" r="13551" b="9681"/>
          <a:stretch>
            <a:fillRect/>
          </a:stretch>
        </p:blipFill>
        <p:spPr bwMode="auto">
          <a:xfrm>
            <a:off x="4716016" y="3603280"/>
            <a:ext cx="4394944" cy="319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078" y="1199050"/>
            <a:ext cx="6259471" cy="3978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219806" y="260646"/>
            <a:ext cx="5250155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Damaged harbor by mega-quake and tsunami.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4946" y="3645024"/>
            <a:ext cx="7415446" cy="19389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altLang="ja-JP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Key persons of civil engineering</a:t>
            </a:r>
          </a:p>
          <a:p>
            <a:r>
              <a:rPr lang="en-GB" altLang="ja-JP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K. Kawakami, O. Hirabayashi and T. Kaneta, members of Penta-Ocean construction co., Ltd</a:t>
            </a:r>
          </a:p>
          <a:p>
            <a:r>
              <a:rPr lang="en-GB" altLang="ja-JP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They could not attend this workshop, since their main business is marine construction.</a:t>
            </a:r>
            <a:endParaRPr lang="ja-JP" altLang="ja-JP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06471" y="829718"/>
            <a:ext cx="6276077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Disaster-relief </a:t>
            </a:r>
            <a: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work by marine construction 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companies</a:t>
            </a:r>
            <a:endParaRPr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54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>
            <a:spLocks noChangeArrowheads="1"/>
          </p:cNvSpPr>
          <p:nvPr/>
        </p:nvSpPr>
        <p:spPr bwMode="auto">
          <a:xfrm flipV="1">
            <a:off x="0" y="0"/>
            <a:ext cx="357188" cy="785813"/>
          </a:xfrm>
          <a:prstGeom prst="rtTriangle">
            <a:avLst/>
          </a:prstGeom>
          <a:solidFill>
            <a:srgbClr val="99663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>
              <a:defRPr/>
            </a:pPr>
            <a:endParaRPr lang="ja-JP" alt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直角三角形 10"/>
          <p:cNvSpPr/>
          <p:nvPr/>
        </p:nvSpPr>
        <p:spPr bwMode="auto">
          <a:xfrm flipV="1">
            <a:off x="0" y="0"/>
            <a:ext cx="357188" cy="571500"/>
          </a:xfrm>
          <a:prstGeom prst="rtTriangl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12" name="直角三角形 11"/>
          <p:cNvSpPr>
            <a:spLocks noChangeArrowheads="1"/>
          </p:cNvSpPr>
          <p:nvPr/>
        </p:nvSpPr>
        <p:spPr bwMode="auto">
          <a:xfrm flipV="1">
            <a:off x="0" y="0"/>
            <a:ext cx="357188" cy="428625"/>
          </a:xfrm>
          <a:prstGeom prst="rtTriangle">
            <a:avLst/>
          </a:prstGeom>
          <a:solidFill>
            <a:schemeClr val="bg2"/>
          </a:solidFill>
          <a:ln>
            <a:noFill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>
              <a:defRPr/>
            </a:pPr>
            <a:endParaRPr lang="ja-JP" alt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9638" name="テキスト ボックス 45"/>
          <p:cNvSpPr txBox="1">
            <a:spLocks noChangeArrowheads="1"/>
          </p:cNvSpPr>
          <p:nvPr/>
        </p:nvSpPr>
        <p:spPr bwMode="auto">
          <a:xfrm>
            <a:off x="7358063" y="6429375"/>
            <a:ext cx="1595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100" dirty="0">
                <a:solidFill>
                  <a:schemeClr val="bg1"/>
                </a:solidFill>
              </a:rPr>
              <a:t>□□□□□□□作業所</a:t>
            </a:r>
          </a:p>
        </p:txBody>
      </p:sp>
      <p:grpSp>
        <p:nvGrpSpPr>
          <p:cNvPr id="69639" name="Group 1031"/>
          <p:cNvGrpSpPr>
            <a:grpSpLocks/>
          </p:cNvGrpSpPr>
          <p:nvPr/>
        </p:nvGrpSpPr>
        <p:grpSpPr bwMode="auto">
          <a:xfrm>
            <a:off x="838200" y="990600"/>
            <a:ext cx="7467600" cy="146050"/>
            <a:chOff x="528" y="624"/>
            <a:chExt cx="4704" cy="92"/>
          </a:xfrm>
        </p:grpSpPr>
        <p:sp>
          <p:nvSpPr>
            <p:cNvPr id="69640" name="Line 1032"/>
            <p:cNvSpPr>
              <a:spLocks noChangeShapeType="1"/>
            </p:cNvSpPr>
            <p:nvPr/>
          </p:nvSpPr>
          <p:spPr bwMode="auto">
            <a:xfrm>
              <a:off x="600" y="624"/>
              <a:ext cx="4584" cy="0"/>
            </a:xfrm>
            <a:prstGeom prst="line">
              <a:avLst/>
            </a:prstGeom>
            <a:noFill/>
            <a:ln w="38100">
              <a:pattFill prst="dkUpDiag">
                <a:fgClr>
                  <a:srgbClr val="996633"/>
                </a:fgClr>
                <a:bgClr>
                  <a:srgbClr val="FFFFFF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641" name="Oval 1033"/>
            <p:cNvSpPr>
              <a:spLocks noChangeArrowheads="1"/>
            </p:cNvSpPr>
            <p:nvPr/>
          </p:nvSpPr>
          <p:spPr bwMode="auto">
            <a:xfrm>
              <a:off x="528" y="624"/>
              <a:ext cx="96" cy="92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>
                <a:solidFill>
                  <a:srgbClr val="996633"/>
                </a:solidFill>
              </a:endParaRPr>
            </a:p>
          </p:txBody>
        </p:sp>
        <p:sp>
          <p:nvSpPr>
            <p:cNvPr id="69642" name="Oval 1034"/>
            <p:cNvSpPr>
              <a:spLocks noChangeAspect="1" noChangeArrowheads="1"/>
            </p:cNvSpPr>
            <p:nvPr/>
          </p:nvSpPr>
          <p:spPr bwMode="auto">
            <a:xfrm>
              <a:off x="4848" y="646"/>
              <a:ext cx="50" cy="48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>
                <a:solidFill>
                  <a:srgbClr val="996633"/>
                </a:solidFill>
              </a:endParaRPr>
            </a:p>
          </p:txBody>
        </p:sp>
        <p:sp>
          <p:nvSpPr>
            <p:cNvPr id="69643" name="Oval 1035"/>
            <p:cNvSpPr>
              <a:spLocks noChangeAspect="1" noChangeArrowheads="1"/>
            </p:cNvSpPr>
            <p:nvPr/>
          </p:nvSpPr>
          <p:spPr bwMode="auto">
            <a:xfrm>
              <a:off x="4992" y="635"/>
              <a:ext cx="73" cy="70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>
                <a:solidFill>
                  <a:srgbClr val="996633"/>
                </a:solidFill>
              </a:endParaRPr>
            </a:p>
          </p:txBody>
        </p:sp>
        <p:sp>
          <p:nvSpPr>
            <p:cNvPr id="69644" name="Oval 1036"/>
            <p:cNvSpPr>
              <a:spLocks noChangeArrowheads="1"/>
            </p:cNvSpPr>
            <p:nvPr/>
          </p:nvSpPr>
          <p:spPr bwMode="auto">
            <a:xfrm>
              <a:off x="5136" y="624"/>
              <a:ext cx="96" cy="92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>
                <a:solidFill>
                  <a:srgbClr val="996633"/>
                </a:solidFill>
              </a:endParaRPr>
            </a:p>
          </p:txBody>
        </p:sp>
      </p:grpSp>
      <p:sp>
        <p:nvSpPr>
          <p:cNvPr id="69646" name="Rectangle 1038"/>
          <p:cNvSpPr>
            <a:spLocks noChangeArrowheads="1"/>
          </p:cNvSpPr>
          <p:nvPr/>
        </p:nvSpPr>
        <p:spPr bwMode="auto">
          <a:xfrm>
            <a:off x="0" y="6319838"/>
            <a:ext cx="9144000" cy="538162"/>
          </a:xfrm>
          <a:prstGeom prst="rect">
            <a:avLst/>
          </a:prstGeom>
          <a:gradFill rotWithShape="0">
            <a:gsLst>
              <a:gs pos="0">
                <a:srgbClr val="663300"/>
              </a:gs>
              <a:gs pos="100000">
                <a:srgbClr val="663300">
                  <a:gamma/>
                  <a:shade val="12157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dirty="0"/>
          </a:p>
        </p:txBody>
      </p:sp>
      <p:pic>
        <p:nvPicPr>
          <p:cNvPr id="69647" name="Picture 10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575" y="6234113"/>
            <a:ext cx="762000" cy="6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649" name="Text Box 1041"/>
          <p:cNvSpPr txBox="1">
            <a:spLocks noChangeArrowheads="1"/>
          </p:cNvSpPr>
          <p:nvPr/>
        </p:nvSpPr>
        <p:spPr bwMode="auto">
          <a:xfrm>
            <a:off x="571500" y="1752600"/>
            <a:ext cx="3581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2400" b="1" dirty="0">
                <a:latin typeface="HG丸ｺﾞｼｯｸM-PRO" pitchFamily="49" charset="-128"/>
                <a:ea typeface="HG丸ｺﾞｼｯｸM-PRO" pitchFamily="49" charset="-128"/>
              </a:rPr>
              <a:t>STEP1　</a:t>
            </a:r>
            <a:r>
              <a:rPr kumimoji="0" lang="en-US" altLang="ja-JP" sz="2400" b="1" dirty="0" smtClean="0">
                <a:latin typeface="HG丸ｺﾞｼｯｸM-PRO" pitchFamily="49" charset="-128"/>
                <a:ea typeface="HG丸ｺﾞｼｯｸM-PRO" pitchFamily="49" charset="-128"/>
              </a:rPr>
              <a:t>Top excavation</a:t>
            </a:r>
            <a:endParaRPr kumimoji="0" lang="ja-JP" altLang="en-US" sz="2400" b="1" dirty="0">
              <a:latin typeface="HG丸ｺﾞｼｯｸM-PRO" pitchFamily="49" charset="-128"/>
              <a:ea typeface="HG丸ｺﾞｼｯｸM-PRO" pitchFamily="49" charset="-128"/>
            </a:endParaRPr>
          </a:p>
        </p:txBody>
      </p:sp>
      <p:sp>
        <p:nvSpPr>
          <p:cNvPr id="69650" name="Text Box 1042"/>
          <p:cNvSpPr txBox="1">
            <a:spLocks noChangeArrowheads="1"/>
          </p:cNvSpPr>
          <p:nvPr/>
        </p:nvSpPr>
        <p:spPr bwMode="auto">
          <a:xfrm>
            <a:off x="107504" y="2971800"/>
            <a:ext cx="45787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2400" b="1" dirty="0">
                <a:latin typeface="HG丸ｺﾞｼｯｸM-PRO" pitchFamily="49" charset="-128"/>
                <a:ea typeface="HG丸ｺﾞｼｯｸM-PRO" pitchFamily="49" charset="-128"/>
              </a:rPr>
              <a:t>STEP2　</a:t>
            </a:r>
            <a:r>
              <a:rPr kumimoji="0" lang="en-US" altLang="ja-JP" sz="2400" b="1" dirty="0" smtClean="0">
                <a:latin typeface="HG丸ｺﾞｼｯｸM-PRO" pitchFamily="49" charset="-128"/>
                <a:ea typeface="HG丸ｺﾞｼｯｸM-PRO" pitchFamily="49" charset="-128"/>
              </a:rPr>
              <a:t>Arch-part excavation</a:t>
            </a:r>
            <a:endParaRPr kumimoji="0" lang="ja-JP" altLang="en-US" sz="2400" b="1" dirty="0">
              <a:latin typeface="HG丸ｺﾞｼｯｸM-PRO" pitchFamily="49" charset="-128"/>
              <a:ea typeface="HG丸ｺﾞｼｯｸM-PRO" pitchFamily="49" charset="-128"/>
            </a:endParaRPr>
          </a:p>
        </p:txBody>
      </p:sp>
      <p:pic>
        <p:nvPicPr>
          <p:cNvPr id="69671" name="Picture 106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6" t="34441" r="9323"/>
          <a:stretch>
            <a:fillRect/>
          </a:stretch>
        </p:blipFill>
        <p:spPr bwMode="auto">
          <a:xfrm>
            <a:off x="4114800" y="914400"/>
            <a:ext cx="3937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52" name="AutoShape 1044"/>
          <p:cNvSpPr>
            <a:spLocks noChangeArrowheads="1"/>
          </p:cNvSpPr>
          <p:nvPr/>
        </p:nvSpPr>
        <p:spPr bwMode="auto">
          <a:xfrm>
            <a:off x="1752600" y="2286000"/>
            <a:ext cx="12192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 dirty="0"/>
          </a:p>
        </p:txBody>
      </p:sp>
      <p:sp>
        <p:nvSpPr>
          <p:cNvPr id="69653" name="AutoShape 1045"/>
          <p:cNvSpPr>
            <a:spLocks noChangeArrowheads="1"/>
          </p:cNvSpPr>
          <p:nvPr/>
        </p:nvSpPr>
        <p:spPr bwMode="auto">
          <a:xfrm>
            <a:off x="1752600" y="3505200"/>
            <a:ext cx="12192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 dirty="0"/>
          </a:p>
        </p:txBody>
      </p:sp>
      <p:sp>
        <p:nvSpPr>
          <p:cNvPr id="69654" name="その他"/>
          <p:cNvSpPr>
            <a:spLocks noChangeAspect="1"/>
          </p:cNvSpPr>
          <p:nvPr/>
        </p:nvSpPr>
        <p:spPr bwMode="auto">
          <a:xfrm>
            <a:off x="5334000" y="990600"/>
            <a:ext cx="1041400" cy="636588"/>
          </a:xfrm>
          <a:custGeom>
            <a:avLst/>
            <a:gdLst>
              <a:gd name="T0" fmla="*/ 0 w 784"/>
              <a:gd name="T1" fmla="*/ 76 h 516"/>
              <a:gd name="T2" fmla="*/ 0 w 784"/>
              <a:gd name="T3" fmla="*/ 516 h 516"/>
              <a:gd name="T4" fmla="*/ 768 w 784"/>
              <a:gd name="T5" fmla="*/ 516 h 516"/>
              <a:gd name="T6" fmla="*/ 784 w 784"/>
              <a:gd name="T7" fmla="*/ 68 h 516"/>
              <a:gd name="T8" fmla="*/ 644 w 784"/>
              <a:gd name="T9" fmla="*/ 32 h 516"/>
              <a:gd name="T10" fmla="*/ 492 w 784"/>
              <a:gd name="T11" fmla="*/ 8 h 516"/>
              <a:gd name="T12" fmla="*/ 388 w 784"/>
              <a:gd name="T13" fmla="*/ 0 h 516"/>
              <a:gd name="T14" fmla="*/ 284 w 784"/>
              <a:gd name="T15" fmla="*/ 8 h 516"/>
              <a:gd name="T16" fmla="*/ 132 w 784"/>
              <a:gd name="T17" fmla="*/ 32 h 516"/>
              <a:gd name="T18" fmla="*/ 0 w 784"/>
              <a:gd name="T19" fmla="*/ 68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4" h="516">
                <a:moveTo>
                  <a:pt x="0" y="76"/>
                </a:moveTo>
                <a:lnTo>
                  <a:pt x="0" y="516"/>
                </a:lnTo>
                <a:lnTo>
                  <a:pt x="768" y="516"/>
                </a:lnTo>
                <a:lnTo>
                  <a:pt x="784" y="68"/>
                </a:lnTo>
                <a:lnTo>
                  <a:pt x="644" y="32"/>
                </a:lnTo>
                <a:lnTo>
                  <a:pt x="492" y="8"/>
                </a:lnTo>
                <a:lnTo>
                  <a:pt x="388" y="0"/>
                </a:lnTo>
                <a:lnTo>
                  <a:pt x="284" y="8"/>
                </a:lnTo>
                <a:lnTo>
                  <a:pt x="132" y="32"/>
                </a:lnTo>
                <a:lnTo>
                  <a:pt x="0" y="68"/>
                </a:lnTo>
              </a:path>
            </a:pathLst>
          </a:custGeom>
          <a:noFill/>
          <a:ln w="25400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69655" name="その他"/>
          <p:cNvSpPr>
            <a:spLocks noChangeAspect="1"/>
          </p:cNvSpPr>
          <p:nvPr/>
        </p:nvSpPr>
        <p:spPr bwMode="auto">
          <a:xfrm>
            <a:off x="4673600" y="1071563"/>
            <a:ext cx="1181100" cy="825500"/>
          </a:xfrm>
          <a:custGeom>
            <a:avLst/>
            <a:gdLst>
              <a:gd name="T0" fmla="*/ 36 w 924"/>
              <a:gd name="T1" fmla="*/ 420 h 644"/>
              <a:gd name="T2" fmla="*/ 0 w 924"/>
              <a:gd name="T3" fmla="*/ 556 h 644"/>
              <a:gd name="T4" fmla="*/ 0 w 924"/>
              <a:gd name="T5" fmla="*/ 644 h 644"/>
              <a:gd name="T6" fmla="*/ 916 w 924"/>
              <a:gd name="T7" fmla="*/ 644 h 644"/>
              <a:gd name="T8" fmla="*/ 924 w 924"/>
              <a:gd name="T9" fmla="*/ 452 h 644"/>
              <a:gd name="T10" fmla="*/ 528 w 924"/>
              <a:gd name="T11" fmla="*/ 452 h 644"/>
              <a:gd name="T12" fmla="*/ 532 w 924"/>
              <a:gd name="T13" fmla="*/ 0 h 644"/>
              <a:gd name="T14" fmla="*/ 400 w 924"/>
              <a:gd name="T15" fmla="*/ 64 h 644"/>
              <a:gd name="T16" fmla="*/ 304 w 924"/>
              <a:gd name="T17" fmla="*/ 108 h 644"/>
              <a:gd name="T18" fmla="*/ 192 w 924"/>
              <a:gd name="T19" fmla="*/ 184 h 644"/>
              <a:gd name="T20" fmla="*/ 136 w 924"/>
              <a:gd name="T21" fmla="*/ 248 h 644"/>
              <a:gd name="T22" fmla="*/ 84 w 924"/>
              <a:gd name="T23" fmla="*/ 316 h 644"/>
              <a:gd name="T24" fmla="*/ 36 w 924"/>
              <a:gd name="T25" fmla="*/ 420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" h="644">
                <a:moveTo>
                  <a:pt x="36" y="420"/>
                </a:moveTo>
                <a:lnTo>
                  <a:pt x="0" y="556"/>
                </a:lnTo>
                <a:lnTo>
                  <a:pt x="0" y="644"/>
                </a:lnTo>
                <a:lnTo>
                  <a:pt x="916" y="644"/>
                </a:lnTo>
                <a:lnTo>
                  <a:pt x="924" y="452"/>
                </a:lnTo>
                <a:lnTo>
                  <a:pt x="528" y="452"/>
                </a:lnTo>
                <a:lnTo>
                  <a:pt x="532" y="0"/>
                </a:lnTo>
                <a:lnTo>
                  <a:pt x="400" y="64"/>
                </a:lnTo>
                <a:lnTo>
                  <a:pt x="304" y="108"/>
                </a:lnTo>
                <a:lnTo>
                  <a:pt x="192" y="184"/>
                </a:lnTo>
                <a:lnTo>
                  <a:pt x="136" y="248"/>
                </a:lnTo>
                <a:lnTo>
                  <a:pt x="84" y="316"/>
                </a:lnTo>
                <a:lnTo>
                  <a:pt x="36" y="420"/>
                </a:lnTo>
              </a:path>
            </a:pathLst>
          </a:custGeom>
          <a:noFill/>
          <a:ln w="25400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69656" name="その他"/>
          <p:cNvSpPr>
            <a:spLocks noChangeAspect="1"/>
          </p:cNvSpPr>
          <p:nvPr/>
        </p:nvSpPr>
        <p:spPr bwMode="auto">
          <a:xfrm>
            <a:off x="5829300" y="1087438"/>
            <a:ext cx="1196975" cy="806450"/>
          </a:xfrm>
          <a:custGeom>
            <a:avLst/>
            <a:gdLst>
              <a:gd name="T0" fmla="*/ 396 w 928"/>
              <a:gd name="T1" fmla="*/ 0 h 640"/>
              <a:gd name="T2" fmla="*/ 388 w 928"/>
              <a:gd name="T3" fmla="*/ 448 h 640"/>
              <a:gd name="T4" fmla="*/ 4 w 928"/>
              <a:gd name="T5" fmla="*/ 444 h 640"/>
              <a:gd name="T6" fmla="*/ 0 w 928"/>
              <a:gd name="T7" fmla="*/ 640 h 640"/>
              <a:gd name="T8" fmla="*/ 928 w 928"/>
              <a:gd name="T9" fmla="*/ 640 h 640"/>
              <a:gd name="T10" fmla="*/ 916 w 928"/>
              <a:gd name="T11" fmla="*/ 528 h 640"/>
              <a:gd name="T12" fmla="*/ 896 w 928"/>
              <a:gd name="T13" fmla="*/ 424 h 640"/>
              <a:gd name="T14" fmla="*/ 852 w 928"/>
              <a:gd name="T15" fmla="*/ 336 h 640"/>
              <a:gd name="T16" fmla="*/ 788 w 928"/>
              <a:gd name="T17" fmla="*/ 244 h 640"/>
              <a:gd name="T18" fmla="*/ 708 w 928"/>
              <a:gd name="T19" fmla="*/ 172 h 640"/>
              <a:gd name="T20" fmla="*/ 636 w 928"/>
              <a:gd name="T21" fmla="*/ 112 h 640"/>
              <a:gd name="T22" fmla="*/ 532 w 928"/>
              <a:gd name="T23" fmla="*/ 60 h 640"/>
              <a:gd name="T24" fmla="*/ 472 w 928"/>
              <a:gd name="T25" fmla="*/ 32 h 640"/>
              <a:gd name="T26" fmla="*/ 388 w 928"/>
              <a:gd name="T27" fmla="*/ 4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8" h="640">
                <a:moveTo>
                  <a:pt x="396" y="0"/>
                </a:moveTo>
                <a:lnTo>
                  <a:pt x="388" y="448"/>
                </a:lnTo>
                <a:lnTo>
                  <a:pt x="4" y="444"/>
                </a:lnTo>
                <a:lnTo>
                  <a:pt x="0" y="640"/>
                </a:lnTo>
                <a:lnTo>
                  <a:pt x="928" y="640"/>
                </a:lnTo>
                <a:lnTo>
                  <a:pt x="916" y="528"/>
                </a:lnTo>
                <a:lnTo>
                  <a:pt x="896" y="424"/>
                </a:lnTo>
                <a:lnTo>
                  <a:pt x="852" y="336"/>
                </a:lnTo>
                <a:lnTo>
                  <a:pt x="788" y="244"/>
                </a:lnTo>
                <a:lnTo>
                  <a:pt x="708" y="172"/>
                </a:lnTo>
                <a:lnTo>
                  <a:pt x="636" y="112"/>
                </a:lnTo>
                <a:lnTo>
                  <a:pt x="532" y="60"/>
                </a:lnTo>
                <a:lnTo>
                  <a:pt x="472" y="32"/>
                </a:lnTo>
                <a:lnTo>
                  <a:pt x="388" y="4"/>
                </a:lnTo>
              </a:path>
            </a:pathLst>
          </a:custGeom>
          <a:noFill/>
          <a:ln w="25400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2" name="タイトル 1"/>
          <p:cNvSpPr>
            <a:spLocks/>
          </p:cNvSpPr>
          <p:nvPr/>
        </p:nvSpPr>
        <p:spPr bwMode="auto">
          <a:xfrm>
            <a:off x="357188" y="124732"/>
            <a:ext cx="6364188" cy="661081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kumimoji="0" lang="en-US" altLang="ja-JP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丸ｺﾞｼｯｸM-PRO" pitchFamily="49" charset="-128"/>
              </a:rPr>
              <a:t>Cavern excavation procedure</a:t>
            </a:r>
            <a:endParaRPr kumimoji="0" lang="ja-JP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HG丸ｺﾞｼｯｸM-PRO" pitchFamily="49" charset="-128"/>
            </a:endParaRPr>
          </a:p>
        </p:txBody>
      </p:sp>
      <p:sp>
        <p:nvSpPr>
          <p:cNvPr id="69651" name="Text Box 1043"/>
          <p:cNvSpPr txBox="1">
            <a:spLocks noChangeArrowheads="1"/>
          </p:cNvSpPr>
          <p:nvPr/>
        </p:nvSpPr>
        <p:spPr bwMode="auto">
          <a:xfrm>
            <a:off x="-36512" y="4114800"/>
            <a:ext cx="49685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2400" b="1" dirty="0">
                <a:latin typeface="HG丸ｺﾞｼｯｸM-PRO" pitchFamily="49" charset="-128"/>
                <a:ea typeface="HG丸ｺﾞｼｯｸM-PRO" pitchFamily="49" charset="-128"/>
              </a:rPr>
              <a:t>STEP3～　</a:t>
            </a:r>
            <a:r>
              <a:rPr kumimoji="0" lang="en-US" altLang="ja-JP" sz="2400" b="1" dirty="0" smtClean="0">
                <a:latin typeface="HG丸ｺﾞｼｯｸM-PRO" pitchFamily="49" charset="-128"/>
                <a:ea typeface="HG丸ｺﾞｼｯｸM-PRO" pitchFamily="49" charset="-128"/>
              </a:rPr>
              <a:t>bench-part excavation</a:t>
            </a:r>
            <a:endParaRPr kumimoji="0" lang="ja-JP" altLang="en-US" sz="2400" b="1" dirty="0">
              <a:latin typeface="HG丸ｺﾞｼｯｸM-PRO" pitchFamily="49" charset="-128"/>
              <a:ea typeface="HG丸ｺﾞｼｯｸM-PRO" pitchFamily="49" charset="-128"/>
            </a:endParaRPr>
          </a:p>
        </p:txBody>
      </p:sp>
      <p:grpSp>
        <p:nvGrpSpPr>
          <p:cNvPr id="69685" name="Group 1077"/>
          <p:cNvGrpSpPr>
            <a:grpSpLocks/>
          </p:cNvGrpSpPr>
          <p:nvPr/>
        </p:nvGrpSpPr>
        <p:grpSpPr bwMode="auto">
          <a:xfrm>
            <a:off x="4686300" y="1895475"/>
            <a:ext cx="2320925" cy="3352800"/>
            <a:chOff x="2970" y="1200"/>
            <a:chExt cx="1536" cy="2282"/>
          </a:xfrm>
        </p:grpSpPr>
        <p:sp>
          <p:nvSpPr>
            <p:cNvPr id="69669" name="その他"/>
            <p:cNvSpPr>
              <a:spLocks noChangeAspect="1"/>
            </p:cNvSpPr>
            <p:nvPr/>
          </p:nvSpPr>
          <p:spPr bwMode="auto">
            <a:xfrm>
              <a:off x="3548" y="3168"/>
              <a:ext cx="899" cy="167"/>
            </a:xfrm>
            <a:custGeom>
              <a:avLst/>
              <a:gdLst>
                <a:gd name="T0" fmla="*/ 0 w 1072"/>
                <a:gd name="T1" fmla="*/ 0 h 192"/>
                <a:gd name="T2" fmla="*/ 120 w 1072"/>
                <a:gd name="T3" fmla="*/ 188 h 192"/>
                <a:gd name="T4" fmla="*/ 1072 w 1072"/>
                <a:gd name="T5" fmla="*/ 192 h 192"/>
                <a:gd name="T6" fmla="*/ 1072 w 1072"/>
                <a:gd name="T7" fmla="*/ 0 h 192"/>
                <a:gd name="T8" fmla="*/ 4 w 1072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2" h="192">
                  <a:moveTo>
                    <a:pt x="0" y="0"/>
                  </a:moveTo>
                  <a:lnTo>
                    <a:pt x="120" y="188"/>
                  </a:lnTo>
                  <a:lnTo>
                    <a:pt x="1072" y="192"/>
                  </a:lnTo>
                  <a:lnTo>
                    <a:pt x="1072" y="0"/>
                  </a:lnTo>
                  <a:lnTo>
                    <a:pt x="4" y="0"/>
                  </a:lnTo>
                </a:path>
              </a:pathLst>
            </a:custGeom>
            <a:noFill/>
            <a:ln w="2540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670" name="その他"/>
            <p:cNvSpPr>
              <a:spLocks noChangeAspect="1"/>
            </p:cNvSpPr>
            <p:nvPr/>
          </p:nvSpPr>
          <p:spPr bwMode="auto">
            <a:xfrm>
              <a:off x="3652" y="3326"/>
              <a:ext cx="788" cy="156"/>
            </a:xfrm>
            <a:custGeom>
              <a:avLst/>
              <a:gdLst>
                <a:gd name="T0" fmla="*/ 4 w 956"/>
                <a:gd name="T1" fmla="*/ 12 h 180"/>
                <a:gd name="T2" fmla="*/ 96 w 956"/>
                <a:gd name="T3" fmla="*/ 176 h 180"/>
                <a:gd name="T4" fmla="*/ 956 w 956"/>
                <a:gd name="T5" fmla="*/ 180 h 180"/>
                <a:gd name="T6" fmla="*/ 956 w 956"/>
                <a:gd name="T7" fmla="*/ 0 h 180"/>
                <a:gd name="T8" fmla="*/ 0 w 956"/>
                <a:gd name="T9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6" h="180">
                  <a:moveTo>
                    <a:pt x="4" y="12"/>
                  </a:moveTo>
                  <a:lnTo>
                    <a:pt x="96" y="176"/>
                  </a:lnTo>
                  <a:lnTo>
                    <a:pt x="956" y="180"/>
                  </a:lnTo>
                  <a:lnTo>
                    <a:pt x="956" y="0"/>
                  </a:lnTo>
                  <a:lnTo>
                    <a:pt x="0" y="4"/>
                  </a:lnTo>
                </a:path>
              </a:pathLst>
            </a:custGeom>
            <a:noFill/>
            <a:ln w="2540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673" name="Rectangle 1065"/>
            <p:cNvSpPr>
              <a:spLocks noChangeArrowheads="1"/>
            </p:cNvSpPr>
            <p:nvPr/>
          </p:nvSpPr>
          <p:spPr bwMode="auto">
            <a:xfrm>
              <a:off x="2970" y="1200"/>
              <a:ext cx="1536" cy="168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69674" name="Rectangle 1066"/>
            <p:cNvSpPr>
              <a:spLocks noChangeArrowheads="1"/>
            </p:cNvSpPr>
            <p:nvPr/>
          </p:nvSpPr>
          <p:spPr bwMode="auto">
            <a:xfrm>
              <a:off x="2970" y="1368"/>
              <a:ext cx="1536" cy="168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69675" name="Rectangle 1067"/>
            <p:cNvSpPr>
              <a:spLocks noChangeArrowheads="1"/>
            </p:cNvSpPr>
            <p:nvPr/>
          </p:nvSpPr>
          <p:spPr bwMode="auto">
            <a:xfrm>
              <a:off x="2970" y="1536"/>
              <a:ext cx="1536" cy="162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69676" name="Rectangle 1068"/>
            <p:cNvSpPr>
              <a:spLocks noChangeArrowheads="1"/>
            </p:cNvSpPr>
            <p:nvPr/>
          </p:nvSpPr>
          <p:spPr bwMode="auto">
            <a:xfrm>
              <a:off x="2970" y="1692"/>
              <a:ext cx="1536" cy="162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69677" name="Rectangle 1069"/>
            <p:cNvSpPr>
              <a:spLocks noChangeArrowheads="1"/>
            </p:cNvSpPr>
            <p:nvPr/>
          </p:nvSpPr>
          <p:spPr bwMode="auto">
            <a:xfrm>
              <a:off x="2970" y="1848"/>
              <a:ext cx="1536" cy="162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69678" name="Rectangle 1070"/>
            <p:cNvSpPr>
              <a:spLocks noChangeArrowheads="1"/>
            </p:cNvSpPr>
            <p:nvPr/>
          </p:nvSpPr>
          <p:spPr bwMode="auto">
            <a:xfrm>
              <a:off x="2970" y="2010"/>
              <a:ext cx="1536" cy="162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69679" name="Rectangle 1071"/>
            <p:cNvSpPr>
              <a:spLocks noChangeArrowheads="1"/>
            </p:cNvSpPr>
            <p:nvPr/>
          </p:nvSpPr>
          <p:spPr bwMode="auto">
            <a:xfrm>
              <a:off x="2970" y="2178"/>
              <a:ext cx="1536" cy="180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69680" name="Rectangle 1072"/>
            <p:cNvSpPr>
              <a:spLocks noChangeArrowheads="1"/>
            </p:cNvSpPr>
            <p:nvPr/>
          </p:nvSpPr>
          <p:spPr bwMode="auto">
            <a:xfrm>
              <a:off x="3030" y="2376"/>
              <a:ext cx="1416" cy="156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69681" name="Rectangle 1073"/>
            <p:cNvSpPr>
              <a:spLocks noChangeArrowheads="1"/>
            </p:cNvSpPr>
            <p:nvPr/>
          </p:nvSpPr>
          <p:spPr bwMode="auto">
            <a:xfrm>
              <a:off x="3030" y="2532"/>
              <a:ext cx="1416" cy="156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69682" name="Rectangle 1074"/>
            <p:cNvSpPr>
              <a:spLocks noChangeArrowheads="1"/>
            </p:cNvSpPr>
            <p:nvPr/>
          </p:nvSpPr>
          <p:spPr bwMode="auto">
            <a:xfrm>
              <a:off x="3030" y="2688"/>
              <a:ext cx="1416" cy="156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69683" name="Rectangle 1075"/>
            <p:cNvSpPr>
              <a:spLocks noChangeArrowheads="1"/>
            </p:cNvSpPr>
            <p:nvPr/>
          </p:nvSpPr>
          <p:spPr bwMode="auto">
            <a:xfrm>
              <a:off x="3030" y="2850"/>
              <a:ext cx="1416" cy="156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69684" name="Rectangle 1076"/>
            <p:cNvSpPr>
              <a:spLocks noChangeArrowheads="1"/>
            </p:cNvSpPr>
            <p:nvPr/>
          </p:nvSpPr>
          <p:spPr bwMode="auto">
            <a:xfrm>
              <a:off x="3030" y="3012"/>
              <a:ext cx="1416" cy="156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2866127" y="6429375"/>
            <a:ext cx="448943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K. </a:t>
            </a:r>
            <a:r>
              <a:rPr lang="en-US" altLang="ja-JP" dirty="0" err="1">
                <a:latin typeface="Arial" pitchFamily="34" charset="0"/>
                <a:cs typeface="Arial" pitchFamily="34" charset="0"/>
              </a:rPr>
              <a:t>Ryoke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 and M. </a:t>
            </a:r>
            <a:r>
              <a:rPr lang="en-US" altLang="ja-JP" dirty="0" err="1" smtClean="0">
                <a:latin typeface="Arial" pitchFamily="34" charset="0"/>
                <a:cs typeface="Arial" pitchFamily="34" charset="0"/>
              </a:rPr>
              <a:t>Nago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Taisei Corporation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537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9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9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9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9" grpId="0" autoUpdateAnimBg="0"/>
      <p:bldP spid="69650" grpId="0" autoUpdateAnimBg="0"/>
      <p:bldP spid="69652" grpId="0" animBg="1"/>
      <p:bldP spid="69653" grpId="0" animBg="1"/>
      <p:bldP spid="69654" grpId="0" animBg="1"/>
      <p:bldP spid="69655" grpId="0" animBg="1"/>
      <p:bldP spid="69656" grpId="0" animBg="1"/>
      <p:bldP spid="6965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>
            <a:spLocks noChangeArrowheads="1"/>
          </p:cNvSpPr>
          <p:nvPr/>
        </p:nvSpPr>
        <p:spPr bwMode="auto">
          <a:xfrm flipV="1">
            <a:off x="0" y="0"/>
            <a:ext cx="357188" cy="785813"/>
          </a:xfrm>
          <a:prstGeom prst="rtTriangle">
            <a:avLst/>
          </a:prstGeom>
          <a:solidFill>
            <a:srgbClr val="99663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>
              <a:defRPr/>
            </a:pPr>
            <a:endParaRPr lang="ja-JP" alt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直角三角形 10"/>
          <p:cNvSpPr/>
          <p:nvPr/>
        </p:nvSpPr>
        <p:spPr bwMode="auto">
          <a:xfrm flipV="1">
            <a:off x="0" y="0"/>
            <a:ext cx="357188" cy="571500"/>
          </a:xfrm>
          <a:prstGeom prst="rtTriangl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12" name="直角三角形 11"/>
          <p:cNvSpPr>
            <a:spLocks noChangeArrowheads="1"/>
          </p:cNvSpPr>
          <p:nvPr/>
        </p:nvSpPr>
        <p:spPr bwMode="auto">
          <a:xfrm flipV="1">
            <a:off x="0" y="0"/>
            <a:ext cx="357188" cy="428625"/>
          </a:xfrm>
          <a:prstGeom prst="rtTriangle">
            <a:avLst/>
          </a:prstGeom>
          <a:solidFill>
            <a:schemeClr val="bg2"/>
          </a:solidFill>
          <a:ln>
            <a:noFill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>
              <a:defRPr/>
            </a:pPr>
            <a:endParaRPr lang="ja-JP" alt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4584" name="テキスト ボックス 45"/>
          <p:cNvSpPr txBox="1">
            <a:spLocks noChangeArrowheads="1"/>
          </p:cNvSpPr>
          <p:nvPr/>
        </p:nvSpPr>
        <p:spPr bwMode="auto">
          <a:xfrm>
            <a:off x="7358063" y="6429375"/>
            <a:ext cx="1595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100" dirty="0">
                <a:solidFill>
                  <a:schemeClr val="bg1"/>
                </a:solidFill>
              </a:rPr>
              <a:t>□□□□□□□作業所</a:t>
            </a:r>
          </a:p>
        </p:txBody>
      </p:sp>
      <p:sp>
        <p:nvSpPr>
          <p:cNvPr id="24622" name="Rectangle 46"/>
          <p:cNvSpPr>
            <a:spLocks noChangeArrowheads="1"/>
          </p:cNvSpPr>
          <p:nvPr/>
        </p:nvSpPr>
        <p:spPr bwMode="auto">
          <a:xfrm>
            <a:off x="0" y="6319838"/>
            <a:ext cx="9144000" cy="538162"/>
          </a:xfrm>
          <a:prstGeom prst="rect">
            <a:avLst/>
          </a:prstGeom>
          <a:gradFill rotWithShape="0">
            <a:gsLst>
              <a:gs pos="0">
                <a:srgbClr val="663300"/>
              </a:gs>
              <a:gs pos="100000">
                <a:srgbClr val="663300">
                  <a:gamma/>
                  <a:shade val="12157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dirty="0"/>
          </a:p>
        </p:txBody>
      </p:sp>
      <p:pic>
        <p:nvPicPr>
          <p:cNvPr id="24623" name="Picture 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575" y="6234113"/>
            <a:ext cx="762000" cy="6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674" name="Group 98"/>
          <p:cNvGrpSpPr>
            <a:grpSpLocks/>
          </p:cNvGrpSpPr>
          <p:nvPr/>
        </p:nvGrpSpPr>
        <p:grpSpPr bwMode="auto">
          <a:xfrm>
            <a:off x="457200" y="152400"/>
            <a:ext cx="8229600" cy="6056313"/>
            <a:chOff x="288" y="96"/>
            <a:chExt cx="5184" cy="3815"/>
          </a:xfrm>
        </p:grpSpPr>
        <p:pic>
          <p:nvPicPr>
            <p:cNvPr id="24662" name="Picture 86" descr="C:\Documents and Settings\michiko\デスクトップ\無題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96"/>
              <a:ext cx="5088" cy="38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673" name="Group 97"/>
            <p:cNvGrpSpPr>
              <a:grpSpLocks/>
            </p:cNvGrpSpPr>
            <p:nvPr/>
          </p:nvGrpSpPr>
          <p:grpSpPr bwMode="auto">
            <a:xfrm>
              <a:off x="288" y="1350"/>
              <a:ext cx="5184" cy="2538"/>
              <a:chOff x="288" y="1350"/>
              <a:chExt cx="5184" cy="2538"/>
            </a:xfrm>
          </p:grpSpPr>
          <p:sp>
            <p:nvSpPr>
              <p:cNvPr id="24650" name="Freeform 74"/>
              <p:cNvSpPr>
                <a:spLocks/>
              </p:cNvSpPr>
              <p:nvPr/>
            </p:nvSpPr>
            <p:spPr bwMode="auto">
              <a:xfrm>
                <a:off x="288" y="1432"/>
                <a:ext cx="5184" cy="1496"/>
              </a:xfrm>
              <a:custGeom>
                <a:avLst/>
                <a:gdLst>
                  <a:gd name="T0" fmla="*/ 0 w 5184"/>
                  <a:gd name="T1" fmla="*/ 1496 h 1496"/>
                  <a:gd name="T2" fmla="*/ 2192 w 5184"/>
                  <a:gd name="T3" fmla="*/ 0 h 1496"/>
                  <a:gd name="T4" fmla="*/ 3120 w 5184"/>
                  <a:gd name="T5" fmla="*/ 0 h 1496"/>
                  <a:gd name="T6" fmla="*/ 5184 w 5184"/>
                  <a:gd name="T7" fmla="*/ 1304 h 1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84" h="1496">
                    <a:moveTo>
                      <a:pt x="0" y="1496"/>
                    </a:moveTo>
                    <a:lnTo>
                      <a:pt x="2192" y="0"/>
                    </a:lnTo>
                    <a:lnTo>
                      <a:pt x="3120" y="0"/>
                    </a:lnTo>
                    <a:lnTo>
                      <a:pt x="5184" y="1304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 dirty="0"/>
              </a:p>
            </p:txBody>
          </p:sp>
          <p:sp>
            <p:nvSpPr>
              <p:cNvPr id="24653" name="Text Box 77"/>
              <p:cNvSpPr txBox="1">
                <a:spLocks noChangeArrowheads="1"/>
              </p:cNvSpPr>
              <p:nvPr/>
            </p:nvSpPr>
            <p:spPr bwMode="auto">
              <a:xfrm rot="1795586">
                <a:off x="4512" y="1776"/>
                <a:ext cx="372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ja-JP" altLang="en-US" sz="800" dirty="0">
                    <a:solidFill>
                      <a:schemeClr val="bg1"/>
                    </a:solidFill>
                    <a:latin typeface="HG丸ｺﾞｼｯｸM-PRO" pitchFamily="49" charset="-128"/>
                    <a:ea typeface="HG丸ｺﾞｼｯｸM-PRO" pitchFamily="49" charset="-128"/>
                  </a:rPr>
                  <a:t>アーチ部</a:t>
                </a:r>
              </a:p>
            </p:txBody>
          </p:sp>
          <p:sp>
            <p:nvSpPr>
              <p:cNvPr id="24654" name="Text Box 78"/>
              <p:cNvSpPr txBox="1">
                <a:spLocks noChangeArrowheads="1"/>
              </p:cNvSpPr>
              <p:nvPr/>
            </p:nvSpPr>
            <p:spPr bwMode="auto">
              <a:xfrm rot="2072281">
                <a:off x="4512" y="2121"/>
                <a:ext cx="420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ja-JP" altLang="en-US" sz="800" dirty="0">
                    <a:solidFill>
                      <a:schemeClr val="bg1"/>
                    </a:solidFill>
                    <a:latin typeface="HG丸ｺﾞｼｯｸM-PRO" pitchFamily="49" charset="-128"/>
                    <a:ea typeface="HG丸ｺﾞｼｯｸM-PRO" pitchFamily="49" charset="-128"/>
                  </a:rPr>
                  <a:t>1段ベンチ</a:t>
                </a:r>
              </a:p>
            </p:txBody>
          </p:sp>
          <p:sp>
            <p:nvSpPr>
              <p:cNvPr id="24655" name="Text Box 79"/>
              <p:cNvSpPr txBox="1">
                <a:spLocks noChangeArrowheads="1"/>
              </p:cNvSpPr>
              <p:nvPr/>
            </p:nvSpPr>
            <p:spPr bwMode="auto">
              <a:xfrm rot="2076226">
                <a:off x="4512" y="2467"/>
                <a:ext cx="436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ja-JP" altLang="en-US" sz="800" dirty="0">
                    <a:solidFill>
                      <a:schemeClr val="bg1"/>
                    </a:solidFill>
                    <a:latin typeface="HG丸ｺﾞｼｯｸM-PRO" pitchFamily="49" charset="-128"/>
                    <a:ea typeface="HG丸ｺﾞｼｯｸM-PRO" pitchFamily="49" charset="-128"/>
                  </a:rPr>
                  <a:t>２段ベンチ</a:t>
                </a:r>
              </a:p>
            </p:txBody>
          </p:sp>
          <p:sp>
            <p:nvSpPr>
              <p:cNvPr id="24656" name="Text Box 80"/>
              <p:cNvSpPr txBox="1">
                <a:spLocks noChangeArrowheads="1"/>
              </p:cNvSpPr>
              <p:nvPr/>
            </p:nvSpPr>
            <p:spPr bwMode="auto">
              <a:xfrm rot="2072281">
                <a:off x="4512" y="2812"/>
                <a:ext cx="420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ja-JP" altLang="en-US" sz="800" dirty="0">
                    <a:solidFill>
                      <a:schemeClr val="bg1"/>
                    </a:solidFill>
                    <a:latin typeface="HG丸ｺﾞｼｯｸM-PRO" pitchFamily="49" charset="-128"/>
                    <a:ea typeface="HG丸ｺﾞｼｯｸM-PRO" pitchFamily="49" charset="-128"/>
                  </a:rPr>
                  <a:t>3段ベンチ</a:t>
                </a:r>
              </a:p>
            </p:txBody>
          </p:sp>
          <p:sp>
            <p:nvSpPr>
              <p:cNvPr id="24657" name="Text Box 81"/>
              <p:cNvSpPr txBox="1">
                <a:spLocks noChangeArrowheads="1"/>
              </p:cNvSpPr>
              <p:nvPr/>
            </p:nvSpPr>
            <p:spPr bwMode="auto">
              <a:xfrm rot="2076226">
                <a:off x="4512" y="3158"/>
                <a:ext cx="436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ja-JP" altLang="en-US" sz="800" dirty="0">
                    <a:solidFill>
                      <a:schemeClr val="bg1"/>
                    </a:solidFill>
                    <a:latin typeface="HG丸ｺﾞｼｯｸM-PRO" pitchFamily="49" charset="-128"/>
                    <a:ea typeface="HG丸ｺﾞｼｯｸM-PRO" pitchFamily="49" charset="-128"/>
                  </a:rPr>
                  <a:t>４段ベンチ</a:t>
                </a:r>
              </a:p>
            </p:txBody>
          </p:sp>
          <p:sp>
            <p:nvSpPr>
              <p:cNvPr id="24658" name="Text Box 82"/>
              <p:cNvSpPr txBox="1">
                <a:spLocks noChangeArrowheads="1"/>
              </p:cNvSpPr>
              <p:nvPr/>
            </p:nvSpPr>
            <p:spPr bwMode="auto">
              <a:xfrm rot="2072281">
                <a:off x="4512" y="3504"/>
                <a:ext cx="420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ja-JP" altLang="en-US" sz="800" dirty="0">
                    <a:solidFill>
                      <a:schemeClr val="bg1"/>
                    </a:solidFill>
                    <a:latin typeface="HG丸ｺﾞｼｯｸM-PRO" pitchFamily="49" charset="-128"/>
                    <a:ea typeface="HG丸ｺﾞｼｯｸM-PRO" pitchFamily="49" charset="-128"/>
                  </a:rPr>
                  <a:t>5段ベンチ</a:t>
                </a:r>
              </a:p>
            </p:txBody>
          </p:sp>
          <p:sp>
            <p:nvSpPr>
              <p:cNvPr id="24668" name="Freeform 92"/>
              <p:cNvSpPr>
                <a:spLocks/>
              </p:cNvSpPr>
              <p:nvPr/>
            </p:nvSpPr>
            <p:spPr bwMode="auto">
              <a:xfrm>
                <a:off x="336" y="1548"/>
                <a:ext cx="5076" cy="1830"/>
              </a:xfrm>
              <a:custGeom>
                <a:avLst/>
                <a:gdLst>
                  <a:gd name="T0" fmla="*/ 0 w 5076"/>
                  <a:gd name="T1" fmla="*/ 1830 h 1830"/>
                  <a:gd name="T2" fmla="*/ 2148 w 5076"/>
                  <a:gd name="T3" fmla="*/ 6 h 1830"/>
                  <a:gd name="T4" fmla="*/ 3072 w 5076"/>
                  <a:gd name="T5" fmla="*/ 0 h 1830"/>
                  <a:gd name="T6" fmla="*/ 5076 w 5076"/>
                  <a:gd name="T7" fmla="*/ 1692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76" h="1830">
                    <a:moveTo>
                      <a:pt x="0" y="1830"/>
                    </a:moveTo>
                    <a:lnTo>
                      <a:pt x="2148" y="6"/>
                    </a:lnTo>
                    <a:lnTo>
                      <a:pt x="3072" y="0"/>
                    </a:lnTo>
                    <a:lnTo>
                      <a:pt x="5076" y="1692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 dirty="0"/>
              </a:p>
            </p:txBody>
          </p:sp>
          <p:sp>
            <p:nvSpPr>
              <p:cNvPr id="24669" name="Freeform 93"/>
              <p:cNvSpPr>
                <a:spLocks/>
              </p:cNvSpPr>
              <p:nvPr/>
            </p:nvSpPr>
            <p:spPr bwMode="auto">
              <a:xfrm>
                <a:off x="336" y="1674"/>
                <a:ext cx="5088" cy="2214"/>
              </a:xfrm>
              <a:custGeom>
                <a:avLst/>
                <a:gdLst>
                  <a:gd name="T0" fmla="*/ 0 w 5088"/>
                  <a:gd name="T1" fmla="*/ 2214 h 2214"/>
                  <a:gd name="T2" fmla="*/ 2130 w 5088"/>
                  <a:gd name="T3" fmla="*/ 0 h 2214"/>
                  <a:gd name="T4" fmla="*/ 3066 w 5088"/>
                  <a:gd name="T5" fmla="*/ 0 h 2214"/>
                  <a:gd name="T6" fmla="*/ 5088 w 5088"/>
                  <a:gd name="T7" fmla="*/ 2070 h 2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88" h="2214">
                    <a:moveTo>
                      <a:pt x="0" y="2214"/>
                    </a:moveTo>
                    <a:lnTo>
                      <a:pt x="2130" y="0"/>
                    </a:lnTo>
                    <a:lnTo>
                      <a:pt x="3066" y="0"/>
                    </a:lnTo>
                    <a:lnTo>
                      <a:pt x="5088" y="2070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 dirty="0"/>
              </a:p>
            </p:txBody>
          </p:sp>
          <p:sp>
            <p:nvSpPr>
              <p:cNvPr id="24670" name="Freeform 94"/>
              <p:cNvSpPr>
                <a:spLocks/>
              </p:cNvSpPr>
              <p:nvPr/>
            </p:nvSpPr>
            <p:spPr bwMode="auto">
              <a:xfrm>
                <a:off x="816" y="1782"/>
                <a:ext cx="4368" cy="2106"/>
              </a:xfrm>
              <a:custGeom>
                <a:avLst/>
                <a:gdLst>
                  <a:gd name="T0" fmla="*/ 0 w 4368"/>
                  <a:gd name="T1" fmla="*/ 2106 h 2106"/>
                  <a:gd name="T2" fmla="*/ 1656 w 4368"/>
                  <a:gd name="T3" fmla="*/ 0 h 2106"/>
                  <a:gd name="T4" fmla="*/ 2580 w 4368"/>
                  <a:gd name="T5" fmla="*/ 0 h 2106"/>
                  <a:gd name="T6" fmla="*/ 4368 w 4368"/>
                  <a:gd name="T7" fmla="*/ 2106 h 2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68" h="2106">
                    <a:moveTo>
                      <a:pt x="0" y="2106"/>
                    </a:moveTo>
                    <a:lnTo>
                      <a:pt x="1656" y="0"/>
                    </a:lnTo>
                    <a:lnTo>
                      <a:pt x="2580" y="0"/>
                    </a:lnTo>
                    <a:lnTo>
                      <a:pt x="4368" y="2106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 dirty="0"/>
              </a:p>
            </p:txBody>
          </p:sp>
          <p:sp>
            <p:nvSpPr>
              <p:cNvPr id="24672" name="Freeform 96"/>
              <p:cNvSpPr>
                <a:spLocks/>
              </p:cNvSpPr>
              <p:nvPr/>
            </p:nvSpPr>
            <p:spPr bwMode="auto">
              <a:xfrm>
                <a:off x="336" y="1350"/>
                <a:ext cx="5082" cy="954"/>
              </a:xfrm>
              <a:custGeom>
                <a:avLst/>
                <a:gdLst>
                  <a:gd name="T0" fmla="*/ 0 w 5082"/>
                  <a:gd name="T1" fmla="*/ 954 h 954"/>
                  <a:gd name="T2" fmla="*/ 2148 w 5082"/>
                  <a:gd name="T3" fmla="*/ 0 h 954"/>
                  <a:gd name="T4" fmla="*/ 3072 w 5082"/>
                  <a:gd name="T5" fmla="*/ 6 h 954"/>
                  <a:gd name="T6" fmla="*/ 5082 w 5082"/>
                  <a:gd name="T7" fmla="*/ 870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82" h="954">
                    <a:moveTo>
                      <a:pt x="0" y="954"/>
                    </a:moveTo>
                    <a:lnTo>
                      <a:pt x="2148" y="0"/>
                    </a:lnTo>
                    <a:lnTo>
                      <a:pt x="3072" y="6"/>
                    </a:lnTo>
                    <a:lnTo>
                      <a:pt x="5082" y="870"/>
                    </a:ln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 dirty="0"/>
              </a:p>
            </p:txBody>
          </p:sp>
        </p:grpSp>
      </p:grpSp>
      <p:sp>
        <p:nvSpPr>
          <p:cNvPr id="22" name="正方形/長方形 21"/>
          <p:cNvSpPr/>
          <p:nvPr/>
        </p:nvSpPr>
        <p:spPr>
          <a:xfrm>
            <a:off x="2866127" y="6429375"/>
            <a:ext cx="448943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K. </a:t>
            </a:r>
            <a:r>
              <a:rPr lang="en-US" altLang="ja-JP" dirty="0" err="1">
                <a:latin typeface="Arial" pitchFamily="34" charset="0"/>
                <a:cs typeface="Arial" pitchFamily="34" charset="0"/>
              </a:rPr>
              <a:t>Ryoke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 and M. </a:t>
            </a:r>
            <a:r>
              <a:rPr lang="en-US" altLang="ja-JP" dirty="0" err="1" smtClean="0">
                <a:latin typeface="Arial" pitchFamily="34" charset="0"/>
                <a:cs typeface="Arial" pitchFamily="34" charset="0"/>
              </a:rPr>
              <a:t>Nago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Taisei Corporation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254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73" name="Picture 16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9" t="16949" r="22394" b="5084"/>
          <a:stretch>
            <a:fillRect/>
          </a:stretch>
        </p:blipFill>
        <p:spPr bwMode="auto">
          <a:xfrm>
            <a:off x="0" y="3938588"/>
            <a:ext cx="1971675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252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222" name="Line 118"/>
          <p:cNvSpPr>
            <a:spLocks noChangeShapeType="1"/>
          </p:cNvSpPr>
          <p:nvPr/>
        </p:nvSpPr>
        <p:spPr bwMode="auto">
          <a:xfrm>
            <a:off x="3838575" y="3398838"/>
            <a:ext cx="5334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 idx="4294967295"/>
          </p:nvPr>
        </p:nvSpPr>
        <p:spPr>
          <a:xfrm>
            <a:off x="178594" y="68437"/>
            <a:ext cx="8774906" cy="99518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altLang="ja-JP" sz="2000" dirty="0"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D</a:t>
            </a:r>
            <a:r>
              <a:rPr lang="en-US" altLang="ja-JP" sz="2000" dirty="0" smtClean="0"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esign and 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forecast analysis </a:t>
            </a:r>
            <a:r>
              <a:rPr lang="en-US" altLang="ja-JP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based on </a:t>
            </a:r>
            <a:r>
              <a:rPr lang="en-US" altLang="ja-JP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not only 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preliminary survey </a:t>
            </a:r>
            <a:br>
              <a:rPr lang="en-US" altLang="ja-JP" sz="2000" dirty="0" smtClean="0">
                <a:latin typeface="Arial" pitchFamily="34" charset="0"/>
                <a:cs typeface="Arial" pitchFamily="34" charset="0"/>
              </a:rPr>
            </a:b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but also new (real time) information through real excavation works</a:t>
            </a:r>
            <a:endParaRPr lang="ja-JP" altLang="en-US" sz="2000" dirty="0" smtClean="0">
              <a:latin typeface="Arial" pitchFamily="34" charset="0"/>
              <a:ea typeface="HG丸ｺﾞｼｯｸM-PRO" pitchFamily="49" charset="-128"/>
              <a:cs typeface="Arial" pitchFamily="34" charset="0"/>
            </a:endParaRPr>
          </a:p>
        </p:txBody>
      </p:sp>
      <p:sp>
        <p:nvSpPr>
          <p:cNvPr id="10" name="直角三角形 9"/>
          <p:cNvSpPr>
            <a:spLocks noChangeArrowheads="1"/>
          </p:cNvSpPr>
          <p:nvPr/>
        </p:nvSpPr>
        <p:spPr bwMode="auto">
          <a:xfrm flipV="1">
            <a:off x="0" y="0"/>
            <a:ext cx="357188" cy="785813"/>
          </a:xfrm>
          <a:prstGeom prst="rtTriangle">
            <a:avLst/>
          </a:prstGeom>
          <a:solidFill>
            <a:srgbClr val="99663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直角三角形 10"/>
          <p:cNvSpPr/>
          <p:nvPr/>
        </p:nvSpPr>
        <p:spPr bwMode="auto">
          <a:xfrm flipV="1">
            <a:off x="0" y="0"/>
            <a:ext cx="357188" cy="571500"/>
          </a:xfrm>
          <a:prstGeom prst="rtTriangl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2" name="直角三角形 11"/>
          <p:cNvSpPr>
            <a:spLocks noChangeArrowheads="1"/>
          </p:cNvSpPr>
          <p:nvPr/>
        </p:nvSpPr>
        <p:spPr bwMode="auto">
          <a:xfrm flipV="1">
            <a:off x="0" y="0"/>
            <a:ext cx="357188" cy="428625"/>
          </a:xfrm>
          <a:prstGeom prst="rtTriangle">
            <a:avLst/>
          </a:prstGeom>
          <a:solidFill>
            <a:schemeClr val="bg2"/>
          </a:solidFill>
          <a:ln>
            <a:noFill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7110" name="テキスト ボックス 45"/>
          <p:cNvSpPr txBox="1">
            <a:spLocks noChangeArrowheads="1"/>
          </p:cNvSpPr>
          <p:nvPr/>
        </p:nvSpPr>
        <p:spPr bwMode="auto">
          <a:xfrm>
            <a:off x="7358063" y="6429375"/>
            <a:ext cx="1595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algn="l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100">
                <a:solidFill>
                  <a:schemeClr val="bg1"/>
                </a:solidFill>
              </a:rPr>
              <a:t>□□□□□□□作業所</a:t>
            </a:r>
          </a:p>
        </p:txBody>
      </p:sp>
      <p:grpSp>
        <p:nvGrpSpPr>
          <p:cNvPr id="47123" name="Group 19"/>
          <p:cNvGrpSpPr>
            <a:grpSpLocks/>
          </p:cNvGrpSpPr>
          <p:nvPr/>
        </p:nvGrpSpPr>
        <p:grpSpPr bwMode="auto">
          <a:xfrm>
            <a:off x="838200" y="990600"/>
            <a:ext cx="7467600" cy="146050"/>
            <a:chOff x="528" y="624"/>
            <a:chExt cx="4704" cy="92"/>
          </a:xfrm>
        </p:grpSpPr>
        <p:sp>
          <p:nvSpPr>
            <p:cNvPr id="47124" name="Line 20"/>
            <p:cNvSpPr>
              <a:spLocks noChangeShapeType="1"/>
            </p:cNvSpPr>
            <p:nvPr/>
          </p:nvSpPr>
          <p:spPr bwMode="auto">
            <a:xfrm>
              <a:off x="600" y="624"/>
              <a:ext cx="4584" cy="0"/>
            </a:xfrm>
            <a:prstGeom prst="line">
              <a:avLst/>
            </a:prstGeom>
            <a:noFill/>
            <a:ln w="38100">
              <a:pattFill prst="dkUpDiag">
                <a:fgClr>
                  <a:srgbClr val="996633"/>
                </a:fgClr>
                <a:bgClr>
                  <a:srgbClr val="FFFFFF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125" name="Oval 21"/>
            <p:cNvSpPr>
              <a:spLocks noChangeArrowheads="1"/>
            </p:cNvSpPr>
            <p:nvPr/>
          </p:nvSpPr>
          <p:spPr bwMode="auto">
            <a:xfrm>
              <a:off x="528" y="624"/>
              <a:ext cx="96" cy="92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996633"/>
                </a:solidFill>
              </a:endParaRPr>
            </a:p>
          </p:txBody>
        </p:sp>
        <p:sp>
          <p:nvSpPr>
            <p:cNvPr id="47126" name="Oval 22"/>
            <p:cNvSpPr>
              <a:spLocks noChangeAspect="1" noChangeArrowheads="1"/>
            </p:cNvSpPr>
            <p:nvPr/>
          </p:nvSpPr>
          <p:spPr bwMode="auto">
            <a:xfrm>
              <a:off x="4848" y="646"/>
              <a:ext cx="50" cy="48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996633"/>
                </a:solidFill>
              </a:endParaRPr>
            </a:p>
          </p:txBody>
        </p:sp>
        <p:sp>
          <p:nvSpPr>
            <p:cNvPr id="47127" name="Oval 23"/>
            <p:cNvSpPr>
              <a:spLocks noChangeAspect="1" noChangeArrowheads="1"/>
            </p:cNvSpPr>
            <p:nvPr/>
          </p:nvSpPr>
          <p:spPr bwMode="auto">
            <a:xfrm>
              <a:off x="4992" y="635"/>
              <a:ext cx="73" cy="70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996633"/>
                </a:solidFill>
              </a:endParaRPr>
            </a:p>
          </p:txBody>
        </p:sp>
        <p:sp>
          <p:nvSpPr>
            <p:cNvPr id="47128" name="Oval 24"/>
            <p:cNvSpPr>
              <a:spLocks noChangeArrowheads="1"/>
            </p:cNvSpPr>
            <p:nvPr/>
          </p:nvSpPr>
          <p:spPr bwMode="auto">
            <a:xfrm>
              <a:off x="5136" y="624"/>
              <a:ext cx="96" cy="92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996633"/>
                </a:solidFill>
              </a:endParaRPr>
            </a:p>
          </p:txBody>
        </p:sp>
      </p:grpSp>
      <p:sp>
        <p:nvSpPr>
          <p:cNvPr id="47197" name="Rectangle 93"/>
          <p:cNvSpPr>
            <a:spLocks noChangeArrowheads="1"/>
          </p:cNvSpPr>
          <p:nvPr/>
        </p:nvSpPr>
        <p:spPr bwMode="auto">
          <a:xfrm>
            <a:off x="0" y="6319838"/>
            <a:ext cx="9144000" cy="538162"/>
          </a:xfrm>
          <a:prstGeom prst="rect">
            <a:avLst/>
          </a:prstGeom>
          <a:gradFill rotWithShape="0">
            <a:gsLst>
              <a:gs pos="0">
                <a:srgbClr val="663300"/>
              </a:gs>
              <a:gs pos="100000">
                <a:srgbClr val="663300">
                  <a:gamma/>
                  <a:shade val="12157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47198" name="Picture 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575" y="6234113"/>
            <a:ext cx="762000" cy="6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203" name="Text Box 99"/>
          <p:cNvSpPr txBox="1">
            <a:spLocks noChangeArrowheads="1"/>
          </p:cNvSpPr>
          <p:nvPr/>
        </p:nvSpPr>
        <p:spPr bwMode="auto">
          <a:xfrm>
            <a:off x="3575050" y="1525588"/>
            <a:ext cx="1772986" cy="338554"/>
          </a:xfrm>
          <a:prstGeom prst="rect">
            <a:avLst/>
          </a:prstGeom>
          <a:solidFill>
            <a:srgbClr val="FFFFCC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1600" dirty="0" smtClean="0">
                <a:solidFill>
                  <a:schemeClr val="tx2"/>
                </a:solidFill>
                <a:ea typeface="HG丸ｺﾞｼｯｸM-PRO" pitchFamily="49" charset="-128"/>
              </a:rPr>
              <a:t>Identify falling rock</a:t>
            </a:r>
            <a:endParaRPr lang="ja-JP" altLang="en-US" sz="1600" dirty="0">
              <a:solidFill>
                <a:schemeClr val="tx2"/>
              </a:solidFill>
              <a:ea typeface="HG丸ｺﾞｼｯｸM-PRO" pitchFamily="49" charset="-128"/>
            </a:endParaRPr>
          </a:p>
        </p:txBody>
      </p:sp>
      <p:sp>
        <p:nvSpPr>
          <p:cNvPr id="47204" name="Text Box 100"/>
          <p:cNvSpPr txBox="1">
            <a:spLocks noChangeArrowheads="1"/>
          </p:cNvSpPr>
          <p:nvPr/>
        </p:nvSpPr>
        <p:spPr bwMode="auto">
          <a:xfrm>
            <a:off x="3131840" y="2287588"/>
            <a:ext cx="2404248" cy="338554"/>
          </a:xfrm>
          <a:prstGeom prst="rect">
            <a:avLst/>
          </a:prstGeom>
          <a:solidFill>
            <a:srgbClr val="FFFFCC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1600" dirty="0" smtClean="0">
                <a:ea typeface="HG丸ｺﾞｼｯｸM-PRO" pitchFamily="49" charset="-128"/>
              </a:rPr>
              <a:t>Estimate necessary anchor</a:t>
            </a:r>
            <a:endParaRPr lang="ja-JP" altLang="en-US" sz="1600" dirty="0">
              <a:ea typeface="HG丸ｺﾞｼｯｸM-PRO" pitchFamily="49" charset="-128"/>
            </a:endParaRPr>
          </a:p>
        </p:txBody>
      </p:sp>
      <p:sp>
        <p:nvSpPr>
          <p:cNvPr id="47205" name="Text Box 101"/>
          <p:cNvSpPr txBox="1">
            <a:spLocks noChangeArrowheads="1"/>
          </p:cNvSpPr>
          <p:nvPr/>
        </p:nvSpPr>
        <p:spPr bwMode="auto">
          <a:xfrm>
            <a:off x="3203848" y="3735388"/>
            <a:ext cx="2458750" cy="338554"/>
          </a:xfrm>
          <a:prstGeom prst="rect">
            <a:avLst/>
          </a:prstGeom>
          <a:solidFill>
            <a:srgbClr val="FFFFCC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1600" dirty="0" smtClean="0">
                <a:ea typeface="HG丸ｺﾞｼｯｸM-PRO" pitchFamily="49" charset="-128"/>
              </a:rPr>
              <a:t>Design of necessary anchor</a:t>
            </a:r>
            <a:endParaRPr lang="ja-JP" altLang="en-US" sz="1600" dirty="0">
              <a:ea typeface="HG丸ｺﾞｼｯｸM-PRO" pitchFamily="49" charset="-128"/>
            </a:endParaRPr>
          </a:p>
        </p:txBody>
      </p:sp>
      <p:sp>
        <p:nvSpPr>
          <p:cNvPr id="47206" name="Text Box 102"/>
          <p:cNvSpPr txBox="1">
            <a:spLocks noChangeArrowheads="1"/>
          </p:cNvSpPr>
          <p:nvPr/>
        </p:nvSpPr>
        <p:spPr bwMode="auto">
          <a:xfrm>
            <a:off x="3275856" y="4509120"/>
            <a:ext cx="2209259" cy="338554"/>
          </a:xfrm>
          <a:prstGeom prst="rect">
            <a:avLst/>
          </a:prstGeom>
          <a:solidFill>
            <a:srgbClr val="FFFFCC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1600" dirty="0" smtClean="0">
                <a:ea typeface="HG丸ｺﾞｼｯｸM-PRO" pitchFamily="49" charset="-128"/>
              </a:rPr>
              <a:t>Decision of anchor spec.</a:t>
            </a:r>
            <a:endParaRPr lang="ja-JP" altLang="en-US" sz="1600" dirty="0">
              <a:ea typeface="HG丸ｺﾞｼｯｸM-PRO" pitchFamily="49" charset="-128"/>
            </a:endParaRPr>
          </a:p>
        </p:txBody>
      </p:sp>
      <p:sp>
        <p:nvSpPr>
          <p:cNvPr id="47208" name="Text Box 104"/>
          <p:cNvSpPr txBox="1">
            <a:spLocks noChangeArrowheads="1"/>
          </p:cNvSpPr>
          <p:nvPr/>
        </p:nvSpPr>
        <p:spPr bwMode="auto">
          <a:xfrm>
            <a:off x="107504" y="2874963"/>
            <a:ext cx="17678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1200" dirty="0" smtClean="0">
                <a:ea typeface="HG丸ｺﾞｼｯｸM-PRO" pitchFamily="49" charset="-128"/>
              </a:rPr>
              <a:t>Distribution of loose area</a:t>
            </a:r>
            <a:endParaRPr lang="ja-JP" altLang="en-US" sz="1200" dirty="0">
              <a:ea typeface="HG丸ｺﾞｼｯｸM-PRO" pitchFamily="49" charset="-128"/>
            </a:endParaRPr>
          </a:p>
        </p:txBody>
      </p:sp>
      <p:sp>
        <p:nvSpPr>
          <p:cNvPr id="47211" name="Text Box 107"/>
          <p:cNvSpPr txBox="1">
            <a:spLocks noChangeArrowheads="1"/>
          </p:cNvSpPr>
          <p:nvPr/>
        </p:nvSpPr>
        <p:spPr bwMode="auto">
          <a:xfrm>
            <a:off x="2051720" y="4005064"/>
            <a:ext cx="1601913" cy="461665"/>
          </a:xfrm>
          <a:prstGeom prst="rect">
            <a:avLst/>
          </a:prstGeom>
          <a:noFill/>
          <a:ln w="9525">
            <a:solidFill>
              <a:srgbClr val="5F5F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1200" dirty="0" smtClean="0">
                <a:ea typeface="HG丸ｺﾞｼｯｸM-PRO" pitchFamily="49" charset="-128"/>
              </a:rPr>
              <a:t>Estimate displacement</a:t>
            </a:r>
          </a:p>
          <a:p>
            <a:pPr algn="l"/>
            <a:r>
              <a:rPr lang="en-US" altLang="ja-JP" sz="1200" dirty="0">
                <a:ea typeface="HG丸ｺﾞｼｯｸM-PRO" pitchFamily="49" charset="-128"/>
              </a:rPr>
              <a:t>a</a:t>
            </a:r>
            <a:r>
              <a:rPr lang="en-US" altLang="ja-JP" sz="1200" dirty="0" smtClean="0">
                <a:ea typeface="HG丸ｺﾞｼｯｸM-PRO" pitchFamily="49" charset="-128"/>
              </a:rPr>
              <a:t>fter anchor setting</a:t>
            </a:r>
            <a:endParaRPr lang="ja-JP" altLang="en-US" sz="1200" dirty="0">
              <a:ea typeface="HG丸ｺﾞｼｯｸM-PRO" pitchFamily="49" charset="-128"/>
            </a:endParaRPr>
          </a:p>
        </p:txBody>
      </p:sp>
      <p:sp>
        <p:nvSpPr>
          <p:cNvPr id="47213" name="Text Box 109"/>
          <p:cNvSpPr txBox="1">
            <a:spLocks noChangeArrowheads="1"/>
          </p:cNvSpPr>
          <p:nvPr/>
        </p:nvSpPr>
        <p:spPr bwMode="auto">
          <a:xfrm>
            <a:off x="1905000" y="3216275"/>
            <a:ext cx="2075505" cy="461665"/>
          </a:xfrm>
          <a:prstGeom prst="rect">
            <a:avLst/>
          </a:prstGeom>
          <a:solidFill>
            <a:srgbClr val="FFFFCC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1200" dirty="0" smtClean="0">
                <a:ea typeface="HG丸ｺﾞｼｯｸM-PRO" pitchFamily="49" charset="-128"/>
              </a:rPr>
              <a:t>Estimate axial force increment</a:t>
            </a:r>
          </a:p>
          <a:p>
            <a:pPr algn="l"/>
            <a:r>
              <a:rPr lang="en-US" altLang="ja-JP" sz="1200" dirty="0">
                <a:ea typeface="HG丸ｺﾞｼｯｸM-PRO" pitchFamily="49" charset="-128"/>
              </a:rPr>
              <a:t>d</a:t>
            </a:r>
            <a:r>
              <a:rPr lang="en-US" altLang="ja-JP" sz="1200" dirty="0" smtClean="0">
                <a:ea typeface="HG丸ｺﾞｼｯｸM-PRO" pitchFamily="49" charset="-128"/>
              </a:rPr>
              <a:t>ue to displacement</a:t>
            </a:r>
            <a:endParaRPr lang="ja-JP" altLang="en-US" sz="1200" dirty="0">
              <a:ea typeface="HG丸ｺﾞｼｯｸM-PRO" pitchFamily="49" charset="-128"/>
            </a:endParaRPr>
          </a:p>
        </p:txBody>
      </p:sp>
      <p:sp>
        <p:nvSpPr>
          <p:cNvPr id="47214" name="AutoShape 110" descr="50%"/>
          <p:cNvSpPr>
            <a:spLocks noChangeArrowheads="1"/>
          </p:cNvSpPr>
          <p:nvPr/>
        </p:nvSpPr>
        <p:spPr bwMode="auto">
          <a:xfrm>
            <a:off x="838200" y="3105150"/>
            <a:ext cx="381000" cy="781050"/>
          </a:xfrm>
          <a:prstGeom prst="upArrow">
            <a:avLst>
              <a:gd name="adj1" fmla="val 30000"/>
              <a:gd name="adj2" fmla="val 51250"/>
            </a:avLst>
          </a:prstGeom>
          <a:pattFill prst="pct50">
            <a:fgClr>
              <a:srgbClr val="0099FF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47215" name="Line 111"/>
          <p:cNvSpPr>
            <a:spLocks noChangeShapeType="1"/>
          </p:cNvSpPr>
          <p:nvPr/>
        </p:nvSpPr>
        <p:spPr bwMode="auto">
          <a:xfrm>
            <a:off x="2406650" y="1754188"/>
            <a:ext cx="1143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216" name="Line 112"/>
          <p:cNvSpPr>
            <a:spLocks noChangeShapeType="1"/>
          </p:cNvSpPr>
          <p:nvPr/>
        </p:nvSpPr>
        <p:spPr bwMode="auto">
          <a:xfrm rot="-5400000" flipV="1">
            <a:off x="2423418" y="3802756"/>
            <a:ext cx="404613" cy="1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217" name="Line 113"/>
          <p:cNvSpPr>
            <a:spLocks noChangeShapeType="1"/>
          </p:cNvSpPr>
          <p:nvPr/>
        </p:nvSpPr>
        <p:spPr bwMode="auto">
          <a:xfrm rot="5400000" flipV="1">
            <a:off x="4197350" y="2087563"/>
            <a:ext cx="381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218" name="Line 114"/>
          <p:cNvSpPr>
            <a:spLocks noChangeShapeType="1"/>
          </p:cNvSpPr>
          <p:nvPr/>
        </p:nvSpPr>
        <p:spPr bwMode="auto">
          <a:xfrm rot="5400000" flipV="1">
            <a:off x="4115594" y="5525294"/>
            <a:ext cx="534988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219" name="Line 115"/>
          <p:cNvSpPr>
            <a:spLocks noChangeShapeType="1"/>
          </p:cNvSpPr>
          <p:nvPr/>
        </p:nvSpPr>
        <p:spPr bwMode="auto">
          <a:xfrm rot="5400000">
            <a:off x="3841353" y="3188891"/>
            <a:ext cx="1088232" cy="4762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220" name="Line 116"/>
          <p:cNvSpPr>
            <a:spLocks noChangeShapeType="1"/>
          </p:cNvSpPr>
          <p:nvPr/>
        </p:nvSpPr>
        <p:spPr bwMode="auto">
          <a:xfrm rot="5400000" flipV="1">
            <a:off x="4197350" y="4297363"/>
            <a:ext cx="381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7272" name="Group 168"/>
          <p:cNvGrpSpPr>
            <a:grpSpLocks/>
          </p:cNvGrpSpPr>
          <p:nvPr/>
        </p:nvGrpSpPr>
        <p:grpSpPr bwMode="auto">
          <a:xfrm>
            <a:off x="1600200" y="3124200"/>
            <a:ext cx="1963738" cy="2286000"/>
            <a:chOff x="1296" y="1968"/>
            <a:chExt cx="1093" cy="1452"/>
          </a:xfrm>
        </p:grpSpPr>
        <p:sp>
          <p:nvSpPr>
            <p:cNvPr id="47221" name="Line 117"/>
            <p:cNvSpPr>
              <a:spLocks noChangeShapeType="1"/>
            </p:cNvSpPr>
            <p:nvPr/>
          </p:nvSpPr>
          <p:spPr bwMode="auto">
            <a:xfrm>
              <a:off x="1813" y="3409"/>
              <a:ext cx="576" cy="0"/>
            </a:xfrm>
            <a:prstGeom prst="line">
              <a:avLst/>
            </a:prstGeom>
            <a:noFill/>
            <a:ln w="28575">
              <a:solidFill>
                <a:srgbClr val="0099FF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223" name="Line 119"/>
            <p:cNvSpPr>
              <a:spLocks noChangeShapeType="1"/>
            </p:cNvSpPr>
            <p:nvPr/>
          </p:nvSpPr>
          <p:spPr bwMode="auto">
            <a:xfrm>
              <a:off x="1296" y="1968"/>
              <a:ext cx="528" cy="1452"/>
            </a:xfrm>
            <a:prstGeom prst="line">
              <a:avLst/>
            </a:prstGeom>
            <a:noFill/>
            <a:ln w="28575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7224" name="AutoShape 120" descr="50%"/>
          <p:cNvSpPr>
            <a:spLocks noChangeArrowheads="1"/>
          </p:cNvSpPr>
          <p:nvPr/>
        </p:nvSpPr>
        <p:spPr bwMode="auto">
          <a:xfrm rot="2789365">
            <a:off x="2156619" y="4315619"/>
            <a:ext cx="276225" cy="827087"/>
          </a:xfrm>
          <a:prstGeom prst="upArrow">
            <a:avLst>
              <a:gd name="adj1" fmla="val 50000"/>
              <a:gd name="adj2" fmla="val 74856"/>
            </a:avLst>
          </a:prstGeom>
          <a:pattFill prst="pct50">
            <a:fgClr>
              <a:srgbClr val="0099FF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47226" name="Text Box 122"/>
          <p:cNvSpPr txBox="1">
            <a:spLocks noChangeArrowheads="1"/>
          </p:cNvSpPr>
          <p:nvPr/>
        </p:nvSpPr>
        <p:spPr bwMode="auto">
          <a:xfrm>
            <a:off x="3168650" y="5792788"/>
            <a:ext cx="2556982" cy="338554"/>
          </a:xfrm>
          <a:prstGeom prst="rect">
            <a:avLst/>
          </a:prstGeom>
          <a:solidFill>
            <a:srgbClr val="FFFFCC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1600" dirty="0" smtClean="0">
                <a:ea typeface="HG丸ｺﾞｼｯｸM-PRO" pitchFamily="49" charset="-128"/>
              </a:rPr>
              <a:t>Decide the spec. of rock bolt</a:t>
            </a:r>
            <a:endParaRPr lang="ja-JP" altLang="en-US" sz="1600" dirty="0">
              <a:ea typeface="HG丸ｺﾞｼｯｸM-PRO" pitchFamily="49" charset="-128"/>
            </a:endParaRPr>
          </a:p>
        </p:txBody>
      </p:sp>
      <p:sp>
        <p:nvSpPr>
          <p:cNvPr id="47209" name="Text Box 105"/>
          <p:cNvSpPr txBox="1">
            <a:spLocks noChangeArrowheads="1"/>
          </p:cNvSpPr>
          <p:nvPr/>
        </p:nvSpPr>
        <p:spPr bwMode="auto">
          <a:xfrm>
            <a:off x="228600" y="5562600"/>
            <a:ext cx="2122056" cy="338554"/>
          </a:xfrm>
          <a:prstGeom prst="rect">
            <a:avLst/>
          </a:prstGeom>
          <a:solidFill>
            <a:srgbClr val="FFFFCC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1600" dirty="0" smtClean="0">
                <a:ea typeface="HG丸ｺﾞｼｯｸM-PRO" pitchFamily="49" charset="-128"/>
              </a:rPr>
              <a:t>Analyze cavern stability</a:t>
            </a:r>
            <a:endParaRPr lang="ja-JP" altLang="en-US" sz="1600" dirty="0">
              <a:ea typeface="HG丸ｺﾞｼｯｸM-PRO" pitchFamily="49" charset="-128"/>
            </a:endParaRPr>
          </a:p>
        </p:txBody>
      </p:sp>
      <p:grpSp>
        <p:nvGrpSpPr>
          <p:cNvPr id="47261" name="Group 157"/>
          <p:cNvGrpSpPr>
            <a:grpSpLocks/>
          </p:cNvGrpSpPr>
          <p:nvPr/>
        </p:nvGrpSpPr>
        <p:grpSpPr bwMode="auto">
          <a:xfrm>
            <a:off x="0" y="1143000"/>
            <a:ext cx="3184525" cy="1722438"/>
            <a:chOff x="370" y="685"/>
            <a:chExt cx="2006" cy="1085"/>
          </a:xfrm>
        </p:grpSpPr>
        <p:pic>
          <p:nvPicPr>
            <p:cNvPr id="47252" name="Picture 14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720"/>
              <a:ext cx="1992" cy="1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253" name="Text Box 149"/>
            <p:cNvSpPr txBox="1">
              <a:spLocks noChangeArrowheads="1"/>
            </p:cNvSpPr>
            <p:nvPr/>
          </p:nvSpPr>
          <p:spPr bwMode="auto">
            <a:xfrm>
              <a:off x="370" y="685"/>
              <a:ext cx="81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solidFill>
                    <a:schemeClr val="bg1"/>
                  </a:solidFill>
                  <a:ea typeface="HG丸ｺﾞｼｯｸM-PRO" pitchFamily="49" charset="-128"/>
                </a:rPr>
                <a:t>Standard position</a:t>
              </a:r>
              <a:endParaRPr lang="ja-JP" altLang="en-US" sz="1200" dirty="0">
                <a:solidFill>
                  <a:schemeClr val="bg1"/>
                </a:solidFill>
                <a:ea typeface="HG丸ｺﾞｼｯｸM-PRO" pitchFamily="49" charset="-128"/>
              </a:endParaRPr>
            </a:p>
          </p:txBody>
        </p:sp>
        <p:sp>
          <p:nvSpPr>
            <p:cNvPr id="47254" name="Text Box 150"/>
            <p:cNvSpPr txBox="1">
              <a:spLocks noChangeArrowheads="1"/>
            </p:cNvSpPr>
            <p:nvPr/>
          </p:nvSpPr>
          <p:spPr bwMode="auto">
            <a:xfrm>
              <a:off x="1392" y="691"/>
              <a:ext cx="769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solidFill>
                    <a:schemeClr val="bg1"/>
                  </a:solidFill>
                  <a:ea typeface="HG丸ｺﾞｼｯｸM-PRO" pitchFamily="49" charset="-128"/>
                </a:rPr>
                <a:t>Faulting position</a:t>
              </a:r>
              <a:endParaRPr lang="ja-JP" altLang="en-US" sz="1200" dirty="0">
                <a:solidFill>
                  <a:schemeClr val="bg1"/>
                </a:solidFill>
                <a:ea typeface="HG丸ｺﾞｼｯｸM-PRO" pitchFamily="49" charset="-128"/>
              </a:endParaRPr>
            </a:p>
          </p:txBody>
        </p:sp>
      </p:grpSp>
      <p:sp>
        <p:nvSpPr>
          <p:cNvPr id="47259" name="Rectangle 155"/>
          <p:cNvSpPr>
            <a:spLocks noChangeArrowheads="1"/>
          </p:cNvSpPr>
          <p:nvPr/>
        </p:nvSpPr>
        <p:spPr bwMode="auto">
          <a:xfrm>
            <a:off x="3286125" y="1990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endParaRPr lang="ja-JP" altLang="en-US"/>
          </a:p>
        </p:txBody>
      </p:sp>
      <p:grpSp>
        <p:nvGrpSpPr>
          <p:cNvPr id="47262" name="Group 158"/>
          <p:cNvGrpSpPr>
            <a:grpSpLocks/>
          </p:cNvGrpSpPr>
          <p:nvPr/>
        </p:nvGrpSpPr>
        <p:grpSpPr bwMode="auto">
          <a:xfrm>
            <a:off x="5503863" y="1693863"/>
            <a:ext cx="1582737" cy="1735137"/>
            <a:chOff x="491" y="720"/>
            <a:chExt cx="997" cy="1093"/>
          </a:xfrm>
        </p:grpSpPr>
        <p:pic>
          <p:nvPicPr>
            <p:cNvPr id="47256" name="Picture 15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8" t="41125" r="68750" b="22588"/>
            <a:stretch>
              <a:fillRect/>
            </a:stretch>
          </p:blipFill>
          <p:spPr bwMode="auto">
            <a:xfrm>
              <a:off x="504" y="720"/>
              <a:ext cx="984" cy="1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257" name="Text Box 153"/>
            <p:cNvSpPr txBox="1">
              <a:spLocks noChangeArrowheads="1"/>
            </p:cNvSpPr>
            <p:nvPr/>
          </p:nvSpPr>
          <p:spPr bwMode="auto">
            <a:xfrm>
              <a:off x="491" y="720"/>
              <a:ext cx="5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>
                  <a:solidFill>
                    <a:schemeClr val="bg1"/>
                  </a:solidFill>
                  <a:ea typeface="HG丸ｺﾞｼｯｸM-PRO" pitchFamily="49" charset="-128"/>
                </a:rPr>
                <a:t>標準部１</a:t>
              </a:r>
            </a:p>
          </p:txBody>
        </p:sp>
      </p:grpSp>
      <p:grpSp>
        <p:nvGrpSpPr>
          <p:cNvPr id="47263" name="Group 159"/>
          <p:cNvGrpSpPr>
            <a:grpSpLocks/>
          </p:cNvGrpSpPr>
          <p:nvPr/>
        </p:nvGrpSpPr>
        <p:grpSpPr bwMode="auto">
          <a:xfrm>
            <a:off x="5503863" y="3962400"/>
            <a:ext cx="1557337" cy="1716088"/>
            <a:chOff x="1420" y="719"/>
            <a:chExt cx="981" cy="1081"/>
          </a:xfrm>
        </p:grpSpPr>
        <p:pic>
          <p:nvPicPr>
            <p:cNvPr id="47258" name="Picture 15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722" t="48245" r="8194" b="16025"/>
            <a:stretch>
              <a:fillRect/>
            </a:stretch>
          </p:blipFill>
          <p:spPr bwMode="auto">
            <a:xfrm>
              <a:off x="1434" y="719"/>
              <a:ext cx="967" cy="10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260" name="Text Box 156"/>
            <p:cNvSpPr txBox="1">
              <a:spLocks noChangeArrowheads="1"/>
            </p:cNvSpPr>
            <p:nvPr/>
          </p:nvSpPr>
          <p:spPr bwMode="auto">
            <a:xfrm>
              <a:off x="1420" y="720"/>
              <a:ext cx="40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>
                  <a:solidFill>
                    <a:schemeClr val="bg1"/>
                  </a:solidFill>
                  <a:ea typeface="HG丸ｺﾞｼｯｸM-PRO" pitchFamily="49" charset="-128"/>
                </a:rPr>
                <a:t>断層部</a:t>
              </a:r>
            </a:p>
          </p:txBody>
        </p:sp>
      </p:grpSp>
      <p:pic>
        <p:nvPicPr>
          <p:cNvPr id="47265" name="Picture 16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5" t="14397" r="43053" b="24416"/>
          <a:stretch>
            <a:fillRect/>
          </a:stretch>
        </p:blipFill>
        <p:spPr bwMode="auto">
          <a:xfrm>
            <a:off x="7010400" y="3895725"/>
            <a:ext cx="220980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266" name="Picture 16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6" t="26630" r="46989" b="13603"/>
          <a:stretch>
            <a:fillRect/>
          </a:stretch>
        </p:blipFill>
        <p:spPr bwMode="auto">
          <a:xfrm>
            <a:off x="7086600" y="1865313"/>
            <a:ext cx="1752600" cy="156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207" name="Text Box 103"/>
          <p:cNvSpPr txBox="1">
            <a:spLocks noChangeArrowheads="1"/>
          </p:cNvSpPr>
          <p:nvPr/>
        </p:nvSpPr>
        <p:spPr bwMode="auto">
          <a:xfrm>
            <a:off x="3276600" y="4838700"/>
            <a:ext cx="19370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1200" dirty="0" smtClean="0">
                <a:ea typeface="HG丸ｺﾞｼｯｸM-PRO" pitchFamily="49" charset="-128"/>
              </a:rPr>
              <a:t>Type of anchor bolt, length, </a:t>
            </a:r>
          </a:p>
          <a:p>
            <a:pPr algn="l"/>
            <a:r>
              <a:rPr lang="en-US" altLang="ja-JP" sz="1200" dirty="0" smtClean="0">
                <a:ea typeface="HG丸ｺﾞｼｯｸM-PRO" pitchFamily="49" charset="-128"/>
              </a:rPr>
              <a:t>Pattern, etc.</a:t>
            </a:r>
            <a:endParaRPr lang="ja-JP" altLang="en-US" sz="1200" dirty="0">
              <a:ea typeface="HG丸ｺﾞｼｯｸM-PRO" pitchFamily="49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2866127" y="6429375"/>
            <a:ext cx="448943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K. </a:t>
            </a:r>
            <a:r>
              <a:rPr lang="en-US" altLang="ja-JP" dirty="0" err="1">
                <a:latin typeface="Arial" pitchFamily="34" charset="0"/>
                <a:cs typeface="Arial" pitchFamily="34" charset="0"/>
              </a:rPr>
              <a:t>Ryoke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 and M. </a:t>
            </a:r>
            <a:r>
              <a:rPr lang="en-US" altLang="ja-JP" dirty="0" err="1" smtClean="0">
                <a:latin typeface="Arial" pitchFamily="34" charset="0"/>
                <a:cs typeface="Arial" pitchFamily="34" charset="0"/>
              </a:rPr>
              <a:t>Nago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Taisei Corporation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487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タイトル 1"/>
          <p:cNvSpPr txBox="1">
            <a:spLocks/>
          </p:cNvSpPr>
          <p:nvPr/>
        </p:nvSpPr>
        <p:spPr bwMode="auto">
          <a:xfrm>
            <a:off x="446088" y="1158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ja-JP" altLang="en-US" sz="3800">
              <a:latin typeface="Calibri" pitchFamily="34" charset="0"/>
            </a:endParaRPr>
          </a:p>
        </p:txBody>
      </p:sp>
      <p:grpSp>
        <p:nvGrpSpPr>
          <p:cNvPr id="22531" name="グループ化 27"/>
          <p:cNvGrpSpPr>
            <a:grpSpLocks/>
          </p:cNvGrpSpPr>
          <p:nvPr/>
        </p:nvGrpSpPr>
        <p:grpSpPr bwMode="auto">
          <a:xfrm>
            <a:off x="395288" y="819150"/>
            <a:ext cx="8280400" cy="46038"/>
            <a:chOff x="467544" y="980728"/>
            <a:chExt cx="8280920" cy="45720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467544" y="1004377"/>
              <a:ext cx="8209478" cy="0"/>
            </a:xfrm>
            <a:prstGeom prst="lin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円/楕円 24"/>
            <p:cNvSpPr/>
            <p:nvPr/>
          </p:nvSpPr>
          <p:spPr>
            <a:xfrm>
              <a:off x="467544" y="980728"/>
              <a:ext cx="46040" cy="457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8702423" y="980728"/>
              <a:ext cx="46041" cy="457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39943" name="Rectangle 7"/>
          <p:cNvSpPr>
            <a:spLocks noGrp="1"/>
          </p:cNvSpPr>
          <p:nvPr>
            <p:ph type="title"/>
          </p:nvPr>
        </p:nvSpPr>
        <p:spPr>
          <a:xfrm>
            <a:off x="179512" y="112713"/>
            <a:ext cx="8784976" cy="8683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Decision of the optimum action when the problem:</a:t>
            </a:r>
            <a:br>
              <a:rPr lang="en-U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丸ｺﾞｼｯｸM-PRO" pitchFamily="49" charset="-128"/>
                <a:cs typeface="Arial" pitchFamily="34" charset="0"/>
              </a:rPr>
            </a:br>
            <a:r>
              <a:rPr lang="en-U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real time analysis and discussions are carried out</a:t>
            </a:r>
            <a:endParaRPr lang="ja-JP" alt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HG丸ｺﾞｼｯｸM-PRO" pitchFamily="49" charset="-128"/>
              <a:cs typeface="Arial" pitchFamily="34" charset="0"/>
            </a:endParaRPr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395536" y="1257300"/>
            <a:ext cx="24803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  <a:buFontTx/>
              <a:buBlip>
                <a:blip r:embed="rId2"/>
              </a:buBlip>
            </a:pPr>
            <a:r>
              <a:rPr lang="ja-JP" altLang="en-US" sz="3200" b="1" dirty="0">
                <a:solidFill>
                  <a:schemeClr val="tx2"/>
                </a:solidFill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 </a:t>
            </a:r>
            <a:r>
              <a:rPr lang="en-US" altLang="ja-JP" sz="3200" b="1" dirty="0" smtClean="0">
                <a:solidFill>
                  <a:schemeClr val="tx2"/>
                </a:solidFill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Planning</a:t>
            </a:r>
            <a:endParaRPr lang="en-US" altLang="ja-JP" sz="3200" dirty="0">
              <a:latin typeface="Arial" pitchFamily="34" charset="0"/>
              <a:ea typeface="ＤＦＧ平成ゴシック体W5" pitchFamily="50" charset="-128"/>
              <a:cs typeface="Arial" pitchFamily="34" charset="0"/>
            </a:endParaRPr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2843808" y="1257300"/>
            <a:ext cx="28803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  <a:buFontTx/>
              <a:buBlip>
                <a:blip r:embed="rId2"/>
              </a:buBlip>
            </a:pPr>
            <a:r>
              <a:rPr lang="ja-JP" altLang="en-US" sz="3200" b="1" dirty="0">
                <a:solidFill>
                  <a:schemeClr val="tx2"/>
                </a:solidFill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 </a:t>
            </a:r>
            <a:r>
              <a:rPr lang="en-US" altLang="ja-JP" sz="3200" b="1" dirty="0">
                <a:solidFill>
                  <a:schemeClr val="tx2"/>
                </a:solidFill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V</a:t>
            </a:r>
            <a:r>
              <a:rPr lang="en-US" altLang="ja-JP" sz="3200" b="1" dirty="0" smtClean="0">
                <a:solidFill>
                  <a:schemeClr val="tx2"/>
                </a:solidFill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erification</a:t>
            </a:r>
            <a:endParaRPr lang="en-US" altLang="ja-JP" sz="3200" dirty="0">
              <a:latin typeface="Arial" pitchFamily="34" charset="0"/>
              <a:ea typeface="ＤＦＧ平成ゴシック体W5" pitchFamily="50" charset="-128"/>
              <a:cs typeface="Arial" pitchFamily="34" charset="0"/>
            </a:endParaRP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5890345" y="1257299"/>
            <a:ext cx="30243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  <a:buFontTx/>
              <a:buBlip>
                <a:blip r:embed="rId2"/>
              </a:buBlip>
            </a:pPr>
            <a:r>
              <a:rPr lang="ja-JP" altLang="en-US" sz="3200" b="1" dirty="0">
                <a:solidFill>
                  <a:schemeClr val="tx2"/>
                </a:solidFill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 </a:t>
            </a:r>
            <a:r>
              <a:rPr lang="en-US" altLang="ja-JP" sz="3200" b="1" dirty="0">
                <a:solidFill>
                  <a:schemeClr val="tx2"/>
                </a:solidFill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I</a:t>
            </a:r>
            <a:r>
              <a:rPr lang="en-US" altLang="ja-JP" sz="3200" b="1" dirty="0" smtClean="0">
                <a:solidFill>
                  <a:schemeClr val="tx2"/>
                </a:solidFill>
                <a:latin typeface="Arial" pitchFamily="34" charset="0"/>
                <a:ea typeface="HG丸ｺﾞｼｯｸM-PRO" pitchFamily="49" charset="-128"/>
                <a:cs typeface="Arial" pitchFamily="34" charset="0"/>
              </a:rPr>
              <a:t>nstructions</a:t>
            </a:r>
            <a:endParaRPr lang="en-US" altLang="ja-JP" sz="3200" dirty="0">
              <a:latin typeface="Arial" pitchFamily="34" charset="0"/>
              <a:ea typeface="ＤＦＧ平成ゴシック体W5" pitchFamily="50" charset="-128"/>
              <a:cs typeface="Arial" pitchFamily="34" charset="0"/>
            </a:endParaRPr>
          </a:p>
        </p:txBody>
      </p:sp>
      <p:pic>
        <p:nvPicPr>
          <p:cNvPr id="225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5" t="35529" r="19464" b="38509"/>
          <a:stretch>
            <a:fillRect/>
          </a:stretch>
        </p:blipFill>
        <p:spPr bwMode="auto">
          <a:xfrm>
            <a:off x="1752600" y="1773238"/>
            <a:ext cx="56388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2" t="35461" r="19859" b="38934"/>
          <a:stretch>
            <a:fillRect/>
          </a:stretch>
        </p:blipFill>
        <p:spPr bwMode="auto">
          <a:xfrm>
            <a:off x="1763713" y="3700463"/>
            <a:ext cx="5638800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1" t="38776" r="28587" b="36188"/>
          <a:stretch>
            <a:fillRect/>
          </a:stretch>
        </p:blipFill>
        <p:spPr bwMode="auto">
          <a:xfrm>
            <a:off x="3563938" y="4876800"/>
            <a:ext cx="2909887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7" t="37555" r="33350" b="33134"/>
          <a:stretch>
            <a:fillRect/>
          </a:stretch>
        </p:blipFill>
        <p:spPr bwMode="auto">
          <a:xfrm>
            <a:off x="395288" y="4875213"/>
            <a:ext cx="3249612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9" t="30685" r="39673" b="31914"/>
          <a:stretch>
            <a:fillRect/>
          </a:stretch>
        </p:blipFill>
        <p:spPr bwMode="auto">
          <a:xfrm>
            <a:off x="6516688" y="4495800"/>
            <a:ext cx="21669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46" name="Group 1042"/>
          <p:cNvGrpSpPr>
            <a:grpSpLocks/>
          </p:cNvGrpSpPr>
          <p:nvPr/>
        </p:nvGrpSpPr>
        <p:grpSpPr bwMode="auto">
          <a:xfrm>
            <a:off x="323850" y="3068638"/>
            <a:ext cx="8424863" cy="3313112"/>
            <a:chOff x="204" y="1933"/>
            <a:chExt cx="5307" cy="2087"/>
          </a:xfrm>
        </p:grpSpPr>
        <p:sp>
          <p:nvSpPr>
            <p:cNvPr id="39952" name="AutoShape 16"/>
            <p:cNvSpPr>
              <a:spLocks noChangeArrowheads="1"/>
            </p:cNvSpPr>
            <p:nvPr/>
          </p:nvSpPr>
          <p:spPr bwMode="auto">
            <a:xfrm rot="5400000">
              <a:off x="2706" y="1876"/>
              <a:ext cx="299" cy="412"/>
            </a:xfrm>
            <a:custGeom>
              <a:avLst/>
              <a:gdLst>
                <a:gd name="T0" fmla="*/ 7823045 w 21600"/>
                <a:gd name="T1" fmla="*/ 0 h 21600"/>
                <a:gd name="T2" fmla="*/ 0 w 21600"/>
                <a:gd name="T3" fmla="*/ 9902347 h 21600"/>
                <a:gd name="T4" fmla="*/ 7823045 w 21600"/>
                <a:gd name="T5" fmla="*/ 19804695 h 21600"/>
                <a:gd name="T6" fmla="*/ 10430740 w 21600"/>
                <a:gd name="T7" fmla="*/ 99023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204" y="2296"/>
              <a:ext cx="5307" cy="1724"/>
            </a:xfrm>
            <a:prstGeom prst="roundRect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19" name="正方形/長方形 18"/>
          <p:cNvSpPr/>
          <p:nvPr/>
        </p:nvSpPr>
        <p:spPr>
          <a:xfrm>
            <a:off x="2866127" y="6429375"/>
            <a:ext cx="448943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K. </a:t>
            </a:r>
            <a:r>
              <a:rPr lang="en-US" altLang="ja-JP" dirty="0" err="1">
                <a:latin typeface="Arial" pitchFamily="34" charset="0"/>
                <a:cs typeface="Arial" pitchFamily="34" charset="0"/>
              </a:rPr>
              <a:t>Ryoke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 and M. </a:t>
            </a:r>
            <a:r>
              <a:rPr lang="en-US" altLang="ja-JP" dirty="0" err="1" smtClean="0">
                <a:latin typeface="Arial" pitchFamily="34" charset="0"/>
                <a:cs typeface="Arial" pitchFamily="34" charset="0"/>
              </a:rPr>
              <a:t>Nago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Taisei Corporation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979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3" y="1909217"/>
            <a:ext cx="6937375" cy="425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979712" y="116632"/>
            <a:ext cx="5448158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dirty="0" smtClean="0"/>
              <a:t>3D laser scan method can be used for the real time </a:t>
            </a:r>
          </a:p>
          <a:p>
            <a:r>
              <a:rPr kumimoji="1" lang="en-US" altLang="ja-JP" dirty="0" smtClean="0"/>
              <a:t>      monitoring of cavern deformation during excavation.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Cavern wall itself  is the reflector of laser light.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dirty="0" smtClean="0"/>
              <a:t>No s</a:t>
            </a:r>
            <a:r>
              <a:rPr lang="en-US" altLang="ja-JP" dirty="0" smtClean="0"/>
              <a:t>pecial optical reflector is required.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Personal computer-based analysis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Very simple and effective 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866127" y="6429375"/>
            <a:ext cx="448943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K. </a:t>
            </a:r>
            <a:r>
              <a:rPr lang="en-US" altLang="ja-JP" dirty="0" err="1">
                <a:latin typeface="Arial" pitchFamily="34" charset="0"/>
                <a:cs typeface="Arial" pitchFamily="34" charset="0"/>
              </a:rPr>
              <a:t>Ryoke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 and M. </a:t>
            </a:r>
            <a:r>
              <a:rPr lang="en-US" altLang="ja-JP" dirty="0" err="1" smtClean="0">
                <a:latin typeface="Arial" pitchFamily="34" charset="0"/>
                <a:cs typeface="Arial" pitchFamily="34" charset="0"/>
              </a:rPr>
              <a:t>Nago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Taisei Corporation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1000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3528" y="171651"/>
            <a:ext cx="8712968" cy="19389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Procurement of 100k-ton Liq. </a:t>
            </a:r>
            <a:r>
              <a:rPr kumimoji="1" lang="en-US" altLang="ja-JP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</a:t>
            </a:r>
            <a:r>
              <a:rPr kumimoji="1"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(in 5 years)</a:t>
            </a:r>
            <a:endParaRPr lang="en-US" altLang="ja-JP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kumimoji="1"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 have studied following 3 cases, and gotten a final solution</a:t>
            </a:r>
          </a:p>
          <a:p>
            <a:endParaRPr kumimoji="1" lang="en-US" altLang="ja-JP" sz="8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sz="2000" dirty="0">
                <a:latin typeface="Arial" pitchFamily="34" charset="0"/>
                <a:cs typeface="Arial" pitchFamily="34" charset="0"/>
              </a:rPr>
              <a:t>Construct an on-site production 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plant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an LNG 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carrier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regular commercial ferry 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transport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9552" y="2276872"/>
            <a:ext cx="7899920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kumimoji="1" lang="en-US" altLang="ja-JP" sz="2000" dirty="0" smtClean="0">
                <a:latin typeface="Arial" pitchFamily="34" charset="0"/>
                <a:cs typeface="Arial" pitchFamily="34" charset="0"/>
              </a:rPr>
              <a:t>On-site plant</a:t>
            </a:r>
            <a:endParaRPr lang="en-US" altLang="ja-JP" sz="2000" dirty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>
                <a:latin typeface="Arial" pitchFamily="34" charset="0"/>
                <a:cs typeface="Arial" pitchFamily="34" charset="0"/>
              </a:rPr>
              <a:t>The cost for the initial construction would be very expensive. 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>
                <a:latin typeface="Arial" pitchFamily="34" charset="0"/>
                <a:cs typeface="Arial" pitchFamily="34" charset="0"/>
              </a:rPr>
              <a:t>Enough electricity for its operation would not be available </a:t>
            </a:r>
            <a:endParaRPr lang="en-US" altLang="ja-JP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     in </a:t>
            </a:r>
            <a:r>
              <a:rPr lang="en-US" altLang="ja-JP" sz="2000" dirty="0" err="1">
                <a:latin typeface="Arial" pitchFamily="34" charset="0"/>
                <a:cs typeface="Arial" pitchFamily="34" charset="0"/>
              </a:rPr>
              <a:t>Okinoshima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n-US" altLang="ja-JP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717032"/>
            <a:ext cx="2736304" cy="3090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6146892" y="6056420"/>
            <a:ext cx="292374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/>
              <a:t>Courtesy of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Osaka Gas</a:t>
            </a:r>
          </a:p>
          <a:p>
            <a:r>
              <a:rPr kumimoji="1" lang="en-US" altLang="ja-JP" dirty="0" smtClean="0"/>
              <a:t>Co. Ltd. (S. Yoshioka, H. </a:t>
            </a:r>
            <a:r>
              <a:rPr kumimoji="1" lang="en-US" altLang="ja-JP" dirty="0" err="1" smtClean="0"/>
              <a:t>Terai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879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332656"/>
            <a:ext cx="7999306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2. Use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an LNG carrier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>
                <a:latin typeface="Arial" pitchFamily="34" charset="0"/>
                <a:cs typeface="Arial" pitchFamily="34" charset="0"/>
              </a:rPr>
              <a:t>We would have to solve the technical and legal problems </a:t>
            </a:r>
            <a:endParaRPr lang="en-US" altLang="ja-JP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altLang="ja-JP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converting an LNG carrier to Liq. Ar.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>
                <a:latin typeface="Arial" pitchFamily="34" charset="0"/>
                <a:cs typeface="Arial" pitchFamily="34" charset="0"/>
              </a:rPr>
              <a:t>The cost of hiring such a ship for 5 years would be expensive.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62" y="1988840"/>
            <a:ext cx="8503092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518890" y="4107904"/>
            <a:ext cx="7726795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3. Use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regular commercial ferry transport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>
                <a:latin typeface="Arial" pitchFamily="34" charset="0"/>
                <a:cs typeface="Arial" pitchFamily="34" charset="0"/>
              </a:rPr>
              <a:t>Currently they are not legally allowed to carry tanker trucks.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013176"/>
            <a:ext cx="4984011" cy="1678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6146892" y="6056420"/>
            <a:ext cx="292374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/>
              <a:t>Courtesy of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Osaka Gas</a:t>
            </a:r>
          </a:p>
          <a:p>
            <a:r>
              <a:rPr kumimoji="1" lang="en-US" altLang="ja-JP" dirty="0" smtClean="0"/>
              <a:t>Co. Ltd. (S. Yoshioka, H. </a:t>
            </a:r>
            <a:r>
              <a:rPr kumimoji="1" lang="en-US" altLang="ja-JP" dirty="0" err="1" smtClean="0"/>
              <a:t>Terai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201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3528" y="44624"/>
            <a:ext cx="8712968" cy="298543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Final solution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Buy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Liq. Ar from several large-scale manufacturing plants having large production 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capacities.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M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any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such plants are 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located in Japan and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we would contract to buy 10~15 % of their annual production 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capacity.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Hire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4 tanker trucks dedicated for the Liq. Ar ground transportation, both in Honshu and Okinoshima for 5 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years.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Hire 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1 barge dedicated for the marine transportation between Honshu and Okinoshima for 5 years.</a:t>
            </a:r>
            <a:endParaRPr kumimoji="1" lang="ja-JP" alt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95894"/>
            <a:ext cx="2182527" cy="15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34797"/>
            <a:ext cx="2890076" cy="1684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204" y="5445224"/>
            <a:ext cx="35433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505" y="5131233"/>
            <a:ext cx="2182527" cy="15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右矢印 2"/>
          <p:cNvSpPr/>
          <p:nvPr/>
        </p:nvSpPr>
        <p:spPr>
          <a:xfrm>
            <a:off x="4067944" y="383455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下矢印 3"/>
          <p:cNvSpPr/>
          <p:nvPr/>
        </p:nvSpPr>
        <p:spPr>
          <a:xfrm>
            <a:off x="6300192" y="4918955"/>
            <a:ext cx="484632" cy="4245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左矢印 4"/>
          <p:cNvSpPr/>
          <p:nvPr/>
        </p:nvSpPr>
        <p:spPr>
          <a:xfrm>
            <a:off x="4932040" y="5726472"/>
            <a:ext cx="576064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" y="5229200"/>
            <a:ext cx="217902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左矢印 11"/>
          <p:cNvSpPr/>
          <p:nvPr/>
        </p:nvSpPr>
        <p:spPr>
          <a:xfrm>
            <a:off x="2123728" y="5589240"/>
            <a:ext cx="504056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146892" y="6056420"/>
            <a:ext cx="292374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/>
              <a:t>Courtesy of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Osaka Gas</a:t>
            </a:r>
          </a:p>
          <a:p>
            <a:r>
              <a:rPr kumimoji="1" lang="en-US" altLang="ja-JP" dirty="0" smtClean="0"/>
              <a:t>Co. Ltd. (S. Yoshioka, H. </a:t>
            </a:r>
            <a:r>
              <a:rPr kumimoji="1" lang="en-US" altLang="ja-JP" dirty="0" err="1" smtClean="0"/>
              <a:t>Terai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178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78747"/>
              </p:ext>
            </p:extLst>
          </p:nvPr>
        </p:nvGraphicFramePr>
        <p:xfrm>
          <a:off x="1043608" y="116632"/>
          <a:ext cx="4968552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952"/>
                <a:gridCol w="1729600"/>
              </a:tblGrid>
              <a:tr h="432048">
                <a:tc>
                  <a:txBody>
                    <a:bodyPr/>
                    <a:lstStyle/>
                    <a:p>
                      <a:r>
                        <a:rPr kumimoji="1" lang="en-US" altLang="ja-JP" sz="2800" dirty="0" smtClean="0">
                          <a:latin typeface="Arial" pitchFamily="34" charset="0"/>
                          <a:cs typeface="Arial" pitchFamily="34" charset="0"/>
                        </a:rPr>
                        <a:t>Item</a:t>
                      </a:r>
                      <a:endParaRPr kumimoji="1" lang="ja-JP" altLang="en-US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>
                          <a:latin typeface="Arial" pitchFamily="34" charset="0"/>
                          <a:cs typeface="Arial" pitchFamily="34" charset="0"/>
                        </a:rPr>
                        <a:t>Cost (M €)</a:t>
                      </a:r>
                      <a:endParaRPr kumimoji="1" lang="ja-JP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Arial" pitchFamily="34" charset="0"/>
                          <a:cs typeface="Arial" pitchFamily="34" charset="0"/>
                        </a:rPr>
                        <a:t>Hire 1 Barge</a:t>
                      </a:r>
                      <a:endParaRPr kumimoji="1" lang="ja-JP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Arial" pitchFamily="34" charset="0"/>
                          <a:cs typeface="Arial" pitchFamily="34" charset="0"/>
                        </a:rPr>
                        <a:t>4.18</a:t>
                      </a:r>
                      <a:endParaRPr kumimoji="1" lang="ja-JP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Arial" pitchFamily="34" charset="0"/>
                          <a:cs typeface="Arial" pitchFamily="34" charset="0"/>
                        </a:rPr>
                        <a:t>Hire 4 tanker tracks </a:t>
                      </a:r>
                      <a:endParaRPr kumimoji="1" lang="ja-JP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Arial" pitchFamily="34" charset="0"/>
                          <a:cs typeface="Arial" pitchFamily="34" charset="0"/>
                        </a:rPr>
                        <a:t>4.14</a:t>
                      </a:r>
                      <a:endParaRPr kumimoji="1" lang="ja-JP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Arial" pitchFamily="34" charset="0"/>
                          <a:cs typeface="Arial" pitchFamily="34" charset="0"/>
                        </a:rPr>
                        <a:t>Running cost of tracks</a:t>
                      </a:r>
                      <a:endParaRPr kumimoji="1" lang="ja-JP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Arial" pitchFamily="34" charset="0"/>
                          <a:cs typeface="Arial" pitchFamily="34" charset="0"/>
                        </a:rPr>
                        <a:t>5.09</a:t>
                      </a:r>
                      <a:endParaRPr kumimoji="1" lang="ja-JP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Arial" pitchFamily="34" charset="0"/>
                          <a:cs typeface="Arial" pitchFamily="34" charset="0"/>
                        </a:rPr>
                        <a:t>Buy 100k-ton Liq. Ar</a:t>
                      </a:r>
                      <a:endParaRPr kumimoji="1" lang="ja-JP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Arial" pitchFamily="34" charset="0"/>
                          <a:cs typeface="Arial" pitchFamily="34" charset="0"/>
                        </a:rPr>
                        <a:t>65.48</a:t>
                      </a:r>
                      <a:endParaRPr kumimoji="1" lang="ja-JP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Arial" pitchFamily="34" charset="0"/>
                          <a:cs typeface="Arial" pitchFamily="34" charset="0"/>
                        </a:rPr>
                        <a:t>Total cost</a:t>
                      </a:r>
                      <a:endParaRPr kumimoji="1" lang="ja-JP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Arial" pitchFamily="34" charset="0"/>
                          <a:cs typeface="Arial" pitchFamily="34" charset="0"/>
                        </a:rPr>
                        <a:t>78.90</a:t>
                      </a:r>
                      <a:endParaRPr kumimoji="1" lang="ja-JP" alt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506" y="3068960"/>
            <a:ext cx="6123507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6132364" y="764704"/>
            <a:ext cx="142968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 </a:t>
            </a:r>
            <a:r>
              <a:rPr lang="en-US" altLang="ja-JP" dirty="0" smtClean="0"/>
              <a:t>€ </a:t>
            </a:r>
            <a:r>
              <a:rPr kumimoji="1" lang="en-US" altLang="ja-JP" dirty="0" smtClean="0"/>
              <a:t>= 116 Yen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 rot="1200000">
            <a:off x="504448" y="3971082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Arial" pitchFamily="34" charset="0"/>
                <a:cs typeface="Arial" pitchFamily="34" charset="0"/>
              </a:rPr>
              <a:t>preliminary</a:t>
            </a:r>
            <a:endParaRPr kumimoji="1" lang="ja-JP" alt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146892" y="6056420"/>
            <a:ext cx="292374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/>
              <a:t>Courtesy of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Osaka Gas</a:t>
            </a:r>
          </a:p>
          <a:p>
            <a:r>
              <a:rPr kumimoji="1" lang="en-US" altLang="ja-JP" dirty="0" smtClean="0"/>
              <a:t>Co. Ltd. (S. Yoshioka, H. </a:t>
            </a:r>
            <a:r>
              <a:rPr kumimoji="1" lang="en-US" altLang="ja-JP" dirty="0" err="1" smtClean="0"/>
              <a:t>Terai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91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3528" y="260648"/>
            <a:ext cx="180870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kumimoji="1"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ummary</a:t>
            </a:r>
            <a:endParaRPr kumimoji="1" lang="ja-JP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980728"/>
            <a:ext cx="6209264" cy="563231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kumimoji="1" lang="en-US" altLang="ja-JP" sz="2800" dirty="0" smtClean="0"/>
              <a:t>Location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dirty="0" smtClean="0"/>
              <a:t>Good coverage of 1</a:t>
            </a:r>
            <a:r>
              <a:rPr lang="en-US" altLang="ja-JP" sz="2000" baseline="30000" dirty="0" smtClean="0"/>
              <a:t>st</a:t>
            </a:r>
            <a:r>
              <a:rPr lang="en-US" altLang="ja-JP" sz="2000" dirty="0" smtClean="0"/>
              <a:t> and 2</a:t>
            </a:r>
            <a:r>
              <a:rPr lang="en-US" altLang="ja-JP" sz="2000" baseline="30000" dirty="0" smtClean="0"/>
              <a:t>nd</a:t>
            </a:r>
            <a:r>
              <a:rPr lang="en-US" altLang="ja-JP" sz="2000" dirty="0" smtClean="0"/>
              <a:t> oscillation peaks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dirty="0"/>
              <a:t>Ideal for Liq. </a:t>
            </a:r>
            <a:r>
              <a:rPr lang="en-US" altLang="ja-JP" sz="2000" dirty="0" err="1"/>
              <a:t>Ar</a:t>
            </a:r>
            <a:r>
              <a:rPr lang="en-US" altLang="ja-JP" sz="2000" dirty="0"/>
              <a:t> TPC</a:t>
            </a:r>
            <a:r>
              <a:rPr lang="en-US" altLang="ja-JP" sz="2000" dirty="0" smtClean="0"/>
              <a:t> </a:t>
            </a:r>
            <a:endParaRPr kumimoji="1" lang="en-US" altLang="ja-JP" sz="2000" dirty="0" smtClean="0"/>
          </a:p>
          <a:p>
            <a:pPr marL="285750" indent="-285750">
              <a:buFont typeface="Wingdings" pitchFamily="2" charset="2"/>
              <a:buChar char="l"/>
            </a:pPr>
            <a:r>
              <a:rPr lang="en-US" altLang="ja-JP" sz="2800" dirty="0" smtClean="0"/>
              <a:t>Geology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dirty="0" smtClean="0"/>
              <a:t>Nice Oki-gneiss for large-scale cavern excavation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kumimoji="1" lang="en-US" altLang="ja-JP" sz="2800" dirty="0" smtClean="0"/>
              <a:t>Geography and Infrastructures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dirty="0" smtClean="0"/>
              <a:t>Enough earth covering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kumimoji="1" lang="en-US" altLang="ja-JP" sz="2000" dirty="0" smtClean="0"/>
              <a:t>Good approach (public road, harbor, air-port, etc.)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lang="en-US" altLang="ja-JP" sz="2800" dirty="0" smtClean="0"/>
              <a:t>Civil engineering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dirty="0" smtClean="0"/>
              <a:t>5 years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dirty="0" smtClean="0"/>
              <a:t>114.4 M €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dirty="0" smtClean="0"/>
              <a:t>No essential technical problem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kumimoji="1" lang="en-US" altLang="ja-JP" sz="2800" dirty="0" smtClean="0"/>
              <a:t>Procurement of 100 k ton Liquid Argon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dirty="0" smtClean="0"/>
              <a:t>5 years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kumimoji="1" lang="en-US" altLang="ja-JP" sz="2000" dirty="0" smtClean="0"/>
              <a:t>78.9 </a:t>
            </a:r>
            <a:r>
              <a:rPr lang="en-US" altLang="ja-JP" sz="2000" dirty="0"/>
              <a:t>M </a:t>
            </a:r>
            <a:r>
              <a:rPr lang="en-US" altLang="ja-JP" sz="2000" dirty="0" smtClean="0"/>
              <a:t>€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dirty="0"/>
              <a:t>No </a:t>
            </a:r>
            <a:r>
              <a:rPr lang="en-US" altLang="ja-JP" sz="2000" dirty="0" smtClean="0"/>
              <a:t>essential </a:t>
            </a:r>
            <a:r>
              <a:rPr lang="en-US" altLang="ja-JP" sz="2000" dirty="0"/>
              <a:t>technical </a:t>
            </a:r>
            <a:r>
              <a:rPr lang="en-US" altLang="ja-JP" sz="2000" dirty="0" smtClean="0"/>
              <a:t>problem</a:t>
            </a:r>
            <a:endParaRPr lang="en-US" altLang="ja-JP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52996" y="4293096"/>
            <a:ext cx="2447208" cy="22467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Future tasks </a:t>
            </a:r>
          </a:p>
          <a:p>
            <a:r>
              <a:rPr kumimoji="1" lang="en-US" altLang="ja-JP" sz="2000" dirty="0" smtClean="0"/>
              <a:t>(Engineering)</a:t>
            </a:r>
          </a:p>
          <a:p>
            <a:pPr marL="457200" indent="-457200">
              <a:buFont typeface="Wingdings" pitchFamily="2" charset="2"/>
              <a:buChar char="l"/>
            </a:pPr>
            <a:r>
              <a:rPr lang="en-US" altLang="ja-JP" sz="2000" dirty="0" smtClean="0"/>
              <a:t>Liq. </a:t>
            </a:r>
            <a:r>
              <a:rPr lang="en-US" altLang="ja-JP" sz="2000" dirty="0" err="1" smtClean="0"/>
              <a:t>Ar</a:t>
            </a:r>
            <a:r>
              <a:rPr lang="en-US" altLang="ja-JP" sz="2000" dirty="0" smtClean="0"/>
              <a:t> vessel and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     </a:t>
            </a:r>
            <a:r>
              <a:rPr lang="en-US" altLang="ja-JP" sz="2000" dirty="0" smtClean="0"/>
              <a:t>its </a:t>
            </a:r>
            <a:r>
              <a:rPr kumimoji="1" lang="en-US" altLang="ja-JP" sz="2000" dirty="0" smtClean="0"/>
              <a:t>system</a:t>
            </a:r>
          </a:p>
          <a:p>
            <a:pPr marL="457200" indent="-457200">
              <a:buFont typeface="Wingdings" pitchFamily="2" charset="2"/>
              <a:buChar char="l"/>
            </a:pPr>
            <a:r>
              <a:rPr lang="en-US" altLang="ja-JP" sz="2000" dirty="0" smtClean="0"/>
              <a:t>More detailed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cavern design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kumimoji="1" lang="en-US" altLang="ja-JP" sz="2000" dirty="0" smtClean="0"/>
              <a:t>Geological survey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927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85"/>
          <a:stretch/>
        </p:blipFill>
        <p:spPr bwMode="auto">
          <a:xfrm>
            <a:off x="24805" y="188640"/>
            <a:ext cx="2098923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C:\Users\yoshioka\Desktop\IMG_00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4" t="28417" r="26079" b="50000"/>
          <a:stretch/>
        </p:blipFill>
        <p:spPr bwMode="auto">
          <a:xfrm>
            <a:off x="4932040" y="333053"/>
            <a:ext cx="3948431" cy="224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yoshioka\Desktop\IMG_00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4" t="8632" r="26079" b="70684"/>
          <a:stretch/>
        </p:blipFill>
        <p:spPr bwMode="auto">
          <a:xfrm>
            <a:off x="4932040" y="3140968"/>
            <a:ext cx="3948431" cy="214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44" b="46375"/>
          <a:stretch/>
        </p:blipFill>
        <p:spPr bwMode="auto">
          <a:xfrm>
            <a:off x="2555776" y="1433181"/>
            <a:ext cx="2098923" cy="3724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線矢印コネクタ 2"/>
          <p:cNvCxnSpPr/>
          <p:nvPr/>
        </p:nvCxnSpPr>
        <p:spPr>
          <a:xfrm flipV="1">
            <a:off x="1475656" y="1433181"/>
            <a:ext cx="1296144" cy="98770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>
            <a:off x="1475656" y="4581128"/>
            <a:ext cx="1296144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4355976" y="3861048"/>
            <a:ext cx="360040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V="1">
            <a:off x="4355976" y="836712"/>
            <a:ext cx="3312368" cy="10081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7876343" y="393645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FF0000"/>
                </a:solidFill>
              </a:rPr>
              <a:t>●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524328" y="65463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FF0000"/>
                </a:solidFill>
              </a:rPr>
              <a:t>●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689" y="85246"/>
            <a:ext cx="6490879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kumimoji="1"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How Japanese </a:t>
            </a: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kumimoji="1"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slands and </a:t>
            </a:r>
            <a:r>
              <a:rPr kumimoji="1" lang="en-US" altLang="ja-JP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Okinoshima</a:t>
            </a:r>
            <a:r>
              <a:rPr kumimoji="1"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kumimoji="1"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were 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born</a:t>
            </a:r>
            <a:r>
              <a:rPr kumimoji="1"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　</a:t>
            </a:r>
            <a:r>
              <a:rPr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　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== 1</a:t>
            </a:r>
            <a:r>
              <a:rPr lang="en-US" altLang="ja-JP" sz="2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STEP ==</a:t>
            </a:r>
            <a:endParaRPr kumimoji="1" lang="en-US" altLang="ja-JP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67544" y="4725144"/>
            <a:ext cx="8361584" cy="19389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In 255 Ma (end of the Permian), the basis of Japanese islands w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ere </a:t>
            </a:r>
          </a:p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     created at around the equator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at the 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edge of the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supercontinent </a:t>
            </a:r>
            <a:r>
              <a:rPr lang="en-US" altLang="ja-JP" dirty="0" err="1"/>
              <a:t>Gondwana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lang="en-US" altLang="ja-JP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They were born from the deep sea as </a:t>
            </a:r>
            <a:r>
              <a:rPr lang="en-US" altLang="ja-JP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accretionary</a:t>
            </a:r>
            <a:r>
              <a:rPr lang="en-US" altLang="ja-JP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prism. </a:t>
            </a:r>
          </a:p>
          <a:p>
            <a:r>
              <a:rPr lang="en-US" altLang="ja-JP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This is the original basis of </a:t>
            </a:r>
            <a:r>
              <a:rPr lang="en-US" altLang="ja-JP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Okinoshima</a:t>
            </a:r>
            <a:r>
              <a:rPr lang="en-US" altLang="ja-JP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islands.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Then drifted to the northward,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In 150 Ma (end of the Jurassic), they were located at the present latitude.  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 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120987" y="3466009"/>
            <a:ext cx="843501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255Ma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17766" y="2149565"/>
            <a:ext cx="843501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150Ma</a:t>
            </a:r>
            <a:endParaRPr kumimoji="1" lang="ja-JP" altLang="en-US" dirty="0"/>
          </a:p>
        </p:txBody>
      </p:sp>
      <p:sp>
        <p:nvSpPr>
          <p:cNvPr id="10" name="上矢印 9"/>
          <p:cNvSpPr/>
          <p:nvPr/>
        </p:nvSpPr>
        <p:spPr>
          <a:xfrm>
            <a:off x="6732240" y="2636912"/>
            <a:ext cx="484632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39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79" y="569490"/>
            <a:ext cx="2286000" cy="262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44" y="569490"/>
            <a:ext cx="2286000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5314"/>
            <a:ext cx="22860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4" y="3684165"/>
            <a:ext cx="2286000" cy="269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670710"/>
            <a:ext cx="22860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94792" y="3275692"/>
            <a:ext cx="293862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70 Ma  </a:t>
            </a: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altLang="ja-JP" sz="1400" dirty="0" err="1" smtClean="0">
                <a:latin typeface="Arial" pitchFamily="34" charset="0"/>
                <a:cs typeface="Arial" pitchFamily="34" charset="0"/>
              </a:rPr>
              <a:t>Cretaceous~Paleocene</a:t>
            </a: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)</a:t>
            </a:r>
            <a:endParaRPr kumimoji="1"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60638" y="3238843"/>
            <a:ext cx="186461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25 Ma </a:t>
            </a: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 (Oligocene)</a:t>
            </a:r>
            <a:endParaRPr kumimoji="1"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88224" y="3275692"/>
            <a:ext cx="199926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14 Ma  </a:t>
            </a: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(Pleistocene)</a:t>
            </a:r>
            <a:endParaRPr kumimoji="1"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40216" y="644404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5 Ma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003633" y="645201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18000 years ago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44624"/>
            <a:ext cx="457695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http://www.avis.ne.jp/~ammonite/nihon.htm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2694952" y="1831028"/>
            <a:ext cx="441728" cy="36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右矢印 13"/>
          <p:cNvSpPr/>
          <p:nvPr/>
        </p:nvSpPr>
        <p:spPr>
          <a:xfrm>
            <a:off x="5786456" y="1772816"/>
            <a:ext cx="441728" cy="36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右矢印 14"/>
          <p:cNvSpPr/>
          <p:nvPr/>
        </p:nvSpPr>
        <p:spPr>
          <a:xfrm>
            <a:off x="3140416" y="4788292"/>
            <a:ext cx="441728" cy="36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107504" y="4572268"/>
            <a:ext cx="441728" cy="36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スマイル 6"/>
          <p:cNvSpPr/>
          <p:nvPr/>
        </p:nvSpPr>
        <p:spPr>
          <a:xfrm>
            <a:off x="4572000" y="4950953"/>
            <a:ext cx="141986" cy="134231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40152" y="3861048"/>
            <a:ext cx="3153427" cy="286232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== 2</a:t>
            </a:r>
            <a:r>
              <a:rPr kumimoji="1" lang="en-US" altLang="ja-JP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 STEP ==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Japanese islands were </a:t>
            </a:r>
          </a:p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s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plitting off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from the Asian </a:t>
            </a:r>
          </a:p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continent since 25 m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illion </a:t>
            </a:r>
          </a:p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years ago.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lang="en-US" altLang="ja-JP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50,000 years ago, Homo </a:t>
            </a:r>
          </a:p>
          <a:p>
            <a:r>
              <a:rPr lang="en-US" altLang="ja-JP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Sapience were getting at</a:t>
            </a:r>
          </a:p>
          <a:p>
            <a:r>
              <a:rPr lang="en-US" altLang="ja-JP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Japan and created culture.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18,000 years ago, present</a:t>
            </a:r>
          </a:p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hape were almost created. 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35144" y="5949280"/>
            <a:ext cx="3396571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Still most active place in the world</a:t>
            </a:r>
          </a:p>
          <a:p>
            <a:r>
              <a:rPr lang="en-US" altLang="ja-JP" dirty="0" smtClean="0"/>
              <a:t>from plate tectonics point of view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0243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" grpId="0"/>
      <p:bldP spid="4" grpId="0"/>
      <p:bldP spid="6" grpId="0" animBg="1"/>
      <p:bldP spid="14" grpId="0" animBg="1"/>
      <p:bldP spid="15" grpId="0" animBg="1"/>
      <p:bldP spid="16" grpId="0" animBg="1"/>
      <p:bldP spid="7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520" y="31292"/>
            <a:ext cx="5030837" cy="3397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3" y="3573016"/>
            <a:ext cx="4548187" cy="326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220"/>
            <a:ext cx="4114800" cy="3618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593489"/>
            <a:ext cx="5029200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右矢印 5"/>
          <p:cNvSpPr/>
          <p:nvPr/>
        </p:nvSpPr>
        <p:spPr>
          <a:xfrm>
            <a:off x="467544" y="1635055"/>
            <a:ext cx="978408" cy="2423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4499992" y="1196752"/>
            <a:ext cx="978408" cy="2423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91880" y="3114841"/>
            <a:ext cx="5304657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Location of </a:t>
            </a:r>
            <a:r>
              <a:rPr kumimoji="1" lang="en-US" altLang="ja-JP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Okinoshima</a:t>
            </a:r>
            <a:endParaRPr kumimoji="1" lang="en-US" altLang="ja-JP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72000" y="6372036"/>
            <a:ext cx="44263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Distribution of mega-earthquake of M-9 class</a:t>
            </a:r>
            <a:endParaRPr kumimoji="1" lang="ja-JP" altLang="en-US" dirty="0"/>
          </a:p>
        </p:txBody>
      </p:sp>
      <p:sp>
        <p:nvSpPr>
          <p:cNvPr id="10" name="星 4 9"/>
          <p:cNvSpPr/>
          <p:nvPr/>
        </p:nvSpPr>
        <p:spPr>
          <a:xfrm>
            <a:off x="6660232" y="1124744"/>
            <a:ext cx="294382" cy="233781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星 4 10"/>
          <p:cNvSpPr/>
          <p:nvPr/>
        </p:nvSpPr>
        <p:spPr>
          <a:xfrm>
            <a:off x="7308304" y="1178995"/>
            <a:ext cx="294382" cy="233781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8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99" y="0"/>
            <a:ext cx="7540625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24529"/>
            <a:ext cx="6030913" cy="484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416727" y="5805264"/>
            <a:ext cx="5727273" cy="98488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Angle of elevation: 0.76 degree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dirty="0"/>
              <a:t>Good coverage of 1</a:t>
            </a:r>
            <a:r>
              <a:rPr lang="en-US" altLang="ja-JP" sz="2000" baseline="30000" dirty="0"/>
              <a:t>st</a:t>
            </a:r>
            <a:r>
              <a:rPr lang="en-US" altLang="ja-JP" sz="2000" dirty="0"/>
              <a:t> and 2</a:t>
            </a:r>
            <a:r>
              <a:rPr lang="en-US" altLang="ja-JP" sz="2000" baseline="30000" dirty="0"/>
              <a:t>nd</a:t>
            </a:r>
            <a:r>
              <a:rPr lang="en-US" altLang="ja-JP" sz="2000" dirty="0"/>
              <a:t> oscillation peaks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dirty="0"/>
              <a:t>Ideal for Liq. </a:t>
            </a:r>
            <a:r>
              <a:rPr lang="en-US" altLang="ja-JP" sz="2000" dirty="0" err="1"/>
              <a:t>Ar</a:t>
            </a:r>
            <a:r>
              <a:rPr lang="en-US" altLang="ja-JP" sz="2000" dirty="0"/>
              <a:t> TPC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3876675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63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979712" y="44624"/>
            <a:ext cx="532709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Geology and geography</a:t>
            </a:r>
            <a:endParaRPr kumimoji="1" lang="ja-JP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86743"/>
            <a:ext cx="2286000" cy="270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28" y="4506026"/>
            <a:ext cx="2672680" cy="2004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スマイル 7"/>
          <p:cNvSpPr/>
          <p:nvPr/>
        </p:nvSpPr>
        <p:spPr>
          <a:xfrm>
            <a:off x="1331640" y="2492896"/>
            <a:ext cx="216024" cy="216025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/>
          <p:cNvCxnSpPr>
            <a:stCxn id="8" idx="4"/>
          </p:cNvCxnSpPr>
          <p:nvPr/>
        </p:nvCxnSpPr>
        <p:spPr>
          <a:xfrm flipH="1">
            <a:off x="1331640" y="2708921"/>
            <a:ext cx="108012" cy="179710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84784"/>
            <a:ext cx="4937140" cy="528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2760419" y="692696"/>
            <a:ext cx="6276077" cy="6463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In 5 Ma, </a:t>
            </a:r>
            <a:r>
              <a:rPr kumimoji="1" lang="en-US" altLang="ja-JP" dirty="0" err="1" smtClean="0">
                <a:latin typeface="Arial" pitchFamily="34" charset="0"/>
                <a:cs typeface="Arial" pitchFamily="34" charset="0"/>
              </a:rPr>
              <a:t>Okinoshima</a:t>
            </a:r>
            <a:r>
              <a:rPr lang="en-US" altLang="ja-JP" dirty="0" err="1" smtClean="0">
                <a:latin typeface="Arial" pitchFamily="34" charset="0"/>
                <a:cs typeface="Arial" pitchFamily="34" charset="0"/>
              </a:rPr>
              <a:t>-</a:t>
            </a:r>
            <a:r>
              <a:rPr kumimoji="1" lang="en-US" altLang="ja-JP" dirty="0" err="1" smtClean="0">
                <a:latin typeface="Arial" pitchFamily="34" charset="0"/>
                <a:cs typeface="Arial" pitchFamily="34" charset="0"/>
              </a:rPr>
              <a:t>islans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 were born by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volcanic activities </a:t>
            </a:r>
          </a:p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and consisting of 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 igneous and very old metamorphic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rocks.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H="1">
            <a:off x="6228184" y="1286743"/>
            <a:ext cx="720080" cy="221426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4788024" y="1286743"/>
            <a:ext cx="360040" cy="1854225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5148064" y="1284309"/>
            <a:ext cx="720080" cy="221669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5148064" y="1284309"/>
            <a:ext cx="1512168" cy="270277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5148064" y="1284309"/>
            <a:ext cx="576064" cy="372886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851" y="1933697"/>
            <a:ext cx="1780108" cy="133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テキスト ボックス 24"/>
          <p:cNvSpPr txBox="1"/>
          <p:nvPr/>
        </p:nvSpPr>
        <p:spPr>
          <a:xfrm>
            <a:off x="336100" y="5679540"/>
            <a:ext cx="8700459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kumimoji="1" lang="en-US" altLang="ja-JP" dirty="0" smtClean="0"/>
              <a:t>Metamorphic </a:t>
            </a:r>
            <a:r>
              <a:rPr lang="en-US" altLang="ja-JP" dirty="0" smtClean="0"/>
              <a:t>event of </a:t>
            </a:r>
            <a:r>
              <a:rPr kumimoji="1" lang="en-US" altLang="ja-JP" dirty="0" smtClean="0"/>
              <a:t>Oki-gneiss was in 250 Ma </a:t>
            </a:r>
            <a:r>
              <a:rPr lang="en-US" altLang="ja-JP" dirty="0" smtClean="0"/>
              <a:t>at the equator position.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kumimoji="1" lang="en-US" altLang="ja-JP" dirty="0" smtClean="0"/>
              <a:t>Oki-gneiss contains a small amount of very old zircon (3000 Ma</a:t>
            </a:r>
            <a:r>
              <a:rPr lang="ja-JP" altLang="en-US" dirty="0"/>
              <a:t> </a:t>
            </a:r>
            <a:r>
              <a:rPr lang="en-US" altLang="ja-JP" dirty="0" smtClean="0"/>
              <a:t>!!</a:t>
            </a:r>
            <a:r>
              <a:rPr kumimoji="1" lang="en-US" altLang="ja-JP" dirty="0" smtClean="0"/>
              <a:t>), </a:t>
            </a:r>
            <a:r>
              <a:rPr lang="en-US" altLang="ja-JP" dirty="0" smtClean="0"/>
              <a:t>which is one of the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evidences that islands have been a part of Asian </a:t>
            </a:r>
            <a:r>
              <a:rPr kumimoji="1" lang="en-US" altLang="ja-JP" dirty="0" smtClean="0"/>
              <a:t>continent.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239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14" y="69443"/>
            <a:ext cx="41275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762" y="4041105"/>
            <a:ext cx="6411742" cy="277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2095128" y="1819977"/>
            <a:ext cx="1828800" cy="96095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直線矢印コネクタ 3"/>
          <p:cNvCxnSpPr/>
          <p:nvPr/>
        </p:nvCxnSpPr>
        <p:spPr>
          <a:xfrm>
            <a:off x="3923928" y="2780928"/>
            <a:ext cx="1080120" cy="12241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14"/>
          <p:cNvSpPr txBox="1">
            <a:spLocks noChangeArrowheads="1"/>
          </p:cNvSpPr>
          <p:nvPr/>
        </p:nvSpPr>
        <p:spPr bwMode="auto">
          <a:xfrm>
            <a:off x="4211960" y="116632"/>
            <a:ext cx="4814138" cy="10156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Necessary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conditions for </a:t>
            </a:r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the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large-scale </a:t>
            </a:r>
          </a:p>
          <a:p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underground cavern construction and </a:t>
            </a:r>
          </a:p>
          <a:p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f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or keeping long-term operation safety.</a:t>
            </a:r>
            <a:endParaRPr lang="ja-JP" altLang="en-US" sz="2000" dirty="0"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7" name="テキスト ボックス 14"/>
          <p:cNvSpPr txBox="1">
            <a:spLocks noChangeArrowheads="1"/>
          </p:cNvSpPr>
          <p:nvPr/>
        </p:nvSpPr>
        <p:spPr bwMode="auto">
          <a:xfrm>
            <a:off x="4456589" y="1268760"/>
            <a:ext cx="4649030" cy="286232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The site should be in the bedrock </a:t>
            </a:r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of </a:t>
            </a:r>
            <a:endParaRPr lang="en-US" altLang="ja-JP" sz="2000" dirty="0" smtClean="0">
              <a:latin typeface="Arial" pitchFamily="34" charset="0"/>
              <a:ea typeface="HGP明朝E" pitchFamily="18" charset="-128"/>
              <a:cs typeface="Arial" pitchFamily="34" charset="0"/>
            </a:endParaRPr>
          </a:p>
          <a:p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  healthy OKI-gneiss.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Keep enough </a:t>
            </a:r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distance from the </a:t>
            </a:r>
            <a:endParaRPr lang="en-US" altLang="ja-JP" sz="2000" dirty="0" smtClean="0">
              <a:latin typeface="Arial" pitchFamily="34" charset="0"/>
              <a:ea typeface="HGP明朝E" pitchFamily="18" charset="-128"/>
              <a:cs typeface="Arial" pitchFamily="34" charset="0"/>
            </a:endParaRPr>
          </a:p>
          <a:p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  dislocation </a:t>
            </a:r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and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active faults.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Keep enough distance </a:t>
            </a:r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from the </a:t>
            </a:r>
            <a:endParaRPr lang="en-US" altLang="ja-JP" sz="2000" dirty="0" smtClean="0">
              <a:latin typeface="Arial" pitchFamily="34" charset="0"/>
              <a:ea typeface="HGP明朝E" pitchFamily="18" charset="-128"/>
              <a:cs typeface="Arial" pitchFamily="34" charset="0"/>
            </a:endParaRPr>
          </a:p>
          <a:p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  stratum </a:t>
            </a:r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boundary with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the igneous </a:t>
            </a:r>
          </a:p>
          <a:p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  rock, in order to avoid</a:t>
            </a:r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	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to be changed </a:t>
            </a:r>
          </a:p>
          <a:p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  in </a:t>
            </a:r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quality of the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gneiss </a:t>
            </a:r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by the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crackle</a:t>
            </a:r>
          </a:p>
          <a:p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 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  of the </a:t>
            </a:r>
            <a:r>
              <a:rPr lang="en-US" altLang="ja-JP" sz="2000" dirty="0">
                <a:latin typeface="Arial" pitchFamily="34" charset="0"/>
                <a:ea typeface="HGP明朝E" pitchFamily="18" charset="-128"/>
                <a:cs typeface="Arial" pitchFamily="34" charset="0"/>
              </a:rPr>
              <a:t>igneous rock</a:t>
            </a:r>
            <a:r>
              <a:rPr lang="en-US" altLang="ja-JP" sz="2000" dirty="0" smtClean="0">
                <a:latin typeface="Arial" pitchFamily="34" charset="0"/>
                <a:ea typeface="HGP明朝E" pitchFamily="18" charset="-128"/>
                <a:cs typeface="Arial" pitchFamily="34" charset="0"/>
              </a:rPr>
              <a:t>.</a:t>
            </a:r>
            <a:endParaRPr lang="ja-JP" altLang="ja-JP" sz="2000" dirty="0">
              <a:latin typeface="Arial" pitchFamily="34" charset="0"/>
              <a:ea typeface="HGP明朝E" pitchFamily="18" charset="-128"/>
              <a:cs typeface="Arial" pitchFamily="34" charset="0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4283968" y="5589240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直線矢印コネクタ 4"/>
          <p:cNvCxnSpPr>
            <a:endCxn id="2" idx="7"/>
          </p:cNvCxnSpPr>
          <p:nvPr/>
        </p:nvCxnSpPr>
        <p:spPr>
          <a:xfrm flipH="1">
            <a:off x="4468356" y="4041105"/>
            <a:ext cx="823724" cy="15797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64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7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206" y="3398876"/>
            <a:ext cx="6776298" cy="3414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792" y="0"/>
            <a:ext cx="3992021" cy="336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929555"/>
              </p:ext>
            </p:extLst>
          </p:nvPr>
        </p:nvGraphicFramePr>
        <p:xfrm>
          <a:off x="4067944" y="542405"/>
          <a:ext cx="475252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237626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Specific Gravity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26.9kN/m</a:t>
                      </a:r>
                      <a:r>
                        <a:rPr kumimoji="1" lang="en-US" altLang="ja-JP" baseline="30000" dirty="0" smtClean="0"/>
                        <a:t>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Axial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Strength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79.2Mpa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The bedrock situation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Form of lump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直線矢印コネクタ 6"/>
          <p:cNvCxnSpPr/>
          <p:nvPr/>
        </p:nvCxnSpPr>
        <p:spPr>
          <a:xfrm>
            <a:off x="1963218" y="1340768"/>
            <a:ext cx="3757137" cy="352839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R:\03 営業支援\隠岐の島ニュートリノ\ニュートリノ計画\写真\DSCN1892.jpg"/>
          <p:cNvPicPr>
            <a:picLocks noChangeAspect="1" noChangeArrowheads="1"/>
          </p:cNvPicPr>
          <p:nvPr/>
        </p:nvPicPr>
        <p:blipFill>
          <a:blip r:embed="rId4" cstate="print"/>
          <a:srcRect l="39844" t="31250" r="35938" b="36458"/>
          <a:stretch>
            <a:fillRect/>
          </a:stretch>
        </p:blipFill>
        <p:spPr bwMode="auto">
          <a:xfrm>
            <a:off x="395536" y="4902696"/>
            <a:ext cx="17859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R:\03 営業支援\隠岐の島ニュートリノ\ニュートリノ計画\写真\DSCN1896.jpg"/>
          <p:cNvPicPr>
            <a:picLocks noChangeAspect="1" noChangeArrowheads="1"/>
          </p:cNvPicPr>
          <p:nvPr/>
        </p:nvPicPr>
        <p:blipFill>
          <a:blip r:embed="rId5" cstate="print"/>
          <a:srcRect l="31250" t="35417" r="32031" b="33333"/>
          <a:stretch>
            <a:fillRect/>
          </a:stretch>
        </p:blipFill>
        <p:spPr bwMode="auto">
          <a:xfrm>
            <a:off x="7524328" y="3212976"/>
            <a:ext cx="1584176" cy="1011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直線矢印コネクタ 10"/>
          <p:cNvCxnSpPr/>
          <p:nvPr/>
        </p:nvCxnSpPr>
        <p:spPr>
          <a:xfrm>
            <a:off x="1547664" y="5949280"/>
            <a:ext cx="216024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8100392" y="3718675"/>
            <a:ext cx="72008" cy="138745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88876" y="4224375"/>
            <a:ext cx="1992597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Cracks are very few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067944" y="2132856"/>
            <a:ext cx="4854149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Very good conditions for excavation </a:t>
            </a:r>
          </a:p>
          <a:p>
            <a:r>
              <a:rPr kumimoji="1" lang="en-US" altLang="ja-JP" sz="2400" dirty="0" smtClean="0"/>
              <a:t>with New Austrian Tunneling Method</a:t>
            </a:r>
          </a:p>
          <a:p>
            <a:r>
              <a:rPr lang="en-US" altLang="ja-JP" sz="2400" dirty="0"/>
              <a:t>u</a:t>
            </a:r>
            <a:r>
              <a:rPr lang="en-US" altLang="ja-JP" sz="2400" dirty="0" smtClean="0"/>
              <a:t>sing blasting.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035812" y="5949280"/>
            <a:ext cx="3776548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can make inclined access tunnels </a:t>
            </a:r>
          </a:p>
          <a:p>
            <a:pPr algn="ctr"/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more earth covering is required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484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2166</TotalTime>
  <Words>1913</Words>
  <Application>Microsoft Office PowerPoint</Application>
  <PresentationFormat>画面に合わせる (4:3)</PresentationFormat>
  <Paragraphs>359</Paragraphs>
  <Slides>29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0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Design and forecast analysis based on not only preliminary survey  but also new (real time) information through real excavation works</vt:lpstr>
      <vt:lpstr>Decision of the optimum action when the problem: real time analysis and discussions are carried out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Okinoshima Site Study</dc:title>
  <dc:creator>yoshioka</dc:creator>
  <cp:lastModifiedBy>yoshioka</cp:lastModifiedBy>
  <cp:revision>179</cp:revision>
  <dcterms:created xsi:type="dcterms:W3CDTF">2011-05-16T00:59:33Z</dcterms:created>
  <dcterms:modified xsi:type="dcterms:W3CDTF">2011-06-09T05:15:55Z</dcterms:modified>
</cp:coreProperties>
</file>