
<file path=[Content_Types].xml><?xml version="1.0" encoding="utf-8"?>
<Types xmlns="http://schemas.openxmlformats.org/package/2006/content-types">
  <Default Extension="pdf" ContentType="application/pdf"/>
  <Default Extension="rels" ContentType="application/vnd.openxmlformats-package.relationships+xml"/>
  <Override PartName="/ppt/slides/slide69.xml" ContentType="application/vnd.openxmlformats-officedocument.presentationml.slide+xml"/>
  <Override PartName="/ppt/slides/slide14.xml" ContentType="application/vnd.openxmlformats-officedocument.presentationml.slide+xml"/>
  <Override PartName="/ppt/slides/slide62.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68.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s/slide61.xml" ContentType="application/vnd.openxmlformats-officedocument.presentationml.slide+xml"/>
  <Override PartName="/ppt/slides/slide44.xml" ContentType="application/vnd.openxmlformats-officedocument.presentationml.slide+xml"/>
  <Override PartName="/ppt/slides/slide27.xml" ContentType="application/vnd.openxmlformats-officedocument.presentationml.slide+xml"/>
  <Override PartName="/ppt/slides/slide53.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Default Extension="emf" ContentType="image/x-emf"/>
  <Override PartName="/ppt/slides/slide4.xml" ContentType="application/vnd.openxmlformats-officedocument.presentationml.slide+xml"/>
  <Override PartName="/ppt/theme/themeOverride1.xml" ContentType="application/vnd.openxmlformats-officedocument.themeOverr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67.xml" ContentType="application/vnd.openxmlformats-officedocument.presentationml.slide+xml"/>
  <Override PartName="/ppt/slides/slide12.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slides/slide43.xml" ContentType="application/vnd.openxmlformats-officedocument.presentationml.slide+xml"/>
  <Override PartName="/ppt/slides/slide59.xml" ContentType="application/vnd.openxmlformats-officedocument.presentationml.slide+xml"/>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66.xml" ContentType="application/vnd.openxmlformats-officedocument.presentationml.slide+xml"/>
  <Override PartName="/ppt/slides/slide11.xml" ContentType="application/vnd.openxmlformats-officedocument.presentationml.slide+xml"/>
  <Override PartName="/ppt/slides/slide49.xml" ContentType="application/vnd.openxmlformats-officedocument.presentationml.slide+xml"/>
  <Override PartName="/ppt/slides/slide42.xml" ContentType="application/vnd.openxmlformats-officedocument.presentationml.slide+xml"/>
  <Override PartName="/ppt/slides/slide58.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65.xml" ContentType="application/vnd.openxmlformats-officedocument.presentationml.slide+xml"/>
  <Override PartName="/ppt/slides/slide10.xml" ContentType="application/vnd.openxmlformats-officedocument.presentationml.slide+xml"/>
  <Default Extension="wmf" ContentType="image/x-wmf"/>
  <Override PartName="/ppt/slides/slide48.xml" ContentType="application/vnd.openxmlformats-officedocument.presentationml.slide+xml"/>
  <Override PartName="/docProps/app.xml" ContentType="application/vnd.openxmlformats-officedocument.extended-properties+xml"/>
  <Override PartName="/ppt/slides/slide41.xml" ContentType="application/vnd.openxmlformats-officedocument.presentationml.slide+xml"/>
  <Override PartName="/ppt/slides/slide57.xml" ContentType="application/vnd.openxmlformats-officedocument.presentationml.slide+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viewProps.xml" ContentType="application/vnd.openxmlformats-officedocument.presentationml.viewProps+xml"/>
  <Override PartName="/ppt/slides/slide64.xml" ContentType="application/vnd.openxmlformats-officedocument.presentationml.slide+xml"/>
  <Default Extension="jpeg" ContentType="image/jpeg"/>
  <Override PartName="/ppt/slides/slide47.xml" ContentType="application/vnd.openxmlformats-officedocument.presentationml.slide+xml"/>
  <Override PartName="/ppt/slides/slide40.xml" ContentType="application/vnd.openxmlformats-officedocument.presentationml.slide+xml"/>
  <Override PartName="/ppt/slides/slide56.xml" ContentType="application/vnd.openxmlformats-officedocument.presentationml.slide+xml"/>
  <Override PartName="/ppt/theme/theme2.xml" ContentType="application/vnd.openxmlformats-officedocument.theme+xml"/>
  <Override PartName="/ppt/slides/slide23.xml" ContentType="application/vnd.openxmlformats-officedocument.presentationml.slide+xml"/>
  <Override PartName="/ppt/slides/slide39.xml" ContentType="application/vnd.openxmlformats-officedocument.presentationml.slide+xml"/>
  <Override PartName="/ppt/slideLayouts/slideLayout11.xml" ContentType="application/vnd.openxmlformats-officedocument.presentationml.slideLayout+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Default Extension="tiff" ContentType="image/tiff"/>
  <Override PartName="/ppt/slides/slide63.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slides/slide55.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Default Extension="bin" ContentType="application/vnd.openxmlformats-officedocument.presentationml.printerSettings"/>
  <Override PartName="/ppt/slideLayouts/slideLayout6.xml" ContentType="application/vnd.openxmlformats-officedocument.presentationml.slideLayout+xml"/>
  <Override PartName="/ppt/slides/slide31.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71"/>
  </p:notesMasterIdLst>
  <p:sldIdLst>
    <p:sldId id="257" r:id="rId2"/>
    <p:sldId id="307" r:id="rId3"/>
    <p:sldId id="348" r:id="rId4"/>
    <p:sldId id="309" r:id="rId5"/>
    <p:sldId id="344" r:id="rId6"/>
    <p:sldId id="346" r:id="rId7"/>
    <p:sldId id="260" r:id="rId8"/>
    <p:sldId id="350" r:id="rId9"/>
    <p:sldId id="352" r:id="rId10"/>
    <p:sldId id="353" r:id="rId11"/>
    <p:sldId id="355" r:id="rId12"/>
    <p:sldId id="311" r:id="rId13"/>
    <p:sldId id="358" r:id="rId14"/>
    <p:sldId id="359" r:id="rId15"/>
    <p:sldId id="366" r:id="rId16"/>
    <p:sldId id="334" r:id="rId17"/>
    <p:sldId id="360" r:id="rId18"/>
    <p:sldId id="362" r:id="rId19"/>
    <p:sldId id="347" r:id="rId20"/>
    <p:sldId id="345" r:id="rId21"/>
    <p:sldId id="368" r:id="rId22"/>
    <p:sldId id="369" r:id="rId23"/>
    <p:sldId id="370" r:id="rId24"/>
    <p:sldId id="371" r:id="rId25"/>
    <p:sldId id="372" r:id="rId26"/>
    <p:sldId id="294" r:id="rId27"/>
    <p:sldId id="321" r:id="rId28"/>
    <p:sldId id="322" r:id="rId29"/>
    <p:sldId id="291" r:id="rId30"/>
    <p:sldId id="332" r:id="rId31"/>
    <p:sldId id="335" r:id="rId32"/>
    <p:sldId id="337" r:id="rId33"/>
    <p:sldId id="363" r:id="rId34"/>
    <p:sldId id="314" r:id="rId35"/>
    <p:sldId id="315" r:id="rId36"/>
    <p:sldId id="316" r:id="rId37"/>
    <p:sldId id="280" r:id="rId38"/>
    <p:sldId id="281" r:id="rId39"/>
    <p:sldId id="282" r:id="rId40"/>
    <p:sldId id="284" r:id="rId41"/>
    <p:sldId id="283" r:id="rId42"/>
    <p:sldId id="286" r:id="rId43"/>
    <p:sldId id="287" r:id="rId44"/>
    <p:sldId id="289" r:id="rId45"/>
    <p:sldId id="288" r:id="rId46"/>
    <p:sldId id="364" r:id="rId47"/>
    <p:sldId id="375" r:id="rId48"/>
    <p:sldId id="266" r:id="rId49"/>
    <p:sldId id="274" r:id="rId50"/>
    <p:sldId id="267" r:id="rId51"/>
    <p:sldId id="268" r:id="rId52"/>
    <p:sldId id="378" r:id="rId53"/>
    <p:sldId id="377" r:id="rId54"/>
    <p:sldId id="271" r:id="rId55"/>
    <p:sldId id="272" r:id="rId56"/>
    <p:sldId id="376" r:id="rId57"/>
    <p:sldId id="373" r:id="rId58"/>
    <p:sldId id="340" r:id="rId59"/>
    <p:sldId id="312" r:id="rId60"/>
    <p:sldId id="357" r:id="rId61"/>
    <p:sldId id="354" r:id="rId62"/>
    <p:sldId id="356" r:id="rId63"/>
    <p:sldId id="325" r:id="rId64"/>
    <p:sldId id="331" r:id="rId65"/>
    <p:sldId id="333" r:id="rId66"/>
    <p:sldId id="361" r:id="rId67"/>
    <p:sldId id="323" r:id="rId68"/>
    <p:sldId id="336" r:id="rId69"/>
    <p:sldId id="367" r:id="rId7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31" d="100"/>
          <a:sy n="131" d="100"/>
        </p:scale>
        <p:origin x="-1808"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notesMaster" Target="notesMasters/notesMaster1.xml"/><Relationship Id="rId72" Type="http://schemas.openxmlformats.org/officeDocument/2006/relationships/printerSettings" Target="printerSettings/printerSettings1.bin"/><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presProps" Target="presProps.xml"/><Relationship Id="rId74" Type="http://schemas.openxmlformats.org/officeDocument/2006/relationships/viewProps" Target="viewProps.xml"/><Relationship Id="rId75" Type="http://schemas.openxmlformats.org/officeDocument/2006/relationships/theme" Target="theme/theme1.xml"/><Relationship Id="rId76"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2D4F65-5383-E04B-9BC8-B0A91B153A62}" type="datetimeFigureOut">
              <a:rPr lang="en-US" smtClean="0"/>
              <a:pPr/>
              <a:t>6/7/11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00D2BC-347D-1F4F-A330-9C42A0801CA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EC1B914E-2B97-4EF3-859B-435F5C257FBD}" type="slidenum">
              <a:rPr lang="en-US" smtClean="0"/>
              <a:pPr>
                <a:defRPr/>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p:txBody>
          <a:bodyPr/>
          <a:lstStyle/>
          <a:p>
            <a:pPr>
              <a:defRPr/>
            </a:pPr>
            <a:fld id="{DAB89C55-7135-174E-A0CD-46F94A5F68E8}" type="slidenum">
              <a:rPr lang="ja-JP" altLang="en-US"/>
              <a:pPr>
                <a:defRPr/>
              </a:pPr>
              <a:t>16</a:t>
            </a:fld>
            <a:endParaRPr lang="en-US" altLang="ja-JP"/>
          </a:p>
        </p:txBody>
      </p:sp>
      <p:sp>
        <p:nvSpPr>
          <p:cNvPr id="67587"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8" name="ノート プレースホルダ 2"/>
          <p:cNvSpPr>
            <a:spLocks noGrp="1"/>
          </p:cNvSpPr>
          <p:nvPr>
            <p:ph type="body" idx="1"/>
          </p:nvPr>
        </p:nvSpPr>
        <p:spPr bwMode="auto">
          <a:noFill/>
        </p:spPr>
        <p:txBody>
          <a:bodyPr wrap="square" lIns="91431" tIns="45716" rIns="91431" bIns="45716" numCol="1" anchor="t" anchorCtr="0" compatLnSpc="1">
            <a:prstTxWarp prst="textNoShape">
              <a:avLst/>
            </a:prstTxWarp>
          </a:bodyPr>
          <a:lstStyle/>
          <a:p>
            <a:pPr eaLnBrk="1" hangingPunct="1"/>
            <a:endParaRPr lang="ja-JP" altLang="en-US"/>
          </a:p>
        </p:txBody>
      </p:sp>
      <p:sp>
        <p:nvSpPr>
          <p:cNvPr id="67589" name="スライド番号プレースホルダ 3"/>
          <p:cNvSpPr txBox="1">
            <a:spLocks noGrp="1"/>
          </p:cNvSpPr>
          <p:nvPr/>
        </p:nvSpPr>
        <p:spPr bwMode="auto">
          <a:xfrm>
            <a:off x="3884613" y="8685213"/>
            <a:ext cx="2971800" cy="457200"/>
          </a:xfrm>
          <a:prstGeom prst="rect">
            <a:avLst/>
          </a:prstGeom>
          <a:noFill/>
          <a:ln w="9525">
            <a:noFill/>
            <a:miter lim="800000"/>
            <a:headEnd/>
            <a:tailEnd/>
          </a:ln>
        </p:spPr>
        <p:txBody>
          <a:bodyPr lIns="91431" tIns="45716" rIns="91431" bIns="45716" anchor="b">
            <a:prstTxWarp prst="textNoShape">
              <a:avLst/>
            </a:prstTxWarp>
          </a:bodyPr>
          <a:lstStyle/>
          <a:p>
            <a:fld id="{1C861828-52E7-F14F-A2FB-A58B77FCE11B}" type="slidenum">
              <a:rPr kumimoji="1" lang="ja-JP" altLang="en-US" sz="1100">
                <a:solidFill>
                  <a:srgbClr val="000000"/>
                </a:solidFill>
              </a:rPr>
              <a:pPr/>
              <a:t>16</a:t>
            </a:fld>
            <a:endParaRPr kumimoji="1" lang="en-US" altLang="ja-JP" sz="110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F3443C-C0A1-1644-91BA-77C570F9911F}" type="datetimeFigureOut">
              <a:rPr lang="en-US" smtClean="0"/>
              <a:pPr/>
              <a:t>6/7/11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1DE37-BE2C-B848-8B96-85D57CB2D86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F3443C-C0A1-1644-91BA-77C570F9911F}" type="datetimeFigureOut">
              <a:rPr lang="en-US" smtClean="0"/>
              <a:pPr/>
              <a:t>6/7/11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1DE37-BE2C-B848-8B96-85D57CB2D8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F3443C-C0A1-1644-91BA-77C570F9911F}" type="datetimeFigureOut">
              <a:rPr lang="en-US" smtClean="0"/>
              <a:pPr/>
              <a:t>6/7/11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1DE37-BE2C-B848-8B96-85D57CB2D8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F3443C-C0A1-1644-91BA-77C570F9911F}" type="datetimeFigureOut">
              <a:rPr lang="en-US" smtClean="0"/>
              <a:pPr/>
              <a:t>6/7/11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1DE37-BE2C-B848-8B96-85D57CB2D86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F3443C-C0A1-1644-91BA-77C570F9911F}" type="datetimeFigureOut">
              <a:rPr lang="en-US" smtClean="0"/>
              <a:pPr/>
              <a:t>6/7/11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1DE37-BE2C-B848-8B96-85D57CB2D86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F3443C-C0A1-1644-91BA-77C570F9911F}" type="datetimeFigureOut">
              <a:rPr lang="en-US" smtClean="0"/>
              <a:pPr/>
              <a:t>6/7/11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1DE37-BE2C-B848-8B96-85D57CB2D86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F3443C-C0A1-1644-91BA-77C570F9911F}" type="datetimeFigureOut">
              <a:rPr lang="en-US" smtClean="0"/>
              <a:pPr/>
              <a:t>6/7/11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01DE37-BE2C-B848-8B96-85D57CB2D86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F3443C-C0A1-1644-91BA-77C570F9911F}" type="datetimeFigureOut">
              <a:rPr lang="en-US" smtClean="0"/>
              <a:pPr/>
              <a:t>6/7/11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01DE37-BE2C-B848-8B96-85D57CB2D8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F3443C-C0A1-1644-91BA-77C570F9911F}" type="datetimeFigureOut">
              <a:rPr lang="en-US" smtClean="0"/>
              <a:pPr/>
              <a:t>6/7/11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01DE37-BE2C-B848-8B96-85D57CB2D8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F3443C-C0A1-1644-91BA-77C570F9911F}" type="datetimeFigureOut">
              <a:rPr lang="en-US" smtClean="0"/>
              <a:pPr/>
              <a:t>6/7/11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1DE37-BE2C-B848-8B96-85D57CB2D8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F3443C-C0A1-1644-91BA-77C570F9911F}" type="datetimeFigureOut">
              <a:rPr lang="en-US" smtClean="0"/>
              <a:pPr/>
              <a:t>6/7/11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1DE37-BE2C-B848-8B96-85D57CB2D86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F3443C-C0A1-1644-91BA-77C570F9911F}" type="datetimeFigureOut">
              <a:rPr lang="en-US" smtClean="0"/>
              <a:pPr/>
              <a:t>6/7/11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01DE37-BE2C-B848-8B96-85D57CB2D8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5.xml"/><Relationship Id="rId3"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emf"/></Relationships>
</file>

<file path=ppt/slides/_rels/slide16.xml.rels><?xml version="1.0" encoding="UTF-8" standalone="yes"?>
<Relationships xmlns="http://schemas.openxmlformats.org/package/2006/relationships"><Relationship Id="rId3" Type="http://schemas.openxmlformats.org/officeDocument/2006/relationships/image" Target="../media/image32.wmf"/><Relationship Id="rId4" Type="http://schemas.openxmlformats.org/officeDocument/2006/relationships/image" Target="../media/image33.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9.png"/><Relationship Id="rId3" Type="http://schemas.openxmlformats.org/officeDocument/2006/relationships/image" Target="../media/image5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2.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 Id="rId3" Type="http://schemas.openxmlformats.org/officeDocument/2006/relationships/image" Target="../media/image5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png"/><Relationship Id="rId3" Type="http://schemas.openxmlformats.org/officeDocument/2006/relationships/image" Target="../media/image5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png"/><Relationship Id="rId3" Type="http://schemas.openxmlformats.org/officeDocument/2006/relationships/image" Target="../media/image5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 Id="rId3" Type="http://schemas.openxmlformats.org/officeDocument/2006/relationships/image" Target="../media/image6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tiff"/><Relationship Id="rId3" Type="http://schemas.openxmlformats.org/officeDocument/2006/relationships/image" Target="../media/image9.tif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pdf"/><Relationship Id="rId3" Type="http://schemas.openxmlformats.org/officeDocument/2006/relationships/image" Target="../media/image63.png"/></Relationships>
</file>

<file path=ppt/slides/_rels/slide41.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5" Type="http://schemas.openxmlformats.org/officeDocument/2006/relationships/image" Target="../media/image67.png"/><Relationship Id="rId1" Type="http://schemas.openxmlformats.org/officeDocument/2006/relationships/slideLayout" Target="../slideLayouts/slideLayout2.xml"/><Relationship Id="rId2" Type="http://schemas.openxmlformats.org/officeDocument/2006/relationships/image" Target="../media/image64.pd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png"/><Relationship Id="rId3" Type="http://schemas.openxmlformats.org/officeDocument/2006/relationships/image" Target="../media/image7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 Id="rId3" Type="http://schemas.openxmlformats.org/officeDocument/2006/relationships/image" Target="../media/image7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png"/><Relationship Id="rId3" Type="http://schemas.openxmlformats.org/officeDocument/2006/relationships/image" Target="../media/image7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8.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0.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1.png"/><Relationship Id="rId3" Type="http://schemas.openxmlformats.org/officeDocument/2006/relationships/image" Target="../media/image8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png"/><Relationship Id="rId3" Type="http://schemas.openxmlformats.org/officeDocument/2006/relationships/image" Target="../media/image8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5.png"/><Relationship Id="rId3" Type="http://schemas.openxmlformats.org/officeDocument/2006/relationships/image" Target="../media/image8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7.png"/><Relationship Id="rId3" Type="http://schemas.openxmlformats.org/officeDocument/2006/relationships/image" Target="../media/image8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9.png"/><Relationship Id="rId3" Type="http://schemas.openxmlformats.org/officeDocument/2006/relationships/image" Target="../media/image90.png"/></Relationships>
</file>

<file path=ppt/slides/_rels/slide62.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93.png"/><Relationship Id="rId5" Type="http://schemas.openxmlformats.org/officeDocument/2006/relationships/image" Target="../media/image94.png"/><Relationship Id="rId6" Type="http://schemas.openxmlformats.org/officeDocument/2006/relationships/image" Target="../media/image95.png"/><Relationship Id="rId1" Type="http://schemas.openxmlformats.org/officeDocument/2006/relationships/slideLayout" Target="../slideLayouts/slideLayout2.xml"/><Relationship Id="rId2" Type="http://schemas.openxmlformats.org/officeDocument/2006/relationships/image" Target="../media/image9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6.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7.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8.jpeg"/></Relationships>
</file>

<file path=ppt/slides/_rels/slide66.xml.rels><?xml version="1.0" encoding="UTF-8" standalone="yes"?>
<Relationships xmlns="http://schemas.openxmlformats.org/package/2006/relationships"><Relationship Id="rId3" Type="http://schemas.openxmlformats.org/officeDocument/2006/relationships/hyperlink" Target="http://www-nova.fnal.gov/plots_and_figures/plots_and_figures.html%23020_Theta13_Mass_Hierarchy_CP_phase" TargetMode="External"/><Relationship Id="rId4" Type="http://schemas.openxmlformats.org/officeDocument/2006/relationships/image" Target="../media/image100.png"/><Relationship Id="rId1" Type="http://schemas.openxmlformats.org/officeDocument/2006/relationships/slideLayout" Target="../slideLayouts/slideLayout2.xml"/><Relationship Id="rId2" Type="http://schemas.openxmlformats.org/officeDocument/2006/relationships/image" Target="../media/image99.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1.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2.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3.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50" name="Picture 1"/>
          <p:cNvPicPr>
            <a:picLocks noChangeArrowheads="1"/>
          </p:cNvPicPr>
          <p:nvPr/>
        </p:nvPicPr>
        <p:blipFill>
          <a:blip r:embed="rId3"/>
          <a:srcRect/>
          <a:stretch>
            <a:fillRect/>
          </a:stretch>
        </p:blipFill>
        <p:spPr bwMode="auto">
          <a:xfrm>
            <a:off x="0" y="0"/>
            <a:ext cx="9144000" cy="6858000"/>
          </a:xfrm>
          <a:prstGeom prst="rect">
            <a:avLst/>
          </a:prstGeom>
          <a:noFill/>
          <a:ln w="12700">
            <a:noFill/>
            <a:miter lim="800000"/>
            <a:headEnd/>
            <a:tailEnd/>
          </a:ln>
        </p:spPr>
      </p:pic>
      <p:sp>
        <p:nvSpPr>
          <p:cNvPr id="5" name="Rectangle 4"/>
          <p:cNvSpPr/>
          <p:nvPr/>
        </p:nvSpPr>
        <p:spPr>
          <a:xfrm>
            <a:off x="1827992" y="772934"/>
            <a:ext cx="5735915" cy="1200329"/>
          </a:xfrm>
          <a:prstGeom prst="rect">
            <a:avLst/>
          </a:prstGeom>
          <a:noFill/>
        </p:spPr>
        <p:txBody>
          <a:bodyPr wrap="none">
            <a:spAutoFit/>
          </a:bodyPr>
          <a:lstStyle/>
          <a:p>
            <a:pPr algn="ctr">
              <a:defRPr/>
            </a:pPr>
            <a:r>
              <a:rPr lang="en-US" sz="7200" b="1" dirty="0" smtClean="0">
                <a:ln w="12700">
                  <a:solidFill>
                    <a:srgbClr val="FF0000"/>
                  </a:solidFill>
                  <a:prstDash val="solid"/>
                </a:ln>
                <a:solidFill>
                  <a:srgbClr val="FFFF00"/>
                </a:solidFill>
                <a:effectLst>
                  <a:outerShdw blurRad="41275" dist="20320" dir="1800000" algn="tl" rotWithShape="0">
                    <a:srgbClr val="000000">
                      <a:alpha val="40000"/>
                    </a:srgbClr>
                  </a:outerShdw>
                </a:effectLst>
                <a:latin typeface="+mj-lt"/>
                <a:ea typeface="ＭＳ Ｐゴシック" pitchFamily="-105" charset="-128"/>
              </a:rPr>
              <a:t>Status of LBNE</a:t>
            </a:r>
            <a:endParaRPr lang="en-US" sz="7200" b="1" dirty="0">
              <a:ln w="12700">
                <a:noFill/>
                <a:prstDash val="solid"/>
              </a:ln>
              <a:solidFill>
                <a:schemeClr val="bg1"/>
              </a:solidFill>
              <a:effectLst>
                <a:outerShdw blurRad="41275" dist="20320" dir="1800000" algn="tl" rotWithShape="0">
                  <a:srgbClr val="000000">
                    <a:alpha val="40000"/>
                  </a:srgbClr>
                </a:outerShdw>
              </a:effectLst>
              <a:latin typeface="+mj-lt"/>
              <a:ea typeface="ＭＳ Ｐゴシック" pitchFamily="-105" charset="-128"/>
              <a:cs typeface="+mn-cs"/>
            </a:endParaRPr>
          </a:p>
        </p:txBody>
      </p:sp>
      <p:grpSp>
        <p:nvGrpSpPr>
          <p:cNvPr id="2" name="Group 14"/>
          <p:cNvGrpSpPr>
            <a:grpSpLocks/>
          </p:cNvGrpSpPr>
          <p:nvPr/>
        </p:nvGrpSpPr>
        <p:grpSpPr bwMode="auto">
          <a:xfrm>
            <a:off x="171449" y="1973263"/>
            <a:ext cx="2162175" cy="1341437"/>
            <a:chOff x="152400" y="1973076"/>
            <a:chExt cx="2162176" cy="1341636"/>
          </a:xfrm>
        </p:grpSpPr>
        <p:pic>
          <p:nvPicPr>
            <p:cNvPr id="2058" name="Picture 4"/>
            <p:cNvPicPr>
              <a:picLocks noChangeAspect="1" noChangeArrowheads="1"/>
            </p:cNvPicPr>
            <p:nvPr/>
          </p:nvPicPr>
          <p:blipFill>
            <a:blip r:embed="rId4"/>
            <a:srcRect/>
            <a:stretch>
              <a:fillRect/>
            </a:stretch>
          </p:blipFill>
          <p:spPr bwMode="auto">
            <a:xfrm>
              <a:off x="152400" y="1973076"/>
              <a:ext cx="2133600" cy="1341636"/>
            </a:xfrm>
            <a:prstGeom prst="rect">
              <a:avLst/>
            </a:prstGeom>
            <a:noFill/>
            <a:ln w="9525">
              <a:noFill/>
              <a:miter lim="800000"/>
              <a:headEnd/>
              <a:tailEnd/>
            </a:ln>
          </p:spPr>
        </p:pic>
        <p:cxnSp>
          <p:nvCxnSpPr>
            <p:cNvPr id="10" name="Straight Connector 9"/>
            <p:cNvCxnSpPr/>
            <p:nvPr/>
          </p:nvCxnSpPr>
          <p:spPr>
            <a:xfrm rot="10800000">
              <a:off x="1252539" y="2698671"/>
              <a:ext cx="1062037" cy="163537"/>
            </a:xfrm>
            <a:prstGeom prst="line">
              <a:avLst/>
            </a:prstGeom>
            <a:ln>
              <a:solidFill>
                <a:schemeClr val="bg1"/>
              </a:solidFill>
              <a:tailEnd type="arrow" w="lg" len="lg"/>
            </a:ln>
          </p:spPr>
          <p:style>
            <a:lnRef idx="2">
              <a:schemeClr val="accent1"/>
            </a:lnRef>
            <a:fillRef idx="0">
              <a:schemeClr val="accent1"/>
            </a:fillRef>
            <a:effectRef idx="1">
              <a:schemeClr val="accent1"/>
            </a:effectRef>
            <a:fontRef idx="minor">
              <a:schemeClr val="tx1"/>
            </a:fontRef>
          </p:style>
        </p:cxnSp>
      </p:grpSp>
      <p:grpSp>
        <p:nvGrpSpPr>
          <p:cNvPr id="3" name="Group 19"/>
          <p:cNvGrpSpPr>
            <a:grpSpLocks/>
          </p:cNvGrpSpPr>
          <p:nvPr/>
        </p:nvGrpSpPr>
        <p:grpSpPr bwMode="auto">
          <a:xfrm>
            <a:off x="6634163" y="3146425"/>
            <a:ext cx="2524125" cy="1706563"/>
            <a:chOff x="6634132" y="3146975"/>
            <a:chExt cx="2524567" cy="1706785"/>
          </a:xfrm>
        </p:grpSpPr>
        <p:pic>
          <p:nvPicPr>
            <p:cNvPr id="2056" name="Picture 3"/>
            <p:cNvPicPr>
              <a:picLocks noChangeAspect="1" noChangeArrowheads="1"/>
            </p:cNvPicPr>
            <p:nvPr/>
          </p:nvPicPr>
          <p:blipFill>
            <a:blip r:embed="rId5"/>
            <a:srcRect/>
            <a:stretch>
              <a:fillRect/>
            </a:stretch>
          </p:blipFill>
          <p:spPr bwMode="auto">
            <a:xfrm rot="-300000">
              <a:off x="6634132" y="3146975"/>
              <a:ext cx="2524567" cy="1706785"/>
            </a:xfrm>
            <a:prstGeom prst="rect">
              <a:avLst/>
            </a:prstGeom>
            <a:noFill/>
            <a:ln w="9525">
              <a:noFill/>
              <a:miter lim="800000"/>
              <a:headEnd/>
              <a:tailEnd/>
            </a:ln>
          </p:spPr>
        </p:pic>
        <p:cxnSp>
          <p:nvCxnSpPr>
            <p:cNvPr id="16" name="Straight Connector 15"/>
            <p:cNvCxnSpPr/>
            <p:nvPr/>
          </p:nvCxnSpPr>
          <p:spPr>
            <a:xfrm rot="10800000">
              <a:off x="6662712" y="3699497"/>
              <a:ext cx="1214650" cy="287375"/>
            </a:xfrm>
            <a:prstGeom prst="line">
              <a:avLst/>
            </a:prstGeom>
            <a:ln>
              <a:solidFill>
                <a:schemeClr val="bg1"/>
              </a:solidFill>
              <a:tailEnd type="none" w="lg" len="lg"/>
            </a:ln>
          </p:spPr>
          <p:style>
            <a:lnRef idx="2">
              <a:schemeClr val="accent1"/>
            </a:lnRef>
            <a:fillRef idx="0">
              <a:schemeClr val="accent1"/>
            </a:fillRef>
            <a:effectRef idx="1">
              <a:schemeClr val="accent1"/>
            </a:effectRef>
            <a:fontRef idx="minor">
              <a:schemeClr val="tx1"/>
            </a:fontRef>
          </p:style>
        </p:cxnSp>
      </p:grpSp>
      <p:sp>
        <p:nvSpPr>
          <p:cNvPr id="13" name="Rectangle 12"/>
          <p:cNvSpPr/>
          <p:nvPr/>
        </p:nvSpPr>
        <p:spPr>
          <a:xfrm rot="2100000">
            <a:off x="6765925" y="3262313"/>
            <a:ext cx="2470150" cy="1327150"/>
          </a:xfrm>
          <a:prstGeom prst="rect">
            <a:avLst/>
          </a:prstGeom>
          <a:no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a:defRPr/>
            </a:pPr>
            <a:endParaRPr lang="en-US" dirty="0"/>
          </a:p>
        </p:txBody>
      </p:sp>
      <p:pic>
        <p:nvPicPr>
          <p:cNvPr id="18" name="Picture 17" descr="LBNE Logo.png"/>
          <p:cNvPicPr>
            <a:picLocks noChangeAspect="1"/>
          </p:cNvPicPr>
          <p:nvPr/>
        </p:nvPicPr>
        <p:blipFill>
          <a:blip r:embed="rId6"/>
          <a:stretch>
            <a:fillRect/>
          </a:stretch>
        </p:blipFill>
        <p:spPr>
          <a:xfrm>
            <a:off x="0" y="6004560"/>
            <a:ext cx="1600200" cy="853440"/>
          </a:xfrm>
          <a:prstGeom prst="rect">
            <a:avLst/>
          </a:prstGeom>
          <a:noFill/>
        </p:spPr>
      </p:pic>
      <p:pic>
        <p:nvPicPr>
          <p:cNvPr id="21" name="Picture 20" descr="UCD_Logo_Shield.png"/>
          <p:cNvPicPr>
            <a:picLocks noChangeAspect="1"/>
          </p:cNvPicPr>
          <p:nvPr/>
        </p:nvPicPr>
        <p:blipFill>
          <a:blip r:embed="rId7"/>
          <a:stretch>
            <a:fillRect/>
          </a:stretch>
        </p:blipFill>
        <p:spPr>
          <a:xfrm>
            <a:off x="7784683" y="5462109"/>
            <a:ext cx="1359317" cy="1395891"/>
          </a:xfrm>
          <a:prstGeom prst="rect">
            <a:avLst/>
          </a:prstGeom>
        </p:spPr>
      </p:pic>
      <p:sp>
        <p:nvSpPr>
          <p:cNvPr id="22" name="TextBox 21"/>
          <p:cNvSpPr txBox="1"/>
          <p:nvPr/>
        </p:nvSpPr>
        <p:spPr>
          <a:xfrm>
            <a:off x="2333624" y="4374962"/>
            <a:ext cx="4814539" cy="1077218"/>
          </a:xfrm>
          <a:prstGeom prst="rect">
            <a:avLst/>
          </a:prstGeom>
          <a:noFill/>
        </p:spPr>
        <p:txBody>
          <a:bodyPr wrap="none" rtlCol="0">
            <a:spAutoFit/>
          </a:bodyPr>
          <a:lstStyle/>
          <a:p>
            <a:r>
              <a:rPr lang="en-US" sz="3200" dirty="0" smtClean="0">
                <a:solidFill>
                  <a:schemeClr val="bg1"/>
                </a:solidFill>
              </a:rPr>
              <a:t>Robert Svoboda</a:t>
            </a:r>
          </a:p>
          <a:p>
            <a:r>
              <a:rPr lang="en-US" sz="3200" dirty="0" smtClean="0">
                <a:solidFill>
                  <a:schemeClr val="bg1"/>
                </a:solidFill>
              </a:rPr>
              <a:t>GLA2011, </a:t>
            </a:r>
            <a:r>
              <a:rPr lang="en-US" sz="3200" dirty="0" err="1" smtClean="0">
                <a:solidFill>
                  <a:schemeClr val="bg1"/>
                </a:solidFill>
              </a:rPr>
              <a:t>Jyväskylä</a:t>
            </a:r>
            <a:r>
              <a:rPr lang="en-US" sz="3200" dirty="0" smtClean="0">
                <a:solidFill>
                  <a:schemeClr val="bg1"/>
                </a:solidFill>
              </a:rPr>
              <a:t>, Finland</a:t>
            </a:r>
            <a:endParaRPr lang="en-US" sz="32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7" name="Group 9"/>
          <p:cNvGrpSpPr/>
          <p:nvPr/>
        </p:nvGrpSpPr>
        <p:grpSpPr>
          <a:xfrm>
            <a:off x="4115906" y="1474459"/>
            <a:ext cx="4946561" cy="3986282"/>
            <a:chOff x="4115906" y="1474459"/>
            <a:chExt cx="4946561" cy="3986282"/>
          </a:xfrm>
        </p:grpSpPr>
        <p:pic>
          <p:nvPicPr>
            <p:cNvPr id="13"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115906" y="1692992"/>
              <a:ext cx="4854886" cy="376774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cxnSp>
          <p:nvCxnSpPr>
            <p:cNvPr id="15" name="Straight Connector 14"/>
            <p:cNvCxnSpPr/>
            <p:nvPr/>
          </p:nvCxnSpPr>
          <p:spPr>
            <a:xfrm flipV="1">
              <a:off x="7828106" y="4077652"/>
              <a:ext cx="0" cy="953729"/>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842038" y="3796010"/>
              <a:ext cx="1646285" cy="297517"/>
            </a:xfrm>
            <a:prstGeom prst="rect">
              <a:avLst/>
            </a:prstGeom>
            <a:solidFill>
              <a:schemeClr val="accent1">
                <a:lumMod val="20000"/>
                <a:lumOff val="80000"/>
              </a:schemeClr>
            </a:solidFill>
            <a:ln w="12700">
              <a:solidFill>
                <a:schemeClr val="tx1"/>
              </a:solidFill>
            </a:ln>
          </p:spPr>
          <p:txBody>
            <a:bodyPr wrap="none" rtlCol="0">
              <a:spAutoFit/>
            </a:bodyPr>
            <a:lstStyle/>
            <a:p>
              <a:pPr>
                <a:lnSpc>
                  <a:spcPts val="1600"/>
                </a:lnSpc>
              </a:pPr>
              <a:r>
                <a:rPr lang="en-US" dirty="0" smtClean="0">
                  <a:solidFill>
                    <a:srgbClr val="002060"/>
                  </a:solidFill>
                  <a:latin typeface="+mj-lt"/>
                </a:rPr>
                <a:t>200 </a:t>
              </a:r>
              <a:r>
                <a:rPr lang="en-US" dirty="0" err="1" smtClean="0">
                  <a:solidFill>
                    <a:srgbClr val="002060"/>
                  </a:solidFill>
                  <a:latin typeface="+mj-lt"/>
                </a:rPr>
                <a:t>kt</a:t>
              </a:r>
              <a:r>
                <a:rPr lang="en-US" dirty="0" smtClean="0">
                  <a:solidFill>
                    <a:srgbClr val="002060"/>
                  </a:solidFill>
                  <a:latin typeface="+mj-lt"/>
                </a:rPr>
                <a:t> x 5+5 </a:t>
              </a:r>
              <a:r>
                <a:rPr lang="en-US" dirty="0" err="1" smtClean="0">
                  <a:solidFill>
                    <a:srgbClr val="002060"/>
                  </a:solidFill>
                  <a:latin typeface="+mj-lt"/>
                </a:rPr>
                <a:t>yrs</a:t>
              </a:r>
              <a:endParaRPr lang="en-US" dirty="0">
                <a:solidFill>
                  <a:srgbClr val="002060"/>
                </a:solidFill>
                <a:latin typeface="+mj-lt"/>
              </a:endParaRPr>
            </a:p>
          </p:txBody>
        </p:sp>
        <p:cxnSp>
          <p:nvCxnSpPr>
            <p:cNvPr id="4" name="Straight Arrow Connector 3"/>
            <p:cNvCxnSpPr/>
            <p:nvPr/>
          </p:nvCxnSpPr>
          <p:spPr>
            <a:xfrm>
              <a:off x="8760338" y="4470142"/>
              <a:ext cx="0" cy="561239"/>
            </a:xfrm>
            <a:prstGeom prst="straightConnector1">
              <a:avLst/>
            </a:prstGeom>
            <a:ln w="38100">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rot="5400000">
              <a:off x="8416874" y="4370096"/>
              <a:ext cx="1019318" cy="271869"/>
            </a:xfrm>
            <a:prstGeom prst="rect">
              <a:avLst/>
            </a:prstGeom>
            <a:solidFill>
              <a:srgbClr val="FFC5C5"/>
            </a:solidFill>
            <a:ln w="9525">
              <a:solidFill>
                <a:schemeClr val="tx1"/>
              </a:solidFill>
            </a:ln>
          </p:spPr>
          <p:txBody>
            <a:bodyPr wrap="none" rtlCol="0">
              <a:spAutoFit/>
            </a:bodyPr>
            <a:lstStyle/>
            <a:p>
              <a:pPr>
                <a:lnSpc>
                  <a:spcPts val="1400"/>
                </a:lnSpc>
              </a:pPr>
              <a:r>
                <a:rPr lang="en-US" dirty="0" smtClean="0">
                  <a:solidFill>
                    <a:srgbClr val="FF0000"/>
                  </a:solidFill>
                  <a:latin typeface="+mj-lt"/>
                </a:rPr>
                <a:t>Project X</a:t>
              </a:r>
              <a:endParaRPr lang="en-US" dirty="0">
                <a:solidFill>
                  <a:srgbClr val="FF0000"/>
                </a:solidFill>
                <a:latin typeface="+mj-lt"/>
              </a:endParaRPr>
            </a:p>
          </p:txBody>
        </p:sp>
        <p:sp>
          <p:nvSpPr>
            <p:cNvPr id="23" name="TextBox 22"/>
            <p:cNvSpPr txBox="1"/>
            <p:nvPr/>
          </p:nvSpPr>
          <p:spPr>
            <a:xfrm>
              <a:off x="5182646" y="1474459"/>
              <a:ext cx="3435428" cy="369332"/>
            </a:xfrm>
            <a:prstGeom prst="rect">
              <a:avLst/>
            </a:prstGeom>
            <a:solidFill>
              <a:schemeClr val="tx2">
                <a:lumMod val="20000"/>
                <a:lumOff val="80000"/>
              </a:schemeClr>
            </a:solidFill>
            <a:ln>
              <a:solidFill>
                <a:srgbClr val="002060"/>
              </a:solidFill>
            </a:ln>
          </p:spPr>
          <p:txBody>
            <a:bodyPr wrap="none" rtlCol="0">
              <a:spAutoFit/>
            </a:bodyPr>
            <a:lstStyle/>
            <a:p>
              <a:r>
                <a:rPr lang="en-US" dirty="0" smtClean="0">
                  <a:latin typeface="+mj-lt"/>
                </a:rPr>
                <a:t>1</a:t>
              </a:r>
              <a:r>
                <a:rPr lang="en-US" dirty="0" smtClean="0">
                  <a:latin typeface="Symbol" pitchFamily="18" charset="2"/>
                </a:rPr>
                <a:t>s</a:t>
              </a:r>
              <a:r>
                <a:rPr lang="en-US" dirty="0" smtClean="0">
                  <a:latin typeface="+mj-lt"/>
                </a:rPr>
                <a:t> resolution on </a:t>
              </a:r>
              <a:r>
                <a:rPr lang="en-US" dirty="0" err="1" smtClean="0">
                  <a:latin typeface="Symbol" pitchFamily="18" charset="2"/>
                </a:rPr>
                <a:t>d</a:t>
              </a:r>
              <a:r>
                <a:rPr lang="en-US" baseline="-25000" dirty="0" err="1" smtClean="0">
                  <a:latin typeface="+mj-lt"/>
                </a:rPr>
                <a:t>CP</a:t>
              </a:r>
              <a:r>
                <a:rPr lang="en-US" dirty="0" smtClean="0">
                  <a:latin typeface="+mj-lt"/>
                </a:rPr>
                <a:t> measurement</a:t>
              </a:r>
              <a:endParaRPr lang="en-US" dirty="0">
                <a:latin typeface="+mj-lt"/>
              </a:endParaRPr>
            </a:p>
          </p:txBody>
        </p:sp>
      </p:grpSp>
      <p:sp>
        <p:nvSpPr>
          <p:cNvPr id="2" name="Title 1"/>
          <p:cNvSpPr>
            <a:spLocks noGrp="1"/>
          </p:cNvSpPr>
          <p:nvPr>
            <p:ph type="title"/>
          </p:nvPr>
        </p:nvSpPr>
        <p:spPr>
          <a:xfrm>
            <a:off x="457200" y="265500"/>
            <a:ext cx="8229600" cy="1143000"/>
          </a:xfrm>
        </p:spPr>
        <p:txBody>
          <a:bodyPr>
            <a:normAutofit/>
          </a:bodyPr>
          <a:lstStyle/>
          <a:p>
            <a:r>
              <a:rPr lang="en-US" sz="4400" dirty="0" smtClean="0"/>
              <a:t>CP Sensitivity</a:t>
            </a:r>
            <a:endParaRPr lang="en-US" sz="4400" dirty="0"/>
          </a:p>
        </p:txBody>
      </p:sp>
      <p:sp>
        <p:nvSpPr>
          <p:cNvPr id="8" name="Rectangle 7"/>
          <p:cNvSpPr/>
          <p:nvPr/>
        </p:nvSpPr>
        <p:spPr>
          <a:xfrm>
            <a:off x="592982" y="4210607"/>
            <a:ext cx="2286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733510" y="3372407"/>
            <a:ext cx="2286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rotWithShape="1">
          <a:blip r:embed="rId3"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5828" b="768"/>
          <a:stretch/>
        </p:blipFill>
        <p:spPr bwMode="auto">
          <a:xfrm>
            <a:off x="241101" y="1853460"/>
            <a:ext cx="3929123" cy="35516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75628" y="1809558"/>
            <a:ext cx="3911438" cy="3639428"/>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3" name="Rectangle 2"/>
          <p:cNvSpPr/>
          <p:nvPr/>
        </p:nvSpPr>
        <p:spPr>
          <a:xfrm>
            <a:off x="275628" y="5204399"/>
            <a:ext cx="835451" cy="236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
          <p:cNvPicPr>
            <a:picLocks noChangeAspect="1" noChangeArrowheads="1"/>
          </p:cNvPicPr>
          <p:nvPr/>
        </p:nvPicPr>
        <p:blipFill>
          <a:blip r:embed="rId5"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75627" y="1560798"/>
            <a:ext cx="3930003" cy="3875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18" name="TextBox 17"/>
          <p:cNvSpPr txBox="1"/>
          <p:nvPr/>
        </p:nvSpPr>
        <p:spPr>
          <a:xfrm>
            <a:off x="2209415" y="4022693"/>
            <a:ext cx="748923" cy="307777"/>
          </a:xfrm>
          <a:prstGeom prst="rect">
            <a:avLst/>
          </a:prstGeom>
          <a:noFill/>
        </p:spPr>
        <p:txBody>
          <a:bodyPr wrap="none" rtlCol="0">
            <a:spAutoFit/>
          </a:bodyPr>
          <a:lstStyle/>
          <a:p>
            <a:r>
              <a:rPr lang="en-US" sz="1400" b="1" dirty="0" smtClean="0">
                <a:solidFill>
                  <a:srgbClr val="FF0000"/>
                </a:solidFill>
                <a:latin typeface="+mj-lt"/>
              </a:rPr>
              <a:t>700 kW</a:t>
            </a:r>
            <a:endParaRPr lang="en-US" sz="1400" b="1" dirty="0">
              <a:solidFill>
                <a:srgbClr val="FF0000"/>
              </a:solidFill>
              <a:latin typeface="+mj-lt"/>
            </a:endParaRPr>
          </a:p>
        </p:txBody>
      </p:sp>
      <p:sp>
        <p:nvSpPr>
          <p:cNvPr id="25" name="TextBox 24"/>
          <p:cNvSpPr txBox="1"/>
          <p:nvPr/>
        </p:nvSpPr>
        <p:spPr>
          <a:xfrm>
            <a:off x="1354126" y="4131549"/>
            <a:ext cx="700833" cy="338554"/>
          </a:xfrm>
          <a:prstGeom prst="rect">
            <a:avLst/>
          </a:prstGeom>
          <a:noFill/>
        </p:spPr>
        <p:txBody>
          <a:bodyPr wrap="none" rtlCol="0">
            <a:spAutoFit/>
          </a:bodyPr>
          <a:lstStyle/>
          <a:p>
            <a:r>
              <a:rPr lang="en-US" sz="1600" b="1" dirty="0" smtClean="0">
                <a:solidFill>
                  <a:schemeClr val="accent1">
                    <a:lumMod val="75000"/>
                  </a:schemeClr>
                </a:solidFill>
                <a:latin typeface="+mj-lt"/>
              </a:rPr>
              <a:t>2 </a:t>
            </a:r>
            <a:r>
              <a:rPr lang="en-US" sz="1600" b="1" dirty="0">
                <a:solidFill>
                  <a:schemeClr val="accent1">
                    <a:lumMod val="75000"/>
                  </a:schemeClr>
                </a:solidFill>
                <a:latin typeface="+mj-lt"/>
              </a:rPr>
              <a:t>M</a:t>
            </a:r>
            <a:r>
              <a:rPr lang="en-US" sz="1600" b="1" dirty="0" smtClean="0">
                <a:solidFill>
                  <a:schemeClr val="accent1">
                    <a:lumMod val="75000"/>
                  </a:schemeClr>
                </a:solidFill>
                <a:latin typeface="+mj-lt"/>
              </a:rPr>
              <a:t>W</a:t>
            </a:r>
            <a:endParaRPr lang="en-US" sz="1600" b="1" dirty="0">
              <a:solidFill>
                <a:schemeClr val="accent1">
                  <a:lumMod val="75000"/>
                </a:schemeClr>
              </a:solidFill>
              <a:latin typeface="+mj-lt"/>
            </a:endParaRPr>
          </a:p>
        </p:txBody>
      </p:sp>
      <p:sp>
        <p:nvSpPr>
          <p:cNvPr id="12" name="TextBox 11"/>
          <p:cNvSpPr txBox="1"/>
          <p:nvPr/>
        </p:nvSpPr>
        <p:spPr>
          <a:xfrm>
            <a:off x="178298" y="1475075"/>
            <a:ext cx="4348435" cy="369332"/>
          </a:xfrm>
          <a:prstGeom prst="rect">
            <a:avLst/>
          </a:prstGeom>
          <a:solidFill>
            <a:schemeClr val="tx2">
              <a:lumMod val="20000"/>
              <a:lumOff val="80000"/>
            </a:schemeClr>
          </a:solidFill>
          <a:ln>
            <a:solidFill>
              <a:srgbClr val="002060"/>
            </a:solidFill>
          </a:ln>
        </p:spPr>
        <p:txBody>
          <a:bodyPr wrap="square" rtlCol="0">
            <a:spAutoFit/>
          </a:bodyPr>
          <a:lstStyle/>
          <a:p>
            <a:r>
              <a:rPr lang="en-US" dirty="0" smtClean="0">
                <a:latin typeface="+mj-lt"/>
              </a:rPr>
              <a:t>3</a:t>
            </a:r>
            <a:r>
              <a:rPr lang="en-US" dirty="0" smtClean="0">
                <a:latin typeface="Symbol" pitchFamily="18" charset="2"/>
              </a:rPr>
              <a:t>s</a:t>
            </a:r>
            <a:r>
              <a:rPr lang="en-US" dirty="0" smtClean="0">
                <a:latin typeface="+mj-lt"/>
              </a:rPr>
              <a:t> exclusion of CP conserving </a:t>
            </a:r>
            <a:r>
              <a:rPr lang="en-US" dirty="0" err="1" smtClean="0">
                <a:latin typeface="Symbol" pitchFamily="18" charset="2"/>
              </a:rPr>
              <a:t>d</a:t>
            </a:r>
            <a:r>
              <a:rPr lang="en-US" baseline="-25000" dirty="0" err="1" smtClean="0">
                <a:latin typeface="+mj-lt"/>
              </a:rPr>
              <a:t>CP</a:t>
            </a:r>
            <a:r>
              <a:rPr lang="en-US" dirty="0" smtClean="0">
                <a:latin typeface="+mj-lt"/>
              </a:rPr>
              <a:t>=0</a:t>
            </a:r>
            <a:r>
              <a:rPr lang="en-US" dirty="0" smtClean="0">
                <a:latin typeface="+mj-lt"/>
                <a:sym typeface="Symbol"/>
              </a:rPr>
              <a:t></a:t>
            </a:r>
            <a:r>
              <a:rPr lang="en-US" dirty="0" smtClean="0">
                <a:latin typeface="+mj-lt"/>
              </a:rPr>
              <a:t> or 180</a:t>
            </a:r>
            <a:r>
              <a:rPr lang="en-US" dirty="0" smtClean="0">
                <a:sym typeface="Symbol"/>
              </a:rPr>
              <a:t></a:t>
            </a:r>
            <a:r>
              <a:rPr lang="en-US" dirty="0" smtClean="0">
                <a:latin typeface="+mj-lt"/>
              </a:rPr>
              <a:t> </a:t>
            </a:r>
            <a:endParaRPr lang="en-US" dirty="0">
              <a:latin typeface="+mj-lt"/>
            </a:endParaRPr>
          </a:p>
        </p:txBody>
      </p:sp>
      <mc:AlternateContent>
        <mc:Choice xmlns:mv="urn:schemas-microsoft-com:mac:vml" xmlns:mc="http://schemas.openxmlformats.org/markup-compatibility/2006" xmlns:a14="http://schemas.microsoft.com/office/drawing/2010/main" xmlns:p="http://schemas.openxmlformats.org/presentationml/2006/main" xmlns:r="http://schemas.openxmlformats.org/officeDocument/2006/relationships" xmlns:a="http://schemas.openxmlformats.org/drawingml/2006/main" xmlns="" Requires="a14">
          <p:sp>
            <p:nvSpPr>
              <p:cNvPr id="30" name="Content Placeholder 2"/>
              <p:cNvSpPr>
                <a:spLocks noGrp="1"/>
              </p:cNvSpPr>
              <p:nvPr>
                <p:ph idx="1"/>
              </p:nvPr>
            </p:nvSpPr>
            <p:spPr>
              <a:xfrm>
                <a:off x="448040" y="5401592"/>
                <a:ext cx="8458200" cy="1140881"/>
              </a:xfrm>
              <a:solidFill>
                <a:schemeClr val="bg2"/>
              </a:solidFill>
              <a:ln>
                <a:solidFill>
                  <a:srgbClr val="0070C0"/>
                </a:solidFill>
              </a:ln>
            </p:spPr>
            <p:txBody>
              <a:bodyPr>
                <a:normAutofit/>
              </a:bodyPr>
              <a:lstStyle/>
              <a:p>
                <a:r>
                  <a:rPr lang="en-US" sz="2000" dirty="0" smtClean="0">
                    <a:latin typeface="+mj-lt"/>
                  </a:rPr>
                  <a:t>Cover 50% </a:t>
                </a:r>
                <a:r>
                  <a:rPr lang="en-US" sz="2000" dirty="0" err="1" smtClean="0">
                    <a:latin typeface="Symbol" pitchFamily="18" charset="2"/>
                  </a:rPr>
                  <a:t>d</a:t>
                </a:r>
                <a:r>
                  <a:rPr lang="en-US" sz="2000" baseline="-25000" dirty="0" err="1" smtClean="0">
                    <a:latin typeface="+mj-lt"/>
                  </a:rPr>
                  <a:t>CP</a:t>
                </a:r>
                <a:r>
                  <a:rPr lang="en-US" sz="2000" dirty="0" smtClean="0">
                    <a:latin typeface="+mj-lt"/>
                  </a:rPr>
                  <a:t> phase space down to sin</a:t>
                </a:r>
                <a:r>
                  <a:rPr lang="en-US" sz="2000" baseline="30000" dirty="0" smtClean="0">
                    <a:latin typeface="+mj-lt"/>
                  </a:rPr>
                  <a:t>2</a:t>
                </a:r>
                <a:r>
                  <a:rPr lang="en-US" sz="2000" dirty="0" smtClean="0">
                    <a:latin typeface="+mj-lt"/>
                  </a:rPr>
                  <a:t>2</a:t>
                </a:r>
                <a:r>
                  <a:rPr lang="en-US" sz="2000" dirty="0" smtClean="0">
                    <a:latin typeface="Symbol" pitchFamily="18" charset="2"/>
                  </a:rPr>
                  <a:t>q</a:t>
                </a:r>
                <a:r>
                  <a:rPr lang="en-US" sz="2000" baseline="-25000" dirty="0" smtClean="0">
                    <a:latin typeface="+mj-lt"/>
                  </a:rPr>
                  <a:t>13</a:t>
                </a:r>
                <a:r>
                  <a:rPr lang="en-US" sz="2000" dirty="0" smtClean="0">
                    <a:latin typeface="+mj-lt"/>
                  </a:rPr>
                  <a:t> = 0.03; </a:t>
                </a:r>
                <a:r>
                  <a:rPr lang="en-US" sz="2000" dirty="0">
                    <a:latin typeface="+mj-lt"/>
                  </a:rPr>
                  <a:t>r</a:t>
                </a:r>
                <a:r>
                  <a:rPr lang="en-US" sz="2000" dirty="0" smtClean="0">
                    <a:latin typeface="+mj-lt"/>
                  </a:rPr>
                  <a:t>esolution on </a:t>
                </a:r>
                <a:r>
                  <a:rPr lang="en-US" sz="2000" dirty="0" err="1">
                    <a:latin typeface="Symbol" pitchFamily="18" charset="2"/>
                  </a:rPr>
                  <a:t>d</a:t>
                </a:r>
                <a:r>
                  <a:rPr lang="en-US" sz="2000" baseline="-25000" dirty="0" err="1"/>
                  <a:t>CP</a:t>
                </a:r>
                <a:r>
                  <a:rPr lang="en-US" sz="2000" dirty="0"/>
                  <a:t> </a:t>
                </a:r>
                <a:r>
                  <a:rPr lang="en-US" sz="2000" dirty="0" smtClean="0">
                    <a:latin typeface="+mj-lt"/>
                  </a:rPr>
                  <a:t>= </a:t>
                </a:r>
                <a:r>
                  <a:rPr lang="en-US" sz="2000" dirty="0" smtClean="0">
                    <a:latin typeface="+mj-lt"/>
                    <a:sym typeface="Symbol"/>
                  </a:rPr>
                  <a:t>±</a:t>
                </a:r>
                <a:r>
                  <a:rPr lang="en-US" sz="2000" dirty="0" smtClean="0">
                    <a:latin typeface="+mj-lt"/>
                  </a:rPr>
                  <a:t>19</a:t>
                </a:r>
                <a:r>
                  <a:rPr lang="en-US" sz="2000" dirty="0" smtClean="0">
                    <a:latin typeface="+mj-lt"/>
                    <a:sym typeface="Symbol"/>
                  </a:rPr>
                  <a:t></a:t>
                </a:r>
              </a:p>
              <a:p>
                <a:r>
                  <a:rPr lang="en-US" sz="2000" dirty="0">
                    <a:latin typeface="+mj-lt"/>
                  </a:rPr>
                  <a:t>O</a:t>
                </a:r>
                <a:r>
                  <a:rPr lang="en-US" sz="2000" dirty="0" smtClean="0">
                    <a:latin typeface="+mj-lt"/>
                  </a:rPr>
                  <a:t>ptimal </a:t>
                </a:r>
                <a14:m>
                  <m:oMath xmlns:m="http://schemas.openxmlformats.org/officeDocument/2006/math">
                    <m:r>
                      <m:rPr>
                        <m:sty m:val="p"/>
                      </m:rPr>
                      <a:rPr lang="el-GR" sz="2000" i="1" smtClean="0">
                        <a:latin typeface="Cambria Math"/>
                        <a:ea typeface="Cambria Math"/>
                      </a:rPr>
                      <m:t>ν</m:t>
                    </m:r>
                    <m:r>
                      <a:rPr lang="en-US" sz="2000" b="0" i="1" smtClean="0">
                        <a:latin typeface="Cambria Math"/>
                        <a:ea typeface="Cambria Math"/>
                      </a:rPr>
                      <m:t>/</m:t>
                    </m:r>
                    <m:acc>
                      <m:accPr>
                        <m:chr m:val="̅"/>
                        <m:ctrlPr>
                          <a:rPr lang="en-US" sz="2000" i="1" smtClean="0">
                            <a:latin typeface="Cambria Math"/>
                          </a:rPr>
                        </m:ctrlPr>
                      </m:accPr>
                      <m:e>
                        <m:r>
                          <a:rPr lang="en-US" sz="2000" i="1" smtClean="0">
                            <a:latin typeface="Cambria Math"/>
                            <a:ea typeface="Cambria Math"/>
                          </a:rPr>
                          <m:t>𝜈</m:t>
                        </m:r>
                      </m:e>
                    </m:acc>
                  </m:oMath>
                </a14:m>
                <a:r>
                  <a:rPr lang="en-US" sz="2000" dirty="0" smtClean="0">
                    <a:latin typeface="+mj-lt"/>
                  </a:rPr>
                  <a:t> running  - shallow minimum around 50:50</a:t>
                </a:r>
              </a:p>
              <a:p>
                <a:r>
                  <a:rPr lang="en-US" sz="2000" dirty="0" smtClean="0">
                    <a:latin typeface="+mj-lt"/>
                  </a:rPr>
                  <a:t>2 MW beam = rapid feedback on parameter values– guide future running</a:t>
                </a:r>
                <a:endParaRPr lang="en-US" sz="2000" dirty="0">
                  <a:latin typeface="+mj-lt"/>
                </a:endParaRPr>
              </a:p>
            </p:txBody>
          </p:sp>
        </mc:Choice>
        <mc:Fallback>
          <p:sp>
            <p:nvSpPr>
              <p:cNvPr id="30" name="Content Placeholder 2"/>
              <p:cNvSpPr>
                <a:spLocks noGrp="1" noRot="1" noChangeAspect="1" noMove="1" noResize="1" noEditPoints="1" noAdjustHandles="1" noChangeArrowheads="1" noChangeShapeType="1" noTextEdit="1"/>
              </p:cNvSpPr>
              <p:nvPr>
                <p:ph idx="1"/>
              </p:nvPr>
            </p:nvSpPr>
            <p:spPr>
              <a:xfrm>
                <a:off x="448040" y="5401592"/>
                <a:ext cx="8458200" cy="1140881"/>
              </a:xfrm>
              <a:blipFill rotWithShape="1">
                <a:blip r:embed="rId6"/>
                <a:stretch>
                  <a:fillRect l="-360" t="-3175" b="-7937"/>
                </a:stretch>
              </a:blipFill>
              <a:ln>
                <a:solidFill>
                  <a:srgbClr val="0070C0"/>
                </a:solidFill>
              </a:ln>
            </p:spPr>
            <p:txBody>
              <a:bodyPr/>
              <a:lstStyle/>
              <a:p>
                <a:r>
                  <a:rPr lang="en-US">
                    <a:noFill/>
                  </a:rPr>
                  <a:t> </a:t>
                </a:r>
              </a:p>
            </p:txBody>
          </p:sp>
        </mc:Fallback>
      </mc:AlternateContent>
      <p:cxnSp>
        <p:nvCxnSpPr>
          <p:cNvPr id="22" name="Straight Connector 21"/>
          <p:cNvCxnSpPr/>
          <p:nvPr/>
        </p:nvCxnSpPr>
        <p:spPr>
          <a:xfrm flipV="1">
            <a:off x="3113120" y="1932709"/>
            <a:ext cx="0" cy="3118097"/>
          </a:xfrm>
          <a:prstGeom prst="line">
            <a:avLst/>
          </a:prstGeom>
          <a:ln>
            <a:solidFill>
              <a:srgbClr val="FF5353"/>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075708" y="2275611"/>
            <a:ext cx="540533" cy="338554"/>
          </a:xfrm>
          <a:prstGeom prst="rect">
            <a:avLst/>
          </a:prstGeom>
          <a:noFill/>
        </p:spPr>
        <p:txBody>
          <a:bodyPr wrap="none" rtlCol="0">
            <a:spAutoFit/>
          </a:bodyPr>
          <a:lstStyle/>
          <a:p>
            <a:r>
              <a:rPr lang="en-US" sz="1600" dirty="0" smtClean="0">
                <a:solidFill>
                  <a:srgbClr val="FF4343"/>
                </a:solidFill>
                <a:latin typeface="+mj-lt"/>
              </a:rPr>
              <a:t>50%</a:t>
            </a:r>
            <a:endParaRPr lang="en-US" sz="1600" dirty="0">
              <a:solidFill>
                <a:srgbClr val="FF4343"/>
              </a:solidFill>
              <a:latin typeface="+mj-lt"/>
            </a:endParaRPr>
          </a:p>
        </p:txBody>
      </p:sp>
      <p:cxnSp>
        <p:nvCxnSpPr>
          <p:cNvPr id="27" name="Straight Connector 26"/>
          <p:cNvCxnSpPr/>
          <p:nvPr/>
        </p:nvCxnSpPr>
        <p:spPr>
          <a:xfrm flipV="1">
            <a:off x="3140827" y="3810558"/>
            <a:ext cx="0" cy="800099"/>
          </a:xfrm>
          <a:prstGeom prst="line">
            <a:avLst/>
          </a:prstGeom>
          <a:ln w="19050">
            <a:solidFill>
              <a:srgbClr val="FF5D5D"/>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3140827" y="2275611"/>
            <a:ext cx="0" cy="784334"/>
          </a:xfrm>
          <a:prstGeom prst="line">
            <a:avLst/>
          </a:prstGeom>
          <a:ln w="19050">
            <a:solidFill>
              <a:srgbClr val="FF5D5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04558260"/>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1913" y="1707753"/>
            <a:ext cx="4786313" cy="393429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2" name="Title 1"/>
          <p:cNvSpPr>
            <a:spLocks noGrp="1"/>
          </p:cNvSpPr>
          <p:nvPr>
            <p:ph type="title"/>
          </p:nvPr>
        </p:nvSpPr>
        <p:spPr>
          <a:xfrm>
            <a:off x="457200" y="284750"/>
            <a:ext cx="8229600" cy="1143000"/>
          </a:xfrm>
        </p:spPr>
        <p:txBody>
          <a:bodyPr>
            <a:normAutofit/>
          </a:bodyPr>
          <a:lstStyle/>
          <a:p>
            <a:r>
              <a:rPr lang="en-US" sz="4400" dirty="0" smtClean="0"/>
              <a:t>MH Sensitivity</a:t>
            </a:r>
            <a:endParaRPr lang="en-US" sz="4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19" name="TextBox 18"/>
          <p:cNvSpPr txBox="1"/>
          <p:nvPr/>
        </p:nvSpPr>
        <p:spPr>
          <a:xfrm>
            <a:off x="675029" y="1475075"/>
            <a:ext cx="3399025" cy="369332"/>
          </a:xfrm>
          <a:prstGeom prst="rect">
            <a:avLst/>
          </a:prstGeom>
          <a:solidFill>
            <a:schemeClr val="tx2">
              <a:lumMod val="20000"/>
              <a:lumOff val="80000"/>
            </a:schemeClr>
          </a:solidFill>
          <a:ln>
            <a:solidFill>
              <a:srgbClr val="002060"/>
            </a:solidFill>
          </a:ln>
        </p:spPr>
        <p:txBody>
          <a:bodyPr wrap="square" rtlCol="0">
            <a:spAutoFit/>
          </a:bodyPr>
          <a:lstStyle/>
          <a:p>
            <a:r>
              <a:rPr lang="en-US" dirty="0" smtClean="0">
                <a:latin typeface="+mj-lt"/>
              </a:rPr>
              <a:t>3</a:t>
            </a:r>
            <a:r>
              <a:rPr lang="en-US" dirty="0" smtClean="0">
                <a:latin typeface="Symbol" pitchFamily="18" charset="2"/>
              </a:rPr>
              <a:t>s</a:t>
            </a:r>
            <a:r>
              <a:rPr lang="en-US" dirty="0" smtClean="0">
                <a:latin typeface="+mj-lt"/>
              </a:rPr>
              <a:t>/5</a:t>
            </a:r>
            <a:r>
              <a:rPr lang="en-US" dirty="0" smtClean="0">
                <a:latin typeface="Symbol" pitchFamily="18" charset="2"/>
              </a:rPr>
              <a:t>s</a:t>
            </a:r>
            <a:r>
              <a:rPr lang="en-US" dirty="0" smtClean="0">
                <a:latin typeface="+mj-lt"/>
              </a:rPr>
              <a:t> exclusion of MH hypothesis</a:t>
            </a:r>
            <a:endParaRPr lang="en-US" dirty="0">
              <a:latin typeface="+mj-lt"/>
            </a:endParaRPr>
          </a:p>
        </p:txBody>
      </p:sp>
      <p:cxnSp>
        <p:nvCxnSpPr>
          <p:cNvPr id="12" name="Straight Connector 11"/>
          <p:cNvCxnSpPr/>
          <p:nvPr/>
        </p:nvCxnSpPr>
        <p:spPr>
          <a:xfrm rot="5400000" flipH="1" flipV="1">
            <a:off x="4988919" y="5867400"/>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 name="Group 6"/>
          <p:cNvGrpSpPr/>
          <p:nvPr/>
        </p:nvGrpSpPr>
        <p:grpSpPr>
          <a:xfrm>
            <a:off x="4089700" y="1513516"/>
            <a:ext cx="4858467" cy="4020799"/>
            <a:chOff x="4135420" y="1478032"/>
            <a:chExt cx="4858467" cy="4020799"/>
          </a:xfrm>
        </p:grpSpPr>
        <p:pic>
          <p:nvPicPr>
            <p:cNvPr id="4099" name="Picture 3"/>
            <p:cNvPicPr>
              <a:picLocks noChangeAspect="1" noChangeArrowheads="1"/>
            </p:cNvPicPr>
            <p:nvPr/>
          </p:nvPicPr>
          <p:blipFill rotWithShape="1">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b="782"/>
            <a:stretch/>
          </p:blipFill>
          <p:spPr bwMode="auto">
            <a:xfrm>
              <a:off x="4135420" y="1881493"/>
              <a:ext cx="4685862" cy="3617338"/>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cxnSp>
          <p:nvCxnSpPr>
            <p:cNvPr id="15" name="Straight Connector 14"/>
            <p:cNvCxnSpPr/>
            <p:nvPr/>
          </p:nvCxnSpPr>
          <p:spPr>
            <a:xfrm flipV="1">
              <a:off x="7803619" y="2760044"/>
              <a:ext cx="0" cy="237744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238055" y="1478032"/>
              <a:ext cx="3072589" cy="369332"/>
            </a:xfrm>
            <a:prstGeom prst="rect">
              <a:avLst/>
            </a:prstGeom>
            <a:solidFill>
              <a:schemeClr val="tx2">
                <a:lumMod val="20000"/>
                <a:lumOff val="80000"/>
              </a:schemeClr>
            </a:solidFill>
            <a:ln>
              <a:solidFill>
                <a:srgbClr val="002060"/>
              </a:solidFill>
            </a:ln>
          </p:spPr>
          <p:txBody>
            <a:bodyPr wrap="square" rtlCol="0">
              <a:spAutoFit/>
            </a:bodyPr>
            <a:lstStyle/>
            <a:p>
              <a:r>
                <a:rPr lang="en-US" dirty="0" smtClean="0">
                  <a:latin typeface="+mj-lt"/>
                </a:rPr>
                <a:t>3</a:t>
              </a:r>
              <a:r>
                <a:rPr lang="en-US" dirty="0" smtClean="0">
                  <a:latin typeface="Symbol" pitchFamily="18" charset="2"/>
                </a:rPr>
                <a:t>s</a:t>
              </a:r>
              <a:r>
                <a:rPr lang="en-US" dirty="0" smtClean="0">
                  <a:latin typeface="+mj-lt"/>
                </a:rPr>
                <a:t> exclusion of MH hypothesis</a:t>
              </a:r>
              <a:endParaRPr lang="en-US" dirty="0">
                <a:latin typeface="+mj-lt"/>
              </a:endParaRPr>
            </a:p>
          </p:txBody>
        </p:sp>
        <p:sp>
          <p:nvSpPr>
            <p:cNvPr id="18" name="TextBox 17"/>
            <p:cNvSpPr txBox="1"/>
            <p:nvPr/>
          </p:nvSpPr>
          <p:spPr>
            <a:xfrm>
              <a:off x="6842038" y="3796010"/>
              <a:ext cx="1529265" cy="297517"/>
            </a:xfrm>
            <a:prstGeom prst="rect">
              <a:avLst/>
            </a:prstGeom>
            <a:solidFill>
              <a:schemeClr val="accent1">
                <a:lumMod val="20000"/>
                <a:lumOff val="80000"/>
              </a:schemeClr>
            </a:solidFill>
            <a:ln w="12700">
              <a:solidFill>
                <a:schemeClr val="tx1"/>
              </a:solidFill>
            </a:ln>
          </p:spPr>
          <p:txBody>
            <a:bodyPr wrap="none" rtlCol="0">
              <a:spAutoFit/>
            </a:bodyPr>
            <a:lstStyle/>
            <a:p>
              <a:pPr>
                <a:lnSpc>
                  <a:spcPts val="1600"/>
                </a:lnSpc>
              </a:pPr>
              <a:r>
                <a:rPr lang="en-US" dirty="0" smtClean="0">
                  <a:solidFill>
                    <a:srgbClr val="002060"/>
                  </a:solidFill>
                  <a:latin typeface="+mj-lt"/>
                </a:rPr>
                <a:t>34 </a:t>
              </a:r>
              <a:r>
                <a:rPr lang="en-US" dirty="0" err="1" smtClean="0">
                  <a:solidFill>
                    <a:srgbClr val="002060"/>
                  </a:solidFill>
                  <a:latin typeface="+mj-lt"/>
                </a:rPr>
                <a:t>kt</a:t>
              </a:r>
              <a:r>
                <a:rPr lang="en-US" dirty="0" smtClean="0">
                  <a:solidFill>
                    <a:srgbClr val="002060"/>
                  </a:solidFill>
                  <a:latin typeface="+mj-lt"/>
                </a:rPr>
                <a:t> x 5+5 </a:t>
              </a:r>
              <a:r>
                <a:rPr lang="en-US" dirty="0" err="1" smtClean="0">
                  <a:solidFill>
                    <a:srgbClr val="002060"/>
                  </a:solidFill>
                  <a:latin typeface="+mj-lt"/>
                </a:rPr>
                <a:t>yrs</a:t>
              </a:r>
              <a:endParaRPr lang="en-US" dirty="0">
                <a:solidFill>
                  <a:srgbClr val="002060"/>
                </a:solidFill>
                <a:latin typeface="+mj-lt"/>
              </a:endParaRPr>
            </a:p>
          </p:txBody>
        </p:sp>
        <p:sp>
          <p:nvSpPr>
            <p:cNvPr id="22" name="TextBox 21"/>
            <p:cNvSpPr txBox="1"/>
            <p:nvPr/>
          </p:nvSpPr>
          <p:spPr>
            <a:xfrm rot="5400000">
              <a:off x="8348294" y="4374668"/>
              <a:ext cx="1019318" cy="271869"/>
            </a:xfrm>
            <a:prstGeom prst="rect">
              <a:avLst/>
            </a:prstGeom>
            <a:solidFill>
              <a:srgbClr val="FFC5C5"/>
            </a:solidFill>
            <a:ln w="9525">
              <a:solidFill>
                <a:schemeClr val="tx1"/>
              </a:solidFill>
            </a:ln>
          </p:spPr>
          <p:txBody>
            <a:bodyPr wrap="none" rtlCol="0">
              <a:spAutoFit/>
            </a:bodyPr>
            <a:lstStyle/>
            <a:p>
              <a:pPr>
                <a:lnSpc>
                  <a:spcPts val="1400"/>
                </a:lnSpc>
              </a:pPr>
              <a:r>
                <a:rPr lang="en-US" dirty="0" smtClean="0">
                  <a:solidFill>
                    <a:srgbClr val="FF0000"/>
                  </a:solidFill>
                  <a:latin typeface="+mj-lt"/>
                </a:rPr>
                <a:t>Project X</a:t>
              </a:r>
              <a:endParaRPr lang="en-US" dirty="0">
                <a:solidFill>
                  <a:srgbClr val="FF0000"/>
                </a:solidFill>
                <a:latin typeface="+mj-lt"/>
              </a:endParaRPr>
            </a:p>
          </p:txBody>
        </p:sp>
      </p:grpSp>
      <p:pic>
        <p:nvPicPr>
          <p:cNvPr id="4098" name="Picture 2"/>
          <p:cNvPicPr>
            <a:picLocks noChangeAspect="1" noChangeArrowheads="1"/>
          </p:cNvPicPr>
          <p:nvPr/>
        </p:nvPicPr>
        <p:blipFill>
          <a:blip r:embed="rId4"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66621" y="1881493"/>
            <a:ext cx="3968799" cy="365282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20" name="Content Placeholder 2"/>
          <p:cNvSpPr txBox="1">
            <a:spLocks/>
          </p:cNvSpPr>
          <p:nvPr/>
        </p:nvSpPr>
        <p:spPr>
          <a:xfrm>
            <a:off x="448040" y="5544551"/>
            <a:ext cx="8458200" cy="935805"/>
          </a:xfrm>
          <a:prstGeom prst="rect">
            <a:avLst/>
          </a:prstGeom>
          <a:solidFill>
            <a:schemeClr val="bg2"/>
          </a:solidFill>
          <a:ln>
            <a:solidFill>
              <a:srgbClr val="0070C0"/>
            </a:solidFill>
          </a:ln>
        </p:spPr>
        <p:txBody>
          <a:bodyPr vert="horz">
            <a:normAutofit fontScale="92500"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sz="2000" dirty="0" smtClean="0">
                <a:latin typeface="+mj-lt"/>
              </a:rPr>
              <a:t>340 </a:t>
            </a:r>
            <a:r>
              <a:rPr lang="en-US" sz="2000" dirty="0" err="1">
                <a:latin typeface="+mj-lt"/>
              </a:rPr>
              <a:t>kt</a:t>
            </a:r>
            <a:r>
              <a:rPr lang="en-US" sz="2000" dirty="0">
                <a:latin typeface="+mj-lt"/>
              </a:rPr>
              <a:t>-y </a:t>
            </a:r>
            <a:r>
              <a:rPr lang="en-US" sz="2000" dirty="0" err="1" smtClean="0">
                <a:latin typeface="+mj-lt"/>
              </a:rPr>
              <a:t>LAr</a:t>
            </a:r>
            <a:r>
              <a:rPr lang="en-US" sz="2000" dirty="0" smtClean="0">
                <a:latin typeface="+mj-lt"/>
              </a:rPr>
              <a:t> exposure can </a:t>
            </a:r>
            <a:r>
              <a:rPr lang="en-US" sz="2000" dirty="0">
                <a:latin typeface="+mj-lt"/>
              </a:rPr>
              <a:t>resolve MH at 3</a:t>
            </a:r>
            <a:r>
              <a:rPr lang="en-US" sz="2000" dirty="0">
                <a:latin typeface="Symbol" pitchFamily="18" charset="2"/>
              </a:rPr>
              <a:t>s</a:t>
            </a:r>
            <a:r>
              <a:rPr lang="en-US" sz="2000" dirty="0">
                <a:latin typeface="+mj-lt"/>
              </a:rPr>
              <a:t> </a:t>
            </a:r>
            <a:r>
              <a:rPr lang="en-US" sz="2000" dirty="0" smtClean="0">
                <a:latin typeface="+mj-lt"/>
              </a:rPr>
              <a:t>for all </a:t>
            </a:r>
            <a:r>
              <a:rPr lang="en-US" sz="2000" dirty="0" err="1" smtClean="0">
                <a:latin typeface="Symbol" pitchFamily="18" charset="2"/>
              </a:rPr>
              <a:t>d</a:t>
            </a:r>
            <a:r>
              <a:rPr lang="en-US" sz="2000" baseline="-25000" dirty="0" err="1" smtClean="0">
                <a:latin typeface="+mj-lt"/>
              </a:rPr>
              <a:t>CP</a:t>
            </a:r>
            <a:r>
              <a:rPr lang="en-US" sz="2000" dirty="0" smtClean="0">
                <a:latin typeface="+mj-lt"/>
              </a:rPr>
              <a:t> down to sin</a:t>
            </a:r>
            <a:r>
              <a:rPr lang="en-US" sz="2000" baseline="30000" dirty="0" smtClean="0">
                <a:latin typeface="+mj-lt"/>
              </a:rPr>
              <a:t>2</a:t>
            </a:r>
            <a:r>
              <a:rPr lang="en-US" sz="2000" dirty="0" smtClean="0">
                <a:latin typeface="+mj-lt"/>
              </a:rPr>
              <a:t>2</a:t>
            </a:r>
            <a:r>
              <a:rPr lang="en-US" sz="2000" dirty="0" smtClean="0">
                <a:latin typeface="Symbol" pitchFamily="18" charset="2"/>
              </a:rPr>
              <a:t>q</a:t>
            </a:r>
            <a:r>
              <a:rPr lang="en-US" sz="2000" baseline="-25000" dirty="0" smtClean="0">
                <a:latin typeface="+mj-lt"/>
              </a:rPr>
              <a:t>13</a:t>
            </a:r>
            <a:r>
              <a:rPr lang="en-US" sz="2000" dirty="0" smtClean="0">
                <a:latin typeface="+mj-lt"/>
              </a:rPr>
              <a:t>= 0.04</a:t>
            </a:r>
          </a:p>
          <a:p>
            <a:r>
              <a:rPr lang="en-US" sz="2000" dirty="0" smtClean="0">
                <a:latin typeface="+mj-lt"/>
              </a:rPr>
              <a:t>Shorter baselines (</a:t>
            </a:r>
            <a:r>
              <a:rPr lang="en-US" sz="2000" dirty="0" err="1" smtClean="0">
                <a:latin typeface="+mj-lt"/>
              </a:rPr>
              <a:t>NOvA</a:t>
            </a:r>
            <a:r>
              <a:rPr lang="en-US" sz="2000" dirty="0" smtClean="0">
                <a:latin typeface="+mj-lt"/>
              </a:rPr>
              <a:t>, T2K) challenged by inherent degeneracies between CP-violating asymmetries and matter effects. </a:t>
            </a:r>
            <a:endParaRPr lang="en-US" sz="2000" dirty="0">
              <a:latin typeface="+mj-lt"/>
            </a:endParaRPr>
          </a:p>
        </p:txBody>
      </p:sp>
      <p:cxnSp>
        <p:nvCxnSpPr>
          <p:cNvPr id="13" name="Straight Arrow Connector 12"/>
          <p:cNvCxnSpPr/>
          <p:nvPr/>
        </p:nvCxnSpPr>
        <p:spPr>
          <a:xfrm flipV="1">
            <a:off x="8643811" y="2903220"/>
            <a:ext cx="0" cy="2269750"/>
          </a:xfrm>
          <a:prstGeom prst="straightConnector1">
            <a:avLst/>
          </a:prstGeom>
          <a:ln w="38100">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488290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6024" y="274638"/>
            <a:ext cx="4371364" cy="1143000"/>
          </a:xfrm>
        </p:spPr>
        <p:txBody>
          <a:bodyPr>
            <a:normAutofit fontScale="90000"/>
          </a:bodyPr>
          <a:lstStyle/>
          <a:p>
            <a:r>
              <a:rPr lang="en-US" b="1" dirty="0" err="1" smtClean="0"/>
              <a:t>Homestake</a:t>
            </a:r>
            <a:r>
              <a:rPr lang="en-US" b="1" dirty="0" smtClean="0"/>
              <a:t> is at a good distance</a:t>
            </a:r>
            <a:endParaRPr lang="en-US" b="1" dirty="0"/>
          </a:p>
        </p:txBody>
      </p:sp>
      <p:sp>
        <p:nvSpPr>
          <p:cNvPr id="8" name="Text Placeholder 7"/>
          <p:cNvSpPr>
            <a:spLocks noGrp="1"/>
          </p:cNvSpPr>
          <p:nvPr>
            <p:ph type="body" idx="1"/>
          </p:nvPr>
        </p:nvSpPr>
        <p:spPr>
          <a:xfrm>
            <a:off x="457200" y="1535112"/>
            <a:ext cx="4040188" cy="639762"/>
          </a:xfrm>
        </p:spPr>
        <p:txBody>
          <a:bodyPr/>
          <a:lstStyle/>
          <a:p>
            <a:r>
              <a:rPr lang="en-US" u="sng" dirty="0" smtClean="0"/>
              <a:t>A 1300 km baseline:</a:t>
            </a:r>
            <a:endParaRPr lang="en-US" u="sng" dirty="0"/>
          </a:p>
        </p:txBody>
      </p:sp>
      <p:sp>
        <p:nvSpPr>
          <p:cNvPr id="6" name="Content Placeholder 5"/>
          <p:cNvSpPr>
            <a:spLocks noGrp="1"/>
          </p:cNvSpPr>
          <p:nvPr>
            <p:ph sz="half" idx="2"/>
          </p:nvPr>
        </p:nvSpPr>
        <p:spPr>
          <a:xfrm>
            <a:off x="260007" y="2174874"/>
            <a:ext cx="4480123" cy="4181475"/>
          </a:xfrm>
        </p:spPr>
        <p:txBody>
          <a:bodyPr>
            <a:normAutofit fontScale="92500" lnSpcReduction="10000"/>
          </a:bodyPr>
          <a:lstStyle/>
          <a:p>
            <a:r>
              <a:rPr lang="en-US" dirty="0" smtClean="0"/>
              <a:t>Large matter effects</a:t>
            </a:r>
          </a:p>
          <a:p>
            <a:r>
              <a:rPr lang="en-US" dirty="0"/>
              <a:t>H</a:t>
            </a:r>
            <a:r>
              <a:rPr lang="en-US" dirty="0" smtClean="0"/>
              <a:t>igher energy at oscillation peak with enhanced cross section compare to MINOS</a:t>
            </a:r>
          </a:p>
          <a:p>
            <a:r>
              <a:rPr lang="en-US" dirty="0" smtClean="0"/>
              <a:t> Interplay between </a:t>
            </a:r>
            <a:r>
              <a:rPr lang="en-US" dirty="0" smtClean="0">
                <a:latin typeface="Symbol" charset="2"/>
                <a:cs typeface="Symbol" charset="2"/>
              </a:rPr>
              <a:t>q</a:t>
            </a:r>
            <a:r>
              <a:rPr lang="en-US" baseline="-25000" dirty="0" smtClean="0">
                <a:latin typeface="Symbol" charset="2"/>
                <a:cs typeface="Symbol" charset="2"/>
              </a:rPr>
              <a:t>13</a:t>
            </a:r>
            <a:r>
              <a:rPr lang="en-US" dirty="0" smtClean="0">
                <a:cs typeface="Symbol" charset="2"/>
              </a:rPr>
              <a:t>,   mass hierarchy, and CPV is complex</a:t>
            </a:r>
          </a:p>
          <a:p>
            <a:r>
              <a:rPr lang="en-US" dirty="0" smtClean="0">
                <a:cs typeface="Symbol" charset="2"/>
              </a:rPr>
              <a:t> Lower flux due to 1/r</a:t>
            </a:r>
            <a:r>
              <a:rPr lang="en-US" baseline="30000" dirty="0" smtClean="0">
                <a:cs typeface="Symbol" charset="2"/>
              </a:rPr>
              <a:t>2 </a:t>
            </a:r>
            <a:r>
              <a:rPr lang="en-US" dirty="0" smtClean="0">
                <a:cs typeface="Symbol" charset="2"/>
              </a:rPr>
              <a:t>is important</a:t>
            </a:r>
          </a:p>
          <a:p>
            <a:r>
              <a:rPr lang="en-US" dirty="0" smtClean="0">
                <a:cs typeface="Symbol" charset="2"/>
              </a:rPr>
              <a:t> </a:t>
            </a:r>
            <a:r>
              <a:rPr lang="en-US" b="1" dirty="0" smtClean="0">
                <a:cs typeface="Symbol" charset="2"/>
              </a:rPr>
              <a:t>FNAL-</a:t>
            </a:r>
            <a:r>
              <a:rPr lang="en-US" b="1" dirty="0" err="1" smtClean="0">
                <a:cs typeface="Symbol" charset="2"/>
              </a:rPr>
              <a:t>Homestake</a:t>
            </a:r>
            <a:r>
              <a:rPr lang="en-US" b="1" dirty="0" smtClean="0">
                <a:cs typeface="Symbol" charset="2"/>
              </a:rPr>
              <a:t> distance makes three important measurements possible with a single experimental configuration. </a:t>
            </a:r>
          </a:p>
          <a:p>
            <a:endParaRPr lang="en-US" dirty="0"/>
          </a:p>
        </p:txBody>
      </p:sp>
      <p:sp>
        <p:nvSpPr>
          <p:cNvPr id="5" name="Slide Number Placeholder 4"/>
          <p:cNvSpPr>
            <a:spLocks noGrp="1"/>
          </p:cNvSpPr>
          <p:nvPr>
            <p:ph type="sldNum" sz="quarter" idx="12"/>
          </p:nvPr>
        </p:nvSpPr>
        <p:spPr/>
        <p:txBody>
          <a:bodyPr/>
          <a:lstStyle/>
          <a:p>
            <a:fld id="{E5A7637D-57D0-074B-AE6E-F3D39F2FAB5F}" type="slidenum">
              <a:rPr lang="en-US" smtClean="0"/>
              <a:pPr/>
              <a:t>12</a:t>
            </a:fld>
            <a:endParaRPr lang="en-US"/>
          </a:p>
        </p:txBody>
      </p:sp>
      <p:pic>
        <p:nvPicPr>
          <p:cNvPr id="11" name="Picture 10" descr="WCD Baseline.png"/>
          <p:cNvPicPr>
            <a:picLocks noChangeAspect="1"/>
          </p:cNvPicPr>
          <p:nvPr/>
        </p:nvPicPr>
        <p:blipFill>
          <a:blip r:embed="rId3"/>
          <a:stretch>
            <a:fillRect/>
          </a:stretch>
        </p:blipFill>
        <p:spPr>
          <a:xfrm>
            <a:off x="4497388" y="0"/>
            <a:ext cx="4558956" cy="6858000"/>
          </a:xfrm>
          <a:prstGeom prst="rect">
            <a:avLst/>
          </a:prstGeom>
        </p:spPr>
      </p:pic>
      <p:sp>
        <p:nvSpPr>
          <p:cNvPr id="12" name="TextBox 11"/>
          <p:cNvSpPr txBox="1"/>
          <p:nvPr/>
        </p:nvSpPr>
        <p:spPr>
          <a:xfrm>
            <a:off x="5457802" y="6488668"/>
            <a:ext cx="3226627" cy="369332"/>
          </a:xfrm>
          <a:prstGeom prst="rect">
            <a:avLst/>
          </a:prstGeom>
          <a:noFill/>
        </p:spPr>
        <p:txBody>
          <a:bodyPr wrap="none" rtlCol="0">
            <a:spAutoFit/>
          </a:bodyPr>
          <a:lstStyle/>
          <a:p>
            <a:r>
              <a:rPr lang="en-US" dirty="0" smtClean="0"/>
              <a:t>(Beam retuned at each distance)</a:t>
            </a:r>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5125"/>
            <a:ext cx="8229600" cy="1143000"/>
          </a:xfrm>
        </p:spPr>
        <p:txBody>
          <a:bodyPr>
            <a:normAutofit/>
          </a:bodyPr>
          <a:lstStyle/>
          <a:p>
            <a:r>
              <a:rPr lang="en-US" sz="4400" dirty="0" smtClean="0"/>
              <a:t>Supernova Neutrinos </a:t>
            </a:r>
            <a:endParaRPr lang="en-US" sz="4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
        <p:nvSpPr>
          <p:cNvPr id="10" name="Content Placeholder 2"/>
          <p:cNvSpPr txBox="1">
            <a:spLocks/>
          </p:cNvSpPr>
          <p:nvPr/>
        </p:nvSpPr>
        <p:spPr bwMode="auto">
          <a:xfrm>
            <a:off x="228600" y="2057400"/>
            <a:ext cx="5181600" cy="354450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noAutofit/>
          </a:bodyPr>
          <a:lst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a:lstStyle>
          <a:p>
            <a:r>
              <a:rPr lang="en-US" sz="2000" dirty="0" smtClean="0">
                <a:latin typeface="+mj-lt"/>
              </a:rPr>
              <a:t>When a star's core collapses ~99% of the gravitational binding energy of the proto-neutron star goes into </a:t>
            </a:r>
            <a:r>
              <a:rPr lang="en-US" sz="2000" dirty="0" err="1" smtClean="0">
                <a:latin typeface="+mj-lt"/>
              </a:rPr>
              <a:t>ν's</a:t>
            </a:r>
            <a:r>
              <a:rPr lang="en-US" sz="2000" dirty="0" smtClean="0">
                <a:latin typeface="+mj-lt"/>
              </a:rPr>
              <a:t/>
            </a:r>
            <a:br>
              <a:rPr lang="en-US" sz="2000" dirty="0" smtClean="0">
                <a:latin typeface="+mj-lt"/>
              </a:rPr>
            </a:br>
            <a:endParaRPr lang="en-US" sz="2000" dirty="0" smtClean="0">
              <a:solidFill>
                <a:srgbClr val="FF0000"/>
              </a:solidFill>
              <a:latin typeface="+mj-lt"/>
            </a:endParaRPr>
          </a:p>
          <a:p>
            <a:r>
              <a:rPr lang="en-US" sz="2000" dirty="0" smtClean="0">
                <a:solidFill>
                  <a:schemeClr val="accent1"/>
                </a:solidFill>
                <a:latin typeface="+mj-lt"/>
              </a:rPr>
              <a:t>SN at galactic core (10 </a:t>
            </a:r>
            <a:r>
              <a:rPr lang="en-US" sz="2000" dirty="0" err="1" smtClean="0">
                <a:solidFill>
                  <a:schemeClr val="accent1"/>
                </a:solidFill>
                <a:latin typeface="+mj-lt"/>
              </a:rPr>
              <a:t>kpc</a:t>
            </a:r>
            <a:r>
              <a:rPr lang="en-US" sz="2000" dirty="0" smtClean="0">
                <a:solidFill>
                  <a:schemeClr val="accent1"/>
                </a:solidFill>
                <a:latin typeface="+mj-lt"/>
              </a:rPr>
              <a:t>) </a:t>
            </a:r>
            <a:br>
              <a:rPr lang="en-US" sz="2000" dirty="0" smtClean="0">
                <a:solidFill>
                  <a:schemeClr val="accent1"/>
                </a:solidFill>
                <a:latin typeface="+mj-lt"/>
              </a:rPr>
            </a:br>
            <a:r>
              <a:rPr lang="en-US" sz="2000" dirty="0" smtClean="0">
                <a:solidFill>
                  <a:schemeClr val="accent1"/>
                </a:solidFill>
                <a:latin typeface="+mj-lt"/>
                <a:sym typeface="Symbol"/>
              </a:rPr>
              <a:t></a:t>
            </a:r>
            <a:r>
              <a:rPr lang="en-US" sz="2000" dirty="0" smtClean="0">
                <a:solidFill>
                  <a:schemeClr val="accent1"/>
                </a:solidFill>
                <a:latin typeface="+mj-lt"/>
              </a:rPr>
              <a:t> tens of thousands of interactions </a:t>
            </a:r>
            <a:br>
              <a:rPr lang="en-US" sz="2000" dirty="0" smtClean="0">
                <a:solidFill>
                  <a:schemeClr val="accent1"/>
                </a:solidFill>
                <a:latin typeface="+mj-lt"/>
              </a:rPr>
            </a:br>
            <a:r>
              <a:rPr lang="en-US" sz="2000" dirty="0" smtClean="0">
                <a:solidFill>
                  <a:schemeClr val="accent1"/>
                </a:solidFill>
                <a:latin typeface="+mj-lt"/>
              </a:rPr>
              <a:t> in tens of seconds</a:t>
            </a:r>
          </a:p>
          <a:p>
            <a:endParaRPr lang="en-US" sz="2000" dirty="0" smtClean="0">
              <a:solidFill>
                <a:srgbClr val="FF0000"/>
              </a:solidFill>
              <a:latin typeface="+mj-lt"/>
            </a:endParaRPr>
          </a:p>
          <a:p>
            <a:r>
              <a:rPr lang="en-US" sz="2000" b="1" dirty="0" smtClean="0">
                <a:solidFill>
                  <a:srgbClr val="FF0000"/>
                </a:solidFill>
                <a:latin typeface="+mj-lt"/>
              </a:rPr>
              <a:t>Large detectors can discriminate between core collapse models</a:t>
            </a:r>
            <a:endParaRPr lang="en-US" sz="1800" b="1" dirty="0" smtClean="0">
              <a:solidFill>
                <a:srgbClr val="FF0000"/>
              </a:solidFill>
              <a:latin typeface="+mj-lt"/>
            </a:endParaRPr>
          </a:p>
        </p:txBody>
      </p:sp>
      <p:pic>
        <p:nvPicPr>
          <p:cNvPr id="1026"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310855" y="2057400"/>
            <a:ext cx="3621865" cy="340215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8" name="Rectangle 7"/>
          <p:cNvSpPr/>
          <p:nvPr/>
        </p:nvSpPr>
        <p:spPr>
          <a:xfrm>
            <a:off x="5533310" y="5446038"/>
            <a:ext cx="3347455" cy="369332"/>
          </a:xfrm>
          <a:prstGeom prst="rect">
            <a:avLst/>
          </a:prstGeom>
        </p:spPr>
        <p:txBody>
          <a:bodyPr wrap="none">
            <a:spAutoFit/>
          </a:bodyPr>
          <a:lstStyle/>
          <a:p>
            <a:r>
              <a:rPr lang="en-US" altLang="ja-JP" dirty="0" err="1" smtClean="0">
                <a:solidFill>
                  <a:srgbClr val="FF0000"/>
                </a:solidFill>
                <a:ea typeface="ＭＳ Ｐゴシック" pitchFamily="34" charset="-128"/>
              </a:rPr>
              <a:t>Sanduleak</a:t>
            </a:r>
            <a:r>
              <a:rPr lang="en-US" altLang="ja-JP" dirty="0" smtClean="0">
                <a:solidFill>
                  <a:srgbClr val="FF0000"/>
                </a:solidFill>
                <a:ea typeface="ＭＳ Ｐゴシック" pitchFamily="34" charset="-128"/>
              </a:rPr>
              <a:t> -69</a:t>
            </a:r>
            <a:r>
              <a:rPr lang="en-US" altLang="ja-JP" sz="1600" baseline="60000" dirty="0" smtClean="0">
                <a:solidFill>
                  <a:srgbClr val="FF0000"/>
                </a:solidFill>
                <a:ea typeface="ＭＳ Ｐゴシック" pitchFamily="34" charset="-128"/>
              </a:rPr>
              <a:t>o</a:t>
            </a:r>
            <a:r>
              <a:rPr lang="en-US" altLang="ja-JP" dirty="0" smtClean="0">
                <a:solidFill>
                  <a:srgbClr val="FF0000"/>
                </a:solidFill>
                <a:ea typeface="ＭＳ Ｐゴシック" pitchFamily="34" charset="-128"/>
              </a:rPr>
              <a:t> 202</a:t>
            </a:r>
            <a:r>
              <a:rPr lang="en-US" altLang="ja-JP" dirty="0" smtClean="0">
                <a:ea typeface="ＭＳ Ｐゴシック" pitchFamily="34" charset="-128"/>
              </a:rPr>
              <a:t> </a:t>
            </a:r>
            <a:r>
              <a:rPr lang="en-US" altLang="ja-JP" dirty="0" smtClean="0">
                <a:ea typeface="ＭＳ Ｐゴシック" pitchFamily="34" charset="-128"/>
                <a:sym typeface="Symbol"/>
              </a:rPr>
              <a:t></a:t>
            </a:r>
            <a:r>
              <a:rPr lang="en-US" altLang="ja-JP" dirty="0" smtClean="0">
                <a:ea typeface="ＭＳ Ｐゴシック" pitchFamily="34" charset="-128"/>
              </a:rPr>
              <a:t> </a:t>
            </a:r>
            <a:r>
              <a:rPr lang="en-US" altLang="ja-JP" dirty="0" smtClean="0">
                <a:solidFill>
                  <a:schemeClr val="accent1"/>
                </a:solidFill>
                <a:ea typeface="ＭＳ Ｐゴシック" pitchFamily="34" charset="-128"/>
              </a:rPr>
              <a:t>SN 1987A</a:t>
            </a:r>
            <a:endParaRPr lang="en-US" dirty="0">
              <a:solidFill>
                <a:schemeClr val="accent1"/>
              </a:solidFill>
            </a:endParaRPr>
          </a:p>
        </p:txBody>
      </p:sp>
      <p:sp>
        <p:nvSpPr>
          <p:cNvPr id="9" name="TextBox 8"/>
          <p:cNvSpPr txBox="1"/>
          <p:nvPr/>
        </p:nvSpPr>
        <p:spPr>
          <a:xfrm>
            <a:off x="743185" y="6114815"/>
            <a:ext cx="7227459" cy="461665"/>
          </a:xfrm>
          <a:prstGeom prst="rect">
            <a:avLst/>
          </a:prstGeom>
          <a:noFill/>
        </p:spPr>
        <p:txBody>
          <a:bodyPr wrap="none" rtlCol="0">
            <a:spAutoFit/>
          </a:bodyPr>
          <a:lstStyle/>
          <a:p>
            <a:r>
              <a:rPr lang="en-US" sz="2400" dirty="0" smtClean="0"/>
              <a:t>"You don't have to be lucky, you just have to be patient."</a:t>
            </a: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2848"/>
            <a:ext cx="8229600" cy="1143000"/>
          </a:xfrm>
        </p:spPr>
        <p:txBody>
          <a:bodyPr>
            <a:normAutofit/>
          </a:bodyPr>
          <a:lstStyle/>
          <a:p>
            <a:pPr lvl="0">
              <a:defRPr/>
            </a:pPr>
            <a:r>
              <a:rPr lang="en-US" sz="4400" dirty="0" smtClean="0"/>
              <a:t>SN Rates and Reach</a:t>
            </a:r>
            <a:endParaRPr lang="en-US" sz="4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19" name="Content Placeholder 2"/>
          <p:cNvSpPr txBox="1">
            <a:spLocks/>
          </p:cNvSpPr>
          <p:nvPr/>
        </p:nvSpPr>
        <p:spPr>
          <a:xfrm>
            <a:off x="457200" y="1828800"/>
            <a:ext cx="8153400" cy="4724400"/>
          </a:xfrm>
          <a:prstGeom prst="rect">
            <a:avLst/>
          </a:prstGeom>
        </p:spPr>
        <p:txBody>
          <a:bodyPr vert="horz">
            <a:no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000" b="0" i="0" u="none" strike="noStrike" kern="1200" cap="none" spc="0" normalizeH="0" baseline="0" noProof="0" dirty="0" smtClean="0">
              <a:ln>
                <a:noFill/>
              </a:ln>
              <a:solidFill>
                <a:srgbClr val="FF0000"/>
              </a:solidFill>
              <a:effectLst/>
              <a:uLnTx/>
              <a:uFillTx/>
              <a:latin typeface="+mj-lt"/>
              <a:ea typeface="+mn-ea"/>
              <a:cs typeface="+mn-cs"/>
            </a:endParaRPr>
          </a:p>
        </p:txBody>
      </p:sp>
      <p:sp>
        <p:nvSpPr>
          <p:cNvPr id="18" name="Content Placeholder 2"/>
          <p:cNvSpPr txBox="1">
            <a:spLocks/>
          </p:cNvSpPr>
          <p:nvPr/>
        </p:nvSpPr>
        <p:spPr>
          <a:xfrm>
            <a:off x="392595" y="5033828"/>
            <a:ext cx="8458200" cy="1519372"/>
          </a:xfrm>
          <a:prstGeom prst="rect">
            <a:avLst/>
          </a:prstGeom>
          <a:solidFill>
            <a:schemeClr val="bg2"/>
          </a:solidFill>
          <a:ln>
            <a:solidFill>
              <a:srgbClr val="0070C0"/>
            </a:solidFill>
          </a:ln>
        </p:spPr>
        <p:txBody>
          <a:bodyPr vert="horz">
            <a:normAutofit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sz="1800" b="1" dirty="0">
                <a:latin typeface="+mj-lt"/>
              </a:rPr>
              <a:t>Larger detector mass -&gt; </a:t>
            </a:r>
            <a:r>
              <a:rPr lang="en-US" sz="1800" b="1" dirty="0" smtClean="0">
                <a:latin typeface="+mj-lt"/>
              </a:rPr>
              <a:t>further reach</a:t>
            </a:r>
            <a:endParaRPr lang="en-US" sz="1800" b="1" dirty="0">
              <a:latin typeface="+mj-lt"/>
            </a:endParaRPr>
          </a:p>
          <a:p>
            <a:r>
              <a:rPr lang="en-US" sz="1800" dirty="0" smtClean="0">
                <a:latin typeface="+mj-lt"/>
              </a:rPr>
              <a:t>Could potentially resolve Mass Hierarchy to 3-</a:t>
            </a:r>
            <a:r>
              <a:rPr lang="en-US" sz="1800" dirty="0" smtClean="0">
                <a:latin typeface="Symbol" pitchFamily="18" charset="2"/>
              </a:rPr>
              <a:t>s</a:t>
            </a:r>
            <a:r>
              <a:rPr lang="en-US" sz="1800" dirty="0" smtClean="0">
                <a:latin typeface="+mj-lt"/>
              </a:rPr>
              <a:t> out to Galaxy Edge (both </a:t>
            </a:r>
            <a:r>
              <a:rPr lang="en-US" sz="1800" dirty="0" err="1" smtClean="0">
                <a:latin typeface="+mj-lt"/>
              </a:rPr>
              <a:t>LAr</a:t>
            </a:r>
            <a:r>
              <a:rPr lang="en-US" sz="1800" dirty="0" smtClean="0">
                <a:latin typeface="+mj-lt"/>
              </a:rPr>
              <a:t> &amp; WC) if "spectral swap" features observed</a:t>
            </a:r>
          </a:p>
          <a:p>
            <a:r>
              <a:rPr lang="en-US" sz="1800" dirty="0" smtClean="0">
                <a:latin typeface="+mj-lt"/>
              </a:rPr>
              <a:t>In a hybrid </a:t>
            </a:r>
            <a:r>
              <a:rPr lang="en-US" sz="1800" dirty="0" err="1" smtClean="0">
                <a:latin typeface="+mj-lt"/>
              </a:rPr>
              <a:t>WCD+Lar</a:t>
            </a:r>
            <a:r>
              <a:rPr lang="en-US" sz="1800" dirty="0" smtClean="0">
                <a:latin typeface="+mj-lt"/>
              </a:rPr>
              <a:t>: Good </a:t>
            </a:r>
            <a:r>
              <a:rPr lang="en-US" sz="1800" dirty="0">
                <a:latin typeface="+mj-lt"/>
              </a:rPr>
              <a:t>spectral information </a:t>
            </a:r>
            <a:r>
              <a:rPr lang="en-US" sz="1800" dirty="0" smtClean="0">
                <a:latin typeface="+mj-lt"/>
              </a:rPr>
              <a:t>of </a:t>
            </a:r>
            <a:r>
              <a:rPr lang="en-US" sz="1800" dirty="0" smtClean="0">
                <a:latin typeface="Symbol" pitchFamily="18" charset="2"/>
              </a:rPr>
              <a:t>n</a:t>
            </a:r>
            <a:r>
              <a:rPr lang="en-US" sz="1800" dirty="0" smtClean="0">
                <a:latin typeface="+mj-lt"/>
              </a:rPr>
              <a:t>e </a:t>
            </a:r>
            <a:r>
              <a:rPr lang="en-US" sz="1800" dirty="0">
                <a:latin typeface="+mj-lt"/>
              </a:rPr>
              <a:t>from </a:t>
            </a:r>
            <a:r>
              <a:rPr lang="en-US" sz="1800" dirty="0" err="1">
                <a:latin typeface="+mj-lt"/>
              </a:rPr>
              <a:t>LAr</a:t>
            </a:r>
            <a:r>
              <a:rPr lang="en-US" sz="1800" dirty="0">
                <a:latin typeface="+mj-lt"/>
              </a:rPr>
              <a:t> will help resolve flavor content of the </a:t>
            </a:r>
            <a:r>
              <a:rPr lang="en-US" sz="1800" dirty="0" smtClean="0">
                <a:latin typeface="+mj-lt"/>
              </a:rPr>
              <a:t>primarily </a:t>
            </a:r>
            <a:r>
              <a:rPr lang="en-US" sz="1800" dirty="0" smtClean="0">
                <a:latin typeface="Symbol" pitchFamily="18" charset="2"/>
              </a:rPr>
              <a:t>n</a:t>
            </a:r>
            <a:r>
              <a:rPr lang="en-US" sz="1800" dirty="0" smtClean="0">
                <a:latin typeface="+mj-lt"/>
              </a:rPr>
              <a:t>e-bar </a:t>
            </a:r>
            <a:r>
              <a:rPr lang="en-US" sz="1800" dirty="0">
                <a:latin typeface="+mj-lt"/>
              </a:rPr>
              <a:t>in </a:t>
            </a:r>
            <a:r>
              <a:rPr lang="en-US" sz="1800" dirty="0" smtClean="0">
                <a:latin typeface="+mj-lt"/>
              </a:rPr>
              <a:t>WCD</a:t>
            </a:r>
            <a:endParaRPr lang="en-US" sz="1800" dirty="0">
              <a:latin typeface="+mj-lt"/>
            </a:endParaRPr>
          </a:p>
          <a:p>
            <a:endParaRPr lang="en-US" sz="1800" dirty="0">
              <a:latin typeface="+mj-lt"/>
            </a:endParaRPr>
          </a:p>
        </p:txBody>
      </p:sp>
      <p:sp>
        <p:nvSpPr>
          <p:cNvPr id="15" name="Rectangle 14"/>
          <p:cNvSpPr/>
          <p:nvPr/>
        </p:nvSpPr>
        <p:spPr>
          <a:xfrm>
            <a:off x="182234" y="1471281"/>
            <a:ext cx="2332366" cy="2007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16384"/>
          <p:cNvGrpSpPr/>
          <p:nvPr/>
        </p:nvGrpSpPr>
        <p:grpSpPr>
          <a:xfrm>
            <a:off x="154076" y="1458367"/>
            <a:ext cx="5048860" cy="3479393"/>
            <a:chOff x="154076" y="1458367"/>
            <a:chExt cx="5048860" cy="3479393"/>
          </a:xfrm>
        </p:grpSpPr>
        <p:grpSp>
          <p:nvGrpSpPr>
            <p:cNvPr id="5" name="Group 16383"/>
            <p:cNvGrpSpPr/>
            <p:nvPr/>
          </p:nvGrpSpPr>
          <p:grpSpPr>
            <a:xfrm>
              <a:off x="154076" y="1458367"/>
              <a:ext cx="5048860" cy="3479393"/>
              <a:chOff x="154076" y="1458367"/>
              <a:chExt cx="5048860" cy="3479393"/>
            </a:xfrm>
          </p:grpSpPr>
          <p:pic>
            <p:nvPicPr>
              <p:cNvPr id="1028" name="Picture 4"/>
              <p:cNvPicPr>
                <a:picLocks noChangeAspect="1" noChangeArrowheads="1"/>
              </p:cNvPicPr>
              <p:nvPr/>
            </p:nvPicPr>
            <p:blipFill rotWithShape="1">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7548" b="1696"/>
              <a:stretch/>
            </p:blipFill>
            <p:spPr bwMode="auto">
              <a:xfrm>
                <a:off x="182234" y="1737360"/>
                <a:ext cx="5020702" cy="320040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24" name="TextBox 23"/>
              <p:cNvSpPr txBox="1"/>
              <p:nvPr/>
            </p:nvSpPr>
            <p:spPr>
              <a:xfrm rot="1481147">
                <a:off x="2855300" y="3500891"/>
                <a:ext cx="938655" cy="338554"/>
              </a:xfrm>
              <a:prstGeom prst="rect">
                <a:avLst/>
              </a:prstGeom>
              <a:noFill/>
            </p:spPr>
            <p:txBody>
              <a:bodyPr wrap="none" rtlCol="0">
                <a:spAutoFit/>
              </a:bodyPr>
              <a:lstStyle/>
              <a:p>
                <a:r>
                  <a:rPr lang="en-US" sz="1600" b="1" dirty="0" smtClean="0">
                    <a:solidFill>
                      <a:srgbClr val="002060"/>
                    </a:solidFill>
                    <a:latin typeface="+mj-lt"/>
                  </a:rPr>
                  <a:t>34 </a:t>
                </a:r>
                <a:r>
                  <a:rPr lang="en-US" sz="1600" b="1" dirty="0" err="1" smtClean="0">
                    <a:solidFill>
                      <a:srgbClr val="002060"/>
                    </a:solidFill>
                    <a:latin typeface="+mj-lt"/>
                  </a:rPr>
                  <a:t>kt</a:t>
                </a:r>
                <a:r>
                  <a:rPr lang="en-US" sz="1600" b="1" dirty="0" smtClean="0">
                    <a:solidFill>
                      <a:srgbClr val="002060"/>
                    </a:solidFill>
                    <a:latin typeface="+mj-lt"/>
                  </a:rPr>
                  <a:t> </a:t>
                </a:r>
                <a:r>
                  <a:rPr lang="en-US" sz="1600" b="1" dirty="0" err="1" smtClean="0">
                    <a:solidFill>
                      <a:srgbClr val="002060"/>
                    </a:solidFill>
                    <a:latin typeface="+mj-lt"/>
                  </a:rPr>
                  <a:t>LAr</a:t>
                </a:r>
                <a:endParaRPr lang="en-US" sz="1600" b="1" dirty="0">
                  <a:solidFill>
                    <a:srgbClr val="002060"/>
                  </a:solidFill>
                  <a:latin typeface="+mj-lt"/>
                </a:endParaRPr>
              </a:p>
            </p:txBody>
          </p:sp>
          <p:sp>
            <p:nvSpPr>
              <p:cNvPr id="29" name="TextBox 28"/>
              <p:cNvSpPr txBox="1"/>
              <p:nvPr/>
            </p:nvSpPr>
            <p:spPr>
              <a:xfrm rot="1584530">
                <a:off x="3018320" y="2942914"/>
                <a:ext cx="1132678" cy="365268"/>
              </a:xfrm>
              <a:prstGeom prst="rect">
                <a:avLst/>
              </a:prstGeom>
              <a:noFill/>
            </p:spPr>
            <p:txBody>
              <a:bodyPr wrap="none" rtlCol="0">
                <a:spAutoFit/>
              </a:bodyPr>
              <a:lstStyle/>
              <a:p>
                <a:r>
                  <a:rPr lang="en-US" sz="1600" b="1" dirty="0" smtClean="0">
                    <a:solidFill>
                      <a:srgbClr val="FF0000"/>
                    </a:solidFill>
                    <a:latin typeface="+mj-lt"/>
                  </a:rPr>
                  <a:t>200 </a:t>
                </a:r>
                <a:r>
                  <a:rPr lang="en-US" sz="1600" b="1" dirty="0" err="1" smtClean="0">
                    <a:solidFill>
                      <a:srgbClr val="FF0000"/>
                    </a:solidFill>
                    <a:latin typeface="+mj-lt"/>
                  </a:rPr>
                  <a:t>kt</a:t>
                </a:r>
                <a:r>
                  <a:rPr lang="en-US" sz="1600" b="1" dirty="0" smtClean="0">
                    <a:solidFill>
                      <a:srgbClr val="FF0000"/>
                    </a:solidFill>
                    <a:latin typeface="+mj-lt"/>
                  </a:rPr>
                  <a:t> WC</a:t>
                </a:r>
                <a:endParaRPr lang="en-US" sz="1600" b="1" dirty="0">
                  <a:solidFill>
                    <a:srgbClr val="FF0000"/>
                  </a:solidFill>
                  <a:latin typeface="+mj-lt"/>
                </a:endParaRPr>
              </a:p>
            </p:txBody>
          </p:sp>
          <p:sp>
            <p:nvSpPr>
              <p:cNvPr id="30" name="TextBox 29"/>
              <p:cNvSpPr txBox="1"/>
              <p:nvPr/>
            </p:nvSpPr>
            <p:spPr>
              <a:xfrm rot="1447435">
                <a:off x="3456662" y="3332258"/>
                <a:ext cx="425801" cy="365268"/>
              </a:xfrm>
              <a:prstGeom prst="rect">
                <a:avLst/>
              </a:prstGeom>
              <a:noFill/>
            </p:spPr>
            <p:txBody>
              <a:bodyPr wrap="none" rtlCol="0">
                <a:spAutoFit/>
              </a:bodyPr>
              <a:lstStyle/>
              <a:p>
                <a:r>
                  <a:rPr lang="en-US" sz="1600" b="1" dirty="0" smtClean="0">
                    <a:solidFill>
                      <a:srgbClr val="FF0000"/>
                    </a:solidFill>
                    <a:latin typeface="+mj-lt"/>
                  </a:rPr>
                  <a:t>SK</a:t>
                </a:r>
                <a:endParaRPr lang="en-US" sz="1600" b="1" dirty="0">
                  <a:solidFill>
                    <a:srgbClr val="FF0000"/>
                  </a:solidFill>
                  <a:latin typeface="+mj-lt"/>
                </a:endParaRPr>
              </a:p>
            </p:txBody>
          </p:sp>
          <p:sp>
            <p:nvSpPr>
              <p:cNvPr id="14" name="TextBox 13"/>
              <p:cNvSpPr txBox="1"/>
              <p:nvPr/>
            </p:nvSpPr>
            <p:spPr>
              <a:xfrm rot="16200000">
                <a:off x="58377" y="1554066"/>
                <a:ext cx="468398" cy="276999"/>
              </a:xfrm>
              <a:prstGeom prst="rect">
                <a:avLst/>
              </a:prstGeom>
              <a:noFill/>
            </p:spPr>
            <p:txBody>
              <a:bodyPr wrap="none" rtlCol="0">
                <a:spAutoFit/>
              </a:bodyPr>
              <a:lstStyle/>
              <a:p>
                <a:r>
                  <a:rPr lang="en-US" sz="1200" b="1" dirty="0" smtClean="0">
                    <a:latin typeface="+mj-lt"/>
                  </a:rPr>
                  <a:t>/30s</a:t>
                </a:r>
                <a:endParaRPr lang="en-US" sz="1200" b="1" dirty="0">
                  <a:latin typeface="+mj-lt"/>
                </a:endParaRPr>
              </a:p>
            </p:txBody>
          </p:sp>
          <p:cxnSp>
            <p:nvCxnSpPr>
              <p:cNvPr id="17" name="Straight Connector 16"/>
              <p:cNvCxnSpPr/>
              <p:nvPr/>
            </p:nvCxnSpPr>
            <p:spPr>
              <a:xfrm>
                <a:off x="620486" y="2723606"/>
                <a:ext cx="4225834" cy="0"/>
              </a:xfrm>
              <a:prstGeom prst="line">
                <a:avLst/>
              </a:prstGeom>
              <a:ln w="28575">
                <a:solidFill>
                  <a:srgbClr val="92D050"/>
                </a:solidFill>
                <a:prstDash val="sysDot"/>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919441" y="2681773"/>
                <a:ext cx="883575" cy="261610"/>
              </a:xfrm>
              <a:prstGeom prst="rect">
                <a:avLst/>
              </a:prstGeom>
              <a:noFill/>
            </p:spPr>
            <p:txBody>
              <a:bodyPr wrap="none" rtlCol="0">
                <a:spAutoFit/>
              </a:bodyPr>
              <a:lstStyle/>
              <a:p>
                <a:r>
                  <a:rPr lang="en-US" sz="1050" b="1" dirty="0" smtClean="0">
                    <a:solidFill>
                      <a:schemeClr val="tx1">
                        <a:lumMod val="75000"/>
                        <a:lumOff val="25000"/>
                      </a:schemeClr>
                    </a:solidFill>
                    <a:latin typeface="Arial Black" pitchFamily="34" charset="0"/>
                  </a:rPr>
                  <a:t>700 </a:t>
                </a:r>
                <a:r>
                  <a:rPr lang="en-US" sz="1050" b="1" dirty="0" err="1" smtClean="0">
                    <a:solidFill>
                      <a:schemeClr val="tx1">
                        <a:lumMod val="75000"/>
                        <a:lumOff val="25000"/>
                      </a:schemeClr>
                    </a:solidFill>
                    <a:latin typeface="Arial Black" pitchFamily="34" charset="0"/>
                  </a:rPr>
                  <a:t>mwe</a:t>
                </a:r>
                <a:endParaRPr lang="en-US" sz="1050" b="1" dirty="0">
                  <a:solidFill>
                    <a:schemeClr val="tx1">
                      <a:lumMod val="75000"/>
                      <a:lumOff val="25000"/>
                    </a:schemeClr>
                  </a:solidFill>
                  <a:latin typeface="Arial Black" pitchFamily="34" charset="0"/>
                </a:endParaRPr>
              </a:p>
            </p:txBody>
          </p:sp>
        </p:grpSp>
        <p:sp>
          <p:nvSpPr>
            <p:cNvPr id="11" name="TextBox 10"/>
            <p:cNvSpPr txBox="1"/>
            <p:nvPr/>
          </p:nvSpPr>
          <p:spPr>
            <a:xfrm>
              <a:off x="726765" y="3897876"/>
              <a:ext cx="1571969" cy="307777"/>
            </a:xfrm>
            <a:prstGeom prst="rect">
              <a:avLst/>
            </a:prstGeom>
            <a:noFill/>
          </p:spPr>
          <p:txBody>
            <a:bodyPr wrap="none" rtlCol="0">
              <a:spAutoFit/>
            </a:bodyPr>
            <a:lstStyle/>
            <a:p>
              <a:r>
                <a:rPr lang="en-US" sz="1400" b="1" dirty="0">
                  <a:latin typeface="+mj-lt"/>
                </a:rPr>
                <a:t>c</a:t>
              </a:r>
              <a:r>
                <a:rPr lang="en-US" sz="1400" b="1" dirty="0" smtClean="0">
                  <a:latin typeface="+mj-lt"/>
                </a:rPr>
                <a:t>osmic </a:t>
              </a:r>
              <a:r>
                <a:rPr lang="en-US" sz="1400" b="1" dirty="0" err="1" smtClean="0">
                  <a:latin typeface="+mj-lt"/>
                </a:rPr>
                <a:t>muons</a:t>
              </a:r>
              <a:r>
                <a:rPr lang="en-US" sz="1400" b="1" dirty="0" smtClean="0">
                  <a:latin typeface="+mj-lt"/>
                </a:rPr>
                <a:t>/30s</a:t>
              </a:r>
              <a:endParaRPr lang="en-US" sz="1400" b="1" dirty="0">
                <a:latin typeface="+mj-lt"/>
              </a:endParaRPr>
            </a:p>
          </p:txBody>
        </p:sp>
      </p:grpSp>
      <p:grpSp>
        <p:nvGrpSpPr>
          <p:cNvPr id="7" name="Group 24"/>
          <p:cNvGrpSpPr/>
          <p:nvPr/>
        </p:nvGrpSpPr>
        <p:grpSpPr>
          <a:xfrm>
            <a:off x="1760365" y="1815781"/>
            <a:ext cx="2178481" cy="2745586"/>
            <a:chOff x="1760365" y="1815781"/>
            <a:chExt cx="2178481" cy="2745586"/>
          </a:xfrm>
        </p:grpSpPr>
        <p:cxnSp>
          <p:nvCxnSpPr>
            <p:cNvPr id="8" name="Straight Connector 7"/>
            <p:cNvCxnSpPr/>
            <p:nvPr/>
          </p:nvCxnSpPr>
          <p:spPr>
            <a:xfrm>
              <a:off x="2563016" y="1828800"/>
              <a:ext cx="0" cy="2732567"/>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885790" y="1828800"/>
              <a:ext cx="0" cy="2732567"/>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760365" y="2005120"/>
              <a:ext cx="2178481" cy="276999"/>
            </a:xfrm>
            <a:prstGeom prst="rect">
              <a:avLst/>
            </a:prstGeom>
            <a:solidFill>
              <a:schemeClr val="bg1"/>
            </a:solidFill>
          </p:spPr>
          <p:txBody>
            <a:bodyPr wrap="none" rtlCol="0">
              <a:spAutoFit/>
            </a:bodyPr>
            <a:lstStyle/>
            <a:p>
              <a:pPr algn="ctr"/>
              <a:r>
                <a:rPr lang="en-US" sz="1200" dirty="0" smtClean="0"/>
                <a:t>3-</a:t>
              </a:r>
              <a:r>
                <a:rPr lang="en-US" sz="1200" dirty="0" smtClean="0">
                  <a:latin typeface="Symbol" pitchFamily="18" charset="2"/>
                </a:rPr>
                <a:t>s</a:t>
              </a:r>
              <a:r>
                <a:rPr lang="en-US" sz="1200" dirty="0" smtClean="0"/>
                <a:t> Mass Hierarchy sensitivity</a:t>
              </a:r>
              <a:endParaRPr lang="en-US" sz="1200" dirty="0"/>
            </a:p>
          </p:txBody>
        </p:sp>
        <p:sp>
          <p:nvSpPr>
            <p:cNvPr id="23" name="TextBox 22"/>
            <p:cNvSpPr txBox="1"/>
            <p:nvPr/>
          </p:nvSpPr>
          <p:spPr>
            <a:xfrm>
              <a:off x="2814390" y="1822312"/>
              <a:ext cx="476541" cy="307777"/>
            </a:xfrm>
            <a:prstGeom prst="rect">
              <a:avLst/>
            </a:prstGeom>
            <a:noFill/>
          </p:spPr>
          <p:txBody>
            <a:bodyPr wrap="none" rtlCol="0">
              <a:spAutoFit/>
            </a:bodyPr>
            <a:lstStyle/>
            <a:p>
              <a:r>
                <a:rPr lang="en-US" sz="1400" dirty="0" smtClean="0">
                  <a:solidFill>
                    <a:srgbClr val="FF0000"/>
                  </a:solidFill>
                </a:rPr>
                <a:t>WC</a:t>
              </a:r>
              <a:endParaRPr lang="en-US" sz="1400" dirty="0">
                <a:solidFill>
                  <a:srgbClr val="FF0000"/>
                </a:solidFill>
              </a:endParaRPr>
            </a:p>
          </p:txBody>
        </p:sp>
        <p:sp>
          <p:nvSpPr>
            <p:cNvPr id="31" name="TextBox 30"/>
            <p:cNvSpPr txBox="1"/>
            <p:nvPr/>
          </p:nvSpPr>
          <p:spPr>
            <a:xfrm>
              <a:off x="2149794" y="1815781"/>
              <a:ext cx="479170" cy="307777"/>
            </a:xfrm>
            <a:prstGeom prst="rect">
              <a:avLst/>
            </a:prstGeom>
            <a:noFill/>
          </p:spPr>
          <p:txBody>
            <a:bodyPr wrap="none" rtlCol="0">
              <a:spAutoFit/>
            </a:bodyPr>
            <a:lstStyle/>
            <a:p>
              <a:r>
                <a:rPr lang="en-US" sz="1400" dirty="0" err="1" smtClean="0">
                  <a:solidFill>
                    <a:srgbClr val="0070C0"/>
                  </a:solidFill>
                </a:rPr>
                <a:t>LAr</a:t>
              </a:r>
              <a:endParaRPr lang="en-US" sz="1400" dirty="0">
                <a:solidFill>
                  <a:srgbClr val="0070C0"/>
                </a:solidFill>
              </a:endParaRPr>
            </a:p>
          </p:txBody>
        </p:sp>
      </p:grpSp>
      <p:grpSp>
        <p:nvGrpSpPr>
          <p:cNvPr id="9" name="Group 27"/>
          <p:cNvGrpSpPr/>
          <p:nvPr/>
        </p:nvGrpSpPr>
        <p:grpSpPr>
          <a:xfrm>
            <a:off x="4996599" y="1609461"/>
            <a:ext cx="4070074" cy="3042328"/>
            <a:chOff x="4996599" y="1609461"/>
            <a:chExt cx="4070074" cy="3042328"/>
          </a:xfrm>
        </p:grpSpPr>
        <p:pic>
          <p:nvPicPr>
            <p:cNvPr id="16390" name="Picture 6"/>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996599" y="2244817"/>
              <a:ext cx="4070074" cy="105876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6391" name="Picture 7"/>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063680" y="3345742"/>
              <a:ext cx="3976688" cy="130604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26" name="TextBox 25"/>
            <p:cNvSpPr txBox="1"/>
            <p:nvPr/>
          </p:nvSpPr>
          <p:spPr>
            <a:xfrm>
              <a:off x="5223887" y="1609461"/>
              <a:ext cx="3808607" cy="646331"/>
            </a:xfrm>
            <a:prstGeom prst="rect">
              <a:avLst/>
            </a:prstGeom>
            <a:noFill/>
          </p:spPr>
          <p:txBody>
            <a:bodyPr wrap="none" rtlCol="0">
              <a:spAutoFit/>
            </a:bodyPr>
            <a:lstStyle/>
            <a:p>
              <a:r>
                <a:rPr lang="en-US" dirty="0" smtClean="0">
                  <a:solidFill>
                    <a:srgbClr val="002060"/>
                  </a:solidFill>
                </a:rPr>
                <a:t>Significant difference in model</a:t>
              </a:r>
            </a:p>
            <a:p>
              <a:r>
                <a:rPr lang="en-US" dirty="0">
                  <a:solidFill>
                    <a:srgbClr val="002060"/>
                  </a:solidFill>
                </a:rPr>
                <a:t>e</a:t>
              </a:r>
              <a:r>
                <a:rPr lang="en-US" dirty="0" smtClean="0">
                  <a:solidFill>
                    <a:srgbClr val="002060"/>
                  </a:solidFill>
                </a:rPr>
                <a:t>vent rate prediction - but still large </a:t>
              </a:r>
              <a:endParaRPr lang="en-US" dirty="0">
                <a:solidFill>
                  <a:srgbClr val="002060"/>
                </a:solidFill>
              </a:endParaRPr>
            </a:p>
          </p:txBody>
        </p:sp>
        <p:sp>
          <p:nvSpPr>
            <p:cNvPr id="27" name="Oval 26"/>
            <p:cNvSpPr/>
            <p:nvPr/>
          </p:nvSpPr>
          <p:spPr>
            <a:xfrm>
              <a:off x="6532872" y="4184871"/>
              <a:ext cx="914400" cy="2933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7879648" y="4184871"/>
              <a:ext cx="914400" cy="2933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238125" y="262731"/>
            <a:ext cx="7381875" cy="6215063"/>
            <a:chOff x="30" y="542"/>
            <a:chExt cx="4650" cy="3915"/>
          </a:xfrm>
        </p:grpSpPr>
        <p:pic>
          <p:nvPicPr>
            <p:cNvPr id="31748" name="図 19" descr="spectrum-may2007-withreasolar.emf"/>
            <p:cNvPicPr>
              <a:picLocks noChangeAspect="1"/>
            </p:cNvPicPr>
            <p:nvPr/>
          </p:nvPicPr>
          <p:blipFill>
            <a:blip r:embed="rId2"/>
            <a:srcRect/>
            <a:stretch>
              <a:fillRect/>
            </a:stretch>
          </p:blipFill>
          <p:spPr bwMode="auto">
            <a:xfrm>
              <a:off x="30" y="542"/>
              <a:ext cx="4140" cy="3915"/>
            </a:xfrm>
            <a:prstGeom prst="rect">
              <a:avLst/>
            </a:prstGeom>
            <a:noFill/>
            <a:ln w="9525">
              <a:noFill/>
              <a:miter lim="800000"/>
              <a:headEnd/>
              <a:tailEnd/>
            </a:ln>
          </p:spPr>
        </p:pic>
        <p:sp>
          <p:nvSpPr>
            <p:cNvPr id="31749" name="Text Box 11"/>
            <p:cNvSpPr txBox="1">
              <a:spLocks noChangeArrowheads="1"/>
            </p:cNvSpPr>
            <p:nvPr/>
          </p:nvSpPr>
          <p:spPr bwMode="auto">
            <a:xfrm>
              <a:off x="2160" y="585"/>
              <a:ext cx="2520" cy="1030"/>
            </a:xfrm>
            <a:prstGeom prst="rect">
              <a:avLst/>
            </a:prstGeom>
            <a:solidFill>
              <a:schemeClr val="bg1"/>
            </a:solidFill>
            <a:ln w="9525">
              <a:solidFill>
                <a:schemeClr val="tx1"/>
              </a:solidFill>
              <a:miter lim="800000"/>
              <a:headEnd/>
              <a:tailEnd/>
            </a:ln>
          </p:spPr>
          <p:txBody>
            <a:bodyPr lIns="0" tIns="0" rIns="0" bIns="0">
              <a:prstTxWarp prst="textNoShape">
                <a:avLst/>
              </a:prstTxWarp>
              <a:spAutoFit/>
            </a:bodyPr>
            <a:lstStyle/>
            <a:p>
              <a:pPr algn="l" hangingPunct="0">
                <a:lnSpc>
                  <a:spcPts val="1600"/>
                </a:lnSpc>
                <a:buClr>
                  <a:srgbClr val="000000"/>
                </a:buClr>
                <a:buSzPct val="45000"/>
                <a:buFont typeface="StarSymbol" charset="0"/>
                <a:buNone/>
                <a:tabLst>
                  <a:tab pos="723900" algn="l"/>
                  <a:tab pos="1447800" algn="l"/>
                  <a:tab pos="2171700" algn="l"/>
                  <a:tab pos="2895600" algn="l"/>
                  <a:tab pos="3619500" algn="l"/>
                </a:tabLst>
              </a:pPr>
              <a:r>
                <a:rPr kumimoji="1" lang="en-GB" altLang="ja-JP" sz="1600" b="1">
                  <a:solidFill>
                    <a:srgbClr val="0000FF"/>
                  </a:solidFill>
                  <a:ea typeface="Arial" charset="0"/>
                  <a:cs typeface="Arial" charset="0"/>
                </a:rPr>
                <a:t>Constant SN rate (Totani </a:t>
              </a:r>
              <a:r>
                <a:rPr kumimoji="1" lang="en-GB" altLang="ja-JP" sz="1600" b="1" i="1">
                  <a:solidFill>
                    <a:srgbClr val="0000FF"/>
                  </a:solidFill>
                  <a:ea typeface="Arial" charset="0"/>
                  <a:cs typeface="Arial" charset="0"/>
                </a:rPr>
                <a:t>et al.</a:t>
              </a:r>
              <a:r>
                <a:rPr kumimoji="1" lang="en-GB" altLang="ja-JP" sz="1600" b="1">
                  <a:solidFill>
                    <a:srgbClr val="0000FF"/>
                  </a:solidFill>
                  <a:ea typeface="Arial" charset="0"/>
                  <a:cs typeface="Arial" charset="0"/>
                </a:rPr>
                <a:t>, 1996)</a:t>
              </a:r>
            </a:p>
            <a:p>
              <a:pPr algn="l" hangingPunct="0">
                <a:lnSpc>
                  <a:spcPts val="1600"/>
                </a:lnSpc>
                <a:buClr>
                  <a:srgbClr val="000000"/>
                </a:buClr>
                <a:buSzPct val="45000"/>
                <a:buFont typeface="StarSymbol" charset="0"/>
                <a:buNone/>
                <a:tabLst>
                  <a:tab pos="723900" algn="l"/>
                  <a:tab pos="1447800" algn="l"/>
                  <a:tab pos="2171700" algn="l"/>
                  <a:tab pos="2895600" algn="l"/>
                  <a:tab pos="3619500" algn="l"/>
                </a:tabLst>
              </a:pPr>
              <a:r>
                <a:rPr kumimoji="1" lang="en-GB" altLang="ja-JP" sz="1600" b="1">
                  <a:solidFill>
                    <a:srgbClr val="23FF23"/>
                  </a:solidFill>
                  <a:ea typeface="Arial" charset="0"/>
                  <a:cs typeface="Arial" charset="0"/>
                </a:rPr>
                <a:t>Totani </a:t>
              </a:r>
              <a:r>
                <a:rPr kumimoji="1" lang="en-GB" altLang="ja-JP" sz="1600" b="1" i="1">
                  <a:solidFill>
                    <a:srgbClr val="23FF23"/>
                  </a:solidFill>
                  <a:ea typeface="Arial" charset="0"/>
                  <a:cs typeface="Arial" charset="0"/>
                </a:rPr>
                <a:t>et al.</a:t>
              </a:r>
              <a:r>
                <a:rPr kumimoji="1" lang="en-GB" altLang="ja-JP" sz="1600" b="1">
                  <a:solidFill>
                    <a:srgbClr val="23FF23"/>
                  </a:solidFill>
                  <a:ea typeface="Arial" charset="0"/>
                  <a:cs typeface="Arial" charset="0"/>
                </a:rPr>
                <a:t>, 1997</a:t>
              </a:r>
            </a:p>
            <a:p>
              <a:pPr algn="l" hangingPunct="0">
                <a:lnSpc>
                  <a:spcPts val="1600"/>
                </a:lnSpc>
                <a:buClr>
                  <a:srgbClr val="000000"/>
                </a:buClr>
                <a:buSzPct val="45000"/>
                <a:buFont typeface="StarSymbol" charset="0"/>
                <a:buNone/>
                <a:tabLst>
                  <a:tab pos="723900" algn="l"/>
                  <a:tab pos="1447800" algn="l"/>
                  <a:tab pos="2171700" algn="l"/>
                  <a:tab pos="2895600" algn="l"/>
                  <a:tab pos="3619500" algn="l"/>
                </a:tabLst>
              </a:pPr>
              <a:r>
                <a:rPr kumimoji="1" lang="en-GB" altLang="ja-JP" sz="1600" b="1">
                  <a:solidFill>
                    <a:srgbClr val="FF0000"/>
                  </a:solidFill>
                  <a:ea typeface="Arial" charset="0"/>
                  <a:cs typeface="Arial" charset="0"/>
                </a:rPr>
                <a:t>Hartmann, Woosley, 1997</a:t>
              </a:r>
            </a:p>
            <a:p>
              <a:pPr algn="l" hangingPunct="0">
                <a:lnSpc>
                  <a:spcPts val="1600"/>
                </a:lnSpc>
                <a:buClr>
                  <a:srgbClr val="000000"/>
                </a:buClr>
                <a:buSzPct val="45000"/>
                <a:buFont typeface="StarSymbol" charset="0"/>
                <a:buNone/>
                <a:tabLst>
                  <a:tab pos="723900" algn="l"/>
                  <a:tab pos="1447800" algn="l"/>
                  <a:tab pos="2171700" algn="l"/>
                  <a:tab pos="2895600" algn="l"/>
                  <a:tab pos="3619500" algn="l"/>
                </a:tabLst>
              </a:pPr>
              <a:r>
                <a:rPr kumimoji="1" lang="en-GB" altLang="ja-JP" sz="1600" b="1">
                  <a:solidFill>
                    <a:srgbClr val="FFFF00"/>
                  </a:solidFill>
                  <a:ea typeface="Arial" charset="0"/>
                  <a:cs typeface="Arial" charset="0"/>
                </a:rPr>
                <a:t>Malaney, 1997</a:t>
              </a:r>
            </a:p>
            <a:p>
              <a:pPr algn="l" hangingPunct="0">
                <a:lnSpc>
                  <a:spcPts val="1600"/>
                </a:lnSpc>
                <a:buClr>
                  <a:srgbClr val="000000"/>
                </a:buClr>
                <a:buSzPct val="45000"/>
                <a:buFont typeface="StarSymbol" charset="0"/>
                <a:buNone/>
                <a:tabLst>
                  <a:tab pos="723900" algn="l"/>
                  <a:tab pos="1447800" algn="l"/>
                  <a:tab pos="2171700" algn="l"/>
                  <a:tab pos="2895600" algn="l"/>
                  <a:tab pos="3619500" algn="l"/>
                </a:tabLst>
              </a:pPr>
              <a:r>
                <a:rPr kumimoji="1" lang="en-GB" altLang="ja-JP" sz="1600" b="1">
                  <a:solidFill>
                    <a:srgbClr val="00DCFF"/>
                  </a:solidFill>
                  <a:ea typeface="Arial" charset="0"/>
                  <a:cs typeface="Arial" charset="0"/>
                </a:rPr>
                <a:t>Kaplinghat </a:t>
              </a:r>
              <a:r>
                <a:rPr kumimoji="1" lang="en-GB" altLang="ja-JP" sz="1600" b="1" i="1">
                  <a:solidFill>
                    <a:srgbClr val="00DCFF"/>
                  </a:solidFill>
                  <a:ea typeface="Arial" charset="0"/>
                  <a:cs typeface="Arial" charset="0"/>
                </a:rPr>
                <a:t>et al.</a:t>
              </a:r>
              <a:r>
                <a:rPr kumimoji="1" lang="en-GB" altLang="ja-JP" sz="1600" b="1">
                  <a:solidFill>
                    <a:srgbClr val="00DCFF"/>
                  </a:solidFill>
                  <a:ea typeface="Arial" charset="0"/>
                  <a:cs typeface="Arial" charset="0"/>
                </a:rPr>
                <a:t>, 2000 </a:t>
              </a:r>
            </a:p>
            <a:p>
              <a:pPr algn="l" hangingPunct="0">
                <a:lnSpc>
                  <a:spcPts val="1600"/>
                </a:lnSpc>
                <a:buClr>
                  <a:srgbClr val="000000"/>
                </a:buClr>
                <a:buSzPct val="45000"/>
                <a:buFont typeface="StarSymbol" charset="0"/>
                <a:buNone/>
                <a:tabLst>
                  <a:tab pos="723900" algn="l"/>
                  <a:tab pos="1447800" algn="l"/>
                  <a:tab pos="2171700" algn="l"/>
                  <a:tab pos="2895600" algn="l"/>
                  <a:tab pos="3619500" algn="l"/>
                </a:tabLst>
              </a:pPr>
              <a:r>
                <a:rPr kumimoji="1" lang="en-GB" altLang="ja-JP" sz="1600" b="1">
                  <a:solidFill>
                    <a:srgbClr val="FF00FF"/>
                  </a:solidFill>
                  <a:ea typeface="Arial" charset="0"/>
                  <a:cs typeface="Arial" charset="0"/>
                </a:rPr>
                <a:t>Ando et al., 2005</a:t>
              </a:r>
            </a:p>
            <a:p>
              <a:pPr algn="l" hangingPunct="0">
                <a:lnSpc>
                  <a:spcPts val="1600"/>
                </a:lnSpc>
                <a:buClr>
                  <a:srgbClr val="000000"/>
                </a:buClr>
                <a:buSzPct val="45000"/>
                <a:buFont typeface="StarSymbol" charset="0"/>
                <a:buNone/>
                <a:tabLst>
                  <a:tab pos="723900" algn="l"/>
                  <a:tab pos="1447800" algn="l"/>
                  <a:tab pos="2171700" algn="l"/>
                  <a:tab pos="2895600" algn="l"/>
                  <a:tab pos="3619500" algn="l"/>
                </a:tabLst>
              </a:pPr>
              <a:r>
                <a:rPr kumimoji="1" lang="en-GB" altLang="ja-JP" sz="1600" b="1">
                  <a:ea typeface="Arial" charset="0"/>
                  <a:cs typeface="Arial" charset="0"/>
                </a:rPr>
                <a:t>Lunardini, 2006</a:t>
              </a:r>
            </a:p>
            <a:p>
              <a:pPr algn="l" hangingPunct="0">
                <a:lnSpc>
                  <a:spcPts val="1600"/>
                </a:lnSpc>
                <a:buClr>
                  <a:srgbClr val="000000"/>
                </a:buClr>
                <a:buSzPct val="45000"/>
                <a:buFont typeface="StarSymbol" charset="0"/>
                <a:buNone/>
                <a:tabLst>
                  <a:tab pos="723900" algn="l"/>
                  <a:tab pos="1447800" algn="l"/>
                  <a:tab pos="2171700" algn="l"/>
                  <a:tab pos="2895600" algn="l"/>
                  <a:tab pos="3619500" algn="l"/>
                </a:tabLst>
              </a:pPr>
              <a:r>
                <a:rPr kumimoji="1" lang="en-GB" altLang="ja-JP" sz="1600" b="1">
                  <a:solidFill>
                    <a:srgbClr val="FF0000"/>
                  </a:solidFill>
                  <a:ea typeface="Arial" charset="0"/>
                  <a:cs typeface="Arial" charset="0"/>
                </a:rPr>
                <a:t>Fukugita, Kawasaki, 2003(dashed)</a:t>
              </a:r>
            </a:p>
          </p:txBody>
        </p:sp>
        <p:sp>
          <p:nvSpPr>
            <p:cNvPr id="31750" name="Text Box 4"/>
            <p:cNvSpPr txBox="1">
              <a:spLocks noChangeArrowheads="1"/>
            </p:cNvSpPr>
            <p:nvPr/>
          </p:nvSpPr>
          <p:spPr bwMode="auto">
            <a:xfrm>
              <a:off x="1170" y="855"/>
              <a:ext cx="945" cy="192"/>
            </a:xfrm>
            <a:prstGeom prst="rect">
              <a:avLst/>
            </a:prstGeom>
            <a:noFill/>
            <a:ln w="9525">
              <a:noFill/>
              <a:miter lim="800000"/>
              <a:headEnd/>
              <a:tailEnd/>
            </a:ln>
          </p:spPr>
          <p:txBody>
            <a:bodyPr lIns="0" tIns="0" rIns="0" bIns="0">
              <a:prstTxWarp prst="textNoShape">
                <a:avLst/>
              </a:prstTxWarp>
              <a:spAutoFit/>
            </a:bodyPr>
            <a:lstStyle/>
            <a:p>
              <a:pPr algn="l" hangingPunct="0">
                <a:buClr>
                  <a:srgbClr val="000000"/>
                </a:buClr>
                <a:buSzPct val="45000"/>
                <a:tabLst>
                  <a:tab pos="723900" algn="l"/>
                </a:tabLst>
              </a:pPr>
              <a:r>
                <a:rPr kumimoji="1" lang="en-GB" altLang="ja-JP" sz="2000" b="1" dirty="0">
                  <a:solidFill>
                    <a:srgbClr val="000000"/>
                  </a:solidFill>
                  <a:ea typeface="Arial" charset="0"/>
                  <a:cs typeface="Arial" charset="0"/>
                </a:rPr>
                <a:t>Solar </a:t>
              </a:r>
              <a:r>
                <a:rPr kumimoji="1" lang="en-GB" altLang="ja-JP" sz="2000" b="1" baseline="33000" dirty="0">
                  <a:solidFill>
                    <a:srgbClr val="000000"/>
                  </a:solidFill>
                  <a:ea typeface="Arial" charset="0"/>
                  <a:cs typeface="Arial" charset="0"/>
                </a:rPr>
                <a:t>8</a:t>
              </a:r>
              <a:r>
                <a:rPr kumimoji="1" lang="en-GB" altLang="ja-JP" sz="2000" b="1" dirty="0">
                  <a:solidFill>
                    <a:srgbClr val="000000"/>
                  </a:solidFill>
                  <a:ea typeface="Arial" charset="0"/>
                  <a:cs typeface="Arial" charset="0"/>
                </a:rPr>
                <a:t>B </a:t>
              </a:r>
              <a:r>
                <a:rPr kumimoji="1" lang="en-GB" altLang="ja-JP" sz="2000" b="1" dirty="0">
                  <a:solidFill>
                    <a:srgbClr val="000000"/>
                  </a:solidFill>
                  <a:latin typeface="Symbol" charset="2"/>
                  <a:ea typeface="Arial" charset="0"/>
                  <a:cs typeface="Arial" charset="0"/>
                </a:rPr>
                <a:t>(n</a:t>
              </a:r>
              <a:r>
                <a:rPr kumimoji="1" lang="en-GB" altLang="ja-JP" sz="2000" b="1" baseline="-25000" dirty="0">
                  <a:solidFill>
                    <a:srgbClr val="000000"/>
                  </a:solidFill>
                  <a:ea typeface="Arial" charset="0"/>
                  <a:cs typeface="Arial" charset="0"/>
                </a:rPr>
                <a:t>e</a:t>
              </a:r>
              <a:r>
                <a:rPr kumimoji="1" lang="en-GB" altLang="ja-JP" sz="2000" b="1" dirty="0">
                  <a:solidFill>
                    <a:srgbClr val="000000"/>
                  </a:solidFill>
                  <a:latin typeface="Symbol" charset="2"/>
                  <a:ea typeface="Arial" charset="0"/>
                  <a:cs typeface="Arial" charset="0"/>
                </a:rPr>
                <a:t>)</a:t>
              </a:r>
            </a:p>
          </p:txBody>
        </p:sp>
        <p:sp>
          <p:nvSpPr>
            <p:cNvPr id="31751" name="Line 5"/>
            <p:cNvSpPr>
              <a:spLocks noChangeShapeType="1"/>
            </p:cNvSpPr>
            <p:nvPr/>
          </p:nvSpPr>
          <p:spPr bwMode="auto">
            <a:xfrm flipH="1">
              <a:off x="900" y="945"/>
              <a:ext cx="250" cy="123"/>
            </a:xfrm>
            <a:prstGeom prst="line">
              <a:avLst/>
            </a:prstGeom>
            <a:noFill/>
            <a:ln w="36000">
              <a:solidFill>
                <a:srgbClr val="000000"/>
              </a:solidFill>
              <a:round/>
              <a:headEnd/>
              <a:tailEnd type="triangle" w="lg" len="lg"/>
            </a:ln>
          </p:spPr>
          <p:txBody>
            <a:bodyPr>
              <a:prstTxWarp prst="textNoShape">
                <a:avLst/>
              </a:prstTxWarp>
            </a:bodyPr>
            <a:lstStyle/>
            <a:p>
              <a:endParaRPr lang="en-US"/>
            </a:p>
          </p:txBody>
        </p:sp>
        <p:sp>
          <p:nvSpPr>
            <p:cNvPr id="31752" name="Text Box 6"/>
            <p:cNvSpPr txBox="1">
              <a:spLocks noChangeArrowheads="1"/>
            </p:cNvSpPr>
            <p:nvPr/>
          </p:nvSpPr>
          <p:spPr bwMode="auto">
            <a:xfrm>
              <a:off x="1080" y="1395"/>
              <a:ext cx="1020" cy="192"/>
            </a:xfrm>
            <a:prstGeom prst="rect">
              <a:avLst/>
            </a:prstGeom>
            <a:noFill/>
            <a:ln w="9525">
              <a:noFill/>
              <a:miter lim="800000"/>
              <a:headEnd/>
              <a:tailEnd/>
            </a:ln>
          </p:spPr>
          <p:txBody>
            <a:bodyPr wrap="none" lIns="0" tIns="0" rIns="0" bIns="0">
              <a:prstTxWarp prst="textNoShape">
                <a:avLst/>
              </a:prstTxWarp>
              <a:spAutoFit/>
            </a:bodyPr>
            <a:lstStyle/>
            <a:p>
              <a:pPr algn="l" hangingPunct="0">
                <a:buClr>
                  <a:srgbClr val="000000"/>
                </a:buClr>
                <a:buSzPct val="45000"/>
                <a:tabLst>
                  <a:tab pos="723900" algn="l"/>
                </a:tabLst>
              </a:pPr>
              <a:r>
                <a:rPr kumimoji="1" lang="en-GB" altLang="ja-JP" sz="2000" b="1">
                  <a:solidFill>
                    <a:srgbClr val="000000"/>
                  </a:solidFill>
                  <a:ea typeface="Arial" charset="0"/>
                  <a:cs typeface="Arial" charset="0"/>
                </a:rPr>
                <a:t>Solar </a:t>
              </a:r>
              <a:r>
                <a:rPr kumimoji="1" lang="en-GB" altLang="ja-JP" sz="2000" b="1" i="1">
                  <a:solidFill>
                    <a:srgbClr val="000000"/>
                  </a:solidFill>
                  <a:ea typeface="Arial" charset="0"/>
                  <a:cs typeface="Arial" charset="0"/>
                </a:rPr>
                <a:t>hep </a:t>
              </a:r>
              <a:r>
                <a:rPr kumimoji="1" lang="en-GB" altLang="ja-JP" sz="2000" b="1">
                  <a:solidFill>
                    <a:srgbClr val="000000"/>
                  </a:solidFill>
                  <a:latin typeface="Symbol" charset="2"/>
                  <a:ea typeface="Arial" charset="0"/>
                  <a:cs typeface="Arial" charset="0"/>
                </a:rPr>
                <a:t>(n</a:t>
              </a:r>
              <a:r>
                <a:rPr kumimoji="1" lang="en-GB" altLang="ja-JP" sz="2000" b="1" baseline="-25000">
                  <a:solidFill>
                    <a:srgbClr val="000000"/>
                  </a:solidFill>
                  <a:ea typeface="Arial" charset="0"/>
                  <a:cs typeface="Arial" charset="0"/>
                </a:rPr>
                <a:t>e</a:t>
              </a:r>
              <a:r>
                <a:rPr kumimoji="1" lang="en-GB" altLang="ja-JP" sz="2000" b="1">
                  <a:solidFill>
                    <a:srgbClr val="000000"/>
                  </a:solidFill>
                  <a:latin typeface="Symbol" charset="2"/>
                  <a:ea typeface="Arial" charset="0"/>
                  <a:cs typeface="Arial" charset="0"/>
                </a:rPr>
                <a:t>)</a:t>
              </a:r>
            </a:p>
          </p:txBody>
        </p:sp>
        <p:sp>
          <p:nvSpPr>
            <p:cNvPr id="31753" name="Line 7"/>
            <p:cNvSpPr>
              <a:spLocks noChangeShapeType="1"/>
            </p:cNvSpPr>
            <p:nvPr/>
          </p:nvSpPr>
          <p:spPr bwMode="auto">
            <a:xfrm flipH="1">
              <a:off x="1080" y="1518"/>
              <a:ext cx="84" cy="247"/>
            </a:xfrm>
            <a:prstGeom prst="line">
              <a:avLst/>
            </a:prstGeom>
            <a:noFill/>
            <a:ln w="36000">
              <a:solidFill>
                <a:srgbClr val="000000"/>
              </a:solidFill>
              <a:round/>
              <a:headEnd/>
              <a:tailEnd type="triangle" w="lg" len="lg"/>
            </a:ln>
          </p:spPr>
          <p:txBody>
            <a:bodyPr>
              <a:prstTxWarp prst="textNoShape">
                <a:avLst/>
              </a:prstTxWarp>
            </a:bodyPr>
            <a:lstStyle/>
            <a:p>
              <a:endParaRPr lang="en-US"/>
            </a:p>
          </p:txBody>
        </p:sp>
        <p:sp>
          <p:nvSpPr>
            <p:cNvPr id="31754" name="Line 10"/>
            <p:cNvSpPr>
              <a:spLocks noChangeShapeType="1"/>
            </p:cNvSpPr>
            <p:nvPr/>
          </p:nvSpPr>
          <p:spPr bwMode="auto">
            <a:xfrm flipH="1">
              <a:off x="1305" y="2295"/>
              <a:ext cx="205" cy="205"/>
            </a:xfrm>
            <a:prstGeom prst="line">
              <a:avLst/>
            </a:prstGeom>
            <a:noFill/>
            <a:ln w="36000">
              <a:solidFill>
                <a:srgbClr val="FF0000"/>
              </a:solidFill>
              <a:round/>
              <a:headEnd/>
              <a:tailEnd type="triangle" w="lg" len="lg"/>
            </a:ln>
          </p:spPr>
          <p:txBody>
            <a:bodyPr>
              <a:prstTxWarp prst="textNoShape">
                <a:avLst/>
              </a:prstTxWarp>
            </a:bodyPr>
            <a:lstStyle/>
            <a:p>
              <a:endParaRPr lang="en-US"/>
            </a:p>
          </p:txBody>
        </p:sp>
        <p:sp>
          <p:nvSpPr>
            <p:cNvPr id="31755" name="Line 12"/>
            <p:cNvSpPr>
              <a:spLocks noChangeShapeType="1"/>
            </p:cNvSpPr>
            <p:nvPr/>
          </p:nvSpPr>
          <p:spPr bwMode="auto">
            <a:xfrm flipH="1">
              <a:off x="466" y="708"/>
              <a:ext cx="254" cy="124"/>
            </a:xfrm>
            <a:prstGeom prst="line">
              <a:avLst/>
            </a:prstGeom>
            <a:noFill/>
            <a:ln w="36000">
              <a:solidFill>
                <a:srgbClr val="000000"/>
              </a:solidFill>
              <a:round/>
              <a:headEnd/>
              <a:tailEnd type="triangle" w="lg" len="lg"/>
            </a:ln>
          </p:spPr>
          <p:txBody>
            <a:bodyPr>
              <a:prstTxWarp prst="textNoShape">
                <a:avLst/>
              </a:prstTxWarp>
            </a:bodyPr>
            <a:lstStyle/>
            <a:p>
              <a:endParaRPr lang="en-US"/>
            </a:p>
          </p:txBody>
        </p:sp>
        <p:grpSp>
          <p:nvGrpSpPr>
            <p:cNvPr id="3" name="グループ化 25"/>
            <p:cNvGrpSpPr>
              <a:grpSpLocks/>
            </p:cNvGrpSpPr>
            <p:nvPr/>
          </p:nvGrpSpPr>
          <p:grpSpPr bwMode="auto">
            <a:xfrm>
              <a:off x="1395" y="1791"/>
              <a:ext cx="1710" cy="504"/>
              <a:chOff x="2214547" y="2843105"/>
              <a:chExt cx="2714644" cy="800281"/>
            </a:xfrm>
          </p:grpSpPr>
          <p:sp>
            <p:nvSpPr>
              <p:cNvPr id="31763" name="Text Box 9"/>
              <p:cNvSpPr txBox="1">
                <a:spLocks noChangeArrowheads="1"/>
              </p:cNvSpPr>
              <p:nvPr/>
            </p:nvSpPr>
            <p:spPr bwMode="auto">
              <a:xfrm>
                <a:off x="2214547" y="2843105"/>
                <a:ext cx="2714644" cy="800281"/>
              </a:xfrm>
              <a:prstGeom prst="rect">
                <a:avLst/>
              </a:prstGeom>
              <a:noFill/>
              <a:ln w="9525">
                <a:solidFill>
                  <a:schemeClr val="hlink"/>
                </a:solidFill>
                <a:miter lim="800000"/>
                <a:headEnd/>
                <a:tailEnd/>
              </a:ln>
            </p:spPr>
            <p:txBody>
              <a:bodyPr lIns="0" tIns="0" rIns="0" bIns="0">
                <a:prstTxWarp prst="textNoShape">
                  <a:avLst/>
                </a:prstTxWarp>
                <a:spAutoFit/>
              </a:bodyPr>
              <a:lstStyle/>
              <a:p>
                <a:pPr algn="l" hangingPunct="0">
                  <a:buClr>
                    <a:srgbClr val="000000"/>
                  </a:buClr>
                  <a:buSzPct val="45000"/>
                  <a:buFont typeface="StarSymbol" charset="0"/>
                  <a:buNone/>
                  <a:tabLst>
                    <a:tab pos="723900" algn="l"/>
                  </a:tabLst>
                </a:pPr>
                <a:r>
                  <a:rPr kumimoji="1" lang="en-GB" altLang="ja-JP" b="1" dirty="0">
                    <a:solidFill>
                      <a:srgbClr val="FF0000"/>
                    </a:solidFill>
                    <a:latin typeface="Times New Roman" charset="0"/>
                    <a:ea typeface="ＭＳ Ｐゴシック" charset="-128"/>
                    <a:cs typeface="ＭＳ Ｐゴシック" charset="-128"/>
                  </a:rPr>
                  <a:t> </a:t>
                </a:r>
                <a:r>
                  <a:rPr kumimoji="1" lang="en-GB" altLang="ja-JP" sz="2400" b="1" dirty="0">
                    <a:solidFill>
                      <a:srgbClr val="FF0000"/>
                    </a:solidFill>
                    <a:ea typeface="Arial" charset="0"/>
                    <a:cs typeface="Arial" charset="0"/>
                  </a:rPr>
                  <a:t>SRN predictions</a:t>
                </a:r>
              </a:p>
              <a:p>
                <a:pPr algn="l" hangingPunct="0">
                  <a:buClr>
                    <a:srgbClr val="000000"/>
                  </a:buClr>
                  <a:buSzPct val="45000"/>
                  <a:buFont typeface="StarSymbol" charset="0"/>
                  <a:buNone/>
                  <a:tabLst>
                    <a:tab pos="723900" algn="l"/>
                  </a:tabLst>
                </a:pPr>
                <a:r>
                  <a:rPr kumimoji="1" lang="en-GB" altLang="ja-JP" sz="2400" b="1" dirty="0">
                    <a:solidFill>
                      <a:srgbClr val="FF0000"/>
                    </a:solidFill>
                    <a:ea typeface="Arial" charset="0"/>
                    <a:cs typeface="Arial" charset="0"/>
                  </a:rPr>
                  <a:t>(</a:t>
                </a:r>
                <a:r>
                  <a:rPr kumimoji="1" lang="en-GB" altLang="ja-JP" sz="2400" b="1" dirty="0">
                    <a:solidFill>
                      <a:srgbClr val="FF0000"/>
                    </a:solidFill>
                    <a:latin typeface="Symbol" charset="2"/>
                    <a:ea typeface="Arial" charset="0"/>
                    <a:cs typeface="Arial" charset="0"/>
                  </a:rPr>
                  <a:t>n</a:t>
                </a:r>
                <a:r>
                  <a:rPr kumimoji="1" lang="en-GB" altLang="ja-JP" sz="2400" b="1" baseline="-25000" dirty="0">
                    <a:solidFill>
                      <a:srgbClr val="FF0000"/>
                    </a:solidFill>
                    <a:ea typeface="Arial" charset="0"/>
                    <a:cs typeface="Arial" charset="0"/>
                  </a:rPr>
                  <a:t>e</a:t>
                </a:r>
                <a:r>
                  <a:rPr kumimoji="1" lang="en-GB" altLang="ja-JP" sz="2400" b="1" dirty="0">
                    <a:solidFill>
                      <a:srgbClr val="FF0000"/>
                    </a:solidFill>
                    <a:ea typeface="Arial" charset="0"/>
                    <a:cs typeface="Arial" charset="0"/>
                  </a:rPr>
                  <a:t> fluxes)</a:t>
                </a:r>
              </a:p>
            </p:txBody>
          </p:sp>
          <p:cxnSp>
            <p:nvCxnSpPr>
              <p:cNvPr id="31764" name="直線コネクタ 21"/>
              <p:cNvCxnSpPr>
                <a:cxnSpLocks noChangeShapeType="1"/>
              </p:cNvCxnSpPr>
              <p:nvPr/>
            </p:nvCxnSpPr>
            <p:spPr bwMode="auto">
              <a:xfrm>
                <a:off x="2286014" y="3324226"/>
                <a:ext cx="285752" cy="1588"/>
              </a:xfrm>
              <a:prstGeom prst="line">
                <a:avLst/>
              </a:prstGeom>
              <a:noFill/>
              <a:ln w="19050">
                <a:solidFill>
                  <a:srgbClr val="FF0000"/>
                </a:solidFill>
                <a:round/>
                <a:headEnd/>
                <a:tailEnd/>
              </a:ln>
            </p:spPr>
          </p:cxnSp>
        </p:grpSp>
        <p:grpSp>
          <p:nvGrpSpPr>
            <p:cNvPr id="4" name="グループ化 23"/>
            <p:cNvGrpSpPr>
              <a:grpSpLocks/>
            </p:cNvGrpSpPr>
            <p:nvPr/>
          </p:nvGrpSpPr>
          <p:grpSpPr bwMode="auto">
            <a:xfrm>
              <a:off x="720" y="585"/>
              <a:ext cx="1035" cy="192"/>
              <a:chOff x="1142976" y="928669"/>
              <a:chExt cx="1643074" cy="304604"/>
            </a:xfrm>
          </p:grpSpPr>
          <p:sp>
            <p:nvSpPr>
              <p:cNvPr id="31761" name="Text Box 13"/>
              <p:cNvSpPr txBox="1">
                <a:spLocks noChangeArrowheads="1"/>
              </p:cNvSpPr>
              <p:nvPr/>
            </p:nvSpPr>
            <p:spPr bwMode="auto">
              <a:xfrm>
                <a:off x="1142976" y="928669"/>
                <a:ext cx="1643074" cy="304604"/>
              </a:xfrm>
              <a:prstGeom prst="rect">
                <a:avLst/>
              </a:prstGeom>
              <a:noFill/>
              <a:ln w="9525">
                <a:noFill/>
                <a:miter lim="800000"/>
                <a:headEnd/>
                <a:tailEnd/>
              </a:ln>
            </p:spPr>
            <p:txBody>
              <a:bodyPr lIns="0" tIns="0" rIns="0" bIns="0">
                <a:prstTxWarp prst="textNoShape">
                  <a:avLst/>
                </a:prstTxWarp>
                <a:spAutoFit/>
              </a:bodyPr>
              <a:lstStyle/>
              <a:p>
                <a:pPr algn="l" hangingPunct="0">
                  <a:buClr>
                    <a:srgbClr val="000000"/>
                  </a:buClr>
                  <a:buSzPct val="45000"/>
                  <a:buFont typeface="StarSymbol" charset="0"/>
                  <a:buNone/>
                  <a:tabLst>
                    <a:tab pos="723900" algn="l"/>
                  </a:tabLst>
                </a:pPr>
                <a:r>
                  <a:rPr kumimoji="1" lang="en-GB" altLang="ja-JP" sz="2000" b="1">
                    <a:solidFill>
                      <a:srgbClr val="000000"/>
                    </a:solidFill>
                    <a:ea typeface="Arial" charset="0"/>
                    <a:cs typeface="Arial" charset="0"/>
                  </a:rPr>
                  <a:t>Reactor </a:t>
                </a:r>
                <a:r>
                  <a:rPr kumimoji="1" lang="en-GB" altLang="ja-JP" sz="2000" b="1">
                    <a:solidFill>
                      <a:srgbClr val="000000"/>
                    </a:solidFill>
                    <a:latin typeface="Symbol" charset="2"/>
                    <a:ea typeface="Arial" charset="0"/>
                    <a:cs typeface="Arial" charset="0"/>
                  </a:rPr>
                  <a:t>n (n</a:t>
                </a:r>
                <a:r>
                  <a:rPr kumimoji="1" lang="en-GB" altLang="ja-JP" sz="2000" b="1" baseline="-25000">
                    <a:solidFill>
                      <a:srgbClr val="000000"/>
                    </a:solidFill>
                    <a:ea typeface="Arial" charset="0"/>
                    <a:cs typeface="Arial" charset="0"/>
                  </a:rPr>
                  <a:t>e</a:t>
                </a:r>
                <a:r>
                  <a:rPr kumimoji="1" lang="en-GB" altLang="ja-JP" sz="2000" b="1">
                    <a:solidFill>
                      <a:srgbClr val="000000"/>
                    </a:solidFill>
                    <a:latin typeface="Symbol" charset="2"/>
                    <a:ea typeface="Arial" charset="0"/>
                    <a:cs typeface="Arial" charset="0"/>
                  </a:rPr>
                  <a:t>)</a:t>
                </a:r>
              </a:p>
            </p:txBody>
          </p:sp>
          <p:cxnSp>
            <p:nvCxnSpPr>
              <p:cNvPr id="31762" name="直線コネクタ 18"/>
              <p:cNvCxnSpPr>
                <a:cxnSpLocks noChangeShapeType="1"/>
              </p:cNvCxnSpPr>
              <p:nvPr/>
            </p:nvCxnSpPr>
            <p:spPr bwMode="auto">
              <a:xfrm>
                <a:off x="2289953" y="928669"/>
                <a:ext cx="214314" cy="1191"/>
              </a:xfrm>
              <a:prstGeom prst="line">
                <a:avLst/>
              </a:prstGeom>
              <a:noFill/>
              <a:ln w="19050">
                <a:solidFill>
                  <a:schemeClr val="tx1"/>
                </a:solidFill>
                <a:round/>
                <a:headEnd/>
                <a:tailEnd/>
              </a:ln>
            </p:spPr>
          </p:cxnSp>
        </p:grpSp>
        <p:grpSp>
          <p:nvGrpSpPr>
            <p:cNvPr id="5" name="グループ化 24"/>
            <p:cNvGrpSpPr>
              <a:grpSpLocks/>
            </p:cNvGrpSpPr>
            <p:nvPr/>
          </p:nvGrpSpPr>
          <p:grpSpPr bwMode="auto">
            <a:xfrm>
              <a:off x="2250" y="2655"/>
              <a:ext cx="1080" cy="192"/>
              <a:chOff x="3571868" y="4214818"/>
              <a:chExt cx="1714512" cy="304604"/>
            </a:xfrm>
          </p:grpSpPr>
          <p:sp>
            <p:nvSpPr>
              <p:cNvPr id="31759" name="Text Box 8"/>
              <p:cNvSpPr txBox="1">
                <a:spLocks noChangeArrowheads="1"/>
              </p:cNvSpPr>
              <p:nvPr/>
            </p:nvSpPr>
            <p:spPr bwMode="auto">
              <a:xfrm>
                <a:off x="3571868" y="4214818"/>
                <a:ext cx="1714512" cy="304604"/>
              </a:xfrm>
              <a:prstGeom prst="rect">
                <a:avLst/>
              </a:prstGeom>
              <a:noFill/>
              <a:ln w="9525">
                <a:noFill/>
                <a:miter lim="800000"/>
                <a:headEnd/>
                <a:tailEnd/>
              </a:ln>
            </p:spPr>
            <p:txBody>
              <a:bodyPr lIns="0" tIns="0" rIns="0" bIns="0">
                <a:prstTxWarp prst="textNoShape">
                  <a:avLst/>
                </a:prstTxWarp>
                <a:spAutoFit/>
              </a:bodyPr>
              <a:lstStyle/>
              <a:p>
                <a:pPr algn="l" hangingPunct="0">
                  <a:buClr>
                    <a:srgbClr val="000000"/>
                  </a:buClr>
                  <a:buSzPct val="45000"/>
                  <a:buFont typeface="StarSymbol" charset="0"/>
                  <a:buNone/>
                  <a:tabLst>
                    <a:tab pos="723900" algn="l"/>
                    <a:tab pos="1447800" algn="l"/>
                  </a:tabLst>
                </a:pPr>
                <a:r>
                  <a:rPr kumimoji="1" lang="en-GB" altLang="ja-JP" sz="1800" b="1">
                    <a:solidFill>
                      <a:srgbClr val="000000"/>
                    </a:solidFill>
                    <a:ea typeface="Arial" charset="0"/>
                    <a:cs typeface="Arial" charset="0"/>
                  </a:rPr>
                  <a:t>Atmospheric</a:t>
                </a:r>
                <a:r>
                  <a:rPr kumimoji="1" lang="en-GB" altLang="ja-JP" sz="2000" b="1">
                    <a:solidFill>
                      <a:srgbClr val="000000"/>
                    </a:solidFill>
                    <a:latin typeface="Times New Roman" charset="0"/>
                    <a:ea typeface="Arial" charset="0"/>
                    <a:cs typeface="Arial" charset="0"/>
                  </a:rPr>
                  <a:t> </a:t>
                </a:r>
                <a:r>
                  <a:rPr kumimoji="1" lang="en-GB" altLang="ja-JP" sz="2000" b="1">
                    <a:solidFill>
                      <a:srgbClr val="000000"/>
                    </a:solidFill>
                    <a:latin typeface="Symbol" charset="2"/>
                    <a:ea typeface="Arial" charset="0"/>
                    <a:cs typeface="Arial" charset="0"/>
                  </a:rPr>
                  <a:t>n</a:t>
                </a:r>
                <a:r>
                  <a:rPr kumimoji="1" lang="en-GB" altLang="ja-JP" sz="2000" b="1" baseline="-25000">
                    <a:solidFill>
                      <a:srgbClr val="000000"/>
                    </a:solidFill>
                    <a:ea typeface="Arial" charset="0"/>
                    <a:cs typeface="Arial" charset="0"/>
                  </a:rPr>
                  <a:t>e</a:t>
                </a:r>
                <a:endParaRPr kumimoji="1" lang="en-GB" altLang="ja-JP" sz="1600" b="1" baseline="-25000">
                  <a:solidFill>
                    <a:srgbClr val="000000"/>
                  </a:solidFill>
                  <a:ea typeface="Arial" charset="0"/>
                  <a:cs typeface="Arial" charset="0"/>
                </a:endParaRPr>
              </a:p>
            </p:txBody>
          </p:sp>
          <p:cxnSp>
            <p:nvCxnSpPr>
              <p:cNvPr id="31760" name="直線コネクタ 22"/>
              <p:cNvCxnSpPr>
                <a:cxnSpLocks noChangeShapeType="1"/>
              </p:cNvCxnSpPr>
              <p:nvPr/>
            </p:nvCxnSpPr>
            <p:spPr bwMode="auto">
              <a:xfrm>
                <a:off x="5038737" y="4295791"/>
                <a:ext cx="214314" cy="1191"/>
              </a:xfrm>
              <a:prstGeom prst="line">
                <a:avLst/>
              </a:prstGeom>
              <a:noFill/>
              <a:ln w="19050">
                <a:solidFill>
                  <a:schemeClr val="tx1"/>
                </a:solidFill>
                <a:round/>
                <a:headEnd/>
                <a:tailEnd/>
              </a:ln>
            </p:spPr>
          </p:cxnSp>
        </p:grpSp>
      </p:grpSp>
      <p:sp>
        <p:nvSpPr>
          <p:cNvPr id="21" name="TextBox 20"/>
          <p:cNvSpPr txBox="1"/>
          <p:nvPr/>
        </p:nvSpPr>
        <p:spPr>
          <a:xfrm>
            <a:off x="5913120" y="2728119"/>
            <a:ext cx="2987040" cy="3970318"/>
          </a:xfrm>
          <a:prstGeom prst="rect">
            <a:avLst/>
          </a:prstGeom>
          <a:noFill/>
        </p:spPr>
        <p:txBody>
          <a:bodyPr wrap="square" rtlCol="0">
            <a:spAutoFit/>
          </a:bodyPr>
          <a:lstStyle/>
          <a:p>
            <a:r>
              <a:rPr lang="en-US" dirty="0" smtClean="0"/>
              <a:t>Differences due to core collapse models and assumed</a:t>
            </a:r>
          </a:p>
          <a:p>
            <a:r>
              <a:rPr lang="en-US" dirty="0" smtClean="0"/>
              <a:t>SN rate and luminosity</a:t>
            </a:r>
          </a:p>
          <a:p>
            <a:endParaRPr lang="en-US" dirty="0" smtClean="0"/>
          </a:p>
          <a:p>
            <a:r>
              <a:rPr lang="en-US" dirty="0" smtClean="0"/>
              <a:t>Large WC detector or LS detectors are best.</a:t>
            </a:r>
          </a:p>
          <a:p>
            <a:endParaRPr lang="en-US" dirty="0" smtClean="0"/>
          </a:p>
          <a:p>
            <a:r>
              <a:rPr lang="en-US" dirty="0" smtClean="0"/>
              <a:t>HEP solar neutrinos limits </a:t>
            </a:r>
            <a:r>
              <a:rPr lang="en-US" dirty="0" err="1" smtClean="0"/>
              <a:t>LAr</a:t>
            </a:r>
            <a:endParaRPr lang="en-US" dirty="0" smtClean="0"/>
          </a:p>
          <a:p>
            <a:r>
              <a:rPr lang="en-US" dirty="0" smtClean="0"/>
              <a:t>sensitivity (</a:t>
            </a:r>
            <a:r>
              <a:rPr lang="en-US" dirty="0" smtClean="0">
                <a:latin typeface="Symbol" charset="2"/>
                <a:cs typeface="Symbol" charset="2"/>
              </a:rPr>
              <a:t>n</a:t>
            </a:r>
            <a:r>
              <a:rPr lang="en-US" baseline="-25000" dirty="0" smtClean="0">
                <a:cs typeface="Symbol" charset="2"/>
              </a:rPr>
              <a:t>e</a:t>
            </a:r>
            <a:r>
              <a:rPr lang="en-US" dirty="0" smtClean="0">
                <a:cs typeface="Symbol" charset="2"/>
              </a:rPr>
              <a:t>) </a:t>
            </a:r>
            <a:r>
              <a:rPr lang="en-US" dirty="0" smtClean="0"/>
              <a:t>– plus need for large size.</a:t>
            </a:r>
          </a:p>
          <a:p>
            <a:endParaRPr lang="en-US" dirty="0" smtClean="0"/>
          </a:p>
          <a:p>
            <a:r>
              <a:rPr lang="en-US" dirty="0" smtClean="0"/>
              <a:t>Conclusion: </a:t>
            </a:r>
            <a:r>
              <a:rPr lang="en-US" dirty="0" err="1" smtClean="0"/>
              <a:t>LAr</a:t>
            </a:r>
            <a:r>
              <a:rPr lang="en-US" dirty="0" smtClean="0"/>
              <a:t> detector too small to justify added costs of deep site for this physics</a:t>
            </a: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3" name="TextBox 4"/>
          <p:cNvSpPr txBox="1">
            <a:spLocks noChangeArrowheads="1"/>
          </p:cNvSpPr>
          <p:nvPr/>
        </p:nvSpPr>
        <p:spPr bwMode="auto">
          <a:xfrm>
            <a:off x="584200" y="2380192"/>
            <a:ext cx="7848600" cy="1754327"/>
          </a:xfrm>
          <a:prstGeom prst="rect">
            <a:avLst/>
          </a:prstGeom>
          <a:noFill/>
          <a:ln w="9525">
            <a:noFill/>
            <a:miter lim="800000"/>
            <a:headEnd/>
            <a:tailEnd/>
          </a:ln>
        </p:spPr>
        <p:txBody>
          <a:bodyPr>
            <a:prstTxWarp prst="textNoShape">
              <a:avLst/>
            </a:prstTxWarp>
            <a:spAutoFit/>
          </a:bodyPr>
          <a:lstStyle/>
          <a:p>
            <a:r>
              <a:rPr lang="en-US" dirty="0" smtClean="0"/>
              <a:t>The </a:t>
            </a:r>
            <a:r>
              <a:rPr lang="en-US" dirty="0" err="1" smtClean="0"/>
              <a:t>Homestake</a:t>
            </a:r>
            <a:r>
              <a:rPr lang="en-US" dirty="0" smtClean="0"/>
              <a:t> </a:t>
            </a:r>
            <a:r>
              <a:rPr lang="en-US" dirty="0" err="1"/>
              <a:t>muon</a:t>
            </a:r>
            <a:r>
              <a:rPr lang="en-US" dirty="0"/>
              <a:t> rate an order of magnitude smaller than </a:t>
            </a:r>
            <a:r>
              <a:rPr lang="en-US" dirty="0" err="1"/>
              <a:t>Kamioka</a:t>
            </a:r>
            <a:r>
              <a:rPr lang="en-US" dirty="0"/>
              <a:t>, </a:t>
            </a:r>
          </a:p>
          <a:p>
            <a:r>
              <a:rPr lang="en-US" dirty="0"/>
              <a:t>so expect 15.5 </a:t>
            </a:r>
            <a:r>
              <a:rPr lang="en-US" dirty="0" err="1"/>
              <a:t>MeV</a:t>
            </a:r>
            <a:r>
              <a:rPr lang="en-US" dirty="0"/>
              <a:t> threshold instead of 19.3 </a:t>
            </a:r>
            <a:r>
              <a:rPr lang="en-US" dirty="0" err="1" smtClean="0"/>
              <a:t>MeV</a:t>
            </a:r>
            <a:r>
              <a:rPr lang="en-US" dirty="0" smtClean="0"/>
              <a:t>. </a:t>
            </a:r>
            <a:r>
              <a:rPr lang="en-US" b="1" dirty="0" smtClean="0">
                <a:effectLst/>
              </a:rPr>
              <a:t>This </a:t>
            </a:r>
            <a:r>
              <a:rPr lang="en-US" b="1" dirty="0">
                <a:effectLst/>
              </a:rPr>
              <a:t>enhances signal by 40% in addition to just detector mass scaling.</a:t>
            </a:r>
            <a:endParaRPr lang="en-US" b="1" dirty="0" smtClean="0">
              <a:effectLst/>
            </a:endParaRPr>
          </a:p>
          <a:p>
            <a:endParaRPr lang="en-US" dirty="0" smtClean="0"/>
          </a:p>
          <a:p>
            <a:r>
              <a:rPr lang="en-US" dirty="0" smtClean="0"/>
              <a:t>Due to geomagnetic latitude, atmospheric neutrino rate per </a:t>
            </a:r>
            <a:r>
              <a:rPr lang="en-US" dirty="0" err="1" smtClean="0"/>
              <a:t>kton</a:t>
            </a:r>
            <a:r>
              <a:rPr lang="en-US" dirty="0" smtClean="0"/>
              <a:t> is 50% higher at </a:t>
            </a:r>
          </a:p>
          <a:p>
            <a:r>
              <a:rPr lang="en-US" dirty="0" err="1" smtClean="0"/>
              <a:t>Homestake</a:t>
            </a:r>
            <a:r>
              <a:rPr lang="en-US" dirty="0" smtClean="0"/>
              <a:t> as compared to </a:t>
            </a:r>
            <a:r>
              <a:rPr lang="en-US" dirty="0" err="1" smtClean="0"/>
              <a:t>Kamioka</a:t>
            </a:r>
            <a:r>
              <a:rPr lang="en-US" dirty="0" smtClean="0"/>
              <a:t>. </a:t>
            </a:r>
            <a:r>
              <a:rPr lang="en-US" b="1" dirty="0" smtClean="0"/>
              <a:t>This enhances background by 50%.</a:t>
            </a:r>
            <a:endParaRPr lang="en-US" dirty="0"/>
          </a:p>
        </p:txBody>
      </p:sp>
      <p:pic>
        <p:nvPicPr>
          <p:cNvPr id="66564" name="Picture 5"/>
          <p:cNvPicPr>
            <a:picLocks noChangeAspect="1" noChangeArrowheads="1"/>
          </p:cNvPicPr>
          <p:nvPr/>
        </p:nvPicPr>
        <p:blipFill>
          <a:blip r:embed="rId3"/>
          <a:srcRect/>
          <a:stretch>
            <a:fillRect/>
          </a:stretch>
        </p:blipFill>
        <p:spPr bwMode="auto">
          <a:xfrm>
            <a:off x="2111375" y="135467"/>
            <a:ext cx="6734175" cy="2244725"/>
          </a:xfrm>
          <a:prstGeom prst="rect">
            <a:avLst/>
          </a:prstGeom>
          <a:noFill/>
          <a:ln w="12700">
            <a:noFill/>
            <a:miter lim="800000"/>
            <a:headEnd/>
            <a:tailEnd/>
          </a:ln>
        </p:spPr>
      </p:pic>
      <p:sp>
        <p:nvSpPr>
          <p:cNvPr id="7" name="TextBox 6"/>
          <p:cNvSpPr txBox="1"/>
          <p:nvPr/>
        </p:nvSpPr>
        <p:spPr>
          <a:xfrm>
            <a:off x="127000" y="482600"/>
            <a:ext cx="1984376" cy="1200329"/>
          </a:xfrm>
          <a:prstGeom prst="rect">
            <a:avLst/>
          </a:prstGeom>
          <a:noFill/>
        </p:spPr>
        <p:txBody>
          <a:bodyPr wrap="square" rtlCol="0">
            <a:spAutoFit/>
          </a:bodyPr>
          <a:lstStyle/>
          <a:p>
            <a:r>
              <a:rPr lang="en-US" dirty="0" smtClean="0"/>
              <a:t>Published SK limit on diffuse SN flux compared with several models</a:t>
            </a:r>
            <a:endParaRPr lang="en-US" dirty="0"/>
          </a:p>
        </p:txBody>
      </p:sp>
      <p:pic>
        <p:nvPicPr>
          <p:cNvPr id="9" name="Picture 8" descr="Screen shot 2011-04-13 at 12.18.17 AM.png"/>
          <p:cNvPicPr>
            <a:picLocks noChangeAspect="1"/>
          </p:cNvPicPr>
          <p:nvPr/>
        </p:nvPicPr>
        <p:blipFill>
          <a:blip r:embed="rId4"/>
          <a:stretch>
            <a:fillRect/>
          </a:stretch>
        </p:blipFill>
        <p:spPr>
          <a:xfrm>
            <a:off x="1136663" y="4134519"/>
            <a:ext cx="6410325" cy="1628775"/>
          </a:xfrm>
          <a:prstGeom prst="rect">
            <a:avLst/>
          </a:prstGeom>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5125"/>
            <a:ext cx="4320909" cy="1143000"/>
          </a:xfrm>
        </p:spPr>
        <p:txBody>
          <a:bodyPr>
            <a:normAutofit/>
          </a:bodyPr>
          <a:lstStyle/>
          <a:p>
            <a:pPr lvl="0">
              <a:defRPr/>
            </a:pPr>
            <a:r>
              <a:rPr lang="en-US" sz="4400" dirty="0" smtClean="0"/>
              <a:t>Proton Decay</a:t>
            </a:r>
            <a:endParaRPr lang="en-US" sz="4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pic>
        <p:nvPicPr>
          <p:cNvPr id="13317" name="Picture 5"/>
          <p:cNvPicPr>
            <a:picLocks noChangeAspect="1" noChangeArrowheads="1"/>
          </p:cNvPicPr>
          <p:nvPr/>
        </p:nvPicPr>
        <p:blipFill>
          <a:blip r:embed="rId2" cstate="print"/>
          <a:srcRect/>
          <a:stretch>
            <a:fillRect/>
          </a:stretch>
        </p:blipFill>
        <p:spPr bwMode="auto">
          <a:xfrm>
            <a:off x="5328723" y="3767109"/>
            <a:ext cx="1219200" cy="376951"/>
          </a:xfrm>
          <a:prstGeom prst="rect">
            <a:avLst/>
          </a:prstGeom>
          <a:noFill/>
          <a:ln w="9525">
            <a:noFill/>
            <a:miter lim="800000"/>
            <a:headEnd/>
            <a:tailEnd/>
          </a:ln>
        </p:spPr>
      </p:pic>
      <p:sp>
        <p:nvSpPr>
          <p:cNvPr id="17" name="Content Placeholder 2"/>
          <p:cNvSpPr>
            <a:spLocks noGrp="1"/>
          </p:cNvSpPr>
          <p:nvPr>
            <p:ph idx="1"/>
          </p:nvPr>
        </p:nvSpPr>
        <p:spPr>
          <a:xfrm>
            <a:off x="526485" y="5371661"/>
            <a:ext cx="7839264" cy="1154869"/>
          </a:xfrm>
          <a:ln>
            <a:solidFill>
              <a:srgbClr val="002060"/>
            </a:solidFill>
          </a:ln>
        </p:spPr>
        <p:txBody>
          <a:bodyPr>
            <a:noAutofit/>
          </a:bodyPr>
          <a:lstStyle/>
          <a:p>
            <a:r>
              <a:rPr lang="en-US" sz="2000" dirty="0" smtClean="0">
                <a:solidFill>
                  <a:srgbClr val="0070C0"/>
                </a:solidFill>
                <a:latin typeface="+mj-lt"/>
              </a:rPr>
              <a:t>e</a:t>
            </a:r>
            <a:r>
              <a:rPr lang="en-US" sz="2000" baseline="30000" dirty="0" smtClean="0">
                <a:solidFill>
                  <a:srgbClr val="0070C0"/>
                </a:solidFill>
                <a:latin typeface="+mj-lt"/>
              </a:rPr>
              <a:t>+</a:t>
            </a:r>
            <a:r>
              <a:rPr lang="en-US" sz="2000" dirty="0" smtClean="0">
                <a:solidFill>
                  <a:srgbClr val="0070C0"/>
                </a:solidFill>
                <a:latin typeface="Symbol" pitchFamily="18" charset="2"/>
              </a:rPr>
              <a:t>p</a:t>
            </a:r>
            <a:r>
              <a:rPr lang="en-US" sz="2000" baseline="30000" dirty="0" smtClean="0">
                <a:solidFill>
                  <a:srgbClr val="0070C0"/>
                </a:solidFill>
                <a:latin typeface="+mj-lt"/>
              </a:rPr>
              <a:t>0</a:t>
            </a:r>
            <a:r>
              <a:rPr lang="en-US" sz="2000" dirty="0" smtClean="0">
                <a:solidFill>
                  <a:srgbClr val="0070C0"/>
                </a:solidFill>
                <a:latin typeface="+mj-lt"/>
              </a:rPr>
              <a:t>:</a:t>
            </a:r>
            <a:r>
              <a:rPr lang="en-US" sz="2000" dirty="0" smtClean="0">
                <a:latin typeface="+mj-lt"/>
              </a:rPr>
              <a:t> WC200 reach ~10</a:t>
            </a:r>
            <a:r>
              <a:rPr lang="en-US" sz="2000" baseline="30000" dirty="0" smtClean="0">
                <a:latin typeface="+mj-lt"/>
              </a:rPr>
              <a:t>35</a:t>
            </a:r>
            <a:r>
              <a:rPr lang="en-US" sz="2000" dirty="0" smtClean="0">
                <a:latin typeface="+mj-lt"/>
              </a:rPr>
              <a:t> in 20 years -- </a:t>
            </a:r>
            <a:r>
              <a:rPr lang="en-US" sz="1800" dirty="0" smtClean="0">
                <a:latin typeface="+mj-lt"/>
              </a:rPr>
              <a:t>7.5x SK current; 5x SK ultimate</a:t>
            </a:r>
          </a:p>
          <a:p>
            <a:r>
              <a:rPr lang="en-US" sz="2000" dirty="0" err="1" smtClean="0">
                <a:solidFill>
                  <a:srgbClr val="0070C0"/>
                </a:solidFill>
                <a:latin typeface="Symbol" pitchFamily="18" charset="2"/>
              </a:rPr>
              <a:t>n</a:t>
            </a:r>
            <a:r>
              <a:rPr lang="en-US" sz="2000" dirty="0" err="1" smtClean="0">
                <a:solidFill>
                  <a:srgbClr val="0070C0"/>
                </a:solidFill>
                <a:latin typeface="+mj-lt"/>
              </a:rPr>
              <a:t>K</a:t>
            </a:r>
            <a:r>
              <a:rPr lang="en-US" sz="2000" baseline="30000" dirty="0" smtClean="0">
                <a:solidFill>
                  <a:srgbClr val="0070C0"/>
                </a:solidFill>
                <a:latin typeface="+mj-lt"/>
              </a:rPr>
              <a:t>+</a:t>
            </a:r>
            <a:r>
              <a:rPr lang="en-US" sz="2000" dirty="0" smtClean="0">
                <a:solidFill>
                  <a:srgbClr val="0070C0"/>
                </a:solidFill>
                <a:latin typeface="+mj-lt"/>
              </a:rPr>
              <a:t>: </a:t>
            </a:r>
            <a:r>
              <a:rPr lang="en-US" sz="2000" dirty="0" smtClean="0">
                <a:latin typeface="+mj-lt"/>
              </a:rPr>
              <a:t>LAr34 </a:t>
            </a:r>
            <a:r>
              <a:rPr lang="en-US" sz="2000" dirty="0">
                <a:latin typeface="+mj-lt"/>
              </a:rPr>
              <a:t>reach </a:t>
            </a:r>
            <a:r>
              <a:rPr lang="en-US" sz="2000" dirty="0" smtClean="0">
                <a:latin typeface="+mj-lt"/>
              </a:rPr>
              <a:t>~7x10</a:t>
            </a:r>
            <a:r>
              <a:rPr lang="en-US" sz="2000" baseline="30000" dirty="0" smtClean="0">
                <a:latin typeface="+mj-lt"/>
              </a:rPr>
              <a:t>34</a:t>
            </a:r>
            <a:r>
              <a:rPr lang="en-US" sz="2000" dirty="0" smtClean="0">
                <a:latin typeface="+mj-lt"/>
              </a:rPr>
              <a:t> </a:t>
            </a:r>
            <a:r>
              <a:rPr lang="en-US" sz="2000" dirty="0">
                <a:latin typeface="+mj-lt"/>
              </a:rPr>
              <a:t>in 20 </a:t>
            </a:r>
            <a:r>
              <a:rPr lang="en-US" sz="2000" dirty="0" smtClean="0">
                <a:latin typeface="+mj-lt"/>
              </a:rPr>
              <a:t>years -- </a:t>
            </a:r>
            <a:r>
              <a:rPr lang="en-US" sz="1800" dirty="0" smtClean="0">
                <a:latin typeface="+mj-lt"/>
              </a:rPr>
              <a:t>23x SK current; 10x </a:t>
            </a:r>
            <a:r>
              <a:rPr lang="en-US" sz="1800" dirty="0">
                <a:latin typeface="+mj-lt"/>
              </a:rPr>
              <a:t>SK </a:t>
            </a:r>
            <a:r>
              <a:rPr lang="en-US" sz="1800" dirty="0" smtClean="0">
                <a:latin typeface="+mj-lt"/>
              </a:rPr>
              <a:t>ultimate</a:t>
            </a:r>
          </a:p>
          <a:p>
            <a:r>
              <a:rPr lang="en-US" sz="2000" dirty="0" smtClean="0">
                <a:latin typeface="+mj-lt"/>
              </a:rPr>
              <a:t>Detector mass is the main issue, backgrounds also come into play</a:t>
            </a:r>
          </a:p>
          <a:p>
            <a:pPr lvl="1"/>
            <a:endParaRPr lang="en-US" sz="1800" dirty="0">
              <a:latin typeface="+mj-lt"/>
            </a:endParaRPr>
          </a:p>
          <a:p>
            <a:endParaRPr lang="en-US" sz="2000" dirty="0">
              <a:latin typeface="+mj-lt"/>
            </a:endParaRPr>
          </a:p>
        </p:txBody>
      </p:sp>
      <p:pic>
        <p:nvPicPr>
          <p:cNvPr id="15362"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626" y="1684600"/>
            <a:ext cx="4452743" cy="312420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431560" y="1629461"/>
            <a:ext cx="4457251" cy="319679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10" name="TextBox 9"/>
          <p:cNvSpPr txBox="1"/>
          <p:nvPr/>
        </p:nvSpPr>
        <p:spPr>
          <a:xfrm>
            <a:off x="1042218" y="2182991"/>
            <a:ext cx="733983" cy="369332"/>
          </a:xfrm>
          <a:prstGeom prst="rect">
            <a:avLst/>
          </a:prstGeom>
          <a:noFill/>
        </p:spPr>
        <p:txBody>
          <a:bodyPr wrap="none" rtlCol="0">
            <a:spAutoFit/>
          </a:bodyPr>
          <a:lstStyle/>
          <a:p>
            <a:r>
              <a:rPr lang="en-US" dirty="0" smtClean="0"/>
              <a:t>WCD</a:t>
            </a:r>
            <a:endParaRPr lang="en-US" dirty="0"/>
          </a:p>
        </p:txBody>
      </p:sp>
      <p:sp>
        <p:nvSpPr>
          <p:cNvPr id="19" name="TextBox 18"/>
          <p:cNvSpPr txBox="1"/>
          <p:nvPr/>
        </p:nvSpPr>
        <p:spPr>
          <a:xfrm>
            <a:off x="5444251" y="2180842"/>
            <a:ext cx="562205" cy="369332"/>
          </a:xfrm>
          <a:prstGeom prst="rect">
            <a:avLst/>
          </a:prstGeom>
          <a:noFill/>
        </p:spPr>
        <p:txBody>
          <a:bodyPr wrap="none" rtlCol="0">
            <a:spAutoFit/>
          </a:bodyPr>
          <a:lstStyle/>
          <a:p>
            <a:r>
              <a:rPr lang="en-US" dirty="0" err="1" smtClean="0"/>
              <a:t>LAr</a:t>
            </a:r>
            <a:endParaRPr lang="en-US" dirty="0"/>
          </a:p>
        </p:txBody>
      </p:sp>
      <p:cxnSp>
        <p:nvCxnSpPr>
          <p:cNvPr id="5" name="Straight Connector 4"/>
          <p:cNvCxnSpPr/>
          <p:nvPr/>
        </p:nvCxnSpPr>
        <p:spPr>
          <a:xfrm>
            <a:off x="894080" y="5873750"/>
            <a:ext cx="137978"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pic>
        <p:nvPicPr>
          <p:cNvPr id="1029" name="Picture 5"/>
          <p:cNvPicPr>
            <a:picLocks noChangeAspect="1" noChangeArrowheads="1"/>
          </p:cNvPicPr>
          <p:nvPr/>
        </p:nvPicPr>
        <p:blipFill>
          <a:blip r:embed="rId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537532" y="534171"/>
            <a:ext cx="2030557" cy="8404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778109" y="492607"/>
            <a:ext cx="1583161" cy="92327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287642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lum bright="-20000" contrast="-50000"/>
          </a:blip>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A7637D-57D0-074B-AE6E-F3D39F2FAB5F}" type="slidenum">
              <a:rPr lang="en-US" smtClean="0"/>
              <a:pPr/>
              <a:t>18</a:t>
            </a:fld>
            <a:endParaRPr lang="en-US"/>
          </a:p>
        </p:txBody>
      </p:sp>
      <p:sp>
        <p:nvSpPr>
          <p:cNvPr id="11" name="TextBox 10"/>
          <p:cNvSpPr txBox="1"/>
          <p:nvPr/>
        </p:nvSpPr>
        <p:spPr>
          <a:xfrm>
            <a:off x="860024" y="1090079"/>
            <a:ext cx="7570207" cy="923330"/>
          </a:xfrm>
          <a:prstGeom prst="rect">
            <a:avLst/>
          </a:prstGeom>
          <a:noFill/>
        </p:spPr>
        <p:txBody>
          <a:bodyPr wrap="square" rtlCol="0">
            <a:spAutoFit/>
          </a:bodyPr>
          <a:lstStyle/>
          <a:p>
            <a:r>
              <a:rPr lang="en-US" sz="5400" b="1" dirty="0" smtClean="0">
                <a:solidFill>
                  <a:srgbClr val="FFFF00"/>
                </a:solidFill>
              </a:rPr>
              <a:t>The Far Site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lumMod val="50000"/>
          </a:schemeClr>
        </a:solidFill>
        <a:effectLst/>
      </p:bgPr>
    </p:bg>
    <p:spTree>
      <p:nvGrpSpPr>
        <p:cNvPr id="1" name=""/>
        <p:cNvGrpSpPr/>
        <p:nvPr/>
      </p:nvGrpSpPr>
      <p:grpSpPr>
        <a:xfrm>
          <a:off x="0" y="0"/>
          <a:ext cx="0" cy="0"/>
          <a:chOff x="0" y="0"/>
          <a:chExt cx="0" cy="0"/>
        </a:xfrm>
      </p:grpSpPr>
      <p:pic>
        <p:nvPicPr>
          <p:cNvPr id="8" name="Picture 7" descr="Screen shot 2011-06-07 at 4.31.58 PM.png"/>
          <p:cNvPicPr>
            <a:picLocks noChangeAspect="1"/>
          </p:cNvPicPr>
          <p:nvPr/>
        </p:nvPicPr>
        <p:blipFill>
          <a:blip r:embed="rId2"/>
          <a:stretch>
            <a:fillRect/>
          </a:stretch>
        </p:blipFill>
        <p:spPr>
          <a:xfrm>
            <a:off x="0" y="55880"/>
            <a:ext cx="9152128" cy="6697472"/>
          </a:xfrm>
          <a:prstGeom prst="rect">
            <a:avLst/>
          </a:prstGeom>
        </p:spPr>
      </p:pic>
      <p:sp>
        <p:nvSpPr>
          <p:cNvPr id="9" name="TextBox 8"/>
          <p:cNvSpPr txBox="1"/>
          <p:nvPr/>
        </p:nvSpPr>
        <p:spPr>
          <a:xfrm>
            <a:off x="5670156" y="5183692"/>
            <a:ext cx="2941430" cy="1569660"/>
          </a:xfrm>
          <a:prstGeom prst="rect">
            <a:avLst/>
          </a:prstGeom>
          <a:noFill/>
        </p:spPr>
        <p:txBody>
          <a:bodyPr wrap="none" rtlCol="0">
            <a:spAutoFit/>
          </a:bodyPr>
          <a:lstStyle/>
          <a:p>
            <a:r>
              <a:rPr lang="en-US" sz="3200" b="1" dirty="0" err="1" smtClean="0">
                <a:solidFill>
                  <a:schemeClr val="bg1"/>
                </a:solidFill>
              </a:rPr>
              <a:t>Homestake</a:t>
            </a:r>
            <a:r>
              <a:rPr lang="en-US" sz="3200" b="1" dirty="0" smtClean="0">
                <a:solidFill>
                  <a:schemeClr val="bg1"/>
                </a:solidFill>
              </a:rPr>
              <a:t> Site:</a:t>
            </a:r>
          </a:p>
          <a:p>
            <a:r>
              <a:rPr lang="en-US" sz="3200" b="1" dirty="0" smtClean="0">
                <a:solidFill>
                  <a:schemeClr val="bg1"/>
                </a:solidFill>
              </a:rPr>
              <a:t>Surface Facility</a:t>
            </a:r>
          </a:p>
          <a:p>
            <a:endParaRPr lang="en-US" sz="3200"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lum bright="-20000" contrast="-50000"/>
          </a:blip>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A7637D-57D0-074B-AE6E-F3D39F2FAB5F}" type="slidenum">
              <a:rPr lang="en-US" smtClean="0"/>
              <a:pPr/>
              <a:t>2</a:t>
            </a:fld>
            <a:endParaRPr lang="en-US"/>
          </a:p>
        </p:txBody>
      </p:sp>
      <p:sp>
        <p:nvSpPr>
          <p:cNvPr id="11" name="TextBox 10"/>
          <p:cNvSpPr txBox="1"/>
          <p:nvPr/>
        </p:nvSpPr>
        <p:spPr>
          <a:xfrm>
            <a:off x="860024" y="1090079"/>
            <a:ext cx="7570207" cy="4247317"/>
          </a:xfrm>
          <a:prstGeom prst="rect">
            <a:avLst/>
          </a:prstGeom>
          <a:noFill/>
        </p:spPr>
        <p:txBody>
          <a:bodyPr wrap="square" rtlCol="0">
            <a:spAutoFit/>
          </a:bodyPr>
          <a:lstStyle/>
          <a:p>
            <a:r>
              <a:rPr lang="en-US" sz="5400" b="1" dirty="0" smtClean="0">
                <a:solidFill>
                  <a:srgbClr val="FFFF00"/>
                </a:solidFill>
              </a:rPr>
              <a:t>Overview</a:t>
            </a:r>
          </a:p>
          <a:p>
            <a:r>
              <a:rPr lang="en-US" sz="5400" b="1" dirty="0" smtClean="0">
                <a:solidFill>
                  <a:srgbClr val="FFFF00"/>
                </a:solidFill>
              </a:rPr>
              <a:t>Far Site </a:t>
            </a:r>
          </a:p>
          <a:p>
            <a:r>
              <a:rPr lang="en-US" sz="5400" b="1" dirty="0" smtClean="0">
                <a:solidFill>
                  <a:srgbClr val="FFFF00"/>
                </a:solidFill>
              </a:rPr>
              <a:t>Far Detector</a:t>
            </a:r>
          </a:p>
          <a:p>
            <a:r>
              <a:rPr lang="en-US" sz="5400" b="1" dirty="0" smtClean="0">
                <a:solidFill>
                  <a:srgbClr val="FFFF00"/>
                </a:solidFill>
              </a:rPr>
              <a:t>Beam and Near Detector</a:t>
            </a:r>
          </a:p>
          <a:p>
            <a:r>
              <a:rPr lang="en-US" sz="5400" b="1" dirty="0" smtClean="0">
                <a:solidFill>
                  <a:srgbClr val="FFFF00"/>
                </a:solidFill>
              </a:rPr>
              <a:t>Summary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570016" y="1005840"/>
            <a:ext cx="7879080" cy="5852160"/>
          </a:xfrm>
          <a:prstGeom prst="rect">
            <a:avLst/>
          </a:prstGeom>
        </p:spPr>
      </p:pic>
      <p:sp>
        <p:nvSpPr>
          <p:cNvPr id="8" name="Title 7"/>
          <p:cNvSpPr>
            <a:spLocks noGrp="1"/>
          </p:cNvSpPr>
          <p:nvPr>
            <p:ph type="title"/>
          </p:nvPr>
        </p:nvSpPr>
        <p:spPr>
          <a:xfrm>
            <a:off x="457200" y="0"/>
            <a:ext cx="8229600" cy="1143000"/>
          </a:xfrm>
        </p:spPr>
        <p:txBody>
          <a:bodyPr>
            <a:normAutofit/>
          </a:bodyPr>
          <a:lstStyle/>
          <a:p>
            <a:r>
              <a:rPr lang="en-US" sz="3600" dirty="0" smtClean="0"/>
              <a:t>OVERVIEW: Underground Lab Basic Layout </a:t>
            </a:r>
            <a:endParaRPr lang="en-US" sz="3600" dirty="0"/>
          </a:p>
        </p:txBody>
      </p:sp>
      <p:sp>
        <p:nvSpPr>
          <p:cNvPr id="9" name="TextBox 8"/>
          <p:cNvSpPr txBox="1"/>
          <p:nvPr/>
        </p:nvSpPr>
        <p:spPr>
          <a:xfrm>
            <a:off x="137192" y="1465454"/>
            <a:ext cx="2699251" cy="3416320"/>
          </a:xfrm>
          <a:prstGeom prst="rect">
            <a:avLst/>
          </a:prstGeom>
          <a:noFill/>
        </p:spPr>
        <p:txBody>
          <a:bodyPr wrap="none" rtlCol="0">
            <a:spAutoFit/>
          </a:bodyPr>
          <a:lstStyle/>
          <a:p>
            <a:r>
              <a:rPr lang="en-US" dirty="0" smtClean="0"/>
              <a:t>4850 campus at 4200 </a:t>
            </a:r>
            <a:r>
              <a:rPr lang="en-US" dirty="0" err="1" smtClean="0"/>
              <a:t>mwe</a:t>
            </a:r>
            <a:endParaRPr lang="en-US" dirty="0" smtClean="0"/>
          </a:p>
          <a:p>
            <a:r>
              <a:rPr lang="en-US" dirty="0" smtClean="0"/>
              <a:t>  Davis Lab (existing)</a:t>
            </a:r>
          </a:p>
          <a:p>
            <a:r>
              <a:rPr lang="en-US" dirty="0" smtClean="0"/>
              <a:t>  Large Cavity Site </a:t>
            </a:r>
          </a:p>
          <a:p>
            <a:r>
              <a:rPr lang="en-US" dirty="0" smtClean="0"/>
              <a:t>  General lab module </a:t>
            </a:r>
          </a:p>
          <a:p>
            <a:endParaRPr lang="en-US" dirty="0" smtClean="0"/>
          </a:p>
          <a:p>
            <a:r>
              <a:rPr lang="en-US" dirty="0" smtClean="0"/>
              <a:t>800 campus at 700 </a:t>
            </a:r>
            <a:r>
              <a:rPr lang="en-US" dirty="0" err="1" smtClean="0"/>
              <a:t>mwe</a:t>
            </a:r>
            <a:endParaRPr lang="en-US" dirty="0" smtClean="0"/>
          </a:p>
          <a:p>
            <a:r>
              <a:rPr lang="en-US" dirty="0" smtClean="0"/>
              <a:t>   </a:t>
            </a:r>
            <a:r>
              <a:rPr lang="en-US" dirty="0" err="1" smtClean="0"/>
              <a:t>LAr</a:t>
            </a:r>
            <a:r>
              <a:rPr lang="en-US" dirty="0" smtClean="0"/>
              <a:t> detector lab </a:t>
            </a:r>
          </a:p>
          <a:p>
            <a:endParaRPr lang="en-US" dirty="0" smtClean="0"/>
          </a:p>
          <a:p>
            <a:r>
              <a:rPr lang="en-US" dirty="0" smtClean="0"/>
              <a:t>7400 campus at 6400 </a:t>
            </a:r>
            <a:r>
              <a:rPr lang="en-US" dirty="0" err="1" smtClean="0"/>
              <a:t>mwe</a:t>
            </a:r>
            <a:endParaRPr lang="en-US" dirty="0" smtClean="0"/>
          </a:p>
          <a:p>
            <a:r>
              <a:rPr lang="en-US" dirty="0" smtClean="0"/>
              <a:t>  Deep Lab module  </a:t>
            </a:r>
          </a:p>
          <a:p>
            <a:r>
              <a:rPr lang="en-US" dirty="0" smtClean="0"/>
              <a:t>    </a:t>
            </a:r>
          </a:p>
          <a:p>
            <a:r>
              <a:rPr lang="en-US" dirty="0" smtClean="0"/>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creen shot 2011-06-07 at 7.40.23 PM.png"/>
          <p:cNvPicPr>
            <a:picLocks noChangeAspect="1"/>
          </p:cNvPicPr>
          <p:nvPr/>
        </p:nvPicPr>
        <p:blipFill>
          <a:blip r:embed="rId2"/>
          <a:stretch>
            <a:fillRect/>
          </a:stretch>
        </p:blipFill>
        <p:spPr>
          <a:xfrm>
            <a:off x="0" y="244136"/>
            <a:ext cx="9144000" cy="6369728"/>
          </a:xfrm>
          <a:prstGeom prst="rect">
            <a:avLst/>
          </a:prstGeom>
        </p:spPr>
      </p:pic>
      <p:sp>
        <p:nvSpPr>
          <p:cNvPr id="3" name="TextBox 2"/>
          <p:cNvSpPr txBox="1"/>
          <p:nvPr/>
        </p:nvSpPr>
        <p:spPr>
          <a:xfrm>
            <a:off x="5606815" y="5622315"/>
            <a:ext cx="3123609" cy="646331"/>
          </a:xfrm>
          <a:prstGeom prst="rect">
            <a:avLst/>
          </a:prstGeom>
          <a:noFill/>
        </p:spPr>
        <p:txBody>
          <a:bodyPr wrap="none" rtlCol="0">
            <a:spAutoFit/>
          </a:bodyPr>
          <a:lstStyle/>
          <a:p>
            <a:r>
              <a:rPr lang="en-US" dirty="0" smtClean="0"/>
              <a:t>Part of existing Laboratory built</a:t>
            </a:r>
          </a:p>
          <a:p>
            <a:r>
              <a:rPr lang="en-US" dirty="0"/>
              <a:t>w</a:t>
            </a:r>
            <a:r>
              <a:rPr lang="en-US" dirty="0" smtClean="0"/>
              <a:t>ith South Dakota funds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creen shot 2011-06-07 at 7.42.33 PM.png"/>
          <p:cNvPicPr>
            <a:picLocks noChangeAspect="1"/>
          </p:cNvPicPr>
          <p:nvPr/>
        </p:nvPicPr>
        <p:blipFill>
          <a:blip r:embed="rId2"/>
          <a:stretch>
            <a:fillRect/>
          </a:stretch>
        </p:blipFill>
        <p:spPr>
          <a:xfrm>
            <a:off x="0" y="255840"/>
            <a:ext cx="9144000" cy="6346319"/>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creen shot 2011-06-07 at 7.44.24 PM.png"/>
          <p:cNvPicPr>
            <a:picLocks noChangeAspect="1"/>
          </p:cNvPicPr>
          <p:nvPr/>
        </p:nvPicPr>
        <p:blipFill>
          <a:blip r:embed="rId2"/>
          <a:stretch>
            <a:fillRect/>
          </a:stretch>
        </p:blipFill>
        <p:spPr>
          <a:xfrm>
            <a:off x="0" y="142757"/>
            <a:ext cx="9144000" cy="6572486"/>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creen shot 2011-06-07 at 7.43.50 PM.png"/>
          <p:cNvPicPr>
            <a:picLocks noChangeAspect="1"/>
          </p:cNvPicPr>
          <p:nvPr/>
        </p:nvPicPr>
        <p:blipFill>
          <a:blip r:embed="rId2"/>
          <a:stretch>
            <a:fillRect/>
          </a:stretch>
        </p:blipFill>
        <p:spPr>
          <a:xfrm>
            <a:off x="0" y="116789"/>
            <a:ext cx="9144000" cy="662442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creen shot 2011-06-07 at 7.43.23 PM.png"/>
          <p:cNvPicPr>
            <a:picLocks noChangeAspect="1"/>
          </p:cNvPicPr>
          <p:nvPr/>
        </p:nvPicPr>
        <p:blipFill>
          <a:blip r:embed="rId2"/>
          <a:stretch>
            <a:fillRect/>
          </a:stretch>
        </p:blipFill>
        <p:spPr>
          <a:xfrm>
            <a:off x="0" y="130601"/>
            <a:ext cx="9144000" cy="6596797"/>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2"/>
          <p:cNvSpPr txBox="1">
            <a:spLocks/>
          </p:cNvSpPr>
          <p:nvPr/>
        </p:nvSpPr>
        <p:spPr bwMode="auto">
          <a:xfrm>
            <a:off x="-25631" y="1171309"/>
            <a:ext cx="2870431" cy="4248943"/>
          </a:xfrm>
          <a:prstGeom prst="rect">
            <a:avLst/>
          </a:prstGeom>
          <a:solidFill>
            <a:schemeClr val="bg1"/>
          </a:solidFill>
          <a:ln w="9525">
            <a:solidFill>
              <a:schemeClr val="bg1"/>
            </a:solidFill>
            <a:miter lim="800000"/>
            <a:headEnd/>
            <a:tailEnd/>
          </a:ln>
        </p:spPr>
        <p:txBody>
          <a:bodyPr/>
          <a:lstStyle/>
          <a:p>
            <a:pPr marL="628650" lvl="3" indent="-342900">
              <a:spcBef>
                <a:spcPct val="20000"/>
              </a:spcBef>
            </a:pPr>
            <a:r>
              <a:rPr lang="en-US" dirty="0" smtClean="0">
                <a:latin typeface="Helvetica" pitchFamily="34" charset="0"/>
                <a:cs typeface="Helvetica" pitchFamily="34" charset="0"/>
              </a:rPr>
              <a:t>24-34kt </a:t>
            </a:r>
            <a:r>
              <a:rPr lang="en-US" dirty="0">
                <a:latin typeface="Helvetica" pitchFamily="34" charset="0"/>
                <a:cs typeface="Helvetica" pitchFamily="34" charset="0"/>
              </a:rPr>
              <a:t>cavern </a:t>
            </a:r>
            <a:r>
              <a:rPr lang="en-US" dirty="0" smtClean="0">
                <a:latin typeface="Helvetica" pitchFamily="34" charset="0"/>
                <a:cs typeface="Helvetica" pitchFamily="34" charset="0"/>
              </a:rPr>
              <a:t>at 800 level</a:t>
            </a:r>
            <a:endParaRPr lang="en-US" dirty="0">
              <a:latin typeface="Helvetica" pitchFamily="34" charset="0"/>
              <a:cs typeface="Helvetica" pitchFamily="34" charset="0"/>
            </a:endParaRPr>
          </a:p>
          <a:p>
            <a:pPr marL="628650" lvl="3" indent="-342900">
              <a:spcBef>
                <a:spcPct val="20000"/>
              </a:spcBef>
            </a:pPr>
            <a:r>
              <a:rPr lang="en-US" dirty="0">
                <a:latin typeface="Helvetica" pitchFamily="34" charset="0"/>
                <a:cs typeface="Helvetica" pitchFamily="34" charset="0"/>
              </a:rPr>
              <a:t>Space on surface for </a:t>
            </a:r>
            <a:r>
              <a:rPr lang="en-US" dirty="0" err="1">
                <a:latin typeface="Helvetica" pitchFamily="34" charset="0"/>
                <a:cs typeface="Helvetica" pitchFamily="34" charset="0"/>
              </a:rPr>
              <a:t>cyrogenics</a:t>
            </a:r>
            <a:r>
              <a:rPr lang="en-US" dirty="0">
                <a:latin typeface="Helvetica" pitchFamily="34" charset="0"/>
                <a:cs typeface="Helvetica" pitchFamily="34" charset="0"/>
              </a:rPr>
              <a:t> system</a:t>
            </a:r>
          </a:p>
          <a:p>
            <a:pPr marL="628650" lvl="3" indent="-342900">
              <a:spcBef>
                <a:spcPct val="20000"/>
              </a:spcBef>
            </a:pPr>
            <a:r>
              <a:rPr lang="en-US" dirty="0">
                <a:latin typeface="Helvetica" pitchFamily="34" charset="0"/>
                <a:cs typeface="Helvetica" pitchFamily="34" charset="0"/>
              </a:rPr>
              <a:t>Drive-in access for experiment installation</a:t>
            </a:r>
          </a:p>
          <a:p>
            <a:pPr marL="628650" lvl="3" indent="-342900">
              <a:spcBef>
                <a:spcPct val="20000"/>
              </a:spcBef>
            </a:pPr>
            <a:r>
              <a:rPr lang="en-US" dirty="0" smtClean="0">
                <a:latin typeface="Helvetica" pitchFamily="34" charset="0"/>
                <a:cs typeface="Helvetica" pitchFamily="34" charset="0"/>
              </a:rPr>
              <a:t>Experimental utilities</a:t>
            </a:r>
            <a:r>
              <a:rPr lang="en-US" dirty="0">
                <a:latin typeface="Helvetica" pitchFamily="34" charset="0"/>
                <a:cs typeface="Helvetica" pitchFamily="34" charset="0"/>
              </a:rPr>
              <a:t>: power, ventilation for cryogenic </a:t>
            </a:r>
            <a:r>
              <a:rPr lang="en-US" dirty="0" smtClean="0">
                <a:latin typeface="Helvetica" pitchFamily="34" charset="0"/>
                <a:cs typeface="Helvetica" pitchFamily="34" charset="0"/>
              </a:rPr>
              <a:t>safety</a:t>
            </a:r>
          </a:p>
          <a:p>
            <a:pPr marL="628650" lvl="3" indent="-342900">
              <a:spcBef>
                <a:spcPct val="20000"/>
              </a:spcBef>
            </a:pPr>
            <a:endParaRPr lang="en-US" dirty="0" smtClean="0">
              <a:latin typeface="Helvetica" pitchFamily="34" charset="0"/>
              <a:cs typeface="Helvetica" pitchFamily="34" charset="0"/>
            </a:endParaRPr>
          </a:p>
          <a:p>
            <a:pPr marL="628650" lvl="3" indent="-342900">
              <a:spcBef>
                <a:spcPct val="20000"/>
              </a:spcBef>
            </a:pPr>
            <a:r>
              <a:rPr lang="en-US" dirty="0" smtClean="0">
                <a:latin typeface="Helvetica" pitchFamily="34" charset="0"/>
                <a:cs typeface="Helvetica" pitchFamily="34" charset="0"/>
              </a:rPr>
              <a:t>Why 800 level? </a:t>
            </a:r>
          </a:p>
          <a:p>
            <a:pPr marL="628650" lvl="3" indent="-342900">
              <a:spcBef>
                <a:spcPct val="20000"/>
              </a:spcBef>
            </a:pPr>
            <a:r>
              <a:rPr lang="en-US" dirty="0" smtClean="0">
                <a:latin typeface="Helvetica" pitchFamily="34" charset="0"/>
                <a:cs typeface="Helvetica" pitchFamily="34" charset="0"/>
              </a:rPr>
              <a:t>SN detection, atmospheric neutrinos detection improved</a:t>
            </a:r>
          </a:p>
          <a:p>
            <a:pPr marL="628650" lvl="3" indent="-342900">
              <a:spcBef>
                <a:spcPct val="20000"/>
              </a:spcBef>
            </a:pPr>
            <a:r>
              <a:rPr lang="en-US" dirty="0" smtClean="0">
                <a:latin typeface="Helvetica" pitchFamily="34" charset="0"/>
                <a:cs typeface="Helvetica" pitchFamily="34" charset="0"/>
              </a:rPr>
              <a:t> Critical for proton decay </a:t>
            </a:r>
            <a:endParaRPr lang="en-US" dirty="0">
              <a:latin typeface="Helvetica" pitchFamily="34" charset="0"/>
              <a:cs typeface="Helvetica" pitchFamily="34" charset="0"/>
            </a:endParaRPr>
          </a:p>
        </p:txBody>
      </p:sp>
      <p:sp>
        <p:nvSpPr>
          <p:cNvPr id="13315" name="Title 1"/>
          <p:cNvSpPr>
            <a:spLocks noGrp="1"/>
          </p:cNvSpPr>
          <p:nvPr>
            <p:ph type="title"/>
          </p:nvPr>
        </p:nvSpPr>
        <p:spPr>
          <a:xfrm>
            <a:off x="457200" y="92075"/>
            <a:ext cx="8229600" cy="822325"/>
          </a:xfrm>
        </p:spPr>
        <p:txBody>
          <a:bodyPr>
            <a:normAutofit/>
          </a:bodyPr>
          <a:lstStyle/>
          <a:p>
            <a:pPr eaLnBrk="1" hangingPunct="1"/>
            <a:r>
              <a:rPr lang="en-US" sz="3200" b="1" dirty="0" err="1" smtClean="0">
                <a:ea typeface="ＭＳ Ｐゴシック"/>
              </a:rPr>
              <a:t>LAr</a:t>
            </a:r>
            <a:r>
              <a:rPr lang="en-US" sz="3200" b="1" dirty="0" smtClean="0">
                <a:ea typeface="ＭＳ Ｐゴシック"/>
              </a:rPr>
              <a:t> 800 level lab at Homestake</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26</a:t>
            </a:fld>
            <a:endParaRPr lang="en-US" dirty="0" smtClean="0">
              <a:ea typeface="ＭＳ Ｐゴシック"/>
            </a:endParaRPr>
          </a:p>
        </p:txBody>
      </p:sp>
      <p:pic>
        <p:nvPicPr>
          <p:cNvPr id="14" name="Picture 2"/>
          <p:cNvPicPr>
            <a:picLocks noGrp="1" noChangeAspect="1" noChangeArrowheads="1"/>
          </p:cNvPicPr>
          <p:nvPr>
            <p:ph idx="1"/>
          </p:nvPr>
        </p:nvPicPr>
        <p:blipFill>
          <a:blip r:embed="rId2"/>
          <a:srcRect/>
          <a:stretch>
            <a:fillRect/>
          </a:stretch>
        </p:blipFill>
        <p:spPr>
          <a:xfrm>
            <a:off x="2844800" y="1171309"/>
            <a:ext cx="6299200" cy="4975225"/>
          </a:xfrm>
        </p:spPr>
      </p:pic>
    </p:spTree>
    <p:extLst>
      <p:ext uri="{BB962C8B-B14F-4D97-AF65-F5344CB8AC3E}">
        <p14:creationId xmlns:mc="http://schemas.openxmlformats.org/markup-compatibility/2006" xmlns:mv="urn:schemas-microsoft-com:mac:vml" xmlns:p14="http://schemas.microsoft.com/office/powerpoint/2010/main" xmlns="" xmlns:p="http://schemas.openxmlformats.org/presentationml/2006/main" xmlns:r="http://schemas.openxmlformats.org/officeDocument/2006/relationships" xmlns:a="http://schemas.openxmlformats.org/drawingml/2006/main" val="29817150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Depth Requirements for Proton Decay: Liquid Argon</a:t>
            </a:r>
            <a:endParaRPr lang="en-US" dirty="0"/>
          </a:p>
        </p:txBody>
      </p:sp>
      <p:sp>
        <p:nvSpPr>
          <p:cNvPr id="3" name="Content Placeholder 2"/>
          <p:cNvSpPr>
            <a:spLocks noGrp="1"/>
          </p:cNvSpPr>
          <p:nvPr>
            <p:ph idx="1"/>
          </p:nvPr>
        </p:nvSpPr>
        <p:spPr>
          <a:xfrm>
            <a:off x="289561" y="1600201"/>
            <a:ext cx="8590274" cy="2609850"/>
          </a:xfrm>
        </p:spPr>
        <p:txBody>
          <a:bodyPr>
            <a:normAutofit fontScale="85000" lnSpcReduction="20000"/>
          </a:bodyPr>
          <a:lstStyle/>
          <a:p>
            <a:r>
              <a:rPr lang="en-US" dirty="0" smtClean="0"/>
              <a:t> A unique feature of </a:t>
            </a:r>
            <a:r>
              <a:rPr lang="en-US" dirty="0" err="1" smtClean="0"/>
              <a:t>LAr</a:t>
            </a:r>
            <a:r>
              <a:rPr lang="en-US" dirty="0" smtClean="0"/>
              <a:t> detectors are their ability to reconstruct the K</a:t>
            </a:r>
            <a:r>
              <a:rPr lang="en-US" baseline="30000" dirty="0" smtClean="0"/>
              <a:t>+</a:t>
            </a:r>
            <a:r>
              <a:rPr lang="en-US" dirty="0" smtClean="0"/>
              <a:t> decay from the SUSY-motivated decay mode </a:t>
            </a:r>
            <a:r>
              <a:rPr lang="en-US" dirty="0" err="1" smtClean="0"/>
              <a:t>p</a:t>
            </a:r>
            <a:r>
              <a:rPr lang="en-US" dirty="0" err="1" smtClean="0">
                <a:latin typeface="Wingdings 3" charset="2"/>
                <a:cs typeface="Wingdings 3" charset="2"/>
              </a:rPr>
              <a:t>g</a:t>
            </a:r>
            <a:r>
              <a:rPr lang="en-US" dirty="0" err="1" smtClean="0">
                <a:latin typeface="Symbol" charset="2"/>
                <a:cs typeface="Symbol" charset="2"/>
              </a:rPr>
              <a:t>n</a:t>
            </a:r>
            <a:r>
              <a:rPr lang="en-US" dirty="0" err="1" smtClean="0">
                <a:cs typeface="Symbol" charset="2"/>
              </a:rPr>
              <a:t>K</a:t>
            </a:r>
            <a:r>
              <a:rPr lang="en-US" baseline="30000" dirty="0" smtClean="0">
                <a:cs typeface="Symbol" charset="2"/>
              </a:rPr>
              <a:t>+</a:t>
            </a:r>
            <a:r>
              <a:rPr lang="en-US" dirty="0" smtClean="0">
                <a:cs typeface="Symbol" charset="2"/>
              </a:rPr>
              <a:t>.</a:t>
            </a:r>
            <a:r>
              <a:rPr lang="en-US" dirty="0" smtClean="0"/>
              <a:t> This would allow sensitivity to this mode five times that of Super-</a:t>
            </a:r>
            <a:r>
              <a:rPr lang="en-US" dirty="0" err="1" smtClean="0"/>
              <a:t>Kamiokande</a:t>
            </a:r>
            <a:r>
              <a:rPr lang="en-US" dirty="0" smtClean="0"/>
              <a:t> over a 10 year run.</a:t>
            </a:r>
          </a:p>
          <a:p>
            <a:r>
              <a:rPr lang="en-US" dirty="0" smtClean="0"/>
              <a:t>The most significant background expected is from CR </a:t>
            </a:r>
            <a:r>
              <a:rPr lang="en-US" dirty="0" err="1" smtClean="0"/>
              <a:t>muons</a:t>
            </a:r>
            <a:r>
              <a:rPr lang="en-US" dirty="0" smtClean="0"/>
              <a:t> that make a </a:t>
            </a:r>
            <a:r>
              <a:rPr lang="en-US" dirty="0" err="1" smtClean="0"/>
              <a:t>K</a:t>
            </a:r>
            <a:r>
              <a:rPr lang="en-US" baseline="30000" dirty="0" err="1" smtClean="0"/>
              <a:t>o</a:t>
            </a:r>
            <a:r>
              <a:rPr lang="en-US" baseline="-25000" dirty="0" err="1" smtClean="0"/>
              <a:t>L</a:t>
            </a:r>
            <a:r>
              <a:rPr lang="en-US" dirty="0" smtClean="0"/>
              <a:t> that enters the detector from the outside and then charge exchanges into a K</a:t>
            </a:r>
            <a:r>
              <a:rPr lang="en-US" baseline="30000" dirty="0" smtClean="0"/>
              <a:t>+</a:t>
            </a:r>
            <a:r>
              <a:rPr lang="en-US" dirty="0" smtClean="0"/>
              <a:t>.   </a:t>
            </a:r>
            <a:endParaRPr lang="en-US" dirty="0"/>
          </a:p>
        </p:txBody>
      </p:sp>
      <p:sp>
        <p:nvSpPr>
          <p:cNvPr id="5" name="Slide Number Placeholder 4"/>
          <p:cNvSpPr>
            <a:spLocks noGrp="1"/>
          </p:cNvSpPr>
          <p:nvPr>
            <p:ph type="sldNum" sz="quarter" idx="12"/>
          </p:nvPr>
        </p:nvSpPr>
        <p:spPr/>
        <p:txBody>
          <a:bodyPr/>
          <a:lstStyle/>
          <a:p>
            <a:fld id="{E5A7637D-57D0-074B-AE6E-F3D39F2FAB5F}" type="slidenum">
              <a:rPr lang="en-US" smtClean="0"/>
              <a:pPr/>
              <a:t>27</a:t>
            </a:fld>
            <a:endParaRPr lang="en-US"/>
          </a:p>
        </p:txBody>
      </p:sp>
      <p:pic>
        <p:nvPicPr>
          <p:cNvPr id="6" name="Picture 5" descr="Screen shot 2011-04-10 at 11.47.43 PM.png"/>
          <p:cNvPicPr>
            <a:picLocks noChangeAspect="1"/>
          </p:cNvPicPr>
          <p:nvPr/>
        </p:nvPicPr>
        <p:blipFill>
          <a:blip r:embed="rId2"/>
          <a:stretch>
            <a:fillRect/>
          </a:stretch>
        </p:blipFill>
        <p:spPr>
          <a:xfrm>
            <a:off x="1598269" y="4344670"/>
            <a:ext cx="5730240" cy="201168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Requirement for </a:t>
            </a:r>
            <a:r>
              <a:rPr lang="en-US" dirty="0" err="1" smtClean="0"/>
              <a:t>Muon</a:t>
            </a:r>
            <a:r>
              <a:rPr lang="en-US" dirty="0" smtClean="0"/>
              <a:t> veto</a:t>
            </a:r>
            <a:endParaRPr lang="en-US" dirty="0"/>
          </a:p>
        </p:txBody>
      </p:sp>
      <p:sp>
        <p:nvSpPr>
          <p:cNvPr id="8" name="Content Placeholder 7"/>
          <p:cNvSpPr>
            <a:spLocks noGrp="1"/>
          </p:cNvSpPr>
          <p:nvPr>
            <p:ph sz="half" idx="1"/>
          </p:nvPr>
        </p:nvSpPr>
        <p:spPr>
          <a:xfrm>
            <a:off x="126024" y="1600199"/>
            <a:ext cx="4369776" cy="4992399"/>
          </a:xfrm>
        </p:spPr>
        <p:txBody>
          <a:bodyPr>
            <a:normAutofit fontScale="85000" lnSpcReduction="20000"/>
          </a:bodyPr>
          <a:lstStyle/>
          <a:p>
            <a:r>
              <a:rPr lang="en-US" dirty="0" smtClean="0"/>
              <a:t>Without a </a:t>
            </a:r>
            <a:r>
              <a:rPr lang="en-US" dirty="0" err="1" smtClean="0"/>
              <a:t>muon</a:t>
            </a:r>
            <a:r>
              <a:rPr lang="en-US" dirty="0" smtClean="0"/>
              <a:t> veto, a </a:t>
            </a:r>
            <a:r>
              <a:rPr lang="en-US" dirty="0" err="1" smtClean="0"/>
              <a:t>fiducial</a:t>
            </a:r>
            <a:r>
              <a:rPr lang="en-US" dirty="0" smtClean="0"/>
              <a:t> volume cut of 5-7 meters from the wall is predicted to be necessary</a:t>
            </a:r>
          </a:p>
          <a:p>
            <a:r>
              <a:rPr lang="en-US" dirty="0" smtClean="0"/>
              <a:t> With an effective veto this can be significantly reduced.</a:t>
            </a:r>
          </a:p>
          <a:p>
            <a:r>
              <a:rPr lang="en-US" dirty="0" smtClean="0"/>
              <a:t>At 800 feet, a </a:t>
            </a:r>
            <a:r>
              <a:rPr lang="en-US" dirty="0" err="1" smtClean="0"/>
              <a:t>muon</a:t>
            </a:r>
            <a:r>
              <a:rPr lang="en-US" dirty="0" smtClean="0"/>
              <a:t> veto is planned that would retain roughly 80% of the FV.</a:t>
            </a:r>
          </a:p>
          <a:p>
            <a:r>
              <a:rPr lang="en-US" u="sng" dirty="0" smtClean="0"/>
              <a:t>Conclusion: </a:t>
            </a:r>
            <a:r>
              <a:rPr lang="en-US" dirty="0" smtClean="0"/>
              <a:t>with a sufficiently well-designed </a:t>
            </a:r>
            <a:r>
              <a:rPr lang="en-US" dirty="0" err="1" smtClean="0"/>
              <a:t>muon</a:t>
            </a:r>
            <a:r>
              <a:rPr lang="en-US" dirty="0" smtClean="0"/>
              <a:t> veto, 800 feet should be sufficient</a:t>
            </a:r>
            <a:r>
              <a:rPr lang="en-US" dirty="0"/>
              <a:t>.</a:t>
            </a:r>
            <a:r>
              <a:rPr lang="en-US" dirty="0" smtClean="0"/>
              <a:t>  This is currently the driving factor in the depth requirement.</a:t>
            </a:r>
            <a:endParaRPr lang="en-US" dirty="0">
              <a:solidFill>
                <a:srgbClr val="0000FF"/>
              </a:solidFill>
            </a:endParaRPr>
          </a:p>
        </p:txBody>
      </p:sp>
      <p:sp>
        <p:nvSpPr>
          <p:cNvPr id="5" name="Slide Number Placeholder 4"/>
          <p:cNvSpPr>
            <a:spLocks noGrp="1"/>
          </p:cNvSpPr>
          <p:nvPr>
            <p:ph type="sldNum" sz="quarter" idx="12"/>
          </p:nvPr>
        </p:nvSpPr>
        <p:spPr/>
        <p:txBody>
          <a:bodyPr/>
          <a:lstStyle/>
          <a:p>
            <a:fld id="{E5A7637D-57D0-074B-AE6E-F3D39F2FAB5F}" type="slidenum">
              <a:rPr lang="en-US" smtClean="0"/>
              <a:pPr/>
              <a:t>28</a:t>
            </a:fld>
            <a:endParaRPr lang="en-US"/>
          </a:p>
        </p:txBody>
      </p:sp>
      <p:cxnSp>
        <p:nvCxnSpPr>
          <p:cNvPr id="11" name="Straight Arrow Connector 10"/>
          <p:cNvCxnSpPr/>
          <p:nvPr/>
        </p:nvCxnSpPr>
        <p:spPr>
          <a:xfrm rot="5400000">
            <a:off x="5599140" y="3038503"/>
            <a:ext cx="4293808" cy="18815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Round Single Corner Rectangle 13"/>
          <p:cNvSpPr/>
          <p:nvPr/>
        </p:nvSpPr>
        <p:spPr>
          <a:xfrm>
            <a:off x="4691965" y="1832355"/>
            <a:ext cx="1541369" cy="4293808"/>
          </a:xfrm>
          <a:prstGeom prst="round1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K</a:t>
            </a:r>
            <a:r>
              <a:rPr lang="en-US" sz="2400" baseline="30000" dirty="0" smtClean="0">
                <a:solidFill>
                  <a:schemeClr val="tx1"/>
                </a:solidFill>
              </a:rPr>
              <a:t>+</a:t>
            </a:r>
            <a:endParaRPr lang="en-US" sz="2400" dirty="0">
              <a:solidFill>
                <a:schemeClr val="tx1"/>
              </a:solidFill>
            </a:endParaRPr>
          </a:p>
        </p:txBody>
      </p:sp>
      <p:cxnSp>
        <p:nvCxnSpPr>
          <p:cNvPr id="13" name="Straight Arrow Connector 12"/>
          <p:cNvCxnSpPr/>
          <p:nvPr/>
        </p:nvCxnSpPr>
        <p:spPr>
          <a:xfrm rot="10800000" flipV="1">
            <a:off x="5506274" y="2830939"/>
            <a:ext cx="2685277" cy="1250655"/>
          </a:xfrm>
          <a:prstGeom prst="straightConnector1">
            <a:avLst/>
          </a:prstGeom>
          <a:ln>
            <a:solidFill>
              <a:srgbClr val="0080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rot="5400000">
            <a:off x="5186350" y="4130081"/>
            <a:ext cx="368411" cy="27143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7264103" y="5246842"/>
            <a:ext cx="361998" cy="461665"/>
          </a:xfrm>
          <a:prstGeom prst="rect">
            <a:avLst/>
          </a:prstGeom>
          <a:noFill/>
        </p:spPr>
        <p:txBody>
          <a:bodyPr wrap="none" rtlCol="0">
            <a:spAutoFit/>
          </a:bodyPr>
          <a:lstStyle/>
          <a:p>
            <a:r>
              <a:rPr lang="en-US" sz="2400" dirty="0" err="1" smtClean="0">
                <a:latin typeface="Symbol" charset="2"/>
                <a:cs typeface="Symbol" charset="2"/>
              </a:rPr>
              <a:t>m</a:t>
            </a:r>
            <a:endParaRPr lang="en-US" sz="2400" dirty="0">
              <a:latin typeface="Symbol" charset="2"/>
              <a:cs typeface="Symbol" charset="2"/>
            </a:endParaRPr>
          </a:p>
        </p:txBody>
      </p:sp>
      <p:sp>
        <p:nvSpPr>
          <p:cNvPr id="18" name="TextBox 17"/>
          <p:cNvSpPr txBox="1"/>
          <p:nvPr/>
        </p:nvSpPr>
        <p:spPr>
          <a:xfrm>
            <a:off x="6994588" y="2830937"/>
            <a:ext cx="539030" cy="461665"/>
          </a:xfrm>
          <a:prstGeom prst="rect">
            <a:avLst/>
          </a:prstGeom>
          <a:noFill/>
        </p:spPr>
        <p:txBody>
          <a:bodyPr wrap="none" rtlCol="0">
            <a:spAutoFit/>
          </a:bodyPr>
          <a:lstStyle/>
          <a:p>
            <a:r>
              <a:rPr lang="en-US" sz="2400" dirty="0" err="1" smtClean="0"/>
              <a:t>K</a:t>
            </a:r>
            <a:r>
              <a:rPr lang="en-US" sz="2400" baseline="30000" dirty="0" err="1" smtClean="0"/>
              <a:t>o</a:t>
            </a:r>
            <a:r>
              <a:rPr lang="en-US" sz="2400" baseline="-25000" dirty="0" err="1" smtClean="0"/>
              <a:t>L</a:t>
            </a:r>
            <a:endParaRPr lang="en-US" sz="2400" dirty="0"/>
          </a:p>
        </p:txBody>
      </p:sp>
      <p:sp>
        <p:nvSpPr>
          <p:cNvPr id="19" name="TextBox 18"/>
          <p:cNvSpPr txBox="1"/>
          <p:nvPr/>
        </p:nvSpPr>
        <p:spPr>
          <a:xfrm>
            <a:off x="4914930" y="5246842"/>
            <a:ext cx="984126" cy="369332"/>
          </a:xfrm>
          <a:prstGeom prst="rect">
            <a:avLst/>
          </a:prstGeom>
          <a:noFill/>
        </p:spPr>
        <p:txBody>
          <a:bodyPr wrap="none" rtlCol="0">
            <a:spAutoFit/>
          </a:bodyPr>
          <a:lstStyle/>
          <a:p>
            <a:r>
              <a:rPr lang="en-US" dirty="0" smtClean="0"/>
              <a:t>detector</a:t>
            </a:r>
            <a:endParaRPr lang="en-US" dirty="0"/>
          </a:p>
        </p:txBody>
      </p:sp>
      <p:sp>
        <p:nvSpPr>
          <p:cNvPr id="20" name="Rectangle 19"/>
          <p:cNvSpPr/>
          <p:nvPr/>
        </p:nvSpPr>
        <p:spPr>
          <a:xfrm>
            <a:off x="6233334" y="2026255"/>
            <a:ext cx="2453466" cy="67865"/>
          </a:xfrm>
          <a:prstGeom prst="rect">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6994588" y="1600200"/>
            <a:ext cx="1210901" cy="369332"/>
          </a:xfrm>
          <a:prstGeom prst="rect">
            <a:avLst/>
          </a:prstGeom>
          <a:noFill/>
        </p:spPr>
        <p:txBody>
          <a:bodyPr wrap="none" rtlCol="0">
            <a:spAutoFit/>
          </a:bodyPr>
          <a:lstStyle/>
          <a:p>
            <a:r>
              <a:rPr lang="en-US" dirty="0" err="1" smtClean="0"/>
              <a:t>Muon</a:t>
            </a:r>
            <a:r>
              <a:rPr lang="en-US" dirty="0" smtClean="0"/>
              <a:t> veto</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2"/>
          <p:cNvSpPr txBox="1">
            <a:spLocks/>
          </p:cNvSpPr>
          <p:nvPr/>
        </p:nvSpPr>
        <p:spPr bwMode="auto">
          <a:xfrm>
            <a:off x="-1" y="2023533"/>
            <a:ext cx="4919837" cy="3609172"/>
          </a:xfrm>
          <a:prstGeom prst="rect">
            <a:avLst/>
          </a:prstGeom>
          <a:solidFill>
            <a:schemeClr val="bg1"/>
          </a:solidFill>
          <a:ln w="9525">
            <a:solidFill>
              <a:schemeClr val="bg1"/>
            </a:solidFill>
            <a:miter lim="800000"/>
            <a:headEnd/>
            <a:tailEnd/>
          </a:ln>
        </p:spPr>
        <p:txBody>
          <a:bodyPr/>
          <a:lstStyle/>
          <a:p>
            <a:pPr marL="628650" lvl="3" indent="-342900">
              <a:spcBef>
                <a:spcPct val="20000"/>
              </a:spcBef>
              <a:buFont typeface="Helvetica" pitchFamily="34" charset="0"/>
              <a:buChar char="‒"/>
            </a:pPr>
            <a:r>
              <a:rPr lang="en-US" sz="2200" dirty="0" smtClean="0">
                <a:latin typeface="Helvetica" pitchFamily="34" charset="0"/>
                <a:cs typeface="Helvetica" pitchFamily="34" charset="0"/>
              </a:rPr>
              <a:t>150kt-200kt </a:t>
            </a:r>
            <a:r>
              <a:rPr lang="en-US" sz="2200" dirty="0">
                <a:latin typeface="Helvetica" pitchFamily="34" charset="0"/>
                <a:cs typeface="Helvetica" pitchFamily="34" charset="0"/>
              </a:rPr>
              <a:t>cavern </a:t>
            </a:r>
            <a:r>
              <a:rPr lang="en-US" sz="2200" dirty="0" smtClean="0">
                <a:latin typeface="Helvetica" pitchFamily="34" charset="0"/>
                <a:cs typeface="Helvetica" pitchFamily="34" charset="0"/>
              </a:rPr>
              <a:t>at 4850 level</a:t>
            </a:r>
            <a:endParaRPr lang="en-US" sz="2200" dirty="0">
              <a:latin typeface="Helvetica" pitchFamily="34" charset="0"/>
              <a:cs typeface="Helvetica" pitchFamily="34" charset="0"/>
            </a:endParaRPr>
          </a:p>
          <a:p>
            <a:pPr marL="628650" lvl="3" indent="-342900">
              <a:spcBef>
                <a:spcPct val="20000"/>
              </a:spcBef>
              <a:buFont typeface="Helvetica" pitchFamily="34" charset="0"/>
              <a:buChar char="‒"/>
            </a:pPr>
            <a:r>
              <a:rPr lang="en-US" sz="2200" dirty="0">
                <a:latin typeface="Helvetica" pitchFamily="34" charset="0"/>
                <a:cs typeface="Helvetica" pitchFamily="34" charset="0"/>
              </a:rPr>
              <a:t>Space on surface for water </a:t>
            </a:r>
            <a:r>
              <a:rPr lang="en-US" sz="2200" dirty="0" smtClean="0">
                <a:latin typeface="Helvetica" pitchFamily="34" charset="0"/>
                <a:cs typeface="Helvetica" pitchFamily="34" charset="0"/>
              </a:rPr>
              <a:t>fill system</a:t>
            </a:r>
            <a:r>
              <a:rPr lang="en-US" sz="2200" dirty="0">
                <a:latin typeface="Helvetica" pitchFamily="34" charset="0"/>
                <a:cs typeface="Helvetica" pitchFamily="34" charset="0"/>
              </a:rPr>
              <a:t>, underground for water recirculation system</a:t>
            </a:r>
          </a:p>
          <a:p>
            <a:pPr marL="628650" lvl="3" indent="-342900">
              <a:spcBef>
                <a:spcPct val="20000"/>
              </a:spcBef>
              <a:buFont typeface="Helvetica" pitchFamily="34" charset="0"/>
              <a:buChar char="‒"/>
            </a:pPr>
            <a:r>
              <a:rPr lang="en-US" sz="2200" dirty="0" smtClean="0">
                <a:latin typeface="Helvetica" pitchFamily="34" charset="0"/>
                <a:cs typeface="Helvetica" pitchFamily="34" charset="0"/>
              </a:rPr>
              <a:t>Experimental utilities</a:t>
            </a:r>
            <a:r>
              <a:rPr lang="en-US" sz="2200" dirty="0">
                <a:latin typeface="Helvetica" pitchFamily="34" charset="0"/>
                <a:cs typeface="Helvetica" pitchFamily="34" charset="0"/>
              </a:rPr>
              <a:t>: power, water for tank, drainage of leak &amp; native water from the tank, drainage for tank </a:t>
            </a:r>
            <a:r>
              <a:rPr lang="en-US" sz="2200" dirty="0" smtClean="0">
                <a:latin typeface="Helvetica" pitchFamily="34" charset="0"/>
                <a:cs typeface="Helvetica" pitchFamily="34" charset="0"/>
              </a:rPr>
              <a:t>maintenance</a:t>
            </a:r>
          </a:p>
        </p:txBody>
      </p:sp>
      <p:sp>
        <p:nvSpPr>
          <p:cNvPr id="13315" name="Title 1"/>
          <p:cNvSpPr>
            <a:spLocks noGrp="1"/>
          </p:cNvSpPr>
          <p:nvPr>
            <p:ph type="title"/>
          </p:nvPr>
        </p:nvSpPr>
        <p:spPr>
          <a:xfrm>
            <a:off x="457200" y="46038"/>
            <a:ext cx="8229600" cy="822325"/>
          </a:xfrm>
        </p:spPr>
        <p:txBody>
          <a:bodyPr/>
          <a:lstStyle/>
          <a:p>
            <a:pPr eaLnBrk="1" hangingPunct="1"/>
            <a:r>
              <a:rPr lang="en-US" sz="2800" dirty="0" smtClean="0">
                <a:ea typeface="ＭＳ Ｐゴシック"/>
              </a:rPr>
              <a:t>WCD Conventional Facilities (CF) at Homestake</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29</a:t>
            </a:fld>
            <a:endParaRPr lang="en-US" dirty="0" smtClean="0">
              <a:ea typeface="ＭＳ Ｐゴシック"/>
            </a:endParaRPr>
          </a:p>
        </p:txBody>
      </p:sp>
      <p:pic>
        <p:nvPicPr>
          <p:cNvPr id="10" name="Picture 3"/>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val="0"/>
              </a:ext>
            </a:extLst>
          </a:blip>
          <a:srcRect/>
          <a:stretch>
            <a:fillRect/>
          </a:stretch>
        </p:blipFill>
        <p:spPr bwMode="auto">
          <a:xfrm>
            <a:off x="4919837" y="2086868"/>
            <a:ext cx="4204396" cy="303972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
        <p:nvSpPr>
          <p:cNvPr id="11" name="Content Placeholder 2"/>
          <p:cNvSpPr txBox="1">
            <a:spLocks/>
          </p:cNvSpPr>
          <p:nvPr/>
        </p:nvSpPr>
        <p:spPr bwMode="auto">
          <a:xfrm>
            <a:off x="169332" y="1257828"/>
            <a:ext cx="8559800" cy="765704"/>
          </a:xfrm>
          <a:prstGeom prst="rect">
            <a:avLst/>
          </a:prstGeom>
          <a:solidFill>
            <a:schemeClr val="bg1"/>
          </a:solidFill>
          <a:ln w="9525">
            <a:solidFill>
              <a:schemeClr val="bg1"/>
            </a:solidFill>
            <a:miter lim="800000"/>
            <a:headEnd/>
            <a:tailEnd/>
          </a:ln>
        </p:spPr>
        <p:txBody>
          <a:bodyPr/>
          <a:lstStyle/>
          <a:p>
            <a:pPr>
              <a:spcBef>
                <a:spcPct val="20000"/>
              </a:spcBef>
            </a:pPr>
            <a:r>
              <a:rPr lang="en-US" sz="2400" dirty="0" smtClean="0">
                <a:latin typeface="Helvetica" pitchFamily="34" charset="0"/>
                <a:cs typeface="Helvetica" pitchFamily="34" charset="0"/>
              </a:rPr>
              <a:t>WCD CF based on requirements of experiment</a:t>
            </a:r>
          </a:p>
        </p:txBody>
      </p:sp>
      <p:sp>
        <p:nvSpPr>
          <p:cNvPr id="12" name="TextBox 11"/>
          <p:cNvSpPr txBox="1"/>
          <p:nvPr/>
        </p:nvSpPr>
        <p:spPr>
          <a:xfrm>
            <a:off x="457200" y="5343407"/>
            <a:ext cx="8163413" cy="1200328"/>
          </a:xfrm>
          <a:prstGeom prst="rect">
            <a:avLst/>
          </a:prstGeom>
          <a:noFill/>
        </p:spPr>
        <p:txBody>
          <a:bodyPr wrap="none" rtlCol="0">
            <a:spAutoFit/>
          </a:bodyPr>
          <a:lstStyle/>
          <a:p>
            <a:r>
              <a:rPr lang="en-US" sz="2400" b="1" dirty="0" smtClean="0"/>
              <a:t>4850 level location driven by potential for low energy neutrino</a:t>
            </a:r>
          </a:p>
          <a:p>
            <a:r>
              <a:rPr lang="en-US" sz="2400" b="1" dirty="0"/>
              <a:t>m</a:t>
            </a:r>
            <a:r>
              <a:rPr lang="en-US" sz="2400" b="1" dirty="0" smtClean="0"/>
              <a:t>easurements now and in future upgrades. Cosmological SN</a:t>
            </a:r>
          </a:p>
          <a:p>
            <a:r>
              <a:rPr lang="en-US" sz="2400" b="1" dirty="0"/>
              <a:t>n</a:t>
            </a:r>
            <a:r>
              <a:rPr lang="en-US" sz="2400" b="1" dirty="0" smtClean="0"/>
              <a:t>eutrinos, solar neutrinos, </a:t>
            </a:r>
            <a:r>
              <a:rPr lang="en-US" sz="2400" b="1" dirty="0" err="1" smtClean="0"/>
              <a:t>geoneutrinos</a:t>
            </a:r>
            <a:r>
              <a:rPr lang="en-US" sz="2400" b="1" dirty="0" smtClean="0"/>
              <a:t>.</a:t>
            </a:r>
            <a:endParaRPr lang="en-US" sz="2400" b="1" dirty="0"/>
          </a:p>
        </p:txBody>
      </p:sp>
    </p:spTree>
    <p:extLst>
      <p:ext uri="{BB962C8B-B14F-4D97-AF65-F5344CB8AC3E}">
        <p14:creationId xmlns:mc="http://schemas.openxmlformats.org/markup-compatibility/2006" xmlns:mv="urn:schemas-microsoft-com:mac:vml" xmlns:p14="http://schemas.microsoft.com/office/powerpoint/2010/main" xmlns="" xmlns:p="http://schemas.openxmlformats.org/presentationml/2006/main" xmlns:r="http://schemas.openxmlformats.org/officeDocument/2006/relationships" xmlns:a="http://schemas.openxmlformats.org/drawingml/2006/main" val="2485863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lumMod val="50000"/>
          </a:schemeClr>
        </a:solidFill>
        <a:effectLst/>
      </p:bgPr>
    </p:bg>
    <p:spTree>
      <p:nvGrpSpPr>
        <p:cNvPr id="1" name=""/>
        <p:cNvGrpSpPr/>
        <p:nvPr/>
      </p:nvGrpSpPr>
      <p:grpSpPr>
        <a:xfrm>
          <a:off x="0" y="0"/>
          <a:ext cx="0" cy="0"/>
          <a:chOff x="0" y="0"/>
          <a:chExt cx="0" cy="0"/>
        </a:xfrm>
      </p:grpSpPr>
      <p:pic>
        <p:nvPicPr>
          <p:cNvPr id="3" name="Picture 2" descr="Screen shot 2011-06-07 at 4.37.52 PM.png"/>
          <p:cNvPicPr>
            <a:picLocks noChangeAspect="1"/>
          </p:cNvPicPr>
          <p:nvPr/>
        </p:nvPicPr>
        <p:blipFill>
          <a:blip r:embed="rId2"/>
          <a:stretch>
            <a:fillRect/>
          </a:stretch>
        </p:blipFill>
        <p:spPr>
          <a:xfrm>
            <a:off x="0" y="0"/>
            <a:ext cx="9144000" cy="3520000"/>
          </a:xfrm>
          <a:prstGeom prst="rect">
            <a:avLst/>
          </a:prstGeom>
        </p:spPr>
      </p:pic>
      <p:sp>
        <p:nvSpPr>
          <p:cNvPr id="4" name="TextBox 3"/>
          <p:cNvSpPr txBox="1"/>
          <p:nvPr/>
        </p:nvSpPr>
        <p:spPr>
          <a:xfrm>
            <a:off x="1250034" y="3670268"/>
            <a:ext cx="7416814" cy="3416320"/>
          </a:xfrm>
          <a:prstGeom prst="rect">
            <a:avLst/>
          </a:prstGeom>
          <a:noFill/>
        </p:spPr>
        <p:txBody>
          <a:bodyPr wrap="none" rtlCol="0">
            <a:spAutoFit/>
          </a:bodyPr>
          <a:lstStyle/>
          <a:p>
            <a:r>
              <a:rPr lang="en-US" sz="2400" dirty="0" smtClean="0">
                <a:solidFill>
                  <a:schemeClr val="bg1"/>
                </a:solidFill>
              </a:rPr>
              <a:t>Beam: 700 kW, 60-120 </a:t>
            </a:r>
            <a:r>
              <a:rPr lang="en-US" sz="2400" dirty="0" err="1" smtClean="0">
                <a:solidFill>
                  <a:schemeClr val="bg1"/>
                </a:solidFill>
              </a:rPr>
              <a:t>GeV</a:t>
            </a:r>
            <a:r>
              <a:rPr lang="en-US" sz="2400" dirty="0" smtClean="0">
                <a:solidFill>
                  <a:schemeClr val="bg1"/>
                </a:solidFill>
              </a:rPr>
              <a:t>, 5 years </a:t>
            </a:r>
            <a:r>
              <a:rPr lang="en-US" sz="2400" dirty="0" err="1" smtClean="0">
                <a:solidFill>
                  <a:schemeClr val="bg1"/>
                </a:solidFill>
                <a:latin typeface="Symbol" charset="2"/>
                <a:cs typeface="Symbol" charset="2"/>
              </a:rPr>
              <a:t>n</a:t>
            </a:r>
            <a:r>
              <a:rPr lang="en-US" sz="2400" dirty="0" smtClean="0">
                <a:solidFill>
                  <a:schemeClr val="bg1"/>
                </a:solidFill>
                <a:latin typeface="Symbol" charset="2"/>
                <a:cs typeface="Symbol" charset="2"/>
              </a:rPr>
              <a:t> </a:t>
            </a:r>
            <a:r>
              <a:rPr lang="en-US" sz="2400" dirty="0" smtClean="0">
                <a:solidFill>
                  <a:schemeClr val="bg1"/>
                </a:solidFill>
                <a:cs typeface="Symbol" charset="2"/>
              </a:rPr>
              <a:t>+ 5 years </a:t>
            </a:r>
            <a:r>
              <a:rPr lang="en-US" sz="2400" dirty="0" err="1" smtClean="0">
                <a:solidFill>
                  <a:schemeClr val="bg1"/>
                </a:solidFill>
                <a:latin typeface="Symbol" charset="2"/>
                <a:cs typeface="Symbol" charset="2"/>
              </a:rPr>
              <a:t>n</a:t>
            </a:r>
            <a:endParaRPr lang="en-US" sz="2400" dirty="0" smtClean="0">
              <a:solidFill>
                <a:schemeClr val="bg1"/>
              </a:solidFill>
              <a:latin typeface="Symbol" charset="2"/>
              <a:cs typeface="Symbol" charset="2"/>
            </a:endParaRPr>
          </a:p>
          <a:p>
            <a:r>
              <a:rPr lang="en-US" sz="2400" dirty="0" smtClean="0">
                <a:solidFill>
                  <a:schemeClr val="bg1"/>
                </a:solidFill>
                <a:cs typeface="Symbol" charset="2"/>
              </a:rPr>
              <a:t>             on-axis, wide band, upgradable to 2.3 MW</a:t>
            </a:r>
          </a:p>
          <a:p>
            <a:r>
              <a:rPr lang="en-US" sz="2400" dirty="0" smtClean="0">
                <a:solidFill>
                  <a:schemeClr val="bg1"/>
                </a:solidFill>
                <a:cs typeface="Symbol" charset="2"/>
              </a:rPr>
              <a:t>Baseline: 1300 km FNAL to </a:t>
            </a:r>
            <a:r>
              <a:rPr lang="en-US" sz="2400" dirty="0" err="1" smtClean="0">
                <a:solidFill>
                  <a:schemeClr val="bg1"/>
                </a:solidFill>
                <a:cs typeface="Symbol" charset="2"/>
              </a:rPr>
              <a:t>Homestake</a:t>
            </a:r>
            <a:endParaRPr lang="en-US" sz="2400" dirty="0" smtClean="0">
              <a:solidFill>
                <a:schemeClr val="bg1"/>
              </a:solidFill>
              <a:cs typeface="Symbol" charset="2"/>
            </a:endParaRPr>
          </a:p>
          <a:p>
            <a:r>
              <a:rPr lang="en-US" sz="2400" dirty="0" smtClean="0">
                <a:solidFill>
                  <a:schemeClr val="bg1"/>
                </a:solidFill>
                <a:cs typeface="Symbol" charset="2"/>
              </a:rPr>
              <a:t>Far Site: Underground location to facilitate broad program</a:t>
            </a:r>
          </a:p>
          <a:p>
            <a:r>
              <a:rPr lang="en-US" sz="2400" dirty="0" smtClean="0">
                <a:solidFill>
                  <a:schemeClr val="bg1"/>
                </a:solidFill>
                <a:cs typeface="Symbol" charset="2"/>
              </a:rPr>
              <a:t>Near Site: on current </a:t>
            </a:r>
            <a:r>
              <a:rPr lang="en-US" sz="2400" dirty="0" err="1" smtClean="0">
                <a:solidFill>
                  <a:schemeClr val="bg1"/>
                </a:solidFill>
                <a:cs typeface="Symbol" charset="2"/>
              </a:rPr>
              <a:t>Fermilab</a:t>
            </a:r>
            <a:r>
              <a:rPr lang="en-US" sz="2400" dirty="0" smtClean="0">
                <a:solidFill>
                  <a:schemeClr val="bg1"/>
                </a:solidFill>
                <a:cs typeface="Symbol" charset="2"/>
              </a:rPr>
              <a:t> property</a:t>
            </a:r>
          </a:p>
          <a:p>
            <a:r>
              <a:rPr lang="en-US" sz="2400" dirty="0" smtClean="0">
                <a:solidFill>
                  <a:schemeClr val="bg1"/>
                </a:solidFill>
                <a:cs typeface="Symbol" charset="2"/>
              </a:rPr>
              <a:t>Configurations: several options under study for beam,</a:t>
            </a:r>
          </a:p>
          <a:p>
            <a:r>
              <a:rPr lang="en-US" sz="2400" dirty="0" smtClean="0">
                <a:solidFill>
                  <a:schemeClr val="bg1"/>
                </a:solidFill>
                <a:cs typeface="Symbol" charset="2"/>
              </a:rPr>
              <a:t>             near, and far detectors</a:t>
            </a:r>
          </a:p>
          <a:p>
            <a:endParaRPr lang="en-US" sz="2400" dirty="0" smtClean="0">
              <a:solidFill>
                <a:schemeClr val="bg1"/>
              </a:solidFill>
              <a:cs typeface="Symbol" charset="2"/>
            </a:endParaRPr>
          </a:p>
          <a:p>
            <a:endParaRPr lang="en-US" sz="2400" dirty="0">
              <a:solidFill>
                <a:schemeClr val="bg1"/>
              </a:solidFill>
            </a:endParaRPr>
          </a:p>
        </p:txBody>
      </p:sp>
      <p:cxnSp>
        <p:nvCxnSpPr>
          <p:cNvPr id="6" name="Straight Connector 5"/>
          <p:cNvCxnSpPr/>
          <p:nvPr/>
        </p:nvCxnSpPr>
        <p:spPr>
          <a:xfrm>
            <a:off x="7160196" y="3808690"/>
            <a:ext cx="150004" cy="1588"/>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Addition of Gadolinium</a:t>
            </a:r>
            <a:endParaRPr lang="en-US" dirty="0"/>
          </a:p>
        </p:txBody>
      </p:sp>
      <p:sp>
        <p:nvSpPr>
          <p:cNvPr id="6" name="Slide Number Placeholder 5"/>
          <p:cNvSpPr>
            <a:spLocks noGrp="1"/>
          </p:cNvSpPr>
          <p:nvPr>
            <p:ph type="sldNum" sz="quarter" idx="12"/>
          </p:nvPr>
        </p:nvSpPr>
        <p:spPr/>
        <p:txBody>
          <a:bodyPr/>
          <a:lstStyle/>
          <a:p>
            <a:fld id="{E5A7637D-57D0-074B-AE6E-F3D39F2FAB5F}" type="slidenum">
              <a:rPr lang="en-US" smtClean="0"/>
              <a:pPr/>
              <a:t>30</a:t>
            </a:fld>
            <a:endParaRPr lang="en-US"/>
          </a:p>
        </p:txBody>
      </p:sp>
      <p:pic>
        <p:nvPicPr>
          <p:cNvPr id="8" name="Picture 7" descr="Screen shot 2011-04-11 at 2.04.47 AM.png"/>
          <p:cNvPicPr>
            <a:picLocks noChangeAspect="1"/>
          </p:cNvPicPr>
          <p:nvPr/>
        </p:nvPicPr>
        <p:blipFill>
          <a:blip r:embed="rId2"/>
          <a:stretch>
            <a:fillRect/>
          </a:stretch>
        </p:blipFill>
        <p:spPr>
          <a:xfrm>
            <a:off x="5816600" y="1097703"/>
            <a:ext cx="3327400" cy="3213100"/>
          </a:xfrm>
          <a:prstGeom prst="rect">
            <a:avLst/>
          </a:prstGeom>
        </p:spPr>
      </p:pic>
      <p:pic>
        <p:nvPicPr>
          <p:cNvPr id="9" name="Picture 8" descr="Screen shot 2011-04-11 at 2.04.34 AM.png"/>
          <p:cNvPicPr>
            <a:picLocks noChangeAspect="1"/>
          </p:cNvPicPr>
          <p:nvPr/>
        </p:nvPicPr>
        <p:blipFill>
          <a:blip r:embed="rId3"/>
          <a:stretch>
            <a:fillRect/>
          </a:stretch>
        </p:blipFill>
        <p:spPr>
          <a:xfrm>
            <a:off x="65724" y="1289435"/>
            <a:ext cx="5795010" cy="2834640"/>
          </a:xfrm>
          <a:prstGeom prst="rect">
            <a:avLst/>
          </a:prstGeom>
        </p:spPr>
      </p:pic>
      <p:sp>
        <p:nvSpPr>
          <p:cNvPr id="10" name="TextBox 9"/>
          <p:cNvSpPr txBox="1"/>
          <p:nvPr/>
        </p:nvSpPr>
        <p:spPr>
          <a:xfrm>
            <a:off x="717367" y="4469395"/>
            <a:ext cx="7497027" cy="1477328"/>
          </a:xfrm>
          <a:prstGeom prst="rect">
            <a:avLst/>
          </a:prstGeom>
          <a:noFill/>
        </p:spPr>
        <p:txBody>
          <a:bodyPr wrap="none" rtlCol="0">
            <a:spAutoFit/>
          </a:bodyPr>
          <a:lstStyle/>
          <a:p>
            <a:r>
              <a:rPr lang="en-US" dirty="0" smtClean="0"/>
              <a:t>Tests with Super-</a:t>
            </a:r>
            <a:r>
              <a:rPr lang="en-US" dirty="0" err="1" smtClean="0"/>
              <a:t>Kamiokande</a:t>
            </a:r>
            <a:r>
              <a:rPr lang="en-US" dirty="0" smtClean="0"/>
              <a:t> have shown that neutron tagging via gadolinium</a:t>
            </a:r>
          </a:p>
          <a:p>
            <a:r>
              <a:rPr lang="en-US" dirty="0"/>
              <a:t>i</a:t>
            </a:r>
            <a:r>
              <a:rPr lang="en-US" dirty="0" smtClean="0"/>
              <a:t>n the water is feasible.</a:t>
            </a:r>
          </a:p>
          <a:p>
            <a:endParaRPr lang="en-US" dirty="0" smtClean="0"/>
          </a:p>
          <a:p>
            <a:r>
              <a:rPr lang="en-US" dirty="0" smtClean="0"/>
              <a:t>Case Study document details the increased light collection needed for LBNE. </a:t>
            </a:r>
          </a:p>
          <a:p>
            <a:r>
              <a:rPr lang="en-US" dirty="0" smtClean="0"/>
              <a:t>Roughly a factor of two is desirable to achieve good efficiency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Energy Physics: </a:t>
            </a:r>
            <a:r>
              <a:rPr lang="en-US" dirty="0" err="1" smtClean="0"/>
              <a:t>Radiopurity</a:t>
            </a:r>
            <a:endParaRPr lang="en-US" dirty="0"/>
          </a:p>
        </p:txBody>
      </p:sp>
      <p:sp>
        <p:nvSpPr>
          <p:cNvPr id="6" name="Slide Number Placeholder 5"/>
          <p:cNvSpPr>
            <a:spLocks noGrp="1"/>
          </p:cNvSpPr>
          <p:nvPr>
            <p:ph type="sldNum" sz="quarter" idx="12"/>
          </p:nvPr>
        </p:nvSpPr>
        <p:spPr/>
        <p:txBody>
          <a:bodyPr/>
          <a:lstStyle/>
          <a:p>
            <a:fld id="{E5A7637D-57D0-074B-AE6E-F3D39F2FAB5F}" type="slidenum">
              <a:rPr lang="en-US" smtClean="0"/>
              <a:pPr/>
              <a:t>31</a:t>
            </a:fld>
            <a:endParaRPr lang="en-US"/>
          </a:p>
        </p:txBody>
      </p:sp>
      <p:pic>
        <p:nvPicPr>
          <p:cNvPr id="7" name="Picture 6" descr="Screen shot 2011-04-11 at 2.22.56 AM.png"/>
          <p:cNvPicPr>
            <a:picLocks noChangeAspect="1"/>
          </p:cNvPicPr>
          <p:nvPr/>
        </p:nvPicPr>
        <p:blipFill>
          <a:blip r:embed="rId2"/>
          <a:stretch>
            <a:fillRect/>
          </a:stretch>
        </p:blipFill>
        <p:spPr>
          <a:xfrm>
            <a:off x="0" y="2113811"/>
            <a:ext cx="9144000" cy="4242539"/>
          </a:xfrm>
          <a:prstGeom prst="rect">
            <a:avLst/>
          </a:prstGeom>
        </p:spPr>
      </p:pic>
      <p:sp>
        <p:nvSpPr>
          <p:cNvPr id="8" name="TextBox 7"/>
          <p:cNvSpPr txBox="1"/>
          <p:nvPr/>
        </p:nvSpPr>
        <p:spPr>
          <a:xfrm>
            <a:off x="1143909" y="1580285"/>
            <a:ext cx="6818393" cy="646331"/>
          </a:xfrm>
          <a:prstGeom prst="rect">
            <a:avLst/>
          </a:prstGeom>
          <a:noFill/>
        </p:spPr>
        <p:txBody>
          <a:bodyPr wrap="none" rtlCol="0">
            <a:spAutoFit/>
          </a:bodyPr>
          <a:lstStyle/>
          <a:p>
            <a:r>
              <a:rPr lang="en-US" dirty="0" smtClean="0"/>
              <a:t>For the WC detector option, extensive hit-level studies have been done</a:t>
            </a:r>
          </a:p>
          <a:p>
            <a:r>
              <a:rPr lang="en-US" dirty="0"/>
              <a:t>o</a:t>
            </a:r>
            <a:r>
              <a:rPr lang="en-US" dirty="0" smtClean="0"/>
              <a:t>f the effects of </a:t>
            </a:r>
            <a:r>
              <a:rPr lang="en-US" dirty="0" err="1" smtClean="0"/>
              <a:t>radiopurity</a:t>
            </a:r>
            <a:r>
              <a:rPr lang="en-US" dirty="0" smtClean="0"/>
              <a:t> on detector energy threshold performance.</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213271" y="184205"/>
            <a:ext cx="8666564" cy="862855"/>
          </a:xfrm>
        </p:spPr>
        <p:txBody>
          <a:bodyPr>
            <a:noAutofit/>
          </a:bodyPr>
          <a:lstStyle/>
          <a:p>
            <a:r>
              <a:rPr lang="en-US" sz="2000" dirty="0" smtClean="0"/>
              <a:t>Threshold independent of rock with 80 cm buffer. Nominal threshold with design coverage is ~6.7 </a:t>
            </a:r>
            <a:r>
              <a:rPr lang="en-US" sz="2000" dirty="0" err="1" smtClean="0"/>
              <a:t>MeV</a:t>
            </a:r>
            <a:r>
              <a:rPr lang="en-US" sz="2000" dirty="0" smtClean="0"/>
              <a:t>. No concrete liner BETTER since </a:t>
            </a:r>
            <a:r>
              <a:rPr lang="en-US" sz="2000" dirty="0" err="1" smtClean="0"/>
              <a:t>Homestale</a:t>
            </a:r>
            <a:r>
              <a:rPr lang="en-US" sz="2000" dirty="0" smtClean="0"/>
              <a:t> rock has quite good </a:t>
            </a:r>
            <a:r>
              <a:rPr lang="en-US" sz="2000" dirty="0" err="1" smtClean="0"/>
              <a:t>radiopurity</a:t>
            </a:r>
            <a:r>
              <a:rPr lang="en-US" sz="2000" dirty="0" smtClean="0"/>
              <a:t> compared to typical concrete. </a:t>
            </a:r>
            <a:endParaRPr lang="en-US" sz="2000" dirty="0"/>
          </a:p>
        </p:txBody>
      </p:sp>
      <p:sp>
        <p:nvSpPr>
          <p:cNvPr id="3" name="Slide Number Placeholder 2"/>
          <p:cNvSpPr>
            <a:spLocks noGrp="1"/>
          </p:cNvSpPr>
          <p:nvPr>
            <p:ph type="sldNum" sz="quarter" idx="12"/>
          </p:nvPr>
        </p:nvSpPr>
        <p:spPr/>
        <p:txBody>
          <a:bodyPr/>
          <a:lstStyle/>
          <a:p>
            <a:fld id="{E5A7637D-57D0-074B-AE6E-F3D39F2FAB5F}" type="slidenum">
              <a:rPr lang="en-US" smtClean="0"/>
              <a:pPr/>
              <a:t>32</a:t>
            </a:fld>
            <a:endParaRPr lang="en-US"/>
          </a:p>
        </p:txBody>
      </p:sp>
      <p:pic>
        <p:nvPicPr>
          <p:cNvPr id="4" name="Picture 3" descr="RadioactivBackground_Felde_2.jpg"/>
          <p:cNvPicPr>
            <a:picLocks noChangeAspect="1"/>
          </p:cNvPicPr>
          <p:nvPr/>
        </p:nvPicPr>
        <p:blipFill>
          <a:blip r:embed="rId2"/>
          <a:stretch>
            <a:fillRect/>
          </a:stretch>
        </p:blipFill>
        <p:spPr>
          <a:xfrm>
            <a:off x="496851" y="1070183"/>
            <a:ext cx="7136324" cy="5286167"/>
          </a:xfrm>
          <a:prstGeom prst="rect">
            <a:avLst/>
          </a:prstGeom>
        </p:spPr>
      </p:pic>
      <p:sp>
        <p:nvSpPr>
          <p:cNvPr id="6" name="TextBox 5"/>
          <p:cNvSpPr txBox="1"/>
          <p:nvPr/>
        </p:nvSpPr>
        <p:spPr>
          <a:xfrm>
            <a:off x="7633175" y="1828800"/>
            <a:ext cx="1001709" cy="923330"/>
          </a:xfrm>
          <a:prstGeom prst="rect">
            <a:avLst/>
          </a:prstGeom>
          <a:noFill/>
        </p:spPr>
        <p:txBody>
          <a:bodyPr wrap="none" rtlCol="0">
            <a:spAutoFit/>
          </a:bodyPr>
          <a:lstStyle/>
          <a:p>
            <a:r>
              <a:rPr lang="en-US" dirty="0" smtClean="0"/>
              <a:t>With</a:t>
            </a:r>
          </a:p>
          <a:p>
            <a:r>
              <a:rPr lang="en-US" dirty="0" smtClean="0"/>
              <a:t>concrete</a:t>
            </a:r>
          </a:p>
          <a:p>
            <a:r>
              <a:rPr lang="en-US" dirty="0" smtClean="0"/>
              <a:t>liner</a:t>
            </a:r>
            <a:endParaRPr lang="en-US" dirty="0"/>
          </a:p>
        </p:txBody>
      </p:sp>
      <p:sp>
        <p:nvSpPr>
          <p:cNvPr id="7" name="TextBox 6"/>
          <p:cNvSpPr txBox="1"/>
          <p:nvPr/>
        </p:nvSpPr>
        <p:spPr>
          <a:xfrm>
            <a:off x="7780867" y="4284133"/>
            <a:ext cx="1001709" cy="923330"/>
          </a:xfrm>
          <a:prstGeom prst="rect">
            <a:avLst/>
          </a:prstGeom>
          <a:noFill/>
        </p:spPr>
        <p:txBody>
          <a:bodyPr wrap="none" rtlCol="0">
            <a:spAutoFit/>
          </a:bodyPr>
          <a:lstStyle/>
          <a:p>
            <a:r>
              <a:rPr lang="en-US" dirty="0" smtClean="0"/>
              <a:t>Without</a:t>
            </a:r>
          </a:p>
          <a:p>
            <a:r>
              <a:rPr lang="en-US" dirty="0" smtClean="0"/>
              <a:t>concrete</a:t>
            </a:r>
          </a:p>
          <a:p>
            <a:r>
              <a:rPr lang="en-US" dirty="0" smtClean="0"/>
              <a:t>liner</a:t>
            </a:r>
            <a:endParaRPr lang="en-US" dirty="0"/>
          </a:p>
        </p:txBody>
      </p:sp>
      <p:cxnSp>
        <p:nvCxnSpPr>
          <p:cNvPr id="9" name="Straight Arrow Connector 8"/>
          <p:cNvCxnSpPr/>
          <p:nvPr/>
        </p:nvCxnSpPr>
        <p:spPr>
          <a:xfrm rot="5400000">
            <a:off x="6104236" y="4428299"/>
            <a:ext cx="923330" cy="6349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593230" y="3786201"/>
            <a:ext cx="2189346" cy="369332"/>
          </a:xfrm>
          <a:prstGeom prst="rect">
            <a:avLst/>
          </a:prstGeom>
          <a:noFill/>
        </p:spPr>
        <p:txBody>
          <a:bodyPr wrap="none" rtlCol="0">
            <a:spAutoFit/>
          </a:bodyPr>
          <a:lstStyle/>
          <a:p>
            <a:r>
              <a:rPr lang="en-US" dirty="0" smtClean="0"/>
              <a:t>Design PMT coverage</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lum bright="-20000" contrast="-50000"/>
          </a:blip>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A7637D-57D0-074B-AE6E-F3D39F2FAB5F}" type="slidenum">
              <a:rPr lang="en-US" smtClean="0"/>
              <a:pPr/>
              <a:t>33</a:t>
            </a:fld>
            <a:endParaRPr lang="en-US"/>
          </a:p>
        </p:txBody>
      </p:sp>
      <p:sp>
        <p:nvSpPr>
          <p:cNvPr id="11" name="TextBox 10"/>
          <p:cNvSpPr txBox="1"/>
          <p:nvPr/>
        </p:nvSpPr>
        <p:spPr>
          <a:xfrm>
            <a:off x="860024" y="1090079"/>
            <a:ext cx="7570207" cy="923330"/>
          </a:xfrm>
          <a:prstGeom prst="rect">
            <a:avLst/>
          </a:prstGeom>
          <a:noFill/>
        </p:spPr>
        <p:txBody>
          <a:bodyPr wrap="square" rtlCol="0">
            <a:spAutoFit/>
          </a:bodyPr>
          <a:lstStyle/>
          <a:p>
            <a:r>
              <a:rPr lang="en-US" sz="5400" b="1" dirty="0" smtClean="0">
                <a:solidFill>
                  <a:srgbClr val="FFFF00"/>
                </a:solidFill>
              </a:rPr>
              <a:t>The Far Detectors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Detector Mass Requirements</a:t>
            </a:r>
            <a:endParaRPr lang="en-US" dirty="0"/>
          </a:p>
        </p:txBody>
      </p:sp>
      <p:sp>
        <p:nvSpPr>
          <p:cNvPr id="7" name="Content Placeholder 6"/>
          <p:cNvSpPr>
            <a:spLocks noGrp="1"/>
          </p:cNvSpPr>
          <p:nvPr>
            <p:ph idx="1"/>
          </p:nvPr>
        </p:nvSpPr>
        <p:spPr>
          <a:xfrm>
            <a:off x="203577" y="1600200"/>
            <a:ext cx="8483223" cy="4525963"/>
          </a:xfrm>
        </p:spPr>
        <p:txBody>
          <a:bodyPr>
            <a:normAutofit fontScale="92500" lnSpcReduction="10000"/>
          </a:bodyPr>
          <a:lstStyle/>
          <a:p>
            <a:r>
              <a:rPr lang="en-US" dirty="0" smtClean="0"/>
              <a:t> The 200 </a:t>
            </a:r>
            <a:r>
              <a:rPr lang="en-US" dirty="0" err="1" smtClean="0"/>
              <a:t>kT</a:t>
            </a:r>
            <a:r>
              <a:rPr lang="en-US" dirty="0" smtClean="0"/>
              <a:t> mass selected for a WC detector is driven by the statistics necessary to address the physics goals in a ten year run, for sin</a:t>
            </a:r>
            <a:r>
              <a:rPr lang="en-US" baseline="30000" dirty="0" smtClean="0"/>
              <a:t>2</a:t>
            </a:r>
            <a:r>
              <a:rPr lang="en-US" dirty="0" smtClean="0"/>
              <a:t>2</a:t>
            </a:r>
            <a:r>
              <a:rPr lang="en-US" dirty="0" smtClean="0">
                <a:latin typeface="Symbol" charset="2"/>
                <a:cs typeface="Symbol" charset="2"/>
              </a:rPr>
              <a:t>q</a:t>
            </a:r>
            <a:r>
              <a:rPr lang="en-US" baseline="-25000" dirty="0" smtClean="0">
                <a:cs typeface="Symbol" charset="2"/>
              </a:rPr>
              <a:t>13</a:t>
            </a:r>
            <a:r>
              <a:rPr lang="en-US" dirty="0" smtClean="0">
                <a:cs typeface="Symbol" charset="2"/>
              </a:rPr>
              <a:t> in the range of current experimental sensitivity. </a:t>
            </a:r>
          </a:p>
          <a:p>
            <a:r>
              <a:rPr lang="en-US" dirty="0" smtClean="0">
                <a:cs typeface="Symbol" charset="2"/>
              </a:rPr>
              <a:t>If </a:t>
            </a:r>
            <a:r>
              <a:rPr lang="en-US" dirty="0" smtClean="0"/>
              <a:t>sin</a:t>
            </a:r>
            <a:r>
              <a:rPr lang="en-US" baseline="30000" dirty="0" smtClean="0"/>
              <a:t>2</a:t>
            </a:r>
            <a:r>
              <a:rPr lang="en-US" dirty="0" smtClean="0"/>
              <a:t>2</a:t>
            </a:r>
            <a:r>
              <a:rPr lang="en-US" dirty="0" smtClean="0">
                <a:latin typeface="Symbol" charset="2"/>
                <a:cs typeface="Symbol" charset="2"/>
              </a:rPr>
              <a:t>q</a:t>
            </a:r>
            <a:r>
              <a:rPr lang="en-US" baseline="-25000" dirty="0" smtClean="0">
                <a:cs typeface="Symbol" charset="2"/>
              </a:rPr>
              <a:t>13 </a:t>
            </a:r>
            <a:r>
              <a:rPr lang="en-US" dirty="0" smtClean="0">
                <a:cs typeface="Symbol" charset="2"/>
              </a:rPr>
              <a:t> is outside this range, LBNE has enough sensitivity to make the most sensitive search for this parameter.</a:t>
            </a:r>
          </a:p>
          <a:p>
            <a:r>
              <a:rPr lang="en-US" dirty="0" smtClean="0">
                <a:cs typeface="Symbol" charset="2"/>
              </a:rPr>
              <a:t> The smaller 34 </a:t>
            </a:r>
            <a:r>
              <a:rPr lang="en-US" dirty="0" err="1" smtClean="0">
                <a:cs typeface="Symbol" charset="2"/>
              </a:rPr>
              <a:t>kT</a:t>
            </a:r>
            <a:r>
              <a:rPr lang="en-US" dirty="0" smtClean="0">
                <a:cs typeface="Symbol" charset="2"/>
              </a:rPr>
              <a:t> mass for </a:t>
            </a:r>
            <a:r>
              <a:rPr lang="en-US" dirty="0" err="1" smtClean="0">
                <a:cs typeface="Symbol" charset="2"/>
              </a:rPr>
              <a:t>LAr</a:t>
            </a:r>
            <a:r>
              <a:rPr lang="en-US" dirty="0" smtClean="0">
                <a:cs typeface="Symbol" charset="2"/>
              </a:rPr>
              <a:t> is based on the ability to use non-QECC events to look for </a:t>
            </a:r>
            <a:r>
              <a:rPr lang="en-US" dirty="0" err="1" smtClean="0">
                <a:latin typeface="Symbol" charset="2"/>
                <a:cs typeface="Symbol" charset="2"/>
              </a:rPr>
              <a:t>n</a:t>
            </a:r>
            <a:r>
              <a:rPr lang="en-US" baseline="-25000" dirty="0" err="1" smtClean="0">
                <a:latin typeface="Symbol" charset="2"/>
                <a:cs typeface="Symbol" charset="2"/>
              </a:rPr>
              <a:t>m</a:t>
            </a:r>
            <a:r>
              <a:rPr lang="en-US" dirty="0" err="1" smtClean="0">
                <a:latin typeface="Wingdings 3" charset="2"/>
                <a:cs typeface="Wingdings 3" charset="2"/>
              </a:rPr>
              <a:t>g</a:t>
            </a:r>
            <a:r>
              <a:rPr lang="en-US" dirty="0" err="1" smtClean="0">
                <a:latin typeface="Symbol" charset="2"/>
                <a:cs typeface="Symbol" charset="2"/>
              </a:rPr>
              <a:t>n</a:t>
            </a:r>
            <a:r>
              <a:rPr lang="en-US" baseline="-25000" dirty="0" err="1" smtClean="0">
                <a:cs typeface="Symbol" charset="2"/>
              </a:rPr>
              <a:t>e</a:t>
            </a:r>
            <a:r>
              <a:rPr lang="en-US" dirty="0" smtClean="0">
                <a:cs typeface="Symbol" charset="2"/>
              </a:rPr>
              <a:t> oscillations due to event ID and NC rejection.</a:t>
            </a:r>
          </a:p>
          <a:p>
            <a:pPr>
              <a:buNone/>
            </a:pPr>
            <a:endParaRPr lang="en-US" dirty="0" smtClean="0">
              <a:cs typeface="Symbol" charset="2"/>
            </a:endParaRPr>
          </a:p>
        </p:txBody>
      </p:sp>
      <p:sp>
        <p:nvSpPr>
          <p:cNvPr id="6" name="Slide Number Placeholder 5"/>
          <p:cNvSpPr>
            <a:spLocks noGrp="1"/>
          </p:cNvSpPr>
          <p:nvPr>
            <p:ph type="sldNum" sz="quarter" idx="12"/>
          </p:nvPr>
        </p:nvSpPr>
        <p:spPr/>
        <p:txBody>
          <a:bodyPr/>
          <a:lstStyle/>
          <a:p>
            <a:fld id="{E5A7637D-57D0-074B-AE6E-F3D39F2FAB5F}"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5A7637D-57D0-074B-AE6E-F3D39F2FAB5F}" type="slidenum">
              <a:rPr lang="en-US" smtClean="0"/>
              <a:pPr/>
              <a:t>35</a:t>
            </a:fld>
            <a:endParaRPr lang="en-US"/>
          </a:p>
        </p:txBody>
      </p:sp>
      <p:pic>
        <p:nvPicPr>
          <p:cNvPr id="6" name="Picture 5" descr="LAr Numu Rates.png"/>
          <p:cNvPicPr>
            <a:picLocks noChangeAspect="1"/>
          </p:cNvPicPr>
          <p:nvPr/>
        </p:nvPicPr>
        <p:blipFill>
          <a:blip r:embed="rId2"/>
          <a:stretch>
            <a:fillRect/>
          </a:stretch>
        </p:blipFill>
        <p:spPr>
          <a:xfrm>
            <a:off x="285750" y="3333750"/>
            <a:ext cx="6267450" cy="3022600"/>
          </a:xfrm>
          <a:prstGeom prst="rect">
            <a:avLst/>
          </a:prstGeom>
        </p:spPr>
      </p:pic>
      <p:pic>
        <p:nvPicPr>
          <p:cNvPr id="7" name="Picture 6" descr="WCD Numu Rates.png"/>
          <p:cNvPicPr>
            <a:picLocks noChangeAspect="1"/>
          </p:cNvPicPr>
          <p:nvPr/>
        </p:nvPicPr>
        <p:blipFill>
          <a:blip r:embed="rId3"/>
          <a:stretch>
            <a:fillRect/>
          </a:stretch>
        </p:blipFill>
        <p:spPr>
          <a:xfrm>
            <a:off x="81280" y="387660"/>
            <a:ext cx="5938520" cy="2889250"/>
          </a:xfrm>
          <a:prstGeom prst="rect">
            <a:avLst/>
          </a:prstGeom>
        </p:spPr>
      </p:pic>
      <p:sp>
        <p:nvSpPr>
          <p:cNvPr id="9" name="TextBox 8"/>
          <p:cNvSpPr txBox="1"/>
          <p:nvPr/>
        </p:nvSpPr>
        <p:spPr>
          <a:xfrm>
            <a:off x="6194448" y="1615366"/>
            <a:ext cx="2808441" cy="3139321"/>
          </a:xfrm>
          <a:prstGeom prst="rect">
            <a:avLst/>
          </a:prstGeom>
          <a:noFill/>
        </p:spPr>
        <p:txBody>
          <a:bodyPr wrap="square" rtlCol="0">
            <a:spAutoFit/>
          </a:bodyPr>
          <a:lstStyle/>
          <a:p>
            <a:r>
              <a:rPr lang="en-US" dirty="0" smtClean="0"/>
              <a:t>Event rates for </a:t>
            </a:r>
            <a:r>
              <a:rPr lang="en-US" dirty="0" err="1" smtClean="0">
                <a:cs typeface="Symbol" charset="2"/>
              </a:rPr>
              <a:t>numu</a:t>
            </a:r>
            <a:r>
              <a:rPr lang="en-US" dirty="0" smtClean="0">
                <a:cs typeface="Symbol" charset="2"/>
              </a:rPr>
              <a:t> and </a:t>
            </a:r>
            <a:r>
              <a:rPr lang="en-US" dirty="0" err="1" smtClean="0">
                <a:cs typeface="Symbol" charset="2"/>
              </a:rPr>
              <a:t>numubar</a:t>
            </a:r>
            <a:r>
              <a:rPr lang="en-US" dirty="0" smtClean="0">
                <a:cs typeface="Symbol" charset="2"/>
              </a:rPr>
              <a:t> events in </a:t>
            </a:r>
            <a:r>
              <a:rPr lang="en-US" dirty="0" err="1" smtClean="0">
                <a:cs typeface="Symbol" charset="2"/>
              </a:rPr>
              <a:t>LAr</a:t>
            </a:r>
            <a:r>
              <a:rPr lang="en-US" dirty="0" smtClean="0">
                <a:cs typeface="Symbol" charset="2"/>
              </a:rPr>
              <a:t> (bottom) and WC (top).</a:t>
            </a:r>
          </a:p>
          <a:p>
            <a:endParaRPr lang="en-US" dirty="0" smtClean="0">
              <a:cs typeface="Symbol" charset="2"/>
            </a:endParaRPr>
          </a:p>
          <a:p>
            <a:r>
              <a:rPr lang="en-US" dirty="0" smtClean="0">
                <a:cs typeface="Symbol" charset="2"/>
              </a:rPr>
              <a:t>These tables indicate why</a:t>
            </a:r>
          </a:p>
          <a:p>
            <a:r>
              <a:rPr lang="en-US" dirty="0">
                <a:cs typeface="Symbol" charset="2"/>
              </a:rPr>
              <a:t>s</a:t>
            </a:r>
            <a:r>
              <a:rPr lang="en-US" dirty="0" smtClean="0">
                <a:cs typeface="Symbol" charset="2"/>
              </a:rPr>
              <a:t>ensitivities are similar in this mode. The wrong-sign background in </a:t>
            </a:r>
            <a:r>
              <a:rPr lang="en-US" dirty="0" err="1" smtClean="0">
                <a:cs typeface="Symbol" charset="2"/>
              </a:rPr>
              <a:t>LAr</a:t>
            </a:r>
            <a:r>
              <a:rPr lang="en-US" dirty="0" smtClean="0">
                <a:cs typeface="Symbol" charset="2"/>
              </a:rPr>
              <a:t> is compensated by the reduced background from non-QE/NC</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LAr Nue Rates.png"/>
          <p:cNvPicPr>
            <a:picLocks noChangeAspect="1"/>
          </p:cNvPicPr>
          <p:nvPr/>
        </p:nvPicPr>
        <p:blipFill>
          <a:blip r:embed="rId2"/>
          <a:stretch>
            <a:fillRect/>
          </a:stretch>
        </p:blipFill>
        <p:spPr>
          <a:xfrm>
            <a:off x="57150" y="3323985"/>
            <a:ext cx="6496050" cy="3232150"/>
          </a:xfrm>
          <a:prstGeom prst="rect">
            <a:avLst/>
          </a:prstGeom>
        </p:spPr>
      </p:pic>
      <p:sp>
        <p:nvSpPr>
          <p:cNvPr id="3" name="Slide Number Placeholder 2"/>
          <p:cNvSpPr>
            <a:spLocks noGrp="1"/>
          </p:cNvSpPr>
          <p:nvPr>
            <p:ph type="sldNum" sz="quarter" idx="12"/>
          </p:nvPr>
        </p:nvSpPr>
        <p:spPr/>
        <p:txBody>
          <a:bodyPr/>
          <a:lstStyle/>
          <a:p>
            <a:fld id="{E5A7637D-57D0-074B-AE6E-F3D39F2FAB5F}" type="slidenum">
              <a:rPr lang="en-US" smtClean="0"/>
              <a:pPr/>
              <a:t>36</a:t>
            </a:fld>
            <a:endParaRPr lang="en-US"/>
          </a:p>
        </p:txBody>
      </p:sp>
      <p:pic>
        <p:nvPicPr>
          <p:cNvPr id="5" name="Picture 4" descr="WCD Nue rates.png"/>
          <p:cNvPicPr>
            <a:picLocks noChangeAspect="1"/>
          </p:cNvPicPr>
          <p:nvPr/>
        </p:nvPicPr>
        <p:blipFill>
          <a:blip r:embed="rId3"/>
          <a:stretch>
            <a:fillRect/>
          </a:stretch>
        </p:blipFill>
        <p:spPr>
          <a:xfrm>
            <a:off x="0" y="203595"/>
            <a:ext cx="6054090" cy="3120390"/>
          </a:xfrm>
          <a:prstGeom prst="rect">
            <a:avLst/>
          </a:prstGeom>
        </p:spPr>
      </p:pic>
      <p:sp>
        <p:nvSpPr>
          <p:cNvPr id="6" name="TextBox 5"/>
          <p:cNvSpPr txBox="1"/>
          <p:nvPr/>
        </p:nvSpPr>
        <p:spPr>
          <a:xfrm>
            <a:off x="5898444" y="184205"/>
            <a:ext cx="3193570" cy="4247317"/>
          </a:xfrm>
          <a:prstGeom prst="rect">
            <a:avLst/>
          </a:prstGeom>
          <a:noFill/>
        </p:spPr>
        <p:txBody>
          <a:bodyPr wrap="square" rtlCol="0">
            <a:spAutoFit/>
          </a:bodyPr>
          <a:lstStyle/>
          <a:p>
            <a:r>
              <a:rPr lang="en-US" dirty="0" smtClean="0"/>
              <a:t>Event rates for </a:t>
            </a:r>
            <a:r>
              <a:rPr lang="en-US" dirty="0" err="1" smtClean="0">
                <a:cs typeface="Symbol" charset="2"/>
              </a:rPr>
              <a:t>nue</a:t>
            </a:r>
            <a:r>
              <a:rPr lang="en-US" dirty="0">
                <a:cs typeface="Symbol" charset="2"/>
              </a:rPr>
              <a:t> </a:t>
            </a:r>
            <a:r>
              <a:rPr lang="en-US" dirty="0" smtClean="0">
                <a:cs typeface="Symbol" charset="2"/>
              </a:rPr>
              <a:t>and </a:t>
            </a:r>
            <a:r>
              <a:rPr lang="en-US" dirty="0" err="1" smtClean="0">
                <a:cs typeface="Symbol" charset="2"/>
              </a:rPr>
              <a:t>nuebar</a:t>
            </a:r>
            <a:r>
              <a:rPr lang="en-US" dirty="0" smtClean="0">
                <a:cs typeface="Symbol" charset="2"/>
              </a:rPr>
              <a:t> events in </a:t>
            </a:r>
            <a:r>
              <a:rPr lang="en-US" dirty="0" err="1" smtClean="0">
                <a:cs typeface="Symbol" charset="2"/>
              </a:rPr>
              <a:t>LAr</a:t>
            </a:r>
            <a:r>
              <a:rPr lang="en-US" dirty="0" smtClean="0">
                <a:cs typeface="Symbol" charset="2"/>
              </a:rPr>
              <a:t> (bottom) and WC (top).</a:t>
            </a:r>
          </a:p>
          <a:p>
            <a:endParaRPr lang="en-US" dirty="0" smtClean="0">
              <a:cs typeface="Symbol" charset="2"/>
            </a:endParaRPr>
          </a:p>
          <a:p>
            <a:r>
              <a:rPr lang="en-US" dirty="0" smtClean="0">
                <a:cs typeface="Symbol" charset="2"/>
              </a:rPr>
              <a:t>Note the difference in the background components for</a:t>
            </a:r>
          </a:p>
          <a:p>
            <a:r>
              <a:rPr lang="en-US" dirty="0">
                <a:cs typeface="Symbol" charset="2"/>
              </a:rPr>
              <a:t>t</a:t>
            </a:r>
            <a:r>
              <a:rPr lang="en-US" dirty="0" smtClean="0">
                <a:cs typeface="Symbol" charset="2"/>
              </a:rPr>
              <a:t>he two detector types.</a:t>
            </a:r>
          </a:p>
          <a:p>
            <a:endParaRPr lang="en-US" dirty="0" smtClean="0">
              <a:cs typeface="Symbol" charset="2"/>
            </a:endParaRPr>
          </a:p>
          <a:p>
            <a:r>
              <a:rPr lang="en-US" dirty="0" smtClean="0">
                <a:cs typeface="Symbol" charset="2"/>
              </a:rPr>
              <a:t>A measurement with two different detector types would be complimentary – the systematic uncertainties in the background are quite different.</a:t>
            </a:r>
          </a:p>
          <a:p>
            <a:endParaRPr lang="en-US" dirty="0">
              <a:cs typeface="Symbol" charset="2"/>
            </a:endParaRPr>
          </a:p>
          <a:p>
            <a:endParaRPr lang="en-US" dirty="0" smtClean="0">
              <a:cs typeface="Symbol" charset="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5" name="Title 1"/>
          <p:cNvSpPr>
            <a:spLocks noGrp="1"/>
          </p:cNvSpPr>
          <p:nvPr>
            <p:ph type="title"/>
          </p:nvPr>
        </p:nvSpPr>
        <p:spPr>
          <a:xfrm>
            <a:off x="457200" y="46038"/>
            <a:ext cx="8229600" cy="822325"/>
          </a:xfrm>
        </p:spPr>
        <p:txBody>
          <a:bodyPr/>
          <a:lstStyle/>
          <a:p>
            <a:pPr eaLnBrk="1" hangingPunct="1"/>
            <a:r>
              <a:rPr lang="en-US" sz="2800" dirty="0" smtClean="0">
                <a:ea typeface="ＭＳ Ｐゴシック"/>
              </a:rPr>
              <a:t>Water Cherenkov Detector Overview</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cxnSp>
        <p:nvCxnSpPr>
          <p:cNvPr id="9" name="Straight Connector 8"/>
          <p:cNvCxnSpPr>
            <a:cxnSpLocks noChangeShapeType="1"/>
          </p:cNvCxnSpPr>
          <p:nvPr/>
        </p:nvCxnSpPr>
        <p:spPr bwMode="auto">
          <a:xfrm>
            <a:off x="0" y="6492875"/>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37</a:t>
            </a:fld>
            <a:endParaRPr lang="en-US" dirty="0" smtClean="0">
              <a:ea typeface="ＭＳ Ｐゴシック"/>
            </a:endParaRPr>
          </a:p>
        </p:txBody>
      </p:sp>
      <p:pic>
        <p:nvPicPr>
          <p:cNvPr id="10" name="Picture 9" descr="Detector-FFeyzi1PSEdit.png"/>
          <p:cNvPicPr>
            <a:picLocks noChangeAspect="1"/>
          </p:cNvPicPr>
          <p:nvPr/>
        </p:nvPicPr>
        <p:blipFill>
          <a:blip r:embed="rId2"/>
          <a:stretch>
            <a:fillRect/>
          </a:stretch>
        </p:blipFill>
        <p:spPr>
          <a:xfrm>
            <a:off x="0" y="1005840"/>
            <a:ext cx="5172669" cy="5394960"/>
          </a:xfrm>
          <a:prstGeom prst="rect">
            <a:avLst/>
          </a:prstGeom>
        </p:spPr>
      </p:pic>
      <p:sp>
        <p:nvSpPr>
          <p:cNvPr id="11" name="Content Placeholder 2"/>
          <p:cNvSpPr txBox="1">
            <a:spLocks/>
          </p:cNvSpPr>
          <p:nvPr/>
        </p:nvSpPr>
        <p:spPr bwMode="auto">
          <a:xfrm>
            <a:off x="5177307" y="1096963"/>
            <a:ext cx="3966693" cy="5211762"/>
          </a:xfrm>
          <a:prstGeom prst="rect">
            <a:avLst/>
          </a:prstGeom>
          <a:solidFill>
            <a:schemeClr val="bg1"/>
          </a:solidFill>
          <a:ln w="9525">
            <a:solidFill>
              <a:schemeClr val="bg1"/>
            </a:solidFill>
            <a:miter lim="800000"/>
            <a:headEnd/>
            <a:tailEnd/>
          </a:ln>
        </p:spPr>
        <p:txBody>
          <a:bodyPr/>
          <a:lstStyle/>
          <a:p>
            <a:pPr marL="234950" indent="-234950">
              <a:spcBef>
                <a:spcPct val="20000"/>
              </a:spcBef>
            </a:pPr>
            <a:r>
              <a:rPr lang="en-US" sz="2200" dirty="0" smtClean="0">
                <a:latin typeface="Helvetica" pitchFamily="34" charset="0"/>
                <a:cs typeface="Helvetica" pitchFamily="34" charset="0"/>
              </a:rPr>
              <a:t>Main Detector Components</a:t>
            </a:r>
          </a:p>
          <a:p>
            <a:pPr marL="166688" indent="-166688">
              <a:spcBef>
                <a:spcPct val="20000"/>
              </a:spcBef>
              <a:buFont typeface="Arial" pitchFamily="34" charset="0"/>
              <a:buChar char="•"/>
            </a:pPr>
            <a:r>
              <a:rPr lang="en-US" sz="2200" dirty="0" smtClean="0">
                <a:latin typeface="Helvetica" pitchFamily="34" charset="0"/>
                <a:cs typeface="Helvetica" pitchFamily="34" charset="0"/>
              </a:rPr>
              <a:t>Large Cavern</a:t>
            </a:r>
          </a:p>
          <a:p>
            <a:pPr marL="166688" indent="-166688">
              <a:spcBef>
                <a:spcPct val="20000"/>
              </a:spcBef>
              <a:buFont typeface="Arial" pitchFamily="34" charset="0"/>
              <a:buChar char="•"/>
            </a:pPr>
            <a:r>
              <a:rPr lang="en-US" sz="2200" dirty="0" smtClean="0">
                <a:latin typeface="Helvetica" pitchFamily="34" charset="0"/>
                <a:cs typeface="Helvetica" pitchFamily="34" charset="0"/>
              </a:rPr>
              <a:t>Water Vessel</a:t>
            </a:r>
          </a:p>
          <a:p>
            <a:pPr marL="166688" indent="-166688">
              <a:spcBef>
                <a:spcPct val="20000"/>
              </a:spcBef>
              <a:buFont typeface="Arial" pitchFamily="34" charset="0"/>
              <a:buChar char="•"/>
            </a:pPr>
            <a:r>
              <a:rPr lang="en-US" sz="2200" smtClean="0">
                <a:latin typeface="Helvetica" pitchFamily="34" charset="0"/>
                <a:cs typeface="Helvetica" pitchFamily="34" charset="0"/>
              </a:rPr>
              <a:t>Ultra-pure </a:t>
            </a:r>
            <a:r>
              <a:rPr lang="en-US" sz="2200" dirty="0" smtClean="0">
                <a:latin typeface="Helvetica" pitchFamily="34" charset="0"/>
                <a:cs typeface="Helvetica" pitchFamily="34" charset="0"/>
              </a:rPr>
              <a:t>water system</a:t>
            </a:r>
          </a:p>
          <a:p>
            <a:pPr marL="166688" indent="-166688">
              <a:spcBef>
                <a:spcPct val="20000"/>
              </a:spcBef>
              <a:buFont typeface="Arial" pitchFamily="34" charset="0"/>
              <a:buChar char="•"/>
            </a:pPr>
            <a:r>
              <a:rPr lang="en-US" sz="2200" dirty="0" smtClean="0">
                <a:latin typeface="Helvetica" pitchFamily="34" charset="0"/>
                <a:cs typeface="Helvetica" pitchFamily="34" charset="0"/>
              </a:rPr>
              <a:t>PMTs with Electronics</a:t>
            </a:r>
          </a:p>
          <a:p>
            <a:pPr marL="166688" indent="-166688">
              <a:spcBef>
                <a:spcPct val="20000"/>
              </a:spcBef>
              <a:buFont typeface="Arial" pitchFamily="34" charset="0"/>
              <a:buChar char="•"/>
            </a:pPr>
            <a:endParaRPr lang="en-US" sz="2200" dirty="0" smtClean="0">
              <a:latin typeface="Helvetica" pitchFamily="34" charset="0"/>
              <a:cs typeface="Helvetica" pitchFamily="34" charset="0"/>
            </a:endParaRPr>
          </a:p>
          <a:p>
            <a:pPr marL="166688" indent="-166688">
              <a:spcBef>
                <a:spcPct val="20000"/>
              </a:spcBef>
              <a:buFont typeface="Arial" pitchFamily="34" charset="0"/>
              <a:buChar char="•"/>
            </a:pPr>
            <a:r>
              <a:rPr lang="en-US" sz="2200" dirty="0" smtClean="0">
                <a:latin typeface="Helvetica" pitchFamily="34" charset="0"/>
                <a:cs typeface="Helvetica" pitchFamily="34" charset="0"/>
              </a:rPr>
              <a:t>2 sizes under consideration: </a:t>
            </a:r>
            <a:br>
              <a:rPr lang="en-US" sz="2200" dirty="0" smtClean="0">
                <a:latin typeface="Helvetica" pitchFamily="34" charset="0"/>
                <a:cs typeface="Helvetica" pitchFamily="34" charset="0"/>
              </a:rPr>
            </a:br>
            <a:r>
              <a:rPr lang="en-US" sz="2200" dirty="0" smtClean="0">
                <a:latin typeface="Helvetica" pitchFamily="34" charset="0"/>
                <a:cs typeface="Helvetica" pitchFamily="34" charset="0"/>
              </a:rPr>
              <a:t>150 kt or 200 kt fiducial mass (7-9 x SuperK)</a:t>
            </a:r>
          </a:p>
          <a:p>
            <a:pPr marL="166688" indent="-166688">
              <a:spcBef>
                <a:spcPct val="20000"/>
              </a:spcBef>
              <a:buFont typeface="Arial" pitchFamily="34" charset="0"/>
              <a:buChar char="•"/>
            </a:pPr>
            <a:r>
              <a:rPr lang="en-US" sz="2200" dirty="0" smtClean="0">
                <a:latin typeface="Helvetica" pitchFamily="34" charset="0"/>
                <a:cs typeface="Helvetica" pitchFamily="34" charset="0"/>
              </a:rPr>
              <a:t>PMT + light collectors give photon detection efficiency equivalent to SuperK II</a:t>
            </a:r>
          </a:p>
          <a:p>
            <a:pPr marL="166688" indent="-166688">
              <a:spcBef>
                <a:spcPct val="20000"/>
              </a:spcBef>
              <a:buFont typeface="Arial" pitchFamily="34" charset="0"/>
              <a:buChar char="•"/>
            </a:pPr>
            <a:endParaRPr lang="en-US" sz="2200" dirty="0" smtClean="0">
              <a:latin typeface="Helvetica" pitchFamily="34" charset="0"/>
              <a:cs typeface="Helvetica" pitchFamily="34" charset="0"/>
            </a:endParaRPr>
          </a:p>
          <a:p>
            <a:pPr marL="166688" indent="-166688">
              <a:spcBef>
                <a:spcPct val="20000"/>
              </a:spcBef>
            </a:pPr>
            <a:endParaRPr lang="en-US" sz="2200" dirty="0" smtClean="0">
              <a:latin typeface="Helvetica" pitchFamily="34" charset="0"/>
              <a:cs typeface="Helvetica" pitchFamily="34" charset="0"/>
            </a:endParaRPr>
          </a:p>
          <a:p>
            <a:pPr marL="166688" indent="-166688">
              <a:spcBef>
                <a:spcPct val="20000"/>
              </a:spcBef>
            </a:pPr>
            <a:endParaRPr lang="en-US" sz="2200" dirty="0">
              <a:latin typeface="Helvetica" pitchFamily="34" charset="0"/>
              <a:cs typeface="Helvetica"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2"/>
          <p:cNvSpPr txBox="1">
            <a:spLocks/>
          </p:cNvSpPr>
          <p:nvPr/>
        </p:nvSpPr>
        <p:spPr bwMode="auto">
          <a:xfrm>
            <a:off x="365125" y="1096963"/>
            <a:ext cx="8521700" cy="5211762"/>
          </a:xfrm>
          <a:prstGeom prst="rect">
            <a:avLst/>
          </a:prstGeom>
          <a:solidFill>
            <a:schemeClr val="bg1"/>
          </a:solidFill>
          <a:ln w="9525">
            <a:solidFill>
              <a:schemeClr val="bg1"/>
            </a:solidFill>
            <a:miter lim="800000"/>
            <a:headEnd/>
            <a:tailEnd/>
          </a:ln>
        </p:spPr>
        <p:txBody>
          <a:bodyPr/>
          <a:lstStyle/>
          <a:p>
            <a:pPr marL="234950" indent="-234950">
              <a:spcBef>
                <a:spcPct val="20000"/>
              </a:spcBef>
              <a:buFont typeface="Arial" pitchFamily="34" charset="0"/>
              <a:buChar char="•"/>
            </a:pPr>
            <a:r>
              <a:rPr lang="en-US" sz="2400" dirty="0" smtClean="0">
                <a:latin typeface="Helvetica" pitchFamily="34" charset="0"/>
                <a:cs typeface="Helvetica" pitchFamily="34" charset="0"/>
              </a:rPr>
              <a:t>Text</a:t>
            </a:r>
            <a:endParaRPr lang="en-US" sz="2400" dirty="0">
              <a:sym typeface="Symbol" pitchFamily="18" charset="2"/>
            </a:endParaRPr>
          </a:p>
          <a:p>
            <a:pPr marL="234950" indent="-234950">
              <a:spcBef>
                <a:spcPct val="20000"/>
              </a:spcBef>
              <a:buFont typeface="Arial" pitchFamily="34" charset="0"/>
              <a:buChar char="•"/>
            </a:pPr>
            <a:endParaRPr lang="en-US" sz="2400" dirty="0">
              <a:latin typeface="Helvetica" pitchFamily="34" charset="0"/>
              <a:cs typeface="Helvetica" pitchFamily="34" charset="0"/>
            </a:endParaRPr>
          </a:p>
        </p:txBody>
      </p:sp>
      <p:sp>
        <p:nvSpPr>
          <p:cNvPr id="13315" name="Title 1"/>
          <p:cNvSpPr>
            <a:spLocks noGrp="1"/>
          </p:cNvSpPr>
          <p:nvPr>
            <p:ph type="title"/>
          </p:nvPr>
        </p:nvSpPr>
        <p:spPr>
          <a:xfrm>
            <a:off x="457200" y="46038"/>
            <a:ext cx="8229600" cy="822325"/>
          </a:xfrm>
        </p:spPr>
        <p:txBody>
          <a:bodyPr/>
          <a:lstStyle/>
          <a:p>
            <a:pPr eaLnBrk="1" hangingPunct="1"/>
            <a:r>
              <a:rPr lang="en-US" sz="2800" dirty="0" smtClean="0">
                <a:ea typeface="ＭＳ Ｐゴシック"/>
              </a:rPr>
              <a:t>Water Containment</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38</a:t>
            </a:fld>
            <a:endParaRPr lang="en-US" dirty="0" smtClean="0">
              <a:ea typeface="ＭＳ Ｐゴシック"/>
            </a:endParaRPr>
          </a:p>
        </p:txBody>
      </p:sp>
      <p:pic>
        <p:nvPicPr>
          <p:cNvPr id="10" name="Picture 5"/>
          <p:cNvPicPr>
            <a:picLocks noChangeAspect="1" noChangeArrowheads="1"/>
          </p:cNvPicPr>
          <p:nvPr/>
        </p:nvPicPr>
        <p:blipFill>
          <a:blip r:embed="rId2"/>
          <a:srcRect l="41740" t="20000" r="38304" b="21189"/>
          <a:stretch>
            <a:fillRect/>
          </a:stretch>
        </p:blipFill>
        <p:spPr bwMode="auto">
          <a:xfrm>
            <a:off x="94354" y="1005840"/>
            <a:ext cx="3028330" cy="5577840"/>
          </a:xfrm>
          <a:prstGeom prst="rect">
            <a:avLst/>
          </a:prstGeom>
          <a:noFill/>
          <a:ln w="9525">
            <a:noFill/>
            <a:miter lim="800000"/>
            <a:headEnd/>
            <a:tailEnd/>
          </a:ln>
          <a:effectLst/>
        </p:spPr>
      </p:pic>
      <p:sp>
        <p:nvSpPr>
          <p:cNvPr id="22" name="TextBox 21"/>
          <p:cNvSpPr txBox="1"/>
          <p:nvPr/>
        </p:nvSpPr>
        <p:spPr>
          <a:xfrm>
            <a:off x="2511381" y="3260043"/>
            <a:ext cx="2356834" cy="1200329"/>
          </a:xfrm>
          <a:prstGeom prst="rect">
            <a:avLst/>
          </a:prstGeom>
          <a:solidFill>
            <a:srgbClr val="FFFF00"/>
          </a:solidFill>
        </p:spPr>
        <p:txBody>
          <a:bodyPr wrap="square" rtlCol="0">
            <a:spAutoFit/>
          </a:bodyPr>
          <a:lstStyle/>
          <a:p>
            <a:r>
              <a:rPr lang="en-US" dirty="0" smtClean="0"/>
              <a:t>Polymer membrane</a:t>
            </a:r>
          </a:p>
          <a:p>
            <a:r>
              <a:rPr lang="en-US" dirty="0" smtClean="0"/>
              <a:t>on shotcrete protects the ultra-pure water and stops leakage</a:t>
            </a:r>
            <a:endParaRPr lang="en-US" dirty="0"/>
          </a:p>
        </p:txBody>
      </p:sp>
      <p:sp>
        <p:nvSpPr>
          <p:cNvPr id="23" name="Left Arrow 22"/>
          <p:cNvSpPr/>
          <p:nvPr/>
        </p:nvSpPr>
        <p:spPr>
          <a:xfrm rot="19923700">
            <a:off x="1399845" y="4187446"/>
            <a:ext cx="1188720" cy="246888"/>
          </a:xfrm>
          <a:prstGeom prst="leftArrow">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TextBox 24"/>
          <p:cNvSpPr txBox="1"/>
          <p:nvPr/>
        </p:nvSpPr>
        <p:spPr>
          <a:xfrm>
            <a:off x="2758969" y="2182183"/>
            <a:ext cx="1555445" cy="923330"/>
          </a:xfrm>
          <a:prstGeom prst="rect">
            <a:avLst/>
          </a:prstGeom>
          <a:solidFill>
            <a:srgbClr val="FFFF00"/>
          </a:solidFill>
        </p:spPr>
        <p:txBody>
          <a:bodyPr wrap="square" rtlCol="0">
            <a:spAutoFit/>
          </a:bodyPr>
          <a:lstStyle/>
          <a:p>
            <a:r>
              <a:rPr lang="en-US" dirty="0" smtClean="0"/>
              <a:t>Drainage mat covered with shotcrete</a:t>
            </a:r>
            <a:endParaRPr lang="en-US" dirty="0"/>
          </a:p>
        </p:txBody>
      </p:sp>
      <p:sp>
        <p:nvSpPr>
          <p:cNvPr id="26" name="Left Arrow 25"/>
          <p:cNvSpPr/>
          <p:nvPr/>
        </p:nvSpPr>
        <p:spPr>
          <a:xfrm rot="20074511">
            <a:off x="1870714" y="2947839"/>
            <a:ext cx="978408" cy="242316"/>
          </a:xfrm>
          <a:prstGeom prst="leftArrow">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7" name="Picture 2"/>
          <p:cNvPicPr>
            <a:picLocks noChangeAspect="1" noChangeArrowheads="1"/>
          </p:cNvPicPr>
          <p:nvPr/>
        </p:nvPicPr>
        <p:blipFill>
          <a:blip r:embed="rId3"/>
          <a:srcRect l="38999" t="16000" r="33041" b="21090"/>
          <a:stretch>
            <a:fillRect/>
          </a:stretch>
        </p:blipFill>
        <p:spPr bwMode="auto">
          <a:xfrm>
            <a:off x="5190202" y="1005840"/>
            <a:ext cx="3966357" cy="5577840"/>
          </a:xfrm>
          <a:prstGeom prst="rect">
            <a:avLst/>
          </a:prstGeom>
          <a:noFill/>
          <a:ln w="9525">
            <a:noFill/>
            <a:miter lim="800000"/>
            <a:headEnd/>
            <a:tailEnd/>
          </a:ln>
          <a:effectLst/>
        </p:spPr>
      </p:pic>
      <p:sp>
        <p:nvSpPr>
          <p:cNvPr id="28" name="TextBox 27"/>
          <p:cNvSpPr txBox="1"/>
          <p:nvPr/>
        </p:nvSpPr>
        <p:spPr>
          <a:xfrm>
            <a:off x="3000774" y="5137861"/>
            <a:ext cx="2189411" cy="1200329"/>
          </a:xfrm>
          <a:prstGeom prst="rect">
            <a:avLst/>
          </a:prstGeom>
          <a:solidFill>
            <a:srgbClr val="FFFF00"/>
          </a:solidFill>
        </p:spPr>
        <p:txBody>
          <a:bodyPr wrap="square" rtlCol="0">
            <a:spAutoFit/>
          </a:bodyPr>
          <a:lstStyle/>
          <a:p>
            <a:r>
              <a:rPr lang="en-US" dirty="0" smtClean="0"/>
              <a:t>Alternate design: </a:t>
            </a:r>
            <a:br>
              <a:rPr lang="en-US" dirty="0" smtClean="0"/>
            </a:br>
            <a:r>
              <a:rPr lang="en-US" dirty="0" smtClean="0"/>
              <a:t>Polymer membrane against 14” poured concrete vessel. </a:t>
            </a:r>
          </a:p>
        </p:txBody>
      </p:sp>
      <p:sp>
        <p:nvSpPr>
          <p:cNvPr id="29" name="Left Arrow 28"/>
          <p:cNvSpPr/>
          <p:nvPr/>
        </p:nvSpPr>
        <p:spPr>
          <a:xfrm rot="10391413">
            <a:off x="5115830" y="5932757"/>
            <a:ext cx="1554480" cy="246888"/>
          </a:xfrm>
          <a:prstGeom prst="leftArrow">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2"/>
          <p:cNvSpPr txBox="1">
            <a:spLocks/>
          </p:cNvSpPr>
          <p:nvPr/>
        </p:nvSpPr>
        <p:spPr bwMode="auto">
          <a:xfrm>
            <a:off x="365125" y="1096963"/>
            <a:ext cx="8521700" cy="5211762"/>
          </a:xfrm>
          <a:prstGeom prst="rect">
            <a:avLst/>
          </a:prstGeom>
          <a:solidFill>
            <a:schemeClr val="bg1"/>
          </a:solidFill>
          <a:ln w="9525">
            <a:solidFill>
              <a:schemeClr val="bg1"/>
            </a:solidFill>
            <a:miter lim="800000"/>
            <a:headEnd/>
            <a:tailEnd/>
          </a:ln>
        </p:spPr>
        <p:txBody>
          <a:bodyPr/>
          <a:lstStyle/>
          <a:p>
            <a:pPr marL="234950" indent="-234950">
              <a:spcBef>
                <a:spcPct val="20000"/>
              </a:spcBef>
              <a:buFont typeface="Arial" pitchFamily="34" charset="0"/>
              <a:buChar char="•"/>
            </a:pPr>
            <a:r>
              <a:rPr lang="en-US" sz="2200" dirty="0" smtClean="0">
                <a:latin typeface="Helvetica" pitchFamily="34" charset="0"/>
                <a:cs typeface="Helvetica" pitchFamily="34" charset="0"/>
              </a:rPr>
              <a:t>Spans the 65m </a:t>
            </a:r>
            <a:r>
              <a:rPr lang="en-US" sz="2200" smtClean="0">
                <a:latin typeface="Helvetica" pitchFamily="34" charset="0"/>
                <a:cs typeface="Helvetica" pitchFamily="34" charset="0"/>
              </a:rPr>
              <a:t>diameter cavern, suspended from the dome. </a:t>
            </a:r>
            <a:endParaRPr lang="en-US" sz="2200" dirty="0" smtClean="0">
              <a:latin typeface="Helvetica" pitchFamily="34" charset="0"/>
              <a:cs typeface="Helvetica" pitchFamily="34" charset="0"/>
            </a:endParaRPr>
          </a:p>
          <a:p>
            <a:pPr marL="234950" indent="-234950">
              <a:spcBef>
                <a:spcPct val="20000"/>
              </a:spcBef>
              <a:buFont typeface="Arial" pitchFamily="34" charset="0"/>
              <a:buChar char="•"/>
            </a:pPr>
            <a:r>
              <a:rPr lang="en-US" sz="2200" dirty="0" smtClean="0">
                <a:latin typeface="Helvetica" pitchFamily="34" charset="0"/>
                <a:cs typeface="Helvetica" pitchFamily="34" charset="0"/>
              </a:rPr>
              <a:t>Provides a light-tight, air-tight barrier for the detector.</a:t>
            </a:r>
          </a:p>
          <a:p>
            <a:pPr marL="234950" indent="-234950">
              <a:spcBef>
                <a:spcPct val="20000"/>
              </a:spcBef>
              <a:buFont typeface="Arial" pitchFamily="34" charset="0"/>
              <a:buChar char="•"/>
            </a:pPr>
            <a:r>
              <a:rPr lang="en-US" sz="2200" dirty="0" smtClean="0">
                <a:latin typeface="Helvetica" pitchFamily="34" charset="0"/>
                <a:cs typeface="Helvetica" pitchFamily="34" charset="0"/>
              </a:rPr>
              <a:t>Balcony (8 m wide) provides space to mount electronics.</a:t>
            </a:r>
          </a:p>
          <a:p>
            <a:pPr marL="234950" indent="-234950">
              <a:spcBef>
                <a:spcPct val="20000"/>
              </a:spcBef>
              <a:buFont typeface="Arial" pitchFamily="34" charset="0"/>
              <a:buChar char="•"/>
            </a:pPr>
            <a:endParaRPr lang="en-US" sz="2200" dirty="0">
              <a:sym typeface="Symbol" pitchFamily="18" charset="2"/>
            </a:endParaRPr>
          </a:p>
          <a:p>
            <a:pPr marL="234950" indent="-234950">
              <a:spcBef>
                <a:spcPct val="20000"/>
              </a:spcBef>
              <a:buFont typeface="Arial" pitchFamily="34" charset="0"/>
              <a:buChar char="•"/>
            </a:pPr>
            <a:endParaRPr lang="en-US" sz="2200" dirty="0">
              <a:latin typeface="Helvetica" pitchFamily="34" charset="0"/>
              <a:cs typeface="Helvetica" pitchFamily="34" charset="0"/>
            </a:endParaRPr>
          </a:p>
        </p:txBody>
      </p:sp>
      <p:sp>
        <p:nvSpPr>
          <p:cNvPr id="13315" name="Title 1"/>
          <p:cNvSpPr>
            <a:spLocks noGrp="1"/>
          </p:cNvSpPr>
          <p:nvPr>
            <p:ph type="title"/>
          </p:nvPr>
        </p:nvSpPr>
        <p:spPr>
          <a:xfrm>
            <a:off x="457200" y="46038"/>
            <a:ext cx="8229600" cy="822325"/>
          </a:xfrm>
        </p:spPr>
        <p:txBody>
          <a:bodyPr/>
          <a:lstStyle/>
          <a:p>
            <a:pPr eaLnBrk="1" hangingPunct="1"/>
            <a:r>
              <a:rPr lang="en-US" sz="2800" dirty="0" smtClean="0">
                <a:ea typeface="ＭＳ Ｐゴシック"/>
              </a:rPr>
              <a:t>Water Cherenkov Detector Deck</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cxnSp>
        <p:nvCxnSpPr>
          <p:cNvPr id="9" name="Straight Connector 8"/>
          <p:cNvCxnSpPr>
            <a:cxnSpLocks noChangeShapeType="1"/>
          </p:cNvCxnSpPr>
          <p:nvPr/>
        </p:nvCxnSpPr>
        <p:spPr bwMode="auto">
          <a:xfrm>
            <a:off x="0" y="6492875"/>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39</a:t>
            </a:fld>
            <a:endParaRPr lang="en-US" dirty="0" smtClean="0">
              <a:ea typeface="ＭＳ Ｐゴシック"/>
            </a:endParaRPr>
          </a:p>
        </p:txBody>
      </p:sp>
      <p:pic>
        <p:nvPicPr>
          <p:cNvPr id="10" name="Picture 9" descr="Deck xSection for Jim.png"/>
          <p:cNvPicPr>
            <a:picLocks noChangeAspect="1"/>
          </p:cNvPicPr>
          <p:nvPr/>
        </p:nvPicPr>
        <p:blipFill>
          <a:blip r:embed="rId2"/>
          <a:srcRect r="19806" b="35085"/>
          <a:stretch>
            <a:fillRect/>
          </a:stretch>
        </p:blipFill>
        <p:spPr>
          <a:xfrm>
            <a:off x="179852" y="2361769"/>
            <a:ext cx="6886587" cy="404152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6270100" y="5106666"/>
            <a:ext cx="245661" cy="314498"/>
          </a:xfrm>
          <a:prstGeom prst="rect">
            <a:avLst/>
          </a:prstGeom>
          <a:noFill/>
          <a:ln w="9525">
            <a:noFill/>
            <a:miter lim="800000"/>
            <a:headEnd/>
            <a:tailEnd/>
          </a:ln>
          <a:effectLst/>
        </p:spPr>
      </p:pic>
      <p:cxnSp>
        <p:nvCxnSpPr>
          <p:cNvPr id="12" name="Straight Arrow Connector 11"/>
          <p:cNvCxnSpPr/>
          <p:nvPr/>
        </p:nvCxnSpPr>
        <p:spPr>
          <a:xfrm rot="16200000" flipH="1">
            <a:off x="-180304" y="3490174"/>
            <a:ext cx="2743200" cy="347730"/>
          </a:xfrm>
          <a:prstGeom prst="straightConnector1">
            <a:avLst/>
          </a:prstGeom>
          <a:ln w="381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7147775" y="3451538"/>
            <a:ext cx="1777283" cy="1200329"/>
          </a:xfrm>
          <a:prstGeom prst="rect">
            <a:avLst/>
          </a:prstGeom>
          <a:noFill/>
        </p:spPr>
        <p:txBody>
          <a:bodyPr wrap="square" rtlCol="0">
            <a:spAutoFit/>
          </a:bodyPr>
          <a:lstStyle/>
          <a:p>
            <a:r>
              <a:rPr lang="en-US" dirty="0" smtClean="0"/>
              <a:t>Gondola under balcony for access to detector wall</a:t>
            </a:r>
            <a:endParaRPr lang="en-US" dirty="0"/>
          </a:p>
        </p:txBody>
      </p:sp>
      <p:cxnSp>
        <p:nvCxnSpPr>
          <p:cNvPr id="14" name="Straight Arrow Connector 13"/>
          <p:cNvCxnSpPr/>
          <p:nvPr/>
        </p:nvCxnSpPr>
        <p:spPr>
          <a:xfrm rot="5400000">
            <a:off x="6130345" y="4056844"/>
            <a:ext cx="1481071" cy="656824"/>
          </a:xfrm>
          <a:prstGeom prst="straightConnector1">
            <a:avLst/>
          </a:prstGeom>
          <a:ln w="38100">
            <a:solidFill>
              <a:srgbClr val="FFFF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smtClean="0"/>
              <a:t>OVERVIEW: Two Far Detector Options</a:t>
            </a:r>
            <a:endParaRPr lang="en-US" sz="3600" dirty="0"/>
          </a:p>
        </p:txBody>
      </p:sp>
      <p:sp>
        <p:nvSpPr>
          <p:cNvPr id="5" name="Text Placeholder 4"/>
          <p:cNvSpPr>
            <a:spLocks noGrp="1"/>
          </p:cNvSpPr>
          <p:nvPr>
            <p:ph type="body" idx="1"/>
          </p:nvPr>
        </p:nvSpPr>
        <p:spPr>
          <a:xfrm>
            <a:off x="457200" y="1215232"/>
            <a:ext cx="4040188" cy="639762"/>
          </a:xfrm>
        </p:spPr>
        <p:txBody>
          <a:bodyPr/>
          <a:lstStyle/>
          <a:p>
            <a:r>
              <a:rPr lang="en-US" dirty="0" smtClean="0"/>
              <a:t>200 </a:t>
            </a:r>
            <a:r>
              <a:rPr lang="en-US" dirty="0" err="1" smtClean="0"/>
              <a:t>kT</a:t>
            </a:r>
            <a:r>
              <a:rPr lang="en-US" dirty="0" smtClean="0"/>
              <a:t> water Cherenkov</a:t>
            </a:r>
            <a:endParaRPr lang="en-US" dirty="0"/>
          </a:p>
        </p:txBody>
      </p:sp>
      <p:sp>
        <p:nvSpPr>
          <p:cNvPr id="7" name="Text Placeholder 6"/>
          <p:cNvSpPr>
            <a:spLocks noGrp="1"/>
          </p:cNvSpPr>
          <p:nvPr>
            <p:ph type="body" sz="quarter" idx="3"/>
          </p:nvPr>
        </p:nvSpPr>
        <p:spPr>
          <a:xfrm>
            <a:off x="4645025" y="1215232"/>
            <a:ext cx="4041775" cy="639762"/>
          </a:xfrm>
        </p:spPr>
        <p:txBody>
          <a:bodyPr/>
          <a:lstStyle/>
          <a:p>
            <a:r>
              <a:rPr lang="en-US" dirty="0" smtClean="0"/>
              <a:t>34 </a:t>
            </a:r>
            <a:r>
              <a:rPr lang="en-US" dirty="0" err="1" smtClean="0"/>
              <a:t>kT</a:t>
            </a:r>
            <a:r>
              <a:rPr lang="en-US" dirty="0" smtClean="0"/>
              <a:t> liquid argon</a:t>
            </a:r>
            <a:endParaRPr lang="en-US" dirty="0"/>
          </a:p>
        </p:txBody>
      </p:sp>
      <p:pic>
        <p:nvPicPr>
          <p:cNvPr id="12" name="Content Placeholder 11" descr="WCD200_Detector.tiff"/>
          <p:cNvPicPr>
            <a:picLocks noGrp="1" noChangeAspect="1"/>
          </p:cNvPicPr>
          <p:nvPr>
            <p:ph sz="half" idx="2"/>
          </p:nvPr>
        </p:nvPicPr>
        <p:blipFill>
          <a:blip r:embed="rId2"/>
          <a:srcRect l="-3225" r="-3225"/>
          <a:stretch>
            <a:fillRect/>
          </a:stretch>
        </p:blipFill>
        <p:spPr>
          <a:xfrm>
            <a:off x="457200" y="2132900"/>
            <a:ext cx="4040188" cy="3951288"/>
          </a:xfrm>
        </p:spPr>
      </p:pic>
      <p:pic>
        <p:nvPicPr>
          <p:cNvPr id="14" name="Picture 13" descr="LAr34_Detector.tiff"/>
          <p:cNvPicPr>
            <a:picLocks noChangeAspect="1"/>
          </p:cNvPicPr>
          <p:nvPr/>
        </p:nvPicPr>
        <p:blipFill>
          <a:blip r:embed="rId3"/>
          <a:stretch>
            <a:fillRect/>
          </a:stretch>
        </p:blipFill>
        <p:spPr>
          <a:xfrm>
            <a:off x="4497388" y="2607955"/>
            <a:ext cx="4355981" cy="2654828"/>
          </a:xfrm>
          <a:prstGeom prst="rect">
            <a:avLst/>
          </a:prstGeom>
        </p:spPr>
      </p:pic>
      <p:sp>
        <p:nvSpPr>
          <p:cNvPr id="8" name="TextBox 7"/>
          <p:cNvSpPr txBox="1"/>
          <p:nvPr/>
        </p:nvSpPr>
        <p:spPr>
          <a:xfrm>
            <a:off x="5526673" y="5484023"/>
            <a:ext cx="3475944" cy="1200329"/>
          </a:xfrm>
          <a:prstGeom prst="rect">
            <a:avLst/>
          </a:prstGeom>
          <a:noFill/>
        </p:spPr>
        <p:txBody>
          <a:bodyPr wrap="none" rtlCol="0">
            <a:spAutoFit/>
          </a:bodyPr>
          <a:lstStyle/>
          <a:p>
            <a:r>
              <a:rPr lang="en-US" dirty="0" smtClean="0"/>
              <a:t>Two 17 </a:t>
            </a:r>
            <a:r>
              <a:rPr lang="en-US" dirty="0" err="1" smtClean="0"/>
              <a:t>kT</a:t>
            </a:r>
            <a:r>
              <a:rPr lang="en-US" dirty="0" smtClean="0"/>
              <a:t> </a:t>
            </a:r>
            <a:r>
              <a:rPr lang="en-US" dirty="0" err="1" smtClean="0"/>
              <a:t>fiducial</a:t>
            </a:r>
            <a:r>
              <a:rPr lang="en-US" dirty="0" smtClean="0"/>
              <a:t> </a:t>
            </a:r>
            <a:r>
              <a:rPr lang="en-US" dirty="0" err="1" smtClean="0"/>
              <a:t>LAr</a:t>
            </a:r>
            <a:r>
              <a:rPr lang="en-US" dirty="0" smtClean="0"/>
              <a:t> detectors</a:t>
            </a:r>
          </a:p>
          <a:p>
            <a:r>
              <a:rPr lang="en-US" dirty="0" smtClean="0"/>
              <a:t>To be located at a new drive-in</a:t>
            </a:r>
          </a:p>
          <a:p>
            <a:r>
              <a:rPr lang="en-US" dirty="0" smtClean="0"/>
              <a:t>site at </a:t>
            </a:r>
            <a:r>
              <a:rPr lang="en-US" b="1" dirty="0" smtClean="0"/>
              <a:t>800 foot level</a:t>
            </a:r>
            <a:r>
              <a:rPr lang="en-US" dirty="0" smtClean="0"/>
              <a:t>. (one detector</a:t>
            </a:r>
          </a:p>
          <a:p>
            <a:r>
              <a:rPr lang="en-US" dirty="0"/>
              <a:t>s</a:t>
            </a:r>
            <a:r>
              <a:rPr lang="en-US" dirty="0" smtClean="0"/>
              <a:t>hown here)</a:t>
            </a:r>
            <a:endParaRPr lang="en-US" dirty="0"/>
          </a:p>
        </p:txBody>
      </p:sp>
      <p:sp>
        <p:nvSpPr>
          <p:cNvPr id="9" name="TextBox 8"/>
          <p:cNvSpPr txBox="1"/>
          <p:nvPr/>
        </p:nvSpPr>
        <p:spPr>
          <a:xfrm>
            <a:off x="592918" y="6196390"/>
            <a:ext cx="3207241" cy="646331"/>
          </a:xfrm>
          <a:prstGeom prst="rect">
            <a:avLst/>
          </a:prstGeom>
          <a:noFill/>
        </p:spPr>
        <p:txBody>
          <a:bodyPr wrap="none" rtlCol="0">
            <a:spAutoFit/>
          </a:bodyPr>
          <a:lstStyle/>
          <a:p>
            <a:r>
              <a:rPr lang="en-US" dirty="0" smtClean="0"/>
              <a:t>One 200 </a:t>
            </a:r>
            <a:r>
              <a:rPr lang="en-US" dirty="0" err="1" smtClean="0"/>
              <a:t>kT</a:t>
            </a:r>
            <a:r>
              <a:rPr lang="en-US" dirty="0" smtClean="0"/>
              <a:t> </a:t>
            </a:r>
            <a:r>
              <a:rPr lang="en-US" dirty="0" err="1" smtClean="0"/>
              <a:t>fiducial</a:t>
            </a:r>
            <a:r>
              <a:rPr lang="en-US" dirty="0" smtClean="0"/>
              <a:t> WC detector</a:t>
            </a:r>
          </a:p>
          <a:p>
            <a:r>
              <a:rPr lang="en-US" dirty="0" smtClean="0"/>
              <a:t>Located at the </a:t>
            </a:r>
            <a:r>
              <a:rPr lang="en-US" b="1" dirty="0" smtClean="0"/>
              <a:t>4850 foot level</a:t>
            </a:r>
            <a:endParaRPr lang="en-US"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2"/>
          <p:cNvSpPr txBox="1">
            <a:spLocks/>
          </p:cNvSpPr>
          <p:nvPr/>
        </p:nvSpPr>
        <p:spPr bwMode="auto">
          <a:xfrm>
            <a:off x="4520485" y="1096963"/>
            <a:ext cx="4480560" cy="5211762"/>
          </a:xfrm>
          <a:prstGeom prst="rect">
            <a:avLst/>
          </a:prstGeom>
          <a:solidFill>
            <a:schemeClr val="bg1"/>
          </a:solidFill>
          <a:ln w="9525">
            <a:solidFill>
              <a:schemeClr val="bg1"/>
            </a:solidFill>
            <a:miter lim="800000"/>
            <a:headEnd/>
            <a:tailEnd/>
          </a:ln>
        </p:spPr>
        <p:txBody>
          <a:bodyPr/>
          <a:lstStyle/>
          <a:p>
            <a:pPr marL="234950" indent="-234950">
              <a:spcBef>
                <a:spcPct val="20000"/>
              </a:spcBef>
              <a:buFont typeface="Arial" pitchFamily="34" charset="0"/>
              <a:buChar char="•"/>
            </a:pPr>
            <a:r>
              <a:rPr lang="en-US" sz="2200" dirty="0" smtClean="0">
                <a:latin typeface="Helvetica" pitchFamily="34" charset="0"/>
                <a:cs typeface="Helvetica" pitchFamily="34" charset="0"/>
              </a:rPr>
              <a:t>23,000 (29,000) 12” HQE PMTs in 150 kt (200 kt) detector</a:t>
            </a:r>
          </a:p>
          <a:p>
            <a:pPr marL="512763" lvl="1" indent="-234950">
              <a:spcBef>
                <a:spcPct val="20000"/>
              </a:spcBef>
              <a:buFont typeface="Helvetica" pitchFamily="34" charset="0"/>
              <a:buChar char="–"/>
            </a:pPr>
            <a:r>
              <a:rPr lang="en-US" sz="2000" dirty="0" smtClean="0">
                <a:latin typeface="Helvetica" pitchFamily="34" charset="0"/>
                <a:cs typeface="Helvetica" pitchFamily="34" charset="0"/>
              </a:rPr>
              <a:t>Will be catalogue item this year</a:t>
            </a:r>
          </a:p>
          <a:p>
            <a:pPr marL="512763" lvl="1" indent="-234950">
              <a:spcBef>
                <a:spcPct val="20000"/>
              </a:spcBef>
              <a:buFont typeface="Helvetica" pitchFamily="34" charset="0"/>
              <a:buChar char="–"/>
            </a:pPr>
            <a:r>
              <a:rPr lang="en-US" sz="2000" dirty="0" smtClean="0">
                <a:latin typeface="Helvetica" pitchFamily="34" charset="0"/>
                <a:cs typeface="Helvetica" pitchFamily="34" charset="0"/>
              </a:rPr>
              <a:t>Competing 11” tube also available this year</a:t>
            </a:r>
          </a:p>
          <a:p>
            <a:pPr marL="234950" indent="-234950">
              <a:spcBef>
                <a:spcPct val="20000"/>
              </a:spcBef>
              <a:buFont typeface="Arial" pitchFamily="34" charset="0"/>
              <a:buChar char="•"/>
            </a:pPr>
            <a:r>
              <a:rPr lang="en-US" sz="2200" dirty="0" smtClean="0">
                <a:latin typeface="Helvetica" pitchFamily="34" charset="0"/>
                <a:cs typeface="Helvetica" pitchFamily="34" charset="0"/>
              </a:rPr>
              <a:t>Light collectors will be used</a:t>
            </a:r>
          </a:p>
          <a:p>
            <a:pPr marL="460375" lvl="1" indent="-234950">
              <a:spcBef>
                <a:spcPct val="20000"/>
              </a:spcBef>
              <a:buFont typeface="Helvetica" pitchFamily="34" charset="0"/>
              <a:buChar char="–"/>
            </a:pPr>
            <a:r>
              <a:rPr lang="en-US" sz="2000" dirty="0" smtClean="0">
                <a:latin typeface="Helvetica" pitchFamily="34" charset="0"/>
                <a:cs typeface="Helvetica" pitchFamily="34" charset="0"/>
              </a:rPr>
              <a:t>Winston cones or scintillator plates </a:t>
            </a:r>
          </a:p>
          <a:p>
            <a:pPr marL="460375" lvl="1" indent="-234950">
              <a:spcBef>
                <a:spcPct val="20000"/>
              </a:spcBef>
              <a:buFont typeface="Helvetica" pitchFamily="34" charset="0"/>
              <a:buChar char="–"/>
            </a:pPr>
            <a:r>
              <a:rPr lang="en-US" sz="2000" dirty="0" smtClean="0">
                <a:latin typeface="Helvetica" pitchFamily="34" charset="0"/>
                <a:cs typeface="Helvetica" pitchFamily="34" charset="0"/>
              </a:rPr>
              <a:t>40% increase in light assumed </a:t>
            </a:r>
          </a:p>
          <a:p>
            <a:pPr marL="460375" lvl="1" indent="-234950">
              <a:spcBef>
                <a:spcPct val="20000"/>
              </a:spcBef>
              <a:buFont typeface="Helvetica" pitchFamily="34" charset="0"/>
              <a:buChar char="–"/>
            </a:pPr>
            <a:r>
              <a:rPr lang="en-US" sz="2000" dirty="0" smtClean="0">
                <a:latin typeface="Helvetica" pitchFamily="34" charset="0"/>
                <a:cs typeface="Helvetica" pitchFamily="34" charset="0"/>
              </a:rPr>
              <a:t>Both can achieve &gt;50%</a:t>
            </a:r>
          </a:p>
          <a:p>
            <a:pPr marL="231775" indent="-231775">
              <a:spcBef>
                <a:spcPct val="20000"/>
              </a:spcBef>
              <a:buFont typeface="Arial" pitchFamily="34" charset="0"/>
              <a:buChar char="•"/>
            </a:pPr>
            <a:r>
              <a:rPr lang="en-US" sz="2200" dirty="0" smtClean="0">
                <a:latin typeface="Helvetica" pitchFamily="34" charset="0"/>
                <a:cs typeface="Helvetica" pitchFamily="34" charset="0"/>
              </a:rPr>
              <a:t>HQE PMTs + light collectors give photon detection efficiency equivalent to </a:t>
            </a:r>
            <a:r>
              <a:rPr lang="en-US" sz="2200" dirty="0" err="1" smtClean="0">
                <a:latin typeface="Helvetica" pitchFamily="34" charset="0"/>
                <a:cs typeface="Helvetica" pitchFamily="34" charset="0"/>
              </a:rPr>
              <a:t>SuperK</a:t>
            </a:r>
            <a:r>
              <a:rPr lang="en-US" sz="2200" dirty="0" smtClean="0">
                <a:latin typeface="Helvetica" pitchFamily="34" charset="0"/>
                <a:cs typeface="Helvetica" pitchFamily="34" charset="0"/>
              </a:rPr>
              <a:t> II. </a:t>
            </a:r>
          </a:p>
        </p:txBody>
      </p:sp>
      <p:sp>
        <p:nvSpPr>
          <p:cNvPr id="13315" name="Title 1"/>
          <p:cNvSpPr>
            <a:spLocks noGrp="1"/>
          </p:cNvSpPr>
          <p:nvPr>
            <p:ph type="title"/>
          </p:nvPr>
        </p:nvSpPr>
        <p:spPr>
          <a:xfrm>
            <a:off x="457200" y="46038"/>
            <a:ext cx="8229600" cy="822325"/>
          </a:xfrm>
        </p:spPr>
        <p:txBody>
          <a:bodyPr/>
          <a:lstStyle/>
          <a:p>
            <a:pPr eaLnBrk="1" hangingPunct="1"/>
            <a:r>
              <a:rPr lang="en-US" sz="2800" dirty="0" smtClean="0">
                <a:ea typeface="ＭＳ Ｐゴシック"/>
              </a:rPr>
              <a:t>Phototube System</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40</a:t>
            </a:fld>
            <a:endParaRPr lang="en-US" dirty="0" smtClean="0">
              <a:ea typeface="ＭＳ Ｐゴシック"/>
            </a:endParaRPr>
          </a:p>
        </p:txBody>
      </p:sp>
      <p:pic>
        <p:nvPicPr>
          <p:cNvPr id="10" name="Picture 9" descr="PMTmounting.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38100" y="1417638"/>
            <a:ext cx="4457700" cy="44577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2"/>
          <p:cNvSpPr txBox="1">
            <a:spLocks/>
          </p:cNvSpPr>
          <p:nvPr/>
        </p:nvSpPr>
        <p:spPr bwMode="auto">
          <a:xfrm>
            <a:off x="5357612" y="1058327"/>
            <a:ext cx="3760631" cy="5211762"/>
          </a:xfrm>
          <a:prstGeom prst="rect">
            <a:avLst/>
          </a:prstGeom>
          <a:solidFill>
            <a:schemeClr val="bg1"/>
          </a:solidFill>
          <a:ln w="9525">
            <a:solidFill>
              <a:schemeClr val="bg1"/>
            </a:solidFill>
            <a:miter lim="800000"/>
            <a:headEnd/>
            <a:tailEnd/>
          </a:ln>
        </p:spPr>
        <p:txBody>
          <a:bodyPr/>
          <a:lstStyle/>
          <a:p>
            <a:pPr marL="234950" indent="-234950">
              <a:spcBef>
                <a:spcPct val="20000"/>
              </a:spcBef>
            </a:pPr>
            <a:r>
              <a:rPr lang="en-US" sz="2200" dirty="0" smtClean="0">
                <a:latin typeface="Helvetica" pitchFamily="34" charset="0"/>
                <a:cs typeface="Helvetica" pitchFamily="34" charset="0"/>
              </a:rPr>
              <a:t>125 gal/min fill system</a:t>
            </a:r>
          </a:p>
          <a:p>
            <a:pPr marL="234950" indent="-234950">
              <a:spcBef>
                <a:spcPts val="300"/>
              </a:spcBef>
              <a:buFont typeface="Arial" pitchFamily="34" charset="0"/>
              <a:buChar char="•"/>
            </a:pPr>
            <a:r>
              <a:rPr lang="en-US" sz="2000" dirty="0" smtClean="0">
                <a:latin typeface="Helvetica" pitchFamily="34" charset="0"/>
                <a:cs typeface="Helvetica" pitchFamily="34" charset="0"/>
              </a:rPr>
              <a:t>takes industrial water</a:t>
            </a:r>
          </a:p>
          <a:p>
            <a:pPr marL="234950" indent="-234950">
              <a:spcBef>
                <a:spcPts val="300"/>
              </a:spcBef>
              <a:buFont typeface="Arial" pitchFamily="34" charset="0"/>
              <a:buChar char="•"/>
            </a:pPr>
            <a:r>
              <a:rPr lang="en-US" sz="2000" dirty="0" smtClean="0">
                <a:latin typeface="Helvetica" pitchFamily="34" charset="0"/>
                <a:cs typeface="Helvetica" pitchFamily="34" charset="0"/>
              </a:rPr>
              <a:t>filters and removes minerals</a:t>
            </a:r>
          </a:p>
          <a:p>
            <a:pPr marL="234950" indent="-234950">
              <a:spcBef>
                <a:spcPts val="300"/>
              </a:spcBef>
              <a:buFont typeface="Arial" pitchFamily="34" charset="0"/>
              <a:buChar char="•"/>
            </a:pPr>
            <a:r>
              <a:rPr lang="en-US" sz="2000" dirty="0" smtClean="0">
                <a:latin typeface="Helvetica" pitchFamily="34" charset="0"/>
                <a:cs typeface="Helvetica" pitchFamily="34" charset="0"/>
              </a:rPr>
              <a:t>Removes gasses, U/Th and sterilizes</a:t>
            </a:r>
          </a:p>
          <a:p>
            <a:pPr marL="234950" indent="-234950">
              <a:spcBef>
                <a:spcPts val="300"/>
              </a:spcBef>
              <a:buFont typeface="Arial" pitchFamily="34" charset="0"/>
              <a:buChar char="•"/>
            </a:pPr>
            <a:r>
              <a:rPr lang="en-US" sz="2000" dirty="0" smtClean="0">
                <a:latin typeface="Helvetica" pitchFamily="34" charset="0"/>
                <a:cs typeface="Helvetica" pitchFamily="34" charset="0"/>
              </a:rPr>
              <a:t>4.5 to 6 months to fill</a:t>
            </a:r>
          </a:p>
          <a:p>
            <a:pPr>
              <a:spcBef>
                <a:spcPts val="1800"/>
              </a:spcBef>
            </a:pPr>
            <a:endParaRPr lang="en-US" sz="2200" dirty="0" smtClean="0">
              <a:latin typeface="Helvetica" pitchFamily="34" charset="0"/>
              <a:cs typeface="Helvetica" pitchFamily="34" charset="0"/>
            </a:endParaRPr>
          </a:p>
          <a:p>
            <a:pPr>
              <a:spcBef>
                <a:spcPts val="1800"/>
              </a:spcBef>
            </a:pPr>
            <a:r>
              <a:rPr lang="en-US" sz="2200" dirty="0" smtClean="0">
                <a:latin typeface="Helvetica" pitchFamily="34" charset="0"/>
                <a:cs typeface="Helvetica" pitchFamily="34" charset="0"/>
              </a:rPr>
              <a:t>700-1200 gal/min recirculation system</a:t>
            </a:r>
          </a:p>
          <a:p>
            <a:pPr marL="234950" indent="-234950">
              <a:spcBef>
                <a:spcPts val="300"/>
              </a:spcBef>
              <a:buFont typeface="Arial" pitchFamily="34" charset="0"/>
              <a:buChar char="•"/>
            </a:pPr>
            <a:r>
              <a:rPr lang="en-US" sz="2000" dirty="0" smtClean="0">
                <a:latin typeface="Helvetica" pitchFamily="34" charset="0"/>
                <a:cs typeface="Helvetica" pitchFamily="34" charset="0"/>
              </a:rPr>
              <a:t>Filters and sterilizes the water</a:t>
            </a:r>
          </a:p>
          <a:p>
            <a:pPr marL="234950" indent="-234950">
              <a:spcBef>
                <a:spcPts val="300"/>
              </a:spcBef>
              <a:buFont typeface="Arial" pitchFamily="34" charset="0"/>
              <a:buChar char="•"/>
            </a:pPr>
            <a:r>
              <a:rPr lang="en-US" sz="2000" dirty="0" smtClean="0">
                <a:latin typeface="Helvetica" pitchFamily="34" charset="0"/>
                <a:cs typeface="Helvetica" pitchFamily="34" charset="0"/>
              </a:rPr>
              <a:t>Removes U/Th and gasses</a:t>
            </a:r>
          </a:p>
          <a:p>
            <a:pPr marL="234950" indent="-234950">
              <a:spcBef>
                <a:spcPts val="300"/>
              </a:spcBef>
              <a:buFont typeface="Arial" pitchFamily="34" charset="0"/>
              <a:buChar char="•"/>
            </a:pPr>
            <a:r>
              <a:rPr lang="en-US" sz="2000" dirty="0" smtClean="0">
                <a:latin typeface="Helvetica" pitchFamily="34" charset="0"/>
                <a:cs typeface="Helvetica" pitchFamily="34" charset="0"/>
              </a:rPr>
              <a:t>Removes heat</a:t>
            </a:r>
          </a:p>
          <a:p>
            <a:pPr marL="234950" indent="-234950">
              <a:spcBef>
                <a:spcPct val="20000"/>
              </a:spcBef>
              <a:buFont typeface="Arial" pitchFamily="34" charset="0"/>
              <a:buChar char="•"/>
            </a:pPr>
            <a:endParaRPr lang="en-US" sz="2200" dirty="0">
              <a:latin typeface="Helvetica" pitchFamily="34" charset="0"/>
              <a:cs typeface="Helvetica" pitchFamily="34" charset="0"/>
            </a:endParaRP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cxnSp>
        <p:nvCxnSpPr>
          <p:cNvPr id="9" name="Straight Connector 8"/>
          <p:cNvCxnSpPr>
            <a:cxnSpLocks noChangeShapeType="1"/>
          </p:cNvCxnSpPr>
          <p:nvPr/>
        </p:nvCxnSpPr>
        <p:spPr bwMode="auto">
          <a:xfrm>
            <a:off x="0" y="6492875"/>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41</a:t>
            </a:fld>
            <a:endParaRPr lang="en-US" dirty="0" smtClean="0">
              <a:ea typeface="ＭＳ Ｐゴシック"/>
            </a:endParaRPr>
          </a:p>
        </p:txBody>
      </p:sp>
      <p:pic>
        <p:nvPicPr>
          <p:cNvPr id="10" name="Picture 9" descr="recircSystem.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0" y="3268663"/>
            <a:ext cx="5600700" cy="3314700"/>
          </a:xfrm>
          <a:prstGeom prst="rect">
            <a:avLst/>
          </a:prstGeom>
        </p:spPr>
      </p:pic>
      <p:grpSp>
        <p:nvGrpSpPr>
          <p:cNvPr id="2" name="Group 13"/>
          <p:cNvGrpSpPr/>
          <p:nvPr/>
        </p:nvGrpSpPr>
        <p:grpSpPr>
          <a:xfrm>
            <a:off x="-1" y="0"/>
            <a:ext cx="4846319" cy="3582621"/>
            <a:chOff x="1" y="12977"/>
            <a:chExt cx="5327376" cy="6823246"/>
          </a:xfrm>
        </p:grpSpPr>
        <p:pic>
          <p:nvPicPr>
            <p:cNvPr id="12" name="Picture 11"/>
            <p:cNvPicPr>
              <a:picLocks noChangeAspect="1"/>
            </p:cNvPicPr>
            <p:nvPr/>
          </p:nvPicPr>
          <p:blipFill>
            <a:blip r:embed="rId4"/>
            <a:stretch>
              <a:fillRect/>
            </a:stretch>
          </p:blipFill>
          <p:spPr>
            <a:xfrm>
              <a:off x="1" y="12977"/>
              <a:ext cx="5327376" cy="3646433"/>
            </a:xfrm>
            <a:prstGeom prst="rect">
              <a:avLst/>
            </a:prstGeom>
          </p:spPr>
        </p:pic>
        <p:pic>
          <p:nvPicPr>
            <p:cNvPr id="13" name="Picture 12"/>
            <p:cNvPicPr>
              <a:picLocks noChangeAspect="1"/>
            </p:cNvPicPr>
            <p:nvPr/>
          </p:nvPicPr>
          <p:blipFill>
            <a:blip r:embed="rId5"/>
            <a:stretch>
              <a:fillRect/>
            </a:stretch>
          </p:blipFill>
          <p:spPr>
            <a:xfrm>
              <a:off x="1" y="3534943"/>
              <a:ext cx="4806702" cy="3301280"/>
            </a:xfrm>
            <a:prstGeom prst="rect">
              <a:avLst/>
            </a:prstGeom>
          </p:spPr>
        </p:pic>
      </p:grpSp>
      <p:sp>
        <p:nvSpPr>
          <p:cNvPr id="13315" name="Title 1"/>
          <p:cNvSpPr>
            <a:spLocks noGrp="1"/>
          </p:cNvSpPr>
          <p:nvPr>
            <p:ph type="title"/>
          </p:nvPr>
        </p:nvSpPr>
        <p:spPr>
          <a:xfrm>
            <a:off x="4134114" y="46038"/>
            <a:ext cx="4572000" cy="822325"/>
          </a:xfrm>
        </p:spPr>
        <p:txBody>
          <a:bodyPr/>
          <a:lstStyle/>
          <a:p>
            <a:pPr eaLnBrk="1" hangingPunct="1"/>
            <a:r>
              <a:rPr lang="en-US" sz="2800" dirty="0" smtClean="0">
                <a:ea typeface="ＭＳ Ｐゴシック"/>
              </a:rPr>
              <a:t>Ultra-Pure Water System</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2"/>
          <p:cNvSpPr txBox="1">
            <a:spLocks/>
          </p:cNvSpPr>
          <p:nvPr/>
        </p:nvSpPr>
        <p:spPr bwMode="auto">
          <a:xfrm>
            <a:off x="5666703" y="1096963"/>
            <a:ext cx="3477297" cy="5211762"/>
          </a:xfrm>
          <a:prstGeom prst="rect">
            <a:avLst/>
          </a:prstGeom>
          <a:solidFill>
            <a:schemeClr val="bg1"/>
          </a:solidFill>
          <a:ln w="9525">
            <a:solidFill>
              <a:schemeClr val="bg1"/>
            </a:solidFill>
            <a:miter lim="800000"/>
            <a:headEnd/>
            <a:tailEnd/>
          </a:ln>
        </p:spPr>
        <p:txBody>
          <a:bodyPr/>
          <a:lstStyle/>
          <a:p>
            <a:pPr marL="234950" indent="-234950">
              <a:spcBef>
                <a:spcPct val="20000"/>
              </a:spcBef>
              <a:buFont typeface="Arial" pitchFamily="34" charset="0"/>
              <a:buChar char="•"/>
            </a:pPr>
            <a:r>
              <a:rPr lang="en-US" sz="2000" dirty="0" smtClean="0">
                <a:latin typeface="Helvetica" pitchFamily="34" charset="0"/>
                <a:cs typeface="Helvetica" pitchFamily="34" charset="0"/>
              </a:rPr>
              <a:t>Alternating Cathode and Anode Plane Assemblies</a:t>
            </a:r>
            <a:br>
              <a:rPr lang="en-US" sz="2000" dirty="0" smtClean="0">
                <a:latin typeface="Helvetica" pitchFamily="34" charset="0"/>
                <a:cs typeface="Helvetica" pitchFamily="34" charset="0"/>
              </a:rPr>
            </a:br>
            <a:r>
              <a:rPr lang="en-US" sz="2000" dirty="0" smtClean="0">
                <a:latin typeface="Helvetica" pitchFamily="34" charset="0"/>
                <a:cs typeface="Helvetica" pitchFamily="34" charset="0"/>
              </a:rPr>
              <a:t>(CPA, APA).</a:t>
            </a:r>
          </a:p>
          <a:p>
            <a:pPr marL="234950" indent="-234950">
              <a:spcBef>
                <a:spcPct val="20000"/>
              </a:spcBef>
              <a:buFont typeface="Arial" pitchFamily="34" charset="0"/>
              <a:buChar char="•"/>
            </a:pPr>
            <a:r>
              <a:rPr lang="en-US" sz="2000" dirty="0" smtClean="0">
                <a:latin typeface="Helvetica" pitchFamily="34" charset="0"/>
                <a:cs typeface="Helvetica" pitchFamily="34" charset="0"/>
                <a:sym typeface="Symbol" pitchFamily="18" charset="2"/>
              </a:rPr>
              <a:t>Foam-insulated cryostat inside concrete containment vessel (membrane cryostat)</a:t>
            </a:r>
          </a:p>
          <a:p>
            <a:pPr marL="234950" indent="-234950">
              <a:spcBef>
                <a:spcPct val="20000"/>
              </a:spcBef>
              <a:buFont typeface="Arial" pitchFamily="34" charset="0"/>
              <a:buChar char="•"/>
            </a:pPr>
            <a:r>
              <a:rPr lang="en-US" sz="2000" dirty="0" smtClean="0">
                <a:latin typeface="Helvetica" pitchFamily="34" charset="0"/>
                <a:cs typeface="Helvetica" pitchFamily="34" charset="0"/>
                <a:sym typeface="Symbol" pitchFamily="18" charset="2"/>
              </a:rPr>
              <a:t>Veto system to tag cosmic rays passing through the adjacent rock.</a:t>
            </a:r>
          </a:p>
          <a:p>
            <a:pPr marL="234950" indent="-234950">
              <a:spcBef>
                <a:spcPct val="20000"/>
              </a:spcBef>
              <a:buFont typeface="Arial" pitchFamily="34" charset="0"/>
              <a:buChar char="•"/>
            </a:pPr>
            <a:r>
              <a:rPr lang="en-US" sz="2000" dirty="0" smtClean="0">
                <a:latin typeface="Helvetica" pitchFamily="34" charset="0"/>
                <a:cs typeface="Helvetica" pitchFamily="34" charset="0"/>
                <a:sym typeface="Symbol" pitchFamily="18" charset="2"/>
              </a:rPr>
              <a:t>Photon detectors provide t=0 for non-beam physics.</a:t>
            </a:r>
          </a:p>
          <a:p>
            <a:pPr marL="234950" indent="-234950">
              <a:spcBef>
                <a:spcPct val="20000"/>
              </a:spcBef>
              <a:buFont typeface="Arial" pitchFamily="34" charset="0"/>
              <a:buChar char="•"/>
            </a:pPr>
            <a:r>
              <a:rPr lang="en-US" sz="2000" dirty="0" smtClean="0">
                <a:latin typeface="Helvetica" pitchFamily="34" charset="0"/>
                <a:cs typeface="Helvetica" pitchFamily="34" charset="0"/>
                <a:sym typeface="Symbol" pitchFamily="18" charset="2"/>
              </a:rPr>
              <a:t>Two detectors</a:t>
            </a:r>
            <a:r>
              <a:rPr lang="en-US" sz="2000" smtClean="0">
                <a:latin typeface="Helvetica" pitchFamily="34" charset="0"/>
                <a:cs typeface="Helvetica" pitchFamily="34" charset="0"/>
                <a:sym typeface="Symbol" pitchFamily="18" charset="2"/>
              </a:rPr>
              <a:t>, 12-17 </a:t>
            </a:r>
            <a:r>
              <a:rPr lang="en-US" sz="2000" dirty="0" smtClean="0">
                <a:latin typeface="Helvetica" pitchFamily="34" charset="0"/>
                <a:cs typeface="Helvetica" pitchFamily="34" charset="0"/>
                <a:sym typeface="Symbol" pitchFamily="18" charset="2"/>
              </a:rPr>
              <a:t>kt each, in a common cavern at the 800 level.</a:t>
            </a:r>
          </a:p>
        </p:txBody>
      </p:sp>
      <p:sp>
        <p:nvSpPr>
          <p:cNvPr id="13315" name="Title 1"/>
          <p:cNvSpPr>
            <a:spLocks noGrp="1"/>
          </p:cNvSpPr>
          <p:nvPr>
            <p:ph type="title"/>
          </p:nvPr>
        </p:nvSpPr>
        <p:spPr>
          <a:xfrm>
            <a:off x="457200" y="46038"/>
            <a:ext cx="8229600" cy="822325"/>
          </a:xfrm>
        </p:spPr>
        <p:txBody>
          <a:bodyPr>
            <a:normAutofit/>
          </a:bodyPr>
          <a:lstStyle/>
          <a:p>
            <a:pPr eaLnBrk="1" hangingPunct="1"/>
            <a:r>
              <a:rPr lang="en-US" sz="3600" dirty="0" smtClean="0">
                <a:ea typeface="ＭＳ Ｐゴシック"/>
              </a:rPr>
              <a:t>Liquid Argon TPC Overview</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42</a:t>
            </a:fld>
            <a:endParaRPr lang="en-US" dirty="0" smtClean="0">
              <a:ea typeface="ＭＳ Ｐゴシック"/>
            </a:endParaRPr>
          </a:p>
        </p:txBody>
      </p:sp>
      <p:pic>
        <p:nvPicPr>
          <p:cNvPr id="10" name="Picture 2"/>
          <p:cNvPicPr>
            <a:picLocks noChangeAspect="1" noChangeArrowheads="1"/>
          </p:cNvPicPr>
          <p:nvPr/>
        </p:nvPicPr>
        <p:blipFill>
          <a:blip r:embed="rId2" cstate="print"/>
          <a:srcRect/>
          <a:stretch>
            <a:fillRect/>
          </a:stretch>
        </p:blipFill>
        <p:spPr bwMode="auto">
          <a:xfrm>
            <a:off x="0" y="1014957"/>
            <a:ext cx="5743709" cy="3970710"/>
          </a:xfrm>
          <a:prstGeom prst="rect">
            <a:avLst/>
          </a:prstGeom>
          <a:noFill/>
          <a:ln w="9525">
            <a:noFill/>
            <a:miter lim="800000"/>
            <a:headEnd/>
            <a:tailEnd/>
          </a:ln>
        </p:spPr>
      </p:pic>
      <p:cxnSp>
        <p:nvCxnSpPr>
          <p:cNvPr id="12" name="Straight Arrow Connector 11"/>
          <p:cNvCxnSpPr/>
          <p:nvPr/>
        </p:nvCxnSpPr>
        <p:spPr>
          <a:xfrm rot="10800000" flipV="1">
            <a:off x="3322750" y="1635616"/>
            <a:ext cx="2550017" cy="1249251"/>
          </a:xfrm>
          <a:prstGeom prst="straightConnector1">
            <a:avLst/>
          </a:prstGeom>
          <a:ln w="38100">
            <a:solidFill>
              <a:srgbClr val="3333FF"/>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rot="10800000" flipV="1">
            <a:off x="3732729" y="2459865"/>
            <a:ext cx="2127158" cy="834978"/>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rot="10800000" flipV="1">
            <a:off x="4649273" y="3631842"/>
            <a:ext cx="1300766" cy="643944"/>
          </a:xfrm>
          <a:prstGeom prst="straightConnector1">
            <a:avLst/>
          </a:prstGeom>
          <a:ln w="38100">
            <a:solidFill>
              <a:srgbClr val="00CC00"/>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72815" y="4985667"/>
            <a:ext cx="6479508" cy="1569660"/>
          </a:xfrm>
          <a:prstGeom prst="rect">
            <a:avLst/>
          </a:prstGeom>
          <a:noFill/>
        </p:spPr>
        <p:txBody>
          <a:bodyPr wrap="none" rtlCol="0">
            <a:spAutoFit/>
          </a:bodyPr>
          <a:lstStyle/>
          <a:p>
            <a:r>
              <a:rPr lang="en-US" sz="2400" b="1" u="sng" dirty="0" smtClean="0"/>
              <a:t>At this meeting:</a:t>
            </a:r>
          </a:p>
          <a:p>
            <a:r>
              <a:rPr lang="en-US" sz="2400" dirty="0" smtClean="0"/>
              <a:t>Cold Electronics: </a:t>
            </a:r>
            <a:r>
              <a:rPr lang="en-US" sz="2400" dirty="0" err="1" smtClean="0"/>
              <a:t>Veljko</a:t>
            </a:r>
            <a:r>
              <a:rPr lang="en-US" sz="2400" dirty="0" smtClean="0"/>
              <a:t> </a:t>
            </a:r>
            <a:r>
              <a:rPr lang="en-US" sz="2400" dirty="0" err="1" smtClean="0"/>
              <a:t>Radeka</a:t>
            </a:r>
            <a:endParaRPr lang="en-US" sz="2400" dirty="0" smtClean="0"/>
          </a:p>
          <a:p>
            <a:r>
              <a:rPr lang="en-US" sz="2400" dirty="0" smtClean="0"/>
              <a:t>Light Guides: Ben Jones</a:t>
            </a:r>
          </a:p>
          <a:p>
            <a:r>
              <a:rPr lang="en-US" sz="2400" dirty="0" smtClean="0"/>
              <a:t>LBNE </a:t>
            </a:r>
            <a:r>
              <a:rPr lang="en-US" sz="2400" dirty="0" err="1" smtClean="0"/>
              <a:t>LAr</a:t>
            </a:r>
            <a:r>
              <a:rPr lang="en-US" sz="2400" dirty="0" smtClean="0"/>
              <a:t> detector and 1kT prototype: Bruce </a:t>
            </a:r>
            <a:r>
              <a:rPr lang="en-US" sz="2400" dirty="0" err="1" smtClean="0"/>
              <a:t>Baller</a:t>
            </a:r>
            <a:endParaRPr lang="en-US" sz="24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5" name="Title 1"/>
          <p:cNvSpPr>
            <a:spLocks noGrp="1"/>
          </p:cNvSpPr>
          <p:nvPr>
            <p:ph type="title"/>
          </p:nvPr>
        </p:nvSpPr>
        <p:spPr>
          <a:xfrm>
            <a:off x="457200" y="46038"/>
            <a:ext cx="8229600" cy="822325"/>
          </a:xfrm>
        </p:spPr>
        <p:txBody>
          <a:bodyPr/>
          <a:lstStyle/>
          <a:p>
            <a:pPr eaLnBrk="1" hangingPunct="1"/>
            <a:r>
              <a:rPr lang="en-US" sz="2800" dirty="0" smtClean="0">
                <a:ea typeface="ＭＳ Ｐゴシック"/>
              </a:rPr>
              <a:t>Current TPC Design</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cxnSp>
        <p:nvCxnSpPr>
          <p:cNvPr id="9" name="Straight Connector 8"/>
          <p:cNvCxnSpPr>
            <a:cxnSpLocks noChangeShapeType="1"/>
          </p:cNvCxnSpPr>
          <p:nvPr/>
        </p:nvCxnSpPr>
        <p:spPr bwMode="auto">
          <a:xfrm>
            <a:off x="0" y="6492875"/>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43</a:t>
            </a:fld>
            <a:endParaRPr lang="en-US" dirty="0" smtClean="0">
              <a:ea typeface="ＭＳ Ｐゴシック"/>
            </a:endParaRPr>
          </a:p>
        </p:txBody>
      </p:sp>
      <p:pic>
        <p:nvPicPr>
          <p:cNvPr id="14" name="Picture 13" descr="Veljko APA Frames.png"/>
          <p:cNvPicPr>
            <a:picLocks noChangeAspect="1"/>
          </p:cNvPicPr>
          <p:nvPr/>
        </p:nvPicPr>
        <p:blipFill>
          <a:blip r:embed="rId2"/>
          <a:stretch>
            <a:fillRect/>
          </a:stretch>
        </p:blipFill>
        <p:spPr>
          <a:xfrm>
            <a:off x="0" y="348074"/>
            <a:ext cx="2932048" cy="5969840"/>
          </a:xfrm>
          <a:prstGeom prst="rect">
            <a:avLst/>
          </a:prstGeom>
        </p:spPr>
      </p:pic>
      <p:pic>
        <p:nvPicPr>
          <p:cNvPr id="27" name="Picture 26" descr="Cryostat 3.png"/>
          <p:cNvPicPr>
            <a:picLocks noChangeAspect="1"/>
          </p:cNvPicPr>
          <p:nvPr/>
        </p:nvPicPr>
        <p:blipFill>
          <a:blip r:embed="rId3"/>
          <a:stretch>
            <a:fillRect/>
          </a:stretch>
        </p:blipFill>
        <p:spPr>
          <a:xfrm>
            <a:off x="3576837" y="2749421"/>
            <a:ext cx="5412618" cy="3795425"/>
          </a:xfrm>
          <a:prstGeom prst="rect">
            <a:avLst/>
          </a:prstGeom>
        </p:spPr>
      </p:pic>
      <p:cxnSp>
        <p:nvCxnSpPr>
          <p:cNvPr id="29" name="Straight Arrow Connector 28"/>
          <p:cNvCxnSpPr/>
          <p:nvPr/>
        </p:nvCxnSpPr>
        <p:spPr>
          <a:xfrm rot="5400000">
            <a:off x="1817854" y="2457933"/>
            <a:ext cx="2468880" cy="0"/>
          </a:xfrm>
          <a:prstGeom prst="straightConnector1">
            <a:avLst/>
          </a:prstGeom>
          <a:ln>
            <a:solidFill>
              <a:schemeClr val="tx1"/>
            </a:solidFill>
            <a:headEnd type="arrow" w="lg" len="med"/>
            <a:tailEnd type="arrow" w="lg" len="med"/>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833347" y="2086383"/>
            <a:ext cx="579549" cy="369332"/>
          </a:xfrm>
          <a:prstGeom prst="rect">
            <a:avLst/>
          </a:prstGeom>
          <a:solidFill>
            <a:schemeClr val="bg1"/>
          </a:solidFill>
        </p:spPr>
        <p:txBody>
          <a:bodyPr wrap="square" rtlCol="0">
            <a:spAutoFit/>
          </a:bodyPr>
          <a:lstStyle/>
          <a:p>
            <a:r>
              <a:rPr lang="en-US" dirty="0" smtClean="0"/>
              <a:t>7 m</a:t>
            </a:r>
            <a:endParaRPr lang="en-US" dirty="0"/>
          </a:p>
        </p:txBody>
      </p:sp>
      <p:cxnSp>
        <p:nvCxnSpPr>
          <p:cNvPr id="31" name="Straight Arrow Connector 30"/>
          <p:cNvCxnSpPr/>
          <p:nvPr/>
        </p:nvCxnSpPr>
        <p:spPr>
          <a:xfrm>
            <a:off x="1648282" y="4825506"/>
            <a:ext cx="274320" cy="0"/>
          </a:xfrm>
          <a:prstGeom prst="straightConnector1">
            <a:avLst/>
          </a:prstGeom>
          <a:ln>
            <a:solidFill>
              <a:schemeClr val="tx1"/>
            </a:solidFill>
            <a:headEnd type="none" w="lg" len="med"/>
            <a:tailEnd type="arrow" w="lg" len="med"/>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rot="10800000">
            <a:off x="2805244" y="4836237"/>
            <a:ext cx="274320" cy="0"/>
          </a:xfrm>
          <a:prstGeom prst="straightConnector1">
            <a:avLst/>
          </a:prstGeom>
          <a:ln>
            <a:solidFill>
              <a:schemeClr val="tx1"/>
            </a:solidFill>
            <a:headEnd type="none" w="lg" len="med"/>
            <a:tailEnd type="arrow" w="lg" len="med"/>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3037263" y="4647134"/>
            <a:ext cx="826399" cy="369332"/>
          </a:xfrm>
          <a:prstGeom prst="rect">
            <a:avLst/>
          </a:prstGeom>
          <a:noFill/>
        </p:spPr>
        <p:txBody>
          <a:bodyPr wrap="square" rtlCol="0">
            <a:spAutoFit/>
          </a:bodyPr>
          <a:lstStyle/>
          <a:p>
            <a:r>
              <a:rPr lang="en-US" dirty="0" smtClean="0"/>
              <a:t>2.5 m</a:t>
            </a:r>
            <a:endParaRPr lang="en-US" dirty="0"/>
          </a:p>
        </p:txBody>
      </p:sp>
      <p:sp>
        <p:nvSpPr>
          <p:cNvPr id="34" name="Content Placeholder 2"/>
          <p:cNvSpPr txBox="1">
            <a:spLocks/>
          </p:cNvSpPr>
          <p:nvPr/>
        </p:nvSpPr>
        <p:spPr bwMode="auto">
          <a:xfrm>
            <a:off x="3515932" y="1030310"/>
            <a:ext cx="5628068" cy="1813998"/>
          </a:xfrm>
          <a:prstGeom prst="rect">
            <a:avLst/>
          </a:prstGeom>
          <a:noFill/>
          <a:ln w="9525">
            <a:solidFill>
              <a:schemeClr val="bg1"/>
            </a:solidFill>
            <a:miter lim="800000"/>
            <a:headEnd/>
            <a:tailEnd/>
          </a:ln>
        </p:spPr>
        <p:txBody>
          <a:bodyPr/>
          <a:lstStyle/>
          <a:p>
            <a:pPr marL="234950" indent="-234950">
              <a:spcBef>
                <a:spcPct val="20000"/>
              </a:spcBef>
              <a:buFont typeface="Arial" pitchFamily="34" charset="0"/>
              <a:buChar char="•"/>
            </a:pPr>
            <a:r>
              <a:rPr lang="en-US" sz="2000" dirty="0" smtClean="0">
                <a:latin typeface="Helvetica" pitchFamily="34" charset="0"/>
                <a:cs typeface="Helvetica" pitchFamily="34" charset="0"/>
              </a:rPr>
              <a:t>Modular APA design: 3 views on a </a:t>
            </a:r>
            <a:br>
              <a:rPr lang="en-US" sz="2000" dirty="0" smtClean="0">
                <a:latin typeface="Helvetica" pitchFamily="34" charset="0"/>
                <a:cs typeface="Helvetica" pitchFamily="34" charset="0"/>
              </a:rPr>
            </a:br>
            <a:r>
              <a:rPr lang="en-US" sz="2000" dirty="0" smtClean="0">
                <a:latin typeface="Helvetica" pitchFamily="34" charset="0"/>
                <a:cs typeface="Helvetica" pitchFamily="34" charset="0"/>
              </a:rPr>
              <a:t>2.5 m x 7 m frame, mounted 2 high in cryostat</a:t>
            </a:r>
          </a:p>
          <a:p>
            <a:pPr marL="234950" indent="-234950">
              <a:spcBef>
                <a:spcPct val="20000"/>
              </a:spcBef>
              <a:buFont typeface="Arial" pitchFamily="34" charset="0"/>
              <a:buChar char="•"/>
            </a:pPr>
            <a:r>
              <a:rPr lang="en-US" sz="2000" dirty="0" smtClean="0">
                <a:latin typeface="Helvetica" pitchFamily="34" charset="0"/>
                <a:cs typeface="Helvetica" pitchFamily="34" charset="0"/>
                <a:sym typeface="Symbol" pitchFamily="18" charset="2"/>
              </a:rPr>
              <a:t>3 or 5 mm wire pitch</a:t>
            </a:r>
          </a:p>
          <a:p>
            <a:pPr marL="234950" indent="-234950">
              <a:spcBef>
                <a:spcPct val="20000"/>
              </a:spcBef>
              <a:buFont typeface="Arial" pitchFamily="34" charset="0"/>
              <a:buChar char="•"/>
            </a:pPr>
            <a:r>
              <a:rPr lang="en-US" sz="2000" dirty="0" smtClean="0">
                <a:latin typeface="Helvetica" pitchFamily="34" charset="0"/>
                <a:cs typeface="Helvetica" pitchFamily="34" charset="0"/>
                <a:sym typeface="Symbol" pitchFamily="18" charset="2"/>
              </a:rPr>
              <a:t>3.75 m or 2.5 m drift cell</a:t>
            </a:r>
            <a:endParaRPr lang="en-US" sz="2000" dirty="0" smtClean="0">
              <a:sym typeface="Symbol" pitchFamily="18" charset="2"/>
            </a:endParaRPr>
          </a:p>
          <a:p>
            <a:pPr marL="234950" indent="-234950">
              <a:spcBef>
                <a:spcPct val="20000"/>
              </a:spcBef>
              <a:buFont typeface="Arial" pitchFamily="34" charset="0"/>
              <a:buChar char="•"/>
            </a:pPr>
            <a:endParaRPr lang="en-US" sz="2000" dirty="0">
              <a:latin typeface="Helvetica" pitchFamily="34" charset="0"/>
              <a:cs typeface="Helvetica"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2"/>
          <p:cNvSpPr txBox="1">
            <a:spLocks/>
          </p:cNvSpPr>
          <p:nvPr/>
        </p:nvSpPr>
        <p:spPr bwMode="auto">
          <a:xfrm>
            <a:off x="365125" y="1096963"/>
            <a:ext cx="8521700" cy="5211762"/>
          </a:xfrm>
          <a:prstGeom prst="rect">
            <a:avLst/>
          </a:prstGeom>
          <a:solidFill>
            <a:schemeClr val="bg1"/>
          </a:solidFill>
          <a:ln w="9525">
            <a:solidFill>
              <a:schemeClr val="bg1"/>
            </a:solidFill>
            <a:miter lim="800000"/>
            <a:headEnd/>
            <a:tailEnd/>
          </a:ln>
        </p:spPr>
        <p:txBody>
          <a:bodyPr/>
          <a:lstStyle/>
          <a:p>
            <a:pPr marL="234950" indent="-234950">
              <a:spcBef>
                <a:spcPct val="20000"/>
              </a:spcBef>
            </a:pPr>
            <a:r>
              <a:rPr lang="en-US" sz="2200" dirty="0" smtClean="0">
                <a:latin typeface="Helvetica" pitchFamily="34" charset="0"/>
                <a:cs typeface="Helvetica" pitchFamily="34" charset="0"/>
                <a:sym typeface="Symbol" pitchFamily="18" charset="2"/>
              </a:rPr>
              <a:t>LBNE LAr development builds on world-wide R&amp;D program</a:t>
            </a:r>
            <a:endParaRPr lang="en-US" sz="2200" dirty="0">
              <a:sym typeface="Symbol" pitchFamily="18" charset="2"/>
            </a:endParaRPr>
          </a:p>
          <a:p>
            <a:pPr marL="234950" indent="-234950">
              <a:spcBef>
                <a:spcPct val="20000"/>
              </a:spcBef>
            </a:pPr>
            <a:r>
              <a:rPr lang="en-US" sz="2200" dirty="0" smtClean="0">
                <a:latin typeface="Helvetica" pitchFamily="34" charset="0"/>
                <a:cs typeface="Helvetica" pitchFamily="34" charset="0"/>
              </a:rPr>
              <a:t>LBNE-specific prototyping program includes:</a:t>
            </a:r>
          </a:p>
          <a:p>
            <a:pPr marL="234950" indent="-234950">
              <a:spcBef>
                <a:spcPct val="20000"/>
              </a:spcBef>
              <a:buFont typeface="Arial" pitchFamily="34" charset="0"/>
              <a:buChar char="•"/>
            </a:pPr>
            <a:r>
              <a:rPr lang="en-US" sz="2200" dirty="0" smtClean="0">
                <a:latin typeface="Helvetica" pitchFamily="34" charset="0"/>
                <a:cs typeface="Helvetica" pitchFamily="34" charset="0"/>
              </a:rPr>
              <a:t>3 x 3 m</a:t>
            </a:r>
            <a:r>
              <a:rPr lang="en-US" sz="2200" baseline="30000" dirty="0" smtClean="0">
                <a:latin typeface="Helvetica" pitchFamily="34" charset="0"/>
                <a:cs typeface="Helvetica" pitchFamily="34" charset="0"/>
              </a:rPr>
              <a:t>2</a:t>
            </a:r>
            <a:r>
              <a:rPr lang="en-US" sz="2200" dirty="0" smtClean="0">
                <a:latin typeface="Helvetica" pitchFamily="34" charset="0"/>
                <a:cs typeface="Helvetica" pitchFamily="34" charset="0"/>
              </a:rPr>
              <a:t> membrane cryostat wall panel – testing in progress</a:t>
            </a:r>
          </a:p>
          <a:p>
            <a:pPr marL="234950" indent="-234950">
              <a:spcBef>
                <a:spcPct val="20000"/>
              </a:spcBef>
              <a:buFont typeface="Arial" pitchFamily="34" charset="0"/>
              <a:buChar char="•"/>
            </a:pPr>
            <a:r>
              <a:rPr lang="en-US" sz="2200" dirty="0" smtClean="0">
                <a:latin typeface="Helvetica" pitchFamily="34" charset="0"/>
                <a:cs typeface="Helvetica" pitchFamily="34" charset="0"/>
              </a:rPr>
              <a:t>3 x 3 x 3 m</a:t>
            </a:r>
            <a:r>
              <a:rPr lang="en-US" sz="2200" baseline="30000" dirty="0" smtClean="0">
                <a:latin typeface="Helvetica" pitchFamily="34" charset="0"/>
                <a:cs typeface="Helvetica" pitchFamily="34" charset="0"/>
              </a:rPr>
              <a:t>3</a:t>
            </a:r>
            <a:r>
              <a:rPr lang="en-US" sz="2200" dirty="0" smtClean="0">
                <a:latin typeface="Helvetica" pitchFamily="34" charset="0"/>
                <a:cs typeface="Helvetica" pitchFamily="34" charset="0"/>
              </a:rPr>
              <a:t> membrane cryostat prototype</a:t>
            </a:r>
            <a:br>
              <a:rPr lang="en-US" sz="2200" dirty="0" smtClean="0">
                <a:latin typeface="Helvetica" pitchFamily="34" charset="0"/>
                <a:cs typeface="Helvetica" pitchFamily="34" charset="0"/>
              </a:rPr>
            </a:br>
            <a:r>
              <a:rPr lang="en-US" sz="2000" dirty="0" smtClean="0">
                <a:latin typeface="Helvetica" pitchFamily="34" charset="0"/>
                <a:cs typeface="Helvetica" pitchFamily="34" charset="0"/>
              </a:rPr>
              <a:t>-	Understand cryostat technology</a:t>
            </a:r>
            <a:br>
              <a:rPr lang="en-US" sz="2000" dirty="0" smtClean="0">
                <a:latin typeface="Helvetica" pitchFamily="34" charset="0"/>
                <a:cs typeface="Helvetica" pitchFamily="34" charset="0"/>
              </a:rPr>
            </a:br>
            <a:r>
              <a:rPr lang="en-US" sz="2000" dirty="0" smtClean="0">
                <a:latin typeface="Helvetica" pitchFamily="34" charset="0"/>
                <a:cs typeface="Helvetica" pitchFamily="34" charset="0"/>
              </a:rPr>
              <a:t>-	Verify purity in this cryostat</a:t>
            </a:r>
            <a:br>
              <a:rPr lang="en-US" sz="2000" dirty="0" smtClean="0">
                <a:latin typeface="Helvetica" pitchFamily="34" charset="0"/>
                <a:cs typeface="Helvetica" pitchFamily="34" charset="0"/>
              </a:rPr>
            </a:br>
            <a:r>
              <a:rPr lang="en-US" sz="2000" dirty="0" smtClean="0">
                <a:latin typeface="Helvetica" pitchFamily="34" charset="0"/>
                <a:cs typeface="Helvetica" pitchFamily="34" charset="0"/>
              </a:rPr>
              <a:t>-	Preliminary design complete; operational in 2012</a:t>
            </a:r>
          </a:p>
          <a:p>
            <a:pPr marL="234950" indent="-234950">
              <a:spcBef>
                <a:spcPct val="20000"/>
              </a:spcBef>
              <a:buFont typeface="Arial" pitchFamily="34" charset="0"/>
              <a:buChar char="•"/>
            </a:pPr>
            <a:r>
              <a:rPr lang="en-US" sz="2200" dirty="0" smtClean="0">
                <a:latin typeface="Helvetica" pitchFamily="34" charset="0"/>
                <a:cs typeface="Helvetica" pitchFamily="34" charset="0"/>
              </a:rPr>
              <a:t>kton-scale full engineering prototype</a:t>
            </a:r>
            <a:br>
              <a:rPr lang="en-US" sz="2200" dirty="0" smtClean="0">
                <a:latin typeface="Helvetica" pitchFamily="34" charset="0"/>
                <a:cs typeface="Helvetica" pitchFamily="34" charset="0"/>
              </a:rPr>
            </a:br>
            <a:r>
              <a:rPr lang="en-US" sz="2000" dirty="0" smtClean="0">
                <a:latin typeface="Helvetica" pitchFamily="34" charset="0"/>
                <a:cs typeface="Helvetica" pitchFamily="34" charset="0"/>
              </a:rPr>
              <a:t>-	Full engineering prototype of complete detector system</a:t>
            </a:r>
            <a:br>
              <a:rPr lang="en-US" sz="2000" dirty="0" smtClean="0">
                <a:latin typeface="Helvetica" pitchFamily="34" charset="0"/>
                <a:cs typeface="Helvetica" pitchFamily="34" charset="0"/>
              </a:rPr>
            </a:br>
            <a:r>
              <a:rPr lang="en-US" sz="2000" dirty="0" smtClean="0">
                <a:latin typeface="Helvetica" pitchFamily="34" charset="0"/>
                <a:cs typeface="Helvetica" pitchFamily="34" charset="0"/>
              </a:rPr>
              <a:t>-	Leverage DZero infrastructure to minimize construction cost </a:t>
            </a:r>
            <a:br>
              <a:rPr lang="en-US" sz="2000" dirty="0" smtClean="0">
                <a:latin typeface="Helvetica" pitchFamily="34" charset="0"/>
                <a:cs typeface="Helvetica" pitchFamily="34" charset="0"/>
              </a:rPr>
            </a:br>
            <a:r>
              <a:rPr lang="en-US" sz="2000" dirty="0" smtClean="0">
                <a:latin typeface="Helvetica" pitchFamily="34" charset="0"/>
                <a:cs typeface="Helvetica" pitchFamily="34" charset="0"/>
              </a:rPr>
              <a:t>	and time, and operating cost.</a:t>
            </a:r>
            <a:br>
              <a:rPr lang="en-US" sz="2000" dirty="0" smtClean="0">
                <a:latin typeface="Helvetica" pitchFamily="34" charset="0"/>
                <a:cs typeface="Helvetica" pitchFamily="34" charset="0"/>
              </a:rPr>
            </a:br>
            <a:r>
              <a:rPr lang="en-US" sz="2000" dirty="0" smtClean="0">
                <a:latin typeface="Helvetica" pitchFamily="34" charset="0"/>
                <a:cs typeface="Helvetica" pitchFamily="34" charset="0"/>
              </a:rPr>
              <a:t>-	Early planning stage; schedule depends on funding, but could </a:t>
            </a:r>
            <a:br>
              <a:rPr lang="en-US" sz="2000" dirty="0" smtClean="0">
                <a:latin typeface="Helvetica" pitchFamily="34" charset="0"/>
                <a:cs typeface="Helvetica" pitchFamily="34" charset="0"/>
              </a:rPr>
            </a:br>
            <a:r>
              <a:rPr lang="en-US" sz="2000" dirty="0" smtClean="0">
                <a:latin typeface="Helvetica" pitchFamily="34" charset="0"/>
                <a:cs typeface="Helvetica" pitchFamily="34" charset="0"/>
              </a:rPr>
              <a:t>	be operational in 2014.</a:t>
            </a:r>
          </a:p>
          <a:p>
            <a:pPr marL="234950" indent="-234950">
              <a:spcBef>
                <a:spcPct val="20000"/>
              </a:spcBef>
              <a:buFont typeface="Arial" pitchFamily="34" charset="0"/>
              <a:buChar char="•"/>
            </a:pPr>
            <a:endParaRPr lang="en-US" sz="2000" dirty="0" smtClean="0">
              <a:latin typeface="Helvetica" pitchFamily="34" charset="0"/>
              <a:cs typeface="Helvetica" pitchFamily="34" charset="0"/>
            </a:endParaRPr>
          </a:p>
          <a:p>
            <a:pPr marL="234950" indent="-234950">
              <a:spcBef>
                <a:spcPct val="20000"/>
              </a:spcBef>
              <a:buFont typeface="Arial" pitchFamily="34" charset="0"/>
              <a:buChar char="•"/>
            </a:pPr>
            <a:r>
              <a:rPr lang="en-US" sz="2000" b="1" dirty="0" smtClean="0">
                <a:latin typeface="Helvetica" pitchFamily="34" charset="0"/>
                <a:cs typeface="Helvetica" pitchFamily="34" charset="0"/>
              </a:rPr>
              <a:t>This meeting: </a:t>
            </a:r>
            <a:r>
              <a:rPr lang="en-US" sz="2000" dirty="0" smtClean="0">
                <a:latin typeface="Helvetica" pitchFamily="34" charset="0"/>
                <a:cs typeface="Helvetica" pitchFamily="34" charset="0"/>
              </a:rPr>
              <a:t>See Talk by Brian Rebel on LAPD and Bruce </a:t>
            </a:r>
            <a:r>
              <a:rPr lang="en-US" sz="2000" dirty="0" err="1" smtClean="0">
                <a:latin typeface="Helvetica" pitchFamily="34" charset="0"/>
                <a:cs typeface="Helvetica" pitchFamily="34" charset="0"/>
              </a:rPr>
              <a:t>Baller's</a:t>
            </a:r>
            <a:r>
              <a:rPr lang="en-US" sz="2000" dirty="0" smtClean="0">
                <a:latin typeface="Helvetica" pitchFamily="34" charset="0"/>
                <a:cs typeface="Helvetica" pitchFamily="34" charset="0"/>
              </a:rPr>
              <a:t> talk on the 1kT prototype.</a:t>
            </a:r>
          </a:p>
        </p:txBody>
      </p:sp>
      <p:sp>
        <p:nvSpPr>
          <p:cNvPr id="13315" name="Title 1"/>
          <p:cNvSpPr>
            <a:spLocks noGrp="1"/>
          </p:cNvSpPr>
          <p:nvPr>
            <p:ph type="title"/>
          </p:nvPr>
        </p:nvSpPr>
        <p:spPr>
          <a:xfrm>
            <a:off x="457200" y="46038"/>
            <a:ext cx="8229600" cy="822325"/>
          </a:xfrm>
        </p:spPr>
        <p:txBody>
          <a:bodyPr/>
          <a:lstStyle/>
          <a:p>
            <a:pPr eaLnBrk="1" hangingPunct="1"/>
            <a:r>
              <a:rPr lang="en-US" sz="2800" dirty="0" smtClean="0">
                <a:ea typeface="ＭＳ Ｐゴシック"/>
              </a:rPr>
              <a:t>LAr Prototyping Program</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44</a:t>
            </a:fld>
            <a:endParaRPr lang="en-US" dirty="0" smtClean="0">
              <a:ea typeface="ＭＳ Ｐゴシック"/>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5" name="Title 1"/>
          <p:cNvSpPr>
            <a:spLocks noGrp="1"/>
          </p:cNvSpPr>
          <p:nvPr>
            <p:ph type="title"/>
          </p:nvPr>
        </p:nvSpPr>
        <p:spPr>
          <a:xfrm>
            <a:off x="457200" y="46038"/>
            <a:ext cx="8229600" cy="822325"/>
          </a:xfrm>
        </p:spPr>
        <p:txBody>
          <a:bodyPr/>
          <a:lstStyle/>
          <a:p>
            <a:pPr eaLnBrk="1" hangingPunct="1"/>
            <a:r>
              <a:rPr lang="en-US" sz="2800" dirty="0" smtClean="0">
                <a:ea typeface="ＭＳ Ｐゴシック"/>
              </a:rPr>
              <a:t>LAr Detector Size</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cxnSp>
        <p:nvCxnSpPr>
          <p:cNvPr id="9" name="Straight Connector 8"/>
          <p:cNvCxnSpPr>
            <a:cxnSpLocks noChangeShapeType="1"/>
          </p:cNvCxnSpPr>
          <p:nvPr/>
        </p:nvCxnSpPr>
        <p:spPr bwMode="auto">
          <a:xfrm>
            <a:off x="0" y="6492875"/>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45</a:t>
            </a:fld>
            <a:endParaRPr lang="en-US" dirty="0" smtClean="0">
              <a:ea typeface="ＭＳ Ｐゴシック"/>
            </a:endParaRPr>
          </a:p>
        </p:txBody>
      </p:sp>
      <p:pic>
        <p:nvPicPr>
          <p:cNvPr id="2050" name="Picture 2"/>
          <p:cNvPicPr>
            <a:picLocks noChangeAspect="1" noChangeArrowheads="1"/>
          </p:cNvPicPr>
          <p:nvPr/>
        </p:nvPicPr>
        <p:blipFill>
          <a:blip r:embed="rId2"/>
          <a:srcRect/>
          <a:stretch>
            <a:fillRect/>
          </a:stretch>
        </p:blipFill>
        <p:spPr bwMode="auto">
          <a:xfrm>
            <a:off x="204988" y="3476234"/>
            <a:ext cx="8207375" cy="2401888"/>
          </a:xfrm>
          <a:prstGeom prst="rect">
            <a:avLst/>
          </a:prstGeom>
          <a:noFill/>
          <a:ln w="9525">
            <a:noFill/>
            <a:miter lim="800000"/>
            <a:headEnd/>
            <a:tailEnd/>
          </a:ln>
          <a:effectLst/>
        </p:spPr>
      </p:pic>
      <p:sp>
        <p:nvSpPr>
          <p:cNvPr id="14" name="Content Placeholder 2"/>
          <p:cNvSpPr txBox="1">
            <a:spLocks/>
          </p:cNvSpPr>
          <p:nvPr/>
        </p:nvSpPr>
        <p:spPr bwMode="auto">
          <a:xfrm>
            <a:off x="365125" y="1096963"/>
            <a:ext cx="8521700" cy="2174271"/>
          </a:xfrm>
          <a:prstGeom prst="rect">
            <a:avLst/>
          </a:prstGeom>
          <a:solidFill>
            <a:schemeClr val="bg1"/>
          </a:solidFill>
          <a:ln w="9525">
            <a:solidFill>
              <a:schemeClr val="bg1"/>
            </a:solidFill>
            <a:miter lim="800000"/>
            <a:headEnd/>
            <a:tailEnd/>
          </a:ln>
        </p:spPr>
        <p:txBody>
          <a:bodyPr/>
          <a:lstStyle/>
          <a:p>
            <a:pPr marL="234950" indent="-234950">
              <a:spcBef>
                <a:spcPct val="20000"/>
              </a:spcBef>
              <a:buFont typeface="Arial" pitchFamily="34" charset="0"/>
              <a:buChar char="•"/>
            </a:pPr>
            <a:r>
              <a:rPr lang="en-US" sz="2400" dirty="0" smtClean="0">
                <a:latin typeface="Helvetica" pitchFamily="34" charset="0"/>
                <a:cs typeface="Helvetica" pitchFamily="34" charset="0"/>
              </a:rPr>
              <a:t>Active volume of each detector:</a:t>
            </a:r>
            <a:br>
              <a:rPr lang="en-US" sz="2400" dirty="0" smtClean="0">
                <a:latin typeface="Helvetica" pitchFamily="34" charset="0"/>
                <a:cs typeface="Helvetica" pitchFamily="34" charset="0"/>
              </a:rPr>
            </a:br>
            <a:r>
              <a:rPr lang="en-US" sz="2400" dirty="0" smtClean="0">
                <a:latin typeface="Helvetica" pitchFamily="34" charset="0"/>
                <a:cs typeface="Helvetica" pitchFamily="34" charset="0"/>
              </a:rPr>
              <a:t>20-22.5 m wide (depending on drift length)</a:t>
            </a:r>
            <a:br>
              <a:rPr lang="en-US" sz="2400" dirty="0" smtClean="0">
                <a:latin typeface="Helvetica" pitchFamily="34" charset="0"/>
                <a:cs typeface="Helvetica" pitchFamily="34" charset="0"/>
              </a:rPr>
            </a:br>
            <a:r>
              <a:rPr lang="en-US" sz="2400" dirty="0" smtClean="0">
                <a:latin typeface="Helvetica" pitchFamily="34" charset="0"/>
                <a:cs typeface="Helvetica" pitchFamily="34" charset="0"/>
              </a:rPr>
              <a:t>14 m high</a:t>
            </a:r>
            <a:br>
              <a:rPr lang="en-US" sz="2400" dirty="0" smtClean="0">
                <a:latin typeface="Helvetica" pitchFamily="34" charset="0"/>
                <a:cs typeface="Helvetica" pitchFamily="34" charset="0"/>
              </a:rPr>
            </a:br>
            <a:r>
              <a:rPr lang="en-US" sz="2400" dirty="0" smtClean="0">
                <a:latin typeface="Helvetica" pitchFamily="34" charset="0"/>
                <a:cs typeface="Helvetica" pitchFamily="34" charset="0"/>
              </a:rPr>
              <a:t>33-55 m long (depending on fiducial mass)</a:t>
            </a:r>
          </a:p>
          <a:p>
            <a:pPr marL="234950" indent="-234950">
              <a:spcBef>
                <a:spcPct val="20000"/>
              </a:spcBef>
              <a:buFont typeface="Arial" pitchFamily="34" charset="0"/>
              <a:buChar char="•"/>
            </a:pPr>
            <a:r>
              <a:rPr lang="en-US" sz="2400" dirty="0" smtClean="0">
                <a:latin typeface="Helvetica" pitchFamily="34" charset="0"/>
                <a:cs typeface="Helvetica" pitchFamily="34" charset="0"/>
                <a:sym typeface="Symbol" pitchFamily="18" charset="2"/>
              </a:rPr>
              <a:t>Two detectors end-to-end in common cavern</a:t>
            </a:r>
            <a:endParaRPr lang="en-US" sz="2400" dirty="0">
              <a:sym typeface="Symbol" pitchFamily="18" charset="2"/>
            </a:endParaRPr>
          </a:p>
          <a:p>
            <a:pPr marL="234950" indent="-234950">
              <a:spcBef>
                <a:spcPct val="20000"/>
              </a:spcBef>
              <a:buFont typeface="Arial" pitchFamily="34" charset="0"/>
              <a:buChar char="•"/>
            </a:pPr>
            <a:endParaRPr lang="en-US" sz="2400" dirty="0">
              <a:latin typeface="Helvetica" pitchFamily="34" charset="0"/>
              <a:cs typeface="Helvetica"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lum bright="-20000" contrast="-50000"/>
          </a:blip>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A7637D-57D0-074B-AE6E-F3D39F2FAB5F}" type="slidenum">
              <a:rPr lang="en-US" smtClean="0"/>
              <a:pPr/>
              <a:t>46</a:t>
            </a:fld>
            <a:endParaRPr lang="en-US"/>
          </a:p>
        </p:txBody>
      </p:sp>
      <p:sp>
        <p:nvSpPr>
          <p:cNvPr id="11" name="TextBox 10"/>
          <p:cNvSpPr txBox="1"/>
          <p:nvPr/>
        </p:nvSpPr>
        <p:spPr>
          <a:xfrm>
            <a:off x="860024" y="1090079"/>
            <a:ext cx="7570207" cy="1754327"/>
          </a:xfrm>
          <a:prstGeom prst="rect">
            <a:avLst/>
          </a:prstGeom>
          <a:noFill/>
        </p:spPr>
        <p:txBody>
          <a:bodyPr wrap="square" rtlCol="0">
            <a:spAutoFit/>
          </a:bodyPr>
          <a:lstStyle/>
          <a:p>
            <a:r>
              <a:rPr lang="en-US" sz="5400" b="1" dirty="0" smtClean="0">
                <a:solidFill>
                  <a:srgbClr val="FFFF00"/>
                </a:solidFill>
              </a:rPr>
              <a:t>The Beam and Near Detectors</a:t>
            </a: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1-06-07 at 8.48.04 PM.png"/>
          <p:cNvPicPr>
            <a:picLocks noChangeAspect="1"/>
          </p:cNvPicPr>
          <p:nvPr/>
        </p:nvPicPr>
        <p:blipFill>
          <a:blip r:embed="rId2"/>
          <a:stretch>
            <a:fillRect/>
          </a:stretch>
        </p:blipFill>
        <p:spPr>
          <a:xfrm>
            <a:off x="296007" y="784860"/>
            <a:ext cx="8519160" cy="6073140"/>
          </a:xfrm>
          <a:prstGeom prst="rect">
            <a:avLst/>
          </a:prstGeom>
        </p:spPr>
      </p:pic>
      <p:sp>
        <p:nvSpPr>
          <p:cNvPr id="5" name="Title 4"/>
          <p:cNvSpPr>
            <a:spLocks noGrp="1"/>
          </p:cNvSpPr>
          <p:nvPr>
            <p:ph type="title"/>
          </p:nvPr>
        </p:nvSpPr>
        <p:spPr>
          <a:xfrm>
            <a:off x="457200" y="56936"/>
            <a:ext cx="8229600" cy="727924"/>
          </a:xfrm>
        </p:spPr>
        <p:txBody>
          <a:bodyPr/>
          <a:lstStyle/>
          <a:p>
            <a:r>
              <a:rPr lang="en-US" dirty="0" smtClean="0"/>
              <a:t>Beam </a:t>
            </a:r>
            <a:r>
              <a:rPr lang="en-US" dirty="0"/>
              <a:t>R</a:t>
            </a:r>
            <a:r>
              <a:rPr lang="en-US" dirty="0" smtClean="0"/>
              <a:t>eference Design</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5" name="Title 1"/>
          <p:cNvSpPr>
            <a:spLocks noGrp="1"/>
          </p:cNvSpPr>
          <p:nvPr>
            <p:ph type="title"/>
          </p:nvPr>
        </p:nvSpPr>
        <p:spPr>
          <a:xfrm>
            <a:off x="65087" y="46038"/>
            <a:ext cx="9059863" cy="822325"/>
          </a:xfrm>
        </p:spPr>
        <p:txBody>
          <a:bodyPr>
            <a:noAutofit/>
          </a:bodyPr>
          <a:lstStyle/>
          <a:p>
            <a:pPr eaLnBrk="1" hangingPunct="1"/>
            <a:r>
              <a:rPr lang="en-US" sz="3200" dirty="0" smtClean="0"/>
              <a:t>OVERVIEW: Four options for the neutrino beam</a:t>
            </a:r>
            <a:endParaRPr lang="en-US" sz="3200" dirty="0" smtClean="0">
              <a:ea typeface="ＭＳ Ｐゴシック"/>
            </a:endParaRP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cxnSp>
        <p:nvCxnSpPr>
          <p:cNvPr id="9" name="Straight Connector 8"/>
          <p:cNvCxnSpPr>
            <a:cxnSpLocks noChangeShapeType="1"/>
          </p:cNvCxnSpPr>
          <p:nvPr/>
        </p:nvCxnSpPr>
        <p:spPr bwMode="auto">
          <a:xfrm>
            <a:off x="0" y="6492875"/>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48</a:t>
            </a:fld>
            <a:endParaRPr lang="en-US" dirty="0" smtClean="0">
              <a:ea typeface="ＭＳ Ｐゴシック"/>
            </a:endParaRPr>
          </a:p>
        </p:txBody>
      </p:sp>
      <p:pic>
        <p:nvPicPr>
          <p:cNvPr id="11" name="Picture 2"/>
          <p:cNvPicPr>
            <a:picLocks noChangeAspect="1" noChangeArrowheads="1"/>
          </p:cNvPicPr>
          <p:nvPr/>
        </p:nvPicPr>
        <p:blipFill>
          <a:blip r:embed="rId2"/>
          <a:srcRect/>
          <a:stretch>
            <a:fillRect/>
          </a:stretch>
        </p:blipFill>
        <p:spPr bwMode="auto">
          <a:xfrm>
            <a:off x="887413" y="1001713"/>
            <a:ext cx="8237537" cy="5129212"/>
          </a:xfrm>
          <a:prstGeom prst="rect">
            <a:avLst/>
          </a:prstGeom>
          <a:noFill/>
          <a:ln w="9525">
            <a:noFill/>
            <a:miter lim="800000"/>
            <a:headEnd/>
            <a:tailEnd/>
          </a:ln>
        </p:spPr>
      </p:pic>
      <p:cxnSp>
        <p:nvCxnSpPr>
          <p:cNvPr id="12" name="Straight Arrow Connector 11"/>
          <p:cNvCxnSpPr/>
          <p:nvPr/>
        </p:nvCxnSpPr>
        <p:spPr>
          <a:xfrm rot="10800000">
            <a:off x="4206875" y="3084513"/>
            <a:ext cx="1901825" cy="585787"/>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9"/>
          <p:cNvSpPr txBox="1">
            <a:spLocks noChangeArrowheads="1"/>
          </p:cNvSpPr>
          <p:nvPr/>
        </p:nvSpPr>
        <p:spPr bwMode="auto">
          <a:xfrm>
            <a:off x="1503386" y="1052513"/>
            <a:ext cx="5497513" cy="830997"/>
          </a:xfrm>
          <a:prstGeom prst="rect">
            <a:avLst/>
          </a:prstGeom>
          <a:noFill/>
          <a:ln w="9525">
            <a:noFill/>
            <a:miter lim="800000"/>
            <a:headEnd/>
            <a:tailEnd/>
          </a:ln>
        </p:spPr>
        <p:txBody>
          <a:bodyPr>
            <a:spAutoFit/>
          </a:bodyPr>
          <a:lstStyle/>
          <a:p>
            <a:r>
              <a:rPr lang="en-US" sz="2400" dirty="0" smtClean="0">
                <a:solidFill>
                  <a:srgbClr val="FFFF00"/>
                </a:solidFill>
              </a:rPr>
              <a:t>Two possible </a:t>
            </a:r>
            <a:r>
              <a:rPr lang="en-US" sz="2400" dirty="0">
                <a:solidFill>
                  <a:srgbClr val="FFFF00"/>
                </a:solidFill>
              </a:rPr>
              <a:t>e</a:t>
            </a:r>
            <a:r>
              <a:rPr lang="en-US" sz="2400" dirty="0" smtClean="0">
                <a:solidFill>
                  <a:srgbClr val="FFFF00"/>
                </a:solidFill>
              </a:rPr>
              <a:t>xtraction points from the Main Injector: MI-10 and MI-60</a:t>
            </a:r>
            <a:endParaRPr lang="en-US" sz="2400" dirty="0">
              <a:solidFill>
                <a:srgbClr val="FFFF00"/>
              </a:solidFill>
            </a:endParaRPr>
          </a:p>
        </p:txBody>
      </p:sp>
      <p:grpSp>
        <p:nvGrpSpPr>
          <p:cNvPr id="2" name="Group 10"/>
          <p:cNvGrpSpPr>
            <a:grpSpLocks/>
          </p:cNvGrpSpPr>
          <p:nvPr/>
        </p:nvGrpSpPr>
        <p:grpSpPr bwMode="auto">
          <a:xfrm>
            <a:off x="65087" y="4206875"/>
            <a:ext cx="9159875" cy="2431409"/>
            <a:chOff x="0" y="4196023"/>
            <a:chExt cx="9159875" cy="2431409"/>
          </a:xfrm>
        </p:grpSpPr>
        <p:grpSp>
          <p:nvGrpSpPr>
            <p:cNvPr id="3" name="Group 12"/>
            <p:cNvGrpSpPr>
              <a:grpSpLocks/>
            </p:cNvGrpSpPr>
            <p:nvPr/>
          </p:nvGrpSpPr>
          <p:grpSpPr bwMode="auto">
            <a:xfrm>
              <a:off x="0" y="4200144"/>
              <a:ext cx="9159875" cy="2427288"/>
              <a:chOff x="0" y="4200144"/>
              <a:chExt cx="9159875" cy="2427288"/>
            </a:xfrm>
          </p:grpSpPr>
          <p:pic>
            <p:nvPicPr>
              <p:cNvPr id="17" name="Picture 2"/>
              <p:cNvPicPr>
                <a:picLocks noChangeAspect="1" noChangeArrowheads="1"/>
              </p:cNvPicPr>
              <p:nvPr/>
            </p:nvPicPr>
            <p:blipFill>
              <a:blip r:embed="rId3"/>
              <a:srcRect/>
              <a:stretch>
                <a:fillRect/>
              </a:stretch>
            </p:blipFill>
            <p:spPr bwMode="auto">
              <a:xfrm>
                <a:off x="0" y="4200144"/>
                <a:ext cx="9159875" cy="2427288"/>
              </a:xfrm>
              <a:prstGeom prst="rect">
                <a:avLst/>
              </a:prstGeom>
              <a:noFill/>
              <a:ln w="9525">
                <a:noFill/>
                <a:miter lim="800000"/>
                <a:headEnd/>
                <a:tailEnd/>
              </a:ln>
            </p:spPr>
          </p:pic>
          <p:sp>
            <p:nvSpPr>
              <p:cNvPr id="18" name="Rectangle 17"/>
              <p:cNvSpPr/>
              <p:nvPr/>
            </p:nvSpPr>
            <p:spPr>
              <a:xfrm>
                <a:off x="4230688" y="4219194"/>
                <a:ext cx="414337" cy="14605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16" name="TextBox 12"/>
            <p:cNvSpPr txBox="1">
              <a:spLocks noChangeArrowheads="1"/>
            </p:cNvSpPr>
            <p:nvPr/>
          </p:nvSpPr>
          <p:spPr bwMode="auto">
            <a:xfrm>
              <a:off x="125093" y="4196023"/>
              <a:ext cx="4820392" cy="461665"/>
            </a:xfrm>
            <a:prstGeom prst="rect">
              <a:avLst/>
            </a:prstGeom>
            <a:noFill/>
            <a:ln w="9525">
              <a:noFill/>
              <a:miter lim="800000"/>
              <a:headEnd/>
              <a:tailEnd/>
            </a:ln>
          </p:spPr>
          <p:txBody>
            <a:bodyPr wrap="square">
              <a:spAutoFit/>
            </a:bodyPr>
            <a:lstStyle/>
            <a:p>
              <a:r>
                <a:rPr lang="en-US" sz="2400" dirty="0"/>
                <a:t>Beamline above </a:t>
              </a:r>
              <a:r>
                <a:rPr lang="en-US" sz="2400" dirty="0" smtClean="0"/>
                <a:t> or below grade</a:t>
              </a:r>
              <a:endParaRPr lang="en-US" sz="2400" dirty="0"/>
            </a:p>
          </p:txBody>
        </p:sp>
      </p:grpSp>
      <p:sp>
        <p:nvSpPr>
          <p:cNvPr id="19" name="TextBox 18"/>
          <p:cNvSpPr txBox="1"/>
          <p:nvPr/>
        </p:nvSpPr>
        <p:spPr>
          <a:xfrm>
            <a:off x="65087" y="3084513"/>
            <a:ext cx="2560279" cy="923330"/>
          </a:xfrm>
          <a:prstGeom prst="rect">
            <a:avLst/>
          </a:prstGeom>
          <a:noFill/>
        </p:spPr>
        <p:txBody>
          <a:bodyPr wrap="none" rtlCol="0">
            <a:spAutoFit/>
          </a:bodyPr>
          <a:lstStyle/>
          <a:p>
            <a:r>
              <a:rPr lang="en-US" dirty="0" smtClean="0"/>
              <a:t>Cost, risk, site conditions,</a:t>
            </a:r>
          </a:p>
          <a:p>
            <a:r>
              <a:rPr lang="en-US" dirty="0"/>
              <a:t>i</a:t>
            </a:r>
            <a:r>
              <a:rPr lang="en-US" dirty="0" smtClean="0"/>
              <a:t>nterference, space for</a:t>
            </a:r>
          </a:p>
          <a:p>
            <a:r>
              <a:rPr lang="en-US" dirty="0"/>
              <a:t>d</a:t>
            </a:r>
            <a:r>
              <a:rPr lang="en-US" dirty="0" smtClean="0"/>
              <a:t>ecay pipe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2"/>
          <p:cNvSpPr txBox="1">
            <a:spLocks/>
          </p:cNvSpPr>
          <p:nvPr/>
        </p:nvSpPr>
        <p:spPr bwMode="auto">
          <a:xfrm>
            <a:off x="365125" y="1096963"/>
            <a:ext cx="8521700" cy="5211762"/>
          </a:xfrm>
          <a:prstGeom prst="rect">
            <a:avLst/>
          </a:prstGeom>
          <a:solidFill>
            <a:schemeClr val="bg1"/>
          </a:solidFill>
          <a:ln w="9525">
            <a:solidFill>
              <a:schemeClr val="bg1"/>
            </a:solidFill>
            <a:miter lim="800000"/>
            <a:headEnd/>
            <a:tailEnd/>
          </a:ln>
        </p:spPr>
        <p:txBody>
          <a:bodyPr/>
          <a:lstStyle/>
          <a:p>
            <a:pPr marL="234950" indent="-234950">
              <a:spcBef>
                <a:spcPct val="20000"/>
              </a:spcBef>
              <a:buFont typeface="Arial" pitchFamily="34" charset="0"/>
              <a:buChar char="•"/>
            </a:pPr>
            <a:r>
              <a:rPr lang="en-US" sz="2400" dirty="0" smtClean="0">
                <a:latin typeface="Helvetica" pitchFamily="34" charset="0"/>
                <a:cs typeface="Helvetica" pitchFamily="34" charset="0"/>
              </a:rPr>
              <a:t>Initial </a:t>
            </a:r>
            <a:r>
              <a:rPr lang="en-US" sz="2400" dirty="0">
                <a:latin typeface="Helvetica" pitchFamily="34" charset="0"/>
                <a:cs typeface="Helvetica" pitchFamily="34" charset="0"/>
              </a:rPr>
              <a:t>designs </a:t>
            </a:r>
            <a:r>
              <a:rPr lang="en-US" sz="2400" dirty="0" smtClean="0">
                <a:latin typeface="Helvetica" pitchFamily="34" charset="0"/>
                <a:cs typeface="Helvetica" pitchFamily="34" charset="0"/>
              </a:rPr>
              <a:t>laid out like </a:t>
            </a:r>
            <a:r>
              <a:rPr lang="en-US" sz="2400" dirty="0">
                <a:latin typeface="Helvetica" pitchFamily="34" charset="0"/>
                <a:cs typeface="Helvetica" pitchFamily="34" charset="0"/>
              </a:rPr>
              <a:t>NuMI beam and ND facilities, but with ND isolated from Absorber</a:t>
            </a:r>
          </a:p>
          <a:p>
            <a:pPr marL="234950" indent="-234950">
              <a:spcBef>
                <a:spcPct val="20000"/>
              </a:spcBef>
              <a:buFont typeface="Arial" pitchFamily="34" charset="0"/>
              <a:buChar char="•"/>
            </a:pPr>
            <a:r>
              <a:rPr lang="en-US" sz="2400" i="1" dirty="0" smtClean="0">
                <a:latin typeface="Helvetica" pitchFamily="34" charset="0"/>
                <a:cs typeface="Helvetica" pitchFamily="34" charset="0"/>
              </a:rPr>
              <a:t>Slide here with layout/profile</a:t>
            </a:r>
            <a:endParaRPr lang="en-US" sz="2400" i="1" dirty="0">
              <a:latin typeface="Helvetica" pitchFamily="34" charset="0"/>
              <a:cs typeface="Helvetica" pitchFamily="34" charset="0"/>
            </a:endParaRPr>
          </a:p>
        </p:txBody>
      </p:sp>
      <p:sp>
        <p:nvSpPr>
          <p:cNvPr id="13315" name="Title 1"/>
          <p:cNvSpPr>
            <a:spLocks noGrp="1"/>
          </p:cNvSpPr>
          <p:nvPr>
            <p:ph type="title"/>
          </p:nvPr>
        </p:nvSpPr>
        <p:spPr>
          <a:xfrm>
            <a:off x="457200" y="46038"/>
            <a:ext cx="8229600" cy="822325"/>
          </a:xfrm>
        </p:spPr>
        <p:txBody>
          <a:bodyPr/>
          <a:lstStyle/>
          <a:p>
            <a:pPr eaLnBrk="1" hangingPunct="1"/>
            <a:r>
              <a:rPr lang="en-US" sz="2800" dirty="0" smtClean="0">
                <a:ea typeface="ＭＳ Ｐゴシック"/>
              </a:rPr>
              <a:t>CF at Fermilab</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cxnSp>
        <p:nvCxnSpPr>
          <p:cNvPr id="9" name="Straight Connector 8"/>
          <p:cNvCxnSpPr>
            <a:cxnSpLocks noChangeShapeType="1"/>
          </p:cNvCxnSpPr>
          <p:nvPr/>
        </p:nvCxnSpPr>
        <p:spPr bwMode="auto">
          <a:xfrm>
            <a:off x="0" y="6492875"/>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49</a:t>
            </a:fld>
            <a:endParaRPr lang="en-US" dirty="0" smtClean="0">
              <a:ea typeface="ＭＳ Ｐゴシック"/>
            </a:endParaRPr>
          </a:p>
        </p:txBody>
      </p:sp>
      <p:pic>
        <p:nvPicPr>
          <p:cNvPr id="1026"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val="0"/>
              </a:ext>
            </a:extLst>
          </a:blip>
          <a:srcRect/>
          <a:stretch>
            <a:fillRect/>
          </a:stretch>
        </p:blipFill>
        <p:spPr bwMode="auto">
          <a:xfrm>
            <a:off x="174625" y="1896958"/>
            <a:ext cx="5646741" cy="222123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val="0"/>
              </a:ext>
            </a:extLst>
          </a:blip>
          <a:srcRect/>
          <a:stretch>
            <a:fillRect/>
          </a:stretch>
        </p:blipFill>
        <p:spPr bwMode="auto">
          <a:xfrm>
            <a:off x="1878330" y="4166423"/>
            <a:ext cx="7008495" cy="222419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
        <p:nvSpPr>
          <p:cNvPr id="2" name="TextBox 1"/>
          <p:cNvSpPr txBox="1"/>
          <p:nvPr/>
        </p:nvSpPr>
        <p:spPr>
          <a:xfrm>
            <a:off x="5821366" y="2226826"/>
            <a:ext cx="2255520" cy="369332"/>
          </a:xfrm>
          <a:prstGeom prst="rect">
            <a:avLst/>
          </a:prstGeom>
          <a:noFill/>
        </p:spPr>
        <p:txBody>
          <a:bodyPr wrap="square" rtlCol="0">
            <a:spAutoFit/>
          </a:bodyPr>
          <a:lstStyle/>
          <a:p>
            <a:r>
              <a:rPr lang="en-US" dirty="0" smtClean="0"/>
              <a:t>NuMI/MINOS</a:t>
            </a:r>
            <a:endParaRPr lang="en-US" dirty="0"/>
          </a:p>
        </p:txBody>
      </p:sp>
      <p:sp>
        <p:nvSpPr>
          <p:cNvPr id="12" name="TextBox 11"/>
          <p:cNvSpPr txBox="1"/>
          <p:nvPr/>
        </p:nvSpPr>
        <p:spPr>
          <a:xfrm>
            <a:off x="1053465" y="5214198"/>
            <a:ext cx="1082040" cy="369332"/>
          </a:xfrm>
          <a:prstGeom prst="rect">
            <a:avLst/>
          </a:prstGeom>
          <a:noFill/>
        </p:spPr>
        <p:txBody>
          <a:bodyPr wrap="square" rtlCol="0">
            <a:spAutoFit/>
          </a:bodyPr>
          <a:lstStyle/>
          <a:p>
            <a:r>
              <a:rPr lang="en-US" dirty="0" smtClean="0"/>
              <a:t>LBNE</a:t>
            </a:r>
            <a:endParaRPr lang="en-US" dirty="0"/>
          </a:p>
        </p:txBody>
      </p:sp>
    </p:spTree>
    <p:extLst>
      <p:ext uri="{BB962C8B-B14F-4D97-AF65-F5344CB8AC3E}">
        <p14:creationId xmlns:mc="http://schemas.openxmlformats.org/markup-compatibility/2006" xmlns:mv="urn:schemas-microsoft-com:mac:vml" xmlns:p14="http://schemas.microsoft.com/office/powerpoint/2010/main" xmlns="" xmlns:p="http://schemas.openxmlformats.org/presentationml/2006/main" xmlns:r="http://schemas.openxmlformats.org/officeDocument/2006/relationships" xmlns:a="http://schemas.openxmlformats.org/drawingml/2006/main" val="40169622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1600200" y="152400"/>
            <a:ext cx="7130210" cy="609600"/>
          </a:xfrm>
          <a:solidFill>
            <a:schemeClr val="bg1"/>
          </a:solidFill>
          <a:ln cap="flat">
            <a:solidFill>
              <a:schemeClr val="tx1"/>
            </a:solidFill>
            <a:prstDash val="sysDot"/>
          </a:ln>
        </p:spPr>
        <p:txBody>
          <a:bodyPr>
            <a:normAutofit/>
          </a:bodyPr>
          <a:lstStyle/>
          <a:p>
            <a:r>
              <a:rPr lang="en-US" sz="2400" b="1" dirty="0">
                <a:latin typeface="+mn-lt"/>
              </a:rPr>
              <a:t>Long-Baseline Neutrino Experiment Collaboration</a:t>
            </a:r>
            <a:r>
              <a:rPr lang="en-US" sz="2400" dirty="0">
                <a:latin typeface="+mn-lt"/>
              </a:rPr>
              <a:t> </a:t>
            </a:r>
          </a:p>
        </p:txBody>
      </p:sp>
      <p:sp>
        <p:nvSpPr>
          <p:cNvPr id="76803" name="Rectangle 3"/>
          <p:cNvSpPr>
            <a:spLocks noGrp="1" noChangeArrowheads="1"/>
          </p:cNvSpPr>
          <p:nvPr>
            <p:ph type="body" sz="half" idx="1"/>
          </p:nvPr>
        </p:nvSpPr>
        <p:spPr>
          <a:xfrm>
            <a:off x="228600" y="914400"/>
            <a:ext cx="4267200" cy="5715000"/>
          </a:xfrm>
        </p:spPr>
        <p:txBody>
          <a:bodyPr/>
          <a:lstStyle/>
          <a:p>
            <a:pPr>
              <a:lnSpc>
                <a:spcPct val="80000"/>
              </a:lnSpc>
              <a:buFontTx/>
              <a:buNone/>
            </a:pPr>
            <a:r>
              <a:rPr lang="en-US" sz="1000" b="1"/>
              <a:t>Alabama:</a:t>
            </a:r>
            <a:r>
              <a:rPr lang="en-US" sz="900"/>
              <a:t> J. Goon, I Stancu</a:t>
            </a:r>
          </a:p>
          <a:p>
            <a:pPr>
              <a:lnSpc>
                <a:spcPct val="80000"/>
              </a:lnSpc>
              <a:buFontTx/>
              <a:buNone/>
            </a:pPr>
            <a:r>
              <a:rPr lang="en-US" sz="1000" b="1"/>
              <a:t>Argonne:</a:t>
            </a:r>
            <a:r>
              <a:rPr lang="en-US" sz="900" b="1"/>
              <a:t>  </a:t>
            </a:r>
            <a:r>
              <a:rPr lang="en-US" sz="900"/>
              <a:t>M. D’Agostino, G. Drake. Z. Djurcic, M. Goodman, X. Huang, V. Guarino, J. Paley, R. Talaga, M. Wetstein</a:t>
            </a:r>
          </a:p>
          <a:p>
            <a:pPr>
              <a:lnSpc>
                <a:spcPct val="80000"/>
              </a:lnSpc>
              <a:buFontTx/>
              <a:buNone/>
            </a:pPr>
            <a:r>
              <a:rPr lang="en-US" sz="1000" b="1"/>
              <a:t>Boston:</a:t>
            </a:r>
            <a:r>
              <a:rPr lang="en-US" sz="900" b="1"/>
              <a:t> </a:t>
            </a:r>
            <a:r>
              <a:rPr lang="en-US" sz="900"/>
              <a:t>E. Hazen</a:t>
            </a:r>
            <a:r>
              <a:rPr lang="en-US" sz="900" b="1"/>
              <a:t>, </a:t>
            </a:r>
            <a:r>
              <a:rPr lang="en-US" sz="900"/>
              <a:t>E. Kearns, S. Linden, J. Stone</a:t>
            </a:r>
          </a:p>
          <a:p>
            <a:pPr>
              <a:lnSpc>
                <a:spcPct val="80000"/>
              </a:lnSpc>
              <a:buFontTx/>
              <a:buNone/>
            </a:pPr>
            <a:r>
              <a:rPr lang="en-US" sz="1000" b="1"/>
              <a:t>Brookhaven:</a:t>
            </a:r>
            <a:r>
              <a:rPr lang="en-US" sz="900" b="1"/>
              <a:t>  </a:t>
            </a:r>
            <a:r>
              <a:rPr lang="en-US" sz="900"/>
              <a:t>M. Bishai, R. Brown, H. Chen, M. Diwan, J. Dolph, G. Geronimo, R. Gill, R. Hackenberg, R. Hahn, S. Hans, D. Jaffe, S. Junnarkar, J.S. Kettell, F. Lanni, L. Littenberg, J. Ling, D. Makowiecki, W. Marciano, W. Morse, Z. Parsa, C. Pearson, V. Radeka, S. Rescia, T. Russo, N. Samios,R. Sharma, N. Simos, J. Sondericker, J. Stewart, H. Tanaka, C. Thorn, B. Viren, Z. Wang, S. White, L. Whitehead,  M. Yeh, B. Yu</a:t>
            </a:r>
          </a:p>
          <a:p>
            <a:pPr>
              <a:lnSpc>
                <a:spcPct val="80000"/>
              </a:lnSpc>
              <a:buFontTx/>
              <a:buNone/>
            </a:pPr>
            <a:r>
              <a:rPr lang="en-US" sz="1000" b="1"/>
              <a:t>Caltech</a:t>
            </a:r>
            <a:r>
              <a:rPr lang="en-US" sz="900" b="1"/>
              <a:t>: </a:t>
            </a:r>
            <a:r>
              <a:rPr lang="en-US" sz="900"/>
              <a:t>R. McKeown, X. Qian, C. Zhang</a:t>
            </a:r>
          </a:p>
          <a:p>
            <a:pPr>
              <a:lnSpc>
                <a:spcPct val="80000"/>
              </a:lnSpc>
              <a:buFontTx/>
              <a:buNone/>
            </a:pPr>
            <a:r>
              <a:rPr lang="en-US" sz="1000" b="1"/>
              <a:t>Cambridge</a:t>
            </a:r>
            <a:r>
              <a:rPr lang="en-US" sz="900"/>
              <a:t>: A. Blake, M. Thomson</a:t>
            </a:r>
          </a:p>
          <a:p>
            <a:pPr>
              <a:lnSpc>
                <a:spcPct val="80000"/>
              </a:lnSpc>
              <a:buFontTx/>
              <a:buNone/>
            </a:pPr>
            <a:r>
              <a:rPr lang="en-US" sz="1000" b="1"/>
              <a:t>Catania/INFN</a:t>
            </a:r>
            <a:r>
              <a:rPr lang="en-US" sz="900" b="1"/>
              <a:t>: </a:t>
            </a:r>
            <a:r>
              <a:rPr lang="en-US" sz="900"/>
              <a:t>V. Bellini, G. Garilli, R. Potenza, M. Trovato</a:t>
            </a:r>
          </a:p>
          <a:p>
            <a:pPr>
              <a:lnSpc>
                <a:spcPct val="80000"/>
              </a:lnSpc>
              <a:buFontTx/>
              <a:buNone/>
            </a:pPr>
            <a:r>
              <a:rPr lang="en-US" sz="1000" b="1"/>
              <a:t>Chicago</a:t>
            </a:r>
            <a:r>
              <a:rPr lang="en-US" sz="900" b="1"/>
              <a:t>: </a:t>
            </a:r>
            <a:r>
              <a:rPr lang="en-US" sz="900"/>
              <a:t>E. Blucher</a:t>
            </a:r>
          </a:p>
          <a:p>
            <a:pPr>
              <a:lnSpc>
                <a:spcPct val="80000"/>
              </a:lnSpc>
              <a:buFontTx/>
              <a:buNone/>
            </a:pPr>
            <a:r>
              <a:rPr lang="en-US" sz="1000" b="1"/>
              <a:t>Colorado</a:t>
            </a:r>
            <a:r>
              <a:rPr lang="en-US" sz="900" b="1"/>
              <a:t>: S. Coleman, </a:t>
            </a:r>
            <a:r>
              <a:rPr lang="en-US" sz="900"/>
              <a:t>R. Johnson, A. Marino, M. Tzanov, E. Zimmerman</a:t>
            </a:r>
          </a:p>
          <a:p>
            <a:pPr>
              <a:lnSpc>
                <a:spcPct val="80000"/>
              </a:lnSpc>
              <a:buFontTx/>
              <a:buNone/>
            </a:pPr>
            <a:r>
              <a:rPr lang="en-US" sz="1000" b="1"/>
              <a:t>Colorado State</a:t>
            </a:r>
            <a:r>
              <a:rPr lang="en-US" sz="900" b="1"/>
              <a:t>:  </a:t>
            </a:r>
            <a:r>
              <a:rPr lang="en-US" sz="900"/>
              <a:t>M. Bass,</a:t>
            </a:r>
            <a:r>
              <a:rPr lang="en-US" sz="900" b="1"/>
              <a:t> </a:t>
            </a:r>
            <a:r>
              <a:rPr lang="en-US" sz="900"/>
              <a:t>B. Berger, J. Brack, N. Buchanan, J. Harton, V. Kravtsov, W. Toki, D. Warner, R. Wilson</a:t>
            </a:r>
          </a:p>
          <a:p>
            <a:pPr>
              <a:lnSpc>
                <a:spcPct val="80000"/>
              </a:lnSpc>
              <a:buFontTx/>
              <a:buNone/>
            </a:pPr>
            <a:r>
              <a:rPr lang="en-US" sz="1000" b="1"/>
              <a:t>Columbia:</a:t>
            </a:r>
            <a:r>
              <a:rPr lang="en-US" sz="900" b="1"/>
              <a:t>  </a:t>
            </a:r>
            <a:r>
              <a:rPr lang="en-US" sz="900"/>
              <a:t>R. Carr, L. Camillieri, C.Y. Chi, G. Karagiorgi, C. Mariani, M. Shaevitz, W. Sippach, W. Willis </a:t>
            </a:r>
          </a:p>
          <a:p>
            <a:pPr>
              <a:lnSpc>
                <a:spcPct val="80000"/>
              </a:lnSpc>
              <a:buFontTx/>
              <a:buNone/>
            </a:pPr>
            <a:r>
              <a:rPr lang="en-US" sz="1000" b="1"/>
              <a:t>Crookston:</a:t>
            </a:r>
            <a:r>
              <a:rPr lang="en-US" sz="900" b="1"/>
              <a:t> </a:t>
            </a:r>
            <a:r>
              <a:rPr lang="en-US" sz="900"/>
              <a:t>D. Demuth</a:t>
            </a:r>
            <a:endParaRPr lang="en-US" sz="900" b="1"/>
          </a:p>
          <a:p>
            <a:pPr>
              <a:lnSpc>
                <a:spcPct val="80000"/>
              </a:lnSpc>
              <a:buFontTx/>
              <a:buNone/>
            </a:pPr>
            <a:r>
              <a:rPr lang="en-US" sz="1000" b="1"/>
              <a:t>Dakota State:</a:t>
            </a:r>
            <a:r>
              <a:rPr lang="en-US" sz="900" b="1"/>
              <a:t> </a:t>
            </a:r>
            <a:r>
              <a:rPr lang="en-US" sz="900"/>
              <a:t>B. Szcerbinska</a:t>
            </a:r>
          </a:p>
          <a:p>
            <a:pPr>
              <a:lnSpc>
                <a:spcPct val="80000"/>
              </a:lnSpc>
              <a:buFontTx/>
              <a:buNone/>
            </a:pPr>
            <a:r>
              <a:rPr lang="en-US" sz="1000" b="1"/>
              <a:t>Davis</a:t>
            </a:r>
            <a:r>
              <a:rPr lang="en-US" sz="900" b="1"/>
              <a:t>: </a:t>
            </a:r>
            <a:r>
              <a:rPr lang="en-US" sz="900"/>
              <a:t>M. Bergevin,</a:t>
            </a:r>
            <a:r>
              <a:rPr lang="en-US" sz="900" b="1"/>
              <a:t> </a:t>
            </a:r>
            <a:r>
              <a:rPr lang="en-US" sz="900"/>
              <a:t>R. Breedon, J. Felde, P. Gupta, M. Tripanthi, R. Svoboda</a:t>
            </a:r>
          </a:p>
          <a:p>
            <a:pPr>
              <a:lnSpc>
                <a:spcPct val="80000"/>
              </a:lnSpc>
              <a:buFontTx/>
              <a:buNone/>
            </a:pPr>
            <a:r>
              <a:rPr lang="en-US" sz="1000" b="1"/>
              <a:t>Drexel:</a:t>
            </a:r>
            <a:r>
              <a:rPr lang="en-US" sz="900" b="1"/>
              <a:t> </a:t>
            </a:r>
            <a:r>
              <a:rPr lang="en-US" sz="900"/>
              <a:t>C. Lane, J. Maricic, R. Milincic, K. Zbiri</a:t>
            </a:r>
            <a:endParaRPr lang="en-US" sz="900" b="1"/>
          </a:p>
          <a:p>
            <a:pPr>
              <a:lnSpc>
                <a:spcPct val="80000"/>
              </a:lnSpc>
              <a:buFontTx/>
              <a:buNone/>
            </a:pPr>
            <a:r>
              <a:rPr lang="en-US" sz="1000" b="1"/>
              <a:t>Duke:</a:t>
            </a:r>
            <a:r>
              <a:rPr lang="en-US" sz="900" b="1"/>
              <a:t> </a:t>
            </a:r>
            <a:r>
              <a:rPr lang="en-US" sz="900"/>
              <a:t>T. Akiri,</a:t>
            </a:r>
            <a:r>
              <a:rPr lang="en-US" sz="900" b="1"/>
              <a:t> </a:t>
            </a:r>
            <a:r>
              <a:rPr lang="en-US" sz="900"/>
              <a:t>J. Fowler, K. Scholberg, C. Walter, R. Wendell</a:t>
            </a:r>
          </a:p>
          <a:p>
            <a:pPr>
              <a:lnSpc>
                <a:spcPct val="80000"/>
              </a:lnSpc>
              <a:buFontTx/>
              <a:buNone/>
            </a:pPr>
            <a:r>
              <a:rPr lang="en-US" sz="1000" b="1"/>
              <a:t>Duluth:</a:t>
            </a:r>
            <a:r>
              <a:rPr lang="en-US" sz="900" b="1"/>
              <a:t> </a:t>
            </a:r>
            <a:r>
              <a:rPr lang="en-US" sz="900"/>
              <a:t>R. Gran, A. Habig</a:t>
            </a:r>
          </a:p>
          <a:p>
            <a:pPr>
              <a:lnSpc>
                <a:spcPct val="80000"/>
              </a:lnSpc>
              <a:buFontTx/>
              <a:buNone/>
            </a:pPr>
            <a:r>
              <a:rPr lang="en-US" sz="1000" b="1"/>
              <a:t>Fermilab:</a:t>
            </a:r>
            <a:r>
              <a:rPr lang="en-US" sz="900" b="1"/>
              <a:t> </a:t>
            </a:r>
            <a:r>
              <a:rPr lang="en-US" sz="900"/>
              <a:t>D. Allspach,</a:t>
            </a:r>
            <a:r>
              <a:rPr lang="en-US" sz="900" b="1"/>
              <a:t> </a:t>
            </a:r>
            <a:r>
              <a:rPr lang="en-US" sz="900"/>
              <a:t>M. Andrews,</a:t>
            </a:r>
            <a:r>
              <a:rPr lang="en-US" sz="900" b="1"/>
              <a:t> </a:t>
            </a:r>
            <a:r>
              <a:rPr lang="en-US" sz="900"/>
              <a:t>B. Baller, E. Berman, D. Boehnlein, M. Campbell, A. Chen, S. Childress, B. DeMaat, A. Drozhdin, T. Dykhuis, C. Escobar, A. Hahn, S. Hays, A. Heavey, J. Howell, P. Huhr, J. Hylen, C. James, M. Johnson, J. Johnstone, T. Junk, B. Kayser, G. Koizumi, T. Lackowski, P. Lucas, B. Lundberg, T. Lundin, P. Mantsch, E. McCluskey, N. Mokhov, C. Moore, J. Morfin, B. Norris, V. Papadimitriou,  R. Plunkett, C. Polly, S. Pordes, O. Prokofiev, J. Raaf, G. Rameika, B. Rebel, D. Reitzner, K. Riesselmann, R. Rucinski, R. Schmidt, D. Schmitz, P. Shanahan, M. Stancari, J. Strait, S. Striganov, K. Vaziri, G. Velev, G. Zeller, R. Zwaska</a:t>
            </a:r>
          </a:p>
          <a:p>
            <a:pPr>
              <a:lnSpc>
                <a:spcPct val="80000"/>
              </a:lnSpc>
              <a:buFontTx/>
              <a:buNone/>
            </a:pPr>
            <a:r>
              <a:rPr lang="en-US" sz="1000" b="1"/>
              <a:t>Hawaii:</a:t>
            </a:r>
            <a:r>
              <a:rPr lang="en-US" sz="900" b="1"/>
              <a:t> </a:t>
            </a:r>
            <a:r>
              <a:rPr lang="en-US" sz="900"/>
              <a:t>S. Dye, J. Kumar, J. Learned, S. Matsuno, S. Pakvasa,  M. Rosen, G. Varner</a:t>
            </a:r>
          </a:p>
          <a:p>
            <a:pPr>
              <a:lnSpc>
                <a:spcPct val="80000"/>
              </a:lnSpc>
              <a:buFontTx/>
              <a:buNone/>
            </a:pPr>
            <a:r>
              <a:rPr lang="en-US" sz="1000" b="1"/>
              <a:t>Indian Universities:</a:t>
            </a:r>
            <a:r>
              <a:rPr lang="en-US" sz="900" b="1"/>
              <a:t> </a:t>
            </a:r>
            <a:r>
              <a:rPr lang="en-US" sz="900"/>
              <a:t>V. Singh (BHU); B. Choudhary, S. Mandal (DU); B. Bhuyan [IIT(G)]; V. Bhatnagar, A. Kumar, S. Sahijpal(PU)</a:t>
            </a:r>
          </a:p>
          <a:p>
            <a:pPr>
              <a:lnSpc>
                <a:spcPct val="80000"/>
              </a:lnSpc>
              <a:buFontTx/>
              <a:buNone/>
            </a:pPr>
            <a:r>
              <a:rPr lang="en-US" sz="1000" b="1"/>
              <a:t>Indiana:</a:t>
            </a:r>
            <a:r>
              <a:rPr lang="en-US" sz="900" b="1"/>
              <a:t> </a:t>
            </a:r>
            <a:r>
              <a:rPr lang="en-US" sz="900"/>
              <a:t> W. Fox, C. Johnson, M. Messier, S. Mufson, J. Musser, R. Tayloe, J. Urheim</a:t>
            </a:r>
          </a:p>
          <a:p>
            <a:pPr>
              <a:lnSpc>
                <a:spcPct val="80000"/>
              </a:lnSpc>
              <a:buFontTx/>
              <a:buNone/>
            </a:pPr>
            <a:r>
              <a:rPr lang="en-US" sz="1000" b="1"/>
              <a:t>Iowa State:</a:t>
            </a:r>
            <a:r>
              <a:rPr lang="en-US" sz="900" b="1"/>
              <a:t> </a:t>
            </a:r>
            <a:r>
              <a:rPr lang="en-US" sz="900"/>
              <a:t>M. Sanchez</a:t>
            </a:r>
          </a:p>
        </p:txBody>
      </p:sp>
      <p:sp>
        <p:nvSpPr>
          <p:cNvPr id="76804" name="Rectangle 4"/>
          <p:cNvSpPr>
            <a:spLocks noGrp="1" noChangeArrowheads="1"/>
          </p:cNvSpPr>
          <p:nvPr>
            <p:ph type="body" sz="half" idx="2"/>
          </p:nvPr>
        </p:nvSpPr>
        <p:spPr>
          <a:xfrm>
            <a:off x="4419600" y="685800"/>
            <a:ext cx="4038600" cy="6019800"/>
          </a:xfrm>
        </p:spPr>
        <p:txBody>
          <a:bodyPr/>
          <a:lstStyle/>
          <a:p>
            <a:pPr>
              <a:lnSpc>
                <a:spcPct val="80000"/>
              </a:lnSpc>
              <a:buFontTx/>
              <a:buNone/>
            </a:pPr>
            <a:r>
              <a:rPr lang="en-US" sz="1000" b="1"/>
              <a:t>IPMU/Tokyo:</a:t>
            </a:r>
            <a:r>
              <a:rPr lang="en-US" b="1"/>
              <a:t> </a:t>
            </a:r>
            <a:r>
              <a:rPr lang="en-US" sz="900"/>
              <a:t>M. Vagins</a:t>
            </a:r>
          </a:p>
          <a:p>
            <a:pPr>
              <a:lnSpc>
                <a:spcPct val="80000"/>
              </a:lnSpc>
              <a:buFontTx/>
              <a:buNone/>
            </a:pPr>
            <a:r>
              <a:rPr lang="en-US" sz="1000" b="1"/>
              <a:t>Irvine:</a:t>
            </a:r>
            <a:r>
              <a:rPr lang="en-US" sz="900" b="1"/>
              <a:t> </a:t>
            </a:r>
            <a:r>
              <a:rPr lang="en-US" sz="900"/>
              <a:t>G. Carminati,</a:t>
            </a:r>
            <a:r>
              <a:rPr lang="en-US" sz="900" b="1"/>
              <a:t> </a:t>
            </a:r>
            <a:r>
              <a:rPr lang="en-US" sz="900"/>
              <a:t>W. Kropp, M. Smy, H. Sobel</a:t>
            </a:r>
          </a:p>
          <a:p>
            <a:pPr>
              <a:lnSpc>
                <a:spcPct val="80000"/>
              </a:lnSpc>
              <a:buFontTx/>
              <a:buNone/>
            </a:pPr>
            <a:r>
              <a:rPr lang="en-US" sz="1000" b="1"/>
              <a:t>Kansas State:</a:t>
            </a:r>
            <a:r>
              <a:rPr lang="en-US" sz="900" b="1"/>
              <a:t> </a:t>
            </a:r>
            <a:r>
              <a:rPr lang="en-US" sz="900"/>
              <a:t>T. Bolton, G. Horton-Smith</a:t>
            </a:r>
          </a:p>
          <a:p>
            <a:pPr>
              <a:lnSpc>
                <a:spcPct val="80000"/>
              </a:lnSpc>
              <a:buFontTx/>
              <a:buNone/>
            </a:pPr>
            <a:r>
              <a:rPr lang="en-US" sz="1000" b="1"/>
              <a:t>LBL:</a:t>
            </a:r>
            <a:r>
              <a:rPr lang="en-US" sz="900" b="1"/>
              <a:t> </a:t>
            </a:r>
            <a:r>
              <a:rPr lang="en-US" sz="900"/>
              <a:t>R. Kadel, B. Fujikawa, D. Taylor</a:t>
            </a:r>
          </a:p>
          <a:p>
            <a:pPr>
              <a:lnSpc>
                <a:spcPct val="80000"/>
              </a:lnSpc>
              <a:buFontTx/>
              <a:buNone/>
            </a:pPr>
            <a:r>
              <a:rPr lang="en-US" sz="1000" b="1"/>
              <a:t>Livermore:</a:t>
            </a:r>
            <a:r>
              <a:rPr lang="en-US" sz="900" b="1"/>
              <a:t> </a:t>
            </a:r>
            <a:r>
              <a:rPr lang="en-US" sz="900"/>
              <a:t>A. Bernstein, R. Bionta, S. Dazeley, S. Ouedraogo</a:t>
            </a:r>
          </a:p>
          <a:p>
            <a:pPr>
              <a:lnSpc>
                <a:spcPct val="80000"/>
              </a:lnSpc>
              <a:buFontTx/>
              <a:buNone/>
            </a:pPr>
            <a:r>
              <a:rPr lang="en-US" sz="1000" b="1"/>
              <a:t>London-UCL</a:t>
            </a:r>
            <a:r>
              <a:rPr lang="en-US" sz="1000"/>
              <a:t>:</a:t>
            </a:r>
            <a:r>
              <a:rPr lang="en-US" sz="900"/>
              <a:t>  J. Thomas</a:t>
            </a:r>
          </a:p>
          <a:p>
            <a:pPr>
              <a:lnSpc>
                <a:spcPct val="80000"/>
              </a:lnSpc>
              <a:buFontTx/>
              <a:buNone/>
            </a:pPr>
            <a:r>
              <a:rPr lang="en-US" sz="1000" b="1"/>
              <a:t>Los Alamos:</a:t>
            </a:r>
            <a:r>
              <a:rPr lang="en-US" sz="900"/>
              <a:t> S. Elliott, A. Friedland, V. Gehman, G. Garvey, T. Haines, D. Lee, W. Louis, C. Mauger, G. Mills, A. Norrick, Z. Pavlovic, G. Sinnis, W. Sondheim, R. Van de Water, H. White</a:t>
            </a:r>
          </a:p>
          <a:p>
            <a:pPr>
              <a:lnSpc>
                <a:spcPct val="80000"/>
              </a:lnSpc>
              <a:buFontTx/>
              <a:buNone/>
            </a:pPr>
            <a:r>
              <a:rPr lang="en-US" sz="1000" b="1"/>
              <a:t>Louisiana State:</a:t>
            </a:r>
            <a:r>
              <a:rPr lang="en-US" sz="900"/>
              <a:t> W. Coleman, T. Kutter, W. Metcalf, M. Tzanov</a:t>
            </a:r>
          </a:p>
          <a:p>
            <a:pPr>
              <a:lnSpc>
                <a:spcPct val="80000"/>
              </a:lnSpc>
              <a:buFontTx/>
              <a:buNone/>
            </a:pPr>
            <a:r>
              <a:rPr lang="en-US" sz="1000" b="1"/>
              <a:t>Maryland:</a:t>
            </a:r>
            <a:r>
              <a:rPr lang="en-US" sz="900" b="1"/>
              <a:t> </a:t>
            </a:r>
            <a:r>
              <a:rPr lang="en-US" sz="900"/>
              <a:t>E. Blaufuss, R. Hellauer, T. Straszheim, G. Sullivan</a:t>
            </a:r>
          </a:p>
          <a:p>
            <a:pPr>
              <a:lnSpc>
                <a:spcPct val="80000"/>
              </a:lnSpc>
              <a:buFontTx/>
              <a:buNone/>
            </a:pPr>
            <a:r>
              <a:rPr lang="en-US" sz="1000" b="1"/>
              <a:t>Michigan State:</a:t>
            </a:r>
            <a:r>
              <a:rPr lang="en-US" sz="900" b="1"/>
              <a:t> </a:t>
            </a:r>
            <a:r>
              <a:rPr lang="en-US" sz="900"/>
              <a:t>E. Arrieta-Diaz</a:t>
            </a:r>
            <a:r>
              <a:rPr lang="en-US" sz="900" b="1"/>
              <a:t>, </a:t>
            </a:r>
            <a:r>
              <a:rPr lang="en-US" sz="900"/>
              <a:t>C. Bromberg, D. Edmunds, J. Huston, B. Page</a:t>
            </a:r>
          </a:p>
          <a:p>
            <a:pPr>
              <a:lnSpc>
                <a:spcPct val="80000"/>
              </a:lnSpc>
              <a:buFontTx/>
              <a:buNone/>
            </a:pPr>
            <a:r>
              <a:rPr lang="en-US" sz="1000" b="1"/>
              <a:t>Minnesota:</a:t>
            </a:r>
            <a:r>
              <a:rPr lang="en-US" sz="900" b="1"/>
              <a:t> </a:t>
            </a:r>
            <a:r>
              <a:rPr lang="en-US" sz="900"/>
              <a:t>M. Marshak, W. Miller</a:t>
            </a:r>
          </a:p>
          <a:p>
            <a:pPr>
              <a:lnSpc>
                <a:spcPct val="80000"/>
              </a:lnSpc>
              <a:buFontTx/>
              <a:buNone/>
            </a:pPr>
            <a:r>
              <a:rPr lang="en-US" sz="1000" b="1"/>
              <a:t>MIT:</a:t>
            </a:r>
            <a:r>
              <a:rPr lang="en-US" sz="900" b="1"/>
              <a:t> </a:t>
            </a:r>
            <a:r>
              <a:rPr lang="en-US" sz="900"/>
              <a:t>W. Barletta,</a:t>
            </a:r>
            <a:r>
              <a:rPr lang="en-US" sz="900" b="1"/>
              <a:t> </a:t>
            </a:r>
            <a:r>
              <a:rPr lang="en-US" sz="900"/>
              <a:t>J. Conrad, T. Katori, R. Lanza, L. Winslow</a:t>
            </a:r>
          </a:p>
          <a:p>
            <a:pPr>
              <a:lnSpc>
                <a:spcPct val="80000"/>
              </a:lnSpc>
              <a:buFontTx/>
              <a:buNone/>
            </a:pPr>
            <a:r>
              <a:rPr lang="en-US" sz="1000" b="1"/>
              <a:t>NGA:</a:t>
            </a:r>
            <a:r>
              <a:rPr lang="en-US" sz="900"/>
              <a:t>  S. Malys, S. Usman</a:t>
            </a:r>
          </a:p>
          <a:p>
            <a:pPr>
              <a:lnSpc>
                <a:spcPct val="80000"/>
              </a:lnSpc>
              <a:buFontTx/>
              <a:buNone/>
            </a:pPr>
            <a:r>
              <a:rPr lang="en-US" sz="1000" b="1"/>
              <a:t>New Mexico</a:t>
            </a:r>
            <a:r>
              <a:rPr lang="en-US" sz="900" b="1"/>
              <a:t>: </a:t>
            </a:r>
            <a:r>
              <a:rPr lang="en-US" sz="900"/>
              <a:t>B. Becker, J. Mathews</a:t>
            </a:r>
          </a:p>
          <a:p>
            <a:pPr>
              <a:lnSpc>
                <a:spcPct val="80000"/>
              </a:lnSpc>
              <a:buFontTx/>
              <a:buNone/>
            </a:pPr>
            <a:r>
              <a:rPr lang="en-US" sz="1000" b="1"/>
              <a:t>Notre Dame:</a:t>
            </a:r>
            <a:r>
              <a:rPr lang="en-US" sz="900" b="1"/>
              <a:t> </a:t>
            </a:r>
            <a:r>
              <a:rPr lang="en-US" sz="900"/>
              <a:t>J. Losecco</a:t>
            </a:r>
          </a:p>
          <a:p>
            <a:pPr>
              <a:lnSpc>
                <a:spcPct val="80000"/>
              </a:lnSpc>
              <a:buFontTx/>
              <a:buNone/>
            </a:pPr>
            <a:r>
              <a:rPr lang="en-US" sz="1000" b="1"/>
              <a:t>Oxford</a:t>
            </a:r>
            <a:r>
              <a:rPr lang="en-US" sz="1000"/>
              <a:t>:</a:t>
            </a:r>
            <a:r>
              <a:rPr lang="en-US" sz="900"/>
              <a:t>  G. Barr, J. DeJong, A. Weber</a:t>
            </a:r>
          </a:p>
          <a:p>
            <a:pPr>
              <a:lnSpc>
                <a:spcPct val="80000"/>
              </a:lnSpc>
              <a:buFontTx/>
              <a:buNone/>
            </a:pPr>
            <a:r>
              <a:rPr lang="en-US" sz="1000" b="1"/>
              <a:t>Pennsylvania</a:t>
            </a:r>
            <a:r>
              <a:rPr lang="en-US" sz="900" b="1"/>
              <a:t>: </a:t>
            </a:r>
            <a:r>
              <a:rPr lang="en-US" sz="900"/>
              <a:t>J. Klein, K. Lande, A. Mann, M. Newcomer, S. Seibert, R. vanBerg</a:t>
            </a:r>
          </a:p>
          <a:p>
            <a:pPr>
              <a:lnSpc>
                <a:spcPct val="80000"/>
              </a:lnSpc>
              <a:buFontTx/>
              <a:buNone/>
            </a:pPr>
            <a:r>
              <a:rPr lang="en-US" sz="1000" b="1"/>
              <a:t>Pittsburgh:</a:t>
            </a:r>
            <a:r>
              <a:rPr lang="en-US" sz="900" b="1"/>
              <a:t> </a:t>
            </a:r>
            <a:r>
              <a:rPr lang="en-US" sz="900"/>
              <a:t>D. Naples, V. Paolone</a:t>
            </a:r>
          </a:p>
          <a:p>
            <a:pPr>
              <a:lnSpc>
                <a:spcPct val="80000"/>
              </a:lnSpc>
              <a:buFontTx/>
              <a:buNone/>
            </a:pPr>
            <a:r>
              <a:rPr lang="en-US" sz="1000" b="1"/>
              <a:t>Princeton:</a:t>
            </a:r>
            <a:r>
              <a:rPr lang="en-US" sz="900" b="1"/>
              <a:t> </a:t>
            </a:r>
            <a:r>
              <a:rPr lang="en-US" sz="900"/>
              <a:t>Q. He, K. McDonald</a:t>
            </a:r>
          </a:p>
          <a:p>
            <a:pPr>
              <a:lnSpc>
                <a:spcPct val="80000"/>
              </a:lnSpc>
              <a:buFontTx/>
              <a:buNone/>
            </a:pPr>
            <a:r>
              <a:rPr lang="en-US" sz="1000" b="1"/>
              <a:t>Rensselaer:</a:t>
            </a:r>
            <a:r>
              <a:rPr lang="en-US" sz="900" b="1"/>
              <a:t> </a:t>
            </a:r>
            <a:r>
              <a:rPr lang="en-US" sz="900"/>
              <a:t>D. Kaminski, J. Napolitano, S. Salon, P. Stoler</a:t>
            </a:r>
          </a:p>
          <a:p>
            <a:pPr>
              <a:lnSpc>
                <a:spcPct val="80000"/>
              </a:lnSpc>
              <a:buFontTx/>
              <a:buNone/>
            </a:pPr>
            <a:r>
              <a:rPr lang="en-US" sz="1000" b="1"/>
              <a:t>Rochester:</a:t>
            </a:r>
            <a:r>
              <a:rPr lang="en-US" sz="900" b="1"/>
              <a:t> </a:t>
            </a:r>
            <a:r>
              <a:rPr lang="en-US" sz="900"/>
              <a:t>R. Bradford, K. McFarland</a:t>
            </a:r>
          </a:p>
          <a:p>
            <a:pPr>
              <a:lnSpc>
                <a:spcPct val="80000"/>
              </a:lnSpc>
              <a:buFontTx/>
              <a:buNone/>
            </a:pPr>
            <a:r>
              <a:rPr lang="en-US" sz="1000" b="1"/>
              <a:t>SDMST:</a:t>
            </a:r>
            <a:r>
              <a:rPr lang="en-US" sz="900" b="1"/>
              <a:t>  </a:t>
            </a:r>
            <a:r>
              <a:rPr lang="en-US" sz="900"/>
              <a:t>X. Bai, R. Corey</a:t>
            </a:r>
          </a:p>
          <a:p>
            <a:pPr>
              <a:lnSpc>
                <a:spcPct val="80000"/>
              </a:lnSpc>
              <a:buFontTx/>
              <a:buNone/>
            </a:pPr>
            <a:r>
              <a:rPr lang="en-US" sz="1000" b="1"/>
              <a:t>SMU:</a:t>
            </a:r>
            <a:r>
              <a:rPr lang="en-US" sz="900"/>
              <a:t> T. Liu, J. Ye</a:t>
            </a:r>
          </a:p>
          <a:p>
            <a:pPr>
              <a:lnSpc>
                <a:spcPct val="80000"/>
              </a:lnSpc>
              <a:buFontTx/>
              <a:buNone/>
            </a:pPr>
            <a:r>
              <a:rPr lang="en-US" sz="1000" b="1"/>
              <a:t>South Carolina</a:t>
            </a:r>
            <a:r>
              <a:rPr lang="en-US" sz="900" b="1"/>
              <a:t>: </a:t>
            </a:r>
            <a:r>
              <a:rPr lang="en-US" sz="900"/>
              <a:t>H. Duyang,</a:t>
            </a:r>
            <a:r>
              <a:rPr lang="en-US" sz="900" b="1"/>
              <a:t> </a:t>
            </a:r>
            <a:r>
              <a:rPr lang="en-US" sz="900"/>
              <a:t>S. Mishra, R. Petti, C. Rosenfeld</a:t>
            </a:r>
          </a:p>
          <a:p>
            <a:pPr>
              <a:lnSpc>
                <a:spcPct val="80000"/>
              </a:lnSpc>
              <a:buFontTx/>
              <a:buNone/>
            </a:pPr>
            <a:r>
              <a:rPr lang="en-US" sz="1000" b="1"/>
              <a:t>South Dakota State</a:t>
            </a:r>
            <a:r>
              <a:rPr lang="en-US" sz="900" b="1"/>
              <a:t>: </a:t>
            </a:r>
            <a:r>
              <a:rPr lang="en-US" sz="900"/>
              <a:t>B. Bleakley, K. McTaggert</a:t>
            </a:r>
          </a:p>
          <a:p>
            <a:pPr>
              <a:lnSpc>
                <a:spcPct val="80000"/>
              </a:lnSpc>
              <a:buFontTx/>
              <a:buNone/>
            </a:pPr>
            <a:r>
              <a:rPr lang="en-US" sz="1000" b="1"/>
              <a:t>Syracuse: </a:t>
            </a:r>
            <a:r>
              <a:rPr lang="en-US" sz="900"/>
              <a:t>M. Artuso, S. Blusk, T. Skwarnicki, M. Soderberg, S. Stone</a:t>
            </a:r>
            <a:endParaRPr lang="en-US" sz="1000" b="1"/>
          </a:p>
          <a:p>
            <a:pPr>
              <a:lnSpc>
                <a:spcPct val="80000"/>
              </a:lnSpc>
              <a:buFontTx/>
              <a:buNone/>
            </a:pPr>
            <a:r>
              <a:rPr lang="en-US" sz="1000" b="1"/>
              <a:t>Texas:</a:t>
            </a:r>
            <a:r>
              <a:rPr lang="en-US" sz="900" b="1"/>
              <a:t> </a:t>
            </a:r>
            <a:r>
              <a:rPr lang="en-US" sz="900"/>
              <a:t>S. Kopp, K. Lang, R. Mehdiyev</a:t>
            </a:r>
          </a:p>
          <a:p>
            <a:pPr>
              <a:lnSpc>
                <a:spcPct val="80000"/>
              </a:lnSpc>
              <a:buFontTx/>
              <a:buNone/>
            </a:pPr>
            <a:r>
              <a:rPr lang="en-US" sz="1000" b="1"/>
              <a:t>Tufts:</a:t>
            </a:r>
            <a:r>
              <a:rPr lang="en-US" sz="900" b="1"/>
              <a:t> </a:t>
            </a:r>
            <a:r>
              <a:rPr lang="en-US" sz="900"/>
              <a:t>H. Gallagher, T. Kafka, W. Mann, J. Schnepps</a:t>
            </a:r>
          </a:p>
          <a:p>
            <a:pPr>
              <a:lnSpc>
                <a:spcPct val="80000"/>
              </a:lnSpc>
              <a:buFontTx/>
              <a:buNone/>
            </a:pPr>
            <a:r>
              <a:rPr lang="en-US" sz="1000" b="1"/>
              <a:t>UCLA:</a:t>
            </a:r>
            <a:r>
              <a:rPr lang="en-US" sz="900" b="1"/>
              <a:t> </a:t>
            </a:r>
            <a:r>
              <a:rPr lang="en-US" sz="900"/>
              <a:t>K. Arisaka, D. Cline, K. Lee, Y. Meng, F. Sergiampietri, H. Wang</a:t>
            </a:r>
          </a:p>
          <a:p>
            <a:pPr>
              <a:lnSpc>
                <a:spcPct val="80000"/>
              </a:lnSpc>
              <a:buFontTx/>
              <a:buNone/>
            </a:pPr>
            <a:r>
              <a:rPr lang="en-US" sz="1000" b="1"/>
              <a:t>Virginia Tech:</a:t>
            </a:r>
            <a:r>
              <a:rPr lang="en-US" sz="900" b="1"/>
              <a:t> </a:t>
            </a:r>
            <a:r>
              <a:rPr lang="en-US" sz="900"/>
              <a:t>E. Guarnaccia</a:t>
            </a:r>
            <a:r>
              <a:rPr lang="en-US" sz="900" b="1"/>
              <a:t>, </a:t>
            </a:r>
            <a:r>
              <a:rPr lang="en-US" sz="900"/>
              <a:t>J. Link, D. Mohapatra, R. Raghavan</a:t>
            </a:r>
          </a:p>
          <a:p>
            <a:pPr>
              <a:lnSpc>
                <a:spcPct val="80000"/>
              </a:lnSpc>
              <a:buFontTx/>
              <a:buNone/>
            </a:pPr>
            <a:r>
              <a:rPr lang="en-US" sz="1000" b="1"/>
              <a:t>Washington</a:t>
            </a:r>
            <a:r>
              <a:rPr lang="en-US" sz="900" b="1"/>
              <a:t>: H. Berns, </a:t>
            </a:r>
            <a:r>
              <a:rPr lang="en-US" sz="900"/>
              <a:t>S. Enomoto, J. Kaspar, N. Tolich, H.K. Tseung</a:t>
            </a:r>
          </a:p>
          <a:p>
            <a:pPr>
              <a:lnSpc>
                <a:spcPct val="80000"/>
              </a:lnSpc>
              <a:buFontTx/>
              <a:buNone/>
            </a:pPr>
            <a:r>
              <a:rPr lang="en-US" sz="1000" b="1"/>
              <a:t>Wisconsin:</a:t>
            </a:r>
            <a:r>
              <a:rPr lang="en-US" sz="900" b="1"/>
              <a:t> </a:t>
            </a:r>
            <a:r>
              <a:rPr lang="en-US" sz="900"/>
              <a:t>B. Balantekin, F. Feyzi, K. Heeger, A. Karle, R. Maruyama, D. Webber, C. Wendt</a:t>
            </a:r>
          </a:p>
          <a:p>
            <a:pPr>
              <a:lnSpc>
                <a:spcPct val="80000"/>
              </a:lnSpc>
              <a:buFontTx/>
              <a:buNone/>
            </a:pPr>
            <a:r>
              <a:rPr lang="en-US" sz="1000" b="1"/>
              <a:t>Yale:</a:t>
            </a:r>
            <a:r>
              <a:rPr lang="en-US" sz="900" b="1"/>
              <a:t> </a:t>
            </a:r>
            <a:r>
              <a:rPr lang="en-US" sz="900"/>
              <a:t>E. Church, B. Fleming, R. Guenette, K. Partyka, J. Spitz, A. Szelc</a:t>
            </a:r>
          </a:p>
        </p:txBody>
      </p:sp>
      <p:sp>
        <p:nvSpPr>
          <p:cNvPr id="76805" name="Text Box 5"/>
          <p:cNvSpPr txBox="1">
            <a:spLocks noChangeArrowheads="1"/>
          </p:cNvSpPr>
          <p:nvPr/>
        </p:nvSpPr>
        <p:spPr bwMode="auto">
          <a:xfrm>
            <a:off x="8610600" y="5562600"/>
            <a:ext cx="320675" cy="1143000"/>
          </a:xfrm>
          <a:prstGeom prst="rect">
            <a:avLst/>
          </a:prstGeom>
          <a:noFill/>
          <a:ln w="9525">
            <a:noFill/>
            <a:miter lim="800000"/>
            <a:headEnd/>
            <a:tailEnd/>
          </a:ln>
          <a:effectLst/>
        </p:spPr>
        <p:txBody>
          <a:bodyPr vert="eaVert">
            <a:prstTxWarp prst="textNoShape">
              <a:avLst/>
            </a:prstTxWarp>
            <a:spAutoFit/>
          </a:bodyPr>
          <a:lstStyle/>
          <a:p>
            <a:pPr>
              <a:spcBef>
                <a:spcPct val="50000"/>
              </a:spcBef>
            </a:pPr>
            <a:r>
              <a:rPr lang="en-US" sz="900" i="1"/>
              <a:t>22 April  2011</a:t>
            </a:r>
          </a:p>
        </p:txBody>
      </p:sp>
      <p:sp>
        <p:nvSpPr>
          <p:cNvPr id="6" name="TextBox 5"/>
          <p:cNvSpPr txBox="1"/>
          <p:nvPr/>
        </p:nvSpPr>
        <p:spPr>
          <a:xfrm>
            <a:off x="580016" y="6480472"/>
            <a:ext cx="4416594" cy="369332"/>
          </a:xfrm>
          <a:prstGeom prst="rect">
            <a:avLst/>
          </a:prstGeom>
          <a:noFill/>
        </p:spPr>
        <p:txBody>
          <a:bodyPr wrap="none" rtlCol="0">
            <a:spAutoFit/>
          </a:bodyPr>
          <a:lstStyle/>
          <a:p>
            <a:r>
              <a:rPr lang="en-US" dirty="0" smtClean="0"/>
              <a:t>~300 physicists and engineers, 55 institutions </a:t>
            </a:r>
            <a:endParaRPr lang="en-US" dirty="0"/>
          </a:p>
        </p:txBody>
      </p:sp>
      <p:pic>
        <p:nvPicPr>
          <p:cNvPr id="8" name="Picture 7" descr="LBNE Logo.png"/>
          <p:cNvPicPr>
            <a:picLocks noChangeAspect="1"/>
          </p:cNvPicPr>
          <p:nvPr/>
        </p:nvPicPr>
        <p:blipFill>
          <a:blip r:embed="rId2"/>
          <a:stretch>
            <a:fillRect/>
          </a:stretch>
        </p:blipFill>
        <p:spPr>
          <a:xfrm>
            <a:off x="0" y="0"/>
            <a:ext cx="1600200" cy="853440"/>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5" name="Title 1"/>
          <p:cNvSpPr>
            <a:spLocks noGrp="1"/>
          </p:cNvSpPr>
          <p:nvPr>
            <p:ph type="title"/>
          </p:nvPr>
        </p:nvSpPr>
        <p:spPr>
          <a:xfrm>
            <a:off x="457200" y="46038"/>
            <a:ext cx="8229600" cy="822325"/>
          </a:xfrm>
        </p:spPr>
        <p:txBody>
          <a:bodyPr/>
          <a:lstStyle/>
          <a:p>
            <a:pPr eaLnBrk="1" hangingPunct="1"/>
            <a:r>
              <a:rPr lang="en-US" sz="2800" dirty="0" smtClean="0">
                <a:ea typeface="ＭＳ Ｐゴシック"/>
              </a:rPr>
              <a:t>Most Cost Effective: MI-10, Shallow</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50</a:t>
            </a:fld>
            <a:endParaRPr lang="en-US" dirty="0" smtClean="0">
              <a:ea typeface="ＭＳ Ｐゴシック"/>
            </a:endParaRPr>
          </a:p>
        </p:txBody>
      </p:sp>
      <p:pic>
        <p:nvPicPr>
          <p:cNvPr id="4098" name="Picture 2" descr="sketch4444"/>
          <p:cNvPicPr>
            <a:picLocks noChangeAspect="1" noChangeArrowheads="1"/>
          </p:cNvPicPr>
          <p:nvPr/>
        </p:nvPicPr>
        <p:blipFill>
          <a:blip r:embed="rId2"/>
          <a:srcRect/>
          <a:stretch>
            <a:fillRect/>
          </a:stretch>
        </p:blipFill>
        <p:spPr bwMode="auto">
          <a:xfrm>
            <a:off x="640080" y="1005839"/>
            <a:ext cx="7968996" cy="4352544"/>
          </a:xfrm>
          <a:prstGeom prst="rect">
            <a:avLst/>
          </a:prstGeom>
          <a:noFill/>
          <a:ln w="9525">
            <a:noFill/>
            <a:miter lim="800000"/>
            <a:headEnd/>
            <a:tailEnd/>
          </a:ln>
        </p:spPr>
      </p:pic>
      <p:sp>
        <p:nvSpPr>
          <p:cNvPr id="13314" name="Content Placeholder 2"/>
          <p:cNvSpPr txBox="1">
            <a:spLocks/>
          </p:cNvSpPr>
          <p:nvPr/>
        </p:nvSpPr>
        <p:spPr bwMode="auto">
          <a:xfrm>
            <a:off x="365125" y="4301328"/>
            <a:ext cx="8521700" cy="1904364"/>
          </a:xfrm>
          <a:prstGeom prst="rect">
            <a:avLst/>
          </a:prstGeom>
          <a:solidFill>
            <a:schemeClr val="bg1"/>
          </a:solidFill>
          <a:ln w="9525">
            <a:solidFill>
              <a:schemeClr val="bg1"/>
            </a:solidFill>
            <a:miter lim="800000"/>
            <a:headEnd/>
            <a:tailEnd/>
          </a:ln>
        </p:spPr>
        <p:txBody>
          <a:bodyPr/>
          <a:lstStyle/>
          <a:p>
            <a:pPr marL="234950" indent="-234950">
              <a:spcBef>
                <a:spcPct val="20000"/>
              </a:spcBef>
            </a:pPr>
            <a:r>
              <a:rPr lang="en-US" sz="2000" dirty="0" smtClean="0">
                <a:latin typeface="Helvetica" pitchFamily="34" charset="0"/>
                <a:cs typeface="Helvetica" pitchFamily="34" charset="0"/>
              </a:rPr>
              <a:t>Under evaluation:</a:t>
            </a:r>
          </a:p>
          <a:p>
            <a:pPr marL="234950" indent="-234950">
              <a:spcBef>
                <a:spcPct val="20000"/>
              </a:spcBef>
              <a:buFont typeface="Arial" pitchFamily="34" charset="0"/>
              <a:buChar char="•"/>
            </a:pPr>
            <a:r>
              <a:rPr lang="en-US" sz="2000" dirty="0" smtClean="0">
                <a:latin typeface="Helvetica" pitchFamily="34" charset="0"/>
                <a:cs typeface="Helvetica" pitchFamily="34" charset="0"/>
              </a:rPr>
              <a:t>Integration with other uses for MI-10</a:t>
            </a:r>
          </a:p>
          <a:p>
            <a:pPr marL="234950" indent="-234950">
              <a:spcBef>
                <a:spcPct val="20000"/>
              </a:spcBef>
              <a:buFont typeface="Arial" pitchFamily="34" charset="0"/>
              <a:buChar char="•"/>
            </a:pPr>
            <a:r>
              <a:rPr lang="en-US" sz="2000" dirty="0" smtClean="0">
                <a:latin typeface="Helvetica" pitchFamily="34" charset="0"/>
                <a:cs typeface="Helvetica" pitchFamily="34" charset="0"/>
              </a:rPr>
              <a:t>Radiation issues with target above grade</a:t>
            </a:r>
          </a:p>
          <a:p>
            <a:pPr marL="234950" indent="-234950">
              <a:spcBef>
                <a:spcPct val="20000"/>
              </a:spcBef>
              <a:buFont typeface="Arial" pitchFamily="34" charset="0"/>
              <a:buChar char="•"/>
            </a:pPr>
            <a:r>
              <a:rPr lang="en-US" sz="2000" dirty="0" smtClean="0">
                <a:latin typeface="Helvetica" pitchFamily="34" charset="0"/>
                <a:cs typeface="Helvetica" pitchFamily="34" charset="0"/>
              </a:rPr>
              <a:t>Stability of beam and target support structure</a:t>
            </a:r>
          </a:p>
          <a:p>
            <a:pPr>
              <a:spcBef>
                <a:spcPct val="20000"/>
              </a:spcBef>
            </a:pPr>
            <a:r>
              <a:rPr lang="en-US" sz="2000" dirty="0" smtClean="0">
                <a:latin typeface="Helvetica" pitchFamily="34" charset="0"/>
                <a:cs typeface="Helvetica" pitchFamily="34" charset="0"/>
              </a:rPr>
              <a:t>No known insurmountable problems, but further study required to prove feasibility. </a:t>
            </a:r>
          </a:p>
          <a:p>
            <a:pPr marL="234950" indent="-234950">
              <a:spcBef>
                <a:spcPct val="20000"/>
              </a:spcBef>
            </a:pPr>
            <a:endParaRPr lang="en-US" sz="2000" dirty="0" smtClean="0">
              <a:latin typeface="Helvetica" pitchFamily="34" charset="0"/>
              <a:cs typeface="Helvetica" pitchFamily="34" charset="0"/>
            </a:endParaRPr>
          </a:p>
          <a:p>
            <a:pPr marL="234950" indent="-234950">
              <a:spcBef>
                <a:spcPct val="20000"/>
              </a:spcBef>
            </a:pPr>
            <a:endParaRPr lang="en-US" sz="2000" dirty="0">
              <a:latin typeface="Helvetica" pitchFamily="34" charset="0"/>
              <a:cs typeface="Helvetica"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5" name="Title 1"/>
          <p:cNvSpPr>
            <a:spLocks noGrp="1"/>
          </p:cNvSpPr>
          <p:nvPr>
            <p:ph type="title"/>
          </p:nvPr>
        </p:nvSpPr>
        <p:spPr>
          <a:xfrm>
            <a:off x="457200" y="46038"/>
            <a:ext cx="8229600" cy="822325"/>
          </a:xfrm>
        </p:spPr>
        <p:txBody>
          <a:bodyPr/>
          <a:lstStyle/>
          <a:p>
            <a:pPr eaLnBrk="1" hangingPunct="1"/>
            <a:r>
              <a:rPr lang="en-US" sz="2800" dirty="0" smtClean="0">
                <a:ea typeface="ＭＳ Ｐゴシック"/>
              </a:rPr>
              <a:t>Most Conservative: MI-60, deep</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cxnSp>
        <p:nvCxnSpPr>
          <p:cNvPr id="9" name="Straight Connector 8"/>
          <p:cNvCxnSpPr>
            <a:cxnSpLocks noChangeShapeType="1"/>
          </p:cNvCxnSpPr>
          <p:nvPr/>
        </p:nvCxnSpPr>
        <p:spPr bwMode="auto">
          <a:xfrm>
            <a:off x="0" y="6492875"/>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51</a:t>
            </a:fld>
            <a:endParaRPr lang="en-US" dirty="0" smtClean="0">
              <a:ea typeface="ＭＳ Ｐゴシック"/>
            </a:endParaRPr>
          </a:p>
        </p:txBody>
      </p:sp>
      <p:pic>
        <p:nvPicPr>
          <p:cNvPr id="5122" name="Picture 2" descr="sketch1111"/>
          <p:cNvPicPr>
            <a:picLocks noChangeAspect="1" noChangeArrowheads="1"/>
          </p:cNvPicPr>
          <p:nvPr/>
        </p:nvPicPr>
        <p:blipFill>
          <a:blip r:embed="rId2"/>
          <a:srcRect/>
          <a:stretch>
            <a:fillRect/>
          </a:stretch>
        </p:blipFill>
        <p:spPr bwMode="auto">
          <a:xfrm>
            <a:off x="640080" y="1005840"/>
            <a:ext cx="7968996" cy="4352544"/>
          </a:xfrm>
          <a:prstGeom prst="rect">
            <a:avLst/>
          </a:prstGeom>
          <a:noFill/>
          <a:ln w="9525">
            <a:noFill/>
            <a:miter lim="800000"/>
            <a:headEnd/>
            <a:tailEnd/>
          </a:ln>
        </p:spPr>
      </p:pic>
      <p:sp>
        <p:nvSpPr>
          <p:cNvPr id="10" name="Content Placeholder 2"/>
          <p:cNvSpPr txBox="1">
            <a:spLocks/>
          </p:cNvSpPr>
          <p:nvPr/>
        </p:nvSpPr>
        <p:spPr bwMode="auto">
          <a:xfrm>
            <a:off x="365125" y="5293218"/>
            <a:ext cx="8521700" cy="1067022"/>
          </a:xfrm>
          <a:prstGeom prst="rect">
            <a:avLst/>
          </a:prstGeom>
          <a:solidFill>
            <a:schemeClr val="bg1"/>
          </a:solidFill>
          <a:ln w="9525">
            <a:solidFill>
              <a:schemeClr val="bg1"/>
            </a:solidFill>
            <a:miter lim="800000"/>
            <a:headEnd/>
            <a:tailEnd/>
          </a:ln>
        </p:spPr>
        <p:txBody>
          <a:bodyPr/>
          <a:lstStyle/>
          <a:p>
            <a:pPr marL="234950" indent="-234950">
              <a:spcBef>
                <a:spcPct val="20000"/>
              </a:spcBef>
              <a:buFont typeface="Arial" pitchFamily="34" charset="0"/>
              <a:buChar char="•"/>
            </a:pPr>
            <a:r>
              <a:rPr lang="en-US" sz="2000" dirty="0" smtClean="0">
                <a:latin typeface="Helvetica" pitchFamily="34" charset="0"/>
                <a:cs typeface="Helvetica" pitchFamily="34" charset="0"/>
              </a:rPr>
              <a:t>Longer primary proton beamline</a:t>
            </a:r>
          </a:p>
          <a:p>
            <a:pPr marL="234950" indent="-234950">
              <a:spcBef>
                <a:spcPct val="20000"/>
              </a:spcBef>
              <a:buFont typeface="Arial" pitchFamily="34" charset="0"/>
              <a:buChar char="•"/>
            </a:pPr>
            <a:r>
              <a:rPr lang="en-US" sz="2000" dirty="0" smtClean="0">
                <a:latin typeface="Helvetica" pitchFamily="34" charset="0"/>
                <a:cs typeface="Helvetica" pitchFamily="34" charset="0"/>
              </a:rPr>
              <a:t>Significant excavation deep underground</a:t>
            </a:r>
          </a:p>
          <a:p>
            <a:pPr marL="234950" indent="-234950">
              <a:spcBef>
                <a:spcPct val="20000"/>
              </a:spcBef>
            </a:pPr>
            <a:r>
              <a:rPr lang="en-US" sz="2000" dirty="0" smtClean="0">
                <a:latin typeface="Helvetica" pitchFamily="34" charset="0"/>
                <a:cs typeface="Helvetica" pitchFamily="34" charset="0"/>
              </a:rPr>
              <a:t>	=&gt; Substantially higher cost</a:t>
            </a:r>
          </a:p>
        </p:txBody>
      </p:sp>
      <p:sp>
        <p:nvSpPr>
          <p:cNvPr id="11" name="Content Placeholder 2"/>
          <p:cNvSpPr txBox="1">
            <a:spLocks/>
          </p:cNvSpPr>
          <p:nvPr/>
        </p:nvSpPr>
        <p:spPr bwMode="auto">
          <a:xfrm>
            <a:off x="2629661" y="1169830"/>
            <a:ext cx="5810481" cy="401392"/>
          </a:xfrm>
          <a:prstGeom prst="rect">
            <a:avLst/>
          </a:prstGeom>
          <a:solidFill>
            <a:schemeClr val="bg1"/>
          </a:solidFill>
          <a:ln w="9525">
            <a:solidFill>
              <a:schemeClr val="bg1"/>
            </a:solidFill>
            <a:miter lim="800000"/>
            <a:headEnd/>
            <a:tailEnd/>
          </a:ln>
        </p:spPr>
        <p:txBody>
          <a:bodyPr/>
          <a:lstStyle/>
          <a:p>
            <a:pPr marL="234950" indent="-234950" algn="r">
              <a:spcBef>
                <a:spcPct val="20000"/>
              </a:spcBef>
            </a:pPr>
            <a:r>
              <a:rPr lang="en-US" sz="2000" dirty="0" smtClean="0">
                <a:latin typeface="Helvetica" pitchFamily="34" charset="0"/>
                <a:cs typeface="Helvetica" pitchFamily="34" charset="0"/>
              </a:rPr>
              <a:t>Conceptually like the successful NuMI design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Screen shot 2011-06-07 at 8.41.49 PM.png"/>
          <p:cNvPicPr>
            <a:picLocks noChangeAspect="1"/>
          </p:cNvPicPr>
          <p:nvPr/>
        </p:nvPicPr>
        <p:blipFill>
          <a:blip r:embed="rId2"/>
          <a:stretch>
            <a:fillRect/>
          </a:stretch>
        </p:blipFill>
        <p:spPr>
          <a:xfrm>
            <a:off x="0" y="216134"/>
            <a:ext cx="9144000" cy="6425731"/>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6" name="Picture 5" descr="Screen shot 2011-06-07 at 8.42.18 PM.png"/>
          <p:cNvPicPr>
            <a:picLocks noChangeAspect="1"/>
          </p:cNvPicPr>
          <p:nvPr/>
        </p:nvPicPr>
        <p:blipFill>
          <a:blip r:embed="rId2"/>
          <a:stretch>
            <a:fillRect/>
          </a:stretch>
        </p:blipFill>
        <p:spPr>
          <a:xfrm>
            <a:off x="0" y="217762"/>
            <a:ext cx="9144000" cy="6422476"/>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2"/>
          <p:cNvSpPr txBox="1">
            <a:spLocks/>
          </p:cNvSpPr>
          <p:nvPr/>
        </p:nvSpPr>
        <p:spPr bwMode="auto">
          <a:xfrm>
            <a:off x="182880" y="3886200"/>
            <a:ext cx="4297680" cy="1530663"/>
          </a:xfrm>
          <a:prstGeom prst="rect">
            <a:avLst/>
          </a:prstGeom>
          <a:solidFill>
            <a:schemeClr val="bg1"/>
          </a:solidFill>
          <a:ln w="9525">
            <a:solidFill>
              <a:schemeClr val="bg1"/>
            </a:solidFill>
            <a:miter lim="800000"/>
            <a:headEnd/>
            <a:tailEnd/>
          </a:ln>
        </p:spPr>
        <p:txBody>
          <a:bodyPr/>
          <a:lstStyle/>
          <a:p>
            <a:pPr marL="234950" indent="-234950">
              <a:spcBef>
                <a:spcPct val="20000"/>
              </a:spcBef>
            </a:pPr>
            <a:r>
              <a:rPr lang="en-US" sz="2400" dirty="0" smtClean="0">
                <a:latin typeface="Helvetica" pitchFamily="34" charset="0"/>
                <a:cs typeface="Helvetica" pitchFamily="34" charset="0"/>
              </a:rPr>
              <a:t>TPC Tracker</a:t>
            </a:r>
          </a:p>
          <a:p>
            <a:pPr marL="234950" indent="-234950">
              <a:spcBef>
                <a:spcPct val="20000"/>
              </a:spcBef>
              <a:buFont typeface="Arial" pitchFamily="34" charset="0"/>
              <a:buChar char="•"/>
            </a:pPr>
            <a:r>
              <a:rPr lang="en-US" sz="2000" dirty="0" smtClean="0">
                <a:latin typeface="Helvetica" pitchFamily="34" charset="0"/>
                <a:cs typeface="Helvetica" pitchFamily="34" charset="0"/>
              </a:rPr>
              <a:t>0.4 T dipole</a:t>
            </a:r>
          </a:p>
          <a:p>
            <a:pPr marL="234950" indent="-234950">
              <a:spcBef>
                <a:spcPct val="20000"/>
              </a:spcBef>
              <a:buFont typeface="Arial" pitchFamily="34" charset="0"/>
              <a:buChar char="•"/>
            </a:pPr>
            <a:r>
              <a:rPr lang="en-US" sz="2000" dirty="0" smtClean="0">
                <a:latin typeface="Helvetica" pitchFamily="34" charset="0"/>
                <a:cs typeface="Helvetica" pitchFamily="34" charset="0"/>
              </a:rPr>
              <a:t>Small TPC (13 tons) </a:t>
            </a:r>
          </a:p>
          <a:p>
            <a:pPr marL="234950" indent="-234950">
              <a:spcBef>
                <a:spcPct val="20000"/>
              </a:spcBef>
              <a:buFont typeface="Arial" pitchFamily="34" charset="0"/>
              <a:buChar char="•"/>
            </a:pPr>
            <a:r>
              <a:rPr lang="en-US" sz="2000" dirty="0" smtClean="0">
                <a:sym typeface="Symbol" pitchFamily="18" charset="2"/>
              </a:rPr>
              <a:t>Instrumented dipole yoke and downstream EM and hadron calorimeters</a:t>
            </a:r>
            <a:endParaRPr lang="en-US" sz="2000" dirty="0">
              <a:sym typeface="Symbol" pitchFamily="18" charset="2"/>
            </a:endParaRPr>
          </a:p>
          <a:p>
            <a:pPr marL="234950" indent="-234950">
              <a:spcBef>
                <a:spcPct val="20000"/>
              </a:spcBef>
              <a:buFont typeface="Arial" pitchFamily="34" charset="0"/>
              <a:buChar char="•"/>
            </a:pPr>
            <a:endParaRPr lang="en-US" sz="2400" dirty="0">
              <a:latin typeface="Helvetica" pitchFamily="34" charset="0"/>
              <a:cs typeface="Helvetica" pitchFamily="34" charset="0"/>
            </a:endParaRPr>
          </a:p>
        </p:txBody>
      </p:sp>
      <p:sp>
        <p:nvSpPr>
          <p:cNvPr id="13315" name="Title 1"/>
          <p:cNvSpPr>
            <a:spLocks noGrp="1"/>
          </p:cNvSpPr>
          <p:nvPr>
            <p:ph type="title"/>
          </p:nvPr>
        </p:nvSpPr>
        <p:spPr>
          <a:xfrm>
            <a:off x="182880" y="46038"/>
            <a:ext cx="8961120" cy="822325"/>
          </a:xfrm>
        </p:spPr>
        <p:txBody>
          <a:bodyPr>
            <a:noAutofit/>
          </a:bodyPr>
          <a:lstStyle/>
          <a:p>
            <a:pPr eaLnBrk="1" hangingPunct="1"/>
            <a:r>
              <a:rPr lang="en-US" sz="3200" b="1" dirty="0" smtClean="0">
                <a:ea typeface="ＭＳ Ｐゴシック"/>
              </a:rPr>
              <a:t>Near Neutrino Detector Options: LAr Far Detector</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cxnSp>
        <p:nvCxnSpPr>
          <p:cNvPr id="9" name="Straight Connector 8"/>
          <p:cNvCxnSpPr>
            <a:cxnSpLocks noChangeShapeType="1"/>
          </p:cNvCxnSpPr>
          <p:nvPr/>
        </p:nvCxnSpPr>
        <p:spPr bwMode="auto">
          <a:xfrm>
            <a:off x="0" y="6492875"/>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54</a:t>
            </a:fld>
            <a:endParaRPr lang="en-US" dirty="0" smtClean="0">
              <a:ea typeface="ＭＳ Ｐゴシック"/>
            </a:endParaRPr>
          </a:p>
        </p:txBody>
      </p:sp>
      <p:grpSp>
        <p:nvGrpSpPr>
          <p:cNvPr id="2" name="Group 13"/>
          <p:cNvGrpSpPr/>
          <p:nvPr/>
        </p:nvGrpSpPr>
        <p:grpSpPr>
          <a:xfrm>
            <a:off x="350136" y="1170624"/>
            <a:ext cx="3848365" cy="2431834"/>
            <a:chOff x="775143" y="1325172"/>
            <a:chExt cx="3848365" cy="2431834"/>
          </a:xfrm>
        </p:grpSpPr>
        <p:pic>
          <p:nvPicPr>
            <p:cNvPr id="6146" name="P 3"/>
            <p:cNvPicPr>
              <a:picLocks noChangeAspect="1" noChangeArrowheads="1"/>
            </p:cNvPicPr>
            <p:nvPr/>
          </p:nvPicPr>
          <p:blipFill>
            <a:blip r:embed="rId2"/>
            <a:srcRect/>
            <a:stretch>
              <a:fillRect/>
            </a:stretch>
          </p:blipFill>
          <p:spPr bwMode="auto">
            <a:xfrm>
              <a:off x="2241051" y="1325172"/>
              <a:ext cx="2382457" cy="2431834"/>
            </a:xfrm>
            <a:prstGeom prst="rect">
              <a:avLst/>
            </a:prstGeom>
            <a:noFill/>
            <a:ln w="9525">
              <a:noFill/>
              <a:miter lim="800000"/>
              <a:headEnd/>
              <a:tailEnd/>
            </a:ln>
          </p:spPr>
        </p:pic>
        <p:cxnSp>
          <p:nvCxnSpPr>
            <p:cNvPr id="6147" name="AutoShape 3"/>
            <p:cNvCxnSpPr>
              <a:cxnSpLocks noChangeShapeType="1"/>
            </p:cNvCxnSpPr>
            <p:nvPr/>
          </p:nvCxnSpPr>
          <p:spPr bwMode="auto">
            <a:xfrm flipV="1">
              <a:off x="1670493" y="2861608"/>
              <a:ext cx="781050" cy="161925"/>
            </a:xfrm>
            <a:prstGeom prst="straightConnector1">
              <a:avLst/>
            </a:prstGeom>
            <a:noFill/>
            <a:ln w="25400">
              <a:solidFill>
                <a:srgbClr val="000000"/>
              </a:solidFill>
              <a:round/>
              <a:headEnd/>
              <a:tailEnd type="triangle" w="lg" len="med"/>
            </a:ln>
          </p:spPr>
        </p:cxnSp>
        <p:sp>
          <p:nvSpPr>
            <p:cNvPr id="6148" name="Text Box 4"/>
            <p:cNvSpPr txBox="1">
              <a:spLocks noChangeArrowheads="1"/>
            </p:cNvSpPr>
            <p:nvPr/>
          </p:nvSpPr>
          <p:spPr bwMode="auto">
            <a:xfrm>
              <a:off x="775143" y="2971146"/>
              <a:ext cx="1447800" cy="3190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rPr>
                <a:t>Neutrino Beam</a:t>
              </a:r>
              <a:endParaRPr kumimoji="0" lang="en-US" sz="1600" b="0" i="0" u="none" strike="noStrike" cap="none" normalizeH="0" baseline="0" dirty="0" smtClean="0">
                <a:ln>
                  <a:noFill/>
                </a:ln>
                <a:solidFill>
                  <a:schemeClr val="tx1"/>
                </a:solidFill>
                <a:effectLst/>
                <a:latin typeface="Arial" pitchFamily="34" charset="0"/>
              </a:endParaRPr>
            </a:p>
          </p:txBody>
        </p:sp>
      </p:grpSp>
      <p:grpSp>
        <p:nvGrpSpPr>
          <p:cNvPr id="3" name="Group 19"/>
          <p:cNvGrpSpPr/>
          <p:nvPr/>
        </p:nvGrpSpPr>
        <p:grpSpPr>
          <a:xfrm>
            <a:off x="5177559" y="1017430"/>
            <a:ext cx="3367972" cy="2747172"/>
            <a:chOff x="4353315" y="3155324"/>
            <a:chExt cx="3367972" cy="2747172"/>
          </a:xfrm>
        </p:grpSpPr>
        <p:pic>
          <p:nvPicPr>
            <p:cNvPr id="6150" name="P 2"/>
            <p:cNvPicPr>
              <a:picLocks noChangeAspect="1" noChangeArrowheads="1"/>
            </p:cNvPicPr>
            <p:nvPr/>
          </p:nvPicPr>
          <p:blipFill>
            <a:blip r:embed="rId3"/>
            <a:srcRect/>
            <a:stretch>
              <a:fillRect/>
            </a:stretch>
          </p:blipFill>
          <p:spPr bwMode="auto">
            <a:xfrm>
              <a:off x="5263944" y="3155324"/>
              <a:ext cx="2457343" cy="2589458"/>
            </a:xfrm>
            <a:prstGeom prst="rect">
              <a:avLst/>
            </a:prstGeom>
            <a:noFill/>
            <a:ln w="9525">
              <a:noFill/>
              <a:miter lim="800000"/>
              <a:headEnd/>
              <a:tailEnd/>
            </a:ln>
          </p:spPr>
        </p:pic>
        <p:cxnSp>
          <p:nvCxnSpPr>
            <p:cNvPr id="16" name="AutoShape 3"/>
            <p:cNvCxnSpPr>
              <a:cxnSpLocks noChangeShapeType="1"/>
            </p:cNvCxnSpPr>
            <p:nvPr/>
          </p:nvCxnSpPr>
          <p:spPr bwMode="auto">
            <a:xfrm flipV="1">
              <a:off x="5158514" y="4958366"/>
              <a:ext cx="765769" cy="613037"/>
            </a:xfrm>
            <a:prstGeom prst="straightConnector1">
              <a:avLst/>
            </a:prstGeom>
            <a:noFill/>
            <a:ln w="25400">
              <a:solidFill>
                <a:srgbClr val="000000"/>
              </a:solidFill>
              <a:round/>
              <a:headEnd/>
              <a:tailEnd type="triangle" w="lg" len="med"/>
            </a:ln>
          </p:spPr>
        </p:cxnSp>
        <p:sp>
          <p:nvSpPr>
            <p:cNvPr id="17" name="Text Box 4"/>
            <p:cNvSpPr txBox="1">
              <a:spLocks noChangeArrowheads="1"/>
            </p:cNvSpPr>
            <p:nvPr/>
          </p:nvSpPr>
          <p:spPr bwMode="auto">
            <a:xfrm>
              <a:off x="4353315" y="5583409"/>
              <a:ext cx="1447800" cy="3190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rPr>
                <a:t>Neutrino Beam</a:t>
              </a:r>
              <a:endParaRPr kumimoji="0" lang="en-US" sz="1600" b="0" i="0" u="none" strike="noStrike" cap="none" normalizeH="0" baseline="0" dirty="0" smtClean="0">
                <a:ln>
                  <a:noFill/>
                </a:ln>
                <a:solidFill>
                  <a:schemeClr val="tx1"/>
                </a:solidFill>
                <a:effectLst/>
                <a:latin typeface="Arial" pitchFamily="34" charset="0"/>
              </a:endParaRPr>
            </a:p>
          </p:txBody>
        </p:sp>
      </p:grpSp>
      <p:sp>
        <p:nvSpPr>
          <p:cNvPr id="22" name="Content Placeholder 2"/>
          <p:cNvSpPr txBox="1">
            <a:spLocks/>
          </p:cNvSpPr>
          <p:nvPr/>
        </p:nvSpPr>
        <p:spPr bwMode="auto">
          <a:xfrm>
            <a:off x="4572000" y="3886200"/>
            <a:ext cx="4297680" cy="1530663"/>
          </a:xfrm>
          <a:prstGeom prst="rect">
            <a:avLst/>
          </a:prstGeom>
          <a:solidFill>
            <a:schemeClr val="bg1"/>
          </a:solidFill>
          <a:ln w="9525">
            <a:solidFill>
              <a:schemeClr val="bg1"/>
            </a:solidFill>
            <a:miter lim="800000"/>
            <a:headEnd/>
            <a:tailEnd/>
          </a:ln>
        </p:spPr>
        <p:txBody>
          <a:bodyPr/>
          <a:lstStyle/>
          <a:p>
            <a:pPr marL="234950" indent="-234950">
              <a:spcBef>
                <a:spcPct val="20000"/>
              </a:spcBef>
            </a:pPr>
            <a:r>
              <a:rPr lang="en-US" sz="2400" dirty="0" smtClean="0">
                <a:latin typeface="Helvetica" pitchFamily="34" charset="0"/>
                <a:cs typeface="Helvetica" pitchFamily="34" charset="0"/>
              </a:rPr>
              <a:t>LAr Membrane Tracker</a:t>
            </a:r>
          </a:p>
          <a:p>
            <a:pPr marL="234950" indent="-234950">
              <a:spcBef>
                <a:spcPct val="20000"/>
              </a:spcBef>
              <a:buFont typeface="Arial" pitchFamily="34" charset="0"/>
              <a:buChar char="•"/>
            </a:pPr>
            <a:r>
              <a:rPr lang="en-US" sz="2000" dirty="0" smtClean="0">
                <a:latin typeface="Helvetica" pitchFamily="34" charset="0"/>
                <a:cs typeface="Helvetica" pitchFamily="34" charset="0"/>
              </a:rPr>
              <a:t>0.4 T dipole (central field)</a:t>
            </a:r>
          </a:p>
          <a:p>
            <a:pPr marL="234950" indent="-234950">
              <a:spcBef>
                <a:spcPct val="20000"/>
              </a:spcBef>
              <a:buFont typeface="Arial" pitchFamily="34" charset="0"/>
              <a:buChar char="•"/>
            </a:pPr>
            <a:r>
              <a:rPr lang="en-US" sz="2000" dirty="0" smtClean="0">
                <a:latin typeface="Helvetica" pitchFamily="34" charset="0"/>
                <a:cs typeface="Helvetica" pitchFamily="34" charset="0"/>
              </a:rPr>
              <a:t>Larger TPC (350 tons)</a:t>
            </a:r>
          </a:p>
          <a:p>
            <a:pPr marL="234950" indent="-234950">
              <a:spcBef>
                <a:spcPct val="20000"/>
              </a:spcBef>
              <a:buFont typeface="Arial" pitchFamily="34" charset="0"/>
              <a:buChar char="•"/>
            </a:pPr>
            <a:r>
              <a:rPr lang="en-US" sz="2000" dirty="0" smtClean="0">
                <a:latin typeface="Helvetica" pitchFamily="34" charset="0"/>
                <a:cs typeface="Helvetica" pitchFamily="34" charset="0"/>
                <a:sym typeface="Symbol" pitchFamily="18" charset="2"/>
              </a:rPr>
              <a:t>Full containment of hadrons and EM showers</a:t>
            </a:r>
          </a:p>
          <a:p>
            <a:pPr marL="234950" indent="-234950">
              <a:spcBef>
                <a:spcPct val="20000"/>
              </a:spcBef>
              <a:buFont typeface="Arial" pitchFamily="34" charset="0"/>
              <a:buChar char="•"/>
            </a:pPr>
            <a:r>
              <a:rPr lang="en-US" sz="2000" dirty="0" smtClean="0">
                <a:latin typeface="Helvetica" pitchFamily="34" charset="0"/>
                <a:cs typeface="Helvetica" pitchFamily="34" charset="0"/>
                <a:sym typeface="Symbol" pitchFamily="18" charset="2"/>
              </a:rPr>
              <a:t>Mimics far detector.</a:t>
            </a:r>
            <a:endParaRPr lang="en-US" sz="2000" dirty="0">
              <a:sym typeface="Symbol" pitchFamily="18" charset="2"/>
            </a:endParaRPr>
          </a:p>
          <a:p>
            <a:pPr marL="234950" indent="-234950">
              <a:spcBef>
                <a:spcPct val="20000"/>
              </a:spcBef>
              <a:buFont typeface="Arial" pitchFamily="34" charset="0"/>
              <a:buChar char="•"/>
            </a:pPr>
            <a:endParaRPr lang="en-US" sz="2400" dirty="0">
              <a:latin typeface="Helvetica" pitchFamily="34" charset="0"/>
              <a:cs typeface="Helvetica"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val="0"/>
              </a:ext>
            </a:extLst>
          </a:blip>
          <a:srcRect/>
          <a:stretch>
            <a:fillRect/>
          </a:stretch>
        </p:blipFill>
        <p:spPr bwMode="auto">
          <a:xfrm>
            <a:off x="5565611" y="972354"/>
            <a:ext cx="2722793" cy="274320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
        <p:nvSpPr>
          <p:cNvPr id="13315" name="Title 1"/>
          <p:cNvSpPr>
            <a:spLocks noGrp="1"/>
          </p:cNvSpPr>
          <p:nvPr>
            <p:ph type="title"/>
          </p:nvPr>
        </p:nvSpPr>
        <p:spPr>
          <a:xfrm>
            <a:off x="195589" y="46038"/>
            <a:ext cx="8827860" cy="822325"/>
          </a:xfrm>
        </p:spPr>
        <p:txBody>
          <a:bodyPr>
            <a:noAutofit/>
          </a:bodyPr>
          <a:lstStyle/>
          <a:p>
            <a:pPr eaLnBrk="1" hangingPunct="1"/>
            <a:r>
              <a:rPr lang="en-US" sz="3200" b="1" dirty="0" smtClean="0">
                <a:ea typeface="ＭＳ Ｐゴシック"/>
              </a:rPr>
              <a:t>Near Neutrino Detector Options: H</a:t>
            </a:r>
            <a:r>
              <a:rPr lang="en-US" sz="3200" b="1" baseline="-25000" dirty="0" smtClean="0">
                <a:ea typeface="ＭＳ Ｐゴシック"/>
              </a:rPr>
              <a:t>2</a:t>
            </a:r>
            <a:r>
              <a:rPr lang="en-US" sz="3200" b="1" dirty="0" smtClean="0">
                <a:ea typeface="ＭＳ Ｐゴシック"/>
              </a:rPr>
              <a:t>O Far Detector</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cxnSp>
        <p:nvCxnSpPr>
          <p:cNvPr id="9" name="Straight Connector 8"/>
          <p:cNvCxnSpPr>
            <a:cxnSpLocks noChangeShapeType="1"/>
          </p:cNvCxnSpPr>
          <p:nvPr/>
        </p:nvCxnSpPr>
        <p:spPr bwMode="auto">
          <a:xfrm>
            <a:off x="0" y="6492875"/>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
        <p:nvSpPr>
          <p:cNvPr id="13320" name="Slide Number Placeholder 9"/>
          <p:cNvSpPr>
            <a:spLocks noGrp="1"/>
          </p:cNvSpPr>
          <p:nvPr>
            <p:ph type="sldNum" sz="quarter" idx="12"/>
          </p:nvPr>
        </p:nvSpPr>
        <p:spPr bwMode="auto">
          <a:xfrm>
            <a:off x="6583363" y="6583363"/>
            <a:ext cx="2133600" cy="247650"/>
          </a:xfrm>
          <a:noFill/>
          <a:ln>
            <a:miter lim="800000"/>
            <a:headEnd/>
            <a:tailEnd/>
          </a:ln>
        </p:spPr>
        <p:txBody>
          <a:bodyPr/>
          <a:lstStyle/>
          <a:p>
            <a:fld id="{248A3588-8A74-4AAE-AB4B-3165D88D6AAC}" type="slidenum">
              <a:rPr lang="en-US" smtClean="0">
                <a:ea typeface="ＭＳ Ｐゴシック"/>
              </a:rPr>
              <a:pPr/>
              <a:t>55</a:t>
            </a:fld>
            <a:endParaRPr lang="en-US" dirty="0" smtClean="0">
              <a:ea typeface="ＭＳ Ｐゴシック"/>
            </a:endParaRPr>
          </a:p>
        </p:txBody>
      </p:sp>
      <p:sp>
        <p:nvSpPr>
          <p:cNvPr id="10" name="Content Placeholder 2"/>
          <p:cNvSpPr txBox="1">
            <a:spLocks/>
          </p:cNvSpPr>
          <p:nvPr/>
        </p:nvSpPr>
        <p:spPr bwMode="auto">
          <a:xfrm>
            <a:off x="182880" y="3886200"/>
            <a:ext cx="4297680" cy="1530663"/>
          </a:xfrm>
          <a:prstGeom prst="rect">
            <a:avLst/>
          </a:prstGeom>
          <a:solidFill>
            <a:schemeClr val="bg1"/>
          </a:solidFill>
          <a:ln w="9525">
            <a:solidFill>
              <a:schemeClr val="bg1"/>
            </a:solidFill>
            <a:miter lim="800000"/>
            <a:headEnd/>
            <a:tailEnd/>
          </a:ln>
        </p:spPr>
        <p:txBody>
          <a:bodyPr/>
          <a:lstStyle/>
          <a:p>
            <a:pPr marL="234950" indent="-234950">
              <a:spcBef>
                <a:spcPct val="20000"/>
              </a:spcBef>
            </a:pPr>
            <a:r>
              <a:rPr lang="en-US" sz="2400" dirty="0" smtClean="0">
                <a:latin typeface="Helvetica" pitchFamily="34" charset="0"/>
                <a:cs typeface="Helvetica" pitchFamily="34" charset="0"/>
              </a:rPr>
              <a:t>Scintillator Tracker</a:t>
            </a:r>
          </a:p>
          <a:p>
            <a:pPr marL="234950" indent="-234950">
              <a:spcBef>
                <a:spcPct val="20000"/>
              </a:spcBef>
              <a:buFont typeface="Arial" pitchFamily="34" charset="0"/>
              <a:buChar char="•"/>
            </a:pPr>
            <a:r>
              <a:rPr lang="en-US" sz="2000" dirty="0" smtClean="0">
                <a:latin typeface="Helvetica" pitchFamily="34" charset="0"/>
                <a:cs typeface="Helvetica" pitchFamily="34" charset="0"/>
              </a:rPr>
              <a:t>0.4 T dipole</a:t>
            </a:r>
          </a:p>
          <a:p>
            <a:pPr marL="234950" indent="-234950">
              <a:spcBef>
                <a:spcPct val="20000"/>
              </a:spcBef>
              <a:buFont typeface="Arial" pitchFamily="34" charset="0"/>
              <a:buChar char="•"/>
            </a:pPr>
            <a:r>
              <a:rPr lang="en-US" sz="2000" dirty="0" smtClean="0">
                <a:latin typeface="Helvetica" pitchFamily="34" charset="0"/>
                <a:cs typeface="Helvetica" pitchFamily="34" charset="0"/>
              </a:rPr>
              <a:t>MINERvA(-like) scintillator strips – totally active.</a:t>
            </a:r>
          </a:p>
          <a:p>
            <a:pPr marL="234950" indent="-234950">
              <a:spcBef>
                <a:spcPct val="20000"/>
              </a:spcBef>
              <a:buFont typeface="Arial" pitchFamily="34" charset="0"/>
              <a:buChar char="•"/>
            </a:pPr>
            <a:r>
              <a:rPr lang="en-US" sz="2000" dirty="0" smtClean="0">
                <a:latin typeface="Helvetica" pitchFamily="34" charset="0"/>
                <a:cs typeface="Helvetica" pitchFamily="34" charset="0"/>
              </a:rPr>
              <a:t>Embedded H</a:t>
            </a:r>
            <a:r>
              <a:rPr lang="en-US" sz="2000" baseline="-25000" dirty="0" smtClean="0">
                <a:latin typeface="Helvetica" pitchFamily="34" charset="0"/>
                <a:cs typeface="Helvetica" pitchFamily="34" charset="0"/>
              </a:rPr>
              <a:t>2</a:t>
            </a:r>
            <a:r>
              <a:rPr lang="en-US" sz="2000" dirty="0" smtClean="0">
                <a:latin typeface="Helvetica" pitchFamily="34" charset="0"/>
                <a:cs typeface="Helvetica" pitchFamily="34" charset="0"/>
              </a:rPr>
              <a:t>O and D</a:t>
            </a:r>
            <a:r>
              <a:rPr lang="en-US" sz="2000" baseline="-25000" dirty="0" smtClean="0">
                <a:latin typeface="Helvetica" pitchFamily="34" charset="0"/>
                <a:cs typeface="Helvetica" pitchFamily="34" charset="0"/>
              </a:rPr>
              <a:t>2</a:t>
            </a:r>
            <a:r>
              <a:rPr lang="en-US" sz="2000" dirty="0" smtClean="0">
                <a:latin typeface="Helvetica" pitchFamily="34" charset="0"/>
                <a:cs typeface="Helvetica" pitchFamily="34" charset="0"/>
              </a:rPr>
              <a:t>O targets</a:t>
            </a:r>
          </a:p>
          <a:p>
            <a:pPr marL="234950" indent="-234950">
              <a:spcBef>
                <a:spcPct val="20000"/>
              </a:spcBef>
              <a:buFont typeface="Arial" pitchFamily="34" charset="0"/>
              <a:buChar char="•"/>
            </a:pPr>
            <a:r>
              <a:rPr lang="en-US" sz="2000" dirty="0" smtClean="0">
                <a:sym typeface="Symbol" pitchFamily="18" charset="2"/>
              </a:rPr>
              <a:t>Instrumented dipole yoke and downstream EM calorimeter.</a:t>
            </a:r>
            <a:endParaRPr lang="en-US" sz="2000" dirty="0">
              <a:sym typeface="Symbol" pitchFamily="18" charset="2"/>
            </a:endParaRPr>
          </a:p>
          <a:p>
            <a:pPr marL="234950" indent="-234950">
              <a:spcBef>
                <a:spcPct val="20000"/>
              </a:spcBef>
              <a:buFont typeface="Arial" pitchFamily="34" charset="0"/>
              <a:buChar char="•"/>
            </a:pPr>
            <a:endParaRPr lang="en-US" sz="2400" dirty="0">
              <a:latin typeface="Helvetica" pitchFamily="34" charset="0"/>
              <a:cs typeface="Helvetica" pitchFamily="34" charset="0"/>
            </a:endParaRPr>
          </a:p>
        </p:txBody>
      </p:sp>
      <p:sp>
        <p:nvSpPr>
          <p:cNvPr id="11" name="Content Placeholder 2"/>
          <p:cNvSpPr txBox="1">
            <a:spLocks/>
          </p:cNvSpPr>
          <p:nvPr/>
        </p:nvSpPr>
        <p:spPr bwMode="auto">
          <a:xfrm>
            <a:off x="4572000" y="3886200"/>
            <a:ext cx="4297680" cy="1530663"/>
          </a:xfrm>
          <a:prstGeom prst="rect">
            <a:avLst/>
          </a:prstGeom>
          <a:solidFill>
            <a:schemeClr val="bg1"/>
          </a:solidFill>
          <a:ln w="9525">
            <a:solidFill>
              <a:schemeClr val="bg1"/>
            </a:solidFill>
            <a:miter lim="800000"/>
            <a:headEnd/>
            <a:tailEnd/>
          </a:ln>
        </p:spPr>
        <p:txBody>
          <a:bodyPr/>
          <a:lstStyle/>
          <a:p>
            <a:pPr marL="234950" indent="-234950">
              <a:spcBef>
                <a:spcPct val="20000"/>
              </a:spcBef>
            </a:pPr>
            <a:r>
              <a:rPr lang="en-US" sz="2400" dirty="0" smtClean="0">
                <a:latin typeface="Helvetica" pitchFamily="34" charset="0"/>
                <a:cs typeface="Helvetica" pitchFamily="34" charset="0"/>
              </a:rPr>
              <a:t>Straw Tube Tracker</a:t>
            </a:r>
          </a:p>
          <a:p>
            <a:pPr marL="234950" indent="-234950">
              <a:spcBef>
                <a:spcPct val="20000"/>
              </a:spcBef>
              <a:buFont typeface="Arial" pitchFamily="34" charset="0"/>
              <a:buChar char="•"/>
            </a:pPr>
            <a:r>
              <a:rPr lang="en-US" sz="2000" dirty="0" smtClean="0">
                <a:latin typeface="Helvetica" pitchFamily="34" charset="0"/>
                <a:cs typeface="Helvetica" pitchFamily="34" charset="0"/>
              </a:rPr>
              <a:t>0.4 T dipole</a:t>
            </a:r>
          </a:p>
          <a:p>
            <a:pPr marL="234950" indent="-234950">
              <a:spcBef>
                <a:spcPct val="20000"/>
              </a:spcBef>
              <a:buFont typeface="Arial" pitchFamily="34" charset="0"/>
              <a:buChar char="•"/>
            </a:pPr>
            <a:r>
              <a:rPr lang="en-US" sz="2000" dirty="0" smtClean="0">
                <a:latin typeface="Helvetica" pitchFamily="34" charset="0"/>
                <a:cs typeface="Helvetica" pitchFamily="34" charset="0"/>
              </a:rPr>
              <a:t>Low-density straw tube tracker (based on NOMAD design)</a:t>
            </a:r>
          </a:p>
          <a:p>
            <a:pPr marL="234950" indent="-234950">
              <a:spcBef>
                <a:spcPct val="20000"/>
              </a:spcBef>
              <a:buFont typeface="Arial" pitchFamily="34" charset="0"/>
              <a:buChar char="•"/>
            </a:pPr>
            <a:r>
              <a:rPr lang="en-US" sz="2000" dirty="0" smtClean="0">
                <a:latin typeface="Helvetica" pitchFamily="34" charset="0"/>
                <a:cs typeface="Helvetica" pitchFamily="34" charset="0"/>
              </a:rPr>
              <a:t>Embedded H</a:t>
            </a:r>
            <a:r>
              <a:rPr lang="en-US" sz="2000" baseline="-25000" dirty="0" smtClean="0">
                <a:latin typeface="Helvetica" pitchFamily="34" charset="0"/>
                <a:cs typeface="Helvetica" pitchFamily="34" charset="0"/>
              </a:rPr>
              <a:t>2</a:t>
            </a:r>
            <a:r>
              <a:rPr lang="en-US" sz="2000" dirty="0" smtClean="0">
                <a:latin typeface="Helvetica" pitchFamily="34" charset="0"/>
                <a:cs typeface="Helvetica" pitchFamily="34" charset="0"/>
              </a:rPr>
              <a:t>O and D</a:t>
            </a:r>
            <a:r>
              <a:rPr lang="en-US" sz="2000" baseline="-25000" dirty="0" smtClean="0">
                <a:latin typeface="Helvetica" pitchFamily="34" charset="0"/>
                <a:cs typeface="Helvetica" pitchFamily="34" charset="0"/>
              </a:rPr>
              <a:t>2</a:t>
            </a:r>
            <a:r>
              <a:rPr lang="en-US" sz="2000" dirty="0" smtClean="0">
                <a:latin typeface="Helvetica" pitchFamily="34" charset="0"/>
                <a:cs typeface="Helvetica" pitchFamily="34" charset="0"/>
              </a:rPr>
              <a:t>O targets</a:t>
            </a:r>
          </a:p>
          <a:p>
            <a:pPr marL="234950" indent="-234950">
              <a:spcBef>
                <a:spcPct val="20000"/>
              </a:spcBef>
              <a:buFont typeface="Arial" pitchFamily="34" charset="0"/>
              <a:buChar char="•"/>
            </a:pPr>
            <a:r>
              <a:rPr lang="en-US" sz="2000" dirty="0" smtClean="0">
                <a:sym typeface="Symbol" pitchFamily="18" charset="2"/>
              </a:rPr>
              <a:t>Instrumented dipole yoke and downstream EM calorimeter.</a:t>
            </a:r>
          </a:p>
          <a:p>
            <a:pPr marL="234950" indent="-234950">
              <a:spcBef>
                <a:spcPct val="20000"/>
              </a:spcBef>
              <a:buFont typeface="Arial" pitchFamily="34" charset="0"/>
              <a:buChar char="•"/>
            </a:pPr>
            <a:endParaRPr lang="en-US" sz="2400" dirty="0">
              <a:latin typeface="Helvetica" pitchFamily="34" charset="0"/>
              <a:cs typeface="Helvetica" pitchFamily="34" charset="0"/>
            </a:endParaRPr>
          </a:p>
        </p:txBody>
      </p:sp>
      <p:pic>
        <p:nvPicPr>
          <p:cNvPr id="18"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val="0"/>
              </a:ext>
            </a:extLst>
          </a:blip>
          <a:srcRect/>
          <a:stretch>
            <a:fillRect/>
          </a:stretch>
        </p:blipFill>
        <p:spPr bwMode="auto">
          <a:xfrm>
            <a:off x="1017441" y="993819"/>
            <a:ext cx="3013645" cy="272647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cxnSp>
        <p:nvCxnSpPr>
          <p:cNvPr id="19" name="AutoShape 3"/>
          <p:cNvCxnSpPr>
            <a:cxnSpLocks noChangeShapeType="1"/>
          </p:cNvCxnSpPr>
          <p:nvPr/>
        </p:nvCxnSpPr>
        <p:spPr bwMode="auto">
          <a:xfrm flipV="1">
            <a:off x="1000784" y="2550018"/>
            <a:ext cx="879529" cy="112904"/>
          </a:xfrm>
          <a:prstGeom prst="straightConnector1">
            <a:avLst/>
          </a:prstGeom>
          <a:noFill/>
          <a:ln w="25400">
            <a:solidFill>
              <a:srgbClr val="FF0000"/>
            </a:solidFill>
            <a:round/>
            <a:headEnd/>
            <a:tailEnd type="triangle" w="lg" len="med"/>
          </a:ln>
        </p:spPr>
      </p:cxnSp>
      <p:sp>
        <p:nvSpPr>
          <p:cNvPr id="21" name="Text Box 4"/>
          <p:cNvSpPr txBox="1">
            <a:spLocks noChangeArrowheads="1"/>
          </p:cNvSpPr>
          <p:nvPr/>
        </p:nvSpPr>
        <p:spPr bwMode="auto">
          <a:xfrm>
            <a:off x="195588" y="2546139"/>
            <a:ext cx="1447800" cy="3190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rPr>
              <a:t>Neutrino </a:t>
            </a:r>
            <a:r>
              <a:rPr lang="en-US" sz="1600" dirty="0" smtClean="0">
                <a:latin typeface="Calibri" pitchFamily="34" charset="0"/>
              </a:rPr>
              <a:t/>
            </a:r>
            <a:br>
              <a:rPr lang="en-US" sz="1600" dirty="0" smtClean="0">
                <a:latin typeface="Calibri" pitchFamily="34" charset="0"/>
              </a:rPr>
            </a:br>
            <a:r>
              <a:rPr kumimoji="0" lang="en-US" sz="1600" b="0" i="0" u="none" strike="noStrike" cap="none" normalizeH="0" baseline="0" dirty="0" smtClean="0">
                <a:ln>
                  <a:noFill/>
                </a:ln>
                <a:solidFill>
                  <a:schemeClr val="tx1"/>
                </a:solidFill>
                <a:effectLst/>
                <a:latin typeface="Calibri" pitchFamily="34" charset="0"/>
              </a:rPr>
              <a:t>Beam</a:t>
            </a:r>
            <a:endParaRPr kumimoji="0" lang="en-US" sz="1600" b="0" i="0" u="none" strike="noStrike" cap="none" normalizeH="0" baseline="0" dirty="0" smtClean="0">
              <a:ln>
                <a:noFill/>
              </a:ln>
              <a:solidFill>
                <a:schemeClr val="tx1"/>
              </a:solidFill>
              <a:effectLst/>
              <a:latin typeface="Arial" pitchFamily="34" charset="0"/>
            </a:endParaRPr>
          </a:p>
        </p:txBody>
      </p:sp>
      <p:cxnSp>
        <p:nvCxnSpPr>
          <p:cNvPr id="24" name="AutoShape 3"/>
          <p:cNvCxnSpPr>
            <a:cxnSpLocks noChangeShapeType="1"/>
          </p:cNvCxnSpPr>
          <p:nvPr/>
        </p:nvCxnSpPr>
        <p:spPr bwMode="auto">
          <a:xfrm flipV="1">
            <a:off x="5377464" y="2485623"/>
            <a:ext cx="843034" cy="406972"/>
          </a:xfrm>
          <a:prstGeom prst="straightConnector1">
            <a:avLst/>
          </a:prstGeom>
          <a:noFill/>
          <a:ln w="25400">
            <a:solidFill>
              <a:srgbClr val="FF0000"/>
            </a:solidFill>
            <a:round/>
            <a:headEnd/>
            <a:tailEnd type="triangle" w="lg" len="med"/>
          </a:ln>
        </p:spPr>
      </p:cxnSp>
      <p:sp>
        <p:nvSpPr>
          <p:cNvPr id="25" name="Text Box 4"/>
          <p:cNvSpPr txBox="1">
            <a:spLocks noChangeArrowheads="1"/>
          </p:cNvSpPr>
          <p:nvPr/>
        </p:nvSpPr>
        <p:spPr bwMode="auto">
          <a:xfrm>
            <a:off x="4610903" y="2750053"/>
            <a:ext cx="1447800" cy="3190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rPr>
              <a:t>Neutrino </a:t>
            </a:r>
            <a:r>
              <a:rPr lang="en-US" sz="1600" dirty="0" smtClean="0">
                <a:latin typeface="Calibri" pitchFamily="34" charset="0"/>
              </a:rPr>
              <a:t/>
            </a:r>
            <a:br>
              <a:rPr lang="en-US" sz="1600" dirty="0" smtClean="0">
                <a:latin typeface="Calibri" pitchFamily="34" charset="0"/>
              </a:rPr>
            </a:br>
            <a:r>
              <a:rPr kumimoji="0" lang="en-US" sz="1600" b="0" i="0" u="none" strike="noStrike" cap="none" normalizeH="0" baseline="0" dirty="0" smtClean="0">
                <a:ln>
                  <a:noFill/>
                </a:ln>
                <a:solidFill>
                  <a:schemeClr val="tx1"/>
                </a:solidFill>
                <a:effectLst/>
                <a:latin typeface="Calibri" pitchFamily="34" charset="0"/>
              </a:rPr>
              <a:t>Beam</a:t>
            </a:r>
            <a:endParaRPr kumimoji="0" lang="en-US" sz="1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lum bright="-20000" contrast="-50000"/>
          </a:blip>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A7637D-57D0-074B-AE6E-F3D39F2FAB5F}" type="slidenum">
              <a:rPr lang="en-US" smtClean="0"/>
              <a:pPr/>
              <a:t>56</a:t>
            </a:fld>
            <a:endParaRPr lang="en-US"/>
          </a:p>
        </p:txBody>
      </p:sp>
      <p:sp>
        <p:nvSpPr>
          <p:cNvPr id="11" name="TextBox 10"/>
          <p:cNvSpPr txBox="1"/>
          <p:nvPr/>
        </p:nvSpPr>
        <p:spPr>
          <a:xfrm>
            <a:off x="707246" y="1247969"/>
            <a:ext cx="7570207" cy="923330"/>
          </a:xfrm>
          <a:prstGeom prst="rect">
            <a:avLst/>
          </a:prstGeom>
          <a:noFill/>
        </p:spPr>
        <p:txBody>
          <a:bodyPr wrap="square" rtlCol="0">
            <a:spAutoFit/>
          </a:bodyPr>
          <a:lstStyle/>
          <a:p>
            <a:r>
              <a:rPr lang="en-US" sz="5400" b="1" dirty="0" smtClean="0">
                <a:solidFill>
                  <a:srgbClr val="FFFF00"/>
                </a:solidFill>
              </a:rPr>
              <a:t>Where to now?</a:t>
            </a:r>
          </a:p>
        </p:txBody>
      </p:sp>
      <p:sp>
        <p:nvSpPr>
          <p:cNvPr id="5" name="Cloud Callout 4"/>
          <p:cNvSpPr/>
          <p:nvPr/>
        </p:nvSpPr>
        <p:spPr>
          <a:xfrm>
            <a:off x="4086811" y="4468561"/>
            <a:ext cx="544271" cy="381928"/>
          </a:xfrm>
          <a:prstGeom prst="cloud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33" y="1422400"/>
            <a:ext cx="8899316" cy="5686945"/>
          </a:xfrm>
        </p:spPr>
        <p:txBody>
          <a:bodyPr/>
          <a:lstStyle/>
          <a:p>
            <a:r>
              <a:rPr lang="en-US" dirty="0" smtClean="0"/>
              <a:t> </a:t>
            </a:r>
            <a:r>
              <a:rPr lang="en-US" sz="2400" dirty="0" smtClean="0"/>
              <a:t>We are promised a clear decision by DOE as to what extent (if any) they will use the </a:t>
            </a:r>
            <a:r>
              <a:rPr lang="en-US" sz="2400" dirty="0" err="1" smtClean="0"/>
              <a:t>Homestake</a:t>
            </a:r>
            <a:r>
              <a:rPr lang="en-US" sz="2400" dirty="0" smtClean="0"/>
              <a:t> site – not only for LBNE but for all the "underground" science experiments – very soon. Report of the review committee will be public next week. This decision needs to be made in time for FY13 budget request, this summer.</a:t>
            </a:r>
          </a:p>
          <a:p>
            <a:r>
              <a:rPr lang="en-US" sz="2400" dirty="0" smtClean="0"/>
              <a:t> A decision on which technology to pursue (water or liquid argon) will be made as soon as possible – delayed due to NSF and DUSEL uncertainty. </a:t>
            </a:r>
            <a:r>
              <a:rPr lang="en-US" sz="2400" b="1" dirty="0" smtClean="0"/>
              <a:t>Collaboration would like to pursue both </a:t>
            </a:r>
            <a:r>
              <a:rPr lang="en-US" sz="2400" dirty="0" smtClean="0"/>
              <a:t>– but probably too expensive without </a:t>
            </a:r>
            <a:r>
              <a:rPr lang="en-US" sz="2400" b="1" dirty="0" smtClean="0"/>
              <a:t>significant</a:t>
            </a:r>
            <a:r>
              <a:rPr lang="en-US" sz="2400" dirty="0" smtClean="0"/>
              <a:t> international participation.</a:t>
            </a:r>
          </a:p>
          <a:p>
            <a:r>
              <a:rPr lang="en-US" sz="2400" dirty="0" smtClean="0"/>
              <a:t> Next Science Collaboration meeting July 13-15 at </a:t>
            </a:r>
            <a:r>
              <a:rPr lang="en-US" sz="2400" dirty="0" err="1" smtClean="0"/>
              <a:t>Fermilab</a:t>
            </a:r>
            <a:r>
              <a:rPr lang="en-US" sz="2400" dirty="0" smtClean="0"/>
              <a:t>. "Observers" welcome, as are new collaborators</a:t>
            </a:r>
            <a:r>
              <a:rPr lang="en-US" sz="2800" dirty="0" smtClean="0"/>
              <a:t>!</a:t>
            </a:r>
          </a:p>
          <a:p>
            <a:pPr>
              <a:buNone/>
            </a:pPr>
            <a:endParaRPr lang="en-US" sz="2800" dirty="0"/>
          </a:p>
        </p:txBody>
      </p:sp>
      <p:pic>
        <p:nvPicPr>
          <p:cNvPr id="4" name="Picture 3" descr="LBNE Logo.png"/>
          <p:cNvPicPr>
            <a:picLocks noChangeAspect="1"/>
          </p:cNvPicPr>
          <p:nvPr/>
        </p:nvPicPr>
        <p:blipFill>
          <a:blip r:embed="rId2"/>
          <a:stretch>
            <a:fillRect/>
          </a:stretch>
        </p:blipFill>
        <p:spPr>
          <a:xfrm>
            <a:off x="0" y="0"/>
            <a:ext cx="2667000" cy="1422400"/>
          </a:xfrm>
          <a:prstGeom prst="rect">
            <a:avLst/>
          </a:prstGeom>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Backup Slides</a:t>
            </a:r>
            <a:endParaRPr lang="en-US" dirty="0"/>
          </a:p>
        </p:txBody>
      </p:sp>
      <p:sp>
        <p:nvSpPr>
          <p:cNvPr id="8" name="Slide Number Placeholder 7"/>
          <p:cNvSpPr>
            <a:spLocks noGrp="1"/>
          </p:cNvSpPr>
          <p:nvPr>
            <p:ph type="sldNum" sz="quarter" idx="12"/>
          </p:nvPr>
        </p:nvSpPr>
        <p:spPr/>
        <p:txBody>
          <a:bodyPr/>
          <a:lstStyle/>
          <a:p>
            <a:fld id="{E5A7637D-57D0-074B-AE6E-F3D39F2FAB5F}" type="slidenum">
              <a:rPr lang="en-US" smtClean="0"/>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 name="Content Placeholder 11" descr="LAr Baseline.png"/>
          <p:cNvPicPr>
            <a:picLocks noGrp="1" noChangeAspect="1"/>
          </p:cNvPicPr>
          <p:nvPr>
            <p:ph sz="half" idx="1"/>
          </p:nvPr>
        </p:nvPicPr>
        <p:blipFill>
          <a:blip r:embed="rId2"/>
          <a:srcRect t="-68953" b="-68953"/>
          <a:stretch>
            <a:fillRect/>
          </a:stretch>
        </p:blipFill>
        <p:spPr>
          <a:xfrm>
            <a:off x="0" y="1417638"/>
            <a:ext cx="6503194" cy="7287966"/>
          </a:xfrm>
        </p:spPr>
      </p:pic>
      <p:sp>
        <p:nvSpPr>
          <p:cNvPr id="8" name="Slide Number Placeholder 7"/>
          <p:cNvSpPr>
            <a:spLocks noGrp="1"/>
          </p:cNvSpPr>
          <p:nvPr>
            <p:ph type="sldNum" sz="quarter" idx="12"/>
          </p:nvPr>
        </p:nvSpPr>
        <p:spPr/>
        <p:txBody>
          <a:bodyPr/>
          <a:lstStyle/>
          <a:p>
            <a:fld id="{E5A7637D-57D0-074B-AE6E-F3D39F2FAB5F}" type="slidenum">
              <a:rPr lang="en-US" smtClean="0"/>
              <a:pPr/>
              <a:t>59</a:t>
            </a:fld>
            <a:endParaRPr lang="en-US" dirty="0"/>
          </a:p>
        </p:txBody>
      </p:sp>
      <p:pic>
        <p:nvPicPr>
          <p:cNvPr id="13" name="Picture 12" descr="LAr baseline 2.png"/>
          <p:cNvPicPr>
            <a:picLocks noChangeAspect="1"/>
          </p:cNvPicPr>
          <p:nvPr/>
        </p:nvPicPr>
        <p:blipFill>
          <a:blip r:embed="rId3"/>
          <a:stretch>
            <a:fillRect/>
          </a:stretch>
        </p:blipFill>
        <p:spPr>
          <a:xfrm>
            <a:off x="0" y="135730"/>
            <a:ext cx="6070473" cy="2817368"/>
          </a:xfrm>
          <a:prstGeom prst="rect">
            <a:avLst/>
          </a:prstGeom>
        </p:spPr>
      </p:pic>
      <p:sp>
        <p:nvSpPr>
          <p:cNvPr id="15" name="TextBox 14"/>
          <p:cNvSpPr txBox="1"/>
          <p:nvPr/>
        </p:nvSpPr>
        <p:spPr>
          <a:xfrm>
            <a:off x="6223640" y="785295"/>
            <a:ext cx="2607724" cy="4893647"/>
          </a:xfrm>
          <a:prstGeom prst="rect">
            <a:avLst/>
          </a:prstGeom>
          <a:noFill/>
        </p:spPr>
        <p:txBody>
          <a:bodyPr wrap="square" rtlCol="0">
            <a:spAutoFit/>
          </a:bodyPr>
          <a:lstStyle/>
          <a:p>
            <a:r>
              <a:rPr lang="en-US" sz="2400" dirty="0" smtClean="0"/>
              <a:t>Baseline and beam options for </a:t>
            </a:r>
            <a:r>
              <a:rPr lang="en-US" sz="2400" dirty="0" err="1" smtClean="0"/>
              <a:t>LAr</a:t>
            </a:r>
            <a:r>
              <a:rPr lang="en-US" sz="2400" dirty="0" smtClean="0"/>
              <a:t> show that 1300 km is </a:t>
            </a:r>
            <a:r>
              <a:rPr lang="en-US" sz="2400" u="sng" dirty="0" smtClean="0"/>
              <a:t>still</a:t>
            </a:r>
            <a:r>
              <a:rPr lang="en-US" sz="2400" dirty="0" smtClean="0"/>
              <a:t> a near optimal distance.</a:t>
            </a:r>
          </a:p>
          <a:p>
            <a:endParaRPr lang="en-US" sz="2400" dirty="0" smtClean="0"/>
          </a:p>
          <a:p>
            <a:r>
              <a:rPr lang="en-US" sz="2400" dirty="0" smtClean="0"/>
              <a:t>Note: possible shorter baseline experiments may</a:t>
            </a:r>
          </a:p>
          <a:p>
            <a:r>
              <a:rPr lang="en-US" sz="2400" dirty="0"/>
              <a:t>n</a:t>
            </a:r>
            <a:r>
              <a:rPr lang="en-US" sz="2400" dirty="0" smtClean="0"/>
              <a:t>ot be able to determine mass ordering, especially off-axis. </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240007" y="140010"/>
            <a:ext cx="8670237" cy="825442"/>
          </a:xfrm>
        </p:spPr>
        <p:txBody>
          <a:bodyPr/>
          <a:lstStyle/>
          <a:p>
            <a:r>
              <a:rPr lang="en-US" dirty="0" smtClean="0"/>
              <a:t>This Talk</a:t>
            </a:r>
            <a:endParaRPr lang="en-US" dirty="0"/>
          </a:p>
        </p:txBody>
      </p:sp>
      <p:sp>
        <p:nvSpPr>
          <p:cNvPr id="6" name="Content Placeholder 5"/>
          <p:cNvSpPr>
            <a:spLocks noGrp="1"/>
          </p:cNvSpPr>
          <p:nvPr>
            <p:ph idx="1"/>
          </p:nvPr>
        </p:nvSpPr>
        <p:spPr>
          <a:xfrm>
            <a:off x="1" y="965452"/>
            <a:ext cx="9144000" cy="5470399"/>
          </a:xfrm>
        </p:spPr>
        <p:txBody>
          <a:bodyPr>
            <a:normAutofit/>
          </a:bodyPr>
          <a:lstStyle/>
          <a:p>
            <a:r>
              <a:rPr lang="en-US" sz="2400" dirty="0" smtClean="0"/>
              <a:t>Will present present state of design of the experiment. Nothing is yet completely fixed, but options have been narrowed down and work is ongoing to evaluate cost and schedule. </a:t>
            </a:r>
          </a:p>
          <a:p>
            <a:r>
              <a:rPr lang="en-US" sz="2400" dirty="0" smtClean="0"/>
              <a:t> You will be shown the current plans assuming that the U.S. NSF does </a:t>
            </a:r>
            <a:r>
              <a:rPr lang="en-US" sz="2400" i="1" dirty="0" smtClean="0"/>
              <a:t>not</a:t>
            </a:r>
            <a:r>
              <a:rPr lang="en-US" sz="2400" dirty="0" smtClean="0"/>
              <a:t> participate. NSF had been asked to pay ~10% of LBNE construction costs and operate DUSEL. Now the U.S. Dept of Energy (DOE) is planning to bear the full construction cost and be responsible for facility operations. This is assumed in all slides.</a:t>
            </a:r>
          </a:p>
          <a:p>
            <a:r>
              <a:rPr lang="en-US" sz="2400" dirty="0" smtClean="0"/>
              <a:t> A decision was made by DOE to, at least initially, continue evaluation for </a:t>
            </a:r>
            <a:r>
              <a:rPr lang="en-US" sz="2400" b="1" i="1" dirty="0" smtClean="0"/>
              <a:t>only</a:t>
            </a:r>
            <a:r>
              <a:rPr lang="en-US" sz="2400" dirty="0" smtClean="0"/>
              <a:t> the </a:t>
            </a:r>
            <a:r>
              <a:rPr lang="en-US" sz="2400" dirty="0" err="1" smtClean="0"/>
              <a:t>Homestake</a:t>
            </a:r>
            <a:r>
              <a:rPr lang="en-US" sz="2400" dirty="0" smtClean="0"/>
              <a:t> site. A formal review was held at SLAC in March under a "blue ribbon" panel commissioned by the Director of the Office of Science (all science, not just HEP). All slides and schedules assume usage of the </a:t>
            </a:r>
            <a:r>
              <a:rPr lang="en-US" sz="2400" dirty="0" err="1" smtClean="0"/>
              <a:t>Homestake</a:t>
            </a:r>
            <a:r>
              <a:rPr lang="en-US" sz="2400" dirty="0" smtClean="0"/>
              <a:t> site.</a:t>
            </a:r>
            <a:endParaRPr lang="en-US" sz="24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3250"/>
            <a:ext cx="8229600" cy="1143000"/>
          </a:xfrm>
        </p:spPr>
        <p:txBody>
          <a:bodyPr>
            <a:normAutofit/>
          </a:bodyPr>
          <a:lstStyle/>
          <a:p>
            <a:r>
              <a:rPr lang="en-US" sz="4400" dirty="0" smtClean="0"/>
              <a:t>Access to New Physics</a:t>
            </a:r>
            <a:endParaRPr lang="en-US" sz="4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60</a:t>
            </a:fld>
            <a:endParaRPr lang="en-US"/>
          </a:p>
        </p:txBody>
      </p:sp>
      <p:sp>
        <p:nvSpPr>
          <p:cNvPr id="6" name="Footer Placeholder 5"/>
          <p:cNvSpPr>
            <a:spLocks noGrp="1"/>
          </p:cNvSpPr>
          <p:nvPr>
            <p:ph type="ftr" sz="quarter" idx="11"/>
          </p:nvPr>
        </p:nvSpPr>
        <p:spPr>
          <a:xfrm>
            <a:off x="533400" y="6356350"/>
            <a:ext cx="3352800" cy="365125"/>
          </a:xfrm>
        </p:spPr>
        <p:txBody>
          <a:bodyPr/>
          <a:lstStyle/>
          <a:p>
            <a:r>
              <a:rPr lang="en-US" dirty="0" err="1" smtClean="0"/>
              <a:t>R.J.Wilson</a:t>
            </a:r>
            <a:r>
              <a:rPr lang="en-US" dirty="0" smtClean="0"/>
              <a:t>/Colorado State University</a:t>
            </a:r>
            <a:endParaRPr lang="en-US" dirty="0"/>
          </a:p>
        </p:txBody>
      </p:sp>
      <p:pic>
        <p:nvPicPr>
          <p:cNvPr id="11266" name="Picture 2"/>
          <p:cNvPicPr>
            <a:picLocks noChangeAspect="1"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57936" y="1965018"/>
            <a:ext cx="3132173" cy="328415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460295" y="2142023"/>
            <a:ext cx="4118956" cy="2820861"/>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3" name="TextBox 2"/>
          <p:cNvSpPr txBox="1"/>
          <p:nvPr/>
        </p:nvSpPr>
        <p:spPr>
          <a:xfrm>
            <a:off x="998764" y="1534870"/>
            <a:ext cx="2690868" cy="369332"/>
          </a:xfrm>
          <a:prstGeom prst="rect">
            <a:avLst/>
          </a:prstGeom>
          <a:noFill/>
        </p:spPr>
        <p:txBody>
          <a:bodyPr wrap="square" rtlCol="0">
            <a:spAutoFit/>
          </a:bodyPr>
          <a:lstStyle/>
          <a:p>
            <a:r>
              <a:rPr lang="en-US" dirty="0" smtClean="0">
                <a:latin typeface="+mj-lt"/>
              </a:rPr>
              <a:t>Non-Standard Interactions</a:t>
            </a:r>
          </a:p>
        </p:txBody>
      </p:sp>
      <p:sp>
        <p:nvSpPr>
          <p:cNvPr id="9" name="TextBox 8"/>
          <p:cNvSpPr txBox="1"/>
          <p:nvPr/>
        </p:nvSpPr>
        <p:spPr>
          <a:xfrm>
            <a:off x="4963539" y="1557939"/>
            <a:ext cx="3128164" cy="369332"/>
          </a:xfrm>
          <a:prstGeom prst="rect">
            <a:avLst/>
          </a:prstGeom>
          <a:noFill/>
        </p:spPr>
        <p:txBody>
          <a:bodyPr wrap="none" rtlCol="0">
            <a:spAutoFit/>
          </a:bodyPr>
          <a:lstStyle/>
          <a:p>
            <a:r>
              <a:rPr lang="en-US" dirty="0" smtClean="0">
                <a:latin typeface="+mj-lt"/>
              </a:rPr>
              <a:t>Long-Range Flavor  Interactions</a:t>
            </a:r>
          </a:p>
        </p:txBody>
      </p:sp>
      <p:sp>
        <p:nvSpPr>
          <p:cNvPr id="11" name="Content Placeholder 2"/>
          <p:cNvSpPr txBox="1">
            <a:spLocks/>
          </p:cNvSpPr>
          <p:nvPr/>
        </p:nvSpPr>
        <p:spPr>
          <a:xfrm>
            <a:off x="448040" y="5441299"/>
            <a:ext cx="8458200" cy="810652"/>
          </a:xfrm>
          <a:prstGeom prst="rect">
            <a:avLst/>
          </a:prstGeom>
          <a:solidFill>
            <a:schemeClr val="bg2"/>
          </a:solidFill>
          <a:ln>
            <a:solidFill>
              <a:srgbClr val="0070C0"/>
            </a:solidFill>
          </a:ln>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sz="2000" dirty="0" smtClean="0">
                <a:latin typeface="+mj-lt"/>
              </a:rPr>
              <a:t>Improve NSI bounds ~x2 in e</a:t>
            </a:r>
            <a:r>
              <a:rPr lang="en-US" sz="2000" dirty="0" smtClean="0">
                <a:latin typeface="Symbol" pitchFamily="18" charset="2"/>
              </a:rPr>
              <a:t>-m</a:t>
            </a:r>
            <a:r>
              <a:rPr lang="en-US" sz="2000" dirty="0" smtClean="0">
                <a:latin typeface="+mj-lt"/>
              </a:rPr>
              <a:t>, ~x10 in </a:t>
            </a:r>
            <a:r>
              <a:rPr lang="en-US" sz="2000" dirty="0" smtClean="0">
                <a:latin typeface="Symbol" pitchFamily="18" charset="2"/>
              </a:rPr>
              <a:t>m-t</a:t>
            </a:r>
          </a:p>
          <a:p>
            <a:r>
              <a:rPr lang="en-US" sz="2000" dirty="0" smtClean="0">
                <a:latin typeface="+mj-lt"/>
              </a:rPr>
              <a:t>Long range interaction sensitivity better than precision tests of gravity</a:t>
            </a:r>
            <a:endParaRPr lang="en-US" sz="2000" dirty="0">
              <a:latin typeface="+mj-lt"/>
            </a:endParaRPr>
          </a:p>
        </p:txBody>
      </p:sp>
      <p:sp>
        <p:nvSpPr>
          <p:cNvPr id="4" name="TextBox 3"/>
          <p:cNvSpPr txBox="1"/>
          <p:nvPr/>
        </p:nvSpPr>
        <p:spPr>
          <a:xfrm>
            <a:off x="5644498" y="3397733"/>
            <a:ext cx="2785891" cy="523220"/>
          </a:xfrm>
          <a:prstGeom prst="rect">
            <a:avLst/>
          </a:prstGeom>
          <a:noFill/>
        </p:spPr>
        <p:txBody>
          <a:bodyPr wrap="none" rtlCol="0">
            <a:spAutoFit/>
          </a:bodyPr>
          <a:lstStyle/>
          <a:p>
            <a:r>
              <a:rPr lang="en-US" sz="1400" dirty="0"/>
              <a:t>r</a:t>
            </a:r>
            <a:r>
              <a:rPr lang="en-US" sz="1400" dirty="0" smtClean="0"/>
              <a:t>ed curves</a:t>
            </a:r>
            <a:br>
              <a:rPr lang="en-US" sz="1400" dirty="0" smtClean="0"/>
            </a:br>
            <a:r>
              <a:rPr lang="en-US" sz="1400" dirty="0" smtClean="0"/>
              <a:t>        = oscillated with new physics</a:t>
            </a:r>
            <a:endParaRPr lang="en-US" sz="1400" dirty="0"/>
          </a:p>
        </p:txBody>
      </p:sp>
      <p:sp>
        <p:nvSpPr>
          <p:cNvPr id="13" name="TextBox 12"/>
          <p:cNvSpPr txBox="1"/>
          <p:nvPr/>
        </p:nvSpPr>
        <p:spPr>
          <a:xfrm>
            <a:off x="6299860" y="2469560"/>
            <a:ext cx="1132618" cy="307777"/>
          </a:xfrm>
          <a:prstGeom prst="rect">
            <a:avLst/>
          </a:prstGeom>
          <a:noFill/>
        </p:spPr>
        <p:txBody>
          <a:bodyPr wrap="none" rtlCol="0">
            <a:spAutoFit/>
          </a:bodyPr>
          <a:lstStyle/>
          <a:p>
            <a:r>
              <a:rPr lang="en-US" sz="1400" dirty="0" err="1" smtClean="0"/>
              <a:t>unoscillated</a:t>
            </a:r>
            <a:endParaRPr lang="en-US" sz="1400" dirty="0"/>
          </a:p>
        </p:txBody>
      </p:sp>
      <p:sp>
        <p:nvSpPr>
          <p:cNvPr id="7" name="TextBox 6"/>
          <p:cNvSpPr txBox="1"/>
          <p:nvPr/>
        </p:nvSpPr>
        <p:spPr>
          <a:xfrm>
            <a:off x="7836195" y="2463953"/>
            <a:ext cx="393056" cy="369332"/>
          </a:xfrm>
          <a:prstGeom prst="rect">
            <a:avLst/>
          </a:prstGeom>
          <a:noFill/>
        </p:spPr>
        <p:txBody>
          <a:bodyPr wrap="none" rtlCol="0">
            <a:spAutoFit/>
          </a:bodyPr>
          <a:lstStyle/>
          <a:p>
            <a:r>
              <a:rPr lang="en-US" dirty="0" smtClean="0">
                <a:latin typeface="Symbol" pitchFamily="18" charset="2"/>
              </a:rPr>
              <a:t>n</a:t>
            </a:r>
            <a:r>
              <a:rPr lang="en-US" baseline="-25000" dirty="0" smtClean="0">
                <a:latin typeface="Symbol" pitchFamily="18" charset="2"/>
              </a:rPr>
              <a:t>m</a:t>
            </a:r>
            <a:endParaRPr lang="en-US" baseline="-25000" dirty="0">
              <a:latin typeface="Symbol" pitchFamily="18" charset="2"/>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5472219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5125"/>
            <a:ext cx="8229600" cy="1143000"/>
          </a:xfrm>
        </p:spPr>
        <p:txBody>
          <a:bodyPr>
            <a:normAutofit/>
          </a:bodyPr>
          <a:lstStyle/>
          <a:p>
            <a:r>
              <a:rPr lang="en-US" sz="4400" dirty="0" smtClean="0"/>
              <a:t>CP Sensitivity – Target Mass</a:t>
            </a:r>
            <a:endParaRPr lang="en-US" sz="4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61</a:t>
            </a:fld>
            <a:endParaRPr lang="en-US"/>
          </a:p>
        </p:txBody>
      </p:sp>
      <p:sp>
        <p:nvSpPr>
          <p:cNvPr id="8" name="Rectangle 7"/>
          <p:cNvSpPr/>
          <p:nvPr/>
        </p:nvSpPr>
        <p:spPr>
          <a:xfrm>
            <a:off x="685800" y="3957123"/>
            <a:ext cx="2286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826328" y="3118923"/>
            <a:ext cx="2286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rot="5400000" flipH="1" flipV="1">
            <a:off x="4988919" y="4925888"/>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Content Placeholder 2"/>
          <p:cNvSpPr>
            <a:spLocks noGrp="1"/>
          </p:cNvSpPr>
          <p:nvPr>
            <p:ph idx="1"/>
          </p:nvPr>
        </p:nvSpPr>
        <p:spPr>
          <a:xfrm>
            <a:off x="484252" y="5636971"/>
            <a:ext cx="8458200" cy="763818"/>
          </a:xfrm>
          <a:solidFill>
            <a:schemeClr val="bg2"/>
          </a:solidFill>
          <a:ln>
            <a:solidFill>
              <a:srgbClr val="0070C0"/>
            </a:solidFill>
          </a:ln>
        </p:spPr>
        <p:txBody>
          <a:bodyPr>
            <a:normAutofit/>
          </a:bodyPr>
          <a:lstStyle/>
          <a:p>
            <a:r>
              <a:rPr lang="en-US" sz="2000" dirty="0" smtClean="0">
                <a:latin typeface="+mj-lt"/>
              </a:rPr>
              <a:t>Adding mass an effective way to improve sensitivity – adding later is difficult</a:t>
            </a:r>
          </a:p>
          <a:p>
            <a:r>
              <a:rPr lang="en-US" sz="2000" dirty="0" smtClean="0">
                <a:latin typeface="+mj-lt"/>
              </a:rPr>
              <a:t>More mass helps all non-beam physics</a:t>
            </a:r>
          </a:p>
        </p:txBody>
      </p:sp>
      <p:pic>
        <p:nvPicPr>
          <p:cNvPr id="1026"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99178" y="1653936"/>
            <a:ext cx="3685403" cy="3850551"/>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427785" y="1542021"/>
            <a:ext cx="4179074" cy="407437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3" name="TextBox 2"/>
          <p:cNvSpPr txBox="1"/>
          <p:nvPr/>
        </p:nvSpPr>
        <p:spPr>
          <a:xfrm>
            <a:off x="2674164" y="5363394"/>
            <a:ext cx="3507242" cy="261867"/>
          </a:xfrm>
          <a:prstGeom prst="rect">
            <a:avLst/>
          </a:prstGeom>
          <a:noFill/>
        </p:spPr>
        <p:txBody>
          <a:bodyPr wrap="none" rtlCol="0">
            <a:spAutoFit/>
          </a:bodyPr>
          <a:lstStyle/>
          <a:p>
            <a:pPr>
              <a:lnSpc>
                <a:spcPts val="1200"/>
              </a:lnSpc>
            </a:pPr>
            <a:r>
              <a:rPr lang="en-US" sz="1600" dirty="0" smtClean="0">
                <a:latin typeface="+mj-lt"/>
              </a:rPr>
              <a:t>Similar results for </a:t>
            </a:r>
            <a:r>
              <a:rPr lang="en-US" sz="1600" dirty="0" err="1" smtClean="0">
                <a:latin typeface="+mj-lt"/>
              </a:rPr>
              <a:t>LAr</a:t>
            </a:r>
            <a:r>
              <a:rPr lang="en-US" sz="1600" dirty="0" smtClean="0">
                <a:latin typeface="+mj-lt"/>
              </a:rPr>
              <a:t>: 17 </a:t>
            </a:r>
            <a:r>
              <a:rPr lang="en-US" sz="1600" dirty="0" err="1" smtClean="0">
                <a:latin typeface="+mj-lt"/>
              </a:rPr>
              <a:t>kt</a:t>
            </a:r>
            <a:r>
              <a:rPr lang="en-US" sz="1600" dirty="0" smtClean="0">
                <a:latin typeface="+mj-lt"/>
              </a:rPr>
              <a:t>, 25 </a:t>
            </a:r>
            <a:r>
              <a:rPr lang="en-US" sz="1600" dirty="0" err="1" smtClean="0">
                <a:latin typeface="+mj-lt"/>
              </a:rPr>
              <a:t>kt</a:t>
            </a:r>
            <a:r>
              <a:rPr lang="en-US" sz="1600" dirty="0" smtClean="0">
                <a:latin typeface="+mj-lt"/>
              </a:rPr>
              <a:t>, 34 </a:t>
            </a:r>
            <a:r>
              <a:rPr lang="en-US" sz="1600" dirty="0" err="1" smtClean="0">
                <a:latin typeface="+mj-lt"/>
              </a:rPr>
              <a:t>kt</a:t>
            </a:r>
            <a:endParaRPr lang="en-US" sz="1600" dirty="0">
              <a:latin typeface="+mj-lt"/>
            </a:endParaRPr>
          </a:p>
        </p:txBody>
      </p:sp>
      <p:sp>
        <p:nvSpPr>
          <p:cNvPr id="4" name="TextBox 3"/>
          <p:cNvSpPr txBox="1"/>
          <p:nvPr/>
        </p:nvSpPr>
        <p:spPr>
          <a:xfrm>
            <a:off x="3603585" y="1766455"/>
            <a:ext cx="1648400" cy="338554"/>
          </a:xfrm>
          <a:prstGeom prst="rect">
            <a:avLst/>
          </a:prstGeom>
          <a:noFill/>
        </p:spPr>
        <p:txBody>
          <a:bodyPr wrap="none" rtlCol="0">
            <a:spAutoFit/>
          </a:bodyPr>
          <a:lstStyle/>
          <a:p>
            <a:r>
              <a:rPr lang="en-US" sz="1600" dirty="0" smtClean="0">
                <a:latin typeface="+mj-lt"/>
              </a:rPr>
              <a:t>Normal Hierarchy</a:t>
            </a:r>
            <a:endParaRPr lang="en-US" sz="1600" dirty="0">
              <a:latin typeface="+mj-lt"/>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0452496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mc:AlternateContent>
        <mc:Choice xmlns:mv="urn:schemas-microsoft-com:mac:vml" xmlns:mc="http://schemas.openxmlformats.org/markup-compatibility/2006" xmlns:a14="http://schemas.microsoft.com/office/drawing/2010/main" xmlns:p="http://schemas.openxmlformats.org/presentationml/2006/main" xmlns:r="http://schemas.openxmlformats.org/officeDocument/2006/relationships" xmlns:a="http://schemas.openxmlformats.org/drawingml/2006/main" xmlns="" Requires="a14">
          <p:sp>
            <p:nvSpPr>
              <p:cNvPr id="2" name="Title 1"/>
              <p:cNvSpPr>
                <a:spLocks noGrp="1"/>
              </p:cNvSpPr>
              <p:nvPr>
                <p:ph type="title"/>
              </p:nvPr>
            </p:nvSpPr>
            <p:spPr>
              <a:xfrm>
                <a:off x="457200" y="313625"/>
                <a:ext cx="8229600" cy="1143000"/>
              </a:xfrm>
            </p:spPr>
            <p:txBody>
              <a:bodyPr>
                <a:normAutofit/>
              </a:bodyPr>
              <a:lstStyle/>
              <a:p>
                <a14:m>
                  <m:oMath xmlns:m="http://schemas.openxmlformats.org/officeDocument/2006/math">
                    <m:sSub>
                      <m:sSubPr>
                        <m:ctrlPr>
                          <a:rPr lang="en-US" sz="4400" i="1" smtClean="0">
                            <a:latin typeface="Cambria Math"/>
                          </a:rPr>
                        </m:ctrlPr>
                      </m:sSubPr>
                      <m:e>
                        <m:r>
                          <a:rPr lang="en-US" sz="4400" i="1" smtClean="0">
                            <a:latin typeface="Cambria Math"/>
                            <a:ea typeface="Cambria Math"/>
                          </a:rPr>
                          <m:t>𝜈</m:t>
                        </m:r>
                      </m:e>
                      <m:sub>
                        <m:r>
                          <a:rPr lang="en-US" sz="4400" i="1" smtClean="0">
                            <a:latin typeface="Cambria Math"/>
                            <a:ea typeface="Cambria Math"/>
                          </a:rPr>
                          <m:t>𝜇</m:t>
                        </m:r>
                      </m:sub>
                    </m:sSub>
                  </m:oMath>
                </a14:m>
                <a:r>
                  <a:rPr lang="en-US" sz="4400" dirty="0" smtClean="0"/>
                  <a:t>/</a:t>
                </a:r>
                <a14:m>
                  <m:oMath xmlns:m="http://schemas.openxmlformats.org/officeDocument/2006/math">
                    <m:sSub>
                      <m:sSubPr>
                        <m:ctrlPr>
                          <a:rPr lang="en-US" sz="4400" i="1">
                            <a:latin typeface="Cambria Math"/>
                            <a:ea typeface="Cambria Math"/>
                          </a:rPr>
                        </m:ctrlPr>
                      </m:sSubPr>
                      <m:e>
                        <m:acc>
                          <m:accPr>
                            <m:chr m:val="̅"/>
                            <m:ctrlPr>
                              <a:rPr lang="en-US" sz="4400" i="1">
                                <a:latin typeface="Cambria Math"/>
                                <a:ea typeface="Cambria Math"/>
                              </a:rPr>
                            </m:ctrlPr>
                          </m:accPr>
                          <m:e>
                            <m:r>
                              <a:rPr lang="en-US" sz="4400" i="1">
                                <a:latin typeface="Cambria Math"/>
                                <a:ea typeface="Cambria Math"/>
                              </a:rPr>
                              <m:t>𝜈</m:t>
                            </m:r>
                          </m:e>
                        </m:acc>
                      </m:e>
                      <m:sub>
                        <m:r>
                          <a:rPr lang="en-US" sz="4400" i="1">
                            <a:latin typeface="Cambria Math"/>
                            <a:ea typeface="Cambria Math"/>
                          </a:rPr>
                          <m:t>𝜇</m:t>
                        </m:r>
                      </m:sub>
                    </m:sSub>
                    <m:r>
                      <a:rPr lang="en-US" sz="4400" b="0" i="0" smtClean="0">
                        <a:latin typeface="Cambria Math"/>
                        <a:ea typeface="Cambria Math"/>
                      </a:rPr>
                      <m:t> </m:t>
                    </m:r>
                  </m:oMath>
                </a14:m>
                <a:r>
                  <a:rPr lang="en-US" sz="4400" dirty="0" smtClean="0"/>
                  <a:t>Disappearance</a:t>
                </a:r>
                <a:endParaRPr lang="en-US" sz="4400"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457200" y="313625"/>
                <a:ext cx="8229600" cy="1143000"/>
              </a:xfrm>
              <a:blipFill rotWithShape="1">
                <a:blip r:embed="rId2"/>
                <a:stretch>
                  <a:fillRect b="-25532"/>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B6F15528-21DE-4FAA-801E-634DDDAF4B2B}" type="slidenum">
              <a:rPr lang="en-US" smtClean="0"/>
              <a:pPr/>
              <a:t>62</a:t>
            </a:fld>
            <a:endParaRPr lang="en-US"/>
          </a:p>
        </p:txBody>
      </p:sp>
      <p:sp>
        <p:nvSpPr>
          <p:cNvPr id="8" name="Rectangle 7"/>
          <p:cNvSpPr/>
          <p:nvPr/>
        </p:nvSpPr>
        <p:spPr>
          <a:xfrm>
            <a:off x="685800" y="4038600"/>
            <a:ext cx="2286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826328" y="3403592"/>
            <a:ext cx="2286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rot="5400000" flipH="1" flipV="1">
            <a:off x="4988919" y="5867400"/>
            <a:ext cx="0"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919600" y="1880713"/>
            <a:ext cx="3440336" cy="242659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14" name="Rectangle 13"/>
          <p:cNvSpPr/>
          <p:nvPr/>
        </p:nvSpPr>
        <p:spPr>
          <a:xfrm>
            <a:off x="3378561" y="2145132"/>
            <a:ext cx="929422" cy="369332"/>
          </a:xfrm>
          <a:prstGeom prst="rect">
            <a:avLst/>
          </a:prstGeom>
        </p:spPr>
        <p:txBody>
          <a:bodyPr wrap="none">
            <a:spAutoFit/>
          </a:bodyPr>
          <a:lstStyle/>
          <a:p>
            <a:r>
              <a:rPr lang="en-US" dirty="0">
                <a:latin typeface="+mj-lt"/>
              </a:rPr>
              <a:t>sin</a:t>
            </a:r>
            <a:r>
              <a:rPr lang="en-US" baseline="30000" dirty="0">
                <a:latin typeface="+mj-lt"/>
              </a:rPr>
              <a:t>2</a:t>
            </a:r>
            <a:r>
              <a:rPr lang="en-US" dirty="0">
                <a:latin typeface="+mj-lt"/>
              </a:rPr>
              <a:t>2</a:t>
            </a:r>
            <a:r>
              <a:rPr lang="en-US" dirty="0">
                <a:latin typeface="Symbol" pitchFamily="18" charset="2"/>
              </a:rPr>
              <a:t>q</a:t>
            </a:r>
            <a:r>
              <a:rPr lang="en-US" baseline="-25000" dirty="0">
                <a:latin typeface="+mj-lt"/>
              </a:rPr>
              <a:t>23</a:t>
            </a:r>
            <a:endParaRPr lang="en-US" dirty="0">
              <a:latin typeface="+mj-lt"/>
            </a:endParaRPr>
          </a:p>
        </p:txBody>
      </p:sp>
      <mc:AlternateContent>
        <mc:Choice xmlns:mv="urn:schemas-microsoft-com:mac:vml" xmlns:mc="http://schemas.openxmlformats.org/markup-compatibility/2006" xmlns:a14="http://schemas.microsoft.com/office/drawing/2010/main" xmlns:p="http://schemas.openxmlformats.org/presentationml/2006/main" xmlns:r="http://schemas.openxmlformats.org/officeDocument/2006/relationships" xmlns:a="http://schemas.openxmlformats.org/drawingml/2006/main" xmlns="" Requires="a14">
          <p:sp>
            <p:nvSpPr>
              <p:cNvPr id="15" name="Rectangle 14"/>
              <p:cNvSpPr/>
              <p:nvPr/>
            </p:nvSpPr>
            <p:spPr>
              <a:xfrm>
                <a:off x="4621718" y="2333389"/>
                <a:ext cx="463910" cy="3916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a:rPr>
                          </m:ctrlPr>
                        </m:sSubPr>
                        <m:e>
                          <m:r>
                            <a:rPr lang="en-US" i="1">
                              <a:latin typeface="Cambria Math"/>
                              <a:ea typeface="Cambria Math"/>
                            </a:rPr>
                            <m:t>𝜈</m:t>
                          </m:r>
                        </m:e>
                        <m:sub>
                          <m:r>
                            <a:rPr lang="en-US" i="1">
                              <a:latin typeface="Cambria Math"/>
                              <a:ea typeface="Cambria Math"/>
                            </a:rPr>
                            <m:t>𝜇</m:t>
                          </m:r>
                        </m:sub>
                      </m:sSub>
                    </m:oMath>
                  </m:oMathPara>
                </a14:m>
                <a:endParaRPr lang="en-US" dirty="0"/>
              </a:p>
            </p:txBody>
          </p:sp>
        </mc:Choice>
        <mc:Fallback>
          <p:sp>
            <p:nvSpPr>
              <p:cNvPr id="15" name="Rectangle 14"/>
              <p:cNvSpPr>
                <a:spLocks noRot="1" noChangeAspect="1" noMove="1" noResize="1" noEditPoints="1" noAdjustHandles="1" noChangeArrowheads="1" noChangeShapeType="1" noTextEdit="1"/>
              </p:cNvSpPr>
              <p:nvPr/>
            </p:nvSpPr>
            <p:spPr>
              <a:xfrm>
                <a:off x="4621718" y="2333389"/>
                <a:ext cx="463910" cy="391646"/>
              </a:xfrm>
              <a:prstGeom prst="rect">
                <a:avLst/>
              </a:prstGeom>
              <a:blipFill rotWithShape="1">
                <a:blip r:embed="rId4"/>
                <a:stretch>
                  <a:fillRect b="-3125"/>
                </a:stretch>
              </a:blipFill>
            </p:spPr>
            <p:txBody>
              <a:bodyPr/>
              <a:lstStyle/>
              <a:p>
                <a:r>
                  <a:rPr lang="en-US">
                    <a:noFill/>
                  </a:rPr>
                  <a:t> </a:t>
                </a:r>
              </a:p>
            </p:txBody>
          </p:sp>
        </mc:Fallback>
      </mc:AlternateContent>
      <p:cxnSp>
        <p:nvCxnSpPr>
          <p:cNvPr id="17" name="Straight Connector 16"/>
          <p:cNvCxnSpPr/>
          <p:nvPr/>
        </p:nvCxnSpPr>
        <p:spPr>
          <a:xfrm flipV="1">
            <a:off x="4605010" y="3318672"/>
            <a:ext cx="6073" cy="809643"/>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843671" y="3708392"/>
            <a:ext cx="1278170" cy="338554"/>
          </a:xfrm>
          <a:prstGeom prst="rect">
            <a:avLst/>
          </a:prstGeom>
          <a:noFill/>
        </p:spPr>
        <p:txBody>
          <a:bodyPr wrap="none" rtlCol="0">
            <a:spAutoFit/>
          </a:bodyPr>
          <a:lstStyle/>
          <a:p>
            <a:r>
              <a:rPr lang="en-US" sz="1600" dirty="0" smtClean="0">
                <a:solidFill>
                  <a:srgbClr val="002060"/>
                </a:solidFill>
                <a:latin typeface="+mj-lt"/>
              </a:rPr>
              <a:t>200 </a:t>
            </a:r>
            <a:r>
              <a:rPr lang="en-US" sz="1600" dirty="0" err="1" smtClean="0">
                <a:solidFill>
                  <a:srgbClr val="002060"/>
                </a:solidFill>
                <a:latin typeface="+mj-lt"/>
              </a:rPr>
              <a:t>kt</a:t>
            </a:r>
            <a:r>
              <a:rPr lang="en-US" sz="1600" dirty="0" smtClean="0">
                <a:solidFill>
                  <a:srgbClr val="002060"/>
                </a:solidFill>
                <a:latin typeface="+mj-lt"/>
              </a:rPr>
              <a:t> x 5 </a:t>
            </a:r>
            <a:r>
              <a:rPr lang="en-US" sz="1600" dirty="0" err="1" smtClean="0">
                <a:solidFill>
                  <a:srgbClr val="002060"/>
                </a:solidFill>
                <a:latin typeface="+mj-lt"/>
              </a:rPr>
              <a:t>yrs</a:t>
            </a:r>
            <a:endParaRPr lang="en-US" sz="1600" dirty="0">
              <a:solidFill>
                <a:srgbClr val="002060"/>
              </a:solidFill>
              <a:latin typeface="+mj-lt"/>
            </a:endParaRPr>
          </a:p>
        </p:txBody>
      </p:sp>
      <p:cxnSp>
        <p:nvCxnSpPr>
          <p:cNvPr id="19" name="Straight Arrow Connector 18"/>
          <p:cNvCxnSpPr>
            <a:stCxn id="20" idx="2"/>
          </p:cNvCxnSpPr>
          <p:nvPr/>
        </p:nvCxnSpPr>
        <p:spPr>
          <a:xfrm>
            <a:off x="5573531" y="3449606"/>
            <a:ext cx="605595" cy="106386"/>
          </a:xfrm>
          <a:prstGeom prst="straightConnector1">
            <a:avLst/>
          </a:prstGeom>
          <a:ln w="19050">
            <a:solidFill>
              <a:srgbClr val="FF000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109365" y="3187739"/>
            <a:ext cx="928331" cy="261867"/>
          </a:xfrm>
          <a:prstGeom prst="rect">
            <a:avLst/>
          </a:prstGeom>
          <a:solidFill>
            <a:schemeClr val="bg1"/>
          </a:solidFill>
          <a:ln w="9525">
            <a:solidFill>
              <a:schemeClr val="tx1"/>
            </a:solidFill>
          </a:ln>
        </p:spPr>
        <p:txBody>
          <a:bodyPr wrap="none" rtlCol="0">
            <a:spAutoFit/>
          </a:bodyPr>
          <a:lstStyle/>
          <a:p>
            <a:pPr>
              <a:lnSpc>
                <a:spcPts val="1200"/>
              </a:lnSpc>
              <a:spcBef>
                <a:spcPts val="300"/>
              </a:spcBef>
            </a:pPr>
            <a:r>
              <a:rPr lang="en-US" sz="1600" dirty="0" smtClean="0">
                <a:solidFill>
                  <a:srgbClr val="FF0000"/>
                </a:solidFill>
                <a:latin typeface="+mj-lt"/>
              </a:rPr>
              <a:t>Project X</a:t>
            </a:r>
            <a:endParaRPr lang="en-US" sz="1600" dirty="0">
              <a:solidFill>
                <a:srgbClr val="FF0000"/>
              </a:solidFill>
              <a:latin typeface="+mj-lt"/>
            </a:endParaRPr>
          </a:p>
        </p:txBody>
      </p:sp>
      <p:sp>
        <p:nvSpPr>
          <p:cNvPr id="24" name="Content Placeholder 2"/>
          <p:cNvSpPr txBox="1">
            <a:spLocks/>
          </p:cNvSpPr>
          <p:nvPr/>
        </p:nvSpPr>
        <p:spPr>
          <a:xfrm>
            <a:off x="448040" y="4523307"/>
            <a:ext cx="8458200" cy="1939838"/>
          </a:xfrm>
          <a:prstGeom prst="rect">
            <a:avLst/>
          </a:prstGeom>
          <a:solidFill>
            <a:schemeClr val="bg2"/>
          </a:solidFill>
          <a:ln>
            <a:solidFill>
              <a:srgbClr val="0070C0"/>
            </a:solidFill>
          </a:ln>
        </p:spPr>
        <p:txBody>
          <a:bodyPr vert="horz">
            <a:normAutofit fontScale="92500"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sz="2200" dirty="0" smtClean="0">
                <a:latin typeface="+mj-lt"/>
              </a:rPr>
              <a:t>sin</a:t>
            </a:r>
            <a:r>
              <a:rPr lang="en-US" sz="2200" baseline="30000" dirty="0" smtClean="0">
                <a:latin typeface="+mj-lt"/>
              </a:rPr>
              <a:t>2</a:t>
            </a:r>
            <a:r>
              <a:rPr lang="en-US" sz="2200" dirty="0" smtClean="0">
                <a:latin typeface="+mj-lt"/>
              </a:rPr>
              <a:t>2</a:t>
            </a:r>
            <a:r>
              <a:rPr lang="en-US" sz="2200" dirty="0" smtClean="0">
                <a:latin typeface="Symbol" pitchFamily="18" charset="2"/>
              </a:rPr>
              <a:t>q</a:t>
            </a:r>
            <a:r>
              <a:rPr lang="en-US" sz="2200" baseline="-25000" dirty="0" smtClean="0">
                <a:latin typeface="+mj-lt"/>
              </a:rPr>
              <a:t>23</a:t>
            </a:r>
            <a:r>
              <a:rPr lang="en-US" sz="2200" dirty="0" smtClean="0">
                <a:latin typeface="+mj-lt"/>
              </a:rPr>
              <a:t> to ~0.6% and </a:t>
            </a:r>
            <a:r>
              <a:rPr lang="en-US" sz="2200" dirty="0" smtClean="0">
                <a:latin typeface="Symbol" pitchFamily="18" charset="2"/>
              </a:rPr>
              <a:t>D</a:t>
            </a:r>
            <a:r>
              <a:rPr lang="en-US" sz="2200" dirty="0" smtClean="0">
                <a:latin typeface="+mj-lt"/>
              </a:rPr>
              <a:t>m</a:t>
            </a:r>
            <a:r>
              <a:rPr lang="en-US" sz="2200" baseline="-25000" dirty="0" smtClean="0">
                <a:latin typeface="+mj-lt"/>
              </a:rPr>
              <a:t>31</a:t>
            </a:r>
            <a:r>
              <a:rPr lang="en-US" sz="2200" baseline="30000" dirty="0" smtClean="0">
                <a:latin typeface="+mj-lt"/>
              </a:rPr>
              <a:t>2</a:t>
            </a:r>
            <a:r>
              <a:rPr lang="en-US" sz="2200" dirty="0" smtClean="0">
                <a:latin typeface="+mj-lt"/>
              </a:rPr>
              <a:t> to ~0.8% precision in 5-year </a:t>
            </a:r>
            <a:r>
              <a:rPr lang="en-US" sz="2200" dirty="0">
                <a:latin typeface="Symbol" pitchFamily="18" charset="2"/>
              </a:rPr>
              <a:t>n</a:t>
            </a:r>
            <a:r>
              <a:rPr lang="en-US" sz="2200" dirty="0">
                <a:latin typeface="+mj-lt"/>
              </a:rPr>
              <a:t> run</a:t>
            </a:r>
            <a:endParaRPr lang="en-US" sz="2200" dirty="0" smtClean="0">
              <a:latin typeface="+mj-lt"/>
            </a:endParaRPr>
          </a:p>
          <a:p>
            <a:pPr lvl="1"/>
            <a:r>
              <a:rPr lang="en-US" sz="2000" dirty="0" smtClean="0">
                <a:latin typeface="+mj-lt"/>
              </a:rPr>
              <a:t>“Competitive” to </a:t>
            </a:r>
            <a:r>
              <a:rPr lang="en-US" sz="2000" dirty="0" err="1" smtClean="0">
                <a:latin typeface="+mj-lt"/>
              </a:rPr>
              <a:t>NO</a:t>
            </a:r>
            <a:r>
              <a:rPr lang="en-US" sz="2000" dirty="0" err="1" smtClean="0">
                <a:latin typeface="Symbol" pitchFamily="18" charset="2"/>
              </a:rPr>
              <a:t>n</a:t>
            </a:r>
            <a:r>
              <a:rPr lang="en-US" sz="2000" dirty="0" err="1" smtClean="0">
                <a:latin typeface="+mj-lt"/>
              </a:rPr>
              <a:t>A</a:t>
            </a:r>
            <a:r>
              <a:rPr lang="en-US" sz="2000" dirty="0">
                <a:latin typeface="+mj-lt"/>
              </a:rPr>
              <a:t> </a:t>
            </a:r>
            <a:r>
              <a:rPr lang="en-US" sz="2000" dirty="0" smtClean="0">
                <a:latin typeface="+mj-lt"/>
              </a:rPr>
              <a:t>full  run</a:t>
            </a:r>
          </a:p>
          <a:p>
            <a:r>
              <a:rPr lang="en-US" sz="2200" dirty="0" smtClean="0">
                <a:latin typeface="+mj-lt"/>
              </a:rPr>
              <a:t>Clear </a:t>
            </a:r>
            <a:r>
              <a:rPr lang="en-US" sz="2200" dirty="0">
                <a:latin typeface="+mj-lt"/>
              </a:rPr>
              <a:t>multiple oscillation pattern due to very long </a:t>
            </a:r>
            <a:r>
              <a:rPr lang="en-US" sz="2200" dirty="0" smtClean="0">
                <a:latin typeface="+mj-lt"/>
              </a:rPr>
              <a:t>baseline</a:t>
            </a:r>
          </a:p>
          <a:p>
            <a:r>
              <a:rPr lang="en-US" sz="2200" dirty="0" smtClean="0">
                <a:latin typeface="+mj-lt"/>
              </a:rPr>
              <a:t>Resolve </a:t>
            </a:r>
            <a:r>
              <a:rPr lang="en-US" sz="2200" dirty="0">
                <a:latin typeface="Symbol" pitchFamily="18" charset="2"/>
              </a:rPr>
              <a:t>q</a:t>
            </a:r>
            <a:r>
              <a:rPr lang="en-US" sz="2200" baseline="-25000" dirty="0">
                <a:latin typeface="+mj-lt"/>
              </a:rPr>
              <a:t>23</a:t>
            </a:r>
            <a:r>
              <a:rPr lang="en-US" sz="2200" dirty="0" smtClean="0">
                <a:latin typeface="+mj-lt"/>
              </a:rPr>
              <a:t> octant degeneracy for angles &lt; 40</a:t>
            </a:r>
            <a:r>
              <a:rPr lang="en-US" sz="2200" dirty="0" smtClean="0">
                <a:latin typeface="+mj-lt"/>
                <a:sym typeface="Symbol"/>
              </a:rPr>
              <a:t></a:t>
            </a:r>
            <a:r>
              <a:rPr lang="en-US" sz="2200" dirty="0" smtClean="0">
                <a:latin typeface="+mj-lt"/>
              </a:rPr>
              <a:t> if sin</a:t>
            </a:r>
            <a:r>
              <a:rPr lang="en-US" sz="2200" baseline="30000" dirty="0" smtClean="0">
                <a:latin typeface="+mj-lt"/>
              </a:rPr>
              <a:t>2</a:t>
            </a:r>
            <a:r>
              <a:rPr lang="en-US" sz="2200" dirty="0" smtClean="0">
                <a:latin typeface="+mj-lt"/>
              </a:rPr>
              <a:t>2</a:t>
            </a:r>
            <a:r>
              <a:rPr lang="en-US" sz="2200" dirty="0" smtClean="0">
                <a:latin typeface="Symbol" pitchFamily="18" charset="2"/>
              </a:rPr>
              <a:t>q</a:t>
            </a:r>
            <a:r>
              <a:rPr lang="en-US" sz="2200" baseline="-25000" dirty="0">
                <a:latin typeface="+mj-lt"/>
              </a:rPr>
              <a:t>1</a:t>
            </a:r>
            <a:r>
              <a:rPr lang="en-US" sz="2200" baseline="-25000" dirty="0" smtClean="0">
                <a:latin typeface="+mj-lt"/>
              </a:rPr>
              <a:t>3 </a:t>
            </a:r>
            <a:r>
              <a:rPr lang="en-US" sz="2200" dirty="0" smtClean="0">
                <a:latin typeface="+mj-lt"/>
              </a:rPr>
              <a:t>&gt; 0.075 </a:t>
            </a:r>
            <a:br>
              <a:rPr lang="en-US" sz="2200" dirty="0" smtClean="0">
                <a:latin typeface="+mj-lt"/>
              </a:rPr>
            </a:br>
            <a:r>
              <a:rPr lang="en-US" sz="2200" dirty="0" smtClean="0">
                <a:latin typeface="+mj-lt"/>
              </a:rPr>
              <a:t>(WCD slightly better)</a:t>
            </a:r>
          </a:p>
          <a:p>
            <a:pPr lvl="1"/>
            <a:r>
              <a:rPr lang="en-US" sz="1900" dirty="0" err="1" smtClean="0">
                <a:latin typeface="+mj-lt"/>
              </a:rPr>
              <a:t>NOvA</a:t>
            </a:r>
            <a:r>
              <a:rPr lang="en-US" sz="1900" dirty="0" smtClean="0">
                <a:latin typeface="+mj-lt"/>
              </a:rPr>
              <a:t> cannot due to </a:t>
            </a:r>
            <a:r>
              <a:rPr lang="en-US" sz="1900" dirty="0">
                <a:latin typeface="+mj-lt"/>
              </a:rPr>
              <a:t>sin</a:t>
            </a:r>
            <a:r>
              <a:rPr lang="en-US" sz="1900" baseline="30000" dirty="0">
                <a:latin typeface="+mj-lt"/>
              </a:rPr>
              <a:t>2</a:t>
            </a:r>
            <a:r>
              <a:rPr lang="en-US" sz="1900" dirty="0">
                <a:latin typeface="+mj-lt"/>
              </a:rPr>
              <a:t>2</a:t>
            </a:r>
            <a:r>
              <a:rPr lang="en-US" sz="1900" dirty="0">
                <a:latin typeface="Symbol" pitchFamily="18" charset="2"/>
              </a:rPr>
              <a:t>q</a:t>
            </a:r>
            <a:r>
              <a:rPr lang="en-US" sz="1900" baseline="-25000" dirty="0">
                <a:latin typeface="+mj-lt"/>
              </a:rPr>
              <a:t>23</a:t>
            </a:r>
            <a:r>
              <a:rPr lang="en-US" sz="1900" dirty="0"/>
              <a:t> </a:t>
            </a:r>
            <a:r>
              <a:rPr lang="en-US" sz="1900" dirty="0" smtClean="0">
                <a:latin typeface="+mj-lt"/>
              </a:rPr>
              <a:t>and</a:t>
            </a:r>
            <a:r>
              <a:rPr lang="en-US" sz="1900" dirty="0" smtClean="0"/>
              <a:t> </a:t>
            </a:r>
            <a:r>
              <a:rPr lang="en-US" sz="1900" dirty="0" err="1">
                <a:latin typeface="Symbol" pitchFamily="18" charset="2"/>
              </a:rPr>
              <a:t>d</a:t>
            </a:r>
            <a:r>
              <a:rPr lang="en-US" sz="1900" baseline="-25000" dirty="0" err="1">
                <a:latin typeface="+mj-lt"/>
              </a:rPr>
              <a:t>CP</a:t>
            </a:r>
            <a:r>
              <a:rPr lang="en-US" sz="1900" dirty="0"/>
              <a:t> </a:t>
            </a:r>
            <a:r>
              <a:rPr lang="en-US" sz="1900" dirty="0" smtClean="0">
                <a:latin typeface="+mj-lt"/>
              </a:rPr>
              <a:t>correlations (would combine w/ </a:t>
            </a:r>
            <a:r>
              <a:rPr lang="en-US" sz="1900" dirty="0" err="1" smtClean="0">
                <a:latin typeface="+mj-lt"/>
              </a:rPr>
              <a:t>Daya</a:t>
            </a:r>
            <a:r>
              <a:rPr lang="en-US" sz="1900" dirty="0" smtClean="0">
                <a:latin typeface="+mj-lt"/>
              </a:rPr>
              <a:t> Bay)</a:t>
            </a:r>
          </a:p>
          <a:p>
            <a:pPr lvl="1"/>
            <a:endParaRPr lang="en-US" sz="2000" dirty="0">
              <a:latin typeface="+mj-lt"/>
            </a:endParaRPr>
          </a:p>
        </p:txBody>
      </p:sp>
      <p:pic>
        <p:nvPicPr>
          <p:cNvPr id="2050" name="Picture 2"/>
          <p:cNvPicPr>
            <a:picLocks noChangeAspect="1" noChangeArrowheads="1"/>
          </p:cNvPicPr>
          <p:nvPr/>
        </p:nvPicPr>
        <p:blipFill>
          <a:blip r:embed="rId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352295" y="2055594"/>
            <a:ext cx="2664777" cy="226429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rotWithShape="1">
          <a:blip r:embed="rId6">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1192" t="4910" r="53246" b="4909"/>
          <a:stretch/>
        </p:blipFill>
        <p:spPr bwMode="auto">
          <a:xfrm>
            <a:off x="30491" y="1986272"/>
            <a:ext cx="2902573" cy="214237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4297576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0897"/>
          </a:xfrm>
        </p:spPr>
        <p:txBody>
          <a:bodyPr>
            <a:normAutofit/>
          </a:bodyPr>
          <a:lstStyle/>
          <a:p>
            <a:r>
              <a:rPr lang="en-US" dirty="0" smtClean="0"/>
              <a:t>Expected Backgrounds for </a:t>
            </a:r>
            <a:r>
              <a:rPr lang="en-US" dirty="0" err="1" smtClean="0"/>
              <a:t>p</a:t>
            </a:r>
            <a:r>
              <a:rPr lang="en-US" dirty="0" smtClean="0"/>
              <a:t> </a:t>
            </a:r>
            <a:r>
              <a:rPr lang="en-US" dirty="0" err="1" smtClean="0">
                <a:latin typeface="Wingdings 3" charset="2"/>
                <a:cs typeface="Wingdings 3" charset="2"/>
              </a:rPr>
              <a:t>g</a:t>
            </a:r>
            <a:r>
              <a:rPr lang="en-US" dirty="0" smtClean="0"/>
              <a:t> e</a:t>
            </a:r>
            <a:r>
              <a:rPr lang="en-US" baseline="30000" dirty="0" smtClean="0"/>
              <a:t>+</a:t>
            </a:r>
            <a:r>
              <a:rPr lang="en-US" dirty="0" smtClean="0">
                <a:latin typeface="Symbol" charset="2"/>
                <a:cs typeface="Symbol" charset="2"/>
              </a:rPr>
              <a:t>p</a:t>
            </a:r>
            <a:r>
              <a:rPr lang="en-US" baseline="30000" dirty="0" smtClean="0">
                <a:cs typeface="Symbol" charset="2"/>
              </a:rPr>
              <a:t>0</a:t>
            </a:r>
            <a:endParaRPr lang="en-US" dirty="0"/>
          </a:p>
        </p:txBody>
      </p:sp>
      <p:sp>
        <p:nvSpPr>
          <p:cNvPr id="3" name="Content Placeholder 2"/>
          <p:cNvSpPr>
            <a:spLocks noGrp="1"/>
          </p:cNvSpPr>
          <p:nvPr>
            <p:ph idx="1"/>
          </p:nvPr>
        </p:nvSpPr>
        <p:spPr>
          <a:xfrm>
            <a:off x="150648" y="2291005"/>
            <a:ext cx="8739352" cy="2367628"/>
          </a:xfrm>
        </p:spPr>
        <p:txBody>
          <a:bodyPr>
            <a:normAutofit fontScale="85000" lnSpcReduction="20000"/>
          </a:bodyPr>
          <a:lstStyle/>
          <a:p>
            <a:pPr>
              <a:buNone/>
            </a:pPr>
            <a:endParaRPr lang="en-US" b="1" dirty="0" smtClean="0"/>
          </a:p>
          <a:p>
            <a:r>
              <a:rPr lang="en-US" dirty="0" smtClean="0"/>
              <a:t> Super-</a:t>
            </a:r>
            <a:r>
              <a:rPr lang="en-US" dirty="0" err="1" smtClean="0"/>
              <a:t>Kamiokande</a:t>
            </a:r>
            <a:r>
              <a:rPr lang="en-US" dirty="0" smtClean="0"/>
              <a:t> currently has </a:t>
            </a:r>
            <a:r>
              <a:rPr lang="en-US" b="1" dirty="0" smtClean="0"/>
              <a:t>NO</a:t>
            </a:r>
            <a:r>
              <a:rPr lang="en-US" dirty="0" smtClean="0"/>
              <a:t> candidates at 0.141 </a:t>
            </a:r>
            <a:r>
              <a:rPr lang="en-US" dirty="0" err="1" smtClean="0"/>
              <a:t>Mton</a:t>
            </a:r>
            <a:r>
              <a:rPr lang="en-US" dirty="0" smtClean="0"/>
              <a:t>-yr</a:t>
            </a:r>
          </a:p>
          <a:p>
            <a:r>
              <a:rPr lang="en-US" dirty="0" smtClean="0"/>
              <a:t> A 0.2 </a:t>
            </a:r>
            <a:r>
              <a:rPr lang="en-US" dirty="0" err="1" smtClean="0"/>
              <a:t>Mton</a:t>
            </a:r>
            <a:r>
              <a:rPr lang="en-US" dirty="0" smtClean="0"/>
              <a:t> detector would have ~4 background events after 10 years. </a:t>
            </a:r>
          </a:p>
          <a:p>
            <a:r>
              <a:rPr lang="en-US" b="1" dirty="0" smtClean="0">
                <a:effectLst>
                  <a:glow rad="101600">
                    <a:schemeClr val="tx2">
                      <a:lumMod val="20000"/>
                      <a:lumOff val="80000"/>
                      <a:alpha val="75000"/>
                    </a:schemeClr>
                  </a:glow>
                </a:effectLst>
              </a:rPr>
              <a:t>Can this be improved?  </a:t>
            </a:r>
          </a:p>
          <a:p>
            <a:endParaRPr lang="en-US" dirty="0"/>
          </a:p>
        </p:txBody>
      </p:sp>
      <p:sp>
        <p:nvSpPr>
          <p:cNvPr id="4" name="TextBox 3"/>
          <p:cNvSpPr txBox="1"/>
          <p:nvPr/>
        </p:nvSpPr>
        <p:spPr>
          <a:xfrm>
            <a:off x="457200" y="6378848"/>
            <a:ext cx="2468306" cy="369332"/>
          </a:xfrm>
          <a:prstGeom prst="rect">
            <a:avLst/>
          </a:prstGeom>
          <a:noFill/>
        </p:spPr>
        <p:txBody>
          <a:bodyPr wrap="none" rtlCol="0">
            <a:spAutoFit/>
          </a:bodyPr>
          <a:lstStyle/>
          <a:p>
            <a:r>
              <a:rPr lang="en-US" dirty="0" smtClean="0"/>
              <a:t>*PRL 102:141801 (2009)</a:t>
            </a:r>
            <a:endParaRPr lang="en-US" dirty="0"/>
          </a:p>
        </p:txBody>
      </p:sp>
      <p:sp>
        <p:nvSpPr>
          <p:cNvPr id="5" name="TextBox 4"/>
          <p:cNvSpPr txBox="1"/>
          <p:nvPr/>
        </p:nvSpPr>
        <p:spPr>
          <a:xfrm>
            <a:off x="150648" y="1095535"/>
            <a:ext cx="8578340" cy="1569660"/>
          </a:xfrm>
          <a:prstGeom prst="rect">
            <a:avLst/>
          </a:prstGeom>
          <a:solidFill>
            <a:schemeClr val="tx2">
              <a:lumMod val="20000"/>
              <a:lumOff val="80000"/>
            </a:schemeClr>
          </a:solidFill>
          <a:ln w="25400">
            <a:solidFill>
              <a:schemeClr val="tx1"/>
            </a:solidFill>
          </a:ln>
        </p:spPr>
        <p:txBody>
          <a:bodyPr wrap="none" rtlCol="0">
            <a:spAutoFit/>
          </a:bodyPr>
          <a:lstStyle/>
          <a:p>
            <a:r>
              <a:rPr lang="en-US" sz="2400" dirty="0" smtClean="0"/>
              <a:t>Calculated:   </a:t>
            </a:r>
            <a:r>
              <a:rPr lang="en-US" sz="2400" b="1" dirty="0" smtClean="0"/>
              <a:t>2.1 +/- 0.9 </a:t>
            </a:r>
            <a:r>
              <a:rPr lang="en-US" sz="2400" b="1" dirty="0" err="1" smtClean="0"/>
              <a:t>ev/Mton/yr</a:t>
            </a:r>
            <a:endParaRPr lang="en-US" sz="2400" dirty="0" smtClean="0"/>
          </a:p>
          <a:p>
            <a:endParaRPr lang="en-US" sz="2400" dirty="0" smtClean="0"/>
          </a:p>
          <a:p>
            <a:r>
              <a:rPr lang="en-US" sz="2400" dirty="0" smtClean="0"/>
              <a:t>Measured</a:t>
            </a:r>
            <a:r>
              <a:rPr lang="en-US" sz="2400" baseline="30000" dirty="0" smtClean="0"/>
              <a:t>*</a:t>
            </a:r>
            <a:endParaRPr lang="en-US" sz="2400" dirty="0" smtClean="0"/>
          </a:p>
          <a:p>
            <a:r>
              <a:rPr lang="en-US" sz="2400" dirty="0" smtClean="0"/>
              <a:t>in LE beam:  </a:t>
            </a:r>
            <a:r>
              <a:rPr lang="en-US" sz="2400" b="1" dirty="0" smtClean="0"/>
              <a:t>1.63 (+0.42/-0.33 stat) (+0.45/-0.51 syst.) </a:t>
            </a:r>
            <a:r>
              <a:rPr lang="en-US" sz="2400" b="1" dirty="0" err="1" smtClean="0"/>
              <a:t>ev/Mton/yr</a:t>
            </a:r>
            <a:r>
              <a:rPr lang="en-US" sz="2400" dirty="0" smtClean="0"/>
              <a:t>  </a:t>
            </a:r>
            <a:endParaRPr lang="en-US" sz="2400" dirty="0"/>
          </a:p>
        </p:txBody>
      </p:sp>
      <p:pic>
        <p:nvPicPr>
          <p:cNvPr id="6" name="Picture 5" descr="Screen shot 2010-12-13 at 8.05.12 AM.png"/>
          <p:cNvPicPr>
            <a:picLocks noChangeAspect="1"/>
          </p:cNvPicPr>
          <p:nvPr/>
        </p:nvPicPr>
        <p:blipFill>
          <a:blip r:embed="rId2"/>
          <a:stretch>
            <a:fillRect/>
          </a:stretch>
        </p:blipFill>
        <p:spPr>
          <a:xfrm>
            <a:off x="3860800" y="4468530"/>
            <a:ext cx="5283200" cy="2279650"/>
          </a:xfrm>
          <a:prstGeom prst="rect">
            <a:avLst/>
          </a:prstGeom>
        </p:spPr>
      </p:pic>
      <p:sp>
        <p:nvSpPr>
          <p:cNvPr id="7" name="TextBox 6"/>
          <p:cNvSpPr txBox="1"/>
          <p:nvPr/>
        </p:nvSpPr>
        <p:spPr>
          <a:xfrm>
            <a:off x="150648" y="4992925"/>
            <a:ext cx="3727177" cy="923330"/>
          </a:xfrm>
          <a:prstGeom prst="rect">
            <a:avLst/>
          </a:prstGeom>
          <a:solidFill>
            <a:schemeClr val="tx2">
              <a:lumMod val="20000"/>
              <a:lumOff val="80000"/>
            </a:schemeClr>
          </a:solidFill>
        </p:spPr>
        <p:txBody>
          <a:bodyPr wrap="none" rtlCol="0">
            <a:spAutoFit/>
          </a:bodyPr>
          <a:lstStyle/>
          <a:p>
            <a:r>
              <a:rPr lang="en-US" b="1" dirty="0" smtClean="0"/>
              <a:t>Higher resolution and improved</a:t>
            </a:r>
          </a:p>
          <a:p>
            <a:r>
              <a:rPr lang="en-US" b="1" dirty="0"/>
              <a:t>d</a:t>
            </a:r>
            <a:r>
              <a:rPr lang="en-US" b="1" dirty="0" smtClean="0"/>
              <a:t>etector capabilities have improved</a:t>
            </a:r>
          </a:p>
          <a:p>
            <a:r>
              <a:rPr lang="en-US" b="1" dirty="0" smtClean="0"/>
              <a:t>backgrounds in the past.</a:t>
            </a: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2530" name="Rectangle 2"/>
          <p:cNvSpPr>
            <a:spLocks noGrp="1" noChangeArrowheads="1"/>
          </p:cNvSpPr>
          <p:nvPr>
            <p:ph type="title" idx="4294967295"/>
          </p:nvPr>
        </p:nvSpPr>
        <p:spPr>
          <a:xfrm>
            <a:off x="0" y="-76200"/>
            <a:ext cx="9144000" cy="692150"/>
          </a:xfrm>
        </p:spPr>
        <p:txBody>
          <a:bodyPr>
            <a:normAutofit fontScale="90000"/>
          </a:bodyPr>
          <a:lstStyle/>
          <a:p>
            <a:pPr eaLnBrk="1" hangingPunct="1">
              <a:defRPr/>
            </a:pPr>
            <a:r>
              <a:rPr lang="en-US" altLang="ja-JP" sz="4000" u="sng">
                <a:effectLst>
                  <a:outerShdw blurRad="38100" dist="38100" dir="2700000" algn="tl">
                    <a:srgbClr val="DDDDDD"/>
                  </a:outerShdw>
                </a:effectLst>
                <a:cs typeface="Arial" charset="0"/>
              </a:rPr>
              <a:t>SRN results of SK-I</a:t>
            </a:r>
            <a:r>
              <a:rPr lang="ja-JP" altLang="en-US" sz="4000" u="sng">
                <a:effectLst>
                  <a:outerShdw blurRad="38100" dist="38100" dir="2700000" algn="tl">
                    <a:srgbClr val="DDDDDD"/>
                  </a:outerShdw>
                </a:effectLst>
                <a:cs typeface="Arial" charset="0"/>
              </a:rPr>
              <a:t> </a:t>
            </a:r>
            <a:r>
              <a:rPr lang="en-US" altLang="ja-JP" sz="4000" u="sng">
                <a:effectLst>
                  <a:outerShdw blurRad="38100" dist="38100" dir="2700000" algn="tl">
                    <a:srgbClr val="DDDDDD"/>
                  </a:outerShdw>
                </a:effectLst>
                <a:cs typeface="Arial" charset="0"/>
              </a:rPr>
              <a:t>and SK-II</a:t>
            </a:r>
          </a:p>
        </p:txBody>
      </p:sp>
      <p:sp>
        <p:nvSpPr>
          <p:cNvPr id="37891" name="Rectangle 3"/>
          <p:cNvSpPr>
            <a:spLocks noChangeArrowheads="1"/>
          </p:cNvSpPr>
          <p:nvPr/>
        </p:nvSpPr>
        <p:spPr bwMode="auto">
          <a:xfrm>
            <a:off x="6562725" y="4033838"/>
            <a:ext cx="4346575" cy="2211387"/>
          </a:xfrm>
          <a:prstGeom prst="rect">
            <a:avLst/>
          </a:prstGeom>
          <a:noFill/>
          <a:ln w="9525">
            <a:noFill/>
            <a:miter lim="800000"/>
            <a:headEnd/>
            <a:tailEnd/>
          </a:ln>
        </p:spPr>
        <p:txBody>
          <a:bodyPr lIns="0" tIns="0" rIns="0" bIns="0">
            <a:prstTxWarp prst="textNoShape">
              <a:avLst/>
            </a:prstTxWarp>
          </a:bodyPr>
          <a:lstStyle/>
          <a:p>
            <a:pPr marL="503238" indent="-431800" algn="l" defTabSz="719138">
              <a:spcBef>
                <a:spcPct val="20000"/>
              </a:spcBef>
              <a:buClr>
                <a:srgbClr val="CC00FF"/>
              </a:buClr>
              <a:buFont typeface="Wingdings" charset="2"/>
              <a:buNone/>
              <a:tabLst>
                <a:tab pos="723900" algn="l"/>
                <a:tab pos="1447800" algn="l"/>
                <a:tab pos="2171700" algn="l"/>
                <a:tab pos="2895600" algn="l"/>
                <a:tab pos="3619500" algn="l"/>
                <a:tab pos="4343400" algn="l"/>
              </a:tabLst>
            </a:pPr>
            <a:r>
              <a:rPr kumimoji="1" lang="en-GB" altLang="ja-JP" sz="3200" b="1">
                <a:solidFill>
                  <a:srgbClr val="000000"/>
                </a:solidFill>
                <a:latin typeface="Helvetica" charset="0"/>
                <a:ea typeface="ＭＳ Ｐゴシック" charset="-128"/>
                <a:cs typeface="ＭＳ Ｐゴシック" charset="-128"/>
              </a:rPr>
              <a:t> </a:t>
            </a:r>
          </a:p>
        </p:txBody>
      </p:sp>
      <p:pic>
        <p:nvPicPr>
          <p:cNvPr id="37892" name="Picture 4"/>
          <p:cNvPicPr>
            <a:picLocks noChangeAspect="1" noChangeArrowheads="1"/>
          </p:cNvPicPr>
          <p:nvPr/>
        </p:nvPicPr>
        <p:blipFill>
          <a:blip r:embed="rId2"/>
          <a:srcRect/>
          <a:stretch>
            <a:fillRect/>
          </a:stretch>
        </p:blipFill>
        <p:spPr bwMode="auto">
          <a:xfrm>
            <a:off x="0" y="714375"/>
            <a:ext cx="4559300" cy="4624388"/>
          </a:xfrm>
          <a:prstGeom prst="rect">
            <a:avLst/>
          </a:prstGeom>
          <a:noFill/>
          <a:ln w="9525">
            <a:noFill/>
            <a:miter lim="800000"/>
            <a:headEnd/>
            <a:tailEnd/>
          </a:ln>
        </p:spPr>
      </p:pic>
      <p:sp>
        <p:nvSpPr>
          <p:cNvPr id="37893" name="Line 5"/>
          <p:cNvSpPr>
            <a:spLocks noChangeShapeType="1"/>
          </p:cNvSpPr>
          <p:nvPr/>
        </p:nvSpPr>
        <p:spPr bwMode="auto">
          <a:xfrm flipH="1">
            <a:off x="2120900" y="1585913"/>
            <a:ext cx="673100" cy="890587"/>
          </a:xfrm>
          <a:prstGeom prst="line">
            <a:avLst/>
          </a:prstGeom>
          <a:noFill/>
          <a:ln w="19050">
            <a:solidFill>
              <a:srgbClr val="00FF00"/>
            </a:solidFill>
            <a:round/>
            <a:headEnd/>
            <a:tailEnd type="triangle" w="lg" len="lg"/>
          </a:ln>
        </p:spPr>
        <p:txBody>
          <a:bodyPr>
            <a:prstTxWarp prst="textNoShape">
              <a:avLst/>
            </a:prstTxWarp>
          </a:bodyPr>
          <a:lstStyle/>
          <a:p>
            <a:endParaRPr lang="en-US"/>
          </a:p>
        </p:txBody>
      </p:sp>
      <p:sp>
        <p:nvSpPr>
          <p:cNvPr id="37894" name="Line 6"/>
          <p:cNvSpPr>
            <a:spLocks noChangeShapeType="1"/>
          </p:cNvSpPr>
          <p:nvPr/>
        </p:nvSpPr>
        <p:spPr bwMode="auto">
          <a:xfrm flipV="1">
            <a:off x="1471613" y="4484688"/>
            <a:ext cx="701675" cy="781050"/>
          </a:xfrm>
          <a:prstGeom prst="line">
            <a:avLst/>
          </a:prstGeom>
          <a:noFill/>
          <a:ln w="19050">
            <a:solidFill>
              <a:srgbClr val="00FF00"/>
            </a:solidFill>
            <a:round/>
            <a:headEnd/>
            <a:tailEnd type="triangle" w="lg" len="lg"/>
          </a:ln>
        </p:spPr>
        <p:txBody>
          <a:bodyPr>
            <a:prstTxWarp prst="textNoShape">
              <a:avLst/>
            </a:prstTxWarp>
          </a:bodyPr>
          <a:lstStyle/>
          <a:p>
            <a:endParaRPr lang="en-US"/>
          </a:p>
        </p:txBody>
      </p:sp>
      <p:sp>
        <p:nvSpPr>
          <p:cNvPr id="37895" name="Line 7"/>
          <p:cNvSpPr>
            <a:spLocks noChangeShapeType="1"/>
          </p:cNvSpPr>
          <p:nvPr/>
        </p:nvSpPr>
        <p:spPr bwMode="auto">
          <a:xfrm flipH="1">
            <a:off x="2017713" y="2384425"/>
            <a:ext cx="461962" cy="350838"/>
          </a:xfrm>
          <a:prstGeom prst="line">
            <a:avLst/>
          </a:prstGeom>
          <a:noFill/>
          <a:ln w="19050">
            <a:solidFill>
              <a:srgbClr val="00FF00"/>
            </a:solidFill>
            <a:round/>
            <a:headEnd/>
            <a:tailEnd type="triangle" w="lg" len="lg"/>
          </a:ln>
        </p:spPr>
        <p:txBody>
          <a:bodyPr>
            <a:prstTxWarp prst="textNoShape">
              <a:avLst/>
            </a:prstTxWarp>
          </a:bodyPr>
          <a:lstStyle/>
          <a:p>
            <a:endParaRPr lang="en-US"/>
          </a:p>
        </p:txBody>
      </p:sp>
      <p:sp>
        <p:nvSpPr>
          <p:cNvPr id="37896" name="Line 8"/>
          <p:cNvSpPr>
            <a:spLocks noChangeShapeType="1"/>
          </p:cNvSpPr>
          <p:nvPr/>
        </p:nvSpPr>
        <p:spPr bwMode="auto">
          <a:xfrm>
            <a:off x="823913" y="1736725"/>
            <a:ext cx="7937" cy="1712913"/>
          </a:xfrm>
          <a:prstGeom prst="line">
            <a:avLst/>
          </a:prstGeom>
          <a:noFill/>
          <a:ln w="19050">
            <a:solidFill>
              <a:srgbClr val="FF0000"/>
            </a:solidFill>
            <a:round/>
            <a:headEnd/>
            <a:tailEnd type="triangle" w="lg" len="lg"/>
          </a:ln>
        </p:spPr>
        <p:txBody>
          <a:bodyPr>
            <a:prstTxWarp prst="textNoShape">
              <a:avLst/>
            </a:prstTxWarp>
          </a:bodyPr>
          <a:lstStyle/>
          <a:p>
            <a:endParaRPr lang="en-US"/>
          </a:p>
        </p:txBody>
      </p:sp>
      <p:sp>
        <p:nvSpPr>
          <p:cNvPr id="37897" name="Text Box 9"/>
          <p:cNvSpPr txBox="1">
            <a:spLocks noChangeArrowheads="1"/>
          </p:cNvSpPr>
          <p:nvPr/>
        </p:nvSpPr>
        <p:spPr bwMode="auto">
          <a:xfrm>
            <a:off x="2479675" y="2097088"/>
            <a:ext cx="2143125" cy="492125"/>
          </a:xfrm>
          <a:prstGeom prst="rect">
            <a:avLst/>
          </a:prstGeom>
          <a:solidFill>
            <a:srgbClr val="99FF99"/>
          </a:solidFill>
          <a:ln w="9525">
            <a:solidFill>
              <a:schemeClr val="tx1"/>
            </a:solidFill>
            <a:miter lim="800000"/>
            <a:headEnd/>
            <a:tailEnd/>
          </a:ln>
        </p:spPr>
        <p:txBody>
          <a:bodyPr>
            <a:prstTxWarp prst="textNoShape">
              <a:avLst/>
            </a:prstTxWarp>
            <a:spAutoFit/>
          </a:bodyPr>
          <a:lstStyle/>
          <a:p>
            <a:pPr algn="l" eaLnBrk="0" hangingPunct="0">
              <a:lnSpc>
                <a:spcPct val="80000"/>
              </a:lnSpc>
              <a:spcBef>
                <a:spcPct val="50000"/>
              </a:spcBef>
            </a:pPr>
            <a:r>
              <a:rPr kumimoji="1" lang="en-US" altLang="ja-JP" sz="1600">
                <a:solidFill>
                  <a:srgbClr val="000000"/>
                </a:solidFill>
                <a:ea typeface="Arial" charset="0"/>
                <a:cs typeface="Arial" charset="0"/>
              </a:rPr>
              <a:t>Atmospheric </a:t>
            </a:r>
            <a:r>
              <a:rPr kumimoji="1" lang="en-US" altLang="ja-JP" sz="1600">
                <a:solidFill>
                  <a:srgbClr val="000000"/>
                </a:solidFill>
                <a:latin typeface="Symbol" charset="2"/>
                <a:ea typeface="Arial" charset="0"/>
                <a:cs typeface="Arial" charset="0"/>
              </a:rPr>
              <a:t>n</a:t>
            </a:r>
            <a:r>
              <a:rPr kumimoji="1" lang="en-US" altLang="ja-JP" sz="1600" baseline="-25000">
                <a:solidFill>
                  <a:srgbClr val="000000"/>
                </a:solidFill>
                <a:latin typeface="Symbol" charset="2"/>
                <a:ea typeface="Arial" charset="0"/>
                <a:cs typeface="Arial" charset="0"/>
              </a:rPr>
              <a:t>m</a:t>
            </a:r>
            <a:r>
              <a:rPr kumimoji="1" lang="en-US" altLang="ja-JP" sz="1600">
                <a:solidFill>
                  <a:srgbClr val="000000"/>
                </a:solidFill>
                <a:ea typeface="Arial" charset="0"/>
                <a:cs typeface="Arial" charset="0"/>
              </a:rPr>
              <a:t> → invisible </a:t>
            </a:r>
            <a:r>
              <a:rPr kumimoji="1" lang="en-US" altLang="ja-JP" sz="1600">
                <a:solidFill>
                  <a:srgbClr val="000000"/>
                </a:solidFill>
                <a:latin typeface="Symbol" charset="2"/>
                <a:ea typeface="Arial" charset="0"/>
                <a:cs typeface="Arial" charset="0"/>
              </a:rPr>
              <a:t>m</a:t>
            </a:r>
            <a:r>
              <a:rPr kumimoji="1" lang="en-US" altLang="ja-JP" sz="1600">
                <a:solidFill>
                  <a:srgbClr val="000000"/>
                </a:solidFill>
                <a:ea typeface="Arial" charset="0"/>
                <a:cs typeface="Arial" charset="0"/>
              </a:rPr>
              <a:t> → decay e</a:t>
            </a:r>
          </a:p>
        </p:txBody>
      </p:sp>
      <p:sp>
        <p:nvSpPr>
          <p:cNvPr id="37898" name="Text Box 10"/>
          <p:cNvSpPr txBox="1">
            <a:spLocks noChangeArrowheads="1"/>
          </p:cNvSpPr>
          <p:nvPr/>
        </p:nvSpPr>
        <p:spPr bwMode="auto">
          <a:xfrm>
            <a:off x="1182688" y="5265738"/>
            <a:ext cx="1876425" cy="273050"/>
          </a:xfrm>
          <a:prstGeom prst="rect">
            <a:avLst/>
          </a:prstGeom>
          <a:solidFill>
            <a:srgbClr val="99FF99"/>
          </a:solidFill>
          <a:ln w="9525">
            <a:solidFill>
              <a:schemeClr val="tx1"/>
            </a:solidFill>
            <a:miter lim="800000"/>
            <a:headEnd/>
            <a:tailEnd/>
          </a:ln>
        </p:spPr>
        <p:txBody>
          <a:bodyPr>
            <a:prstTxWarp prst="textNoShape">
              <a:avLst/>
            </a:prstTxWarp>
            <a:spAutoFit/>
          </a:bodyPr>
          <a:lstStyle/>
          <a:p>
            <a:pPr algn="l" eaLnBrk="0" hangingPunct="0">
              <a:lnSpc>
                <a:spcPct val="70000"/>
              </a:lnSpc>
              <a:spcBef>
                <a:spcPct val="50000"/>
              </a:spcBef>
            </a:pPr>
            <a:r>
              <a:rPr kumimoji="1" lang="en-US" altLang="ja-JP" sz="1600">
                <a:solidFill>
                  <a:srgbClr val="000000"/>
                </a:solidFill>
                <a:ea typeface="Arial" charset="0"/>
                <a:cs typeface="Arial" charset="0"/>
              </a:rPr>
              <a:t>Atmospheric</a:t>
            </a:r>
            <a:r>
              <a:rPr kumimoji="1" lang="ja-JP" altLang="en-US" sz="1600">
                <a:solidFill>
                  <a:srgbClr val="000000"/>
                </a:solidFill>
                <a:ea typeface="Arial" charset="0"/>
                <a:cs typeface="Arial" charset="0"/>
              </a:rPr>
              <a:t> </a:t>
            </a:r>
            <a:r>
              <a:rPr kumimoji="1" lang="en-US" altLang="ja-JP" sz="1600">
                <a:solidFill>
                  <a:srgbClr val="000000"/>
                </a:solidFill>
                <a:latin typeface="Symbol" charset="2"/>
                <a:ea typeface="Arial" charset="0"/>
                <a:cs typeface="Arial" charset="0"/>
              </a:rPr>
              <a:t>n</a:t>
            </a:r>
            <a:r>
              <a:rPr kumimoji="1" lang="en-US" altLang="ja-JP" sz="1600" baseline="-25000">
                <a:solidFill>
                  <a:srgbClr val="000000"/>
                </a:solidFill>
                <a:ea typeface="Arial" charset="0"/>
                <a:cs typeface="Arial" charset="0"/>
              </a:rPr>
              <a:t>e</a:t>
            </a:r>
            <a:endParaRPr kumimoji="1" lang="en-US" altLang="ja-JP" sz="1600">
              <a:solidFill>
                <a:srgbClr val="000000"/>
              </a:solidFill>
              <a:ea typeface="Arial" charset="0"/>
              <a:cs typeface="Arial" charset="0"/>
            </a:endParaRPr>
          </a:p>
        </p:txBody>
      </p:sp>
      <p:sp>
        <p:nvSpPr>
          <p:cNvPr id="37899" name="Text Box 11"/>
          <p:cNvSpPr txBox="1">
            <a:spLocks noChangeArrowheads="1"/>
          </p:cNvSpPr>
          <p:nvPr/>
        </p:nvSpPr>
        <p:spPr bwMode="auto">
          <a:xfrm>
            <a:off x="534988" y="1304925"/>
            <a:ext cx="1368425" cy="434975"/>
          </a:xfrm>
          <a:prstGeom prst="rect">
            <a:avLst/>
          </a:prstGeom>
          <a:noFill/>
          <a:ln w="9525">
            <a:noFill/>
            <a:miter lim="800000"/>
            <a:headEnd/>
            <a:tailEnd/>
          </a:ln>
        </p:spPr>
        <p:txBody>
          <a:bodyPr>
            <a:prstTxWarp prst="textNoShape">
              <a:avLst/>
            </a:prstTxWarp>
            <a:spAutoFit/>
          </a:bodyPr>
          <a:lstStyle/>
          <a:p>
            <a:pPr algn="l" eaLnBrk="0" hangingPunct="0">
              <a:lnSpc>
                <a:spcPct val="70000"/>
              </a:lnSpc>
              <a:spcBef>
                <a:spcPct val="50000"/>
              </a:spcBef>
            </a:pPr>
            <a:r>
              <a:rPr kumimoji="1" lang="en-US" altLang="ja-JP" sz="1600">
                <a:solidFill>
                  <a:srgbClr val="FF0000"/>
                </a:solidFill>
                <a:ea typeface="Arial" charset="0"/>
                <a:cs typeface="Arial" charset="0"/>
              </a:rPr>
              <a:t>90% CL limit of SRN</a:t>
            </a:r>
          </a:p>
        </p:txBody>
      </p:sp>
      <p:sp>
        <p:nvSpPr>
          <p:cNvPr id="37900" name="Text Box 12"/>
          <p:cNvSpPr txBox="1">
            <a:spLocks noChangeArrowheads="1"/>
          </p:cNvSpPr>
          <p:nvPr/>
        </p:nvSpPr>
        <p:spPr bwMode="auto">
          <a:xfrm>
            <a:off x="2794000" y="1219200"/>
            <a:ext cx="1563688" cy="679450"/>
          </a:xfrm>
          <a:prstGeom prst="rect">
            <a:avLst/>
          </a:prstGeom>
          <a:solidFill>
            <a:schemeClr val="bg1"/>
          </a:solidFill>
          <a:ln w="9525">
            <a:solidFill>
              <a:schemeClr val="tx1"/>
            </a:solidFill>
            <a:miter lim="800000"/>
            <a:headEnd/>
            <a:tailEnd/>
          </a:ln>
        </p:spPr>
        <p:txBody>
          <a:bodyPr>
            <a:prstTxWarp prst="textNoShape">
              <a:avLst/>
            </a:prstTxWarp>
            <a:spAutoFit/>
          </a:bodyPr>
          <a:lstStyle/>
          <a:p>
            <a:pPr algn="l" eaLnBrk="0" hangingPunct="0">
              <a:lnSpc>
                <a:spcPct val="70000"/>
              </a:lnSpc>
              <a:spcBef>
                <a:spcPct val="50000"/>
              </a:spcBef>
            </a:pPr>
            <a:r>
              <a:rPr kumimoji="1" lang="en-US" altLang="ja-JP" sz="2000">
                <a:solidFill>
                  <a:srgbClr val="000000"/>
                </a:solidFill>
                <a:ea typeface="Arial" charset="0"/>
                <a:cs typeface="Arial" charset="0"/>
              </a:rPr>
              <a:t>Total</a:t>
            </a:r>
          </a:p>
          <a:p>
            <a:pPr algn="l" eaLnBrk="0" hangingPunct="0">
              <a:lnSpc>
                <a:spcPct val="70000"/>
              </a:lnSpc>
              <a:spcBef>
                <a:spcPct val="50000"/>
              </a:spcBef>
            </a:pPr>
            <a:r>
              <a:rPr kumimoji="1" lang="en-US" altLang="ja-JP" sz="2000">
                <a:solidFill>
                  <a:srgbClr val="000000"/>
                </a:solidFill>
                <a:ea typeface="Arial" charset="0"/>
                <a:cs typeface="Arial" charset="0"/>
              </a:rPr>
              <a:t>background</a:t>
            </a:r>
            <a:endParaRPr kumimoji="1" lang="ja-JP" altLang="en-US" sz="2000">
              <a:solidFill>
                <a:srgbClr val="000000"/>
              </a:solidFill>
              <a:ea typeface="Arial" charset="0"/>
              <a:cs typeface="Arial" charset="0"/>
            </a:endParaRPr>
          </a:p>
        </p:txBody>
      </p:sp>
      <p:grpSp>
        <p:nvGrpSpPr>
          <p:cNvPr id="2" name="Group 2630"/>
          <p:cNvGrpSpPr>
            <a:grpSpLocks/>
          </p:cNvGrpSpPr>
          <p:nvPr/>
        </p:nvGrpSpPr>
        <p:grpSpPr bwMode="auto">
          <a:xfrm>
            <a:off x="5076825" y="1162050"/>
            <a:ext cx="3816350" cy="3667125"/>
            <a:chOff x="3198" y="981"/>
            <a:chExt cx="2404" cy="2310"/>
          </a:xfrm>
        </p:grpSpPr>
        <p:sp>
          <p:nvSpPr>
            <p:cNvPr id="37914" name="AutoShape 20"/>
            <p:cNvSpPr>
              <a:spLocks noChangeAspect="1" noChangeArrowheads="1" noTextEdit="1"/>
            </p:cNvSpPr>
            <p:nvPr/>
          </p:nvSpPr>
          <p:spPr bwMode="auto">
            <a:xfrm>
              <a:off x="3198" y="981"/>
              <a:ext cx="2404" cy="2310"/>
            </a:xfrm>
            <a:prstGeom prst="rect">
              <a:avLst/>
            </a:prstGeom>
            <a:noFill/>
            <a:ln w="9525">
              <a:noFill/>
              <a:miter lim="800000"/>
              <a:headEnd/>
              <a:tailEnd/>
            </a:ln>
          </p:spPr>
          <p:txBody>
            <a:bodyPr>
              <a:prstTxWarp prst="textNoShape">
                <a:avLst/>
              </a:prstTxWarp>
            </a:bodyPr>
            <a:lstStyle/>
            <a:p>
              <a:endParaRPr lang="en-US"/>
            </a:p>
          </p:txBody>
        </p:sp>
        <p:grpSp>
          <p:nvGrpSpPr>
            <p:cNvPr id="3" name="Group 2629"/>
            <p:cNvGrpSpPr>
              <a:grpSpLocks/>
            </p:cNvGrpSpPr>
            <p:nvPr/>
          </p:nvGrpSpPr>
          <p:grpSpPr bwMode="auto">
            <a:xfrm>
              <a:off x="3424" y="1025"/>
              <a:ext cx="2092" cy="2094"/>
              <a:chOff x="3424" y="1025"/>
              <a:chExt cx="2092" cy="2094"/>
            </a:xfrm>
          </p:grpSpPr>
          <p:sp>
            <p:nvSpPr>
              <p:cNvPr id="68937" name="Rectangle 23"/>
              <p:cNvSpPr>
                <a:spLocks noChangeArrowheads="1"/>
              </p:cNvSpPr>
              <p:nvPr/>
            </p:nvSpPr>
            <p:spPr bwMode="auto">
              <a:xfrm>
                <a:off x="3424" y="1025"/>
                <a:ext cx="2092" cy="2093"/>
              </a:xfrm>
              <a:prstGeom prst="rect">
                <a:avLst/>
              </a:prstGeom>
              <a:noFill/>
              <a:ln w="12700">
                <a:solidFill>
                  <a:srgbClr val="000000"/>
                </a:solidFill>
                <a:miter lim="800000"/>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8938" name="Line 39"/>
              <p:cNvSpPr>
                <a:spLocks noChangeShapeType="1"/>
              </p:cNvSpPr>
              <p:nvPr/>
            </p:nvSpPr>
            <p:spPr bwMode="auto">
              <a:xfrm flipV="1">
                <a:off x="3489" y="1733"/>
                <a:ext cx="1" cy="38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39" name="Line 40"/>
              <p:cNvSpPr>
                <a:spLocks noChangeShapeType="1"/>
              </p:cNvSpPr>
              <p:nvPr/>
            </p:nvSpPr>
            <p:spPr bwMode="auto">
              <a:xfrm flipV="1">
                <a:off x="3489" y="1298"/>
                <a:ext cx="1" cy="38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40" name="Line 41"/>
              <p:cNvSpPr>
                <a:spLocks noChangeShapeType="1"/>
              </p:cNvSpPr>
              <p:nvPr/>
            </p:nvSpPr>
            <p:spPr bwMode="auto">
              <a:xfrm>
                <a:off x="3424" y="1706"/>
                <a:ext cx="38"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41" name="Line 42"/>
              <p:cNvSpPr>
                <a:spLocks noChangeShapeType="1"/>
              </p:cNvSpPr>
              <p:nvPr/>
            </p:nvSpPr>
            <p:spPr bwMode="auto">
              <a:xfrm>
                <a:off x="3515" y="1706"/>
                <a:ext cx="41"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42" name="Line 43"/>
              <p:cNvSpPr>
                <a:spLocks noChangeShapeType="1"/>
              </p:cNvSpPr>
              <p:nvPr/>
            </p:nvSpPr>
            <p:spPr bwMode="auto">
              <a:xfrm flipV="1">
                <a:off x="3489" y="1678"/>
                <a:ext cx="1" cy="55"/>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43" name="Line 44"/>
              <p:cNvSpPr>
                <a:spLocks noChangeShapeType="1"/>
              </p:cNvSpPr>
              <p:nvPr/>
            </p:nvSpPr>
            <p:spPr bwMode="auto">
              <a:xfrm>
                <a:off x="3462" y="1706"/>
                <a:ext cx="55"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44" name="Line 45"/>
              <p:cNvSpPr>
                <a:spLocks noChangeShapeType="1"/>
              </p:cNvSpPr>
              <p:nvPr/>
            </p:nvSpPr>
            <p:spPr bwMode="auto">
              <a:xfrm flipV="1">
                <a:off x="3621" y="2792"/>
                <a:ext cx="1" cy="176"/>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45" name="Line 46"/>
              <p:cNvSpPr>
                <a:spLocks noChangeShapeType="1"/>
              </p:cNvSpPr>
              <p:nvPr/>
            </p:nvSpPr>
            <p:spPr bwMode="auto">
              <a:xfrm flipV="1">
                <a:off x="3621" y="2560"/>
                <a:ext cx="1" cy="178"/>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46" name="Line 47"/>
              <p:cNvSpPr>
                <a:spLocks noChangeShapeType="1"/>
              </p:cNvSpPr>
              <p:nvPr/>
            </p:nvSpPr>
            <p:spPr bwMode="auto">
              <a:xfrm>
                <a:off x="3556" y="2765"/>
                <a:ext cx="37"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47" name="Line 48"/>
              <p:cNvSpPr>
                <a:spLocks noChangeShapeType="1"/>
              </p:cNvSpPr>
              <p:nvPr/>
            </p:nvSpPr>
            <p:spPr bwMode="auto">
              <a:xfrm>
                <a:off x="3646" y="2765"/>
                <a:ext cx="4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48" name="Line 49"/>
              <p:cNvSpPr>
                <a:spLocks noChangeShapeType="1"/>
              </p:cNvSpPr>
              <p:nvPr/>
            </p:nvSpPr>
            <p:spPr bwMode="auto">
              <a:xfrm flipV="1">
                <a:off x="3621" y="2738"/>
                <a:ext cx="1" cy="54"/>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49" name="Line 50"/>
              <p:cNvSpPr>
                <a:spLocks noChangeShapeType="1"/>
              </p:cNvSpPr>
              <p:nvPr/>
            </p:nvSpPr>
            <p:spPr bwMode="auto">
              <a:xfrm>
                <a:off x="3593" y="2765"/>
                <a:ext cx="55"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50" name="Line 51"/>
              <p:cNvSpPr>
                <a:spLocks noChangeShapeType="1"/>
              </p:cNvSpPr>
              <p:nvPr/>
            </p:nvSpPr>
            <p:spPr bwMode="auto">
              <a:xfrm flipV="1">
                <a:off x="3749" y="2437"/>
                <a:ext cx="1" cy="263"/>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51" name="Line 52"/>
              <p:cNvSpPr>
                <a:spLocks noChangeShapeType="1"/>
              </p:cNvSpPr>
              <p:nvPr/>
            </p:nvSpPr>
            <p:spPr bwMode="auto">
              <a:xfrm flipV="1">
                <a:off x="3749" y="2124"/>
                <a:ext cx="1" cy="26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52" name="Line 53"/>
              <p:cNvSpPr>
                <a:spLocks noChangeShapeType="1"/>
              </p:cNvSpPr>
              <p:nvPr/>
            </p:nvSpPr>
            <p:spPr bwMode="auto">
              <a:xfrm>
                <a:off x="3686" y="2412"/>
                <a:ext cx="38"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53" name="Line 54"/>
              <p:cNvSpPr>
                <a:spLocks noChangeShapeType="1"/>
              </p:cNvSpPr>
              <p:nvPr/>
            </p:nvSpPr>
            <p:spPr bwMode="auto">
              <a:xfrm>
                <a:off x="3777" y="2412"/>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54" name="Line 55"/>
              <p:cNvSpPr>
                <a:spLocks noChangeShapeType="1"/>
              </p:cNvSpPr>
              <p:nvPr/>
            </p:nvSpPr>
            <p:spPr bwMode="auto">
              <a:xfrm flipV="1">
                <a:off x="3749" y="2385"/>
                <a:ext cx="1" cy="55"/>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55" name="Line 56"/>
              <p:cNvSpPr>
                <a:spLocks noChangeShapeType="1"/>
              </p:cNvSpPr>
              <p:nvPr/>
            </p:nvSpPr>
            <p:spPr bwMode="auto">
              <a:xfrm>
                <a:off x="3723" y="2412"/>
                <a:ext cx="54"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56" name="Line 57"/>
              <p:cNvSpPr>
                <a:spLocks noChangeShapeType="1"/>
              </p:cNvSpPr>
              <p:nvPr/>
            </p:nvSpPr>
            <p:spPr bwMode="auto">
              <a:xfrm flipV="1">
                <a:off x="3881" y="2792"/>
                <a:ext cx="1" cy="176"/>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57" name="Line 58"/>
              <p:cNvSpPr>
                <a:spLocks noChangeShapeType="1"/>
              </p:cNvSpPr>
              <p:nvPr/>
            </p:nvSpPr>
            <p:spPr bwMode="auto">
              <a:xfrm flipV="1">
                <a:off x="3881" y="2560"/>
                <a:ext cx="1" cy="178"/>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58" name="Line 59"/>
              <p:cNvSpPr>
                <a:spLocks noChangeShapeType="1"/>
              </p:cNvSpPr>
              <p:nvPr/>
            </p:nvSpPr>
            <p:spPr bwMode="auto">
              <a:xfrm>
                <a:off x="3816" y="2765"/>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59" name="Line 60"/>
              <p:cNvSpPr>
                <a:spLocks noChangeShapeType="1"/>
              </p:cNvSpPr>
              <p:nvPr/>
            </p:nvSpPr>
            <p:spPr bwMode="auto">
              <a:xfrm>
                <a:off x="3908" y="2765"/>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60" name="Line 61"/>
              <p:cNvSpPr>
                <a:spLocks noChangeShapeType="1"/>
              </p:cNvSpPr>
              <p:nvPr/>
            </p:nvSpPr>
            <p:spPr bwMode="auto">
              <a:xfrm flipV="1">
                <a:off x="3881" y="2738"/>
                <a:ext cx="1" cy="54"/>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61" name="Line 62"/>
              <p:cNvSpPr>
                <a:spLocks noChangeShapeType="1"/>
              </p:cNvSpPr>
              <p:nvPr/>
            </p:nvSpPr>
            <p:spPr bwMode="auto">
              <a:xfrm>
                <a:off x="3854" y="2765"/>
                <a:ext cx="54"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62" name="Line 63"/>
              <p:cNvSpPr>
                <a:spLocks noChangeShapeType="1"/>
              </p:cNvSpPr>
              <p:nvPr/>
            </p:nvSpPr>
            <p:spPr bwMode="auto">
              <a:xfrm flipV="1">
                <a:off x="4012" y="1378"/>
                <a:ext cx="1" cy="43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63" name="Line 64"/>
              <p:cNvSpPr>
                <a:spLocks noChangeShapeType="1"/>
              </p:cNvSpPr>
              <p:nvPr/>
            </p:nvSpPr>
            <p:spPr bwMode="auto">
              <a:xfrm flipV="1">
                <a:off x="4012" y="1025"/>
                <a:ext cx="1" cy="30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64" name="Line 65"/>
              <p:cNvSpPr>
                <a:spLocks noChangeShapeType="1"/>
              </p:cNvSpPr>
              <p:nvPr/>
            </p:nvSpPr>
            <p:spPr bwMode="auto">
              <a:xfrm>
                <a:off x="3947" y="1351"/>
                <a:ext cx="38"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65" name="Line 66"/>
              <p:cNvSpPr>
                <a:spLocks noChangeShapeType="1"/>
              </p:cNvSpPr>
              <p:nvPr/>
            </p:nvSpPr>
            <p:spPr bwMode="auto">
              <a:xfrm>
                <a:off x="4039" y="1351"/>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66" name="Line 67"/>
              <p:cNvSpPr>
                <a:spLocks noChangeShapeType="1"/>
              </p:cNvSpPr>
              <p:nvPr/>
            </p:nvSpPr>
            <p:spPr bwMode="auto">
              <a:xfrm flipV="1">
                <a:off x="4012" y="1324"/>
                <a:ext cx="1" cy="54"/>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67" name="Line 68"/>
              <p:cNvSpPr>
                <a:spLocks noChangeShapeType="1"/>
              </p:cNvSpPr>
              <p:nvPr/>
            </p:nvSpPr>
            <p:spPr bwMode="auto">
              <a:xfrm>
                <a:off x="3985" y="1351"/>
                <a:ext cx="54"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68" name="Line 69"/>
              <p:cNvSpPr>
                <a:spLocks noChangeShapeType="1"/>
              </p:cNvSpPr>
              <p:nvPr/>
            </p:nvSpPr>
            <p:spPr bwMode="auto">
              <a:xfrm flipV="1">
                <a:off x="4143" y="1968"/>
                <a:ext cx="1" cy="346"/>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69" name="Line 70"/>
              <p:cNvSpPr>
                <a:spLocks noChangeShapeType="1"/>
              </p:cNvSpPr>
              <p:nvPr/>
            </p:nvSpPr>
            <p:spPr bwMode="auto">
              <a:xfrm flipV="1">
                <a:off x="4143" y="1568"/>
                <a:ext cx="1" cy="345"/>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70" name="Line 71"/>
              <p:cNvSpPr>
                <a:spLocks noChangeShapeType="1"/>
              </p:cNvSpPr>
              <p:nvPr/>
            </p:nvSpPr>
            <p:spPr bwMode="auto">
              <a:xfrm>
                <a:off x="4078" y="1940"/>
                <a:ext cx="38"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71" name="Line 72"/>
              <p:cNvSpPr>
                <a:spLocks noChangeShapeType="1"/>
              </p:cNvSpPr>
              <p:nvPr/>
            </p:nvSpPr>
            <p:spPr bwMode="auto">
              <a:xfrm>
                <a:off x="4170" y="1940"/>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72" name="Line 73"/>
              <p:cNvSpPr>
                <a:spLocks noChangeShapeType="1"/>
              </p:cNvSpPr>
              <p:nvPr/>
            </p:nvSpPr>
            <p:spPr bwMode="auto">
              <a:xfrm flipV="1">
                <a:off x="4143" y="1913"/>
                <a:ext cx="1" cy="55"/>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73" name="Line 74"/>
              <p:cNvSpPr>
                <a:spLocks noChangeShapeType="1"/>
              </p:cNvSpPr>
              <p:nvPr/>
            </p:nvSpPr>
            <p:spPr bwMode="auto">
              <a:xfrm>
                <a:off x="4116" y="1940"/>
                <a:ext cx="54"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74" name="Line 75"/>
              <p:cNvSpPr>
                <a:spLocks noChangeShapeType="1"/>
              </p:cNvSpPr>
              <p:nvPr/>
            </p:nvSpPr>
            <p:spPr bwMode="auto">
              <a:xfrm flipV="1">
                <a:off x="4274" y="1261"/>
                <a:ext cx="1" cy="445"/>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75" name="Line 76"/>
              <p:cNvSpPr>
                <a:spLocks noChangeShapeType="1"/>
              </p:cNvSpPr>
              <p:nvPr/>
            </p:nvSpPr>
            <p:spPr bwMode="auto">
              <a:xfrm flipV="1">
                <a:off x="4274" y="1025"/>
                <a:ext cx="1" cy="18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76" name="Line 77"/>
              <p:cNvSpPr>
                <a:spLocks noChangeShapeType="1"/>
              </p:cNvSpPr>
              <p:nvPr/>
            </p:nvSpPr>
            <p:spPr bwMode="auto">
              <a:xfrm>
                <a:off x="4209" y="1234"/>
                <a:ext cx="37"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77" name="Line 78"/>
              <p:cNvSpPr>
                <a:spLocks noChangeShapeType="1"/>
              </p:cNvSpPr>
              <p:nvPr/>
            </p:nvSpPr>
            <p:spPr bwMode="auto">
              <a:xfrm>
                <a:off x="4301" y="1234"/>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78" name="Line 79"/>
              <p:cNvSpPr>
                <a:spLocks noChangeShapeType="1"/>
              </p:cNvSpPr>
              <p:nvPr/>
            </p:nvSpPr>
            <p:spPr bwMode="auto">
              <a:xfrm flipV="1">
                <a:off x="4274" y="1206"/>
                <a:ext cx="1" cy="55"/>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79" name="Line 80"/>
              <p:cNvSpPr>
                <a:spLocks noChangeShapeType="1"/>
              </p:cNvSpPr>
              <p:nvPr/>
            </p:nvSpPr>
            <p:spPr bwMode="auto">
              <a:xfrm>
                <a:off x="4246" y="1234"/>
                <a:ext cx="55"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80" name="Line 81"/>
              <p:cNvSpPr>
                <a:spLocks noChangeShapeType="1"/>
              </p:cNvSpPr>
              <p:nvPr/>
            </p:nvSpPr>
            <p:spPr bwMode="auto">
              <a:xfrm flipV="1">
                <a:off x="4405" y="1968"/>
                <a:ext cx="1" cy="346"/>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81" name="Line 82"/>
              <p:cNvSpPr>
                <a:spLocks noChangeShapeType="1"/>
              </p:cNvSpPr>
              <p:nvPr/>
            </p:nvSpPr>
            <p:spPr bwMode="auto">
              <a:xfrm flipV="1">
                <a:off x="4405" y="1568"/>
                <a:ext cx="1" cy="345"/>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82" name="Line 83"/>
              <p:cNvSpPr>
                <a:spLocks noChangeShapeType="1"/>
              </p:cNvSpPr>
              <p:nvPr/>
            </p:nvSpPr>
            <p:spPr bwMode="auto">
              <a:xfrm>
                <a:off x="4340" y="1940"/>
                <a:ext cx="37"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83" name="Line 84"/>
              <p:cNvSpPr>
                <a:spLocks noChangeShapeType="1"/>
              </p:cNvSpPr>
              <p:nvPr/>
            </p:nvSpPr>
            <p:spPr bwMode="auto">
              <a:xfrm>
                <a:off x="4432" y="1940"/>
                <a:ext cx="38"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84" name="Line 85"/>
              <p:cNvSpPr>
                <a:spLocks noChangeShapeType="1"/>
              </p:cNvSpPr>
              <p:nvPr/>
            </p:nvSpPr>
            <p:spPr bwMode="auto">
              <a:xfrm flipV="1">
                <a:off x="4405" y="1913"/>
                <a:ext cx="1" cy="55"/>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85" name="Line 86"/>
              <p:cNvSpPr>
                <a:spLocks noChangeShapeType="1"/>
              </p:cNvSpPr>
              <p:nvPr/>
            </p:nvSpPr>
            <p:spPr bwMode="auto">
              <a:xfrm>
                <a:off x="4377" y="1940"/>
                <a:ext cx="55"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86" name="Line 87"/>
              <p:cNvSpPr>
                <a:spLocks noChangeShapeType="1"/>
              </p:cNvSpPr>
              <p:nvPr/>
            </p:nvSpPr>
            <p:spPr bwMode="auto">
              <a:xfrm flipV="1">
                <a:off x="4536" y="1968"/>
                <a:ext cx="1" cy="346"/>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87" name="Line 88"/>
              <p:cNvSpPr>
                <a:spLocks noChangeShapeType="1"/>
              </p:cNvSpPr>
              <p:nvPr/>
            </p:nvSpPr>
            <p:spPr bwMode="auto">
              <a:xfrm flipV="1">
                <a:off x="4536" y="1568"/>
                <a:ext cx="1" cy="345"/>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88" name="Line 89"/>
              <p:cNvSpPr>
                <a:spLocks noChangeShapeType="1"/>
              </p:cNvSpPr>
              <p:nvPr/>
            </p:nvSpPr>
            <p:spPr bwMode="auto">
              <a:xfrm>
                <a:off x="4470" y="1940"/>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89" name="Line 90"/>
              <p:cNvSpPr>
                <a:spLocks noChangeShapeType="1"/>
              </p:cNvSpPr>
              <p:nvPr/>
            </p:nvSpPr>
            <p:spPr bwMode="auto">
              <a:xfrm>
                <a:off x="4563" y="1940"/>
                <a:ext cx="38"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90" name="Line 91"/>
              <p:cNvSpPr>
                <a:spLocks noChangeShapeType="1"/>
              </p:cNvSpPr>
              <p:nvPr/>
            </p:nvSpPr>
            <p:spPr bwMode="auto">
              <a:xfrm flipV="1">
                <a:off x="4536" y="1913"/>
                <a:ext cx="1" cy="55"/>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91" name="Line 92"/>
              <p:cNvSpPr>
                <a:spLocks noChangeShapeType="1"/>
              </p:cNvSpPr>
              <p:nvPr/>
            </p:nvSpPr>
            <p:spPr bwMode="auto">
              <a:xfrm>
                <a:off x="4509" y="1940"/>
                <a:ext cx="54"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92" name="Line 93"/>
              <p:cNvSpPr>
                <a:spLocks noChangeShapeType="1"/>
              </p:cNvSpPr>
              <p:nvPr/>
            </p:nvSpPr>
            <p:spPr bwMode="auto">
              <a:xfrm flipV="1">
                <a:off x="4667" y="2320"/>
                <a:ext cx="1" cy="285"/>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93" name="Line 94"/>
              <p:cNvSpPr>
                <a:spLocks noChangeShapeType="1"/>
              </p:cNvSpPr>
              <p:nvPr/>
            </p:nvSpPr>
            <p:spPr bwMode="auto">
              <a:xfrm flipV="1">
                <a:off x="4667" y="1982"/>
                <a:ext cx="1" cy="286"/>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94" name="Line 95"/>
              <p:cNvSpPr>
                <a:spLocks noChangeShapeType="1"/>
              </p:cNvSpPr>
              <p:nvPr/>
            </p:nvSpPr>
            <p:spPr bwMode="auto">
              <a:xfrm>
                <a:off x="4601" y="2293"/>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95" name="Line 96"/>
              <p:cNvSpPr>
                <a:spLocks noChangeShapeType="1"/>
              </p:cNvSpPr>
              <p:nvPr/>
            </p:nvSpPr>
            <p:spPr bwMode="auto">
              <a:xfrm>
                <a:off x="4694" y="2293"/>
                <a:ext cx="38"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96" name="Line 97"/>
              <p:cNvSpPr>
                <a:spLocks noChangeShapeType="1"/>
              </p:cNvSpPr>
              <p:nvPr/>
            </p:nvSpPr>
            <p:spPr bwMode="auto">
              <a:xfrm flipV="1">
                <a:off x="4667" y="2267"/>
                <a:ext cx="1" cy="53"/>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97" name="Line 98"/>
              <p:cNvSpPr>
                <a:spLocks noChangeShapeType="1"/>
              </p:cNvSpPr>
              <p:nvPr/>
            </p:nvSpPr>
            <p:spPr bwMode="auto">
              <a:xfrm>
                <a:off x="4640" y="2293"/>
                <a:ext cx="54"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8998" name="Line 99"/>
              <p:cNvSpPr>
                <a:spLocks noChangeShapeType="1"/>
              </p:cNvSpPr>
              <p:nvPr/>
            </p:nvSpPr>
            <p:spPr bwMode="auto">
              <a:xfrm flipV="1">
                <a:off x="4798" y="2674"/>
                <a:ext cx="1" cy="208"/>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8999" name="Line 100"/>
              <p:cNvSpPr>
                <a:spLocks noChangeShapeType="1"/>
              </p:cNvSpPr>
              <p:nvPr/>
            </p:nvSpPr>
            <p:spPr bwMode="auto">
              <a:xfrm flipV="1">
                <a:off x="4798" y="2412"/>
                <a:ext cx="1" cy="209"/>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00" name="Line 101"/>
              <p:cNvSpPr>
                <a:spLocks noChangeShapeType="1"/>
              </p:cNvSpPr>
              <p:nvPr/>
            </p:nvSpPr>
            <p:spPr bwMode="auto">
              <a:xfrm>
                <a:off x="4732" y="2647"/>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01" name="Line 102"/>
              <p:cNvSpPr>
                <a:spLocks noChangeShapeType="1"/>
              </p:cNvSpPr>
              <p:nvPr/>
            </p:nvSpPr>
            <p:spPr bwMode="auto">
              <a:xfrm>
                <a:off x="4824" y="2647"/>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02" name="Line 103"/>
              <p:cNvSpPr>
                <a:spLocks noChangeShapeType="1"/>
              </p:cNvSpPr>
              <p:nvPr/>
            </p:nvSpPr>
            <p:spPr bwMode="auto">
              <a:xfrm flipV="1">
                <a:off x="4798" y="2621"/>
                <a:ext cx="1" cy="53"/>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03" name="Line 104"/>
              <p:cNvSpPr>
                <a:spLocks noChangeShapeType="1"/>
              </p:cNvSpPr>
              <p:nvPr/>
            </p:nvSpPr>
            <p:spPr bwMode="auto">
              <a:xfrm>
                <a:off x="4771" y="2647"/>
                <a:ext cx="53"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04" name="Line 105"/>
              <p:cNvSpPr>
                <a:spLocks noChangeShapeType="1"/>
              </p:cNvSpPr>
              <p:nvPr/>
            </p:nvSpPr>
            <p:spPr bwMode="auto">
              <a:xfrm flipV="1">
                <a:off x="4929" y="2557"/>
                <a:ext cx="1" cy="237"/>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05" name="Line 106"/>
              <p:cNvSpPr>
                <a:spLocks noChangeShapeType="1"/>
              </p:cNvSpPr>
              <p:nvPr/>
            </p:nvSpPr>
            <p:spPr bwMode="auto">
              <a:xfrm flipV="1">
                <a:off x="4929" y="2267"/>
                <a:ext cx="1" cy="237"/>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06" name="Line 107"/>
              <p:cNvSpPr>
                <a:spLocks noChangeShapeType="1"/>
              </p:cNvSpPr>
              <p:nvPr/>
            </p:nvSpPr>
            <p:spPr bwMode="auto">
              <a:xfrm>
                <a:off x="4863" y="2530"/>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07" name="Line 108"/>
              <p:cNvSpPr>
                <a:spLocks noChangeShapeType="1"/>
              </p:cNvSpPr>
              <p:nvPr/>
            </p:nvSpPr>
            <p:spPr bwMode="auto">
              <a:xfrm>
                <a:off x="4955" y="2530"/>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08" name="Line 109"/>
              <p:cNvSpPr>
                <a:spLocks noChangeShapeType="1"/>
              </p:cNvSpPr>
              <p:nvPr/>
            </p:nvSpPr>
            <p:spPr bwMode="auto">
              <a:xfrm flipV="1">
                <a:off x="4929" y="2504"/>
                <a:ext cx="1" cy="53"/>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09" name="Line 110"/>
              <p:cNvSpPr>
                <a:spLocks noChangeShapeType="1"/>
              </p:cNvSpPr>
              <p:nvPr/>
            </p:nvSpPr>
            <p:spPr bwMode="auto">
              <a:xfrm>
                <a:off x="4902" y="2530"/>
                <a:ext cx="53"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10" name="Line 111"/>
              <p:cNvSpPr>
                <a:spLocks noChangeShapeType="1"/>
              </p:cNvSpPr>
              <p:nvPr/>
            </p:nvSpPr>
            <p:spPr bwMode="auto">
              <a:xfrm flipV="1">
                <a:off x="5060" y="2674"/>
                <a:ext cx="1" cy="208"/>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11" name="Line 112"/>
              <p:cNvSpPr>
                <a:spLocks noChangeShapeType="1"/>
              </p:cNvSpPr>
              <p:nvPr/>
            </p:nvSpPr>
            <p:spPr bwMode="auto">
              <a:xfrm flipV="1">
                <a:off x="5060" y="2412"/>
                <a:ext cx="1" cy="209"/>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12" name="Line 113"/>
              <p:cNvSpPr>
                <a:spLocks noChangeShapeType="1"/>
              </p:cNvSpPr>
              <p:nvPr/>
            </p:nvSpPr>
            <p:spPr bwMode="auto">
              <a:xfrm>
                <a:off x="4994" y="2647"/>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13" name="Line 114"/>
              <p:cNvSpPr>
                <a:spLocks noChangeShapeType="1"/>
              </p:cNvSpPr>
              <p:nvPr/>
            </p:nvSpPr>
            <p:spPr bwMode="auto">
              <a:xfrm>
                <a:off x="5085" y="2647"/>
                <a:ext cx="4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14" name="Line 115"/>
              <p:cNvSpPr>
                <a:spLocks noChangeShapeType="1"/>
              </p:cNvSpPr>
              <p:nvPr/>
            </p:nvSpPr>
            <p:spPr bwMode="auto">
              <a:xfrm flipV="1">
                <a:off x="5060" y="2621"/>
                <a:ext cx="1" cy="53"/>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15" name="Line 116"/>
              <p:cNvSpPr>
                <a:spLocks noChangeShapeType="1"/>
              </p:cNvSpPr>
              <p:nvPr/>
            </p:nvSpPr>
            <p:spPr bwMode="auto">
              <a:xfrm>
                <a:off x="5033" y="2647"/>
                <a:ext cx="53"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16" name="Line 117"/>
              <p:cNvSpPr>
                <a:spLocks noChangeShapeType="1"/>
              </p:cNvSpPr>
              <p:nvPr/>
            </p:nvSpPr>
            <p:spPr bwMode="auto">
              <a:xfrm flipV="1">
                <a:off x="5191" y="2792"/>
                <a:ext cx="1" cy="176"/>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17" name="Line 118"/>
              <p:cNvSpPr>
                <a:spLocks noChangeShapeType="1"/>
              </p:cNvSpPr>
              <p:nvPr/>
            </p:nvSpPr>
            <p:spPr bwMode="auto">
              <a:xfrm flipV="1">
                <a:off x="5191" y="2560"/>
                <a:ext cx="1" cy="178"/>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18" name="Line 119"/>
              <p:cNvSpPr>
                <a:spLocks noChangeShapeType="1"/>
              </p:cNvSpPr>
              <p:nvPr/>
            </p:nvSpPr>
            <p:spPr bwMode="auto">
              <a:xfrm>
                <a:off x="5125" y="2765"/>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19" name="Line 120"/>
              <p:cNvSpPr>
                <a:spLocks noChangeShapeType="1"/>
              </p:cNvSpPr>
              <p:nvPr/>
            </p:nvSpPr>
            <p:spPr bwMode="auto">
              <a:xfrm>
                <a:off x="5216" y="2765"/>
                <a:ext cx="4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20" name="Line 121"/>
              <p:cNvSpPr>
                <a:spLocks noChangeShapeType="1"/>
              </p:cNvSpPr>
              <p:nvPr/>
            </p:nvSpPr>
            <p:spPr bwMode="auto">
              <a:xfrm flipV="1">
                <a:off x="5191" y="2738"/>
                <a:ext cx="1" cy="54"/>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21" name="Line 122"/>
              <p:cNvSpPr>
                <a:spLocks noChangeShapeType="1"/>
              </p:cNvSpPr>
              <p:nvPr/>
            </p:nvSpPr>
            <p:spPr bwMode="auto">
              <a:xfrm>
                <a:off x="5164" y="2765"/>
                <a:ext cx="53"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22" name="Line 123"/>
              <p:cNvSpPr>
                <a:spLocks noChangeShapeType="1"/>
              </p:cNvSpPr>
              <p:nvPr/>
            </p:nvSpPr>
            <p:spPr bwMode="auto">
              <a:xfrm flipV="1">
                <a:off x="5320" y="2557"/>
                <a:ext cx="1" cy="237"/>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23" name="Line 124"/>
              <p:cNvSpPr>
                <a:spLocks noChangeShapeType="1"/>
              </p:cNvSpPr>
              <p:nvPr/>
            </p:nvSpPr>
            <p:spPr bwMode="auto">
              <a:xfrm flipV="1">
                <a:off x="5320" y="2267"/>
                <a:ext cx="1" cy="237"/>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24" name="Line 125"/>
              <p:cNvSpPr>
                <a:spLocks noChangeShapeType="1"/>
              </p:cNvSpPr>
              <p:nvPr/>
            </p:nvSpPr>
            <p:spPr bwMode="auto">
              <a:xfrm>
                <a:off x="5256" y="2530"/>
                <a:ext cx="3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25" name="Line 126"/>
              <p:cNvSpPr>
                <a:spLocks noChangeShapeType="1"/>
              </p:cNvSpPr>
              <p:nvPr/>
            </p:nvSpPr>
            <p:spPr bwMode="auto">
              <a:xfrm>
                <a:off x="5347" y="2530"/>
                <a:ext cx="38"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26" name="Line 127"/>
              <p:cNvSpPr>
                <a:spLocks noChangeShapeType="1"/>
              </p:cNvSpPr>
              <p:nvPr/>
            </p:nvSpPr>
            <p:spPr bwMode="auto">
              <a:xfrm flipV="1">
                <a:off x="5320" y="2504"/>
                <a:ext cx="1" cy="53"/>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27" name="Line 128"/>
              <p:cNvSpPr>
                <a:spLocks noChangeShapeType="1"/>
              </p:cNvSpPr>
              <p:nvPr/>
            </p:nvSpPr>
            <p:spPr bwMode="auto">
              <a:xfrm>
                <a:off x="5293" y="2530"/>
                <a:ext cx="54"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28" name="Line 129"/>
              <p:cNvSpPr>
                <a:spLocks noChangeShapeType="1"/>
              </p:cNvSpPr>
              <p:nvPr/>
            </p:nvSpPr>
            <p:spPr bwMode="auto">
              <a:xfrm flipV="1">
                <a:off x="5451" y="2909"/>
                <a:ext cx="1" cy="14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29" name="Line 130"/>
              <p:cNvSpPr>
                <a:spLocks noChangeShapeType="1"/>
              </p:cNvSpPr>
              <p:nvPr/>
            </p:nvSpPr>
            <p:spPr bwMode="auto">
              <a:xfrm flipV="1">
                <a:off x="5451" y="2716"/>
                <a:ext cx="1" cy="14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30" name="Line 131"/>
              <p:cNvSpPr>
                <a:spLocks noChangeShapeType="1"/>
              </p:cNvSpPr>
              <p:nvPr/>
            </p:nvSpPr>
            <p:spPr bwMode="auto">
              <a:xfrm>
                <a:off x="5385" y="2882"/>
                <a:ext cx="41"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31" name="Line 132"/>
              <p:cNvSpPr>
                <a:spLocks noChangeShapeType="1"/>
              </p:cNvSpPr>
              <p:nvPr/>
            </p:nvSpPr>
            <p:spPr bwMode="auto">
              <a:xfrm>
                <a:off x="5478" y="2882"/>
                <a:ext cx="38"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69032" name="Line 133"/>
              <p:cNvSpPr>
                <a:spLocks noChangeShapeType="1"/>
              </p:cNvSpPr>
              <p:nvPr/>
            </p:nvSpPr>
            <p:spPr bwMode="auto">
              <a:xfrm flipV="1">
                <a:off x="5451" y="2856"/>
                <a:ext cx="1" cy="53"/>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33" name="Line 134"/>
              <p:cNvSpPr>
                <a:spLocks noChangeShapeType="1"/>
              </p:cNvSpPr>
              <p:nvPr/>
            </p:nvSpPr>
            <p:spPr bwMode="auto">
              <a:xfrm>
                <a:off x="5424" y="2882"/>
                <a:ext cx="54" cy="1"/>
              </a:xfrm>
              <a:prstGeom prst="line">
                <a:avLst/>
              </a:prstGeom>
              <a:noFill/>
              <a:ln w="22225">
                <a:solidFill>
                  <a:srgbClr val="000000"/>
                </a:solidFill>
                <a:round/>
                <a:headEnd/>
                <a:tailEnd/>
              </a:ln>
            </p:spPr>
            <p:txBody>
              <a:bodyPr>
                <a:prstTxWarp prst="textNoShape">
                  <a:avLst/>
                </a:prstTxWarp>
              </a:bodyPr>
              <a:lstStyle/>
              <a:p>
                <a:endParaRPr lang="en-US"/>
              </a:p>
            </p:txBody>
          </p:sp>
          <p:sp>
            <p:nvSpPr>
              <p:cNvPr id="69034" name="Line 135"/>
              <p:cNvSpPr>
                <a:spLocks noChangeShapeType="1"/>
              </p:cNvSpPr>
              <p:nvPr/>
            </p:nvSpPr>
            <p:spPr bwMode="auto">
              <a:xfrm flipV="1">
                <a:off x="3424" y="1025"/>
                <a:ext cx="1" cy="2093"/>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35" name="Line 136"/>
              <p:cNvSpPr>
                <a:spLocks noChangeShapeType="1"/>
              </p:cNvSpPr>
              <p:nvPr/>
            </p:nvSpPr>
            <p:spPr bwMode="auto">
              <a:xfrm flipH="1">
                <a:off x="3424" y="3118"/>
                <a:ext cx="5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36" name="Line 137"/>
              <p:cNvSpPr>
                <a:spLocks noChangeShapeType="1"/>
              </p:cNvSpPr>
              <p:nvPr/>
            </p:nvSpPr>
            <p:spPr bwMode="auto">
              <a:xfrm flipH="1">
                <a:off x="5510"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37" name="Line 138"/>
              <p:cNvSpPr>
                <a:spLocks noChangeShapeType="1"/>
              </p:cNvSpPr>
              <p:nvPr/>
            </p:nvSpPr>
            <p:spPr bwMode="auto">
              <a:xfrm flipH="1">
                <a:off x="5490"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38" name="Line 139"/>
              <p:cNvSpPr>
                <a:spLocks noChangeShapeType="1"/>
              </p:cNvSpPr>
              <p:nvPr/>
            </p:nvSpPr>
            <p:spPr bwMode="auto">
              <a:xfrm flipH="1">
                <a:off x="5470"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39" name="Line 140"/>
              <p:cNvSpPr>
                <a:spLocks noChangeShapeType="1"/>
              </p:cNvSpPr>
              <p:nvPr/>
            </p:nvSpPr>
            <p:spPr bwMode="auto">
              <a:xfrm flipH="1">
                <a:off x="5449"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40" name="Line 141"/>
              <p:cNvSpPr>
                <a:spLocks noChangeShapeType="1"/>
              </p:cNvSpPr>
              <p:nvPr/>
            </p:nvSpPr>
            <p:spPr bwMode="auto">
              <a:xfrm flipH="1">
                <a:off x="5429"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41" name="Line 142"/>
              <p:cNvSpPr>
                <a:spLocks noChangeShapeType="1"/>
              </p:cNvSpPr>
              <p:nvPr/>
            </p:nvSpPr>
            <p:spPr bwMode="auto">
              <a:xfrm flipH="1">
                <a:off x="5409"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42" name="Line 143"/>
              <p:cNvSpPr>
                <a:spLocks noChangeShapeType="1"/>
              </p:cNvSpPr>
              <p:nvPr/>
            </p:nvSpPr>
            <p:spPr bwMode="auto">
              <a:xfrm flipH="1">
                <a:off x="5389"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43" name="Line 144"/>
              <p:cNvSpPr>
                <a:spLocks noChangeShapeType="1"/>
              </p:cNvSpPr>
              <p:nvPr/>
            </p:nvSpPr>
            <p:spPr bwMode="auto">
              <a:xfrm flipH="1">
                <a:off x="5368"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44" name="Line 145"/>
              <p:cNvSpPr>
                <a:spLocks noChangeShapeType="1"/>
              </p:cNvSpPr>
              <p:nvPr/>
            </p:nvSpPr>
            <p:spPr bwMode="auto">
              <a:xfrm flipH="1">
                <a:off x="5348"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45" name="Line 146"/>
              <p:cNvSpPr>
                <a:spLocks noChangeShapeType="1"/>
              </p:cNvSpPr>
              <p:nvPr/>
            </p:nvSpPr>
            <p:spPr bwMode="auto">
              <a:xfrm flipH="1">
                <a:off x="5328"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46" name="Line 147"/>
              <p:cNvSpPr>
                <a:spLocks noChangeShapeType="1"/>
              </p:cNvSpPr>
              <p:nvPr/>
            </p:nvSpPr>
            <p:spPr bwMode="auto">
              <a:xfrm flipH="1">
                <a:off x="5308"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47" name="Line 148"/>
              <p:cNvSpPr>
                <a:spLocks noChangeShapeType="1"/>
              </p:cNvSpPr>
              <p:nvPr/>
            </p:nvSpPr>
            <p:spPr bwMode="auto">
              <a:xfrm flipH="1">
                <a:off x="5289"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48" name="Line 149"/>
              <p:cNvSpPr>
                <a:spLocks noChangeShapeType="1"/>
              </p:cNvSpPr>
              <p:nvPr/>
            </p:nvSpPr>
            <p:spPr bwMode="auto">
              <a:xfrm flipH="1">
                <a:off x="5268"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49" name="Line 150"/>
              <p:cNvSpPr>
                <a:spLocks noChangeShapeType="1"/>
              </p:cNvSpPr>
              <p:nvPr/>
            </p:nvSpPr>
            <p:spPr bwMode="auto">
              <a:xfrm flipH="1">
                <a:off x="5248"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50" name="Line 151"/>
              <p:cNvSpPr>
                <a:spLocks noChangeShapeType="1"/>
              </p:cNvSpPr>
              <p:nvPr/>
            </p:nvSpPr>
            <p:spPr bwMode="auto">
              <a:xfrm flipH="1">
                <a:off x="5228"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51" name="Line 152"/>
              <p:cNvSpPr>
                <a:spLocks noChangeShapeType="1"/>
              </p:cNvSpPr>
              <p:nvPr/>
            </p:nvSpPr>
            <p:spPr bwMode="auto">
              <a:xfrm flipH="1">
                <a:off x="5208"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52" name="Line 153"/>
              <p:cNvSpPr>
                <a:spLocks noChangeShapeType="1"/>
              </p:cNvSpPr>
              <p:nvPr/>
            </p:nvSpPr>
            <p:spPr bwMode="auto">
              <a:xfrm flipH="1">
                <a:off x="5187"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53" name="Line 154"/>
              <p:cNvSpPr>
                <a:spLocks noChangeShapeType="1"/>
              </p:cNvSpPr>
              <p:nvPr/>
            </p:nvSpPr>
            <p:spPr bwMode="auto">
              <a:xfrm flipH="1">
                <a:off x="5167"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54" name="Line 155"/>
              <p:cNvSpPr>
                <a:spLocks noChangeShapeType="1"/>
              </p:cNvSpPr>
              <p:nvPr/>
            </p:nvSpPr>
            <p:spPr bwMode="auto">
              <a:xfrm flipH="1">
                <a:off x="5147"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55" name="Line 156"/>
              <p:cNvSpPr>
                <a:spLocks noChangeShapeType="1"/>
              </p:cNvSpPr>
              <p:nvPr/>
            </p:nvSpPr>
            <p:spPr bwMode="auto">
              <a:xfrm flipH="1">
                <a:off x="5127"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56" name="Line 157"/>
              <p:cNvSpPr>
                <a:spLocks noChangeShapeType="1"/>
              </p:cNvSpPr>
              <p:nvPr/>
            </p:nvSpPr>
            <p:spPr bwMode="auto">
              <a:xfrm flipH="1">
                <a:off x="5107"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57" name="Line 158"/>
              <p:cNvSpPr>
                <a:spLocks noChangeShapeType="1"/>
              </p:cNvSpPr>
              <p:nvPr/>
            </p:nvSpPr>
            <p:spPr bwMode="auto">
              <a:xfrm flipH="1">
                <a:off x="5086"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58" name="Line 159"/>
              <p:cNvSpPr>
                <a:spLocks noChangeShapeType="1"/>
              </p:cNvSpPr>
              <p:nvPr/>
            </p:nvSpPr>
            <p:spPr bwMode="auto">
              <a:xfrm flipH="1">
                <a:off x="5066"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59" name="Line 160"/>
              <p:cNvSpPr>
                <a:spLocks noChangeShapeType="1"/>
              </p:cNvSpPr>
              <p:nvPr/>
            </p:nvSpPr>
            <p:spPr bwMode="auto">
              <a:xfrm flipH="1">
                <a:off x="5046"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60" name="Line 161"/>
              <p:cNvSpPr>
                <a:spLocks noChangeShapeType="1"/>
              </p:cNvSpPr>
              <p:nvPr/>
            </p:nvSpPr>
            <p:spPr bwMode="auto">
              <a:xfrm flipH="1">
                <a:off x="5026"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61" name="Line 162"/>
              <p:cNvSpPr>
                <a:spLocks noChangeShapeType="1"/>
              </p:cNvSpPr>
              <p:nvPr/>
            </p:nvSpPr>
            <p:spPr bwMode="auto">
              <a:xfrm flipH="1">
                <a:off x="5005"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62" name="Line 163"/>
              <p:cNvSpPr>
                <a:spLocks noChangeShapeType="1"/>
              </p:cNvSpPr>
              <p:nvPr/>
            </p:nvSpPr>
            <p:spPr bwMode="auto">
              <a:xfrm flipH="1">
                <a:off x="4986"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63" name="Line 164"/>
              <p:cNvSpPr>
                <a:spLocks noChangeShapeType="1"/>
              </p:cNvSpPr>
              <p:nvPr/>
            </p:nvSpPr>
            <p:spPr bwMode="auto">
              <a:xfrm flipH="1">
                <a:off x="4966"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64" name="Line 165"/>
              <p:cNvSpPr>
                <a:spLocks noChangeShapeType="1"/>
              </p:cNvSpPr>
              <p:nvPr/>
            </p:nvSpPr>
            <p:spPr bwMode="auto">
              <a:xfrm flipH="1">
                <a:off x="4946"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65" name="Line 166"/>
              <p:cNvSpPr>
                <a:spLocks noChangeShapeType="1"/>
              </p:cNvSpPr>
              <p:nvPr/>
            </p:nvSpPr>
            <p:spPr bwMode="auto">
              <a:xfrm flipH="1">
                <a:off x="4926"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66" name="Line 167"/>
              <p:cNvSpPr>
                <a:spLocks noChangeShapeType="1"/>
              </p:cNvSpPr>
              <p:nvPr/>
            </p:nvSpPr>
            <p:spPr bwMode="auto">
              <a:xfrm flipH="1">
                <a:off x="4905"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67" name="Line 168"/>
              <p:cNvSpPr>
                <a:spLocks noChangeShapeType="1"/>
              </p:cNvSpPr>
              <p:nvPr/>
            </p:nvSpPr>
            <p:spPr bwMode="auto">
              <a:xfrm flipH="1">
                <a:off x="4885"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68" name="Line 169"/>
              <p:cNvSpPr>
                <a:spLocks noChangeShapeType="1"/>
              </p:cNvSpPr>
              <p:nvPr/>
            </p:nvSpPr>
            <p:spPr bwMode="auto">
              <a:xfrm flipH="1">
                <a:off x="4865"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69" name="Line 170"/>
              <p:cNvSpPr>
                <a:spLocks noChangeShapeType="1"/>
              </p:cNvSpPr>
              <p:nvPr/>
            </p:nvSpPr>
            <p:spPr bwMode="auto">
              <a:xfrm flipH="1">
                <a:off x="4845"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70" name="Line 171"/>
              <p:cNvSpPr>
                <a:spLocks noChangeShapeType="1"/>
              </p:cNvSpPr>
              <p:nvPr/>
            </p:nvSpPr>
            <p:spPr bwMode="auto">
              <a:xfrm flipH="1">
                <a:off x="4824"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71" name="Line 172"/>
              <p:cNvSpPr>
                <a:spLocks noChangeShapeType="1"/>
              </p:cNvSpPr>
              <p:nvPr/>
            </p:nvSpPr>
            <p:spPr bwMode="auto">
              <a:xfrm flipH="1">
                <a:off x="4804"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72" name="Line 173"/>
              <p:cNvSpPr>
                <a:spLocks noChangeShapeType="1"/>
              </p:cNvSpPr>
              <p:nvPr/>
            </p:nvSpPr>
            <p:spPr bwMode="auto">
              <a:xfrm flipH="1">
                <a:off x="4784"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73" name="Line 174"/>
              <p:cNvSpPr>
                <a:spLocks noChangeShapeType="1"/>
              </p:cNvSpPr>
              <p:nvPr/>
            </p:nvSpPr>
            <p:spPr bwMode="auto">
              <a:xfrm flipH="1">
                <a:off x="4764"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74" name="Line 175"/>
              <p:cNvSpPr>
                <a:spLocks noChangeShapeType="1"/>
              </p:cNvSpPr>
              <p:nvPr/>
            </p:nvSpPr>
            <p:spPr bwMode="auto">
              <a:xfrm flipH="1">
                <a:off x="4744"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75" name="Line 176"/>
              <p:cNvSpPr>
                <a:spLocks noChangeShapeType="1"/>
              </p:cNvSpPr>
              <p:nvPr/>
            </p:nvSpPr>
            <p:spPr bwMode="auto">
              <a:xfrm flipH="1">
                <a:off x="4723"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76" name="Line 177"/>
              <p:cNvSpPr>
                <a:spLocks noChangeShapeType="1"/>
              </p:cNvSpPr>
              <p:nvPr/>
            </p:nvSpPr>
            <p:spPr bwMode="auto">
              <a:xfrm flipH="1">
                <a:off x="4704"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77" name="Line 178"/>
              <p:cNvSpPr>
                <a:spLocks noChangeShapeType="1"/>
              </p:cNvSpPr>
              <p:nvPr/>
            </p:nvSpPr>
            <p:spPr bwMode="auto">
              <a:xfrm flipH="1">
                <a:off x="4684"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78" name="Line 179"/>
              <p:cNvSpPr>
                <a:spLocks noChangeShapeType="1"/>
              </p:cNvSpPr>
              <p:nvPr/>
            </p:nvSpPr>
            <p:spPr bwMode="auto">
              <a:xfrm flipH="1">
                <a:off x="4664"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79" name="Line 180"/>
              <p:cNvSpPr>
                <a:spLocks noChangeShapeType="1"/>
              </p:cNvSpPr>
              <p:nvPr/>
            </p:nvSpPr>
            <p:spPr bwMode="auto">
              <a:xfrm flipH="1">
                <a:off x="4643"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80" name="Line 181"/>
              <p:cNvSpPr>
                <a:spLocks noChangeShapeType="1"/>
              </p:cNvSpPr>
              <p:nvPr/>
            </p:nvSpPr>
            <p:spPr bwMode="auto">
              <a:xfrm flipH="1">
                <a:off x="4623"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81" name="Line 182"/>
              <p:cNvSpPr>
                <a:spLocks noChangeShapeType="1"/>
              </p:cNvSpPr>
              <p:nvPr/>
            </p:nvSpPr>
            <p:spPr bwMode="auto">
              <a:xfrm flipH="1">
                <a:off x="4603"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82" name="Line 183"/>
              <p:cNvSpPr>
                <a:spLocks noChangeShapeType="1"/>
              </p:cNvSpPr>
              <p:nvPr/>
            </p:nvSpPr>
            <p:spPr bwMode="auto">
              <a:xfrm flipH="1">
                <a:off x="4583"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83" name="Line 184"/>
              <p:cNvSpPr>
                <a:spLocks noChangeShapeType="1"/>
              </p:cNvSpPr>
              <p:nvPr/>
            </p:nvSpPr>
            <p:spPr bwMode="auto">
              <a:xfrm flipH="1">
                <a:off x="4563"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84" name="Line 185"/>
              <p:cNvSpPr>
                <a:spLocks noChangeShapeType="1"/>
              </p:cNvSpPr>
              <p:nvPr/>
            </p:nvSpPr>
            <p:spPr bwMode="auto">
              <a:xfrm flipH="1">
                <a:off x="4542"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85" name="Line 186"/>
              <p:cNvSpPr>
                <a:spLocks noChangeShapeType="1"/>
              </p:cNvSpPr>
              <p:nvPr/>
            </p:nvSpPr>
            <p:spPr bwMode="auto">
              <a:xfrm flipH="1">
                <a:off x="4522"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86" name="Line 187"/>
              <p:cNvSpPr>
                <a:spLocks noChangeShapeType="1"/>
              </p:cNvSpPr>
              <p:nvPr/>
            </p:nvSpPr>
            <p:spPr bwMode="auto">
              <a:xfrm flipH="1">
                <a:off x="4502"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87" name="Line 188"/>
              <p:cNvSpPr>
                <a:spLocks noChangeShapeType="1"/>
              </p:cNvSpPr>
              <p:nvPr/>
            </p:nvSpPr>
            <p:spPr bwMode="auto">
              <a:xfrm flipH="1">
                <a:off x="4482"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88" name="Line 189"/>
              <p:cNvSpPr>
                <a:spLocks noChangeShapeType="1"/>
              </p:cNvSpPr>
              <p:nvPr/>
            </p:nvSpPr>
            <p:spPr bwMode="auto">
              <a:xfrm flipH="1">
                <a:off x="4461"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89" name="Line 190"/>
              <p:cNvSpPr>
                <a:spLocks noChangeShapeType="1"/>
              </p:cNvSpPr>
              <p:nvPr/>
            </p:nvSpPr>
            <p:spPr bwMode="auto">
              <a:xfrm flipH="1">
                <a:off x="4441"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90" name="Line 191"/>
              <p:cNvSpPr>
                <a:spLocks noChangeShapeType="1"/>
              </p:cNvSpPr>
              <p:nvPr/>
            </p:nvSpPr>
            <p:spPr bwMode="auto">
              <a:xfrm flipH="1">
                <a:off x="4421"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91" name="Line 192"/>
              <p:cNvSpPr>
                <a:spLocks noChangeShapeType="1"/>
              </p:cNvSpPr>
              <p:nvPr/>
            </p:nvSpPr>
            <p:spPr bwMode="auto">
              <a:xfrm flipH="1">
                <a:off x="4402"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92" name="Line 193"/>
              <p:cNvSpPr>
                <a:spLocks noChangeShapeType="1"/>
              </p:cNvSpPr>
              <p:nvPr/>
            </p:nvSpPr>
            <p:spPr bwMode="auto">
              <a:xfrm flipH="1">
                <a:off x="4382"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93" name="Line 194"/>
              <p:cNvSpPr>
                <a:spLocks noChangeShapeType="1"/>
              </p:cNvSpPr>
              <p:nvPr/>
            </p:nvSpPr>
            <p:spPr bwMode="auto">
              <a:xfrm flipH="1">
                <a:off x="4361"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94" name="Line 195"/>
              <p:cNvSpPr>
                <a:spLocks noChangeShapeType="1"/>
              </p:cNvSpPr>
              <p:nvPr/>
            </p:nvSpPr>
            <p:spPr bwMode="auto">
              <a:xfrm flipH="1">
                <a:off x="4341"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95" name="Line 196"/>
              <p:cNvSpPr>
                <a:spLocks noChangeShapeType="1"/>
              </p:cNvSpPr>
              <p:nvPr/>
            </p:nvSpPr>
            <p:spPr bwMode="auto">
              <a:xfrm flipH="1">
                <a:off x="4321"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96" name="Line 197"/>
              <p:cNvSpPr>
                <a:spLocks noChangeShapeType="1"/>
              </p:cNvSpPr>
              <p:nvPr/>
            </p:nvSpPr>
            <p:spPr bwMode="auto">
              <a:xfrm flipH="1">
                <a:off x="4301"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97" name="Line 198"/>
              <p:cNvSpPr>
                <a:spLocks noChangeShapeType="1"/>
              </p:cNvSpPr>
              <p:nvPr/>
            </p:nvSpPr>
            <p:spPr bwMode="auto">
              <a:xfrm flipH="1">
                <a:off x="4281"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98" name="Line 199"/>
              <p:cNvSpPr>
                <a:spLocks noChangeShapeType="1"/>
              </p:cNvSpPr>
              <p:nvPr/>
            </p:nvSpPr>
            <p:spPr bwMode="auto">
              <a:xfrm flipH="1">
                <a:off x="4260"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099" name="Line 200"/>
              <p:cNvSpPr>
                <a:spLocks noChangeShapeType="1"/>
              </p:cNvSpPr>
              <p:nvPr/>
            </p:nvSpPr>
            <p:spPr bwMode="auto">
              <a:xfrm flipH="1">
                <a:off x="4240"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00" name="Line 201"/>
              <p:cNvSpPr>
                <a:spLocks noChangeShapeType="1"/>
              </p:cNvSpPr>
              <p:nvPr/>
            </p:nvSpPr>
            <p:spPr bwMode="auto">
              <a:xfrm flipH="1">
                <a:off x="4220"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01" name="Line 202"/>
              <p:cNvSpPr>
                <a:spLocks noChangeShapeType="1"/>
              </p:cNvSpPr>
              <p:nvPr/>
            </p:nvSpPr>
            <p:spPr bwMode="auto">
              <a:xfrm flipH="1">
                <a:off x="4200"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02" name="Line 203"/>
              <p:cNvSpPr>
                <a:spLocks noChangeShapeType="1"/>
              </p:cNvSpPr>
              <p:nvPr/>
            </p:nvSpPr>
            <p:spPr bwMode="auto">
              <a:xfrm flipH="1">
                <a:off x="4179"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03" name="Line 204"/>
              <p:cNvSpPr>
                <a:spLocks noChangeShapeType="1"/>
              </p:cNvSpPr>
              <p:nvPr/>
            </p:nvSpPr>
            <p:spPr bwMode="auto">
              <a:xfrm flipH="1">
                <a:off x="4159"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04" name="Line 205"/>
              <p:cNvSpPr>
                <a:spLocks noChangeShapeType="1"/>
              </p:cNvSpPr>
              <p:nvPr/>
            </p:nvSpPr>
            <p:spPr bwMode="auto">
              <a:xfrm flipH="1">
                <a:off x="4139"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05" name="Line 206"/>
              <p:cNvSpPr>
                <a:spLocks noChangeShapeType="1"/>
              </p:cNvSpPr>
              <p:nvPr/>
            </p:nvSpPr>
            <p:spPr bwMode="auto">
              <a:xfrm flipH="1">
                <a:off x="4120"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06" name="Line 207"/>
              <p:cNvSpPr>
                <a:spLocks noChangeShapeType="1"/>
              </p:cNvSpPr>
              <p:nvPr/>
            </p:nvSpPr>
            <p:spPr bwMode="auto">
              <a:xfrm flipH="1">
                <a:off x="4100"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07" name="Line 208"/>
              <p:cNvSpPr>
                <a:spLocks noChangeShapeType="1"/>
              </p:cNvSpPr>
              <p:nvPr/>
            </p:nvSpPr>
            <p:spPr bwMode="auto">
              <a:xfrm flipH="1">
                <a:off x="4079"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08" name="Line 209"/>
              <p:cNvSpPr>
                <a:spLocks noChangeShapeType="1"/>
              </p:cNvSpPr>
              <p:nvPr/>
            </p:nvSpPr>
            <p:spPr bwMode="auto">
              <a:xfrm flipH="1">
                <a:off x="4059"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09" name="Line 210"/>
              <p:cNvSpPr>
                <a:spLocks noChangeShapeType="1"/>
              </p:cNvSpPr>
              <p:nvPr/>
            </p:nvSpPr>
            <p:spPr bwMode="auto">
              <a:xfrm flipH="1">
                <a:off x="4039"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10" name="Line 211"/>
              <p:cNvSpPr>
                <a:spLocks noChangeShapeType="1"/>
              </p:cNvSpPr>
              <p:nvPr/>
            </p:nvSpPr>
            <p:spPr bwMode="auto">
              <a:xfrm flipH="1">
                <a:off x="4019"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11" name="Line 212"/>
              <p:cNvSpPr>
                <a:spLocks noChangeShapeType="1"/>
              </p:cNvSpPr>
              <p:nvPr/>
            </p:nvSpPr>
            <p:spPr bwMode="auto">
              <a:xfrm flipH="1">
                <a:off x="3998"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12" name="Line 213"/>
              <p:cNvSpPr>
                <a:spLocks noChangeShapeType="1"/>
              </p:cNvSpPr>
              <p:nvPr/>
            </p:nvSpPr>
            <p:spPr bwMode="auto">
              <a:xfrm flipH="1">
                <a:off x="3978"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13" name="Line 214"/>
              <p:cNvSpPr>
                <a:spLocks noChangeShapeType="1"/>
              </p:cNvSpPr>
              <p:nvPr/>
            </p:nvSpPr>
            <p:spPr bwMode="auto">
              <a:xfrm flipH="1">
                <a:off x="3958"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14" name="Line 215"/>
              <p:cNvSpPr>
                <a:spLocks noChangeShapeType="1"/>
              </p:cNvSpPr>
              <p:nvPr/>
            </p:nvSpPr>
            <p:spPr bwMode="auto">
              <a:xfrm flipH="1">
                <a:off x="3938"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15" name="Line 216"/>
              <p:cNvSpPr>
                <a:spLocks noChangeShapeType="1"/>
              </p:cNvSpPr>
              <p:nvPr/>
            </p:nvSpPr>
            <p:spPr bwMode="auto">
              <a:xfrm flipH="1">
                <a:off x="3918"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16" name="Line 217"/>
              <p:cNvSpPr>
                <a:spLocks noChangeShapeType="1"/>
              </p:cNvSpPr>
              <p:nvPr/>
            </p:nvSpPr>
            <p:spPr bwMode="auto">
              <a:xfrm flipH="1">
                <a:off x="3897"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17" name="Line 218"/>
              <p:cNvSpPr>
                <a:spLocks noChangeShapeType="1"/>
              </p:cNvSpPr>
              <p:nvPr/>
            </p:nvSpPr>
            <p:spPr bwMode="auto">
              <a:xfrm flipH="1">
                <a:off x="3877"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18" name="Line 219"/>
              <p:cNvSpPr>
                <a:spLocks noChangeShapeType="1"/>
              </p:cNvSpPr>
              <p:nvPr/>
            </p:nvSpPr>
            <p:spPr bwMode="auto">
              <a:xfrm flipH="1">
                <a:off x="3857"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19" name="Line 220"/>
              <p:cNvSpPr>
                <a:spLocks noChangeShapeType="1"/>
              </p:cNvSpPr>
              <p:nvPr/>
            </p:nvSpPr>
            <p:spPr bwMode="auto">
              <a:xfrm flipH="1">
                <a:off x="3838"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9120" name="Line 221"/>
              <p:cNvSpPr>
                <a:spLocks noChangeShapeType="1"/>
              </p:cNvSpPr>
              <p:nvPr/>
            </p:nvSpPr>
            <p:spPr bwMode="auto">
              <a:xfrm flipH="1">
                <a:off x="3817" y="3118"/>
                <a:ext cx="7" cy="1"/>
              </a:xfrm>
              <a:prstGeom prst="line">
                <a:avLst/>
              </a:prstGeom>
              <a:noFill/>
              <a:ln w="3175">
                <a:solidFill>
                  <a:srgbClr val="000000"/>
                </a:solidFill>
                <a:round/>
                <a:headEnd/>
                <a:tailEnd/>
              </a:ln>
            </p:spPr>
            <p:txBody>
              <a:bodyPr>
                <a:prstTxWarp prst="textNoShape">
                  <a:avLst/>
                </a:prstTxWarp>
              </a:bodyPr>
              <a:lstStyle/>
              <a:p>
                <a:endParaRPr lang="en-US"/>
              </a:p>
            </p:txBody>
          </p:sp>
        </p:grpSp>
        <p:grpSp>
          <p:nvGrpSpPr>
            <p:cNvPr id="4" name="Group 2628"/>
            <p:cNvGrpSpPr>
              <a:grpSpLocks/>
            </p:cNvGrpSpPr>
            <p:nvPr/>
          </p:nvGrpSpPr>
          <p:grpSpPr bwMode="auto">
            <a:xfrm>
              <a:off x="3424" y="2647"/>
              <a:ext cx="2092" cy="472"/>
              <a:chOff x="3424" y="2647"/>
              <a:chExt cx="2092" cy="472"/>
            </a:xfrm>
          </p:grpSpPr>
          <p:sp>
            <p:nvSpPr>
              <p:cNvPr id="68737" name="Line 223"/>
              <p:cNvSpPr>
                <a:spLocks noChangeShapeType="1"/>
              </p:cNvSpPr>
              <p:nvPr/>
            </p:nvSpPr>
            <p:spPr bwMode="auto">
              <a:xfrm flipH="1">
                <a:off x="3797"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38" name="Line 224"/>
              <p:cNvSpPr>
                <a:spLocks noChangeShapeType="1"/>
              </p:cNvSpPr>
              <p:nvPr/>
            </p:nvSpPr>
            <p:spPr bwMode="auto">
              <a:xfrm flipH="1">
                <a:off x="3777"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39" name="Line 225"/>
              <p:cNvSpPr>
                <a:spLocks noChangeShapeType="1"/>
              </p:cNvSpPr>
              <p:nvPr/>
            </p:nvSpPr>
            <p:spPr bwMode="auto">
              <a:xfrm flipH="1">
                <a:off x="3757"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40" name="Line 226"/>
              <p:cNvSpPr>
                <a:spLocks noChangeShapeType="1"/>
              </p:cNvSpPr>
              <p:nvPr/>
            </p:nvSpPr>
            <p:spPr bwMode="auto">
              <a:xfrm flipH="1">
                <a:off x="3737"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41" name="Line 227"/>
              <p:cNvSpPr>
                <a:spLocks noChangeShapeType="1"/>
              </p:cNvSpPr>
              <p:nvPr/>
            </p:nvSpPr>
            <p:spPr bwMode="auto">
              <a:xfrm flipH="1">
                <a:off x="3716"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42" name="Line 228"/>
              <p:cNvSpPr>
                <a:spLocks noChangeShapeType="1"/>
              </p:cNvSpPr>
              <p:nvPr/>
            </p:nvSpPr>
            <p:spPr bwMode="auto">
              <a:xfrm flipH="1">
                <a:off x="3696"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43" name="Line 229"/>
              <p:cNvSpPr>
                <a:spLocks noChangeShapeType="1"/>
              </p:cNvSpPr>
              <p:nvPr/>
            </p:nvSpPr>
            <p:spPr bwMode="auto">
              <a:xfrm flipH="1">
                <a:off x="3676"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44" name="Line 230"/>
              <p:cNvSpPr>
                <a:spLocks noChangeShapeType="1"/>
              </p:cNvSpPr>
              <p:nvPr/>
            </p:nvSpPr>
            <p:spPr bwMode="auto">
              <a:xfrm flipH="1">
                <a:off x="3656"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45" name="Line 231"/>
              <p:cNvSpPr>
                <a:spLocks noChangeShapeType="1"/>
              </p:cNvSpPr>
              <p:nvPr/>
            </p:nvSpPr>
            <p:spPr bwMode="auto">
              <a:xfrm flipH="1">
                <a:off x="3635"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46" name="Line 232"/>
              <p:cNvSpPr>
                <a:spLocks noChangeShapeType="1"/>
              </p:cNvSpPr>
              <p:nvPr/>
            </p:nvSpPr>
            <p:spPr bwMode="auto">
              <a:xfrm flipH="1">
                <a:off x="3615" y="3118"/>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47" name="Line 233"/>
              <p:cNvSpPr>
                <a:spLocks noChangeShapeType="1"/>
              </p:cNvSpPr>
              <p:nvPr/>
            </p:nvSpPr>
            <p:spPr bwMode="auto">
              <a:xfrm flipH="1">
                <a:off x="3595"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48" name="Line 234"/>
              <p:cNvSpPr>
                <a:spLocks noChangeShapeType="1"/>
              </p:cNvSpPr>
              <p:nvPr/>
            </p:nvSpPr>
            <p:spPr bwMode="auto">
              <a:xfrm flipH="1">
                <a:off x="3575"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49" name="Line 235"/>
              <p:cNvSpPr>
                <a:spLocks noChangeShapeType="1"/>
              </p:cNvSpPr>
              <p:nvPr/>
            </p:nvSpPr>
            <p:spPr bwMode="auto">
              <a:xfrm flipH="1">
                <a:off x="3556"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50" name="Line 236"/>
              <p:cNvSpPr>
                <a:spLocks noChangeShapeType="1"/>
              </p:cNvSpPr>
              <p:nvPr/>
            </p:nvSpPr>
            <p:spPr bwMode="auto">
              <a:xfrm flipH="1">
                <a:off x="3535"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51" name="Line 237"/>
              <p:cNvSpPr>
                <a:spLocks noChangeShapeType="1"/>
              </p:cNvSpPr>
              <p:nvPr/>
            </p:nvSpPr>
            <p:spPr bwMode="auto">
              <a:xfrm flipH="1">
                <a:off x="3515"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52" name="Line 238"/>
              <p:cNvSpPr>
                <a:spLocks noChangeShapeType="1"/>
              </p:cNvSpPr>
              <p:nvPr/>
            </p:nvSpPr>
            <p:spPr bwMode="auto">
              <a:xfrm flipH="1">
                <a:off x="3495"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53" name="Line 239"/>
              <p:cNvSpPr>
                <a:spLocks noChangeShapeType="1"/>
              </p:cNvSpPr>
              <p:nvPr/>
            </p:nvSpPr>
            <p:spPr bwMode="auto">
              <a:xfrm flipH="1">
                <a:off x="3475" y="3118"/>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54" name="Line 240"/>
              <p:cNvSpPr>
                <a:spLocks noChangeShapeType="1"/>
              </p:cNvSpPr>
              <p:nvPr/>
            </p:nvSpPr>
            <p:spPr bwMode="auto">
              <a:xfrm flipH="1">
                <a:off x="3454"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55" name="Line 241"/>
              <p:cNvSpPr>
                <a:spLocks noChangeShapeType="1"/>
              </p:cNvSpPr>
              <p:nvPr/>
            </p:nvSpPr>
            <p:spPr bwMode="auto">
              <a:xfrm flipH="1">
                <a:off x="3434" y="3118"/>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56" name="Line 242"/>
              <p:cNvSpPr>
                <a:spLocks noChangeShapeType="1"/>
              </p:cNvSpPr>
              <p:nvPr/>
            </p:nvSpPr>
            <p:spPr bwMode="auto">
              <a:xfrm flipH="1">
                <a:off x="3424" y="3058"/>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57" name="Line 243"/>
              <p:cNvSpPr>
                <a:spLocks noChangeShapeType="1"/>
              </p:cNvSpPr>
              <p:nvPr/>
            </p:nvSpPr>
            <p:spPr bwMode="auto">
              <a:xfrm flipH="1">
                <a:off x="3424" y="2999"/>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58" name="Line 244"/>
              <p:cNvSpPr>
                <a:spLocks noChangeShapeType="1"/>
              </p:cNvSpPr>
              <p:nvPr/>
            </p:nvSpPr>
            <p:spPr bwMode="auto">
              <a:xfrm flipH="1">
                <a:off x="3424" y="2941"/>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59" name="Line 245"/>
              <p:cNvSpPr>
                <a:spLocks noChangeShapeType="1"/>
              </p:cNvSpPr>
              <p:nvPr/>
            </p:nvSpPr>
            <p:spPr bwMode="auto">
              <a:xfrm flipH="1">
                <a:off x="3424" y="2882"/>
                <a:ext cx="5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60" name="Line 246"/>
              <p:cNvSpPr>
                <a:spLocks noChangeShapeType="1"/>
              </p:cNvSpPr>
              <p:nvPr/>
            </p:nvSpPr>
            <p:spPr bwMode="auto">
              <a:xfrm flipH="1">
                <a:off x="5510"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61" name="Line 247"/>
              <p:cNvSpPr>
                <a:spLocks noChangeShapeType="1"/>
              </p:cNvSpPr>
              <p:nvPr/>
            </p:nvSpPr>
            <p:spPr bwMode="auto">
              <a:xfrm flipH="1">
                <a:off x="5490"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62" name="Line 248"/>
              <p:cNvSpPr>
                <a:spLocks noChangeShapeType="1"/>
              </p:cNvSpPr>
              <p:nvPr/>
            </p:nvSpPr>
            <p:spPr bwMode="auto">
              <a:xfrm flipH="1">
                <a:off x="5470"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63" name="Line 249"/>
              <p:cNvSpPr>
                <a:spLocks noChangeShapeType="1"/>
              </p:cNvSpPr>
              <p:nvPr/>
            </p:nvSpPr>
            <p:spPr bwMode="auto">
              <a:xfrm flipH="1">
                <a:off x="5449"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64" name="Line 250"/>
              <p:cNvSpPr>
                <a:spLocks noChangeShapeType="1"/>
              </p:cNvSpPr>
              <p:nvPr/>
            </p:nvSpPr>
            <p:spPr bwMode="auto">
              <a:xfrm flipH="1">
                <a:off x="5429"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65" name="Line 251"/>
              <p:cNvSpPr>
                <a:spLocks noChangeShapeType="1"/>
              </p:cNvSpPr>
              <p:nvPr/>
            </p:nvSpPr>
            <p:spPr bwMode="auto">
              <a:xfrm flipH="1">
                <a:off x="5409"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66" name="Line 252"/>
              <p:cNvSpPr>
                <a:spLocks noChangeShapeType="1"/>
              </p:cNvSpPr>
              <p:nvPr/>
            </p:nvSpPr>
            <p:spPr bwMode="auto">
              <a:xfrm flipH="1">
                <a:off x="5389"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67" name="Line 253"/>
              <p:cNvSpPr>
                <a:spLocks noChangeShapeType="1"/>
              </p:cNvSpPr>
              <p:nvPr/>
            </p:nvSpPr>
            <p:spPr bwMode="auto">
              <a:xfrm flipH="1">
                <a:off x="5368"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68" name="Line 254"/>
              <p:cNvSpPr>
                <a:spLocks noChangeShapeType="1"/>
              </p:cNvSpPr>
              <p:nvPr/>
            </p:nvSpPr>
            <p:spPr bwMode="auto">
              <a:xfrm flipH="1">
                <a:off x="5348"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69" name="Line 255"/>
              <p:cNvSpPr>
                <a:spLocks noChangeShapeType="1"/>
              </p:cNvSpPr>
              <p:nvPr/>
            </p:nvSpPr>
            <p:spPr bwMode="auto">
              <a:xfrm flipH="1">
                <a:off x="5328"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70" name="Line 256"/>
              <p:cNvSpPr>
                <a:spLocks noChangeShapeType="1"/>
              </p:cNvSpPr>
              <p:nvPr/>
            </p:nvSpPr>
            <p:spPr bwMode="auto">
              <a:xfrm flipH="1">
                <a:off x="5308"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71" name="Line 257"/>
              <p:cNvSpPr>
                <a:spLocks noChangeShapeType="1"/>
              </p:cNvSpPr>
              <p:nvPr/>
            </p:nvSpPr>
            <p:spPr bwMode="auto">
              <a:xfrm flipH="1">
                <a:off x="5289"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72" name="Line 258"/>
              <p:cNvSpPr>
                <a:spLocks noChangeShapeType="1"/>
              </p:cNvSpPr>
              <p:nvPr/>
            </p:nvSpPr>
            <p:spPr bwMode="auto">
              <a:xfrm flipH="1">
                <a:off x="5268"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73" name="Line 259"/>
              <p:cNvSpPr>
                <a:spLocks noChangeShapeType="1"/>
              </p:cNvSpPr>
              <p:nvPr/>
            </p:nvSpPr>
            <p:spPr bwMode="auto">
              <a:xfrm flipH="1">
                <a:off x="5248"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74" name="Line 260"/>
              <p:cNvSpPr>
                <a:spLocks noChangeShapeType="1"/>
              </p:cNvSpPr>
              <p:nvPr/>
            </p:nvSpPr>
            <p:spPr bwMode="auto">
              <a:xfrm flipH="1">
                <a:off x="5228"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75" name="Line 261"/>
              <p:cNvSpPr>
                <a:spLocks noChangeShapeType="1"/>
              </p:cNvSpPr>
              <p:nvPr/>
            </p:nvSpPr>
            <p:spPr bwMode="auto">
              <a:xfrm flipH="1">
                <a:off x="5208"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76" name="Line 262"/>
              <p:cNvSpPr>
                <a:spLocks noChangeShapeType="1"/>
              </p:cNvSpPr>
              <p:nvPr/>
            </p:nvSpPr>
            <p:spPr bwMode="auto">
              <a:xfrm flipH="1">
                <a:off x="5187"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77" name="Line 263"/>
              <p:cNvSpPr>
                <a:spLocks noChangeShapeType="1"/>
              </p:cNvSpPr>
              <p:nvPr/>
            </p:nvSpPr>
            <p:spPr bwMode="auto">
              <a:xfrm flipH="1">
                <a:off x="5167"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78" name="Line 264"/>
              <p:cNvSpPr>
                <a:spLocks noChangeShapeType="1"/>
              </p:cNvSpPr>
              <p:nvPr/>
            </p:nvSpPr>
            <p:spPr bwMode="auto">
              <a:xfrm flipH="1">
                <a:off x="5147"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79" name="Line 265"/>
              <p:cNvSpPr>
                <a:spLocks noChangeShapeType="1"/>
              </p:cNvSpPr>
              <p:nvPr/>
            </p:nvSpPr>
            <p:spPr bwMode="auto">
              <a:xfrm flipH="1">
                <a:off x="5127"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80" name="Line 266"/>
              <p:cNvSpPr>
                <a:spLocks noChangeShapeType="1"/>
              </p:cNvSpPr>
              <p:nvPr/>
            </p:nvSpPr>
            <p:spPr bwMode="auto">
              <a:xfrm flipH="1">
                <a:off x="5107"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81" name="Line 267"/>
              <p:cNvSpPr>
                <a:spLocks noChangeShapeType="1"/>
              </p:cNvSpPr>
              <p:nvPr/>
            </p:nvSpPr>
            <p:spPr bwMode="auto">
              <a:xfrm flipH="1">
                <a:off x="5086"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82" name="Line 268"/>
              <p:cNvSpPr>
                <a:spLocks noChangeShapeType="1"/>
              </p:cNvSpPr>
              <p:nvPr/>
            </p:nvSpPr>
            <p:spPr bwMode="auto">
              <a:xfrm flipH="1">
                <a:off x="5066"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83" name="Line 269"/>
              <p:cNvSpPr>
                <a:spLocks noChangeShapeType="1"/>
              </p:cNvSpPr>
              <p:nvPr/>
            </p:nvSpPr>
            <p:spPr bwMode="auto">
              <a:xfrm flipH="1">
                <a:off x="5046"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84" name="Line 270"/>
              <p:cNvSpPr>
                <a:spLocks noChangeShapeType="1"/>
              </p:cNvSpPr>
              <p:nvPr/>
            </p:nvSpPr>
            <p:spPr bwMode="auto">
              <a:xfrm flipH="1">
                <a:off x="5026"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85" name="Line 271"/>
              <p:cNvSpPr>
                <a:spLocks noChangeShapeType="1"/>
              </p:cNvSpPr>
              <p:nvPr/>
            </p:nvSpPr>
            <p:spPr bwMode="auto">
              <a:xfrm flipH="1">
                <a:off x="5005"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86" name="Line 272"/>
              <p:cNvSpPr>
                <a:spLocks noChangeShapeType="1"/>
              </p:cNvSpPr>
              <p:nvPr/>
            </p:nvSpPr>
            <p:spPr bwMode="auto">
              <a:xfrm flipH="1">
                <a:off x="4986"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87" name="Line 273"/>
              <p:cNvSpPr>
                <a:spLocks noChangeShapeType="1"/>
              </p:cNvSpPr>
              <p:nvPr/>
            </p:nvSpPr>
            <p:spPr bwMode="auto">
              <a:xfrm flipH="1">
                <a:off x="4966"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88" name="Line 274"/>
              <p:cNvSpPr>
                <a:spLocks noChangeShapeType="1"/>
              </p:cNvSpPr>
              <p:nvPr/>
            </p:nvSpPr>
            <p:spPr bwMode="auto">
              <a:xfrm flipH="1">
                <a:off x="4946"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89" name="Line 275"/>
              <p:cNvSpPr>
                <a:spLocks noChangeShapeType="1"/>
              </p:cNvSpPr>
              <p:nvPr/>
            </p:nvSpPr>
            <p:spPr bwMode="auto">
              <a:xfrm flipH="1">
                <a:off x="4926"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90" name="Line 276"/>
              <p:cNvSpPr>
                <a:spLocks noChangeShapeType="1"/>
              </p:cNvSpPr>
              <p:nvPr/>
            </p:nvSpPr>
            <p:spPr bwMode="auto">
              <a:xfrm flipH="1">
                <a:off x="4905"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91" name="Line 277"/>
              <p:cNvSpPr>
                <a:spLocks noChangeShapeType="1"/>
              </p:cNvSpPr>
              <p:nvPr/>
            </p:nvSpPr>
            <p:spPr bwMode="auto">
              <a:xfrm flipH="1">
                <a:off x="4885"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92" name="Line 278"/>
              <p:cNvSpPr>
                <a:spLocks noChangeShapeType="1"/>
              </p:cNvSpPr>
              <p:nvPr/>
            </p:nvSpPr>
            <p:spPr bwMode="auto">
              <a:xfrm flipH="1">
                <a:off x="4865"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93" name="Line 279"/>
              <p:cNvSpPr>
                <a:spLocks noChangeShapeType="1"/>
              </p:cNvSpPr>
              <p:nvPr/>
            </p:nvSpPr>
            <p:spPr bwMode="auto">
              <a:xfrm flipH="1">
                <a:off x="4845"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94" name="Line 280"/>
              <p:cNvSpPr>
                <a:spLocks noChangeShapeType="1"/>
              </p:cNvSpPr>
              <p:nvPr/>
            </p:nvSpPr>
            <p:spPr bwMode="auto">
              <a:xfrm flipH="1">
                <a:off x="4824"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95" name="Line 281"/>
              <p:cNvSpPr>
                <a:spLocks noChangeShapeType="1"/>
              </p:cNvSpPr>
              <p:nvPr/>
            </p:nvSpPr>
            <p:spPr bwMode="auto">
              <a:xfrm flipH="1">
                <a:off x="4804"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96" name="Line 282"/>
              <p:cNvSpPr>
                <a:spLocks noChangeShapeType="1"/>
              </p:cNvSpPr>
              <p:nvPr/>
            </p:nvSpPr>
            <p:spPr bwMode="auto">
              <a:xfrm flipH="1">
                <a:off x="4784"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97" name="Line 283"/>
              <p:cNvSpPr>
                <a:spLocks noChangeShapeType="1"/>
              </p:cNvSpPr>
              <p:nvPr/>
            </p:nvSpPr>
            <p:spPr bwMode="auto">
              <a:xfrm flipH="1">
                <a:off x="4764"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98" name="Line 284"/>
              <p:cNvSpPr>
                <a:spLocks noChangeShapeType="1"/>
              </p:cNvSpPr>
              <p:nvPr/>
            </p:nvSpPr>
            <p:spPr bwMode="auto">
              <a:xfrm flipH="1">
                <a:off x="4744"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99" name="Line 285"/>
              <p:cNvSpPr>
                <a:spLocks noChangeShapeType="1"/>
              </p:cNvSpPr>
              <p:nvPr/>
            </p:nvSpPr>
            <p:spPr bwMode="auto">
              <a:xfrm flipH="1">
                <a:off x="4723"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00" name="Line 286"/>
              <p:cNvSpPr>
                <a:spLocks noChangeShapeType="1"/>
              </p:cNvSpPr>
              <p:nvPr/>
            </p:nvSpPr>
            <p:spPr bwMode="auto">
              <a:xfrm flipH="1">
                <a:off x="4704"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01" name="Line 287"/>
              <p:cNvSpPr>
                <a:spLocks noChangeShapeType="1"/>
              </p:cNvSpPr>
              <p:nvPr/>
            </p:nvSpPr>
            <p:spPr bwMode="auto">
              <a:xfrm flipH="1">
                <a:off x="4684"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02" name="Line 288"/>
              <p:cNvSpPr>
                <a:spLocks noChangeShapeType="1"/>
              </p:cNvSpPr>
              <p:nvPr/>
            </p:nvSpPr>
            <p:spPr bwMode="auto">
              <a:xfrm flipH="1">
                <a:off x="4664"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03" name="Line 289"/>
              <p:cNvSpPr>
                <a:spLocks noChangeShapeType="1"/>
              </p:cNvSpPr>
              <p:nvPr/>
            </p:nvSpPr>
            <p:spPr bwMode="auto">
              <a:xfrm flipH="1">
                <a:off x="4643"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04" name="Line 290"/>
              <p:cNvSpPr>
                <a:spLocks noChangeShapeType="1"/>
              </p:cNvSpPr>
              <p:nvPr/>
            </p:nvSpPr>
            <p:spPr bwMode="auto">
              <a:xfrm flipH="1">
                <a:off x="4623"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05" name="Line 291"/>
              <p:cNvSpPr>
                <a:spLocks noChangeShapeType="1"/>
              </p:cNvSpPr>
              <p:nvPr/>
            </p:nvSpPr>
            <p:spPr bwMode="auto">
              <a:xfrm flipH="1">
                <a:off x="4603"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06" name="Line 292"/>
              <p:cNvSpPr>
                <a:spLocks noChangeShapeType="1"/>
              </p:cNvSpPr>
              <p:nvPr/>
            </p:nvSpPr>
            <p:spPr bwMode="auto">
              <a:xfrm flipH="1">
                <a:off x="4583"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07" name="Line 293"/>
              <p:cNvSpPr>
                <a:spLocks noChangeShapeType="1"/>
              </p:cNvSpPr>
              <p:nvPr/>
            </p:nvSpPr>
            <p:spPr bwMode="auto">
              <a:xfrm flipH="1">
                <a:off x="4563"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08" name="Line 294"/>
              <p:cNvSpPr>
                <a:spLocks noChangeShapeType="1"/>
              </p:cNvSpPr>
              <p:nvPr/>
            </p:nvSpPr>
            <p:spPr bwMode="auto">
              <a:xfrm flipH="1">
                <a:off x="4542"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09" name="Line 295"/>
              <p:cNvSpPr>
                <a:spLocks noChangeShapeType="1"/>
              </p:cNvSpPr>
              <p:nvPr/>
            </p:nvSpPr>
            <p:spPr bwMode="auto">
              <a:xfrm flipH="1">
                <a:off x="4522"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10" name="Line 296"/>
              <p:cNvSpPr>
                <a:spLocks noChangeShapeType="1"/>
              </p:cNvSpPr>
              <p:nvPr/>
            </p:nvSpPr>
            <p:spPr bwMode="auto">
              <a:xfrm flipH="1">
                <a:off x="4502"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11" name="Line 297"/>
              <p:cNvSpPr>
                <a:spLocks noChangeShapeType="1"/>
              </p:cNvSpPr>
              <p:nvPr/>
            </p:nvSpPr>
            <p:spPr bwMode="auto">
              <a:xfrm flipH="1">
                <a:off x="4482"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12" name="Line 298"/>
              <p:cNvSpPr>
                <a:spLocks noChangeShapeType="1"/>
              </p:cNvSpPr>
              <p:nvPr/>
            </p:nvSpPr>
            <p:spPr bwMode="auto">
              <a:xfrm flipH="1">
                <a:off x="4461"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13" name="Line 299"/>
              <p:cNvSpPr>
                <a:spLocks noChangeShapeType="1"/>
              </p:cNvSpPr>
              <p:nvPr/>
            </p:nvSpPr>
            <p:spPr bwMode="auto">
              <a:xfrm flipH="1">
                <a:off x="4441"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14" name="Line 300"/>
              <p:cNvSpPr>
                <a:spLocks noChangeShapeType="1"/>
              </p:cNvSpPr>
              <p:nvPr/>
            </p:nvSpPr>
            <p:spPr bwMode="auto">
              <a:xfrm flipH="1">
                <a:off x="4421"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15" name="Line 301"/>
              <p:cNvSpPr>
                <a:spLocks noChangeShapeType="1"/>
              </p:cNvSpPr>
              <p:nvPr/>
            </p:nvSpPr>
            <p:spPr bwMode="auto">
              <a:xfrm flipH="1">
                <a:off x="4402"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16" name="Line 302"/>
              <p:cNvSpPr>
                <a:spLocks noChangeShapeType="1"/>
              </p:cNvSpPr>
              <p:nvPr/>
            </p:nvSpPr>
            <p:spPr bwMode="auto">
              <a:xfrm flipH="1">
                <a:off x="4382"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17" name="Line 303"/>
              <p:cNvSpPr>
                <a:spLocks noChangeShapeType="1"/>
              </p:cNvSpPr>
              <p:nvPr/>
            </p:nvSpPr>
            <p:spPr bwMode="auto">
              <a:xfrm flipH="1">
                <a:off x="4361"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18" name="Line 304"/>
              <p:cNvSpPr>
                <a:spLocks noChangeShapeType="1"/>
              </p:cNvSpPr>
              <p:nvPr/>
            </p:nvSpPr>
            <p:spPr bwMode="auto">
              <a:xfrm flipH="1">
                <a:off x="4341"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19" name="Line 305"/>
              <p:cNvSpPr>
                <a:spLocks noChangeShapeType="1"/>
              </p:cNvSpPr>
              <p:nvPr/>
            </p:nvSpPr>
            <p:spPr bwMode="auto">
              <a:xfrm flipH="1">
                <a:off x="4321"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20" name="Line 306"/>
              <p:cNvSpPr>
                <a:spLocks noChangeShapeType="1"/>
              </p:cNvSpPr>
              <p:nvPr/>
            </p:nvSpPr>
            <p:spPr bwMode="auto">
              <a:xfrm flipH="1">
                <a:off x="4301"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21" name="Line 307"/>
              <p:cNvSpPr>
                <a:spLocks noChangeShapeType="1"/>
              </p:cNvSpPr>
              <p:nvPr/>
            </p:nvSpPr>
            <p:spPr bwMode="auto">
              <a:xfrm flipH="1">
                <a:off x="4281"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22" name="Line 308"/>
              <p:cNvSpPr>
                <a:spLocks noChangeShapeType="1"/>
              </p:cNvSpPr>
              <p:nvPr/>
            </p:nvSpPr>
            <p:spPr bwMode="auto">
              <a:xfrm flipH="1">
                <a:off x="4260"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23" name="Line 309"/>
              <p:cNvSpPr>
                <a:spLocks noChangeShapeType="1"/>
              </p:cNvSpPr>
              <p:nvPr/>
            </p:nvSpPr>
            <p:spPr bwMode="auto">
              <a:xfrm flipH="1">
                <a:off x="4240"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24" name="Line 310"/>
              <p:cNvSpPr>
                <a:spLocks noChangeShapeType="1"/>
              </p:cNvSpPr>
              <p:nvPr/>
            </p:nvSpPr>
            <p:spPr bwMode="auto">
              <a:xfrm flipH="1">
                <a:off x="4220"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25" name="Line 311"/>
              <p:cNvSpPr>
                <a:spLocks noChangeShapeType="1"/>
              </p:cNvSpPr>
              <p:nvPr/>
            </p:nvSpPr>
            <p:spPr bwMode="auto">
              <a:xfrm flipH="1">
                <a:off x="4200"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26" name="Line 312"/>
              <p:cNvSpPr>
                <a:spLocks noChangeShapeType="1"/>
              </p:cNvSpPr>
              <p:nvPr/>
            </p:nvSpPr>
            <p:spPr bwMode="auto">
              <a:xfrm flipH="1">
                <a:off x="4179"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27" name="Line 313"/>
              <p:cNvSpPr>
                <a:spLocks noChangeShapeType="1"/>
              </p:cNvSpPr>
              <p:nvPr/>
            </p:nvSpPr>
            <p:spPr bwMode="auto">
              <a:xfrm flipH="1">
                <a:off x="4159"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28" name="Line 314"/>
              <p:cNvSpPr>
                <a:spLocks noChangeShapeType="1"/>
              </p:cNvSpPr>
              <p:nvPr/>
            </p:nvSpPr>
            <p:spPr bwMode="auto">
              <a:xfrm flipH="1">
                <a:off x="4139"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29" name="Line 315"/>
              <p:cNvSpPr>
                <a:spLocks noChangeShapeType="1"/>
              </p:cNvSpPr>
              <p:nvPr/>
            </p:nvSpPr>
            <p:spPr bwMode="auto">
              <a:xfrm flipH="1">
                <a:off x="4120"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30" name="Line 316"/>
              <p:cNvSpPr>
                <a:spLocks noChangeShapeType="1"/>
              </p:cNvSpPr>
              <p:nvPr/>
            </p:nvSpPr>
            <p:spPr bwMode="auto">
              <a:xfrm flipH="1">
                <a:off x="4100"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31" name="Line 317"/>
              <p:cNvSpPr>
                <a:spLocks noChangeShapeType="1"/>
              </p:cNvSpPr>
              <p:nvPr/>
            </p:nvSpPr>
            <p:spPr bwMode="auto">
              <a:xfrm flipH="1">
                <a:off x="4079"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32" name="Line 318"/>
              <p:cNvSpPr>
                <a:spLocks noChangeShapeType="1"/>
              </p:cNvSpPr>
              <p:nvPr/>
            </p:nvSpPr>
            <p:spPr bwMode="auto">
              <a:xfrm flipH="1">
                <a:off x="4059"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33" name="Line 319"/>
              <p:cNvSpPr>
                <a:spLocks noChangeShapeType="1"/>
              </p:cNvSpPr>
              <p:nvPr/>
            </p:nvSpPr>
            <p:spPr bwMode="auto">
              <a:xfrm flipH="1">
                <a:off x="4039"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34" name="Line 320"/>
              <p:cNvSpPr>
                <a:spLocks noChangeShapeType="1"/>
              </p:cNvSpPr>
              <p:nvPr/>
            </p:nvSpPr>
            <p:spPr bwMode="auto">
              <a:xfrm flipH="1">
                <a:off x="4019"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35" name="Line 321"/>
              <p:cNvSpPr>
                <a:spLocks noChangeShapeType="1"/>
              </p:cNvSpPr>
              <p:nvPr/>
            </p:nvSpPr>
            <p:spPr bwMode="auto">
              <a:xfrm flipH="1">
                <a:off x="3998"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36" name="Line 322"/>
              <p:cNvSpPr>
                <a:spLocks noChangeShapeType="1"/>
              </p:cNvSpPr>
              <p:nvPr/>
            </p:nvSpPr>
            <p:spPr bwMode="auto">
              <a:xfrm flipH="1">
                <a:off x="3978"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37" name="Line 323"/>
              <p:cNvSpPr>
                <a:spLocks noChangeShapeType="1"/>
              </p:cNvSpPr>
              <p:nvPr/>
            </p:nvSpPr>
            <p:spPr bwMode="auto">
              <a:xfrm flipH="1">
                <a:off x="3958"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38" name="Line 324"/>
              <p:cNvSpPr>
                <a:spLocks noChangeShapeType="1"/>
              </p:cNvSpPr>
              <p:nvPr/>
            </p:nvSpPr>
            <p:spPr bwMode="auto">
              <a:xfrm flipH="1">
                <a:off x="3938"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39" name="Line 325"/>
              <p:cNvSpPr>
                <a:spLocks noChangeShapeType="1"/>
              </p:cNvSpPr>
              <p:nvPr/>
            </p:nvSpPr>
            <p:spPr bwMode="auto">
              <a:xfrm flipH="1">
                <a:off x="3918"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40" name="Line 326"/>
              <p:cNvSpPr>
                <a:spLocks noChangeShapeType="1"/>
              </p:cNvSpPr>
              <p:nvPr/>
            </p:nvSpPr>
            <p:spPr bwMode="auto">
              <a:xfrm flipH="1">
                <a:off x="3897"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41" name="Line 327"/>
              <p:cNvSpPr>
                <a:spLocks noChangeShapeType="1"/>
              </p:cNvSpPr>
              <p:nvPr/>
            </p:nvSpPr>
            <p:spPr bwMode="auto">
              <a:xfrm flipH="1">
                <a:off x="3877"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42" name="Line 328"/>
              <p:cNvSpPr>
                <a:spLocks noChangeShapeType="1"/>
              </p:cNvSpPr>
              <p:nvPr/>
            </p:nvSpPr>
            <p:spPr bwMode="auto">
              <a:xfrm flipH="1">
                <a:off x="3857"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43" name="Line 329"/>
              <p:cNvSpPr>
                <a:spLocks noChangeShapeType="1"/>
              </p:cNvSpPr>
              <p:nvPr/>
            </p:nvSpPr>
            <p:spPr bwMode="auto">
              <a:xfrm flipH="1">
                <a:off x="3838"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44" name="Line 330"/>
              <p:cNvSpPr>
                <a:spLocks noChangeShapeType="1"/>
              </p:cNvSpPr>
              <p:nvPr/>
            </p:nvSpPr>
            <p:spPr bwMode="auto">
              <a:xfrm flipH="1">
                <a:off x="3817"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45" name="Line 331"/>
              <p:cNvSpPr>
                <a:spLocks noChangeShapeType="1"/>
              </p:cNvSpPr>
              <p:nvPr/>
            </p:nvSpPr>
            <p:spPr bwMode="auto">
              <a:xfrm flipH="1">
                <a:off x="3797"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46" name="Line 332"/>
              <p:cNvSpPr>
                <a:spLocks noChangeShapeType="1"/>
              </p:cNvSpPr>
              <p:nvPr/>
            </p:nvSpPr>
            <p:spPr bwMode="auto">
              <a:xfrm flipH="1">
                <a:off x="3777"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47" name="Line 333"/>
              <p:cNvSpPr>
                <a:spLocks noChangeShapeType="1"/>
              </p:cNvSpPr>
              <p:nvPr/>
            </p:nvSpPr>
            <p:spPr bwMode="auto">
              <a:xfrm flipH="1">
                <a:off x="3757"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48" name="Line 334"/>
              <p:cNvSpPr>
                <a:spLocks noChangeShapeType="1"/>
              </p:cNvSpPr>
              <p:nvPr/>
            </p:nvSpPr>
            <p:spPr bwMode="auto">
              <a:xfrm flipH="1">
                <a:off x="3737"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49" name="Line 335"/>
              <p:cNvSpPr>
                <a:spLocks noChangeShapeType="1"/>
              </p:cNvSpPr>
              <p:nvPr/>
            </p:nvSpPr>
            <p:spPr bwMode="auto">
              <a:xfrm flipH="1">
                <a:off x="3716"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50" name="Line 336"/>
              <p:cNvSpPr>
                <a:spLocks noChangeShapeType="1"/>
              </p:cNvSpPr>
              <p:nvPr/>
            </p:nvSpPr>
            <p:spPr bwMode="auto">
              <a:xfrm flipH="1">
                <a:off x="3696"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51" name="Line 337"/>
              <p:cNvSpPr>
                <a:spLocks noChangeShapeType="1"/>
              </p:cNvSpPr>
              <p:nvPr/>
            </p:nvSpPr>
            <p:spPr bwMode="auto">
              <a:xfrm flipH="1">
                <a:off x="3676"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52" name="Line 338"/>
              <p:cNvSpPr>
                <a:spLocks noChangeShapeType="1"/>
              </p:cNvSpPr>
              <p:nvPr/>
            </p:nvSpPr>
            <p:spPr bwMode="auto">
              <a:xfrm flipH="1">
                <a:off x="3656"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53" name="Line 339"/>
              <p:cNvSpPr>
                <a:spLocks noChangeShapeType="1"/>
              </p:cNvSpPr>
              <p:nvPr/>
            </p:nvSpPr>
            <p:spPr bwMode="auto">
              <a:xfrm flipH="1">
                <a:off x="3635"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54" name="Line 340"/>
              <p:cNvSpPr>
                <a:spLocks noChangeShapeType="1"/>
              </p:cNvSpPr>
              <p:nvPr/>
            </p:nvSpPr>
            <p:spPr bwMode="auto">
              <a:xfrm flipH="1">
                <a:off x="3615" y="288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55" name="Line 341"/>
              <p:cNvSpPr>
                <a:spLocks noChangeShapeType="1"/>
              </p:cNvSpPr>
              <p:nvPr/>
            </p:nvSpPr>
            <p:spPr bwMode="auto">
              <a:xfrm flipH="1">
                <a:off x="3595"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56" name="Line 342"/>
              <p:cNvSpPr>
                <a:spLocks noChangeShapeType="1"/>
              </p:cNvSpPr>
              <p:nvPr/>
            </p:nvSpPr>
            <p:spPr bwMode="auto">
              <a:xfrm flipH="1">
                <a:off x="3575"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57" name="Line 343"/>
              <p:cNvSpPr>
                <a:spLocks noChangeShapeType="1"/>
              </p:cNvSpPr>
              <p:nvPr/>
            </p:nvSpPr>
            <p:spPr bwMode="auto">
              <a:xfrm flipH="1">
                <a:off x="3556"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58" name="Line 344"/>
              <p:cNvSpPr>
                <a:spLocks noChangeShapeType="1"/>
              </p:cNvSpPr>
              <p:nvPr/>
            </p:nvSpPr>
            <p:spPr bwMode="auto">
              <a:xfrm flipH="1">
                <a:off x="3535"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59" name="Line 345"/>
              <p:cNvSpPr>
                <a:spLocks noChangeShapeType="1"/>
              </p:cNvSpPr>
              <p:nvPr/>
            </p:nvSpPr>
            <p:spPr bwMode="auto">
              <a:xfrm flipH="1">
                <a:off x="3515"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60" name="Line 346"/>
              <p:cNvSpPr>
                <a:spLocks noChangeShapeType="1"/>
              </p:cNvSpPr>
              <p:nvPr/>
            </p:nvSpPr>
            <p:spPr bwMode="auto">
              <a:xfrm flipH="1">
                <a:off x="3495"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61" name="Line 347"/>
              <p:cNvSpPr>
                <a:spLocks noChangeShapeType="1"/>
              </p:cNvSpPr>
              <p:nvPr/>
            </p:nvSpPr>
            <p:spPr bwMode="auto">
              <a:xfrm flipH="1">
                <a:off x="3475" y="288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62" name="Line 348"/>
              <p:cNvSpPr>
                <a:spLocks noChangeShapeType="1"/>
              </p:cNvSpPr>
              <p:nvPr/>
            </p:nvSpPr>
            <p:spPr bwMode="auto">
              <a:xfrm flipH="1">
                <a:off x="3454"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63" name="Line 349"/>
              <p:cNvSpPr>
                <a:spLocks noChangeShapeType="1"/>
              </p:cNvSpPr>
              <p:nvPr/>
            </p:nvSpPr>
            <p:spPr bwMode="auto">
              <a:xfrm flipH="1">
                <a:off x="3434" y="288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64" name="Line 350"/>
              <p:cNvSpPr>
                <a:spLocks noChangeShapeType="1"/>
              </p:cNvSpPr>
              <p:nvPr/>
            </p:nvSpPr>
            <p:spPr bwMode="auto">
              <a:xfrm flipH="1">
                <a:off x="3424" y="2823"/>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65" name="Line 351"/>
              <p:cNvSpPr>
                <a:spLocks noChangeShapeType="1"/>
              </p:cNvSpPr>
              <p:nvPr/>
            </p:nvSpPr>
            <p:spPr bwMode="auto">
              <a:xfrm flipH="1">
                <a:off x="3424" y="2765"/>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66" name="Line 352"/>
              <p:cNvSpPr>
                <a:spLocks noChangeShapeType="1"/>
              </p:cNvSpPr>
              <p:nvPr/>
            </p:nvSpPr>
            <p:spPr bwMode="auto">
              <a:xfrm flipH="1">
                <a:off x="3424" y="2706"/>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67" name="Line 353"/>
              <p:cNvSpPr>
                <a:spLocks noChangeShapeType="1"/>
              </p:cNvSpPr>
              <p:nvPr/>
            </p:nvSpPr>
            <p:spPr bwMode="auto">
              <a:xfrm flipH="1">
                <a:off x="3424" y="2647"/>
                <a:ext cx="5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68" name="Line 354"/>
              <p:cNvSpPr>
                <a:spLocks noChangeShapeType="1"/>
              </p:cNvSpPr>
              <p:nvPr/>
            </p:nvSpPr>
            <p:spPr bwMode="auto">
              <a:xfrm flipH="1">
                <a:off x="5510"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69" name="Line 355"/>
              <p:cNvSpPr>
                <a:spLocks noChangeShapeType="1"/>
              </p:cNvSpPr>
              <p:nvPr/>
            </p:nvSpPr>
            <p:spPr bwMode="auto">
              <a:xfrm flipH="1">
                <a:off x="5490"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70" name="Line 356"/>
              <p:cNvSpPr>
                <a:spLocks noChangeShapeType="1"/>
              </p:cNvSpPr>
              <p:nvPr/>
            </p:nvSpPr>
            <p:spPr bwMode="auto">
              <a:xfrm flipH="1">
                <a:off x="5470"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71" name="Line 357"/>
              <p:cNvSpPr>
                <a:spLocks noChangeShapeType="1"/>
              </p:cNvSpPr>
              <p:nvPr/>
            </p:nvSpPr>
            <p:spPr bwMode="auto">
              <a:xfrm flipH="1">
                <a:off x="5449"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72" name="Line 358"/>
              <p:cNvSpPr>
                <a:spLocks noChangeShapeType="1"/>
              </p:cNvSpPr>
              <p:nvPr/>
            </p:nvSpPr>
            <p:spPr bwMode="auto">
              <a:xfrm flipH="1">
                <a:off x="5429"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73" name="Line 359"/>
              <p:cNvSpPr>
                <a:spLocks noChangeShapeType="1"/>
              </p:cNvSpPr>
              <p:nvPr/>
            </p:nvSpPr>
            <p:spPr bwMode="auto">
              <a:xfrm flipH="1">
                <a:off x="5409"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74" name="Line 360"/>
              <p:cNvSpPr>
                <a:spLocks noChangeShapeType="1"/>
              </p:cNvSpPr>
              <p:nvPr/>
            </p:nvSpPr>
            <p:spPr bwMode="auto">
              <a:xfrm flipH="1">
                <a:off x="5389"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75" name="Line 361"/>
              <p:cNvSpPr>
                <a:spLocks noChangeShapeType="1"/>
              </p:cNvSpPr>
              <p:nvPr/>
            </p:nvSpPr>
            <p:spPr bwMode="auto">
              <a:xfrm flipH="1">
                <a:off x="5368"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76" name="Line 362"/>
              <p:cNvSpPr>
                <a:spLocks noChangeShapeType="1"/>
              </p:cNvSpPr>
              <p:nvPr/>
            </p:nvSpPr>
            <p:spPr bwMode="auto">
              <a:xfrm flipH="1">
                <a:off x="5348"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77" name="Line 363"/>
              <p:cNvSpPr>
                <a:spLocks noChangeShapeType="1"/>
              </p:cNvSpPr>
              <p:nvPr/>
            </p:nvSpPr>
            <p:spPr bwMode="auto">
              <a:xfrm flipH="1">
                <a:off x="5328"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78" name="Line 364"/>
              <p:cNvSpPr>
                <a:spLocks noChangeShapeType="1"/>
              </p:cNvSpPr>
              <p:nvPr/>
            </p:nvSpPr>
            <p:spPr bwMode="auto">
              <a:xfrm flipH="1">
                <a:off x="5308"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79" name="Line 365"/>
              <p:cNvSpPr>
                <a:spLocks noChangeShapeType="1"/>
              </p:cNvSpPr>
              <p:nvPr/>
            </p:nvSpPr>
            <p:spPr bwMode="auto">
              <a:xfrm flipH="1">
                <a:off x="5289"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80" name="Line 366"/>
              <p:cNvSpPr>
                <a:spLocks noChangeShapeType="1"/>
              </p:cNvSpPr>
              <p:nvPr/>
            </p:nvSpPr>
            <p:spPr bwMode="auto">
              <a:xfrm flipH="1">
                <a:off x="5268"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81" name="Line 367"/>
              <p:cNvSpPr>
                <a:spLocks noChangeShapeType="1"/>
              </p:cNvSpPr>
              <p:nvPr/>
            </p:nvSpPr>
            <p:spPr bwMode="auto">
              <a:xfrm flipH="1">
                <a:off x="5248"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82" name="Line 368"/>
              <p:cNvSpPr>
                <a:spLocks noChangeShapeType="1"/>
              </p:cNvSpPr>
              <p:nvPr/>
            </p:nvSpPr>
            <p:spPr bwMode="auto">
              <a:xfrm flipH="1">
                <a:off x="5228"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83" name="Line 369"/>
              <p:cNvSpPr>
                <a:spLocks noChangeShapeType="1"/>
              </p:cNvSpPr>
              <p:nvPr/>
            </p:nvSpPr>
            <p:spPr bwMode="auto">
              <a:xfrm flipH="1">
                <a:off x="5208"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84" name="Line 370"/>
              <p:cNvSpPr>
                <a:spLocks noChangeShapeType="1"/>
              </p:cNvSpPr>
              <p:nvPr/>
            </p:nvSpPr>
            <p:spPr bwMode="auto">
              <a:xfrm flipH="1">
                <a:off x="5187"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85" name="Line 371"/>
              <p:cNvSpPr>
                <a:spLocks noChangeShapeType="1"/>
              </p:cNvSpPr>
              <p:nvPr/>
            </p:nvSpPr>
            <p:spPr bwMode="auto">
              <a:xfrm flipH="1">
                <a:off x="5167"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86" name="Line 372"/>
              <p:cNvSpPr>
                <a:spLocks noChangeShapeType="1"/>
              </p:cNvSpPr>
              <p:nvPr/>
            </p:nvSpPr>
            <p:spPr bwMode="auto">
              <a:xfrm flipH="1">
                <a:off x="5147"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87" name="Line 373"/>
              <p:cNvSpPr>
                <a:spLocks noChangeShapeType="1"/>
              </p:cNvSpPr>
              <p:nvPr/>
            </p:nvSpPr>
            <p:spPr bwMode="auto">
              <a:xfrm flipH="1">
                <a:off x="5127"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88" name="Line 374"/>
              <p:cNvSpPr>
                <a:spLocks noChangeShapeType="1"/>
              </p:cNvSpPr>
              <p:nvPr/>
            </p:nvSpPr>
            <p:spPr bwMode="auto">
              <a:xfrm flipH="1">
                <a:off x="5107"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89" name="Line 375"/>
              <p:cNvSpPr>
                <a:spLocks noChangeShapeType="1"/>
              </p:cNvSpPr>
              <p:nvPr/>
            </p:nvSpPr>
            <p:spPr bwMode="auto">
              <a:xfrm flipH="1">
                <a:off x="5086"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90" name="Line 376"/>
              <p:cNvSpPr>
                <a:spLocks noChangeShapeType="1"/>
              </p:cNvSpPr>
              <p:nvPr/>
            </p:nvSpPr>
            <p:spPr bwMode="auto">
              <a:xfrm flipH="1">
                <a:off x="5066"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91" name="Line 377"/>
              <p:cNvSpPr>
                <a:spLocks noChangeShapeType="1"/>
              </p:cNvSpPr>
              <p:nvPr/>
            </p:nvSpPr>
            <p:spPr bwMode="auto">
              <a:xfrm flipH="1">
                <a:off x="5046"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92" name="Line 378"/>
              <p:cNvSpPr>
                <a:spLocks noChangeShapeType="1"/>
              </p:cNvSpPr>
              <p:nvPr/>
            </p:nvSpPr>
            <p:spPr bwMode="auto">
              <a:xfrm flipH="1">
                <a:off x="5026"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93" name="Line 379"/>
              <p:cNvSpPr>
                <a:spLocks noChangeShapeType="1"/>
              </p:cNvSpPr>
              <p:nvPr/>
            </p:nvSpPr>
            <p:spPr bwMode="auto">
              <a:xfrm flipH="1">
                <a:off x="5005"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94" name="Line 380"/>
              <p:cNvSpPr>
                <a:spLocks noChangeShapeType="1"/>
              </p:cNvSpPr>
              <p:nvPr/>
            </p:nvSpPr>
            <p:spPr bwMode="auto">
              <a:xfrm flipH="1">
                <a:off x="4986"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95" name="Line 381"/>
              <p:cNvSpPr>
                <a:spLocks noChangeShapeType="1"/>
              </p:cNvSpPr>
              <p:nvPr/>
            </p:nvSpPr>
            <p:spPr bwMode="auto">
              <a:xfrm flipH="1">
                <a:off x="4966"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96" name="Line 382"/>
              <p:cNvSpPr>
                <a:spLocks noChangeShapeType="1"/>
              </p:cNvSpPr>
              <p:nvPr/>
            </p:nvSpPr>
            <p:spPr bwMode="auto">
              <a:xfrm flipH="1">
                <a:off x="4946"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97" name="Line 383"/>
              <p:cNvSpPr>
                <a:spLocks noChangeShapeType="1"/>
              </p:cNvSpPr>
              <p:nvPr/>
            </p:nvSpPr>
            <p:spPr bwMode="auto">
              <a:xfrm flipH="1">
                <a:off x="4926"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98" name="Line 384"/>
              <p:cNvSpPr>
                <a:spLocks noChangeShapeType="1"/>
              </p:cNvSpPr>
              <p:nvPr/>
            </p:nvSpPr>
            <p:spPr bwMode="auto">
              <a:xfrm flipH="1">
                <a:off x="4905"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899" name="Line 385"/>
              <p:cNvSpPr>
                <a:spLocks noChangeShapeType="1"/>
              </p:cNvSpPr>
              <p:nvPr/>
            </p:nvSpPr>
            <p:spPr bwMode="auto">
              <a:xfrm flipH="1">
                <a:off x="4885"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00" name="Line 386"/>
              <p:cNvSpPr>
                <a:spLocks noChangeShapeType="1"/>
              </p:cNvSpPr>
              <p:nvPr/>
            </p:nvSpPr>
            <p:spPr bwMode="auto">
              <a:xfrm flipH="1">
                <a:off x="4865"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01" name="Line 387"/>
              <p:cNvSpPr>
                <a:spLocks noChangeShapeType="1"/>
              </p:cNvSpPr>
              <p:nvPr/>
            </p:nvSpPr>
            <p:spPr bwMode="auto">
              <a:xfrm flipH="1">
                <a:off x="4845"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02" name="Line 388"/>
              <p:cNvSpPr>
                <a:spLocks noChangeShapeType="1"/>
              </p:cNvSpPr>
              <p:nvPr/>
            </p:nvSpPr>
            <p:spPr bwMode="auto">
              <a:xfrm flipH="1">
                <a:off x="4824"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03" name="Line 389"/>
              <p:cNvSpPr>
                <a:spLocks noChangeShapeType="1"/>
              </p:cNvSpPr>
              <p:nvPr/>
            </p:nvSpPr>
            <p:spPr bwMode="auto">
              <a:xfrm flipH="1">
                <a:off x="4804"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04" name="Line 390"/>
              <p:cNvSpPr>
                <a:spLocks noChangeShapeType="1"/>
              </p:cNvSpPr>
              <p:nvPr/>
            </p:nvSpPr>
            <p:spPr bwMode="auto">
              <a:xfrm flipH="1">
                <a:off x="4784"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05" name="Line 391"/>
              <p:cNvSpPr>
                <a:spLocks noChangeShapeType="1"/>
              </p:cNvSpPr>
              <p:nvPr/>
            </p:nvSpPr>
            <p:spPr bwMode="auto">
              <a:xfrm flipH="1">
                <a:off x="4764"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06" name="Line 392"/>
              <p:cNvSpPr>
                <a:spLocks noChangeShapeType="1"/>
              </p:cNvSpPr>
              <p:nvPr/>
            </p:nvSpPr>
            <p:spPr bwMode="auto">
              <a:xfrm flipH="1">
                <a:off x="4744"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07" name="Line 393"/>
              <p:cNvSpPr>
                <a:spLocks noChangeShapeType="1"/>
              </p:cNvSpPr>
              <p:nvPr/>
            </p:nvSpPr>
            <p:spPr bwMode="auto">
              <a:xfrm flipH="1">
                <a:off x="4723"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08" name="Line 394"/>
              <p:cNvSpPr>
                <a:spLocks noChangeShapeType="1"/>
              </p:cNvSpPr>
              <p:nvPr/>
            </p:nvSpPr>
            <p:spPr bwMode="auto">
              <a:xfrm flipH="1">
                <a:off x="4704"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09" name="Line 395"/>
              <p:cNvSpPr>
                <a:spLocks noChangeShapeType="1"/>
              </p:cNvSpPr>
              <p:nvPr/>
            </p:nvSpPr>
            <p:spPr bwMode="auto">
              <a:xfrm flipH="1">
                <a:off x="4684"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10" name="Line 396"/>
              <p:cNvSpPr>
                <a:spLocks noChangeShapeType="1"/>
              </p:cNvSpPr>
              <p:nvPr/>
            </p:nvSpPr>
            <p:spPr bwMode="auto">
              <a:xfrm flipH="1">
                <a:off x="4664"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11" name="Line 397"/>
              <p:cNvSpPr>
                <a:spLocks noChangeShapeType="1"/>
              </p:cNvSpPr>
              <p:nvPr/>
            </p:nvSpPr>
            <p:spPr bwMode="auto">
              <a:xfrm flipH="1">
                <a:off x="4643"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12" name="Line 398"/>
              <p:cNvSpPr>
                <a:spLocks noChangeShapeType="1"/>
              </p:cNvSpPr>
              <p:nvPr/>
            </p:nvSpPr>
            <p:spPr bwMode="auto">
              <a:xfrm flipH="1">
                <a:off x="4623"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13" name="Line 399"/>
              <p:cNvSpPr>
                <a:spLocks noChangeShapeType="1"/>
              </p:cNvSpPr>
              <p:nvPr/>
            </p:nvSpPr>
            <p:spPr bwMode="auto">
              <a:xfrm flipH="1">
                <a:off x="4603"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14" name="Line 400"/>
              <p:cNvSpPr>
                <a:spLocks noChangeShapeType="1"/>
              </p:cNvSpPr>
              <p:nvPr/>
            </p:nvSpPr>
            <p:spPr bwMode="auto">
              <a:xfrm flipH="1">
                <a:off x="4583"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15" name="Line 401"/>
              <p:cNvSpPr>
                <a:spLocks noChangeShapeType="1"/>
              </p:cNvSpPr>
              <p:nvPr/>
            </p:nvSpPr>
            <p:spPr bwMode="auto">
              <a:xfrm flipH="1">
                <a:off x="4563"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16" name="Line 402"/>
              <p:cNvSpPr>
                <a:spLocks noChangeShapeType="1"/>
              </p:cNvSpPr>
              <p:nvPr/>
            </p:nvSpPr>
            <p:spPr bwMode="auto">
              <a:xfrm flipH="1">
                <a:off x="4542"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17" name="Line 403"/>
              <p:cNvSpPr>
                <a:spLocks noChangeShapeType="1"/>
              </p:cNvSpPr>
              <p:nvPr/>
            </p:nvSpPr>
            <p:spPr bwMode="auto">
              <a:xfrm flipH="1">
                <a:off x="4522"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18" name="Line 404"/>
              <p:cNvSpPr>
                <a:spLocks noChangeShapeType="1"/>
              </p:cNvSpPr>
              <p:nvPr/>
            </p:nvSpPr>
            <p:spPr bwMode="auto">
              <a:xfrm flipH="1">
                <a:off x="4502"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19" name="Line 405"/>
              <p:cNvSpPr>
                <a:spLocks noChangeShapeType="1"/>
              </p:cNvSpPr>
              <p:nvPr/>
            </p:nvSpPr>
            <p:spPr bwMode="auto">
              <a:xfrm flipH="1">
                <a:off x="4482"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20" name="Line 406"/>
              <p:cNvSpPr>
                <a:spLocks noChangeShapeType="1"/>
              </p:cNvSpPr>
              <p:nvPr/>
            </p:nvSpPr>
            <p:spPr bwMode="auto">
              <a:xfrm flipH="1">
                <a:off x="4461"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21" name="Line 407"/>
              <p:cNvSpPr>
                <a:spLocks noChangeShapeType="1"/>
              </p:cNvSpPr>
              <p:nvPr/>
            </p:nvSpPr>
            <p:spPr bwMode="auto">
              <a:xfrm flipH="1">
                <a:off x="4441"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22" name="Line 408"/>
              <p:cNvSpPr>
                <a:spLocks noChangeShapeType="1"/>
              </p:cNvSpPr>
              <p:nvPr/>
            </p:nvSpPr>
            <p:spPr bwMode="auto">
              <a:xfrm flipH="1">
                <a:off x="4421"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23" name="Line 409"/>
              <p:cNvSpPr>
                <a:spLocks noChangeShapeType="1"/>
              </p:cNvSpPr>
              <p:nvPr/>
            </p:nvSpPr>
            <p:spPr bwMode="auto">
              <a:xfrm flipH="1">
                <a:off x="4402"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24" name="Line 410"/>
              <p:cNvSpPr>
                <a:spLocks noChangeShapeType="1"/>
              </p:cNvSpPr>
              <p:nvPr/>
            </p:nvSpPr>
            <p:spPr bwMode="auto">
              <a:xfrm flipH="1">
                <a:off x="4382"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25" name="Line 411"/>
              <p:cNvSpPr>
                <a:spLocks noChangeShapeType="1"/>
              </p:cNvSpPr>
              <p:nvPr/>
            </p:nvSpPr>
            <p:spPr bwMode="auto">
              <a:xfrm flipH="1">
                <a:off x="4361"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26" name="Line 412"/>
              <p:cNvSpPr>
                <a:spLocks noChangeShapeType="1"/>
              </p:cNvSpPr>
              <p:nvPr/>
            </p:nvSpPr>
            <p:spPr bwMode="auto">
              <a:xfrm flipH="1">
                <a:off x="4341"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27" name="Line 413"/>
              <p:cNvSpPr>
                <a:spLocks noChangeShapeType="1"/>
              </p:cNvSpPr>
              <p:nvPr/>
            </p:nvSpPr>
            <p:spPr bwMode="auto">
              <a:xfrm flipH="1">
                <a:off x="4321"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28" name="Line 414"/>
              <p:cNvSpPr>
                <a:spLocks noChangeShapeType="1"/>
              </p:cNvSpPr>
              <p:nvPr/>
            </p:nvSpPr>
            <p:spPr bwMode="auto">
              <a:xfrm flipH="1">
                <a:off x="4301"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29" name="Line 415"/>
              <p:cNvSpPr>
                <a:spLocks noChangeShapeType="1"/>
              </p:cNvSpPr>
              <p:nvPr/>
            </p:nvSpPr>
            <p:spPr bwMode="auto">
              <a:xfrm flipH="1">
                <a:off x="4281"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30" name="Line 416"/>
              <p:cNvSpPr>
                <a:spLocks noChangeShapeType="1"/>
              </p:cNvSpPr>
              <p:nvPr/>
            </p:nvSpPr>
            <p:spPr bwMode="auto">
              <a:xfrm flipH="1">
                <a:off x="4260"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31" name="Line 417"/>
              <p:cNvSpPr>
                <a:spLocks noChangeShapeType="1"/>
              </p:cNvSpPr>
              <p:nvPr/>
            </p:nvSpPr>
            <p:spPr bwMode="auto">
              <a:xfrm flipH="1">
                <a:off x="4240"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32" name="Line 418"/>
              <p:cNvSpPr>
                <a:spLocks noChangeShapeType="1"/>
              </p:cNvSpPr>
              <p:nvPr/>
            </p:nvSpPr>
            <p:spPr bwMode="auto">
              <a:xfrm flipH="1">
                <a:off x="4220"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33" name="Line 419"/>
              <p:cNvSpPr>
                <a:spLocks noChangeShapeType="1"/>
              </p:cNvSpPr>
              <p:nvPr/>
            </p:nvSpPr>
            <p:spPr bwMode="auto">
              <a:xfrm flipH="1">
                <a:off x="4200"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34" name="Line 420"/>
              <p:cNvSpPr>
                <a:spLocks noChangeShapeType="1"/>
              </p:cNvSpPr>
              <p:nvPr/>
            </p:nvSpPr>
            <p:spPr bwMode="auto">
              <a:xfrm flipH="1">
                <a:off x="4179"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35" name="Line 421"/>
              <p:cNvSpPr>
                <a:spLocks noChangeShapeType="1"/>
              </p:cNvSpPr>
              <p:nvPr/>
            </p:nvSpPr>
            <p:spPr bwMode="auto">
              <a:xfrm flipH="1">
                <a:off x="4159"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936" name="Line 422"/>
              <p:cNvSpPr>
                <a:spLocks noChangeShapeType="1"/>
              </p:cNvSpPr>
              <p:nvPr/>
            </p:nvSpPr>
            <p:spPr bwMode="auto">
              <a:xfrm flipH="1">
                <a:off x="4139" y="2647"/>
                <a:ext cx="7" cy="1"/>
              </a:xfrm>
              <a:prstGeom prst="line">
                <a:avLst/>
              </a:prstGeom>
              <a:noFill/>
              <a:ln w="3175">
                <a:solidFill>
                  <a:srgbClr val="000000"/>
                </a:solidFill>
                <a:round/>
                <a:headEnd/>
                <a:tailEnd/>
              </a:ln>
            </p:spPr>
            <p:txBody>
              <a:bodyPr>
                <a:prstTxWarp prst="textNoShape">
                  <a:avLst/>
                </a:prstTxWarp>
              </a:bodyPr>
              <a:lstStyle/>
              <a:p>
                <a:endParaRPr lang="en-US"/>
              </a:p>
            </p:txBody>
          </p:sp>
        </p:grpSp>
        <p:grpSp>
          <p:nvGrpSpPr>
            <p:cNvPr id="5" name="Group 2627"/>
            <p:cNvGrpSpPr>
              <a:grpSpLocks/>
            </p:cNvGrpSpPr>
            <p:nvPr/>
          </p:nvGrpSpPr>
          <p:grpSpPr bwMode="auto">
            <a:xfrm>
              <a:off x="3424" y="2175"/>
              <a:ext cx="2092" cy="473"/>
              <a:chOff x="3424" y="2175"/>
              <a:chExt cx="2092" cy="473"/>
            </a:xfrm>
          </p:grpSpPr>
          <p:sp>
            <p:nvSpPr>
              <p:cNvPr id="68537" name="Line 424"/>
              <p:cNvSpPr>
                <a:spLocks noChangeShapeType="1"/>
              </p:cNvSpPr>
              <p:nvPr/>
            </p:nvSpPr>
            <p:spPr bwMode="auto">
              <a:xfrm flipH="1">
                <a:off x="4120"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38" name="Line 425"/>
              <p:cNvSpPr>
                <a:spLocks noChangeShapeType="1"/>
              </p:cNvSpPr>
              <p:nvPr/>
            </p:nvSpPr>
            <p:spPr bwMode="auto">
              <a:xfrm flipH="1">
                <a:off x="4100"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39" name="Line 426"/>
              <p:cNvSpPr>
                <a:spLocks noChangeShapeType="1"/>
              </p:cNvSpPr>
              <p:nvPr/>
            </p:nvSpPr>
            <p:spPr bwMode="auto">
              <a:xfrm flipH="1">
                <a:off x="4079"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40" name="Line 427"/>
              <p:cNvSpPr>
                <a:spLocks noChangeShapeType="1"/>
              </p:cNvSpPr>
              <p:nvPr/>
            </p:nvSpPr>
            <p:spPr bwMode="auto">
              <a:xfrm flipH="1">
                <a:off x="4059"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41" name="Line 428"/>
              <p:cNvSpPr>
                <a:spLocks noChangeShapeType="1"/>
              </p:cNvSpPr>
              <p:nvPr/>
            </p:nvSpPr>
            <p:spPr bwMode="auto">
              <a:xfrm flipH="1">
                <a:off x="4039"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42" name="Line 429"/>
              <p:cNvSpPr>
                <a:spLocks noChangeShapeType="1"/>
              </p:cNvSpPr>
              <p:nvPr/>
            </p:nvSpPr>
            <p:spPr bwMode="auto">
              <a:xfrm flipH="1">
                <a:off x="4019"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43" name="Line 430"/>
              <p:cNvSpPr>
                <a:spLocks noChangeShapeType="1"/>
              </p:cNvSpPr>
              <p:nvPr/>
            </p:nvSpPr>
            <p:spPr bwMode="auto">
              <a:xfrm flipH="1">
                <a:off x="3998"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44" name="Line 431"/>
              <p:cNvSpPr>
                <a:spLocks noChangeShapeType="1"/>
              </p:cNvSpPr>
              <p:nvPr/>
            </p:nvSpPr>
            <p:spPr bwMode="auto">
              <a:xfrm flipH="1">
                <a:off x="3978"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45" name="Line 432"/>
              <p:cNvSpPr>
                <a:spLocks noChangeShapeType="1"/>
              </p:cNvSpPr>
              <p:nvPr/>
            </p:nvSpPr>
            <p:spPr bwMode="auto">
              <a:xfrm flipH="1">
                <a:off x="3958"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46" name="Line 433"/>
              <p:cNvSpPr>
                <a:spLocks noChangeShapeType="1"/>
              </p:cNvSpPr>
              <p:nvPr/>
            </p:nvSpPr>
            <p:spPr bwMode="auto">
              <a:xfrm flipH="1">
                <a:off x="3938"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47" name="Line 434"/>
              <p:cNvSpPr>
                <a:spLocks noChangeShapeType="1"/>
              </p:cNvSpPr>
              <p:nvPr/>
            </p:nvSpPr>
            <p:spPr bwMode="auto">
              <a:xfrm flipH="1">
                <a:off x="3918"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48" name="Line 435"/>
              <p:cNvSpPr>
                <a:spLocks noChangeShapeType="1"/>
              </p:cNvSpPr>
              <p:nvPr/>
            </p:nvSpPr>
            <p:spPr bwMode="auto">
              <a:xfrm flipH="1">
                <a:off x="3897"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49" name="Line 436"/>
              <p:cNvSpPr>
                <a:spLocks noChangeShapeType="1"/>
              </p:cNvSpPr>
              <p:nvPr/>
            </p:nvSpPr>
            <p:spPr bwMode="auto">
              <a:xfrm flipH="1">
                <a:off x="3877"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50" name="Line 437"/>
              <p:cNvSpPr>
                <a:spLocks noChangeShapeType="1"/>
              </p:cNvSpPr>
              <p:nvPr/>
            </p:nvSpPr>
            <p:spPr bwMode="auto">
              <a:xfrm flipH="1">
                <a:off x="3857"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51" name="Line 438"/>
              <p:cNvSpPr>
                <a:spLocks noChangeShapeType="1"/>
              </p:cNvSpPr>
              <p:nvPr/>
            </p:nvSpPr>
            <p:spPr bwMode="auto">
              <a:xfrm flipH="1">
                <a:off x="3838"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52" name="Line 439"/>
              <p:cNvSpPr>
                <a:spLocks noChangeShapeType="1"/>
              </p:cNvSpPr>
              <p:nvPr/>
            </p:nvSpPr>
            <p:spPr bwMode="auto">
              <a:xfrm flipH="1">
                <a:off x="3817"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53" name="Line 440"/>
              <p:cNvSpPr>
                <a:spLocks noChangeShapeType="1"/>
              </p:cNvSpPr>
              <p:nvPr/>
            </p:nvSpPr>
            <p:spPr bwMode="auto">
              <a:xfrm flipH="1">
                <a:off x="3797"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54" name="Line 441"/>
              <p:cNvSpPr>
                <a:spLocks noChangeShapeType="1"/>
              </p:cNvSpPr>
              <p:nvPr/>
            </p:nvSpPr>
            <p:spPr bwMode="auto">
              <a:xfrm flipH="1">
                <a:off x="3777"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55" name="Line 442"/>
              <p:cNvSpPr>
                <a:spLocks noChangeShapeType="1"/>
              </p:cNvSpPr>
              <p:nvPr/>
            </p:nvSpPr>
            <p:spPr bwMode="auto">
              <a:xfrm flipH="1">
                <a:off x="3757"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56" name="Line 443"/>
              <p:cNvSpPr>
                <a:spLocks noChangeShapeType="1"/>
              </p:cNvSpPr>
              <p:nvPr/>
            </p:nvSpPr>
            <p:spPr bwMode="auto">
              <a:xfrm flipH="1">
                <a:off x="3737"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57" name="Line 444"/>
              <p:cNvSpPr>
                <a:spLocks noChangeShapeType="1"/>
              </p:cNvSpPr>
              <p:nvPr/>
            </p:nvSpPr>
            <p:spPr bwMode="auto">
              <a:xfrm flipH="1">
                <a:off x="3716"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58" name="Line 445"/>
              <p:cNvSpPr>
                <a:spLocks noChangeShapeType="1"/>
              </p:cNvSpPr>
              <p:nvPr/>
            </p:nvSpPr>
            <p:spPr bwMode="auto">
              <a:xfrm flipH="1">
                <a:off x="3696"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59" name="Line 446"/>
              <p:cNvSpPr>
                <a:spLocks noChangeShapeType="1"/>
              </p:cNvSpPr>
              <p:nvPr/>
            </p:nvSpPr>
            <p:spPr bwMode="auto">
              <a:xfrm flipH="1">
                <a:off x="3676"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60" name="Line 447"/>
              <p:cNvSpPr>
                <a:spLocks noChangeShapeType="1"/>
              </p:cNvSpPr>
              <p:nvPr/>
            </p:nvSpPr>
            <p:spPr bwMode="auto">
              <a:xfrm flipH="1">
                <a:off x="3656"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61" name="Line 448"/>
              <p:cNvSpPr>
                <a:spLocks noChangeShapeType="1"/>
              </p:cNvSpPr>
              <p:nvPr/>
            </p:nvSpPr>
            <p:spPr bwMode="auto">
              <a:xfrm flipH="1">
                <a:off x="3635"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62" name="Line 449"/>
              <p:cNvSpPr>
                <a:spLocks noChangeShapeType="1"/>
              </p:cNvSpPr>
              <p:nvPr/>
            </p:nvSpPr>
            <p:spPr bwMode="auto">
              <a:xfrm flipH="1">
                <a:off x="3615" y="2647"/>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63" name="Line 450"/>
              <p:cNvSpPr>
                <a:spLocks noChangeShapeType="1"/>
              </p:cNvSpPr>
              <p:nvPr/>
            </p:nvSpPr>
            <p:spPr bwMode="auto">
              <a:xfrm flipH="1">
                <a:off x="3595"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64" name="Line 451"/>
              <p:cNvSpPr>
                <a:spLocks noChangeShapeType="1"/>
              </p:cNvSpPr>
              <p:nvPr/>
            </p:nvSpPr>
            <p:spPr bwMode="auto">
              <a:xfrm flipH="1">
                <a:off x="3575"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65" name="Line 452"/>
              <p:cNvSpPr>
                <a:spLocks noChangeShapeType="1"/>
              </p:cNvSpPr>
              <p:nvPr/>
            </p:nvSpPr>
            <p:spPr bwMode="auto">
              <a:xfrm flipH="1">
                <a:off x="3556"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66" name="Line 453"/>
              <p:cNvSpPr>
                <a:spLocks noChangeShapeType="1"/>
              </p:cNvSpPr>
              <p:nvPr/>
            </p:nvSpPr>
            <p:spPr bwMode="auto">
              <a:xfrm flipH="1">
                <a:off x="3535"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67" name="Line 454"/>
              <p:cNvSpPr>
                <a:spLocks noChangeShapeType="1"/>
              </p:cNvSpPr>
              <p:nvPr/>
            </p:nvSpPr>
            <p:spPr bwMode="auto">
              <a:xfrm flipH="1">
                <a:off x="3515"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68" name="Line 455"/>
              <p:cNvSpPr>
                <a:spLocks noChangeShapeType="1"/>
              </p:cNvSpPr>
              <p:nvPr/>
            </p:nvSpPr>
            <p:spPr bwMode="auto">
              <a:xfrm flipH="1">
                <a:off x="3495"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69" name="Line 456"/>
              <p:cNvSpPr>
                <a:spLocks noChangeShapeType="1"/>
              </p:cNvSpPr>
              <p:nvPr/>
            </p:nvSpPr>
            <p:spPr bwMode="auto">
              <a:xfrm flipH="1">
                <a:off x="3475" y="2647"/>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70" name="Line 457"/>
              <p:cNvSpPr>
                <a:spLocks noChangeShapeType="1"/>
              </p:cNvSpPr>
              <p:nvPr/>
            </p:nvSpPr>
            <p:spPr bwMode="auto">
              <a:xfrm flipH="1">
                <a:off x="3454"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71" name="Line 458"/>
              <p:cNvSpPr>
                <a:spLocks noChangeShapeType="1"/>
              </p:cNvSpPr>
              <p:nvPr/>
            </p:nvSpPr>
            <p:spPr bwMode="auto">
              <a:xfrm flipH="1">
                <a:off x="3434" y="2647"/>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72" name="Line 459"/>
              <p:cNvSpPr>
                <a:spLocks noChangeShapeType="1"/>
              </p:cNvSpPr>
              <p:nvPr/>
            </p:nvSpPr>
            <p:spPr bwMode="auto">
              <a:xfrm flipH="1">
                <a:off x="3424" y="2588"/>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73" name="Line 460"/>
              <p:cNvSpPr>
                <a:spLocks noChangeShapeType="1"/>
              </p:cNvSpPr>
              <p:nvPr/>
            </p:nvSpPr>
            <p:spPr bwMode="auto">
              <a:xfrm flipH="1">
                <a:off x="3424" y="2530"/>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74" name="Line 461"/>
              <p:cNvSpPr>
                <a:spLocks noChangeShapeType="1"/>
              </p:cNvSpPr>
              <p:nvPr/>
            </p:nvSpPr>
            <p:spPr bwMode="auto">
              <a:xfrm flipH="1">
                <a:off x="3424" y="2471"/>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75" name="Line 462"/>
              <p:cNvSpPr>
                <a:spLocks noChangeShapeType="1"/>
              </p:cNvSpPr>
              <p:nvPr/>
            </p:nvSpPr>
            <p:spPr bwMode="auto">
              <a:xfrm flipH="1">
                <a:off x="3424" y="2412"/>
                <a:ext cx="5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76" name="Line 463"/>
              <p:cNvSpPr>
                <a:spLocks noChangeShapeType="1"/>
              </p:cNvSpPr>
              <p:nvPr/>
            </p:nvSpPr>
            <p:spPr bwMode="auto">
              <a:xfrm flipH="1">
                <a:off x="5510"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77" name="Line 464"/>
              <p:cNvSpPr>
                <a:spLocks noChangeShapeType="1"/>
              </p:cNvSpPr>
              <p:nvPr/>
            </p:nvSpPr>
            <p:spPr bwMode="auto">
              <a:xfrm flipH="1">
                <a:off x="5490"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78" name="Line 465"/>
              <p:cNvSpPr>
                <a:spLocks noChangeShapeType="1"/>
              </p:cNvSpPr>
              <p:nvPr/>
            </p:nvSpPr>
            <p:spPr bwMode="auto">
              <a:xfrm flipH="1">
                <a:off x="5470"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79" name="Line 466"/>
              <p:cNvSpPr>
                <a:spLocks noChangeShapeType="1"/>
              </p:cNvSpPr>
              <p:nvPr/>
            </p:nvSpPr>
            <p:spPr bwMode="auto">
              <a:xfrm flipH="1">
                <a:off x="5449"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80" name="Line 467"/>
              <p:cNvSpPr>
                <a:spLocks noChangeShapeType="1"/>
              </p:cNvSpPr>
              <p:nvPr/>
            </p:nvSpPr>
            <p:spPr bwMode="auto">
              <a:xfrm flipH="1">
                <a:off x="5429"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81" name="Line 468"/>
              <p:cNvSpPr>
                <a:spLocks noChangeShapeType="1"/>
              </p:cNvSpPr>
              <p:nvPr/>
            </p:nvSpPr>
            <p:spPr bwMode="auto">
              <a:xfrm flipH="1">
                <a:off x="5409"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82" name="Line 469"/>
              <p:cNvSpPr>
                <a:spLocks noChangeShapeType="1"/>
              </p:cNvSpPr>
              <p:nvPr/>
            </p:nvSpPr>
            <p:spPr bwMode="auto">
              <a:xfrm flipH="1">
                <a:off x="5389"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83" name="Line 470"/>
              <p:cNvSpPr>
                <a:spLocks noChangeShapeType="1"/>
              </p:cNvSpPr>
              <p:nvPr/>
            </p:nvSpPr>
            <p:spPr bwMode="auto">
              <a:xfrm flipH="1">
                <a:off x="5368"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84" name="Line 471"/>
              <p:cNvSpPr>
                <a:spLocks noChangeShapeType="1"/>
              </p:cNvSpPr>
              <p:nvPr/>
            </p:nvSpPr>
            <p:spPr bwMode="auto">
              <a:xfrm flipH="1">
                <a:off x="5348"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85" name="Line 472"/>
              <p:cNvSpPr>
                <a:spLocks noChangeShapeType="1"/>
              </p:cNvSpPr>
              <p:nvPr/>
            </p:nvSpPr>
            <p:spPr bwMode="auto">
              <a:xfrm flipH="1">
                <a:off x="5328"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86" name="Line 473"/>
              <p:cNvSpPr>
                <a:spLocks noChangeShapeType="1"/>
              </p:cNvSpPr>
              <p:nvPr/>
            </p:nvSpPr>
            <p:spPr bwMode="auto">
              <a:xfrm flipH="1">
                <a:off x="5308"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87" name="Line 474"/>
              <p:cNvSpPr>
                <a:spLocks noChangeShapeType="1"/>
              </p:cNvSpPr>
              <p:nvPr/>
            </p:nvSpPr>
            <p:spPr bwMode="auto">
              <a:xfrm flipH="1">
                <a:off x="5289"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88" name="Line 475"/>
              <p:cNvSpPr>
                <a:spLocks noChangeShapeType="1"/>
              </p:cNvSpPr>
              <p:nvPr/>
            </p:nvSpPr>
            <p:spPr bwMode="auto">
              <a:xfrm flipH="1">
                <a:off x="5268"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89" name="Line 476"/>
              <p:cNvSpPr>
                <a:spLocks noChangeShapeType="1"/>
              </p:cNvSpPr>
              <p:nvPr/>
            </p:nvSpPr>
            <p:spPr bwMode="auto">
              <a:xfrm flipH="1">
                <a:off x="5248"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90" name="Line 477"/>
              <p:cNvSpPr>
                <a:spLocks noChangeShapeType="1"/>
              </p:cNvSpPr>
              <p:nvPr/>
            </p:nvSpPr>
            <p:spPr bwMode="auto">
              <a:xfrm flipH="1">
                <a:off x="5228"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91" name="Line 478"/>
              <p:cNvSpPr>
                <a:spLocks noChangeShapeType="1"/>
              </p:cNvSpPr>
              <p:nvPr/>
            </p:nvSpPr>
            <p:spPr bwMode="auto">
              <a:xfrm flipH="1">
                <a:off x="5208"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92" name="Line 479"/>
              <p:cNvSpPr>
                <a:spLocks noChangeShapeType="1"/>
              </p:cNvSpPr>
              <p:nvPr/>
            </p:nvSpPr>
            <p:spPr bwMode="auto">
              <a:xfrm flipH="1">
                <a:off x="5187"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93" name="Line 480"/>
              <p:cNvSpPr>
                <a:spLocks noChangeShapeType="1"/>
              </p:cNvSpPr>
              <p:nvPr/>
            </p:nvSpPr>
            <p:spPr bwMode="auto">
              <a:xfrm flipH="1">
                <a:off x="5167"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94" name="Line 481"/>
              <p:cNvSpPr>
                <a:spLocks noChangeShapeType="1"/>
              </p:cNvSpPr>
              <p:nvPr/>
            </p:nvSpPr>
            <p:spPr bwMode="auto">
              <a:xfrm flipH="1">
                <a:off x="5147"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95" name="Line 482"/>
              <p:cNvSpPr>
                <a:spLocks noChangeShapeType="1"/>
              </p:cNvSpPr>
              <p:nvPr/>
            </p:nvSpPr>
            <p:spPr bwMode="auto">
              <a:xfrm flipH="1">
                <a:off x="5127"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96" name="Line 483"/>
              <p:cNvSpPr>
                <a:spLocks noChangeShapeType="1"/>
              </p:cNvSpPr>
              <p:nvPr/>
            </p:nvSpPr>
            <p:spPr bwMode="auto">
              <a:xfrm flipH="1">
                <a:off x="5107"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97" name="Line 484"/>
              <p:cNvSpPr>
                <a:spLocks noChangeShapeType="1"/>
              </p:cNvSpPr>
              <p:nvPr/>
            </p:nvSpPr>
            <p:spPr bwMode="auto">
              <a:xfrm flipH="1">
                <a:off x="5086"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98" name="Line 485"/>
              <p:cNvSpPr>
                <a:spLocks noChangeShapeType="1"/>
              </p:cNvSpPr>
              <p:nvPr/>
            </p:nvSpPr>
            <p:spPr bwMode="auto">
              <a:xfrm flipH="1">
                <a:off x="5066"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99" name="Line 486"/>
              <p:cNvSpPr>
                <a:spLocks noChangeShapeType="1"/>
              </p:cNvSpPr>
              <p:nvPr/>
            </p:nvSpPr>
            <p:spPr bwMode="auto">
              <a:xfrm flipH="1">
                <a:off x="5046"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00" name="Line 487"/>
              <p:cNvSpPr>
                <a:spLocks noChangeShapeType="1"/>
              </p:cNvSpPr>
              <p:nvPr/>
            </p:nvSpPr>
            <p:spPr bwMode="auto">
              <a:xfrm flipH="1">
                <a:off x="5026"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01" name="Line 488"/>
              <p:cNvSpPr>
                <a:spLocks noChangeShapeType="1"/>
              </p:cNvSpPr>
              <p:nvPr/>
            </p:nvSpPr>
            <p:spPr bwMode="auto">
              <a:xfrm flipH="1">
                <a:off x="5005"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02" name="Line 489"/>
              <p:cNvSpPr>
                <a:spLocks noChangeShapeType="1"/>
              </p:cNvSpPr>
              <p:nvPr/>
            </p:nvSpPr>
            <p:spPr bwMode="auto">
              <a:xfrm flipH="1">
                <a:off x="4986"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03" name="Line 490"/>
              <p:cNvSpPr>
                <a:spLocks noChangeShapeType="1"/>
              </p:cNvSpPr>
              <p:nvPr/>
            </p:nvSpPr>
            <p:spPr bwMode="auto">
              <a:xfrm flipH="1">
                <a:off x="4966"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04" name="Line 491"/>
              <p:cNvSpPr>
                <a:spLocks noChangeShapeType="1"/>
              </p:cNvSpPr>
              <p:nvPr/>
            </p:nvSpPr>
            <p:spPr bwMode="auto">
              <a:xfrm flipH="1">
                <a:off x="4946"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05" name="Line 492"/>
              <p:cNvSpPr>
                <a:spLocks noChangeShapeType="1"/>
              </p:cNvSpPr>
              <p:nvPr/>
            </p:nvSpPr>
            <p:spPr bwMode="auto">
              <a:xfrm flipH="1">
                <a:off x="4926"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06" name="Line 493"/>
              <p:cNvSpPr>
                <a:spLocks noChangeShapeType="1"/>
              </p:cNvSpPr>
              <p:nvPr/>
            </p:nvSpPr>
            <p:spPr bwMode="auto">
              <a:xfrm flipH="1">
                <a:off x="4905"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07" name="Line 494"/>
              <p:cNvSpPr>
                <a:spLocks noChangeShapeType="1"/>
              </p:cNvSpPr>
              <p:nvPr/>
            </p:nvSpPr>
            <p:spPr bwMode="auto">
              <a:xfrm flipH="1">
                <a:off x="4885"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08" name="Line 495"/>
              <p:cNvSpPr>
                <a:spLocks noChangeShapeType="1"/>
              </p:cNvSpPr>
              <p:nvPr/>
            </p:nvSpPr>
            <p:spPr bwMode="auto">
              <a:xfrm flipH="1">
                <a:off x="4865"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09" name="Line 496"/>
              <p:cNvSpPr>
                <a:spLocks noChangeShapeType="1"/>
              </p:cNvSpPr>
              <p:nvPr/>
            </p:nvSpPr>
            <p:spPr bwMode="auto">
              <a:xfrm flipH="1">
                <a:off x="4845"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10" name="Line 497"/>
              <p:cNvSpPr>
                <a:spLocks noChangeShapeType="1"/>
              </p:cNvSpPr>
              <p:nvPr/>
            </p:nvSpPr>
            <p:spPr bwMode="auto">
              <a:xfrm flipH="1">
                <a:off x="4824"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11" name="Line 498"/>
              <p:cNvSpPr>
                <a:spLocks noChangeShapeType="1"/>
              </p:cNvSpPr>
              <p:nvPr/>
            </p:nvSpPr>
            <p:spPr bwMode="auto">
              <a:xfrm flipH="1">
                <a:off x="4804"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12" name="Line 499"/>
              <p:cNvSpPr>
                <a:spLocks noChangeShapeType="1"/>
              </p:cNvSpPr>
              <p:nvPr/>
            </p:nvSpPr>
            <p:spPr bwMode="auto">
              <a:xfrm flipH="1">
                <a:off x="4784"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13" name="Line 500"/>
              <p:cNvSpPr>
                <a:spLocks noChangeShapeType="1"/>
              </p:cNvSpPr>
              <p:nvPr/>
            </p:nvSpPr>
            <p:spPr bwMode="auto">
              <a:xfrm flipH="1">
                <a:off x="4764"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14" name="Line 501"/>
              <p:cNvSpPr>
                <a:spLocks noChangeShapeType="1"/>
              </p:cNvSpPr>
              <p:nvPr/>
            </p:nvSpPr>
            <p:spPr bwMode="auto">
              <a:xfrm flipH="1">
                <a:off x="4744"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15" name="Line 502"/>
              <p:cNvSpPr>
                <a:spLocks noChangeShapeType="1"/>
              </p:cNvSpPr>
              <p:nvPr/>
            </p:nvSpPr>
            <p:spPr bwMode="auto">
              <a:xfrm flipH="1">
                <a:off x="4723"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16" name="Line 503"/>
              <p:cNvSpPr>
                <a:spLocks noChangeShapeType="1"/>
              </p:cNvSpPr>
              <p:nvPr/>
            </p:nvSpPr>
            <p:spPr bwMode="auto">
              <a:xfrm flipH="1">
                <a:off x="4704"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17" name="Line 504"/>
              <p:cNvSpPr>
                <a:spLocks noChangeShapeType="1"/>
              </p:cNvSpPr>
              <p:nvPr/>
            </p:nvSpPr>
            <p:spPr bwMode="auto">
              <a:xfrm flipH="1">
                <a:off x="4684"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18" name="Line 505"/>
              <p:cNvSpPr>
                <a:spLocks noChangeShapeType="1"/>
              </p:cNvSpPr>
              <p:nvPr/>
            </p:nvSpPr>
            <p:spPr bwMode="auto">
              <a:xfrm flipH="1">
                <a:off x="4664"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19" name="Line 506"/>
              <p:cNvSpPr>
                <a:spLocks noChangeShapeType="1"/>
              </p:cNvSpPr>
              <p:nvPr/>
            </p:nvSpPr>
            <p:spPr bwMode="auto">
              <a:xfrm flipH="1">
                <a:off x="4643"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20" name="Line 507"/>
              <p:cNvSpPr>
                <a:spLocks noChangeShapeType="1"/>
              </p:cNvSpPr>
              <p:nvPr/>
            </p:nvSpPr>
            <p:spPr bwMode="auto">
              <a:xfrm flipH="1">
                <a:off x="4623"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21" name="Line 508"/>
              <p:cNvSpPr>
                <a:spLocks noChangeShapeType="1"/>
              </p:cNvSpPr>
              <p:nvPr/>
            </p:nvSpPr>
            <p:spPr bwMode="auto">
              <a:xfrm flipH="1">
                <a:off x="4603"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22" name="Line 509"/>
              <p:cNvSpPr>
                <a:spLocks noChangeShapeType="1"/>
              </p:cNvSpPr>
              <p:nvPr/>
            </p:nvSpPr>
            <p:spPr bwMode="auto">
              <a:xfrm flipH="1">
                <a:off x="4583"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23" name="Line 510"/>
              <p:cNvSpPr>
                <a:spLocks noChangeShapeType="1"/>
              </p:cNvSpPr>
              <p:nvPr/>
            </p:nvSpPr>
            <p:spPr bwMode="auto">
              <a:xfrm flipH="1">
                <a:off x="4563"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24" name="Line 511"/>
              <p:cNvSpPr>
                <a:spLocks noChangeShapeType="1"/>
              </p:cNvSpPr>
              <p:nvPr/>
            </p:nvSpPr>
            <p:spPr bwMode="auto">
              <a:xfrm flipH="1">
                <a:off x="4542"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25" name="Line 512"/>
              <p:cNvSpPr>
                <a:spLocks noChangeShapeType="1"/>
              </p:cNvSpPr>
              <p:nvPr/>
            </p:nvSpPr>
            <p:spPr bwMode="auto">
              <a:xfrm flipH="1">
                <a:off x="4522"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26" name="Line 513"/>
              <p:cNvSpPr>
                <a:spLocks noChangeShapeType="1"/>
              </p:cNvSpPr>
              <p:nvPr/>
            </p:nvSpPr>
            <p:spPr bwMode="auto">
              <a:xfrm flipH="1">
                <a:off x="4502"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27" name="Line 514"/>
              <p:cNvSpPr>
                <a:spLocks noChangeShapeType="1"/>
              </p:cNvSpPr>
              <p:nvPr/>
            </p:nvSpPr>
            <p:spPr bwMode="auto">
              <a:xfrm flipH="1">
                <a:off x="4482"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28" name="Line 515"/>
              <p:cNvSpPr>
                <a:spLocks noChangeShapeType="1"/>
              </p:cNvSpPr>
              <p:nvPr/>
            </p:nvSpPr>
            <p:spPr bwMode="auto">
              <a:xfrm flipH="1">
                <a:off x="4461"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29" name="Line 516"/>
              <p:cNvSpPr>
                <a:spLocks noChangeShapeType="1"/>
              </p:cNvSpPr>
              <p:nvPr/>
            </p:nvSpPr>
            <p:spPr bwMode="auto">
              <a:xfrm flipH="1">
                <a:off x="4441"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30" name="Line 517"/>
              <p:cNvSpPr>
                <a:spLocks noChangeShapeType="1"/>
              </p:cNvSpPr>
              <p:nvPr/>
            </p:nvSpPr>
            <p:spPr bwMode="auto">
              <a:xfrm flipH="1">
                <a:off x="4421"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31" name="Line 518"/>
              <p:cNvSpPr>
                <a:spLocks noChangeShapeType="1"/>
              </p:cNvSpPr>
              <p:nvPr/>
            </p:nvSpPr>
            <p:spPr bwMode="auto">
              <a:xfrm flipH="1">
                <a:off x="4402"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32" name="Line 519"/>
              <p:cNvSpPr>
                <a:spLocks noChangeShapeType="1"/>
              </p:cNvSpPr>
              <p:nvPr/>
            </p:nvSpPr>
            <p:spPr bwMode="auto">
              <a:xfrm flipH="1">
                <a:off x="4382"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33" name="Line 520"/>
              <p:cNvSpPr>
                <a:spLocks noChangeShapeType="1"/>
              </p:cNvSpPr>
              <p:nvPr/>
            </p:nvSpPr>
            <p:spPr bwMode="auto">
              <a:xfrm flipH="1">
                <a:off x="4361"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34" name="Line 521"/>
              <p:cNvSpPr>
                <a:spLocks noChangeShapeType="1"/>
              </p:cNvSpPr>
              <p:nvPr/>
            </p:nvSpPr>
            <p:spPr bwMode="auto">
              <a:xfrm flipH="1">
                <a:off x="4341"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35" name="Line 522"/>
              <p:cNvSpPr>
                <a:spLocks noChangeShapeType="1"/>
              </p:cNvSpPr>
              <p:nvPr/>
            </p:nvSpPr>
            <p:spPr bwMode="auto">
              <a:xfrm flipH="1">
                <a:off x="4321"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36" name="Line 523"/>
              <p:cNvSpPr>
                <a:spLocks noChangeShapeType="1"/>
              </p:cNvSpPr>
              <p:nvPr/>
            </p:nvSpPr>
            <p:spPr bwMode="auto">
              <a:xfrm flipH="1">
                <a:off x="4301"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37" name="Line 524"/>
              <p:cNvSpPr>
                <a:spLocks noChangeShapeType="1"/>
              </p:cNvSpPr>
              <p:nvPr/>
            </p:nvSpPr>
            <p:spPr bwMode="auto">
              <a:xfrm flipH="1">
                <a:off x="4281"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38" name="Line 525"/>
              <p:cNvSpPr>
                <a:spLocks noChangeShapeType="1"/>
              </p:cNvSpPr>
              <p:nvPr/>
            </p:nvSpPr>
            <p:spPr bwMode="auto">
              <a:xfrm flipH="1">
                <a:off x="4260"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39" name="Line 526"/>
              <p:cNvSpPr>
                <a:spLocks noChangeShapeType="1"/>
              </p:cNvSpPr>
              <p:nvPr/>
            </p:nvSpPr>
            <p:spPr bwMode="auto">
              <a:xfrm flipH="1">
                <a:off x="4240"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40" name="Line 527"/>
              <p:cNvSpPr>
                <a:spLocks noChangeShapeType="1"/>
              </p:cNvSpPr>
              <p:nvPr/>
            </p:nvSpPr>
            <p:spPr bwMode="auto">
              <a:xfrm flipH="1">
                <a:off x="4220"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41" name="Line 528"/>
              <p:cNvSpPr>
                <a:spLocks noChangeShapeType="1"/>
              </p:cNvSpPr>
              <p:nvPr/>
            </p:nvSpPr>
            <p:spPr bwMode="auto">
              <a:xfrm flipH="1">
                <a:off x="4200"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42" name="Line 529"/>
              <p:cNvSpPr>
                <a:spLocks noChangeShapeType="1"/>
              </p:cNvSpPr>
              <p:nvPr/>
            </p:nvSpPr>
            <p:spPr bwMode="auto">
              <a:xfrm flipH="1">
                <a:off x="4179"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43" name="Line 530"/>
              <p:cNvSpPr>
                <a:spLocks noChangeShapeType="1"/>
              </p:cNvSpPr>
              <p:nvPr/>
            </p:nvSpPr>
            <p:spPr bwMode="auto">
              <a:xfrm flipH="1">
                <a:off x="4159"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44" name="Line 531"/>
              <p:cNvSpPr>
                <a:spLocks noChangeShapeType="1"/>
              </p:cNvSpPr>
              <p:nvPr/>
            </p:nvSpPr>
            <p:spPr bwMode="auto">
              <a:xfrm flipH="1">
                <a:off x="4139"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45" name="Line 532"/>
              <p:cNvSpPr>
                <a:spLocks noChangeShapeType="1"/>
              </p:cNvSpPr>
              <p:nvPr/>
            </p:nvSpPr>
            <p:spPr bwMode="auto">
              <a:xfrm flipH="1">
                <a:off x="4120"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46" name="Line 533"/>
              <p:cNvSpPr>
                <a:spLocks noChangeShapeType="1"/>
              </p:cNvSpPr>
              <p:nvPr/>
            </p:nvSpPr>
            <p:spPr bwMode="auto">
              <a:xfrm flipH="1">
                <a:off x="4100"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47" name="Line 534"/>
              <p:cNvSpPr>
                <a:spLocks noChangeShapeType="1"/>
              </p:cNvSpPr>
              <p:nvPr/>
            </p:nvSpPr>
            <p:spPr bwMode="auto">
              <a:xfrm flipH="1">
                <a:off x="4079"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48" name="Line 535"/>
              <p:cNvSpPr>
                <a:spLocks noChangeShapeType="1"/>
              </p:cNvSpPr>
              <p:nvPr/>
            </p:nvSpPr>
            <p:spPr bwMode="auto">
              <a:xfrm flipH="1">
                <a:off x="4059"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49" name="Line 536"/>
              <p:cNvSpPr>
                <a:spLocks noChangeShapeType="1"/>
              </p:cNvSpPr>
              <p:nvPr/>
            </p:nvSpPr>
            <p:spPr bwMode="auto">
              <a:xfrm flipH="1">
                <a:off x="4039"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50" name="Line 537"/>
              <p:cNvSpPr>
                <a:spLocks noChangeShapeType="1"/>
              </p:cNvSpPr>
              <p:nvPr/>
            </p:nvSpPr>
            <p:spPr bwMode="auto">
              <a:xfrm flipH="1">
                <a:off x="4019"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51" name="Line 538"/>
              <p:cNvSpPr>
                <a:spLocks noChangeShapeType="1"/>
              </p:cNvSpPr>
              <p:nvPr/>
            </p:nvSpPr>
            <p:spPr bwMode="auto">
              <a:xfrm flipH="1">
                <a:off x="3998"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52" name="Line 539"/>
              <p:cNvSpPr>
                <a:spLocks noChangeShapeType="1"/>
              </p:cNvSpPr>
              <p:nvPr/>
            </p:nvSpPr>
            <p:spPr bwMode="auto">
              <a:xfrm flipH="1">
                <a:off x="3978"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53" name="Line 540"/>
              <p:cNvSpPr>
                <a:spLocks noChangeShapeType="1"/>
              </p:cNvSpPr>
              <p:nvPr/>
            </p:nvSpPr>
            <p:spPr bwMode="auto">
              <a:xfrm flipH="1">
                <a:off x="3958"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54" name="Line 541"/>
              <p:cNvSpPr>
                <a:spLocks noChangeShapeType="1"/>
              </p:cNvSpPr>
              <p:nvPr/>
            </p:nvSpPr>
            <p:spPr bwMode="auto">
              <a:xfrm flipH="1">
                <a:off x="3938"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55" name="Line 542"/>
              <p:cNvSpPr>
                <a:spLocks noChangeShapeType="1"/>
              </p:cNvSpPr>
              <p:nvPr/>
            </p:nvSpPr>
            <p:spPr bwMode="auto">
              <a:xfrm flipH="1">
                <a:off x="3918"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56" name="Line 543"/>
              <p:cNvSpPr>
                <a:spLocks noChangeShapeType="1"/>
              </p:cNvSpPr>
              <p:nvPr/>
            </p:nvSpPr>
            <p:spPr bwMode="auto">
              <a:xfrm flipH="1">
                <a:off x="3897"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57" name="Line 544"/>
              <p:cNvSpPr>
                <a:spLocks noChangeShapeType="1"/>
              </p:cNvSpPr>
              <p:nvPr/>
            </p:nvSpPr>
            <p:spPr bwMode="auto">
              <a:xfrm flipH="1">
                <a:off x="3877"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58" name="Line 545"/>
              <p:cNvSpPr>
                <a:spLocks noChangeShapeType="1"/>
              </p:cNvSpPr>
              <p:nvPr/>
            </p:nvSpPr>
            <p:spPr bwMode="auto">
              <a:xfrm flipH="1">
                <a:off x="3857"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59" name="Line 546"/>
              <p:cNvSpPr>
                <a:spLocks noChangeShapeType="1"/>
              </p:cNvSpPr>
              <p:nvPr/>
            </p:nvSpPr>
            <p:spPr bwMode="auto">
              <a:xfrm flipH="1">
                <a:off x="3838"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60" name="Line 547"/>
              <p:cNvSpPr>
                <a:spLocks noChangeShapeType="1"/>
              </p:cNvSpPr>
              <p:nvPr/>
            </p:nvSpPr>
            <p:spPr bwMode="auto">
              <a:xfrm flipH="1">
                <a:off x="3817"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61" name="Line 548"/>
              <p:cNvSpPr>
                <a:spLocks noChangeShapeType="1"/>
              </p:cNvSpPr>
              <p:nvPr/>
            </p:nvSpPr>
            <p:spPr bwMode="auto">
              <a:xfrm flipH="1">
                <a:off x="3797"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62" name="Line 549"/>
              <p:cNvSpPr>
                <a:spLocks noChangeShapeType="1"/>
              </p:cNvSpPr>
              <p:nvPr/>
            </p:nvSpPr>
            <p:spPr bwMode="auto">
              <a:xfrm flipH="1">
                <a:off x="3777"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63" name="Line 550"/>
              <p:cNvSpPr>
                <a:spLocks noChangeShapeType="1"/>
              </p:cNvSpPr>
              <p:nvPr/>
            </p:nvSpPr>
            <p:spPr bwMode="auto">
              <a:xfrm flipH="1">
                <a:off x="3757"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64" name="Line 551"/>
              <p:cNvSpPr>
                <a:spLocks noChangeShapeType="1"/>
              </p:cNvSpPr>
              <p:nvPr/>
            </p:nvSpPr>
            <p:spPr bwMode="auto">
              <a:xfrm flipH="1">
                <a:off x="3737"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65" name="Line 552"/>
              <p:cNvSpPr>
                <a:spLocks noChangeShapeType="1"/>
              </p:cNvSpPr>
              <p:nvPr/>
            </p:nvSpPr>
            <p:spPr bwMode="auto">
              <a:xfrm flipH="1">
                <a:off x="3716"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66" name="Line 553"/>
              <p:cNvSpPr>
                <a:spLocks noChangeShapeType="1"/>
              </p:cNvSpPr>
              <p:nvPr/>
            </p:nvSpPr>
            <p:spPr bwMode="auto">
              <a:xfrm flipH="1">
                <a:off x="3696"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67" name="Line 554"/>
              <p:cNvSpPr>
                <a:spLocks noChangeShapeType="1"/>
              </p:cNvSpPr>
              <p:nvPr/>
            </p:nvSpPr>
            <p:spPr bwMode="auto">
              <a:xfrm flipH="1">
                <a:off x="3676"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68" name="Line 555"/>
              <p:cNvSpPr>
                <a:spLocks noChangeShapeType="1"/>
              </p:cNvSpPr>
              <p:nvPr/>
            </p:nvSpPr>
            <p:spPr bwMode="auto">
              <a:xfrm flipH="1">
                <a:off x="3656"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69" name="Line 556"/>
              <p:cNvSpPr>
                <a:spLocks noChangeShapeType="1"/>
              </p:cNvSpPr>
              <p:nvPr/>
            </p:nvSpPr>
            <p:spPr bwMode="auto">
              <a:xfrm flipH="1">
                <a:off x="3635"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70" name="Line 557"/>
              <p:cNvSpPr>
                <a:spLocks noChangeShapeType="1"/>
              </p:cNvSpPr>
              <p:nvPr/>
            </p:nvSpPr>
            <p:spPr bwMode="auto">
              <a:xfrm flipH="1">
                <a:off x="3615" y="2412"/>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71" name="Line 558"/>
              <p:cNvSpPr>
                <a:spLocks noChangeShapeType="1"/>
              </p:cNvSpPr>
              <p:nvPr/>
            </p:nvSpPr>
            <p:spPr bwMode="auto">
              <a:xfrm flipH="1">
                <a:off x="3595"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72" name="Line 559"/>
              <p:cNvSpPr>
                <a:spLocks noChangeShapeType="1"/>
              </p:cNvSpPr>
              <p:nvPr/>
            </p:nvSpPr>
            <p:spPr bwMode="auto">
              <a:xfrm flipH="1">
                <a:off x="3575"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73" name="Line 560"/>
              <p:cNvSpPr>
                <a:spLocks noChangeShapeType="1"/>
              </p:cNvSpPr>
              <p:nvPr/>
            </p:nvSpPr>
            <p:spPr bwMode="auto">
              <a:xfrm flipH="1">
                <a:off x="3556"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74" name="Line 561"/>
              <p:cNvSpPr>
                <a:spLocks noChangeShapeType="1"/>
              </p:cNvSpPr>
              <p:nvPr/>
            </p:nvSpPr>
            <p:spPr bwMode="auto">
              <a:xfrm flipH="1">
                <a:off x="3535"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75" name="Line 562"/>
              <p:cNvSpPr>
                <a:spLocks noChangeShapeType="1"/>
              </p:cNvSpPr>
              <p:nvPr/>
            </p:nvSpPr>
            <p:spPr bwMode="auto">
              <a:xfrm flipH="1">
                <a:off x="3515"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76" name="Line 563"/>
              <p:cNvSpPr>
                <a:spLocks noChangeShapeType="1"/>
              </p:cNvSpPr>
              <p:nvPr/>
            </p:nvSpPr>
            <p:spPr bwMode="auto">
              <a:xfrm flipH="1">
                <a:off x="3495"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77" name="Line 564"/>
              <p:cNvSpPr>
                <a:spLocks noChangeShapeType="1"/>
              </p:cNvSpPr>
              <p:nvPr/>
            </p:nvSpPr>
            <p:spPr bwMode="auto">
              <a:xfrm flipH="1">
                <a:off x="3475" y="2412"/>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78" name="Line 565"/>
              <p:cNvSpPr>
                <a:spLocks noChangeShapeType="1"/>
              </p:cNvSpPr>
              <p:nvPr/>
            </p:nvSpPr>
            <p:spPr bwMode="auto">
              <a:xfrm flipH="1">
                <a:off x="3454"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79" name="Line 566"/>
              <p:cNvSpPr>
                <a:spLocks noChangeShapeType="1"/>
              </p:cNvSpPr>
              <p:nvPr/>
            </p:nvSpPr>
            <p:spPr bwMode="auto">
              <a:xfrm flipH="1">
                <a:off x="3434" y="2412"/>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80" name="Line 567"/>
              <p:cNvSpPr>
                <a:spLocks noChangeShapeType="1"/>
              </p:cNvSpPr>
              <p:nvPr/>
            </p:nvSpPr>
            <p:spPr bwMode="auto">
              <a:xfrm flipH="1">
                <a:off x="3424" y="2354"/>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81" name="Line 568"/>
              <p:cNvSpPr>
                <a:spLocks noChangeShapeType="1"/>
              </p:cNvSpPr>
              <p:nvPr/>
            </p:nvSpPr>
            <p:spPr bwMode="auto">
              <a:xfrm flipH="1">
                <a:off x="3424" y="2293"/>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82" name="Line 569"/>
              <p:cNvSpPr>
                <a:spLocks noChangeShapeType="1"/>
              </p:cNvSpPr>
              <p:nvPr/>
            </p:nvSpPr>
            <p:spPr bwMode="auto">
              <a:xfrm flipH="1">
                <a:off x="3424" y="2234"/>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83" name="Line 570"/>
              <p:cNvSpPr>
                <a:spLocks noChangeShapeType="1"/>
              </p:cNvSpPr>
              <p:nvPr/>
            </p:nvSpPr>
            <p:spPr bwMode="auto">
              <a:xfrm flipH="1">
                <a:off x="3424" y="2175"/>
                <a:ext cx="5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84" name="Line 571"/>
              <p:cNvSpPr>
                <a:spLocks noChangeShapeType="1"/>
              </p:cNvSpPr>
              <p:nvPr/>
            </p:nvSpPr>
            <p:spPr bwMode="auto">
              <a:xfrm flipH="1">
                <a:off x="5510"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85" name="Line 572"/>
              <p:cNvSpPr>
                <a:spLocks noChangeShapeType="1"/>
              </p:cNvSpPr>
              <p:nvPr/>
            </p:nvSpPr>
            <p:spPr bwMode="auto">
              <a:xfrm flipH="1">
                <a:off x="5490"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86" name="Line 573"/>
              <p:cNvSpPr>
                <a:spLocks noChangeShapeType="1"/>
              </p:cNvSpPr>
              <p:nvPr/>
            </p:nvSpPr>
            <p:spPr bwMode="auto">
              <a:xfrm flipH="1">
                <a:off x="5470"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87" name="Line 574"/>
              <p:cNvSpPr>
                <a:spLocks noChangeShapeType="1"/>
              </p:cNvSpPr>
              <p:nvPr/>
            </p:nvSpPr>
            <p:spPr bwMode="auto">
              <a:xfrm flipH="1">
                <a:off x="5449"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88" name="Line 575"/>
              <p:cNvSpPr>
                <a:spLocks noChangeShapeType="1"/>
              </p:cNvSpPr>
              <p:nvPr/>
            </p:nvSpPr>
            <p:spPr bwMode="auto">
              <a:xfrm flipH="1">
                <a:off x="5429"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89" name="Line 576"/>
              <p:cNvSpPr>
                <a:spLocks noChangeShapeType="1"/>
              </p:cNvSpPr>
              <p:nvPr/>
            </p:nvSpPr>
            <p:spPr bwMode="auto">
              <a:xfrm flipH="1">
                <a:off x="5409"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90" name="Line 577"/>
              <p:cNvSpPr>
                <a:spLocks noChangeShapeType="1"/>
              </p:cNvSpPr>
              <p:nvPr/>
            </p:nvSpPr>
            <p:spPr bwMode="auto">
              <a:xfrm flipH="1">
                <a:off x="5389"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91" name="Line 578"/>
              <p:cNvSpPr>
                <a:spLocks noChangeShapeType="1"/>
              </p:cNvSpPr>
              <p:nvPr/>
            </p:nvSpPr>
            <p:spPr bwMode="auto">
              <a:xfrm flipH="1">
                <a:off x="5368"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92" name="Line 579"/>
              <p:cNvSpPr>
                <a:spLocks noChangeShapeType="1"/>
              </p:cNvSpPr>
              <p:nvPr/>
            </p:nvSpPr>
            <p:spPr bwMode="auto">
              <a:xfrm flipH="1">
                <a:off x="5348"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93" name="Line 580"/>
              <p:cNvSpPr>
                <a:spLocks noChangeShapeType="1"/>
              </p:cNvSpPr>
              <p:nvPr/>
            </p:nvSpPr>
            <p:spPr bwMode="auto">
              <a:xfrm flipH="1">
                <a:off x="5328"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94" name="Line 581"/>
              <p:cNvSpPr>
                <a:spLocks noChangeShapeType="1"/>
              </p:cNvSpPr>
              <p:nvPr/>
            </p:nvSpPr>
            <p:spPr bwMode="auto">
              <a:xfrm flipH="1">
                <a:off x="5308"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95" name="Line 582"/>
              <p:cNvSpPr>
                <a:spLocks noChangeShapeType="1"/>
              </p:cNvSpPr>
              <p:nvPr/>
            </p:nvSpPr>
            <p:spPr bwMode="auto">
              <a:xfrm flipH="1">
                <a:off x="5289"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96" name="Line 583"/>
              <p:cNvSpPr>
                <a:spLocks noChangeShapeType="1"/>
              </p:cNvSpPr>
              <p:nvPr/>
            </p:nvSpPr>
            <p:spPr bwMode="auto">
              <a:xfrm flipH="1">
                <a:off x="5268"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97" name="Line 584"/>
              <p:cNvSpPr>
                <a:spLocks noChangeShapeType="1"/>
              </p:cNvSpPr>
              <p:nvPr/>
            </p:nvSpPr>
            <p:spPr bwMode="auto">
              <a:xfrm flipH="1">
                <a:off x="5248"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98" name="Line 585"/>
              <p:cNvSpPr>
                <a:spLocks noChangeShapeType="1"/>
              </p:cNvSpPr>
              <p:nvPr/>
            </p:nvSpPr>
            <p:spPr bwMode="auto">
              <a:xfrm flipH="1">
                <a:off x="5228"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699" name="Line 586"/>
              <p:cNvSpPr>
                <a:spLocks noChangeShapeType="1"/>
              </p:cNvSpPr>
              <p:nvPr/>
            </p:nvSpPr>
            <p:spPr bwMode="auto">
              <a:xfrm flipH="1">
                <a:off x="5208"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00" name="Line 587"/>
              <p:cNvSpPr>
                <a:spLocks noChangeShapeType="1"/>
              </p:cNvSpPr>
              <p:nvPr/>
            </p:nvSpPr>
            <p:spPr bwMode="auto">
              <a:xfrm flipH="1">
                <a:off x="5187"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01" name="Line 588"/>
              <p:cNvSpPr>
                <a:spLocks noChangeShapeType="1"/>
              </p:cNvSpPr>
              <p:nvPr/>
            </p:nvSpPr>
            <p:spPr bwMode="auto">
              <a:xfrm flipH="1">
                <a:off x="5167"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02" name="Line 589"/>
              <p:cNvSpPr>
                <a:spLocks noChangeShapeType="1"/>
              </p:cNvSpPr>
              <p:nvPr/>
            </p:nvSpPr>
            <p:spPr bwMode="auto">
              <a:xfrm flipH="1">
                <a:off x="5147"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03" name="Line 590"/>
              <p:cNvSpPr>
                <a:spLocks noChangeShapeType="1"/>
              </p:cNvSpPr>
              <p:nvPr/>
            </p:nvSpPr>
            <p:spPr bwMode="auto">
              <a:xfrm flipH="1">
                <a:off x="5127"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04" name="Line 591"/>
              <p:cNvSpPr>
                <a:spLocks noChangeShapeType="1"/>
              </p:cNvSpPr>
              <p:nvPr/>
            </p:nvSpPr>
            <p:spPr bwMode="auto">
              <a:xfrm flipH="1">
                <a:off x="5107"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05" name="Line 592"/>
              <p:cNvSpPr>
                <a:spLocks noChangeShapeType="1"/>
              </p:cNvSpPr>
              <p:nvPr/>
            </p:nvSpPr>
            <p:spPr bwMode="auto">
              <a:xfrm flipH="1">
                <a:off x="5086"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06" name="Line 593"/>
              <p:cNvSpPr>
                <a:spLocks noChangeShapeType="1"/>
              </p:cNvSpPr>
              <p:nvPr/>
            </p:nvSpPr>
            <p:spPr bwMode="auto">
              <a:xfrm flipH="1">
                <a:off x="5066"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07" name="Line 594"/>
              <p:cNvSpPr>
                <a:spLocks noChangeShapeType="1"/>
              </p:cNvSpPr>
              <p:nvPr/>
            </p:nvSpPr>
            <p:spPr bwMode="auto">
              <a:xfrm flipH="1">
                <a:off x="5046"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08" name="Line 595"/>
              <p:cNvSpPr>
                <a:spLocks noChangeShapeType="1"/>
              </p:cNvSpPr>
              <p:nvPr/>
            </p:nvSpPr>
            <p:spPr bwMode="auto">
              <a:xfrm flipH="1">
                <a:off x="5026"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09" name="Line 596"/>
              <p:cNvSpPr>
                <a:spLocks noChangeShapeType="1"/>
              </p:cNvSpPr>
              <p:nvPr/>
            </p:nvSpPr>
            <p:spPr bwMode="auto">
              <a:xfrm flipH="1">
                <a:off x="5005"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10" name="Line 597"/>
              <p:cNvSpPr>
                <a:spLocks noChangeShapeType="1"/>
              </p:cNvSpPr>
              <p:nvPr/>
            </p:nvSpPr>
            <p:spPr bwMode="auto">
              <a:xfrm flipH="1">
                <a:off x="4986"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11" name="Line 598"/>
              <p:cNvSpPr>
                <a:spLocks noChangeShapeType="1"/>
              </p:cNvSpPr>
              <p:nvPr/>
            </p:nvSpPr>
            <p:spPr bwMode="auto">
              <a:xfrm flipH="1">
                <a:off x="4966"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12" name="Line 599"/>
              <p:cNvSpPr>
                <a:spLocks noChangeShapeType="1"/>
              </p:cNvSpPr>
              <p:nvPr/>
            </p:nvSpPr>
            <p:spPr bwMode="auto">
              <a:xfrm flipH="1">
                <a:off x="4946"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13" name="Line 600"/>
              <p:cNvSpPr>
                <a:spLocks noChangeShapeType="1"/>
              </p:cNvSpPr>
              <p:nvPr/>
            </p:nvSpPr>
            <p:spPr bwMode="auto">
              <a:xfrm flipH="1">
                <a:off x="4926"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14" name="Line 601"/>
              <p:cNvSpPr>
                <a:spLocks noChangeShapeType="1"/>
              </p:cNvSpPr>
              <p:nvPr/>
            </p:nvSpPr>
            <p:spPr bwMode="auto">
              <a:xfrm flipH="1">
                <a:off x="4905"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15" name="Line 602"/>
              <p:cNvSpPr>
                <a:spLocks noChangeShapeType="1"/>
              </p:cNvSpPr>
              <p:nvPr/>
            </p:nvSpPr>
            <p:spPr bwMode="auto">
              <a:xfrm flipH="1">
                <a:off x="4885"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16" name="Line 603"/>
              <p:cNvSpPr>
                <a:spLocks noChangeShapeType="1"/>
              </p:cNvSpPr>
              <p:nvPr/>
            </p:nvSpPr>
            <p:spPr bwMode="auto">
              <a:xfrm flipH="1">
                <a:off x="4865"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17" name="Line 604"/>
              <p:cNvSpPr>
                <a:spLocks noChangeShapeType="1"/>
              </p:cNvSpPr>
              <p:nvPr/>
            </p:nvSpPr>
            <p:spPr bwMode="auto">
              <a:xfrm flipH="1">
                <a:off x="4845"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18" name="Line 605"/>
              <p:cNvSpPr>
                <a:spLocks noChangeShapeType="1"/>
              </p:cNvSpPr>
              <p:nvPr/>
            </p:nvSpPr>
            <p:spPr bwMode="auto">
              <a:xfrm flipH="1">
                <a:off x="4824"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19" name="Line 606"/>
              <p:cNvSpPr>
                <a:spLocks noChangeShapeType="1"/>
              </p:cNvSpPr>
              <p:nvPr/>
            </p:nvSpPr>
            <p:spPr bwMode="auto">
              <a:xfrm flipH="1">
                <a:off x="4804"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20" name="Line 607"/>
              <p:cNvSpPr>
                <a:spLocks noChangeShapeType="1"/>
              </p:cNvSpPr>
              <p:nvPr/>
            </p:nvSpPr>
            <p:spPr bwMode="auto">
              <a:xfrm flipH="1">
                <a:off x="4784"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21" name="Line 608"/>
              <p:cNvSpPr>
                <a:spLocks noChangeShapeType="1"/>
              </p:cNvSpPr>
              <p:nvPr/>
            </p:nvSpPr>
            <p:spPr bwMode="auto">
              <a:xfrm flipH="1">
                <a:off x="4764"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22" name="Line 609"/>
              <p:cNvSpPr>
                <a:spLocks noChangeShapeType="1"/>
              </p:cNvSpPr>
              <p:nvPr/>
            </p:nvSpPr>
            <p:spPr bwMode="auto">
              <a:xfrm flipH="1">
                <a:off x="4744"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23" name="Line 610"/>
              <p:cNvSpPr>
                <a:spLocks noChangeShapeType="1"/>
              </p:cNvSpPr>
              <p:nvPr/>
            </p:nvSpPr>
            <p:spPr bwMode="auto">
              <a:xfrm flipH="1">
                <a:off x="4723"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24" name="Line 611"/>
              <p:cNvSpPr>
                <a:spLocks noChangeShapeType="1"/>
              </p:cNvSpPr>
              <p:nvPr/>
            </p:nvSpPr>
            <p:spPr bwMode="auto">
              <a:xfrm flipH="1">
                <a:off x="4704"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25" name="Line 612"/>
              <p:cNvSpPr>
                <a:spLocks noChangeShapeType="1"/>
              </p:cNvSpPr>
              <p:nvPr/>
            </p:nvSpPr>
            <p:spPr bwMode="auto">
              <a:xfrm flipH="1">
                <a:off x="4684"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26" name="Line 613"/>
              <p:cNvSpPr>
                <a:spLocks noChangeShapeType="1"/>
              </p:cNvSpPr>
              <p:nvPr/>
            </p:nvSpPr>
            <p:spPr bwMode="auto">
              <a:xfrm flipH="1">
                <a:off x="4664"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27" name="Line 614"/>
              <p:cNvSpPr>
                <a:spLocks noChangeShapeType="1"/>
              </p:cNvSpPr>
              <p:nvPr/>
            </p:nvSpPr>
            <p:spPr bwMode="auto">
              <a:xfrm flipH="1">
                <a:off x="4643"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28" name="Line 615"/>
              <p:cNvSpPr>
                <a:spLocks noChangeShapeType="1"/>
              </p:cNvSpPr>
              <p:nvPr/>
            </p:nvSpPr>
            <p:spPr bwMode="auto">
              <a:xfrm flipH="1">
                <a:off x="4623"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29" name="Line 616"/>
              <p:cNvSpPr>
                <a:spLocks noChangeShapeType="1"/>
              </p:cNvSpPr>
              <p:nvPr/>
            </p:nvSpPr>
            <p:spPr bwMode="auto">
              <a:xfrm flipH="1">
                <a:off x="4603"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30" name="Line 617"/>
              <p:cNvSpPr>
                <a:spLocks noChangeShapeType="1"/>
              </p:cNvSpPr>
              <p:nvPr/>
            </p:nvSpPr>
            <p:spPr bwMode="auto">
              <a:xfrm flipH="1">
                <a:off x="4583"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31" name="Line 618"/>
              <p:cNvSpPr>
                <a:spLocks noChangeShapeType="1"/>
              </p:cNvSpPr>
              <p:nvPr/>
            </p:nvSpPr>
            <p:spPr bwMode="auto">
              <a:xfrm flipH="1">
                <a:off x="4563"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32" name="Line 619"/>
              <p:cNvSpPr>
                <a:spLocks noChangeShapeType="1"/>
              </p:cNvSpPr>
              <p:nvPr/>
            </p:nvSpPr>
            <p:spPr bwMode="auto">
              <a:xfrm flipH="1">
                <a:off x="4542"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33" name="Line 620"/>
              <p:cNvSpPr>
                <a:spLocks noChangeShapeType="1"/>
              </p:cNvSpPr>
              <p:nvPr/>
            </p:nvSpPr>
            <p:spPr bwMode="auto">
              <a:xfrm flipH="1">
                <a:off x="4522"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34" name="Line 621"/>
              <p:cNvSpPr>
                <a:spLocks noChangeShapeType="1"/>
              </p:cNvSpPr>
              <p:nvPr/>
            </p:nvSpPr>
            <p:spPr bwMode="auto">
              <a:xfrm flipH="1">
                <a:off x="4502"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35" name="Line 622"/>
              <p:cNvSpPr>
                <a:spLocks noChangeShapeType="1"/>
              </p:cNvSpPr>
              <p:nvPr/>
            </p:nvSpPr>
            <p:spPr bwMode="auto">
              <a:xfrm flipH="1">
                <a:off x="4482"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736" name="Line 623"/>
              <p:cNvSpPr>
                <a:spLocks noChangeShapeType="1"/>
              </p:cNvSpPr>
              <p:nvPr/>
            </p:nvSpPr>
            <p:spPr bwMode="auto">
              <a:xfrm flipH="1">
                <a:off x="4461" y="2175"/>
                <a:ext cx="8" cy="1"/>
              </a:xfrm>
              <a:prstGeom prst="line">
                <a:avLst/>
              </a:prstGeom>
              <a:noFill/>
              <a:ln w="3175">
                <a:solidFill>
                  <a:srgbClr val="000000"/>
                </a:solidFill>
                <a:round/>
                <a:headEnd/>
                <a:tailEnd/>
              </a:ln>
            </p:spPr>
            <p:txBody>
              <a:bodyPr>
                <a:prstTxWarp prst="textNoShape">
                  <a:avLst/>
                </a:prstTxWarp>
              </a:bodyPr>
              <a:lstStyle/>
              <a:p>
                <a:endParaRPr lang="en-US"/>
              </a:p>
            </p:txBody>
          </p:sp>
        </p:grpSp>
        <p:grpSp>
          <p:nvGrpSpPr>
            <p:cNvPr id="6" name="Group 2626"/>
            <p:cNvGrpSpPr>
              <a:grpSpLocks/>
            </p:cNvGrpSpPr>
            <p:nvPr/>
          </p:nvGrpSpPr>
          <p:grpSpPr bwMode="auto">
            <a:xfrm>
              <a:off x="3424" y="1706"/>
              <a:ext cx="2092" cy="470"/>
              <a:chOff x="3424" y="1706"/>
              <a:chExt cx="2092" cy="470"/>
            </a:xfrm>
          </p:grpSpPr>
          <p:sp>
            <p:nvSpPr>
              <p:cNvPr id="68337" name="Line 625"/>
              <p:cNvSpPr>
                <a:spLocks noChangeShapeType="1"/>
              </p:cNvSpPr>
              <p:nvPr/>
            </p:nvSpPr>
            <p:spPr bwMode="auto">
              <a:xfrm flipH="1">
                <a:off x="4441"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38" name="Line 626"/>
              <p:cNvSpPr>
                <a:spLocks noChangeShapeType="1"/>
              </p:cNvSpPr>
              <p:nvPr/>
            </p:nvSpPr>
            <p:spPr bwMode="auto">
              <a:xfrm flipH="1">
                <a:off x="4421"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39" name="Line 627"/>
              <p:cNvSpPr>
                <a:spLocks noChangeShapeType="1"/>
              </p:cNvSpPr>
              <p:nvPr/>
            </p:nvSpPr>
            <p:spPr bwMode="auto">
              <a:xfrm flipH="1">
                <a:off x="4402"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40" name="Line 628"/>
              <p:cNvSpPr>
                <a:spLocks noChangeShapeType="1"/>
              </p:cNvSpPr>
              <p:nvPr/>
            </p:nvSpPr>
            <p:spPr bwMode="auto">
              <a:xfrm flipH="1">
                <a:off x="4382"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41" name="Line 629"/>
              <p:cNvSpPr>
                <a:spLocks noChangeShapeType="1"/>
              </p:cNvSpPr>
              <p:nvPr/>
            </p:nvSpPr>
            <p:spPr bwMode="auto">
              <a:xfrm flipH="1">
                <a:off x="4361"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42" name="Line 630"/>
              <p:cNvSpPr>
                <a:spLocks noChangeShapeType="1"/>
              </p:cNvSpPr>
              <p:nvPr/>
            </p:nvSpPr>
            <p:spPr bwMode="auto">
              <a:xfrm flipH="1">
                <a:off x="4341"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43" name="Line 631"/>
              <p:cNvSpPr>
                <a:spLocks noChangeShapeType="1"/>
              </p:cNvSpPr>
              <p:nvPr/>
            </p:nvSpPr>
            <p:spPr bwMode="auto">
              <a:xfrm flipH="1">
                <a:off x="4321"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44" name="Line 632"/>
              <p:cNvSpPr>
                <a:spLocks noChangeShapeType="1"/>
              </p:cNvSpPr>
              <p:nvPr/>
            </p:nvSpPr>
            <p:spPr bwMode="auto">
              <a:xfrm flipH="1">
                <a:off x="4301"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45" name="Line 633"/>
              <p:cNvSpPr>
                <a:spLocks noChangeShapeType="1"/>
              </p:cNvSpPr>
              <p:nvPr/>
            </p:nvSpPr>
            <p:spPr bwMode="auto">
              <a:xfrm flipH="1">
                <a:off x="4281"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46" name="Line 634"/>
              <p:cNvSpPr>
                <a:spLocks noChangeShapeType="1"/>
              </p:cNvSpPr>
              <p:nvPr/>
            </p:nvSpPr>
            <p:spPr bwMode="auto">
              <a:xfrm flipH="1">
                <a:off x="4260"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47" name="Line 635"/>
              <p:cNvSpPr>
                <a:spLocks noChangeShapeType="1"/>
              </p:cNvSpPr>
              <p:nvPr/>
            </p:nvSpPr>
            <p:spPr bwMode="auto">
              <a:xfrm flipH="1">
                <a:off x="4240"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48" name="Line 636"/>
              <p:cNvSpPr>
                <a:spLocks noChangeShapeType="1"/>
              </p:cNvSpPr>
              <p:nvPr/>
            </p:nvSpPr>
            <p:spPr bwMode="auto">
              <a:xfrm flipH="1">
                <a:off x="4220"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49" name="Line 637"/>
              <p:cNvSpPr>
                <a:spLocks noChangeShapeType="1"/>
              </p:cNvSpPr>
              <p:nvPr/>
            </p:nvSpPr>
            <p:spPr bwMode="auto">
              <a:xfrm flipH="1">
                <a:off x="4200"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50" name="Line 638"/>
              <p:cNvSpPr>
                <a:spLocks noChangeShapeType="1"/>
              </p:cNvSpPr>
              <p:nvPr/>
            </p:nvSpPr>
            <p:spPr bwMode="auto">
              <a:xfrm flipH="1">
                <a:off x="4179"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51" name="Line 639"/>
              <p:cNvSpPr>
                <a:spLocks noChangeShapeType="1"/>
              </p:cNvSpPr>
              <p:nvPr/>
            </p:nvSpPr>
            <p:spPr bwMode="auto">
              <a:xfrm flipH="1">
                <a:off x="4159"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52" name="Line 640"/>
              <p:cNvSpPr>
                <a:spLocks noChangeShapeType="1"/>
              </p:cNvSpPr>
              <p:nvPr/>
            </p:nvSpPr>
            <p:spPr bwMode="auto">
              <a:xfrm flipH="1">
                <a:off x="4139"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53" name="Line 641"/>
              <p:cNvSpPr>
                <a:spLocks noChangeShapeType="1"/>
              </p:cNvSpPr>
              <p:nvPr/>
            </p:nvSpPr>
            <p:spPr bwMode="auto">
              <a:xfrm flipH="1">
                <a:off x="4120"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54" name="Line 642"/>
              <p:cNvSpPr>
                <a:spLocks noChangeShapeType="1"/>
              </p:cNvSpPr>
              <p:nvPr/>
            </p:nvSpPr>
            <p:spPr bwMode="auto">
              <a:xfrm flipH="1">
                <a:off x="4100"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55" name="Line 643"/>
              <p:cNvSpPr>
                <a:spLocks noChangeShapeType="1"/>
              </p:cNvSpPr>
              <p:nvPr/>
            </p:nvSpPr>
            <p:spPr bwMode="auto">
              <a:xfrm flipH="1">
                <a:off x="4079"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56" name="Line 644"/>
              <p:cNvSpPr>
                <a:spLocks noChangeShapeType="1"/>
              </p:cNvSpPr>
              <p:nvPr/>
            </p:nvSpPr>
            <p:spPr bwMode="auto">
              <a:xfrm flipH="1">
                <a:off x="4059"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57" name="Line 645"/>
              <p:cNvSpPr>
                <a:spLocks noChangeShapeType="1"/>
              </p:cNvSpPr>
              <p:nvPr/>
            </p:nvSpPr>
            <p:spPr bwMode="auto">
              <a:xfrm flipH="1">
                <a:off x="4039"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58" name="Line 646"/>
              <p:cNvSpPr>
                <a:spLocks noChangeShapeType="1"/>
              </p:cNvSpPr>
              <p:nvPr/>
            </p:nvSpPr>
            <p:spPr bwMode="auto">
              <a:xfrm flipH="1">
                <a:off x="4019"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59" name="Line 647"/>
              <p:cNvSpPr>
                <a:spLocks noChangeShapeType="1"/>
              </p:cNvSpPr>
              <p:nvPr/>
            </p:nvSpPr>
            <p:spPr bwMode="auto">
              <a:xfrm flipH="1">
                <a:off x="3998"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60" name="Line 648"/>
              <p:cNvSpPr>
                <a:spLocks noChangeShapeType="1"/>
              </p:cNvSpPr>
              <p:nvPr/>
            </p:nvSpPr>
            <p:spPr bwMode="auto">
              <a:xfrm flipH="1">
                <a:off x="3978"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61" name="Line 649"/>
              <p:cNvSpPr>
                <a:spLocks noChangeShapeType="1"/>
              </p:cNvSpPr>
              <p:nvPr/>
            </p:nvSpPr>
            <p:spPr bwMode="auto">
              <a:xfrm flipH="1">
                <a:off x="3958"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62" name="Line 650"/>
              <p:cNvSpPr>
                <a:spLocks noChangeShapeType="1"/>
              </p:cNvSpPr>
              <p:nvPr/>
            </p:nvSpPr>
            <p:spPr bwMode="auto">
              <a:xfrm flipH="1">
                <a:off x="3938"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63" name="Line 651"/>
              <p:cNvSpPr>
                <a:spLocks noChangeShapeType="1"/>
              </p:cNvSpPr>
              <p:nvPr/>
            </p:nvSpPr>
            <p:spPr bwMode="auto">
              <a:xfrm flipH="1">
                <a:off x="3918"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64" name="Line 652"/>
              <p:cNvSpPr>
                <a:spLocks noChangeShapeType="1"/>
              </p:cNvSpPr>
              <p:nvPr/>
            </p:nvSpPr>
            <p:spPr bwMode="auto">
              <a:xfrm flipH="1">
                <a:off x="3897"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65" name="Line 653"/>
              <p:cNvSpPr>
                <a:spLocks noChangeShapeType="1"/>
              </p:cNvSpPr>
              <p:nvPr/>
            </p:nvSpPr>
            <p:spPr bwMode="auto">
              <a:xfrm flipH="1">
                <a:off x="3877"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66" name="Line 654"/>
              <p:cNvSpPr>
                <a:spLocks noChangeShapeType="1"/>
              </p:cNvSpPr>
              <p:nvPr/>
            </p:nvSpPr>
            <p:spPr bwMode="auto">
              <a:xfrm flipH="1">
                <a:off x="3857"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67" name="Line 655"/>
              <p:cNvSpPr>
                <a:spLocks noChangeShapeType="1"/>
              </p:cNvSpPr>
              <p:nvPr/>
            </p:nvSpPr>
            <p:spPr bwMode="auto">
              <a:xfrm flipH="1">
                <a:off x="3838"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68" name="Line 656"/>
              <p:cNvSpPr>
                <a:spLocks noChangeShapeType="1"/>
              </p:cNvSpPr>
              <p:nvPr/>
            </p:nvSpPr>
            <p:spPr bwMode="auto">
              <a:xfrm flipH="1">
                <a:off x="3817"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69" name="Line 657"/>
              <p:cNvSpPr>
                <a:spLocks noChangeShapeType="1"/>
              </p:cNvSpPr>
              <p:nvPr/>
            </p:nvSpPr>
            <p:spPr bwMode="auto">
              <a:xfrm flipH="1">
                <a:off x="3797"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70" name="Line 658"/>
              <p:cNvSpPr>
                <a:spLocks noChangeShapeType="1"/>
              </p:cNvSpPr>
              <p:nvPr/>
            </p:nvSpPr>
            <p:spPr bwMode="auto">
              <a:xfrm flipH="1">
                <a:off x="3777"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71" name="Line 659"/>
              <p:cNvSpPr>
                <a:spLocks noChangeShapeType="1"/>
              </p:cNvSpPr>
              <p:nvPr/>
            </p:nvSpPr>
            <p:spPr bwMode="auto">
              <a:xfrm flipH="1">
                <a:off x="3757"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72" name="Line 660"/>
              <p:cNvSpPr>
                <a:spLocks noChangeShapeType="1"/>
              </p:cNvSpPr>
              <p:nvPr/>
            </p:nvSpPr>
            <p:spPr bwMode="auto">
              <a:xfrm flipH="1">
                <a:off x="3737"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73" name="Line 661"/>
              <p:cNvSpPr>
                <a:spLocks noChangeShapeType="1"/>
              </p:cNvSpPr>
              <p:nvPr/>
            </p:nvSpPr>
            <p:spPr bwMode="auto">
              <a:xfrm flipH="1">
                <a:off x="3716"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74" name="Line 662"/>
              <p:cNvSpPr>
                <a:spLocks noChangeShapeType="1"/>
              </p:cNvSpPr>
              <p:nvPr/>
            </p:nvSpPr>
            <p:spPr bwMode="auto">
              <a:xfrm flipH="1">
                <a:off x="3696"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75" name="Line 663"/>
              <p:cNvSpPr>
                <a:spLocks noChangeShapeType="1"/>
              </p:cNvSpPr>
              <p:nvPr/>
            </p:nvSpPr>
            <p:spPr bwMode="auto">
              <a:xfrm flipH="1">
                <a:off x="3676"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76" name="Line 664"/>
              <p:cNvSpPr>
                <a:spLocks noChangeShapeType="1"/>
              </p:cNvSpPr>
              <p:nvPr/>
            </p:nvSpPr>
            <p:spPr bwMode="auto">
              <a:xfrm flipH="1">
                <a:off x="3656"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77" name="Line 665"/>
              <p:cNvSpPr>
                <a:spLocks noChangeShapeType="1"/>
              </p:cNvSpPr>
              <p:nvPr/>
            </p:nvSpPr>
            <p:spPr bwMode="auto">
              <a:xfrm flipH="1">
                <a:off x="3635"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78" name="Line 666"/>
              <p:cNvSpPr>
                <a:spLocks noChangeShapeType="1"/>
              </p:cNvSpPr>
              <p:nvPr/>
            </p:nvSpPr>
            <p:spPr bwMode="auto">
              <a:xfrm flipH="1">
                <a:off x="3615" y="2175"/>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79" name="Line 667"/>
              <p:cNvSpPr>
                <a:spLocks noChangeShapeType="1"/>
              </p:cNvSpPr>
              <p:nvPr/>
            </p:nvSpPr>
            <p:spPr bwMode="auto">
              <a:xfrm flipH="1">
                <a:off x="3595"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80" name="Line 668"/>
              <p:cNvSpPr>
                <a:spLocks noChangeShapeType="1"/>
              </p:cNvSpPr>
              <p:nvPr/>
            </p:nvSpPr>
            <p:spPr bwMode="auto">
              <a:xfrm flipH="1">
                <a:off x="3575"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81" name="Line 669"/>
              <p:cNvSpPr>
                <a:spLocks noChangeShapeType="1"/>
              </p:cNvSpPr>
              <p:nvPr/>
            </p:nvSpPr>
            <p:spPr bwMode="auto">
              <a:xfrm flipH="1">
                <a:off x="3556"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82" name="Line 670"/>
              <p:cNvSpPr>
                <a:spLocks noChangeShapeType="1"/>
              </p:cNvSpPr>
              <p:nvPr/>
            </p:nvSpPr>
            <p:spPr bwMode="auto">
              <a:xfrm flipH="1">
                <a:off x="3535"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83" name="Line 671"/>
              <p:cNvSpPr>
                <a:spLocks noChangeShapeType="1"/>
              </p:cNvSpPr>
              <p:nvPr/>
            </p:nvSpPr>
            <p:spPr bwMode="auto">
              <a:xfrm flipH="1">
                <a:off x="3515"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84" name="Line 672"/>
              <p:cNvSpPr>
                <a:spLocks noChangeShapeType="1"/>
              </p:cNvSpPr>
              <p:nvPr/>
            </p:nvSpPr>
            <p:spPr bwMode="auto">
              <a:xfrm flipH="1">
                <a:off x="3495"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85" name="Line 673"/>
              <p:cNvSpPr>
                <a:spLocks noChangeShapeType="1"/>
              </p:cNvSpPr>
              <p:nvPr/>
            </p:nvSpPr>
            <p:spPr bwMode="auto">
              <a:xfrm flipH="1">
                <a:off x="3475" y="2175"/>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86" name="Line 674"/>
              <p:cNvSpPr>
                <a:spLocks noChangeShapeType="1"/>
              </p:cNvSpPr>
              <p:nvPr/>
            </p:nvSpPr>
            <p:spPr bwMode="auto">
              <a:xfrm flipH="1">
                <a:off x="3454"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87" name="Line 675"/>
              <p:cNvSpPr>
                <a:spLocks noChangeShapeType="1"/>
              </p:cNvSpPr>
              <p:nvPr/>
            </p:nvSpPr>
            <p:spPr bwMode="auto">
              <a:xfrm flipH="1">
                <a:off x="3434" y="2175"/>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88" name="Line 676"/>
              <p:cNvSpPr>
                <a:spLocks noChangeShapeType="1"/>
              </p:cNvSpPr>
              <p:nvPr/>
            </p:nvSpPr>
            <p:spPr bwMode="auto">
              <a:xfrm flipH="1">
                <a:off x="3424" y="2117"/>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89" name="Line 677"/>
              <p:cNvSpPr>
                <a:spLocks noChangeShapeType="1"/>
              </p:cNvSpPr>
              <p:nvPr/>
            </p:nvSpPr>
            <p:spPr bwMode="auto">
              <a:xfrm flipH="1">
                <a:off x="3424" y="2058"/>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90" name="Line 678"/>
              <p:cNvSpPr>
                <a:spLocks noChangeShapeType="1"/>
              </p:cNvSpPr>
              <p:nvPr/>
            </p:nvSpPr>
            <p:spPr bwMode="auto">
              <a:xfrm flipH="1">
                <a:off x="3424" y="1999"/>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91" name="Line 679"/>
              <p:cNvSpPr>
                <a:spLocks noChangeShapeType="1"/>
              </p:cNvSpPr>
              <p:nvPr/>
            </p:nvSpPr>
            <p:spPr bwMode="auto">
              <a:xfrm flipH="1">
                <a:off x="3424" y="1940"/>
                <a:ext cx="5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92" name="Line 680"/>
              <p:cNvSpPr>
                <a:spLocks noChangeShapeType="1"/>
              </p:cNvSpPr>
              <p:nvPr/>
            </p:nvSpPr>
            <p:spPr bwMode="auto">
              <a:xfrm flipH="1">
                <a:off x="5510"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93" name="Line 681"/>
              <p:cNvSpPr>
                <a:spLocks noChangeShapeType="1"/>
              </p:cNvSpPr>
              <p:nvPr/>
            </p:nvSpPr>
            <p:spPr bwMode="auto">
              <a:xfrm flipH="1">
                <a:off x="5490"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94" name="Line 682"/>
              <p:cNvSpPr>
                <a:spLocks noChangeShapeType="1"/>
              </p:cNvSpPr>
              <p:nvPr/>
            </p:nvSpPr>
            <p:spPr bwMode="auto">
              <a:xfrm flipH="1">
                <a:off x="5470"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95" name="Line 683"/>
              <p:cNvSpPr>
                <a:spLocks noChangeShapeType="1"/>
              </p:cNvSpPr>
              <p:nvPr/>
            </p:nvSpPr>
            <p:spPr bwMode="auto">
              <a:xfrm flipH="1">
                <a:off x="5449"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96" name="Line 684"/>
              <p:cNvSpPr>
                <a:spLocks noChangeShapeType="1"/>
              </p:cNvSpPr>
              <p:nvPr/>
            </p:nvSpPr>
            <p:spPr bwMode="auto">
              <a:xfrm flipH="1">
                <a:off x="5429"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97" name="Line 685"/>
              <p:cNvSpPr>
                <a:spLocks noChangeShapeType="1"/>
              </p:cNvSpPr>
              <p:nvPr/>
            </p:nvSpPr>
            <p:spPr bwMode="auto">
              <a:xfrm flipH="1">
                <a:off x="5409"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98" name="Line 686"/>
              <p:cNvSpPr>
                <a:spLocks noChangeShapeType="1"/>
              </p:cNvSpPr>
              <p:nvPr/>
            </p:nvSpPr>
            <p:spPr bwMode="auto">
              <a:xfrm flipH="1">
                <a:off x="5389"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99" name="Line 687"/>
              <p:cNvSpPr>
                <a:spLocks noChangeShapeType="1"/>
              </p:cNvSpPr>
              <p:nvPr/>
            </p:nvSpPr>
            <p:spPr bwMode="auto">
              <a:xfrm flipH="1">
                <a:off x="5368"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00" name="Line 688"/>
              <p:cNvSpPr>
                <a:spLocks noChangeShapeType="1"/>
              </p:cNvSpPr>
              <p:nvPr/>
            </p:nvSpPr>
            <p:spPr bwMode="auto">
              <a:xfrm flipH="1">
                <a:off x="5348"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01" name="Line 689"/>
              <p:cNvSpPr>
                <a:spLocks noChangeShapeType="1"/>
              </p:cNvSpPr>
              <p:nvPr/>
            </p:nvSpPr>
            <p:spPr bwMode="auto">
              <a:xfrm flipH="1">
                <a:off x="5328"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02" name="Line 690"/>
              <p:cNvSpPr>
                <a:spLocks noChangeShapeType="1"/>
              </p:cNvSpPr>
              <p:nvPr/>
            </p:nvSpPr>
            <p:spPr bwMode="auto">
              <a:xfrm flipH="1">
                <a:off x="5308"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03" name="Line 691"/>
              <p:cNvSpPr>
                <a:spLocks noChangeShapeType="1"/>
              </p:cNvSpPr>
              <p:nvPr/>
            </p:nvSpPr>
            <p:spPr bwMode="auto">
              <a:xfrm flipH="1">
                <a:off x="5289"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04" name="Line 692"/>
              <p:cNvSpPr>
                <a:spLocks noChangeShapeType="1"/>
              </p:cNvSpPr>
              <p:nvPr/>
            </p:nvSpPr>
            <p:spPr bwMode="auto">
              <a:xfrm flipH="1">
                <a:off x="5268"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05" name="Line 693"/>
              <p:cNvSpPr>
                <a:spLocks noChangeShapeType="1"/>
              </p:cNvSpPr>
              <p:nvPr/>
            </p:nvSpPr>
            <p:spPr bwMode="auto">
              <a:xfrm flipH="1">
                <a:off x="5248"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06" name="Line 694"/>
              <p:cNvSpPr>
                <a:spLocks noChangeShapeType="1"/>
              </p:cNvSpPr>
              <p:nvPr/>
            </p:nvSpPr>
            <p:spPr bwMode="auto">
              <a:xfrm flipH="1">
                <a:off x="5228"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07" name="Line 695"/>
              <p:cNvSpPr>
                <a:spLocks noChangeShapeType="1"/>
              </p:cNvSpPr>
              <p:nvPr/>
            </p:nvSpPr>
            <p:spPr bwMode="auto">
              <a:xfrm flipH="1">
                <a:off x="5208"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08" name="Line 696"/>
              <p:cNvSpPr>
                <a:spLocks noChangeShapeType="1"/>
              </p:cNvSpPr>
              <p:nvPr/>
            </p:nvSpPr>
            <p:spPr bwMode="auto">
              <a:xfrm flipH="1">
                <a:off x="5187"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09" name="Line 697"/>
              <p:cNvSpPr>
                <a:spLocks noChangeShapeType="1"/>
              </p:cNvSpPr>
              <p:nvPr/>
            </p:nvSpPr>
            <p:spPr bwMode="auto">
              <a:xfrm flipH="1">
                <a:off x="5167"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10" name="Line 698"/>
              <p:cNvSpPr>
                <a:spLocks noChangeShapeType="1"/>
              </p:cNvSpPr>
              <p:nvPr/>
            </p:nvSpPr>
            <p:spPr bwMode="auto">
              <a:xfrm flipH="1">
                <a:off x="5147"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11" name="Line 699"/>
              <p:cNvSpPr>
                <a:spLocks noChangeShapeType="1"/>
              </p:cNvSpPr>
              <p:nvPr/>
            </p:nvSpPr>
            <p:spPr bwMode="auto">
              <a:xfrm flipH="1">
                <a:off x="5127"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12" name="Line 700"/>
              <p:cNvSpPr>
                <a:spLocks noChangeShapeType="1"/>
              </p:cNvSpPr>
              <p:nvPr/>
            </p:nvSpPr>
            <p:spPr bwMode="auto">
              <a:xfrm flipH="1">
                <a:off x="5107"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13" name="Line 701"/>
              <p:cNvSpPr>
                <a:spLocks noChangeShapeType="1"/>
              </p:cNvSpPr>
              <p:nvPr/>
            </p:nvSpPr>
            <p:spPr bwMode="auto">
              <a:xfrm flipH="1">
                <a:off x="5086"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14" name="Line 702"/>
              <p:cNvSpPr>
                <a:spLocks noChangeShapeType="1"/>
              </p:cNvSpPr>
              <p:nvPr/>
            </p:nvSpPr>
            <p:spPr bwMode="auto">
              <a:xfrm flipH="1">
                <a:off x="5066"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15" name="Line 703"/>
              <p:cNvSpPr>
                <a:spLocks noChangeShapeType="1"/>
              </p:cNvSpPr>
              <p:nvPr/>
            </p:nvSpPr>
            <p:spPr bwMode="auto">
              <a:xfrm flipH="1">
                <a:off x="5046"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16" name="Line 704"/>
              <p:cNvSpPr>
                <a:spLocks noChangeShapeType="1"/>
              </p:cNvSpPr>
              <p:nvPr/>
            </p:nvSpPr>
            <p:spPr bwMode="auto">
              <a:xfrm flipH="1">
                <a:off x="5026"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17" name="Line 705"/>
              <p:cNvSpPr>
                <a:spLocks noChangeShapeType="1"/>
              </p:cNvSpPr>
              <p:nvPr/>
            </p:nvSpPr>
            <p:spPr bwMode="auto">
              <a:xfrm flipH="1">
                <a:off x="5005"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18" name="Line 706"/>
              <p:cNvSpPr>
                <a:spLocks noChangeShapeType="1"/>
              </p:cNvSpPr>
              <p:nvPr/>
            </p:nvSpPr>
            <p:spPr bwMode="auto">
              <a:xfrm flipH="1">
                <a:off x="4986"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19" name="Line 707"/>
              <p:cNvSpPr>
                <a:spLocks noChangeShapeType="1"/>
              </p:cNvSpPr>
              <p:nvPr/>
            </p:nvSpPr>
            <p:spPr bwMode="auto">
              <a:xfrm flipH="1">
                <a:off x="4966"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20" name="Line 708"/>
              <p:cNvSpPr>
                <a:spLocks noChangeShapeType="1"/>
              </p:cNvSpPr>
              <p:nvPr/>
            </p:nvSpPr>
            <p:spPr bwMode="auto">
              <a:xfrm flipH="1">
                <a:off x="4946"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21" name="Line 709"/>
              <p:cNvSpPr>
                <a:spLocks noChangeShapeType="1"/>
              </p:cNvSpPr>
              <p:nvPr/>
            </p:nvSpPr>
            <p:spPr bwMode="auto">
              <a:xfrm flipH="1">
                <a:off x="4926"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22" name="Line 710"/>
              <p:cNvSpPr>
                <a:spLocks noChangeShapeType="1"/>
              </p:cNvSpPr>
              <p:nvPr/>
            </p:nvSpPr>
            <p:spPr bwMode="auto">
              <a:xfrm flipH="1">
                <a:off x="4905"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23" name="Line 711"/>
              <p:cNvSpPr>
                <a:spLocks noChangeShapeType="1"/>
              </p:cNvSpPr>
              <p:nvPr/>
            </p:nvSpPr>
            <p:spPr bwMode="auto">
              <a:xfrm flipH="1">
                <a:off x="4885"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24" name="Line 712"/>
              <p:cNvSpPr>
                <a:spLocks noChangeShapeType="1"/>
              </p:cNvSpPr>
              <p:nvPr/>
            </p:nvSpPr>
            <p:spPr bwMode="auto">
              <a:xfrm flipH="1">
                <a:off x="4865"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25" name="Line 713"/>
              <p:cNvSpPr>
                <a:spLocks noChangeShapeType="1"/>
              </p:cNvSpPr>
              <p:nvPr/>
            </p:nvSpPr>
            <p:spPr bwMode="auto">
              <a:xfrm flipH="1">
                <a:off x="4845"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26" name="Line 714"/>
              <p:cNvSpPr>
                <a:spLocks noChangeShapeType="1"/>
              </p:cNvSpPr>
              <p:nvPr/>
            </p:nvSpPr>
            <p:spPr bwMode="auto">
              <a:xfrm flipH="1">
                <a:off x="4824"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27" name="Line 715"/>
              <p:cNvSpPr>
                <a:spLocks noChangeShapeType="1"/>
              </p:cNvSpPr>
              <p:nvPr/>
            </p:nvSpPr>
            <p:spPr bwMode="auto">
              <a:xfrm flipH="1">
                <a:off x="4804"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28" name="Line 716"/>
              <p:cNvSpPr>
                <a:spLocks noChangeShapeType="1"/>
              </p:cNvSpPr>
              <p:nvPr/>
            </p:nvSpPr>
            <p:spPr bwMode="auto">
              <a:xfrm flipH="1">
                <a:off x="4784"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29" name="Line 717"/>
              <p:cNvSpPr>
                <a:spLocks noChangeShapeType="1"/>
              </p:cNvSpPr>
              <p:nvPr/>
            </p:nvSpPr>
            <p:spPr bwMode="auto">
              <a:xfrm flipH="1">
                <a:off x="4764"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30" name="Line 718"/>
              <p:cNvSpPr>
                <a:spLocks noChangeShapeType="1"/>
              </p:cNvSpPr>
              <p:nvPr/>
            </p:nvSpPr>
            <p:spPr bwMode="auto">
              <a:xfrm flipH="1">
                <a:off x="4744"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31" name="Line 719"/>
              <p:cNvSpPr>
                <a:spLocks noChangeShapeType="1"/>
              </p:cNvSpPr>
              <p:nvPr/>
            </p:nvSpPr>
            <p:spPr bwMode="auto">
              <a:xfrm flipH="1">
                <a:off x="4723"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32" name="Line 720"/>
              <p:cNvSpPr>
                <a:spLocks noChangeShapeType="1"/>
              </p:cNvSpPr>
              <p:nvPr/>
            </p:nvSpPr>
            <p:spPr bwMode="auto">
              <a:xfrm flipH="1">
                <a:off x="4704"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33" name="Line 721"/>
              <p:cNvSpPr>
                <a:spLocks noChangeShapeType="1"/>
              </p:cNvSpPr>
              <p:nvPr/>
            </p:nvSpPr>
            <p:spPr bwMode="auto">
              <a:xfrm flipH="1">
                <a:off x="4684"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34" name="Line 722"/>
              <p:cNvSpPr>
                <a:spLocks noChangeShapeType="1"/>
              </p:cNvSpPr>
              <p:nvPr/>
            </p:nvSpPr>
            <p:spPr bwMode="auto">
              <a:xfrm flipH="1">
                <a:off x="4664"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35" name="Line 723"/>
              <p:cNvSpPr>
                <a:spLocks noChangeShapeType="1"/>
              </p:cNvSpPr>
              <p:nvPr/>
            </p:nvSpPr>
            <p:spPr bwMode="auto">
              <a:xfrm flipH="1">
                <a:off x="4643"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36" name="Line 724"/>
              <p:cNvSpPr>
                <a:spLocks noChangeShapeType="1"/>
              </p:cNvSpPr>
              <p:nvPr/>
            </p:nvSpPr>
            <p:spPr bwMode="auto">
              <a:xfrm flipH="1">
                <a:off x="4623"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37" name="Line 725"/>
              <p:cNvSpPr>
                <a:spLocks noChangeShapeType="1"/>
              </p:cNvSpPr>
              <p:nvPr/>
            </p:nvSpPr>
            <p:spPr bwMode="auto">
              <a:xfrm flipH="1">
                <a:off x="4603"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38" name="Line 726"/>
              <p:cNvSpPr>
                <a:spLocks noChangeShapeType="1"/>
              </p:cNvSpPr>
              <p:nvPr/>
            </p:nvSpPr>
            <p:spPr bwMode="auto">
              <a:xfrm flipH="1">
                <a:off x="4583"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39" name="Line 727"/>
              <p:cNvSpPr>
                <a:spLocks noChangeShapeType="1"/>
              </p:cNvSpPr>
              <p:nvPr/>
            </p:nvSpPr>
            <p:spPr bwMode="auto">
              <a:xfrm flipH="1">
                <a:off x="4563"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40" name="Line 728"/>
              <p:cNvSpPr>
                <a:spLocks noChangeShapeType="1"/>
              </p:cNvSpPr>
              <p:nvPr/>
            </p:nvSpPr>
            <p:spPr bwMode="auto">
              <a:xfrm flipH="1">
                <a:off x="4542"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41" name="Line 729"/>
              <p:cNvSpPr>
                <a:spLocks noChangeShapeType="1"/>
              </p:cNvSpPr>
              <p:nvPr/>
            </p:nvSpPr>
            <p:spPr bwMode="auto">
              <a:xfrm flipH="1">
                <a:off x="4522"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42" name="Line 730"/>
              <p:cNvSpPr>
                <a:spLocks noChangeShapeType="1"/>
              </p:cNvSpPr>
              <p:nvPr/>
            </p:nvSpPr>
            <p:spPr bwMode="auto">
              <a:xfrm flipH="1">
                <a:off x="4502"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43" name="Line 731"/>
              <p:cNvSpPr>
                <a:spLocks noChangeShapeType="1"/>
              </p:cNvSpPr>
              <p:nvPr/>
            </p:nvSpPr>
            <p:spPr bwMode="auto">
              <a:xfrm flipH="1">
                <a:off x="4482"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44" name="Line 732"/>
              <p:cNvSpPr>
                <a:spLocks noChangeShapeType="1"/>
              </p:cNvSpPr>
              <p:nvPr/>
            </p:nvSpPr>
            <p:spPr bwMode="auto">
              <a:xfrm flipH="1">
                <a:off x="4461"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45" name="Line 733"/>
              <p:cNvSpPr>
                <a:spLocks noChangeShapeType="1"/>
              </p:cNvSpPr>
              <p:nvPr/>
            </p:nvSpPr>
            <p:spPr bwMode="auto">
              <a:xfrm flipH="1">
                <a:off x="4441"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46" name="Line 734"/>
              <p:cNvSpPr>
                <a:spLocks noChangeShapeType="1"/>
              </p:cNvSpPr>
              <p:nvPr/>
            </p:nvSpPr>
            <p:spPr bwMode="auto">
              <a:xfrm flipH="1">
                <a:off x="4421"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47" name="Line 735"/>
              <p:cNvSpPr>
                <a:spLocks noChangeShapeType="1"/>
              </p:cNvSpPr>
              <p:nvPr/>
            </p:nvSpPr>
            <p:spPr bwMode="auto">
              <a:xfrm flipH="1">
                <a:off x="4402"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48" name="Line 736"/>
              <p:cNvSpPr>
                <a:spLocks noChangeShapeType="1"/>
              </p:cNvSpPr>
              <p:nvPr/>
            </p:nvSpPr>
            <p:spPr bwMode="auto">
              <a:xfrm flipH="1">
                <a:off x="4382"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49" name="Line 737"/>
              <p:cNvSpPr>
                <a:spLocks noChangeShapeType="1"/>
              </p:cNvSpPr>
              <p:nvPr/>
            </p:nvSpPr>
            <p:spPr bwMode="auto">
              <a:xfrm flipH="1">
                <a:off x="4361"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50" name="Line 738"/>
              <p:cNvSpPr>
                <a:spLocks noChangeShapeType="1"/>
              </p:cNvSpPr>
              <p:nvPr/>
            </p:nvSpPr>
            <p:spPr bwMode="auto">
              <a:xfrm flipH="1">
                <a:off x="4341"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51" name="Line 739"/>
              <p:cNvSpPr>
                <a:spLocks noChangeShapeType="1"/>
              </p:cNvSpPr>
              <p:nvPr/>
            </p:nvSpPr>
            <p:spPr bwMode="auto">
              <a:xfrm flipH="1">
                <a:off x="4321"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52" name="Line 740"/>
              <p:cNvSpPr>
                <a:spLocks noChangeShapeType="1"/>
              </p:cNvSpPr>
              <p:nvPr/>
            </p:nvSpPr>
            <p:spPr bwMode="auto">
              <a:xfrm flipH="1">
                <a:off x="4301"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53" name="Line 741"/>
              <p:cNvSpPr>
                <a:spLocks noChangeShapeType="1"/>
              </p:cNvSpPr>
              <p:nvPr/>
            </p:nvSpPr>
            <p:spPr bwMode="auto">
              <a:xfrm flipH="1">
                <a:off x="4281"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54" name="Line 742"/>
              <p:cNvSpPr>
                <a:spLocks noChangeShapeType="1"/>
              </p:cNvSpPr>
              <p:nvPr/>
            </p:nvSpPr>
            <p:spPr bwMode="auto">
              <a:xfrm flipH="1">
                <a:off x="4260"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55" name="Line 743"/>
              <p:cNvSpPr>
                <a:spLocks noChangeShapeType="1"/>
              </p:cNvSpPr>
              <p:nvPr/>
            </p:nvSpPr>
            <p:spPr bwMode="auto">
              <a:xfrm flipH="1">
                <a:off x="4240"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56" name="Line 744"/>
              <p:cNvSpPr>
                <a:spLocks noChangeShapeType="1"/>
              </p:cNvSpPr>
              <p:nvPr/>
            </p:nvSpPr>
            <p:spPr bwMode="auto">
              <a:xfrm flipH="1">
                <a:off x="4220"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57" name="Line 745"/>
              <p:cNvSpPr>
                <a:spLocks noChangeShapeType="1"/>
              </p:cNvSpPr>
              <p:nvPr/>
            </p:nvSpPr>
            <p:spPr bwMode="auto">
              <a:xfrm flipH="1">
                <a:off x="4200"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58" name="Line 746"/>
              <p:cNvSpPr>
                <a:spLocks noChangeShapeType="1"/>
              </p:cNvSpPr>
              <p:nvPr/>
            </p:nvSpPr>
            <p:spPr bwMode="auto">
              <a:xfrm flipH="1">
                <a:off x="4179"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59" name="Line 747"/>
              <p:cNvSpPr>
                <a:spLocks noChangeShapeType="1"/>
              </p:cNvSpPr>
              <p:nvPr/>
            </p:nvSpPr>
            <p:spPr bwMode="auto">
              <a:xfrm flipH="1">
                <a:off x="4159"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60" name="Line 748"/>
              <p:cNvSpPr>
                <a:spLocks noChangeShapeType="1"/>
              </p:cNvSpPr>
              <p:nvPr/>
            </p:nvSpPr>
            <p:spPr bwMode="auto">
              <a:xfrm flipH="1">
                <a:off x="4139"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61" name="Line 749"/>
              <p:cNvSpPr>
                <a:spLocks noChangeShapeType="1"/>
              </p:cNvSpPr>
              <p:nvPr/>
            </p:nvSpPr>
            <p:spPr bwMode="auto">
              <a:xfrm flipH="1">
                <a:off x="4120"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62" name="Line 750"/>
              <p:cNvSpPr>
                <a:spLocks noChangeShapeType="1"/>
              </p:cNvSpPr>
              <p:nvPr/>
            </p:nvSpPr>
            <p:spPr bwMode="auto">
              <a:xfrm flipH="1">
                <a:off x="4100"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63" name="Line 751"/>
              <p:cNvSpPr>
                <a:spLocks noChangeShapeType="1"/>
              </p:cNvSpPr>
              <p:nvPr/>
            </p:nvSpPr>
            <p:spPr bwMode="auto">
              <a:xfrm flipH="1">
                <a:off x="4079"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64" name="Line 752"/>
              <p:cNvSpPr>
                <a:spLocks noChangeShapeType="1"/>
              </p:cNvSpPr>
              <p:nvPr/>
            </p:nvSpPr>
            <p:spPr bwMode="auto">
              <a:xfrm flipH="1">
                <a:off x="4059"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65" name="Line 753"/>
              <p:cNvSpPr>
                <a:spLocks noChangeShapeType="1"/>
              </p:cNvSpPr>
              <p:nvPr/>
            </p:nvSpPr>
            <p:spPr bwMode="auto">
              <a:xfrm flipH="1">
                <a:off x="4039"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66" name="Line 754"/>
              <p:cNvSpPr>
                <a:spLocks noChangeShapeType="1"/>
              </p:cNvSpPr>
              <p:nvPr/>
            </p:nvSpPr>
            <p:spPr bwMode="auto">
              <a:xfrm flipH="1">
                <a:off x="4019"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67" name="Line 755"/>
              <p:cNvSpPr>
                <a:spLocks noChangeShapeType="1"/>
              </p:cNvSpPr>
              <p:nvPr/>
            </p:nvSpPr>
            <p:spPr bwMode="auto">
              <a:xfrm flipH="1">
                <a:off x="3998"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68" name="Line 756"/>
              <p:cNvSpPr>
                <a:spLocks noChangeShapeType="1"/>
              </p:cNvSpPr>
              <p:nvPr/>
            </p:nvSpPr>
            <p:spPr bwMode="auto">
              <a:xfrm flipH="1">
                <a:off x="3978"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69" name="Line 757"/>
              <p:cNvSpPr>
                <a:spLocks noChangeShapeType="1"/>
              </p:cNvSpPr>
              <p:nvPr/>
            </p:nvSpPr>
            <p:spPr bwMode="auto">
              <a:xfrm flipH="1">
                <a:off x="3958"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70" name="Line 758"/>
              <p:cNvSpPr>
                <a:spLocks noChangeShapeType="1"/>
              </p:cNvSpPr>
              <p:nvPr/>
            </p:nvSpPr>
            <p:spPr bwMode="auto">
              <a:xfrm flipH="1">
                <a:off x="3938"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71" name="Line 759"/>
              <p:cNvSpPr>
                <a:spLocks noChangeShapeType="1"/>
              </p:cNvSpPr>
              <p:nvPr/>
            </p:nvSpPr>
            <p:spPr bwMode="auto">
              <a:xfrm flipH="1">
                <a:off x="3918"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72" name="Line 760"/>
              <p:cNvSpPr>
                <a:spLocks noChangeShapeType="1"/>
              </p:cNvSpPr>
              <p:nvPr/>
            </p:nvSpPr>
            <p:spPr bwMode="auto">
              <a:xfrm flipH="1">
                <a:off x="3897"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73" name="Line 761"/>
              <p:cNvSpPr>
                <a:spLocks noChangeShapeType="1"/>
              </p:cNvSpPr>
              <p:nvPr/>
            </p:nvSpPr>
            <p:spPr bwMode="auto">
              <a:xfrm flipH="1">
                <a:off x="3877"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74" name="Line 762"/>
              <p:cNvSpPr>
                <a:spLocks noChangeShapeType="1"/>
              </p:cNvSpPr>
              <p:nvPr/>
            </p:nvSpPr>
            <p:spPr bwMode="auto">
              <a:xfrm flipH="1">
                <a:off x="3857"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75" name="Line 763"/>
              <p:cNvSpPr>
                <a:spLocks noChangeShapeType="1"/>
              </p:cNvSpPr>
              <p:nvPr/>
            </p:nvSpPr>
            <p:spPr bwMode="auto">
              <a:xfrm flipH="1">
                <a:off x="3838"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76" name="Line 764"/>
              <p:cNvSpPr>
                <a:spLocks noChangeShapeType="1"/>
              </p:cNvSpPr>
              <p:nvPr/>
            </p:nvSpPr>
            <p:spPr bwMode="auto">
              <a:xfrm flipH="1">
                <a:off x="3817"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77" name="Line 765"/>
              <p:cNvSpPr>
                <a:spLocks noChangeShapeType="1"/>
              </p:cNvSpPr>
              <p:nvPr/>
            </p:nvSpPr>
            <p:spPr bwMode="auto">
              <a:xfrm flipH="1">
                <a:off x="3797"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78" name="Line 766"/>
              <p:cNvSpPr>
                <a:spLocks noChangeShapeType="1"/>
              </p:cNvSpPr>
              <p:nvPr/>
            </p:nvSpPr>
            <p:spPr bwMode="auto">
              <a:xfrm flipH="1">
                <a:off x="3777"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79" name="Line 767"/>
              <p:cNvSpPr>
                <a:spLocks noChangeShapeType="1"/>
              </p:cNvSpPr>
              <p:nvPr/>
            </p:nvSpPr>
            <p:spPr bwMode="auto">
              <a:xfrm flipH="1">
                <a:off x="3757"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80" name="Line 768"/>
              <p:cNvSpPr>
                <a:spLocks noChangeShapeType="1"/>
              </p:cNvSpPr>
              <p:nvPr/>
            </p:nvSpPr>
            <p:spPr bwMode="auto">
              <a:xfrm flipH="1">
                <a:off x="3737"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81" name="Line 769"/>
              <p:cNvSpPr>
                <a:spLocks noChangeShapeType="1"/>
              </p:cNvSpPr>
              <p:nvPr/>
            </p:nvSpPr>
            <p:spPr bwMode="auto">
              <a:xfrm flipH="1">
                <a:off x="3716"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82" name="Line 770"/>
              <p:cNvSpPr>
                <a:spLocks noChangeShapeType="1"/>
              </p:cNvSpPr>
              <p:nvPr/>
            </p:nvSpPr>
            <p:spPr bwMode="auto">
              <a:xfrm flipH="1">
                <a:off x="3696"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83" name="Line 771"/>
              <p:cNvSpPr>
                <a:spLocks noChangeShapeType="1"/>
              </p:cNvSpPr>
              <p:nvPr/>
            </p:nvSpPr>
            <p:spPr bwMode="auto">
              <a:xfrm flipH="1">
                <a:off x="3676"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84" name="Line 772"/>
              <p:cNvSpPr>
                <a:spLocks noChangeShapeType="1"/>
              </p:cNvSpPr>
              <p:nvPr/>
            </p:nvSpPr>
            <p:spPr bwMode="auto">
              <a:xfrm flipH="1">
                <a:off x="3656"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85" name="Line 773"/>
              <p:cNvSpPr>
                <a:spLocks noChangeShapeType="1"/>
              </p:cNvSpPr>
              <p:nvPr/>
            </p:nvSpPr>
            <p:spPr bwMode="auto">
              <a:xfrm flipH="1">
                <a:off x="3635"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86" name="Line 774"/>
              <p:cNvSpPr>
                <a:spLocks noChangeShapeType="1"/>
              </p:cNvSpPr>
              <p:nvPr/>
            </p:nvSpPr>
            <p:spPr bwMode="auto">
              <a:xfrm flipH="1">
                <a:off x="3615" y="1940"/>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87" name="Line 775"/>
              <p:cNvSpPr>
                <a:spLocks noChangeShapeType="1"/>
              </p:cNvSpPr>
              <p:nvPr/>
            </p:nvSpPr>
            <p:spPr bwMode="auto">
              <a:xfrm flipH="1">
                <a:off x="3595"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88" name="Line 776"/>
              <p:cNvSpPr>
                <a:spLocks noChangeShapeType="1"/>
              </p:cNvSpPr>
              <p:nvPr/>
            </p:nvSpPr>
            <p:spPr bwMode="auto">
              <a:xfrm flipH="1">
                <a:off x="3575"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89" name="Line 777"/>
              <p:cNvSpPr>
                <a:spLocks noChangeShapeType="1"/>
              </p:cNvSpPr>
              <p:nvPr/>
            </p:nvSpPr>
            <p:spPr bwMode="auto">
              <a:xfrm flipH="1">
                <a:off x="3556"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90" name="Line 778"/>
              <p:cNvSpPr>
                <a:spLocks noChangeShapeType="1"/>
              </p:cNvSpPr>
              <p:nvPr/>
            </p:nvSpPr>
            <p:spPr bwMode="auto">
              <a:xfrm flipH="1">
                <a:off x="3535"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91" name="Line 779"/>
              <p:cNvSpPr>
                <a:spLocks noChangeShapeType="1"/>
              </p:cNvSpPr>
              <p:nvPr/>
            </p:nvSpPr>
            <p:spPr bwMode="auto">
              <a:xfrm flipH="1">
                <a:off x="3515"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92" name="Line 780"/>
              <p:cNvSpPr>
                <a:spLocks noChangeShapeType="1"/>
              </p:cNvSpPr>
              <p:nvPr/>
            </p:nvSpPr>
            <p:spPr bwMode="auto">
              <a:xfrm flipH="1">
                <a:off x="3495"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93" name="Line 781"/>
              <p:cNvSpPr>
                <a:spLocks noChangeShapeType="1"/>
              </p:cNvSpPr>
              <p:nvPr/>
            </p:nvSpPr>
            <p:spPr bwMode="auto">
              <a:xfrm flipH="1">
                <a:off x="3475" y="1940"/>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94" name="Line 782"/>
              <p:cNvSpPr>
                <a:spLocks noChangeShapeType="1"/>
              </p:cNvSpPr>
              <p:nvPr/>
            </p:nvSpPr>
            <p:spPr bwMode="auto">
              <a:xfrm flipH="1">
                <a:off x="3454"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95" name="Line 783"/>
              <p:cNvSpPr>
                <a:spLocks noChangeShapeType="1"/>
              </p:cNvSpPr>
              <p:nvPr/>
            </p:nvSpPr>
            <p:spPr bwMode="auto">
              <a:xfrm flipH="1">
                <a:off x="3434" y="1940"/>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96" name="Line 784"/>
              <p:cNvSpPr>
                <a:spLocks noChangeShapeType="1"/>
              </p:cNvSpPr>
              <p:nvPr/>
            </p:nvSpPr>
            <p:spPr bwMode="auto">
              <a:xfrm flipH="1">
                <a:off x="3424" y="1882"/>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97" name="Line 785"/>
              <p:cNvSpPr>
                <a:spLocks noChangeShapeType="1"/>
              </p:cNvSpPr>
              <p:nvPr/>
            </p:nvSpPr>
            <p:spPr bwMode="auto">
              <a:xfrm flipH="1">
                <a:off x="3424" y="1823"/>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98" name="Line 786"/>
              <p:cNvSpPr>
                <a:spLocks noChangeShapeType="1"/>
              </p:cNvSpPr>
              <p:nvPr/>
            </p:nvSpPr>
            <p:spPr bwMode="auto">
              <a:xfrm flipH="1">
                <a:off x="3424" y="1764"/>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499" name="Line 787"/>
              <p:cNvSpPr>
                <a:spLocks noChangeShapeType="1"/>
              </p:cNvSpPr>
              <p:nvPr/>
            </p:nvSpPr>
            <p:spPr bwMode="auto">
              <a:xfrm flipH="1">
                <a:off x="3424" y="1706"/>
                <a:ext cx="5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00" name="Line 788"/>
              <p:cNvSpPr>
                <a:spLocks noChangeShapeType="1"/>
              </p:cNvSpPr>
              <p:nvPr/>
            </p:nvSpPr>
            <p:spPr bwMode="auto">
              <a:xfrm flipH="1">
                <a:off x="5510"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01" name="Line 789"/>
              <p:cNvSpPr>
                <a:spLocks noChangeShapeType="1"/>
              </p:cNvSpPr>
              <p:nvPr/>
            </p:nvSpPr>
            <p:spPr bwMode="auto">
              <a:xfrm flipH="1">
                <a:off x="5490"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02" name="Line 790"/>
              <p:cNvSpPr>
                <a:spLocks noChangeShapeType="1"/>
              </p:cNvSpPr>
              <p:nvPr/>
            </p:nvSpPr>
            <p:spPr bwMode="auto">
              <a:xfrm flipH="1">
                <a:off x="5470"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03" name="Line 791"/>
              <p:cNvSpPr>
                <a:spLocks noChangeShapeType="1"/>
              </p:cNvSpPr>
              <p:nvPr/>
            </p:nvSpPr>
            <p:spPr bwMode="auto">
              <a:xfrm flipH="1">
                <a:off x="5449"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04" name="Line 792"/>
              <p:cNvSpPr>
                <a:spLocks noChangeShapeType="1"/>
              </p:cNvSpPr>
              <p:nvPr/>
            </p:nvSpPr>
            <p:spPr bwMode="auto">
              <a:xfrm flipH="1">
                <a:off x="5429"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05" name="Line 793"/>
              <p:cNvSpPr>
                <a:spLocks noChangeShapeType="1"/>
              </p:cNvSpPr>
              <p:nvPr/>
            </p:nvSpPr>
            <p:spPr bwMode="auto">
              <a:xfrm flipH="1">
                <a:off x="5409"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06" name="Line 794"/>
              <p:cNvSpPr>
                <a:spLocks noChangeShapeType="1"/>
              </p:cNvSpPr>
              <p:nvPr/>
            </p:nvSpPr>
            <p:spPr bwMode="auto">
              <a:xfrm flipH="1">
                <a:off x="5389"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07" name="Line 795"/>
              <p:cNvSpPr>
                <a:spLocks noChangeShapeType="1"/>
              </p:cNvSpPr>
              <p:nvPr/>
            </p:nvSpPr>
            <p:spPr bwMode="auto">
              <a:xfrm flipH="1">
                <a:off x="5368"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08" name="Line 796"/>
              <p:cNvSpPr>
                <a:spLocks noChangeShapeType="1"/>
              </p:cNvSpPr>
              <p:nvPr/>
            </p:nvSpPr>
            <p:spPr bwMode="auto">
              <a:xfrm flipH="1">
                <a:off x="5348"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09" name="Line 797"/>
              <p:cNvSpPr>
                <a:spLocks noChangeShapeType="1"/>
              </p:cNvSpPr>
              <p:nvPr/>
            </p:nvSpPr>
            <p:spPr bwMode="auto">
              <a:xfrm flipH="1">
                <a:off x="5328"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10" name="Line 798"/>
              <p:cNvSpPr>
                <a:spLocks noChangeShapeType="1"/>
              </p:cNvSpPr>
              <p:nvPr/>
            </p:nvSpPr>
            <p:spPr bwMode="auto">
              <a:xfrm flipH="1">
                <a:off x="5308"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11" name="Line 799"/>
              <p:cNvSpPr>
                <a:spLocks noChangeShapeType="1"/>
              </p:cNvSpPr>
              <p:nvPr/>
            </p:nvSpPr>
            <p:spPr bwMode="auto">
              <a:xfrm flipH="1">
                <a:off x="5289"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12" name="Line 800"/>
              <p:cNvSpPr>
                <a:spLocks noChangeShapeType="1"/>
              </p:cNvSpPr>
              <p:nvPr/>
            </p:nvSpPr>
            <p:spPr bwMode="auto">
              <a:xfrm flipH="1">
                <a:off x="5268"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13" name="Line 801"/>
              <p:cNvSpPr>
                <a:spLocks noChangeShapeType="1"/>
              </p:cNvSpPr>
              <p:nvPr/>
            </p:nvSpPr>
            <p:spPr bwMode="auto">
              <a:xfrm flipH="1">
                <a:off x="5248"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14" name="Line 802"/>
              <p:cNvSpPr>
                <a:spLocks noChangeShapeType="1"/>
              </p:cNvSpPr>
              <p:nvPr/>
            </p:nvSpPr>
            <p:spPr bwMode="auto">
              <a:xfrm flipH="1">
                <a:off x="5228"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15" name="Line 803"/>
              <p:cNvSpPr>
                <a:spLocks noChangeShapeType="1"/>
              </p:cNvSpPr>
              <p:nvPr/>
            </p:nvSpPr>
            <p:spPr bwMode="auto">
              <a:xfrm flipH="1">
                <a:off x="5208"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16" name="Line 804"/>
              <p:cNvSpPr>
                <a:spLocks noChangeShapeType="1"/>
              </p:cNvSpPr>
              <p:nvPr/>
            </p:nvSpPr>
            <p:spPr bwMode="auto">
              <a:xfrm flipH="1">
                <a:off x="5187"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17" name="Line 805"/>
              <p:cNvSpPr>
                <a:spLocks noChangeShapeType="1"/>
              </p:cNvSpPr>
              <p:nvPr/>
            </p:nvSpPr>
            <p:spPr bwMode="auto">
              <a:xfrm flipH="1">
                <a:off x="5167"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18" name="Line 806"/>
              <p:cNvSpPr>
                <a:spLocks noChangeShapeType="1"/>
              </p:cNvSpPr>
              <p:nvPr/>
            </p:nvSpPr>
            <p:spPr bwMode="auto">
              <a:xfrm flipH="1">
                <a:off x="5147"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19" name="Line 807"/>
              <p:cNvSpPr>
                <a:spLocks noChangeShapeType="1"/>
              </p:cNvSpPr>
              <p:nvPr/>
            </p:nvSpPr>
            <p:spPr bwMode="auto">
              <a:xfrm flipH="1">
                <a:off x="5127"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20" name="Line 808"/>
              <p:cNvSpPr>
                <a:spLocks noChangeShapeType="1"/>
              </p:cNvSpPr>
              <p:nvPr/>
            </p:nvSpPr>
            <p:spPr bwMode="auto">
              <a:xfrm flipH="1">
                <a:off x="5107"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21" name="Line 809"/>
              <p:cNvSpPr>
                <a:spLocks noChangeShapeType="1"/>
              </p:cNvSpPr>
              <p:nvPr/>
            </p:nvSpPr>
            <p:spPr bwMode="auto">
              <a:xfrm flipH="1">
                <a:off x="5086"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22" name="Line 810"/>
              <p:cNvSpPr>
                <a:spLocks noChangeShapeType="1"/>
              </p:cNvSpPr>
              <p:nvPr/>
            </p:nvSpPr>
            <p:spPr bwMode="auto">
              <a:xfrm flipH="1">
                <a:off x="5066"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23" name="Line 811"/>
              <p:cNvSpPr>
                <a:spLocks noChangeShapeType="1"/>
              </p:cNvSpPr>
              <p:nvPr/>
            </p:nvSpPr>
            <p:spPr bwMode="auto">
              <a:xfrm flipH="1">
                <a:off x="5046"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24" name="Line 812"/>
              <p:cNvSpPr>
                <a:spLocks noChangeShapeType="1"/>
              </p:cNvSpPr>
              <p:nvPr/>
            </p:nvSpPr>
            <p:spPr bwMode="auto">
              <a:xfrm flipH="1">
                <a:off x="5026"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25" name="Line 813"/>
              <p:cNvSpPr>
                <a:spLocks noChangeShapeType="1"/>
              </p:cNvSpPr>
              <p:nvPr/>
            </p:nvSpPr>
            <p:spPr bwMode="auto">
              <a:xfrm flipH="1">
                <a:off x="5005"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26" name="Line 814"/>
              <p:cNvSpPr>
                <a:spLocks noChangeShapeType="1"/>
              </p:cNvSpPr>
              <p:nvPr/>
            </p:nvSpPr>
            <p:spPr bwMode="auto">
              <a:xfrm flipH="1">
                <a:off x="4986"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27" name="Line 815"/>
              <p:cNvSpPr>
                <a:spLocks noChangeShapeType="1"/>
              </p:cNvSpPr>
              <p:nvPr/>
            </p:nvSpPr>
            <p:spPr bwMode="auto">
              <a:xfrm flipH="1">
                <a:off x="4966"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28" name="Line 816"/>
              <p:cNvSpPr>
                <a:spLocks noChangeShapeType="1"/>
              </p:cNvSpPr>
              <p:nvPr/>
            </p:nvSpPr>
            <p:spPr bwMode="auto">
              <a:xfrm flipH="1">
                <a:off x="4946"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29" name="Line 817"/>
              <p:cNvSpPr>
                <a:spLocks noChangeShapeType="1"/>
              </p:cNvSpPr>
              <p:nvPr/>
            </p:nvSpPr>
            <p:spPr bwMode="auto">
              <a:xfrm flipH="1">
                <a:off x="4926"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30" name="Line 818"/>
              <p:cNvSpPr>
                <a:spLocks noChangeShapeType="1"/>
              </p:cNvSpPr>
              <p:nvPr/>
            </p:nvSpPr>
            <p:spPr bwMode="auto">
              <a:xfrm flipH="1">
                <a:off x="4905"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31" name="Line 819"/>
              <p:cNvSpPr>
                <a:spLocks noChangeShapeType="1"/>
              </p:cNvSpPr>
              <p:nvPr/>
            </p:nvSpPr>
            <p:spPr bwMode="auto">
              <a:xfrm flipH="1">
                <a:off x="4885"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32" name="Line 820"/>
              <p:cNvSpPr>
                <a:spLocks noChangeShapeType="1"/>
              </p:cNvSpPr>
              <p:nvPr/>
            </p:nvSpPr>
            <p:spPr bwMode="auto">
              <a:xfrm flipH="1">
                <a:off x="4865"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33" name="Line 821"/>
              <p:cNvSpPr>
                <a:spLocks noChangeShapeType="1"/>
              </p:cNvSpPr>
              <p:nvPr/>
            </p:nvSpPr>
            <p:spPr bwMode="auto">
              <a:xfrm flipH="1">
                <a:off x="4845"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34" name="Line 822"/>
              <p:cNvSpPr>
                <a:spLocks noChangeShapeType="1"/>
              </p:cNvSpPr>
              <p:nvPr/>
            </p:nvSpPr>
            <p:spPr bwMode="auto">
              <a:xfrm flipH="1">
                <a:off x="4824"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35" name="Line 823"/>
              <p:cNvSpPr>
                <a:spLocks noChangeShapeType="1"/>
              </p:cNvSpPr>
              <p:nvPr/>
            </p:nvSpPr>
            <p:spPr bwMode="auto">
              <a:xfrm flipH="1">
                <a:off x="4804"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536" name="Line 824"/>
              <p:cNvSpPr>
                <a:spLocks noChangeShapeType="1"/>
              </p:cNvSpPr>
              <p:nvPr/>
            </p:nvSpPr>
            <p:spPr bwMode="auto">
              <a:xfrm flipH="1">
                <a:off x="4784" y="1706"/>
                <a:ext cx="7" cy="1"/>
              </a:xfrm>
              <a:prstGeom prst="line">
                <a:avLst/>
              </a:prstGeom>
              <a:noFill/>
              <a:ln w="3175">
                <a:solidFill>
                  <a:srgbClr val="000000"/>
                </a:solidFill>
                <a:round/>
                <a:headEnd/>
                <a:tailEnd/>
              </a:ln>
            </p:spPr>
            <p:txBody>
              <a:bodyPr>
                <a:prstTxWarp prst="textNoShape">
                  <a:avLst/>
                </a:prstTxWarp>
              </a:bodyPr>
              <a:lstStyle/>
              <a:p>
                <a:endParaRPr lang="en-US"/>
              </a:p>
            </p:txBody>
          </p:sp>
        </p:grpSp>
        <p:grpSp>
          <p:nvGrpSpPr>
            <p:cNvPr id="7" name="Group 2625"/>
            <p:cNvGrpSpPr>
              <a:grpSpLocks/>
            </p:cNvGrpSpPr>
            <p:nvPr/>
          </p:nvGrpSpPr>
          <p:grpSpPr bwMode="auto">
            <a:xfrm>
              <a:off x="3424" y="1234"/>
              <a:ext cx="2092" cy="473"/>
              <a:chOff x="3424" y="1234"/>
              <a:chExt cx="2092" cy="473"/>
            </a:xfrm>
          </p:grpSpPr>
          <p:sp>
            <p:nvSpPr>
              <p:cNvPr id="68137" name="Line 826"/>
              <p:cNvSpPr>
                <a:spLocks noChangeShapeType="1"/>
              </p:cNvSpPr>
              <p:nvPr/>
            </p:nvSpPr>
            <p:spPr bwMode="auto">
              <a:xfrm flipH="1">
                <a:off x="4764"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38" name="Line 827"/>
              <p:cNvSpPr>
                <a:spLocks noChangeShapeType="1"/>
              </p:cNvSpPr>
              <p:nvPr/>
            </p:nvSpPr>
            <p:spPr bwMode="auto">
              <a:xfrm flipH="1">
                <a:off x="4744"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39" name="Line 828"/>
              <p:cNvSpPr>
                <a:spLocks noChangeShapeType="1"/>
              </p:cNvSpPr>
              <p:nvPr/>
            </p:nvSpPr>
            <p:spPr bwMode="auto">
              <a:xfrm flipH="1">
                <a:off x="4723"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40" name="Line 829"/>
              <p:cNvSpPr>
                <a:spLocks noChangeShapeType="1"/>
              </p:cNvSpPr>
              <p:nvPr/>
            </p:nvSpPr>
            <p:spPr bwMode="auto">
              <a:xfrm flipH="1">
                <a:off x="4704"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41" name="Line 830"/>
              <p:cNvSpPr>
                <a:spLocks noChangeShapeType="1"/>
              </p:cNvSpPr>
              <p:nvPr/>
            </p:nvSpPr>
            <p:spPr bwMode="auto">
              <a:xfrm flipH="1">
                <a:off x="4684"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42" name="Line 831"/>
              <p:cNvSpPr>
                <a:spLocks noChangeShapeType="1"/>
              </p:cNvSpPr>
              <p:nvPr/>
            </p:nvSpPr>
            <p:spPr bwMode="auto">
              <a:xfrm flipH="1">
                <a:off x="4664"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43" name="Line 832"/>
              <p:cNvSpPr>
                <a:spLocks noChangeShapeType="1"/>
              </p:cNvSpPr>
              <p:nvPr/>
            </p:nvSpPr>
            <p:spPr bwMode="auto">
              <a:xfrm flipH="1">
                <a:off x="4643"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44" name="Line 833"/>
              <p:cNvSpPr>
                <a:spLocks noChangeShapeType="1"/>
              </p:cNvSpPr>
              <p:nvPr/>
            </p:nvSpPr>
            <p:spPr bwMode="auto">
              <a:xfrm flipH="1">
                <a:off x="4623"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45" name="Line 834"/>
              <p:cNvSpPr>
                <a:spLocks noChangeShapeType="1"/>
              </p:cNvSpPr>
              <p:nvPr/>
            </p:nvSpPr>
            <p:spPr bwMode="auto">
              <a:xfrm flipH="1">
                <a:off x="4603"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46" name="Line 835"/>
              <p:cNvSpPr>
                <a:spLocks noChangeShapeType="1"/>
              </p:cNvSpPr>
              <p:nvPr/>
            </p:nvSpPr>
            <p:spPr bwMode="auto">
              <a:xfrm flipH="1">
                <a:off x="4583"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47" name="Line 836"/>
              <p:cNvSpPr>
                <a:spLocks noChangeShapeType="1"/>
              </p:cNvSpPr>
              <p:nvPr/>
            </p:nvSpPr>
            <p:spPr bwMode="auto">
              <a:xfrm flipH="1">
                <a:off x="4563"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48" name="Line 837"/>
              <p:cNvSpPr>
                <a:spLocks noChangeShapeType="1"/>
              </p:cNvSpPr>
              <p:nvPr/>
            </p:nvSpPr>
            <p:spPr bwMode="auto">
              <a:xfrm flipH="1">
                <a:off x="4542"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49" name="Line 838"/>
              <p:cNvSpPr>
                <a:spLocks noChangeShapeType="1"/>
              </p:cNvSpPr>
              <p:nvPr/>
            </p:nvSpPr>
            <p:spPr bwMode="auto">
              <a:xfrm flipH="1">
                <a:off x="4522"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50" name="Line 839"/>
              <p:cNvSpPr>
                <a:spLocks noChangeShapeType="1"/>
              </p:cNvSpPr>
              <p:nvPr/>
            </p:nvSpPr>
            <p:spPr bwMode="auto">
              <a:xfrm flipH="1">
                <a:off x="4502"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51" name="Line 840"/>
              <p:cNvSpPr>
                <a:spLocks noChangeShapeType="1"/>
              </p:cNvSpPr>
              <p:nvPr/>
            </p:nvSpPr>
            <p:spPr bwMode="auto">
              <a:xfrm flipH="1">
                <a:off x="4482"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52" name="Line 841"/>
              <p:cNvSpPr>
                <a:spLocks noChangeShapeType="1"/>
              </p:cNvSpPr>
              <p:nvPr/>
            </p:nvSpPr>
            <p:spPr bwMode="auto">
              <a:xfrm flipH="1">
                <a:off x="4461"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53" name="Line 842"/>
              <p:cNvSpPr>
                <a:spLocks noChangeShapeType="1"/>
              </p:cNvSpPr>
              <p:nvPr/>
            </p:nvSpPr>
            <p:spPr bwMode="auto">
              <a:xfrm flipH="1">
                <a:off x="4441"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54" name="Line 843"/>
              <p:cNvSpPr>
                <a:spLocks noChangeShapeType="1"/>
              </p:cNvSpPr>
              <p:nvPr/>
            </p:nvSpPr>
            <p:spPr bwMode="auto">
              <a:xfrm flipH="1">
                <a:off x="4421"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55" name="Line 844"/>
              <p:cNvSpPr>
                <a:spLocks noChangeShapeType="1"/>
              </p:cNvSpPr>
              <p:nvPr/>
            </p:nvSpPr>
            <p:spPr bwMode="auto">
              <a:xfrm flipH="1">
                <a:off x="4402"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56" name="Line 845"/>
              <p:cNvSpPr>
                <a:spLocks noChangeShapeType="1"/>
              </p:cNvSpPr>
              <p:nvPr/>
            </p:nvSpPr>
            <p:spPr bwMode="auto">
              <a:xfrm flipH="1">
                <a:off x="4382"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57" name="Line 846"/>
              <p:cNvSpPr>
                <a:spLocks noChangeShapeType="1"/>
              </p:cNvSpPr>
              <p:nvPr/>
            </p:nvSpPr>
            <p:spPr bwMode="auto">
              <a:xfrm flipH="1">
                <a:off x="4361"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58" name="Line 847"/>
              <p:cNvSpPr>
                <a:spLocks noChangeShapeType="1"/>
              </p:cNvSpPr>
              <p:nvPr/>
            </p:nvSpPr>
            <p:spPr bwMode="auto">
              <a:xfrm flipH="1">
                <a:off x="4341"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59" name="Line 848"/>
              <p:cNvSpPr>
                <a:spLocks noChangeShapeType="1"/>
              </p:cNvSpPr>
              <p:nvPr/>
            </p:nvSpPr>
            <p:spPr bwMode="auto">
              <a:xfrm flipH="1">
                <a:off x="4321"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60" name="Line 849"/>
              <p:cNvSpPr>
                <a:spLocks noChangeShapeType="1"/>
              </p:cNvSpPr>
              <p:nvPr/>
            </p:nvSpPr>
            <p:spPr bwMode="auto">
              <a:xfrm flipH="1">
                <a:off x="4301"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61" name="Line 850"/>
              <p:cNvSpPr>
                <a:spLocks noChangeShapeType="1"/>
              </p:cNvSpPr>
              <p:nvPr/>
            </p:nvSpPr>
            <p:spPr bwMode="auto">
              <a:xfrm flipH="1">
                <a:off x="4281"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62" name="Line 851"/>
              <p:cNvSpPr>
                <a:spLocks noChangeShapeType="1"/>
              </p:cNvSpPr>
              <p:nvPr/>
            </p:nvSpPr>
            <p:spPr bwMode="auto">
              <a:xfrm flipH="1">
                <a:off x="4260"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63" name="Line 852"/>
              <p:cNvSpPr>
                <a:spLocks noChangeShapeType="1"/>
              </p:cNvSpPr>
              <p:nvPr/>
            </p:nvSpPr>
            <p:spPr bwMode="auto">
              <a:xfrm flipH="1">
                <a:off x="4240"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64" name="Line 853"/>
              <p:cNvSpPr>
                <a:spLocks noChangeShapeType="1"/>
              </p:cNvSpPr>
              <p:nvPr/>
            </p:nvSpPr>
            <p:spPr bwMode="auto">
              <a:xfrm flipH="1">
                <a:off x="4220"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65" name="Line 854"/>
              <p:cNvSpPr>
                <a:spLocks noChangeShapeType="1"/>
              </p:cNvSpPr>
              <p:nvPr/>
            </p:nvSpPr>
            <p:spPr bwMode="auto">
              <a:xfrm flipH="1">
                <a:off x="4200"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66" name="Line 855"/>
              <p:cNvSpPr>
                <a:spLocks noChangeShapeType="1"/>
              </p:cNvSpPr>
              <p:nvPr/>
            </p:nvSpPr>
            <p:spPr bwMode="auto">
              <a:xfrm flipH="1">
                <a:off x="4179"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67" name="Line 856"/>
              <p:cNvSpPr>
                <a:spLocks noChangeShapeType="1"/>
              </p:cNvSpPr>
              <p:nvPr/>
            </p:nvSpPr>
            <p:spPr bwMode="auto">
              <a:xfrm flipH="1">
                <a:off x="4159"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68" name="Line 857"/>
              <p:cNvSpPr>
                <a:spLocks noChangeShapeType="1"/>
              </p:cNvSpPr>
              <p:nvPr/>
            </p:nvSpPr>
            <p:spPr bwMode="auto">
              <a:xfrm flipH="1">
                <a:off x="4139"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69" name="Line 858"/>
              <p:cNvSpPr>
                <a:spLocks noChangeShapeType="1"/>
              </p:cNvSpPr>
              <p:nvPr/>
            </p:nvSpPr>
            <p:spPr bwMode="auto">
              <a:xfrm flipH="1">
                <a:off x="4120"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70" name="Line 859"/>
              <p:cNvSpPr>
                <a:spLocks noChangeShapeType="1"/>
              </p:cNvSpPr>
              <p:nvPr/>
            </p:nvSpPr>
            <p:spPr bwMode="auto">
              <a:xfrm flipH="1">
                <a:off x="4100"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71" name="Line 860"/>
              <p:cNvSpPr>
                <a:spLocks noChangeShapeType="1"/>
              </p:cNvSpPr>
              <p:nvPr/>
            </p:nvSpPr>
            <p:spPr bwMode="auto">
              <a:xfrm flipH="1">
                <a:off x="4079"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72" name="Line 861"/>
              <p:cNvSpPr>
                <a:spLocks noChangeShapeType="1"/>
              </p:cNvSpPr>
              <p:nvPr/>
            </p:nvSpPr>
            <p:spPr bwMode="auto">
              <a:xfrm flipH="1">
                <a:off x="4059"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73" name="Line 862"/>
              <p:cNvSpPr>
                <a:spLocks noChangeShapeType="1"/>
              </p:cNvSpPr>
              <p:nvPr/>
            </p:nvSpPr>
            <p:spPr bwMode="auto">
              <a:xfrm flipH="1">
                <a:off x="4039"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74" name="Line 863"/>
              <p:cNvSpPr>
                <a:spLocks noChangeShapeType="1"/>
              </p:cNvSpPr>
              <p:nvPr/>
            </p:nvSpPr>
            <p:spPr bwMode="auto">
              <a:xfrm flipH="1">
                <a:off x="4019"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75" name="Line 864"/>
              <p:cNvSpPr>
                <a:spLocks noChangeShapeType="1"/>
              </p:cNvSpPr>
              <p:nvPr/>
            </p:nvSpPr>
            <p:spPr bwMode="auto">
              <a:xfrm flipH="1">
                <a:off x="3998"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76" name="Line 865"/>
              <p:cNvSpPr>
                <a:spLocks noChangeShapeType="1"/>
              </p:cNvSpPr>
              <p:nvPr/>
            </p:nvSpPr>
            <p:spPr bwMode="auto">
              <a:xfrm flipH="1">
                <a:off x="3978"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77" name="Line 866"/>
              <p:cNvSpPr>
                <a:spLocks noChangeShapeType="1"/>
              </p:cNvSpPr>
              <p:nvPr/>
            </p:nvSpPr>
            <p:spPr bwMode="auto">
              <a:xfrm flipH="1">
                <a:off x="3958"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78" name="Line 867"/>
              <p:cNvSpPr>
                <a:spLocks noChangeShapeType="1"/>
              </p:cNvSpPr>
              <p:nvPr/>
            </p:nvSpPr>
            <p:spPr bwMode="auto">
              <a:xfrm flipH="1">
                <a:off x="3938"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79" name="Line 868"/>
              <p:cNvSpPr>
                <a:spLocks noChangeShapeType="1"/>
              </p:cNvSpPr>
              <p:nvPr/>
            </p:nvSpPr>
            <p:spPr bwMode="auto">
              <a:xfrm flipH="1">
                <a:off x="3918"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80" name="Line 869"/>
              <p:cNvSpPr>
                <a:spLocks noChangeShapeType="1"/>
              </p:cNvSpPr>
              <p:nvPr/>
            </p:nvSpPr>
            <p:spPr bwMode="auto">
              <a:xfrm flipH="1">
                <a:off x="3897"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81" name="Line 870"/>
              <p:cNvSpPr>
                <a:spLocks noChangeShapeType="1"/>
              </p:cNvSpPr>
              <p:nvPr/>
            </p:nvSpPr>
            <p:spPr bwMode="auto">
              <a:xfrm flipH="1">
                <a:off x="3877"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82" name="Line 871"/>
              <p:cNvSpPr>
                <a:spLocks noChangeShapeType="1"/>
              </p:cNvSpPr>
              <p:nvPr/>
            </p:nvSpPr>
            <p:spPr bwMode="auto">
              <a:xfrm flipH="1">
                <a:off x="3857"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83" name="Line 872"/>
              <p:cNvSpPr>
                <a:spLocks noChangeShapeType="1"/>
              </p:cNvSpPr>
              <p:nvPr/>
            </p:nvSpPr>
            <p:spPr bwMode="auto">
              <a:xfrm flipH="1">
                <a:off x="3838"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84" name="Line 873"/>
              <p:cNvSpPr>
                <a:spLocks noChangeShapeType="1"/>
              </p:cNvSpPr>
              <p:nvPr/>
            </p:nvSpPr>
            <p:spPr bwMode="auto">
              <a:xfrm flipH="1">
                <a:off x="3817"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85" name="Line 874"/>
              <p:cNvSpPr>
                <a:spLocks noChangeShapeType="1"/>
              </p:cNvSpPr>
              <p:nvPr/>
            </p:nvSpPr>
            <p:spPr bwMode="auto">
              <a:xfrm flipH="1">
                <a:off x="3797"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86" name="Line 875"/>
              <p:cNvSpPr>
                <a:spLocks noChangeShapeType="1"/>
              </p:cNvSpPr>
              <p:nvPr/>
            </p:nvSpPr>
            <p:spPr bwMode="auto">
              <a:xfrm flipH="1">
                <a:off x="3777"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87" name="Line 876"/>
              <p:cNvSpPr>
                <a:spLocks noChangeShapeType="1"/>
              </p:cNvSpPr>
              <p:nvPr/>
            </p:nvSpPr>
            <p:spPr bwMode="auto">
              <a:xfrm flipH="1">
                <a:off x="3757"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88" name="Line 877"/>
              <p:cNvSpPr>
                <a:spLocks noChangeShapeType="1"/>
              </p:cNvSpPr>
              <p:nvPr/>
            </p:nvSpPr>
            <p:spPr bwMode="auto">
              <a:xfrm flipH="1">
                <a:off x="3737"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89" name="Line 878"/>
              <p:cNvSpPr>
                <a:spLocks noChangeShapeType="1"/>
              </p:cNvSpPr>
              <p:nvPr/>
            </p:nvSpPr>
            <p:spPr bwMode="auto">
              <a:xfrm flipH="1">
                <a:off x="3716"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90" name="Line 879"/>
              <p:cNvSpPr>
                <a:spLocks noChangeShapeType="1"/>
              </p:cNvSpPr>
              <p:nvPr/>
            </p:nvSpPr>
            <p:spPr bwMode="auto">
              <a:xfrm flipH="1">
                <a:off x="3696"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91" name="Line 880"/>
              <p:cNvSpPr>
                <a:spLocks noChangeShapeType="1"/>
              </p:cNvSpPr>
              <p:nvPr/>
            </p:nvSpPr>
            <p:spPr bwMode="auto">
              <a:xfrm flipH="1">
                <a:off x="3676"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92" name="Line 881"/>
              <p:cNvSpPr>
                <a:spLocks noChangeShapeType="1"/>
              </p:cNvSpPr>
              <p:nvPr/>
            </p:nvSpPr>
            <p:spPr bwMode="auto">
              <a:xfrm flipH="1">
                <a:off x="3656"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93" name="Line 882"/>
              <p:cNvSpPr>
                <a:spLocks noChangeShapeType="1"/>
              </p:cNvSpPr>
              <p:nvPr/>
            </p:nvSpPr>
            <p:spPr bwMode="auto">
              <a:xfrm flipH="1">
                <a:off x="3635"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94" name="Line 883"/>
              <p:cNvSpPr>
                <a:spLocks noChangeShapeType="1"/>
              </p:cNvSpPr>
              <p:nvPr/>
            </p:nvSpPr>
            <p:spPr bwMode="auto">
              <a:xfrm flipH="1">
                <a:off x="3615" y="1706"/>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95" name="Line 884"/>
              <p:cNvSpPr>
                <a:spLocks noChangeShapeType="1"/>
              </p:cNvSpPr>
              <p:nvPr/>
            </p:nvSpPr>
            <p:spPr bwMode="auto">
              <a:xfrm flipH="1">
                <a:off x="3595"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96" name="Line 885"/>
              <p:cNvSpPr>
                <a:spLocks noChangeShapeType="1"/>
              </p:cNvSpPr>
              <p:nvPr/>
            </p:nvSpPr>
            <p:spPr bwMode="auto">
              <a:xfrm flipH="1">
                <a:off x="3575"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97" name="Line 886"/>
              <p:cNvSpPr>
                <a:spLocks noChangeShapeType="1"/>
              </p:cNvSpPr>
              <p:nvPr/>
            </p:nvSpPr>
            <p:spPr bwMode="auto">
              <a:xfrm flipH="1">
                <a:off x="3556"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98" name="Line 887"/>
              <p:cNvSpPr>
                <a:spLocks noChangeShapeType="1"/>
              </p:cNvSpPr>
              <p:nvPr/>
            </p:nvSpPr>
            <p:spPr bwMode="auto">
              <a:xfrm flipH="1">
                <a:off x="3535"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99" name="Line 888"/>
              <p:cNvSpPr>
                <a:spLocks noChangeShapeType="1"/>
              </p:cNvSpPr>
              <p:nvPr/>
            </p:nvSpPr>
            <p:spPr bwMode="auto">
              <a:xfrm flipH="1">
                <a:off x="3515"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00" name="Line 889"/>
              <p:cNvSpPr>
                <a:spLocks noChangeShapeType="1"/>
              </p:cNvSpPr>
              <p:nvPr/>
            </p:nvSpPr>
            <p:spPr bwMode="auto">
              <a:xfrm flipH="1">
                <a:off x="3495"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01" name="Line 890"/>
              <p:cNvSpPr>
                <a:spLocks noChangeShapeType="1"/>
              </p:cNvSpPr>
              <p:nvPr/>
            </p:nvSpPr>
            <p:spPr bwMode="auto">
              <a:xfrm flipH="1">
                <a:off x="3475" y="1706"/>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02" name="Line 891"/>
              <p:cNvSpPr>
                <a:spLocks noChangeShapeType="1"/>
              </p:cNvSpPr>
              <p:nvPr/>
            </p:nvSpPr>
            <p:spPr bwMode="auto">
              <a:xfrm flipH="1">
                <a:off x="3454"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03" name="Line 892"/>
              <p:cNvSpPr>
                <a:spLocks noChangeShapeType="1"/>
              </p:cNvSpPr>
              <p:nvPr/>
            </p:nvSpPr>
            <p:spPr bwMode="auto">
              <a:xfrm flipH="1">
                <a:off x="3434" y="1706"/>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04" name="Line 893"/>
              <p:cNvSpPr>
                <a:spLocks noChangeShapeType="1"/>
              </p:cNvSpPr>
              <p:nvPr/>
            </p:nvSpPr>
            <p:spPr bwMode="auto">
              <a:xfrm flipH="1">
                <a:off x="3424" y="1647"/>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05" name="Line 894"/>
              <p:cNvSpPr>
                <a:spLocks noChangeShapeType="1"/>
              </p:cNvSpPr>
              <p:nvPr/>
            </p:nvSpPr>
            <p:spPr bwMode="auto">
              <a:xfrm flipH="1">
                <a:off x="3424" y="1588"/>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06" name="Line 895"/>
              <p:cNvSpPr>
                <a:spLocks noChangeShapeType="1"/>
              </p:cNvSpPr>
              <p:nvPr/>
            </p:nvSpPr>
            <p:spPr bwMode="auto">
              <a:xfrm flipH="1">
                <a:off x="3424" y="1529"/>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07" name="Line 896"/>
              <p:cNvSpPr>
                <a:spLocks noChangeShapeType="1"/>
              </p:cNvSpPr>
              <p:nvPr/>
            </p:nvSpPr>
            <p:spPr bwMode="auto">
              <a:xfrm flipH="1">
                <a:off x="3424" y="1471"/>
                <a:ext cx="5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08" name="Line 897"/>
              <p:cNvSpPr>
                <a:spLocks noChangeShapeType="1"/>
              </p:cNvSpPr>
              <p:nvPr/>
            </p:nvSpPr>
            <p:spPr bwMode="auto">
              <a:xfrm flipH="1">
                <a:off x="5510"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09" name="Line 898"/>
              <p:cNvSpPr>
                <a:spLocks noChangeShapeType="1"/>
              </p:cNvSpPr>
              <p:nvPr/>
            </p:nvSpPr>
            <p:spPr bwMode="auto">
              <a:xfrm flipH="1">
                <a:off x="5490"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10" name="Line 899"/>
              <p:cNvSpPr>
                <a:spLocks noChangeShapeType="1"/>
              </p:cNvSpPr>
              <p:nvPr/>
            </p:nvSpPr>
            <p:spPr bwMode="auto">
              <a:xfrm flipH="1">
                <a:off x="5470"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11" name="Line 900"/>
              <p:cNvSpPr>
                <a:spLocks noChangeShapeType="1"/>
              </p:cNvSpPr>
              <p:nvPr/>
            </p:nvSpPr>
            <p:spPr bwMode="auto">
              <a:xfrm flipH="1">
                <a:off x="5449"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12" name="Line 901"/>
              <p:cNvSpPr>
                <a:spLocks noChangeShapeType="1"/>
              </p:cNvSpPr>
              <p:nvPr/>
            </p:nvSpPr>
            <p:spPr bwMode="auto">
              <a:xfrm flipH="1">
                <a:off x="5429"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13" name="Line 902"/>
              <p:cNvSpPr>
                <a:spLocks noChangeShapeType="1"/>
              </p:cNvSpPr>
              <p:nvPr/>
            </p:nvSpPr>
            <p:spPr bwMode="auto">
              <a:xfrm flipH="1">
                <a:off x="5409"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14" name="Line 903"/>
              <p:cNvSpPr>
                <a:spLocks noChangeShapeType="1"/>
              </p:cNvSpPr>
              <p:nvPr/>
            </p:nvSpPr>
            <p:spPr bwMode="auto">
              <a:xfrm flipH="1">
                <a:off x="5389"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15" name="Line 904"/>
              <p:cNvSpPr>
                <a:spLocks noChangeShapeType="1"/>
              </p:cNvSpPr>
              <p:nvPr/>
            </p:nvSpPr>
            <p:spPr bwMode="auto">
              <a:xfrm flipH="1">
                <a:off x="5368"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16" name="Line 905"/>
              <p:cNvSpPr>
                <a:spLocks noChangeShapeType="1"/>
              </p:cNvSpPr>
              <p:nvPr/>
            </p:nvSpPr>
            <p:spPr bwMode="auto">
              <a:xfrm flipH="1">
                <a:off x="5348"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17" name="Line 906"/>
              <p:cNvSpPr>
                <a:spLocks noChangeShapeType="1"/>
              </p:cNvSpPr>
              <p:nvPr/>
            </p:nvSpPr>
            <p:spPr bwMode="auto">
              <a:xfrm flipH="1">
                <a:off x="5328"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18" name="Line 907"/>
              <p:cNvSpPr>
                <a:spLocks noChangeShapeType="1"/>
              </p:cNvSpPr>
              <p:nvPr/>
            </p:nvSpPr>
            <p:spPr bwMode="auto">
              <a:xfrm flipH="1">
                <a:off x="5308"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19" name="Line 908"/>
              <p:cNvSpPr>
                <a:spLocks noChangeShapeType="1"/>
              </p:cNvSpPr>
              <p:nvPr/>
            </p:nvSpPr>
            <p:spPr bwMode="auto">
              <a:xfrm flipH="1">
                <a:off x="5289"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20" name="Line 909"/>
              <p:cNvSpPr>
                <a:spLocks noChangeShapeType="1"/>
              </p:cNvSpPr>
              <p:nvPr/>
            </p:nvSpPr>
            <p:spPr bwMode="auto">
              <a:xfrm flipH="1">
                <a:off x="5268"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21" name="Line 910"/>
              <p:cNvSpPr>
                <a:spLocks noChangeShapeType="1"/>
              </p:cNvSpPr>
              <p:nvPr/>
            </p:nvSpPr>
            <p:spPr bwMode="auto">
              <a:xfrm flipH="1">
                <a:off x="5248"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22" name="Line 911"/>
              <p:cNvSpPr>
                <a:spLocks noChangeShapeType="1"/>
              </p:cNvSpPr>
              <p:nvPr/>
            </p:nvSpPr>
            <p:spPr bwMode="auto">
              <a:xfrm flipH="1">
                <a:off x="5228"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23" name="Line 912"/>
              <p:cNvSpPr>
                <a:spLocks noChangeShapeType="1"/>
              </p:cNvSpPr>
              <p:nvPr/>
            </p:nvSpPr>
            <p:spPr bwMode="auto">
              <a:xfrm flipH="1">
                <a:off x="5208"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24" name="Line 913"/>
              <p:cNvSpPr>
                <a:spLocks noChangeShapeType="1"/>
              </p:cNvSpPr>
              <p:nvPr/>
            </p:nvSpPr>
            <p:spPr bwMode="auto">
              <a:xfrm flipH="1">
                <a:off x="5187"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25" name="Line 914"/>
              <p:cNvSpPr>
                <a:spLocks noChangeShapeType="1"/>
              </p:cNvSpPr>
              <p:nvPr/>
            </p:nvSpPr>
            <p:spPr bwMode="auto">
              <a:xfrm flipH="1">
                <a:off x="5167"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26" name="Line 915"/>
              <p:cNvSpPr>
                <a:spLocks noChangeShapeType="1"/>
              </p:cNvSpPr>
              <p:nvPr/>
            </p:nvSpPr>
            <p:spPr bwMode="auto">
              <a:xfrm flipH="1">
                <a:off x="5147"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27" name="Line 916"/>
              <p:cNvSpPr>
                <a:spLocks noChangeShapeType="1"/>
              </p:cNvSpPr>
              <p:nvPr/>
            </p:nvSpPr>
            <p:spPr bwMode="auto">
              <a:xfrm flipH="1">
                <a:off x="5127"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28" name="Line 917"/>
              <p:cNvSpPr>
                <a:spLocks noChangeShapeType="1"/>
              </p:cNvSpPr>
              <p:nvPr/>
            </p:nvSpPr>
            <p:spPr bwMode="auto">
              <a:xfrm flipH="1">
                <a:off x="5107"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29" name="Line 918"/>
              <p:cNvSpPr>
                <a:spLocks noChangeShapeType="1"/>
              </p:cNvSpPr>
              <p:nvPr/>
            </p:nvSpPr>
            <p:spPr bwMode="auto">
              <a:xfrm flipH="1">
                <a:off x="5086"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30" name="Line 919"/>
              <p:cNvSpPr>
                <a:spLocks noChangeShapeType="1"/>
              </p:cNvSpPr>
              <p:nvPr/>
            </p:nvSpPr>
            <p:spPr bwMode="auto">
              <a:xfrm flipH="1">
                <a:off x="5066"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31" name="Line 920"/>
              <p:cNvSpPr>
                <a:spLocks noChangeShapeType="1"/>
              </p:cNvSpPr>
              <p:nvPr/>
            </p:nvSpPr>
            <p:spPr bwMode="auto">
              <a:xfrm flipH="1">
                <a:off x="5046"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32" name="Line 921"/>
              <p:cNvSpPr>
                <a:spLocks noChangeShapeType="1"/>
              </p:cNvSpPr>
              <p:nvPr/>
            </p:nvSpPr>
            <p:spPr bwMode="auto">
              <a:xfrm flipH="1">
                <a:off x="5026"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33" name="Line 922"/>
              <p:cNvSpPr>
                <a:spLocks noChangeShapeType="1"/>
              </p:cNvSpPr>
              <p:nvPr/>
            </p:nvSpPr>
            <p:spPr bwMode="auto">
              <a:xfrm flipH="1">
                <a:off x="5005"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34" name="Line 923"/>
              <p:cNvSpPr>
                <a:spLocks noChangeShapeType="1"/>
              </p:cNvSpPr>
              <p:nvPr/>
            </p:nvSpPr>
            <p:spPr bwMode="auto">
              <a:xfrm flipH="1">
                <a:off x="4986"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35" name="Line 924"/>
              <p:cNvSpPr>
                <a:spLocks noChangeShapeType="1"/>
              </p:cNvSpPr>
              <p:nvPr/>
            </p:nvSpPr>
            <p:spPr bwMode="auto">
              <a:xfrm flipH="1">
                <a:off x="4966"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36" name="Line 925"/>
              <p:cNvSpPr>
                <a:spLocks noChangeShapeType="1"/>
              </p:cNvSpPr>
              <p:nvPr/>
            </p:nvSpPr>
            <p:spPr bwMode="auto">
              <a:xfrm flipH="1">
                <a:off x="4946"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37" name="Line 926"/>
              <p:cNvSpPr>
                <a:spLocks noChangeShapeType="1"/>
              </p:cNvSpPr>
              <p:nvPr/>
            </p:nvSpPr>
            <p:spPr bwMode="auto">
              <a:xfrm flipH="1">
                <a:off x="4926"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38" name="Line 927"/>
              <p:cNvSpPr>
                <a:spLocks noChangeShapeType="1"/>
              </p:cNvSpPr>
              <p:nvPr/>
            </p:nvSpPr>
            <p:spPr bwMode="auto">
              <a:xfrm flipH="1">
                <a:off x="4905"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39" name="Line 928"/>
              <p:cNvSpPr>
                <a:spLocks noChangeShapeType="1"/>
              </p:cNvSpPr>
              <p:nvPr/>
            </p:nvSpPr>
            <p:spPr bwMode="auto">
              <a:xfrm flipH="1">
                <a:off x="4885"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40" name="Line 929"/>
              <p:cNvSpPr>
                <a:spLocks noChangeShapeType="1"/>
              </p:cNvSpPr>
              <p:nvPr/>
            </p:nvSpPr>
            <p:spPr bwMode="auto">
              <a:xfrm flipH="1">
                <a:off x="4865"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41" name="Line 930"/>
              <p:cNvSpPr>
                <a:spLocks noChangeShapeType="1"/>
              </p:cNvSpPr>
              <p:nvPr/>
            </p:nvSpPr>
            <p:spPr bwMode="auto">
              <a:xfrm flipH="1">
                <a:off x="4845"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42" name="Line 931"/>
              <p:cNvSpPr>
                <a:spLocks noChangeShapeType="1"/>
              </p:cNvSpPr>
              <p:nvPr/>
            </p:nvSpPr>
            <p:spPr bwMode="auto">
              <a:xfrm flipH="1">
                <a:off x="4824"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43" name="Line 932"/>
              <p:cNvSpPr>
                <a:spLocks noChangeShapeType="1"/>
              </p:cNvSpPr>
              <p:nvPr/>
            </p:nvSpPr>
            <p:spPr bwMode="auto">
              <a:xfrm flipH="1">
                <a:off x="4804"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44" name="Line 933"/>
              <p:cNvSpPr>
                <a:spLocks noChangeShapeType="1"/>
              </p:cNvSpPr>
              <p:nvPr/>
            </p:nvSpPr>
            <p:spPr bwMode="auto">
              <a:xfrm flipH="1">
                <a:off x="4784"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45" name="Line 934"/>
              <p:cNvSpPr>
                <a:spLocks noChangeShapeType="1"/>
              </p:cNvSpPr>
              <p:nvPr/>
            </p:nvSpPr>
            <p:spPr bwMode="auto">
              <a:xfrm flipH="1">
                <a:off x="4764"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46" name="Line 935"/>
              <p:cNvSpPr>
                <a:spLocks noChangeShapeType="1"/>
              </p:cNvSpPr>
              <p:nvPr/>
            </p:nvSpPr>
            <p:spPr bwMode="auto">
              <a:xfrm flipH="1">
                <a:off x="4744"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47" name="Line 936"/>
              <p:cNvSpPr>
                <a:spLocks noChangeShapeType="1"/>
              </p:cNvSpPr>
              <p:nvPr/>
            </p:nvSpPr>
            <p:spPr bwMode="auto">
              <a:xfrm flipH="1">
                <a:off x="4723"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48" name="Line 937"/>
              <p:cNvSpPr>
                <a:spLocks noChangeShapeType="1"/>
              </p:cNvSpPr>
              <p:nvPr/>
            </p:nvSpPr>
            <p:spPr bwMode="auto">
              <a:xfrm flipH="1">
                <a:off x="4704"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49" name="Line 938"/>
              <p:cNvSpPr>
                <a:spLocks noChangeShapeType="1"/>
              </p:cNvSpPr>
              <p:nvPr/>
            </p:nvSpPr>
            <p:spPr bwMode="auto">
              <a:xfrm flipH="1">
                <a:off x="4684"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50" name="Line 939"/>
              <p:cNvSpPr>
                <a:spLocks noChangeShapeType="1"/>
              </p:cNvSpPr>
              <p:nvPr/>
            </p:nvSpPr>
            <p:spPr bwMode="auto">
              <a:xfrm flipH="1">
                <a:off x="4664"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51" name="Line 940"/>
              <p:cNvSpPr>
                <a:spLocks noChangeShapeType="1"/>
              </p:cNvSpPr>
              <p:nvPr/>
            </p:nvSpPr>
            <p:spPr bwMode="auto">
              <a:xfrm flipH="1">
                <a:off x="4643"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52" name="Line 941"/>
              <p:cNvSpPr>
                <a:spLocks noChangeShapeType="1"/>
              </p:cNvSpPr>
              <p:nvPr/>
            </p:nvSpPr>
            <p:spPr bwMode="auto">
              <a:xfrm flipH="1">
                <a:off x="4623"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53" name="Line 942"/>
              <p:cNvSpPr>
                <a:spLocks noChangeShapeType="1"/>
              </p:cNvSpPr>
              <p:nvPr/>
            </p:nvSpPr>
            <p:spPr bwMode="auto">
              <a:xfrm flipH="1">
                <a:off x="4603"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54" name="Line 943"/>
              <p:cNvSpPr>
                <a:spLocks noChangeShapeType="1"/>
              </p:cNvSpPr>
              <p:nvPr/>
            </p:nvSpPr>
            <p:spPr bwMode="auto">
              <a:xfrm flipH="1">
                <a:off x="4583"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55" name="Line 944"/>
              <p:cNvSpPr>
                <a:spLocks noChangeShapeType="1"/>
              </p:cNvSpPr>
              <p:nvPr/>
            </p:nvSpPr>
            <p:spPr bwMode="auto">
              <a:xfrm flipH="1">
                <a:off x="4563"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56" name="Line 945"/>
              <p:cNvSpPr>
                <a:spLocks noChangeShapeType="1"/>
              </p:cNvSpPr>
              <p:nvPr/>
            </p:nvSpPr>
            <p:spPr bwMode="auto">
              <a:xfrm flipH="1">
                <a:off x="4542"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57" name="Line 946"/>
              <p:cNvSpPr>
                <a:spLocks noChangeShapeType="1"/>
              </p:cNvSpPr>
              <p:nvPr/>
            </p:nvSpPr>
            <p:spPr bwMode="auto">
              <a:xfrm flipH="1">
                <a:off x="4522"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58" name="Line 947"/>
              <p:cNvSpPr>
                <a:spLocks noChangeShapeType="1"/>
              </p:cNvSpPr>
              <p:nvPr/>
            </p:nvSpPr>
            <p:spPr bwMode="auto">
              <a:xfrm flipH="1">
                <a:off x="4502"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59" name="Line 948"/>
              <p:cNvSpPr>
                <a:spLocks noChangeShapeType="1"/>
              </p:cNvSpPr>
              <p:nvPr/>
            </p:nvSpPr>
            <p:spPr bwMode="auto">
              <a:xfrm flipH="1">
                <a:off x="4482"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60" name="Line 949"/>
              <p:cNvSpPr>
                <a:spLocks noChangeShapeType="1"/>
              </p:cNvSpPr>
              <p:nvPr/>
            </p:nvSpPr>
            <p:spPr bwMode="auto">
              <a:xfrm flipH="1">
                <a:off x="4461"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61" name="Line 950"/>
              <p:cNvSpPr>
                <a:spLocks noChangeShapeType="1"/>
              </p:cNvSpPr>
              <p:nvPr/>
            </p:nvSpPr>
            <p:spPr bwMode="auto">
              <a:xfrm flipH="1">
                <a:off x="4441"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62" name="Line 951"/>
              <p:cNvSpPr>
                <a:spLocks noChangeShapeType="1"/>
              </p:cNvSpPr>
              <p:nvPr/>
            </p:nvSpPr>
            <p:spPr bwMode="auto">
              <a:xfrm flipH="1">
                <a:off x="4421"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63" name="Line 952"/>
              <p:cNvSpPr>
                <a:spLocks noChangeShapeType="1"/>
              </p:cNvSpPr>
              <p:nvPr/>
            </p:nvSpPr>
            <p:spPr bwMode="auto">
              <a:xfrm flipH="1">
                <a:off x="4402"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64" name="Line 953"/>
              <p:cNvSpPr>
                <a:spLocks noChangeShapeType="1"/>
              </p:cNvSpPr>
              <p:nvPr/>
            </p:nvSpPr>
            <p:spPr bwMode="auto">
              <a:xfrm flipH="1">
                <a:off x="4382"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65" name="Line 954"/>
              <p:cNvSpPr>
                <a:spLocks noChangeShapeType="1"/>
              </p:cNvSpPr>
              <p:nvPr/>
            </p:nvSpPr>
            <p:spPr bwMode="auto">
              <a:xfrm flipH="1">
                <a:off x="4361"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66" name="Line 955"/>
              <p:cNvSpPr>
                <a:spLocks noChangeShapeType="1"/>
              </p:cNvSpPr>
              <p:nvPr/>
            </p:nvSpPr>
            <p:spPr bwMode="auto">
              <a:xfrm flipH="1">
                <a:off x="4341"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67" name="Line 956"/>
              <p:cNvSpPr>
                <a:spLocks noChangeShapeType="1"/>
              </p:cNvSpPr>
              <p:nvPr/>
            </p:nvSpPr>
            <p:spPr bwMode="auto">
              <a:xfrm flipH="1">
                <a:off x="4321"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68" name="Line 957"/>
              <p:cNvSpPr>
                <a:spLocks noChangeShapeType="1"/>
              </p:cNvSpPr>
              <p:nvPr/>
            </p:nvSpPr>
            <p:spPr bwMode="auto">
              <a:xfrm flipH="1">
                <a:off x="4301"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69" name="Line 958"/>
              <p:cNvSpPr>
                <a:spLocks noChangeShapeType="1"/>
              </p:cNvSpPr>
              <p:nvPr/>
            </p:nvSpPr>
            <p:spPr bwMode="auto">
              <a:xfrm flipH="1">
                <a:off x="4281"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70" name="Line 959"/>
              <p:cNvSpPr>
                <a:spLocks noChangeShapeType="1"/>
              </p:cNvSpPr>
              <p:nvPr/>
            </p:nvSpPr>
            <p:spPr bwMode="auto">
              <a:xfrm flipH="1">
                <a:off x="4260"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71" name="Line 960"/>
              <p:cNvSpPr>
                <a:spLocks noChangeShapeType="1"/>
              </p:cNvSpPr>
              <p:nvPr/>
            </p:nvSpPr>
            <p:spPr bwMode="auto">
              <a:xfrm flipH="1">
                <a:off x="4240"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72" name="Line 961"/>
              <p:cNvSpPr>
                <a:spLocks noChangeShapeType="1"/>
              </p:cNvSpPr>
              <p:nvPr/>
            </p:nvSpPr>
            <p:spPr bwMode="auto">
              <a:xfrm flipH="1">
                <a:off x="4220"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73" name="Line 962"/>
              <p:cNvSpPr>
                <a:spLocks noChangeShapeType="1"/>
              </p:cNvSpPr>
              <p:nvPr/>
            </p:nvSpPr>
            <p:spPr bwMode="auto">
              <a:xfrm flipH="1">
                <a:off x="4200"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74" name="Line 963"/>
              <p:cNvSpPr>
                <a:spLocks noChangeShapeType="1"/>
              </p:cNvSpPr>
              <p:nvPr/>
            </p:nvSpPr>
            <p:spPr bwMode="auto">
              <a:xfrm flipH="1">
                <a:off x="4179"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75" name="Line 964"/>
              <p:cNvSpPr>
                <a:spLocks noChangeShapeType="1"/>
              </p:cNvSpPr>
              <p:nvPr/>
            </p:nvSpPr>
            <p:spPr bwMode="auto">
              <a:xfrm flipH="1">
                <a:off x="4159"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76" name="Line 965"/>
              <p:cNvSpPr>
                <a:spLocks noChangeShapeType="1"/>
              </p:cNvSpPr>
              <p:nvPr/>
            </p:nvSpPr>
            <p:spPr bwMode="auto">
              <a:xfrm flipH="1">
                <a:off x="4139"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77" name="Line 966"/>
              <p:cNvSpPr>
                <a:spLocks noChangeShapeType="1"/>
              </p:cNvSpPr>
              <p:nvPr/>
            </p:nvSpPr>
            <p:spPr bwMode="auto">
              <a:xfrm flipH="1">
                <a:off x="4120"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78" name="Line 967"/>
              <p:cNvSpPr>
                <a:spLocks noChangeShapeType="1"/>
              </p:cNvSpPr>
              <p:nvPr/>
            </p:nvSpPr>
            <p:spPr bwMode="auto">
              <a:xfrm flipH="1">
                <a:off x="4100"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79" name="Line 968"/>
              <p:cNvSpPr>
                <a:spLocks noChangeShapeType="1"/>
              </p:cNvSpPr>
              <p:nvPr/>
            </p:nvSpPr>
            <p:spPr bwMode="auto">
              <a:xfrm flipH="1">
                <a:off x="4079"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80" name="Line 969"/>
              <p:cNvSpPr>
                <a:spLocks noChangeShapeType="1"/>
              </p:cNvSpPr>
              <p:nvPr/>
            </p:nvSpPr>
            <p:spPr bwMode="auto">
              <a:xfrm flipH="1">
                <a:off x="4059"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81" name="Line 970"/>
              <p:cNvSpPr>
                <a:spLocks noChangeShapeType="1"/>
              </p:cNvSpPr>
              <p:nvPr/>
            </p:nvSpPr>
            <p:spPr bwMode="auto">
              <a:xfrm flipH="1">
                <a:off x="4039"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82" name="Line 971"/>
              <p:cNvSpPr>
                <a:spLocks noChangeShapeType="1"/>
              </p:cNvSpPr>
              <p:nvPr/>
            </p:nvSpPr>
            <p:spPr bwMode="auto">
              <a:xfrm flipH="1">
                <a:off x="4019"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83" name="Line 972"/>
              <p:cNvSpPr>
                <a:spLocks noChangeShapeType="1"/>
              </p:cNvSpPr>
              <p:nvPr/>
            </p:nvSpPr>
            <p:spPr bwMode="auto">
              <a:xfrm flipH="1">
                <a:off x="3998"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84" name="Line 973"/>
              <p:cNvSpPr>
                <a:spLocks noChangeShapeType="1"/>
              </p:cNvSpPr>
              <p:nvPr/>
            </p:nvSpPr>
            <p:spPr bwMode="auto">
              <a:xfrm flipH="1">
                <a:off x="3978"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85" name="Line 974"/>
              <p:cNvSpPr>
                <a:spLocks noChangeShapeType="1"/>
              </p:cNvSpPr>
              <p:nvPr/>
            </p:nvSpPr>
            <p:spPr bwMode="auto">
              <a:xfrm flipH="1">
                <a:off x="3958"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86" name="Line 975"/>
              <p:cNvSpPr>
                <a:spLocks noChangeShapeType="1"/>
              </p:cNvSpPr>
              <p:nvPr/>
            </p:nvSpPr>
            <p:spPr bwMode="auto">
              <a:xfrm flipH="1">
                <a:off x="3938"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87" name="Line 976"/>
              <p:cNvSpPr>
                <a:spLocks noChangeShapeType="1"/>
              </p:cNvSpPr>
              <p:nvPr/>
            </p:nvSpPr>
            <p:spPr bwMode="auto">
              <a:xfrm flipH="1">
                <a:off x="3918"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88" name="Line 977"/>
              <p:cNvSpPr>
                <a:spLocks noChangeShapeType="1"/>
              </p:cNvSpPr>
              <p:nvPr/>
            </p:nvSpPr>
            <p:spPr bwMode="auto">
              <a:xfrm flipH="1">
                <a:off x="3897"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89" name="Line 978"/>
              <p:cNvSpPr>
                <a:spLocks noChangeShapeType="1"/>
              </p:cNvSpPr>
              <p:nvPr/>
            </p:nvSpPr>
            <p:spPr bwMode="auto">
              <a:xfrm flipH="1">
                <a:off x="3877"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90" name="Line 979"/>
              <p:cNvSpPr>
                <a:spLocks noChangeShapeType="1"/>
              </p:cNvSpPr>
              <p:nvPr/>
            </p:nvSpPr>
            <p:spPr bwMode="auto">
              <a:xfrm flipH="1">
                <a:off x="3857"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91" name="Line 980"/>
              <p:cNvSpPr>
                <a:spLocks noChangeShapeType="1"/>
              </p:cNvSpPr>
              <p:nvPr/>
            </p:nvSpPr>
            <p:spPr bwMode="auto">
              <a:xfrm flipH="1">
                <a:off x="3838"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92" name="Line 981"/>
              <p:cNvSpPr>
                <a:spLocks noChangeShapeType="1"/>
              </p:cNvSpPr>
              <p:nvPr/>
            </p:nvSpPr>
            <p:spPr bwMode="auto">
              <a:xfrm flipH="1">
                <a:off x="3817"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93" name="Line 982"/>
              <p:cNvSpPr>
                <a:spLocks noChangeShapeType="1"/>
              </p:cNvSpPr>
              <p:nvPr/>
            </p:nvSpPr>
            <p:spPr bwMode="auto">
              <a:xfrm flipH="1">
                <a:off x="3797"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94" name="Line 983"/>
              <p:cNvSpPr>
                <a:spLocks noChangeShapeType="1"/>
              </p:cNvSpPr>
              <p:nvPr/>
            </p:nvSpPr>
            <p:spPr bwMode="auto">
              <a:xfrm flipH="1">
                <a:off x="3777"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95" name="Line 984"/>
              <p:cNvSpPr>
                <a:spLocks noChangeShapeType="1"/>
              </p:cNvSpPr>
              <p:nvPr/>
            </p:nvSpPr>
            <p:spPr bwMode="auto">
              <a:xfrm flipH="1">
                <a:off x="3757"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96" name="Line 985"/>
              <p:cNvSpPr>
                <a:spLocks noChangeShapeType="1"/>
              </p:cNvSpPr>
              <p:nvPr/>
            </p:nvSpPr>
            <p:spPr bwMode="auto">
              <a:xfrm flipH="1">
                <a:off x="3737"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97" name="Line 986"/>
              <p:cNvSpPr>
                <a:spLocks noChangeShapeType="1"/>
              </p:cNvSpPr>
              <p:nvPr/>
            </p:nvSpPr>
            <p:spPr bwMode="auto">
              <a:xfrm flipH="1">
                <a:off x="3716"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98" name="Line 987"/>
              <p:cNvSpPr>
                <a:spLocks noChangeShapeType="1"/>
              </p:cNvSpPr>
              <p:nvPr/>
            </p:nvSpPr>
            <p:spPr bwMode="auto">
              <a:xfrm flipH="1">
                <a:off x="3696"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299" name="Line 988"/>
              <p:cNvSpPr>
                <a:spLocks noChangeShapeType="1"/>
              </p:cNvSpPr>
              <p:nvPr/>
            </p:nvSpPr>
            <p:spPr bwMode="auto">
              <a:xfrm flipH="1">
                <a:off x="3676"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00" name="Line 989"/>
              <p:cNvSpPr>
                <a:spLocks noChangeShapeType="1"/>
              </p:cNvSpPr>
              <p:nvPr/>
            </p:nvSpPr>
            <p:spPr bwMode="auto">
              <a:xfrm flipH="1">
                <a:off x="3656"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01" name="Line 990"/>
              <p:cNvSpPr>
                <a:spLocks noChangeShapeType="1"/>
              </p:cNvSpPr>
              <p:nvPr/>
            </p:nvSpPr>
            <p:spPr bwMode="auto">
              <a:xfrm flipH="1">
                <a:off x="3635"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02" name="Line 991"/>
              <p:cNvSpPr>
                <a:spLocks noChangeShapeType="1"/>
              </p:cNvSpPr>
              <p:nvPr/>
            </p:nvSpPr>
            <p:spPr bwMode="auto">
              <a:xfrm flipH="1">
                <a:off x="3615" y="1471"/>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03" name="Line 992"/>
              <p:cNvSpPr>
                <a:spLocks noChangeShapeType="1"/>
              </p:cNvSpPr>
              <p:nvPr/>
            </p:nvSpPr>
            <p:spPr bwMode="auto">
              <a:xfrm flipH="1">
                <a:off x="3595"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04" name="Line 993"/>
              <p:cNvSpPr>
                <a:spLocks noChangeShapeType="1"/>
              </p:cNvSpPr>
              <p:nvPr/>
            </p:nvSpPr>
            <p:spPr bwMode="auto">
              <a:xfrm flipH="1">
                <a:off x="3575"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05" name="Line 994"/>
              <p:cNvSpPr>
                <a:spLocks noChangeShapeType="1"/>
              </p:cNvSpPr>
              <p:nvPr/>
            </p:nvSpPr>
            <p:spPr bwMode="auto">
              <a:xfrm flipH="1">
                <a:off x="3556"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06" name="Line 995"/>
              <p:cNvSpPr>
                <a:spLocks noChangeShapeType="1"/>
              </p:cNvSpPr>
              <p:nvPr/>
            </p:nvSpPr>
            <p:spPr bwMode="auto">
              <a:xfrm flipH="1">
                <a:off x="3535"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07" name="Line 996"/>
              <p:cNvSpPr>
                <a:spLocks noChangeShapeType="1"/>
              </p:cNvSpPr>
              <p:nvPr/>
            </p:nvSpPr>
            <p:spPr bwMode="auto">
              <a:xfrm flipH="1">
                <a:off x="3515"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08" name="Line 997"/>
              <p:cNvSpPr>
                <a:spLocks noChangeShapeType="1"/>
              </p:cNvSpPr>
              <p:nvPr/>
            </p:nvSpPr>
            <p:spPr bwMode="auto">
              <a:xfrm flipH="1">
                <a:off x="3495"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09" name="Line 998"/>
              <p:cNvSpPr>
                <a:spLocks noChangeShapeType="1"/>
              </p:cNvSpPr>
              <p:nvPr/>
            </p:nvSpPr>
            <p:spPr bwMode="auto">
              <a:xfrm flipH="1">
                <a:off x="3475" y="1471"/>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10" name="Line 999"/>
              <p:cNvSpPr>
                <a:spLocks noChangeShapeType="1"/>
              </p:cNvSpPr>
              <p:nvPr/>
            </p:nvSpPr>
            <p:spPr bwMode="auto">
              <a:xfrm flipH="1">
                <a:off x="3454"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11" name="Line 1000"/>
              <p:cNvSpPr>
                <a:spLocks noChangeShapeType="1"/>
              </p:cNvSpPr>
              <p:nvPr/>
            </p:nvSpPr>
            <p:spPr bwMode="auto">
              <a:xfrm flipH="1">
                <a:off x="3434" y="1471"/>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12" name="Line 1001"/>
              <p:cNvSpPr>
                <a:spLocks noChangeShapeType="1"/>
              </p:cNvSpPr>
              <p:nvPr/>
            </p:nvSpPr>
            <p:spPr bwMode="auto">
              <a:xfrm flipH="1">
                <a:off x="3424" y="1412"/>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13" name="Line 1002"/>
              <p:cNvSpPr>
                <a:spLocks noChangeShapeType="1"/>
              </p:cNvSpPr>
              <p:nvPr/>
            </p:nvSpPr>
            <p:spPr bwMode="auto">
              <a:xfrm flipH="1">
                <a:off x="3424" y="1351"/>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14" name="Line 1003"/>
              <p:cNvSpPr>
                <a:spLocks noChangeShapeType="1"/>
              </p:cNvSpPr>
              <p:nvPr/>
            </p:nvSpPr>
            <p:spPr bwMode="auto">
              <a:xfrm flipH="1">
                <a:off x="3424" y="1292"/>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15" name="Line 1004"/>
              <p:cNvSpPr>
                <a:spLocks noChangeShapeType="1"/>
              </p:cNvSpPr>
              <p:nvPr/>
            </p:nvSpPr>
            <p:spPr bwMode="auto">
              <a:xfrm flipH="1">
                <a:off x="3424" y="1234"/>
                <a:ext cx="5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16" name="Line 1005"/>
              <p:cNvSpPr>
                <a:spLocks noChangeShapeType="1"/>
              </p:cNvSpPr>
              <p:nvPr/>
            </p:nvSpPr>
            <p:spPr bwMode="auto">
              <a:xfrm flipH="1">
                <a:off x="551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17" name="Line 1006"/>
              <p:cNvSpPr>
                <a:spLocks noChangeShapeType="1"/>
              </p:cNvSpPr>
              <p:nvPr/>
            </p:nvSpPr>
            <p:spPr bwMode="auto">
              <a:xfrm flipH="1">
                <a:off x="549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18" name="Line 1007"/>
              <p:cNvSpPr>
                <a:spLocks noChangeShapeType="1"/>
              </p:cNvSpPr>
              <p:nvPr/>
            </p:nvSpPr>
            <p:spPr bwMode="auto">
              <a:xfrm flipH="1">
                <a:off x="547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19" name="Line 1008"/>
              <p:cNvSpPr>
                <a:spLocks noChangeShapeType="1"/>
              </p:cNvSpPr>
              <p:nvPr/>
            </p:nvSpPr>
            <p:spPr bwMode="auto">
              <a:xfrm flipH="1">
                <a:off x="5449"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20" name="Line 1009"/>
              <p:cNvSpPr>
                <a:spLocks noChangeShapeType="1"/>
              </p:cNvSpPr>
              <p:nvPr/>
            </p:nvSpPr>
            <p:spPr bwMode="auto">
              <a:xfrm flipH="1">
                <a:off x="5429"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21" name="Line 1010"/>
              <p:cNvSpPr>
                <a:spLocks noChangeShapeType="1"/>
              </p:cNvSpPr>
              <p:nvPr/>
            </p:nvSpPr>
            <p:spPr bwMode="auto">
              <a:xfrm flipH="1">
                <a:off x="540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22" name="Line 1011"/>
              <p:cNvSpPr>
                <a:spLocks noChangeShapeType="1"/>
              </p:cNvSpPr>
              <p:nvPr/>
            </p:nvSpPr>
            <p:spPr bwMode="auto">
              <a:xfrm flipH="1">
                <a:off x="538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23" name="Line 1012"/>
              <p:cNvSpPr>
                <a:spLocks noChangeShapeType="1"/>
              </p:cNvSpPr>
              <p:nvPr/>
            </p:nvSpPr>
            <p:spPr bwMode="auto">
              <a:xfrm flipH="1">
                <a:off x="5368"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24" name="Line 1013"/>
              <p:cNvSpPr>
                <a:spLocks noChangeShapeType="1"/>
              </p:cNvSpPr>
              <p:nvPr/>
            </p:nvSpPr>
            <p:spPr bwMode="auto">
              <a:xfrm flipH="1">
                <a:off x="5348"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25" name="Line 1014"/>
              <p:cNvSpPr>
                <a:spLocks noChangeShapeType="1"/>
              </p:cNvSpPr>
              <p:nvPr/>
            </p:nvSpPr>
            <p:spPr bwMode="auto">
              <a:xfrm flipH="1">
                <a:off x="532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26" name="Line 1015"/>
              <p:cNvSpPr>
                <a:spLocks noChangeShapeType="1"/>
              </p:cNvSpPr>
              <p:nvPr/>
            </p:nvSpPr>
            <p:spPr bwMode="auto">
              <a:xfrm flipH="1">
                <a:off x="530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27" name="Line 1016"/>
              <p:cNvSpPr>
                <a:spLocks noChangeShapeType="1"/>
              </p:cNvSpPr>
              <p:nvPr/>
            </p:nvSpPr>
            <p:spPr bwMode="auto">
              <a:xfrm flipH="1">
                <a:off x="528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28" name="Line 1017"/>
              <p:cNvSpPr>
                <a:spLocks noChangeShapeType="1"/>
              </p:cNvSpPr>
              <p:nvPr/>
            </p:nvSpPr>
            <p:spPr bwMode="auto">
              <a:xfrm flipH="1">
                <a:off x="526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29" name="Line 1018"/>
              <p:cNvSpPr>
                <a:spLocks noChangeShapeType="1"/>
              </p:cNvSpPr>
              <p:nvPr/>
            </p:nvSpPr>
            <p:spPr bwMode="auto">
              <a:xfrm flipH="1">
                <a:off x="524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30" name="Line 1019"/>
              <p:cNvSpPr>
                <a:spLocks noChangeShapeType="1"/>
              </p:cNvSpPr>
              <p:nvPr/>
            </p:nvSpPr>
            <p:spPr bwMode="auto">
              <a:xfrm flipH="1">
                <a:off x="5228"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31" name="Line 1020"/>
              <p:cNvSpPr>
                <a:spLocks noChangeShapeType="1"/>
              </p:cNvSpPr>
              <p:nvPr/>
            </p:nvSpPr>
            <p:spPr bwMode="auto">
              <a:xfrm flipH="1">
                <a:off x="5208"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32" name="Line 1021"/>
              <p:cNvSpPr>
                <a:spLocks noChangeShapeType="1"/>
              </p:cNvSpPr>
              <p:nvPr/>
            </p:nvSpPr>
            <p:spPr bwMode="auto">
              <a:xfrm flipH="1">
                <a:off x="518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33" name="Line 1022"/>
              <p:cNvSpPr>
                <a:spLocks noChangeShapeType="1"/>
              </p:cNvSpPr>
              <p:nvPr/>
            </p:nvSpPr>
            <p:spPr bwMode="auto">
              <a:xfrm flipH="1">
                <a:off x="516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34" name="Line 1023"/>
              <p:cNvSpPr>
                <a:spLocks noChangeShapeType="1"/>
              </p:cNvSpPr>
              <p:nvPr/>
            </p:nvSpPr>
            <p:spPr bwMode="auto">
              <a:xfrm flipH="1">
                <a:off x="5147"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35" name="Line 1024"/>
              <p:cNvSpPr>
                <a:spLocks noChangeShapeType="1"/>
              </p:cNvSpPr>
              <p:nvPr/>
            </p:nvSpPr>
            <p:spPr bwMode="auto">
              <a:xfrm flipH="1">
                <a:off x="5127"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336" name="Line 1025"/>
              <p:cNvSpPr>
                <a:spLocks noChangeShapeType="1"/>
              </p:cNvSpPr>
              <p:nvPr/>
            </p:nvSpPr>
            <p:spPr bwMode="auto">
              <a:xfrm flipH="1">
                <a:off x="5107" y="1234"/>
                <a:ext cx="6" cy="1"/>
              </a:xfrm>
              <a:prstGeom prst="line">
                <a:avLst/>
              </a:prstGeom>
              <a:noFill/>
              <a:ln w="3175">
                <a:solidFill>
                  <a:srgbClr val="000000"/>
                </a:solidFill>
                <a:round/>
                <a:headEnd/>
                <a:tailEnd/>
              </a:ln>
            </p:spPr>
            <p:txBody>
              <a:bodyPr>
                <a:prstTxWarp prst="textNoShape">
                  <a:avLst/>
                </a:prstTxWarp>
              </a:bodyPr>
              <a:lstStyle/>
              <a:p>
                <a:endParaRPr lang="en-US"/>
              </a:p>
            </p:txBody>
          </p:sp>
        </p:grpSp>
        <p:grpSp>
          <p:nvGrpSpPr>
            <p:cNvPr id="8" name="Group 2624"/>
            <p:cNvGrpSpPr>
              <a:grpSpLocks/>
            </p:cNvGrpSpPr>
            <p:nvPr/>
          </p:nvGrpSpPr>
          <p:grpSpPr bwMode="auto">
            <a:xfrm>
              <a:off x="3221" y="1058"/>
              <a:ext cx="2295" cy="2110"/>
              <a:chOff x="3221" y="1058"/>
              <a:chExt cx="2295" cy="2110"/>
            </a:xfrm>
          </p:grpSpPr>
          <p:sp>
            <p:nvSpPr>
              <p:cNvPr id="67937" name="Line 1027"/>
              <p:cNvSpPr>
                <a:spLocks noChangeShapeType="1"/>
              </p:cNvSpPr>
              <p:nvPr/>
            </p:nvSpPr>
            <p:spPr bwMode="auto">
              <a:xfrm flipH="1">
                <a:off x="5086"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38" name="Line 1028"/>
              <p:cNvSpPr>
                <a:spLocks noChangeShapeType="1"/>
              </p:cNvSpPr>
              <p:nvPr/>
            </p:nvSpPr>
            <p:spPr bwMode="auto">
              <a:xfrm flipH="1">
                <a:off x="5066"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39" name="Line 1029"/>
              <p:cNvSpPr>
                <a:spLocks noChangeShapeType="1"/>
              </p:cNvSpPr>
              <p:nvPr/>
            </p:nvSpPr>
            <p:spPr bwMode="auto">
              <a:xfrm flipH="1">
                <a:off x="5046"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40" name="Line 1030"/>
              <p:cNvSpPr>
                <a:spLocks noChangeShapeType="1"/>
              </p:cNvSpPr>
              <p:nvPr/>
            </p:nvSpPr>
            <p:spPr bwMode="auto">
              <a:xfrm flipH="1">
                <a:off x="5026"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41" name="Line 1031"/>
              <p:cNvSpPr>
                <a:spLocks noChangeShapeType="1"/>
              </p:cNvSpPr>
              <p:nvPr/>
            </p:nvSpPr>
            <p:spPr bwMode="auto">
              <a:xfrm flipH="1">
                <a:off x="5005"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42" name="Line 1032"/>
              <p:cNvSpPr>
                <a:spLocks noChangeShapeType="1"/>
              </p:cNvSpPr>
              <p:nvPr/>
            </p:nvSpPr>
            <p:spPr bwMode="auto">
              <a:xfrm flipH="1">
                <a:off x="4986"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43" name="Line 1033"/>
              <p:cNvSpPr>
                <a:spLocks noChangeShapeType="1"/>
              </p:cNvSpPr>
              <p:nvPr/>
            </p:nvSpPr>
            <p:spPr bwMode="auto">
              <a:xfrm flipH="1">
                <a:off x="496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44" name="Line 1034"/>
              <p:cNvSpPr>
                <a:spLocks noChangeShapeType="1"/>
              </p:cNvSpPr>
              <p:nvPr/>
            </p:nvSpPr>
            <p:spPr bwMode="auto">
              <a:xfrm flipH="1">
                <a:off x="494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45" name="Line 1035"/>
              <p:cNvSpPr>
                <a:spLocks noChangeShapeType="1"/>
              </p:cNvSpPr>
              <p:nvPr/>
            </p:nvSpPr>
            <p:spPr bwMode="auto">
              <a:xfrm flipH="1">
                <a:off x="492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46" name="Line 1036"/>
              <p:cNvSpPr>
                <a:spLocks noChangeShapeType="1"/>
              </p:cNvSpPr>
              <p:nvPr/>
            </p:nvSpPr>
            <p:spPr bwMode="auto">
              <a:xfrm flipH="1">
                <a:off x="490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47" name="Line 1037"/>
              <p:cNvSpPr>
                <a:spLocks noChangeShapeType="1"/>
              </p:cNvSpPr>
              <p:nvPr/>
            </p:nvSpPr>
            <p:spPr bwMode="auto">
              <a:xfrm flipH="1">
                <a:off x="488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48" name="Line 1038"/>
              <p:cNvSpPr>
                <a:spLocks noChangeShapeType="1"/>
              </p:cNvSpPr>
              <p:nvPr/>
            </p:nvSpPr>
            <p:spPr bwMode="auto">
              <a:xfrm flipH="1">
                <a:off x="4865"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49" name="Line 1039"/>
              <p:cNvSpPr>
                <a:spLocks noChangeShapeType="1"/>
              </p:cNvSpPr>
              <p:nvPr/>
            </p:nvSpPr>
            <p:spPr bwMode="auto">
              <a:xfrm flipH="1">
                <a:off x="4845"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50" name="Line 1040"/>
              <p:cNvSpPr>
                <a:spLocks noChangeShapeType="1"/>
              </p:cNvSpPr>
              <p:nvPr/>
            </p:nvSpPr>
            <p:spPr bwMode="auto">
              <a:xfrm flipH="1">
                <a:off x="482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51" name="Line 1041"/>
              <p:cNvSpPr>
                <a:spLocks noChangeShapeType="1"/>
              </p:cNvSpPr>
              <p:nvPr/>
            </p:nvSpPr>
            <p:spPr bwMode="auto">
              <a:xfrm flipH="1">
                <a:off x="4804"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52" name="Line 1042"/>
              <p:cNvSpPr>
                <a:spLocks noChangeShapeType="1"/>
              </p:cNvSpPr>
              <p:nvPr/>
            </p:nvSpPr>
            <p:spPr bwMode="auto">
              <a:xfrm flipH="1">
                <a:off x="478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53" name="Line 1043"/>
              <p:cNvSpPr>
                <a:spLocks noChangeShapeType="1"/>
              </p:cNvSpPr>
              <p:nvPr/>
            </p:nvSpPr>
            <p:spPr bwMode="auto">
              <a:xfrm flipH="1">
                <a:off x="476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54" name="Line 1044"/>
              <p:cNvSpPr>
                <a:spLocks noChangeShapeType="1"/>
              </p:cNvSpPr>
              <p:nvPr/>
            </p:nvSpPr>
            <p:spPr bwMode="auto">
              <a:xfrm flipH="1">
                <a:off x="474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55" name="Line 1045"/>
              <p:cNvSpPr>
                <a:spLocks noChangeShapeType="1"/>
              </p:cNvSpPr>
              <p:nvPr/>
            </p:nvSpPr>
            <p:spPr bwMode="auto">
              <a:xfrm flipH="1">
                <a:off x="4723"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56" name="Line 1046"/>
              <p:cNvSpPr>
                <a:spLocks noChangeShapeType="1"/>
              </p:cNvSpPr>
              <p:nvPr/>
            </p:nvSpPr>
            <p:spPr bwMode="auto">
              <a:xfrm flipH="1">
                <a:off x="470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57" name="Line 1047"/>
              <p:cNvSpPr>
                <a:spLocks noChangeShapeType="1"/>
              </p:cNvSpPr>
              <p:nvPr/>
            </p:nvSpPr>
            <p:spPr bwMode="auto">
              <a:xfrm flipH="1">
                <a:off x="4684"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58" name="Line 1048"/>
              <p:cNvSpPr>
                <a:spLocks noChangeShapeType="1"/>
              </p:cNvSpPr>
              <p:nvPr/>
            </p:nvSpPr>
            <p:spPr bwMode="auto">
              <a:xfrm flipH="1">
                <a:off x="4664"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59" name="Line 1049"/>
              <p:cNvSpPr>
                <a:spLocks noChangeShapeType="1"/>
              </p:cNvSpPr>
              <p:nvPr/>
            </p:nvSpPr>
            <p:spPr bwMode="auto">
              <a:xfrm flipH="1">
                <a:off x="4643"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60" name="Line 1050"/>
              <p:cNvSpPr>
                <a:spLocks noChangeShapeType="1"/>
              </p:cNvSpPr>
              <p:nvPr/>
            </p:nvSpPr>
            <p:spPr bwMode="auto">
              <a:xfrm flipH="1">
                <a:off x="4623"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61" name="Line 1051"/>
              <p:cNvSpPr>
                <a:spLocks noChangeShapeType="1"/>
              </p:cNvSpPr>
              <p:nvPr/>
            </p:nvSpPr>
            <p:spPr bwMode="auto">
              <a:xfrm flipH="1">
                <a:off x="4603"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62" name="Line 1052"/>
              <p:cNvSpPr>
                <a:spLocks noChangeShapeType="1"/>
              </p:cNvSpPr>
              <p:nvPr/>
            </p:nvSpPr>
            <p:spPr bwMode="auto">
              <a:xfrm flipH="1">
                <a:off x="4583"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63" name="Line 1053"/>
              <p:cNvSpPr>
                <a:spLocks noChangeShapeType="1"/>
              </p:cNvSpPr>
              <p:nvPr/>
            </p:nvSpPr>
            <p:spPr bwMode="auto">
              <a:xfrm flipH="1">
                <a:off x="4563"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64" name="Line 1054"/>
              <p:cNvSpPr>
                <a:spLocks noChangeShapeType="1"/>
              </p:cNvSpPr>
              <p:nvPr/>
            </p:nvSpPr>
            <p:spPr bwMode="auto">
              <a:xfrm flipH="1">
                <a:off x="4542"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65" name="Line 1055"/>
              <p:cNvSpPr>
                <a:spLocks noChangeShapeType="1"/>
              </p:cNvSpPr>
              <p:nvPr/>
            </p:nvSpPr>
            <p:spPr bwMode="auto">
              <a:xfrm flipH="1">
                <a:off x="4522"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66" name="Line 1056"/>
              <p:cNvSpPr>
                <a:spLocks noChangeShapeType="1"/>
              </p:cNvSpPr>
              <p:nvPr/>
            </p:nvSpPr>
            <p:spPr bwMode="auto">
              <a:xfrm flipH="1">
                <a:off x="4502"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67" name="Line 1057"/>
              <p:cNvSpPr>
                <a:spLocks noChangeShapeType="1"/>
              </p:cNvSpPr>
              <p:nvPr/>
            </p:nvSpPr>
            <p:spPr bwMode="auto">
              <a:xfrm flipH="1">
                <a:off x="4482"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68" name="Line 1058"/>
              <p:cNvSpPr>
                <a:spLocks noChangeShapeType="1"/>
              </p:cNvSpPr>
              <p:nvPr/>
            </p:nvSpPr>
            <p:spPr bwMode="auto">
              <a:xfrm flipH="1">
                <a:off x="4461"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69" name="Line 1059"/>
              <p:cNvSpPr>
                <a:spLocks noChangeShapeType="1"/>
              </p:cNvSpPr>
              <p:nvPr/>
            </p:nvSpPr>
            <p:spPr bwMode="auto">
              <a:xfrm flipH="1">
                <a:off x="4441"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70" name="Line 1060"/>
              <p:cNvSpPr>
                <a:spLocks noChangeShapeType="1"/>
              </p:cNvSpPr>
              <p:nvPr/>
            </p:nvSpPr>
            <p:spPr bwMode="auto">
              <a:xfrm flipH="1">
                <a:off x="4421"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71" name="Line 1061"/>
              <p:cNvSpPr>
                <a:spLocks noChangeShapeType="1"/>
              </p:cNvSpPr>
              <p:nvPr/>
            </p:nvSpPr>
            <p:spPr bwMode="auto">
              <a:xfrm flipH="1">
                <a:off x="4402"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72" name="Line 1062"/>
              <p:cNvSpPr>
                <a:spLocks noChangeShapeType="1"/>
              </p:cNvSpPr>
              <p:nvPr/>
            </p:nvSpPr>
            <p:spPr bwMode="auto">
              <a:xfrm flipH="1">
                <a:off x="4382"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73" name="Line 1063"/>
              <p:cNvSpPr>
                <a:spLocks noChangeShapeType="1"/>
              </p:cNvSpPr>
              <p:nvPr/>
            </p:nvSpPr>
            <p:spPr bwMode="auto">
              <a:xfrm flipH="1">
                <a:off x="4361"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74" name="Line 1064"/>
              <p:cNvSpPr>
                <a:spLocks noChangeShapeType="1"/>
              </p:cNvSpPr>
              <p:nvPr/>
            </p:nvSpPr>
            <p:spPr bwMode="auto">
              <a:xfrm flipH="1">
                <a:off x="4341"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75" name="Line 1065"/>
              <p:cNvSpPr>
                <a:spLocks noChangeShapeType="1"/>
              </p:cNvSpPr>
              <p:nvPr/>
            </p:nvSpPr>
            <p:spPr bwMode="auto">
              <a:xfrm flipH="1">
                <a:off x="4321"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76" name="Line 1066"/>
              <p:cNvSpPr>
                <a:spLocks noChangeShapeType="1"/>
              </p:cNvSpPr>
              <p:nvPr/>
            </p:nvSpPr>
            <p:spPr bwMode="auto">
              <a:xfrm flipH="1">
                <a:off x="4301"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77" name="Line 1067"/>
              <p:cNvSpPr>
                <a:spLocks noChangeShapeType="1"/>
              </p:cNvSpPr>
              <p:nvPr/>
            </p:nvSpPr>
            <p:spPr bwMode="auto">
              <a:xfrm flipH="1">
                <a:off x="4281"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78" name="Line 1068"/>
              <p:cNvSpPr>
                <a:spLocks noChangeShapeType="1"/>
              </p:cNvSpPr>
              <p:nvPr/>
            </p:nvSpPr>
            <p:spPr bwMode="auto">
              <a:xfrm flipH="1">
                <a:off x="4260"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79" name="Line 1069"/>
              <p:cNvSpPr>
                <a:spLocks noChangeShapeType="1"/>
              </p:cNvSpPr>
              <p:nvPr/>
            </p:nvSpPr>
            <p:spPr bwMode="auto">
              <a:xfrm flipH="1">
                <a:off x="424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80" name="Line 1070"/>
              <p:cNvSpPr>
                <a:spLocks noChangeShapeType="1"/>
              </p:cNvSpPr>
              <p:nvPr/>
            </p:nvSpPr>
            <p:spPr bwMode="auto">
              <a:xfrm flipH="1">
                <a:off x="422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81" name="Line 1071"/>
              <p:cNvSpPr>
                <a:spLocks noChangeShapeType="1"/>
              </p:cNvSpPr>
              <p:nvPr/>
            </p:nvSpPr>
            <p:spPr bwMode="auto">
              <a:xfrm flipH="1">
                <a:off x="4200"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82" name="Line 1072"/>
              <p:cNvSpPr>
                <a:spLocks noChangeShapeType="1"/>
              </p:cNvSpPr>
              <p:nvPr/>
            </p:nvSpPr>
            <p:spPr bwMode="auto">
              <a:xfrm flipH="1">
                <a:off x="4179"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83" name="Line 1073"/>
              <p:cNvSpPr>
                <a:spLocks noChangeShapeType="1"/>
              </p:cNvSpPr>
              <p:nvPr/>
            </p:nvSpPr>
            <p:spPr bwMode="auto">
              <a:xfrm flipH="1">
                <a:off x="4159"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84" name="Line 1074"/>
              <p:cNvSpPr>
                <a:spLocks noChangeShapeType="1"/>
              </p:cNvSpPr>
              <p:nvPr/>
            </p:nvSpPr>
            <p:spPr bwMode="auto">
              <a:xfrm flipH="1">
                <a:off x="4139"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85" name="Line 1075"/>
              <p:cNvSpPr>
                <a:spLocks noChangeShapeType="1"/>
              </p:cNvSpPr>
              <p:nvPr/>
            </p:nvSpPr>
            <p:spPr bwMode="auto">
              <a:xfrm flipH="1">
                <a:off x="412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86" name="Line 1076"/>
              <p:cNvSpPr>
                <a:spLocks noChangeShapeType="1"/>
              </p:cNvSpPr>
              <p:nvPr/>
            </p:nvSpPr>
            <p:spPr bwMode="auto">
              <a:xfrm flipH="1">
                <a:off x="410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87" name="Line 1077"/>
              <p:cNvSpPr>
                <a:spLocks noChangeShapeType="1"/>
              </p:cNvSpPr>
              <p:nvPr/>
            </p:nvSpPr>
            <p:spPr bwMode="auto">
              <a:xfrm flipH="1">
                <a:off x="4079"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88" name="Line 1078"/>
              <p:cNvSpPr>
                <a:spLocks noChangeShapeType="1"/>
              </p:cNvSpPr>
              <p:nvPr/>
            </p:nvSpPr>
            <p:spPr bwMode="auto">
              <a:xfrm flipH="1">
                <a:off x="405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89" name="Line 1079"/>
              <p:cNvSpPr>
                <a:spLocks noChangeShapeType="1"/>
              </p:cNvSpPr>
              <p:nvPr/>
            </p:nvSpPr>
            <p:spPr bwMode="auto">
              <a:xfrm flipH="1">
                <a:off x="403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90" name="Line 1080"/>
              <p:cNvSpPr>
                <a:spLocks noChangeShapeType="1"/>
              </p:cNvSpPr>
              <p:nvPr/>
            </p:nvSpPr>
            <p:spPr bwMode="auto">
              <a:xfrm flipH="1">
                <a:off x="401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91" name="Line 1081"/>
              <p:cNvSpPr>
                <a:spLocks noChangeShapeType="1"/>
              </p:cNvSpPr>
              <p:nvPr/>
            </p:nvSpPr>
            <p:spPr bwMode="auto">
              <a:xfrm flipH="1">
                <a:off x="399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92" name="Line 1082"/>
              <p:cNvSpPr>
                <a:spLocks noChangeShapeType="1"/>
              </p:cNvSpPr>
              <p:nvPr/>
            </p:nvSpPr>
            <p:spPr bwMode="auto">
              <a:xfrm flipH="1">
                <a:off x="397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93" name="Line 1083"/>
              <p:cNvSpPr>
                <a:spLocks noChangeShapeType="1"/>
              </p:cNvSpPr>
              <p:nvPr/>
            </p:nvSpPr>
            <p:spPr bwMode="auto">
              <a:xfrm flipH="1">
                <a:off x="3958"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94" name="Line 1084"/>
              <p:cNvSpPr>
                <a:spLocks noChangeShapeType="1"/>
              </p:cNvSpPr>
              <p:nvPr/>
            </p:nvSpPr>
            <p:spPr bwMode="auto">
              <a:xfrm flipH="1">
                <a:off x="3938"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95" name="Line 1085"/>
              <p:cNvSpPr>
                <a:spLocks noChangeShapeType="1"/>
              </p:cNvSpPr>
              <p:nvPr/>
            </p:nvSpPr>
            <p:spPr bwMode="auto">
              <a:xfrm flipH="1">
                <a:off x="391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96" name="Line 1086"/>
              <p:cNvSpPr>
                <a:spLocks noChangeShapeType="1"/>
              </p:cNvSpPr>
              <p:nvPr/>
            </p:nvSpPr>
            <p:spPr bwMode="auto">
              <a:xfrm flipH="1">
                <a:off x="3897"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97" name="Line 1087"/>
              <p:cNvSpPr>
                <a:spLocks noChangeShapeType="1"/>
              </p:cNvSpPr>
              <p:nvPr/>
            </p:nvSpPr>
            <p:spPr bwMode="auto">
              <a:xfrm flipH="1">
                <a:off x="387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98" name="Line 1088"/>
              <p:cNvSpPr>
                <a:spLocks noChangeShapeType="1"/>
              </p:cNvSpPr>
              <p:nvPr/>
            </p:nvSpPr>
            <p:spPr bwMode="auto">
              <a:xfrm flipH="1">
                <a:off x="385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99" name="Line 1089"/>
              <p:cNvSpPr>
                <a:spLocks noChangeShapeType="1"/>
              </p:cNvSpPr>
              <p:nvPr/>
            </p:nvSpPr>
            <p:spPr bwMode="auto">
              <a:xfrm flipH="1">
                <a:off x="3838"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00" name="Line 1090"/>
              <p:cNvSpPr>
                <a:spLocks noChangeShapeType="1"/>
              </p:cNvSpPr>
              <p:nvPr/>
            </p:nvSpPr>
            <p:spPr bwMode="auto">
              <a:xfrm flipH="1">
                <a:off x="381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01" name="Line 1091"/>
              <p:cNvSpPr>
                <a:spLocks noChangeShapeType="1"/>
              </p:cNvSpPr>
              <p:nvPr/>
            </p:nvSpPr>
            <p:spPr bwMode="auto">
              <a:xfrm flipH="1">
                <a:off x="379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02" name="Line 1092"/>
              <p:cNvSpPr>
                <a:spLocks noChangeShapeType="1"/>
              </p:cNvSpPr>
              <p:nvPr/>
            </p:nvSpPr>
            <p:spPr bwMode="auto">
              <a:xfrm flipH="1">
                <a:off x="3777"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03" name="Line 1093"/>
              <p:cNvSpPr>
                <a:spLocks noChangeShapeType="1"/>
              </p:cNvSpPr>
              <p:nvPr/>
            </p:nvSpPr>
            <p:spPr bwMode="auto">
              <a:xfrm flipH="1">
                <a:off x="3757"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04" name="Line 1094"/>
              <p:cNvSpPr>
                <a:spLocks noChangeShapeType="1"/>
              </p:cNvSpPr>
              <p:nvPr/>
            </p:nvSpPr>
            <p:spPr bwMode="auto">
              <a:xfrm flipH="1">
                <a:off x="3737"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05" name="Line 1095"/>
              <p:cNvSpPr>
                <a:spLocks noChangeShapeType="1"/>
              </p:cNvSpPr>
              <p:nvPr/>
            </p:nvSpPr>
            <p:spPr bwMode="auto">
              <a:xfrm flipH="1">
                <a:off x="3716"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06" name="Line 1096"/>
              <p:cNvSpPr>
                <a:spLocks noChangeShapeType="1"/>
              </p:cNvSpPr>
              <p:nvPr/>
            </p:nvSpPr>
            <p:spPr bwMode="auto">
              <a:xfrm flipH="1">
                <a:off x="369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07" name="Line 1097"/>
              <p:cNvSpPr>
                <a:spLocks noChangeShapeType="1"/>
              </p:cNvSpPr>
              <p:nvPr/>
            </p:nvSpPr>
            <p:spPr bwMode="auto">
              <a:xfrm flipH="1">
                <a:off x="367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08" name="Line 1098"/>
              <p:cNvSpPr>
                <a:spLocks noChangeShapeType="1"/>
              </p:cNvSpPr>
              <p:nvPr/>
            </p:nvSpPr>
            <p:spPr bwMode="auto">
              <a:xfrm flipH="1">
                <a:off x="365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09" name="Line 1099"/>
              <p:cNvSpPr>
                <a:spLocks noChangeShapeType="1"/>
              </p:cNvSpPr>
              <p:nvPr/>
            </p:nvSpPr>
            <p:spPr bwMode="auto">
              <a:xfrm flipH="1">
                <a:off x="3635"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10" name="Line 1100"/>
              <p:cNvSpPr>
                <a:spLocks noChangeShapeType="1"/>
              </p:cNvSpPr>
              <p:nvPr/>
            </p:nvSpPr>
            <p:spPr bwMode="auto">
              <a:xfrm flipH="1">
                <a:off x="3615"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11" name="Line 1101"/>
              <p:cNvSpPr>
                <a:spLocks noChangeShapeType="1"/>
              </p:cNvSpPr>
              <p:nvPr/>
            </p:nvSpPr>
            <p:spPr bwMode="auto">
              <a:xfrm flipH="1">
                <a:off x="359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12" name="Line 1102"/>
              <p:cNvSpPr>
                <a:spLocks noChangeShapeType="1"/>
              </p:cNvSpPr>
              <p:nvPr/>
            </p:nvSpPr>
            <p:spPr bwMode="auto">
              <a:xfrm flipH="1">
                <a:off x="357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13" name="Line 1103"/>
              <p:cNvSpPr>
                <a:spLocks noChangeShapeType="1"/>
              </p:cNvSpPr>
              <p:nvPr/>
            </p:nvSpPr>
            <p:spPr bwMode="auto">
              <a:xfrm flipH="1">
                <a:off x="355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14" name="Line 1104"/>
              <p:cNvSpPr>
                <a:spLocks noChangeShapeType="1"/>
              </p:cNvSpPr>
              <p:nvPr/>
            </p:nvSpPr>
            <p:spPr bwMode="auto">
              <a:xfrm flipH="1">
                <a:off x="353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15" name="Line 1105"/>
              <p:cNvSpPr>
                <a:spLocks noChangeShapeType="1"/>
              </p:cNvSpPr>
              <p:nvPr/>
            </p:nvSpPr>
            <p:spPr bwMode="auto">
              <a:xfrm flipH="1">
                <a:off x="351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16" name="Line 1106"/>
              <p:cNvSpPr>
                <a:spLocks noChangeShapeType="1"/>
              </p:cNvSpPr>
              <p:nvPr/>
            </p:nvSpPr>
            <p:spPr bwMode="auto">
              <a:xfrm flipH="1">
                <a:off x="3495"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17" name="Line 1107"/>
              <p:cNvSpPr>
                <a:spLocks noChangeShapeType="1"/>
              </p:cNvSpPr>
              <p:nvPr/>
            </p:nvSpPr>
            <p:spPr bwMode="auto">
              <a:xfrm flipH="1">
                <a:off x="3475"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18" name="Line 1108"/>
              <p:cNvSpPr>
                <a:spLocks noChangeShapeType="1"/>
              </p:cNvSpPr>
              <p:nvPr/>
            </p:nvSpPr>
            <p:spPr bwMode="auto">
              <a:xfrm flipH="1">
                <a:off x="345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19" name="Line 1109"/>
              <p:cNvSpPr>
                <a:spLocks noChangeShapeType="1"/>
              </p:cNvSpPr>
              <p:nvPr/>
            </p:nvSpPr>
            <p:spPr bwMode="auto">
              <a:xfrm flipH="1">
                <a:off x="343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20" name="Line 1110"/>
              <p:cNvSpPr>
                <a:spLocks noChangeShapeType="1"/>
              </p:cNvSpPr>
              <p:nvPr/>
            </p:nvSpPr>
            <p:spPr bwMode="auto">
              <a:xfrm flipH="1">
                <a:off x="3424" y="1234"/>
                <a:ext cx="5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21" name="Line 1111"/>
              <p:cNvSpPr>
                <a:spLocks noChangeShapeType="1"/>
              </p:cNvSpPr>
              <p:nvPr/>
            </p:nvSpPr>
            <p:spPr bwMode="auto">
              <a:xfrm flipH="1">
                <a:off x="551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22" name="Line 1112"/>
              <p:cNvSpPr>
                <a:spLocks noChangeShapeType="1"/>
              </p:cNvSpPr>
              <p:nvPr/>
            </p:nvSpPr>
            <p:spPr bwMode="auto">
              <a:xfrm flipH="1">
                <a:off x="549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23" name="Line 1113"/>
              <p:cNvSpPr>
                <a:spLocks noChangeShapeType="1"/>
              </p:cNvSpPr>
              <p:nvPr/>
            </p:nvSpPr>
            <p:spPr bwMode="auto">
              <a:xfrm flipH="1">
                <a:off x="547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24" name="Line 1114"/>
              <p:cNvSpPr>
                <a:spLocks noChangeShapeType="1"/>
              </p:cNvSpPr>
              <p:nvPr/>
            </p:nvSpPr>
            <p:spPr bwMode="auto">
              <a:xfrm flipH="1">
                <a:off x="5449"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25" name="Line 1115"/>
              <p:cNvSpPr>
                <a:spLocks noChangeShapeType="1"/>
              </p:cNvSpPr>
              <p:nvPr/>
            </p:nvSpPr>
            <p:spPr bwMode="auto">
              <a:xfrm flipH="1">
                <a:off x="5429"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26" name="Line 1116"/>
              <p:cNvSpPr>
                <a:spLocks noChangeShapeType="1"/>
              </p:cNvSpPr>
              <p:nvPr/>
            </p:nvSpPr>
            <p:spPr bwMode="auto">
              <a:xfrm flipH="1">
                <a:off x="540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27" name="Line 1117"/>
              <p:cNvSpPr>
                <a:spLocks noChangeShapeType="1"/>
              </p:cNvSpPr>
              <p:nvPr/>
            </p:nvSpPr>
            <p:spPr bwMode="auto">
              <a:xfrm flipH="1">
                <a:off x="538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28" name="Line 1118"/>
              <p:cNvSpPr>
                <a:spLocks noChangeShapeType="1"/>
              </p:cNvSpPr>
              <p:nvPr/>
            </p:nvSpPr>
            <p:spPr bwMode="auto">
              <a:xfrm flipH="1">
                <a:off x="5368"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29" name="Line 1119"/>
              <p:cNvSpPr>
                <a:spLocks noChangeShapeType="1"/>
              </p:cNvSpPr>
              <p:nvPr/>
            </p:nvSpPr>
            <p:spPr bwMode="auto">
              <a:xfrm flipH="1">
                <a:off x="5348"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30" name="Line 1120"/>
              <p:cNvSpPr>
                <a:spLocks noChangeShapeType="1"/>
              </p:cNvSpPr>
              <p:nvPr/>
            </p:nvSpPr>
            <p:spPr bwMode="auto">
              <a:xfrm flipH="1">
                <a:off x="532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31" name="Line 1121"/>
              <p:cNvSpPr>
                <a:spLocks noChangeShapeType="1"/>
              </p:cNvSpPr>
              <p:nvPr/>
            </p:nvSpPr>
            <p:spPr bwMode="auto">
              <a:xfrm flipH="1">
                <a:off x="530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32" name="Line 1122"/>
              <p:cNvSpPr>
                <a:spLocks noChangeShapeType="1"/>
              </p:cNvSpPr>
              <p:nvPr/>
            </p:nvSpPr>
            <p:spPr bwMode="auto">
              <a:xfrm flipH="1">
                <a:off x="528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33" name="Line 1123"/>
              <p:cNvSpPr>
                <a:spLocks noChangeShapeType="1"/>
              </p:cNvSpPr>
              <p:nvPr/>
            </p:nvSpPr>
            <p:spPr bwMode="auto">
              <a:xfrm flipH="1">
                <a:off x="526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34" name="Line 1124"/>
              <p:cNvSpPr>
                <a:spLocks noChangeShapeType="1"/>
              </p:cNvSpPr>
              <p:nvPr/>
            </p:nvSpPr>
            <p:spPr bwMode="auto">
              <a:xfrm flipH="1">
                <a:off x="524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35" name="Line 1125"/>
              <p:cNvSpPr>
                <a:spLocks noChangeShapeType="1"/>
              </p:cNvSpPr>
              <p:nvPr/>
            </p:nvSpPr>
            <p:spPr bwMode="auto">
              <a:xfrm flipH="1">
                <a:off x="5228"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36" name="Line 1126"/>
              <p:cNvSpPr>
                <a:spLocks noChangeShapeType="1"/>
              </p:cNvSpPr>
              <p:nvPr/>
            </p:nvSpPr>
            <p:spPr bwMode="auto">
              <a:xfrm flipH="1">
                <a:off x="5208"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37" name="Line 1127"/>
              <p:cNvSpPr>
                <a:spLocks noChangeShapeType="1"/>
              </p:cNvSpPr>
              <p:nvPr/>
            </p:nvSpPr>
            <p:spPr bwMode="auto">
              <a:xfrm flipH="1">
                <a:off x="518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38" name="Line 1128"/>
              <p:cNvSpPr>
                <a:spLocks noChangeShapeType="1"/>
              </p:cNvSpPr>
              <p:nvPr/>
            </p:nvSpPr>
            <p:spPr bwMode="auto">
              <a:xfrm flipH="1">
                <a:off x="516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39" name="Line 1129"/>
              <p:cNvSpPr>
                <a:spLocks noChangeShapeType="1"/>
              </p:cNvSpPr>
              <p:nvPr/>
            </p:nvSpPr>
            <p:spPr bwMode="auto">
              <a:xfrm flipH="1">
                <a:off x="5147"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40" name="Line 1130"/>
              <p:cNvSpPr>
                <a:spLocks noChangeShapeType="1"/>
              </p:cNvSpPr>
              <p:nvPr/>
            </p:nvSpPr>
            <p:spPr bwMode="auto">
              <a:xfrm flipH="1">
                <a:off x="5127"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41" name="Line 1131"/>
              <p:cNvSpPr>
                <a:spLocks noChangeShapeType="1"/>
              </p:cNvSpPr>
              <p:nvPr/>
            </p:nvSpPr>
            <p:spPr bwMode="auto">
              <a:xfrm flipH="1">
                <a:off x="5107"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42" name="Line 1132"/>
              <p:cNvSpPr>
                <a:spLocks noChangeShapeType="1"/>
              </p:cNvSpPr>
              <p:nvPr/>
            </p:nvSpPr>
            <p:spPr bwMode="auto">
              <a:xfrm flipH="1">
                <a:off x="5086"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43" name="Line 1133"/>
              <p:cNvSpPr>
                <a:spLocks noChangeShapeType="1"/>
              </p:cNvSpPr>
              <p:nvPr/>
            </p:nvSpPr>
            <p:spPr bwMode="auto">
              <a:xfrm flipH="1">
                <a:off x="5066"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44" name="Line 1134"/>
              <p:cNvSpPr>
                <a:spLocks noChangeShapeType="1"/>
              </p:cNvSpPr>
              <p:nvPr/>
            </p:nvSpPr>
            <p:spPr bwMode="auto">
              <a:xfrm flipH="1">
                <a:off x="5046"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45" name="Line 1135"/>
              <p:cNvSpPr>
                <a:spLocks noChangeShapeType="1"/>
              </p:cNvSpPr>
              <p:nvPr/>
            </p:nvSpPr>
            <p:spPr bwMode="auto">
              <a:xfrm flipH="1">
                <a:off x="5026"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46" name="Line 1136"/>
              <p:cNvSpPr>
                <a:spLocks noChangeShapeType="1"/>
              </p:cNvSpPr>
              <p:nvPr/>
            </p:nvSpPr>
            <p:spPr bwMode="auto">
              <a:xfrm flipH="1">
                <a:off x="5005"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47" name="Line 1137"/>
              <p:cNvSpPr>
                <a:spLocks noChangeShapeType="1"/>
              </p:cNvSpPr>
              <p:nvPr/>
            </p:nvSpPr>
            <p:spPr bwMode="auto">
              <a:xfrm flipH="1">
                <a:off x="4986"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48" name="Line 1138"/>
              <p:cNvSpPr>
                <a:spLocks noChangeShapeType="1"/>
              </p:cNvSpPr>
              <p:nvPr/>
            </p:nvSpPr>
            <p:spPr bwMode="auto">
              <a:xfrm flipH="1">
                <a:off x="496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49" name="Line 1139"/>
              <p:cNvSpPr>
                <a:spLocks noChangeShapeType="1"/>
              </p:cNvSpPr>
              <p:nvPr/>
            </p:nvSpPr>
            <p:spPr bwMode="auto">
              <a:xfrm flipH="1">
                <a:off x="494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50" name="Line 1140"/>
              <p:cNvSpPr>
                <a:spLocks noChangeShapeType="1"/>
              </p:cNvSpPr>
              <p:nvPr/>
            </p:nvSpPr>
            <p:spPr bwMode="auto">
              <a:xfrm flipH="1">
                <a:off x="492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51" name="Line 1141"/>
              <p:cNvSpPr>
                <a:spLocks noChangeShapeType="1"/>
              </p:cNvSpPr>
              <p:nvPr/>
            </p:nvSpPr>
            <p:spPr bwMode="auto">
              <a:xfrm flipH="1">
                <a:off x="490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52" name="Line 1142"/>
              <p:cNvSpPr>
                <a:spLocks noChangeShapeType="1"/>
              </p:cNvSpPr>
              <p:nvPr/>
            </p:nvSpPr>
            <p:spPr bwMode="auto">
              <a:xfrm flipH="1">
                <a:off x="488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53" name="Line 1143"/>
              <p:cNvSpPr>
                <a:spLocks noChangeShapeType="1"/>
              </p:cNvSpPr>
              <p:nvPr/>
            </p:nvSpPr>
            <p:spPr bwMode="auto">
              <a:xfrm flipH="1">
                <a:off x="4865"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54" name="Line 1144"/>
              <p:cNvSpPr>
                <a:spLocks noChangeShapeType="1"/>
              </p:cNvSpPr>
              <p:nvPr/>
            </p:nvSpPr>
            <p:spPr bwMode="auto">
              <a:xfrm flipH="1">
                <a:off x="4845"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55" name="Line 1145"/>
              <p:cNvSpPr>
                <a:spLocks noChangeShapeType="1"/>
              </p:cNvSpPr>
              <p:nvPr/>
            </p:nvSpPr>
            <p:spPr bwMode="auto">
              <a:xfrm flipH="1">
                <a:off x="482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56" name="Line 1146"/>
              <p:cNvSpPr>
                <a:spLocks noChangeShapeType="1"/>
              </p:cNvSpPr>
              <p:nvPr/>
            </p:nvSpPr>
            <p:spPr bwMode="auto">
              <a:xfrm flipH="1">
                <a:off x="4804"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57" name="Line 1147"/>
              <p:cNvSpPr>
                <a:spLocks noChangeShapeType="1"/>
              </p:cNvSpPr>
              <p:nvPr/>
            </p:nvSpPr>
            <p:spPr bwMode="auto">
              <a:xfrm flipH="1">
                <a:off x="478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58" name="Line 1148"/>
              <p:cNvSpPr>
                <a:spLocks noChangeShapeType="1"/>
              </p:cNvSpPr>
              <p:nvPr/>
            </p:nvSpPr>
            <p:spPr bwMode="auto">
              <a:xfrm flipH="1">
                <a:off x="476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59" name="Line 1149"/>
              <p:cNvSpPr>
                <a:spLocks noChangeShapeType="1"/>
              </p:cNvSpPr>
              <p:nvPr/>
            </p:nvSpPr>
            <p:spPr bwMode="auto">
              <a:xfrm flipH="1">
                <a:off x="474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60" name="Line 1150"/>
              <p:cNvSpPr>
                <a:spLocks noChangeShapeType="1"/>
              </p:cNvSpPr>
              <p:nvPr/>
            </p:nvSpPr>
            <p:spPr bwMode="auto">
              <a:xfrm flipH="1">
                <a:off x="4723"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61" name="Line 1151"/>
              <p:cNvSpPr>
                <a:spLocks noChangeShapeType="1"/>
              </p:cNvSpPr>
              <p:nvPr/>
            </p:nvSpPr>
            <p:spPr bwMode="auto">
              <a:xfrm flipH="1">
                <a:off x="470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62" name="Line 1152"/>
              <p:cNvSpPr>
                <a:spLocks noChangeShapeType="1"/>
              </p:cNvSpPr>
              <p:nvPr/>
            </p:nvSpPr>
            <p:spPr bwMode="auto">
              <a:xfrm flipH="1">
                <a:off x="4684"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63" name="Line 1153"/>
              <p:cNvSpPr>
                <a:spLocks noChangeShapeType="1"/>
              </p:cNvSpPr>
              <p:nvPr/>
            </p:nvSpPr>
            <p:spPr bwMode="auto">
              <a:xfrm flipH="1">
                <a:off x="4664"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64" name="Line 1154"/>
              <p:cNvSpPr>
                <a:spLocks noChangeShapeType="1"/>
              </p:cNvSpPr>
              <p:nvPr/>
            </p:nvSpPr>
            <p:spPr bwMode="auto">
              <a:xfrm flipH="1">
                <a:off x="4643"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65" name="Line 1155"/>
              <p:cNvSpPr>
                <a:spLocks noChangeShapeType="1"/>
              </p:cNvSpPr>
              <p:nvPr/>
            </p:nvSpPr>
            <p:spPr bwMode="auto">
              <a:xfrm flipH="1">
                <a:off x="4623"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66" name="Line 1156"/>
              <p:cNvSpPr>
                <a:spLocks noChangeShapeType="1"/>
              </p:cNvSpPr>
              <p:nvPr/>
            </p:nvSpPr>
            <p:spPr bwMode="auto">
              <a:xfrm flipH="1">
                <a:off x="4603"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67" name="Line 1157"/>
              <p:cNvSpPr>
                <a:spLocks noChangeShapeType="1"/>
              </p:cNvSpPr>
              <p:nvPr/>
            </p:nvSpPr>
            <p:spPr bwMode="auto">
              <a:xfrm flipH="1">
                <a:off x="4583"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68" name="Line 1158"/>
              <p:cNvSpPr>
                <a:spLocks noChangeShapeType="1"/>
              </p:cNvSpPr>
              <p:nvPr/>
            </p:nvSpPr>
            <p:spPr bwMode="auto">
              <a:xfrm flipH="1">
                <a:off x="4563"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69" name="Line 1159"/>
              <p:cNvSpPr>
                <a:spLocks noChangeShapeType="1"/>
              </p:cNvSpPr>
              <p:nvPr/>
            </p:nvSpPr>
            <p:spPr bwMode="auto">
              <a:xfrm flipH="1">
                <a:off x="4542"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70" name="Line 1160"/>
              <p:cNvSpPr>
                <a:spLocks noChangeShapeType="1"/>
              </p:cNvSpPr>
              <p:nvPr/>
            </p:nvSpPr>
            <p:spPr bwMode="auto">
              <a:xfrm flipH="1">
                <a:off x="4522"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71" name="Line 1161"/>
              <p:cNvSpPr>
                <a:spLocks noChangeShapeType="1"/>
              </p:cNvSpPr>
              <p:nvPr/>
            </p:nvSpPr>
            <p:spPr bwMode="auto">
              <a:xfrm flipH="1">
                <a:off x="4502"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72" name="Line 1162"/>
              <p:cNvSpPr>
                <a:spLocks noChangeShapeType="1"/>
              </p:cNvSpPr>
              <p:nvPr/>
            </p:nvSpPr>
            <p:spPr bwMode="auto">
              <a:xfrm flipH="1">
                <a:off x="4482"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73" name="Line 1163"/>
              <p:cNvSpPr>
                <a:spLocks noChangeShapeType="1"/>
              </p:cNvSpPr>
              <p:nvPr/>
            </p:nvSpPr>
            <p:spPr bwMode="auto">
              <a:xfrm flipH="1">
                <a:off x="4461"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74" name="Line 1164"/>
              <p:cNvSpPr>
                <a:spLocks noChangeShapeType="1"/>
              </p:cNvSpPr>
              <p:nvPr/>
            </p:nvSpPr>
            <p:spPr bwMode="auto">
              <a:xfrm flipH="1">
                <a:off x="4441"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75" name="Line 1165"/>
              <p:cNvSpPr>
                <a:spLocks noChangeShapeType="1"/>
              </p:cNvSpPr>
              <p:nvPr/>
            </p:nvSpPr>
            <p:spPr bwMode="auto">
              <a:xfrm flipH="1">
                <a:off x="4421"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76" name="Line 1166"/>
              <p:cNvSpPr>
                <a:spLocks noChangeShapeType="1"/>
              </p:cNvSpPr>
              <p:nvPr/>
            </p:nvSpPr>
            <p:spPr bwMode="auto">
              <a:xfrm flipH="1">
                <a:off x="4402"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77" name="Line 1167"/>
              <p:cNvSpPr>
                <a:spLocks noChangeShapeType="1"/>
              </p:cNvSpPr>
              <p:nvPr/>
            </p:nvSpPr>
            <p:spPr bwMode="auto">
              <a:xfrm flipH="1">
                <a:off x="4382"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78" name="Line 1168"/>
              <p:cNvSpPr>
                <a:spLocks noChangeShapeType="1"/>
              </p:cNvSpPr>
              <p:nvPr/>
            </p:nvSpPr>
            <p:spPr bwMode="auto">
              <a:xfrm flipH="1">
                <a:off x="4361"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79" name="Line 1169"/>
              <p:cNvSpPr>
                <a:spLocks noChangeShapeType="1"/>
              </p:cNvSpPr>
              <p:nvPr/>
            </p:nvSpPr>
            <p:spPr bwMode="auto">
              <a:xfrm flipH="1">
                <a:off x="4341"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80" name="Line 1170"/>
              <p:cNvSpPr>
                <a:spLocks noChangeShapeType="1"/>
              </p:cNvSpPr>
              <p:nvPr/>
            </p:nvSpPr>
            <p:spPr bwMode="auto">
              <a:xfrm flipH="1">
                <a:off x="4321"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81" name="Line 1171"/>
              <p:cNvSpPr>
                <a:spLocks noChangeShapeType="1"/>
              </p:cNvSpPr>
              <p:nvPr/>
            </p:nvSpPr>
            <p:spPr bwMode="auto">
              <a:xfrm flipH="1">
                <a:off x="4301"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82" name="Line 1172"/>
              <p:cNvSpPr>
                <a:spLocks noChangeShapeType="1"/>
              </p:cNvSpPr>
              <p:nvPr/>
            </p:nvSpPr>
            <p:spPr bwMode="auto">
              <a:xfrm flipH="1">
                <a:off x="4281"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83" name="Line 1173"/>
              <p:cNvSpPr>
                <a:spLocks noChangeShapeType="1"/>
              </p:cNvSpPr>
              <p:nvPr/>
            </p:nvSpPr>
            <p:spPr bwMode="auto">
              <a:xfrm flipH="1">
                <a:off x="4260"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84" name="Line 1174"/>
              <p:cNvSpPr>
                <a:spLocks noChangeShapeType="1"/>
              </p:cNvSpPr>
              <p:nvPr/>
            </p:nvSpPr>
            <p:spPr bwMode="auto">
              <a:xfrm flipH="1">
                <a:off x="424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85" name="Line 1175"/>
              <p:cNvSpPr>
                <a:spLocks noChangeShapeType="1"/>
              </p:cNvSpPr>
              <p:nvPr/>
            </p:nvSpPr>
            <p:spPr bwMode="auto">
              <a:xfrm flipH="1">
                <a:off x="422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86" name="Line 1176"/>
              <p:cNvSpPr>
                <a:spLocks noChangeShapeType="1"/>
              </p:cNvSpPr>
              <p:nvPr/>
            </p:nvSpPr>
            <p:spPr bwMode="auto">
              <a:xfrm flipH="1">
                <a:off x="4200"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87" name="Line 1177"/>
              <p:cNvSpPr>
                <a:spLocks noChangeShapeType="1"/>
              </p:cNvSpPr>
              <p:nvPr/>
            </p:nvSpPr>
            <p:spPr bwMode="auto">
              <a:xfrm flipH="1">
                <a:off x="4179"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88" name="Line 1178"/>
              <p:cNvSpPr>
                <a:spLocks noChangeShapeType="1"/>
              </p:cNvSpPr>
              <p:nvPr/>
            </p:nvSpPr>
            <p:spPr bwMode="auto">
              <a:xfrm flipH="1">
                <a:off x="4159"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89" name="Line 1179"/>
              <p:cNvSpPr>
                <a:spLocks noChangeShapeType="1"/>
              </p:cNvSpPr>
              <p:nvPr/>
            </p:nvSpPr>
            <p:spPr bwMode="auto">
              <a:xfrm flipH="1">
                <a:off x="4139"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90" name="Line 1180"/>
              <p:cNvSpPr>
                <a:spLocks noChangeShapeType="1"/>
              </p:cNvSpPr>
              <p:nvPr/>
            </p:nvSpPr>
            <p:spPr bwMode="auto">
              <a:xfrm flipH="1">
                <a:off x="412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91" name="Line 1181"/>
              <p:cNvSpPr>
                <a:spLocks noChangeShapeType="1"/>
              </p:cNvSpPr>
              <p:nvPr/>
            </p:nvSpPr>
            <p:spPr bwMode="auto">
              <a:xfrm flipH="1">
                <a:off x="4100"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92" name="Line 1182"/>
              <p:cNvSpPr>
                <a:spLocks noChangeShapeType="1"/>
              </p:cNvSpPr>
              <p:nvPr/>
            </p:nvSpPr>
            <p:spPr bwMode="auto">
              <a:xfrm flipH="1">
                <a:off x="4079"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93" name="Line 1183"/>
              <p:cNvSpPr>
                <a:spLocks noChangeShapeType="1"/>
              </p:cNvSpPr>
              <p:nvPr/>
            </p:nvSpPr>
            <p:spPr bwMode="auto">
              <a:xfrm flipH="1">
                <a:off x="405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94" name="Line 1184"/>
              <p:cNvSpPr>
                <a:spLocks noChangeShapeType="1"/>
              </p:cNvSpPr>
              <p:nvPr/>
            </p:nvSpPr>
            <p:spPr bwMode="auto">
              <a:xfrm flipH="1">
                <a:off x="403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95" name="Line 1185"/>
              <p:cNvSpPr>
                <a:spLocks noChangeShapeType="1"/>
              </p:cNvSpPr>
              <p:nvPr/>
            </p:nvSpPr>
            <p:spPr bwMode="auto">
              <a:xfrm flipH="1">
                <a:off x="4019"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96" name="Line 1186"/>
              <p:cNvSpPr>
                <a:spLocks noChangeShapeType="1"/>
              </p:cNvSpPr>
              <p:nvPr/>
            </p:nvSpPr>
            <p:spPr bwMode="auto">
              <a:xfrm flipH="1">
                <a:off x="399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97" name="Line 1187"/>
              <p:cNvSpPr>
                <a:spLocks noChangeShapeType="1"/>
              </p:cNvSpPr>
              <p:nvPr/>
            </p:nvSpPr>
            <p:spPr bwMode="auto">
              <a:xfrm flipH="1">
                <a:off x="397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98" name="Line 1188"/>
              <p:cNvSpPr>
                <a:spLocks noChangeShapeType="1"/>
              </p:cNvSpPr>
              <p:nvPr/>
            </p:nvSpPr>
            <p:spPr bwMode="auto">
              <a:xfrm flipH="1">
                <a:off x="3958"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099" name="Line 1189"/>
              <p:cNvSpPr>
                <a:spLocks noChangeShapeType="1"/>
              </p:cNvSpPr>
              <p:nvPr/>
            </p:nvSpPr>
            <p:spPr bwMode="auto">
              <a:xfrm flipH="1">
                <a:off x="3938"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00" name="Line 1190"/>
              <p:cNvSpPr>
                <a:spLocks noChangeShapeType="1"/>
              </p:cNvSpPr>
              <p:nvPr/>
            </p:nvSpPr>
            <p:spPr bwMode="auto">
              <a:xfrm flipH="1">
                <a:off x="3918"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01" name="Line 1191"/>
              <p:cNvSpPr>
                <a:spLocks noChangeShapeType="1"/>
              </p:cNvSpPr>
              <p:nvPr/>
            </p:nvSpPr>
            <p:spPr bwMode="auto">
              <a:xfrm flipH="1">
                <a:off x="3897"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02" name="Line 1192"/>
              <p:cNvSpPr>
                <a:spLocks noChangeShapeType="1"/>
              </p:cNvSpPr>
              <p:nvPr/>
            </p:nvSpPr>
            <p:spPr bwMode="auto">
              <a:xfrm flipH="1">
                <a:off x="387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03" name="Line 1193"/>
              <p:cNvSpPr>
                <a:spLocks noChangeShapeType="1"/>
              </p:cNvSpPr>
              <p:nvPr/>
            </p:nvSpPr>
            <p:spPr bwMode="auto">
              <a:xfrm flipH="1">
                <a:off x="385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04" name="Line 1194"/>
              <p:cNvSpPr>
                <a:spLocks noChangeShapeType="1"/>
              </p:cNvSpPr>
              <p:nvPr/>
            </p:nvSpPr>
            <p:spPr bwMode="auto">
              <a:xfrm flipH="1">
                <a:off x="3838"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05" name="Line 1195"/>
              <p:cNvSpPr>
                <a:spLocks noChangeShapeType="1"/>
              </p:cNvSpPr>
              <p:nvPr/>
            </p:nvSpPr>
            <p:spPr bwMode="auto">
              <a:xfrm flipH="1">
                <a:off x="381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06" name="Line 1196"/>
              <p:cNvSpPr>
                <a:spLocks noChangeShapeType="1"/>
              </p:cNvSpPr>
              <p:nvPr/>
            </p:nvSpPr>
            <p:spPr bwMode="auto">
              <a:xfrm flipH="1">
                <a:off x="3797"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07" name="Line 1197"/>
              <p:cNvSpPr>
                <a:spLocks noChangeShapeType="1"/>
              </p:cNvSpPr>
              <p:nvPr/>
            </p:nvSpPr>
            <p:spPr bwMode="auto">
              <a:xfrm flipH="1">
                <a:off x="3777"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08" name="Line 1198"/>
              <p:cNvSpPr>
                <a:spLocks noChangeShapeType="1"/>
              </p:cNvSpPr>
              <p:nvPr/>
            </p:nvSpPr>
            <p:spPr bwMode="auto">
              <a:xfrm flipH="1">
                <a:off x="3757"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09" name="Line 1199"/>
              <p:cNvSpPr>
                <a:spLocks noChangeShapeType="1"/>
              </p:cNvSpPr>
              <p:nvPr/>
            </p:nvSpPr>
            <p:spPr bwMode="auto">
              <a:xfrm flipH="1">
                <a:off x="3737"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10" name="Line 1200"/>
              <p:cNvSpPr>
                <a:spLocks noChangeShapeType="1"/>
              </p:cNvSpPr>
              <p:nvPr/>
            </p:nvSpPr>
            <p:spPr bwMode="auto">
              <a:xfrm flipH="1">
                <a:off x="3716"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11" name="Line 1201"/>
              <p:cNvSpPr>
                <a:spLocks noChangeShapeType="1"/>
              </p:cNvSpPr>
              <p:nvPr/>
            </p:nvSpPr>
            <p:spPr bwMode="auto">
              <a:xfrm flipH="1">
                <a:off x="369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12" name="Line 1202"/>
              <p:cNvSpPr>
                <a:spLocks noChangeShapeType="1"/>
              </p:cNvSpPr>
              <p:nvPr/>
            </p:nvSpPr>
            <p:spPr bwMode="auto">
              <a:xfrm flipH="1">
                <a:off x="367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13" name="Line 1203"/>
              <p:cNvSpPr>
                <a:spLocks noChangeShapeType="1"/>
              </p:cNvSpPr>
              <p:nvPr/>
            </p:nvSpPr>
            <p:spPr bwMode="auto">
              <a:xfrm flipH="1">
                <a:off x="365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14" name="Line 1204"/>
              <p:cNvSpPr>
                <a:spLocks noChangeShapeType="1"/>
              </p:cNvSpPr>
              <p:nvPr/>
            </p:nvSpPr>
            <p:spPr bwMode="auto">
              <a:xfrm flipH="1">
                <a:off x="3635"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15" name="Line 1205"/>
              <p:cNvSpPr>
                <a:spLocks noChangeShapeType="1"/>
              </p:cNvSpPr>
              <p:nvPr/>
            </p:nvSpPr>
            <p:spPr bwMode="auto">
              <a:xfrm flipH="1">
                <a:off x="3615" y="1234"/>
                <a:ext cx="8"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16" name="Line 1206"/>
              <p:cNvSpPr>
                <a:spLocks noChangeShapeType="1"/>
              </p:cNvSpPr>
              <p:nvPr/>
            </p:nvSpPr>
            <p:spPr bwMode="auto">
              <a:xfrm flipH="1">
                <a:off x="359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17" name="Line 1207"/>
              <p:cNvSpPr>
                <a:spLocks noChangeShapeType="1"/>
              </p:cNvSpPr>
              <p:nvPr/>
            </p:nvSpPr>
            <p:spPr bwMode="auto">
              <a:xfrm flipH="1">
                <a:off x="357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18" name="Line 1208"/>
              <p:cNvSpPr>
                <a:spLocks noChangeShapeType="1"/>
              </p:cNvSpPr>
              <p:nvPr/>
            </p:nvSpPr>
            <p:spPr bwMode="auto">
              <a:xfrm flipH="1">
                <a:off x="3556"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19" name="Line 1209"/>
              <p:cNvSpPr>
                <a:spLocks noChangeShapeType="1"/>
              </p:cNvSpPr>
              <p:nvPr/>
            </p:nvSpPr>
            <p:spPr bwMode="auto">
              <a:xfrm flipH="1">
                <a:off x="353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20" name="Line 1210"/>
              <p:cNvSpPr>
                <a:spLocks noChangeShapeType="1"/>
              </p:cNvSpPr>
              <p:nvPr/>
            </p:nvSpPr>
            <p:spPr bwMode="auto">
              <a:xfrm flipH="1">
                <a:off x="3515"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21" name="Line 1211"/>
              <p:cNvSpPr>
                <a:spLocks noChangeShapeType="1"/>
              </p:cNvSpPr>
              <p:nvPr/>
            </p:nvSpPr>
            <p:spPr bwMode="auto">
              <a:xfrm flipH="1">
                <a:off x="3495"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22" name="Line 1212"/>
              <p:cNvSpPr>
                <a:spLocks noChangeShapeType="1"/>
              </p:cNvSpPr>
              <p:nvPr/>
            </p:nvSpPr>
            <p:spPr bwMode="auto">
              <a:xfrm flipH="1">
                <a:off x="3475" y="1234"/>
                <a:ext cx="6"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23" name="Line 1213"/>
              <p:cNvSpPr>
                <a:spLocks noChangeShapeType="1"/>
              </p:cNvSpPr>
              <p:nvPr/>
            </p:nvSpPr>
            <p:spPr bwMode="auto">
              <a:xfrm flipH="1">
                <a:off x="345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24" name="Line 1214"/>
              <p:cNvSpPr>
                <a:spLocks noChangeShapeType="1"/>
              </p:cNvSpPr>
              <p:nvPr/>
            </p:nvSpPr>
            <p:spPr bwMode="auto">
              <a:xfrm flipH="1">
                <a:off x="3434" y="1234"/>
                <a:ext cx="7"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25" name="Line 1215"/>
              <p:cNvSpPr>
                <a:spLocks noChangeShapeType="1"/>
              </p:cNvSpPr>
              <p:nvPr/>
            </p:nvSpPr>
            <p:spPr bwMode="auto">
              <a:xfrm flipH="1">
                <a:off x="3424" y="1175"/>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26" name="Line 1216"/>
              <p:cNvSpPr>
                <a:spLocks noChangeShapeType="1"/>
              </p:cNvSpPr>
              <p:nvPr/>
            </p:nvSpPr>
            <p:spPr bwMode="auto">
              <a:xfrm flipH="1">
                <a:off x="3424" y="1116"/>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27" name="Line 1217"/>
              <p:cNvSpPr>
                <a:spLocks noChangeShapeType="1"/>
              </p:cNvSpPr>
              <p:nvPr/>
            </p:nvSpPr>
            <p:spPr bwMode="auto">
              <a:xfrm flipH="1">
                <a:off x="3424" y="1058"/>
                <a:ext cx="29"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8128" name="Freeform 1218"/>
              <p:cNvSpPr>
                <a:spLocks noEditPoints="1"/>
              </p:cNvSpPr>
              <p:nvPr/>
            </p:nvSpPr>
            <p:spPr bwMode="auto">
              <a:xfrm>
                <a:off x="3283" y="3072"/>
                <a:ext cx="66" cy="96"/>
              </a:xfrm>
              <a:custGeom>
                <a:avLst/>
                <a:gdLst>
                  <a:gd name="T0" fmla="*/ 0 w 66"/>
                  <a:gd name="T1" fmla="*/ 64 h 96"/>
                  <a:gd name="T2" fmla="*/ 0 w 66"/>
                  <a:gd name="T3" fmla="*/ 50 h 96"/>
                  <a:gd name="T4" fmla="*/ 3 w 66"/>
                  <a:gd name="T5" fmla="*/ 39 h 96"/>
                  <a:gd name="T6" fmla="*/ 6 w 66"/>
                  <a:gd name="T7" fmla="*/ 29 h 96"/>
                  <a:gd name="T8" fmla="*/ 11 w 66"/>
                  <a:gd name="T9" fmla="*/ 21 h 96"/>
                  <a:gd name="T10" fmla="*/ 15 w 66"/>
                  <a:gd name="T11" fmla="*/ 13 h 96"/>
                  <a:gd name="T12" fmla="*/ 20 w 66"/>
                  <a:gd name="T13" fmla="*/ 8 h 96"/>
                  <a:gd name="T14" fmla="*/ 25 w 66"/>
                  <a:gd name="T15" fmla="*/ 5 h 96"/>
                  <a:gd name="T16" fmla="*/ 30 w 66"/>
                  <a:gd name="T17" fmla="*/ 2 h 96"/>
                  <a:gd name="T18" fmla="*/ 36 w 66"/>
                  <a:gd name="T19" fmla="*/ 0 h 96"/>
                  <a:gd name="T20" fmla="*/ 40 w 66"/>
                  <a:gd name="T21" fmla="*/ 0 h 96"/>
                  <a:gd name="T22" fmla="*/ 47 w 66"/>
                  <a:gd name="T23" fmla="*/ 0 h 96"/>
                  <a:gd name="T24" fmla="*/ 52 w 66"/>
                  <a:gd name="T25" fmla="*/ 4 h 96"/>
                  <a:gd name="T26" fmla="*/ 58 w 66"/>
                  <a:gd name="T27" fmla="*/ 8 h 96"/>
                  <a:gd name="T28" fmla="*/ 62 w 66"/>
                  <a:gd name="T29" fmla="*/ 13 h 96"/>
                  <a:gd name="T30" fmla="*/ 64 w 66"/>
                  <a:gd name="T31" fmla="*/ 22 h 96"/>
                  <a:gd name="T32" fmla="*/ 66 w 66"/>
                  <a:gd name="T33" fmla="*/ 30 h 96"/>
                  <a:gd name="T34" fmla="*/ 64 w 66"/>
                  <a:gd name="T35" fmla="*/ 47 h 96"/>
                  <a:gd name="T36" fmla="*/ 61 w 66"/>
                  <a:gd name="T37" fmla="*/ 63 h 96"/>
                  <a:gd name="T38" fmla="*/ 53 w 66"/>
                  <a:gd name="T39" fmla="*/ 77 h 96"/>
                  <a:gd name="T40" fmla="*/ 44 w 66"/>
                  <a:gd name="T41" fmla="*/ 89 h 96"/>
                  <a:gd name="T42" fmla="*/ 39 w 66"/>
                  <a:gd name="T43" fmla="*/ 92 h 96"/>
                  <a:gd name="T44" fmla="*/ 31 w 66"/>
                  <a:gd name="T45" fmla="*/ 94 h 96"/>
                  <a:gd name="T46" fmla="*/ 25 w 66"/>
                  <a:gd name="T47" fmla="*/ 96 h 96"/>
                  <a:gd name="T48" fmla="*/ 19 w 66"/>
                  <a:gd name="T49" fmla="*/ 94 h 96"/>
                  <a:gd name="T50" fmla="*/ 11 w 66"/>
                  <a:gd name="T51" fmla="*/ 92 h 96"/>
                  <a:gd name="T52" fmla="*/ 6 w 66"/>
                  <a:gd name="T53" fmla="*/ 88 h 96"/>
                  <a:gd name="T54" fmla="*/ 3 w 66"/>
                  <a:gd name="T55" fmla="*/ 81 h 96"/>
                  <a:gd name="T56" fmla="*/ 0 w 66"/>
                  <a:gd name="T57" fmla="*/ 72 h 96"/>
                  <a:gd name="T58" fmla="*/ 0 w 66"/>
                  <a:gd name="T59" fmla="*/ 64 h 96"/>
                  <a:gd name="T60" fmla="*/ 10 w 66"/>
                  <a:gd name="T61" fmla="*/ 66 h 96"/>
                  <a:gd name="T62" fmla="*/ 11 w 66"/>
                  <a:gd name="T63" fmla="*/ 72 h 96"/>
                  <a:gd name="T64" fmla="*/ 14 w 66"/>
                  <a:gd name="T65" fmla="*/ 80 h 96"/>
                  <a:gd name="T66" fmla="*/ 17 w 66"/>
                  <a:gd name="T67" fmla="*/ 83 h 96"/>
                  <a:gd name="T68" fmla="*/ 20 w 66"/>
                  <a:gd name="T69" fmla="*/ 84 h 96"/>
                  <a:gd name="T70" fmla="*/ 25 w 66"/>
                  <a:gd name="T71" fmla="*/ 84 h 96"/>
                  <a:gd name="T72" fmla="*/ 30 w 66"/>
                  <a:gd name="T73" fmla="*/ 84 h 96"/>
                  <a:gd name="T74" fmla="*/ 33 w 66"/>
                  <a:gd name="T75" fmla="*/ 83 h 96"/>
                  <a:gd name="T76" fmla="*/ 39 w 66"/>
                  <a:gd name="T77" fmla="*/ 80 h 96"/>
                  <a:gd name="T78" fmla="*/ 44 w 66"/>
                  <a:gd name="T79" fmla="*/ 72 h 96"/>
                  <a:gd name="T80" fmla="*/ 47 w 66"/>
                  <a:gd name="T81" fmla="*/ 64 h 96"/>
                  <a:gd name="T82" fmla="*/ 50 w 66"/>
                  <a:gd name="T83" fmla="*/ 55 h 96"/>
                  <a:gd name="T84" fmla="*/ 52 w 66"/>
                  <a:gd name="T85" fmla="*/ 46 h 96"/>
                  <a:gd name="T86" fmla="*/ 53 w 66"/>
                  <a:gd name="T87" fmla="*/ 38 h 96"/>
                  <a:gd name="T88" fmla="*/ 53 w 66"/>
                  <a:gd name="T89" fmla="*/ 29 h 96"/>
                  <a:gd name="T90" fmla="*/ 53 w 66"/>
                  <a:gd name="T91" fmla="*/ 24 h 96"/>
                  <a:gd name="T92" fmla="*/ 52 w 66"/>
                  <a:gd name="T93" fmla="*/ 19 h 96"/>
                  <a:gd name="T94" fmla="*/ 50 w 66"/>
                  <a:gd name="T95" fmla="*/ 16 h 96"/>
                  <a:gd name="T96" fmla="*/ 47 w 66"/>
                  <a:gd name="T97" fmla="*/ 13 h 96"/>
                  <a:gd name="T98" fmla="*/ 44 w 66"/>
                  <a:gd name="T99" fmla="*/ 12 h 96"/>
                  <a:gd name="T100" fmla="*/ 40 w 66"/>
                  <a:gd name="T101" fmla="*/ 10 h 96"/>
                  <a:gd name="T102" fmla="*/ 36 w 66"/>
                  <a:gd name="T103" fmla="*/ 12 h 96"/>
                  <a:gd name="T104" fmla="*/ 30 w 66"/>
                  <a:gd name="T105" fmla="*/ 13 h 96"/>
                  <a:gd name="T106" fmla="*/ 27 w 66"/>
                  <a:gd name="T107" fmla="*/ 17 h 96"/>
                  <a:gd name="T108" fmla="*/ 23 w 66"/>
                  <a:gd name="T109" fmla="*/ 21 h 96"/>
                  <a:gd name="T110" fmla="*/ 20 w 66"/>
                  <a:gd name="T111" fmla="*/ 27 h 96"/>
                  <a:gd name="T112" fmla="*/ 17 w 66"/>
                  <a:gd name="T113" fmla="*/ 36 h 96"/>
                  <a:gd name="T114" fmla="*/ 14 w 66"/>
                  <a:gd name="T115" fmla="*/ 44 h 96"/>
                  <a:gd name="T116" fmla="*/ 11 w 66"/>
                  <a:gd name="T117" fmla="*/ 52 h 96"/>
                  <a:gd name="T118" fmla="*/ 11 w 66"/>
                  <a:gd name="T119" fmla="*/ 59 h 96"/>
                  <a:gd name="T120" fmla="*/ 10 w 66"/>
                  <a:gd name="T121" fmla="*/ 66 h 9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6"/>
                  <a:gd name="T184" fmla="*/ 0 h 96"/>
                  <a:gd name="T185" fmla="*/ 66 w 66"/>
                  <a:gd name="T186" fmla="*/ 96 h 9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6" h="96">
                    <a:moveTo>
                      <a:pt x="0" y="64"/>
                    </a:moveTo>
                    <a:lnTo>
                      <a:pt x="0" y="50"/>
                    </a:lnTo>
                    <a:lnTo>
                      <a:pt x="3" y="39"/>
                    </a:lnTo>
                    <a:lnTo>
                      <a:pt x="6" y="29"/>
                    </a:lnTo>
                    <a:lnTo>
                      <a:pt x="11" y="21"/>
                    </a:lnTo>
                    <a:lnTo>
                      <a:pt x="15" y="13"/>
                    </a:lnTo>
                    <a:lnTo>
                      <a:pt x="20" y="8"/>
                    </a:lnTo>
                    <a:lnTo>
                      <a:pt x="25" y="5"/>
                    </a:lnTo>
                    <a:lnTo>
                      <a:pt x="30" y="2"/>
                    </a:lnTo>
                    <a:lnTo>
                      <a:pt x="36" y="0"/>
                    </a:lnTo>
                    <a:lnTo>
                      <a:pt x="40" y="0"/>
                    </a:lnTo>
                    <a:lnTo>
                      <a:pt x="47" y="0"/>
                    </a:lnTo>
                    <a:lnTo>
                      <a:pt x="52" y="4"/>
                    </a:lnTo>
                    <a:lnTo>
                      <a:pt x="58" y="8"/>
                    </a:lnTo>
                    <a:lnTo>
                      <a:pt x="62" y="13"/>
                    </a:lnTo>
                    <a:lnTo>
                      <a:pt x="64" y="22"/>
                    </a:lnTo>
                    <a:lnTo>
                      <a:pt x="66" y="30"/>
                    </a:lnTo>
                    <a:lnTo>
                      <a:pt x="64" y="47"/>
                    </a:lnTo>
                    <a:lnTo>
                      <a:pt x="61" y="63"/>
                    </a:lnTo>
                    <a:lnTo>
                      <a:pt x="53" y="77"/>
                    </a:lnTo>
                    <a:lnTo>
                      <a:pt x="44" y="89"/>
                    </a:lnTo>
                    <a:lnTo>
                      <a:pt x="39" y="92"/>
                    </a:lnTo>
                    <a:lnTo>
                      <a:pt x="31" y="94"/>
                    </a:lnTo>
                    <a:lnTo>
                      <a:pt x="25" y="96"/>
                    </a:lnTo>
                    <a:lnTo>
                      <a:pt x="19" y="94"/>
                    </a:lnTo>
                    <a:lnTo>
                      <a:pt x="11" y="92"/>
                    </a:lnTo>
                    <a:lnTo>
                      <a:pt x="6" y="88"/>
                    </a:lnTo>
                    <a:lnTo>
                      <a:pt x="3" y="81"/>
                    </a:lnTo>
                    <a:lnTo>
                      <a:pt x="0" y="72"/>
                    </a:lnTo>
                    <a:lnTo>
                      <a:pt x="0" y="64"/>
                    </a:lnTo>
                    <a:close/>
                    <a:moveTo>
                      <a:pt x="10" y="66"/>
                    </a:moveTo>
                    <a:lnTo>
                      <a:pt x="11" y="72"/>
                    </a:lnTo>
                    <a:lnTo>
                      <a:pt x="14" y="80"/>
                    </a:lnTo>
                    <a:lnTo>
                      <a:pt x="17" y="83"/>
                    </a:lnTo>
                    <a:lnTo>
                      <a:pt x="20" y="84"/>
                    </a:lnTo>
                    <a:lnTo>
                      <a:pt x="25" y="84"/>
                    </a:lnTo>
                    <a:lnTo>
                      <a:pt x="30" y="84"/>
                    </a:lnTo>
                    <a:lnTo>
                      <a:pt x="33" y="83"/>
                    </a:lnTo>
                    <a:lnTo>
                      <a:pt x="39" y="80"/>
                    </a:lnTo>
                    <a:lnTo>
                      <a:pt x="44" y="72"/>
                    </a:lnTo>
                    <a:lnTo>
                      <a:pt x="47" y="64"/>
                    </a:lnTo>
                    <a:lnTo>
                      <a:pt x="50" y="55"/>
                    </a:lnTo>
                    <a:lnTo>
                      <a:pt x="52" y="46"/>
                    </a:lnTo>
                    <a:lnTo>
                      <a:pt x="53" y="38"/>
                    </a:lnTo>
                    <a:lnTo>
                      <a:pt x="53" y="29"/>
                    </a:lnTo>
                    <a:lnTo>
                      <a:pt x="53" y="24"/>
                    </a:lnTo>
                    <a:lnTo>
                      <a:pt x="52" y="19"/>
                    </a:lnTo>
                    <a:lnTo>
                      <a:pt x="50" y="16"/>
                    </a:lnTo>
                    <a:lnTo>
                      <a:pt x="47" y="13"/>
                    </a:lnTo>
                    <a:lnTo>
                      <a:pt x="44" y="12"/>
                    </a:lnTo>
                    <a:lnTo>
                      <a:pt x="40" y="10"/>
                    </a:lnTo>
                    <a:lnTo>
                      <a:pt x="36" y="12"/>
                    </a:lnTo>
                    <a:lnTo>
                      <a:pt x="30" y="13"/>
                    </a:lnTo>
                    <a:lnTo>
                      <a:pt x="27" y="17"/>
                    </a:lnTo>
                    <a:lnTo>
                      <a:pt x="23" y="21"/>
                    </a:lnTo>
                    <a:lnTo>
                      <a:pt x="20" y="27"/>
                    </a:lnTo>
                    <a:lnTo>
                      <a:pt x="17" y="36"/>
                    </a:lnTo>
                    <a:lnTo>
                      <a:pt x="14" y="44"/>
                    </a:lnTo>
                    <a:lnTo>
                      <a:pt x="11" y="52"/>
                    </a:lnTo>
                    <a:lnTo>
                      <a:pt x="11" y="59"/>
                    </a:lnTo>
                    <a:lnTo>
                      <a:pt x="10" y="66"/>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8129" name="Freeform 1219"/>
              <p:cNvSpPr>
                <a:spLocks/>
              </p:cNvSpPr>
              <p:nvPr/>
            </p:nvSpPr>
            <p:spPr bwMode="auto">
              <a:xfrm>
                <a:off x="3281" y="2836"/>
                <a:ext cx="66" cy="93"/>
              </a:xfrm>
              <a:custGeom>
                <a:avLst/>
                <a:gdLst>
                  <a:gd name="T0" fmla="*/ 0 w 66"/>
                  <a:gd name="T1" fmla="*/ 93 h 93"/>
                  <a:gd name="T2" fmla="*/ 2 w 66"/>
                  <a:gd name="T3" fmla="*/ 85 h 93"/>
                  <a:gd name="T4" fmla="*/ 5 w 66"/>
                  <a:gd name="T5" fmla="*/ 80 h 93"/>
                  <a:gd name="T6" fmla="*/ 8 w 66"/>
                  <a:gd name="T7" fmla="*/ 73 h 93"/>
                  <a:gd name="T8" fmla="*/ 13 w 66"/>
                  <a:gd name="T9" fmla="*/ 68 h 93"/>
                  <a:gd name="T10" fmla="*/ 17 w 66"/>
                  <a:gd name="T11" fmla="*/ 67 h 93"/>
                  <a:gd name="T12" fmla="*/ 22 w 66"/>
                  <a:gd name="T13" fmla="*/ 62 h 93"/>
                  <a:gd name="T14" fmla="*/ 27 w 66"/>
                  <a:gd name="T15" fmla="*/ 59 h 93"/>
                  <a:gd name="T16" fmla="*/ 33 w 66"/>
                  <a:gd name="T17" fmla="*/ 51 h 93"/>
                  <a:gd name="T18" fmla="*/ 39 w 66"/>
                  <a:gd name="T19" fmla="*/ 48 h 93"/>
                  <a:gd name="T20" fmla="*/ 44 w 66"/>
                  <a:gd name="T21" fmla="*/ 45 h 93"/>
                  <a:gd name="T22" fmla="*/ 46 w 66"/>
                  <a:gd name="T23" fmla="*/ 42 h 93"/>
                  <a:gd name="T24" fmla="*/ 51 w 66"/>
                  <a:gd name="T25" fmla="*/ 37 h 93"/>
                  <a:gd name="T26" fmla="*/ 54 w 66"/>
                  <a:gd name="T27" fmla="*/ 33 h 93"/>
                  <a:gd name="T28" fmla="*/ 54 w 66"/>
                  <a:gd name="T29" fmla="*/ 29 h 93"/>
                  <a:gd name="T30" fmla="*/ 55 w 66"/>
                  <a:gd name="T31" fmla="*/ 25 h 93"/>
                  <a:gd name="T32" fmla="*/ 54 w 66"/>
                  <a:gd name="T33" fmla="*/ 20 h 93"/>
                  <a:gd name="T34" fmla="*/ 51 w 66"/>
                  <a:gd name="T35" fmla="*/ 15 h 93"/>
                  <a:gd name="T36" fmla="*/ 46 w 66"/>
                  <a:gd name="T37" fmla="*/ 11 h 93"/>
                  <a:gd name="T38" fmla="*/ 39 w 66"/>
                  <a:gd name="T39" fmla="*/ 9 h 93"/>
                  <a:gd name="T40" fmla="*/ 32 w 66"/>
                  <a:gd name="T41" fmla="*/ 11 h 93"/>
                  <a:gd name="T42" fmla="*/ 27 w 66"/>
                  <a:gd name="T43" fmla="*/ 15 h 93"/>
                  <a:gd name="T44" fmla="*/ 24 w 66"/>
                  <a:gd name="T45" fmla="*/ 18 h 93"/>
                  <a:gd name="T46" fmla="*/ 21 w 66"/>
                  <a:gd name="T47" fmla="*/ 23 h 93"/>
                  <a:gd name="T48" fmla="*/ 19 w 66"/>
                  <a:gd name="T49" fmla="*/ 29 h 93"/>
                  <a:gd name="T50" fmla="*/ 8 w 66"/>
                  <a:gd name="T51" fmla="*/ 28 h 93"/>
                  <a:gd name="T52" fmla="*/ 10 w 66"/>
                  <a:gd name="T53" fmla="*/ 20 h 93"/>
                  <a:gd name="T54" fmla="*/ 13 w 66"/>
                  <a:gd name="T55" fmla="*/ 13 h 93"/>
                  <a:gd name="T56" fmla="*/ 19 w 66"/>
                  <a:gd name="T57" fmla="*/ 6 h 93"/>
                  <a:gd name="T58" fmla="*/ 24 w 66"/>
                  <a:gd name="T59" fmla="*/ 3 h 93"/>
                  <a:gd name="T60" fmla="*/ 30 w 66"/>
                  <a:gd name="T61" fmla="*/ 0 h 93"/>
                  <a:gd name="T62" fmla="*/ 39 w 66"/>
                  <a:gd name="T63" fmla="*/ 0 h 93"/>
                  <a:gd name="T64" fmla="*/ 46 w 66"/>
                  <a:gd name="T65" fmla="*/ 0 h 93"/>
                  <a:gd name="T66" fmla="*/ 52 w 66"/>
                  <a:gd name="T67" fmla="*/ 3 h 93"/>
                  <a:gd name="T68" fmla="*/ 60 w 66"/>
                  <a:gd name="T69" fmla="*/ 6 h 93"/>
                  <a:gd name="T70" fmla="*/ 63 w 66"/>
                  <a:gd name="T71" fmla="*/ 13 h 93"/>
                  <a:gd name="T72" fmla="*/ 66 w 66"/>
                  <a:gd name="T73" fmla="*/ 18 h 93"/>
                  <a:gd name="T74" fmla="*/ 66 w 66"/>
                  <a:gd name="T75" fmla="*/ 25 h 93"/>
                  <a:gd name="T76" fmla="*/ 66 w 66"/>
                  <a:gd name="T77" fmla="*/ 31 h 93"/>
                  <a:gd name="T78" fmla="*/ 63 w 66"/>
                  <a:gd name="T79" fmla="*/ 37 h 93"/>
                  <a:gd name="T80" fmla="*/ 60 w 66"/>
                  <a:gd name="T81" fmla="*/ 43 h 93"/>
                  <a:gd name="T82" fmla="*/ 55 w 66"/>
                  <a:gd name="T83" fmla="*/ 46 h 93"/>
                  <a:gd name="T84" fmla="*/ 51 w 66"/>
                  <a:gd name="T85" fmla="*/ 51 h 93"/>
                  <a:gd name="T86" fmla="*/ 44 w 66"/>
                  <a:gd name="T87" fmla="*/ 57 h 93"/>
                  <a:gd name="T88" fmla="*/ 35 w 66"/>
                  <a:gd name="T89" fmla="*/ 63 h 93"/>
                  <a:gd name="T90" fmla="*/ 27 w 66"/>
                  <a:gd name="T91" fmla="*/ 70 h 93"/>
                  <a:gd name="T92" fmla="*/ 22 w 66"/>
                  <a:gd name="T93" fmla="*/ 75 h 93"/>
                  <a:gd name="T94" fmla="*/ 19 w 66"/>
                  <a:gd name="T95" fmla="*/ 79 h 93"/>
                  <a:gd name="T96" fmla="*/ 16 w 66"/>
                  <a:gd name="T97" fmla="*/ 82 h 93"/>
                  <a:gd name="T98" fmla="*/ 57 w 66"/>
                  <a:gd name="T99" fmla="*/ 82 h 93"/>
                  <a:gd name="T100" fmla="*/ 55 w 66"/>
                  <a:gd name="T101" fmla="*/ 93 h 93"/>
                  <a:gd name="T102" fmla="*/ 0 w 66"/>
                  <a:gd name="T103" fmla="*/ 93 h 9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6"/>
                  <a:gd name="T157" fmla="*/ 0 h 93"/>
                  <a:gd name="T158" fmla="*/ 66 w 66"/>
                  <a:gd name="T159" fmla="*/ 93 h 9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6" h="93">
                    <a:moveTo>
                      <a:pt x="0" y="93"/>
                    </a:moveTo>
                    <a:lnTo>
                      <a:pt x="2" y="85"/>
                    </a:lnTo>
                    <a:lnTo>
                      <a:pt x="5" y="80"/>
                    </a:lnTo>
                    <a:lnTo>
                      <a:pt x="8" y="73"/>
                    </a:lnTo>
                    <a:lnTo>
                      <a:pt x="13" y="68"/>
                    </a:lnTo>
                    <a:lnTo>
                      <a:pt x="17" y="67"/>
                    </a:lnTo>
                    <a:lnTo>
                      <a:pt x="22" y="62"/>
                    </a:lnTo>
                    <a:lnTo>
                      <a:pt x="27" y="59"/>
                    </a:lnTo>
                    <a:lnTo>
                      <a:pt x="33" y="51"/>
                    </a:lnTo>
                    <a:lnTo>
                      <a:pt x="39" y="48"/>
                    </a:lnTo>
                    <a:lnTo>
                      <a:pt x="44" y="45"/>
                    </a:lnTo>
                    <a:lnTo>
                      <a:pt x="46" y="42"/>
                    </a:lnTo>
                    <a:lnTo>
                      <a:pt x="51" y="37"/>
                    </a:lnTo>
                    <a:lnTo>
                      <a:pt x="54" y="33"/>
                    </a:lnTo>
                    <a:lnTo>
                      <a:pt x="54" y="29"/>
                    </a:lnTo>
                    <a:lnTo>
                      <a:pt x="55" y="25"/>
                    </a:lnTo>
                    <a:lnTo>
                      <a:pt x="54" y="20"/>
                    </a:lnTo>
                    <a:lnTo>
                      <a:pt x="51" y="15"/>
                    </a:lnTo>
                    <a:lnTo>
                      <a:pt x="46" y="11"/>
                    </a:lnTo>
                    <a:lnTo>
                      <a:pt x="39" y="9"/>
                    </a:lnTo>
                    <a:lnTo>
                      <a:pt x="32" y="11"/>
                    </a:lnTo>
                    <a:lnTo>
                      <a:pt x="27" y="15"/>
                    </a:lnTo>
                    <a:lnTo>
                      <a:pt x="24" y="18"/>
                    </a:lnTo>
                    <a:lnTo>
                      <a:pt x="21" y="23"/>
                    </a:lnTo>
                    <a:lnTo>
                      <a:pt x="19" y="29"/>
                    </a:lnTo>
                    <a:lnTo>
                      <a:pt x="8" y="28"/>
                    </a:lnTo>
                    <a:lnTo>
                      <a:pt x="10" y="20"/>
                    </a:lnTo>
                    <a:lnTo>
                      <a:pt x="13" y="13"/>
                    </a:lnTo>
                    <a:lnTo>
                      <a:pt x="19" y="6"/>
                    </a:lnTo>
                    <a:lnTo>
                      <a:pt x="24" y="3"/>
                    </a:lnTo>
                    <a:lnTo>
                      <a:pt x="30" y="0"/>
                    </a:lnTo>
                    <a:lnTo>
                      <a:pt x="39" y="0"/>
                    </a:lnTo>
                    <a:lnTo>
                      <a:pt x="46" y="0"/>
                    </a:lnTo>
                    <a:lnTo>
                      <a:pt x="52" y="3"/>
                    </a:lnTo>
                    <a:lnTo>
                      <a:pt x="60" y="6"/>
                    </a:lnTo>
                    <a:lnTo>
                      <a:pt x="63" y="13"/>
                    </a:lnTo>
                    <a:lnTo>
                      <a:pt x="66" y="18"/>
                    </a:lnTo>
                    <a:lnTo>
                      <a:pt x="66" y="25"/>
                    </a:lnTo>
                    <a:lnTo>
                      <a:pt x="66" y="31"/>
                    </a:lnTo>
                    <a:lnTo>
                      <a:pt x="63" y="37"/>
                    </a:lnTo>
                    <a:lnTo>
                      <a:pt x="60" y="43"/>
                    </a:lnTo>
                    <a:lnTo>
                      <a:pt x="55" y="46"/>
                    </a:lnTo>
                    <a:lnTo>
                      <a:pt x="51" y="51"/>
                    </a:lnTo>
                    <a:lnTo>
                      <a:pt x="44" y="57"/>
                    </a:lnTo>
                    <a:lnTo>
                      <a:pt x="35" y="63"/>
                    </a:lnTo>
                    <a:lnTo>
                      <a:pt x="27" y="70"/>
                    </a:lnTo>
                    <a:lnTo>
                      <a:pt x="22" y="75"/>
                    </a:lnTo>
                    <a:lnTo>
                      <a:pt x="19" y="79"/>
                    </a:lnTo>
                    <a:lnTo>
                      <a:pt x="16" y="82"/>
                    </a:lnTo>
                    <a:lnTo>
                      <a:pt x="57" y="82"/>
                    </a:lnTo>
                    <a:lnTo>
                      <a:pt x="55" y="93"/>
                    </a:lnTo>
                    <a:lnTo>
                      <a:pt x="0" y="93"/>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8130" name="Freeform 1220"/>
              <p:cNvSpPr>
                <a:spLocks noEditPoints="1"/>
              </p:cNvSpPr>
              <p:nvPr/>
            </p:nvSpPr>
            <p:spPr bwMode="auto">
              <a:xfrm>
                <a:off x="3281" y="2602"/>
                <a:ext cx="64" cy="92"/>
              </a:xfrm>
              <a:custGeom>
                <a:avLst/>
                <a:gdLst>
                  <a:gd name="T0" fmla="*/ 32 w 64"/>
                  <a:gd name="T1" fmla="*/ 92 h 92"/>
                  <a:gd name="T2" fmla="*/ 38 w 64"/>
                  <a:gd name="T3" fmla="*/ 67 h 92"/>
                  <a:gd name="T4" fmla="*/ 0 w 64"/>
                  <a:gd name="T5" fmla="*/ 67 h 92"/>
                  <a:gd name="T6" fmla="*/ 4 w 64"/>
                  <a:gd name="T7" fmla="*/ 56 h 92"/>
                  <a:gd name="T8" fmla="*/ 54 w 64"/>
                  <a:gd name="T9" fmla="*/ 0 h 92"/>
                  <a:gd name="T10" fmla="*/ 63 w 64"/>
                  <a:gd name="T11" fmla="*/ 0 h 92"/>
                  <a:gd name="T12" fmla="*/ 51 w 64"/>
                  <a:gd name="T13" fmla="*/ 57 h 92"/>
                  <a:gd name="T14" fmla="*/ 64 w 64"/>
                  <a:gd name="T15" fmla="*/ 57 h 92"/>
                  <a:gd name="T16" fmla="*/ 63 w 64"/>
                  <a:gd name="T17" fmla="*/ 67 h 92"/>
                  <a:gd name="T18" fmla="*/ 47 w 64"/>
                  <a:gd name="T19" fmla="*/ 67 h 92"/>
                  <a:gd name="T20" fmla="*/ 42 w 64"/>
                  <a:gd name="T21" fmla="*/ 92 h 92"/>
                  <a:gd name="T22" fmla="*/ 32 w 64"/>
                  <a:gd name="T23" fmla="*/ 92 h 92"/>
                  <a:gd name="T24" fmla="*/ 39 w 64"/>
                  <a:gd name="T25" fmla="*/ 57 h 92"/>
                  <a:gd name="T26" fmla="*/ 47 w 64"/>
                  <a:gd name="T27" fmla="*/ 20 h 92"/>
                  <a:gd name="T28" fmla="*/ 13 w 64"/>
                  <a:gd name="T29" fmla="*/ 57 h 92"/>
                  <a:gd name="T30" fmla="*/ 39 w 64"/>
                  <a:gd name="T31" fmla="*/ 57 h 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
                  <a:gd name="T49" fmla="*/ 0 h 92"/>
                  <a:gd name="T50" fmla="*/ 64 w 64"/>
                  <a:gd name="T51" fmla="*/ 92 h 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 h="92">
                    <a:moveTo>
                      <a:pt x="32" y="92"/>
                    </a:moveTo>
                    <a:lnTo>
                      <a:pt x="38" y="67"/>
                    </a:lnTo>
                    <a:lnTo>
                      <a:pt x="0" y="67"/>
                    </a:lnTo>
                    <a:lnTo>
                      <a:pt x="4" y="56"/>
                    </a:lnTo>
                    <a:lnTo>
                      <a:pt x="54" y="0"/>
                    </a:lnTo>
                    <a:lnTo>
                      <a:pt x="63" y="0"/>
                    </a:lnTo>
                    <a:lnTo>
                      <a:pt x="51" y="57"/>
                    </a:lnTo>
                    <a:lnTo>
                      <a:pt x="64" y="57"/>
                    </a:lnTo>
                    <a:lnTo>
                      <a:pt x="63" y="67"/>
                    </a:lnTo>
                    <a:lnTo>
                      <a:pt x="47" y="67"/>
                    </a:lnTo>
                    <a:lnTo>
                      <a:pt x="42" y="92"/>
                    </a:lnTo>
                    <a:lnTo>
                      <a:pt x="32" y="92"/>
                    </a:lnTo>
                    <a:close/>
                    <a:moveTo>
                      <a:pt x="39" y="57"/>
                    </a:moveTo>
                    <a:lnTo>
                      <a:pt x="47" y="20"/>
                    </a:lnTo>
                    <a:lnTo>
                      <a:pt x="13" y="57"/>
                    </a:lnTo>
                    <a:lnTo>
                      <a:pt x="39" y="57"/>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8131" name="Freeform 1221"/>
              <p:cNvSpPr>
                <a:spLocks noEditPoints="1"/>
              </p:cNvSpPr>
              <p:nvPr/>
            </p:nvSpPr>
            <p:spPr bwMode="auto">
              <a:xfrm>
                <a:off x="3285" y="2365"/>
                <a:ext cx="64" cy="96"/>
              </a:xfrm>
              <a:custGeom>
                <a:avLst/>
                <a:gdLst>
                  <a:gd name="T0" fmla="*/ 20 w 64"/>
                  <a:gd name="T1" fmla="*/ 39 h 96"/>
                  <a:gd name="T2" fmla="*/ 29 w 64"/>
                  <a:gd name="T3" fmla="*/ 34 h 96"/>
                  <a:gd name="T4" fmla="*/ 42 w 64"/>
                  <a:gd name="T5" fmla="*/ 34 h 96"/>
                  <a:gd name="T6" fmla="*/ 51 w 64"/>
                  <a:gd name="T7" fmla="*/ 41 h 96"/>
                  <a:gd name="T8" fmla="*/ 59 w 64"/>
                  <a:gd name="T9" fmla="*/ 53 h 96"/>
                  <a:gd name="T10" fmla="*/ 59 w 64"/>
                  <a:gd name="T11" fmla="*/ 69 h 96"/>
                  <a:gd name="T12" fmla="*/ 48 w 64"/>
                  <a:gd name="T13" fmla="*/ 86 h 96"/>
                  <a:gd name="T14" fmla="*/ 35 w 64"/>
                  <a:gd name="T15" fmla="*/ 94 h 96"/>
                  <a:gd name="T16" fmla="*/ 20 w 64"/>
                  <a:gd name="T17" fmla="*/ 94 h 96"/>
                  <a:gd name="T18" fmla="*/ 8 w 64"/>
                  <a:gd name="T19" fmla="*/ 87 h 96"/>
                  <a:gd name="T20" fmla="*/ 1 w 64"/>
                  <a:gd name="T21" fmla="*/ 72 h 96"/>
                  <a:gd name="T22" fmla="*/ 1 w 64"/>
                  <a:gd name="T23" fmla="*/ 49 h 96"/>
                  <a:gd name="T24" fmla="*/ 9 w 64"/>
                  <a:gd name="T25" fmla="*/ 24 h 96"/>
                  <a:gd name="T26" fmla="*/ 20 w 64"/>
                  <a:gd name="T27" fmla="*/ 9 h 96"/>
                  <a:gd name="T28" fmla="*/ 34 w 64"/>
                  <a:gd name="T29" fmla="*/ 0 h 96"/>
                  <a:gd name="T30" fmla="*/ 47 w 64"/>
                  <a:gd name="T31" fmla="*/ 0 h 96"/>
                  <a:gd name="T32" fmla="*/ 57 w 64"/>
                  <a:gd name="T33" fmla="*/ 7 h 96"/>
                  <a:gd name="T34" fmla="*/ 62 w 64"/>
                  <a:gd name="T35" fmla="*/ 17 h 96"/>
                  <a:gd name="T36" fmla="*/ 51 w 64"/>
                  <a:gd name="T37" fmla="*/ 25 h 96"/>
                  <a:gd name="T38" fmla="*/ 48 w 64"/>
                  <a:gd name="T39" fmla="*/ 14 h 96"/>
                  <a:gd name="T40" fmla="*/ 40 w 64"/>
                  <a:gd name="T41" fmla="*/ 11 h 96"/>
                  <a:gd name="T42" fmla="*/ 29 w 64"/>
                  <a:gd name="T43" fmla="*/ 16 h 96"/>
                  <a:gd name="T44" fmla="*/ 20 w 64"/>
                  <a:gd name="T45" fmla="*/ 27 h 96"/>
                  <a:gd name="T46" fmla="*/ 15 w 64"/>
                  <a:gd name="T47" fmla="*/ 42 h 96"/>
                  <a:gd name="T48" fmla="*/ 12 w 64"/>
                  <a:gd name="T49" fmla="*/ 72 h 96"/>
                  <a:gd name="T50" fmla="*/ 17 w 64"/>
                  <a:gd name="T51" fmla="*/ 79 h 96"/>
                  <a:gd name="T52" fmla="*/ 26 w 64"/>
                  <a:gd name="T53" fmla="*/ 84 h 96"/>
                  <a:gd name="T54" fmla="*/ 37 w 64"/>
                  <a:gd name="T55" fmla="*/ 83 h 96"/>
                  <a:gd name="T56" fmla="*/ 45 w 64"/>
                  <a:gd name="T57" fmla="*/ 72 h 96"/>
                  <a:gd name="T58" fmla="*/ 48 w 64"/>
                  <a:gd name="T59" fmla="*/ 61 h 96"/>
                  <a:gd name="T60" fmla="*/ 47 w 64"/>
                  <a:gd name="T61" fmla="*/ 53 h 96"/>
                  <a:gd name="T62" fmla="*/ 38 w 64"/>
                  <a:gd name="T63" fmla="*/ 45 h 96"/>
                  <a:gd name="T64" fmla="*/ 26 w 64"/>
                  <a:gd name="T65" fmla="*/ 44 h 96"/>
                  <a:gd name="T66" fmla="*/ 18 w 64"/>
                  <a:gd name="T67" fmla="*/ 50 h 96"/>
                  <a:gd name="T68" fmla="*/ 12 w 64"/>
                  <a:gd name="T69" fmla="*/ 61 h 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4"/>
                  <a:gd name="T106" fmla="*/ 0 h 96"/>
                  <a:gd name="T107" fmla="*/ 64 w 64"/>
                  <a:gd name="T108" fmla="*/ 96 h 9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4" h="96">
                    <a:moveTo>
                      <a:pt x="15" y="42"/>
                    </a:moveTo>
                    <a:lnTo>
                      <a:pt x="20" y="39"/>
                    </a:lnTo>
                    <a:lnTo>
                      <a:pt x="25" y="36"/>
                    </a:lnTo>
                    <a:lnTo>
                      <a:pt x="29" y="34"/>
                    </a:lnTo>
                    <a:lnTo>
                      <a:pt x="35" y="33"/>
                    </a:lnTo>
                    <a:lnTo>
                      <a:pt x="42" y="34"/>
                    </a:lnTo>
                    <a:lnTo>
                      <a:pt x="47" y="36"/>
                    </a:lnTo>
                    <a:lnTo>
                      <a:pt x="51" y="41"/>
                    </a:lnTo>
                    <a:lnTo>
                      <a:pt x="57" y="45"/>
                    </a:lnTo>
                    <a:lnTo>
                      <a:pt x="59" y="53"/>
                    </a:lnTo>
                    <a:lnTo>
                      <a:pt x="59" y="59"/>
                    </a:lnTo>
                    <a:lnTo>
                      <a:pt x="59" y="69"/>
                    </a:lnTo>
                    <a:lnTo>
                      <a:pt x="56" y="78"/>
                    </a:lnTo>
                    <a:lnTo>
                      <a:pt x="48" y="86"/>
                    </a:lnTo>
                    <a:lnTo>
                      <a:pt x="42" y="91"/>
                    </a:lnTo>
                    <a:lnTo>
                      <a:pt x="35" y="94"/>
                    </a:lnTo>
                    <a:lnTo>
                      <a:pt x="26" y="96"/>
                    </a:lnTo>
                    <a:lnTo>
                      <a:pt x="20" y="94"/>
                    </a:lnTo>
                    <a:lnTo>
                      <a:pt x="13" y="92"/>
                    </a:lnTo>
                    <a:lnTo>
                      <a:pt x="8" y="87"/>
                    </a:lnTo>
                    <a:lnTo>
                      <a:pt x="3" y="81"/>
                    </a:lnTo>
                    <a:lnTo>
                      <a:pt x="1" y="72"/>
                    </a:lnTo>
                    <a:lnTo>
                      <a:pt x="0" y="62"/>
                    </a:lnTo>
                    <a:lnTo>
                      <a:pt x="1" y="49"/>
                    </a:lnTo>
                    <a:lnTo>
                      <a:pt x="4" y="34"/>
                    </a:lnTo>
                    <a:lnTo>
                      <a:pt x="9" y="24"/>
                    </a:lnTo>
                    <a:lnTo>
                      <a:pt x="15" y="16"/>
                    </a:lnTo>
                    <a:lnTo>
                      <a:pt x="20" y="9"/>
                    </a:lnTo>
                    <a:lnTo>
                      <a:pt x="26" y="3"/>
                    </a:lnTo>
                    <a:lnTo>
                      <a:pt x="34" y="0"/>
                    </a:lnTo>
                    <a:lnTo>
                      <a:pt x="42" y="0"/>
                    </a:lnTo>
                    <a:lnTo>
                      <a:pt x="47" y="0"/>
                    </a:lnTo>
                    <a:lnTo>
                      <a:pt x="51" y="3"/>
                    </a:lnTo>
                    <a:lnTo>
                      <a:pt x="57" y="7"/>
                    </a:lnTo>
                    <a:lnTo>
                      <a:pt x="60" y="11"/>
                    </a:lnTo>
                    <a:lnTo>
                      <a:pt x="62" y="17"/>
                    </a:lnTo>
                    <a:lnTo>
                      <a:pt x="64" y="24"/>
                    </a:lnTo>
                    <a:lnTo>
                      <a:pt x="51" y="25"/>
                    </a:lnTo>
                    <a:lnTo>
                      <a:pt x="51" y="19"/>
                    </a:lnTo>
                    <a:lnTo>
                      <a:pt x="48" y="14"/>
                    </a:lnTo>
                    <a:lnTo>
                      <a:pt x="45" y="12"/>
                    </a:lnTo>
                    <a:lnTo>
                      <a:pt x="40" y="11"/>
                    </a:lnTo>
                    <a:lnTo>
                      <a:pt x="35" y="12"/>
                    </a:lnTo>
                    <a:lnTo>
                      <a:pt x="29" y="16"/>
                    </a:lnTo>
                    <a:lnTo>
                      <a:pt x="25" y="20"/>
                    </a:lnTo>
                    <a:lnTo>
                      <a:pt x="20" y="27"/>
                    </a:lnTo>
                    <a:lnTo>
                      <a:pt x="18" y="36"/>
                    </a:lnTo>
                    <a:lnTo>
                      <a:pt x="15" y="42"/>
                    </a:lnTo>
                    <a:close/>
                    <a:moveTo>
                      <a:pt x="12" y="67"/>
                    </a:moveTo>
                    <a:lnTo>
                      <a:pt x="12" y="72"/>
                    </a:lnTo>
                    <a:lnTo>
                      <a:pt x="13" y="76"/>
                    </a:lnTo>
                    <a:lnTo>
                      <a:pt x="17" y="79"/>
                    </a:lnTo>
                    <a:lnTo>
                      <a:pt x="21" y="84"/>
                    </a:lnTo>
                    <a:lnTo>
                      <a:pt x="26" y="84"/>
                    </a:lnTo>
                    <a:lnTo>
                      <a:pt x="31" y="84"/>
                    </a:lnTo>
                    <a:lnTo>
                      <a:pt x="37" y="83"/>
                    </a:lnTo>
                    <a:lnTo>
                      <a:pt x="42" y="78"/>
                    </a:lnTo>
                    <a:lnTo>
                      <a:pt x="45" y="72"/>
                    </a:lnTo>
                    <a:lnTo>
                      <a:pt x="47" y="67"/>
                    </a:lnTo>
                    <a:lnTo>
                      <a:pt x="48" y="61"/>
                    </a:lnTo>
                    <a:lnTo>
                      <a:pt x="48" y="56"/>
                    </a:lnTo>
                    <a:lnTo>
                      <a:pt x="47" y="53"/>
                    </a:lnTo>
                    <a:lnTo>
                      <a:pt x="43" y="49"/>
                    </a:lnTo>
                    <a:lnTo>
                      <a:pt x="38" y="45"/>
                    </a:lnTo>
                    <a:lnTo>
                      <a:pt x="31" y="44"/>
                    </a:lnTo>
                    <a:lnTo>
                      <a:pt x="26" y="44"/>
                    </a:lnTo>
                    <a:lnTo>
                      <a:pt x="23" y="47"/>
                    </a:lnTo>
                    <a:lnTo>
                      <a:pt x="18" y="50"/>
                    </a:lnTo>
                    <a:lnTo>
                      <a:pt x="15" y="56"/>
                    </a:lnTo>
                    <a:lnTo>
                      <a:pt x="12" y="61"/>
                    </a:lnTo>
                    <a:lnTo>
                      <a:pt x="12" y="67"/>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8132" name="Freeform 1222"/>
              <p:cNvSpPr>
                <a:spLocks noEditPoints="1"/>
              </p:cNvSpPr>
              <p:nvPr/>
            </p:nvSpPr>
            <p:spPr bwMode="auto">
              <a:xfrm>
                <a:off x="3285" y="2130"/>
                <a:ext cx="64" cy="96"/>
              </a:xfrm>
              <a:custGeom>
                <a:avLst/>
                <a:gdLst>
                  <a:gd name="T0" fmla="*/ 15 w 64"/>
                  <a:gd name="T1" fmla="*/ 37 h 96"/>
                  <a:gd name="T2" fmla="*/ 9 w 64"/>
                  <a:gd name="T3" fmla="*/ 29 h 96"/>
                  <a:gd name="T4" fmla="*/ 9 w 64"/>
                  <a:gd name="T5" fmla="*/ 19 h 96"/>
                  <a:gd name="T6" fmla="*/ 15 w 64"/>
                  <a:gd name="T7" fmla="*/ 11 h 96"/>
                  <a:gd name="T8" fmla="*/ 25 w 64"/>
                  <a:gd name="T9" fmla="*/ 2 h 96"/>
                  <a:gd name="T10" fmla="*/ 37 w 64"/>
                  <a:gd name="T11" fmla="*/ 0 h 96"/>
                  <a:gd name="T12" fmla="*/ 50 w 64"/>
                  <a:gd name="T13" fmla="*/ 3 h 96"/>
                  <a:gd name="T14" fmla="*/ 60 w 64"/>
                  <a:gd name="T15" fmla="*/ 11 h 96"/>
                  <a:gd name="T16" fmla="*/ 64 w 64"/>
                  <a:gd name="T17" fmla="*/ 22 h 96"/>
                  <a:gd name="T18" fmla="*/ 60 w 64"/>
                  <a:gd name="T19" fmla="*/ 34 h 96"/>
                  <a:gd name="T20" fmla="*/ 53 w 64"/>
                  <a:gd name="T21" fmla="*/ 40 h 96"/>
                  <a:gd name="T22" fmla="*/ 53 w 64"/>
                  <a:gd name="T23" fmla="*/ 47 h 96"/>
                  <a:gd name="T24" fmla="*/ 59 w 64"/>
                  <a:gd name="T25" fmla="*/ 56 h 96"/>
                  <a:gd name="T26" fmla="*/ 59 w 64"/>
                  <a:gd name="T27" fmla="*/ 70 h 96"/>
                  <a:gd name="T28" fmla="*/ 50 w 64"/>
                  <a:gd name="T29" fmla="*/ 86 h 96"/>
                  <a:gd name="T30" fmla="*/ 40 w 64"/>
                  <a:gd name="T31" fmla="*/ 93 h 96"/>
                  <a:gd name="T32" fmla="*/ 26 w 64"/>
                  <a:gd name="T33" fmla="*/ 96 h 96"/>
                  <a:gd name="T34" fmla="*/ 13 w 64"/>
                  <a:gd name="T35" fmla="*/ 93 h 96"/>
                  <a:gd name="T36" fmla="*/ 3 w 64"/>
                  <a:gd name="T37" fmla="*/ 82 h 96"/>
                  <a:gd name="T38" fmla="*/ 0 w 64"/>
                  <a:gd name="T39" fmla="*/ 69 h 96"/>
                  <a:gd name="T40" fmla="*/ 3 w 64"/>
                  <a:gd name="T41" fmla="*/ 57 h 96"/>
                  <a:gd name="T42" fmla="*/ 8 w 64"/>
                  <a:gd name="T43" fmla="*/ 47 h 96"/>
                  <a:gd name="T44" fmla="*/ 20 w 64"/>
                  <a:gd name="T45" fmla="*/ 40 h 96"/>
                  <a:gd name="T46" fmla="*/ 20 w 64"/>
                  <a:gd name="T47" fmla="*/ 31 h 96"/>
                  <a:gd name="T48" fmla="*/ 28 w 64"/>
                  <a:gd name="T49" fmla="*/ 36 h 96"/>
                  <a:gd name="T50" fmla="*/ 40 w 64"/>
                  <a:gd name="T51" fmla="*/ 37 h 96"/>
                  <a:gd name="T52" fmla="*/ 47 w 64"/>
                  <a:gd name="T53" fmla="*/ 32 h 96"/>
                  <a:gd name="T54" fmla="*/ 51 w 64"/>
                  <a:gd name="T55" fmla="*/ 27 h 96"/>
                  <a:gd name="T56" fmla="*/ 51 w 64"/>
                  <a:gd name="T57" fmla="*/ 19 h 96"/>
                  <a:gd name="T58" fmla="*/ 43 w 64"/>
                  <a:gd name="T59" fmla="*/ 12 h 96"/>
                  <a:gd name="T60" fmla="*/ 34 w 64"/>
                  <a:gd name="T61" fmla="*/ 12 h 96"/>
                  <a:gd name="T62" fmla="*/ 25 w 64"/>
                  <a:gd name="T63" fmla="*/ 15 h 96"/>
                  <a:gd name="T64" fmla="*/ 20 w 64"/>
                  <a:gd name="T65" fmla="*/ 22 h 96"/>
                  <a:gd name="T66" fmla="*/ 12 w 64"/>
                  <a:gd name="T67" fmla="*/ 70 h 96"/>
                  <a:gd name="T68" fmla="*/ 13 w 64"/>
                  <a:gd name="T69" fmla="*/ 78 h 96"/>
                  <a:gd name="T70" fmla="*/ 20 w 64"/>
                  <a:gd name="T71" fmla="*/ 82 h 96"/>
                  <a:gd name="T72" fmla="*/ 28 w 64"/>
                  <a:gd name="T73" fmla="*/ 84 h 96"/>
                  <a:gd name="T74" fmla="*/ 38 w 64"/>
                  <a:gd name="T75" fmla="*/ 81 h 96"/>
                  <a:gd name="T76" fmla="*/ 47 w 64"/>
                  <a:gd name="T77" fmla="*/ 69 h 96"/>
                  <a:gd name="T78" fmla="*/ 47 w 64"/>
                  <a:gd name="T79" fmla="*/ 56 h 96"/>
                  <a:gd name="T80" fmla="*/ 38 w 64"/>
                  <a:gd name="T81" fmla="*/ 48 h 96"/>
                  <a:gd name="T82" fmla="*/ 26 w 64"/>
                  <a:gd name="T83" fmla="*/ 48 h 96"/>
                  <a:gd name="T84" fmla="*/ 18 w 64"/>
                  <a:gd name="T85" fmla="*/ 54 h 96"/>
                  <a:gd name="T86" fmla="*/ 12 w 64"/>
                  <a:gd name="T87" fmla="*/ 64 h 9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
                  <a:gd name="T133" fmla="*/ 0 h 96"/>
                  <a:gd name="T134" fmla="*/ 64 w 64"/>
                  <a:gd name="T135" fmla="*/ 96 h 9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 h="96">
                    <a:moveTo>
                      <a:pt x="20" y="40"/>
                    </a:moveTo>
                    <a:lnTo>
                      <a:pt x="15" y="37"/>
                    </a:lnTo>
                    <a:lnTo>
                      <a:pt x="12" y="34"/>
                    </a:lnTo>
                    <a:lnTo>
                      <a:pt x="9" y="29"/>
                    </a:lnTo>
                    <a:lnTo>
                      <a:pt x="8" y="25"/>
                    </a:lnTo>
                    <a:lnTo>
                      <a:pt x="9" y="19"/>
                    </a:lnTo>
                    <a:lnTo>
                      <a:pt x="12" y="14"/>
                    </a:lnTo>
                    <a:lnTo>
                      <a:pt x="15" y="11"/>
                    </a:lnTo>
                    <a:lnTo>
                      <a:pt x="20" y="5"/>
                    </a:lnTo>
                    <a:lnTo>
                      <a:pt x="25" y="2"/>
                    </a:lnTo>
                    <a:lnTo>
                      <a:pt x="29" y="0"/>
                    </a:lnTo>
                    <a:lnTo>
                      <a:pt x="37" y="0"/>
                    </a:lnTo>
                    <a:lnTo>
                      <a:pt x="45" y="0"/>
                    </a:lnTo>
                    <a:lnTo>
                      <a:pt x="50" y="3"/>
                    </a:lnTo>
                    <a:lnTo>
                      <a:pt x="57" y="7"/>
                    </a:lnTo>
                    <a:lnTo>
                      <a:pt x="60" y="11"/>
                    </a:lnTo>
                    <a:lnTo>
                      <a:pt x="62" y="17"/>
                    </a:lnTo>
                    <a:lnTo>
                      <a:pt x="64" y="22"/>
                    </a:lnTo>
                    <a:lnTo>
                      <a:pt x="62" y="29"/>
                    </a:lnTo>
                    <a:lnTo>
                      <a:pt x="60" y="34"/>
                    </a:lnTo>
                    <a:lnTo>
                      <a:pt x="57" y="37"/>
                    </a:lnTo>
                    <a:lnTo>
                      <a:pt x="53" y="40"/>
                    </a:lnTo>
                    <a:lnTo>
                      <a:pt x="48" y="42"/>
                    </a:lnTo>
                    <a:lnTo>
                      <a:pt x="53" y="47"/>
                    </a:lnTo>
                    <a:lnTo>
                      <a:pt x="57" y="51"/>
                    </a:lnTo>
                    <a:lnTo>
                      <a:pt x="59" y="56"/>
                    </a:lnTo>
                    <a:lnTo>
                      <a:pt x="59" y="62"/>
                    </a:lnTo>
                    <a:lnTo>
                      <a:pt x="59" y="70"/>
                    </a:lnTo>
                    <a:lnTo>
                      <a:pt x="56" y="79"/>
                    </a:lnTo>
                    <a:lnTo>
                      <a:pt x="50" y="86"/>
                    </a:lnTo>
                    <a:lnTo>
                      <a:pt x="45" y="89"/>
                    </a:lnTo>
                    <a:lnTo>
                      <a:pt x="40" y="93"/>
                    </a:lnTo>
                    <a:lnTo>
                      <a:pt x="34" y="95"/>
                    </a:lnTo>
                    <a:lnTo>
                      <a:pt x="26" y="96"/>
                    </a:lnTo>
                    <a:lnTo>
                      <a:pt x="20" y="95"/>
                    </a:lnTo>
                    <a:lnTo>
                      <a:pt x="13" y="93"/>
                    </a:lnTo>
                    <a:lnTo>
                      <a:pt x="8" y="87"/>
                    </a:lnTo>
                    <a:lnTo>
                      <a:pt x="3" y="82"/>
                    </a:lnTo>
                    <a:lnTo>
                      <a:pt x="1" y="76"/>
                    </a:lnTo>
                    <a:lnTo>
                      <a:pt x="0" y="69"/>
                    </a:lnTo>
                    <a:lnTo>
                      <a:pt x="1" y="62"/>
                    </a:lnTo>
                    <a:lnTo>
                      <a:pt x="3" y="57"/>
                    </a:lnTo>
                    <a:lnTo>
                      <a:pt x="4" y="51"/>
                    </a:lnTo>
                    <a:lnTo>
                      <a:pt x="8" y="47"/>
                    </a:lnTo>
                    <a:lnTo>
                      <a:pt x="13" y="44"/>
                    </a:lnTo>
                    <a:lnTo>
                      <a:pt x="20" y="40"/>
                    </a:lnTo>
                    <a:close/>
                    <a:moveTo>
                      <a:pt x="20" y="25"/>
                    </a:moveTo>
                    <a:lnTo>
                      <a:pt x="20" y="31"/>
                    </a:lnTo>
                    <a:lnTo>
                      <a:pt x="23" y="34"/>
                    </a:lnTo>
                    <a:lnTo>
                      <a:pt x="28" y="36"/>
                    </a:lnTo>
                    <a:lnTo>
                      <a:pt x="35" y="37"/>
                    </a:lnTo>
                    <a:lnTo>
                      <a:pt x="40" y="37"/>
                    </a:lnTo>
                    <a:lnTo>
                      <a:pt x="43" y="36"/>
                    </a:lnTo>
                    <a:lnTo>
                      <a:pt x="47" y="32"/>
                    </a:lnTo>
                    <a:lnTo>
                      <a:pt x="50" y="31"/>
                    </a:lnTo>
                    <a:lnTo>
                      <a:pt x="51" y="27"/>
                    </a:lnTo>
                    <a:lnTo>
                      <a:pt x="51" y="22"/>
                    </a:lnTo>
                    <a:lnTo>
                      <a:pt x="51" y="19"/>
                    </a:lnTo>
                    <a:lnTo>
                      <a:pt x="48" y="14"/>
                    </a:lnTo>
                    <a:lnTo>
                      <a:pt x="43" y="12"/>
                    </a:lnTo>
                    <a:lnTo>
                      <a:pt x="38" y="11"/>
                    </a:lnTo>
                    <a:lnTo>
                      <a:pt x="34" y="12"/>
                    </a:lnTo>
                    <a:lnTo>
                      <a:pt x="28" y="14"/>
                    </a:lnTo>
                    <a:lnTo>
                      <a:pt x="25" y="15"/>
                    </a:lnTo>
                    <a:lnTo>
                      <a:pt x="21" y="19"/>
                    </a:lnTo>
                    <a:lnTo>
                      <a:pt x="20" y="22"/>
                    </a:lnTo>
                    <a:lnTo>
                      <a:pt x="20" y="25"/>
                    </a:lnTo>
                    <a:close/>
                    <a:moveTo>
                      <a:pt x="12" y="70"/>
                    </a:moveTo>
                    <a:lnTo>
                      <a:pt x="12" y="74"/>
                    </a:lnTo>
                    <a:lnTo>
                      <a:pt x="13" y="78"/>
                    </a:lnTo>
                    <a:lnTo>
                      <a:pt x="17" y="81"/>
                    </a:lnTo>
                    <a:lnTo>
                      <a:pt x="20" y="82"/>
                    </a:lnTo>
                    <a:lnTo>
                      <a:pt x="23" y="84"/>
                    </a:lnTo>
                    <a:lnTo>
                      <a:pt x="28" y="84"/>
                    </a:lnTo>
                    <a:lnTo>
                      <a:pt x="34" y="84"/>
                    </a:lnTo>
                    <a:lnTo>
                      <a:pt x="38" y="81"/>
                    </a:lnTo>
                    <a:lnTo>
                      <a:pt x="43" y="76"/>
                    </a:lnTo>
                    <a:lnTo>
                      <a:pt x="47" y="69"/>
                    </a:lnTo>
                    <a:lnTo>
                      <a:pt x="48" y="62"/>
                    </a:lnTo>
                    <a:lnTo>
                      <a:pt x="47" y="56"/>
                    </a:lnTo>
                    <a:lnTo>
                      <a:pt x="43" y="53"/>
                    </a:lnTo>
                    <a:lnTo>
                      <a:pt x="38" y="48"/>
                    </a:lnTo>
                    <a:lnTo>
                      <a:pt x="34" y="47"/>
                    </a:lnTo>
                    <a:lnTo>
                      <a:pt x="26" y="48"/>
                    </a:lnTo>
                    <a:lnTo>
                      <a:pt x="21" y="51"/>
                    </a:lnTo>
                    <a:lnTo>
                      <a:pt x="18" y="54"/>
                    </a:lnTo>
                    <a:lnTo>
                      <a:pt x="15" y="59"/>
                    </a:lnTo>
                    <a:lnTo>
                      <a:pt x="12" y="64"/>
                    </a:lnTo>
                    <a:lnTo>
                      <a:pt x="12" y="70"/>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8133" name="Freeform 1223"/>
              <p:cNvSpPr>
                <a:spLocks/>
              </p:cNvSpPr>
              <p:nvPr/>
            </p:nvSpPr>
            <p:spPr bwMode="auto">
              <a:xfrm>
                <a:off x="3221" y="1893"/>
                <a:ext cx="43" cy="95"/>
              </a:xfrm>
              <a:custGeom>
                <a:avLst/>
                <a:gdLst>
                  <a:gd name="T0" fmla="*/ 14 w 43"/>
                  <a:gd name="T1" fmla="*/ 95 h 95"/>
                  <a:gd name="T2" fmla="*/ 26 w 43"/>
                  <a:gd name="T3" fmla="*/ 24 h 95"/>
                  <a:gd name="T4" fmla="*/ 17 w 43"/>
                  <a:gd name="T5" fmla="*/ 31 h 95"/>
                  <a:gd name="T6" fmla="*/ 0 w 43"/>
                  <a:gd name="T7" fmla="*/ 36 h 95"/>
                  <a:gd name="T8" fmla="*/ 3 w 43"/>
                  <a:gd name="T9" fmla="*/ 25 h 95"/>
                  <a:gd name="T10" fmla="*/ 12 w 43"/>
                  <a:gd name="T11" fmla="*/ 22 h 95"/>
                  <a:gd name="T12" fmla="*/ 20 w 43"/>
                  <a:gd name="T13" fmla="*/ 17 h 95"/>
                  <a:gd name="T14" fmla="*/ 26 w 43"/>
                  <a:gd name="T15" fmla="*/ 12 h 95"/>
                  <a:gd name="T16" fmla="*/ 32 w 43"/>
                  <a:gd name="T17" fmla="*/ 8 h 95"/>
                  <a:gd name="T18" fmla="*/ 35 w 43"/>
                  <a:gd name="T19" fmla="*/ 3 h 95"/>
                  <a:gd name="T20" fmla="*/ 37 w 43"/>
                  <a:gd name="T21" fmla="*/ 0 h 95"/>
                  <a:gd name="T22" fmla="*/ 43 w 43"/>
                  <a:gd name="T23" fmla="*/ 0 h 95"/>
                  <a:gd name="T24" fmla="*/ 23 w 43"/>
                  <a:gd name="T25" fmla="*/ 95 h 95"/>
                  <a:gd name="T26" fmla="*/ 14 w 43"/>
                  <a:gd name="T27" fmla="*/ 95 h 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
                  <a:gd name="T43" fmla="*/ 0 h 95"/>
                  <a:gd name="T44" fmla="*/ 43 w 43"/>
                  <a:gd name="T45" fmla="*/ 95 h 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 h="95">
                    <a:moveTo>
                      <a:pt x="14" y="95"/>
                    </a:moveTo>
                    <a:lnTo>
                      <a:pt x="26" y="24"/>
                    </a:lnTo>
                    <a:lnTo>
                      <a:pt x="17" y="31"/>
                    </a:lnTo>
                    <a:lnTo>
                      <a:pt x="0" y="36"/>
                    </a:lnTo>
                    <a:lnTo>
                      <a:pt x="3" y="25"/>
                    </a:lnTo>
                    <a:lnTo>
                      <a:pt x="12" y="22"/>
                    </a:lnTo>
                    <a:lnTo>
                      <a:pt x="20" y="17"/>
                    </a:lnTo>
                    <a:lnTo>
                      <a:pt x="26" y="12"/>
                    </a:lnTo>
                    <a:lnTo>
                      <a:pt x="32" y="8"/>
                    </a:lnTo>
                    <a:lnTo>
                      <a:pt x="35" y="3"/>
                    </a:lnTo>
                    <a:lnTo>
                      <a:pt x="37" y="0"/>
                    </a:lnTo>
                    <a:lnTo>
                      <a:pt x="43" y="0"/>
                    </a:lnTo>
                    <a:lnTo>
                      <a:pt x="23" y="95"/>
                    </a:lnTo>
                    <a:lnTo>
                      <a:pt x="14" y="95"/>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8134" name="Freeform 1224"/>
              <p:cNvSpPr>
                <a:spLocks noEditPoints="1"/>
              </p:cNvSpPr>
              <p:nvPr/>
            </p:nvSpPr>
            <p:spPr bwMode="auto">
              <a:xfrm>
                <a:off x="3283" y="1893"/>
                <a:ext cx="66" cy="97"/>
              </a:xfrm>
              <a:custGeom>
                <a:avLst/>
                <a:gdLst>
                  <a:gd name="T0" fmla="*/ 0 w 66"/>
                  <a:gd name="T1" fmla="*/ 64 h 97"/>
                  <a:gd name="T2" fmla="*/ 0 w 66"/>
                  <a:gd name="T3" fmla="*/ 51 h 97"/>
                  <a:gd name="T4" fmla="*/ 3 w 66"/>
                  <a:gd name="T5" fmla="*/ 39 h 97"/>
                  <a:gd name="T6" fmla="*/ 6 w 66"/>
                  <a:gd name="T7" fmla="*/ 29 h 97"/>
                  <a:gd name="T8" fmla="*/ 11 w 66"/>
                  <a:gd name="T9" fmla="*/ 20 h 97"/>
                  <a:gd name="T10" fmla="*/ 15 w 66"/>
                  <a:gd name="T11" fmla="*/ 14 h 97"/>
                  <a:gd name="T12" fmla="*/ 20 w 66"/>
                  <a:gd name="T13" fmla="*/ 9 h 97"/>
                  <a:gd name="T14" fmla="*/ 25 w 66"/>
                  <a:gd name="T15" fmla="*/ 5 h 97"/>
                  <a:gd name="T16" fmla="*/ 30 w 66"/>
                  <a:gd name="T17" fmla="*/ 2 h 97"/>
                  <a:gd name="T18" fmla="*/ 36 w 66"/>
                  <a:gd name="T19" fmla="*/ 0 h 97"/>
                  <a:gd name="T20" fmla="*/ 40 w 66"/>
                  <a:gd name="T21" fmla="*/ 0 h 97"/>
                  <a:gd name="T22" fmla="*/ 47 w 66"/>
                  <a:gd name="T23" fmla="*/ 0 h 97"/>
                  <a:gd name="T24" fmla="*/ 52 w 66"/>
                  <a:gd name="T25" fmla="*/ 3 h 97"/>
                  <a:gd name="T26" fmla="*/ 58 w 66"/>
                  <a:gd name="T27" fmla="*/ 9 h 97"/>
                  <a:gd name="T28" fmla="*/ 62 w 66"/>
                  <a:gd name="T29" fmla="*/ 14 h 97"/>
                  <a:gd name="T30" fmla="*/ 64 w 66"/>
                  <a:gd name="T31" fmla="*/ 22 h 97"/>
                  <a:gd name="T32" fmla="*/ 66 w 66"/>
                  <a:gd name="T33" fmla="*/ 31 h 97"/>
                  <a:gd name="T34" fmla="*/ 64 w 66"/>
                  <a:gd name="T35" fmla="*/ 47 h 97"/>
                  <a:gd name="T36" fmla="*/ 61 w 66"/>
                  <a:gd name="T37" fmla="*/ 63 h 97"/>
                  <a:gd name="T38" fmla="*/ 53 w 66"/>
                  <a:gd name="T39" fmla="*/ 78 h 97"/>
                  <a:gd name="T40" fmla="*/ 44 w 66"/>
                  <a:gd name="T41" fmla="*/ 89 h 97"/>
                  <a:gd name="T42" fmla="*/ 39 w 66"/>
                  <a:gd name="T43" fmla="*/ 93 h 97"/>
                  <a:gd name="T44" fmla="*/ 31 w 66"/>
                  <a:gd name="T45" fmla="*/ 95 h 97"/>
                  <a:gd name="T46" fmla="*/ 25 w 66"/>
                  <a:gd name="T47" fmla="*/ 97 h 97"/>
                  <a:gd name="T48" fmla="*/ 19 w 66"/>
                  <a:gd name="T49" fmla="*/ 95 h 97"/>
                  <a:gd name="T50" fmla="*/ 11 w 66"/>
                  <a:gd name="T51" fmla="*/ 93 h 97"/>
                  <a:gd name="T52" fmla="*/ 6 w 66"/>
                  <a:gd name="T53" fmla="*/ 88 h 97"/>
                  <a:gd name="T54" fmla="*/ 3 w 66"/>
                  <a:gd name="T55" fmla="*/ 81 h 97"/>
                  <a:gd name="T56" fmla="*/ 0 w 66"/>
                  <a:gd name="T57" fmla="*/ 73 h 97"/>
                  <a:gd name="T58" fmla="*/ 0 w 66"/>
                  <a:gd name="T59" fmla="*/ 64 h 97"/>
                  <a:gd name="T60" fmla="*/ 10 w 66"/>
                  <a:gd name="T61" fmla="*/ 66 h 97"/>
                  <a:gd name="T62" fmla="*/ 11 w 66"/>
                  <a:gd name="T63" fmla="*/ 73 h 97"/>
                  <a:gd name="T64" fmla="*/ 14 w 66"/>
                  <a:gd name="T65" fmla="*/ 80 h 97"/>
                  <a:gd name="T66" fmla="*/ 17 w 66"/>
                  <a:gd name="T67" fmla="*/ 83 h 97"/>
                  <a:gd name="T68" fmla="*/ 20 w 66"/>
                  <a:gd name="T69" fmla="*/ 84 h 97"/>
                  <a:gd name="T70" fmla="*/ 25 w 66"/>
                  <a:gd name="T71" fmla="*/ 84 h 97"/>
                  <a:gd name="T72" fmla="*/ 30 w 66"/>
                  <a:gd name="T73" fmla="*/ 84 h 97"/>
                  <a:gd name="T74" fmla="*/ 33 w 66"/>
                  <a:gd name="T75" fmla="*/ 83 h 97"/>
                  <a:gd name="T76" fmla="*/ 39 w 66"/>
                  <a:gd name="T77" fmla="*/ 80 h 97"/>
                  <a:gd name="T78" fmla="*/ 44 w 66"/>
                  <a:gd name="T79" fmla="*/ 73 h 97"/>
                  <a:gd name="T80" fmla="*/ 47 w 66"/>
                  <a:gd name="T81" fmla="*/ 64 h 97"/>
                  <a:gd name="T82" fmla="*/ 50 w 66"/>
                  <a:gd name="T83" fmla="*/ 56 h 97"/>
                  <a:gd name="T84" fmla="*/ 52 w 66"/>
                  <a:gd name="T85" fmla="*/ 46 h 97"/>
                  <a:gd name="T86" fmla="*/ 53 w 66"/>
                  <a:gd name="T87" fmla="*/ 38 h 97"/>
                  <a:gd name="T88" fmla="*/ 53 w 66"/>
                  <a:gd name="T89" fmla="*/ 29 h 97"/>
                  <a:gd name="T90" fmla="*/ 53 w 66"/>
                  <a:gd name="T91" fmla="*/ 24 h 97"/>
                  <a:gd name="T92" fmla="*/ 52 w 66"/>
                  <a:gd name="T93" fmla="*/ 19 h 97"/>
                  <a:gd name="T94" fmla="*/ 50 w 66"/>
                  <a:gd name="T95" fmla="*/ 16 h 97"/>
                  <a:gd name="T96" fmla="*/ 47 w 66"/>
                  <a:gd name="T97" fmla="*/ 14 h 97"/>
                  <a:gd name="T98" fmla="*/ 44 w 66"/>
                  <a:gd name="T99" fmla="*/ 12 h 97"/>
                  <a:gd name="T100" fmla="*/ 40 w 66"/>
                  <a:gd name="T101" fmla="*/ 11 h 97"/>
                  <a:gd name="T102" fmla="*/ 36 w 66"/>
                  <a:gd name="T103" fmla="*/ 12 h 97"/>
                  <a:gd name="T104" fmla="*/ 30 w 66"/>
                  <a:gd name="T105" fmla="*/ 14 h 97"/>
                  <a:gd name="T106" fmla="*/ 27 w 66"/>
                  <a:gd name="T107" fmla="*/ 17 h 97"/>
                  <a:gd name="T108" fmla="*/ 23 w 66"/>
                  <a:gd name="T109" fmla="*/ 20 h 97"/>
                  <a:gd name="T110" fmla="*/ 20 w 66"/>
                  <a:gd name="T111" fmla="*/ 28 h 97"/>
                  <a:gd name="T112" fmla="*/ 17 w 66"/>
                  <a:gd name="T113" fmla="*/ 36 h 97"/>
                  <a:gd name="T114" fmla="*/ 14 w 66"/>
                  <a:gd name="T115" fmla="*/ 44 h 97"/>
                  <a:gd name="T116" fmla="*/ 11 w 66"/>
                  <a:gd name="T117" fmla="*/ 53 h 97"/>
                  <a:gd name="T118" fmla="*/ 11 w 66"/>
                  <a:gd name="T119" fmla="*/ 59 h 97"/>
                  <a:gd name="T120" fmla="*/ 10 w 66"/>
                  <a:gd name="T121" fmla="*/ 66 h 9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6"/>
                  <a:gd name="T184" fmla="*/ 0 h 97"/>
                  <a:gd name="T185" fmla="*/ 66 w 66"/>
                  <a:gd name="T186" fmla="*/ 97 h 9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6" h="97">
                    <a:moveTo>
                      <a:pt x="0" y="64"/>
                    </a:moveTo>
                    <a:lnTo>
                      <a:pt x="0" y="51"/>
                    </a:lnTo>
                    <a:lnTo>
                      <a:pt x="3" y="39"/>
                    </a:lnTo>
                    <a:lnTo>
                      <a:pt x="6" y="29"/>
                    </a:lnTo>
                    <a:lnTo>
                      <a:pt x="11" y="20"/>
                    </a:lnTo>
                    <a:lnTo>
                      <a:pt x="15" y="14"/>
                    </a:lnTo>
                    <a:lnTo>
                      <a:pt x="20" y="9"/>
                    </a:lnTo>
                    <a:lnTo>
                      <a:pt x="25" y="5"/>
                    </a:lnTo>
                    <a:lnTo>
                      <a:pt x="30" y="2"/>
                    </a:lnTo>
                    <a:lnTo>
                      <a:pt x="36" y="0"/>
                    </a:lnTo>
                    <a:lnTo>
                      <a:pt x="40" y="0"/>
                    </a:lnTo>
                    <a:lnTo>
                      <a:pt x="47" y="0"/>
                    </a:lnTo>
                    <a:lnTo>
                      <a:pt x="52" y="3"/>
                    </a:lnTo>
                    <a:lnTo>
                      <a:pt x="58" y="9"/>
                    </a:lnTo>
                    <a:lnTo>
                      <a:pt x="62" y="14"/>
                    </a:lnTo>
                    <a:lnTo>
                      <a:pt x="64" y="22"/>
                    </a:lnTo>
                    <a:lnTo>
                      <a:pt x="66" y="31"/>
                    </a:lnTo>
                    <a:lnTo>
                      <a:pt x="64" y="47"/>
                    </a:lnTo>
                    <a:lnTo>
                      <a:pt x="61" y="63"/>
                    </a:lnTo>
                    <a:lnTo>
                      <a:pt x="53" y="78"/>
                    </a:lnTo>
                    <a:lnTo>
                      <a:pt x="44" y="89"/>
                    </a:lnTo>
                    <a:lnTo>
                      <a:pt x="39" y="93"/>
                    </a:lnTo>
                    <a:lnTo>
                      <a:pt x="31" y="95"/>
                    </a:lnTo>
                    <a:lnTo>
                      <a:pt x="25" y="97"/>
                    </a:lnTo>
                    <a:lnTo>
                      <a:pt x="19" y="95"/>
                    </a:lnTo>
                    <a:lnTo>
                      <a:pt x="11" y="93"/>
                    </a:lnTo>
                    <a:lnTo>
                      <a:pt x="6" y="88"/>
                    </a:lnTo>
                    <a:lnTo>
                      <a:pt x="3" y="81"/>
                    </a:lnTo>
                    <a:lnTo>
                      <a:pt x="0" y="73"/>
                    </a:lnTo>
                    <a:lnTo>
                      <a:pt x="0" y="64"/>
                    </a:lnTo>
                    <a:close/>
                    <a:moveTo>
                      <a:pt x="10" y="66"/>
                    </a:moveTo>
                    <a:lnTo>
                      <a:pt x="11" y="73"/>
                    </a:lnTo>
                    <a:lnTo>
                      <a:pt x="14" y="80"/>
                    </a:lnTo>
                    <a:lnTo>
                      <a:pt x="17" y="83"/>
                    </a:lnTo>
                    <a:lnTo>
                      <a:pt x="20" y="84"/>
                    </a:lnTo>
                    <a:lnTo>
                      <a:pt x="25" y="84"/>
                    </a:lnTo>
                    <a:lnTo>
                      <a:pt x="30" y="84"/>
                    </a:lnTo>
                    <a:lnTo>
                      <a:pt x="33" y="83"/>
                    </a:lnTo>
                    <a:lnTo>
                      <a:pt x="39" y="80"/>
                    </a:lnTo>
                    <a:lnTo>
                      <a:pt x="44" y="73"/>
                    </a:lnTo>
                    <a:lnTo>
                      <a:pt x="47" y="64"/>
                    </a:lnTo>
                    <a:lnTo>
                      <a:pt x="50" y="56"/>
                    </a:lnTo>
                    <a:lnTo>
                      <a:pt x="52" y="46"/>
                    </a:lnTo>
                    <a:lnTo>
                      <a:pt x="53" y="38"/>
                    </a:lnTo>
                    <a:lnTo>
                      <a:pt x="53" y="29"/>
                    </a:lnTo>
                    <a:lnTo>
                      <a:pt x="53" y="24"/>
                    </a:lnTo>
                    <a:lnTo>
                      <a:pt x="52" y="19"/>
                    </a:lnTo>
                    <a:lnTo>
                      <a:pt x="50" y="16"/>
                    </a:lnTo>
                    <a:lnTo>
                      <a:pt x="47" y="14"/>
                    </a:lnTo>
                    <a:lnTo>
                      <a:pt x="44" y="12"/>
                    </a:lnTo>
                    <a:lnTo>
                      <a:pt x="40" y="11"/>
                    </a:lnTo>
                    <a:lnTo>
                      <a:pt x="36" y="12"/>
                    </a:lnTo>
                    <a:lnTo>
                      <a:pt x="30" y="14"/>
                    </a:lnTo>
                    <a:lnTo>
                      <a:pt x="27" y="17"/>
                    </a:lnTo>
                    <a:lnTo>
                      <a:pt x="23" y="20"/>
                    </a:lnTo>
                    <a:lnTo>
                      <a:pt x="20" y="28"/>
                    </a:lnTo>
                    <a:lnTo>
                      <a:pt x="17" y="36"/>
                    </a:lnTo>
                    <a:lnTo>
                      <a:pt x="14" y="44"/>
                    </a:lnTo>
                    <a:lnTo>
                      <a:pt x="11" y="53"/>
                    </a:lnTo>
                    <a:lnTo>
                      <a:pt x="11" y="59"/>
                    </a:lnTo>
                    <a:lnTo>
                      <a:pt x="10" y="66"/>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8135" name="Freeform 1225"/>
              <p:cNvSpPr>
                <a:spLocks/>
              </p:cNvSpPr>
              <p:nvPr/>
            </p:nvSpPr>
            <p:spPr bwMode="auto">
              <a:xfrm>
                <a:off x="3221" y="1658"/>
                <a:ext cx="43" cy="95"/>
              </a:xfrm>
              <a:custGeom>
                <a:avLst/>
                <a:gdLst>
                  <a:gd name="T0" fmla="*/ 14 w 43"/>
                  <a:gd name="T1" fmla="*/ 95 h 95"/>
                  <a:gd name="T2" fmla="*/ 26 w 43"/>
                  <a:gd name="T3" fmla="*/ 24 h 95"/>
                  <a:gd name="T4" fmla="*/ 17 w 43"/>
                  <a:gd name="T5" fmla="*/ 31 h 95"/>
                  <a:gd name="T6" fmla="*/ 0 w 43"/>
                  <a:gd name="T7" fmla="*/ 36 h 95"/>
                  <a:gd name="T8" fmla="*/ 3 w 43"/>
                  <a:gd name="T9" fmla="*/ 26 h 95"/>
                  <a:gd name="T10" fmla="*/ 12 w 43"/>
                  <a:gd name="T11" fmla="*/ 22 h 95"/>
                  <a:gd name="T12" fmla="*/ 20 w 43"/>
                  <a:gd name="T13" fmla="*/ 17 h 95"/>
                  <a:gd name="T14" fmla="*/ 26 w 43"/>
                  <a:gd name="T15" fmla="*/ 12 h 95"/>
                  <a:gd name="T16" fmla="*/ 32 w 43"/>
                  <a:gd name="T17" fmla="*/ 8 h 95"/>
                  <a:gd name="T18" fmla="*/ 35 w 43"/>
                  <a:gd name="T19" fmla="*/ 4 h 95"/>
                  <a:gd name="T20" fmla="*/ 37 w 43"/>
                  <a:gd name="T21" fmla="*/ 0 h 95"/>
                  <a:gd name="T22" fmla="*/ 43 w 43"/>
                  <a:gd name="T23" fmla="*/ 0 h 95"/>
                  <a:gd name="T24" fmla="*/ 23 w 43"/>
                  <a:gd name="T25" fmla="*/ 95 h 95"/>
                  <a:gd name="T26" fmla="*/ 14 w 43"/>
                  <a:gd name="T27" fmla="*/ 95 h 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
                  <a:gd name="T43" fmla="*/ 0 h 95"/>
                  <a:gd name="T44" fmla="*/ 43 w 43"/>
                  <a:gd name="T45" fmla="*/ 95 h 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 h="95">
                    <a:moveTo>
                      <a:pt x="14" y="95"/>
                    </a:moveTo>
                    <a:lnTo>
                      <a:pt x="26" y="24"/>
                    </a:lnTo>
                    <a:lnTo>
                      <a:pt x="17" y="31"/>
                    </a:lnTo>
                    <a:lnTo>
                      <a:pt x="0" y="36"/>
                    </a:lnTo>
                    <a:lnTo>
                      <a:pt x="3" y="26"/>
                    </a:lnTo>
                    <a:lnTo>
                      <a:pt x="12" y="22"/>
                    </a:lnTo>
                    <a:lnTo>
                      <a:pt x="20" y="17"/>
                    </a:lnTo>
                    <a:lnTo>
                      <a:pt x="26" y="12"/>
                    </a:lnTo>
                    <a:lnTo>
                      <a:pt x="32" y="8"/>
                    </a:lnTo>
                    <a:lnTo>
                      <a:pt x="35" y="4"/>
                    </a:lnTo>
                    <a:lnTo>
                      <a:pt x="37" y="0"/>
                    </a:lnTo>
                    <a:lnTo>
                      <a:pt x="43" y="0"/>
                    </a:lnTo>
                    <a:lnTo>
                      <a:pt x="23" y="95"/>
                    </a:lnTo>
                    <a:lnTo>
                      <a:pt x="14" y="95"/>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8136" name="Freeform 1226"/>
              <p:cNvSpPr>
                <a:spLocks/>
              </p:cNvSpPr>
              <p:nvPr/>
            </p:nvSpPr>
            <p:spPr bwMode="auto">
              <a:xfrm>
                <a:off x="3281" y="1658"/>
                <a:ext cx="66" cy="95"/>
              </a:xfrm>
              <a:custGeom>
                <a:avLst/>
                <a:gdLst>
                  <a:gd name="T0" fmla="*/ 0 w 66"/>
                  <a:gd name="T1" fmla="*/ 95 h 95"/>
                  <a:gd name="T2" fmla="*/ 2 w 66"/>
                  <a:gd name="T3" fmla="*/ 86 h 95"/>
                  <a:gd name="T4" fmla="*/ 5 w 66"/>
                  <a:gd name="T5" fmla="*/ 81 h 95"/>
                  <a:gd name="T6" fmla="*/ 8 w 66"/>
                  <a:gd name="T7" fmla="*/ 75 h 95"/>
                  <a:gd name="T8" fmla="*/ 13 w 66"/>
                  <a:gd name="T9" fmla="*/ 70 h 95"/>
                  <a:gd name="T10" fmla="*/ 17 w 66"/>
                  <a:gd name="T11" fmla="*/ 67 h 95"/>
                  <a:gd name="T12" fmla="*/ 22 w 66"/>
                  <a:gd name="T13" fmla="*/ 62 h 95"/>
                  <a:gd name="T14" fmla="*/ 27 w 66"/>
                  <a:gd name="T15" fmla="*/ 59 h 95"/>
                  <a:gd name="T16" fmla="*/ 33 w 66"/>
                  <a:gd name="T17" fmla="*/ 53 h 95"/>
                  <a:gd name="T18" fmla="*/ 39 w 66"/>
                  <a:gd name="T19" fmla="*/ 50 h 95"/>
                  <a:gd name="T20" fmla="*/ 44 w 66"/>
                  <a:gd name="T21" fmla="*/ 45 h 95"/>
                  <a:gd name="T22" fmla="*/ 46 w 66"/>
                  <a:gd name="T23" fmla="*/ 42 h 95"/>
                  <a:gd name="T24" fmla="*/ 51 w 66"/>
                  <a:gd name="T25" fmla="*/ 37 h 95"/>
                  <a:gd name="T26" fmla="*/ 54 w 66"/>
                  <a:gd name="T27" fmla="*/ 34 h 95"/>
                  <a:gd name="T28" fmla="*/ 54 w 66"/>
                  <a:gd name="T29" fmla="*/ 31 h 95"/>
                  <a:gd name="T30" fmla="*/ 55 w 66"/>
                  <a:gd name="T31" fmla="*/ 26 h 95"/>
                  <a:gd name="T32" fmla="*/ 54 w 66"/>
                  <a:gd name="T33" fmla="*/ 20 h 95"/>
                  <a:gd name="T34" fmla="*/ 51 w 66"/>
                  <a:gd name="T35" fmla="*/ 16 h 95"/>
                  <a:gd name="T36" fmla="*/ 46 w 66"/>
                  <a:gd name="T37" fmla="*/ 12 h 95"/>
                  <a:gd name="T38" fmla="*/ 39 w 66"/>
                  <a:gd name="T39" fmla="*/ 11 h 95"/>
                  <a:gd name="T40" fmla="*/ 32 w 66"/>
                  <a:gd name="T41" fmla="*/ 12 h 95"/>
                  <a:gd name="T42" fmla="*/ 27 w 66"/>
                  <a:gd name="T43" fmla="*/ 16 h 95"/>
                  <a:gd name="T44" fmla="*/ 24 w 66"/>
                  <a:gd name="T45" fmla="*/ 19 h 95"/>
                  <a:gd name="T46" fmla="*/ 21 w 66"/>
                  <a:gd name="T47" fmla="*/ 24 h 95"/>
                  <a:gd name="T48" fmla="*/ 19 w 66"/>
                  <a:gd name="T49" fmla="*/ 31 h 95"/>
                  <a:gd name="T50" fmla="*/ 8 w 66"/>
                  <a:gd name="T51" fmla="*/ 29 h 95"/>
                  <a:gd name="T52" fmla="*/ 10 w 66"/>
                  <a:gd name="T53" fmla="*/ 20 h 95"/>
                  <a:gd name="T54" fmla="*/ 13 w 66"/>
                  <a:gd name="T55" fmla="*/ 14 h 95"/>
                  <a:gd name="T56" fmla="*/ 19 w 66"/>
                  <a:gd name="T57" fmla="*/ 8 h 95"/>
                  <a:gd name="T58" fmla="*/ 24 w 66"/>
                  <a:gd name="T59" fmla="*/ 4 h 95"/>
                  <a:gd name="T60" fmla="*/ 30 w 66"/>
                  <a:gd name="T61" fmla="*/ 0 h 95"/>
                  <a:gd name="T62" fmla="*/ 39 w 66"/>
                  <a:gd name="T63" fmla="*/ 0 h 95"/>
                  <a:gd name="T64" fmla="*/ 46 w 66"/>
                  <a:gd name="T65" fmla="*/ 0 h 95"/>
                  <a:gd name="T66" fmla="*/ 52 w 66"/>
                  <a:gd name="T67" fmla="*/ 4 h 95"/>
                  <a:gd name="T68" fmla="*/ 60 w 66"/>
                  <a:gd name="T69" fmla="*/ 8 h 95"/>
                  <a:gd name="T70" fmla="*/ 63 w 66"/>
                  <a:gd name="T71" fmla="*/ 14 h 95"/>
                  <a:gd name="T72" fmla="*/ 66 w 66"/>
                  <a:gd name="T73" fmla="*/ 19 h 95"/>
                  <a:gd name="T74" fmla="*/ 66 w 66"/>
                  <a:gd name="T75" fmla="*/ 26 h 95"/>
                  <a:gd name="T76" fmla="*/ 66 w 66"/>
                  <a:gd name="T77" fmla="*/ 33 h 95"/>
                  <a:gd name="T78" fmla="*/ 63 w 66"/>
                  <a:gd name="T79" fmla="*/ 37 h 95"/>
                  <a:gd name="T80" fmla="*/ 60 w 66"/>
                  <a:gd name="T81" fmla="*/ 44 h 95"/>
                  <a:gd name="T82" fmla="*/ 55 w 66"/>
                  <a:gd name="T83" fmla="*/ 48 h 95"/>
                  <a:gd name="T84" fmla="*/ 51 w 66"/>
                  <a:gd name="T85" fmla="*/ 53 h 95"/>
                  <a:gd name="T86" fmla="*/ 44 w 66"/>
                  <a:gd name="T87" fmla="*/ 58 h 95"/>
                  <a:gd name="T88" fmla="*/ 35 w 66"/>
                  <a:gd name="T89" fmla="*/ 64 h 95"/>
                  <a:gd name="T90" fmla="*/ 27 w 66"/>
                  <a:gd name="T91" fmla="*/ 71 h 95"/>
                  <a:gd name="T92" fmla="*/ 22 w 66"/>
                  <a:gd name="T93" fmla="*/ 76 h 95"/>
                  <a:gd name="T94" fmla="*/ 19 w 66"/>
                  <a:gd name="T95" fmla="*/ 79 h 95"/>
                  <a:gd name="T96" fmla="*/ 16 w 66"/>
                  <a:gd name="T97" fmla="*/ 83 h 95"/>
                  <a:gd name="T98" fmla="*/ 57 w 66"/>
                  <a:gd name="T99" fmla="*/ 83 h 95"/>
                  <a:gd name="T100" fmla="*/ 55 w 66"/>
                  <a:gd name="T101" fmla="*/ 95 h 95"/>
                  <a:gd name="T102" fmla="*/ 0 w 66"/>
                  <a:gd name="T103" fmla="*/ 95 h 9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6"/>
                  <a:gd name="T157" fmla="*/ 0 h 95"/>
                  <a:gd name="T158" fmla="*/ 66 w 66"/>
                  <a:gd name="T159" fmla="*/ 95 h 9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6" h="95">
                    <a:moveTo>
                      <a:pt x="0" y="95"/>
                    </a:moveTo>
                    <a:lnTo>
                      <a:pt x="2" y="86"/>
                    </a:lnTo>
                    <a:lnTo>
                      <a:pt x="5" y="81"/>
                    </a:lnTo>
                    <a:lnTo>
                      <a:pt x="8" y="75"/>
                    </a:lnTo>
                    <a:lnTo>
                      <a:pt x="13" y="70"/>
                    </a:lnTo>
                    <a:lnTo>
                      <a:pt x="17" y="67"/>
                    </a:lnTo>
                    <a:lnTo>
                      <a:pt x="22" y="62"/>
                    </a:lnTo>
                    <a:lnTo>
                      <a:pt x="27" y="59"/>
                    </a:lnTo>
                    <a:lnTo>
                      <a:pt x="33" y="53"/>
                    </a:lnTo>
                    <a:lnTo>
                      <a:pt x="39" y="50"/>
                    </a:lnTo>
                    <a:lnTo>
                      <a:pt x="44" y="45"/>
                    </a:lnTo>
                    <a:lnTo>
                      <a:pt x="46" y="42"/>
                    </a:lnTo>
                    <a:lnTo>
                      <a:pt x="51" y="37"/>
                    </a:lnTo>
                    <a:lnTo>
                      <a:pt x="54" y="34"/>
                    </a:lnTo>
                    <a:lnTo>
                      <a:pt x="54" y="31"/>
                    </a:lnTo>
                    <a:lnTo>
                      <a:pt x="55" y="26"/>
                    </a:lnTo>
                    <a:lnTo>
                      <a:pt x="54" y="20"/>
                    </a:lnTo>
                    <a:lnTo>
                      <a:pt x="51" y="16"/>
                    </a:lnTo>
                    <a:lnTo>
                      <a:pt x="46" y="12"/>
                    </a:lnTo>
                    <a:lnTo>
                      <a:pt x="39" y="11"/>
                    </a:lnTo>
                    <a:lnTo>
                      <a:pt x="32" y="12"/>
                    </a:lnTo>
                    <a:lnTo>
                      <a:pt x="27" y="16"/>
                    </a:lnTo>
                    <a:lnTo>
                      <a:pt x="24" y="19"/>
                    </a:lnTo>
                    <a:lnTo>
                      <a:pt x="21" y="24"/>
                    </a:lnTo>
                    <a:lnTo>
                      <a:pt x="19" y="31"/>
                    </a:lnTo>
                    <a:lnTo>
                      <a:pt x="8" y="29"/>
                    </a:lnTo>
                    <a:lnTo>
                      <a:pt x="10" y="20"/>
                    </a:lnTo>
                    <a:lnTo>
                      <a:pt x="13" y="14"/>
                    </a:lnTo>
                    <a:lnTo>
                      <a:pt x="19" y="8"/>
                    </a:lnTo>
                    <a:lnTo>
                      <a:pt x="24" y="4"/>
                    </a:lnTo>
                    <a:lnTo>
                      <a:pt x="30" y="0"/>
                    </a:lnTo>
                    <a:lnTo>
                      <a:pt x="39" y="0"/>
                    </a:lnTo>
                    <a:lnTo>
                      <a:pt x="46" y="0"/>
                    </a:lnTo>
                    <a:lnTo>
                      <a:pt x="52" y="4"/>
                    </a:lnTo>
                    <a:lnTo>
                      <a:pt x="60" y="8"/>
                    </a:lnTo>
                    <a:lnTo>
                      <a:pt x="63" y="14"/>
                    </a:lnTo>
                    <a:lnTo>
                      <a:pt x="66" y="19"/>
                    </a:lnTo>
                    <a:lnTo>
                      <a:pt x="66" y="26"/>
                    </a:lnTo>
                    <a:lnTo>
                      <a:pt x="66" y="33"/>
                    </a:lnTo>
                    <a:lnTo>
                      <a:pt x="63" y="37"/>
                    </a:lnTo>
                    <a:lnTo>
                      <a:pt x="60" y="44"/>
                    </a:lnTo>
                    <a:lnTo>
                      <a:pt x="55" y="48"/>
                    </a:lnTo>
                    <a:lnTo>
                      <a:pt x="51" y="53"/>
                    </a:lnTo>
                    <a:lnTo>
                      <a:pt x="44" y="58"/>
                    </a:lnTo>
                    <a:lnTo>
                      <a:pt x="35" y="64"/>
                    </a:lnTo>
                    <a:lnTo>
                      <a:pt x="27" y="71"/>
                    </a:lnTo>
                    <a:lnTo>
                      <a:pt x="22" y="76"/>
                    </a:lnTo>
                    <a:lnTo>
                      <a:pt x="19" y="79"/>
                    </a:lnTo>
                    <a:lnTo>
                      <a:pt x="16" y="83"/>
                    </a:lnTo>
                    <a:lnTo>
                      <a:pt x="57" y="83"/>
                    </a:lnTo>
                    <a:lnTo>
                      <a:pt x="55" y="95"/>
                    </a:lnTo>
                    <a:lnTo>
                      <a:pt x="0" y="95"/>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grpSp>
        <p:grpSp>
          <p:nvGrpSpPr>
            <p:cNvPr id="9" name="Group 2623"/>
            <p:cNvGrpSpPr>
              <a:grpSpLocks/>
            </p:cNvGrpSpPr>
            <p:nvPr/>
          </p:nvGrpSpPr>
          <p:grpSpPr bwMode="auto">
            <a:xfrm>
              <a:off x="3221" y="1025"/>
              <a:ext cx="2295" cy="2094"/>
              <a:chOff x="3221" y="1025"/>
              <a:chExt cx="2295" cy="2094"/>
            </a:xfrm>
          </p:grpSpPr>
          <p:sp>
            <p:nvSpPr>
              <p:cNvPr id="67737" name="Freeform 1228"/>
              <p:cNvSpPr>
                <a:spLocks/>
              </p:cNvSpPr>
              <p:nvPr/>
            </p:nvSpPr>
            <p:spPr bwMode="auto">
              <a:xfrm>
                <a:off x="3221" y="1423"/>
                <a:ext cx="43" cy="95"/>
              </a:xfrm>
              <a:custGeom>
                <a:avLst/>
                <a:gdLst>
                  <a:gd name="T0" fmla="*/ 14 w 43"/>
                  <a:gd name="T1" fmla="*/ 95 h 95"/>
                  <a:gd name="T2" fmla="*/ 26 w 43"/>
                  <a:gd name="T3" fmla="*/ 24 h 95"/>
                  <a:gd name="T4" fmla="*/ 17 w 43"/>
                  <a:gd name="T5" fmla="*/ 31 h 95"/>
                  <a:gd name="T6" fmla="*/ 0 w 43"/>
                  <a:gd name="T7" fmla="*/ 36 h 95"/>
                  <a:gd name="T8" fmla="*/ 3 w 43"/>
                  <a:gd name="T9" fmla="*/ 26 h 95"/>
                  <a:gd name="T10" fmla="*/ 12 w 43"/>
                  <a:gd name="T11" fmla="*/ 23 h 95"/>
                  <a:gd name="T12" fmla="*/ 20 w 43"/>
                  <a:gd name="T13" fmla="*/ 17 h 95"/>
                  <a:gd name="T14" fmla="*/ 26 w 43"/>
                  <a:gd name="T15" fmla="*/ 12 h 95"/>
                  <a:gd name="T16" fmla="*/ 32 w 43"/>
                  <a:gd name="T17" fmla="*/ 7 h 95"/>
                  <a:gd name="T18" fmla="*/ 35 w 43"/>
                  <a:gd name="T19" fmla="*/ 4 h 95"/>
                  <a:gd name="T20" fmla="*/ 37 w 43"/>
                  <a:gd name="T21" fmla="*/ 0 h 95"/>
                  <a:gd name="T22" fmla="*/ 43 w 43"/>
                  <a:gd name="T23" fmla="*/ 0 h 95"/>
                  <a:gd name="T24" fmla="*/ 23 w 43"/>
                  <a:gd name="T25" fmla="*/ 95 h 95"/>
                  <a:gd name="T26" fmla="*/ 14 w 43"/>
                  <a:gd name="T27" fmla="*/ 95 h 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
                  <a:gd name="T43" fmla="*/ 0 h 95"/>
                  <a:gd name="T44" fmla="*/ 43 w 43"/>
                  <a:gd name="T45" fmla="*/ 95 h 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 h="95">
                    <a:moveTo>
                      <a:pt x="14" y="95"/>
                    </a:moveTo>
                    <a:lnTo>
                      <a:pt x="26" y="24"/>
                    </a:lnTo>
                    <a:lnTo>
                      <a:pt x="17" y="31"/>
                    </a:lnTo>
                    <a:lnTo>
                      <a:pt x="0" y="36"/>
                    </a:lnTo>
                    <a:lnTo>
                      <a:pt x="3" y="26"/>
                    </a:lnTo>
                    <a:lnTo>
                      <a:pt x="12" y="23"/>
                    </a:lnTo>
                    <a:lnTo>
                      <a:pt x="20" y="17"/>
                    </a:lnTo>
                    <a:lnTo>
                      <a:pt x="26" y="12"/>
                    </a:lnTo>
                    <a:lnTo>
                      <a:pt x="32" y="7"/>
                    </a:lnTo>
                    <a:lnTo>
                      <a:pt x="35" y="4"/>
                    </a:lnTo>
                    <a:lnTo>
                      <a:pt x="37" y="0"/>
                    </a:lnTo>
                    <a:lnTo>
                      <a:pt x="43" y="0"/>
                    </a:lnTo>
                    <a:lnTo>
                      <a:pt x="23" y="95"/>
                    </a:lnTo>
                    <a:lnTo>
                      <a:pt x="14" y="95"/>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7738" name="Freeform 1229"/>
              <p:cNvSpPr>
                <a:spLocks noEditPoints="1"/>
              </p:cNvSpPr>
              <p:nvPr/>
            </p:nvSpPr>
            <p:spPr bwMode="auto">
              <a:xfrm>
                <a:off x="3281" y="1426"/>
                <a:ext cx="64" cy="92"/>
              </a:xfrm>
              <a:custGeom>
                <a:avLst/>
                <a:gdLst>
                  <a:gd name="T0" fmla="*/ 32 w 64"/>
                  <a:gd name="T1" fmla="*/ 92 h 92"/>
                  <a:gd name="T2" fmla="*/ 38 w 64"/>
                  <a:gd name="T3" fmla="*/ 67 h 92"/>
                  <a:gd name="T4" fmla="*/ 0 w 64"/>
                  <a:gd name="T5" fmla="*/ 67 h 92"/>
                  <a:gd name="T6" fmla="*/ 4 w 64"/>
                  <a:gd name="T7" fmla="*/ 54 h 92"/>
                  <a:gd name="T8" fmla="*/ 54 w 64"/>
                  <a:gd name="T9" fmla="*/ 0 h 92"/>
                  <a:gd name="T10" fmla="*/ 63 w 64"/>
                  <a:gd name="T11" fmla="*/ 0 h 92"/>
                  <a:gd name="T12" fmla="*/ 51 w 64"/>
                  <a:gd name="T13" fmla="*/ 56 h 92"/>
                  <a:gd name="T14" fmla="*/ 64 w 64"/>
                  <a:gd name="T15" fmla="*/ 56 h 92"/>
                  <a:gd name="T16" fmla="*/ 63 w 64"/>
                  <a:gd name="T17" fmla="*/ 67 h 92"/>
                  <a:gd name="T18" fmla="*/ 47 w 64"/>
                  <a:gd name="T19" fmla="*/ 67 h 92"/>
                  <a:gd name="T20" fmla="*/ 42 w 64"/>
                  <a:gd name="T21" fmla="*/ 92 h 92"/>
                  <a:gd name="T22" fmla="*/ 32 w 64"/>
                  <a:gd name="T23" fmla="*/ 92 h 92"/>
                  <a:gd name="T24" fmla="*/ 39 w 64"/>
                  <a:gd name="T25" fmla="*/ 56 h 92"/>
                  <a:gd name="T26" fmla="*/ 47 w 64"/>
                  <a:gd name="T27" fmla="*/ 20 h 92"/>
                  <a:gd name="T28" fmla="*/ 13 w 64"/>
                  <a:gd name="T29" fmla="*/ 56 h 92"/>
                  <a:gd name="T30" fmla="*/ 39 w 64"/>
                  <a:gd name="T31" fmla="*/ 56 h 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
                  <a:gd name="T49" fmla="*/ 0 h 92"/>
                  <a:gd name="T50" fmla="*/ 64 w 64"/>
                  <a:gd name="T51" fmla="*/ 92 h 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 h="92">
                    <a:moveTo>
                      <a:pt x="32" y="92"/>
                    </a:moveTo>
                    <a:lnTo>
                      <a:pt x="38" y="67"/>
                    </a:lnTo>
                    <a:lnTo>
                      <a:pt x="0" y="67"/>
                    </a:lnTo>
                    <a:lnTo>
                      <a:pt x="4" y="54"/>
                    </a:lnTo>
                    <a:lnTo>
                      <a:pt x="54" y="0"/>
                    </a:lnTo>
                    <a:lnTo>
                      <a:pt x="63" y="0"/>
                    </a:lnTo>
                    <a:lnTo>
                      <a:pt x="51" y="56"/>
                    </a:lnTo>
                    <a:lnTo>
                      <a:pt x="64" y="56"/>
                    </a:lnTo>
                    <a:lnTo>
                      <a:pt x="63" y="67"/>
                    </a:lnTo>
                    <a:lnTo>
                      <a:pt x="47" y="67"/>
                    </a:lnTo>
                    <a:lnTo>
                      <a:pt x="42" y="92"/>
                    </a:lnTo>
                    <a:lnTo>
                      <a:pt x="32" y="92"/>
                    </a:lnTo>
                    <a:close/>
                    <a:moveTo>
                      <a:pt x="39" y="56"/>
                    </a:moveTo>
                    <a:lnTo>
                      <a:pt x="47" y="20"/>
                    </a:lnTo>
                    <a:lnTo>
                      <a:pt x="13" y="56"/>
                    </a:lnTo>
                    <a:lnTo>
                      <a:pt x="39" y="56"/>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7739" name="Freeform 1230"/>
              <p:cNvSpPr>
                <a:spLocks/>
              </p:cNvSpPr>
              <p:nvPr/>
            </p:nvSpPr>
            <p:spPr bwMode="auto">
              <a:xfrm>
                <a:off x="3221" y="1189"/>
                <a:ext cx="43" cy="93"/>
              </a:xfrm>
              <a:custGeom>
                <a:avLst/>
                <a:gdLst>
                  <a:gd name="T0" fmla="*/ 14 w 43"/>
                  <a:gd name="T1" fmla="*/ 93 h 93"/>
                  <a:gd name="T2" fmla="*/ 26 w 43"/>
                  <a:gd name="T3" fmla="*/ 23 h 93"/>
                  <a:gd name="T4" fmla="*/ 17 w 43"/>
                  <a:gd name="T5" fmla="*/ 30 h 93"/>
                  <a:gd name="T6" fmla="*/ 0 w 43"/>
                  <a:gd name="T7" fmla="*/ 34 h 93"/>
                  <a:gd name="T8" fmla="*/ 3 w 43"/>
                  <a:gd name="T9" fmla="*/ 25 h 93"/>
                  <a:gd name="T10" fmla="*/ 12 w 43"/>
                  <a:gd name="T11" fmla="*/ 22 h 93"/>
                  <a:gd name="T12" fmla="*/ 20 w 43"/>
                  <a:gd name="T13" fmla="*/ 16 h 93"/>
                  <a:gd name="T14" fmla="*/ 26 w 43"/>
                  <a:gd name="T15" fmla="*/ 11 h 93"/>
                  <a:gd name="T16" fmla="*/ 32 w 43"/>
                  <a:gd name="T17" fmla="*/ 6 h 93"/>
                  <a:gd name="T18" fmla="*/ 35 w 43"/>
                  <a:gd name="T19" fmla="*/ 3 h 93"/>
                  <a:gd name="T20" fmla="*/ 37 w 43"/>
                  <a:gd name="T21" fmla="*/ 0 h 93"/>
                  <a:gd name="T22" fmla="*/ 43 w 43"/>
                  <a:gd name="T23" fmla="*/ 0 h 93"/>
                  <a:gd name="T24" fmla="*/ 23 w 43"/>
                  <a:gd name="T25" fmla="*/ 93 h 93"/>
                  <a:gd name="T26" fmla="*/ 14 w 43"/>
                  <a:gd name="T27" fmla="*/ 93 h 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
                  <a:gd name="T43" fmla="*/ 0 h 93"/>
                  <a:gd name="T44" fmla="*/ 43 w 43"/>
                  <a:gd name="T45" fmla="*/ 93 h 9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 h="93">
                    <a:moveTo>
                      <a:pt x="14" y="93"/>
                    </a:moveTo>
                    <a:lnTo>
                      <a:pt x="26" y="23"/>
                    </a:lnTo>
                    <a:lnTo>
                      <a:pt x="17" y="30"/>
                    </a:lnTo>
                    <a:lnTo>
                      <a:pt x="0" y="34"/>
                    </a:lnTo>
                    <a:lnTo>
                      <a:pt x="3" y="25"/>
                    </a:lnTo>
                    <a:lnTo>
                      <a:pt x="12" y="22"/>
                    </a:lnTo>
                    <a:lnTo>
                      <a:pt x="20" y="16"/>
                    </a:lnTo>
                    <a:lnTo>
                      <a:pt x="26" y="11"/>
                    </a:lnTo>
                    <a:lnTo>
                      <a:pt x="32" y="6"/>
                    </a:lnTo>
                    <a:lnTo>
                      <a:pt x="35" y="3"/>
                    </a:lnTo>
                    <a:lnTo>
                      <a:pt x="37" y="0"/>
                    </a:lnTo>
                    <a:lnTo>
                      <a:pt x="43" y="0"/>
                    </a:lnTo>
                    <a:lnTo>
                      <a:pt x="23" y="93"/>
                    </a:lnTo>
                    <a:lnTo>
                      <a:pt x="14" y="93"/>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7740" name="Freeform 1231"/>
              <p:cNvSpPr>
                <a:spLocks noEditPoints="1"/>
              </p:cNvSpPr>
              <p:nvPr/>
            </p:nvSpPr>
            <p:spPr bwMode="auto">
              <a:xfrm>
                <a:off x="3285" y="1189"/>
                <a:ext cx="64" cy="95"/>
              </a:xfrm>
              <a:custGeom>
                <a:avLst/>
                <a:gdLst>
                  <a:gd name="T0" fmla="*/ 20 w 64"/>
                  <a:gd name="T1" fmla="*/ 38 h 95"/>
                  <a:gd name="T2" fmla="*/ 29 w 64"/>
                  <a:gd name="T3" fmla="*/ 33 h 95"/>
                  <a:gd name="T4" fmla="*/ 42 w 64"/>
                  <a:gd name="T5" fmla="*/ 33 h 95"/>
                  <a:gd name="T6" fmla="*/ 51 w 64"/>
                  <a:gd name="T7" fmla="*/ 39 h 95"/>
                  <a:gd name="T8" fmla="*/ 59 w 64"/>
                  <a:gd name="T9" fmla="*/ 51 h 95"/>
                  <a:gd name="T10" fmla="*/ 59 w 64"/>
                  <a:gd name="T11" fmla="*/ 68 h 95"/>
                  <a:gd name="T12" fmla="*/ 48 w 64"/>
                  <a:gd name="T13" fmla="*/ 85 h 95"/>
                  <a:gd name="T14" fmla="*/ 35 w 64"/>
                  <a:gd name="T15" fmla="*/ 93 h 95"/>
                  <a:gd name="T16" fmla="*/ 20 w 64"/>
                  <a:gd name="T17" fmla="*/ 93 h 95"/>
                  <a:gd name="T18" fmla="*/ 8 w 64"/>
                  <a:gd name="T19" fmla="*/ 87 h 95"/>
                  <a:gd name="T20" fmla="*/ 1 w 64"/>
                  <a:gd name="T21" fmla="*/ 72 h 95"/>
                  <a:gd name="T22" fmla="*/ 1 w 64"/>
                  <a:gd name="T23" fmla="*/ 48 h 95"/>
                  <a:gd name="T24" fmla="*/ 9 w 64"/>
                  <a:gd name="T25" fmla="*/ 23 h 95"/>
                  <a:gd name="T26" fmla="*/ 20 w 64"/>
                  <a:gd name="T27" fmla="*/ 8 h 95"/>
                  <a:gd name="T28" fmla="*/ 34 w 64"/>
                  <a:gd name="T29" fmla="*/ 0 h 95"/>
                  <a:gd name="T30" fmla="*/ 47 w 64"/>
                  <a:gd name="T31" fmla="*/ 0 h 95"/>
                  <a:gd name="T32" fmla="*/ 57 w 64"/>
                  <a:gd name="T33" fmla="*/ 6 h 95"/>
                  <a:gd name="T34" fmla="*/ 62 w 64"/>
                  <a:gd name="T35" fmla="*/ 16 h 95"/>
                  <a:gd name="T36" fmla="*/ 51 w 64"/>
                  <a:gd name="T37" fmla="*/ 25 h 95"/>
                  <a:gd name="T38" fmla="*/ 48 w 64"/>
                  <a:gd name="T39" fmla="*/ 13 h 95"/>
                  <a:gd name="T40" fmla="*/ 40 w 64"/>
                  <a:gd name="T41" fmla="*/ 9 h 95"/>
                  <a:gd name="T42" fmla="*/ 29 w 64"/>
                  <a:gd name="T43" fmla="*/ 14 h 95"/>
                  <a:gd name="T44" fmla="*/ 20 w 64"/>
                  <a:gd name="T45" fmla="*/ 26 h 95"/>
                  <a:gd name="T46" fmla="*/ 15 w 64"/>
                  <a:gd name="T47" fmla="*/ 42 h 95"/>
                  <a:gd name="T48" fmla="*/ 12 w 64"/>
                  <a:gd name="T49" fmla="*/ 72 h 95"/>
                  <a:gd name="T50" fmla="*/ 17 w 64"/>
                  <a:gd name="T51" fmla="*/ 78 h 95"/>
                  <a:gd name="T52" fmla="*/ 26 w 64"/>
                  <a:gd name="T53" fmla="*/ 84 h 95"/>
                  <a:gd name="T54" fmla="*/ 37 w 64"/>
                  <a:gd name="T55" fmla="*/ 81 h 95"/>
                  <a:gd name="T56" fmla="*/ 45 w 64"/>
                  <a:gd name="T57" fmla="*/ 72 h 95"/>
                  <a:gd name="T58" fmla="*/ 48 w 64"/>
                  <a:gd name="T59" fmla="*/ 59 h 95"/>
                  <a:gd name="T60" fmla="*/ 47 w 64"/>
                  <a:gd name="T61" fmla="*/ 51 h 95"/>
                  <a:gd name="T62" fmla="*/ 38 w 64"/>
                  <a:gd name="T63" fmla="*/ 45 h 95"/>
                  <a:gd name="T64" fmla="*/ 26 w 64"/>
                  <a:gd name="T65" fmla="*/ 43 h 95"/>
                  <a:gd name="T66" fmla="*/ 18 w 64"/>
                  <a:gd name="T67" fmla="*/ 50 h 95"/>
                  <a:gd name="T68" fmla="*/ 12 w 64"/>
                  <a:gd name="T69" fmla="*/ 59 h 9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4"/>
                  <a:gd name="T106" fmla="*/ 0 h 95"/>
                  <a:gd name="T107" fmla="*/ 64 w 64"/>
                  <a:gd name="T108" fmla="*/ 95 h 9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4" h="95">
                    <a:moveTo>
                      <a:pt x="15" y="42"/>
                    </a:moveTo>
                    <a:lnTo>
                      <a:pt x="20" y="38"/>
                    </a:lnTo>
                    <a:lnTo>
                      <a:pt x="25" y="34"/>
                    </a:lnTo>
                    <a:lnTo>
                      <a:pt x="29" y="33"/>
                    </a:lnTo>
                    <a:lnTo>
                      <a:pt x="35" y="31"/>
                    </a:lnTo>
                    <a:lnTo>
                      <a:pt x="42" y="33"/>
                    </a:lnTo>
                    <a:lnTo>
                      <a:pt x="47" y="34"/>
                    </a:lnTo>
                    <a:lnTo>
                      <a:pt x="51" y="39"/>
                    </a:lnTo>
                    <a:lnTo>
                      <a:pt x="57" y="45"/>
                    </a:lnTo>
                    <a:lnTo>
                      <a:pt x="59" y="51"/>
                    </a:lnTo>
                    <a:lnTo>
                      <a:pt x="59" y="58"/>
                    </a:lnTo>
                    <a:lnTo>
                      <a:pt x="59" y="68"/>
                    </a:lnTo>
                    <a:lnTo>
                      <a:pt x="56" y="76"/>
                    </a:lnTo>
                    <a:lnTo>
                      <a:pt x="48" y="85"/>
                    </a:lnTo>
                    <a:lnTo>
                      <a:pt x="42" y="90"/>
                    </a:lnTo>
                    <a:lnTo>
                      <a:pt x="35" y="93"/>
                    </a:lnTo>
                    <a:lnTo>
                      <a:pt x="26" y="95"/>
                    </a:lnTo>
                    <a:lnTo>
                      <a:pt x="20" y="93"/>
                    </a:lnTo>
                    <a:lnTo>
                      <a:pt x="13" y="92"/>
                    </a:lnTo>
                    <a:lnTo>
                      <a:pt x="8" y="87"/>
                    </a:lnTo>
                    <a:lnTo>
                      <a:pt x="3" y="80"/>
                    </a:lnTo>
                    <a:lnTo>
                      <a:pt x="1" y="72"/>
                    </a:lnTo>
                    <a:lnTo>
                      <a:pt x="0" y="61"/>
                    </a:lnTo>
                    <a:lnTo>
                      <a:pt x="1" y="48"/>
                    </a:lnTo>
                    <a:lnTo>
                      <a:pt x="4" y="33"/>
                    </a:lnTo>
                    <a:lnTo>
                      <a:pt x="9" y="23"/>
                    </a:lnTo>
                    <a:lnTo>
                      <a:pt x="15" y="14"/>
                    </a:lnTo>
                    <a:lnTo>
                      <a:pt x="20" y="8"/>
                    </a:lnTo>
                    <a:lnTo>
                      <a:pt x="26" y="3"/>
                    </a:lnTo>
                    <a:lnTo>
                      <a:pt x="34" y="0"/>
                    </a:lnTo>
                    <a:lnTo>
                      <a:pt x="42" y="0"/>
                    </a:lnTo>
                    <a:lnTo>
                      <a:pt x="47" y="0"/>
                    </a:lnTo>
                    <a:lnTo>
                      <a:pt x="51" y="3"/>
                    </a:lnTo>
                    <a:lnTo>
                      <a:pt x="57" y="6"/>
                    </a:lnTo>
                    <a:lnTo>
                      <a:pt x="60" y="9"/>
                    </a:lnTo>
                    <a:lnTo>
                      <a:pt x="62" y="16"/>
                    </a:lnTo>
                    <a:lnTo>
                      <a:pt x="64" y="23"/>
                    </a:lnTo>
                    <a:lnTo>
                      <a:pt x="51" y="25"/>
                    </a:lnTo>
                    <a:lnTo>
                      <a:pt x="51" y="17"/>
                    </a:lnTo>
                    <a:lnTo>
                      <a:pt x="48" y="13"/>
                    </a:lnTo>
                    <a:lnTo>
                      <a:pt x="45" y="11"/>
                    </a:lnTo>
                    <a:lnTo>
                      <a:pt x="40" y="9"/>
                    </a:lnTo>
                    <a:lnTo>
                      <a:pt x="35" y="11"/>
                    </a:lnTo>
                    <a:lnTo>
                      <a:pt x="29" y="14"/>
                    </a:lnTo>
                    <a:lnTo>
                      <a:pt x="25" y="20"/>
                    </a:lnTo>
                    <a:lnTo>
                      <a:pt x="20" y="26"/>
                    </a:lnTo>
                    <a:lnTo>
                      <a:pt x="18" y="34"/>
                    </a:lnTo>
                    <a:lnTo>
                      <a:pt x="15" y="42"/>
                    </a:lnTo>
                    <a:close/>
                    <a:moveTo>
                      <a:pt x="12" y="67"/>
                    </a:moveTo>
                    <a:lnTo>
                      <a:pt x="12" y="72"/>
                    </a:lnTo>
                    <a:lnTo>
                      <a:pt x="13" y="75"/>
                    </a:lnTo>
                    <a:lnTo>
                      <a:pt x="17" y="78"/>
                    </a:lnTo>
                    <a:lnTo>
                      <a:pt x="21" y="84"/>
                    </a:lnTo>
                    <a:lnTo>
                      <a:pt x="26" y="84"/>
                    </a:lnTo>
                    <a:lnTo>
                      <a:pt x="31" y="84"/>
                    </a:lnTo>
                    <a:lnTo>
                      <a:pt x="37" y="81"/>
                    </a:lnTo>
                    <a:lnTo>
                      <a:pt x="42" y="76"/>
                    </a:lnTo>
                    <a:lnTo>
                      <a:pt x="45" y="72"/>
                    </a:lnTo>
                    <a:lnTo>
                      <a:pt x="47" y="67"/>
                    </a:lnTo>
                    <a:lnTo>
                      <a:pt x="48" y="59"/>
                    </a:lnTo>
                    <a:lnTo>
                      <a:pt x="48" y="55"/>
                    </a:lnTo>
                    <a:lnTo>
                      <a:pt x="47" y="51"/>
                    </a:lnTo>
                    <a:lnTo>
                      <a:pt x="43" y="48"/>
                    </a:lnTo>
                    <a:lnTo>
                      <a:pt x="38" y="45"/>
                    </a:lnTo>
                    <a:lnTo>
                      <a:pt x="31" y="43"/>
                    </a:lnTo>
                    <a:lnTo>
                      <a:pt x="26" y="43"/>
                    </a:lnTo>
                    <a:lnTo>
                      <a:pt x="23" y="47"/>
                    </a:lnTo>
                    <a:lnTo>
                      <a:pt x="18" y="50"/>
                    </a:lnTo>
                    <a:lnTo>
                      <a:pt x="15" y="55"/>
                    </a:lnTo>
                    <a:lnTo>
                      <a:pt x="12" y="59"/>
                    </a:lnTo>
                    <a:lnTo>
                      <a:pt x="12" y="67"/>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67741" name="Line 1232"/>
              <p:cNvSpPr>
                <a:spLocks noChangeShapeType="1"/>
              </p:cNvSpPr>
              <p:nvPr/>
            </p:nvSpPr>
            <p:spPr bwMode="auto">
              <a:xfrm>
                <a:off x="3424" y="3118"/>
                <a:ext cx="2092" cy="1"/>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42" name="Line 1233"/>
              <p:cNvSpPr>
                <a:spLocks noChangeShapeType="1"/>
              </p:cNvSpPr>
              <p:nvPr/>
            </p:nvSpPr>
            <p:spPr bwMode="auto">
              <a:xfrm>
                <a:off x="3489" y="3060"/>
                <a:ext cx="1" cy="5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43" name="Line 1234"/>
              <p:cNvSpPr>
                <a:spLocks noChangeShapeType="1"/>
              </p:cNvSpPr>
              <p:nvPr/>
            </p:nvSpPr>
            <p:spPr bwMode="auto">
              <a:xfrm>
                <a:off x="3489" y="102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44" name="Line 1235"/>
              <p:cNvSpPr>
                <a:spLocks noChangeShapeType="1"/>
              </p:cNvSpPr>
              <p:nvPr/>
            </p:nvSpPr>
            <p:spPr bwMode="auto">
              <a:xfrm>
                <a:off x="3489" y="104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45" name="Line 1236"/>
              <p:cNvSpPr>
                <a:spLocks noChangeShapeType="1"/>
              </p:cNvSpPr>
              <p:nvPr/>
            </p:nvSpPr>
            <p:spPr bwMode="auto">
              <a:xfrm>
                <a:off x="3489" y="106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46" name="Line 1237"/>
              <p:cNvSpPr>
                <a:spLocks noChangeShapeType="1"/>
              </p:cNvSpPr>
              <p:nvPr/>
            </p:nvSpPr>
            <p:spPr bwMode="auto">
              <a:xfrm>
                <a:off x="3489" y="108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47" name="Line 1238"/>
              <p:cNvSpPr>
                <a:spLocks noChangeShapeType="1"/>
              </p:cNvSpPr>
              <p:nvPr/>
            </p:nvSpPr>
            <p:spPr bwMode="auto">
              <a:xfrm>
                <a:off x="3489" y="110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48" name="Line 1239"/>
              <p:cNvSpPr>
                <a:spLocks noChangeShapeType="1"/>
              </p:cNvSpPr>
              <p:nvPr/>
            </p:nvSpPr>
            <p:spPr bwMode="auto">
              <a:xfrm>
                <a:off x="3489" y="112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49" name="Line 1240"/>
              <p:cNvSpPr>
                <a:spLocks noChangeShapeType="1"/>
              </p:cNvSpPr>
              <p:nvPr/>
            </p:nvSpPr>
            <p:spPr bwMode="auto">
              <a:xfrm>
                <a:off x="3489" y="114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50" name="Line 1241"/>
              <p:cNvSpPr>
                <a:spLocks noChangeShapeType="1"/>
              </p:cNvSpPr>
              <p:nvPr/>
            </p:nvSpPr>
            <p:spPr bwMode="auto">
              <a:xfrm>
                <a:off x="3489" y="116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51" name="Line 1242"/>
              <p:cNvSpPr>
                <a:spLocks noChangeShapeType="1"/>
              </p:cNvSpPr>
              <p:nvPr/>
            </p:nvSpPr>
            <p:spPr bwMode="auto">
              <a:xfrm>
                <a:off x="3489" y="118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52" name="Line 1243"/>
              <p:cNvSpPr>
                <a:spLocks noChangeShapeType="1"/>
              </p:cNvSpPr>
              <p:nvPr/>
            </p:nvSpPr>
            <p:spPr bwMode="auto">
              <a:xfrm>
                <a:off x="3489" y="120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53" name="Line 1244"/>
              <p:cNvSpPr>
                <a:spLocks noChangeShapeType="1"/>
              </p:cNvSpPr>
              <p:nvPr/>
            </p:nvSpPr>
            <p:spPr bwMode="auto">
              <a:xfrm>
                <a:off x="3489" y="122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54" name="Line 1245"/>
              <p:cNvSpPr>
                <a:spLocks noChangeShapeType="1"/>
              </p:cNvSpPr>
              <p:nvPr/>
            </p:nvSpPr>
            <p:spPr bwMode="auto">
              <a:xfrm>
                <a:off x="3489" y="124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55" name="Line 1246"/>
              <p:cNvSpPr>
                <a:spLocks noChangeShapeType="1"/>
              </p:cNvSpPr>
              <p:nvPr/>
            </p:nvSpPr>
            <p:spPr bwMode="auto">
              <a:xfrm>
                <a:off x="3489" y="126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56" name="Line 1247"/>
              <p:cNvSpPr>
                <a:spLocks noChangeShapeType="1"/>
              </p:cNvSpPr>
              <p:nvPr/>
            </p:nvSpPr>
            <p:spPr bwMode="auto">
              <a:xfrm>
                <a:off x="3489" y="128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57" name="Line 1248"/>
              <p:cNvSpPr>
                <a:spLocks noChangeShapeType="1"/>
              </p:cNvSpPr>
              <p:nvPr/>
            </p:nvSpPr>
            <p:spPr bwMode="auto">
              <a:xfrm>
                <a:off x="3489" y="130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58" name="Line 1249"/>
              <p:cNvSpPr>
                <a:spLocks noChangeShapeType="1"/>
              </p:cNvSpPr>
              <p:nvPr/>
            </p:nvSpPr>
            <p:spPr bwMode="auto">
              <a:xfrm>
                <a:off x="3489" y="132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59" name="Line 1250"/>
              <p:cNvSpPr>
                <a:spLocks noChangeShapeType="1"/>
              </p:cNvSpPr>
              <p:nvPr/>
            </p:nvSpPr>
            <p:spPr bwMode="auto">
              <a:xfrm>
                <a:off x="3489" y="134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60" name="Line 1251"/>
              <p:cNvSpPr>
                <a:spLocks noChangeShapeType="1"/>
              </p:cNvSpPr>
              <p:nvPr/>
            </p:nvSpPr>
            <p:spPr bwMode="auto">
              <a:xfrm>
                <a:off x="3489" y="136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61" name="Line 1252"/>
              <p:cNvSpPr>
                <a:spLocks noChangeShapeType="1"/>
              </p:cNvSpPr>
              <p:nvPr/>
            </p:nvSpPr>
            <p:spPr bwMode="auto">
              <a:xfrm>
                <a:off x="3489" y="138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62" name="Line 1253"/>
              <p:cNvSpPr>
                <a:spLocks noChangeShapeType="1"/>
              </p:cNvSpPr>
              <p:nvPr/>
            </p:nvSpPr>
            <p:spPr bwMode="auto">
              <a:xfrm>
                <a:off x="3489" y="140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63" name="Line 1254"/>
              <p:cNvSpPr>
                <a:spLocks noChangeShapeType="1"/>
              </p:cNvSpPr>
              <p:nvPr/>
            </p:nvSpPr>
            <p:spPr bwMode="auto">
              <a:xfrm>
                <a:off x="3489" y="142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64" name="Line 1255"/>
              <p:cNvSpPr>
                <a:spLocks noChangeShapeType="1"/>
              </p:cNvSpPr>
              <p:nvPr/>
            </p:nvSpPr>
            <p:spPr bwMode="auto">
              <a:xfrm>
                <a:off x="3489" y="144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65" name="Line 1256"/>
              <p:cNvSpPr>
                <a:spLocks noChangeShapeType="1"/>
              </p:cNvSpPr>
              <p:nvPr/>
            </p:nvSpPr>
            <p:spPr bwMode="auto">
              <a:xfrm>
                <a:off x="3489" y="146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66" name="Line 1257"/>
              <p:cNvSpPr>
                <a:spLocks noChangeShapeType="1"/>
              </p:cNvSpPr>
              <p:nvPr/>
            </p:nvSpPr>
            <p:spPr bwMode="auto">
              <a:xfrm>
                <a:off x="3489" y="148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67" name="Line 1258"/>
              <p:cNvSpPr>
                <a:spLocks noChangeShapeType="1"/>
              </p:cNvSpPr>
              <p:nvPr/>
            </p:nvSpPr>
            <p:spPr bwMode="auto">
              <a:xfrm>
                <a:off x="3489" y="150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68" name="Line 1259"/>
              <p:cNvSpPr>
                <a:spLocks noChangeShapeType="1"/>
              </p:cNvSpPr>
              <p:nvPr/>
            </p:nvSpPr>
            <p:spPr bwMode="auto">
              <a:xfrm>
                <a:off x="3489" y="152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69" name="Line 1260"/>
              <p:cNvSpPr>
                <a:spLocks noChangeShapeType="1"/>
              </p:cNvSpPr>
              <p:nvPr/>
            </p:nvSpPr>
            <p:spPr bwMode="auto">
              <a:xfrm>
                <a:off x="3489" y="154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70" name="Line 1261"/>
              <p:cNvSpPr>
                <a:spLocks noChangeShapeType="1"/>
              </p:cNvSpPr>
              <p:nvPr/>
            </p:nvSpPr>
            <p:spPr bwMode="auto">
              <a:xfrm>
                <a:off x="3489" y="156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71" name="Line 1262"/>
              <p:cNvSpPr>
                <a:spLocks noChangeShapeType="1"/>
              </p:cNvSpPr>
              <p:nvPr/>
            </p:nvSpPr>
            <p:spPr bwMode="auto">
              <a:xfrm>
                <a:off x="3489" y="158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72" name="Line 1263"/>
              <p:cNvSpPr>
                <a:spLocks noChangeShapeType="1"/>
              </p:cNvSpPr>
              <p:nvPr/>
            </p:nvSpPr>
            <p:spPr bwMode="auto">
              <a:xfrm>
                <a:off x="3489" y="161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73" name="Line 1264"/>
              <p:cNvSpPr>
                <a:spLocks noChangeShapeType="1"/>
              </p:cNvSpPr>
              <p:nvPr/>
            </p:nvSpPr>
            <p:spPr bwMode="auto">
              <a:xfrm>
                <a:off x="3489" y="163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74" name="Line 1265"/>
              <p:cNvSpPr>
                <a:spLocks noChangeShapeType="1"/>
              </p:cNvSpPr>
              <p:nvPr/>
            </p:nvSpPr>
            <p:spPr bwMode="auto">
              <a:xfrm>
                <a:off x="3489" y="165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75" name="Line 1266"/>
              <p:cNvSpPr>
                <a:spLocks noChangeShapeType="1"/>
              </p:cNvSpPr>
              <p:nvPr/>
            </p:nvSpPr>
            <p:spPr bwMode="auto">
              <a:xfrm>
                <a:off x="3489" y="167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76" name="Line 1267"/>
              <p:cNvSpPr>
                <a:spLocks noChangeShapeType="1"/>
              </p:cNvSpPr>
              <p:nvPr/>
            </p:nvSpPr>
            <p:spPr bwMode="auto">
              <a:xfrm>
                <a:off x="3489" y="169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77" name="Line 1268"/>
              <p:cNvSpPr>
                <a:spLocks noChangeShapeType="1"/>
              </p:cNvSpPr>
              <p:nvPr/>
            </p:nvSpPr>
            <p:spPr bwMode="auto">
              <a:xfrm>
                <a:off x="3489" y="171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78" name="Line 1269"/>
              <p:cNvSpPr>
                <a:spLocks noChangeShapeType="1"/>
              </p:cNvSpPr>
              <p:nvPr/>
            </p:nvSpPr>
            <p:spPr bwMode="auto">
              <a:xfrm>
                <a:off x="3489" y="173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79" name="Line 1270"/>
              <p:cNvSpPr>
                <a:spLocks noChangeShapeType="1"/>
              </p:cNvSpPr>
              <p:nvPr/>
            </p:nvSpPr>
            <p:spPr bwMode="auto">
              <a:xfrm>
                <a:off x="3489" y="175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80" name="Line 1271"/>
              <p:cNvSpPr>
                <a:spLocks noChangeShapeType="1"/>
              </p:cNvSpPr>
              <p:nvPr/>
            </p:nvSpPr>
            <p:spPr bwMode="auto">
              <a:xfrm>
                <a:off x="3489" y="177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81" name="Line 1272"/>
              <p:cNvSpPr>
                <a:spLocks noChangeShapeType="1"/>
              </p:cNvSpPr>
              <p:nvPr/>
            </p:nvSpPr>
            <p:spPr bwMode="auto">
              <a:xfrm>
                <a:off x="3489" y="17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82" name="Line 1273"/>
              <p:cNvSpPr>
                <a:spLocks noChangeShapeType="1"/>
              </p:cNvSpPr>
              <p:nvPr/>
            </p:nvSpPr>
            <p:spPr bwMode="auto">
              <a:xfrm>
                <a:off x="3489" y="181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83" name="Line 1274"/>
              <p:cNvSpPr>
                <a:spLocks noChangeShapeType="1"/>
              </p:cNvSpPr>
              <p:nvPr/>
            </p:nvSpPr>
            <p:spPr bwMode="auto">
              <a:xfrm>
                <a:off x="3489" y="183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84" name="Line 1275"/>
              <p:cNvSpPr>
                <a:spLocks noChangeShapeType="1"/>
              </p:cNvSpPr>
              <p:nvPr/>
            </p:nvSpPr>
            <p:spPr bwMode="auto">
              <a:xfrm>
                <a:off x="3489" y="185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85" name="Line 1276"/>
              <p:cNvSpPr>
                <a:spLocks noChangeShapeType="1"/>
              </p:cNvSpPr>
              <p:nvPr/>
            </p:nvSpPr>
            <p:spPr bwMode="auto">
              <a:xfrm>
                <a:off x="3489" y="187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86" name="Line 1277"/>
              <p:cNvSpPr>
                <a:spLocks noChangeShapeType="1"/>
              </p:cNvSpPr>
              <p:nvPr/>
            </p:nvSpPr>
            <p:spPr bwMode="auto">
              <a:xfrm>
                <a:off x="3489" y="18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87" name="Line 1278"/>
              <p:cNvSpPr>
                <a:spLocks noChangeShapeType="1"/>
              </p:cNvSpPr>
              <p:nvPr/>
            </p:nvSpPr>
            <p:spPr bwMode="auto">
              <a:xfrm>
                <a:off x="3489" y="191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88" name="Line 1279"/>
              <p:cNvSpPr>
                <a:spLocks noChangeShapeType="1"/>
              </p:cNvSpPr>
              <p:nvPr/>
            </p:nvSpPr>
            <p:spPr bwMode="auto">
              <a:xfrm>
                <a:off x="3489" y="193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89" name="Line 1280"/>
              <p:cNvSpPr>
                <a:spLocks noChangeShapeType="1"/>
              </p:cNvSpPr>
              <p:nvPr/>
            </p:nvSpPr>
            <p:spPr bwMode="auto">
              <a:xfrm>
                <a:off x="3489" y="195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90" name="Line 1281"/>
              <p:cNvSpPr>
                <a:spLocks noChangeShapeType="1"/>
              </p:cNvSpPr>
              <p:nvPr/>
            </p:nvSpPr>
            <p:spPr bwMode="auto">
              <a:xfrm>
                <a:off x="3489" y="197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91" name="Line 1282"/>
              <p:cNvSpPr>
                <a:spLocks noChangeShapeType="1"/>
              </p:cNvSpPr>
              <p:nvPr/>
            </p:nvSpPr>
            <p:spPr bwMode="auto">
              <a:xfrm>
                <a:off x="3489" y="199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92" name="Line 1283"/>
              <p:cNvSpPr>
                <a:spLocks noChangeShapeType="1"/>
              </p:cNvSpPr>
              <p:nvPr/>
            </p:nvSpPr>
            <p:spPr bwMode="auto">
              <a:xfrm>
                <a:off x="3489" y="201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93" name="Line 1284"/>
              <p:cNvSpPr>
                <a:spLocks noChangeShapeType="1"/>
              </p:cNvSpPr>
              <p:nvPr/>
            </p:nvSpPr>
            <p:spPr bwMode="auto">
              <a:xfrm>
                <a:off x="3489" y="203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94" name="Line 1285"/>
              <p:cNvSpPr>
                <a:spLocks noChangeShapeType="1"/>
              </p:cNvSpPr>
              <p:nvPr/>
            </p:nvSpPr>
            <p:spPr bwMode="auto">
              <a:xfrm>
                <a:off x="3489" y="205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95" name="Line 1286"/>
              <p:cNvSpPr>
                <a:spLocks noChangeShapeType="1"/>
              </p:cNvSpPr>
              <p:nvPr/>
            </p:nvSpPr>
            <p:spPr bwMode="auto">
              <a:xfrm>
                <a:off x="3489" y="207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96" name="Line 1287"/>
              <p:cNvSpPr>
                <a:spLocks noChangeShapeType="1"/>
              </p:cNvSpPr>
              <p:nvPr/>
            </p:nvSpPr>
            <p:spPr bwMode="auto">
              <a:xfrm>
                <a:off x="3489" y="20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97" name="Line 1288"/>
              <p:cNvSpPr>
                <a:spLocks noChangeShapeType="1"/>
              </p:cNvSpPr>
              <p:nvPr/>
            </p:nvSpPr>
            <p:spPr bwMode="auto">
              <a:xfrm>
                <a:off x="3489" y="211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98" name="Line 1289"/>
              <p:cNvSpPr>
                <a:spLocks noChangeShapeType="1"/>
              </p:cNvSpPr>
              <p:nvPr/>
            </p:nvSpPr>
            <p:spPr bwMode="auto">
              <a:xfrm>
                <a:off x="3489" y="213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99" name="Line 1290"/>
              <p:cNvSpPr>
                <a:spLocks noChangeShapeType="1"/>
              </p:cNvSpPr>
              <p:nvPr/>
            </p:nvSpPr>
            <p:spPr bwMode="auto">
              <a:xfrm>
                <a:off x="3489" y="215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00" name="Line 1291"/>
              <p:cNvSpPr>
                <a:spLocks noChangeShapeType="1"/>
              </p:cNvSpPr>
              <p:nvPr/>
            </p:nvSpPr>
            <p:spPr bwMode="auto">
              <a:xfrm>
                <a:off x="3489" y="217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01" name="Line 1292"/>
              <p:cNvSpPr>
                <a:spLocks noChangeShapeType="1"/>
              </p:cNvSpPr>
              <p:nvPr/>
            </p:nvSpPr>
            <p:spPr bwMode="auto">
              <a:xfrm>
                <a:off x="3489" y="21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02" name="Line 1293"/>
              <p:cNvSpPr>
                <a:spLocks noChangeShapeType="1"/>
              </p:cNvSpPr>
              <p:nvPr/>
            </p:nvSpPr>
            <p:spPr bwMode="auto">
              <a:xfrm>
                <a:off x="3489" y="221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03" name="Line 1294"/>
              <p:cNvSpPr>
                <a:spLocks noChangeShapeType="1"/>
              </p:cNvSpPr>
              <p:nvPr/>
            </p:nvSpPr>
            <p:spPr bwMode="auto">
              <a:xfrm>
                <a:off x="3489" y="223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04" name="Line 1295"/>
              <p:cNvSpPr>
                <a:spLocks noChangeShapeType="1"/>
              </p:cNvSpPr>
              <p:nvPr/>
            </p:nvSpPr>
            <p:spPr bwMode="auto">
              <a:xfrm>
                <a:off x="3489" y="225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05" name="Line 1296"/>
              <p:cNvSpPr>
                <a:spLocks noChangeShapeType="1"/>
              </p:cNvSpPr>
              <p:nvPr/>
            </p:nvSpPr>
            <p:spPr bwMode="auto">
              <a:xfrm>
                <a:off x="3489" y="227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06" name="Line 1297"/>
              <p:cNvSpPr>
                <a:spLocks noChangeShapeType="1"/>
              </p:cNvSpPr>
              <p:nvPr/>
            </p:nvSpPr>
            <p:spPr bwMode="auto">
              <a:xfrm>
                <a:off x="3489" y="229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07" name="Line 1298"/>
              <p:cNvSpPr>
                <a:spLocks noChangeShapeType="1"/>
              </p:cNvSpPr>
              <p:nvPr/>
            </p:nvSpPr>
            <p:spPr bwMode="auto">
              <a:xfrm>
                <a:off x="3489" y="231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08" name="Line 1299"/>
              <p:cNvSpPr>
                <a:spLocks noChangeShapeType="1"/>
              </p:cNvSpPr>
              <p:nvPr/>
            </p:nvSpPr>
            <p:spPr bwMode="auto">
              <a:xfrm>
                <a:off x="3489" y="233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09" name="Line 1300"/>
              <p:cNvSpPr>
                <a:spLocks noChangeShapeType="1"/>
              </p:cNvSpPr>
              <p:nvPr/>
            </p:nvSpPr>
            <p:spPr bwMode="auto">
              <a:xfrm>
                <a:off x="3489" y="235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10" name="Line 1301"/>
              <p:cNvSpPr>
                <a:spLocks noChangeShapeType="1"/>
              </p:cNvSpPr>
              <p:nvPr/>
            </p:nvSpPr>
            <p:spPr bwMode="auto">
              <a:xfrm>
                <a:off x="3489" y="237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11" name="Line 1302"/>
              <p:cNvSpPr>
                <a:spLocks noChangeShapeType="1"/>
              </p:cNvSpPr>
              <p:nvPr/>
            </p:nvSpPr>
            <p:spPr bwMode="auto">
              <a:xfrm>
                <a:off x="3489" y="239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12" name="Line 1303"/>
              <p:cNvSpPr>
                <a:spLocks noChangeShapeType="1"/>
              </p:cNvSpPr>
              <p:nvPr/>
            </p:nvSpPr>
            <p:spPr bwMode="auto">
              <a:xfrm>
                <a:off x="3489" y="241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13" name="Line 1304"/>
              <p:cNvSpPr>
                <a:spLocks noChangeShapeType="1"/>
              </p:cNvSpPr>
              <p:nvPr/>
            </p:nvSpPr>
            <p:spPr bwMode="auto">
              <a:xfrm>
                <a:off x="3489" y="243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14" name="Line 1305"/>
              <p:cNvSpPr>
                <a:spLocks noChangeShapeType="1"/>
              </p:cNvSpPr>
              <p:nvPr/>
            </p:nvSpPr>
            <p:spPr bwMode="auto">
              <a:xfrm>
                <a:off x="3489" y="245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15" name="Line 1306"/>
              <p:cNvSpPr>
                <a:spLocks noChangeShapeType="1"/>
              </p:cNvSpPr>
              <p:nvPr/>
            </p:nvSpPr>
            <p:spPr bwMode="auto">
              <a:xfrm>
                <a:off x="3489" y="247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16" name="Line 1307"/>
              <p:cNvSpPr>
                <a:spLocks noChangeShapeType="1"/>
              </p:cNvSpPr>
              <p:nvPr/>
            </p:nvSpPr>
            <p:spPr bwMode="auto">
              <a:xfrm>
                <a:off x="3489" y="249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17" name="Line 1308"/>
              <p:cNvSpPr>
                <a:spLocks noChangeShapeType="1"/>
              </p:cNvSpPr>
              <p:nvPr/>
            </p:nvSpPr>
            <p:spPr bwMode="auto">
              <a:xfrm>
                <a:off x="3489" y="251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18" name="Line 1309"/>
              <p:cNvSpPr>
                <a:spLocks noChangeShapeType="1"/>
              </p:cNvSpPr>
              <p:nvPr/>
            </p:nvSpPr>
            <p:spPr bwMode="auto">
              <a:xfrm>
                <a:off x="3489" y="253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19" name="Line 1310"/>
              <p:cNvSpPr>
                <a:spLocks noChangeShapeType="1"/>
              </p:cNvSpPr>
              <p:nvPr/>
            </p:nvSpPr>
            <p:spPr bwMode="auto">
              <a:xfrm>
                <a:off x="3489" y="255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20" name="Line 1311"/>
              <p:cNvSpPr>
                <a:spLocks noChangeShapeType="1"/>
              </p:cNvSpPr>
              <p:nvPr/>
            </p:nvSpPr>
            <p:spPr bwMode="auto">
              <a:xfrm>
                <a:off x="3489" y="257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21" name="Line 1312"/>
              <p:cNvSpPr>
                <a:spLocks noChangeShapeType="1"/>
              </p:cNvSpPr>
              <p:nvPr/>
            </p:nvSpPr>
            <p:spPr bwMode="auto">
              <a:xfrm>
                <a:off x="3489" y="259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22" name="Line 1313"/>
              <p:cNvSpPr>
                <a:spLocks noChangeShapeType="1"/>
              </p:cNvSpPr>
              <p:nvPr/>
            </p:nvSpPr>
            <p:spPr bwMode="auto">
              <a:xfrm>
                <a:off x="3489" y="261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23" name="Line 1314"/>
              <p:cNvSpPr>
                <a:spLocks noChangeShapeType="1"/>
              </p:cNvSpPr>
              <p:nvPr/>
            </p:nvSpPr>
            <p:spPr bwMode="auto">
              <a:xfrm>
                <a:off x="3489" y="263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24" name="Line 1315"/>
              <p:cNvSpPr>
                <a:spLocks noChangeShapeType="1"/>
              </p:cNvSpPr>
              <p:nvPr/>
            </p:nvSpPr>
            <p:spPr bwMode="auto">
              <a:xfrm>
                <a:off x="3489" y="265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25" name="Line 1316"/>
              <p:cNvSpPr>
                <a:spLocks noChangeShapeType="1"/>
              </p:cNvSpPr>
              <p:nvPr/>
            </p:nvSpPr>
            <p:spPr bwMode="auto">
              <a:xfrm>
                <a:off x="3489" y="267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26" name="Line 1317"/>
              <p:cNvSpPr>
                <a:spLocks noChangeShapeType="1"/>
              </p:cNvSpPr>
              <p:nvPr/>
            </p:nvSpPr>
            <p:spPr bwMode="auto">
              <a:xfrm>
                <a:off x="3489" y="269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27" name="Line 1318"/>
              <p:cNvSpPr>
                <a:spLocks noChangeShapeType="1"/>
              </p:cNvSpPr>
              <p:nvPr/>
            </p:nvSpPr>
            <p:spPr bwMode="auto">
              <a:xfrm>
                <a:off x="3489" y="271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28" name="Line 1319"/>
              <p:cNvSpPr>
                <a:spLocks noChangeShapeType="1"/>
              </p:cNvSpPr>
              <p:nvPr/>
            </p:nvSpPr>
            <p:spPr bwMode="auto">
              <a:xfrm>
                <a:off x="3489" y="273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29" name="Line 1320"/>
              <p:cNvSpPr>
                <a:spLocks noChangeShapeType="1"/>
              </p:cNvSpPr>
              <p:nvPr/>
            </p:nvSpPr>
            <p:spPr bwMode="auto">
              <a:xfrm>
                <a:off x="3489" y="275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30" name="Line 1321"/>
              <p:cNvSpPr>
                <a:spLocks noChangeShapeType="1"/>
              </p:cNvSpPr>
              <p:nvPr/>
            </p:nvSpPr>
            <p:spPr bwMode="auto">
              <a:xfrm>
                <a:off x="3489" y="277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31" name="Line 1322"/>
              <p:cNvSpPr>
                <a:spLocks noChangeShapeType="1"/>
              </p:cNvSpPr>
              <p:nvPr/>
            </p:nvSpPr>
            <p:spPr bwMode="auto">
              <a:xfrm>
                <a:off x="3489" y="2798"/>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32" name="Line 1323"/>
              <p:cNvSpPr>
                <a:spLocks noChangeShapeType="1"/>
              </p:cNvSpPr>
              <p:nvPr/>
            </p:nvSpPr>
            <p:spPr bwMode="auto">
              <a:xfrm>
                <a:off x="3489" y="281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33" name="Line 1324"/>
              <p:cNvSpPr>
                <a:spLocks noChangeShapeType="1"/>
              </p:cNvSpPr>
              <p:nvPr/>
            </p:nvSpPr>
            <p:spPr bwMode="auto">
              <a:xfrm>
                <a:off x="3489" y="283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34" name="Line 1325"/>
              <p:cNvSpPr>
                <a:spLocks noChangeShapeType="1"/>
              </p:cNvSpPr>
              <p:nvPr/>
            </p:nvSpPr>
            <p:spPr bwMode="auto">
              <a:xfrm>
                <a:off x="3489" y="285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35" name="Line 1326"/>
              <p:cNvSpPr>
                <a:spLocks noChangeShapeType="1"/>
              </p:cNvSpPr>
              <p:nvPr/>
            </p:nvSpPr>
            <p:spPr bwMode="auto">
              <a:xfrm>
                <a:off x="3489" y="287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36" name="Line 1327"/>
              <p:cNvSpPr>
                <a:spLocks noChangeShapeType="1"/>
              </p:cNvSpPr>
              <p:nvPr/>
            </p:nvSpPr>
            <p:spPr bwMode="auto">
              <a:xfrm>
                <a:off x="3489" y="289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37" name="Line 1328"/>
              <p:cNvSpPr>
                <a:spLocks noChangeShapeType="1"/>
              </p:cNvSpPr>
              <p:nvPr/>
            </p:nvSpPr>
            <p:spPr bwMode="auto">
              <a:xfrm>
                <a:off x="3489" y="292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38" name="Line 1329"/>
              <p:cNvSpPr>
                <a:spLocks noChangeShapeType="1"/>
              </p:cNvSpPr>
              <p:nvPr/>
            </p:nvSpPr>
            <p:spPr bwMode="auto">
              <a:xfrm>
                <a:off x="3489" y="294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39" name="Line 1330"/>
              <p:cNvSpPr>
                <a:spLocks noChangeShapeType="1"/>
              </p:cNvSpPr>
              <p:nvPr/>
            </p:nvSpPr>
            <p:spPr bwMode="auto">
              <a:xfrm>
                <a:off x="3489" y="296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40" name="Line 1331"/>
              <p:cNvSpPr>
                <a:spLocks noChangeShapeType="1"/>
              </p:cNvSpPr>
              <p:nvPr/>
            </p:nvSpPr>
            <p:spPr bwMode="auto">
              <a:xfrm>
                <a:off x="3489" y="298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41" name="Line 1332"/>
              <p:cNvSpPr>
                <a:spLocks noChangeShapeType="1"/>
              </p:cNvSpPr>
              <p:nvPr/>
            </p:nvSpPr>
            <p:spPr bwMode="auto">
              <a:xfrm>
                <a:off x="3489" y="299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42" name="Line 1333"/>
              <p:cNvSpPr>
                <a:spLocks noChangeShapeType="1"/>
              </p:cNvSpPr>
              <p:nvPr/>
            </p:nvSpPr>
            <p:spPr bwMode="auto">
              <a:xfrm>
                <a:off x="3489" y="302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43" name="Line 1334"/>
              <p:cNvSpPr>
                <a:spLocks noChangeShapeType="1"/>
              </p:cNvSpPr>
              <p:nvPr/>
            </p:nvSpPr>
            <p:spPr bwMode="auto">
              <a:xfrm>
                <a:off x="3489" y="304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44" name="Line 1335"/>
              <p:cNvSpPr>
                <a:spLocks noChangeShapeType="1"/>
              </p:cNvSpPr>
              <p:nvPr/>
            </p:nvSpPr>
            <p:spPr bwMode="auto">
              <a:xfrm>
                <a:off x="3489" y="306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45" name="Line 1336"/>
              <p:cNvSpPr>
                <a:spLocks noChangeShapeType="1"/>
              </p:cNvSpPr>
              <p:nvPr/>
            </p:nvSpPr>
            <p:spPr bwMode="auto">
              <a:xfrm>
                <a:off x="3489" y="3080"/>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46" name="Line 1337"/>
              <p:cNvSpPr>
                <a:spLocks noChangeShapeType="1"/>
              </p:cNvSpPr>
              <p:nvPr/>
            </p:nvSpPr>
            <p:spPr bwMode="auto">
              <a:xfrm>
                <a:off x="3489" y="310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47" name="Line 1338"/>
              <p:cNvSpPr>
                <a:spLocks noChangeShapeType="1"/>
              </p:cNvSpPr>
              <p:nvPr/>
            </p:nvSpPr>
            <p:spPr bwMode="auto">
              <a:xfrm>
                <a:off x="3556"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48" name="Line 1339"/>
              <p:cNvSpPr>
                <a:spLocks noChangeShapeType="1"/>
              </p:cNvSpPr>
              <p:nvPr/>
            </p:nvSpPr>
            <p:spPr bwMode="auto">
              <a:xfrm>
                <a:off x="3621"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49" name="Line 1340"/>
              <p:cNvSpPr>
                <a:spLocks noChangeShapeType="1"/>
              </p:cNvSpPr>
              <p:nvPr/>
            </p:nvSpPr>
            <p:spPr bwMode="auto">
              <a:xfrm>
                <a:off x="3686"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50" name="Line 1341"/>
              <p:cNvSpPr>
                <a:spLocks noChangeShapeType="1"/>
              </p:cNvSpPr>
              <p:nvPr/>
            </p:nvSpPr>
            <p:spPr bwMode="auto">
              <a:xfrm>
                <a:off x="3749"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51" name="Line 1342"/>
              <p:cNvSpPr>
                <a:spLocks noChangeShapeType="1"/>
              </p:cNvSpPr>
              <p:nvPr/>
            </p:nvSpPr>
            <p:spPr bwMode="auto">
              <a:xfrm>
                <a:off x="3816" y="3060"/>
                <a:ext cx="1" cy="5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52" name="Line 1343"/>
              <p:cNvSpPr>
                <a:spLocks noChangeShapeType="1"/>
              </p:cNvSpPr>
              <p:nvPr/>
            </p:nvSpPr>
            <p:spPr bwMode="auto">
              <a:xfrm>
                <a:off x="3816" y="102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53" name="Line 1344"/>
              <p:cNvSpPr>
                <a:spLocks noChangeShapeType="1"/>
              </p:cNvSpPr>
              <p:nvPr/>
            </p:nvSpPr>
            <p:spPr bwMode="auto">
              <a:xfrm>
                <a:off x="3816" y="104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54" name="Line 1345"/>
              <p:cNvSpPr>
                <a:spLocks noChangeShapeType="1"/>
              </p:cNvSpPr>
              <p:nvPr/>
            </p:nvSpPr>
            <p:spPr bwMode="auto">
              <a:xfrm>
                <a:off x="3816" y="106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55" name="Line 1346"/>
              <p:cNvSpPr>
                <a:spLocks noChangeShapeType="1"/>
              </p:cNvSpPr>
              <p:nvPr/>
            </p:nvSpPr>
            <p:spPr bwMode="auto">
              <a:xfrm>
                <a:off x="3816" y="108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56" name="Line 1347"/>
              <p:cNvSpPr>
                <a:spLocks noChangeShapeType="1"/>
              </p:cNvSpPr>
              <p:nvPr/>
            </p:nvSpPr>
            <p:spPr bwMode="auto">
              <a:xfrm>
                <a:off x="3816" y="110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57" name="Line 1348"/>
              <p:cNvSpPr>
                <a:spLocks noChangeShapeType="1"/>
              </p:cNvSpPr>
              <p:nvPr/>
            </p:nvSpPr>
            <p:spPr bwMode="auto">
              <a:xfrm>
                <a:off x="3816" y="112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58" name="Line 1349"/>
              <p:cNvSpPr>
                <a:spLocks noChangeShapeType="1"/>
              </p:cNvSpPr>
              <p:nvPr/>
            </p:nvSpPr>
            <p:spPr bwMode="auto">
              <a:xfrm>
                <a:off x="3816" y="114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59" name="Line 1350"/>
              <p:cNvSpPr>
                <a:spLocks noChangeShapeType="1"/>
              </p:cNvSpPr>
              <p:nvPr/>
            </p:nvSpPr>
            <p:spPr bwMode="auto">
              <a:xfrm>
                <a:off x="3816" y="116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60" name="Line 1351"/>
              <p:cNvSpPr>
                <a:spLocks noChangeShapeType="1"/>
              </p:cNvSpPr>
              <p:nvPr/>
            </p:nvSpPr>
            <p:spPr bwMode="auto">
              <a:xfrm>
                <a:off x="3816" y="118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61" name="Line 1352"/>
              <p:cNvSpPr>
                <a:spLocks noChangeShapeType="1"/>
              </p:cNvSpPr>
              <p:nvPr/>
            </p:nvSpPr>
            <p:spPr bwMode="auto">
              <a:xfrm>
                <a:off x="3816" y="120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62" name="Line 1353"/>
              <p:cNvSpPr>
                <a:spLocks noChangeShapeType="1"/>
              </p:cNvSpPr>
              <p:nvPr/>
            </p:nvSpPr>
            <p:spPr bwMode="auto">
              <a:xfrm>
                <a:off x="3816" y="122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63" name="Line 1354"/>
              <p:cNvSpPr>
                <a:spLocks noChangeShapeType="1"/>
              </p:cNvSpPr>
              <p:nvPr/>
            </p:nvSpPr>
            <p:spPr bwMode="auto">
              <a:xfrm>
                <a:off x="3816" y="124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64" name="Line 1355"/>
              <p:cNvSpPr>
                <a:spLocks noChangeShapeType="1"/>
              </p:cNvSpPr>
              <p:nvPr/>
            </p:nvSpPr>
            <p:spPr bwMode="auto">
              <a:xfrm>
                <a:off x="3816" y="126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65" name="Line 1356"/>
              <p:cNvSpPr>
                <a:spLocks noChangeShapeType="1"/>
              </p:cNvSpPr>
              <p:nvPr/>
            </p:nvSpPr>
            <p:spPr bwMode="auto">
              <a:xfrm>
                <a:off x="3816" y="128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66" name="Line 1357"/>
              <p:cNvSpPr>
                <a:spLocks noChangeShapeType="1"/>
              </p:cNvSpPr>
              <p:nvPr/>
            </p:nvSpPr>
            <p:spPr bwMode="auto">
              <a:xfrm>
                <a:off x="3816" y="130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67" name="Line 1358"/>
              <p:cNvSpPr>
                <a:spLocks noChangeShapeType="1"/>
              </p:cNvSpPr>
              <p:nvPr/>
            </p:nvSpPr>
            <p:spPr bwMode="auto">
              <a:xfrm>
                <a:off x="3816" y="132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68" name="Line 1359"/>
              <p:cNvSpPr>
                <a:spLocks noChangeShapeType="1"/>
              </p:cNvSpPr>
              <p:nvPr/>
            </p:nvSpPr>
            <p:spPr bwMode="auto">
              <a:xfrm>
                <a:off x="3816" y="134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69" name="Line 1360"/>
              <p:cNvSpPr>
                <a:spLocks noChangeShapeType="1"/>
              </p:cNvSpPr>
              <p:nvPr/>
            </p:nvSpPr>
            <p:spPr bwMode="auto">
              <a:xfrm>
                <a:off x="3816" y="136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70" name="Line 1361"/>
              <p:cNvSpPr>
                <a:spLocks noChangeShapeType="1"/>
              </p:cNvSpPr>
              <p:nvPr/>
            </p:nvSpPr>
            <p:spPr bwMode="auto">
              <a:xfrm>
                <a:off x="3816" y="138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71" name="Line 1362"/>
              <p:cNvSpPr>
                <a:spLocks noChangeShapeType="1"/>
              </p:cNvSpPr>
              <p:nvPr/>
            </p:nvSpPr>
            <p:spPr bwMode="auto">
              <a:xfrm>
                <a:off x="3816" y="140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72" name="Line 1363"/>
              <p:cNvSpPr>
                <a:spLocks noChangeShapeType="1"/>
              </p:cNvSpPr>
              <p:nvPr/>
            </p:nvSpPr>
            <p:spPr bwMode="auto">
              <a:xfrm>
                <a:off x="3816" y="142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73" name="Line 1364"/>
              <p:cNvSpPr>
                <a:spLocks noChangeShapeType="1"/>
              </p:cNvSpPr>
              <p:nvPr/>
            </p:nvSpPr>
            <p:spPr bwMode="auto">
              <a:xfrm>
                <a:off x="3816" y="144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74" name="Line 1365"/>
              <p:cNvSpPr>
                <a:spLocks noChangeShapeType="1"/>
              </p:cNvSpPr>
              <p:nvPr/>
            </p:nvSpPr>
            <p:spPr bwMode="auto">
              <a:xfrm>
                <a:off x="3816" y="146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75" name="Line 1366"/>
              <p:cNvSpPr>
                <a:spLocks noChangeShapeType="1"/>
              </p:cNvSpPr>
              <p:nvPr/>
            </p:nvSpPr>
            <p:spPr bwMode="auto">
              <a:xfrm>
                <a:off x="3816" y="148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76" name="Line 1367"/>
              <p:cNvSpPr>
                <a:spLocks noChangeShapeType="1"/>
              </p:cNvSpPr>
              <p:nvPr/>
            </p:nvSpPr>
            <p:spPr bwMode="auto">
              <a:xfrm>
                <a:off x="3816" y="150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77" name="Line 1368"/>
              <p:cNvSpPr>
                <a:spLocks noChangeShapeType="1"/>
              </p:cNvSpPr>
              <p:nvPr/>
            </p:nvSpPr>
            <p:spPr bwMode="auto">
              <a:xfrm>
                <a:off x="3816" y="152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78" name="Line 1369"/>
              <p:cNvSpPr>
                <a:spLocks noChangeShapeType="1"/>
              </p:cNvSpPr>
              <p:nvPr/>
            </p:nvSpPr>
            <p:spPr bwMode="auto">
              <a:xfrm>
                <a:off x="3816" y="154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79" name="Line 1370"/>
              <p:cNvSpPr>
                <a:spLocks noChangeShapeType="1"/>
              </p:cNvSpPr>
              <p:nvPr/>
            </p:nvSpPr>
            <p:spPr bwMode="auto">
              <a:xfrm>
                <a:off x="3816" y="156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80" name="Line 1371"/>
              <p:cNvSpPr>
                <a:spLocks noChangeShapeType="1"/>
              </p:cNvSpPr>
              <p:nvPr/>
            </p:nvSpPr>
            <p:spPr bwMode="auto">
              <a:xfrm>
                <a:off x="3816" y="158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81" name="Line 1372"/>
              <p:cNvSpPr>
                <a:spLocks noChangeShapeType="1"/>
              </p:cNvSpPr>
              <p:nvPr/>
            </p:nvSpPr>
            <p:spPr bwMode="auto">
              <a:xfrm>
                <a:off x="3816" y="161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82" name="Line 1373"/>
              <p:cNvSpPr>
                <a:spLocks noChangeShapeType="1"/>
              </p:cNvSpPr>
              <p:nvPr/>
            </p:nvSpPr>
            <p:spPr bwMode="auto">
              <a:xfrm>
                <a:off x="3816" y="163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83" name="Line 1374"/>
              <p:cNvSpPr>
                <a:spLocks noChangeShapeType="1"/>
              </p:cNvSpPr>
              <p:nvPr/>
            </p:nvSpPr>
            <p:spPr bwMode="auto">
              <a:xfrm>
                <a:off x="3816" y="165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84" name="Line 1375"/>
              <p:cNvSpPr>
                <a:spLocks noChangeShapeType="1"/>
              </p:cNvSpPr>
              <p:nvPr/>
            </p:nvSpPr>
            <p:spPr bwMode="auto">
              <a:xfrm>
                <a:off x="3816" y="167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85" name="Line 1376"/>
              <p:cNvSpPr>
                <a:spLocks noChangeShapeType="1"/>
              </p:cNvSpPr>
              <p:nvPr/>
            </p:nvSpPr>
            <p:spPr bwMode="auto">
              <a:xfrm>
                <a:off x="3816" y="169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86" name="Line 1377"/>
              <p:cNvSpPr>
                <a:spLocks noChangeShapeType="1"/>
              </p:cNvSpPr>
              <p:nvPr/>
            </p:nvSpPr>
            <p:spPr bwMode="auto">
              <a:xfrm>
                <a:off x="3816" y="171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87" name="Line 1378"/>
              <p:cNvSpPr>
                <a:spLocks noChangeShapeType="1"/>
              </p:cNvSpPr>
              <p:nvPr/>
            </p:nvSpPr>
            <p:spPr bwMode="auto">
              <a:xfrm>
                <a:off x="3816" y="173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88" name="Line 1379"/>
              <p:cNvSpPr>
                <a:spLocks noChangeShapeType="1"/>
              </p:cNvSpPr>
              <p:nvPr/>
            </p:nvSpPr>
            <p:spPr bwMode="auto">
              <a:xfrm>
                <a:off x="3816" y="175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89" name="Line 1380"/>
              <p:cNvSpPr>
                <a:spLocks noChangeShapeType="1"/>
              </p:cNvSpPr>
              <p:nvPr/>
            </p:nvSpPr>
            <p:spPr bwMode="auto">
              <a:xfrm>
                <a:off x="3816" y="177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90" name="Line 1381"/>
              <p:cNvSpPr>
                <a:spLocks noChangeShapeType="1"/>
              </p:cNvSpPr>
              <p:nvPr/>
            </p:nvSpPr>
            <p:spPr bwMode="auto">
              <a:xfrm>
                <a:off x="3816" y="17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91" name="Line 1382"/>
              <p:cNvSpPr>
                <a:spLocks noChangeShapeType="1"/>
              </p:cNvSpPr>
              <p:nvPr/>
            </p:nvSpPr>
            <p:spPr bwMode="auto">
              <a:xfrm>
                <a:off x="3816" y="181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92" name="Line 1383"/>
              <p:cNvSpPr>
                <a:spLocks noChangeShapeType="1"/>
              </p:cNvSpPr>
              <p:nvPr/>
            </p:nvSpPr>
            <p:spPr bwMode="auto">
              <a:xfrm>
                <a:off x="3816" y="183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93" name="Line 1384"/>
              <p:cNvSpPr>
                <a:spLocks noChangeShapeType="1"/>
              </p:cNvSpPr>
              <p:nvPr/>
            </p:nvSpPr>
            <p:spPr bwMode="auto">
              <a:xfrm>
                <a:off x="3816" y="185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94" name="Line 1385"/>
              <p:cNvSpPr>
                <a:spLocks noChangeShapeType="1"/>
              </p:cNvSpPr>
              <p:nvPr/>
            </p:nvSpPr>
            <p:spPr bwMode="auto">
              <a:xfrm>
                <a:off x="3816" y="187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95" name="Line 1386"/>
              <p:cNvSpPr>
                <a:spLocks noChangeShapeType="1"/>
              </p:cNvSpPr>
              <p:nvPr/>
            </p:nvSpPr>
            <p:spPr bwMode="auto">
              <a:xfrm>
                <a:off x="3816" y="18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96" name="Line 1387"/>
              <p:cNvSpPr>
                <a:spLocks noChangeShapeType="1"/>
              </p:cNvSpPr>
              <p:nvPr/>
            </p:nvSpPr>
            <p:spPr bwMode="auto">
              <a:xfrm>
                <a:off x="3816" y="191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97" name="Line 1388"/>
              <p:cNvSpPr>
                <a:spLocks noChangeShapeType="1"/>
              </p:cNvSpPr>
              <p:nvPr/>
            </p:nvSpPr>
            <p:spPr bwMode="auto">
              <a:xfrm>
                <a:off x="3816" y="193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98" name="Line 1389"/>
              <p:cNvSpPr>
                <a:spLocks noChangeShapeType="1"/>
              </p:cNvSpPr>
              <p:nvPr/>
            </p:nvSpPr>
            <p:spPr bwMode="auto">
              <a:xfrm>
                <a:off x="3816" y="195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899" name="Line 1390"/>
              <p:cNvSpPr>
                <a:spLocks noChangeShapeType="1"/>
              </p:cNvSpPr>
              <p:nvPr/>
            </p:nvSpPr>
            <p:spPr bwMode="auto">
              <a:xfrm>
                <a:off x="3816" y="197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00" name="Line 1391"/>
              <p:cNvSpPr>
                <a:spLocks noChangeShapeType="1"/>
              </p:cNvSpPr>
              <p:nvPr/>
            </p:nvSpPr>
            <p:spPr bwMode="auto">
              <a:xfrm>
                <a:off x="3816" y="199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01" name="Line 1392"/>
              <p:cNvSpPr>
                <a:spLocks noChangeShapeType="1"/>
              </p:cNvSpPr>
              <p:nvPr/>
            </p:nvSpPr>
            <p:spPr bwMode="auto">
              <a:xfrm>
                <a:off x="3816" y="201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02" name="Line 1393"/>
              <p:cNvSpPr>
                <a:spLocks noChangeShapeType="1"/>
              </p:cNvSpPr>
              <p:nvPr/>
            </p:nvSpPr>
            <p:spPr bwMode="auto">
              <a:xfrm>
                <a:off x="3816" y="203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03" name="Line 1394"/>
              <p:cNvSpPr>
                <a:spLocks noChangeShapeType="1"/>
              </p:cNvSpPr>
              <p:nvPr/>
            </p:nvSpPr>
            <p:spPr bwMode="auto">
              <a:xfrm>
                <a:off x="3816" y="205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04" name="Line 1395"/>
              <p:cNvSpPr>
                <a:spLocks noChangeShapeType="1"/>
              </p:cNvSpPr>
              <p:nvPr/>
            </p:nvSpPr>
            <p:spPr bwMode="auto">
              <a:xfrm>
                <a:off x="3816" y="207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05" name="Line 1396"/>
              <p:cNvSpPr>
                <a:spLocks noChangeShapeType="1"/>
              </p:cNvSpPr>
              <p:nvPr/>
            </p:nvSpPr>
            <p:spPr bwMode="auto">
              <a:xfrm>
                <a:off x="3816" y="20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06" name="Line 1397"/>
              <p:cNvSpPr>
                <a:spLocks noChangeShapeType="1"/>
              </p:cNvSpPr>
              <p:nvPr/>
            </p:nvSpPr>
            <p:spPr bwMode="auto">
              <a:xfrm>
                <a:off x="3816" y="211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07" name="Line 1398"/>
              <p:cNvSpPr>
                <a:spLocks noChangeShapeType="1"/>
              </p:cNvSpPr>
              <p:nvPr/>
            </p:nvSpPr>
            <p:spPr bwMode="auto">
              <a:xfrm>
                <a:off x="3816" y="213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08" name="Line 1399"/>
              <p:cNvSpPr>
                <a:spLocks noChangeShapeType="1"/>
              </p:cNvSpPr>
              <p:nvPr/>
            </p:nvSpPr>
            <p:spPr bwMode="auto">
              <a:xfrm>
                <a:off x="3816" y="215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09" name="Line 1400"/>
              <p:cNvSpPr>
                <a:spLocks noChangeShapeType="1"/>
              </p:cNvSpPr>
              <p:nvPr/>
            </p:nvSpPr>
            <p:spPr bwMode="auto">
              <a:xfrm>
                <a:off x="3816" y="217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10" name="Line 1401"/>
              <p:cNvSpPr>
                <a:spLocks noChangeShapeType="1"/>
              </p:cNvSpPr>
              <p:nvPr/>
            </p:nvSpPr>
            <p:spPr bwMode="auto">
              <a:xfrm>
                <a:off x="3816" y="21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11" name="Line 1402"/>
              <p:cNvSpPr>
                <a:spLocks noChangeShapeType="1"/>
              </p:cNvSpPr>
              <p:nvPr/>
            </p:nvSpPr>
            <p:spPr bwMode="auto">
              <a:xfrm>
                <a:off x="3816" y="221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12" name="Line 1403"/>
              <p:cNvSpPr>
                <a:spLocks noChangeShapeType="1"/>
              </p:cNvSpPr>
              <p:nvPr/>
            </p:nvSpPr>
            <p:spPr bwMode="auto">
              <a:xfrm>
                <a:off x="3816" y="223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13" name="Line 1404"/>
              <p:cNvSpPr>
                <a:spLocks noChangeShapeType="1"/>
              </p:cNvSpPr>
              <p:nvPr/>
            </p:nvSpPr>
            <p:spPr bwMode="auto">
              <a:xfrm>
                <a:off x="3816" y="225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14" name="Line 1405"/>
              <p:cNvSpPr>
                <a:spLocks noChangeShapeType="1"/>
              </p:cNvSpPr>
              <p:nvPr/>
            </p:nvSpPr>
            <p:spPr bwMode="auto">
              <a:xfrm>
                <a:off x="3816" y="227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15" name="Line 1406"/>
              <p:cNvSpPr>
                <a:spLocks noChangeShapeType="1"/>
              </p:cNvSpPr>
              <p:nvPr/>
            </p:nvSpPr>
            <p:spPr bwMode="auto">
              <a:xfrm>
                <a:off x="3816" y="229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16" name="Line 1407"/>
              <p:cNvSpPr>
                <a:spLocks noChangeShapeType="1"/>
              </p:cNvSpPr>
              <p:nvPr/>
            </p:nvSpPr>
            <p:spPr bwMode="auto">
              <a:xfrm>
                <a:off x="3816" y="231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17" name="Line 1408"/>
              <p:cNvSpPr>
                <a:spLocks noChangeShapeType="1"/>
              </p:cNvSpPr>
              <p:nvPr/>
            </p:nvSpPr>
            <p:spPr bwMode="auto">
              <a:xfrm>
                <a:off x="3816" y="233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18" name="Line 1409"/>
              <p:cNvSpPr>
                <a:spLocks noChangeShapeType="1"/>
              </p:cNvSpPr>
              <p:nvPr/>
            </p:nvSpPr>
            <p:spPr bwMode="auto">
              <a:xfrm>
                <a:off x="3816" y="235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19" name="Line 1410"/>
              <p:cNvSpPr>
                <a:spLocks noChangeShapeType="1"/>
              </p:cNvSpPr>
              <p:nvPr/>
            </p:nvSpPr>
            <p:spPr bwMode="auto">
              <a:xfrm>
                <a:off x="3816" y="237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20" name="Line 1411"/>
              <p:cNvSpPr>
                <a:spLocks noChangeShapeType="1"/>
              </p:cNvSpPr>
              <p:nvPr/>
            </p:nvSpPr>
            <p:spPr bwMode="auto">
              <a:xfrm>
                <a:off x="3816" y="239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21" name="Line 1412"/>
              <p:cNvSpPr>
                <a:spLocks noChangeShapeType="1"/>
              </p:cNvSpPr>
              <p:nvPr/>
            </p:nvSpPr>
            <p:spPr bwMode="auto">
              <a:xfrm>
                <a:off x="3816" y="241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22" name="Line 1413"/>
              <p:cNvSpPr>
                <a:spLocks noChangeShapeType="1"/>
              </p:cNvSpPr>
              <p:nvPr/>
            </p:nvSpPr>
            <p:spPr bwMode="auto">
              <a:xfrm>
                <a:off x="3816" y="243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23" name="Line 1414"/>
              <p:cNvSpPr>
                <a:spLocks noChangeShapeType="1"/>
              </p:cNvSpPr>
              <p:nvPr/>
            </p:nvSpPr>
            <p:spPr bwMode="auto">
              <a:xfrm>
                <a:off x="3816" y="245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24" name="Line 1415"/>
              <p:cNvSpPr>
                <a:spLocks noChangeShapeType="1"/>
              </p:cNvSpPr>
              <p:nvPr/>
            </p:nvSpPr>
            <p:spPr bwMode="auto">
              <a:xfrm>
                <a:off x="3816" y="247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25" name="Line 1416"/>
              <p:cNvSpPr>
                <a:spLocks noChangeShapeType="1"/>
              </p:cNvSpPr>
              <p:nvPr/>
            </p:nvSpPr>
            <p:spPr bwMode="auto">
              <a:xfrm>
                <a:off x="3816" y="249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26" name="Line 1417"/>
              <p:cNvSpPr>
                <a:spLocks noChangeShapeType="1"/>
              </p:cNvSpPr>
              <p:nvPr/>
            </p:nvSpPr>
            <p:spPr bwMode="auto">
              <a:xfrm>
                <a:off x="3816" y="251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27" name="Line 1418"/>
              <p:cNvSpPr>
                <a:spLocks noChangeShapeType="1"/>
              </p:cNvSpPr>
              <p:nvPr/>
            </p:nvSpPr>
            <p:spPr bwMode="auto">
              <a:xfrm>
                <a:off x="3816" y="253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28" name="Line 1419"/>
              <p:cNvSpPr>
                <a:spLocks noChangeShapeType="1"/>
              </p:cNvSpPr>
              <p:nvPr/>
            </p:nvSpPr>
            <p:spPr bwMode="auto">
              <a:xfrm>
                <a:off x="3816" y="255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29" name="Line 1420"/>
              <p:cNvSpPr>
                <a:spLocks noChangeShapeType="1"/>
              </p:cNvSpPr>
              <p:nvPr/>
            </p:nvSpPr>
            <p:spPr bwMode="auto">
              <a:xfrm>
                <a:off x="3816" y="257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30" name="Line 1421"/>
              <p:cNvSpPr>
                <a:spLocks noChangeShapeType="1"/>
              </p:cNvSpPr>
              <p:nvPr/>
            </p:nvSpPr>
            <p:spPr bwMode="auto">
              <a:xfrm>
                <a:off x="3816" y="259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31" name="Line 1422"/>
              <p:cNvSpPr>
                <a:spLocks noChangeShapeType="1"/>
              </p:cNvSpPr>
              <p:nvPr/>
            </p:nvSpPr>
            <p:spPr bwMode="auto">
              <a:xfrm>
                <a:off x="3816" y="261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32" name="Line 1423"/>
              <p:cNvSpPr>
                <a:spLocks noChangeShapeType="1"/>
              </p:cNvSpPr>
              <p:nvPr/>
            </p:nvSpPr>
            <p:spPr bwMode="auto">
              <a:xfrm>
                <a:off x="3816" y="263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33" name="Line 1424"/>
              <p:cNvSpPr>
                <a:spLocks noChangeShapeType="1"/>
              </p:cNvSpPr>
              <p:nvPr/>
            </p:nvSpPr>
            <p:spPr bwMode="auto">
              <a:xfrm>
                <a:off x="3816" y="265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34" name="Line 1425"/>
              <p:cNvSpPr>
                <a:spLocks noChangeShapeType="1"/>
              </p:cNvSpPr>
              <p:nvPr/>
            </p:nvSpPr>
            <p:spPr bwMode="auto">
              <a:xfrm>
                <a:off x="3816" y="267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35" name="Line 1426"/>
              <p:cNvSpPr>
                <a:spLocks noChangeShapeType="1"/>
              </p:cNvSpPr>
              <p:nvPr/>
            </p:nvSpPr>
            <p:spPr bwMode="auto">
              <a:xfrm>
                <a:off x="3816" y="269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936" name="Line 1427"/>
              <p:cNvSpPr>
                <a:spLocks noChangeShapeType="1"/>
              </p:cNvSpPr>
              <p:nvPr/>
            </p:nvSpPr>
            <p:spPr bwMode="auto">
              <a:xfrm>
                <a:off x="3816" y="2717"/>
                <a:ext cx="1" cy="8"/>
              </a:xfrm>
              <a:prstGeom prst="line">
                <a:avLst/>
              </a:prstGeom>
              <a:noFill/>
              <a:ln w="3175">
                <a:solidFill>
                  <a:srgbClr val="000000"/>
                </a:solidFill>
                <a:round/>
                <a:headEnd/>
                <a:tailEnd/>
              </a:ln>
            </p:spPr>
            <p:txBody>
              <a:bodyPr>
                <a:prstTxWarp prst="textNoShape">
                  <a:avLst/>
                </a:prstTxWarp>
              </a:bodyPr>
              <a:lstStyle/>
              <a:p>
                <a:endParaRPr lang="en-US"/>
              </a:p>
            </p:txBody>
          </p:sp>
        </p:grpSp>
        <p:grpSp>
          <p:nvGrpSpPr>
            <p:cNvPr id="10" name="Group 2622"/>
            <p:cNvGrpSpPr>
              <a:grpSpLocks/>
            </p:cNvGrpSpPr>
            <p:nvPr/>
          </p:nvGrpSpPr>
          <p:grpSpPr bwMode="auto">
            <a:xfrm>
              <a:off x="3816" y="1025"/>
              <a:ext cx="655" cy="2093"/>
              <a:chOff x="3816" y="1025"/>
              <a:chExt cx="655" cy="2093"/>
            </a:xfrm>
          </p:grpSpPr>
          <p:sp>
            <p:nvSpPr>
              <p:cNvPr id="38865" name="Line 1429"/>
              <p:cNvSpPr>
                <a:spLocks noChangeShapeType="1"/>
              </p:cNvSpPr>
              <p:nvPr/>
            </p:nvSpPr>
            <p:spPr bwMode="auto">
              <a:xfrm>
                <a:off x="3816" y="273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66" name="Line 1430"/>
              <p:cNvSpPr>
                <a:spLocks noChangeShapeType="1"/>
              </p:cNvSpPr>
              <p:nvPr/>
            </p:nvSpPr>
            <p:spPr bwMode="auto">
              <a:xfrm>
                <a:off x="3816" y="275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67" name="Line 1431"/>
              <p:cNvSpPr>
                <a:spLocks noChangeShapeType="1"/>
              </p:cNvSpPr>
              <p:nvPr/>
            </p:nvSpPr>
            <p:spPr bwMode="auto">
              <a:xfrm>
                <a:off x="3816" y="277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68" name="Line 1432"/>
              <p:cNvSpPr>
                <a:spLocks noChangeShapeType="1"/>
              </p:cNvSpPr>
              <p:nvPr/>
            </p:nvSpPr>
            <p:spPr bwMode="auto">
              <a:xfrm>
                <a:off x="3816" y="2798"/>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69" name="Line 1433"/>
              <p:cNvSpPr>
                <a:spLocks noChangeShapeType="1"/>
              </p:cNvSpPr>
              <p:nvPr/>
            </p:nvSpPr>
            <p:spPr bwMode="auto">
              <a:xfrm>
                <a:off x="3816" y="281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70" name="Line 1434"/>
              <p:cNvSpPr>
                <a:spLocks noChangeShapeType="1"/>
              </p:cNvSpPr>
              <p:nvPr/>
            </p:nvSpPr>
            <p:spPr bwMode="auto">
              <a:xfrm>
                <a:off x="3816" y="283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71" name="Line 1435"/>
              <p:cNvSpPr>
                <a:spLocks noChangeShapeType="1"/>
              </p:cNvSpPr>
              <p:nvPr/>
            </p:nvSpPr>
            <p:spPr bwMode="auto">
              <a:xfrm>
                <a:off x="3816" y="285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72" name="Line 1436"/>
              <p:cNvSpPr>
                <a:spLocks noChangeShapeType="1"/>
              </p:cNvSpPr>
              <p:nvPr/>
            </p:nvSpPr>
            <p:spPr bwMode="auto">
              <a:xfrm>
                <a:off x="3816" y="287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73" name="Line 1437"/>
              <p:cNvSpPr>
                <a:spLocks noChangeShapeType="1"/>
              </p:cNvSpPr>
              <p:nvPr/>
            </p:nvSpPr>
            <p:spPr bwMode="auto">
              <a:xfrm>
                <a:off x="3816" y="289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74" name="Line 1438"/>
              <p:cNvSpPr>
                <a:spLocks noChangeShapeType="1"/>
              </p:cNvSpPr>
              <p:nvPr/>
            </p:nvSpPr>
            <p:spPr bwMode="auto">
              <a:xfrm>
                <a:off x="3816" y="292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75" name="Line 1439"/>
              <p:cNvSpPr>
                <a:spLocks noChangeShapeType="1"/>
              </p:cNvSpPr>
              <p:nvPr/>
            </p:nvSpPr>
            <p:spPr bwMode="auto">
              <a:xfrm>
                <a:off x="3816" y="294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76" name="Line 1440"/>
              <p:cNvSpPr>
                <a:spLocks noChangeShapeType="1"/>
              </p:cNvSpPr>
              <p:nvPr/>
            </p:nvSpPr>
            <p:spPr bwMode="auto">
              <a:xfrm>
                <a:off x="3816" y="296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77" name="Line 1441"/>
              <p:cNvSpPr>
                <a:spLocks noChangeShapeType="1"/>
              </p:cNvSpPr>
              <p:nvPr/>
            </p:nvSpPr>
            <p:spPr bwMode="auto">
              <a:xfrm>
                <a:off x="3816" y="298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78" name="Line 1442"/>
              <p:cNvSpPr>
                <a:spLocks noChangeShapeType="1"/>
              </p:cNvSpPr>
              <p:nvPr/>
            </p:nvSpPr>
            <p:spPr bwMode="auto">
              <a:xfrm>
                <a:off x="3816" y="299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79" name="Line 1443"/>
              <p:cNvSpPr>
                <a:spLocks noChangeShapeType="1"/>
              </p:cNvSpPr>
              <p:nvPr/>
            </p:nvSpPr>
            <p:spPr bwMode="auto">
              <a:xfrm>
                <a:off x="3816" y="302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80" name="Line 1444"/>
              <p:cNvSpPr>
                <a:spLocks noChangeShapeType="1"/>
              </p:cNvSpPr>
              <p:nvPr/>
            </p:nvSpPr>
            <p:spPr bwMode="auto">
              <a:xfrm>
                <a:off x="3816" y="304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81" name="Line 1445"/>
              <p:cNvSpPr>
                <a:spLocks noChangeShapeType="1"/>
              </p:cNvSpPr>
              <p:nvPr/>
            </p:nvSpPr>
            <p:spPr bwMode="auto">
              <a:xfrm>
                <a:off x="3816" y="306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82" name="Line 1446"/>
              <p:cNvSpPr>
                <a:spLocks noChangeShapeType="1"/>
              </p:cNvSpPr>
              <p:nvPr/>
            </p:nvSpPr>
            <p:spPr bwMode="auto">
              <a:xfrm>
                <a:off x="3816" y="3080"/>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83" name="Line 1447"/>
              <p:cNvSpPr>
                <a:spLocks noChangeShapeType="1"/>
              </p:cNvSpPr>
              <p:nvPr/>
            </p:nvSpPr>
            <p:spPr bwMode="auto">
              <a:xfrm>
                <a:off x="3816" y="310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84" name="Line 1448"/>
              <p:cNvSpPr>
                <a:spLocks noChangeShapeType="1"/>
              </p:cNvSpPr>
              <p:nvPr/>
            </p:nvSpPr>
            <p:spPr bwMode="auto">
              <a:xfrm>
                <a:off x="3881"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85" name="Line 1449"/>
              <p:cNvSpPr>
                <a:spLocks noChangeShapeType="1"/>
              </p:cNvSpPr>
              <p:nvPr/>
            </p:nvSpPr>
            <p:spPr bwMode="auto">
              <a:xfrm>
                <a:off x="3947"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86" name="Line 1450"/>
              <p:cNvSpPr>
                <a:spLocks noChangeShapeType="1"/>
              </p:cNvSpPr>
              <p:nvPr/>
            </p:nvSpPr>
            <p:spPr bwMode="auto">
              <a:xfrm>
                <a:off x="4012"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87" name="Line 1451"/>
              <p:cNvSpPr>
                <a:spLocks noChangeShapeType="1"/>
              </p:cNvSpPr>
              <p:nvPr/>
            </p:nvSpPr>
            <p:spPr bwMode="auto">
              <a:xfrm>
                <a:off x="4078"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88" name="Line 1452"/>
              <p:cNvSpPr>
                <a:spLocks noChangeShapeType="1"/>
              </p:cNvSpPr>
              <p:nvPr/>
            </p:nvSpPr>
            <p:spPr bwMode="auto">
              <a:xfrm>
                <a:off x="4143" y="3060"/>
                <a:ext cx="1" cy="5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89" name="Line 1453"/>
              <p:cNvSpPr>
                <a:spLocks noChangeShapeType="1"/>
              </p:cNvSpPr>
              <p:nvPr/>
            </p:nvSpPr>
            <p:spPr bwMode="auto">
              <a:xfrm>
                <a:off x="4143" y="102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90" name="Line 1454"/>
              <p:cNvSpPr>
                <a:spLocks noChangeShapeType="1"/>
              </p:cNvSpPr>
              <p:nvPr/>
            </p:nvSpPr>
            <p:spPr bwMode="auto">
              <a:xfrm>
                <a:off x="4143" y="104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91" name="Line 1455"/>
              <p:cNvSpPr>
                <a:spLocks noChangeShapeType="1"/>
              </p:cNvSpPr>
              <p:nvPr/>
            </p:nvSpPr>
            <p:spPr bwMode="auto">
              <a:xfrm>
                <a:off x="4143" y="106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92" name="Line 1456"/>
              <p:cNvSpPr>
                <a:spLocks noChangeShapeType="1"/>
              </p:cNvSpPr>
              <p:nvPr/>
            </p:nvSpPr>
            <p:spPr bwMode="auto">
              <a:xfrm>
                <a:off x="4143" y="108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93" name="Line 1457"/>
              <p:cNvSpPr>
                <a:spLocks noChangeShapeType="1"/>
              </p:cNvSpPr>
              <p:nvPr/>
            </p:nvSpPr>
            <p:spPr bwMode="auto">
              <a:xfrm>
                <a:off x="4143" y="110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94" name="Line 1458"/>
              <p:cNvSpPr>
                <a:spLocks noChangeShapeType="1"/>
              </p:cNvSpPr>
              <p:nvPr/>
            </p:nvSpPr>
            <p:spPr bwMode="auto">
              <a:xfrm>
                <a:off x="4143" y="112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95" name="Line 1459"/>
              <p:cNvSpPr>
                <a:spLocks noChangeShapeType="1"/>
              </p:cNvSpPr>
              <p:nvPr/>
            </p:nvSpPr>
            <p:spPr bwMode="auto">
              <a:xfrm>
                <a:off x="4143" y="114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96" name="Line 1460"/>
              <p:cNvSpPr>
                <a:spLocks noChangeShapeType="1"/>
              </p:cNvSpPr>
              <p:nvPr/>
            </p:nvSpPr>
            <p:spPr bwMode="auto">
              <a:xfrm>
                <a:off x="4143" y="116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97" name="Line 1461"/>
              <p:cNvSpPr>
                <a:spLocks noChangeShapeType="1"/>
              </p:cNvSpPr>
              <p:nvPr/>
            </p:nvSpPr>
            <p:spPr bwMode="auto">
              <a:xfrm>
                <a:off x="4143" y="118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98" name="Line 1462"/>
              <p:cNvSpPr>
                <a:spLocks noChangeShapeType="1"/>
              </p:cNvSpPr>
              <p:nvPr/>
            </p:nvSpPr>
            <p:spPr bwMode="auto">
              <a:xfrm>
                <a:off x="4143" y="120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99" name="Line 1463"/>
              <p:cNvSpPr>
                <a:spLocks noChangeShapeType="1"/>
              </p:cNvSpPr>
              <p:nvPr/>
            </p:nvSpPr>
            <p:spPr bwMode="auto">
              <a:xfrm>
                <a:off x="4143" y="122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00" name="Line 1464"/>
              <p:cNvSpPr>
                <a:spLocks noChangeShapeType="1"/>
              </p:cNvSpPr>
              <p:nvPr/>
            </p:nvSpPr>
            <p:spPr bwMode="auto">
              <a:xfrm>
                <a:off x="4143" y="124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01" name="Line 1465"/>
              <p:cNvSpPr>
                <a:spLocks noChangeShapeType="1"/>
              </p:cNvSpPr>
              <p:nvPr/>
            </p:nvSpPr>
            <p:spPr bwMode="auto">
              <a:xfrm>
                <a:off x="4143" y="126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02" name="Line 1466"/>
              <p:cNvSpPr>
                <a:spLocks noChangeShapeType="1"/>
              </p:cNvSpPr>
              <p:nvPr/>
            </p:nvSpPr>
            <p:spPr bwMode="auto">
              <a:xfrm>
                <a:off x="4143" y="128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03" name="Line 1467"/>
              <p:cNvSpPr>
                <a:spLocks noChangeShapeType="1"/>
              </p:cNvSpPr>
              <p:nvPr/>
            </p:nvSpPr>
            <p:spPr bwMode="auto">
              <a:xfrm>
                <a:off x="4143" y="130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04" name="Line 1468"/>
              <p:cNvSpPr>
                <a:spLocks noChangeShapeType="1"/>
              </p:cNvSpPr>
              <p:nvPr/>
            </p:nvSpPr>
            <p:spPr bwMode="auto">
              <a:xfrm>
                <a:off x="4143" y="132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05" name="Line 1469"/>
              <p:cNvSpPr>
                <a:spLocks noChangeShapeType="1"/>
              </p:cNvSpPr>
              <p:nvPr/>
            </p:nvSpPr>
            <p:spPr bwMode="auto">
              <a:xfrm>
                <a:off x="4143" y="134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06" name="Line 1470"/>
              <p:cNvSpPr>
                <a:spLocks noChangeShapeType="1"/>
              </p:cNvSpPr>
              <p:nvPr/>
            </p:nvSpPr>
            <p:spPr bwMode="auto">
              <a:xfrm>
                <a:off x="4143" y="136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07" name="Line 1471"/>
              <p:cNvSpPr>
                <a:spLocks noChangeShapeType="1"/>
              </p:cNvSpPr>
              <p:nvPr/>
            </p:nvSpPr>
            <p:spPr bwMode="auto">
              <a:xfrm>
                <a:off x="4143" y="138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08" name="Line 1472"/>
              <p:cNvSpPr>
                <a:spLocks noChangeShapeType="1"/>
              </p:cNvSpPr>
              <p:nvPr/>
            </p:nvSpPr>
            <p:spPr bwMode="auto">
              <a:xfrm>
                <a:off x="4143" y="140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09" name="Line 1473"/>
              <p:cNvSpPr>
                <a:spLocks noChangeShapeType="1"/>
              </p:cNvSpPr>
              <p:nvPr/>
            </p:nvSpPr>
            <p:spPr bwMode="auto">
              <a:xfrm>
                <a:off x="4143" y="142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10" name="Line 1474"/>
              <p:cNvSpPr>
                <a:spLocks noChangeShapeType="1"/>
              </p:cNvSpPr>
              <p:nvPr/>
            </p:nvSpPr>
            <p:spPr bwMode="auto">
              <a:xfrm>
                <a:off x="4143" y="144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911" name="Line 1475"/>
              <p:cNvSpPr>
                <a:spLocks noChangeShapeType="1"/>
              </p:cNvSpPr>
              <p:nvPr/>
            </p:nvSpPr>
            <p:spPr bwMode="auto">
              <a:xfrm>
                <a:off x="4143" y="146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84" name="Line 1476"/>
              <p:cNvSpPr>
                <a:spLocks noChangeShapeType="1"/>
              </p:cNvSpPr>
              <p:nvPr/>
            </p:nvSpPr>
            <p:spPr bwMode="auto">
              <a:xfrm>
                <a:off x="4143" y="148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85" name="Line 1477"/>
              <p:cNvSpPr>
                <a:spLocks noChangeShapeType="1"/>
              </p:cNvSpPr>
              <p:nvPr/>
            </p:nvSpPr>
            <p:spPr bwMode="auto">
              <a:xfrm>
                <a:off x="4143" y="150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86" name="Line 1478"/>
              <p:cNvSpPr>
                <a:spLocks noChangeShapeType="1"/>
              </p:cNvSpPr>
              <p:nvPr/>
            </p:nvSpPr>
            <p:spPr bwMode="auto">
              <a:xfrm>
                <a:off x="4143" y="152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87" name="Line 1479"/>
              <p:cNvSpPr>
                <a:spLocks noChangeShapeType="1"/>
              </p:cNvSpPr>
              <p:nvPr/>
            </p:nvSpPr>
            <p:spPr bwMode="auto">
              <a:xfrm>
                <a:off x="4143" y="154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88" name="Line 1480"/>
              <p:cNvSpPr>
                <a:spLocks noChangeShapeType="1"/>
              </p:cNvSpPr>
              <p:nvPr/>
            </p:nvSpPr>
            <p:spPr bwMode="auto">
              <a:xfrm>
                <a:off x="4143" y="156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89" name="Line 1481"/>
              <p:cNvSpPr>
                <a:spLocks noChangeShapeType="1"/>
              </p:cNvSpPr>
              <p:nvPr/>
            </p:nvSpPr>
            <p:spPr bwMode="auto">
              <a:xfrm>
                <a:off x="4143" y="158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90" name="Line 1482"/>
              <p:cNvSpPr>
                <a:spLocks noChangeShapeType="1"/>
              </p:cNvSpPr>
              <p:nvPr/>
            </p:nvSpPr>
            <p:spPr bwMode="auto">
              <a:xfrm>
                <a:off x="4143" y="161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91" name="Line 1483"/>
              <p:cNvSpPr>
                <a:spLocks noChangeShapeType="1"/>
              </p:cNvSpPr>
              <p:nvPr/>
            </p:nvSpPr>
            <p:spPr bwMode="auto">
              <a:xfrm>
                <a:off x="4143" y="163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92" name="Line 1484"/>
              <p:cNvSpPr>
                <a:spLocks noChangeShapeType="1"/>
              </p:cNvSpPr>
              <p:nvPr/>
            </p:nvSpPr>
            <p:spPr bwMode="auto">
              <a:xfrm>
                <a:off x="4143" y="165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93" name="Line 1485"/>
              <p:cNvSpPr>
                <a:spLocks noChangeShapeType="1"/>
              </p:cNvSpPr>
              <p:nvPr/>
            </p:nvSpPr>
            <p:spPr bwMode="auto">
              <a:xfrm>
                <a:off x="4143" y="167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94" name="Line 1486"/>
              <p:cNvSpPr>
                <a:spLocks noChangeShapeType="1"/>
              </p:cNvSpPr>
              <p:nvPr/>
            </p:nvSpPr>
            <p:spPr bwMode="auto">
              <a:xfrm>
                <a:off x="4143" y="169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95" name="Line 1487"/>
              <p:cNvSpPr>
                <a:spLocks noChangeShapeType="1"/>
              </p:cNvSpPr>
              <p:nvPr/>
            </p:nvSpPr>
            <p:spPr bwMode="auto">
              <a:xfrm>
                <a:off x="4143" y="171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96" name="Line 1488"/>
              <p:cNvSpPr>
                <a:spLocks noChangeShapeType="1"/>
              </p:cNvSpPr>
              <p:nvPr/>
            </p:nvSpPr>
            <p:spPr bwMode="auto">
              <a:xfrm>
                <a:off x="4143" y="173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97" name="Line 1489"/>
              <p:cNvSpPr>
                <a:spLocks noChangeShapeType="1"/>
              </p:cNvSpPr>
              <p:nvPr/>
            </p:nvSpPr>
            <p:spPr bwMode="auto">
              <a:xfrm>
                <a:off x="4143" y="175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98" name="Line 1490"/>
              <p:cNvSpPr>
                <a:spLocks noChangeShapeType="1"/>
              </p:cNvSpPr>
              <p:nvPr/>
            </p:nvSpPr>
            <p:spPr bwMode="auto">
              <a:xfrm>
                <a:off x="4143" y="177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599" name="Line 1491"/>
              <p:cNvSpPr>
                <a:spLocks noChangeShapeType="1"/>
              </p:cNvSpPr>
              <p:nvPr/>
            </p:nvSpPr>
            <p:spPr bwMode="auto">
              <a:xfrm>
                <a:off x="4143" y="17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00" name="Line 1492"/>
              <p:cNvSpPr>
                <a:spLocks noChangeShapeType="1"/>
              </p:cNvSpPr>
              <p:nvPr/>
            </p:nvSpPr>
            <p:spPr bwMode="auto">
              <a:xfrm>
                <a:off x="4143" y="181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01" name="Line 1493"/>
              <p:cNvSpPr>
                <a:spLocks noChangeShapeType="1"/>
              </p:cNvSpPr>
              <p:nvPr/>
            </p:nvSpPr>
            <p:spPr bwMode="auto">
              <a:xfrm>
                <a:off x="4143" y="183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02" name="Line 1494"/>
              <p:cNvSpPr>
                <a:spLocks noChangeShapeType="1"/>
              </p:cNvSpPr>
              <p:nvPr/>
            </p:nvSpPr>
            <p:spPr bwMode="auto">
              <a:xfrm>
                <a:off x="4143" y="185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03" name="Line 1495"/>
              <p:cNvSpPr>
                <a:spLocks noChangeShapeType="1"/>
              </p:cNvSpPr>
              <p:nvPr/>
            </p:nvSpPr>
            <p:spPr bwMode="auto">
              <a:xfrm>
                <a:off x="4143" y="187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04" name="Line 1496"/>
              <p:cNvSpPr>
                <a:spLocks noChangeShapeType="1"/>
              </p:cNvSpPr>
              <p:nvPr/>
            </p:nvSpPr>
            <p:spPr bwMode="auto">
              <a:xfrm>
                <a:off x="4143" y="18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05" name="Line 1497"/>
              <p:cNvSpPr>
                <a:spLocks noChangeShapeType="1"/>
              </p:cNvSpPr>
              <p:nvPr/>
            </p:nvSpPr>
            <p:spPr bwMode="auto">
              <a:xfrm>
                <a:off x="4143" y="191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06" name="Line 1498"/>
              <p:cNvSpPr>
                <a:spLocks noChangeShapeType="1"/>
              </p:cNvSpPr>
              <p:nvPr/>
            </p:nvSpPr>
            <p:spPr bwMode="auto">
              <a:xfrm>
                <a:off x="4143" y="193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07" name="Line 1499"/>
              <p:cNvSpPr>
                <a:spLocks noChangeShapeType="1"/>
              </p:cNvSpPr>
              <p:nvPr/>
            </p:nvSpPr>
            <p:spPr bwMode="auto">
              <a:xfrm>
                <a:off x="4143" y="195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08" name="Line 1500"/>
              <p:cNvSpPr>
                <a:spLocks noChangeShapeType="1"/>
              </p:cNvSpPr>
              <p:nvPr/>
            </p:nvSpPr>
            <p:spPr bwMode="auto">
              <a:xfrm>
                <a:off x="4143" y="197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09" name="Line 1501"/>
              <p:cNvSpPr>
                <a:spLocks noChangeShapeType="1"/>
              </p:cNvSpPr>
              <p:nvPr/>
            </p:nvSpPr>
            <p:spPr bwMode="auto">
              <a:xfrm>
                <a:off x="4143" y="199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10" name="Line 1502"/>
              <p:cNvSpPr>
                <a:spLocks noChangeShapeType="1"/>
              </p:cNvSpPr>
              <p:nvPr/>
            </p:nvSpPr>
            <p:spPr bwMode="auto">
              <a:xfrm>
                <a:off x="4143" y="201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11" name="Line 1503"/>
              <p:cNvSpPr>
                <a:spLocks noChangeShapeType="1"/>
              </p:cNvSpPr>
              <p:nvPr/>
            </p:nvSpPr>
            <p:spPr bwMode="auto">
              <a:xfrm>
                <a:off x="4143" y="203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12" name="Line 1504"/>
              <p:cNvSpPr>
                <a:spLocks noChangeShapeType="1"/>
              </p:cNvSpPr>
              <p:nvPr/>
            </p:nvSpPr>
            <p:spPr bwMode="auto">
              <a:xfrm>
                <a:off x="4143" y="205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13" name="Line 1505"/>
              <p:cNvSpPr>
                <a:spLocks noChangeShapeType="1"/>
              </p:cNvSpPr>
              <p:nvPr/>
            </p:nvSpPr>
            <p:spPr bwMode="auto">
              <a:xfrm>
                <a:off x="4143" y="207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14" name="Line 1506"/>
              <p:cNvSpPr>
                <a:spLocks noChangeShapeType="1"/>
              </p:cNvSpPr>
              <p:nvPr/>
            </p:nvSpPr>
            <p:spPr bwMode="auto">
              <a:xfrm>
                <a:off x="4143" y="20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15" name="Line 1507"/>
              <p:cNvSpPr>
                <a:spLocks noChangeShapeType="1"/>
              </p:cNvSpPr>
              <p:nvPr/>
            </p:nvSpPr>
            <p:spPr bwMode="auto">
              <a:xfrm>
                <a:off x="4143" y="211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16" name="Line 1508"/>
              <p:cNvSpPr>
                <a:spLocks noChangeShapeType="1"/>
              </p:cNvSpPr>
              <p:nvPr/>
            </p:nvSpPr>
            <p:spPr bwMode="auto">
              <a:xfrm>
                <a:off x="4143" y="213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17" name="Line 1509"/>
              <p:cNvSpPr>
                <a:spLocks noChangeShapeType="1"/>
              </p:cNvSpPr>
              <p:nvPr/>
            </p:nvSpPr>
            <p:spPr bwMode="auto">
              <a:xfrm>
                <a:off x="4143" y="215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18" name="Line 1510"/>
              <p:cNvSpPr>
                <a:spLocks noChangeShapeType="1"/>
              </p:cNvSpPr>
              <p:nvPr/>
            </p:nvSpPr>
            <p:spPr bwMode="auto">
              <a:xfrm>
                <a:off x="4143" y="217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19" name="Line 1511"/>
              <p:cNvSpPr>
                <a:spLocks noChangeShapeType="1"/>
              </p:cNvSpPr>
              <p:nvPr/>
            </p:nvSpPr>
            <p:spPr bwMode="auto">
              <a:xfrm>
                <a:off x="4143" y="21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20" name="Line 1512"/>
              <p:cNvSpPr>
                <a:spLocks noChangeShapeType="1"/>
              </p:cNvSpPr>
              <p:nvPr/>
            </p:nvSpPr>
            <p:spPr bwMode="auto">
              <a:xfrm>
                <a:off x="4143" y="221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21" name="Line 1513"/>
              <p:cNvSpPr>
                <a:spLocks noChangeShapeType="1"/>
              </p:cNvSpPr>
              <p:nvPr/>
            </p:nvSpPr>
            <p:spPr bwMode="auto">
              <a:xfrm>
                <a:off x="4143" y="223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22" name="Line 1514"/>
              <p:cNvSpPr>
                <a:spLocks noChangeShapeType="1"/>
              </p:cNvSpPr>
              <p:nvPr/>
            </p:nvSpPr>
            <p:spPr bwMode="auto">
              <a:xfrm>
                <a:off x="4143" y="225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23" name="Line 1515"/>
              <p:cNvSpPr>
                <a:spLocks noChangeShapeType="1"/>
              </p:cNvSpPr>
              <p:nvPr/>
            </p:nvSpPr>
            <p:spPr bwMode="auto">
              <a:xfrm>
                <a:off x="4143" y="227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24" name="Line 1516"/>
              <p:cNvSpPr>
                <a:spLocks noChangeShapeType="1"/>
              </p:cNvSpPr>
              <p:nvPr/>
            </p:nvSpPr>
            <p:spPr bwMode="auto">
              <a:xfrm>
                <a:off x="4143" y="229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25" name="Line 1517"/>
              <p:cNvSpPr>
                <a:spLocks noChangeShapeType="1"/>
              </p:cNvSpPr>
              <p:nvPr/>
            </p:nvSpPr>
            <p:spPr bwMode="auto">
              <a:xfrm>
                <a:off x="4143" y="231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26" name="Line 1518"/>
              <p:cNvSpPr>
                <a:spLocks noChangeShapeType="1"/>
              </p:cNvSpPr>
              <p:nvPr/>
            </p:nvSpPr>
            <p:spPr bwMode="auto">
              <a:xfrm>
                <a:off x="4143" y="233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27" name="Line 1519"/>
              <p:cNvSpPr>
                <a:spLocks noChangeShapeType="1"/>
              </p:cNvSpPr>
              <p:nvPr/>
            </p:nvSpPr>
            <p:spPr bwMode="auto">
              <a:xfrm>
                <a:off x="4143" y="235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28" name="Line 1520"/>
              <p:cNvSpPr>
                <a:spLocks noChangeShapeType="1"/>
              </p:cNvSpPr>
              <p:nvPr/>
            </p:nvSpPr>
            <p:spPr bwMode="auto">
              <a:xfrm>
                <a:off x="4143" y="237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29" name="Line 1521"/>
              <p:cNvSpPr>
                <a:spLocks noChangeShapeType="1"/>
              </p:cNvSpPr>
              <p:nvPr/>
            </p:nvSpPr>
            <p:spPr bwMode="auto">
              <a:xfrm>
                <a:off x="4143" y="239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30" name="Line 1522"/>
              <p:cNvSpPr>
                <a:spLocks noChangeShapeType="1"/>
              </p:cNvSpPr>
              <p:nvPr/>
            </p:nvSpPr>
            <p:spPr bwMode="auto">
              <a:xfrm>
                <a:off x="4143" y="241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31" name="Line 1523"/>
              <p:cNvSpPr>
                <a:spLocks noChangeShapeType="1"/>
              </p:cNvSpPr>
              <p:nvPr/>
            </p:nvSpPr>
            <p:spPr bwMode="auto">
              <a:xfrm>
                <a:off x="4143" y="243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32" name="Line 1524"/>
              <p:cNvSpPr>
                <a:spLocks noChangeShapeType="1"/>
              </p:cNvSpPr>
              <p:nvPr/>
            </p:nvSpPr>
            <p:spPr bwMode="auto">
              <a:xfrm>
                <a:off x="4143" y="245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33" name="Line 1525"/>
              <p:cNvSpPr>
                <a:spLocks noChangeShapeType="1"/>
              </p:cNvSpPr>
              <p:nvPr/>
            </p:nvSpPr>
            <p:spPr bwMode="auto">
              <a:xfrm>
                <a:off x="4143" y="247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34" name="Line 1526"/>
              <p:cNvSpPr>
                <a:spLocks noChangeShapeType="1"/>
              </p:cNvSpPr>
              <p:nvPr/>
            </p:nvSpPr>
            <p:spPr bwMode="auto">
              <a:xfrm>
                <a:off x="4143" y="249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35" name="Line 1527"/>
              <p:cNvSpPr>
                <a:spLocks noChangeShapeType="1"/>
              </p:cNvSpPr>
              <p:nvPr/>
            </p:nvSpPr>
            <p:spPr bwMode="auto">
              <a:xfrm>
                <a:off x="4143" y="251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36" name="Line 1528"/>
              <p:cNvSpPr>
                <a:spLocks noChangeShapeType="1"/>
              </p:cNvSpPr>
              <p:nvPr/>
            </p:nvSpPr>
            <p:spPr bwMode="auto">
              <a:xfrm>
                <a:off x="4143" y="253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37" name="Line 1529"/>
              <p:cNvSpPr>
                <a:spLocks noChangeShapeType="1"/>
              </p:cNvSpPr>
              <p:nvPr/>
            </p:nvSpPr>
            <p:spPr bwMode="auto">
              <a:xfrm>
                <a:off x="4143" y="255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38" name="Line 1530"/>
              <p:cNvSpPr>
                <a:spLocks noChangeShapeType="1"/>
              </p:cNvSpPr>
              <p:nvPr/>
            </p:nvSpPr>
            <p:spPr bwMode="auto">
              <a:xfrm>
                <a:off x="4143" y="257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39" name="Line 1531"/>
              <p:cNvSpPr>
                <a:spLocks noChangeShapeType="1"/>
              </p:cNvSpPr>
              <p:nvPr/>
            </p:nvSpPr>
            <p:spPr bwMode="auto">
              <a:xfrm>
                <a:off x="4143" y="259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40" name="Line 1532"/>
              <p:cNvSpPr>
                <a:spLocks noChangeShapeType="1"/>
              </p:cNvSpPr>
              <p:nvPr/>
            </p:nvSpPr>
            <p:spPr bwMode="auto">
              <a:xfrm>
                <a:off x="4143" y="261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41" name="Line 1533"/>
              <p:cNvSpPr>
                <a:spLocks noChangeShapeType="1"/>
              </p:cNvSpPr>
              <p:nvPr/>
            </p:nvSpPr>
            <p:spPr bwMode="auto">
              <a:xfrm>
                <a:off x="4143" y="263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42" name="Line 1534"/>
              <p:cNvSpPr>
                <a:spLocks noChangeShapeType="1"/>
              </p:cNvSpPr>
              <p:nvPr/>
            </p:nvSpPr>
            <p:spPr bwMode="auto">
              <a:xfrm>
                <a:off x="4143" y="265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43" name="Line 1535"/>
              <p:cNvSpPr>
                <a:spLocks noChangeShapeType="1"/>
              </p:cNvSpPr>
              <p:nvPr/>
            </p:nvSpPr>
            <p:spPr bwMode="auto">
              <a:xfrm>
                <a:off x="4143" y="267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44" name="Line 1536"/>
              <p:cNvSpPr>
                <a:spLocks noChangeShapeType="1"/>
              </p:cNvSpPr>
              <p:nvPr/>
            </p:nvSpPr>
            <p:spPr bwMode="auto">
              <a:xfrm>
                <a:off x="4143" y="269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45" name="Line 1537"/>
              <p:cNvSpPr>
                <a:spLocks noChangeShapeType="1"/>
              </p:cNvSpPr>
              <p:nvPr/>
            </p:nvSpPr>
            <p:spPr bwMode="auto">
              <a:xfrm>
                <a:off x="4143" y="271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46" name="Line 1538"/>
              <p:cNvSpPr>
                <a:spLocks noChangeShapeType="1"/>
              </p:cNvSpPr>
              <p:nvPr/>
            </p:nvSpPr>
            <p:spPr bwMode="auto">
              <a:xfrm>
                <a:off x="4143" y="273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47" name="Line 1539"/>
              <p:cNvSpPr>
                <a:spLocks noChangeShapeType="1"/>
              </p:cNvSpPr>
              <p:nvPr/>
            </p:nvSpPr>
            <p:spPr bwMode="auto">
              <a:xfrm>
                <a:off x="4143" y="275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48" name="Line 1540"/>
              <p:cNvSpPr>
                <a:spLocks noChangeShapeType="1"/>
              </p:cNvSpPr>
              <p:nvPr/>
            </p:nvSpPr>
            <p:spPr bwMode="auto">
              <a:xfrm>
                <a:off x="4143" y="277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49" name="Line 1541"/>
              <p:cNvSpPr>
                <a:spLocks noChangeShapeType="1"/>
              </p:cNvSpPr>
              <p:nvPr/>
            </p:nvSpPr>
            <p:spPr bwMode="auto">
              <a:xfrm>
                <a:off x="4143" y="2798"/>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50" name="Line 1542"/>
              <p:cNvSpPr>
                <a:spLocks noChangeShapeType="1"/>
              </p:cNvSpPr>
              <p:nvPr/>
            </p:nvSpPr>
            <p:spPr bwMode="auto">
              <a:xfrm>
                <a:off x="4143" y="281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51" name="Line 1543"/>
              <p:cNvSpPr>
                <a:spLocks noChangeShapeType="1"/>
              </p:cNvSpPr>
              <p:nvPr/>
            </p:nvSpPr>
            <p:spPr bwMode="auto">
              <a:xfrm>
                <a:off x="4143" y="283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52" name="Line 1544"/>
              <p:cNvSpPr>
                <a:spLocks noChangeShapeType="1"/>
              </p:cNvSpPr>
              <p:nvPr/>
            </p:nvSpPr>
            <p:spPr bwMode="auto">
              <a:xfrm>
                <a:off x="4143" y="285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53" name="Line 1545"/>
              <p:cNvSpPr>
                <a:spLocks noChangeShapeType="1"/>
              </p:cNvSpPr>
              <p:nvPr/>
            </p:nvSpPr>
            <p:spPr bwMode="auto">
              <a:xfrm>
                <a:off x="4143" y="287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54" name="Line 1546"/>
              <p:cNvSpPr>
                <a:spLocks noChangeShapeType="1"/>
              </p:cNvSpPr>
              <p:nvPr/>
            </p:nvSpPr>
            <p:spPr bwMode="auto">
              <a:xfrm>
                <a:off x="4143" y="289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55" name="Line 1547"/>
              <p:cNvSpPr>
                <a:spLocks noChangeShapeType="1"/>
              </p:cNvSpPr>
              <p:nvPr/>
            </p:nvSpPr>
            <p:spPr bwMode="auto">
              <a:xfrm>
                <a:off x="4143" y="292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56" name="Line 1548"/>
              <p:cNvSpPr>
                <a:spLocks noChangeShapeType="1"/>
              </p:cNvSpPr>
              <p:nvPr/>
            </p:nvSpPr>
            <p:spPr bwMode="auto">
              <a:xfrm>
                <a:off x="4143" y="294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57" name="Line 1549"/>
              <p:cNvSpPr>
                <a:spLocks noChangeShapeType="1"/>
              </p:cNvSpPr>
              <p:nvPr/>
            </p:nvSpPr>
            <p:spPr bwMode="auto">
              <a:xfrm>
                <a:off x="4143" y="296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58" name="Line 1550"/>
              <p:cNvSpPr>
                <a:spLocks noChangeShapeType="1"/>
              </p:cNvSpPr>
              <p:nvPr/>
            </p:nvSpPr>
            <p:spPr bwMode="auto">
              <a:xfrm>
                <a:off x="4143" y="298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59" name="Line 1551"/>
              <p:cNvSpPr>
                <a:spLocks noChangeShapeType="1"/>
              </p:cNvSpPr>
              <p:nvPr/>
            </p:nvSpPr>
            <p:spPr bwMode="auto">
              <a:xfrm>
                <a:off x="4143" y="299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60" name="Line 1552"/>
              <p:cNvSpPr>
                <a:spLocks noChangeShapeType="1"/>
              </p:cNvSpPr>
              <p:nvPr/>
            </p:nvSpPr>
            <p:spPr bwMode="auto">
              <a:xfrm>
                <a:off x="4143" y="302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61" name="Line 1553"/>
              <p:cNvSpPr>
                <a:spLocks noChangeShapeType="1"/>
              </p:cNvSpPr>
              <p:nvPr/>
            </p:nvSpPr>
            <p:spPr bwMode="auto">
              <a:xfrm>
                <a:off x="4143" y="304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62" name="Line 1554"/>
              <p:cNvSpPr>
                <a:spLocks noChangeShapeType="1"/>
              </p:cNvSpPr>
              <p:nvPr/>
            </p:nvSpPr>
            <p:spPr bwMode="auto">
              <a:xfrm>
                <a:off x="4143" y="306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63" name="Line 1555"/>
              <p:cNvSpPr>
                <a:spLocks noChangeShapeType="1"/>
              </p:cNvSpPr>
              <p:nvPr/>
            </p:nvSpPr>
            <p:spPr bwMode="auto">
              <a:xfrm>
                <a:off x="4143" y="3080"/>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64" name="Line 1556"/>
              <p:cNvSpPr>
                <a:spLocks noChangeShapeType="1"/>
              </p:cNvSpPr>
              <p:nvPr/>
            </p:nvSpPr>
            <p:spPr bwMode="auto">
              <a:xfrm>
                <a:off x="4143" y="310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65" name="Line 1557"/>
              <p:cNvSpPr>
                <a:spLocks noChangeShapeType="1"/>
              </p:cNvSpPr>
              <p:nvPr/>
            </p:nvSpPr>
            <p:spPr bwMode="auto">
              <a:xfrm>
                <a:off x="4209"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66" name="Line 1558"/>
              <p:cNvSpPr>
                <a:spLocks noChangeShapeType="1"/>
              </p:cNvSpPr>
              <p:nvPr/>
            </p:nvSpPr>
            <p:spPr bwMode="auto">
              <a:xfrm>
                <a:off x="4274"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67" name="Line 1559"/>
              <p:cNvSpPr>
                <a:spLocks noChangeShapeType="1"/>
              </p:cNvSpPr>
              <p:nvPr/>
            </p:nvSpPr>
            <p:spPr bwMode="auto">
              <a:xfrm>
                <a:off x="4340"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68" name="Line 1560"/>
              <p:cNvSpPr>
                <a:spLocks noChangeShapeType="1"/>
              </p:cNvSpPr>
              <p:nvPr/>
            </p:nvSpPr>
            <p:spPr bwMode="auto">
              <a:xfrm>
                <a:off x="4405"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69" name="Line 1561"/>
              <p:cNvSpPr>
                <a:spLocks noChangeShapeType="1"/>
              </p:cNvSpPr>
              <p:nvPr/>
            </p:nvSpPr>
            <p:spPr bwMode="auto">
              <a:xfrm>
                <a:off x="4470" y="3060"/>
                <a:ext cx="1" cy="5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70" name="Line 1562"/>
              <p:cNvSpPr>
                <a:spLocks noChangeShapeType="1"/>
              </p:cNvSpPr>
              <p:nvPr/>
            </p:nvSpPr>
            <p:spPr bwMode="auto">
              <a:xfrm>
                <a:off x="4470" y="102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71" name="Line 1563"/>
              <p:cNvSpPr>
                <a:spLocks noChangeShapeType="1"/>
              </p:cNvSpPr>
              <p:nvPr/>
            </p:nvSpPr>
            <p:spPr bwMode="auto">
              <a:xfrm>
                <a:off x="4470" y="104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72" name="Line 1564"/>
              <p:cNvSpPr>
                <a:spLocks noChangeShapeType="1"/>
              </p:cNvSpPr>
              <p:nvPr/>
            </p:nvSpPr>
            <p:spPr bwMode="auto">
              <a:xfrm>
                <a:off x="4470" y="106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73" name="Line 1565"/>
              <p:cNvSpPr>
                <a:spLocks noChangeShapeType="1"/>
              </p:cNvSpPr>
              <p:nvPr/>
            </p:nvSpPr>
            <p:spPr bwMode="auto">
              <a:xfrm>
                <a:off x="4470" y="108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74" name="Line 1566"/>
              <p:cNvSpPr>
                <a:spLocks noChangeShapeType="1"/>
              </p:cNvSpPr>
              <p:nvPr/>
            </p:nvSpPr>
            <p:spPr bwMode="auto">
              <a:xfrm>
                <a:off x="4470" y="110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75" name="Line 1567"/>
              <p:cNvSpPr>
                <a:spLocks noChangeShapeType="1"/>
              </p:cNvSpPr>
              <p:nvPr/>
            </p:nvSpPr>
            <p:spPr bwMode="auto">
              <a:xfrm>
                <a:off x="4470" y="112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76" name="Line 1568"/>
              <p:cNvSpPr>
                <a:spLocks noChangeShapeType="1"/>
              </p:cNvSpPr>
              <p:nvPr/>
            </p:nvSpPr>
            <p:spPr bwMode="auto">
              <a:xfrm>
                <a:off x="4470" y="114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77" name="Line 1569"/>
              <p:cNvSpPr>
                <a:spLocks noChangeShapeType="1"/>
              </p:cNvSpPr>
              <p:nvPr/>
            </p:nvSpPr>
            <p:spPr bwMode="auto">
              <a:xfrm>
                <a:off x="4470" y="116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78" name="Line 1570"/>
              <p:cNvSpPr>
                <a:spLocks noChangeShapeType="1"/>
              </p:cNvSpPr>
              <p:nvPr/>
            </p:nvSpPr>
            <p:spPr bwMode="auto">
              <a:xfrm>
                <a:off x="4470" y="118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79" name="Line 1571"/>
              <p:cNvSpPr>
                <a:spLocks noChangeShapeType="1"/>
              </p:cNvSpPr>
              <p:nvPr/>
            </p:nvSpPr>
            <p:spPr bwMode="auto">
              <a:xfrm>
                <a:off x="4470" y="120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80" name="Line 1572"/>
              <p:cNvSpPr>
                <a:spLocks noChangeShapeType="1"/>
              </p:cNvSpPr>
              <p:nvPr/>
            </p:nvSpPr>
            <p:spPr bwMode="auto">
              <a:xfrm>
                <a:off x="4470" y="122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81" name="Line 1573"/>
              <p:cNvSpPr>
                <a:spLocks noChangeShapeType="1"/>
              </p:cNvSpPr>
              <p:nvPr/>
            </p:nvSpPr>
            <p:spPr bwMode="auto">
              <a:xfrm>
                <a:off x="4470" y="124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82" name="Line 1574"/>
              <p:cNvSpPr>
                <a:spLocks noChangeShapeType="1"/>
              </p:cNvSpPr>
              <p:nvPr/>
            </p:nvSpPr>
            <p:spPr bwMode="auto">
              <a:xfrm>
                <a:off x="4470" y="126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83" name="Line 1575"/>
              <p:cNvSpPr>
                <a:spLocks noChangeShapeType="1"/>
              </p:cNvSpPr>
              <p:nvPr/>
            </p:nvSpPr>
            <p:spPr bwMode="auto">
              <a:xfrm>
                <a:off x="4470" y="128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84" name="Line 1576"/>
              <p:cNvSpPr>
                <a:spLocks noChangeShapeType="1"/>
              </p:cNvSpPr>
              <p:nvPr/>
            </p:nvSpPr>
            <p:spPr bwMode="auto">
              <a:xfrm>
                <a:off x="4470" y="130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85" name="Line 1577"/>
              <p:cNvSpPr>
                <a:spLocks noChangeShapeType="1"/>
              </p:cNvSpPr>
              <p:nvPr/>
            </p:nvSpPr>
            <p:spPr bwMode="auto">
              <a:xfrm>
                <a:off x="4470" y="132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86" name="Line 1578"/>
              <p:cNvSpPr>
                <a:spLocks noChangeShapeType="1"/>
              </p:cNvSpPr>
              <p:nvPr/>
            </p:nvSpPr>
            <p:spPr bwMode="auto">
              <a:xfrm>
                <a:off x="4470" y="134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87" name="Line 1579"/>
              <p:cNvSpPr>
                <a:spLocks noChangeShapeType="1"/>
              </p:cNvSpPr>
              <p:nvPr/>
            </p:nvSpPr>
            <p:spPr bwMode="auto">
              <a:xfrm>
                <a:off x="4470" y="136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88" name="Line 1580"/>
              <p:cNvSpPr>
                <a:spLocks noChangeShapeType="1"/>
              </p:cNvSpPr>
              <p:nvPr/>
            </p:nvSpPr>
            <p:spPr bwMode="auto">
              <a:xfrm>
                <a:off x="4470" y="138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89" name="Line 1581"/>
              <p:cNvSpPr>
                <a:spLocks noChangeShapeType="1"/>
              </p:cNvSpPr>
              <p:nvPr/>
            </p:nvSpPr>
            <p:spPr bwMode="auto">
              <a:xfrm>
                <a:off x="4470" y="140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90" name="Line 1582"/>
              <p:cNvSpPr>
                <a:spLocks noChangeShapeType="1"/>
              </p:cNvSpPr>
              <p:nvPr/>
            </p:nvSpPr>
            <p:spPr bwMode="auto">
              <a:xfrm>
                <a:off x="4470" y="142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91" name="Line 1583"/>
              <p:cNvSpPr>
                <a:spLocks noChangeShapeType="1"/>
              </p:cNvSpPr>
              <p:nvPr/>
            </p:nvSpPr>
            <p:spPr bwMode="auto">
              <a:xfrm>
                <a:off x="4470" y="144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92" name="Line 1584"/>
              <p:cNvSpPr>
                <a:spLocks noChangeShapeType="1"/>
              </p:cNvSpPr>
              <p:nvPr/>
            </p:nvSpPr>
            <p:spPr bwMode="auto">
              <a:xfrm>
                <a:off x="4470" y="146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93" name="Line 1585"/>
              <p:cNvSpPr>
                <a:spLocks noChangeShapeType="1"/>
              </p:cNvSpPr>
              <p:nvPr/>
            </p:nvSpPr>
            <p:spPr bwMode="auto">
              <a:xfrm>
                <a:off x="4470" y="148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94" name="Line 1586"/>
              <p:cNvSpPr>
                <a:spLocks noChangeShapeType="1"/>
              </p:cNvSpPr>
              <p:nvPr/>
            </p:nvSpPr>
            <p:spPr bwMode="auto">
              <a:xfrm>
                <a:off x="4470" y="150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95" name="Line 1587"/>
              <p:cNvSpPr>
                <a:spLocks noChangeShapeType="1"/>
              </p:cNvSpPr>
              <p:nvPr/>
            </p:nvSpPr>
            <p:spPr bwMode="auto">
              <a:xfrm>
                <a:off x="4470" y="152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96" name="Line 1588"/>
              <p:cNvSpPr>
                <a:spLocks noChangeShapeType="1"/>
              </p:cNvSpPr>
              <p:nvPr/>
            </p:nvSpPr>
            <p:spPr bwMode="auto">
              <a:xfrm>
                <a:off x="4470" y="154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97" name="Line 1589"/>
              <p:cNvSpPr>
                <a:spLocks noChangeShapeType="1"/>
              </p:cNvSpPr>
              <p:nvPr/>
            </p:nvSpPr>
            <p:spPr bwMode="auto">
              <a:xfrm>
                <a:off x="4470" y="156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98" name="Line 1590"/>
              <p:cNvSpPr>
                <a:spLocks noChangeShapeType="1"/>
              </p:cNvSpPr>
              <p:nvPr/>
            </p:nvSpPr>
            <p:spPr bwMode="auto">
              <a:xfrm>
                <a:off x="4470" y="158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699" name="Line 1591"/>
              <p:cNvSpPr>
                <a:spLocks noChangeShapeType="1"/>
              </p:cNvSpPr>
              <p:nvPr/>
            </p:nvSpPr>
            <p:spPr bwMode="auto">
              <a:xfrm>
                <a:off x="4470" y="161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00" name="Line 1592"/>
              <p:cNvSpPr>
                <a:spLocks noChangeShapeType="1"/>
              </p:cNvSpPr>
              <p:nvPr/>
            </p:nvSpPr>
            <p:spPr bwMode="auto">
              <a:xfrm>
                <a:off x="4470" y="163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01" name="Line 1593"/>
              <p:cNvSpPr>
                <a:spLocks noChangeShapeType="1"/>
              </p:cNvSpPr>
              <p:nvPr/>
            </p:nvSpPr>
            <p:spPr bwMode="auto">
              <a:xfrm>
                <a:off x="4470" y="165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02" name="Line 1594"/>
              <p:cNvSpPr>
                <a:spLocks noChangeShapeType="1"/>
              </p:cNvSpPr>
              <p:nvPr/>
            </p:nvSpPr>
            <p:spPr bwMode="auto">
              <a:xfrm>
                <a:off x="4470" y="167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03" name="Line 1595"/>
              <p:cNvSpPr>
                <a:spLocks noChangeShapeType="1"/>
              </p:cNvSpPr>
              <p:nvPr/>
            </p:nvSpPr>
            <p:spPr bwMode="auto">
              <a:xfrm>
                <a:off x="4470" y="169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04" name="Line 1596"/>
              <p:cNvSpPr>
                <a:spLocks noChangeShapeType="1"/>
              </p:cNvSpPr>
              <p:nvPr/>
            </p:nvSpPr>
            <p:spPr bwMode="auto">
              <a:xfrm>
                <a:off x="4470" y="171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05" name="Line 1597"/>
              <p:cNvSpPr>
                <a:spLocks noChangeShapeType="1"/>
              </p:cNvSpPr>
              <p:nvPr/>
            </p:nvSpPr>
            <p:spPr bwMode="auto">
              <a:xfrm>
                <a:off x="4470" y="173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06" name="Line 1598"/>
              <p:cNvSpPr>
                <a:spLocks noChangeShapeType="1"/>
              </p:cNvSpPr>
              <p:nvPr/>
            </p:nvSpPr>
            <p:spPr bwMode="auto">
              <a:xfrm>
                <a:off x="4470" y="175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07" name="Line 1599"/>
              <p:cNvSpPr>
                <a:spLocks noChangeShapeType="1"/>
              </p:cNvSpPr>
              <p:nvPr/>
            </p:nvSpPr>
            <p:spPr bwMode="auto">
              <a:xfrm>
                <a:off x="4470" y="177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08" name="Line 1600"/>
              <p:cNvSpPr>
                <a:spLocks noChangeShapeType="1"/>
              </p:cNvSpPr>
              <p:nvPr/>
            </p:nvSpPr>
            <p:spPr bwMode="auto">
              <a:xfrm>
                <a:off x="4470" y="17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09" name="Line 1601"/>
              <p:cNvSpPr>
                <a:spLocks noChangeShapeType="1"/>
              </p:cNvSpPr>
              <p:nvPr/>
            </p:nvSpPr>
            <p:spPr bwMode="auto">
              <a:xfrm>
                <a:off x="4470" y="181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10" name="Line 1602"/>
              <p:cNvSpPr>
                <a:spLocks noChangeShapeType="1"/>
              </p:cNvSpPr>
              <p:nvPr/>
            </p:nvSpPr>
            <p:spPr bwMode="auto">
              <a:xfrm>
                <a:off x="4470" y="183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11" name="Line 1603"/>
              <p:cNvSpPr>
                <a:spLocks noChangeShapeType="1"/>
              </p:cNvSpPr>
              <p:nvPr/>
            </p:nvSpPr>
            <p:spPr bwMode="auto">
              <a:xfrm>
                <a:off x="4470" y="185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12" name="Line 1604"/>
              <p:cNvSpPr>
                <a:spLocks noChangeShapeType="1"/>
              </p:cNvSpPr>
              <p:nvPr/>
            </p:nvSpPr>
            <p:spPr bwMode="auto">
              <a:xfrm>
                <a:off x="4470" y="187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13" name="Line 1605"/>
              <p:cNvSpPr>
                <a:spLocks noChangeShapeType="1"/>
              </p:cNvSpPr>
              <p:nvPr/>
            </p:nvSpPr>
            <p:spPr bwMode="auto">
              <a:xfrm>
                <a:off x="4470" y="18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14" name="Line 1606"/>
              <p:cNvSpPr>
                <a:spLocks noChangeShapeType="1"/>
              </p:cNvSpPr>
              <p:nvPr/>
            </p:nvSpPr>
            <p:spPr bwMode="auto">
              <a:xfrm>
                <a:off x="4470" y="191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15" name="Line 1607"/>
              <p:cNvSpPr>
                <a:spLocks noChangeShapeType="1"/>
              </p:cNvSpPr>
              <p:nvPr/>
            </p:nvSpPr>
            <p:spPr bwMode="auto">
              <a:xfrm>
                <a:off x="4470" y="193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16" name="Line 1608"/>
              <p:cNvSpPr>
                <a:spLocks noChangeShapeType="1"/>
              </p:cNvSpPr>
              <p:nvPr/>
            </p:nvSpPr>
            <p:spPr bwMode="auto">
              <a:xfrm>
                <a:off x="4470" y="195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17" name="Line 1609"/>
              <p:cNvSpPr>
                <a:spLocks noChangeShapeType="1"/>
              </p:cNvSpPr>
              <p:nvPr/>
            </p:nvSpPr>
            <p:spPr bwMode="auto">
              <a:xfrm>
                <a:off x="4470" y="197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18" name="Line 1610"/>
              <p:cNvSpPr>
                <a:spLocks noChangeShapeType="1"/>
              </p:cNvSpPr>
              <p:nvPr/>
            </p:nvSpPr>
            <p:spPr bwMode="auto">
              <a:xfrm>
                <a:off x="4470" y="199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19" name="Line 1611"/>
              <p:cNvSpPr>
                <a:spLocks noChangeShapeType="1"/>
              </p:cNvSpPr>
              <p:nvPr/>
            </p:nvSpPr>
            <p:spPr bwMode="auto">
              <a:xfrm>
                <a:off x="4470" y="201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20" name="Line 1612"/>
              <p:cNvSpPr>
                <a:spLocks noChangeShapeType="1"/>
              </p:cNvSpPr>
              <p:nvPr/>
            </p:nvSpPr>
            <p:spPr bwMode="auto">
              <a:xfrm>
                <a:off x="4470" y="203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21" name="Line 1613"/>
              <p:cNvSpPr>
                <a:spLocks noChangeShapeType="1"/>
              </p:cNvSpPr>
              <p:nvPr/>
            </p:nvSpPr>
            <p:spPr bwMode="auto">
              <a:xfrm>
                <a:off x="4470" y="205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22" name="Line 1614"/>
              <p:cNvSpPr>
                <a:spLocks noChangeShapeType="1"/>
              </p:cNvSpPr>
              <p:nvPr/>
            </p:nvSpPr>
            <p:spPr bwMode="auto">
              <a:xfrm>
                <a:off x="4470" y="207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23" name="Line 1615"/>
              <p:cNvSpPr>
                <a:spLocks noChangeShapeType="1"/>
              </p:cNvSpPr>
              <p:nvPr/>
            </p:nvSpPr>
            <p:spPr bwMode="auto">
              <a:xfrm>
                <a:off x="4470" y="20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24" name="Line 1616"/>
              <p:cNvSpPr>
                <a:spLocks noChangeShapeType="1"/>
              </p:cNvSpPr>
              <p:nvPr/>
            </p:nvSpPr>
            <p:spPr bwMode="auto">
              <a:xfrm>
                <a:off x="4470" y="211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25" name="Line 1617"/>
              <p:cNvSpPr>
                <a:spLocks noChangeShapeType="1"/>
              </p:cNvSpPr>
              <p:nvPr/>
            </p:nvSpPr>
            <p:spPr bwMode="auto">
              <a:xfrm>
                <a:off x="4470" y="213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26" name="Line 1618"/>
              <p:cNvSpPr>
                <a:spLocks noChangeShapeType="1"/>
              </p:cNvSpPr>
              <p:nvPr/>
            </p:nvSpPr>
            <p:spPr bwMode="auto">
              <a:xfrm>
                <a:off x="4470" y="215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27" name="Line 1619"/>
              <p:cNvSpPr>
                <a:spLocks noChangeShapeType="1"/>
              </p:cNvSpPr>
              <p:nvPr/>
            </p:nvSpPr>
            <p:spPr bwMode="auto">
              <a:xfrm>
                <a:off x="4470" y="217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28" name="Line 1620"/>
              <p:cNvSpPr>
                <a:spLocks noChangeShapeType="1"/>
              </p:cNvSpPr>
              <p:nvPr/>
            </p:nvSpPr>
            <p:spPr bwMode="auto">
              <a:xfrm>
                <a:off x="4470" y="21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29" name="Line 1621"/>
              <p:cNvSpPr>
                <a:spLocks noChangeShapeType="1"/>
              </p:cNvSpPr>
              <p:nvPr/>
            </p:nvSpPr>
            <p:spPr bwMode="auto">
              <a:xfrm>
                <a:off x="4470" y="221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30" name="Line 1622"/>
              <p:cNvSpPr>
                <a:spLocks noChangeShapeType="1"/>
              </p:cNvSpPr>
              <p:nvPr/>
            </p:nvSpPr>
            <p:spPr bwMode="auto">
              <a:xfrm>
                <a:off x="4470" y="223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31" name="Line 1623"/>
              <p:cNvSpPr>
                <a:spLocks noChangeShapeType="1"/>
              </p:cNvSpPr>
              <p:nvPr/>
            </p:nvSpPr>
            <p:spPr bwMode="auto">
              <a:xfrm>
                <a:off x="4470" y="225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32" name="Line 1624"/>
              <p:cNvSpPr>
                <a:spLocks noChangeShapeType="1"/>
              </p:cNvSpPr>
              <p:nvPr/>
            </p:nvSpPr>
            <p:spPr bwMode="auto">
              <a:xfrm>
                <a:off x="4470" y="227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33" name="Line 1625"/>
              <p:cNvSpPr>
                <a:spLocks noChangeShapeType="1"/>
              </p:cNvSpPr>
              <p:nvPr/>
            </p:nvSpPr>
            <p:spPr bwMode="auto">
              <a:xfrm>
                <a:off x="4470" y="229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34" name="Line 1626"/>
              <p:cNvSpPr>
                <a:spLocks noChangeShapeType="1"/>
              </p:cNvSpPr>
              <p:nvPr/>
            </p:nvSpPr>
            <p:spPr bwMode="auto">
              <a:xfrm>
                <a:off x="4470" y="231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35" name="Line 1627"/>
              <p:cNvSpPr>
                <a:spLocks noChangeShapeType="1"/>
              </p:cNvSpPr>
              <p:nvPr/>
            </p:nvSpPr>
            <p:spPr bwMode="auto">
              <a:xfrm>
                <a:off x="4470" y="233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67736" name="Line 1628"/>
              <p:cNvSpPr>
                <a:spLocks noChangeShapeType="1"/>
              </p:cNvSpPr>
              <p:nvPr/>
            </p:nvSpPr>
            <p:spPr bwMode="auto">
              <a:xfrm>
                <a:off x="4470" y="2356"/>
                <a:ext cx="1" cy="6"/>
              </a:xfrm>
              <a:prstGeom prst="line">
                <a:avLst/>
              </a:prstGeom>
              <a:noFill/>
              <a:ln w="3175">
                <a:solidFill>
                  <a:srgbClr val="000000"/>
                </a:solidFill>
                <a:round/>
                <a:headEnd/>
                <a:tailEnd/>
              </a:ln>
            </p:spPr>
            <p:txBody>
              <a:bodyPr>
                <a:prstTxWarp prst="textNoShape">
                  <a:avLst/>
                </a:prstTxWarp>
              </a:bodyPr>
              <a:lstStyle/>
              <a:p>
                <a:endParaRPr lang="en-US"/>
              </a:p>
            </p:txBody>
          </p:sp>
        </p:grpSp>
        <p:grpSp>
          <p:nvGrpSpPr>
            <p:cNvPr id="11" name="Group 2621"/>
            <p:cNvGrpSpPr>
              <a:grpSpLocks/>
            </p:cNvGrpSpPr>
            <p:nvPr/>
          </p:nvGrpSpPr>
          <p:grpSpPr bwMode="auto">
            <a:xfrm>
              <a:off x="4470" y="1025"/>
              <a:ext cx="656" cy="2093"/>
              <a:chOff x="4470" y="1025"/>
              <a:chExt cx="656" cy="2093"/>
            </a:xfrm>
          </p:grpSpPr>
          <p:sp>
            <p:nvSpPr>
              <p:cNvPr id="38665" name="Line 1630"/>
              <p:cNvSpPr>
                <a:spLocks noChangeShapeType="1"/>
              </p:cNvSpPr>
              <p:nvPr/>
            </p:nvSpPr>
            <p:spPr bwMode="auto">
              <a:xfrm>
                <a:off x="4470" y="237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66" name="Line 1631"/>
              <p:cNvSpPr>
                <a:spLocks noChangeShapeType="1"/>
              </p:cNvSpPr>
              <p:nvPr/>
            </p:nvSpPr>
            <p:spPr bwMode="auto">
              <a:xfrm>
                <a:off x="4470" y="239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67" name="Line 1632"/>
              <p:cNvSpPr>
                <a:spLocks noChangeShapeType="1"/>
              </p:cNvSpPr>
              <p:nvPr/>
            </p:nvSpPr>
            <p:spPr bwMode="auto">
              <a:xfrm>
                <a:off x="4470" y="241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68" name="Line 1633"/>
              <p:cNvSpPr>
                <a:spLocks noChangeShapeType="1"/>
              </p:cNvSpPr>
              <p:nvPr/>
            </p:nvSpPr>
            <p:spPr bwMode="auto">
              <a:xfrm>
                <a:off x="4470" y="243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69" name="Line 1634"/>
              <p:cNvSpPr>
                <a:spLocks noChangeShapeType="1"/>
              </p:cNvSpPr>
              <p:nvPr/>
            </p:nvSpPr>
            <p:spPr bwMode="auto">
              <a:xfrm>
                <a:off x="4470" y="245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70" name="Line 1635"/>
              <p:cNvSpPr>
                <a:spLocks noChangeShapeType="1"/>
              </p:cNvSpPr>
              <p:nvPr/>
            </p:nvSpPr>
            <p:spPr bwMode="auto">
              <a:xfrm>
                <a:off x="4470" y="247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71" name="Line 1636"/>
              <p:cNvSpPr>
                <a:spLocks noChangeShapeType="1"/>
              </p:cNvSpPr>
              <p:nvPr/>
            </p:nvSpPr>
            <p:spPr bwMode="auto">
              <a:xfrm>
                <a:off x="4470" y="249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72" name="Line 1637"/>
              <p:cNvSpPr>
                <a:spLocks noChangeShapeType="1"/>
              </p:cNvSpPr>
              <p:nvPr/>
            </p:nvSpPr>
            <p:spPr bwMode="auto">
              <a:xfrm>
                <a:off x="4470" y="251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73" name="Line 1638"/>
              <p:cNvSpPr>
                <a:spLocks noChangeShapeType="1"/>
              </p:cNvSpPr>
              <p:nvPr/>
            </p:nvSpPr>
            <p:spPr bwMode="auto">
              <a:xfrm>
                <a:off x="4470" y="253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74" name="Line 1639"/>
              <p:cNvSpPr>
                <a:spLocks noChangeShapeType="1"/>
              </p:cNvSpPr>
              <p:nvPr/>
            </p:nvSpPr>
            <p:spPr bwMode="auto">
              <a:xfrm>
                <a:off x="4470" y="255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75" name="Line 1640"/>
              <p:cNvSpPr>
                <a:spLocks noChangeShapeType="1"/>
              </p:cNvSpPr>
              <p:nvPr/>
            </p:nvSpPr>
            <p:spPr bwMode="auto">
              <a:xfrm>
                <a:off x="4470" y="257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76" name="Line 1641"/>
              <p:cNvSpPr>
                <a:spLocks noChangeShapeType="1"/>
              </p:cNvSpPr>
              <p:nvPr/>
            </p:nvSpPr>
            <p:spPr bwMode="auto">
              <a:xfrm>
                <a:off x="4470" y="259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77" name="Line 1642"/>
              <p:cNvSpPr>
                <a:spLocks noChangeShapeType="1"/>
              </p:cNvSpPr>
              <p:nvPr/>
            </p:nvSpPr>
            <p:spPr bwMode="auto">
              <a:xfrm>
                <a:off x="4470" y="261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78" name="Line 1643"/>
              <p:cNvSpPr>
                <a:spLocks noChangeShapeType="1"/>
              </p:cNvSpPr>
              <p:nvPr/>
            </p:nvSpPr>
            <p:spPr bwMode="auto">
              <a:xfrm>
                <a:off x="4470" y="263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79" name="Line 1644"/>
              <p:cNvSpPr>
                <a:spLocks noChangeShapeType="1"/>
              </p:cNvSpPr>
              <p:nvPr/>
            </p:nvSpPr>
            <p:spPr bwMode="auto">
              <a:xfrm>
                <a:off x="4470" y="265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80" name="Line 1645"/>
              <p:cNvSpPr>
                <a:spLocks noChangeShapeType="1"/>
              </p:cNvSpPr>
              <p:nvPr/>
            </p:nvSpPr>
            <p:spPr bwMode="auto">
              <a:xfrm>
                <a:off x="4470" y="267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81" name="Line 1646"/>
              <p:cNvSpPr>
                <a:spLocks noChangeShapeType="1"/>
              </p:cNvSpPr>
              <p:nvPr/>
            </p:nvSpPr>
            <p:spPr bwMode="auto">
              <a:xfrm>
                <a:off x="4470" y="269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82" name="Line 1647"/>
              <p:cNvSpPr>
                <a:spLocks noChangeShapeType="1"/>
              </p:cNvSpPr>
              <p:nvPr/>
            </p:nvSpPr>
            <p:spPr bwMode="auto">
              <a:xfrm>
                <a:off x="4470" y="271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83" name="Line 1648"/>
              <p:cNvSpPr>
                <a:spLocks noChangeShapeType="1"/>
              </p:cNvSpPr>
              <p:nvPr/>
            </p:nvSpPr>
            <p:spPr bwMode="auto">
              <a:xfrm>
                <a:off x="4470" y="273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84" name="Line 1649"/>
              <p:cNvSpPr>
                <a:spLocks noChangeShapeType="1"/>
              </p:cNvSpPr>
              <p:nvPr/>
            </p:nvSpPr>
            <p:spPr bwMode="auto">
              <a:xfrm>
                <a:off x="4470" y="275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85" name="Line 1650"/>
              <p:cNvSpPr>
                <a:spLocks noChangeShapeType="1"/>
              </p:cNvSpPr>
              <p:nvPr/>
            </p:nvSpPr>
            <p:spPr bwMode="auto">
              <a:xfrm>
                <a:off x="4470" y="277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86" name="Line 1651"/>
              <p:cNvSpPr>
                <a:spLocks noChangeShapeType="1"/>
              </p:cNvSpPr>
              <p:nvPr/>
            </p:nvSpPr>
            <p:spPr bwMode="auto">
              <a:xfrm>
                <a:off x="4470" y="2798"/>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87" name="Line 1652"/>
              <p:cNvSpPr>
                <a:spLocks noChangeShapeType="1"/>
              </p:cNvSpPr>
              <p:nvPr/>
            </p:nvSpPr>
            <p:spPr bwMode="auto">
              <a:xfrm>
                <a:off x="4470" y="281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88" name="Line 1653"/>
              <p:cNvSpPr>
                <a:spLocks noChangeShapeType="1"/>
              </p:cNvSpPr>
              <p:nvPr/>
            </p:nvSpPr>
            <p:spPr bwMode="auto">
              <a:xfrm>
                <a:off x="4470" y="283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89" name="Line 1654"/>
              <p:cNvSpPr>
                <a:spLocks noChangeShapeType="1"/>
              </p:cNvSpPr>
              <p:nvPr/>
            </p:nvSpPr>
            <p:spPr bwMode="auto">
              <a:xfrm>
                <a:off x="4470" y="285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90" name="Line 1655"/>
              <p:cNvSpPr>
                <a:spLocks noChangeShapeType="1"/>
              </p:cNvSpPr>
              <p:nvPr/>
            </p:nvSpPr>
            <p:spPr bwMode="auto">
              <a:xfrm>
                <a:off x="4470" y="287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91" name="Line 1656"/>
              <p:cNvSpPr>
                <a:spLocks noChangeShapeType="1"/>
              </p:cNvSpPr>
              <p:nvPr/>
            </p:nvSpPr>
            <p:spPr bwMode="auto">
              <a:xfrm>
                <a:off x="4470" y="289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92" name="Line 1657"/>
              <p:cNvSpPr>
                <a:spLocks noChangeShapeType="1"/>
              </p:cNvSpPr>
              <p:nvPr/>
            </p:nvSpPr>
            <p:spPr bwMode="auto">
              <a:xfrm>
                <a:off x="4470" y="292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93" name="Line 1658"/>
              <p:cNvSpPr>
                <a:spLocks noChangeShapeType="1"/>
              </p:cNvSpPr>
              <p:nvPr/>
            </p:nvSpPr>
            <p:spPr bwMode="auto">
              <a:xfrm>
                <a:off x="4470" y="294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94" name="Line 1659"/>
              <p:cNvSpPr>
                <a:spLocks noChangeShapeType="1"/>
              </p:cNvSpPr>
              <p:nvPr/>
            </p:nvSpPr>
            <p:spPr bwMode="auto">
              <a:xfrm>
                <a:off x="4470" y="296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95" name="Line 1660"/>
              <p:cNvSpPr>
                <a:spLocks noChangeShapeType="1"/>
              </p:cNvSpPr>
              <p:nvPr/>
            </p:nvSpPr>
            <p:spPr bwMode="auto">
              <a:xfrm>
                <a:off x="4470" y="298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96" name="Line 1661"/>
              <p:cNvSpPr>
                <a:spLocks noChangeShapeType="1"/>
              </p:cNvSpPr>
              <p:nvPr/>
            </p:nvSpPr>
            <p:spPr bwMode="auto">
              <a:xfrm>
                <a:off x="4470" y="299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97" name="Line 1662"/>
              <p:cNvSpPr>
                <a:spLocks noChangeShapeType="1"/>
              </p:cNvSpPr>
              <p:nvPr/>
            </p:nvSpPr>
            <p:spPr bwMode="auto">
              <a:xfrm>
                <a:off x="4470" y="302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98" name="Line 1663"/>
              <p:cNvSpPr>
                <a:spLocks noChangeShapeType="1"/>
              </p:cNvSpPr>
              <p:nvPr/>
            </p:nvSpPr>
            <p:spPr bwMode="auto">
              <a:xfrm>
                <a:off x="4470" y="304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99" name="Line 1664"/>
              <p:cNvSpPr>
                <a:spLocks noChangeShapeType="1"/>
              </p:cNvSpPr>
              <p:nvPr/>
            </p:nvSpPr>
            <p:spPr bwMode="auto">
              <a:xfrm>
                <a:off x="4470" y="306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00" name="Line 1665"/>
              <p:cNvSpPr>
                <a:spLocks noChangeShapeType="1"/>
              </p:cNvSpPr>
              <p:nvPr/>
            </p:nvSpPr>
            <p:spPr bwMode="auto">
              <a:xfrm>
                <a:off x="4470" y="3080"/>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01" name="Line 1666"/>
              <p:cNvSpPr>
                <a:spLocks noChangeShapeType="1"/>
              </p:cNvSpPr>
              <p:nvPr/>
            </p:nvSpPr>
            <p:spPr bwMode="auto">
              <a:xfrm>
                <a:off x="4470" y="310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02" name="Line 1667"/>
              <p:cNvSpPr>
                <a:spLocks noChangeShapeType="1"/>
              </p:cNvSpPr>
              <p:nvPr/>
            </p:nvSpPr>
            <p:spPr bwMode="auto">
              <a:xfrm>
                <a:off x="4536"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03" name="Line 1668"/>
              <p:cNvSpPr>
                <a:spLocks noChangeShapeType="1"/>
              </p:cNvSpPr>
              <p:nvPr/>
            </p:nvSpPr>
            <p:spPr bwMode="auto">
              <a:xfrm>
                <a:off x="4601"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04" name="Line 1669"/>
              <p:cNvSpPr>
                <a:spLocks noChangeShapeType="1"/>
              </p:cNvSpPr>
              <p:nvPr/>
            </p:nvSpPr>
            <p:spPr bwMode="auto">
              <a:xfrm>
                <a:off x="4667"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05" name="Line 1670"/>
              <p:cNvSpPr>
                <a:spLocks noChangeShapeType="1"/>
              </p:cNvSpPr>
              <p:nvPr/>
            </p:nvSpPr>
            <p:spPr bwMode="auto">
              <a:xfrm>
                <a:off x="4732"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06" name="Line 1671"/>
              <p:cNvSpPr>
                <a:spLocks noChangeShapeType="1"/>
              </p:cNvSpPr>
              <p:nvPr/>
            </p:nvSpPr>
            <p:spPr bwMode="auto">
              <a:xfrm>
                <a:off x="4798" y="3060"/>
                <a:ext cx="1" cy="5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07" name="Line 1672"/>
              <p:cNvSpPr>
                <a:spLocks noChangeShapeType="1"/>
              </p:cNvSpPr>
              <p:nvPr/>
            </p:nvSpPr>
            <p:spPr bwMode="auto">
              <a:xfrm>
                <a:off x="4798" y="102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08" name="Line 1673"/>
              <p:cNvSpPr>
                <a:spLocks noChangeShapeType="1"/>
              </p:cNvSpPr>
              <p:nvPr/>
            </p:nvSpPr>
            <p:spPr bwMode="auto">
              <a:xfrm>
                <a:off x="4798" y="104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09" name="Line 1674"/>
              <p:cNvSpPr>
                <a:spLocks noChangeShapeType="1"/>
              </p:cNvSpPr>
              <p:nvPr/>
            </p:nvSpPr>
            <p:spPr bwMode="auto">
              <a:xfrm>
                <a:off x="4798" y="106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10" name="Line 1675"/>
              <p:cNvSpPr>
                <a:spLocks noChangeShapeType="1"/>
              </p:cNvSpPr>
              <p:nvPr/>
            </p:nvSpPr>
            <p:spPr bwMode="auto">
              <a:xfrm>
                <a:off x="4798" y="108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11" name="Line 1676"/>
              <p:cNvSpPr>
                <a:spLocks noChangeShapeType="1"/>
              </p:cNvSpPr>
              <p:nvPr/>
            </p:nvSpPr>
            <p:spPr bwMode="auto">
              <a:xfrm>
                <a:off x="4798" y="110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12" name="Line 1677"/>
              <p:cNvSpPr>
                <a:spLocks noChangeShapeType="1"/>
              </p:cNvSpPr>
              <p:nvPr/>
            </p:nvSpPr>
            <p:spPr bwMode="auto">
              <a:xfrm>
                <a:off x="4798" y="112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13" name="Line 1678"/>
              <p:cNvSpPr>
                <a:spLocks noChangeShapeType="1"/>
              </p:cNvSpPr>
              <p:nvPr/>
            </p:nvSpPr>
            <p:spPr bwMode="auto">
              <a:xfrm>
                <a:off x="4798" y="114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14" name="Line 1679"/>
              <p:cNvSpPr>
                <a:spLocks noChangeShapeType="1"/>
              </p:cNvSpPr>
              <p:nvPr/>
            </p:nvSpPr>
            <p:spPr bwMode="auto">
              <a:xfrm>
                <a:off x="4798" y="116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15" name="Line 1680"/>
              <p:cNvSpPr>
                <a:spLocks noChangeShapeType="1"/>
              </p:cNvSpPr>
              <p:nvPr/>
            </p:nvSpPr>
            <p:spPr bwMode="auto">
              <a:xfrm>
                <a:off x="4798" y="118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16" name="Line 1681"/>
              <p:cNvSpPr>
                <a:spLocks noChangeShapeType="1"/>
              </p:cNvSpPr>
              <p:nvPr/>
            </p:nvSpPr>
            <p:spPr bwMode="auto">
              <a:xfrm>
                <a:off x="4798" y="120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17" name="Line 1682"/>
              <p:cNvSpPr>
                <a:spLocks noChangeShapeType="1"/>
              </p:cNvSpPr>
              <p:nvPr/>
            </p:nvSpPr>
            <p:spPr bwMode="auto">
              <a:xfrm>
                <a:off x="4798" y="122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18" name="Line 1683"/>
              <p:cNvSpPr>
                <a:spLocks noChangeShapeType="1"/>
              </p:cNvSpPr>
              <p:nvPr/>
            </p:nvSpPr>
            <p:spPr bwMode="auto">
              <a:xfrm>
                <a:off x="4798" y="124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19" name="Line 1684"/>
              <p:cNvSpPr>
                <a:spLocks noChangeShapeType="1"/>
              </p:cNvSpPr>
              <p:nvPr/>
            </p:nvSpPr>
            <p:spPr bwMode="auto">
              <a:xfrm>
                <a:off x="4798" y="126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20" name="Line 1685"/>
              <p:cNvSpPr>
                <a:spLocks noChangeShapeType="1"/>
              </p:cNvSpPr>
              <p:nvPr/>
            </p:nvSpPr>
            <p:spPr bwMode="auto">
              <a:xfrm>
                <a:off x="4798" y="128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21" name="Line 1686"/>
              <p:cNvSpPr>
                <a:spLocks noChangeShapeType="1"/>
              </p:cNvSpPr>
              <p:nvPr/>
            </p:nvSpPr>
            <p:spPr bwMode="auto">
              <a:xfrm>
                <a:off x="4798" y="130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22" name="Line 1687"/>
              <p:cNvSpPr>
                <a:spLocks noChangeShapeType="1"/>
              </p:cNvSpPr>
              <p:nvPr/>
            </p:nvSpPr>
            <p:spPr bwMode="auto">
              <a:xfrm>
                <a:off x="4798" y="132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23" name="Line 1688"/>
              <p:cNvSpPr>
                <a:spLocks noChangeShapeType="1"/>
              </p:cNvSpPr>
              <p:nvPr/>
            </p:nvSpPr>
            <p:spPr bwMode="auto">
              <a:xfrm>
                <a:off x="4798" y="134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24" name="Line 1689"/>
              <p:cNvSpPr>
                <a:spLocks noChangeShapeType="1"/>
              </p:cNvSpPr>
              <p:nvPr/>
            </p:nvSpPr>
            <p:spPr bwMode="auto">
              <a:xfrm>
                <a:off x="4798" y="136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25" name="Line 1690"/>
              <p:cNvSpPr>
                <a:spLocks noChangeShapeType="1"/>
              </p:cNvSpPr>
              <p:nvPr/>
            </p:nvSpPr>
            <p:spPr bwMode="auto">
              <a:xfrm>
                <a:off x="4798" y="138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26" name="Line 1691"/>
              <p:cNvSpPr>
                <a:spLocks noChangeShapeType="1"/>
              </p:cNvSpPr>
              <p:nvPr/>
            </p:nvSpPr>
            <p:spPr bwMode="auto">
              <a:xfrm>
                <a:off x="4798" y="140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27" name="Line 1692"/>
              <p:cNvSpPr>
                <a:spLocks noChangeShapeType="1"/>
              </p:cNvSpPr>
              <p:nvPr/>
            </p:nvSpPr>
            <p:spPr bwMode="auto">
              <a:xfrm>
                <a:off x="4798" y="142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28" name="Line 1693"/>
              <p:cNvSpPr>
                <a:spLocks noChangeShapeType="1"/>
              </p:cNvSpPr>
              <p:nvPr/>
            </p:nvSpPr>
            <p:spPr bwMode="auto">
              <a:xfrm>
                <a:off x="4798" y="144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29" name="Line 1694"/>
              <p:cNvSpPr>
                <a:spLocks noChangeShapeType="1"/>
              </p:cNvSpPr>
              <p:nvPr/>
            </p:nvSpPr>
            <p:spPr bwMode="auto">
              <a:xfrm>
                <a:off x="4798" y="146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30" name="Line 1695"/>
              <p:cNvSpPr>
                <a:spLocks noChangeShapeType="1"/>
              </p:cNvSpPr>
              <p:nvPr/>
            </p:nvSpPr>
            <p:spPr bwMode="auto">
              <a:xfrm>
                <a:off x="4798" y="148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31" name="Line 1696"/>
              <p:cNvSpPr>
                <a:spLocks noChangeShapeType="1"/>
              </p:cNvSpPr>
              <p:nvPr/>
            </p:nvSpPr>
            <p:spPr bwMode="auto">
              <a:xfrm>
                <a:off x="4798" y="150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32" name="Line 1697"/>
              <p:cNvSpPr>
                <a:spLocks noChangeShapeType="1"/>
              </p:cNvSpPr>
              <p:nvPr/>
            </p:nvSpPr>
            <p:spPr bwMode="auto">
              <a:xfrm>
                <a:off x="4798" y="152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33" name="Line 1698"/>
              <p:cNvSpPr>
                <a:spLocks noChangeShapeType="1"/>
              </p:cNvSpPr>
              <p:nvPr/>
            </p:nvSpPr>
            <p:spPr bwMode="auto">
              <a:xfrm>
                <a:off x="4798" y="154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34" name="Line 1699"/>
              <p:cNvSpPr>
                <a:spLocks noChangeShapeType="1"/>
              </p:cNvSpPr>
              <p:nvPr/>
            </p:nvSpPr>
            <p:spPr bwMode="auto">
              <a:xfrm>
                <a:off x="4798" y="156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35" name="Line 1700"/>
              <p:cNvSpPr>
                <a:spLocks noChangeShapeType="1"/>
              </p:cNvSpPr>
              <p:nvPr/>
            </p:nvSpPr>
            <p:spPr bwMode="auto">
              <a:xfrm>
                <a:off x="4798" y="158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36" name="Line 1701"/>
              <p:cNvSpPr>
                <a:spLocks noChangeShapeType="1"/>
              </p:cNvSpPr>
              <p:nvPr/>
            </p:nvSpPr>
            <p:spPr bwMode="auto">
              <a:xfrm>
                <a:off x="4798" y="161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37" name="Line 1702"/>
              <p:cNvSpPr>
                <a:spLocks noChangeShapeType="1"/>
              </p:cNvSpPr>
              <p:nvPr/>
            </p:nvSpPr>
            <p:spPr bwMode="auto">
              <a:xfrm>
                <a:off x="4798" y="163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38" name="Line 1703"/>
              <p:cNvSpPr>
                <a:spLocks noChangeShapeType="1"/>
              </p:cNvSpPr>
              <p:nvPr/>
            </p:nvSpPr>
            <p:spPr bwMode="auto">
              <a:xfrm>
                <a:off x="4798" y="165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39" name="Line 1704"/>
              <p:cNvSpPr>
                <a:spLocks noChangeShapeType="1"/>
              </p:cNvSpPr>
              <p:nvPr/>
            </p:nvSpPr>
            <p:spPr bwMode="auto">
              <a:xfrm>
                <a:off x="4798" y="167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40" name="Line 1705"/>
              <p:cNvSpPr>
                <a:spLocks noChangeShapeType="1"/>
              </p:cNvSpPr>
              <p:nvPr/>
            </p:nvSpPr>
            <p:spPr bwMode="auto">
              <a:xfrm>
                <a:off x="4798" y="169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41" name="Line 1706"/>
              <p:cNvSpPr>
                <a:spLocks noChangeShapeType="1"/>
              </p:cNvSpPr>
              <p:nvPr/>
            </p:nvSpPr>
            <p:spPr bwMode="auto">
              <a:xfrm>
                <a:off x="4798" y="171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42" name="Line 1707"/>
              <p:cNvSpPr>
                <a:spLocks noChangeShapeType="1"/>
              </p:cNvSpPr>
              <p:nvPr/>
            </p:nvSpPr>
            <p:spPr bwMode="auto">
              <a:xfrm>
                <a:off x="4798" y="173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43" name="Line 1708"/>
              <p:cNvSpPr>
                <a:spLocks noChangeShapeType="1"/>
              </p:cNvSpPr>
              <p:nvPr/>
            </p:nvSpPr>
            <p:spPr bwMode="auto">
              <a:xfrm>
                <a:off x="4798" y="175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44" name="Line 1709"/>
              <p:cNvSpPr>
                <a:spLocks noChangeShapeType="1"/>
              </p:cNvSpPr>
              <p:nvPr/>
            </p:nvSpPr>
            <p:spPr bwMode="auto">
              <a:xfrm>
                <a:off x="4798" y="177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45" name="Line 1710"/>
              <p:cNvSpPr>
                <a:spLocks noChangeShapeType="1"/>
              </p:cNvSpPr>
              <p:nvPr/>
            </p:nvSpPr>
            <p:spPr bwMode="auto">
              <a:xfrm>
                <a:off x="4798" y="17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46" name="Line 1711"/>
              <p:cNvSpPr>
                <a:spLocks noChangeShapeType="1"/>
              </p:cNvSpPr>
              <p:nvPr/>
            </p:nvSpPr>
            <p:spPr bwMode="auto">
              <a:xfrm>
                <a:off x="4798" y="181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47" name="Line 1712"/>
              <p:cNvSpPr>
                <a:spLocks noChangeShapeType="1"/>
              </p:cNvSpPr>
              <p:nvPr/>
            </p:nvSpPr>
            <p:spPr bwMode="auto">
              <a:xfrm>
                <a:off x="4798" y="183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48" name="Line 1713"/>
              <p:cNvSpPr>
                <a:spLocks noChangeShapeType="1"/>
              </p:cNvSpPr>
              <p:nvPr/>
            </p:nvSpPr>
            <p:spPr bwMode="auto">
              <a:xfrm>
                <a:off x="4798" y="185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49" name="Line 1714"/>
              <p:cNvSpPr>
                <a:spLocks noChangeShapeType="1"/>
              </p:cNvSpPr>
              <p:nvPr/>
            </p:nvSpPr>
            <p:spPr bwMode="auto">
              <a:xfrm>
                <a:off x="4798" y="187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50" name="Line 1715"/>
              <p:cNvSpPr>
                <a:spLocks noChangeShapeType="1"/>
              </p:cNvSpPr>
              <p:nvPr/>
            </p:nvSpPr>
            <p:spPr bwMode="auto">
              <a:xfrm>
                <a:off x="4798" y="18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51" name="Line 1716"/>
              <p:cNvSpPr>
                <a:spLocks noChangeShapeType="1"/>
              </p:cNvSpPr>
              <p:nvPr/>
            </p:nvSpPr>
            <p:spPr bwMode="auto">
              <a:xfrm>
                <a:off x="4798" y="191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52" name="Line 1717"/>
              <p:cNvSpPr>
                <a:spLocks noChangeShapeType="1"/>
              </p:cNvSpPr>
              <p:nvPr/>
            </p:nvSpPr>
            <p:spPr bwMode="auto">
              <a:xfrm>
                <a:off x="4798" y="193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53" name="Line 1718"/>
              <p:cNvSpPr>
                <a:spLocks noChangeShapeType="1"/>
              </p:cNvSpPr>
              <p:nvPr/>
            </p:nvSpPr>
            <p:spPr bwMode="auto">
              <a:xfrm>
                <a:off x="4798" y="195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54" name="Line 1719"/>
              <p:cNvSpPr>
                <a:spLocks noChangeShapeType="1"/>
              </p:cNvSpPr>
              <p:nvPr/>
            </p:nvSpPr>
            <p:spPr bwMode="auto">
              <a:xfrm>
                <a:off x="4798" y="197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55" name="Line 1720"/>
              <p:cNvSpPr>
                <a:spLocks noChangeShapeType="1"/>
              </p:cNvSpPr>
              <p:nvPr/>
            </p:nvSpPr>
            <p:spPr bwMode="auto">
              <a:xfrm>
                <a:off x="4798" y="199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56" name="Line 1721"/>
              <p:cNvSpPr>
                <a:spLocks noChangeShapeType="1"/>
              </p:cNvSpPr>
              <p:nvPr/>
            </p:nvSpPr>
            <p:spPr bwMode="auto">
              <a:xfrm>
                <a:off x="4798" y="201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57" name="Line 1722"/>
              <p:cNvSpPr>
                <a:spLocks noChangeShapeType="1"/>
              </p:cNvSpPr>
              <p:nvPr/>
            </p:nvSpPr>
            <p:spPr bwMode="auto">
              <a:xfrm>
                <a:off x="4798" y="203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58" name="Line 1723"/>
              <p:cNvSpPr>
                <a:spLocks noChangeShapeType="1"/>
              </p:cNvSpPr>
              <p:nvPr/>
            </p:nvSpPr>
            <p:spPr bwMode="auto">
              <a:xfrm>
                <a:off x="4798" y="205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59" name="Line 1724"/>
              <p:cNvSpPr>
                <a:spLocks noChangeShapeType="1"/>
              </p:cNvSpPr>
              <p:nvPr/>
            </p:nvSpPr>
            <p:spPr bwMode="auto">
              <a:xfrm>
                <a:off x="4798" y="207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60" name="Line 1725"/>
              <p:cNvSpPr>
                <a:spLocks noChangeShapeType="1"/>
              </p:cNvSpPr>
              <p:nvPr/>
            </p:nvSpPr>
            <p:spPr bwMode="auto">
              <a:xfrm>
                <a:off x="4798" y="20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61" name="Line 1726"/>
              <p:cNvSpPr>
                <a:spLocks noChangeShapeType="1"/>
              </p:cNvSpPr>
              <p:nvPr/>
            </p:nvSpPr>
            <p:spPr bwMode="auto">
              <a:xfrm>
                <a:off x="4798" y="211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62" name="Line 1727"/>
              <p:cNvSpPr>
                <a:spLocks noChangeShapeType="1"/>
              </p:cNvSpPr>
              <p:nvPr/>
            </p:nvSpPr>
            <p:spPr bwMode="auto">
              <a:xfrm>
                <a:off x="4798" y="213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63" name="Line 1728"/>
              <p:cNvSpPr>
                <a:spLocks noChangeShapeType="1"/>
              </p:cNvSpPr>
              <p:nvPr/>
            </p:nvSpPr>
            <p:spPr bwMode="auto">
              <a:xfrm>
                <a:off x="4798" y="215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64" name="Line 1729"/>
              <p:cNvSpPr>
                <a:spLocks noChangeShapeType="1"/>
              </p:cNvSpPr>
              <p:nvPr/>
            </p:nvSpPr>
            <p:spPr bwMode="auto">
              <a:xfrm>
                <a:off x="4798" y="217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65" name="Line 1730"/>
              <p:cNvSpPr>
                <a:spLocks noChangeShapeType="1"/>
              </p:cNvSpPr>
              <p:nvPr/>
            </p:nvSpPr>
            <p:spPr bwMode="auto">
              <a:xfrm>
                <a:off x="4798" y="21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66" name="Line 1731"/>
              <p:cNvSpPr>
                <a:spLocks noChangeShapeType="1"/>
              </p:cNvSpPr>
              <p:nvPr/>
            </p:nvSpPr>
            <p:spPr bwMode="auto">
              <a:xfrm>
                <a:off x="4798" y="221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67" name="Line 1732"/>
              <p:cNvSpPr>
                <a:spLocks noChangeShapeType="1"/>
              </p:cNvSpPr>
              <p:nvPr/>
            </p:nvSpPr>
            <p:spPr bwMode="auto">
              <a:xfrm>
                <a:off x="4798" y="223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68" name="Line 1733"/>
              <p:cNvSpPr>
                <a:spLocks noChangeShapeType="1"/>
              </p:cNvSpPr>
              <p:nvPr/>
            </p:nvSpPr>
            <p:spPr bwMode="auto">
              <a:xfrm>
                <a:off x="4798" y="225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69" name="Line 1734"/>
              <p:cNvSpPr>
                <a:spLocks noChangeShapeType="1"/>
              </p:cNvSpPr>
              <p:nvPr/>
            </p:nvSpPr>
            <p:spPr bwMode="auto">
              <a:xfrm>
                <a:off x="4798" y="227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70" name="Line 1735"/>
              <p:cNvSpPr>
                <a:spLocks noChangeShapeType="1"/>
              </p:cNvSpPr>
              <p:nvPr/>
            </p:nvSpPr>
            <p:spPr bwMode="auto">
              <a:xfrm>
                <a:off x="4798" y="229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71" name="Line 1736"/>
              <p:cNvSpPr>
                <a:spLocks noChangeShapeType="1"/>
              </p:cNvSpPr>
              <p:nvPr/>
            </p:nvSpPr>
            <p:spPr bwMode="auto">
              <a:xfrm>
                <a:off x="4798" y="231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72" name="Line 1737"/>
              <p:cNvSpPr>
                <a:spLocks noChangeShapeType="1"/>
              </p:cNvSpPr>
              <p:nvPr/>
            </p:nvSpPr>
            <p:spPr bwMode="auto">
              <a:xfrm>
                <a:off x="4798" y="233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73" name="Line 1738"/>
              <p:cNvSpPr>
                <a:spLocks noChangeShapeType="1"/>
              </p:cNvSpPr>
              <p:nvPr/>
            </p:nvSpPr>
            <p:spPr bwMode="auto">
              <a:xfrm>
                <a:off x="4798" y="235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74" name="Line 1739"/>
              <p:cNvSpPr>
                <a:spLocks noChangeShapeType="1"/>
              </p:cNvSpPr>
              <p:nvPr/>
            </p:nvSpPr>
            <p:spPr bwMode="auto">
              <a:xfrm>
                <a:off x="4798" y="237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75" name="Line 1740"/>
              <p:cNvSpPr>
                <a:spLocks noChangeShapeType="1"/>
              </p:cNvSpPr>
              <p:nvPr/>
            </p:nvSpPr>
            <p:spPr bwMode="auto">
              <a:xfrm>
                <a:off x="4798" y="239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76" name="Line 1741"/>
              <p:cNvSpPr>
                <a:spLocks noChangeShapeType="1"/>
              </p:cNvSpPr>
              <p:nvPr/>
            </p:nvSpPr>
            <p:spPr bwMode="auto">
              <a:xfrm>
                <a:off x="4798" y="241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77" name="Line 1742"/>
              <p:cNvSpPr>
                <a:spLocks noChangeShapeType="1"/>
              </p:cNvSpPr>
              <p:nvPr/>
            </p:nvSpPr>
            <p:spPr bwMode="auto">
              <a:xfrm>
                <a:off x="4798" y="243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78" name="Line 1743"/>
              <p:cNvSpPr>
                <a:spLocks noChangeShapeType="1"/>
              </p:cNvSpPr>
              <p:nvPr/>
            </p:nvSpPr>
            <p:spPr bwMode="auto">
              <a:xfrm>
                <a:off x="4798" y="245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79" name="Line 1744"/>
              <p:cNvSpPr>
                <a:spLocks noChangeShapeType="1"/>
              </p:cNvSpPr>
              <p:nvPr/>
            </p:nvSpPr>
            <p:spPr bwMode="auto">
              <a:xfrm>
                <a:off x="4798" y="247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80" name="Line 1745"/>
              <p:cNvSpPr>
                <a:spLocks noChangeShapeType="1"/>
              </p:cNvSpPr>
              <p:nvPr/>
            </p:nvSpPr>
            <p:spPr bwMode="auto">
              <a:xfrm>
                <a:off x="4798" y="249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81" name="Line 1746"/>
              <p:cNvSpPr>
                <a:spLocks noChangeShapeType="1"/>
              </p:cNvSpPr>
              <p:nvPr/>
            </p:nvSpPr>
            <p:spPr bwMode="auto">
              <a:xfrm>
                <a:off x="4798" y="251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82" name="Line 1747"/>
              <p:cNvSpPr>
                <a:spLocks noChangeShapeType="1"/>
              </p:cNvSpPr>
              <p:nvPr/>
            </p:nvSpPr>
            <p:spPr bwMode="auto">
              <a:xfrm>
                <a:off x="4798" y="253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83" name="Line 1748"/>
              <p:cNvSpPr>
                <a:spLocks noChangeShapeType="1"/>
              </p:cNvSpPr>
              <p:nvPr/>
            </p:nvSpPr>
            <p:spPr bwMode="auto">
              <a:xfrm>
                <a:off x="4798" y="255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84" name="Line 1749"/>
              <p:cNvSpPr>
                <a:spLocks noChangeShapeType="1"/>
              </p:cNvSpPr>
              <p:nvPr/>
            </p:nvSpPr>
            <p:spPr bwMode="auto">
              <a:xfrm>
                <a:off x="4798" y="257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85" name="Line 1750"/>
              <p:cNvSpPr>
                <a:spLocks noChangeShapeType="1"/>
              </p:cNvSpPr>
              <p:nvPr/>
            </p:nvSpPr>
            <p:spPr bwMode="auto">
              <a:xfrm>
                <a:off x="4798" y="259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86" name="Line 1751"/>
              <p:cNvSpPr>
                <a:spLocks noChangeShapeType="1"/>
              </p:cNvSpPr>
              <p:nvPr/>
            </p:nvSpPr>
            <p:spPr bwMode="auto">
              <a:xfrm>
                <a:off x="4798" y="261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87" name="Line 1752"/>
              <p:cNvSpPr>
                <a:spLocks noChangeShapeType="1"/>
              </p:cNvSpPr>
              <p:nvPr/>
            </p:nvSpPr>
            <p:spPr bwMode="auto">
              <a:xfrm>
                <a:off x="4798" y="263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88" name="Line 1753"/>
              <p:cNvSpPr>
                <a:spLocks noChangeShapeType="1"/>
              </p:cNvSpPr>
              <p:nvPr/>
            </p:nvSpPr>
            <p:spPr bwMode="auto">
              <a:xfrm>
                <a:off x="4798" y="265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89" name="Line 1754"/>
              <p:cNvSpPr>
                <a:spLocks noChangeShapeType="1"/>
              </p:cNvSpPr>
              <p:nvPr/>
            </p:nvSpPr>
            <p:spPr bwMode="auto">
              <a:xfrm>
                <a:off x="4798" y="267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90" name="Line 1755"/>
              <p:cNvSpPr>
                <a:spLocks noChangeShapeType="1"/>
              </p:cNvSpPr>
              <p:nvPr/>
            </p:nvSpPr>
            <p:spPr bwMode="auto">
              <a:xfrm>
                <a:off x="4798" y="269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91" name="Line 1756"/>
              <p:cNvSpPr>
                <a:spLocks noChangeShapeType="1"/>
              </p:cNvSpPr>
              <p:nvPr/>
            </p:nvSpPr>
            <p:spPr bwMode="auto">
              <a:xfrm>
                <a:off x="4798" y="271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92" name="Line 1757"/>
              <p:cNvSpPr>
                <a:spLocks noChangeShapeType="1"/>
              </p:cNvSpPr>
              <p:nvPr/>
            </p:nvSpPr>
            <p:spPr bwMode="auto">
              <a:xfrm>
                <a:off x="4798" y="273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93" name="Line 1758"/>
              <p:cNvSpPr>
                <a:spLocks noChangeShapeType="1"/>
              </p:cNvSpPr>
              <p:nvPr/>
            </p:nvSpPr>
            <p:spPr bwMode="auto">
              <a:xfrm>
                <a:off x="4798" y="275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94" name="Line 1759"/>
              <p:cNvSpPr>
                <a:spLocks noChangeShapeType="1"/>
              </p:cNvSpPr>
              <p:nvPr/>
            </p:nvSpPr>
            <p:spPr bwMode="auto">
              <a:xfrm>
                <a:off x="4798" y="277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95" name="Line 1760"/>
              <p:cNvSpPr>
                <a:spLocks noChangeShapeType="1"/>
              </p:cNvSpPr>
              <p:nvPr/>
            </p:nvSpPr>
            <p:spPr bwMode="auto">
              <a:xfrm>
                <a:off x="4798" y="2798"/>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96" name="Line 1761"/>
              <p:cNvSpPr>
                <a:spLocks noChangeShapeType="1"/>
              </p:cNvSpPr>
              <p:nvPr/>
            </p:nvSpPr>
            <p:spPr bwMode="auto">
              <a:xfrm>
                <a:off x="4798" y="281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97" name="Line 1762"/>
              <p:cNvSpPr>
                <a:spLocks noChangeShapeType="1"/>
              </p:cNvSpPr>
              <p:nvPr/>
            </p:nvSpPr>
            <p:spPr bwMode="auto">
              <a:xfrm>
                <a:off x="4798" y="283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98" name="Line 1763"/>
              <p:cNvSpPr>
                <a:spLocks noChangeShapeType="1"/>
              </p:cNvSpPr>
              <p:nvPr/>
            </p:nvSpPr>
            <p:spPr bwMode="auto">
              <a:xfrm>
                <a:off x="4798" y="285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799" name="Line 1764"/>
              <p:cNvSpPr>
                <a:spLocks noChangeShapeType="1"/>
              </p:cNvSpPr>
              <p:nvPr/>
            </p:nvSpPr>
            <p:spPr bwMode="auto">
              <a:xfrm>
                <a:off x="4798" y="287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00" name="Line 1765"/>
              <p:cNvSpPr>
                <a:spLocks noChangeShapeType="1"/>
              </p:cNvSpPr>
              <p:nvPr/>
            </p:nvSpPr>
            <p:spPr bwMode="auto">
              <a:xfrm>
                <a:off x="4798" y="289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01" name="Line 1766"/>
              <p:cNvSpPr>
                <a:spLocks noChangeShapeType="1"/>
              </p:cNvSpPr>
              <p:nvPr/>
            </p:nvSpPr>
            <p:spPr bwMode="auto">
              <a:xfrm>
                <a:off x="4798" y="292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02" name="Line 1767"/>
              <p:cNvSpPr>
                <a:spLocks noChangeShapeType="1"/>
              </p:cNvSpPr>
              <p:nvPr/>
            </p:nvSpPr>
            <p:spPr bwMode="auto">
              <a:xfrm>
                <a:off x="4798" y="294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03" name="Line 1768"/>
              <p:cNvSpPr>
                <a:spLocks noChangeShapeType="1"/>
              </p:cNvSpPr>
              <p:nvPr/>
            </p:nvSpPr>
            <p:spPr bwMode="auto">
              <a:xfrm>
                <a:off x="4798" y="296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04" name="Line 1769"/>
              <p:cNvSpPr>
                <a:spLocks noChangeShapeType="1"/>
              </p:cNvSpPr>
              <p:nvPr/>
            </p:nvSpPr>
            <p:spPr bwMode="auto">
              <a:xfrm>
                <a:off x="4798" y="298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05" name="Line 1770"/>
              <p:cNvSpPr>
                <a:spLocks noChangeShapeType="1"/>
              </p:cNvSpPr>
              <p:nvPr/>
            </p:nvSpPr>
            <p:spPr bwMode="auto">
              <a:xfrm>
                <a:off x="4798" y="299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06" name="Line 1771"/>
              <p:cNvSpPr>
                <a:spLocks noChangeShapeType="1"/>
              </p:cNvSpPr>
              <p:nvPr/>
            </p:nvSpPr>
            <p:spPr bwMode="auto">
              <a:xfrm>
                <a:off x="4798" y="302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07" name="Line 1772"/>
              <p:cNvSpPr>
                <a:spLocks noChangeShapeType="1"/>
              </p:cNvSpPr>
              <p:nvPr/>
            </p:nvSpPr>
            <p:spPr bwMode="auto">
              <a:xfrm>
                <a:off x="4798" y="304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08" name="Line 1773"/>
              <p:cNvSpPr>
                <a:spLocks noChangeShapeType="1"/>
              </p:cNvSpPr>
              <p:nvPr/>
            </p:nvSpPr>
            <p:spPr bwMode="auto">
              <a:xfrm>
                <a:off x="4798" y="306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09" name="Line 1774"/>
              <p:cNvSpPr>
                <a:spLocks noChangeShapeType="1"/>
              </p:cNvSpPr>
              <p:nvPr/>
            </p:nvSpPr>
            <p:spPr bwMode="auto">
              <a:xfrm>
                <a:off x="4798" y="3080"/>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10" name="Line 1775"/>
              <p:cNvSpPr>
                <a:spLocks noChangeShapeType="1"/>
              </p:cNvSpPr>
              <p:nvPr/>
            </p:nvSpPr>
            <p:spPr bwMode="auto">
              <a:xfrm>
                <a:off x="4798" y="310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11" name="Line 1776"/>
              <p:cNvSpPr>
                <a:spLocks noChangeShapeType="1"/>
              </p:cNvSpPr>
              <p:nvPr/>
            </p:nvSpPr>
            <p:spPr bwMode="auto">
              <a:xfrm>
                <a:off x="4863"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12" name="Line 1777"/>
              <p:cNvSpPr>
                <a:spLocks noChangeShapeType="1"/>
              </p:cNvSpPr>
              <p:nvPr/>
            </p:nvSpPr>
            <p:spPr bwMode="auto">
              <a:xfrm>
                <a:off x="4929"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13" name="Line 1778"/>
              <p:cNvSpPr>
                <a:spLocks noChangeShapeType="1"/>
              </p:cNvSpPr>
              <p:nvPr/>
            </p:nvSpPr>
            <p:spPr bwMode="auto">
              <a:xfrm>
                <a:off x="4994"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14" name="Line 1779"/>
              <p:cNvSpPr>
                <a:spLocks noChangeShapeType="1"/>
              </p:cNvSpPr>
              <p:nvPr/>
            </p:nvSpPr>
            <p:spPr bwMode="auto">
              <a:xfrm>
                <a:off x="5060"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15" name="Line 1780"/>
              <p:cNvSpPr>
                <a:spLocks noChangeShapeType="1"/>
              </p:cNvSpPr>
              <p:nvPr/>
            </p:nvSpPr>
            <p:spPr bwMode="auto">
              <a:xfrm>
                <a:off x="5125" y="3060"/>
                <a:ext cx="1" cy="5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16" name="Line 1781"/>
              <p:cNvSpPr>
                <a:spLocks noChangeShapeType="1"/>
              </p:cNvSpPr>
              <p:nvPr/>
            </p:nvSpPr>
            <p:spPr bwMode="auto">
              <a:xfrm>
                <a:off x="5125" y="102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17" name="Line 1782"/>
              <p:cNvSpPr>
                <a:spLocks noChangeShapeType="1"/>
              </p:cNvSpPr>
              <p:nvPr/>
            </p:nvSpPr>
            <p:spPr bwMode="auto">
              <a:xfrm>
                <a:off x="5125" y="104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18" name="Line 1783"/>
              <p:cNvSpPr>
                <a:spLocks noChangeShapeType="1"/>
              </p:cNvSpPr>
              <p:nvPr/>
            </p:nvSpPr>
            <p:spPr bwMode="auto">
              <a:xfrm>
                <a:off x="5125" y="106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19" name="Line 1784"/>
              <p:cNvSpPr>
                <a:spLocks noChangeShapeType="1"/>
              </p:cNvSpPr>
              <p:nvPr/>
            </p:nvSpPr>
            <p:spPr bwMode="auto">
              <a:xfrm>
                <a:off x="5125" y="108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20" name="Line 1785"/>
              <p:cNvSpPr>
                <a:spLocks noChangeShapeType="1"/>
              </p:cNvSpPr>
              <p:nvPr/>
            </p:nvSpPr>
            <p:spPr bwMode="auto">
              <a:xfrm>
                <a:off x="5125" y="110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21" name="Line 1786"/>
              <p:cNvSpPr>
                <a:spLocks noChangeShapeType="1"/>
              </p:cNvSpPr>
              <p:nvPr/>
            </p:nvSpPr>
            <p:spPr bwMode="auto">
              <a:xfrm>
                <a:off x="5125" y="112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22" name="Line 1787"/>
              <p:cNvSpPr>
                <a:spLocks noChangeShapeType="1"/>
              </p:cNvSpPr>
              <p:nvPr/>
            </p:nvSpPr>
            <p:spPr bwMode="auto">
              <a:xfrm>
                <a:off x="5125" y="114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23" name="Line 1788"/>
              <p:cNvSpPr>
                <a:spLocks noChangeShapeType="1"/>
              </p:cNvSpPr>
              <p:nvPr/>
            </p:nvSpPr>
            <p:spPr bwMode="auto">
              <a:xfrm>
                <a:off x="5125" y="116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24" name="Line 1789"/>
              <p:cNvSpPr>
                <a:spLocks noChangeShapeType="1"/>
              </p:cNvSpPr>
              <p:nvPr/>
            </p:nvSpPr>
            <p:spPr bwMode="auto">
              <a:xfrm>
                <a:off x="5125" y="118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25" name="Line 1790"/>
              <p:cNvSpPr>
                <a:spLocks noChangeShapeType="1"/>
              </p:cNvSpPr>
              <p:nvPr/>
            </p:nvSpPr>
            <p:spPr bwMode="auto">
              <a:xfrm>
                <a:off x="5125" y="120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26" name="Line 1791"/>
              <p:cNvSpPr>
                <a:spLocks noChangeShapeType="1"/>
              </p:cNvSpPr>
              <p:nvPr/>
            </p:nvSpPr>
            <p:spPr bwMode="auto">
              <a:xfrm>
                <a:off x="5125" y="122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27" name="Line 1792"/>
              <p:cNvSpPr>
                <a:spLocks noChangeShapeType="1"/>
              </p:cNvSpPr>
              <p:nvPr/>
            </p:nvSpPr>
            <p:spPr bwMode="auto">
              <a:xfrm>
                <a:off x="5125" y="124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28" name="Line 1793"/>
              <p:cNvSpPr>
                <a:spLocks noChangeShapeType="1"/>
              </p:cNvSpPr>
              <p:nvPr/>
            </p:nvSpPr>
            <p:spPr bwMode="auto">
              <a:xfrm>
                <a:off x="5125" y="126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29" name="Line 1794"/>
              <p:cNvSpPr>
                <a:spLocks noChangeShapeType="1"/>
              </p:cNvSpPr>
              <p:nvPr/>
            </p:nvSpPr>
            <p:spPr bwMode="auto">
              <a:xfrm>
                <a:off x="5125" y="128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30" name="Line 1795"/>
              <p:cNvSpPr>
                <a:spLocks noChangeShapeType="1"/>
              </p:cNvSpPr>
              <p:nvPr/>
            </p:nvSpPr>
            <p:spPr bwMode="auto">
              <a:xfrm>
                <a:off x="5125" y="130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31" name="Line 1796"/>
              <p:cNvSpPr>
                <a:spLocks noChangeShapeType="1"/>
              </p:cNvSpPr>
              <p:nvPr/>
            </p:nvSpPr>
            <p:spPr bwMode="auto">
              <a:xfrm>
                <a:off x="5125" y="132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32" name="Line 1797"/>
              <p:cNvSpPr>
                <a:spLocks noChangeShapeType="1"/>
              </p:cNvSpPr>
              <p:nvPr/>
            </p:nvSpPr>
            <p:spPr bwMode="auto">
              <a:xfrm>
                <a:off x="5125" y="134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33" name="Line 1798"/>
              <p:cNvSpPr>
                <a:spLocks noChangeShapeType="1"/>
              </p:cNvSpPr>
              <p:nvPr/>
            </p:nvSpPr>
            <p:spPr bwMode="auto">
              <a:xfrm>
                <a:off x="5125" y="136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34" name="Line 1799"/>
              <p:cNvSpPr>
                <a:spLocks noChangeShapeType="1"/>
              </p:cNvSpPr>
              <p:nvPr/>
            </p:nvSpPr>
            <p:spPr bwMode="auto">
              <a:xfrm>
                <a:off x="5125" y="138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35" name="Line 1800"/>
              <p:cNvSpPr>
                <a:spLocks noChangeShapeType="1"/>
              </p:cNvSpPr>
              <p:nvPr/>
            </p:nvSpPr>
            <p:spPr bwMode="auto">
              <a:xfrm>
                <a:off x="5125" y="140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36" name="Line 1801"/>
              <p:cNvSpPr>
                <a:spLocks noChangeShapeType="1"/>
              </p:cNvSpPr>
              <p:nvPr/>
            </p:nvSpPr>
            <p:spPr bwMode="auto">
              <a:xfrm>
                <a:off x="5125" y="142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37" name="Line 1802"/>
              <p:cNvSpPr>
                <a:spLocks noChangeShapeType="1"/>
              </p:cNvSpPr>
              <p:nvPr/>
            </p:nvSpPr>
            <p:spPr bwMode="auto">
              <a:xfrm>
                <a:off x="5125" y="144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38" name="Line 1803"/>
              <p:cNvSpPr>
                <a:spLocks noChangeShapeType="1"/>
              </p:cNvSpPr>
              <p:nvPr/>
            </p:nvSpPr>
            <p:spPr bwMode="auto">
              <a:xfrm>
                <a:off x="5125" y="146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39" name="Line 1804"/>
              <p:cNvSpPr>
                <a:spLocks noChangeShapeType="1"/>
              </p:cNvSpPr>
              <p:nvPr/>
            </p:nvSpPr>
            <p:spPr bwMode="auto">
              <a:xfrm>
                <a:off x="5125" y="148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40" name="Line 1805"/>
              <p:cNvSpPr>
                <a:spLocks noChangeShapeType="1"/>
              </p:cNvSpPr>
              <p:nvPr/>
            </p:nvSpPr>
            <p:spPr bwMode="auto">
              <a:xfrm>
                <a:off x="5125" y="150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41" name="Line 1806"/>
              <p:cNvSpPr>
                <a:spLocks noChangeShapeType="1"/>
              </p:cNvSpPr>
              <p:nvPr/>
            </p:nvSpPr>
            <p:spPr bwMode="auto">
              <a:xfrm>
                <a:off x="5125" y="152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42" name="Line 1807"/>
              <p:cNvSpPr>
                <a:spLocks noChangeShapeType="1"/>
              </p:cNvSpPr>
              <p:nvPr/>
            </p:nvSpPr>
            <p:spPr bwMode="auto">
              <a:xfrm>
                <a:off x="5125" y="154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43" name="Line 1808"/>
              <p:cNvSpPr>
                <a:spLocks noChangeShapeType="1"/>
              </p:cNvSpPr>
              <p:nvPr/>
            </p:nvSpPr>
            <p:spPr bwMode="auto">
              <a:xfrm>
                <a:off x="5125" y="156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44" name="Line 1809"/>
              <p:cNvSpPr>
                <a:spLocks noChangeShapeType="1"/>
              </p:cNvSpPr>
              <p:nvPr/>
            </p:nvSpPr>
            <p:spPr bwMode="auto">
              <a:xfrm>
                <a:off x="5125" y="158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45" name="Line 1810"/>
              <p:cNvSpPr>
                <a:spLocks noChangeShapeType="1"/>
              </p:cNvSpPr>
              <p:nvPr/>
            </p:nvSpPr>
            <p:spPr bwMode="auto">
              <a:xfrm>
                <a:off x="5125" y="161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46" name="Line 1811"/>
              <p:cNvSpPr>
                <a:spLocks noChangeShapeType="1"/>
              </p:cNvSpPr>
              <p:nvPr/>
            </p:nvSpPr>
            <p:spPr bwMode="auto">
              <a:xfrm>
                <a:off x="5125" y="163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47" name="Line 1812"/>
              <p:cNvSpPr>
                <a:spLocks noChangeShapeType="1"/>
              </p:cNvSpPr>
              <p:nvPr/>
            </p:nvSpPr>
            <p:spPr bwMode="auto">
              <a:xfrm>
                <a:off x="5125" y="165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48" name="Line 1813"/>
              <p:cNvSpPr>
                <a:spLocks noChangeShapeType="1"/>
              </p:cNvSpPr>
              <p:nvPr/>
            </p:nvSpPr>
            <p:spPr bwMode="auto">
              <a:xfrm>
                <a:off x="5125" y="167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49" name="Line 1814"/>
              <p:cNvSpPr>
                <a:spLocks noChangeShapeType="1"/>
              </p:cNvSpPr>
              <p:nvPr/>
            </p:nvSpPr>
            <p:spPr bwMode="auto">
              <a:xfrm>
                <a:off x="5125" y="169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50" name="Line 1815"/>
              <p:cNvSpPr>
                <a:spLocks noChangeShapeType="1"/>
              </p:cNvSpPr>
              <p:nvPr/>
            </p:nvSpPr>
            <p:spPr bwMode="auto">
              <a:xfrm>
                <a:off x="5125" y="171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51" name="Line 1816"/>
              <p:cNvSpPr>
                <a:spLocks noChangeShapeType="1"/>
              </p:cNvSpPr>
              <p:nvPr/>
            </p:nvSpPr>
            <p:spPr bwMode="auto">
              <a:xfrm>
                <a:off x="5125" y="173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52" name="Line 1817"/>
              <p:cNvSpPr>
                <a:spLocks noChangeShapeType="1"/>
              </p:cNvSpPr>
              <p:nvPr/>
            </p:nvSpPr>
            <p:spPr bwMode="auto">
              <a:xfrm>
                <a:off x="5125" y="175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53" name="Line 1818"/>
              <p:cNvSpPr>
                <a:spLocks noChangeShapeType="1"/>
              </p:cNvSpPr>
              <p:nvPr/>
            </p:nvSpPr>
            <p:spPr bwMode="auto">
              <a:xfrm>
                <a:off x="5125" y="177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54" name="Line 1819"/>
              <p:cNvSpPr>
                <a:spLocks noChangeShapeType="1"/>
              </p:cNvSpPr>
              <p:nvPr/>
            </p:nvSpPr>
            <p:spPr bwMode="auto">
              <a:xfrm>
                <a:off x="5125" y="17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55" name="Line 1820"/>
              <p:cNvSpPr>
                <a:spLocks noChangeShapeType="1"/>
              </p:cNvSpPr>
              <p:nvPr/>
            </p:nvSpPr>
            <p:spPr bwMode="auto">
              <a:xfrm>
                <a:off x="5125" y="181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56" name="Line 1821"/>
              <p:cNvSpPr>
                <a:spLocks noChangeShapeType="1"/>
              </p:cNvSpPr>
              <p:nvPr/>
            </p:nvSpPr>
            <p:spPr bwMode="auto">
              <a:xfrm>
                <a:off x="5125" y="183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57" name="Line 1822"/>
              <p:cNvSpPr>
                <a:spLocks noChangeShapeType="1"/>
              </p:cNvSpPr>
              <p:nvPr/>
            </p:nvSpPr>
            <p:spPr bwMode="auto">
              <a:xfrm>
                <a:off x="5125" y="185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58" name="Line 1823"/>
              <p:cNvSpPr>
                <a:spLocks noChangeShapeType="1"/>
              </p:cNvSpPr>
              <p:nvPr/>
            </p:nvSpPr>
            <p:spPr bwMode="auto">
              <a:xfrm>
                <a:off x="5125" y="187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59" name="Line 1824"/>
              <p:cNvSpPr>
                <a:spLocks noChangeShapeType="1"/>
              </p:cNvSpPr>
              <p:nvPr/>
            </p:nvSpPr>
            <p:spPr bwMode="auto">
              <a:xfrm>
                <a:off x="5125" y="18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60" name="Line 1825"/>
              <p:cNvSpPr>
                <a:spLocks noChangeShapeType="1"/>
              </p:cNvSpPr>
              <p:nvPr/>
            </p:nvSpPr>
            <p:spPr bwMode="auto">
              <a:xfrm>
                <a:off x="5125" y="191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61" name="Line 1826"/>
              <p:cNvSpPr>
                <a:spLocks noChangeShapeType="1"/>
              </p:cNvSpPr>
              <p:nvPr/>
            </p:nvSpPr>
            <p:spPr bwMode="auto">
              <a:xfrm>
                <a:off x="5125" y="193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62" name="Line 1827"/>
              <p:cNvSpPr>
                <a:spLocks noChangeShapeType="1"/>
              </p:cNvSpPr>
              <p:nvPr/>
            </p:nvSpPr>
            <p:spPr bwMode="auto">
              <a:xfrm>
                <a:off x="5125" y="195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63" name="Line 1828"/>
              <p:cNvSpPr>
                <a:spLocks noChangeShapeType="1"/>
              </p:cNvSpPr>
              <p:nvPr/>
            </p:nvSpPr>
            <p:spPr bwMode="auto">
              <a:xfrm>
                <a:off x="5125" y="197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864" name="Line 1829"/>
              <p:cNvSpPr>
                <a:spLocks noChangeShapeType="1"/>
              </p:cNvSpPr>
              <p:nvPr/>
            </p:nvSpPr>
            <p:spPr bwMode="auto">
              <a:xfrm>
                <a:off x="5125" y="1993"/>
                <a:ext cx="1" cy="6"/>
              </a:xfrm>
              <a:prstGeom prst="line">
                <a:avLst/>
              </a:prstGeom>
              <a:noFill/>
              <a:ln w="3175">
                <a:solidFill>
                  <a:srgbClr val="000000"/>
                </a:solidFill>
                <a:round/>
                <a:headEnd/>
                <a:tailEnd/>
              </a:ln>
            </p:spPr>
            <p:txBody>
              <a:bodyPr>
                <a:prstTxWarp prst="textNoShape">
                  <a:avLst/>
                </a:prstTxWarp>
              </a:bodyPr>
              <a:lstStyle/>
              <a:p>
                <a:endParaRPr lang="en-US"/>
              </a:p>
            </p:txBody>
          </p:sp>
        </p:grpSp>
        <p:grpSp>
          <p:nvGrpSpPr>
            <p:cNvPr id="12" name="Group 2620"/>
            <p:cNvGrpSpPr>
              <a:grpSpLocks/>
            </p:cNvGrpSpPr>
            <p:nvPr/>
          </p:nvGrpSpPr>
          <p:grpSpPr bwMode="auto">
            <a:xfrm>
              <a:off x="3489" y="1025"/>
              <a:ext cx="1963" cy="2093"/>
              <a:chOff x="3489" y="1025"/>
              <a:chExt cx="1963" cy="2093"/>
            </a:xfrm>
          </p:grpSpPr>
          <p:sp>
            <p:nvSpPr>
              <p:cNvPr id="38465" name="Line 1831"/>
              <p:cNvSpPr>
                <a:spLocks noChangeShapeType="1"/>
              </p:cNvSpPr>
              <p:nvPr/>
            </p:nvSpPr>
            <p:spPr bwMode="auto">
              <a:xfrm>
                <a:off x="5125" y="201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66" name="Line 1832"/>
              <p:cNvSpPr>
                <a:spLocks noChangeShapeType="1"/>
              </p:cNvSpPr>
              <p:nvPr/>
            </p:nvSpPr>
            <p:spPr bwMode="auto">
              <a:xfrm>
                <a:off x="5125" y="203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67" name="Line 1833"/>
              <p:cNvSpPr>
                <a:spLocks noChangeShapeType="1"/>
              </p:cNvSpPr>
              <p:nvPr/>
            </p:nvSpPr>
            <p:spPr bwMode="auto">
              <a:xfrm>
                <a:off x="5125" y="205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68" name="Line 1834"/>
              <p:cNvSpPr>
                <a:spLocks noChangeShapeType="1"/>
              </p:cNvSpPr>
              <p:nvPr/>
            </p:nvSpPr>
            <p:spPr bwMode="auto">
              <a:xfrm>
                <a:off x="5125" y="207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69" name="Line 1835"/>
              <p:cNvSpPr>
                <a:spLocks noChangeShapeType="1"/>
              </p:cNvSpPr>
              <p:nvPr/>
            </p:nvSpPr>
            <p:spPr bwMode="auto">
              <a:xfrm>
                <a:off x="5125" y="20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70" name="Line 1836"/>
              <p:cNvSpPr>
                <a:spLocks noChangeShapeType="1"/>
              </p:cNvSpPr>
              <p:nvPr/>
            </p:nvSpPr>
            <p:spPr bwMode="auto">
              <a:xfrm>
                <a:off x="5125" y="211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71" name="Line 1837"/>
              <p:cNvSpPr>
                <a:spLocks noChangeShapeType="1"/>
              </p:cNvSpPr>
              <p:nvPr/>
            </p:nvSpPr>
            <p:spPr bwMode="auto">
              <a:xfrm>
                <a:off x="5125" y="213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72" name="Line 1838"/>
              <p:cNvSpPr>
                <a:spLocks noChangeShapeType="1"/>
              </p:cNvSpPr>
              <p:nvPr/>
            </p:nvSpPr>
            <p:spPr bwMode="auto">
              <a:xfrm>
                <a:off x="5125" y="215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73" name="Line 1839"/>
              <p:cNvSpPr>
                <a:spLocks noChangeShapeType="1"/>
              </p:cNvSpPr>
              <p:nvPr/>
            </p:nvSpPr>
            <p:spPr bwMode="auto">
              <a:xfrm>
                <a:off x="5125" y="217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74" name="Line 1840"/>
              <p:cNvSpPr>
                <a:spLocks noChangeShapeType="1"/>
              </p:cNvSpPr>
              <p:nvPr/>
            </p:nvSpPr>
            <p:spPr bwMode="auto">
              <a:xfrm>
                <a:off x="5125" y="21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75" name="Line 1841"/>
              <p:cNvSpPr>
                <a:spLocks noChangeShapeType="1"/>
              </p:cNvSpPr>
              <p:nvPr/>
            </p:nvSpPr>
            <p:spPr bwMode="auto">
              <a:xfrm>
                <a:off x="5125" y="221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76" name="Line 1842"/>
              <p:cNvSpPr>
                <a:spLocks noChangeShapeType="1"/>
              </p:cNvSpPr>
              <p:nvPr/>
            </p:nvSpPr>
            <p:spPr bwMode="auto">
              <a:xfrm>
                <a:off x="5125" y="223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77" name="Line 1843"/>
              <p:cNvSpPr>
                <a:spLocks noChangeShapeType="1"/>
              </p:cNvSpPr>
              <p:nvPr/>
            </p:nvSpPr>
            <p:spPr bwMode="auto">
              <a:xfrm>
                <a:off x="5125" y="225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78" name="Line 1844"/>
              <p:cNvSpPr>
                <a:spLocks noChangeShapeType="1"/>
              </p:cNvSpPr>
              <p:nvPr/>
            </p:nvSpPr>
            <p:spPr bwMode="auto">
              <a:xfrm>
                <a:off x="5125" y="227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79" name="Line 1845"/>
              <p:cNvSpPr>
                <a:spLocks noChangeShapeType="1"/>
              </p:cNvSpPr>
              <p:nvPr/>
            </p:nvSpPr>
            <p:spPr bwMode="auto">
              <a:xfrm>
                <a:off x="5125" y="229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80" name="Line 1846"/>
              <p:cNvSpPr>
                <a:spLocks noChangeShapeType="1"/>
              </p:cNvSpPr>
              <p:nvPr/>
            </p:nvSpPr>
            <p:spPr bwMode="auto">
              <a:xfrm>
                <a:off x="5125" y="231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81" name="Line 1847"/>
              <p:cNvSpPr>
                <a:spLocks noChangeShapeType="1"/>
              </p:cNvSpPr>
              <p:nvPr/>
            </p:nvSpPr>
            <p:spPr bwMode="auto">
              <a:xfrm>
                <a:off x="5125" y="233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82" name="Line 1848"/>
              <p:cNvSpPr>
                <a:spLocks noChangeShapeType="1"/>
              </p:cNvSpPr>
              <p:nvPr/>
            </p:nvSpPr>
            <p:spPr bwMode="auto">
              <a:xfrm>
                <a:off x="5125" y="235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83" name="Line 1849"/>
              <p:cNvSpPr>
                <a:spLocks noChangeShapeType="1"/>
              </p:cNvSpPr>
              <p:nvPr/>
            </p:nvSpPr>
            <p:spPr bwMode="auto">
              <a:xfrm>
                <a:off x="5125" y="237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84" name="Line 1850"/>
              <p:cNvSpPr>
                <a:spLocks noChangeShapeType="1"/>
              </p:cNvSpPr>
              <p:nvPr/>
            </p:nvSpPr>
            <p:spPr bwMode="auto">
              <a:xfrm>
                <a:off x="5125" y="239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85" name="Line 1851"/>
              <p:cNvSpPr>
                <a:spLocks noChangeShapeType="1"/>
              </p:cNvSpPr>
              <p:nvPr/>
            </p:nvSpPr>
            <p:spPr bwMode="auto">
              <a:xfrm>
                <a:off x="5125" y="241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86" name="Line 1852"/>
              <p:cNvSpPr>
                <a:spLocks noChangeShapeType="1"/>
              </p:cNvSpPr>
              <p:nvPr/>
            </p:nvSpPr>
            <p:spPr bwMode="auto">
              <a:xfrm>
                <a:off x="5125" y="243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87" name="Line 1853"/>
              <p:cNvSpPr>
                <a:spLocks noChangeShapeType="1"/>
              </p:cNvSpPr>
              <p:nvPr/>
            </p:nvSpPr>
            <p:spPr bwMode="auto">
              <a:xfrm>
                <a:off x="5125" y="245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88" name="Line 1854"/>
              <p:cNvSpPr>
                <a:spLocks noChangeShapeType="1"/>
              </p:cNvSpPr>
              <p:nvPr/>
            </p:nvSpPr>
            <p:spPr bwMode="auto">
              <a:xfrm>
                <a:off x="5125" y="247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89" name="Line 1855"/>
              <p:cNvSpPr>
                <a:spLocks noChangeShapeType="1"/>
              </p:cNvSpPr>
              <p:nvPr/>
            </p:nvSpPr>
            <p:spPr bwMode="auto">
              <a:xfrm>
                <a:off x="5125" y="249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90" name="Line 1856"/>
              <p:cNvSpPr>
                <a:spLocks noChangeShapeType="1"/>
              </p:cNvSpPr>
              <p:nvPr/>
            </p:nvSpPr>
            <p:spPr bwMode="auto">
              <a:xfrm>
                <a:off x="5125" y="251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91" name="Line 1857"/>
              <p:cNvSpPr>
                <a:spLocks noChangeShapeType="1"/>
              </p:cNvSpPr>
              <p:nvPr/>
            </p:nvSpPr>
            <p:spPr bwMode="auto">
              <a:xfrm>
                <a:off x="5125" y="253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92" name="Line 1858"/>
              <p:cNvSpPr>
                <a:spLocks noChangeShapeType="1"/>
              </p:cNvSpPr>
              <p:nvPr/>
            </p:nvSpPr>
            <p:spPr bwMode="auto">
              <a:xfrm>
                <a:off x="5125" y="255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93" name="Line 1859"/>
              <p:cNvSpPr>
                <a:spLocks noChangeShapeType="1"/>
              </p:cNvSpPr>
              <p:nvPr/>
            </p:nvSpPr>
            <p:spPr bwMode="auto">
              <a:xfrm>
                <a:off x="5125" y="257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94" name="Line 1860"/>
              <p:cNvSpPr>
                <a:spLocks noChangeShapeType="1"/>
              </p:cNvSpPr>
              <p:nvPr/>
            </p:nvSpPr>
            <p:spPr bwMode="auto">
              <a:xfrm>
                <a:off x="5125" y="259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95" name="Line 1861"/>
              <p:cNvSpPr>
                <a:spLocks noChangeShapeType="1"/>
              </p:cNvSpPr>
              <p:nvPr/>
            </p:nvSpPr>
            <p:spPr bwMode="auto">
              <a:xfrm>
                <a:off x="5125" y="261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96" name="Line 1862"/>
              <p:cNvSpPr>
                <a:spLocks noChangeShapeType="1"/>
              </p:cNvSpPr>
              <p:nvPr/>
            </p:nvSpPr>
            <p:spPr bwMode="auto">
              <a:xfrm>
                <a:off x="5125" y="263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97" name="Line 1863"/>
              <p:cNvSpPr>
                <a:spLocks noChangeShapeType="1"/>
              </p:cNvSpPr>
              <p:nvPr/>
            </p:nvSpPr>
            <p:spPr bwMode="auto">
              <a:xfrm>
                <a:off x="5125" y="265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98" name="Line 1864"/>
              <p:cNvSpPr>
                <a:spLocks noChangeShapeType="1"/>
              </p:cNvSpPr>
              <p:nvPr/>
            </p:nvSpPr>
            <p:spPr bwMode="auto">
              <a:xfrm>
                <a:off x="5125" y="267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99" name="Line 1865"/>
              <p:cNvSpPr>
                <a:spLocks noChangeShapeType="1"/>
              </p:cNvSpPr>
              <p:nvPr/>
            </p:nvSpPr>
            <p:spPr bwMode="auto">
              <a:xfrm>
                <a:off x="5125" y="269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00" name="Line 1866"/>
              <p:cNvSpPr>
                <a:spLocks noChangeShapeType="1"/>
              </p:cNvSpPr>
              <p:nvPr/>
            </p:nvSpPr>
            <p:spPr bwMode="auto">
              <a:xfrm>
                <a:off x="5125" y="271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01" name="Line 1867"/>
              <p:cNvSpPr>
                <a:spLocks noChangeShapeType="1"/>
              </p:cNvSpPr>
              <p:nvPr/>
            </p:nvSpPr>
            <p:spPr bwMode="auto">
              <a:xfrm>
                <a:off x="5125" y="273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02" name="Line 1868"/>
              <p:cNvSpPr>
                <a:spLocks noChangeShapeType="1"/>
              </p:cNvSpPr>
              <p:nvPr/>
            </p:nvSpPr>
            <p:spPr bwMode="auto">
              <a:xfrm>
                <a:off x="5125" y="275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03" name="Line 1869"/>
              <p:cNvSpPr>
                <a:spLocks noChangeShapeType="1"/>
              </p:cNvSpPr>
              <p:nvPr/>
            </p:nvSpPr>
            <p:spPr bwMode="auto">
              <a:xfrm>
                <a:off x="5125" y="277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04" name="Line 1870"/>
              <p:cNvSpPr>
                <a:spLocks noChangeShapeType="1"/>
              </p:cNvSpPr>
              <p:nvPr/>
            </p:nvSpPr>
            <p:spPr bwMode="auto">
              <a:xfrm>
                <a:off x="5125" y="2798"/>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05" name="Line 1871"/>
              <p:cNvSpPr>
                <a:spLocks noChangeShapeType="1"/>
              </p:cNvSpPr>
              <p:nvPr/>
            </p:nvSpPr>
            <p:spPr bwMode="auto">
              <a:xfrm>
                <a:off x="5125" y="281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06" name="Line 1872"/>
              <p:cNvSpPr>
                <a:spLocks noChangeShapeType="1"/>
              </p:cNvSpPr>
              <p:nvPr/>
            </p:nvSpPr>
            <p:spPr bwMode="auto">
              <a:xfrm>
                <a:off x="5125" y="283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07" name="Line 1873"/>
              <p:cNvSpPr>
                <a:spLocks noChangeShapeType="1"/>
              </p:cNvSpPr>
              <p:nvPr/>
            </p:nvSpPr>
            <p:spPr bwMode="auto">
              <a:xfrm>
                <a:off x="5125" y="285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08" name="Line 1874"/>
              <p:cNvSpPr>
                <a:spLocks noChangeShapeType="1"/>
              </p:cNvSpPr>
              <p:nvPr/>
            </p:nvSpPr>
            <p:spPr bwMode="auto">
              <a:xfrm>
                <a:off x="5125" y="287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09" name="Line 1875"/>
              <p:cNvSpPr>
                <a:spLocks noChangeShapeType="1"/>
              </p:cNvSpPr>
              <p:nvPr/>
            </p:nvSpPr>
            <p:spPr bwMode="auto">
              <a:xfrm>
                <a:off x="5125" y="289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10" name="Line 1876"/>
              <p:cNvSpPr>
                <a:spLocks noChangeShapeType="1"/>
              </p:cNvSpPr>
              <p:nvPr/>
            </p:nvSpPr>
            <p:spPr bwMode="auto">
              <a:xfrm>
                <a:off x="5125" y="292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11" name="Line 1877"/>
              <p:cNvSpPr>
                <a:spLocks noChangeShapeType="1"/>
              </p:cNvSpPr>
              <p:nvPr/>
            </p:nvSpPr>
            <p:spPr bwMode="auto">
              <a:xfrm>
                <a:off x="5125" y="294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12" name="Line 1878"/>
              <p:cNvSpPr>
                <a:spLocks noChangeShapeType="1"/>
              </p:cNvSpPr>
              <p:nvPr/>
            </p:nvSpPr>
            <p:spPr bwMode="auto">
              <a:xfrm>
                <a:off x="5125" y="296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13" name="Line 1879"/>
              <p:cNvSpPr>
                <a:spLocks noChangeShapeType="1"/>
              </p:cNvSpPr>
              <p:nvPr/>
            </p:nvSpPr>
            <p:spPr bwMode="auto">
              <a:xfrm>
                <a:off x="5125" y="298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14" name="Line 1880"/>
              <p:cNvSpPr>
                <a:spLocks noChangeShapeType="1"/>
              </p:cNvSpPr>
              <p:nvPr/>
            </p:nvSpPr>
            <p:spPr bwMode="auto">
              <a:xfrm>
                <a:off x="5125" y="299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15" name="Line 1881"/>
              <p:cNvSpPr>
                <a:spLocks noChangeShapeType="1"/>
              </p:cNvSpPr>
              <p:nvPr/>
            </p:nvSpPr>
            <p:spPr bwMode="auto">
              <a:xfrm>
                <a:off x="5125" y="302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16" name="Line 1882"/>
              <p:cNvSpPr>
                <a:spLocks noChangeShapeType="1"/>
              </p:cNvSpPr>
              <p:nvPr/>
            </p:nvSpPr>
            <p:spPr bwMode="auto">
              <a:xfrm>
                <a:off x="5125" y="304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17" name="Line 1883"/>
              <p:cNvSpPr>
                <a:spLocks noChangeShapeType="1"/>
              </p:cNvSpPr>
              <p:nvPr/>
            </p:nvSpPr>
            <p:spPr bwMode="auto">
              <a:xfrm>
                <a:off x="5125" y="306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18" name="Line 1884"/>
              <p:cNvSpPr>
                <a:spLocks noChangeShapeType="1"/>
              </p:cNvSpPr>
              <p:nvPr/>
            </p:nvSpPr>
            <p:spPr bwMode="auto">
              <a:xfrm>
                <a:off x="5125" y="3080"/>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19" name="Line 1885"/>
              <p:cNvSpPr>
                <a:spLocks noChangeShapeType="1"/>
              </p:cNvSpPr>
              <p:nvPr/>
            </p:nvSpPr>
            <p:spPr bwMode="auto">
              <a:xfrm>
                <a:off x="5125" y="310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20" name="Line 1886"/>
              <p:cNvSpPr>
                <a:spLocks noChangeShapeType="1"/>
              </p:cNvSpPr>
              <p:nvPr/>
            </p:nvSpPr>
            <p:spPr bwMode="auto">
              <a:xfrm>
                <a:off x="5191"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21" name="Line 1887"/>
              <p:cNvSpPr>
                <a:spLocks noChangeShapeType="1"/>
              </p:cNvSpPr>
              <p:nvPr/>
            </p:nvSpPr>
            <p:spPr bwMode="auto">
              <a:xfrm>
                <a:off x="5256"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22" name="Line 1888"/>
              <p:cNvSpPr>
                <a:spLocks noChangeShapeType="1"/>
              </p:cNvSpPr>
              <p:nvPr/>
            </p:nvSpPr>
            <p:spPr bwMode="auto">
              <a:xfrm>
                <a:off x="5320"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23" name="Line 1889"/>
              <p:cNvSpPr>
                <a:spLocks noChangeShapeType="1"/>
              </p:cNvSpPr>
              <p:nvPr/>
            </p:nvSpPr>
            <p:spPr bwMode="auto">
              <a:xfrm>
                <a:off x="5385"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24" name="Line 1890"/>
              <p:cNvSpPr>
                <a:spLocks noChangeShapeType="1"/>
              </p:cNvSpPr>
              <p:nvPr/>
            </p:nvSpPr>
            <p:spPr bwMode="auto">
              <a:xfrm>
                <a:off x="5451" y="3060"/>
                <a:ext cx="1" cy="5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25" name="Line 1891"/>
              <p:cNvSpPr>
                <a:spLocks noChangeShapeType="1"/>
              </p:cNvSpPr>
              <p:nvPr/>
            </p:nvSpPr>
            <p:spPr bwMode="auto">
              <a:xfrm>
                <a:off x="5451" y="102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26" name="Line 1892"/>
              <p:cNvSpPr>
                <a:spLocks noChangeShapeType="1"/>
              </p:cNvSpPr>
              <p:nvPr/>
            </p:nvSpPr>
            <p:spPr bwMode="auto">
              <a:xfrm>
                <a:off x="5451" y="104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27" name="Line 1893"/>
              <p:cNvSpPr>
                <a:spLocks noChangeShapeType="1"/>
              </p:cNvSpPr>
              <p:nvPr/>
            </p:nvSpPr>
            <p:spPr bwMode="auto">
              <a:xfrm>
                <a:off x="5451" y="106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28" name="Line 1894"/>
              <p:cNvSpPr>
                <a:spLocks noChangeShapeType="1"/>
              </p:cNvSpPr>
              <p:nvPr/>
            </p:nvSpPr>
            <p:spPr bwMode="auto">
              <a:xfrm>
                <a:off x="5451" y="108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29" name="Line 1895"/>
              <p:cNvSpPr>
                <a:spLocks noChangeShapeType="1"/>
              </p:cNvSpPr>
              <p:nvPr/>
            </p:nvSpPr>
            <p:spPr bwMode="auto">
              <a:xfrm>
                <a:off x="5451" y="110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30" name="Line 1896"/>
              <p:cNvSpPr>
                <a:spLocks noChangeShapeType="1"/>
              </p:cNvSpPr>
              <p:nvPr/>
            </p:nvSpPr>
            <p:spPr bwMode="auto">
              <a:xfrm>
                <a:off x="5451" y="112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31" name="Line 1897"/>
              <p:cNvSpPr>
                <a:spLocks noChangeShapeType="1"/>
              </p:cNvSpPr>
              <p:nvPr/>
            </p:nvSpPr>
            <p:spPr bwMode="auto">
              <a:xfrm>
                <a:off x="5451" y="114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32" name="Line 1898"/>
              <p:cNvSpPr>
                <a:spLocks noChangeShapeType="1"/>
              </p:cNvSpPr>
              <p:nvPr/>
            </p:nvSpPr>
            <p:spPr bwMode="auto">
              <a:xfrm>
                <a:off x="5451" y="116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33" name="Line 1899"/>
              <p:cNvSpPr>
                <a:spLocks noChangeShapeType="1"/>
              </p:cNvSpPr>
              <p:nvPr/>
            </p:nvSpPr>
            <p:spPr bwMode="auto">
              <a:xfrm>
                <a:off x="5451" y="118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34" name="Line 1900"/>
              <p:cNvSpPr>
                <a:spLocks noChangeShapeType="1"/>
              </p:cNvSpPr>
              <p:nvPr/>
            </p:nvSpPr>
            <p:spPr bwMode="auto">
              <a:xfrm>
                <a:off x="5451" y="120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35" name="Line 1901"/>
              <p:cNvSpPr>
                <a:spLocks noChangeShapeType="1"/>
              </p:cNvSpPr>
              <p:nvPr/>
            </p:nvSpPr>
            <p:spPr bwMode="auto">
              <a:xfrm>
                <a:off x="5451" y="122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36" name="Line 1902"/>
              <p:cNvSpPr>
                <a:spLocks noChangeShapeType="1"/>
              </p:cNvSpPr>
              <p:nvPr/>
            </p:nvSpPr>
            <p:spPr bwMode="auto">
              <a:xfrm>
                <a:off x="5451" y="124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37" name="Line 1903"/>
              <p:cNvSpPr>
                <a:spLocks noChangeShapeType="1"/>
              </p:cNvSpPr>
              <p:nvPr/>
            </p:nvSpPr>
            <p:spPr bwMode="auto">
              <a:xfrm>
                <a:off x="5451" y="126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38" name="Line 1904"/>
              <p:cNvSpPr>
                <a:spLocks noChangeShapeType="1"/>
              </p:cNvSpPr>
              <p:nvPr/>
            </p:nvSpPr>
            <p:spPr bwMode="auto">
              <a:xfrm>
                <a:off x="5451" y="128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39" name="Line 1905"/>
              <p:cNvSpPr>
                <a:spLocks noChangeShapeType="1"/>
              </p:cNvSpPr>
              <p:nvPr/>
            </p:nvSpPr>
            <p:spPr bwMode="auto">
              <a:xfrm>
                <a:off x="5451" y="130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40" name="Line 1906"/>
              <p:cNvSpPr>
                <a:spLocks noChangeShapeType="1"/>
              </p:cNvSpPr>
              <p:nvPr/>
            </p:nvSpPr>
            <p:spPr bwMode="auto">
              <a:xfrm>
                <a:off x="5451" y="132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41" name="Line 1907"/>
              <p:cNvSpPr>
                <a:spLocks noChangeShapeType="1"/>
              </p:cNvSpPr>
              <p:nvPr/>
            </p:nvSpPr>
            <p:spPr bwMode="auto">
              <a:xfrm>
                <a:off x="5451" y="134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42" name="Line 1908"/>
              <p:cNvSpPr>
                <a:spLocks noChangeShapeType="1"/>
              </p:cNvSpPr>
              <p:nvPr/>
            </p:nvSpPr>
            <p:spPr bwMode="auto">
              <a:xfrm>
                <a:off x="5451" y="136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43" name="Line 1909"/>
              <p:cNvSpPr>
                <a:spLocks noChangeShapeType="1"/>
              </p:cNvSpPr>
              <p:nvPr/>
            </p:nvSpPr>
            <p:spPr bwMode="auto">
              <a:xfrm>
                <a:off x="5451" y="138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44" name="Line 1910"/>
              <p:cNvSpPr>
                <a:spLocks noChangeShapeType="1"/>
              </p:cNvSpPr>
              <p:nvPr/>
            </p:nvSpPr>
            <p:spPr bwMode="auto">
              <a:xfrm>
                <a:off x="5451" y="140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45" name="Line 1911"/>
              <p:cNvSpPr>
                <a:spLocks noChangeShapeType="1"/>
              </p:cNvSpPr>
              <p:nvPr/>
            </p:nvSpPr>
            <p:spPr bwMode="auto">
              <a:xfrm>
                <a:off x="5451" y="142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46" name="Line 1912"/>
              <p:cNvSpPr>
                <a:spLocks noChangeShapeType="1"/>
              </p:cNvSpPr>
              <p:nvPr/>
            </p:nvSpPr>
            <p:spPr bwMode="auto">
              <a:xfrm>
                <a:off x="5451" y="144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47" name="Line 1913"/>
              <p:cNvSpPr>
                <a:spLocks noChangeShapeType="1"/>
              </p:cNvSpPr>
              <p:nvPr/>
            </p:nvSpPr>
            <p:spPr bwMode="auto">
              <a:xfrm>
                <a:off x="5451" y="146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48" name="Line 1914"/>
              <p:cNvSpPr>
                <a:spLocks noChangeShapeType="1"/>
              </p:cNvSpPr>
              <p:nvPr/>
            </p:nvSpPr>
            <p:spPr bwMode="auto">
              <a:xfrm>
                <a:off x="5451" y="148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49" name="Line 1915"/>
              <p:cNvSpPr>
                <a:spLocks noChangeShapeType="1"/>
              </p:cNvSpPr>
              <p:nvPr/>
            </p:nvSpPr>
            <p:spPr bwMode="auto">
              <a:xfrm>
                <a:off x="5451" y="150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50" name="Line 1916"/>
              <p:cNvSpPr>
                <a:spLocks noChangeShapeType="1"/>
              </p:cNvSpPr>
              <p:nvPr/>
            </p:nvSpPr>
            <p:spPr bwMode="auto">
              <a:xfrm>
                <a:off x="5451" y="152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51" name="Line 1917"/>
              <p:cNvSpPr>
                <a:spLocks noChangeShapeType="1"/>
              </p:cNvSpPr>
              <p:nvPr/>
            </p:nvSpPr>
            <p:spPr bwMode="auto">
              <a:xfrm>
                <a:off x="5451" y="154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52" name="Line 1918"/>
              <p:cNvSpPr>
                <a:spLocks noChangeShapeType="1"/>
              </p:cNvSpPr>
              <p:nvPr/>
            </p:nvSpPr>
            <p:spPr bwMode="auto">
              <a:xfrm>
                <a:off x="5451" y="156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53" name="Line 1919"/>
              <p:cNvSpPr>
                <a:spLocks noChangeShapeType="1"/>
              </p:cNvSpPr>
              <p:nvPr/>
            </p:nvSpPr>
            <p:spPr bwMode="auto">
              <a:xfrm>
                <a:off x="5451" y="158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54" name="Line 1920"/>
              <p:cNvSpPr>
                <a:spLocks noChangeShapeType="1"/>
              </p:cNvSpPr>
              <p:nvPr/>
            </p:nvSpPr>
            <p:spPr bwMode="auto">
              <a:xfrm>
                <a:off x="5451" y="161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55" name="Line 1921"/>
              <p:cNvSpPr>
                <a:spLocks noChangeShapeType="1"/>
              </p:cNvSpPr>
              <p:nvPr/>
            </p:nvSpPr>
            <p:spPr bwMode="auto">
              <a:xfrm>
                <a:off x="5451" y="163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56" name="Line 1922"/>
              <p:cNvSpPr>
                <a:spLocks noChangeShapeType="1"/>
              </p:cNvSpPr>
              <p:nvPr/>
            </p:nvSpPr>
            <p:spPr bwMode="auto">
              <a:xfrm>
                <a:off x="5451" y="165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57" name="Line 1923"/>
              <p:cNvSpPr>
                <a:spLocks noChangeShapeType="1"/>
              </p:cNvSpPr>
              <p:nvPr/>
            </p:nvSpPr>
            <p:spPr bwMode="auto">
              <a:xfrm>
                <a:off x="5451" y="167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58" name="Line 1924"/>
              <p:cNvSpPr>
                <a:spLocks noChangeShapeType="1"/>
              </p:cNvSpPr>
              <p:nvPr/>
            </p:nvSpPr>
            <p:spPr bwMode="auto">
              <a:xfrm>
                <a:off x="5451" y="169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59" name="Line 1925"/>
              <p:cNvSpPr>
                <a:spLocks noChangeShapeType="1"/>
              </p:cNvSpPr>
              <p:nvPr/>
            </p:nvSpPr>
            <p:spPr bwMode="auto">
              <a:xfrm>
                <a:off x="5451" y="171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60" name="Line 1926"/>
              <p:cNvSpPr>
                <a:spLocks noChangeShapeType="1"/>
              </p:cNvSpPr>
              <p:nvPr/>
            </p:nvSpPr>
            <p:spPr bwMode="auto">
              <a:xfrm>
                <a:off x="5451" y="173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61" name="Line 1927"/>
              <p:cNvSpPr>
                <a:spLocks noChangeShapeType="1"/>
              </p:cNvSpPr>
              <p:nvPr/>
            </p:nvSpPr>
            <p:spPr bwMode="auto">
              <a:xfrm>
                <a:off x="5451" y="175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62" name="Line 1928"/>
              <p:cNvSpPr>
                <a:spLocks noChangeShapeType="1"/>
              </p:cNvSpPr>
              <p:nvPr/>
            </p:nvSpPr>
            <p:spPr bwMode="auto">
              <a:xfrm>
                <a:off x="5451" y="177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63" name="Line 1929"/>
              <p:cNvSpPr>
                <a:spLocks noChangeShapeType="1"/>
              </p:cNvSpPr>
              <p:nvPr/>
            </p:nvSpPr>
            <p:spPr bwMode="auto">
              <a:xfrm>
                <a:off x="5451" y="17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64" name="Line 1930"/>
              <p:cNvSpPr>
                <a:spLocks noChangeShapeType="1"/>
              </p:cNvSpPr>
              <p:nvPr/>
            </p:nvSpPr>
            <p:spPr bwMode="auto">
              <a:xfrm>
                <a:off x="5451" y="181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65" name="Line 1931"/>
              <p:cNvSpPr>
                <a:spLocks noChangeShapeType="1"/>
              </p:cNvSpPr>
              <p:nvPr/>
            </p:nvSpPr>
            <p:spPr bwMode="auto">
              <a:xfrm>
                <a:off x="5451" y="183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66" name="Line 1932"/>
              <p:cNvSpPr>
                <a:spLocks noChangeShapeType="1"/>
              </p:cNvSpPr>
              <p:nvPr/>
            </p:nvSpPr>
            <p:spPr bwMode="auto">
              <a:xfrm>
                <a:off x="5451" y="185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67" name="Line 1933"/>
              <p:cNvSpPr>
                <a:spLocks noChangeShapeType="1"/>
              </p:cNvSpPr>
              <p:nvPr/>
            </p:nvSpPr>
            <p:spPr bwMode="auto">
              <a:xfrm>
                <a:off x="5451" y="187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68" name="Line 1934"/>
              <p:cNvSpPr>
                <a:spLocks noChangeShapeType="1"/>
              </p:cNvSpPr>
              <p:nvPr/>
            </p:nvSpPr>
            <p:spPr bwMode="auto">
              <a:xfrm>
                <a:off x="5451" y="18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69" name="Line 1935"/>
              <p:cNvSpPr>
                <a:spLocks noChangeShapeType="1"/>
              </p:cNvSpPr>
              <p:nvPr/>
            </p:nvSpPr>
            <p:spPr bwMode="auto">
              <a:xfrm>
                <a:off x="5451" y="191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70" name="Line 1936"/>
              <p:cNvSpPr>
                <a:spLocks noChangeShapeType="1"/>
              </p:cNvSpPr>
              <p:nvPr/>
            </p:nvSpPr>
            <p:spPr bwMode="auto">
              <a:xfrm>
                <a:off x="5451" y="193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71" name="Line 1937"/>
              <p:cNvSpPr>
                <a:spLocks noChangeShapeType="1"/>
              </p:cNvSpPr>
              <p:nvPr/>
            </p:nvSpPr>
            <p:spPr bwMode="auto">
              <a:xfrm>
                <a:off x="5451" y="195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72" name="Line 1938"/>
              <p:cNvSpPr>
                <a:spLocks noChangeShapeType="1"/>
              </p:cNvSpPr>
              <p:nvPr/>
            </p:nvSpPr>
            <p:spPr bwMode="auto">
              <a:xfrm>
                <a:off x="5451" y="197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73" name="Line 1939"/>
              <p:cNvSpPr>
                <a:spLocks noChangeShapeType="1"/>
              </p:cNvSpPr>
              <p:nvPr/>
            </p:nvSpPr>
            <p:spPr bwMode="auto">
              <a:xfrm>
                <a:off x="5451" y="199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74" name="Line 1940"/>
              <p:cNvSpPr>
                <a:spLocks noChangeShapeType="1"/>
              </p:cNvSpPr>
              <p:nvPr/>
            </p:nvSpPr>
            <p:spPr bwMode="auto">
              <a:xfrm>
                <a:off x="5451" y="201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75" name="Line 1941"/>
              <p:cNvSpPr>
                <a:spLocks noChangeShapeType="1"/>
              </p:cNvSpPr>
              <p:nvPr/>
            </p:nvSpPr>
            <p:spPr bwMode="auto">
              <a:xfrm>
                <a:off x="5451" y="203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76" name="Line 1942"/>
              <p:cNvSpPr>
                <a:spLocks noChangeShapeType="1"/>
              </p:cNvSpPr>
              <p:nvPr/>
            </p:nvSpPr>
            <p:spPr bwMode="auto">
              <a:xfrm>
                <a:off x="5451" y="205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77" name="Line 1943"/>
              <p:cNvSpPr>
                <a:spLocks noChangeShapeType="1"/>
              </p:cNvSpPr>
              <p:nvPr/>
            </p:nvSpPr>
            <p:spPr bwMode="auto">
              <a:xfrm>
                <a:off x="5451" y="207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78" name="Line 1944"/>
              <p:cNvSpPr>
                <a:spLocks noChangeShapeType="1"/>
              </p:cNvSpPr>
              <p:nvPr/>
            </p:nvSpPr>
            <p:spPr bwMode="auto">
              <a:xfrm>
                <a:off x="5451" y="20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79" name="Line 1945"/>
              <p:cNvSpPr>
                <a:spLocks noChangeShapeType="1"/>
              </p:cNvSpPr>
              <p:nvPr/>
            </p:nvSpPr>
            <p:spPr bwMode="auto">
              <a:xfrm>
                <a:off x="5451" y="211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80" name="Line 1946"/>
              <p:cNvSpPr>
                <a:spLocks noChangeShapeType="1"/>
              </p:cNvSpPr>
              <p:nvPr/>
            </p:nvSpPr>
            <p:spPr bwMode="auto">
              <a:xfrm>
                <a:off x="5451" y="213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81" name="Line 1947"/>
              <p:cNvSpPr>
                <a:spLocks noChangeShapeType="1"/>
              </p:cNvSpPr>
              <p:nvPr/>
            </p:nvSpPr>
            <p:spPr bwMode="auto">
              <a:xfrm>
                <a:off x="5451" y="215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82" name="Line 1948"/>
              <p:cNvSpPr>
                <a:spLocks noChangeShapeType="1"/>
              </p:cNvSpPr>
              <p:nvPr/>
            </p:nvSpPr>
            <p:spPr bwMode="auto">
              <a:xfrm>
                <a:off x="5451" y="217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83" name="Line 1949"/>
              <p:cNvSpPr>
                <a:spLocks noChangeShapeType="1"/>
              </p:cNvSpPr>
              <p:nvPr/>
            </p:nvSpPr>
            <p:spPr bwMode="auto">
              <a:xfrm>
                <a:off x="5451" y="21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84" name="Line 1950"/>
              <p:cNvSpPr>
                <a:spLocks noChangeShapeType="1"/>
              </p:cNvSpPr>
              <p:nvPr/>
            </p:nvSpPr>
            <p:spPr bwMode="auto">
              <a:xfrm>
                <a:off x="5451" y="221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85" name="Line 1951"/>
              <p:cNvSpPr>
                <a:spLocks noChangeShapeType="1"/>
              </p:cNvSpPr>
              <p:nvPr/>
            </p:nvSpPr>
            <p:spPr bwMode="auto">
              <a:xfrm>
                <a:off x="5451" y="223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86" name="Line 1952"/>
              <p:cNvSpPr>
                <a:spLocks noChangeShapeType="1"/>
              </p:cNvSpPr>
              <p:nvPr/>
            </p:nvSpPr>
            <p:spPr bwMode="auto">
              <a:xfrm>
                <a:off x="5451" y="225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87" name="Line 1953"/>
              <p:cNvSpPr>
                <a:spLocks noChangeShapeType="1"/>
              </p:cNvSpPr>
              <p:nvPr/>
            </p:nvSpPr>
            <p:spPr bwMode="auto">
              <a:xfrm>
                <a:off x="5451" y="227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88" name="Line 1954"/>
              <p:cNvSpPr>
                <a:spLocks noChangeShapeType="1"/>
              </p:cNvSpPr>
              <p:nvPr/>
            </p:nvSpPr>
            <p:spPr bwMode="auto">
              <a:xfrm>
                <a:off x="5451" y="229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89" name="Line 1955"/>
              <p:cNvSpPr>
                <a:spLocks noChangeShapeType="1"/>
              </p:cNvSpPr>
              <p:nvPr/>
            </p:nvSpPr>
            <p:spPr bwMode="auto">
              <a:xfrm>
                <a:off x="5451" y="231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90" name="Line 1956"/>
              <p:cNvSpPr>
                <a:spLocks noChangeShapeType="1"/>
              </p:cNvSpPr>
              <p:nvPr/>
            </p:nvSpPr>
            <p:spPr bwMode="auto">
              <a:xfrm>
                <a:off x="5451" y="233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91" name="Line 1957"/>
              <p:cNvSpPr>
                <a:spLocks noChangeShapeType="1"/>
              </p:cNvSpPr>
              <p:nvPr/>
            </p:nvSpPr>
            <p:spPr bwMode="auto">
              <a:xfrm>
                <a:off x="5451" y="235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92" name="Line 1958"/>
              <p:cNvSpPr>
                <a:spLocks noChangeShapeType="1"/>
              </p:cNvSpPr>
              <p:nvPr/>
            </p:nvSpPr>
            <p:spPr bwMode="auto">
              <a:xfrm>
                <a:off x="5451" y="237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93" name="Line 1959"/>
              <p:cNvSpPr>
                <a:spLocks noChangeShapeType="1"/>
              </p:cNvSpPr>
              <p:nvPr/>
            </p:nvSpPr>
            <p:spPr bwMode="auto">
              <a:xfrm>
                <a:off x="5451" y="239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94" name="Line 1960"/>
              <p:cNvSpPr>
                <a:spLocks noChangeShapeType="1"/>
              </p:cNvSpPr>
              <p:nvPr/>
            </p:nvSpPr>
            <p:spPr bwMode="auto">
              <a:xfrm>
                <a:off x="5451" y="241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95" name="Line 1961"/>
              <p:cNvSpPr>
                <a:spLocks noChangeShapeType="1"/>
              </p:cNvSpPr>
              <p:nvPr/>
            </p:nvSpPr>
            <p:spPr bwMode="auto">
              <a:xfrm>
                <a:off x="5451" y="243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96" name="Line 1962"/>
              <p:cNvSpPr>
                <a:spLocks noChangeShapeType="1"/>
              </p:cNvSpPr>
              <p:nvPr/>
            </p:nvSpPr>
            <p:spPr bwMode="auto">
              <a:xfrm>
                <a:off x="5451" y="245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97" name="Line 1963"/>
              <p:cNvSpPr>
                <a:spLocks noChangeShapeType="1"/>
              </p:cNvSpPr>
              <p:nvPr/>
            </p:nvSpPr>
            <p:spPr bwMode="auto">
              <a:xfrm>
                <a:off x="5451" y="247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98" name="Line 1964"/>
              <p:cNvSpPr>
                <a:spLocks noChangeShapeType="1"/>
              </p:cNvSpPr>
              <p:nvPr/>
            </p:nvSpPr>
            <p:spPr bwMode="auto">
              <a:xfrm>
                <a:off x="5451" y="249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599" name="Line 1965"/>
              <p:cNvSpPr>
                <a:spLocks noChangeShapeType="1"/>
              </p:cNvSpPr>
              <p:nvPr/>
            </p:nvSpPr>
            <p:spPr bwMode="auto">
              <a:xfrm>
                <a:off x="5451" y="251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00" name="Line 1966"/>
              <p:cNvSpPr>
                <a:spLocks noChangeShapeType="1"/>
              </p:cNvSpPr>
              <p:nvPr/>
            </p:nvSpPr>
            <p:spPr bwMode="auto">
              <a:xfrm>
                <a:off x="5451" y="253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01" name="Line 1967"/>
              <p:cNvSpPr>
                <a:spLocks noChangeShapeType="1"/>
              </p:cNvSpPr>
              <p:nvPr/>
            </p:nvSpPr>
            <p:spPr bwMode="auto">
              <a:xfrm>
                <a:off x="5451" y="255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02" name="Line 1968"/>
              <p:cNvSpPr>
                <a:spLocks noChangeShapeType="1"/>
              </p:cNvSpPr>
              <p:nvPr/>
            </p:nvSpPr>
            <p:spPr bwMode="auto">
              <a:xfrm>
                <a:off x="5451" y="257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03" name="Line 1969"/>
              <p:cNvSpPr>
                <a:spLocks noChangeShapeType="1"/>
              </p:cNvSpPr>
              <p:nvPr/>
            </p:nvSpPr>
            <p:spPr bwMode="auto">
              <a:xfrm>
                <a:off x="5451" y="259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04" name="Line 1970"/>
              <p:cNvSpPr>
                <a:spLocks noChangeShapeType="1"/>
              </p:cNvSpPr>
              <p:nvPr/>
            </p:nvSpPr>
            <p:spPr bwMode="auto">
              <a:xfrm>
                <a:off x="5451" y="261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05" name="Line 1971"/>
              <p:cNvSpPr>
                <a:spLocks noChangeShapeType="1"/>
              </p:cNvSpPr>
              <p:nvPr/>
            </p:nvSpPr>
            <p:spPr bwMode="auto">
              <a:xfrm>
                <a:off x="5451" y="263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06" name="Line 1972"/>
              <p:cNvSpPr>
                <a:spLocks noChangeShapeType="1"/>
              </p:cNvSpPr>
              <p:nvPr/>
            </p:nvSpPr>
            <p:spPr bwMode="auto">
              <a:xfrm>
                <a:off x="5451" y="265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07" name="Line 1973"/>
              <p:cNvSpPr>
                <a:spLocks noChangeShapeType="1"/>
              </p:cNvSpPr>
              <p:nvPr/>
            </p:nvSpPr>
            <p:spPr bwMode="auto">
              <a:xfrm>
                <a:off x="5451" y="267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08" name="Line 1974"/>
              <p:cNvSpPr>
                <a:spLocks noChangeShapeType="1"/>
              </p:cNvSpPr>
              <p:nvPr/>
            </p:nvSpPr>
            <p:spPr bwMode="auto">
              <a:xfrm>
                <a:off x="5451" y="269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09" name="Line 1975"/>
              <p:cNvSpPr>
                <a:spLocks noChangeShapeType="1"/>
              </p:cNvSpPr>
              <p:nvPr/>
            </p:nvSpPr>
            <p:spPr bwMode="auto">
              <a:xfrm>
                <a:off x="5451" y="271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10" name="Line 1976"/>
              <p:cNvSpPr>
                <a:spLocks noChangeShapeType="1"/>
              </p:cNvSpPr>
              <p:nvPr/>
            </p:nvSpPr>
            <p:spPr bwMode="auto">
              <a:xfrm>
                <a:off x="5451" y="273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11" name="Line 1977"/>
              <p:cNvSpPr>
                <a:spLocks noChangeShapeType="1"/>
              </p:cNvSpPr>
              <p:nvPr/>
            </p:nvSpPr>
            <p:spPr bwMode="auto">
              <a:xfrm>
                <a:off x="5451" y="275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12" name="Line 1978"/>
              <p:cNvSpPr>
                <a:spLocks noChangeShapeType="1"/>
              </p:cNvSpPr>
              <p:nvPr/>
            </p:nvSpPr>
            <p:spPr bwMode="auto">
              <a:xfrm>
                <a:off x="5451" y="277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13" name="Line 1979"/>
              <p:cNvSpPr>
                <a:spLocks noChangeShapeType="1"/>
              </p:cNvSpPr>
              <p:nvPr/>
            </p:nvSpPr>
            <p:spPr bwMode="auto">
              <a:xfrm>
                <a:off x="5451" y="2798"/>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14" name="Line 1980"/>
              <p:cNvSpPr>
                <a:spLocks noChangeShapeType="1"/>
              </p:cNvSpPr>
              <p:nvPr/>
            </p:nvSpPr>
            <p:spPr bwMode="auto">
              <a:xfrm>
                <a:off x="5451" y="281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15" name="Line 1981"/>
              <p:cNvSpPr>
                <a:spLocks noChangeShapeType="1"/>
              </p:cNvSpPr>
              <p:nvPr/>
            </p:nvSpPr>
            <p:spPr bwMode="auto">
              <a:xfrm>
                <a:off x="5451" y="283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16" name="Line 1982"/>
              <p:cNvSpPr>
                <a:spLocks noChangeShapeType="1"/>
              </p:cNvSpPr>
              <p:nvPr/>
            </p:nvSpPr>
            <p:spPr bwMode="auto">
              <a:xfrm>
                <a:off x="5451" y="285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17" name="Line 1983"/>
              <p:cNvSpPr>
                <a:spLocks noChangeShapeType="1"/>
              </p:cNvSpPr>
              <p:nvPr/>
            </p:nvSpPr>
            <p:spPr bwMode="auto">
              <a:xfrm>
                <a:off x="5451" y="287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18" name="Line 1984"/>
              <p:cNvSpPr>
                <a:spLocks noChangeShapeType="1"/>
              </p:cNvSpPr>
              <p:nvPr/>
            </p:nvSpPr>
            <p:spPr bwMode="auto">
              <a:xfrm>
                <a:off x="5451" y="289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19" name="Line 1985"/>
              <p:cNvSpPr>
                <a:spLocks noChangeShapeType="1"/>
              </p:cNvSpPr>
              <p:nvPr/>
            </p:nvSpPr>
            <p:spPr bwMode="auto">
              <a:xfrm>
                <a:off x="5451" y="292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20" name="Line 1986"/>
              <p:cNvSpPr>
                <a:spLocks noChangeShapeType="1"/>
              </p:cNvSpPr>
              <p:nvPr/>
            </p:nvSpPr>
            <p:spPr bwMode="auto">
              <a:xfrm>
                <a:off x="5451" y="294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21" name="Line 1987"/>
              <p:cNvSpPr>
                <a:spLocks noChangeShapeType="1"/>
              </p:cNvSpPr>
              <p:nvPr/>
            </p:nvSpPr>
            <p:spPr bwMode="auto">
              <a:xfrm>
                <a:off x="5451" y="296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22" name="Line 1988"/>
              <p:cNvSpPr>
                <a:spLocks noChangeShapeType="1"/>
              </p:cNvSpPr>
              <p:nvPr/>
            </p:nvSpPr>
            <p:spPr bwMode="auto">
              <a:xfrm>
                <a:off x="5451" y="298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23" name="Line 1989"/>
              <p:cNvSpPr>
                <a:spLocks noChangeShapeType="1"/>
              </p:cNvSpPr>
              <p:nvPr/>
            </p:nvSpPr>
            <p:spPr bwMode="auto">
              <a:xfrm>
                <a:off x="5451" y="299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24" name="Line 1990"/>
              <p:cNvSpPr>
                <a:spLocks noChangeShapeType="1"/>
              </p:cNvSpPr>
              <p:nvPr/>
            </p:nvSpPr>
            <p:spPr bwMode="auto">
              <a:xfrm>
                <a:off x="5451" y="302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25" name="Line 1991"/>
              <p:cNvSpPr>
                <a:spLocks noChangeShapeType="1"/>
              </p:cNvSpPr>
              <p:nvPr/>
            </p:nvSpPr>
            <p:spPr bwMode="auto">
              <a:xfrm>
                <a:off x="5451" y="304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26" name="Line 1992"/>
              <p:cNvSpPr>
                <a:spLocks noChangeShapeType="1"/>
              </p:cNvSpPr>
              <p:nvPr/>
            </p:nvSpPr>
            <p:spPr bwMode="auto">
              <a:xfrm>
                <a:off x="5451" y="306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27" name="Line 1993"/>
              <p:cNvSpPr>
                <a:spLocks noChangeShapeType="1"/>
              </p:cNvSpPr>
              <p:nvPr/>
            </p:nvSpPr>
            <p:spPr bwMode="auto">
              <a:xfrm>
                <a:off x="5451" y="3080"/>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28" name="Line 1994"/>
              <p:cNvSpPr>
                <a:spLocks noChangeShapeType="1"/>
              </p:cNvSpPr>
              <p:nvPr/>
            </p:nvSpPr>
            <p:spPr bwMode="auto">
              <a:xfrm>
                <a:off x="5451" y="310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29" name="Line 1995"/>
              <p:cNvSpPr>
                <a:spLocks noChangeShapeType="1"/>
              </p:cNvSpPr>
              <p:nvPr/>
            </p:nvSpPr>
            <p:spPr bwMode="auto">
              <a:xfrm>
                <a:off x="3489" y="3060"/>
                <a:ext cx="1" cy="5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30" name="Line 1996"/>
              <p:cNvSpPr>
                <a:spLocks noChangeShapeType="1"/>
              </p:cNvSpPr>
              <p:nvPr/>
            </p:nvSpPr>
            <p:spPr bwMode="auto">
              <a:xfrm>
                <a:off x="3489" y="102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31" name="Line 1997"/>
              <p:cNvSpPr>
                <a:spLocks noChangeShapeType="1"/>
              </p:cNvSpPr>
              <p:nvPr/>
            </p:nvSpPr>
            <p:spPr bwMode="auto">
              <a:xfrm>
                <a:off x="3489" y="104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32" name="Line 1998"/>
              <p:cNvSpPr>
                <a:spLocks noChangeShapeType="1"/>
              </p:cNvSpPr>
              <p:nvPr/>
            </p:nvSpPr>
            <p:spPr bwMode="auto">
              <a:xfrm>
                <a:off x="3489" y="106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33" name="Line 1999"/>
              <p:cNvSpPr>
                <a:spLocks noChangeShapeType="1"/>
              </p:cNvSpPr>
              <p:nvPr/>
            </p:nvSpPr>
            <p:spPr bwMode="auto">
              <a:xfrm>
                <a:off x="3489" y="108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34" name="Line 2000"/>
              <p:cNvSpPr>
                <a:spLocks noChangeShapeType="1"/>
              </p:cNvSpPr>
              <p:nvPr/>
            </p:nvSpPr>
            <p:spPr bwMode="auto">
              <a:xfrm>
                <a:off x="3489" y="110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35" name="Line 2001"/>
              <p:cNvSpPr>
                <a:spLocks noChangeShapeType="1"/>
              </p:cNvSpPr>
              <p:nvPr/>
            </p:nvSpPr>
            <p:spPr bwMode="auto">
              <a:xfrm>
                <a:off x="3489" y="112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36" name="Line 2002"/>
              <p:cNvSpPr>
                <a:spLocks noChangeShapeType="1"/>
              </p:cNvSpPr>
              <p:nvPr/>
            </p:nvSpPr>
            <p:spPr bwMode="auto">
              <a:xfrm>
                <a:off x="3489" y="114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37" name="Line 2003"/>
              <p:cNvSpPr>
                <a:spLocks noChangeShapeType="1"/>
              </p:cNvSpPr>
              <p:nvPr/>
            </p:nvSpPr>
            <p:spPr bwMode="auto">
              <a:xfrm>
                <a:off x="3489" y="116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38" name="Line 2004"/>
              <p:cNvSpPr>
                <a:spLocks noChangeShapeType="1"/>
              </p:cNvSpPr>
              <p:nvPr/>
            </p:nvSpPr>
            <p:spPr bwMode="auto">
              <a:xfrm>
                <a:off x="3489" y="118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39" name="Line 2005"/>
              <p:cNvSpPr>
                <a:spLocks noChangeShapeType="1"/>
              </p:cNvSpPr>
              <p:nvPr/>
            </p:nvSpPr>
            <p:spPr bwMode="auto">
              <a:xfrm>
                <a:off x="3489" y="120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40" name="Line 2006"/>
              <p:cNvSpPr>
                <a:spLocks noChangeShapeType="1"/>
              </p:cNvSpPr>
              <p:nvPr/>
            </p:nvSpPr>
            <p:spPr bwMode="auto">
              <a:xfrm>
                <a:off x="3489" y="122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41" name="Line 2007"/>
              <p:cNvSpPr>
                <a:spLocks noChangeShapeType="1"/>
              </p:cNvSpPr>
              <p:nvPr/>
            </p:nvSpPr>
            <p:spPr bwMode="auto">
              <a:xfrm>
                <a:off x="3489" y="124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42" name="Line 2008"/>
              <p:cNvSpPr>
                <a:spLocks noChangeShapeType="1"/>
              </p:cNvSpPr>
              <p:nvPr/>
            </p:nvSpPr>
            <p:spPr bwMode="auto">
              <a:xfrm>
                <a:off x="3489" y="126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43" name="Line 2009"/>
              <p:cNvSpPr>
                <a:spLocks noChangeShapeType="1"/>
              </p:cNvSpPr>
              <p:nvPr/>
            </p:nvSpPr>
            <p:spPr bwMode="auto">
              <a:xfrm>
                <a:off x="3489" y="128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44" name="Line 2010"/>
              <p:cNvSpPr>
                <a:spLocks noChangeShapeType="1"/>
              </p:cNvSpPr>
              <p:nvPr/>
            </p:nvSpPr>
            <p:spPr bwMode="auto">
              <a:xfrm>
                <a:off x="3489" y="130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45" name="Line 2011"/>
              <p:cNvSpPr>
                <a:spLocks noChangeShapeType="1"/>
              </p:cNvSpPr>
              <p:nvPr/>
            </p:nvSpPr>
            <p:spPr bwMode="auto">
              <a:xfrm>
                <a:off x="3489" y="132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46" name="Line 2012"/>
              <p:cNvSpPr>
                <a:spLocks noChangeShapeType="1"/>
              </p:cNvSpPr>
              <p:nvPr/>
            </p:nvSpPr>
            <p:spPr bwMode="auto">
              <a:xfrm>
                <a:off x="3489" y="134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47" name="Line 2013"/>
              <p:cNvSpPr>
                <a:spLocks noChangeShapeType="1"/>
              </p:cNvSpPr>
              <p:nvPr/>
            </p:nvSpPr>
            <p:spPr bwMode="auto">
              <a:xfrm>
                <a:off x="3489" y="136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48" name="Line 2014"/>
              <p:cNvSpPr>
                <a:spLocks noChangeShapeType="1"/>
              </p:cNvSpPr>
              <p:nvPr/>
            </p:nvSpPr>
            <p:spPr bwMode="auto">
              <a:xfrm>
                <a:off x="3489" y="138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49" name="Line 2015"/>
              <p:cNvSpPr>
                <a:spLocks noChangeShapeType="1"/>
              </p:cNvSpPr>
              <p:nvPr/>
            </p:nvSpPr>
            <p:spPr bwMode="auto">
              <a:xfrm>
                <a:off x="3489" y="140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50" name="Line 2016"/>
              <p:cNvSpPr>
                <a:spLocks noChangeShapeType="1"/>
              </p:cNvSpPr>
              <p:nvPr/>
            </p:nvSpPr>
            <p:spPr bwMode="auto">
              <a:xfrm>
                <a:off x="3489" y="142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51" name="Line 2017"/>
              <p:cNvSpPr>
                <a:spLocks noChangeShapeType="1"/>
              </p:cNvSpPr>
              <p:nvPr/>
            </p:nvSpPr>
            <p:spPr bwMode="auto">
              <a:xfrm>
                <a:off x="3489" y="144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52" name="Line 2018"/>
              <p:cNvSpPr>
                <a:spLocks noChangeShapeType="1"/>
              </p:cNvSpPr>
              <p:nvPr/>
            </p:nvSpPr>
            <p:spPr bwMode="auto">
              <a:xfrm>
                <a:off x="3489" y="146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53" name="Line 2019"/>
              <p:cNvSpPr>
                <a:spLocks noChangeShapeType="1"/>
              </p:cNvSpPr>
              <p:nvPr/>
            </p:nvSpPr>
            <p:spPr bwMode="auto">
              <a:xfrm>
                <a:off x="3489" y="148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54" name="Line 2020"/>
              <p:cNvSpPr>
                <a:spLocks noChangeShapeType="1"/>
              </p:cNvSpPr>
              <p:nvPr/>
            </p:nvSpPr>
            <p:spPr bwMode="auto">
              <a:xfrm>
                <a:off x="3489" y="150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55" name="Line 2021"/>
              <p:cNvSpPr>
                <a:spLocks noChangeShapeType="1"/>
              </p:cNvSpPr>
              <p:nvPr/>
            </p:nvSpPr>
            <p:spPr bwMode="auto">
              <a:xfrm>
                <a:off x="3489" y="152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56" name="Line 2022"/>
              <p:cNvSpPr>
                <a:spLocks noChangeShapeType="1"/>
              </p:cNvSpPr>
              <p:nvPr/>
            </p:nvSpPr>
            <p:spPr bwMode="auto">
              <a:xfrm>
                <a:off x="3489" y="154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57" name="Line 2023"/>
              <p:cNvSpPr>
                <a:spLocks noChangeShapeType="1"/>
              </p:cNvSpPr>
              <p:nvPr/>
            </p:nvSpPr>
            <p:spPr bwMode="auto">
              <a:xfrm>
                <a:off x="3489" y="156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58" name="Line 2024"/>
              <p:cNvSpPr>
                <a:spLocks noChangeShapeType="1"/>
              </p:cNvSpPr>
              <p:nvPr/>
            </p:nvSpPr>
            <p:spPr bwMode="auto">
              <a:xfrm>
                <a:off x="3489" y="158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59" name="Line 2025"/>
              <p:cNvSpPr>
                <a:spLocks noChangeShapeType="1"/>
              </p:cNvSpPr>
              <p:nvPr/>
            </p:nvSpPr>
            <p:spPr bwMode="auto">
              <a:xfrm>
                <a:off x="3489" y="161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60" name="Line 2026"/>
              <p:cNvSpPr>
                <a:spLocks noChangeShapeType="1"/>
              </p:cNvSpPr>
              <p:nvPr/>
            </p:nvSpPr>
            <p:spPr bwMode="auto">
              <a:xfrm>
                <a:off x="3489" y="163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61" name="Line 2027"/>
              <p:cNvSpPr>
                <a:spLocks noChangeShapeType="1"/>
              </p:cNvSpPr>
              <p:nvPr/>
            </p:nvSpPr>
            <p:spPr bwMode="auto">
              <a:xfrm>
                <a:off x="3489" y="165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62" name="Line 2028"/>
              <p:cNvSpPr>
                <a:spLocks noChangeShapeType="1"/>
              </p:cNvSpPr>
              <p:nvPr/>
            </p:nvSpPr>
            <p:spPr bwMode="auto">
              <a:xfrm>
                <a:off x="3489" y="167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63" name="Line 2029"/>
              <p:cNvSpPr>
                <a:spLocks noChangeShapeType="1"/>
              </p:cNvSpPr>
              <p:nvPr/>
            </p:nvSpPr>
            <p:spPr bwMode="auto">
              <a:xfrm>
                <a:off x="3489" y="169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664" name="Line 2030"/>
              <p:cNvSpPr>
                <a:spLocks noChangeShapeType="1"/>
              </p:cNvSpPr>
              <p:nvPr/>
            </p:nvSpPr>
            <p:spPr bwMode="auto">
              <a:xfrm>
                <a:off x="3489" y="1711"/>
                <a:ext cx="1" cy="6"/>
              </a:xfrm>
              <a:prstGeom prst="line">
                <a:avLst/>
              </a:prstGeom>
              <a:noFill/>
              <a:ln w="3175">
                <a:solidFill>
                  <a:srgbClr val="000000"/>
                </a:solidFill>
                <a:round/>
                <a:headEnd/>
                <a:tailEnd/>
              </a:ln>
            </p:spPr>
            <p:txBody>
              <a:bodyPr>
                <a:prstTxWarp prst="textNoShape">
                  <a:avLst/>
                </a:prstTxWarp>
              </a:bodyPr>
              <a:lstStyle/>
              <a:p>
                <a:endParaRPr lang="en-US"/>
              </a:p>
            </p:txBody>
          </p:sp>
        </p:grpSp>
        <p:grpSp>
          <p:nvGrpSpPr>
            <p:cNvPr id="13" name="Group 2619"/>
            <p:cNvGrpSpPr>
              <a:grpSpLocks/>
            </p:cNvGrpSpPr>
            <p:nvPr/>
          </p:nvGrpSpPr>
          <p:grpSpPr bwMode="auto">
            <a:xfrm>
              <a:off x="3424" y="1025"/>
              <a:ext cx="2100" cy="2228"/>
              <a:chOff x="3424" y="1025"/>
              <a:chExt cx="2100" cy="2228"/>
            </a:xfrm>
          </p:grpSpPr>
          <p:sp>
            <p:nvSpPr>
              <p:cNvPr id="38275" name="Line 2032"/>
              <p:cNvSpPr>
                <a:spLocks noChangeShapeType="1"/>
              </p:cNvSpPr>
              <p:nvPr/>
            </p:nvSpPr>
            <p:spPr bwMode="auto">
              <a:xfrm>
                <a:off x="3489" y="173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76" name="Line 2033"/>
              <p:cNvSpPr>
                <a:spLocks noChangeShapeType="1"/>
              </p:cNvSpPr>
              <p:nvPr/>
            </p:nvSpPr>
            <p:spPr bwMode="auto">
              <a:xfrm>
                <a:off x="3489" y="175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77" name="Line 2034"/>
              <p:cNvSpPr>
                <a:spLocks noChangeShapeType="1"/>
              </p:cNvSpPr>
              <p:nvPr/>
            </p:nvSpPr>
            <p:spPr bwMode="auto">
              <a:xfrm>
                <a:off x="3489" y="177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78" name="Line 2035"/>
              <p:cNvSpPr>
                <a:spLocks noChangeShapeType="1"/>
              </p:cNvSpPr>
              <p:nvPr/>
            </p:nvSpPr>
            <p:spPr bwMode="auto">
              <a:xfrm>
                <a:off x="3489" y="17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79" name="Line 2036"/>
              <p:cNvSpPr>
                <a:spLocks noChangeShapeType="1"/>
              </p:cNvSpPr>
              <p:nvPr/>
            </p:nvSpPr>
            <p:spPr bwMode="auto">
              <a:xfrm>
                <a:off x="3489" y="181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80" name="Line 2037"/>
              <p:cNvSpPr>
                <a:spLocks noChangeShapeType="1"/>
              </p:cNvSpPr>
              <p:nvPr/>
            </p:nvSpPr>
            <p:spPr bwMode="auto">
              <a:xfrm>
                <a:off x="3489" y="183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81" name="Line 2038"/>
              <p:cNvSpPr>
                <a:spLocks noChangeShapeType="1"/>
              </p:cNvSpPr>
              <p:nvPr/>
            </p:nvSpPr>
            <p:spPr bwMode="auto">
              <a:xfrm>
                <a:off x="3489" y="185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82" name="Line 2039"/>
              <p:cNvSpPr>
                <a:spLocks noChangeShapeType="1"/>
              </p:cNvSpPr>
              <p:nvPr/>
            </p:nvSpPr>
            <p:spPr bwMode="auto">
              <a:xfrm>
                <a:off x="3489" y="187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83" name="Line 2040"/>
              <p:cNvSpPr>
                <a:spLocks noChangeShapeType="1"/>
              </p:cNvSpPr>
              <p:nvPr/>
            </p:nvSpPr>
            <p:spPr bwMode="auto">
              <a:xfrm>
                <a:off x="3489" y="18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84" name="Line 2041"/>
              <p:cNvSpPr>
                <a:spLocks noChangeShapeType="1"/>
              </p:cNvSpPr>
              <p:nvPr/>
            </p:nvSpPr>
            <p:spPr bwMode="auto">
              <a:xfrm>
                <a:off x="3489" y="191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85" name="Line 2042"/>
              <p:cNvSpPr>
                <a:spLocks noChangeShapeType="1"/>
              </p:cNvSpPr>
              <p:nvPr/>
            </p:nvSpPr>
            <p:spPr bwMode="auto">
              <a:xfrm>
                <a:off x="3489" y="193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86" name="Line 2043"/>
              <p:cNvSpPr>
                <a:spLocks noChangeShapeType="1"/>
              </p:cNvSpPr>
              <p:nvPr/>
            </p:nvSpPr>
            <p:spPr bwMode="auto">
              <a:xfrm>
                <a:off x="3489" y="195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87" name="Line 2044"/>
              <p:cNvSpPr>
                <a:spLocks noChangeShapeType="1"/>
              </p:cNvSpPr>
              <p:nvPr/>
            </p:nvSpPr>
            <p:spPr bwMode="auto">
              <a:xfrm>
                <a:off x="3489" y="197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88" name="Line 2045"/>
              <p:cNvSpPr>
                <a:spLocks noChangeShapeType="1"/>
              </p:cNvSpPr>
              <p:nvPr/>
            </p:nvSpPr>
            <p:spPr bwMode="auto">
              <a:xfrm>
                <a:off x="3489" y="199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89" name="Line 2046"/>
              <p:cNvSpPr>
                <a:spLocks noChangeShapeType="1"/>
              </p:cNvSpPr>
              <p:nvPr/>
            </p:nvSpPr>
            <p:spPr bwMode="auto">
              <a:xfrm>
                <a:off x="3489" y="201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90" name="Line 2047"/>
              <p:cNvSpPr>
                <a:spLocks noChangeShapeType="1"/>
              </p:cNvSpPr>
              <p:nvPr/>
            </p:nvSpPr>
            <p:spPr bwMode="auto">
              <a:xfrm>
                <a:off x="3489" y="203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91" name="Line 2048"/>
              <p:cNvSpPr>
                <a:spLocks noChangeShapeType="1"/>
              </p:cNvSpPr>
              <p:nvPr/>
            </p:nvSpPr>
            <p:spPr bwMode="auto">
              <a:xfrm>
                <a:off x="3489" y="205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92" name="Line 2049"/>
              <p:cNvSpPr>
                <a:spLocks noChangeShapeType="1"/>
              </p:cNvSpPr>
              <p:nvPr/>
            </p:nvSpPr>
            <p:spPr bwMode="auto">
              <a:xfrm>
                <a:off x="3489" y="207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93" name="Line 2050"/>
              <p:cNvSpPr>
                <a:spLocks noChangeShapeType="1"/>
              </p:cNvSpPr>
              <p:nvPr/>
            </p:nvSpPr>
            <p:spPr bwMode="auto">
              <a:xfrm>
                <a:off x="3489" y="20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94" name="Line 2051"/>
              <p:cNvSpPr>
                <a:spLocks noChangeShapeType="1"/>
              </p:cNvSpPr>
              <p:nvPr/>
            </p:nvSpPr>
            <p:spPr bwMode="auto">
              <a:xfrm>
                <a:off x="3489" y="211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95" name="Line 2052"/>
              <p:cNvSpPr>
                <a:spLocks noChangeShapeType="1"/>
              </p:cNvSpPr>
              <p:nvPr/>
            </p:nvSpPr>
            <p:spPr bwMode="auto">
              <a:xfrm>
                <a:off x="3489" y="213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96" name="Line 2053"/>
              <p:cNvSpPr>
                <a:spLocks noChangeShapeType="1"/>
              </p:cNvSpPr>
              <p:nvPr/>
            </p:nvSpPr>
            <p:spPr bwMode="auto">
              <a:xfrm>
                <a:off x="3489" y="215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97" name="Line 2054"/>
              <p:cNvSpPr>
                <a:spLocks noChangeShapeType="1"/>
              </p:cNvSpPr>
              <p:nvPr/>
            </p:nvSpPr>
            <p:spPr bwMode="auto">
              <a:xfrm>
                <a:off x="3489" y="217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98" name="Line 2055"/>
              <p:cNvSpPr>
                <a:spLocks noChangeShapeType="1"/>
              </p:cNvSpPr>
              <p:nvPr/>
            </p:nvSpPr>
            <p:spPr bwMode="auto">
              <a:xfrm>
                <a:off x="3489" y="21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299" name="Line 2056"/>
              <p:cNvSpPr>
                <a:spLocks noChangeShapeType="1"/>
              </p:cNvSpPr>
              <p:nvPr/>
            </p:nvSpPr>
            <p:spPr bwMode="auto">
              <a:xfrm>
                <a:off x="3489" y="221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00" name="Line 2057"/>
              <p:cNvSpPr>
                <a:spLocks noChangeShapeType="1"/>
              </p:cNvSpPr>
              <p:nvPr/>
            </p:nvSpPr>
            <p:spPr bwMode="auto">
              <a:xfrm>
                <a:off x="3489" y="223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01" name="Line 2058"/>
              <p:cNvSpPr>
                <a:spLocks noChangeShapeType="1"/>
              </p:cNvSpPr>
              <p:nvPr/>
            </p:nvSpPr>
            <p:spPr bwMode="auto">
              <a:xfrm>
                <a:off x="3489" y="225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02" name="Line 2059"/>
              <p:cNvSpPr>
                <a:spLocks noChangeShapeType="1"/>
              </p:cNvSpPr>
              <p:nvPr/>
            </p:nvSpPr>
            <p:spPr bwMode="auto">
              <a:xfrm>
                <a:off x="3489" y="227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03" name="Line 2060"/>
              <p:cNvSpPr>
                <a:spLocks noChangeShapeType="1"/>
              </p:cNvSpPr>
              <p:nvPr/>
            </p:nvSpPr>
            <p:spPr bwMode="auto">
              <a:xfrm>
                <a:off x="3489" y="229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04" name="Line 2061"/>
              <p:cNvSpPr>
                <a:spLocks noChangeShapeType="1"/>
              </p:cNvSpPr>
              <p:nvPr/>
            </p:nvSpPr>
            <p:spPr bwMode="auto">
              <a:xfrm>
                <a:off x="3489" y="231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05" name="Line 2062"/>
              <p:cNvSpPr>
                <a:spLocks noChangeShapeType="1"/>
              </p:cNvSpPr>
              <p:nvPr/>
            </p:nvSpPr>
            <p:spPr bwMode="auto">
              <a:xfrm>
                <a:off x="3489" y="233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06" name="Line 2063"/>
              <p:cNvSpPr>
                <a:spLocks noChangeShapeType="1"/>
              </p:cNvSpPr>
              <p:nvPr/>
            </p:nvSpPr>
            <p:spPr bwMode="auto">
              <a:xfrm>
                <a:off x="3489" y="235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07" name="Line 2064"/>
              <p:cNvSpPr>
                <a:spLocks noChangeShapeType="1"/>
              </p:cNvSpPr>
              <p:nvPr/>
            </p:nvSpPr>
            <p:spPr bwMode="auto">
              <a:xfrm>
                <a:off x="3489" y="237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08" name="Line 2065"/>
              <p:cNvSpPr>
                <a:spLocks noChangeShapeType="1"/>
              </p:cNvSpPr>
              <p:nvPr/>
            </p:nvSpPr>
            <p:spPr bwMode="auto">
              <a:xfrm>
                <a:off x="3489" y="239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09" name="Line 2066"/>
              <p:cNvSpPr>
                <a:spLocks noChangeShapeType="1"/>
              </p:cNvSpPr>
              <p:nvPr/>
            </p:nvSpPr>
            <p:spPr bwMode="auto">
              <a:xfrm>
                <a:off x="3489" y="241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10" name="Line 2067"/>
              <p:cNvSpPr>
                <a:spLocks noChangeShapeType="1"/>
              </p:cNvSpPr>
              <p:nvPr/>
            </p:nvSpPr>
            <p:spPr bwMode="auto">
              <a:xfrm>
                <a:off x="3489" y="243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11" name="Line 2068"/>
              <p:cNvSpPr>
                <a:spLocks noChangeShapeType="1"/>
              </p:cNvSpPr>
              <p:nvPr/>
            </p:nvSpPr>
            <p:spPr bwMode="auto">
              <a:xfrm>
                <a:off x="3489" y="245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12" name="Line 2069"/>
              <p:cNvSpPr>
                <a:spLocks noChangeShapeType="1"/>
              </p:cNvSpPr>
              <p:nvPr/>
            </p:nvSpPr>
            <p:spPr bwMode="auto">
              <a:xfrm>
                <a:off x="3489" y="247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13" name="Line 2070"/>
              <p:cNvSpPr>
                <a:spLocks noChangeShapeType="1"/>
              </p:cNvSpPr>
              <p:nvPr/>
            </p:nvSpPr>
            <p:spPr bwMode="auto">
              <a:xfrm>
                <a:off x="3489" y="249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14" name="Line 2071"/>
              <p:cNvSpPr>
                <a:spLocks noChangeShapeType="1"/>
              </p:cNvSpPr>
              <p:nvPr/>
            </p:nvSpPr>
            <p:spPr bwMode="auto">
              <a:xfrm>
                <a:off x="3489" y="251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15" name="Line 2072"/>
              <p:cNvSpPr>
                <a:spLocks noChangeShapeType="1"/>
              </p:cNvSpPr>
              <p:nvPr/>
            </p:nvSpPr>
            <p:spPr bwMode="auto">
              <a:xfrm>
                <a:off x="3489" y="253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16" name="Line 2073"/>
              <p:cNvSpPr>
                <a:spLocks noChangeShapeType="1"/>
              </p:cNvSpPr>
              <p:nvPr/>
            </p:nvSpPr>
            <p:spPr bwMode="auto">
              <a:xfrm>
                <a:off x="3489" y="255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17" name="Line 2074"/>
              <p:cNvSpPr>
                <a:spLocks noChangeShapeType="1"/>
              </p:cNvSpPr>
              <p:nvPr/>
            </p:nvSpPr>
            <p:spPr bwMode="auto">
              <a:xfrm>
                <a:off x="3489" y="257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18" name="Line 2075"/>
              <p:cNvSpPr>
                <a:spLocks noChangeShapeType="1"/>
              </p:cNvSpPr>
              <p:nvPr/>
            </p:nvSpPr>
            <p:spPr bwMode="auto">
              <a:xfrm>
                <a:off x="3489" y="259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19" name="Line 2076"/>
              <p:cNvSpPr>
                <a:spLocks noChangeShapeType="1"/>
              </p:cNvSpPr>
              <p:nvPr/>
            </p:nvSpPr>
            <p:spPr bwMode="auto">
              <a:xfrm>
                <a:off x="3489" y="261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20" name="Line 2077"/>
              <p:cNvSpPr>
                <a:spLocks noChangeShapeType="1"/>
              </p:cNvSpPr>
              <p:nvPr/>
            </p:nvSpPr>
            <p:spPr bwMode="auto">
              <a:xfrm>
                <a:off x="3489" y="263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21" name="Line 2078"/>
              <p:cNvSpPr>
                <a:spLocks noChangeShapeType="1"/>
              </p:cNvSpPr>
              <p:nvPr/>
            </p:nvSpPr>
            <p:spPr bwMode="auto">
              <a:xfrm>
                <a:off x="3489" y="265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22" name="Line 2079"/>
              <p:cNvSpPr>
                <a:spLocks noChangeShapeType="1"/>
              </p:cNvSpPr>
              <p:nvPr/>
            </p:nvSpPr>
            <p:spPr bwMode="auto">
              <a:xfrm>
                <a:off x="3489" y="267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23" name="Line 2080"/>
              <p:cNvSpPr>
                <a:spLocks noChangeShapeType="1"/>
              </p:cNvSpPr>
              <p:nvPr/>
            </p:nvSpPr>
            <p:spPr bwMode="auto">
              <a:xfrm>
                <a:off x="3489" y="269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24" name="Line 2081"/>
              <p:cNvSpPr>
                <a:spLocks noChangeShapeType="1"/>
              </p:cNvSpPr>
              <p:nvPr/>
            </p:nvSpPr>
            <p:spPr bwMode="auto">
              <a:xfrm>
                <a:off x="3489" y="271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25" name="Line 2082"/>
              <p:cNvSpPr>
                <a:spLocks noChangeShapeType="1"/>
              </p:cNvSpPr>
              <p:nvPr/>
            </p:nvSpPr>
            <p:spPr bwMode="auto">
              <a:xfrm>
                <a:off x="3489" y="273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26" name="Line 2083"/>
              <p:cNvSpPr>
                <a:spLocks noChangeShapeType="1"/>
              </p:cNvSpPr>
              <p:nvPr/>
            </p:nvSpPr>
            <p:spPr bwMode="auto">
              <a:xfrm>
                <a:off x="3489" y="275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27" name="Line 2084"/>
              <p:cNvSpPr>
                <a:spLocks noChangeShapeType="1"/>
              </p:cNvSpPr>
              <p:nvPr/>
            </p:nvSpPr>
            <p:spPr bwMode="auto">
              <a:xfrm>
                <a:off x="3489" y="277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28" name="Line 2085"/>
              <p:cNvSpPr>
                <a:spLocks noChangeShapeType="1"/>
              </p:cNvSpPr>
              <p:nvPr/>
            </p:nvSpPr>
            <p:spPr bwMode="auto">
              <a:xfrm>
                <a:off x="3489" y="2798"/>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29" name="Line 2086"/>
              <p:cNvSpPr>
                <a:spLocks noChangeShapeType="1"/>
              </p:cNvSpPr>
              <p:nvPr/>
            </p:nvSpPr>
            <p:spPr bwMode="auto">
              <a:xfrm>
                <a:off x="3489" y="281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30" name="Line 2087"/>
              <p:cNvSpPr>
                <a:spLocks noChangeShapeType="1"/>
              </p:cNvSpPr>
              <p:nvPr/>
            </p:nvSpPr>
            <p:spPr bwMode="auto">
              <a:xfrm>
                <a:off x="3489" y="283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31" name="Line 2088"/>
              <p:cNvSpPr>
                <a:spLocks noChangeShapeType="1"/>
              </p:cNvSpPr>
              <p:nvPr/>
            </p:nvSpPr>
            <p:spPr bwMode="auto">
              <a:xfrm>
                <a:off x="3489" y="285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32" name="Line 2089"/>
              <p:cNvSpPr>
                <a:spLocks noChangeShapeType="1"/>
              </p:cNvSpPr>
              <p:nvPr/>
            </p:nvSpPr>
            <p:spPr bwMode="auto">
              <a:xfrm>
                <a:off x="3489" y="287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33" name="Line 2090"/>
              <p:cNvSpPr>
                <a:spLocks noChangeShapeType="1"/>
              </p:cNvSpPr>
              <p:nvPr/>
            </p:nvSpPr>
            <p:spPr bwMode="auto">
              <a:xfrm>
                <a:off x="3489" y="289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34" name="Line 2091"/>
              <p:cNvSpPr>
                <a:spLocks noChangeShapeType="1"/>
              </p:cNvSpPr>
              <p:nvPr/>
            </p:nvSpPr>
            <p:spPr bwMode="auto">
              <a:xfrm>
                <a:off x="3489" y="292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35" name="Line 2092"/>
              <p:cNvSpPr>
                <a:spLocks noChangeShapeType="1"/>
              </p:cNvSpPr>
              <p:nvPr/>
            </p:nvSpPr>
            <p:spPr bwMode="auto">
              <a:xfrm>
                <a:off x="3489" y="294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36" name="Line 2093"/>
              <p:cNvSpPr>
                <a:spLocks noChangeShapeType="1"/>
              </p:cNvSpPr>
              <p:nvPr/>
            </p:nvSpPr>
            <p:spPr bwMode="auto">
              <a:xfrm>
                <a:off x="3489" y="296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37" name="Line 2094"/>
              <p:cNvSpPr>
                <a:spLocks noChangeShapeType="1"/>
              </p:cNvSpPr>
              <p:nvPr/>
            </p:nvSpPr>
            <p:spPr bwMode="auto">
              <a:xfrm>
                <a:off x="3489" y="298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38" name="Line 2095"/>
              <p:cNvSpPr>
                <a:spLocks noChangeShapeType="1"/>
              </p:cNvSpPr>
              <p:nvPr/>
            </p:nvSpPr>
            <p:spPr bwMode="auto">
              <a:xfrm>
                <a:off x="3489" y="299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39" name="Line 2096"/>
              <p:cNvSpPr>
                <a:spLocks noChangeShapeType="1"/>
              </p:cNvSpPr>
              <p:nvPr/>
            </p:nvSpPr>
            <p:spPr bwMode="auto">
              <a:xfrm>
                <a:off x="3489" y="302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40" name="Line 2097"/>
              <p:cNvSpPr>
                <a:spLocks noChangeShapeType="1"/>
              </p:cNvSpPr>
              <p:nvPr/>
            </p:nvSpPr>
            <p:spPr bwMode="auto">
              <a:xfrm>
                <a:off x="3489" y="304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41" name="Line 2098"/>
              <p:cNvSpPr>
                <a:spLocks noChangeShapeType="1"/>
              </p:cNvSpPr>
              <p:nvPr/>
            </p:nvSpPr>
            <p:spPr bwMode="auto">
              <a:xfrm>
                <a:off x="3489" y="306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42" name="Line 2099"/>
              <p:cNvSpPr>
                <a:spLocks noChangeShapeType="1"/>
              </p:cNvSpPr>
              <p:nvPr/>
            </p:nvSpPr>
            <p:spPr bwMode="auto">
              <a:xfrm>
                <a:off x="3489" y="3080"/>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43" name="Line 2100"/>
              <p:cNvSpPr>
                <a:spLocks noChangeShapeType="1"/>
              </p:cNvSpPr>
              <p:nvPr/>
            </p:nvSpPr>
            <p:spPr bwMode="auto">
              <a:xfrm>
                <a:off x="3489" y="310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44" name="Line 2101"/>
              <p:cNvSpPr>
                <a:spLocks noChangeShapeType="1"/>
              </p:cNvSpPr>
              <p:nvPr/>
            </p:nvSpPr>
            <p:spPr bwMode="auto">
              <a:xfrm>
                <a:off x="3424"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45" name="Line 2102"/>
              <p:cNvSpPr>
                <a:spLocks noChangeShapeType="1"/>
              </p:cNvSpPr>
              <p:nvPr/>
            </p:nvSpPr>
            <p:spPr bwMode="auto">
              <a:xfrm>
                <a:off x="5451" y="3060"/>
                <a:ext cx="1" cy="5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46" name="Line 2103"/>
              <p:cNvSpPr>
                <a:spLocks noChangeShapeType="1"/>
              </p:cNvSpPr>
              <p:nvPr/>
            </p:nvSpPr>
            <p:spPr bwMode="auto">
              <a:xfrm>
                <a:off x="5451" y="102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47" name="Line 2104"/>
              <p:cNvSpPr>
                <a:spLocks noChangeShapeType="1"/>
              </p:cNvSpPr>
              <p:nvPr/>
            </p:nvSpPr>
            <p:spPr bwMode="auto">
              <a:xfrm>
                <a:off x="5451" y="104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48" name="Line 2105"/>
              <p:cNvSpPr>
                <a:spLocks noChangeShapeType="1"/>
              </p:cNvSpPr>
              <p:nvPr/>
            </p:nvSpPr>
            <p:spPr bwMode="auto">
              <a:xfrm>
                <a:off x="5451" y="106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49" name="Line 2106"/>
              <p:cNvSpPr>
                <a:spLocks noChangeShapeType="1"/>
              </p:cNvSpPr>
              <p:nvPr/>
            </p:nvSpPr>
            <p:spPr bwMode="auto">
              <a:xfrm>
                <a:off x="5451" y="108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50" name="Line 2107"/>
              <p:cNvSpPr>
                <a:spLocks noChangeShapeType="1"/>
              </p:cNvSpPr>
              <p:nvPr/>
            </p:nvSpPr>
            <p:spPr bwMode="auto">
              <a:xfrm>
                <a:off x="5451" y="110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51" name="Line 2108"/>
              <p:cNvSpPr>
                <a:spLocks noChangeShapeType="1"/>
              </p:cNvSpPr>
              <p:nvPr/>
            </p:nvSpPr>
            <p:spPr bwMode="auto">
              <a:xfrm>
                <a:off x="5451" y="112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52" name="Line 2109"/>
              <p:cNvSpPr>
                <a:spLocks noChangeShapeType="1"/>
              </p:cNvSpPr>
              <p:nvPr/>
            </p:nvSpPr>
            <p:spPr bwMode="auto">
              <a:xfrm>
                <a:off x="5451" y="114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53" name="Line 2110"/>
              <p:cNvSpPr>
                <a:spLocks noChangeShapeType="1"/>
              </p:cNvSpPr>
              <p:nvPr/>
            </p:nvSpPr>
            <p:spPr bwMode="auto">
              <a:xfrm>
                <a:off x="5451" y="116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54" name="Line 2111"/>
              <p:cNvSpPr>
                <a:spLocks noChangeShapeType="1"/>
              </p:cNvSpPr>
              <p:nvPr/>
            </p:nvSpPr>
            <p:spPr bwMode="auto">
              <a:xfrm>
                <a:off x="5451" y="118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55" name="Line 2112"/>
              <p:cNvSpPr>
                <a:spLocks noChangeShapeType="1"/>
              </p:cNvSpPr>
              <p:nvPr/>
            </p:nvSpPr>
            <p:spPr bwMode="auto">
              <a:xfrm>
                <a:off x="5451" y="120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56" name="Line 2113"/>
              <p:cNvSpPr>
                <a:spLocks noChangeShapeType="1"/>
              </p:cNvSpPr>
              <p:nvPr/>
            </p:nvSpPr>
            <p:spPr bwMode="auto">
              <a:xfrm>
                <a:off x="5451" y="122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57" name="Line 2114"/>
              <p:cNvSpPr>
                <a:spLocks noChangeShapeType="1"/>
              </p:cNvSpPr>
              <p:nvPr/>
            </p:nvSpPr>
            <p:spPr bwMode="auto">
              <a:xfrm>
                <a:off x="5451" y="124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58" name="Line 2115"/>
              <p:cNvSpPr>
                <a:spLocks noChangeShapeType="1"/>
              </p:cNvSpPr>
              <p:nvPr/>
            </p:nvSpPr>
            <p:spPr bwMode="auto">
              <a:xfrm>
                <a:off x="5451" y="126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59" name="Line 2116"/>
              <p:cNvSpPr>
                <a:spLocks noChangeShapeType="1"/>
              </p:cNvSpPr>
              <p:nvPr/>
            </p:nvSpPr>
            <p:spPr bwMode="auto">
              <a:xfrm>
                <a:off x="5451" y="128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60" name="Line 2117"/>
              <p:cNvSpPr>
                <a:spLocks noChangeShapeType="1"/>
              </p:cNvSpPr>
              <p:nvPr/>
            </p:nvSpPr>
            <p:spPr bwMode="auto">
              <a:xfrm>
                <a:off x="5451" y="130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61" name="Line 2118"/>
              <p:cNvSpPr>
                <a:spLocks noChangeShapeType="1"/>
              </p:cNvSpPr>
              <p:nvPr/>
            </p:nvSpPr>
            <p:spPr bwMode="auto">
              <a:xfrm>
                <a:off x="5451" y="132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62" name="Line 2119"/>
              <p:cNvSpPr>
                <a:spLocks noChangeShapeType="1"/>
              </p:cNvSpPr>
              <p:nvPr/>
            </p:nvSpPr>
            <p:spPr bwMode="auto">
              <a:xfrm>
                <a:off x="5451" y="134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63" name="Line 2120"/>
              <p:cNvSpPr>
                <a:spLocks noChangeShapeType="1"/>
              </p:cNvSpPr>
              <p:nvPr/>
            </p:nvSpPr>
            <p:spPr bwMode="auto">
              <a:xfrm>
                <a:off x="5451" y="136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64" name="Line 2121"/>
              <p:cNvSpPr>
                <a:spLocks noChangeShapeType="1"/>
              </p:cNvSpPr>
              <p:nvPr/>
            </p:nvSpPr>
            <p:spPr bwMode="auto">
              <a:xfrm>
                <a:off x="5451" y="138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65" name="Line 2122"/>
              <p:cNvSpPr>
                <a:spLocks noChangeShapeType="1"/>
              </p:cNvSpPr>
              <p:nvPr/>
            </p:nvSpPr>
            <p:spPr bwMode="auto">
              <a:xfrm>
                <a:off x="5451" y="140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66" name="Line 2123"/>
              <p:cNvSpPr>
                <a:spLocks noChangeShapeType="1"/>
              </p:cNvSpPr>
              <p:nvPr/>
            </p:nvSpPr>
            <p:spPr bwMode="auto">
              <a:xfrm>
                <a:off x="5451" y="142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67" name="Line 2124"/>
              <p:cNvSpPr>
                <a:spLocks noChangeShapeType="1"/>
              </p:cNvSpPr>
              <p:nvPr/>
            </p:nvSpPr>
            <p:spPr bwMode="auto">
              <a:xfrm>
                <a:off x="5451" y="144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68" name="Line 2125"/>
              <p:cNvSpPr>
                <a:spLocks noChangeShapeType="1"/>
              </p:cNvSpPr>
              <p:nvPr/>
            </p:nvSpPr>
            <p:spPr bwMode="auto">
              <a:xfrm>
                <a:off x="5451" y="146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69" name="Line 2126"/>
              <p:cNvSpPr>
                <a:spLocks noChangeShapeType="1"/>
              </p:cNvSpPr>
              <p:nvPr/>
            </p:nvSpPr>
            <p:spPr bwMode="auto">
              <a:xfrm>
                <a:off x="5451" y="148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70" name="Line 2127"/>
              <p:cNvSpPr>
                <a:spLocks noChangeShapeType="1"/>
              </p:cNvSpPr>
              <p:nvPr/>
            </p:nvSpPr>
            <p:spPr bwMode="auto">
              <a:xfrm>
                <a:off x="5451" y="150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71" name="Line 2128"/>
              <p:cNvSpPr>
                <a:spLocks noChangeShapeType="1"/>
              </p:cNvSpPr>
              <p:nvPr/>
            </p:nvSpPr>
            <p:spPr bwMode="auto">
              <a:xfrm>
                <a:off x="5451" y="152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72" name="Line 2129"/>
              <p:cNvSpPr>
                <a:spLocks noChangeShapeType="1"/>
              </p:cNvSpPr>
              <p:nvPr/>
            </p:nvSpPr>
            <p:spPr bwMode="auto">
              <a:xfrm>
                <a:off x="5451" y="154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73" name="Line 2130"/>
              <p:cNvSpPr>
                <a:spLocks noChangeShapeType="1"/>
              </p:cNvSpPr>
              <p:nvPr/>
            </p:nvSpPr>
            <p:spPr bwMode="auto">
              <a:xfrm>
                <a:off x="5451" y="156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74" name="Line 2131"/>
              <p:cNvSpPr>
                <a:spLocks noChangeShapeType="1"/>
              </p:cNvSpPr>
              <p:nvPr/>
            </p:nvSpPr>
            <p:spPr bwMode="auto">
              <a:xfrm>
                <a:off x="5451" y="158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75" name="Line 2132"/>
              <p:cNvSpPr>
                <a:spLocks noChangeShapeType="1"/>
              </p:cNvSpPr>
              <p:nvPr/>
            </p:nvSpPr>
            <p:spPr bwMode="auto">
              <a:xfrm>
                <a:off x="5451" y="161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76" name="Line 2133"/>
              <p:cNvSpPr>
                <a:spLocks noChangeShapeType="1"/>
              </p:cNvSpPr>
              <p:nvPr/>
            </p:nvSpPr>
            <p:spPr bwMode="auto">
              <a:xfrm>
                <a:off x="5451" y="163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77" name="Line 2134"/>
              <p:cNvSpPr>
                <a:spLocks noChangeShapeType="1"/>
              </p:cNvSpPr>
              <p:nvPr/>
            </p:nvSpPr>
            <p:spPr bwMode="auto">
              <a:xfrm>
                <a:off x="5451" y="165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78" name="Line 2135"/>
              <p:cNvSpPr>
                <a:spLocks noChangeShapeType="1"/>
              </p:cNvSpPr>
              <p:nvPr/>
            </p:nvSpPr>
            <p:spPr bwMode="auto">
              <a:xfrm>
                <a:off x="5451" y="167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79" name="Line 2136"/>
              <p:cNvSpPr>
                <a:spLocks noChangeShapeType="1"/>
              </p:cNvSpPr>
              <p:nvPr/>
            </p:nvSpPr>
            <p:spPr bwMode="auto">
              <a:xfrm>
                <a:off x="5451" y="169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80" name="Line 2137"/>
              <p:cNvSpPr>
                <a:spLocks noChangeShapeType="1"/>
              </p:cNvSpPr>
              <p:nvPr/>
            </p:nvSpPr>
            <p:spPr bwMode="auto">
              <a:xfrm>
                <a:off x="5451" y="171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81" name="Line 2138"/>
              <p:cNvSpPr>
                <a:spLocks noChangeShapeType="1"/>
              </p:cNvSpPr>
              <p:nvPr/>
            </p:nvSpPr>
            <p:spPr bwMode="auto">
              <a:xfrm>
                <a:off x="5451" y="1731"/>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82" name="Line 2139"/>
              <p:cNvSpPr>
                <a:spLocks noChangeShapeType="1"/>
              </p:cNvSpPr>
              <p:nvPr/>
            </p:nvSpPr>
            <p:spPr bwMode="auto">
              <a:xfrm>
                <a:off x="5451" y="175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83" name="Line 2140"/>
              <p:cNvSpPr>
                <a:spLocks noChangeShapeType="1"/>
              </p:cNvSpPr>
              <p:nvPr/>
            </p:nvSpPr>
            <p:spPr bwMode="auto">
              <a:xfrm>
                <a:off x="5451" y="177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84" name="Line 2141"/>
              <p:cNvSpPr>
                <a:spLocks noChangeShapeType="1"/>
              </p:cNvSpPr>
              <p:nvPr/>
            </p:nvSpPr>
            <p:spPr bwMode="auto">
              <a:xfrm>
                <a:off x="5451" y="17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85" name="Line 2142"/>
              <p:cNvSpPr>
                <a:spLocks noChangeShapeType="1"/>
              </p:cNvSpPr>
              <p:nvPr/>
            </p:nvSpPr>
            <p:spPr bwMode="auto">
              <a:xfrm>
                <a:off x="5451" y="181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86" name="Line 2143"/>
              <p:cNvSpPr>
                <a:spLocks noChangeShapeType="1"/>
              </p:cNvSpPr>
              <p:nvPr/>
            </p:nvSpPr>
            <p:spPr bwMode="auto">
              <a:xfrm>
                <a:off x="5451" y="183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87" name="Line 2144"/>
              <p:cNvSpPr>
                <a:spLocks noChangeShapeType="1"/>
              </p:cNvSpPr>
              <p:nvPr/>
            </p:nvSpPr>
            <p:spPr bwMode="auto">
              <a:xfrm>
                <a:off x="5451" y="185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88" name="Line 2145"/>
              <p:cNvSpPr>
                <a:spLocks noChangeShapeType="1"/>
              </p:cNvSpPr>
              <p:nvPr/>
            </p:nvSpPr>
            <p:spPr bwMode="auto">
              <a:xfrm>
                <a:off x="5451" y="1871"/>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89" name="Line 2146"/>
              <p:cNvSpPr>
                <a:spLocks noChangeShapeType="1"/>
              </p:cNvSpPr>
              <p:nvPr/>
            </p:nvSpPr>
            <p:spPr bwMode="auto">
              <a:xfrm>
                <a:off x="5451" y="189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90" name="Line 2147"/>
              <p:cNvSpPr>
                <a:spLocks noChangeShapeType="1"/>
              </p:cNvSpPr>
              <p:nvPr/>
            </p:nvSpPr>
            <p:spPr bwMode="auto">
              <a:xfrm>
                <a:off x="5451" y="1912"/>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91" name="Line 2148"/>
              <p:cNvSpPr>
                <a:spLocks noChangeShapeType="1"/>
              </p:cNvSpPr>
              <p:nvPr/>
            </p:nvSpPr>
            <p:spPr bwMode="auto">
              <a:xfrm>
                <a:off x="5451" y="193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92" name="Line 2149"/>
              <p:cNvSpPr>
                <a:spLocks noChangeShapeType="1"/>
              </p:cNvSpPr>
              <p:nvPr/>
            </p:nvSpPr>
            <p:spPr bwMode="auto">
              <a:xfrm>
                <a:off x="5451" y="1952"/>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93" name="Line 2150"/>
              <p:cNvSpPr>
                <a:spLocks noChangeShapeType="1"/>
              </p:cNvSpPr>
              <p:nvPr/>
            </p:nvSpPr>
            <p:spPr bwMode="auto">
              <a:xfrm>
                <a:off x="5451" y="197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94" name="Line 2151"/>
              <p:cNvSpPr>
                <a:spLocks noChangeShapeType="1"/>
              </p:cNvSpPr>
              <p:nvPr/>
            </p:nvSpPr>
            <p:spPr bwMode="auto">
              <a:xfrm>
                <a:off x="5451" y="199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95" name="Line 2152"/>
              <p:cNvSpPr>
                <a:spLocks noChangeShapeType="1"/>
              </p:cNvSpPr>
              <p:nvPr/>
            </p:nvSpPr>
            <p:spPr bwMode="auto">
              <a:xfrm>
                <a:off x="5451" y="2013"/>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96" name="Line 2153"/>
              <p:cNvSpPr>
                <a:spLocks noChangeShapeType="1"/>
              </p:cNvSpPr>
              <p:nvPr/>
            </p:nvSpPr>
            <p:spPr bwMode="auto">
              <a:xfrm>
                <a:off x="5451" y="203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97" name="Line 2154"/>
              <p:cNvSpPr>
                <a:spLocks noChangeShapeType="1"/>
              </p:cNvSpPr>
              <p:nvPr/>
            </p:nvSpPr>
            <p:spPr bwMode="auto">
              <a:xfrm>
                <a:off x="5451" y="205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98" name="Line 2155"/>
              <p:cNvSpPr>
                <a:spLocks noChangeShapeType="1"/>
              </p:cNvSpPr>
              <p:nvPr/>
            </p:nvSpPr>
            <p:spPr bwMode="auto">
              <a:xfrm>
                <a:off x="5451" y="207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399" name="Line 2156"/>
              <p:cNvSpPr>
                <a:spLocks noChangeShapeType="1"/>
              </p:cNvSpPr>
              <p:nvPr/>
            </p:nvSpPr>
            <p:spPr bwMode="auto">
              <a:xfrm>
                <a:off x="5451" y="20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00" name="Line 2157"/>
              <p:cNvSpPr>
                <a:spLocks noChangeShapeType="1"/>
              </p:cNvSpPr>
              <p:nvPr/>
            </p:nvSpPr>
            <p:spPr bwMode="auto">
              <a:xfrm>
                <a:off x="5451" y="2113"/>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01" name="Line 2158"/>
              <p:cNvSpPr>
                <a:spLocks noChangeShapeType="1"/>
              </p:cNvSpPr>
              <p:nvPr/>
            </p:nvSpPr>
            <p:spPr bwMode="auto">
              <a:xfrm>
                <a:off x="5451" y="213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02" name="Line 2159"/>
              <p:cNvSpPr>
                <a:spLocks noChangeShapeType="1"/>
              </p:cNvSpPr>
              <p:nvPr/>
            </p:nvSpPr>
            <p:spPr bwMode="auto">
              <a:xfrm>
                <a:off x="5451" y="2153"/>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03" name="Line 2160"/>
              <p:cNvSpPr>
                <a:spLocks noChangeShapeType="1"/>
              </p:cNvSpPr>
              <p:nvPr/>
            </p:nvSpPr>
            <p:spPr bwMode="auto">
              <a:xfrm>
                <a:off x="5451" y="217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04" name="Line 2161"/>
              <p:cNvSpPr>
                <a:spLocks noChangeShapeType="1"/>
              </p:cNvSpPr>
              <p:nvPr/>
            </p:nvSpPr>
            <p:spPr bwMode="auto">
              <a:xfrm>
                <a:off x="5451" y="2194"/>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05" name="Line 2162"/>
              <p:cNvSpPr>
                <a:spLocks noChangeShapeType="1"/>
              </p:cNvSpPr>
              <p:nvPr/>
            </p:nvSpPr>
            <p:spPr bwMode="auto">
              <a:xfrm>
                <a:off x="5451" y="221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06" name="Line 2163"/>
              <p:cNvSpPr>
                <a:spLocks noChangeShapeType="1"/>
              </p:cNvSpPr>
              <p:nvPr/>
            </p:nvSpPr>
            <p:spPr bwMode="auto">
              <a:xfrm>
                <a:off x="5451" y="2234"/>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07" name="Line 2164"/>
              <p:cNvSpPr>
                <a:spLocks noChangeShapeType="1"/>
              </p:cNvSpPr>
              <p:nvPr/>
            </p:nvSpPr>
            <p:spPr bwMode="auto">
              <a:xfrm>
                <a:off x="5451" y="225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08" name="Line 2165"/>
              <p:cNvSpPr>
                <a:spLocks noChangeShapeType="1"/>
              </p:cNvSpPr>
              <p:nvPr/>
            </p:nvSpPr>
            <p:spPr bwMode="auto">
              <a:xfrm>
                <a:off x="5451" y="227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09" name="Line 2166"/>
              <p:cNvSpPr>
                <a:spLocks noChangeShapeType="1"/>
              </p:cNvSpPr>
              <p:nvPr/>
            </p:nvSpPr>
            <p:spPr bwMode="auto">
              <a:xfrm>
                <a:off x="5451" y="2295"/>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10" name="Line 2167"/>
              <p:cNvSpPr>
                <a:spLocks noChangeShapeType="1"/>
              </p:cNvSpPr>
              <p:nvPr/>
            </p:nvSpPr>
            <p:spPr bwMode="auto">
              <a:xfrm>
                <a:off x="5451" y="231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11" name="Line 2168"/>
              <p:cNvSpPr>
                <a:spLocks noChangeShapeType="1"/>
              </p:cNvSpPr>
              <p:nvPr/>
            </p:nvSpPr>
            <p:spPr bwMode="auto">
              <a:xfrm>
                <a:off x="5451" y="2335"/>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12" name="Line 2169"/>
              <p:cNvSpPr>
                <a:spLocks noChangeShapeType="1"/>
              </p:cNvSpPr>
              <p:nvPr/>
            </p:nvSpPr>
            <p:spPr bwMode="auto">
              <a:xfrm>
                <a:off x="5451" y="235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13" name="Line 2170"/>
              <p:cNvSpPr>
                <a:spLocks noChangeShapeType="1"/>
              </p:cNvSpPr>
              <p:nvPr/>
            </p:nvSpPr>
            <p:spPr bwMode="auto">
              <a:xfrm>
                <a:off x="5451" y="237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14" name="Line 2171"/>
              <p:cNvSpPr>
                <a:spLocks noChangeShapeType="1"/>
              </p:cNvSpPr>
              <p:nvPr/>
            </p:nvSpPr>
            <p:spPr bwMode="auto">
              <a:xfrm>
                <a:off x="5451" y="2396"/>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15" name="Line 2172"/>
              <p:cNvSpPr>
                <a:spLocks noChangeShapeType="1"/>
              </p:cNvSpPr>
              <p:nvPr/>
            </p:nvSpPr>
            <p:spPr bwMode="auto">
              <a:xfrm>
                <a:off x="5451" y="241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16" name="Line 2173"/>
              <p:cNvSpPr>
                <a:spLocks noChangeShapeType="1"/>
              </p:cNvSpPr>
              <p:nvPr/>
            </p:nvSpPr>
            <p:spPr bwMode="auto">
              <a:xfrm>
                <a:off x="5451" y="2435"/>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17" name="Line 2174"/>
              <p:cNvSpPr>
                <a:spLocks noChangeShapeType="1"/>
              </p:cNvSpPr>
              <p:nvPr/>
            </p:nvSpPr>
            <p:spPr bwMode="auto">
              <a:xfrm>
                <a:off x="5451" y="245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18" name="Line 2175"/>
              <p:cNvSpPr>
                <a:spLocks noChangeShapeType="1"/>
              </p:cNvSpPr>
              <p:nvPr/>
            </p:nvSpPr>
            <p:spPr bwMode="auto">
              <a:xfrm>
                <a:off x="5451" y="247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19" name="Line 2176"/>
              <p:cNvSpPr>
                <a:spLocks noChangeShapeType="1"/>
              </p:cNvSpPr>
              <p:nvPr/>
            </p:nvSpPr>
            <p:spPr bwMode="auto">
              <a:xfrm>
                <a:off x="5451" y="2496"/>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20" name="Line 2177"/>
              <p:cNvSpPr>
                <a:spLocks noChangeShapeType="1"/>
              </p:cNvSpPr>
              <p:nvPr/>
            </p:nvSpPr>
            <p:spPr bwMode="auto">
              <a:xfrm>
                <a:off x="5451" y="2516"/>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21" name="Line 2178"/>
              <p:cNvSpPr>
                <a:spLocks noChangeShapeType="1"/>
              </p:cNvSpPr>
              <p:nvPr/>
            </p:nvSpPr>
            <p:spPr bwMode="auto">
              <a:xfrm>
                <a:off x="5451" y="253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22" name="Line 2179"/>
              <p:cNvSpPr>
                <a:spLocks noChangeShapeType="1"/>
              </p:cNvSpPr>
              <p:nvPr/>
            </p:nvSpPr>
            <p:spPr bwMode="auto">
              <a:xfrm>
                <a:off x="5451" y="255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23" name="Line 2180"/>
              <p:cNvSpPr>
                <a:spLocks noChangeShapeType="1"/>
              </p:cNvSpPr>
              <p:nvPr/>
            </p:nvSpPr>
            <p:spPr bwMode="auto">
              <a:xfrm>
                <a:off x="5451" y="2577"/>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24" name="Line 2181"/>
              <p:cNvSpPr>
                <a:spLocks noChangeShapeType="1"/>
              </p:cNvSpPr>
              <p:nvPr/>
            </p:nvSpPr>
            <p:spPr bwMode="auto">
              <a:xfrm>
                <a:off x="5451" y="259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25" name="Line 2182"/>
              <p:cNvSpPr>
                <a:spLocks noChangeShapeType="1"/>
              </p:cNvSpPr>
              <p:nvPr/>
            </p:nvSpPr>
            <p:spPr bwMode="auto">
              <a:xfrm>
                <a:off x="5451" y="2617"/>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26" name="Line 2183"/>
              <p:cNvSpPr>
                <a:spLocks noChangeShapeType="1"/>
              </p:cNvSpPr>
              <p:nvPr/>
            </p:nvSpPr>
            <p:spPr bwMode="auto">
              <a:xfrm>
                <a:off x="5451" y="263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27" name="Line 2184"/>
              <p:cNvSpPr>
                <a:spLocks noChangeShapeType="1"/>
              </p:cNvSpPr>
              <p:nvPr/>
            </p:nvSpPr>
            <p:spPr bwMode="auto">
              <a:xfrm>
                <a:off x="5451" y="265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28" name="Line 2185"/>
              <p:cNvSpPr>
                <a:spLocks noChangeShapeType="1"/>
              </p:cNvSpPr>
              <p:nvPr/>
            </p:nvSpPr>
            <p:spPr bwMode="auto">
              <a:xfrm>
                <a:off x="5451" y="2678"/>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29" name="Line 2186"/>
              <p:cNvSpPr>
                <a:spLocks noChangeShapeType="1"/>
              </p:cNvSpPr>
              <p:nvPr/>
            </p:nvSpPr>
            <p:spPr bwMode="auto">
              <a:xfrm>
                <a:off x="5451" y="269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30" name="Line 2187"/>
              <p:cNvSpPr>
                <a:spLocks noChangeShapeType="1"/>
              </p:cNvSpPr>
              <p:nvPr/>
            </p:nvSpPr>
            <p:spPr bwMode="auto">
              <a:xfrm>
                <a:off x="5451" y="2717"/>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31" name="Line 2188"/>
              <p:cNvSpPr>
                <a:spLocks noChangeShapeType="1"/>
              </p:cNvSpPr>
              <p:nvPr/>
            </p:nvSpPr>
            <p:spPr bwMode="auto">
              <a:xfrm>
                <a:off x="5451" y="273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32" name="Line 2189"/>
              <p:cNvSpPr>
                <a:spLocks noChangeShapeType="1"/>
              </p:cNvSpPr>
              <p:nvPr/>
            </p:nvSpPr>
            <p:spPr bwMode="auto">
              <a:xfrm>
                <a:off x="5451" y="275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33" name="Line 2190"/>
              <p:cNvSpPr>
                <a:spLocks noChangeShapeType="1"/>
              </p:cNvSpPr>
              <p:nvPr/>
            </p:nvSpPr>
            <p:spPr bwMode="auto">
              <a:xfrm>
                <a:off x="5451" y="2778"/>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34" name="Line 2191"/>
              <p:cNvSpPr>
                <a:spLocks noChangeShapeType="1"/>
              </p:cNvSpPr>
              <p:nvPr/>
            </p:nvSpPr>
            <p:spPr bwMode="auto">
              <a:xfrm>
                <a:off x="5451" y="2798"/>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35" name="Line 2192"/>
              <p:cNvSpPr>
                <a:spLocks noChangeShapeType="1"/>
              </p:cNvSpPr>
              <p:nvPr/>
            </p:nvSpPr>
            <p:spPr bwMode="auto">
              <a:xfrm>
                <a:off x="5451" y="281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36" name="Line 2193"/>
              <p:cNvSpPr>
                <a:spLocks noChangeShapeType="1"/>
              </p:cNvSpPr>
              <p:nvPr/>
            </p:nvSpPr>
            <p:spPr bwMode="auto">
              <a:xfrm>
                <a:off x="5451" y="283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37" name="Line 2194"/>
              <p:cNvSpPr>
                <a:spLocks noChangeShapeType="1"/>
              </p:cNvSpPr>
              <p:nvPr/>
            </p:nvSpPr>
            <p:spPr bwMode="auto">
              <a:xfrm>
                <a:off x="5451" y="2859"/>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38" name="Line 2195"/>
              <p:cNvSpPr>
                <a:spLocks noChangeShapeType="1"/>
              </p:cNvSpPr>
              <p:nvPr/>
            </p:nvSpPr>
            <p:spPr bwMode="auto">
              <a:xfrm>
                <a:off x="5451" y="287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39" name="Line 2196"/>
              <p:cNvSpPr>
                <a:spLocks noChangeShapeType="1"/>
              </p:cNvSpPr>
              <p:nvPr/>
            </p:nvSpPr>
            <p:spPr bwMode="auto">
              <a:xfrm>
                <a:off x="5451" y="2899"/>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40" name="Line 2197"/>
              <p:cNvSpPr>
                <a:spLocks noChangeShapeType="1"/>
              </p:cNvSpPr>
              <p:nvPr/>
            </p:nvSpPr>
            <p:spPr bwMode="auto">
              <a:xfrm>
                <a:off x="5451" y="292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41" name="Line 2198"/>
              <p:cNvSpPr>
                <a:spLocks noChangeShapeType="1"/>
              </p:cNvSpPr>
              <p:nvPr/>
            </p:nvSpPr>
            <p:spPr bwMode="auto">
              <a:xfrm>
                <a:off x="5451" y="294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42" name="Line 2199"/>
              <p:cNvSpPr>
                <a:spLocks noChangeShapeType="1"/>
              </p:cNvSpPr>
              <p:nvPr/>
            </p:nvSpPr>
            <p:spPr bwMode="auto">
              <a:xfrm>
                <a:off x="5451" y="2960"/>
                <a:ext cx="1" cy="6"/>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43" name="Line 2200"/>
              <p:cNvSpPr>
                <a:spLocks noChangeShapeType="1"/>
              </p:cNvSpPr>
              <p:nvPr/>
            </p:nvSpPr>
            <p:spPr bwMode="auto">
              <a:xfrm>
                <a:off x="5451" y="298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44" name="Line 2201"/>
              <p:cNvSpPr>
                <a:spLocks noChangeShapeType="1"/>
              </p:cNvSpPr>
              <p:nvPr/>
            </p:nvSpPr>
            <p:spPr bwMode="auto">
              <a:xfrm>
                <a:off x="5451" y="2999"/>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45" name="Line 2202"/>
              <p:cNvSpPr>
                <a:spLocks noChangeShapeType="1"/>
              </p:cNvSpPr>
              <p:nvPr/>
            </p:nvSpPr>
            <p:spPr bwMode="auto">
              <a:xfrm>
                <a:off x="5451" y="302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46" name="Line 2203"/>
              <p:cNvSpPr>
                <a:spLocks noChangeShapeType="1"/>
              </p:cNvSpPr>
              <p:nvPr/>
            </p:nvSpPr>
            <p:spPr bwMode="auto">
              <a:xfrm>
                <a:off x="5451" y="304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47" name="Line 2204"/>
              <p:cNvSpPr>
                <a:spLocks noChangeShapeType="1"/>
              </p:cNvSpPr>
              <p:nvPr/>
            </p:nvSpPr>
            <p:spPr bwMode="auto">
              <a:xfrm>
                <a:off x="5451" y="3060"/>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48" name="Line 2205"/>
              <p:cNvSpPr>
                <a:spLocks noChangeShapeType="1"/>
              </p:cNvSpPr>
              <p:nvPr/>
            </p:nvSpPr>
            <p:spPr bwMode="auto">
              <a:xfrm>
                <a:off x="5451" y="3080"/>
                <a:ext cx="1" cy="8"/>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49" name="Line 2206"/>
              <p:cNvSpPr>
                <a:spLocks noChangeShapeType="1"/>
              </p:cNvSpPr>
              <p:nvPr/>
            </p:nvSpPr>
            <p:spPr bwMode="auto">
              <a:xfrm>
                <a:off x="5451" y="3101"/>
                <a:ext cx="1" cy="7"/>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50" name="Line 2207"/>
              <p:cNvSpPr>
                <a:spLocks noChangeShapeType="1"/>
              </p:cNvSpPr>
              <p:nvPr/>
            </p:nvSpPr>
            <p:spPr bwMode="auto">
              <a:xfrm>
                <a:off x="5516" y="3089"/>
                <a:ext cx="1" cy="29"/>
              </a:xfrm>
              <a:prstGeom prst="line">
                <a:avLst/>
              </a:prstGeom>
              <a:noFill/>
              <a:ln w="3175">
                <a:solidFill>
                  <a:srgbClr val="000000"/>
                </a:solidFill>
                <a:round/>
                <a:headEnd/>
                <a:tailEnd/>
              </a:ln>
            </p:spPr>
            <p:txBody>
              <a:bodyPr>
                <a:prstTxWarp prst="textNoShape">
                  <a:avLst/>
                </a:prstTxWarp>
              </a:bodyPr>
              <a:lstStyle/>
              <a:p>
                <a:endParaRPr lang="en-US"/>
              </a:p>
            </p:txBody>
          </p:sp>
          <p:sp>
            <p:nvSpPr>
              <p:cNvPr id="38451" name="Freeform 2208"/>
              <p:cNvSpPr>
                <a:spLocks/>
              </p:cNvSpPr>
              <p:nvPr/>
            </p:nvSpPr>
            <p:spPr bwMode="auto">
              <a:xfrm>
                <a:off x="3424" y="3158"/>
                <a:ext cx="65" cy="94"/>
              </a:xfrm>
              <a:custGeom>
                <a:avLst/>
                <a:gdLst>
                  <a:gd name="T0" fmla="*/ 0 w 65"/>
                  <a:gd name="T1" fmla="*/ 94 h 94"/>
                  <a:gd name="T2" fmla="*/ 2 w 65"/>
                  <a:gd name="T3" fmla="*/ 86 h 94"/>
                  <a:gd name="T4" fmla="*/ 5 w 65"/>
                  <a:gd name="T5" fmla="*/ 81 h 94"/>
                  <a:gd name="T6" fmla="*/ 9 w 65"/>
                  <a:gd name="T7" fmla="*/ 73 h 94"/>
                  <a:gd name="T8" fmla="*/ 13 w 65"/>
                  <a:gd name="T9" fmla="*/ 69 h 94"/>
                  <a:gd name="T10" fmla="*/ 17 w 65"/>
                  <a:gd name="T11" fmla="*/ 67 h 94"/>
                  <a:gd name="T12" fmla="*/ 21 w 65"/>
                  <a:gd name="T13" fmla="*/ 62 h 94"/>
                  <a:gd name="T14" fmla="*/ 27 w 65"/>
                  <a:gd name="T15" fmla="*/ 59 h 94"/>
                  <a:gd name="T16" fmla="*/ 34 w 65"/>
                  <a:gd name="T17" fmla="*/ 52 h 94"/>
                  <a:gd name="T18" fmla="*/ 38 w 65"/>
                  <a:gd name="T19" fmla="*/ 48 h 94"/>
                  <a:gd name="T20" fmla="*/ 43 w 65"/>
                  <a:gd name="T21" fmla="*/ 45 h 94"/>
                  <a:gd name="T22" fmla="*/ 46 w 65"/>
                  <a:gd name="T23" fmla="*/ 42 h 94"/>
                  <a:gd name="T24" fmla="*/ 51 w 65"/>
                  <a:gd name="T25" fmla="*/ 37 h 94"/>
                  <a:gd name="T26" fmla="*/ 54 w 65"/>
                  <a:gd name="T27" fmla="*/ 33 h 94"/>
                  <a:gd name="T28" fmla="*/ 54 w 65"/>
                  <a:gd name="T29" fmla="*/ 30 h 94"/>
                  <a:gd name="T30" fmla="*/ 55 w 65"/>
                  <a:gd name="T31" fmla="*/ 25 h 94"/>
                  <a:gd name="T32" fmla="*/ 54 w 65"/>
                  <a:gd name="T33" fmla="*/ 20 h 94"/>
                  <a:gd name="T34" fmla="*/ 51 w 65"/>
                  <a:gd name="T35" fmla="*/ 15 h 94"/>
                  <a:gd name="T36" fmla="*/ 46 w 65"/>
                  <a:gd name="T37" fmla="*/ 11 h 94"/>
                  <a:gd name="T38" fmla="*/ 38 w 65"/>
                  <a:gd name="T39" fmla="*/ 10 h 94"/>
                  <a:gd name="T40" fmla="*/ 32 w 65"/>
                  <a:gd name="T41" fmla="*/ 11 h 94"/>
                  <a:gd name="T42" fmla="*/ 27 w 65"/>
                  <a:gd name="T43" fmla="*/ 15 h 94"/>
                  <a:gd name="T44" fmla="*/ 24 w 65"/>
                  <a:gd name="T45" fmla="*/ 19 h 94"/>
                  <a:gd name="T46" fmla="*/ 20 w 65"/>
                  <a:gd name="T47" fmla="*/ 23 h 94"/>
                  <a:gd name="T48" fmla="*/ 18 w 65"/>
                  <a:gd name="T49" fmla="*/ 30 h 94"/>
                  <a:gd name="T50" fmla="*/ 9 w 65"/>
                  <a:gd name="T51" fmla="*/ 28 h 94"/>
                  <a:gd name="T52" fmla="*/ 10 w 65"/>
                  <a:gd name="T53" fmla="*/ 20 h 94"/>
                  <a:gd name="T54" fmla="*/ 13 w 65"/>
                  <a:gd name="T55" fmla="*/ 13 h 94"/>
                  <a:gd name="T56" fmla="*/ 18 w 65"/>
                  <a:gd name="T57" fmla="*/ 6 h 94"/>
                  <a:gd name="T58" fmla="*/ 24 w 65"/>
                  <a:gd name="T59" fmla="*/ 3 h 94"/>
                  <a:gd name="T60" fmla="*/ 30 w 65"/>
                  <a:gd name="T61" fmla="*/ 0 h 94"/>
                  <a:gd name="T62" fmla="*/ 38 w 65"/>
                  <a:gd name="T63" fmla="*/ 0 h 94"/>
                  <a:gd name="T64" fmla="*/ 46 w 65"/>
                  <a:gd name="T65" fmla="*/ 0 h 94"/>
                  <a:gd name="T66" fmla="*/ 52 w 65"/>
                  <a:gd name="T67" fmla="*/ 3 h 94"/>
                  <a:gd name="T68" fmla="*/ 59 w 65"/>
                  <a:gd name="T69" fmla="*/ 6 h 94"/>
                  <a:gd name="T70" fmla="*/ 62 w 65"/>
                  <a:gd name="T71" fmla="*/ 13 h 94"/>
                  <a:gd name="T72" fmla="*/ 65 w 65"/>
                  <a:gd name="T73" fmla="*/ 19 h 94"/>
                  <a:gd name="T74" fmla="*/ 65 w 65"/>
                  <a:gd name="T75" fmla="*/ 25 h 94"/>
                  <a:gd name="T76" fmla="*/ 65 w 65"/>
                  <a:gd name="T77" fmla="*/ 31 h 94"/>
                  <a:gd name="T78" fmla="*/ 62 w 65"/>
                  <a:gd name="T79" fmla="*/ 37 h 94"/>
                  <a:gd name="T80" fmla="*/ 59 w 65"/>
                  <a:gd name="T81" fmla="*/ 44 h 94"/>
                  <a:gd name="T82" fmla="*/ 55 w 65"/>
                  <a:gd name="T83" fmla="*/ 47 h 94"/>
                  <a:gd name="T84" fmla="*/ 51 w 65"/>
                  <a:gd name="T85" fmla="*/ 52 h 94"/>
                  <a:gd name="T86" fmla="*/ 43 w 65"/>
                  <a:gd name="T87" fmla="*/ 56 h 94"/>
                  <a:gd name="T88" fmla="*/ 35 w 65"/>
                  <a:gd name="T89" fmla="*/ 64 h 94"/>
                  <a:gd name="T90" fmla="*/ 27 w 65"/>
                  <a:gd name="T91" fmla="*/ 70 h 94"/>
                  <a:gd name="T92" fmla="*/ 21 w 65"/>
                  <a:gd name="T93" fmla="*/ 75 h 94"/>
                  <a:gd name="T94" fmla="*/ 18 w 65"/>
                  <a:gd name="T95" fmla="*/ 78 h 94"/>
                  <a:gd name="T96" fmla="*/ 15 w 65"/>
                  <a:gd name="T97" fmla="*/ 82 h 94"/>
                  <a:gd name="T98" fmla="*/ 57 w 65"/>
                  <a:gd name="T99" fmla="*/ 82 h 94"/>
                  <a:gd name="T100" fmla="*/ 55 w 65"/>
                  <a:gd name="T101" fmla="*/ 94 h 94"/>
                  <a:gd name="T102" fmla="*/ 0 w 65"/>
                  <a:gd name="T103" fmla="*/ 94 h 9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5"/>
                  <a:gd name="T157" fmla="*/ 0 h 94"/>
                  <a:gd name="T158" fmla="*/ 65 w 65"/>
                  <a:gd name="T159" fmla="*/ 94 h 9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5" h="94">
                    <a:moveTo>
                      <a:pt x="0" y="94"/>
                    </a:moveTo>
                    <a:lnTo>
                      <a:pt x="2" y="86"/>
                    </a:lnTo>
                    <a:lnTo>
                      <a:pt x="5" y="81"/>
                    </a:lnTo>
                    <a:lnTo>
                      <a:pt x="9" y="73"/>
                    </a:lnTo>
                    <a:lnTo>
                      <a:pt x="13" y="69"/>
                    </a:lnTo>
                    <a:lnTo>
                      <a:pt x="17" y="67"/>
                    </a:lnTo>
                    <a:lnTo>
                      <a:pt x="21" y="62"/>
                    </a:lnTo>
                    <a:lnTo>
                      <a:pt x="27" y="59"/>
                    </a:lnTo>
                    <a:lnTo>
                      <a:pt x="34" y="52"/>
                    </a:lnTo>
                    <a:lnTo>
                      <a:pt x="38" y="48"/>
                    </a:lnTo>
                    <a:lnTo>
                      <a:pt x="43" y="45"/>
                    </a:lnTo>
                    <a:lnTo>
                      <a:pt x="46" y="42"/>
                    </a:lnTo>
                    <a:lnTo>
                      <a:pt x="51" y="37"/>
                    </a:lnTo>
                    <a:lnTo>
                      <a:pt x="54" y="33"/>
                    </a:lnTo>
                    <a:lnTo>
                      <a:pt x="54" y="30"/>
                    </a:lnTo>
                    <a:lnTo>
                      <a:pt x="55" y="25"/>
                    </a:lnTo>
                    <a:lnTo>
                      <a:pt x="54" y="20"/>
                    </a:lnTo>
                    <a:lnTo>
                      <a:pt x="51" y="15"/>
                    </a:lnTo>
                    <a:lnTo>
                      <a:pt x="46" y="11"/>
                    </a:lnTo>
                    <a:lnTo>
                      <a:pt x="38" y="10"/>
                    </a:lnTo>
                    <a:lnTo>
                      <a:pt x="32" y="11"/>
                    </a:lnTo>
                    <a:lnTo>
                      <a:pt x="27" y="15"/>
                    </a:lnTo>
                    <a:lnTo>
                      <a:pt x="24" y="19"/>
                    </a:lnTo>
                    <a:lnTo>
                      <a:pt x="20" y="23"/>
                    </a:lnTo>
                    <a:lnTo>
                      <a:pt x="18" y="30"/>
                    </a:lnTo>
                    <a:lnTo>
                      <a:pt x="9" y="28"/>
                    </a:lnTo>
                    <a:lnTo>
                      <a:pt x="10" y="20"/>
                    </a:lnTo>
                    <a:lnTo>
                      <a:pt x="13" y="13"/>
                    </a:lnTo>
                    <a:lnTo>
                      <a:pt x="18" y="6"/>
                    </a:lnTo>
                    <a:lnTo>
                      <a:pt x="24" y="3"/>
                    </a:lnTo>
                    <a:lnTo>
                      <a:pt x="30" y="0"/>
                    </a:lnTo>
                    <a:lnTo>
                      <a:pt x="38" y="0"/>
                    </a:lnTo>
                    <a:lnTo>
                      <a:pt x="46" y="0"/>
                    </a:lnTo>
                    <a:lnTo>
                      <a:pt x="52" y="3"/>
                    </a:lnTo>
                    <a:lnTo>
                      <a:pt x="59" y="6"/>
                    </a:lnTo>
                    <a:lnTo>
                      <a:pt x="62" y="13"/>
                    </a:lnTo>
                    <a:lnTo>
                      <a:pt x="65" y="19"/>
                    </a:lnTo>
                    <a:lnTo>
                      <a:pt x="65" y="25"/>
                    </a:lnTo>
                    <a:lnTo>
                      <a:pt x="65" y="31"/>
                    </a:lnTo>
                    <a:lnTo>
                      <a:pt x="62" y="37"/>
                    </a:lnTo>
                    <a:lnTo>
                      <a:pt x="59" y="44"/>
                    </a:lnTo>
                    <a:lnTo>
                      <a:pt x="55" y="47"/>
                    </a:lnTo>
                    <a:lnTo>
                      <a:pt x="51" y="52"/>
                    </a:lnTo>
                    <a:lnTo>
                      <a:pt x="43" y="56"/>
                    </a:lnTo>
                    <a:lnTo>
                      <a:pt x="35" y="64"/>
                    </a:lnTo>
                    <a:lnTo>
                      <a:pt x="27" y="70"/>
                    </a:lnTo>
                    <a:lnTo>
                      <a:pt x="21" y="75"/>
                    </a:lnTo>
                    <a:lnTo>
                      <a:pt x="18" y="78"/>
                    </a:lnTo>
                    <a:lnTo>
                      <a:pt x="15" y="82"/>
                    </a:lnTo>
                    <a:lnTo>
                      <a:pt x="57" y="82"/>
                    </a:lnTo>
                    <a:lnTo>
                      <a:pt x="55" y="94"/>
                    </a:lnTo>
                    <a:lnTo>
                      <a:pt x="0" y="94"/>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52" name="Freeform 2209"/>
              <p:cNvSpPr>
                <a:spLocks noEditPoints="1"/>
              </p:cNvSpPr>
              <p:nvPr/>
            </p:nvSpPr>
            <p:spPr bwMode="auto">
              <a:xfrm>
                <a:off x="3498" y="3158"/>
                <a:ext cx="66" cy="95"/>
              </a:xfrm>
              <a:custGeom>
                <a:avLst/>
                <a:gdLst>
                  <a:gd name="T0" fmla="*/ 0 w 66"/>
                  <a:gd name="T1" fmla="*/ 64 h 95"/>
                  <a:gd name="T2" fmla="*/ 0 w 66"/>
                  <a:gd name="T3" fmla="*/ 50 h 95"/>
                  <a:gd name="T4" fmla="*/ 3 w 66"/>
                  <a:gd name="T5" fmla="*/ 39 h 95"/>
                  <a:gd name="T6" fmla="*/ 6 w 66"/>
                  <a:gd name="T7" fmla="*/ 28 h 95"/>
                  <a:gd name="T8" fmla="*/ 11 w 66"/>
                  <a:gd name="T9" fmla="*/ 20 h 95"/>
                  <a:gd name="T10" fmla="*/ 15 w 66"/>
                  <a:gd name="T11" fmla="*/ 13 h 95"/>
                  <a:gd name="T12" fmla="*/ 20 w 66"/>
                  <a:gd name="T13" fmla="*/ 8 h 95"/>
                  <a:gd name="T14" fmla="*/ 25 w 66"/>
                  <a:gd name="T15" fmla="*/ 5 h 95"/>
                  <a:gd name="T16" fmla="*/ 30 w 66"/>
                  <a:gd name="T17" fmla="*/ 2 h 95"/>
                  <a:gd name="T18" fmla="*/ 35 w 66"/>
                  <a:gd name="T19" fmla="*/ 0 h 95"/>
                  <a:gd name="T20" fmla="*/ 41 w 66"/>
                  <a:gd name="T21" fmla="*/ 0 h 95"/>
                  <a:gd name="T22" fmla="*/ 47 w 66"/>
                  <a:gd name="T23" fmla="*/ 0 h 95"/>
                  <a:gd name="T24" fmla="*/ 52 w 66"/>
                  <a:gd name="T25" fmla="*/ 3 h 95"/>
                  <a:gd name="T26" fmla="*/ 59 w 66"/>
                  <a:gd name="T27" fmla="*/ 8 h 95"/>
                  <a:gd name="T28" fmla="*/ 62 w 66"/>
                  <a:gd name="T29" fmla="*/ 13 h 95"/>
                  <a:gd name="T30" fmla="*/ 64 w 66"/>
                  <a:gd name="T31" fmla="*/ 22 h 95"/>
                  <a:gd name="T32" fmla="*/ 66 w 66"/>
                  <a:gd name="T33" fmla="*/ 30 h 95"/>
                  <a:gd name="T34" fmla="*/ 64 w 66"/>
                  <a:gd name="T35" fmla="*/ 47 h 95"/>
                  <a:gd name="T36" fmla="*/ 61 w 66"/>
                  <a:gd name="T37" fmla="*/ 62 h 95"/>
                  <a:gd name="T38" fmla="*/ 53 w 66"/>
                  <a:gd name="T39" fmla="*/ 77 h 95"/>
                  <a:gd name="T40" fmla="*/ 44 w 66"/>
                  <a:gd name="T41" fmla="*/ 89 h 95"/>
                  <a:gd name="T42" fmla="*/ 39 w 66"/>
                  <a:gd name="T43" fmla="*/ 92 h 95"/>
                  <a:gd name="T44" fmla="*/ 32 w 66"/>
                  <a:gd name="T45" fmla="*/ 94 h 95"/>
                  <a:gd name="T46" fmla="*/ 25 w 66"/>
                  <a:gd name="T47" fmla="*/ 95 h 95"/>
                  <a:gd name="T48" fmla="*/ 19 w 66"/>
                  <a:gd name="T49" fmla="*/ 94 h 95"/>
                  <a:gd name="T50" fmla="*/ 11 w 66"/>
                  <a:gd name="T51" fmla="*/ 92 h 95"/>
                  <a:gd name="T52" fmla="*/ 6 w 66"/>
                  <a:gd name="T53" fmla="*/ 87 h 95"/>
                  <a:gd name="T54" fmla="*/ 3 w 66"/>
                  <a:gd name="T55" fmla="*/ 81 h 95"/>
                  <a:gd name="T56" fmla="*/ 0 w 66"/>
                  <a:gd name="T57" fmla="*/ 72 h 95"/>
                  <a:gd name="T58" fmla="*/ 0 w 66"/>
                  <a:gd name="T59" fmla="*/ 64 h 95"/>
                  <a:gd name="T60" fmla="*/ 10 w 66"/>
                  <a:gd name="T61" fmla="*/ 65 h 95"/>
                  <a:gd name="T62" fmla="*/ 11 w 66"/>
                  <a:gd name="T63" fmla="*/ 72 h 95"/>
                  <a:gd name="T64" fmla="*/ 13 w 66"/>
                  <a:gd name="T65" fmla="*/ 78 h 95"/>
                  <a:gd name="T66" fmla="*/ 17 w 66"/>
                  <a:gd name="T67" fmla="*/ 82 h 95"/>
                  <a:gd name="T68" fmla="*/ 20 w 66"/>
                  <a:gd name="T69" fmla="*/ 84 h 95"/>
                  <a:gd name="T70" fmla="*/ 25 w 66"/>
                  <a:gd name="T71" fmla="*/ 84 h 95"/>
                  <a:gd name="T72" fmla="*/ 30 w 66"/>
                  <a:gd name="T73" fmla="*/ 84 h 95"/>
                  <a:gd name="T74" fmla="*/ 33 w 66"/>
                  <a:gd name="T75" fmla="*/ 82 h 95"/>
                  <a:gd name="T76" fmla="*/ 39 w 66"/>
                  <a:gd name="T77" fmla="*/ 78 h 95"/>
                  <a:gd name="T78" fmla="*/ 44 w 66"/>
                  <a:gd name="T79" fmla="*/ 72 h 95"/>
                  <a:gd name="T80" fmla="*/ 47 w 66"/>
                  <a:gd name="T81" fmla="*/ 64 h 95"/>
                  <a:gd name="T82" fmla="*/ 50 w 66"/>
                  <a:gd name="T83" fmla="*/ 55 h 95"/>
                  <a:gd name="T84" fmla="*/ 52 w 66"/>
                  <a:gd name="T85" fmla="*/ 45 h 95"/>
                  <a:gd name="T86" fmla="*/ 53 w 66"/>
                  <a:gd name="T87" fmla="*/ 37 h 95"/>
                  <a:gd name="T88" fmla="*/ 53 w 66"/>
                  <a:gd name="T89" fmla="*/ 28 h 95"/>
                  <a:gd name="T90" fmla="*/ 53 w 66"/>
                  <a:gd name="T91" fmla="*/ 23 h 95"/>
                  <a:gd name="T92" fmla="*/ 52 w 66"/>
                  <a:gd name="T93" fmla="*/ 19 h 95"/>
                  <a:gd name="T94" fmla="*/ 50 w 66"/>
                  <a:gd name="T95" fmla="*/ 15 h 95"/>
                  <a:gd name="T96" fmla="*/ 47 w 66"/>
                  <a:gd name="T97" fmla="*/ 13 h 95"/>
                  <a:gd name="T98" fmla="*/ 44 w 66"/>
                  <a:gd name="T99" fmla="*/ 11 h 95"/>
                  <a:gd name="T100" fmla="*/ 41 w 66"/>
                  <a:gd name="T101" fmla="*/ 10 h 95"/>
                  <a:gd name="T102" fmla="*/ 35 w 66"/>
                  <a:gd name="T103" fmla="*/ 11 h 95"/>
                  <a:gd name="T104" fmla="*/ 32 w 66"/>
                  <a:gd name="T105" fmla="*/ 13 h 95"/>
                  <a:gd name="T106" fmla="*/ 27 w 66"/>
                  <a:gd name="T107" fmla="*/ 17 h 95"/>
                  <a:gd name="T108" fmla="*/ 24 w 66"/>
                  <a:gd name="T109" fmla="*/ 20 h 95"/>
                  <a:gd name="T110" fmla="*/ 20 w 66"/>
                  <a:gd name="T111" fmla="*/ 27 h 95"/>
                  <a:gd name="T112" fmla="*/ 17 w 66"/>
                  <a:gd name="T113" fmla="*/ 35 h 95"/>
                  <a:gd name="T114" fmla="*/ 13 w 66"/>
                  <a:gd name="T115" fmla="*/ 44 h 95"/>
                  <a:gd name="T116" fmla="*/ 11 w 66"/>
                  <a:gd name="T117" fmla="*/ 52 h 95"/>
                  <a:gd name="T118" fmla="*/ 11 w 66"/>
                  <a:gd name="T119" fmla="*/ 59 h 95"/>
                  <a:gd name="T120" fmla="*/ 10 w 66"/>
                  <a:gd name="T121" fmla="*/ 65 h 9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6"/>
                  <a:gd name="T184" fmla="*/ 0 h 95"/>
                  <a:gd name="T185" fmla="*/ 66 w 66"/>
                  <a:gd name="T186" fmla="*/ 95 h 9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6" h="95">
                    <a:moveTo>
                      <a:pt x="0" y="64"/>
                    </a:moveTo>
                    <a:lnTo>
                      <a:pt x="0" y="50"/>
                    </a:lnTo>
                    <a:lnTo>
                      <a:pt x="3" y="39"/>
                    </a:lnTo>
                    <a:lnTo>
                      <a:pt x="6" y="28"/>
                    </a:lnTo>
                    <a:lnTo>
                      <a:pt x="11" y="20"/>
                    </a:lnTo>
                    <a:lnTo>
                      <a:pt x="15" y="13"/>
                    </a:lnTo>
                    <a:lnTo>
                      <a:pt x="20" y="8"/>
                    </a:lnTo>
                    <a:lnTo>
                      <a:pt x="25" y="5"/>
                    </a:lnTo>
                    <a:lnTo>
                      <a:pt x="30" y="2"/>
                    </a:lnTo>
                    <a:lnTo>
                      <a:pt x="35" y="0"/>
                    </a:lnTo>
                    <a:lnTo>
                      <a:pt x="41" y="0"/>
                    </a:lnTo>
                    <a:lnTo>
                      <a:pt x="47" y="0"/>
                    </a:lnTo>
                    <a:lnTo>
                      <a:pt x="52" y="3"/>
                    </a:lnTo>
                    <a:lnTo>
                      <a:pt x="59" y="8"/>
                    </a:lnTo>
                    <a:lnTo>
                      <a:pt x="62" y="13"/>
                    </a:lnTo>
                    <a:lnTo>
                      <a:pt x="64" y="22"/>
                    </a:lnTo>
                    <a:lnTo>
                      <a:pt x="66" y="30"/>
                    </a:lnTo>
                    <a:lnTo>
                      <a:pt x="64" y="47"/>
                    </a:lnTo>
                    <a:lnTo>
                      <a:pt x="61" y="62"/>
                    </a:lnTo>
                    <a:lnTo>
                      <a:pt x="53" y="77"/>
                    </a:lnTo>
                    <a:lnTo>
                      <a:pt x="44" y="89"/>
                    </a:lnTo>
                    <a:lnTo>
                      <a:pt x="39" y="92"/>
                    </a:lnTo>
                    <a:lnTo>
                      <a:pt x="32" y="94"/>
                    </a:lnTo>
                    <a:lnTo>
                      <a:pt x="25" y="95"/>
                    </a:lnTo>
                    <a:lnTo>
                      <a:pt x="19" y="94"/>
                    </a:lnTo>
                    <a:lnTo>
                      <a:pt x="11" y="92"/>
                    </a:lnTo>
                    <a:lnTo>
                      <a:pt x="6" y="87"/>
                    </a:lnTo>
                    <a:lnTo>
                      <a:pt x="3" y="81"/>
                    </a:lnTo>
                    <a:lnTo>
                      <a:pt x="0" y="72"/>
                    </a:lnTo>
                    <a:lnTo>
                      <a:pt x="0" y="64"/>
                    </a:lnTo>
                    <a:close/>
                    <a:moveTo>
                      <a:pt x="10" y="65"/>
                    </a:moveTo>
                    <a:lnTo>
                      <a:pt x="11" y="72"/>
                    </a:lnTo>
                    <a:lnTo>
                      <a:pt x="13" y="78"/>
                    </a:lnTo>
                    <a:lnTo>
                      <a:pt x="17" y="82"/>
                    </a:lnTo>
                    <a:lnTo>
                      <a:pt x="20" y="84"/>
                    </a:lnTo>
                    <a:lnTo>
                      <a:pt x="25" y="84"/>
                    </a:lnTo>
                    <a:lnTo>
                      <a:pt x="30" y="84"/>
                    </a:lnTo>
                    <a:lnTo>
                      <a:pt x="33" y="82"/>
                    </a:lnTo>
                    <a:lnTo>
                      <a:pt x="39" y="78"/>
                    </a:lnTo>
                    <a:lnTo>
                      <a:pt x="44" y="72"/>
                    </a:lnTo>
                    <a:lnTo>
                      <a:pt x="47" y="64"/>
                    </a:lnTo>
                    <a:lnTo>
                      <a:pt x="50" y="55"/>
                    </a:lnTo>
                    <a:lnTo>
                      <a:pt x="52" y="45"/>
                    </a:lnTo>
                    <a:lnTo>
                      <a:pt x="53" y="37"/>
                    </a:lnTo>
                    <a:lnTo>
                      <a:pt x="53" y="28"/>
                    </a:lnTo>
                    <a:lnTo>
                      <a:pt x="53" y="23"/>
                    </a:lnTo>
                    <a:lnTo>
                      <a:pt x="52" y="19"/>
                    </a:lnTo>
                    <a:lnTo>
                      <a:pt x="50" y="15"/>
                    </a:lnTo>
                    <a:lnTo>
                      <a:pt x="47" y="13"/>
                    </a:lnTo>
                    <a:lnTo>
                      <a:pt x="44" y="11"/>
                    </a:lnTo>
                    <a:lnTo>
                      <a:pt x="41" y="10"/>
                    </a:lnTo>
                    <a:lnTo>
                      <a:pt x="35" y="11"/>
                    </a:lnTo>
                    <a:lnTo>
                      <a:pt x="32" y="13"/>
                    </a:lnTo>
                    <a:lnTo>
                      <a:pt x="27" y="17"/>
                    </a:lnTo>
                    <a:lnTo>
                      <a:pt x="24" y="20"/>
                    </a:lnTo>
                    <a:lnTo>
                      <a:pt x="20" y="27"/>
                    </a:lnTo>
                    <a:lnTo>
                      <a:pt x="17" y="35"/>
                    </a:lnTo>
                    <a:lnTo>
                      <a:pt x="13" y="44"/>
                    </a:lnTo>
                    <a:lnTo>
                      <a:pt x="11" y="52"/>
                    </a:lnTo>
                    <a:lnTo>
                      <a:pt x="11" y="59"/>
                    </a:lnTo>
                    <a:lnTo>
                      <a:pt x="10" y="65"/>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53" name="Freeform 2210"/>
              <p:cNvSpPr>
                <a:spLocks/>
              </p:cNvSpPr>
              <p:nvPr/>
            </p:nvSpPr>
            <p:spPr bwMode="auto">
              <a:xfrm>
                <a:off x="3749" y="3158"/>
                <a:ext cx="67" cy="95"/>
              </a:xfrm>
              <a:custGeom>
                <a:avLst/>
                <a:gdLst>
                  <a:gd name="T0" fmla="*/ 13 w 67"/>
                  <a:gd name="T1" fmla="*/ 69 h 95"/>
                  <a:gd name="T2" fmla="*/ 14 w 67"/>
                  <a:gd name="T3" fmla="*/ 77 h 95"/>
                  <a:gd name="T4" fmla="*/ 22 w 67"/>
                  <a:gd name="T5" fmla="*/ 84 h 95"/>
                  <a:gd name="T6" fmla="*/ 34 w 67"/>
                  <a:gd name="T7" fmla="*/ 84 h 95"/>
                  <a:gd name="T8" fmla="*/ 44 w 67"/>
                  <a:gd name="T9" fmla="*/ 78 h 95"/>
                  <a:gd name="T10" fmla="*/ 51 w 67"/>
                  <a:gd name="T11" fmla="*/ 70 h 95"/>
                  <a:gd name="T12" fmla="*/ 51 w 67"/>
                  <a:gd name="T13" fmla="*/ 62 h 95"/>
                  <a:gd name="T14" fmla="*/ 47 w 67"/>
                  <a:gd name="T15" fmla="*/ 55 h 95"/>
                  <a:gd name="T16" fmla="*/ 39 w 67"/>
                  <a:gd name="T17" fmla="*/ 50 h 95"/>
                  <a:gd name="T18" fmla="*/ 33 w 67"/>
                  <a:gd name="T19" fmla="*/ 50 h 95"/>
                  <a:gd name="T20" fmla="*/ 33 w 67"/>
                  <a:gd name="T21" fmla="*/ 39 h 95"/>
                  <a:gd name="T22" fmla="*/ 36 w 67"/>
                  <a:gd name="T23" fmla="*/ 39 h 95"/>
                  <a:gd name="T24" fmla="*/ 47 w 67"/>
                  <a:gd name="T25" fmla="*/ 37 h 95"/>
                  <a:gd name="T26" fmla="*/ 53 w 67"/>
                  <a:gd name="T27" fmla="*/ 31 h 95"/>
                  <a:gd name="T28" fmla="*/ 56 w 67"/>
                  <a:gd name="T29" fmla="*/ 25 h 95"/>
                  <a:gd name="T30" fmla="*/ 51 w 67"/>
                  <a:gd name="T31" fmla="*/ 15 h 95"/>
                  <a:gd name="T32" fmla="*/ 39 w 67"/>
                  <a:gd name="T33" fmla="*/ 10 h 95"/>
                  <a:gd name="T34" fmla="*/ 30 w 67"/>
                  <a:gd name="T35" fmla="*/ 15 h 95"/>
                  <a:gd name="T36" fmla="*/ 25 w 67"/>
                  <a:gd name="T37" fmla="*/ 22 h 95"/>
                  <a:gd name="T38" fmla="*/ 13 w 67"/>
                  <a:gd name="T39" fmla="*/ 23 h 95"/>
                  <a:gd name="T40" fmla="*/ 17 w 67"/>
                  <a:gd name="T41" fmla="*/ 11 h 95"/>
                  <a:gd name="T42" fmla="*/ 28 w 67"/>
                  <a:gd name="T43" fmla="*/ 3 h 95"/>
                  <a:gd name="T44" fmla="*/ 41 w 67"/>
                  <a:gd name="T45" fmla="*/ 0 h 95"/>
                  <a:gd name="T46" fmla="*/ 55 w 67"/>
                  <a:gd name="T47" fmla="*/ 3 h 95"/>
                  <a:gd name="T48" fmla="*/ 63 w 67"/>
                  <a:gd name="T49" fmla="*/ 11 h 95"/>
                  <a:gd name="T50" fmla="*/ 67 w 67"/>
                  <a:gd name="T51" fmla="*/ 23 h 95"/>
                  <a:gd name="T52" fmla="*/ 63 w 67"/>
                  <a:gd name="T53" fmla="*/ 37 h 95"/>
                  <a:gd name="T54" fmla="*/ 51 w 67"/>
                  <a:gd name="T55" fmla="*/ 45 h 95"/>
                  <a:gd name="T56" fmla="*/ 59 w 67"/>
                  <a:gd name="T57" fmla="*/ 53 h 95"/>
                  <a:gd name="T58" fmla="*/ 63 w 67"/>
                  <a:gd name="T59" fmla="*/ 64 h 95"/>
                  <a:gd name="T60" fmla="*/ 58 w 67"/>
                  <a:gd name="T61" fmla="*/ 78 h 95"/>
                  <a:gd name="T62" fmla="*/ 47 w 67"/>
                  <a:gd name="T63" fmla="*/ 90 h 95"/>
                  <a:gd name="T64" fmla="*/ 30 w 67"/>
                  <a:gd name="T65" fmla="*/ 95 h 95"/>
                  <a:gd name="T66" fmla="*/ 16 w 67"/>
                  <a:gd name="T67" fmla="*/ 92 h 95"/>
                  <a:gd name="T68" fmla="*/ 6 w 67"/>
                  <a:gd name="T69" fmla="*/ 82 h 95"/>
                  <a:gd name="T70" fmla="*/ 0 w 67"/>
                  <a:gd name="T71" fmla="*/ 69 h 9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7"/>
                  <a:gd name="T109" fmla="*/ 0 h 95"/>
                  <a:gd name="T110" fmla="*/ 67 w 67"/>
                  <a:gd name="T111" fmla="*/ 95 h 9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7" h="95">
                    <a:moveTo>
                      <a:pt x="0" y="69"/>
                    </a:moveTo>
                    <a:lnTo>
                      <a:pt x="13" y="69"/>
                    </a:lnTo>
                    <a:lnTo>
                      <a:pt x="13" y="73"/>
                    </a:lnTo>
                    <a:lnTo>
                      <a:pt x="14" y="77"/>
                    </a:lnTo>
                    <a:lnTo>
                      <a:pt x="17" y="81"/>
                    </a:lnTo>
                    <a:lnTo>
                      <a:pt x="22" y="84"/>
                    </a:lnTo>
                    <a:lnTo>
                      <a:pt x="30" y="84"/>
                    </a:lnTo>
                    <a:lnTo>
                      <a:pt x="34" y="84"/>
                    </a:lnTo>
                    <a:lnTo>
                      <a:pt x="39" y="82"/>
                    </a:lnTo>
                    <a:lnTo>
                      <a:pt x="44" y="78"/>
                    </a:lnTo>
                    <a:lnTo>
                      <a:pt x="48" y="73"/>
                    </a:lnTo>
                    <a:lnTo>
                      <a:pt x="51" y="70"/>
                    </a:lnTo>
                    <a:lnTo>
                      <a:pt x="51" y="65"/>
                    </a:lnTo>
                    <a:lnTo>
                      <a:pt x="51" y="62"/>
                    </a:lnTo>
                    <a:lnTo>
                      <a:pt x="50" y="56"/>
                    </a:lnTo>
                    <a:lnTo>
                      <a:pt x="47" y="55"/>
                    </a:lnTo>
                    <a:lnTo>
                      <a:pt x="42" y="52"/>
                    </a:lnTo>
                    <a:lnTo>
                      <a:pt x="39" y="50"/>
                    </a:lnTo>
                    <a:lnTo>
                      <a:pt x="34" y="50"/>
                    </a:lnTo>
                    <a:lnTo>
                      <a:pt x="33" y="50"/>
                    </a:lnTo>
                    <a:lnTo>
                      <a:pt x="31" y="52"/>
                    </a:lnTo>
                    <a:lnTo>
                      <a:pt x="33" y="39"/>
                    </a:lnTo>
                    <a:lnTo>
                      <a:pt x="34" y="39"/>
                    </a:lnTo>
                    <a:lnTo>
                      <a:pt x="36" y="39"/>
                    </a:lnTo>
                    <a:lnTo>
                      <a:pt x="41" y="39"/>
                    </a:lnTo>
                    <a:lnTo>
                      <a:pt x="47" y="37"/>
                    </a:lnTo>
                    <a:lnTo>
                      <a:pt x="51" y="35"/>
                    </a:lnTo>
                    <a:lnTo>
                      <a:pt x="53" y="31"/>
                    </a:lnTo>
                    <a:lnTo>
                      <a:pt x="55" y="28"/>
                    </a:lnTo>
                    <a:lnTo>
                      <a:pt x="56" y="25"/>
                    </a:lnTo>
                    <a:lnTo>
                      <a:pt x="55" y="19"/>
                    </a:lnTo>
                    <a:lnTo>
                      <a:pt x="51" y="15"/>
                    </a:lnTo>
                    <a:lnTo>
                      <a:pt x="47" y="11"/>
                    </a:lnTo>
                    <a:lnTo>
                      <a:pt x="39" y="10"/>
                    </a:lnTo>
                    <a:lnTo>
                      <a:pt x="34" y="11"/>
                    </a:lnTo>
                    <a:lnTo>
                      <a:pt x="30" y="15"/>
                    </a:lnTo>
                    <a:lnTo>
                      <a:pt x="26" y="19"/>
                    </a:lnTo>
                    <a:lnTo>
                      <a:pt x="25" y="22"/>
                    </a:lnTo>
                    <a:lnTo>
                      <a:pt x="22" y="27"/>
                    </a:lnTo>
                    <a:lnTo>
                      <a:pt x="13" y="23"/>
                    </a:lnTo>
                    <a:lnTo>
                      <a:pt x="14" y="17"/>
                    </a:lnTo>
                    <a:lnTo>
                      <a:pt x="17" y="11"/>
                    </a:lnTo>
                    <a:lnTo>
                      <a:pt x="22" y="6"/>
                    </a:lnTo>
                    <a:lnTo>
                      <a:pt x="28" y="3"/>
                    </a:lnTo>
                    <a:lnTo>
                      <a:pt x="34" y="0"/>
                    </a:lnTo>
                    <a:lnTo>
                      <a:pt x="41" y="0"/>
                    </a:lnTo>
                    <a:lnTo>
                      <a:pt x="48" y="0"/>
                    </a:lnTo>
                    <a:lnTo>
                      <a:pt x="55" y="3"/>
                    </a:lnTo>
                    <a:lnTo>
                      <a:pt x="59" y="6"/>
                    </a:lnTo>
                    <a:lnTo>
                      <a:pt x="63" y="11"/>
                    </a:lnTo>
                    <a:lnTo>
                      <a:pt x="67" y="17"/>
                    </a:lnTo>
                    <a:lnTo>
                      <a:pt x="67" y="23"/>
                    </a:lnTo>
                    <a:lnTo>
                      <a:pt x="64" y="30"/>
                    </a:lnTo>
                    <a:lnTo>
                      <a:pt x="63" y="37"/>
                    </a:lnTo>
                    <a:lnTo>
                      <a:pt x="58" y="42"/>
                    </a:lnTo>
                    <a:lnTo>
                      <a:pt x="51" y="45"/>
                    </a:lnTo>
                    <a:lnTo>
                      <a:pt x="56" y="48"/>
                    </a:lnTo>
                    <a:lnTo>
                      <a:pt x="59" y="53"/>
                    </a:lnTo>
                    <a:lnTo>
                      <a:pt x="61" y="59"/>
                    </a:lnTo>
                    <a:lnTo>
                      <a:pt x="63" y="64"/>
                    </a:lnTo>
                    <a:lnTo>
                      <a:pt x="61" y="72"/>
                    </a:lnTo>
                    <a:lnTo>
                      <a:pt x="58" y="78"/>
                    </a:lnTo>
                    <a:lnTo>
                      <a:pt x="53" y="86"/>
                    </a:lnTo>
                    <a:lnTo>
                      <a:pt x="47" y="90"/>
                    </a:lnTo>
                    <a:lnTo>
                      <a:pt x="38" y="94"/>
                    </a:lnTo>
                    <a:lnTo>
                      <a:pt x="30" y="95"/>
                    </a:lnTo>
                    <a:lnTo>
                      <a:pt x="22" y="94"/>
                    </a:lnTo>
                    <a:lnTo>
                      <a:pt x="16" y="92"/>
                    </a:lnTo>
                    <a:lnTo>
                      <a:pt x="9" y="89"/>
                    </a:lnTo>
                    <a:lnTo>
                      <a:pt x="6" y="82"/>
                    </a:lnTo>
                    <a:lnTo>
                      <a:pt x="3" y="77"/>
                    </a:lnTo>
                    <a:lnTo>
                      <a:pt x="0" y="69"/>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54" name="Freeform 2211"/>
              <p:cNvSpPr>
                <a:spLocks noEditPoints="1"/>
              </p:cNvSpPr>
              <p:nvPr/>
            </p:nvSpPr>
            <p:spPr bwMode="auto">
              <a:xfrm>
                <a:off x="3824" y="3158"/>
                <a:ext cx="65" cy="95"/>
              </a:xfrm>
              <a:custGeom>
                <a:avLst/>
                <a:gdLst>
                  <a:gd name="T0" fmla="*/ 0 w 65"/>
                  <a:gd name="T1" fmla="*/ 64 h 95"/>
                  <a:gd name="T2" fmla="*/ 0 w 65"/>
                  <a:gd name="T3" fmla="*/ 50 h 95"/>
                  <a:gd name="T4" fmla="*/ 3 w 65"/>
                  <a:gd name="T5" fmla="*/ 39 h 95"/>
                  <a:gd name="T6" fmla="*/ 6 w 65"/>
                  <a:gd name="T7" fmla="*/ 28 h 95"/>
                  <a:gd name="T8" fmla="*/ 11 w 65"/>
                  <a:gd name="T9" fmla="*/ 20 h 95"/>
                  <a:gd name="T10" fmla="*/ 15 w 65"/>
                  <a:gd name="T11" fmla="*/ 13 h 95"/>
                  <a:gd name="T12" fmla="*/ 20 w 65"/>
                  <a:gd name="T13" fmla="*/ 8 h 95"/>
                  <a:gd name="T14" fmla="*/ 25 w 65"/>
                  <a:gd name="T15" fmla="*/ 5 h 95"/>
                  <a:gd name="T16" fmla="*/ 30 w 65"/>
                  <a:gd name="T17" fmla="*/ 2 h 95"/>
                  <a:gd name="T18" fmla="*/ 34 w 65"/>
                  <a:gd name="T19" fmla="*/ 0 h 95"/>
                  <a:gd name="T20" fmla="*/ 40 w 65"/>
                  <a:gd name="T21" fmla="*/ 0 h 95"/>
                  <a:gd name="T22" fmla="*/ 47 w 65"/>
                  <a:gd name="T23" fmla="*/ 0 h 95"/>
                  <a:gd name="T24" fmla="*/ 51 w 65"/>
                  <a:gd name="T25" fmla="*/ 3 h 95"/>
                  <a:gd name="T26" fmla="*/ 59 w 65"/>
                  <a:gd name="T27" fmla="*/ 8 h 95"/>
                  <a:gd name="T28" fmla="*/ 62 w 65"/>
                  <a:gd name="T29" fmla="*/ 13 h 95"/>
                  <a:gd name="T30" fmla="*/ 64 w 65"/>
                  <a:gd name="T31" fmla="*/ 22 h 95"/>
                  <a:gd name="T32" fmla="*/ 65 w 65"/>
                  <a:gd name="T33" fmla="*/ 30 h 95"/>
                  <a:gd name="T34" fmla="*/ 64 w 65"/>
                  <a:gd name="T35" fmla="*/ 47 h 95"/>
                  <a:gd name="T36" fmla="*/ 60 w 65"/>
                  <a:gd name="T37" fmla="*/ 62 h 95"/>
                  <a:gd name="T38" fmla="*/ 53 w 65"/>
                  <a:gd name="T39" fmla="*/ 77 h 95"/>
                  <a:gd name="T40" fmla="*/ 43 w 65"/>
                  <a:gd name="T41" fmla="*/ 89 h 95"/>
                  <a:gd name="T42" fmla="*/ 39 w 65"/>
                  <a:gd name="T43" fmla="*/ 92 h 95"/>
                  <a:gd name="T44" fmla="*/ 31 w 65"/>
                  <a:gd name="T45" fmla="*/ 94 h 95"/>
                  <a:gd name="T46" fmla="*/ 25 w 65"/>
                  <a:gd name="T47" fmla="*/ 95 h 95"/>
                  <a:gd name="T48" fmla="*/ 18 w 65"/>
                  <a:gd name="T49" fmla="*/ 94 h 95"/>
                  <a:gd name="T50" fmla="*/ 11 w 65"/>
                  <a:gd name="T51" fmla="*/ 92 h 95"/>
                  <a:gd name="T52" fmla="*/ 6 w 65"/>
                  <a:gd name="T53" fmla="*/ 87 h 95"/>
                  <a:gd name="T54" fmla="*/ 3 w 65"/>
                  <a:gd name="T55" fmla="*/ 81 h 95"/>
                  <a:gd name="T56" fmla="*/ 0 w 65"/>
                  <a:gd name="T57" fmla="*/ 72 h 95"/>
                  <a:gd name="T58" fmla="*/ 0 w 65"/>
                  <a:gd name="T59" fmla="*/ 64 h 95"/>
                  <a:gd name="T60" fmla="*/ 9 w 65"/>
                  <a:gd name="T61" fmla="*/ 65 h 95"/>
                  <a:gd name="T62" fmla="*/ 11 w 65"/>
                  <a:gd name="T63" fmla="*/ 72 h 95"/>
                  <a:gd name="T64" fmla="*/ 14 w 65"/>
                  <a:gd name="T65" fmla="*/ 78 h 95"/>
                  <a:gd name="T66" fmla="*/ 17 w 65"/>
                  <a:gd name="T67" fmla="*/ 82 h 95"/>
                  <a:gd name="T68" fmla="*/ 20 w 65"/>
                  <a:gd name="T69" fmla="*/ 84 h 95"/>
                  <a:gd name="T70" fmla="*/ 25 w 65"/>
                  <a:gd name="T71" fmla="*/ 84 h 95"/>
                  <a:gd name="T72" fmla="*/ 30 w 65"/>
                  <a:gd name="T73" fmla="*/ 84 h 95"/>
                  <a:gd name="T74" fmla="*/ 33 w 65"/>
                  <a:gd name="T75" fmla="*/ 82 h 95"/>
                  <a:gd name="T76" fmla="*/ 39 w 65"/>
                  <a:gd name="T77" fmla="*/ 78 h 95"/>
                  <a:gd name="T78" fmla="*/ 43 w 65"/>
                  <a:gd name="T79" fmla="*/ 72 h 95"/>
                  <a:gd name="T80" fmla="*/ 47 w 65"/>
                  <a:gd name="T81" fmla="*/ 64 h 95"/>
                  <a:gd name="T82" fmla="*/ 50 w 65"/>
                  <a:gd name="T83" fmla="*/ 55 h 95"/>
                  <a:gd name="T84" fmla="*/ 51 w 65"/>
                  <a:gd name="T85" fmla="*/ 45 h 95"/>
                  <a:gd name="T86" fmla="*/ 53 w 65"/>
                  <a:gd name="T87" fmla="*/ 37 h 95"/>
                  <a:gd name="T88" fmla="*/ 53 w 65"/>
                  <a:gd name="T89" fmla="*/ 28 h 95"/>
                  <a:gd name="T90" fmla="*/ 53 w 65"/>
                  <a:gd name="T91" fmla="*/ 23 h 95"/>
                  <a:gd name="T92" fmla="*/ 51 w 65"/>
                  <a:gd name="T93" fmla="*/ 19 h 95"/>
                  <a:gd name="T94" fmla="*/ 50 w 65"/>
                  <a:gd name="T95" fmla="*/ 15 h 95"/>
                  <a:gd name="T96" fmla="*/ 47 w 65"/>
                  <a:gd name="T97" fmla="*/ 13 h 95"/>
                  <a:gd name="T98" fmla="*/ 43 w 65"/>
                  <a:gd name="T99" fmla="*/ 11 h 95"/>
                  <a:gd name="T100" fmla="*/ 40 w 65"/>
                  <a:gd name="T101" fmla="*/ 10 h 95"/>
                  <a:gd name="T102" fmla="*/ 34 w 65"/>
                  <a:gd name="T103" fmla="*/ 11 h 95"/>
                  <a:gd name="T104" fmla="*/ 31 w 65"/>
                  <a:gd name="T105" fmla="*/ 13 h 95"/>
                  <a:gd name="T106" fmla="*/ 26 w 65"/>
                  <a:gd name="T107" fmla="*/ 17 h 95"/>
                  <a:gd name="T108" fmla="*/ 23 w 65"/>
                  <a:gd name="T109" fmla="*/ 20 h 95"/>
                  <a:gd name="T110" fmla="*/ 20 w 65"/>
                  <a:gd name="T111" fmla="*/ 27 h 95"/>
                  <a:gd name="T112" fmla="*/ 17 w 65"/>
                  <a:gd name="T113" fmla="*/ 35 h 95"/>
                  <a:gd name="T114" fmla="*/ 14 w 65"/>
                  <a:gd name="T115" fmla="*/ 44 h 95"/>
                  <a:gd name="T116" fmla="*/ 11 w 65"/>
                  <a:gd name="T117" fmla="*/ 52 h 95"/>
                  <a:gd name="T118" fmla="*/ 11 w 65"/>
                  <a:gd name="T119" fmla="*/ 59 h 95"/>
                  <a:gd name="T120" fmla="*/ 9 w 65"/>
                  <a:gd name="T121" fmla="*/ 65 h 9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
                  <a:gd name="T184" fmla="*/ 0 h 95"/>
                  <a:gd name="T185" fmla="*/ 65 w 65"/>
                  <a:gd name="T186" fmla="*/ 95 h 9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 h="95">
                    <a:moveTo>
                      <a:pt x="0" y="64"/>
                    </a:moveTo>
                    <a:lnTo>
                      <a:pt x="0" y="50"/>
                    </a:lnTo>
                    <a:lnTo>
                      <a:pt x="3" y="39"/>
                    </a:lnTo>
                    <a:lnTo>
                      <a:pt x="6" y="28"/>
                    </a:lnTo>
                    <a:lnTo>
                      <a:pt x="11" y="20"/>
                    </a:lnTo>
                    <a:lnTo>
                      <a:pt x="15" y="13"/>
                    </a:lnTo>
                    <a:lnTo>
                      <a:pt x="20" y="8"/>
                    </a:lnTo>
                    <a:lnTo>
                      <a:pt x="25" y="5"/>
                    </a:lnTo>
                    <a:lnTo>
                      <a:pt x="30" y="2"/>
                    </a:lnTo>
                    <a:lnTo>
                      <a:pt x="34" y="0"/>
                    </a:lnTo>
                    <a:lnTo>
                      <a:pt x="40" y="0"/>
                    </a:lnTo>
                    <a:lnTo>
                      <a:pt x="47" y="0"/>
                    </a:lnTo>
                    <a:lnTo>
                      <a:pt x="51" y="3"/>
                    </a:lnTo>
                    <a:lnTo>
                      <a:pt x="59" y="8"/>
                    </a:lnTo>
                    <a:lnTo>
                      <a:pt x="62" y="13"/>
                    </a:lnTo>
                    <a:lnTo>
                      <a:pt x="64" y="22"/>
                    </a:lnTo>
                    <a:lnTo>
                      <a:pt x="65" y="30"/>
                    </a:lnTo>
                    <a:lnTo>
                      <a:pt x="64" y="47"/>
                    </a:lnTo>
                    <a:lnTo>
                      <a:pt x="60" y="62"/>
                    </a:lnTo>
                    <a:lnTo>
                      <a:pt x="53" y="77"/>
                    </a:lnTo>
                    <a:lnTo>
                      <a:pt x="43" y="89"/>
                    </a:lnTo>
                    <a:lnTo>
                      <a:pt x="39" y="92"/>
                    </a:lnTo>
                    <a:lnTo>
                      <a:pt x="31" y="94"/>
                    </a:lnTo>
                    <a:lnTo>
                      <a:pt x="25" y="95"/>
                    </a:lnTo>
                    <a:lnTo>
                      <a:pt x="18" y="94"/>
                    </a:lnTo>
                    <a:lnTo>
                      <a:pt x="11" y="92"/>
                    </a:lnTo>
                    <a:lnTo>
                      <a:pt x="6" y="87"/>
                    </a:lnTo>
                    <a:lnTo>
                      <a:pt x="3" y="81"/>
                    </a:lnTo>
                    <a:lnTo>
                      <a:pt x="0" y="72"/>
                    </a:lnTo>
                    <a:lnTo>
                      <a:pt x="0" y="64"/>
                    </a:lnTo>
                    <a:close/>
                    <a:moveTo>
                      <a:pt x="9" y="65"/>
                    </a:moveTo>
                    <a:lnTo>
                      <a:pt x="11" y="72"/>
                    </a:lnTo>
                    <a:lnTo>
                      <a:pt x="14" y="78"/>
                    </a:lnTo>
                    <a:lnTo>
                      <a:pt x="17" y="82"/>
                    </a:lnTo>
                    <a:lnTo>
                      <a:pt x="20" y="84"/>
                    </a:lnTo>
                    <a:lnTo>
                      <a:pt x="25" y="84"/>
                    </a:lnTo>
                    <a:lnTo>
                      <a:pt x="30" y="84"/>
                    </a:lnTo>
                    <a:lnTo>
                      <a:pt x="33" y="82"/>
                    </a:lnTo>
                    <a:lnTo>
                      <a:pt x="39" y="78"/>
                    </a:lnTo>
                    <a:lnTo>
                      <a:pt x="43" y="72"/>
                    </a:lnTo>
                    <a:lnTo>
                      <a:pt x="47" y="64"/>
                    </a:lnTo>
                    <a:lnTo>
                      <a:pt x="50" y="55"/>
                    </a:lnTo>
                    <a:lnTo>
                      <a:pt x="51" y="45"/>
                    </a:lnTo>
                    <a:lnTo>
                      <a:pt x="53" y="37"/>
                    </a:lnTo>
                    <a:lnTo>
                      <a:pt x="53" y="28"/>
                    </a:lnTo>
                    <a:lnTo>
                      <a:pt x="53" y="23"/>
                    </a:lnTo>
                    <a:lnTo>
                      <a:pt x="51" y="19"/>
                    </a:lnTo>
                    <a:lnTo>
                      <a:pt x="50" y="15"/>
                    </a:lnTo>
                    <a:lnTo>
                      <a:pt x="47" y="13"/>
                    </a:lnTo>
                    <a:lnTo>
                      <a:pt x="43" y="11"/>
                    </a:lnTo>
                    <a:lnTo>
                      <a:pt x="40" y="10"/>
                    </a:lnTo>
                    <a:lnTo>
                      <a:pt x="34" y="11"/>
                    </a:lnTo>
                    <a:lnTo>
                      <a:pt x="31" y="13"/>
                    </a:lnTo>
                    <a:lnTo>
                      <a:pt x="26" y="17"/>
                    </a:lnTo>
                    <a:lnTo>
                      <a:pt x="23" y="20"/>
                    </a:lnTo>
                    <a:lnTo>
                      <a:pt x="20" y="27"/>
                    </a:lnTo>
                    <a:lnTo>
                      <a:pt x="17" y="35"/>
                    </a:lnTo>
                    <a:lnTo>
                      <a:pt x="14" y="44"/>
                    </a:lnTo>
                    <a:lnTo>
                      <a:pt x="11" y="52"/>
                    </a:lnTo>
                    <a:lnTo>
                      <a:pt x="11" y="59"/>
                    </a:lnTo>
                    <a:lnTo>
                      <a:pt x="9" y="65"/>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55" name="Freeform 2212"/>
              <p:cNvSpPr>
                <a:spLocks noEditPoints="1"/>
              </p:cNvSpPr>
              <p:nvPr/>
            </p:nvSpPr>
            <p:spPr bwMode="auto">
              <a:xfrm>
                <a:off x="4078" y="3160"/>
                <a:ext cx="64" cy="92"/>
              </a:xfrm>
              <a:custGeom>
                <a:avLst/>
                <a:gdLst>
                  <a:gd name="T0" fmla="*/ 31 w 64"/>
                  <a:gd name="T1" fmla="*/ 92 h 92"/>
                  <a:gd name="T2" fmla="*/ 36 w 64"/>
                  <a:gd name="T3" fmla="*/ 67 h 92"/>
                  <a:gd name="T4" fmla="*/ 0 w 64"/>
                  <a:gd name="T5" fmla="*/ 67 h 92"/>
                  <a:gd name="T6" fmla="*/ 3 w 64"/>
                  <a:gd name="T7" fmla="*/ 54 h 92"/>
                  <a:gd name="T8" fmla="*/ 53 w 64"/>
                  <a:gd name="T9" fmla="*/ 0 h 92"/>
                  <a:gd name="T10" fmla="*/ 61 w 64"/>
                  <a:gd name="T11" fmla="*/ 0 h 92"/>
                  <a:gd name="T12" fmla="*/ 50 w 64"/>
                  <a:gd name="T13" fmla="*/ 57 h 92"/>
                  <a:gd name="T14" fmla="*/ 64 w 64"/>
                  <a:gd name="T15" fmla="*/ 57 h 92"/>
                  <a:gd name="T16" fmla="*/ 61 w 64"/>
                  <a:gd name="T17" fmla="*/ 67 h 92"/>
                  <a:gd name="T18" fmla="*/ 47 w 64"/>
                  <a:gd name="T19" fmla="*/ 67 h 92"/>
                  <a:gd name="T20" fmla="*/ 42 w 64"/>
                  <a:gd name="T21" fmla="*/ 92 h 92"/>
                  <a:gd name="T22" fmla="*/ 31 w 64"/>
                  <a:gd name="T23" fmla="*/ 92 h 92"/>
                  <a:gd name="T24" fmla="*/ 38 w 64"/>
                  <a:gd name="T25" fmla="*/ 57 h 92"/>
                  <a:gd name="T26" fmla="*/ 47 w 64"/>
                  <a:gd name="T27" fmla="*/ 20 h 92"/>
                  <a:gd name="T28" fmla="*/ 13 w 64"/>
                  <a:gd name="T29" fmla="*/ 57 h 92"/>
                  <a:gd name="T30" fmla="*/ 38 w 64"/>
                  <a:gd name="T31" fmla="*/ 57 h 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
                  <a:gd name="T49" fmla="*/ 0 h 92"/>
                  <a:gd name="T50" fmla="*/ 64 w 64"/>
                  <a:gd name="T51" fmla="*/ 92 h 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 h="92">
                    <a:moveTo>
                      <a:pt x="31" y="92"/>
                    </a:moveTo>
                    <a:lnTo>
                      <a:pt x="36" y="67"/>
                    </a:lnTo>
                    <a:lnTo>
                      <a:pt x="0" y="67"/>
                    </a:lnTo>
                    <a:lnTo>
                      <a:pt x="3" y="54"/>
                    </a:lnTo>
                    <a:lnTo>
                      <a:pt x="53" y="0"/>
                    </a:lnTo>
                    <a:lnTo>
                      <a:pt x="61" y="0"/>
                    </a:lnTo>
                    <a:lnTo>
                      <a:pt x="50" y="57"/>
                    </a:lnTo>
                    <a:lnTo>
                      <a:pt x="64" y="57"/>
                    </a:lnTo>
                    <a:lnTo>
                      <a:pt x="61" y="67"/>
                    </a:lnTo>
                    <a:lnTo>
                      <a:pt x="47" y="67"/>
                    </a:lnTo>
                    <a:lnTo>
                      <a:pt x="42" y="92"/>
                    </a:lnTo>
                    <a:lnTo>
                      <a:pt x="31" y="92"/>
                    </a:lnTo>
                    <a:close/>
                    <a:moveTo>
                      <a:pt x="38" y="57"/>
                    </a:moveTo>
                    <a:lnTo>
                      <a:pt x="47" y="20"/>
                    </a:lnTo>
                    <a:lnTo>
                      <a:pt x="13" y="57"/>
                    </a:lnTo>
                    <a:lnTo>
                      <a:pt x="38" y="57"/>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56" name="Freeform 2213"/>
              <p:cNvSpPr>
                <a:spLocks noEditPoints="1"/>
              </p:cNvSpPr>
              <p:nvPr/>
            </p:nvSpPr>
            <p:spPr bwMode="auto">
              <a:xfrm>
                <a:off x="4151" y="3158"/>
                <a:ext cx="66" cy="95"/>
              </a:xfrm>
              <a:custGeom>
                <a:avLst/>
                <a:gdLst>
                  <a:gd name="T0" fmla="*/ 0 w 66"/>
                  <a:gd name="T1" fmla="*/ 64 h 95"/>
                  <a:gd name="T2" fmla="*/ 0 w 66"/>
                  <a:gd name="T3" fmla="*/ 50 h 95"/>
                  <a:gd name="T4" fmla="*/ 3 w 66"/>
                  <a:gd name="T5" fmla="*/ 39 h 95"/>
                  <a:gd name="T6" fmla="*/ 7 w 66"/>
                  <a:gd name="T7" fmla="*/ 28 h 95"/>
                  <a:gd name="T8" fmla="*/ 12 w 66"/>
                  <a:gd name="T9" fmla="*/ 20 h 95"/>
                  <a:gd name="T10" fmla="*/ 16 w 66"/>
                  <a:gd name="T11" fmla="*/ 13 h 95"/>
                  <a:gd name="T12" fmla="*/ 20 w 66"/>
                  <a:gd name="T13" fmla="*/ 8 h 95"/>
                  <a:gd name="T14" fmla="*/ 25 w 66"/>
                  <a:gd name="T15" fmla="*/ 5 h 95"/>
                  <a:gd name="T16" fmla="*/ 30 w 66"/>
                  <a:gd name="T17" fmla="*/ 2 h 95"/>
                  <a:gd name="T18" fmla="*/ 36 w 66"/>
                  <a:gd name="T19" fmla="*/ 0 h 95"/>
                  <a:gd name="T20" fmla="*/ 41 w 66"/>
                  <a:gd name="T21" fmla="*/ 0 h 95"/>
                  <a:gd name="T22" fmla="*/ 47 w 66"/>
                  <a:gd name="T23" fmla="*/ 0 h 95"/>
                  <a:gd name="T24" fmla="*/ 52 w 66"/>
                  <a:gd name="T25" fmla="*/ 3 h 95"/>
                  <a:gd name="T26" fmla="*/ 59 w 66"/>
                  <a:gd name="T27" fmla="*/ 8 h 95"/>
                  <a:gd name="T28" fmla="*/ 62 w 66"/>
                  <a:gd name="T29" fmla="*/ 13 h 95"/>
                  <a:gd name="T30" fmla="*/ 64 w 66"/>
                  <a:gd name="T31" fmla="*/ 22 h 95"/>
                  <a:gd name="T32" fmla="*/ 66 w 66"/>
                  <a:gd name="T33" fmla="*/ 30 h 95"/>
                  <a:gd name="T34" fmla="*/ 64 w 66"/>
                  <a:gd name="T35" fmla="*/ 47 h 95"/>
                  <a:gd name="T36" fmla="*/ 61 w 66"/>
                  <a:gd name="T37" fmla="*/ 62 h 95"/>
                  <a:gd name="T38" fmla="*/ 53 w 66"/>
                  <a:gd name="T39" fmla="*/ 77 h 95"/>
                  <a:gd name="T40" fmla="*/ 44 w 66"/>
                  <a:gd name="T41" fmla="*/ 89 h 95"/>
                  <a:gd name="T42" fmla="*/ 39 w 66"/>
                  <a:gd name="T43" fmla="*/ 92 h 95"/>
                  <a:gd name="T44" fmla="*/ 33 w 66"/>
                  <a:gd name="T45" fmla="*/ 94 h 95"/>
                  <a:gd name="T46" fmla="*/ 25 w 66"/>
                  <a:gd name="T47" fmla="*/ 95 h 95"/>
                  <a:gd name="T48" fmla="*/ 19 w 66"/>
                  <a:gd name="T49" fmla="*/ 94 h 95"/>
                  <a:gd name="T50" fmla="*/ 12 w 66"/>
                  <a:gd name="T51" fmla="*/ 92 h 95"/>
                  <a:gd name="T52" fmla="*/ 7 w 66"/>
                  <a:gd name="T53" fmla="*/ 87 h 95"/>
                  <a:gd name="T54" fmla="*/ 3 w 66"/>
                  <a:gd name="T55" fmla="*/ 81 h 95"/>
                  <a:gd name="T56" fmla="*/ 0 w 66"/>
                  <a:gd name="T57" fmla="*/ 72 h 95"/>
                  <a:gd name="T58" fmla="*/ 0 w 66"/>
                  <a:gd name="T59" fmla="*/ 64 h 95"/>
                  <a:gd name="T60" fmla="*/ 10 w 66"/>
                  <a:gd name="T61" fmla="*/ 65 h 95"/>
                  <a:gd name="T62" fmla="*/ 12 w 66"/>
                  <a:gd name="T63" fmla="*/ 72 h 95"/>
                  <a:gd name="T64" fmla="*/ 14 w 66"/>
                  <a:gd name="T65" fmla="*/ 78 h 95"/>
                  <a:gd name="T66" fmla="*/ 17 w 66"/>
                  <a:gd name="T67" fmla="*/ 82 h 95"/>
                  <a:gd name="T68" fmla="*/ 20 w 66"/>
                  <a:gd name="T69" fmla="*/ 84 h 95"/>
                  <a:gd name="T70" fmla="*/ 25 w 66"/>
                  <a:gd name="T71" fmla="*/ 84 h 95"/>
                  <a:gd name="T72" fmla="*/ 30 w 66"/>
                  <a:gd name="T73" fmla="*/ 84 h 95"/>
                  <a:gd name="T74" fmla="*/ 34 w 66"/>
                  <a:gd name="T75" fmla="*/ 82 h 95"/>
                  <a:gd name="T76" fmla="*/ 39 w 66"/>
                  <a:gd name="T77" fmla="*/ 78 h 95"/>
                  <a:gd name="T78" fmla="*/ 44 w 66"/>
                  <a:gd name="T79" fmla="*/ 72 h 95"/>
                  <a:gd name="T80" fmla="*/ 47 w 66"/>
                  <a:gd name="T81" fmla="*/ 64 h 95"/>
                  <a:gd name="T82" fmla="*/ 50 w 66"/>
                  <a:gd name="T83" fmla="*/ 55 h 95"/>
                  <a:gd name="T84" fmla="*/ 52 w 66"/>
                  <a:gd name="T85" fmla="*/ 45 h 95"/>
                  <a:gd name="T86" fmla="*/ 53 w 66"/>
                  <a:gd name="T87" fmla="*/ 37 h 95"/>
                  <a:gd name="T88" fmla="*/ 53 w 66"/>
                  <a:gd name="T89" fmla="*/ 28 h 95"/>
                  <a:gd name="T90" fmla="*/ 53 w 66"/>
                  <a:gd name="T91" fmla="*/ 23 h 95"/>
                  <a:gd name="T92" fmla="*/ 52 w 66"/>
                  <a:gd name="T93" fmla="*/ 19 h 95"/>
                  <a:gd name="T94" fmla="*/ 50 w 66"/>
                  <a:gd name="T95" fmla="*/ 15 h 95"/>
                  <a:gd name="T96" fmla="*/ 47 w 66"/>
                  <a:gd name="T97" fmla="*/ 13 h 95"/>
                  <a:gd name="T98" fmla="*/ 44 w 66"/>
                  <a:gd name="T99" fmla="*/ 11 h 95"/>
                  <a:gd name="T100" fmla="*/ 41 w 66"/>
                  <a:gd name="T101" fmla="*/ 10 h 95"/>
                  <a:gd name="T102" fmla="*/ 36 w 66"/>
                  <a:gd name="T103" fmla="*/ 11 h 95"/>
                  <a:gd name="T104" fmla="*/ 33 w 66"/>
                  <a:gd name="T105" fmla="*/ 13 h 95"/>
                  <a:gd name="T106" fmla="*/ 27 w 66"/>
                  <a:gd name="T107" fmla="*/ 17 h 95"/>
                  <a:gd name="T108" fmla="*/ 24 w 66"/>
                  <a:gd name="T109" fmla="*/ 20 h 95"/>
                  <a:gd name="T110" fmla="*/ 20 w 66"/>
                  <a:gd name="T111" fmla="*/ 27 h 95"/>
                  <a:gd name="T112" fmla="*/ 17 w 66"/>
                  <a:gd name="T113" fmla="*/ 35 h 95"/>
                  <a:gd name="T114" fmla="*/ 14 w 66"/>
                  <a:gd name="T115" fmla="*/ 44 h 95"/>
                  <a:gd name="T116" fmla="*/ 12 w 66"/>
                  <a:gd name="T117" fmla="*/ 52 h 95"/>
                  <a:gd name="T118" fmla="*/ 12 w 66"/>
                  <a:gd name="T119" fmla="*/ 59 h 95"/>
                  <a:gd name="T120" fmla="*/ 10 w 66"/>
                  <a:gd name="T121" fmla="*/ 65 h 9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6"/>
                  <a:gd name="T184" fmla="*/ 0 h 95"/>
                  <a:gd name="T185" fmla="*/ 66 w 66"/>
                  <a:gd name="T186" fmla="*/ 95 h 9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6" h="95">
                    <a:moveTo>
                      <a:pt x="0" y="64"/>
                    </a:moveTo>
                    <a:lnTo>
                      <a:pt x="0" y="50"/>
                    </a:lnTo>
                    <a:lnTo>
                      <a:pt x="3" y="39"/>
                    </a:lnTo>
                    <a:lnTo>
                      <a:pt x="7" y="28"/>
                    </a:lnTo>
                    <a:lnTo>
                      <a:pt x="12" y="20"/>
                    </a:lnTo>
                    <a:lnTo>
                      <a:pt x="16" y="13"/>
                    </a:lnTo>
                    <a:lnTo>
                      <a:pt x="20" y="8"/>
                    </a:lnTo>
                    <a:lnTo>
                      <a:pt x="25" y="5"/>
                    </a:lnTo>
                    <a:lnTo>
                      <a:pt x="30" y="2"/>
                    </a:lnTo>
                    <a:lnTo>
                      <a:pt x="36" y="0"/>
                    </a:lnTo>
                    <a:lnTo>
                      <a:pt x="41" y="0"/>
                    </a:lnTo>
                    <a:lnTo>
                      <a:pt x="47" y="0"/>
                    </a:lnTo>
                    <a:lnTo>
                      <a:pt x="52" y="3"/>
                    </a:lnTo>
                    <a:lnTo>
                      <a:pt x="59" y="8"/>
                    </a:lnTo>
                    <a:lnTo>
                      <a:pt x="62" y="13"/>
                    </a:lnTo>
                    <a:lnTo>
                      <a:pt x="64" y="22"/>
                    </a:lnTo>
                    <a:lnTo>
                      <a:pt x="66" y="30"/>
                    </a:lnTo>
                    <a:lnTo>
                      <a:pt x="64" y="47"/>
                    </a:lnTo>
                    <a:lnTo>
                      <a:pt x="61" y="62"/>
                    </a:lnTo>
                    <a:lnTo>
                      <a:pt x="53" y="77"/>
                    </a:lnTo>
                    <a:lnTo>
                      <a:pt x="44" y="89"/>
                    </a:lnTo>
                    <a:lnTo>
                      <a:pt x="39" y="92"/>
                    </a:lnTo>
                    <a:lnTo>
                      <a:pt x="33" y="94"/>
                    </a:lnTo>
                    <a:lnTo>
                      <a:pt x="25" y="95"/>
                    </a:lnTo>
                    <a:lnTo>
                      <a:pt x="19" y="94"/>
                    </a:lnTo>
                    <a:lnTo>
                      <a:pt x="12" y="92"/>
                    </a:lnTo>
                    <a:lnTo>
                      <a:pt x="7" y="87"/>
                    </a:lnTo>
                    <a:lnTo>
                      <a:pt x="3" y="81"/>
                    </a:lnTo>
                    <a:lnTo>
                      <a:pt x="0" y="72"/>
                    </a:lnTo>
                    <a:lnTo>
                      <a:pt x="0" y="64"/>
                    </a:lnTo>
                    <a:close/>
                    <a:moveTo>
                      <a:pt x="10" y="65"/>
                    </a:moveTo>
                    <a:lnTo>
                      <a:pt x="12" y="72"/>
                    </a:lnTo>
                    <a:lnTo>
                      <a:pt x="14" y="78"/>
                    </a:lnTo>
                    <a:lnTo>
                      <a:pt x="17" y="82"/>
                    </a:lnTo>
                    <a:lnTo>
                      <a:pt x="20" y="84"/>
                    </a:lnTo>
                    <a:lnTo>
                      <a:pt x="25" y="84"/>
                    </a:lnTo>
                    <a:lnTo>
                      <a:pt x="30" y="84"/>
                    </a:lnTo>
                    <a:lnTo>
                      <a:pt x="34" y="82"/>
                    </a:lnTo>
                    <a:lnTo>
                      <a:pt x="39" y="78"/>
                    </a:lnTo>
                    <a:lnTo>
                      <a:pt x="44" y="72"/>
                    </a:lnTo>
                    <a:lnTo>
                      <a:pt x="47" y="64"/>
                    </a:lnTo>
                    <a:lnTo>
                      <a:pt x="50" y="55"/>
                    </a:lnTo>
                    <a:lnTo>
                      <a:pt x="52" y="45"/>
                    </a:lnTo>
                    <a:lnTo>
                      <a:pt x="53" y="37"/>
                    </a:lnTo>
                    <a:lnTo>
                      <a:pt x="53" y="28"/>
                    </a:lnTo>
                    <a:lnTo>
                      <a:pt x="53" y="23"/>
                    </a:lnTo>
                    <a:lnTo>
                      <a:pt x="52" y="19"/>
                    </a:lnTo>
                    <a:lnTo>
                      <a:pt x="50" y="15"/>
                    </a:lnTo>
                    <a:lnTo>
                      <a:pt x="47" y="13"/>
                    </a:lnTo>
                    <a:lnTo>
                      <a:pt x="44" y="11"/>
                    </a:lnTo>
                    <a:lnTo>
                      <a:pt x="41" y="10"/>
                    </a:lnTo>
                    <a:lnTo>
                      <a:pt x="36" y="11"/>
                    </a:lnTo>
                    <a:lnTo>
                      <a:pt x="33" y="13"/>
                    </a:lnTo>
                    <a:lnTo>
                      <a:pt x="27" y="17"/>
                    </a:lnTo>
                    <a:lnTo>
                      <a:pt x="24" y="20"/>
                    </a:lnTo>
                    <a:lnTo>
                      <a:pt x="20" y="27"/>
                    </a:lnTo>
                    <a:lnTo>
                      <a:pt x="17" y="35"/>
                    </a:lnTo>
                    <a:lnTo>
                      <a:pt x="14" y="44"/>
                    </a:lnTo>
                    <a:lnTo>
                      <a:pt x="12" y="52"/>
                    </a:lnTo>
                    <a:lnTo>
                      <a:pt x="12" y="59"/>
                    </a:lnTo>
                    <a:lnTo>
                      <a:pt x="10" y="65"/>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57" name="Freeform 2214"/>
              <p:cNvSpPr>
                <a:spLocks/>
              </p:cNvSpPr>
              <p:nvPr/>
            </p:nvSpPr>
            <p:spPr bwMode="auto">
              <a:xfrm>
                <a:off x="4407" y="3160"/>
                <a:ext cx="65" cy="93"/>
              </a:xfrm>
              <a:custGeom>
                <a:avLst/>
                <a:gdLst>
                  <a:gd name="T0" fmla="*/ 0 w 65"/>
                  <a:gd name="T1" fmla="*/ 67 h 93"/>
                  <a:gd name="T2" fmla="*/ 9 w 65"/>
                  <a:gd name="T3" fmla="*/ 65 h 93"/>
                  <a:gd name="T4" fmla="*/ 9 w 65"/>
                  <a:gd name="T5" fmla="*/ 67 h 93"/>
                  <a:gd name="T6" fmla="*/ 9 w 65"/>
                  <a:gd name="T7" fmla="*/ 67 h 93"/>
                  <a:gd name="T8" fmla="*/ 11 w 65"/>
                  <a:gd name="T9" fmla="*/ 71 h 93"/>
                  <a:gd name="T10" fmla="*/ 12 w 65"/>
                  <a:gd name="T11" fmla="*/ 75 h 93"/>
                  <a:gd name="T12" fmla="*/ 14 w 65"/>
                  <a:gd name="T13" fmla="*/ 79 h 93"/>
                  <a:gd name="T14" fmla="*/ 18 w 65"/>
                  <a:gd name="T15" fmla="*/ 80 h 93"/>
                  <a:gd name="T16" fmla="*/ 23 w 65"/>
                  <a:gd name="T17" fmla="*/ 82 h 93"/>
                  <a:gd name="T18" fmla="*/ 26 w 65"/>
                  <a:gd name="T19" fmla="*/ 82 h 93"/>
                  <a:gd name="T20" fmla="*/ 31 w 65"/>
                  <a:gd name="T21" fmla="*/ 82 h 93"/>
                  <a:gd name="T22" fmla="*/ 38 w 65"/>
                  <a:gd name="T23" fmla="*/ 79 h 93"/>
                  <a:gd name="T24" fmla="*/ 43 w 65"/>
                  <a:gd name="T25" fmla="*/ 73 h 93"/>
                  <a:gd name="T26" fmla="*/ 48 w 65"/>
                  <a:gd name="T27" fmla="*/ 68 h 93"/>
                  <a:gd name="T28" fmla="*/ 50 w 65"/>
                  <a:gd name="T29" fmla="*/ 62 h 93"/>
                  <a:gd name="T30" fmla="*/ 51 w 65"/>
                  <a:gd name="T31" fmla="*/ 54 h 93"/>
                  <a:gd name="T32" fmla="*/ 50 w 65"/>
                  <a:gd name="T33" fmla="*/ 50 h 93"/>
                  <a:gd name="T34" fmla="*/ 48 w 65"/>
                  <a:gd name="T35" fmla="*/ 45 h 93"/>
                  <a:gd name="T36" fmla="*/ 46 w 65"/>
                  <a:gd name="T37" fmla="*/ 42 h 93"/>
                  <a:gd name="T38" fmla="*/ 43 w 65"/>
                  <a:gd name="T39" fmla="*/ 40 h 93"/>
                  <a:gd name="T40" fmla="*/ 38 w 65"/>
                  <a:gd name="T41" fmla="*/ 38 h 93"/>
                  <a:gd name="T42" fmla="*/ 33 w 65"/>
                  <a:gd name="T43" fmla="*/ 37 h 93"/>
                  <a:gd name="T44" fmla="*/ 28 w 65"/>
                  <a:gd name="T45" fmla="*/ 38 h 93"/>
                  <a:gd name="T46" fmla="*/ 23 w 65"/>
                  <a:gd name="T47" fmla="*/ 40 h 93"/>
                  <a:gd name="T48" fmla="*/ 20 w 65"/>
                  <a:gd name="T49" fmla="*/ 43 h 93"/>
                  <a:gd name="T50" fmla="*/ 17 w 65"/>
                  <a:gd name="T51" fmla="*/ 48 h 93"/>
                  <a:gd name="T52" fmla="*/ 6 w 65"/>
                  <a:gd name="T53" fmla="*/ 46 h 93"/>
                  <a:gd name="T54" fmla="*/ 20 w 65"/>
                  <a:gd name="T55" fmla="*/ 0 h 93"/>
                  <a:gd name="T56" fmla="*/ 65 w 65"/>
                  <a:gd name="T57" fmla="*/ 0 h 93"/>
                  <a:gd name="T58" fmla="*/ 63 w 65"/>
                  <a:gd name="T59" fmla="*/ 9 h 93"/>
                  <a:gd name="T60" fmla="*/ 28 w 65"/>
                  <a:gd name="T61" fmla="*/ 9 h 93"/>
                  <a:gd name="T62" fmla="*/ 21 w 65"/>
                  <a:gd name="T63" fmla="*/ 33 h 93"/>
                  <a:gd name="T64" fmla="*/ 25 w 65"/>
                  <a:gd name="T65" fmla="*/ 29 h 93"/>
                  <a:gd name="T66" fmla="*/ 29 w 65"/>
                  <a:gd name="T67" fmla="*/ 28 h 93"/>
                  <a:gd name="T68" fmla="*/ 33 w 65"/>
                  <a:gd name="T69" fmla="*/ 26 h 93"/>
                  <a:gd name="T70" fmla="*/ 38 w 65"/>
                  <a:gd name="T71" fmla="*/ 26 h 93"/>
                  <a:gd name="T72" fmla="*/ 45 w 65"/>
                  <a:gd name="T73" fmla="*/ 26 h 93"/>
                  <a:gd name="T74" fmla="*/ 50 w 65"/>
                  <a:gd name="T75" fmla="*/ 29 h 93"/>
                  <a:gd name="T76" fmla="*/ 54 w 65"/>
                  <a:gd name="T77" fmla="*/ 33 h 93"/>
                  <a:gd name="T78" fmla="*/ 59 w 65"/>
                  <a:gd name="T79" fmla="*/ 40 h 93"/>
                  <a:gd name="T80" fmla="*/ 62 w 65"/>
                  <a:gd name="T81" fmla="*/ 46 h 93"/>
                  <a:gd name="T82" fmla="*/ 62 w 65"/>
                  <a:gd name="T83" fmla="*/ 53 h 93"/>
                  <a:gd name="T84" fmla="*/ 60 w 65"/>
                  <a:gd name="T85" fmla="*/ 63 h 93"/>
                  <a:gd name="T86" fmla="*/ 56 w 65"/>
                  <a:gd name="T87" fmla="*/ 73 h 93"/>
                  <a:gd name="T88" fmla="*/ 53 w 65"/>
                  <a:gd name="T89" fmla="*/ 80 h 93"/>
                  <a:gd name="T90" fmla="*/ 50 w 65"/>
                  <a:gd name="T91" fmla="*/ 85 h 93"/>
                  <a:gd name="T92" fmla="*/ 45 w 65"/>
                  <a:gd name="T93" fmla="*/ 88 h 93"/>
                  <a:gd name="T94" fmla="*/ 34 w 65"/>
                  <a:gd name="T95" fmla="*/ 92 h 93"/>
                  <a:gd name="T96" fmla="*/ 26 w 65"/>
                  <a:gd name="T97" fmla="*/ 93 h 93"/>
                  <a:gd name="T98" fmla="*/ 18 w 65"/>
                  <a:gd name="T99" fmla="*/ 92 h 93"/>
                  <a:gd name="T100" fmla="*/ 11 w 65"/>
                  <a:gd name="T101" fmla="*/ 90 h 93"/>
                  <a:gd name="T102" fmla="*/ 6 w 65"/>
                  <a:gd name="T103" fmla="*/ 85 h 93"/>
                  <a:gd name="T104" fmla="*/ 3 w 65"/>
                  <a:gd name="T105" fmla="*/ 80 h 93"/>
                  <a:gd name="T106" fmla="*/ 0 w 65"/>
                  <a:gd name="T107" fmla="*/ 73 h 93"/>
                  <a:gd name="T108" fmla="*/ 0 w 65"/>
                  <a:gd name="T109" fmla="*/ 68 h 93"/>
                  <a:gd name="T110" fmla="*/ 0 w 65"/>
                  <a:gd name="T111" fmla="*/ 67 h 93"/>
                  <a:gd name="T112" fmla="*/ 0 w 65"/>
                  <a:gd name="T113" fmla="*/ 67 h 9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5"/>
                  <a:gd name="T172" fmla="*/ 0 h 93"/>
                  <a:gd name="T173" fmla="*/ 65 w 65"/>
                  <a:gd name="T174" fmla="*/ 93 h 9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5" h="93">
                    <a:moveTo>
                      <a:pt x="0" y="67"/>
                    </a:moveTo>
                    <a:lnTo>
                      <a:pt x="9" y="65"/>
                    </a:lnTo>
                    <a:lnTo>
                      <a:pt x="9" y="67"/>
                    </a:lnTo>
                    <a:lnTo>
                      <a:pt x="11" y="71"/>
                    </a:lnTo>
                    <a:lnTo>
                      <a:pt x="12" y="75"/>
                    </a:lnTo>
                    <a:lnTo>
                      <a:pt x="14" y="79"/>
                    </a:lnTo>
                    <a:lnTo>
                      <a:pt x="18" y="80"/>
                    </a:lnTo>
                    <a:lnTo>
                      <a:pt x="23" y="82"/>
                    </a:lnTo>
                    <a:lnTo>
                      <a:pt x="26" y="82"/>
                    </a:lnTo>
                    <a:lnTo>
                      <a:pt x="31" y="82"/>
                    </a:lnTo>
                    <a:lnTo>
                      <a:pt x="38" y="79"/>
                    </a:lnTo>
                    <a:lnTo>
                      <a:pt x="43" y="73"/>
                    </a:lnTo>
                    <a:lnTo>
                      <a:pt x="48" y="68"/>
                    </a:lnTo>
                    <a:lnTo>
                      <a:pt x="50" y="62"/>
                    </a:lnTo>
                    <a:lnTo>
                      <a:pt x="51" y="54"/>
                    </a:lnTo>
                    <a:lnTo>
                      <a:pt x="50" y="50"/>
                    </a:lnTo>
                    <a:lnTo>
                      <a:pt x="48" y="45"/>
                    </a:lnTo>
                    <a:lnTo>
                      <a:pt x="46" y="42"/>
                    </a:lnTo>
                    <a:lnTo>
                      <a:pt x="43" y="40"/>
                    </a:lnTo>
                    <a:lnTo>
                      <a:pt x="38" y="38"/>
                    </a:lnTo>
                    <a:lnTo>
                      <a:pt x="33" y="37"/>
                    </a:lnTo>
                    <a:lnTo>
                      <a:pt x="28" y="38"/>
                    </a:lnTo>
                    <a:lnTo>
                      <a:pt x="23" y="40"/>
                    </a:lnTo>
                    <a:lnTo>
                      <a:pt x="20" y="43"/>
                    </a:lnTo>
                    <a:lnTo>
                      <a:pt x="17" y="48"/>
                    </a:lnTo>
                    <a:lnTo>
                      <a:pt x="6" y="46"/>
                    </a:lnTo>
                    <a:lnTo>
                      <a:pt x="20" y="0"/>
                    </a:lnTo>
                    <a:lnTo>
                      <a:pt x="65" y="0"/>
                    </a:lnTo>
                    <a:lnTo>
                      <a:pt x="63" y="9"/>
                    </a:lnTo>
                    <a:lnTo>
                      <a:pt x="28" y="9"/>
                    </a:lnTo>
                    <a:lnTo>
                      <a:pt x="21" y="33"/>
                    </a:lnTo>
                    <a:lnTo>
                      <a:pt x="25" y="29"/>
                    </a:lnTo>
                    <a:lnTo>
                      <a:pt x="29" y="28"/>
                    </a:lnTo>
                    <a:lnTo>
                      <a:pt x="33" y="26"/>
                    </a:lnTo>
                    <a:lnTo>
                      <a:pt x="38" y="26"/>
                    </a:lnTo>
                    <a:lnTo>
                      <a:pt x="45" y="26"/>
                    </a:lnTo>
                    <a:lnTo>
                      <a:pt x="50" y="29"/>
                    </a:lnTo>
                    <a:lnTo>
                      <a:pt x="54" y="33"/>
                    </a:lnTo>
                    <a:lnTo>
                      <a:pt x="59" y="40"/>
                    </a:lnTo>
                    <a:lnTo>
                      <a:pt x="62" y="46"/>
                    </a:lnTo>
                    <a:lnTo>
                      <a:pt x="62" y="53"/>
                    </a:lnTo>
                    <a:lnTo>
                      <a:pt x="60" y="63"/>
                    </a:lnTo>
                    <a:lnTo>
                      <a:pt x="56" y="73"/>
                    </a:lnTo>
                    <a:lnTo>
                      <a:pt x="53" y="80"/>
                    </a:lnTo>
                    <a:lnTo>
                      <a:pt x="50" y="85"/>
                    </a:lnTo>
                    <a:lnTo>
                      <a:pt x="45" y="88"/>
                    </a:lnTo>
                    <a:lnTo>
                      <a:pt x="34" y="92"/>
                    </a:lnTo>
                    <a:lnTo>
                      <a:pt x="26" y="93"/>
                    </a:lnTo>
                    <a:lnTo>
                      <a:pt x="18" y="92"/>
                    </a:lnTo>
                    <a:lnTo>
                      <a:pt x="11" y="90"/>
                    </a:lnTo>
                    <a:lnTo>
                      <a:pt x="6" y="85"/>
                    </a:lnTo>
                    <a:lnTo>
                      <a:pt x="3" y="80"/>
                    </a:lnTo>
                    <a:lnTo>
                      <a:pt x="0" y="73"/>
                    </a:lnTo>
                    <a:lnTo>
                      <a:pt x="0" y="68"/>
                    </a:lnTo>
                    <a:lnTo>
                      <a:pt x="0" y="67"/>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58" name="Freeform 2215"/>
              <p:cNvSpPr>
                <a:spLocks noEditPoints="1"/>
              </p:cNvSpPr>
              <p:nvPr/>
            </p:nvSpPr>
            <p:spPr bwMode="auto">
              <a:xfrm>
                <a:off x="4479" y="3158"/>
                <a:ext cx="65" cy="95"/>
              </a:xfrm>
              <a:custGeom>
                <a:avLst/>
                <a:gdLst>
                  <a:gd name="T0" fmla="*/ 0 w 65"/>
                  <a:gd name="T1" fmla="*/ 64 h 95"/>
                  <a:gd name="T2" fmla="*/ 0 w 65"/>
                  <a:gd name="T3" fmla="*/ 50 h 95"/>
                  <a:gd name="T4" fmla="*/ 3 w 65"/>
                  <a:gd name="T5" fmla="*/ 39 h 95"/>
                  <a:gd name="T6" fmla="*/ 6 w 65"/>
                  <a:gd name="T7" fmla="*/ 28 h 95"/>
                  <a:gd name="T8" fmla="*/ 12 w 65"/>
                  <a:gd name="T9" fmla="*/ 20 h 95"/>
                  <a:gd name="T10" fmla="*/ 15 w 65"/>
                  <a:gd name="T11" fmla="*/ 13 h 95"/>
                  <a:gd name="T12" fmla="*/ 20 w 65"/>
                  <a:gd name="T13" fmla="*/ 8 h 95"/>
                  <a:gd name="T14" fmla="*/ 25 w 65"/>
                  <a:gd name="T15" fmla="*/ 5 h 95"/>
                  <a:gd name="T16" fmla="*/ 30 w 65"/>
                  <a:gd name="T17" fmla="*/ 2 h 95"/>
                  <a:gd name="T18" fmla="*/ 35 w 65"/>
                  <a:gd name="T19" fmla="*/ 0 h 95"/>
                  <a:gd name="T20" fmla="*/ 40 w 65"/>
                  <a:gd name="T21" fmla="*/ 0 h 95"/>
                  <a:gd name="T22" fmla="*/ 46 w 65"/>
                  <a:gd name="T23" fmla="*/ 0 h 95"/>
                  <a:gd name="T24" fmla="*/ 52 w 65"/>
                  <a:gd name="T25" fmla="*/ 3 h 95"/>
                  <a:gd name="T26" fmla="*/ 59 w 65"/>
                  <a:gd name="T27" fmla="*/ 8 h 95"/>
                  <a:gd name="T28" fmla="*/ 62 w 65"/>
                  <a:gd name="T29" fmla="*/ 13 h 95"/>
                  <a:gd name="T30" fmla="*/ 63 w 65"/>
                  <a:gd name="T31" fmla="*/ 22 h 95"/>
                  <a:gd name="T32" fmla="*/ 65 w 65"/>
                  <a:gd name="T33" fmla="*/ 30 h 95"/>
                  <a:gd name="T34" fmla="*/ 63 w 65"/>
                  <a:gd name="T35" fmla="*/ 47 h 95"/>
                  <a:gd name="T36" fmla="*/ 60 w 65"/>
                  <a:gd name="T37" fmla="*/ 62 h 95"/>
                  <a:gd name="T38" fmla="*/ 54 w 65"/>
                  <a:gd name="T39" fmla="*/ 77 h 95"/>
                  <a:gd name="T40" fmla="*/ 43 w 65"/>
                  <a:gd name="T41" fmla="*/ 89 h 95"/>
                  <a:gd name="T42" fmla="*/ 38 w 65"/>
                  <a:gd name="T43" fmla="*/ 92 h 95"/>
                  <a:gd name="T44" fmla="*/ 32 w 65"/>
                  <a:gd name="T45" fmla="*/ 94 h 95"/>
                  <a:gd name="T46" fmla="*/ 25 w 65"/>
                  <a:gd name="T47" fmla="*/ 95 h 95"/>
                  <a:gd name="T48" fmla="*/ 18 w 65"/>
                  <a:gd name="T49" fmla="*/ 94 h 95"/>
                  <a:gd name="T50" fmla="*/ 12 w 65"/>
                  <a:gd name="T51" fmla="*/ 92 h 95"/>
                  <a:gd name="T52" fmla="*/ 6 w 65"/>
                  <a:gd name="T53" fmla="*/ 87 h 95"/>
                  <a:gd name="T54" fmla="*/ 3 w 65"/>
                  <a:gd name="T55" fmla="*/ 81 h 95"/>
                  <a:gd name="T56" fmla="*/ 0 w 65"/>
                  <a:gd name="T57" fmla="*/ 72 h 95"/>
                  <a:gd name="T58" fmla="*/ 0 w 65"/>
                  <a:gd name="T59" fmla="*/ 64 h 95"/>
                  <a:gd name="T60" fmla="*/ 10 w 65"/>
                  <a:gd name="T61" fmla="*/ 65 h 95"/>
                  <a:gd name="T62" fmla="*/ 12 w 65"/>
                  <a:gd name="T63" fmla="*/ 72 h 95"/>
                  <a:gd name="T64" fmla="*/ 13 w 65"/>
                  <a:gd name="T65" fmla="*/ 78 h 95"/>
                  <a:gd name="T66" fmla="*/ 17 w 65"/>
                  <a:gd name="T67" fmla="*/ 82 h 95"/>
                  <a:gd name="T68" fmla="*/ 20 w 65"/>
                  <a:gd name="T69" fmla="*/ 84 h 95"/>
                  <a:gd name="T70" fmla="*/ 25 w 65"/>
                  <a:gd name="T71" fmla="*/ 84 h 95"/>
                  <a:gd name="T72" fmla="*/ 30 w 65"/>
                  <a:gd name="T73" fmla="*/ 84 h 95"/>
                  <a:gd name="T74" fmla="*/ 34 w 65"/>
                  <a:gd name="T75" fmla="*/ 82 h 95"/>
                  <a:gd name="T76" fmla="*/ 38 w 65"/>
                  <a:gd name="T77" fmla="*/ 78 h 95"/>
                  <a:gd name="T78" fmla="*/ 43 w 65"/>
                  <a:gd name="T79" fmla="*/ 72 h 95"/>
                  <a:gd name="T80" fmla="*/ 46 w 65"/>
                  <a:gd name="T81" fmla="*/ 64 h 95"/>
                  <a:gd name="T82" fmla="*/ 50 w 65"/>
                  <a:gd name="T83" fmla="*/ 55 h 95"/>
                  <a:gd name="T84" fmla="*/ 52 w 65"/>
                  <a:gd name="T85" fmla="*/ 45 h 95"/>
                  <a:gd name="T86" fmla="*/ 54 w 65"/>
                  <a:gd name="T87" fmla="*/ 37 h 95"/>
                  <a:gd name="T88" fmla="*/ 54 w 65"/>
                  <a:gd name="T89" fmla="*/ 28 h 95"/>
                  <a:gd name="T90" fmla="*/ 54 w 65"/>
                  <a:gd name="T91" fmla="*/ 23 h 95"/>
                  <a:gd name="T92" fmla="*/ 52 w 65"/>
                  <a:gd name="T93" fmla="*/ 19 h 95"/>
                  <a:gd name="T94" fmla="*/ 50 w 65"/>
                  <a:gd name="T95" fmla="*/ 15 h 95"/>
                  <a:gd name="T96" fmla="*/ 46 w 65"/>
                  <a:gd name="T97" fmla="*/ 13 h 95"/>
                  <a:gd name="T98" fmla="*/ 43 w 65"/>
                  <a:gd name="T99" fmla="*/ 11 h 95"/>
                  <a:gd name="T100" fmla="*/ 40 w 65"/>
                  <a:gd name="T101" fmla="*/ 10 h 95"/>
                  <a:gd name="T102" fmla="*/ 35 w 65"/>
                  <a:gd name="T103" fmla="*/ 11 h 95"/>
                  <a:gd name="T104" fmla="*/ 32 w 65"/>
                  <a:gd name="T105" fmla="*/ 13 h 95"/>
                  <a:gd name="T106" fmla="*/ 26 w 65"/>
                  <a:gd name="T107" fmla="*/ 17 h 95"/>
                  <a:gd name="T108" fmla="*/ 23 w 65"/>
                  <a:gd name="T109" fmla="*/ 20 h 95"/>
                  <a:gd name="T110" fmla="*/ 20 w 65"/>
                  <a:gd name="T111" fmla="*/ 27 h 95"/>
                  <a:gd name="T112" fmla="*/ 17 w 65"/>
                  <a:gd name="T113" fmla="*/ 35 h 95"/>
                  <a:gd name="T114" fmla="*/ 13 w 65"/>
                  <a:gd name="T115" fmla="*/ 44 h 95"/>
                  <a:gd name="T116" fmla="*/ 12 w 65"/>
                  <a:gd name="T117" fmla="*/ 52 h 95"/>
                  <a:gd name="T118" fmla="*/ 12 w 65"/>
                  <a:gd name="T119" fmla="*/ 59 h 95"/>
                  <a:gd name="T120" fmla="*/ 10 w 65"/>
                  <a:gd name="T121" fmla="*/ 65 h 9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
                  <a:gd name="T184" fmla="*/ 0 h 95"/>
                  <a:gd name="T185" fmla="*/ 65 w 65"/>
                  <a:gd name="T186" fmla="*/ 95 h 9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 h="95">
                    <a:moveTo>
                      <a:pt x="0" y="64"/>
                    </a:moveTo>
                    <a:lnTo>
                      <a:pt x="0" y="50"/>
                    </a:lnTo>
                    <a:lnTo>
                      <a:pt x="3" y="39"/>
                    </a:lnTo>
                    <a:lnTo>
                      <a:pt x="6" y="28"/>
                    </a:lnTo>
                    <a:lnTo>
                      <a:pt x="12" y="20"/>
                    </a:lnTo>
                    <a:lnTo>
                      <a:pt x="15" y="13"/>
                    </a:lnTo>
                    <a:lnTo>
                      <a:pt x="20" y="8"/>
                    </a:lnTo>
                    <a:lnTo>
                      <a:pt x="25" y="5"/>
                    </a:lnTo>
                    <a:lnTo>
                      <a:pt x="30" y="2"/>
                    </a:lnTo>
                    <a:lnTo>
                      <a:pt x="35" y="0"/>
                    </a:lnTo>
                    <a:lnTo>
                      <a:pt x="40" y="0"/>
                    </a:lnTo>
                    <a:lnTo>
                      <a:pt x="46" y="0"/>
                    </a:lnTo>
                    <a:lnTo>
                      <a:pt x="52" y="3"/>
                    </a:lnTo>
                    <a:lnTo>
                      <a:pt x="59" y="8"/>
                    </a:lnTo>
                    <a:lnTo>
                      <a:pt x="62" y="13"/>
                    </a:lnTo>
                    <a:lnTo>
                      <a:pt x="63" y="22"/>
                    </a:lnTo>
                    <a:lnTo>
                      <a:pt x="65" y="30"/>
                    </a:lnTo>
                    <a:lnTo>
                      <a:pt x="63" y="47"/>
                    </a:lnTo>
                    <a:lnTo>
                      <a:pt x="60" y="62"/>
                    </a:lnTo>
                    <a:lnTo>
                      <a:pt x="54" y="77"/>
                    </a:lnTo>
                    <a:lnTo>
                      <a:pt x="43" y="89"/>
                    </a:lnTo>
                    <a:lnTo>
                      <a:pt x="38" y="92"/>
                    </a:lnTo>
                    <a:lnTo>
                      <a:pt x="32" y="94"/>
                    </a:lnTo>
                    <a:lnTo>
                      <a:pt x="25" y="95"/>
                    </a:lnTo>
                    <a:lnTo>
                      <a:pt x="18" y="94"/>
                    </a:lnTo>
                    <a:lnTo>
                      <a:pt x="12" y="92"/>
                    </a:lnTo>
                    <a:lnTo>
                      <a:pt x="6" y="87"/>
                    </a:lnTo>
                    <a:lnTo>
                      <a:pt x="3" y="81"/>
                    </a:lnTo>
                    <a:lnTo>
                      <a:pt x="0" y="72"/>
                    </a:lnTo>
                    <a:lnTo>
                      <a:pt x="0" y="64"/>
                    </a:lnTo>
                    <a:close/>
                    <a:moveTo>
                      <a:pt x="10" y="65"/>
                    </a:moveTo>
                    <a:lnTo>
                      <a:pt x="12" y="72"/>
                    </a:lnTo>
                    <a:lnTo>
                      <a:pt x="13" y="78"/>
                    </a:lnTo>
                    <a:lnTo>
                      <a:pt x="17" y="82"/>
                    </a:lnTo>
                    <a:lnTo>
                      <a:pt x="20" y="84"/>
                    </a:lnTo>
                    <a:lnTo>
                      <a:pt x="25" y="84"/>
                    </a:lnTo>
                    <a:lnTo>
                      <a:pt x="30" y="84"/>
                    </a:lnTo>
                    <a:lnTo>
                      <a:pt x="34" y="82"/>
                    </a:lnTo>
                    <a:lnTo>
                      <a:pt x="38" y="78"/>
                    </a:lnTo>
                    <a:lnTo>
                      <a:pt x="43" y="72"/>
                    </a:lnTo>
                    <a:lnTo>
                      <a:pt x="46" y="64"/>
                    </a:lnTo>
                    <a:lnTo>
                      <a:pt x="50" y="55"/>
                    </a:lnTo>
                    <a:lnTo>
                      <a:pt x="52" y="45"/>
                    </a:lnTo>
                    <a:lnTo>
                      <a:pt x="54" y="37"/>
                    </a:lnTo>
                    <a:lnTo>
                      <a:pt x="54" y="28"/>
                    </a:lnTo>
                    <a:lnTo>
                      <a:pt x="54" y="23"/>
                    </a:lnTo>
                    <a:lnTo>
                      <a:pt x="52" y="19"/>
                    </a:lnTo>
                    <a:lnTo>
                      <a:pt x="50" y="15"/>
                    </a:lnTo>
                    <a:lnTo>
                      <a:pt x="46" y="13"/>
                    </a:lnTo>
                    <a:lnTo>
                      <a:pt x="43" y="11"/>
                    </a:lnTo>
                    <a:lnTo>
                      <a:pt x="40" y="10"/>
                    </a:lnTo>
                    <a:lnTo>
                      <a:pt x="35" y="11"/>
                    </a:lnTo>
                    <a:lnTo>
                      <a:pt x="32" y="13"/>
                    </a:lnTo>
                    <a:lnTo>
                      <a:pt x="26" y="17"/>
                    </a:lnTo>
                    <a:lnTo>
                      <a:pt x="23" y="20"/>
                    </a:lnTo>
                    <a:lnTo>
                      <a:pt x="20" y="27"/>
                    </a:lnTo>
                    <a:lnTo>
                      <a:pt x="17" y="35"/>
                    </a:lnTo>
                    <a:lnTo>
                      <a:pt x="13" y="44"/>
                    </a:lnTo>
                    <a:lnTo>
                      <a:pt x="12" y="52"/>
                    </a:lnTo>
                    <a:lnTo>
                      <a:pt x="12" y="59"/>
                    </a:lnTo>
                    <a:lnTo>
                      <a:pt x="10" y="65"/>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59" name="Freeform 2216"/>
              <p:cNvSpPr>
                <a:spLocks noEditPoints="1"/>
              </p:cNvSpPr>
              <p:nvPr/>
            </p:nvSpPr>
            <p:spPr bwMode="auto">
              <a:xfrm>
                <a:off x="4736" y="3158"/>
                <a:ext cx="63" cy="95"/>
              </a:xfrm>
              <a:custGeom>
                <a:avLst/>
                <a:gdLst>
                  <a:gd name="T0" fmla="*/ 20 w 63"/>
                  <a:gd name="T1" fmla="*/ 39 h 95"/>
                  <a:gd name="T2" fmla="*/ 29 w 63"/>
                  <a:gd name="T3" fmla="*/ 33 h 95"/>
                  <a:gd name="T4" fmla="*/ 42 w 63"/>
                  <a:gd name="T5" fmla="*/ 33 h 95"/>
                  <a:gd name="T6" fmla="*/ 51 w 63"/>
                  <a:gd name="T7" fmla="*/ 40 h 95"/>
                  <a:gd name="T8" fmla="*/ 59 w 63"/>
                  <a:gd name="T9" fmla="*/ 52 h 95"/>
                  <a:gd name="T10" fmla="*/ 59 w 63"/>
                  <a:gd name="T11" fmla="*/ 69 h 95"/>
                  <a:gd name="T12" fmla="*/ 48 w 63"/>
                  <a:gd name="T13" fmla="*/ 86 h 95"/>
                  <a:gd name="T14" fmla="*/ 35 w 63"/>
                  <a:gd name="T15" fmla="*/ 94 h 95"/>
                  <a:gd name="T16" fmla="*/ 20 w 63"/>
                  <a:gd name="T17" fmla="*/ 94 h 95"/>
                  <a:gd name="T18" fmla="*/ 8 w 63"/>
                  <a:gd name="T19" fmla="*/ 87 h 95"/>
                  <a:gd name="T20" fmla="*/ 1 w 63"/>
                  <a:gd name="T21" fmla="*/ 72 h 95"/>
                  <a:gd name="T22" fmla="*/ 1 w 63"/>
                  <a:gd name="T23" fmla="*/ 48 h 95"/>
                  <a:gd name="T24" fmla="*/ 9 w 63"/>
                  <a:gd name="T25" fmla="*/ 23 h 95"/>
                  <a:gd name="T26" fmla="*/ 20 w 63"/>
                  <a:gd name="T27" fmla="*/ 8 h 95"/>
                  <a:gd name="T28" fmla="*/ 34 w 63"/>
                  <a:gd name="T29" fmla="*/ 0 h 95"/>
                  <a:gd name="T30" fmla="*/ 46 w 63"/>
                  <a:gd name="T31" fmla="*/ 0 h 95"/>
                  <a:gd name="T32" fmla="*/ 57 w 63"/>
                  <a:gd name="T33" fmla="*/ 6 h 95"/>
                  <a:gd name="T34" fmla="*/ 62 w 63"/>
                  <a:gd name="T35" fmla="*/ 17 h 95"/>
                  <a:gd name="T36" fmla="*/ 51 w 63"/>
                  <a:gd name="T37" fmla="*/ 25 h 95"/>
                  <a:gd name="T38" fmla="*/ 48 w 63"/>
                  <a:gd name="T39" fmla="*/ 13 h 95"/>
                  <a:gd name="T40" fmla="*/ 40 w 63"/>
                  <a:gd name="T41" fmla="*/ 10 h 95"/>
                  <a:gd name="T42" fmla="*/ 29 w 63"/>
                  <a:gd name="T43" fmla="*/ 15 h 95"/>
                  <a:gd name="T44" fmla="*/ 20 w 63"/>
                  <a:gd name="T45" fmla="*/ 27 h 95"/>
                  <a:gd name="T46" fmla="*/ 15 w 63"/>
                  <a:gd name="T47" fmla="*/ 42 h 95"/>
                  <a:gd name="T48" fmla="*/ 12 w 63"/>
                  <a:gd name="T49" fmla="*/ 72 h 95"/>
                  <a:gd name="T50" fmla="*/ 17 w 63"/>
                  <a:gd name="T51" fmla="*/ 78 h 95"/>
                  <a:gd name="T52" fmla="*/ 26 w 63"/>
                  <a:gd name="T53" fmla="*/ 84 h 95"/>
                  <a:gd name="T54" fmla="*/ 37 w 63"/>
                  <a:gd name="T55" fmla="*/ 82 h 95"/>
                  <a:gd name="T56" fmla="*/ 45 w 63"/>
                  <a:gd name="T57" fmla="*/ 72 h 95"/>
                  <a:gd name="T58" fmla="*/ 48 w 63"/>
                  <a:gd name="T59" fmla="*/ 61 h 95"/>
                  <a:gd name="T60" fmla="*/ 46 w 63"/>
                  <a:gd name="T61" fmla="*/ 52 h 95"/>
                  <a:gd name="T62" fmla="*/ 38 w 63"/>
                  <a:gd name="T63" fmla="*/ 45 h 95"/>
                  <a:gd name="T64" fmla="*/ 26 w 63"/>
                  <a:gd name="T65" fmla="*/ 44 h 95"/>
                  <a:gd name="T66" fmla="*/ 18 w 63"/>
                  <a:gd name="T67" fmla="*/ 50 h 95"/>
                  <a:gd name="T68" fmla="*/ 12 w 63"/>
                  <a:gd name="T69" fmla="*/ 61 h 9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3"/>
                  <a:gd name="T106" fmla="*/ 0 h 95"/>
                  <a:gd name="T107" fmla="*/ 63 w 63"/>
                  <a:gd name="T108" fmla="*/ 95 h 9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3" h="95">
                    <a:moveTo>
                      <a:pt x="15" y="42"/>
                    </a:moveTo>
                    <a:lnTo>
                      <a:pt x="20" y="39"/>
                    </a:lnTo>
                    <a:lnTo>
                      <a:pt x="25" y="35"/>
                    </a:lnTo>
                    <a:lnTo>
                      <a:pt x="29" y="33"/>
                    </a:lnTo>
                    <a:lnTo>
                      <a:pt x="35" y="31"/>
                    </a:lnTo>
                    <a:lnTo>
                      <a:pt x="42" y="33"/>
                    </a:lnTo>
                    <a:lnTo>
                      <a:pt x="46" y="35"/>
                    </a:lnTo>
                    <a:lnTo>
                      <a:pt x="51" y="40"/>
                    </a:lnTo>
                    <a:lnTo>
                      <a:pt x="57" y="45"/>
                    </a:lnTo>
                    <a:lnTo>
                      <a:pt x="59" y="52"/>
                    </a:lnTo>
                    <a:lnTo>
                      <a:pt x="59" y="59"/>
                    </a:lnTo>
                    <a:lnTo>
                      <a:pt x="59" y="69"/>
                    </a:lnTo>
                    <a:lnTo>
                      <a:pt x="55" y="77"/>
                    </a:lnTo>
                    <a:lnTo>
                      <a:pt x="48" y="86"/>
                    </a:lnTo>
                    <a:lnTo>
                      <a:pt x="42" y="90"/>
                    </a:lnTo>
                    <a:lnTo>
                      <a:pt x="35" y="94"/>
                    </a:lnTo>
                    <a:lnTo>
                      <a:pt x="26" y="95"/>
                    </a:lnTo>
                    <a:lnTo>
                      <a:pt x="20" y="94"/>
                    </a:lnTo>
                    <a:lnTo>
                      <a:pt x="13" y="92"/>
                    </a:lnTo>
                    <a:lnTo>
                      <a:pt x="8" y="87"/>
                    </a:lnTo>
                    <a:lnTo>
                      <a:pt x="3" y="81"/>
                    </a:lnTo>
                    <a:lnTo>
                      <a:pt x="1" y="72"/>
                    </a:lnTo>
                    <a:lnTo>
                      <a:pt x="0" y="62"/>
                    </a:lnTo>
                    <a:lnTo>
                      <a:pt x="1" y="48"/>
                    </a:lnTo>
                    <a:lnTo>
                      <a:pt x="4" y="33"/>
                    </a:lnTo>
                    <a:lnTo>
                      <a:pt x="9" y="23"/>
                    </a:lnTo>
                    <a:lnTo>
                      <a:pt x="15" y="15"/>
                    </a:lnTo>
                    <a:lnTo>
                      <a:pt x="20" y="8"/>
                    </a:lnTo>
                    <a:lnTo>
                      <a:pt x="26" y="3"/>
                    </a:lnTo>
                    <a:lnTo>
                      <a:pt x="34" y="0"/>
                    </a:lnTo>
                    <a:lnTo>
                      <a:pt x="42" y="0"/>
                    </a:lnTo>
                    <a:lnTo>
                      <a:pt x="46" y="0"/>
                    </a:lnTo>
                    <a:lnTo>
                      <a:pt x="51" y="3"/>
                    </a:lnTo>
                    <a:lnTo>
                      <a:pt x="57" y="6"/>
                    </a:lnTo>
                    <a:lnTo>
                      <a:pt x="60" y="10"/>
                    </a:lnTo>
                    <a:lnTo>
                      <a:pt x="62" y="17"/>
                    </a:lnTo>
                    <a:lnTo>
                      <a:pt x="63" y="23"/>
                    </a:lnTo>
                    <a:lnTo>
                      <a:pt x="51" y="25"/>
                    </a:lnTo>
                    <a:lnTo>
                      <a:pt x="51" y="19"/>
                    </a:lnTo>
                    <a:lnTo>
                      <a:pt x="48" y="13"/>
                    </a:lnTo>
                    <a:lnTo>
                      <a:pt x="45" y="11"/>
                    </a:lnTo>
                    <a:lnTo>
                      <a:pt x="40" y="10"/>
                    </a:lnTo>
                    <a:lnTo>
                      <a:pt x="35" y="11"/>
                    </a:lnTo>
                    <a:lnTo>
                      <a:pt x="29" y="15"/>
                    </a:lnTo>
                    <a:lnTo>
                      <a:pt x="25" y="20"/>
                    </a:lnTo>
                    <a:lnTo>
                      <a:pt x="20" y="27"/>
                    </a:lnTo>
                    <a:lnTo>
                      <a:pt x="18" y="35"/>
                    </a:lnTo>
                    <a:lnTo>
                      <a:pt x="15" y="42"/>
                    </a:lnTo>
                    <a:close/>
                    <a:moveTo>
                      <a:pt x="12" y="67"/>
                    </a:moveTo>
                    <a:lnTo>
                      <a:pt x="12" y="72"/>
                    </a:lnTo>
                    <a:lnTo>
                      <a:pt x="13" y="75"/>
                    </a:lnTo>
                    <a:lnTo>
                      <a:pt x="17" y="78"/>
                    </a:lnTo>
                    <a:lnTo>
                      <a:pt x="21" y="84"/>
                    </a:lnTo>
                    <a:lnTo>
                      <a:pt x="26" y="84"/>
                    </a:lnTo>
                    <a:lnTo>
                      <a:pt x="31" y="84"/>
                    </a:lnTo>
                    <a:lnTo>
                      <a:pt x="37" y="82"/>
                    </a:lnTo>
                    <a:lnTo>
                      <a:pt x="42" y="77"/>
                    </a:lnTo>
                    <a:lnTo>
                      <a:pt x="45" y="72"/>
                    </a:lnTo>
                    <a:lnTo>
                      <a:pt x="46" y="67"/>
                    </a:lnTo>
                    <a:lnTo>
                      <a:pt x="48" y="61"/>
                    </a:lnTo>
                    <a:lnTo>
                      <a:pt x="48" y="55"/>
                    </a:lnTo>
                    <a:lnTo>
                      <a:pt x="46" y="52"/>
                    </a:lnTo>
                    <a:lnTo>
                      <a:pt x="43" y="48"/>
                    </a:lnTo>
                    <a:lnTo>
                      <a:pt x="38" y="45"/>
                    </a:lnTo>
                    <a:lnTo>
                      <a:pt x="31" y="44"/>
                    </a:lnTo>
                    <a:lnTo>
                      <a:pt x="26" y="44"/>
                    </a:lnTo>
                    <a:lnTo>
                      <a:pt x="23" y="47"/>
                    </a:lnTo>
                    <a:lnTo>
                      <a:pt x="18" y="50"/>
                    </a:lnTo>
                    <a:lnTo>
                      <a:pt x="15" y="55"/>
                    </a:lnTo>
                    <a:lnTo>
                      <a:pt x="12" y="61"/>
                    </a:lnTo>
                    <a:lnTo>
                      <a:pt x="12" y="67"/>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60" name="Freeform 2217"/>
              <p:cNvSpPr>
                <a:spLocks noEditPoints="1"/>
              </p:cNvSpPr>
              <p:nvPr/>
            </p:nvSpPr>
            <p:spPr bwMode="auto">
              <a:xfrm>
                <a:off x="4806" y="3158"/>
                <a:ext cx="65" cy="95"/>
              </a:xfrm>
              <a:custGeom>
                <a:avLst/>
                <a:gdLst>
                  <a:gd name="T0" fmla="*/ 0 w 65"/>
                  <a:gd name="T1" fmla="*/ 64 h 95"/>
                  <a:gd name="T2" fmla="*/ 0 w 65"/>
                  <a:gd name="T3" fmla="*/ 50 h 95"/>
                  <a:gd name="T4" fmla="*/ 3 w 65"/>
                  <a:gd name="T5" fmla="*/ 39 h 95"/>
                  <a:gd name="T6" fmla="*/ 7 w 65"/>
                  <a:gd name="T7" fmla="*/ 28 h 95"/>
                  <a:gd name="T8" fmla="*/ 12 w 65"/>
                  <a:gd name="T9" fmla="*/ 20 h 95"/>
                  <a:gd name="T10" fmla="*/ 15 w 65"/>
                  <a:gd name="T11" fmla="*/ 13 h 95"/>
                  <a:gd name="T12" fmla="*/ 20 w 65"/>
                  <a:gd name="T13" fmla="*/ 8 h 95"/>
                  <a:gd name="T14" fmla="*/ 25 w 65"/>
                  <a:gd name="T15" fmla="*/ 5 h 95"/>
                  <a:gd name="T16" fmla="*/ 31 w 65"/>
                  <a:gd name="T17" fmla="*/ 2 h 95"/>
                  <a:gd name="T18" fmla="*/ 35 w 65"/>
                  <a:gd name="T19" fmla="*/ 0 h 95"/>
                  <a:gd name="T20" fmla="*/ 40 w 65"/>
                  <a:gd name="T21" fmla="*/ 0 h 95"/>
                  <a:gd name="T22" fmla="*/ 47 w 65"/>
                  <a:gd name="T23" fmla="*/ 0 h 95"/>
                  <a:gd name="T24" fmla="*/ 53 w 65"/>
                  <a:gd name="T25" fmla="*/ 3 h 95"/>
                  <a:gd name="T26" fmla="*/ 59 w 65"/>
                  <a:gd name="T27" fmla="*/ 8 h 95"/>
                  <a:gd name="T28" fmla="*/ 62 w 65"/>
                  <a:gd name="T29" fmla="*/ 13 h 95"/>
                  <a:gd name="T30" fmla="*/ 64 w 65"/>
                  <a:gd name="T31" fmla="*/ 22 h 95"/>
                  <a:gd name="T32" fmla="*/ 65 w 65"/>
                  <a:gd name="T33" fmla="*/ 30 h 95"/>
                  <a:gd name="T34" fmla="*/ 64 w 65"/>
                  <a:gd name="T35" fmla="*/ 47 h 95"/>
                  <a:gd name="T36" fmla="*/ 61 w 65"/>
                  <a:gd name="T37" fmla="*/ 62 h 95"/>
                  <a:gd name="T38" fmla="*/ 54 w 65"/>
                  <a:gd name="T39" fmla="*/ 77 h 95"/>
                  <a:gd name="T40" fmla="*/ 43 w 65"/>
                  <a:gd name="T41" fmla="*/ 89 h 95"/>
                  <a:gd name="T42" fmla="*/ 39 w 65"/>
                  <a:gd name="T43" fmla="*/ 92 h 95"/>
                  <a:gd name="T44" fmla="*/ 32 w 65"/>
                  <a:gd name="T45" fmla="*/ 94 h 95"/>
                  <a:gd name="T46" fmla="*/ 25 w 65"/>
                  <a:gd name="T47" fmla="*/ 95 h 95"/>
                  <a:gd name="T48" fmla="*/ 18 w 65"/>
                  <a:gd name="T49" fmla="*/ 94 h 95"/>
                  <a:gd name="T50" fmla="*/ 12 w 65"/>
                  <a:gd name="T51" fmla="*/ 92 h 95"/>
                  <a:gd name="T52" fmla="*/ 7 w 65"/>
                  <a:gd name="T53" fmla="*/ 87 h 95"/>
                  <a:gd name="T54" fmla="*/ 3 w 65"/>
                  <a:gd name="T55" fmla="*/ 81 h 95"/>
                  <a:gd name="T56" fmla="*/ 0 w 65"/>
                  <a:gd name="T57" fmla="*/ 72 h 95"/>
                  <a:gd name="T58" fmla="*/ 0 w 65"/>
                  <a:gd name="T59" fmla="*/ 64 h 95"/>
                  <a:gd name="T60" fmla="*/ 10 w 65"/>
                  <a:gd name="T61" fmla="*/ 65 h 95"/>
                  <a:gd name="T62" fmla="*/ 12 w 65"/>
                  <a:gd name="T63" fmla="*/ 72 h 95"/>
                  <a:gd name="T64" fmla="*/ 14 w 65"/>
                  <a:gd name="T65" fmla="*/ 78 h 95"/>
                  <a:gd name="T66" fmla="*/ 17 w 65"/>
                  <a:gd name="T67" fmla="*/ 82 h 95"/>
                  <a:gd name="T68" fmla="*/ 20 w 65"/>
                  <a:gd name="T69" fmla="*/ 84 h 95"/>
                  <a:gd name="T70" fmla="*/ 25 w 65"/>
                  <a:gd name="T71" fmla="*/ 84 h 95"/>
                  <a:gd name="T72" fmla="*/ 31 w 65"/>
                  <a:gd name="T73" fmla="*/ 84 h 95"/>
                  <a:gd name="T74" fmla="*/ 34 w 65"/>
                  <a:gd name="T75" fmla="*/ 82 h 95"/>
                  <a:gd name="T76" fmla="*/ 39 w 65"/>
                  <a:gd name="T77" fmla="*/ 78 h 95"/>
                  <a:gd name="T78" fmla="*/ 43 w 65"/>
                  <a:gd name="T79" fmla="*/ 72 h 95"/>
                  <a:gd name="T80" fmla="*/ 47 w 65"/>
                  <a:gd name="T81" fmla="*/ 64 h 95"/>
                  <a:gd name="T82" fmla="*/ 51 w 65"/>
                  <a:gd name="T83" fmla="*/ 55 h 95"/>
                  <a:gd name="T84" fmla="*/ 53 w 65"/>
                  <a:gd name="T85" fmla="*/ 45 h 95"/>
                  <a:gd name="T86" fmla="*/ 54 w 65"/>
                  <a:gd name="T87" fmla="*/ 37 h 95"/>
                  <a:gd name="T88" fmla="*/ 54 w 65"/>
                  <a:gd name="T89" fmla="*/ 28 h 95"/>
                  <a:gd name="T90" fmla="*/ 54 w 65"/>
                  <a:gd name="T91" fmla="*/ 23 h 95"/>
                  <a:gd name="T92" fmla="*/ 53 w 65"/>
                  <a:gd name="T93" fmla="*/ 19 h 95"/>
                  <a:gd name="T94" fmla="*/ 51 w 65"/>
                  <a:gd name="T95" fmla="*/ 15 h 95"/>
                  <a:gd name="T96" fmla="*/ 47 w 65"/>
                  <a:gd name="T97" fmla="*/ 13 h 95"/>
                  <a:gd name="T98" fmla="*/ 43 w 65"/>
                  <a:gd name="T99" fmla="*/ 11 h 95"/>
                  <a:gd name="T100" fmla="*/ 40 w 65"/>
                  <a:gd name="T101" fmla="*/ 10 h 95"/>
                  <a:gd name="T102" fmla="*/ 35 w 65"/>
                  <a:gd name="T103" fmla="*/ 11 h 95"/>
                  <a:gd name="T104" fmla="*/ 32 w 65"/>
                  <a:gd name="T105" fmla="*/ 13 h 95"/>
                  <a:gd name="T106" fmla="*/ 26 w 65"/>
                  <a:gd name="T107" fmla="*/ 17 h 95"/>
                  <a:gd name="T108" fmla="*/ 23 w 65"/>
                  <a:gd name="T109" fmla="*/ 20 h 95"/>
                  <a:gd name="T110" fmla="*/ 20 w 65"/>
                  <a:gd name="T111" fmla="*/ 27 h 95"/>
                  <a:gd name="T112" fmla="*/ 17 w 65"/>
                  <a:gd name="T113" fmla="*/ 35 h 95"/>
                  <a:gd name="T114" fmla="*/ 14 w 65"/>
                  <a:gd name="T115" fmla="*/ 44 h 95"/>
                  <a:gd name="T116" fmla="*/ 12 w 65"/>
                  <a:gd name="T117" fmla="*/ 52 h 95"/>
                  <a:gd name="T118" fmla="*/ 12 w 65"/>
                  <a:gd name="T119" fmla="*/ 59 h 95"/>
                  <a:gd name="T120" fmla="*/ 10 w 65"/>
                  <a:gd name="T121" fmla="*/ 65 h 9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
                  <a:gd name="T184" fmla="*/ 0 h 95"/>
                  <a:gd name="T185" fmla="*/ 65 w 65"/>
                  <a:gd name="T186" fmla="*/ 95 h 9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 h="95">
                    <a:moveTo>
                      <a:pt x="0" y="64"/>
                    </a:moveTo>
                    <a:lnTo>
                      <a:pt x="0" y="50"/>
                    </a:lnTo>
                    <a:lnTo>
                      <a:pt x="3" y="39"/>
                    </a:lnTo>
                    <a:lnTo>
                      <a:pt x="7" y="28"/>
                    </a:lnTo>
                    <a:lnTo>
                      <a:pt x="12" y="20"/>
                    </a:lnTo>
                    <a:lnTo>
                      <a:pt x="15" y="13"/>
                    </a:lnTo>
                    <a:lnTo>
                      <a:pt x="20" y="8"/>
                    </a:lnTo>
                    <a:lnTo>
                      <a:pt x="25" y="5"/>
                    </a:lnTo>
                    <a:lnTo>
                      <a:pt x="31" y="2"/>
                    </a:lnTo>
                    <a:lnTo>
                      <a:pt x="35" y="0"/>
                    </a:lnTo>
                    <a:lnTo>
                      <a:pt x="40" y="0"/>
                    </a:lnTo>
                    <a:lnTo>
                      <a:pt x="47" y="0"/>
                    </a:lnTo>
                    <a:lnTo>
                      <a:pt x="53" y="3"/>
                    </a:lnTo>
                    <a:lnTo>
                      <a:pt x="59" y="8"/>
                    </a:lnTo>
                    <a:lnTo>
                      <a:pt x="62" y="13"/>
                    </a:lnTo>
                    <a:lnTo>
                      <a:pt x="64" y="22"/>
                    </a:lnTo>
                    <a:lnTo>
                      <a:pt x="65" y="30"/>
                    </a:lnTo>
                    <a:lnTo>
                      <a:pt x="64" y="47"/>
                    </a:lnTo>
                    <a:lnTo>
                      <a:pt x="61" y="62"/>
                    </a:lnTo>
                    <a:lnTo>
                      <a:pt x="54" y="77"/>
                    </a:lnTo>
                    <a:lnTo>
                      <a:pt x="43" y="89"/>
                    </a:lnTo>
                    <a:lnTo>
                      <a:pt x="39" y="92"/>
                    </a:lnTo>
                    <a:lnTo>
                      <a:pt x="32" y="94"/>
                    </a:lnTo>
                    <a:lnTo>
                      <a:pt x="25" y="95"/>
                    </a:lnTo>
                    <a:lnTo>
                      <a:pt x="18" y="94"/>
                    </a:lnTo>
                    <a:lnTo>
                      <a:pt x="12" y="92"/>
                    </a:lnTo>
                    <a:lnTo>
                      <a:pt x="7" y="87"/>
                    </a:lnTo>
                    <a:lnTo>
                      <a:pt x="3" y="81"/>
                    </a:lnTo>
                    <a:lnTo>
                      <a:pt x="0" y="72"/>
                    </a:lnTo>
                    <a:lnTo>
                      <a:pt x="0" y="64"/>
                    </a:lnTo>
                    <a:close/>
                    <a:moveTo>
                      <a:pt x="10" y="65"/>
                    </a:moveTo>
                    <a:lnTo>
                      <a:pt x="12" y="72"/>
                    </a:lnTo>
                    <a:lnTo>
                      <a:pt x="14" y="78"/>
                    </a:lnTo>
                    <a:lnTo>
                      <a:pt x="17" y="82"/>
                    </a:lnTo>
                    <a:lnTo>
                      <a:pt x="20" y="84"/>
                    </a:lnTo>
                    <a:lnTo>
                      <a:pt x="25" y="84"/>
                    </a:lnTo>
                    <a:lnTo>
                      <a:pt x="31" y="84"/>
                    </a:lnTo>
                    <a:lnTo>
                      <a:pt x="34" y="82"/>
                    </a:lnTo>
                    <a:lnTo>
                      <a:pt x="39" y="78"/>
                    </a:lnTo>
                    <a:lnTo>
                      <a:pt x="43" y="72"/>
                    </a:lnTo>
                    <a:lnTo>
                      <a:pt x="47" y="64"/>
                    </a:lnTo>
                    <a:lnTo>
                      <a:pt x="51" y="55"/>
                    </a:lnTo>
                    <a:lnTo>
                      <a:pt x="53" y="45"/>
                    </a:lnTo>
                    <a:lnTo>
                      <a:pt x="54" y="37"/>
                    </a:lnTo>
                    <a:lnTo>
                      <a:pt x="54" y="28"/>
                    </a:lnTo>
                    <a:lnTo>
                      <a:pt x="54" y="23"/>
                    </a:lnTo>
                    <a:lnTo>
                      <a:pt x="53" y="19"/>
                    </a:lnTo>
                    <a:lnTo>
                      <a:pt x="51" y="15"/>
                    </a:lnTo>
                    <a:lnTo>
                      <a:pt x="47" y="13"/>
                    </a:lnTo>
                    <a:lnTo>
                      <a:pt x="43" y="11"/>
                    </a:lnTo>
                    <a:lnTo>
                      <a:pt x="40" y="10"/>
                    </a:lnTo>
                    <a:lnTo>
                      <a:pt x="35" y="11"/>
                    </a:lnTo>
                    <a:lnTo>
                      <a:pt x="32" y="13"/>
                    </a:lnTo>
                    <a:lnTo>
                      <a:pt x="26" y="17"/>
                    </a:lnTo>
                    <a:lnTo>
                      <a:pt x="23" y="20"/>
                    </a:lnTo>
                    <a:lnTo>
                      <a:pt x="20" y="27"/>
                    </a:lnTo>
                    <a:lnTo>
                      <a:pt x="17" y="35"/>
                    </a:lnTo>
                    <a:lnTo>
                      <a:pt x="14" y="44"/>
                    </a:lnTo>
                    <a:lnTo>
                      <a:pt x="12" y="52"/>
                    </a:lnTo>
                    <a:lnTo>
                      <a:pt x="12" y="59"/>
                    </a:lnTo>
                    <a:lnTo>
                      <a:pt x="10" y="65"/>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61" name="Freeform 2218"/>
              <p:cNvSpPr>
                <a:spLocks/>
              </p:cNvSpPr>
              <p:nvPr/>
            </p:nvSpPr>
            <p:spPr bwMode="auto">
              <a:xfrm>
                <a:off x="5068" y="3160"/>
                <a:ext cx="62" cy="92"/>
              </a:xfrm>
              <a:custGeom>
                <a:avLst/>
                <a:gdLst>
                  <a:gd name="T0" fmla="*/ 4 w 62"/>
                  <a:gd name="T1" fmla="*/ 92 h 92"/>
                  <a:gd name="T2" fmla="*/ 6 w 62"/>
                  <a:gd name="T3" fmla="*/ 85 h 92"/>
                  <a:gd name="T4" fmla="*/ 7 w 62"/>
                  <a:gd name="T5" fmla="*/ 76 h 92"/>
                  <a:gd name="T6" fmla="*/ 10 w 62"/>
                  <a:gd name="T7" fmla="*/ 68 h 92"/>
                  <a:gd name="T8" fmla="*/ 17 w 62"/>
                  <a:gd name="T9" fmla="*/ 53 h 92"/>
                  <a:gd name="T10" fmla="*/ 26 w 62"/>
                  <a:gd name="T11" fmla="*/ 37 h 92"/>
                  <a:gd name="T12" fmla="*/ 35 w 62"/>
                  <a:gd name="T13" fmla="*/ 23 h 92"/>
                  <a:gd name="T14" fmla="*/ 48 w 62"/>
                  <a:gd name="T15" fmla="*/ 9 h 92"/>
                  <a:gd name="T16" fmla="*/ 0 w 62"/>
                  <a:gd name="T17" fmla="*/ 9 h 92"/>
                  <a:gd name="T18" fmla="*/ 4 w 62"/>
                  <a:gd name="T19" fmla="*/ 0 h 92"/>
                  <a:gd name="T20" fmla="*/ 62 w 62"/>
                  <a:gd name="T21" fmla="*/ 0 h 92"/>
                  <a:gd name="T22" fmla="*/ 60 w 62"/>
                  <a:gd name="T23" fmla="*/ 9 h 92"/>
                  <a:gd name="T24" fmla="*/ 45 w 62"/>
                  <a:gd name="T25" fmla="*/ 25 h 92"/>
                  <a:gd name="T26" fmla="*/ 34 w 62"/>
                  <a:gd name="T27" fmla="*/ 45 h 92"/>
                  <a:gd name="T28" fmla="*/ 22 w 62"/>
                  <a:gd name="T29" fmla="*/ 68 h 92"/>
                  <a:gd name="T30" fmla="*/ 15 w 62"/>
                  <a:gd name="T31" fmla="*/ 92 h 92"/>
                  <a:gd name="T32" fmla="*/ 4 w 62"/>
                  <a:gd name="T33" fmla="*/ 92 h 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2"/>
                  <a:gd name="T52" fmla="*/ 0 h 92"/>
                  <a:gd name="T53" fmla="*/ 62 w 62"/>
                  <a:gd name="T54" fmla="*/ 92 h 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2" h="92">
                    <a:moveTo>
                      <a:pt x="4" y="92"/>
                    </a:moveTo>
                    <a:lnTo>
                      <a:pt x="6" y="85"/>
                    </a:lnTo>
                    <a:lnTo>
                      <a:pt x="7" y="76"/>
                    </a:lnTo>
                    <a:lnTo>
                      <a:pt x="10" y="68"/>
                    </a:lnTo>
                    <a:lnTo>
                      <a:pt x="17" y="53"/>
                    </a:lnTo>
                    <a:lnTo>
                      <a:pt x="26" y="37"/>
                    </a:lnTo>
                    <a:lnTo>
                      <a:pt x="35" y="23"/>
                    </a:lnTo>
                    <a:lnTo>
                      <a:pt x="48" y="9"/>
                    </a:lnTo>
                    <a:lnTo>
                      <a:pt x="0" y="9"/>
                    </a:lnTo>
                    <a:lnTo>
                      <a:pt x="4" y="0"/>
                    </a:lnTo>
                    <a:lnTo>
                      <a:pt x="62" y="0"/>
                    </a:lnTo>
                    <a:lnTo>
                      <a:pt x="60" y="9"/>
                    </a:lnTo>
                    <a:lnTo>
                      <a:pt x="45" y="25"/>
                    </a:lnTo>
                    <a:lnTo>
                      <a:pt x="34" y="45"/>
                    </a:lnTo>
                    <a:lnTo>
                      <a:pt x="22" y="68"/>
                    </a:lnTo>
                    <a:lnTo>
                      <a:pt x="15" y="92"/>
                    </a:lnTo>
                    <a:lnTo>
                      <a:pt x="4" y="92"/>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62" name="Freeform 2219"/>
              <p:cNvSpPr>
                <a:spLocks noEditPoints="1"/>
              </p:cNvSpPr>
              <p:nvPr/>
            </p:nvSpPr>
            <p:spPr bwMode="auto">
              <a:xfrm>
                <a:off x="5133" y="3158"/>
                <a:ext cx="66" cy="95"/>
              </a:xfrm>
              <a:custGeom>
                <a:avLst/>
                <a:gdLst>
                  <a:gd name="T0" fmla="*/ 0 w 66"/>
                  <a:gd name="T1" fmla="*/ 64 h 95"/>
                  <a:gd name="T2" fmla="*/ 0 w 66"/>
                  <a:gd name="T3" fmla="*/ 50 h 95"/>
                  <a:gd name="T4" fmla="*/ 4 w 66"/>
                  <a:gd name="T5" fmla="*/ 39 h 95"/>
                  <a:gd name="T6" fmla="*/ 8 w 66"/>
                  <a:gd name="T7" fmla="*/ 28 h 95"/>
                  <a:gd name="T8" fmla="*/ 12 w 66"/>
                  <a:gd name="T9" fmla="*/ 20 h 95"/>
                  <a:gd name="T10" fmla="*/ 16 w 66"/>
                  <a:gd name="T11" fmla="*/ 13 h 95"/>
                  <a:gd name="T12" fmla="*/ 20 w 66"/>
                  <a:gd name="T13" fmla="*/ 8 h 95"/>
                  <a:gd name="T14" fmla="*/ 26 w 66"/>
                  <a:gd name="T15" fmla="*/ 5 h 95"/>
                  <a:gd name="T16" fmla="*/ 31 w 66"/>
                  <a:gd name="T17" fmla="*/ 2 h 95"/>
                  <a:gd name="T18" fmla="*/ 36 w 66"/>
                  <a:gd name="T19" fmla="*/ 0 h 95"/>
                  <a:gd name="T20" fmla="*/ 41 w 66"/>
                  <a:gd name="T21" fmla="*/ 0 h 95"/>
                  <a:gd name="T22" fmla="*/ 48 w 66"/>
                  <a:gd name="T23" fmla="*/ 0 h 95"/>
                  <a:gd name="T24" fmla="*/ 53 w 66"/>
                  <a:gd name="T25" fmla="*/ 3 h 95"/>
                  <a:gd name="T26" fmla="*/ 59 w 66"/>
                  <a:gd name="T27" fmla="*/ 8 h 95"/>
                  <a:gd name="T28" fmla="*/ 62 w 66"/>
                  <a:gd name="T29" fmla="*/ 13 h 95"/>
                  <a:gd name="T30" fmla="*/ 64 w 66"/>
                  <a:gd name="T31" fmla="*/ 22 h 95"/>
                  <a:gd name="T32" fmla="*/ 66 w 66"/>
                  <a:gd name="T33" fmla="*/ 30 h 95"/>
                  <a:gd name="T34" fmla="*/ 64 w 66"/>
                  <a:gd name="T35" fmla="*/ 47 h 95"/>
                  <a:gd name="T36" fmla="*/ 61 w 66"/>
                  <a:gd name="T37" fmla="*/ 62 h 95"/>
                  <a:gd name="T38" fmla="*/ 54 w 66"/>
                  <a:gd name="T39" fmla="*/ 77 h 95"/>
                  <a:gd name="T40" fmla="*/ 44 w 66"/>
                  <a:gd name="T41" fmla="*/ 89 h 95"/>
                  <a:gd name="T42" fmla="*/ 39 w 66"/>
                  <a:gd name="T43" fmla="*/ 92 h 95"/>
                  <a:gd name="T44" fmla="*/ 33 w 66"/>
                  <a:gd name="T45" fmla="*/ 94 h 95"/>
                  <a:gd name="T46" fmla="*/ 26 w 66"/>
                  <a:gd name="T47" fmla="*/ 95 h 95"/>
                  <a:gd name="T48" fmla="*/ 19 w 66"/>
                  <a:gd name="T49" fmla="*/ 94 h 95"/>
                  <a:gd name="T50" fmla="*/ 12 w 66"/>
                  <a:gd name="T51" fmla="*/ 92 h 95"/>
                  <a:gd name="T52" fmla="*/ 8 w 66"/>
                  <a:gd name="T53" fmla="*/ 87 h 95"/>
                  <a:gd name="T54" fmla="*/ 4 w 66"/>
                  <a:gd name="T55" fmla="*/ 81 h 95"/>
                  <a:gd name="T56" fmla="*/ 0 w 66"/>
                  <a:gd name="T57" fmla="*/ 72 h 95"/>
                  <a:gd name="T58" fmla="*/ 0 w 66"/>
                  <a:gd name="T59" fmla="*/ 64 h 95"/>
                  <a:gd name="T60" fmla="*/ 11 w 66"/>
                  <a:gd name="T61" fmla="*/ 65 h 95"/>
                  <a:gd name="T62" fmla="*/ 12 w 66"/>
                  <a:gd name="T63" fmla="*/ 72 h 95"/>
                  <a:gd name="T64" fmla="*/ 14 w 66"/>
                  <a:gd name="T65" fmla="*/ 78 h 95"/>
                  <a:gd name="T66" fmla="*/ 17 w 66"/>
                  <a:gd name="T67" fmla="*/ 82 h 95"/>
                  <a:gd name="T68" fmla="*/ 20 w 66"/>
                  <a:gd name="T69" fmla="*/ 84 h 95"/>
                  <a:gd name="T70" fmla="*/ 26 w 66"/>
                  <a:gd name="T71" fmla="*/ 84 h 95"/>
                  <a:gd name="T72" fmla="*/ 31 w 66"/>
                  <a:gd name="T73" fmla="*/ 84 h 95"/>
                  <a:gd name="T74" fmla="*/ 34 w 66"/>
                  <a:gd name="T75" fmla="*/ 82 h 95"/>
                  <a:gd name="T76" fmla="*/ 39 w 66"/>
                  <a:gd name="T77" fmla="*/ 78 h 95"/>
                  <a:gd name="T78" fmla="*/ 44 w 66"/>
                  <a:gd name="T79" fmla="*/ 72 h 95"/>
                  <a:gd name="T80" fmla="*/ 48 w 66"/>
                  <a:gd name="T81" fmla="*/ 64 h 95"/>
                  <a:gd name="T82" fmla="*/ 51 w 66"/>
                  <a:gd name="T83" fmla="*/ 55 h 95"/>
                  <a:gd name="T84" fmla="*/ 53 w 66"/>
                  <a:gd name="T85" fmla="*/ 45 h 95"/>
                  <a:gd name="T86" fmla="*/ 54 w 66"/>
                  <a:gd name="T87" fmla="*/ 37 h 95"/>
                  <a:gd name="T88" fmla="*/ 54 w 66"/>
                  <a:gd name="T89" fmla="*/ 28 h 95"/>
                  <a:gd name="T90" fmla="*/ 54 w 66"/>
                  <a:gd name="T91" fmla="*/ 23 h 95"/>
                  <a:gd name="T92" fmla="*/ 53 w 66"/>
                  <a:gd name="T93" fmla="*/ 19 h 95"/>
                  <a:gd name="T94" fmla="*/ 51 w 66"/>
                  <a:gd name="T95" fmla="*/ 15 h 95"/>
                  <a:gd name="T96" fmla="*/ 48 w 66"/>
                  <a:gd name="T97" fmla="*/ 13 h 95"/>
                  <a:gd name="T98" fmla="*/ 44 w 66"/>
                  <a:gd name="T99" fmla="*/ 11 h 95"/>
                  <a:gd name="T100" fmla="*/ 41 w 66"/>
                  <a:gd name="T101" fmla="*/ 10 h 95"/>
                  <a:gd name="T102" fmla="*/ 36 w 66"/>
                  <a:gd name="T103" fmla="*/ 11 h 95"/>
                  <a:gd name="T104" fmla="*/ 33 w 66"/>
                  <a:gd name="T105" fmla="*/ 13 h 95"/>
                  <a:gd name="T106" fmla="*/ 28 w 66"/>
                  <a:gd name="T107" fmla="*/ 17 h 95"/>
                  <a:gd name="T108" fmla="*/ 24 w 66"/>
                  <a:gd name="T109" fmla="*/ 20 h 95"/>
                  <a:gd name="T110" fmla="*/ 20 w 66"/>
                  <a:gd name="T111" fmla="*/ 27 h 95"/>
                  <a:gd name="T112" fmla="*/ 17 w 66"/>
                  <a:gd name="T113" fmla="*/ 35 h 95"/>
                  <a:gd name="T114" fmla="*/ 14 w 66"/>
                  <a:gd name="T115" fmla="*/ 44 h 95"/>
                  <a:gd name="T116" fmla="*/ 12 w 66"/>
                  <a:gd name="T117" fmla="*/ 52 h 95"/>
                  <a:gd name="T118" fmla="*/ 12 w 66"/>
                  <a:gd name="T119" fmla="*/ 59 h 95"/>
                  <a:gd name="T120" fmla="*/ 11 w 66"/>
                  <a:gd name="T121" fmla="*/ 65 h 9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6"/>
                  <a:gd name="T184" fmla="*/ 0 h 95"/>
                  <a:gd name="T185" fmla="*/ 66 w 66"/>
                  <a:gd name="T186" fmla="*/ 95 h 9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6" h="95">
                    <a:moveTo>
                      <a:pt x="0" y="64"/>
                    </a:moveTo>
                    <a:lnTo>
                      <a:pt x="0" y="50"/>
                    </a:lnTo>
                    <a:lnTo>
                      <a:pt x="4" y="39"/>
                    </a:lnTo>
                    <a:lnTo>
                      <a:pt x="8" y="28"/>
                    </a:lnTo>
                    <a:lnTo>
                      <a:pt x="12" y="20"/>
                    </a:lnTo>
                    <a:lnTo>
                      <a:pt x="16" y="13"/>
                    </a:lnTo>
                    <a:lnTo>
                      <a:pt x="20" y="8"/>
                    </a:lnTo>
                    <a:lnTo>
                      <a:pt x="26" y="5"/>
                    </a:lnTo>
                    <a:lnTo>
                      <a:pt x="31" y="2"/>
                    </a:lnTo>
                    <a:lnTo>
                      <a:pt x="36" y="0"/>
                    </a:lnTo>
                    <a:lnTo>
                      <a:pt x="41" y="0"/>
                    </a:lnTo>
                    <a:lnTo>
                      <a:pt x="48" y="0"/>
                    </a:lnTo>
                    <a:lnTo>
                      <a:pt x="53" y="3"/>
                    </a:lnTo>
                    <a:lnTo>
                      <a:pt x="59" y="8"/>
                    </a:lnTo>
                    <a:lnTo>
                      <a:pt x="62" y="13"/>
                    </a:lnTo>
                    <a:lnTo>
                      <a:pt x="64" y="22"/>
                    </a:lnTo>
                    <a:lnTo>
                      <a:pt x="66" y="30"/>
                    </a:lnTo>
                    <a:lnTo>
                      <a:pt x="64" y="47"/>
                    </a:lnTo>
                    <a:lnTo>
                      <a:pt x="61" y="62"/>
                    </a:lnTo>
                    <a:lnTo>
                      <a:pt x="54" y="77"/>
                    </a:lnTo>
                    <a:lnTo>
                      <a:pt x="44" y="89"/>
                    </a:lnTo>
                    <a:lnTo>
                      <a:pt x="39" y="92"/>
                    </a:lnTo>
                    <a:lnTo>
                      <a:pt x="33" y="94"/>
                    </a:lnTo>
                    <a:lnTo>
                      <a:pt x="26" y="95"/>
                    </a:lnTo>
                    <a:lnTo>
                      <a:pt x="19" y="94"/>
                    </a:lnTo>
                    <a:lnTo>
                      <a:pt x="12" y="92"/>
                    </a:lnTo>
                    <a:lnTo>
                      <a:pt x="8" y="87"/>
                    </a:lnTo>
                    <a:lnTo>
                      <a:pt x="4" y="81"/>
                    </a:lnTo>
                    <a:lnTo>
                      <a:pt x="0" y="72"/>
                    </a:lnTo>
                    <a:lnTo>
                      <a:pt x="0" y="64"/>
                    </a:lnTo>
                    <a:close/>
                    <a:moveTo>
                      <a:pt x="11" y="65"/>
                    </a:moveTo>
                    <a:lnTo>
                      <a:pt x="12" y="72"/>
                    </a:lnTo>
                    <a:lnTo>
                      <a:pt x="14" y="78"/>
                    </a:lnTo>
                    <a:lnTo>
                      <a:pt x="17" y="82"/>
                    </a:lnTo>
                    <a:lnTo>
                      <a:pt x="20" y="84"/>
                    </a:lnTo>
                    <a:lnTo>
                      <a:pt x="26" y="84"/>
                    </a:lnTo>
                    <a:lnTo>
                      <a:pt x="31" y="84"/>
                    </a:lnTo>
                    <a:lnTo>
                      <a:pt x="34" y="82"/>
                    </a:lnTo>
                    <a:lnTo>
                      <a:pt x="39" y="78"/>
                    </a:lnTo>
                    <a:lnTo>
                      <a:pt x="44" y="72"/>
                    </a:lnTo>
                    <a:lnTo>
                      <a:pt x="48" y="64"/>
                    </a:lnTo>
                    <a:lnTo>
                      <a:pt x="51" y="55"/>
                    </a:lnTo>
                    <a:lnTo>
                      <a:pt x="53" y="45"/>
                    </a:lnTo>
                    <a:lnTo>
                      <a:pt x="54" y="37"/>
                    </a:lnTo>
                    <a:lnTo>
                      <a:pt x="54" y="28"/>
                    </a:lnTo>
                    <a:lnTo>
                      <a:pt x="54" y="23"/>
                    </a:lnTo>
                    <a:lnTo>
                      <a:pt x="53" y="19"/>
                    </a:lnTo>
                    <a:lnTo>
                      <a:pt x="51" y="15"/>
                    </a:lnTo>
                    <a:lnTo>
                      <a:pt x="48" y="13"/>
                    </a:lnTo>
                    <a:lnTo>
                      <a:pt x="44" y="11"/>
                    </a:lnTo>
                    <a:lnTo>
                      <a:pt x="41" y="10"/>
                    </a:lnTo>
                    <a:lnTo>
                      <a:pt x="36" y="11"/>
                    </a:lnTo>
                    <a:lnTo>
                      <a:pt x="33" y="13"/>
                    </a:lnTo>
                    <a:lnTo>
                      <a:pt x="28" y="17"/>
                    </a:lnTo>
                    <a:lnTo>
                      <a:pt x="24" y="20"/>
                    </a:lnTo>
                    <a:lnTo>
                      <a:pt x="20" y="27"/>
                    </a:lnTo>
                    <a:lnTo>
                      <a:pt x="17" y="35"/>
                    </a:lnTo>
                    <a:lnTo>
                      <a:pt x="14" y="44"/>
                    </a:lnTo>
                    <a:lnTo>
                      <a:pt x="12" y="52"/>
                    </a:lnTo>
                    <a:lnTo>
                      <a:pt x="12" y="59"/>
                    </a:lnTo>
                    <a:lnTo>
                      <a:pt x="11" y="65"/>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63" name="Freeform 2220"/>
              <p:cNvSpPr>
                <a:spLocks noEditPoints="1"/>
              </p:cNvSpPr>
              <p:nvPr/>
            </p:nvSpPr>
            <p:spPr bwMode="auto">
              <a:xfrm>
                <a:off x="5389" y="3158"/>
                <a:ext cx="64" cy="95"/>
              </a:xfrm>
              <a:custGeom>
                <a:avLst/>
                <a:gdLst>
                  <a:gd name="T0" fmla="*/ 15 w 64"/>
                  <a:gd name="T1" fmla="*/ 37 h 95"/>
                  <a:gd name="T2" fmla="*/ 10 w 64"/>
                  <a:gd name="T3" fmla="*/ 28 h 95"/>
                  <a:gd name="T4" fmla="*/ 10 w 64"/>
                  <a:gd name="T5" fmla="*/ 19 h 95"/>
                  <a:gd name="T6" fmla="*/ 15 w 64"/>
                  <a:gd name="T7" fmla="*/ 10 h 95"/>
                  <a:gd name="T8" fmla="*/ 25 w 64"/>
                  <a:gd name="T9" fmla="*/ 2 h 95"/>
                  <a:gd name="T10" fmla="*/ 37 w 64"/>
                  <a:gd name="T11" fmla="*/ 0 h 95"/>
                  <a:gd name="T12" fmla="*/ 50 w 64"/>
                  <a:gd name="T13" fmla="*/ 3 h 95"/>
                  <a:gd name="T14" fmla="*/ 60 w 64"/>
                  <a:gd name="T15" fmla="*/ 10 h 95"/>
                  <a:gd name="T16" fmla="*/ 64 w 64"/>
                  <a:gd name="T17" fmla="*/ 22 h 95"/>
                  <a:gd name="T18" fmla="*/ 60 w 64"/>
                  <a:gd name="T19" fmla="*/ 33 h 95"/>
                  <a:gd name="T20" fmla="*/ 54 w 64"/>
                  <a:gd name="T21" fmla="*/ 40 h 95"/>
                  <a:gd name="T22" fmla="*/ 54 w 64"/>
                  <a:gd name="T23" fmla="*/ 47 h 95"/>
                  <a:gd name="T24" fmla="*/ 59 w 64"/>
                  <a:gd name="T25" fmla="*/ 55 h 95"/>
                  <a:gd name="T26" fmla="*/ 59 w 64"/>
                  <a:gd name="T27" fmla="*/ 70 h 95"/>
                  <a:gd name="T28" fmla="*/ 50 w 64"/>
                  <a:gd name="T29" fmla="*/ 86 h 95"/>
                  <a:gd name="T30" fmla="*/ 40 w 64"/>
                  <a:gd name="T31" fmla="*/ 92 h 95"/>
                  <a:gd name="T32" fmla="*/ 26 w 64"/>
                  <a:gd name="T33" fmla="*/ 95 h 95"/>
                  <a:gd name="T34" fmla="*/ 13 w 64"/>
                  <a:gd name="T35" fmla="*/ 92 h 95"/>
                  <a:gd name="T36" fmla="*/ 3 w 64"/>
                  <a:gd name="T37" fmla="*/ 82 h 95"/>
                  <a:gd name="T38" fmla="*/ 0 w 64"/>
                  <a:gd name="T39" fmla="*/ 69 h 95"/>
                  <a:gd name="T40" fmla="*/ 3 w 64"/>
                  <a:gd name="T41" fmla="*/ 56 h 95"/>
                  <a:gd name="T42" fmla="*/ 9 w 64"/>
                  <a:gd name="T43" fmla="*/ 47 h 95"/>
                  <a:gd name="T44" fmla="*/ 20 w 64"/>
                  <a:gd name="T45" fmla="*/ 40 h 95"/>
                  <a:gd name="T46" fmla="*/ 20 w 64"/>
                  <a:gd name="T47" fmla="*/ 30 h 95"/>
                  <a:gd name="T48" fmla="*/ 28 w 64"/>
                  <a:gd name="T49" fmla="*/ 35 h 95"/>
                  <a:gd name="T50" fmla="*/ 40 w 64"/>
                  <a:gd name="T51" fmla="*/ 37 h 95"/>
                  <a:gd name="T52" fmla="*/ 47 w 64"/>
                  <a:gd name="T53" fmla="*/ 31 h 95"/>
                  <a:gd name="T54" fmla="*/ 52 w 64"/>
                  <a:gd name="T55" fmla="*/ 27 h 95"/>
                  <a:gd name="T56" fmla="*/ 52 w 64"/>
                  <a:gd name="T57" fmla="*/ 19 h 95"/>
                  <a:gd name="T58" fmla="*/ 43 w 64"/>
                  <a:gd name="T59" fmla="*/ 11 h 95"/>
                  <a:gd name="T60" fmla="*/ 34 w 64"/>
                  <a:gd name="T61" fmla="*/ 11 h 95"/>
                  <a:gd name="T62" fmla="*/ 25 w 64"/>
                  <a:gd name="T63" fmla="*/ 15 h 95"/>
                  <a:gd name="T64" fmla="*/ 20 w 64"/>
                  <a:gd name="T65" fmla="*/ 22 h 95"/>
                  <a:gd name="T66" fmla="*/ 12 w 64"/>
                  <a:gd name="T67" fmla="*/ 70 h 95"/>
                  <a:gd name="T68" fmla="*/ 13 w 64"/>
                  <a:gd name="T69" fmla="*/ 77 h 95"/>
                  <a:gd name="T70" fmla="*/ 20 w 64"/>
                  <a:gd name="T71" fmla="*/ 82 h 95"/>
                  <a:gd name="T72" fmla="*/ 28 w 64"/>
                  <a:gd name="T73" fmla="*/ 84 h 95"/>
                  <a:gd name="T74" fmla="*/ 39 w 64"/>
                  <a:gd name="T75" fmla="*/ 81 h 95"/>
                  <a:gd name="T76" fmla="*/ 47 w 64"/>
                  <a:gd name="T77" fmla="*/ 69 h 95"/>
                  <a:gd name="T78" fmla="*/ 47 w 64"/>
                  <a:gd name="T79" fmla="*/ 55 h 95"/>
                  <a:gd name="T80" fmla="*/ 39 w 64"/>
                  <a:gd name="T81" fmla="*/ 48 h 95"/>
                  <a:gd name="T82" fmla="*/ 26 w 64"/>
                  <a:gd name="T83" fmla="*/ 48 h 95"/>
                  <a:gd name="T84" fmla="*/ 18 w 64"/>
                  <a:gd name="T85" fmla="*/ 53 h 95"/>
                  <a:gd name="T86" fmla="*/ 12 w 64"/>
                  <a:gd name="T87" fmla="*/ 64 h 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
                  <a:gd name="T133" fmla="*/ 0 h 95"/>
                  <a:gd name="T134" fmla="*/ 64 w 64"/>
                  <a:gd name="T135" fmla="*/ 95 h 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 h="95">
                    <a:moveTo>
                      <a:pt x="20" y="40"/>
                    </a:moveTo>
                    <a:lnTo>
                      <a:pt x="15" y="37"/>
                    </a:lnTo>
                    <a:lnTo>
                      <a:pt x="12" y="33"/>
                    </a:lnTo>
                    <a:lnTo>
                      <a:pt x="10" y="28"/>
                    </a:lnTo>
                    <a:lnTo>
                      <a:pt x="9" y="25"/>
                    </a:lnTo>
                    <a:lnTo>
                      <a:pt x="10" y="19"/>
                    </a:lnTo>
                    <a:lnTo>
                      <a:pt x="12" y="13"/>
                    </a:lnTo>
                    <a:lnTo>
                      <a:pt x="15" y="10"/>
                    </a:lnTo>
                    <a:lnTo>
                      <a:pt x="20" y="5"/>
                    </a:lnTo>
                    <a:lnTo>
                      <a:pt x="25" y="2"/>
                    </a:lnTo>
                    <a:lnTo>
                      <a:pt x="30" y="0"/>
                    </a:lnTo>
                    <a:lnTo>
                      <a:pt x="37" y="0"/>
                    </a:lnTo>
                    <a:lnTo>
                      <a:pt x="45" y="0"/>
                    </a:lnTo>
                    <a:lnTo>
                      <a:pt x="50" y="3"/>
                    </a:lnTo>
                    <a:lnTo>
                      <a:pt x="57" y="6"/>
                    </a:lnTo>
                    <a:lnTo>
                      <a:pt x="60" y="10"/>
                    </a:lnTo>
                    <a:lnTo>
                      <a:pt x="62" y="17"/>
                    </a:lnTo>
                    <a:lnTo>
                      <a:pt x="64" y="22"/>
                    </a:lnTo>
                    <a:lnTo>
                      <a:pt x="62" y="28"/>
                    </a:lnTo>
                    <a:lnTo>
                      <a:pt x="60" y="33"/>
                    </a:lnTo>
                    <a:lnTo>
                      <a:pt x="57" y="37"/>
                    </a:lnTo>
                    <a:lnTo>
                      <a:pt x="54" y="40"/>
                    </a:lnTo>
                    <a:lnTo>
                      <a:pt x="48" y="42"/>
                    </a:lnTo>
                    <a:lnTo>
                      <a:pt x="54" y="47"/>
                    </a:lnTo>
                    <a:lnTo>
                      <a:pt x="57" y="50"/>
                    </a:lnTo>
                    <a:lnTo>
                      <a:pt x="59" y="55"/>
                    </a:lnTo>
                    <a:lnTo>
                      <a:pt x="59" y="62"/>
                    </a:lnTo>
                    <a:lnTo>
                      <a:pt x="59" y="70"/>
                    </a:lnTo>
                    <a:lnTo>
                      <a:pt x="56" y="78"/>
                    </a:lnTo>
                    <a:lnTo>
                      <a:pt x="50" y="86"/>
                    </a:lnTo>
                    <a:lnTo>
                      <a:pt x="45" y="89"/>
                    </a:lnTo>
                    <a:lnTo>
                      <a:pt x="40" y="92"/>
                    </a:lnTo>
                    <a:lnTo>
                      <a:pt x="34" y="94"/>
                    </a:lnTo>
                    <a:lnTo>
                      <a:pt x="26" y="95"/>
                    </a:lnTo>
                    <a:lnTo>
                      <a:pt x="20" y="94"/>
                    </a:lnTo>
                    <a:lnTo>
                      <a:pt x="13" y="92"/>
                    </a:lnTo>
                    <a:lnTo>
                      <a:pt x="9" y="87"/>
                    </a:lnTo>
                    <a:lnTo>
                      <a:pt x="3" y="82"/>
                    </a:lnTo>
                    <a:lnTo>
                      <a:pt x="1" y="75"/>
                    </a:lnTo>
                    <a:lnTo>
                      <a:pt x="0" y="69"/>
                    </a:lnTo>
                    <a:lnTo>
                      <a:pt x="1" y="62"/>
                    </a:lnTo>
                    <a:lnTo>
                      <a:pt x="3" y="56"/>
                    </a:lnTo>
                    <a:lnTo>
                      <a:pt x="4" y="50"/>
                    </a:lnTo>
                    <a:lnTo>
                      <a:pt x="9" y="47"/>
                    </a:lnTo>
                    <a:lnTo>
                      <a:pt x="13" y="44"/>
                    </a:lnTo>
                    <a:lnTo>
                      <a:pt x="20" y="40"/>
                    </a:lnTo>
                    <a:close/>
                    <a:moveTo>
                      <a:pt x="20" y="25"/>
                    </a:moveTo>
                    <a:lnTo>
                      <a:pt x="20" y="30"/>
                    </a:lnTo>
                    <a:lnTo>
                      <a:pt x="23" y="33"/>
                    </a:lnTo>
                    <a:lnTo>
                      <a:pt x="28" y="35"/>
                    </a:lnTo>
                    <a:lnTo>
                      <a:pt x="35" y="37"/>
                    </a:lnTo>
                    <a:lnTo>
                      <a:pt x="40" y="37"/>
                    </a:lnTo>
                    <a:lnTo>
                      <a:pt x="43" y="35"/>
                    </a:lnTo>
                    <a:lnTo>
                      <a:pt x="47" y="31"/>
                    </a:lnTo>
                    <a:lnTo>
                      <a:pt x="50" y="30"/>
                    </a:lnTo>
                    <a:lnTo>
                      <a:pt x="52" y="27"/>
                    </a:lnTo>
                    <a:lnTo>
                      <a:pt x="52" y="22"/>
                    </a:lnTo>
                    <a:lnTo>
                      <a:pt x="52" y="19"/>
                    </a:lnTo>
                    <a:lnTo>
                      <a:pt x="48" y="13"/>
                    </a:lnTo>
                    <a:lnTo>
                      <a:pt x="43" y="11"/>
                    </a:lnTo>
                    <a:lnTo>
                      <a:pt x="39" y="10"/>
                    </a:lnTo>
                    <a:lnTo>
                      <a:pt x="34" y="11"/>
                    </a:lnTo>
                    <a:lnTo>
                      <a:pt x="28" y="13"/>
                    </a:lnTo>
                    <a:lnTo>
                      <a:pt x="25" y="15"/>
                    </a:lnTo>
                    <a:lnTo>
                      <a:pt x="21" y="19"/>
                    </a:lnTo>
                    <a:lnTo>
                      <a:pt x="20" y="22"/>
                    </a:lnTo>
                    <a:lnTo>
                      <a:pt x="20" y="25"/>
                    </a:lnTo>
                    <a:close/>
                    <a:moveTo>
                      <a:pt x="12" y="70"/>
                    </a:moveTo>
                    <a:lnTo>
                      <a:pt x="12" y="73"/>
                    </a:lnTo>
                    <a:lnTo>
                      <a:pt x="13" y="77"/>
                    </a:lnTo>
                    <a:lnTo>
                      <a:pt x="17" y="81"/>
                    </a:lnTo>
                    <a:lnTo>
                      <a:pt x="20" y="82"/>
                    </a:lnTo>
                    <a:lnTo>
                      <a:pt x="23" y="84"/>
                    </a:lnTo>
                    <a:lnTo>
                      <a:pt x="28" y="84"/>
                    </a:lnTo>
                    <a:lnTo>
                      <a:pt x="34" y="84"/>
                    </a:lnTo>
                    <a:lnTo>
                      <a:pt x="39" y="81"/>
                    </a:lnTo>
                    <a:lnTo>
                      <a:pt x="43" y="75"/>
                    </a:lnTo>
                    <a:lnTo>
                      <a:pt x="47" y="69"/>
                    </a:lnTo>
                    <a:lnTo>
                      <a:pt x="48" y="62"/>
                    </a:lnTo>
                    <a:lnTo>
                      <a:pt x="47" y="55"/>
                    </a:lnTo>
                    <a:lnTo>
                      <a:pt x="43" y="52"/>
                    </a:lnTo>
                    <a:lnTo>
                      <a:pt x="39" y="48"/>
                    </a:lnTo>
                    <a:lnTo>
                      <a:pt x="34" y="47"/>
                    </a:lnTo>
                    <a:lnTo>
                      <a:pt x="26" y="48"/>
                    </a:lnTo>
                    <a:lnTo>
                      <a:pt x="21" y="50"/>
                    </a:lnTo>
                    <a:lnTo>
                      <a:pt x="18" y="53"/>
                    </a:lnTo>
                    <a:lnTo>
                      <a:pt x="15" y="59"/>
                    </a:lnTo>
                    <a:lnTo>
                      <a:pt x="12" y="64"/>
                    </a:lnTo>
                    <a:lnTo>
                      <a:pt x="12" y="70"/>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464" name="Freeform 2221"/>
              <p:cNvSpPr>
                <a:spLocks noEditPoints="1"/>
              </p:cNvSpPr>
              <p:nvPr/>
            </p:nvSpPr>
            <p:spPr bwMode="auto">
              <a:xfrm>
                <a:off x="5459" y="3158"/>
                <a:ext cx="65" cy="95"/>
              </a:xfrm>
              <a:custGeom>
                <a:avLst/>
                <a:gdLst>
                  <a:gd name="T0" fmla="*/ 0 w 65"/>
                  <a:gd name="T1" fmla="*/ 64 h 95"/>
                  <a:gd name="T2" fmla="*/ 0 w 65"/>
                  <a:gd name="T3" fmla="*/ 50 h 95"/>
                  <a:gd name="T4" fmla="*/ 4 w 65"/>
                  <a:gd name="T5" fmla="*/ 39 h 95"/>
                  <a:gd name="T6" fmla="*/ 7 w 65"/>
                  <a:gd name="T7" fmla="*/ 28 h 95"/>
                  <a:gd name="T8" fmla="*/ 12 w 65"/>
                  <a:gd name="T9" fmla="*/ 20 h 95"/>
                  <a:gd name="T10" fmla="*/ 15 w 65"/>
                  <a:gd name="T11" fmla="*/ 13 h 95"/>
                  <a:gd name="T12" fmla="*/ 20 w 65"/>
                  <a:gd name="T13" fmla="*/ 8 h 95"/>
                  <a:gd name="T14" fmla="*/ 26 w 65"/>
                  <a:gd name="T15" fmla="*/ 5 h 95"/>
                  <a:gd name="T16" fmla="*/ 31 w 65"/>
                  <a:gd name="T17" fmla="*/ 2 h 95"/>
                  <a:gd name="T18" fmla="*/ 36 w 65"/>
                  <a:gd name="T19" fmla="*/ 0 h 95"/>
                  <a:gd name="T20" fmla="*/ 40 w 65"/>
                  <a:gd name="T21" fmla="*/ 0 h 95"/>
                  <a:gd name="T22" fmla="*/ 48 w 65"/>
                  <a:gd name="T23" fmla="*/ 0 h 95"/>
                  <a:gd name="T24" fmla="*/ 53 w 65"/>
                  <a:gd name="T25" fmla="*/ 3 h 95"/>
                  <a:gd name="T26" fmla="*/ 59 w 65"/>
                  <a:gd name="T27" fmla="*/ 8 h 95"/>
                  <a:gd name="T28" fmla="*/ 62 w 65"/>
                  <a:gd name="T29" fmla="*/ 13 h 95"/>
                  <a:gd name="T30" fmla="*/ 64 w 65"/>
                  <a:gd name="T31" fmla="*/ 22 h 95"/>
                  <a:gd name="T32" fmla="*/ 65 w 65"/>
                  <a:gd name="T33" fmla="*/ 30 h 95"/>
                  <a:gd name="T34" fmla="*/ 64 w 65"/>
                  <a:gd name="T35" fmla="*/ 47 h 95"/>
                  <a:gd name="T36" fmla="*/ 61 w 65"/>
                  <a:gd name="T37" fmla="*/ 62 h 95"/>
                  <a:gd name="T38" fmla="*/ 54 w 65"/>
                  <a:gd name="T39" fmla="*/ 77 h 95"/>
                  <a:gd name="T40" fmla="*/ 44 w 65"/>
                  <a:gd name="T41" fmla="*/ 89 h 95"/>
                  <a:gd name="T42" fmla="*/ 39 w 65"/>
                  <a:gd name="T43" fmla="*/ 92 h 95"/>
                  <a:gd name="T44" fmla="*/ 32 w 65"/>
                  <a:gd name="T45" fmla="*/ 94 h 95"/>
                  <a:gd name="T46" fmla="*/ 26 w 65"/>
                  <a:gd name="T47" fmla="*/ 95 h 95"/>
                  <a:gd name="T48" fmla="*/ 19 w 65"/>
                  <a:gd name="T49" fmla="*/ 94 h 95"/>
                  <a:gd name="T50" fmla="*/ 12 w 65"/>
                  <a:gd name="T51" fmla="*/ 92 h 95"/>
                  <a:gd name="T52" fmla="*/ 7 w 65"/>
                  <a:gd name="T53" fmla="*/ 87 h 95"/>
                  <a:gd name="T54" fmla="*/ 4 w 65"/>
                  <a:gd name="T55" fmla="*/ 81 h 95"/>
                  <a:gd name="T56" fmla="*/ 0 w 65"/>
                  <a:gd name="T57" fmla="*/ 72 h 95"/>
                  <a:gd name="T58" fmla="*/ 0 w 65"/>
                  <a:gd name="T59" fmla="*/ 64 h 95"/>
                  <a:gd name="T60" fmla="*/ 11 w 65"/>
                  <a:gd name="T61" fmla="*/ 65 h 95"/>
                  <a:gd name="T62" fmla="*/ 12 w 65"/>
                  <a:gd name="T63" fmla="*/ 72 h 95"/>
                  <a:gd name="T64" fmla="*/ 14 w 65"/>
                  <a:gd name="T65" fmla="*/ 78 h 95"/>
                  <a:gd name="T66" fmla="*/ 17 w 65"/>
                  <a:gd name="T67" fmla="*/ 82 h 95"/>
                  <a:gd name="T68" fmla="*/ 20 w 65"/>
                  <a:gd name="T69" fmla="*/ 84 h 95"/>
                  <a:gd name="T70" fmla="*/ 26 w 65"/>
                  <a:gd name="T71" fmla="*/ 84 h 95"/>
                  <a:gd name="T72" fmla="*/ 31 w 65"/>
                  <a:gd name="T73" fmla="*/ 84 h 95"/>
                  <a:gd name="T74" fmla="*/ 34 w 65"/>
                  <a:gd name="T75" fmla="*/ 82 h 95"/>
                  <a:gd name="T76" fmla="*/ 39 w 65"/>
                  <a:gd name="T77" fmla="*/ 78 h 95"/>
                  <a:gd name="T78" fmla="*/ 44 w 65"/>
                  <a:gd name="T79" fmla="*/ 72 h 95"/>
                  <a:gd name="T80" fmla="*/ 48 w 65"/>
                  <a:gd name="T81" fmla="*/ 64 h 95"/>
                  <a:gd name="T82" fmla="*/ 51 w 65"/>
                  <a:gd name="T83" fmla="*/ 55 h 95"/>
                  <a:gd name="T84" fmla="*/ 53 w 65"/>
                  <a:gd name="T85" fmla="*/ 45 h 95"/>
                  <a:gd name="T86" fmla="*/ 54 w 65"/>
                  <a:gd name="T87" fmla="*/ 37 h 95"/>
                  <a:gd name="T88" fmla="*/ 54 w 65"/>
                  <a:gd name="T89" fmla="*/ 28 h 95"/>
                  <a:gd name="T90" fmla="*/ 54 w 65"/>
                  <a:gd name="T91" fmla="*/ 23 h 95"/>
                  <a:gd name="T92" fmla="*/ 53 w 65"/>
                  <a:gd name="T93" fmla="*/ 19 h 95"/>
                  <a:gd name="T94" fmla="*/ 51 w 65"/>
                  <a:gd name="T95" fmla="*/ 15 h 95"/>
                  <a:gd name="T96" fmla="*/ 48 w 65"/>
                  <a:gd name="T97" fmla="*/ 13 h 95"/>
                  <a:gd name="T98" fmla="*/ 44 w 65"/>
                  <a:gd name="T99" fmla="*/ 11 h 95"/>
                  <a:gd name="T100" fmla="*/ 40 w 65"/>
                  <a:gd name="T101" fmla="*/ 10 h 95"/>
                  <a:gd name="T102" fmla="*/ 36 w 65"/>
                  <a:gd name="T103" fmla="*/ 11 h 95"/>
                  <a:gd name="T104" fmla="*/ 32 w 65"/>
                  <a:gd name="T105" fmla="*/ 13 h 95"/>
                  <a:gd name="T106" fmla="*/ 28 w 65"/>
                  <a:gd name="T107" fmla="*/ 17 h 95"/>
                  <a:gd name="T108" fmla="*/ 23 w 65"/>
                  <a:gd name="T109" fmla="*/ 20 h 95"/>
                  <a:gd name="T110" fmla="*/ 20 w 65"/>
                  <a:gd name="T111" fmla="*/ 27 h 95"/>
                  <a:gd name="T112" fmla="*/ 17 w 65"/>
                  <a:gd name="T113" fmla="*/ 35 h 95"/>
                  <a:gd name="T114" fmla="*/ 14 w 65"/>
                  <a:gd name="T115" fmla="*/ 44 h 95"/>
                  <a:gd name="T116" fmla="*/ 12 w 65"/>
                  <a:gd name="T117" fmla="*/ 52 h 95"/>
                  <a:gd name="T118" fmla="*/ 12 w 65"/>
                  <a:gd name="T119" fmla="*/ 59 h 95"/>
                  <a:gd name="T120" fmla="*/ 11 w 65"/>
                  <a:gd name="T121" fmla="*/ 65 h 9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
                  <a:gd name="T184" fmla="*/ 0 h 95"/>
                  <a:gd name="T185" fmla="*/ 65 w 65"/>
                  <a:gd name="T186" fmla="*/ 95 h 9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 h="95">
                    <a:moveTo>
                      <a:pt x="0" y="64"/>
                    </a:moveTo>
                    <a:lnTo>
                      <a:pt x="0" y="50"/>
                    </a:lnTo>
                    <a:lnTo>
                      <a:pt x="4" y="39"/>
                    </a:lnTo>
                    <a:lnTo>
                      <a:pt x="7" y="28"/>
                    </a:lnTo>
                    <a:lnTo>
                      <a:pt x="12" y="20"/>
                    </a:lnTo>
                    <a:lnTo>
                      <a:pt x="15" y="13"/>
                    </a:lnTo>
                    <a:lnTo>
                      <a:pt x="20" y="8"/>
                    </a:lnTo>
                    <a:lnTo>
                      <a:pt x="26" y="5"/>
                    </a:lnTo>
                    <a:lnTo>
                      <a:pt x="31" y="2"/>
                    </a:lnTo>
                    <a:lnTo>
                      <a:pt x="36" y="0"/>
                    </a:lnTo>
                    <a:lnTo>
                      <a:pt x="40" y="0"/>
                    </a:lnTo>
                    <a:lnTo>
                      <a:pt x="48" y="0"/>
                    </a:lnTo>
                    <a:lnTo>
                      <a:pt x="53" y="3"/>
                    </a:lnTo>
                    <a:lnTo>
                      <a:pt x="59" y="8"/>
                    </a:lnTo>
                    <a:lnTo>
                      <a:pt x="62" y="13"/>
                    </a:lnTo>
                    <a:lnTo>
                      <a:pt x="64" y="22"/>
                    </a:lnTo>
                    <a:lnTo>
                      <a:pt x="65" y="30"/>
                    </a:lnTo>
                    <a:lnTo>
                      <a:pt x="64" y="47"/>
                    </a:lnTo>
                    <a:lnTo>
                      <a:pt x="61" y="62"/>
                    </a:lnTo>
                    <a:lnTo>
                      <a:pt x="54" y="77"/>
                    </a:lnTo>
                    <a:lnTo>
                      <a:pt x="44" y="89"/>
                    </a:lnTo>
                    <a:lnTo>
                      <a:pt x="39" y="92"/>
                    </a:lnTo>
                    <a:lnTo>
                      <a:pt x="32" y="94"/>
                    </a:lnTo>
                    <a:lnTo>
                      <a:pt x="26" y="95"/>
                    </a:lnTo>
                    <a:lnTo>
                      <a:pt x="19" y="94"/>
                    </a:lnTo>
                    <a:lnTo>
                      <a:pt x="12" y="92"/>
                    </a:lnTo>
                    <a:lnTo>
                      <a:pt x="7" y="87"/>
                    </a:lnTo>
                    <a:lnTo>
                      <a:pt x="4" y="81"/>
                    </a:lnTo>
                    <a:lnTo>
                      <a:pt x="0" y="72"/>
                    </a:lnTo>
                    <a:lnTo>
                      <a:pt x="0" y="64"/>
                    </a:lnTo>
                    <a:close/>
                    <a:moveTo>
                      <a:pt x="11" y="65"/>
                    </a:moveTo>
                    <a:lnTo>
                      <a:pt x="12" y="72"/>
                    </a:lnTo>
                    <a:lnTo>
                      <a:pt x="14" y="78"/>
                    </a:lnTo>
                    <a:lnTo>
                      <a:pt x="17" y="82"/>
                    </a:lnTo>
                    <a:lnTo>
                      <a:pt x="20" y="84"/>
                    </a:lnTo>
                    <a:lnTo>
                      <a:pt x="26" y="84"/>
                    </a:lnTo>
                    <a:lnTo>
                      <a:pt x="31" y="84"/>
                    </a:lnTo>
                    <a:lnTo>
                      <a:pt x="34" y="82"/>
                    </a:lnTo>
                    <a:lnTo>
                      <a:pt x="39" y="78"/>
                    </a:lnTo>
                    <a:lnTo>
                      <a:pt x="44" y="72"/>
                    </a:lnTo>
                    <a:lnTo>
                      <a:pt x="48" y="64"/>
                    </a:lnTo>
                    <a:lnTo>
                      <a:pt x="51" y="55"/>
                    </a:lnTo>
                    <a:lnTo>
                      <a:pt x="53" y="45"/>
                    </a:lnTo>
                    <a:lnTo>
                      <a:pt x="54" y="37"/>
                    </a:lnTo>
                    <a:lnTo>
                      <a:pt x="54" y="28"/>
                    </a:lnTo>
                    <a:lnTo>
                      <a:pt x="54" y="23"/>
                    </a:lnTo>
                    <a:lnTo>
                      <a:pt x="53" y="19"/>
                    </a:lnTo>
                    <a:lnTo>
                      <a:pt x="51" y="15"/>
                    </a:lnTo>
                    <a:lnTo>
                      <a:pt x="48" y="13"/>
                    </a:lnTo>
                    <a:lnTo>
                      <a:pt x="44" y="11"/>
                    </a:lnTo>
                    <a:lnTo>
                      <a:pt x="40" y="10"/>
                    </a:lnTo>
                    <a:lnTo>
                      <a:pt x="36" y="11"/>
                    </a:lnTo>
                    <a:lnTo>
                      <a:pt x="32" y="13"/>
                    </a:lnTo>
                    <a:lnTo>
                      <a:pt x="28" y="17"/>
                    </a:lnTo>
                    <a:lnTo>
                      <a:pt x="23" y="20"/>
                    </a:lnTo>
                    <a:lnTo>
                      <a:pt x="20" y="27"/>
                    </a:lnTo>
                    <a:lnTo>
                      <a:pt x="17" y="35"/>
                    </a:lnTo>
                    <a:lnTo>
                      <a:pt x="14" y="44"/>
                    </a:lnTo>
                    <a:lnTo>
                      <a:pt x="12" y="52"/>
                    </a:lnTo>
                    <a:lnTo>
                      <a:pt x="12" y="59"/>
                    </a:lnTo>
                    <a:lnTo>
                      <a:pt x="11" y="65"/>
                    </a:lnTo>
                    <a:close/>
                  </a:path>
                </a:pathLst>
              </a:custGeom>
              <a:solidFill>
                <a:srgbClr val="000000"/>
              </a:solidFill>
              <a:ln w="0">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grpSp>
        <p:grpSp>
          <p:nvGrpSpPr>
            <p:cNvPr id="14" name="Group 2618"/>
            <p:cNvGrpSpPr>
              <a:grpSpLocks/>
            </p:cNvGrpSpPr>
            <p:nvPr/>
          </p:nvGrpSpPr>
          <p:grpSpPr bwMode="auto">
            <a:xfrm>
              <a:off x="3424" y="1734"/>
              <a:ext cx="2093" cy="1385"/>
              <a:chOff x="3424" y="1734"/>
              <a:chExt cx="2093" cy="1385"/>
            </a:xfrm>
          </p:grpSpPr>
          <p:sp>
            <p:nvSpPr>
              <p:cNvPr id="38111" name="Freeform 2269"/>
              <p:cNvSpPr>
                <a:spLocks/>
              </p:cNvSpPr>
              <p:nvPr/>
            </p:nvSpPr>
            <p:spPr bwMode="auto">
              <a:xfrm>
                <a:off x="3424" y="1734"/>
                <a:ext cx="2092" cy="1384"/>
              </a:xfrm>
              <a:custGeom>
                <a:avLst/>
                <a:gdLst>
                  <a:gd name="T0" fmla="*/ 0 w 2092"/>
                  <a:gd name="T1" fmla="*/ 1384 h 1384"/>
                  <a:gd name="T2" fmla="*/ 0 w 2092"/>
                  <a:gd name="T3" fmla="*/ 0 h 1384"/>
                  <a:gd name="T4" fmla="*/ 132 w 2092"/>
                  <a:gd name="T5" fmla="*/ 0 h 1384"/>
                  <a:gd name="T6" fmla="*/ 132 w 2092"/>
                  <a:gd name="T7" fmla="*/ 748 h 1384"/>
                  <a:gd name="T8" fmla="*/ 262 w 2092"/>
                  <a:gd name="T9" fmla="*/ 748 h 1384"/>
                  <a:gd name="T10" fmla="*/ 262 w 2092"/>
                  <a:gd name="T11" fmla="*/ 734 h 1384"/>
                  <a:gd name="T12" fmla="*/ 392 w 2092"/>
                  <a:gd name="T13" fmla="*/ 734 h 1384"/>
                  <a:gd name="T14" fmla="*/ 392 w 2092"/>
                  <a:gd name="T15" fmla="*/ 722 h 1384"/>
                  <a:gd name="T16" fmla="*/ 523 w 2092"/>
                  <a:gd name="T17" fmla="*/ 722 h 1384"/>
                  <a:gd name="T18" fmla="*/ 523 w 2092"/>
                  <a:gd name="T19" fmla="*/ 231 h 1384"/>
                  <a:gd name="T20" fmla="*/ 654 w 2092"/>
                  <a:gd name="T21" fmla="*/ 231 h 1384"/>
                  <a:gd name="T22" fmla="*/ 654 w 2092"/>
                  <a:gd name="T23" fmla="*/ 205 h 1384"/>
                  <a:gd name="T24" fmla="*/ 785 w 2092"/>
                  <a:gd name="T25" fmla="*/ 205 h 1384"/>
                  <a:gd name="T26" fmla="*/ 785 w 2092"/>
                  <a:gd name="T27" fmla="*/ 262 h 1384"/>
                  <a:gd name="T28" fmla="*/ 916 w 2092"/>
                  <a:gd name="T29" fmla="*/ 262 h 1384"/>
                  <a:gd name="T30" fmla="*/ 916 w 2092"/>
                  <a:gd name="T31" fmla="*/ 226 h 1384"/>
                  <a:gd name="T32" fmla="*/ 1046 w 2092"/>
                  <a:gd name="T33" fmla="*/ 226 h 1384"/>
                  <a:gd name="T34" fmla="*/ 1046 w 2092"/>
                  <a:gd name="T35" fmla="*/ 487 h 1384"/>
                  <a:gd name="T36" fmla="*/ 1177 w 2092"/>
                  <a:gd name="T37" fmla="*/ 487 h 1384"/>
                  <a:gd name="T38" fmla="*/ 1177 w 2092"/>
                  <a:gd name="T39" fmla="*/ 739 h 1384"/>
                  <a:gd name="T40" fmla="*/ 1308 w 2092"/>
                  <a:gd name="T41" fmla="*/ 739 h 1384"/>
                  <a:gd name="T42" fmla="*/ 1308 w 2092"/>
                  <a:gd name="T43" fmla="*/ 765 h 1384"/>
                  <a:gd name="T44" fmla="*/ 1439 w 2092"/>
                  <a:gd name="T45" fmla="*/ 765 h 1384"/>
                  <a:gd name="T46" fmla="*/ 1439 w 2092"/>
                  <a:gd name="T47" fmla="*/ 977 h 1384"/>
                  <a:gd name="T48" fmla="*/ 1570 w 2092"/>
                  <a:gd name="T49" fmla="*/ 977 h 1384"/>
                  <a:gd name="T50" fmla="*/ 1570 w 2092"/>
                  <a:gd name="T51" fmla="*/ 887 h 1384"/>
                  <a:gd name="T52" fmla="*/ 1701 w 2092"/>
                  <a:gd name="T53" fmla="*/ 887 h 1384"/>
                  <a:gd name="T54" fmla="*/ 1701 w 2092"/>
                  <a:gd name="T55" fmla="*/ 893 h 1384"/>
                  <a:gd name="T56" fmla="*/ 1832 w 2092"/>
                  <a:gd name="T57" fmla="*/ 893 h 1384"/>
                  <a:gd name="T58" fmla="*/ 1832 w 2092"/>
                  <a:gd name="T59" fmla="*/ 1088 h 1384"/>
                  <a:gd name="T60" fmla="*/ 1961 w 2092"/>
                  <a:gd name="T61" fmla="*/ 1088 h 1384"/>
                  <a:gd name="T62" fmla="*/ 1961 w 2092"/>
                  <a:gd name="T63" fmla="*/ 1072 h 1384"/>
                  <a:gd name="T64" fmla="*/ 2092 w 2092"/>
                  <a:gd name="T65" fmla="*/ 1072 h 1384"/>
                  <a:gd name="T66" fmla="*/ 2092 w 2092"/>
                  <a:gd name="T67" fmla="*/ 1384 h 13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92"/>
                  <a:gd name="T103" fmla="*/ 0 h 1384"/>
                  <a:gd name="T104" fmla="*/ 2092 w 2092"/>
                  <a:gd name="T105" fmla="*/ 1384 h 13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92" h="1384">
                    <a:moveTo>
                      <a:pt x="0" y="1384"/>
                    </a:moveTo>
                    <a:lnTo>
                      <a:pt x="0" y="0"/>
                    </a:lnTo>
                    <a:lnTo>
                      <a:pt x="132" y="0"/>
                    </a:lnTo>
                    <a:lnTo>
                      <a:pt x="132" y="748"/>
                    </a:lnTo>
                    <a:lnTo>
                      <a:pt x="262" y="748"/>
                    </a:lnTo>
                    <a:lnTo>
                      <a:pt x="262" y="734"/>
                    </a:lnTo>
                    <a:lnTo>
                      <a:pt x="392" y="734"/>
                    </a:lnTo>
                    <a:lnTo>
                      <a:pt x="392" y="722"/>
                    </a:lnTo>
                    <a:lnTo>
                      <a:pt x="523" y="722"/>
                    </a:lnTo>
                    <a:lnTo>
                      <a:pt x="523" y="231"/>
                    </a:lnTo>
                    <a:lnTo>
                      <a:pt x="654" y="231"/>
                    </a:lnTo>
                    <a:lnTo>
                      <a:pt x="654" y="205"/>
                    </a:lnTo>
                    <a:lnTo>
                      <a:pt x="785" y="205"/>
                    </a:lnTo>
                    <a:lnTo>
                      <a:pt x="785" y="262"/>
                    </a:lnTo>
                    <a:lnTo>
                      <a:pt x="916" y="262"/>
                    </a:lnTo>
                    <a:lnTo>
                      <a:pt x="916" y="226"/>
                    </a:lnTo>
                    <a:lnTo>
                      <a:pt x="1046" y="226"/>
                    </a:lnTo>
                    <a:lnTo>
                      <a:pt x="1046" y="487"/>
                    </a:lnTo>
                    <a:lnTo>
                      <a:pt x="1177" y="487"/>
                    </a:lnTo>
                    <a:lnTo>
                      <a:pt x="1177" y="739"/>
                    </a:lnTo>
                    <a:lnTo>
                      <a:pt x="1308" y="739"/>
                    </a:lnTo>
                    <a:lnTo>
                      <a:pt x="1308" y="765"/>
                    </a:lnTo>
                    <a:lnTo>
                      <a:pt x="1439" y="765"/>
                    </a:lnTo>
                    <a:lnTo>
                      <a:pt x="1439" y="977"/>
                    </a:lnTo>
                    <a:lnTo>
                      <a:pt x="1570" y="977"/>
                    </a:lnTo>
                    <a:lnTo>
                      <a:pt x="1570" y="887"/>
                    </a:lnTo>
                    <a:lnTo>
                      <a:pt x="1701" y="887"/>
                    </a:lnTo>
                    <a:lnTo>
                      <a:pt x="1701" y="893"/>
                    </a:lnTo>
                    <a:lnTo>
                      <a:pt x="1832" y="893"/>
                    </a:lnTo>
                    <a:lnTo>
                      <a:pt x="1832" y="1088"/>
                    </a:lnTo>
                    <a:lnTo>
                      <a:pt x="1961" y="1088"/>
                    </a:lnTo>
                    <a:lnTo>
                      <a:pt x="1961" y="1072"/>
                    </a:lnTo>
                    <a:lnTo>
                      <a:pt x="2092" y="1072"/>
                    </a:lnTo>
                    <a:lnTo>
                      <a:pt x="2092" y="1384"/>
                    </a:lnTo>
                  </a:path>
                </a:pathLst>
              </a:custGeom>
              <a:noFill/>
              <a:ln w="22225">
                <a:solidFill>
                  <a:srgbClr val="00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112" name="Line 2270"/>
              <p:cNvSpPr>
                <a:spLocks noChangeShapeType="1"/>
              </p:cNvSpPr>
              <p:nvPr/>
            </p:nvSpPr>
            <p:spPr bwMode="auto">
              <a:xfrm>
                <a:off x="3424"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13" name="Line 2271"/>
              <p:cNvSpPr>
                <a:spLocks noChangeShapeType="1"/>
              </p:cNvSpPr>
              <p:nvPr/>
            </p:nvSpPr>
            <p:spPr bwMode="auto">
              <a:xfrm>
                <a:off x="3464"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14" name="Line 2272"/>
              <p:cNvSpPr>
                <a:spLocks noChangeShapeType="1"/>
              </p:cNvSpPr>
              <p:nvPr/>
            </p:nvSpPr>
            <p:spPr bwMode="auto">
              <a:xfrm>
                <a:off x="3504" y="3118"/>
                <a:ext cx="21"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15" name="Line 2273"/>
              <p:cNvSpPr>
                <a:spLocks noChangeShapeType="1"/>
              </p:cNvSpPr>
              <p:nvPr/>
            </p:nvSpPr>
            <p:spPr bwMode="auto">
              <a:xfrm>
                <a:off x="3545"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16" name="Line 2274"/>
              <p:cNvSpPr>
                <a:spLocks noChangeShapeType="1"/>
              </p:cNvSpPr>
              <p:nvPr/>
            </p:nvSpPr>
            <p:spPr bwMode="auto">
              <a:xfrm>
                <a:off x="3585" y="3118"/>
                <a:ext cx="21"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17" name="Line 2275"/>
              <p:cNvSpPr>
                <a:spLocks noChangeShapeType="1"/>
              </p:cNvSpPr>
              <p:nvPr/>
            </p:nvSpPr>
            <p:spPr bwMode="auto">
              <a:xfrm>
                <a:off x="3626"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18" name="Line 2276"/>
              <p:cNvSpPr>
                <a:spLocks noChangeShapeType="1"/>
              </p:cNvSpPr>
              <p:nvPr/>
            </p:nvSpPr>
            <p:spPr bwMode="auto">
              <a:xfrm>
                <a:off x="3666"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19" name="Line 2277"/>
              <p:cNvSpPr>
                <a:spLocks noChangeShapeType="1"/>
              </p:cNvSpPr>
              <p:nvPr/>
            </p:nvSpPr>
            <p:spPr bwMode="auto">
              <a:xfrm>
                <a:off x="3706"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20" name="Line 2278"/>
              <p:cNvSpPr>
                <a:spLocks noChangeShapeType="1"/>
              </p:cNvSpPr>
              <p:nvPr/>
            </p:nvSpPr>
            <p:spPr bwMode="auto">
              <a:xfrm>
                <a:off x="3746"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21" name="Line 2279"/>
              <p:cNvSpPr>
                <a:spLocks noChangeShapeType="1"/>
              </p:cNvSpPr>
              <p:nvPr/>
            </p:nvSpPr>
            <p:spPr bwMode="auto">
              <a:xfrm>
                <a:off x="3787"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22" name="Line 2280"/>
              <p:cNvSpPr>
                <a:spLocks noChangeShapeType="1"/>
              </p:cNvSpPr>
              <p:nvPr/>
            </p:nvSpPr>
            <p:spPr bwMode="auto">
              <a:xfrm>
                <a:off x="3827"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23" name="Line 2281"/>
              <p:cNvSpPr>
                <a:spLocks noChangeShapeType="1"/>
              </p:cNvSpPr>
              <p:nvPr/>
            </p:nvSpPr>
            <p:spPr bwMode="auto">
              <a:xfrm>
                <a:off x="3867" y="3118"/>
                <a:ext cx="21"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24" name="Line 2282"/>
              <p:cNvSpPr>
                <a:spLocks noChangeShapeType="1"/>
              </p:cNvSpPr>
              <p:nvPr/>
            </p:nvSpPr>
            <p:spPr bwMode="auto">
              <a:xfrm>
                <a:off x="3908"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25" name="Line 2283"/>
              <p:cNvSpPr>
                <a:spLocks noChangeShapeType="1"/>
              </p:cNvSpPr>
              <p:nvPr/>
            </p:nvSpPr>
            <p:spPr bwMode="auto">
              <a:xfrm>
                <a:off x="3948" y="3118"/>
                <a:ext cx="21"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26" name="Line 2284"/>
              <p:cNvSpPr>
                <a:spLocks noChangeShapeType="1"/>
              </p:cNvSpPr>
              <p:nvPr/>
            </p:nvSpPr>
            <p:spPr bwMode="auto">
              <a:xfrm>
                <a:off x="3988"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27" name="Line 2285"/>
              <p:cNvSpPr>
                <a:spLocks noChangeShapeType="1"/>
              </p:cNvSpPr>
              <p:nvPr/>
            </p:nvSpPr>
            <p:spPr bwMode="auto">
              <a:xfrm>
                <a:off x="4028"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28" name="Line 2286"/>
              <p:cNvSpPr>
                <a:spLocks noChangeShapeType="1"/>
              </p:cNvSpPr>
              <p:nvPr/>
            </p:nvSpPr>
            <p:spPr bwMode="auto">
              <a:xfrm>
                <a:off x="4069"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29" name="Line 2287"/>
              <p:cNvSpPr>
                <a:spLocks noChangeShapeType="1"/>
              </p:cNvSpPr>
              <p:nvPr/>
            </p:nvSpPr>
            <p:spPr bwMode="auto">
              <a:xfrm>
                <a:off x="4109"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30" name="Line 2288"/>
              <p:cNvSpPr>
                <a:spLocks noChangeShapeType="1"/>
              </p:cNvSpPr>
              <p:nvPr/>
            </p:nvSpPr>
            <p:spPr bwMode="auto">
              <a:xfrm>
                <a:off x="4150"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31" name="Line 2289"/>
              <p:cNvSpPr>
                <a:spLocks noChangeShapeType="1"/>
              </p:cNvSpPr>
              <p:nvPr/>
            </p:nvSpPr>
            <p:spPr bwMode="auto">
              <a:xfrm>
                <a:off x="4190"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32" name="Line 2290"/>
              <p:cNvSpPr>
                <a:spLocks noChangeShapeType="1"/>
              </p:cNvSpPr>
              <p:nvPr/>
            </p:nvSpPr>
            <p:spPr bwMode="auto">
              <a:xfrm>
                <a:off x="4230" y="3118"/>
                <a:ext cx="21"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33" name="Line 2291"/>
              <p:cNvSpPr>
                <a:spLocks noChangeShapeType="1"/>
              </p:cNvSpPr>
              <p:nvPr/>
            </p:nvSpPr>
            <p:spPr bwMode="auto">
              <a:xfrm>
                <a:off x="4271" y="3118"/>
                <a:ext cx="19"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34" name="Line 2292"/>
              <p:cNvSpPr>
                <a:spLocks noChangeShapeType="1"/>
              </p:cNvSpPr>
              <p:nvPr/>
            </p:nvSpPr>
            <p:spPr bwMode="auto">
              <a:xfrm>
                <a:off x="4310" y="3118"/>
                <a:ext cx="21"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35" name="Line 2293"/>
              <p:cNvSpPr>
                <a:spLocks noChangeShapeType="1"/>
              </p:cNvSpPr>
              <p:nvPr/>
            </p:nvSpPr>
            <p:spPr bwMode="auto">
              <a:xfrm>
                <a:off x="4351"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36" name="Line 2294"/>
              <p:cNvSpPr>
                <a:spLocks noChangeShapeType="1"/>
              </p:cNvSpPr>
              <p:nvPr/>
            </p:nvSpPr>
            <p:spPr bwMode="auto">
              <a:xfrm>
                <a:off x="4391"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37" name="Line 2295"/>
              <p:cNvSpPr>
                <a:spLocks noChangeShapeType="1"/>
              </p:cNvSpPr>
              <p:nvPr/>
            </p:nvSpPr>
            <p:spPr bwMode="auto">
              <a:xfrm>
                <a:off x="4432"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38" name="Line 2296"/>
              <p:cNvSpPr>
                <a:spLocks noChangeShapeType="1"/>
              </p:cNvSpPr>
              <p:nvPr/>
            </p:nvSpPr>
            <p:spPr bwMode="auto">
              <a:xfrm>
                <a:off x="4472"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39" name="Line 2297"/>
              <p:cNvSpPr>
                <a:spLocks noChangeShapeType="1"/>
              </p:cNvSpPr>
              <p:nvPr/>
            </p:nvSpPr>
            <p:spPr bwMode="auto">
              <a:xfrm>
                <a:off x="4513"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40" name="Line 2298"/>
              <p:cNvSpPr>
                <a:spLocks noChangeShapeType="1"/>
              </p:cNvSpPr>
              <p:nvPr/>
            </p:nvSpPr>
            <p:spPr bwMode="auto">
              <a:xfrm>
                <a:off x="4553" y="3118"/>
                <a:ext cx="19"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41" name="Line 2299"/>
              <p:cNvSpPr>
                <a:spLocks noChangeShapeType="1"/>
              </p:cNvSpPr>
              <p:nvPr/>
            </p:nvSpPr>
            <p:spPr bwMode="auto">
              <a:xfrm>
                <a:off x="4592" y="3118"/>
                <a:ext cx="21"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42" name="Line 2300"/>
              <p:cNvSpPr>
                <a:spLocks noChangeShapeType="1"/>
              </p:cNvSpPr>
              <p:nvPr/>
            </p:nvSpPr>
            <p:spPr bwMode="auto">
              <a:xfrm>
                <a:off x="4633"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43" name="Line 2301"/>
              <p:cNvSpPr>
                <a:spLocks noChangeShapeType="1"/>
              </p:cNvSpPr>
              <p:nvPr/>
            </p:nvSpPr>
            <p:spPr bwMode="auto">
              <a:xfrm>
                <a:off x="4673" y="3118"/>
                <a:ext cx="21"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44" name="Line 2302"/>
              <p:cNvSpPr>
                <a:spLocks noChangeShapeType="1"/>
              </p:cNvSpPr>
              <p:nvPr/>
            </p:nvSpPr>
            <p:spPr bwMode="auto">
              <a:xfrm>
                <a:off x="4714"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45" name="Line 2303"/>
              <p:cNvSpPr>
                <a:spLocks noChangeShapeType="1"/>
              </p:cNvSpPr>
              <p:nvPr/>
            </p:nvSpPr>
            <p:spPr bwMode="auto">
              <a:xfrm>
                <a:off x="4754"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46" name="Line 2304"/>
              <p:cNvSpPr>
                <a:spLocks noChangeShapeType="1"/>
              </p:cNvSpPr>
              <p:nvPr/>
            </p:nvSpPr>
            <p:spPr bwMode="auto">
              <a:xfrm>
                <a:off x="4795"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47" name="Line 2305"/>
              <p:cNvSpPr>
                <a:spLocks noChangeShapeType="1"/>
              </p:cNvSpPr>
              <p:nvPr/>
            </p:nvSpPr>
            <p:spPr bwMode="auto">
              <a:xfrm>
                <a:off x="4835" y="3118"/>
                <a:ext cx="19"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48" name="Line 2306"/>
              <p:cNvSpPr>
                <a:spLocks noChangeShapeType="1"/>
              </p:cNvSpPr>
              <p:nvPr/>
            </p:nvSpPr>
            <p:spPr bwMode="auto">
              <a:xfrm>
                <a:off x="4875"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49" name="Line 2307"/>
              <p:cNvSpPr>
                <a:spLocks noChangeShapeType="1"/>
              </p:cNvSpPr>
              <p:nvPr/>
            </p:nvSpPr>
            <p:spPr bwMode="auto">
              <a:xfrm>
                <a:off x="4915"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50" name="Line 2308"/>
              <p:cNvSpPr>
                <a:spLocks noChangeShapeType="1"/>
              </p:cNvSpPr>
              <p:nvPr/>
            </p:nvSpPr>
            <p:spPr bwMode="auto">
              <a:xfrm>
                <a:off x="4955" y="3118"/>
                <a:ext cx="21"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51" name="Line 2309"/>
              <p:cNvSpPr>
                <a:spLocks noChangeShapeType="1"/>
              </p:cNvSpPr>
              <p:nvPr/>
            </p:nvSpPr>
            <p:spPr bwMode="auto">
              <a:xfrm>
                <a:off x="4996"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52" name="Line 2310"/>
              <p:cNvSpPr>
                <a:spLocks noChangeShapeType="1"/>
              </p:cNvSpPr>
              <p:nvPr/>
            </p:nvSpPr>
            <p:spPr bwMode="auto">
              <a:xfrm>
                <a:off x="5036" y="3118"/>
                <a:ext cx="21"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53" name="Line 2311"/>
              <p:cNvSpPr>
                <a:spLocks noChangeShapeType="1"/>
              </p:cNvSpPr>
              <p:nvPr/>
            </p:nvSpPr>
            <p:spPr bwMode="auto">
              <a:xfrm>
                <a:off x="5077"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54" name="Line 2312"/>
              <p:cNvSpPr>
                <a:spLocks noChangeShapeType="1"/>
              </p:cNvSpPr>
              <p:nvPr/>
            </p:nvSpPr>
            <p:spPr bwMode="auto">
              <a:xfrm>
                <a:off x="5117"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55" name="Line 2313"/>
              <p:cNvSpPr>
                <a:spLocks noChangeShapeType="1"/>
              </p:cNvSpPr>
              <p:nvPr/>
            </p:nvSpPr>
            <p:spPr bwMode="auto">
              <a:xfrm>
                <a:off x="5157"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56" name="Line 2314"/>
              <p:cNvSpPr>
                <a:spLocks noChangeShapeType="1"/>
              </p:cNvSpPr>
              <p:nvPr/>
            </p:nvSpPr>
            <p:spPr bwMode="auto">
              <a:xfrm>
                <a:off x="5197"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57" name="Line 2315"/>
              <p:cNvSpPr>
                <a:spLocks noChangeShapeType="1"/>
              </p:cNvSpPr>
              <p:nvPr/>
            </p:nvSpPr>
            <p:spPr bwMode="auto">
              <a:xfrm>
                <a:off x="5238"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58" name="Line 2316"/>
              <p:cNvSpPr>
                <a:spLocks noChangeShapeType="1"/>
              </p:cNvSpPr>
              <p:nvPr/>
            </p:nvSpPr>
            <p:spPr bwMode="auto">
              <a:xfrm>
                <a:off x="5278"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59" name="Line 2317"/>
              <p:cNvSpPr>
                <a:spLocks noChangeShapeType="1"/>
              </p:cNvSpPr>
              <p:nvPr/>
            </p:nvSpPr>
            <p:spPr bwMode="auto">
              <a:xfrm>
                <a:off x="5318" y="3118"/>
                <a:ext cx="21"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60" name="Line 2318"/>
              <p:cNvSpPr>
                <a:spLocks noChangeShapeType="1"/>
              </p:cNvSpPr>
              <p:nvPr/>
            </p:nvSpPr>
            <p:spPr bwMode="auto">
              <a:xfrm>
                <a:off x="5359"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61" name="Line 2319"/>
              <p:cNvSpPr>
                <a:spLocks noChangeShapeType="1"/>
              </p:cNvSpPr>
              <p:nvPr/>
            </p:nvSpPr>
            <p:spPr bwMode="auto">
              <a:xfrm>
                <a:off x="5399"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62" name="Line 2320"/>
              <p:cNvSpPr>
                <a:spLocks noChangeShapeType="1"/>
              </p:cNvSpPr>
              <p:nvPr/>
            </p:nvSpPr>
            <p:spPr bwMode="auto">
              <a:xfrm>
                <a:off x="5439"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63" name="Line 2321"/>
              <p:cNvSpPr>
                <a:spLocks noChangeShapeType="1"/>
              </p:cNvSpPr>
              <p:nvPr/>
            </p:nvSpPr>
            <p:spPr bwMode="auto">
              <a:xfrm>
                <a:off x="5479" y="3118"/>
                <a:ext cx="20" cy="1"/>
              </a:xfrm>
              <a:prstGeom prst="line">
                <a:avLst/>
              </a:prstGeom>
              <a:noFill/>
              <a:ln w="22225">
                <a:solidFill>
                  <a:srgbClr val="FFFF00"/>
                </a:solidFill>
                <a:round/>
                <a:headEnd/>
                <a:tailEnd/>
              </a:ln>
            </p:spPr>
            <p:txBody>
              <a:bodyPr>
                <a:prstTxWarp prst="textNoShape">
                  <a:avLst/>
                </a:prstTxWarp>
              </a:bodyPr>
              <a:lstStyle/>
              <a:p>
                <a:endParaRPr lang="en-US"/>
              </a:p>
            </p:txBody>
          </p:sp>
          <p:sp>
            <p:nvSpPr>
              <p:cNvPr id="38164" name="Line 2322"/>
              <p:cNvSpPr>
                <a:spLocks noChangeShapeType="1"/>
              </p:cNvSpPr>
              <p:nvPr/>
            </p:nvSpPr>
            <p:spPr bwMode="auto">
              <a:xfrm flipV="1">
                <a:off x="3424" y="3097"/>
                <a:ext cx="1" cy="2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65" name="Line 2323"/>
              <p:cNvSpPr>
                <a:spLocks noChangeShapeType="1"/>
              </p:cNvSpPr>
              <p:nvPr/>
            </p:nvSpPr>
            <p:spPr bwMode="auto">
              <a:xfrm flipV="1">
                <a:off x="3424" y="3057"/>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66" name="Line 2324"/>
              <p:cNvSpPr>
                <a:spLocks noChangeShapeType="1"/>
              </p:cNvSpPr>
              <p:nvPr/>
            </p:nvSpPr>
            <p:spPr bwMode="auto">
              <a:xfrm flipV="1">
                <a:off x="3424" y="3016"/>
                <a:ext cx="1" cy="2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67" name="Line 2325"/>
              <p:cNvSpPr>
                <a:spLocks noChangeShapeType="1"/>
              </p:cNvSpPr>
              <p:nvPr/>
            </p:nvSpPr>
            <p:spPr bwMode="auto">
              <a:xfrm>
                <a:off x="3441" y="3013"/>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68" name="Line 2326"/>
              <p:cNvSpPr>
                <a:spLocks noChangeShapeType="1"/>
              </p:cNvSpPr>
              <p:nvPr/>
            </p:nvSpPr>
            <p:spPr bwMode="auto">
              <a:xfrm>
                <a:off x="3481" y="3013"/>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69" name="Line 2327"/>
              <p:cNvSpPr>
                <a:spLocks noChangeShapeType="1"/>
              </p:cNvSpPr>
              <p:nvPr/>
            </p:nvSpPr>
            <p:spPr bwMode="auto">
              <a:xfrm>
                <a:off x="3522" y="3013"/>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70" name="Line 2328"/>
              <p:cNvSpPr>
                <a:spLocks noChangeShapeType="1"/>
              </p:cNvSpPr>
              <p:nvPr/>
            </p:nvSpPr>
            <p:spPr bwMode="auto">
              <a:xfrm>
                <a:off x="3557" y="3008"/>
                <a:ext cx="1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71" name="Line 2329"/>
              <p:cNvSpPr>
                <a:spLocks noChangeShapeType="1"/>
              </p:cNvSpPr>
              <p:nvPr/>
            </p:nvSpPr>
            <p:spPr bwMode="auto">
              <a:xfrm>
                <a:off x="3597" y="3008"/>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72" name="Line 2330"/>
              <p:cNvSpPr>
                <a:spLocks noChangeShapeType="1"/>
              </p:cNvSpPr>
              <p:nvPr/>
            </p:nvSpPr>
            <p:spPr bwMode="auto">
              <a:xfrm>
                <a:off x="3637" y="3008"/>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73" name="Freeform 2331"/>
              <p:cNvSpPr>
                <a:spLocks/>
              </p:cNvSpPr>
              <p:nvPr/>
            </p:nvSpPr>
            <p:spPr bwMode="auto">
              <a:xfrm>
                <a:off x="3677" y="2996"/>
                <a:ext cx="9" cy="12"/>
              </a:xfrm>
              <a:custGeom>
                <a:avLst/>
                <a:gdLst>
                  <a:gd name="T0" fmla="*/ 0 w 9"/>
                  <a:gd name="T1" fmla="*/ 12 h 12"/>
                  <a:gd name="T2" fmla="*/ 9 w 9"/>
                  <a:gd name="T3" fmla="*/ 12 h 12"/>
                  <a:gd name="T4" fmla="*/ 9 w 9"/>
                  <a:gd name="T5" fmla="*/ 0 h 12"/>
                  <a:gd name="T6" fmla="*/ 0 60000 65536"/>
                  <a:gd name="T7" fmla="*/ 0 60000 65536"/>
                  <a:gd name="T8" fmla="*/ 0 60000 65536"/>
                  <a:gd name="T9" fmla="*/ 0 w 9"/>
                  <a:gd name="T10" fmla="*/ 0 h 12"/>
                  <a:gd name="T11" fmla="*/ 9 w 9"/>
                  <a:gd name="T12" fmla="*/ 12 h 12"/>
                </a:gdLst>
                <a:ahLst/>
                <a:cxnLst>
                  <a:cxn ang="T6">
                    <a:pos x="T0" y="T1"/>
                  </a:cxn>
                  <a:cxn ang="T7">
                    <a:pos x="T2" y="T3"/>
                  </a:cxn>
                  <a:cxn ang="T8">
                    <a:pos x="T4" y="T5"/>
                  </a:cxn>
                </a:cxnLst>
                <a:rect l="T9" t="T10" r="T11" b="T12"/>
                <a:pathLst>
                  <a:path w="9" h="12">
                    <a:moveTo>
                      <a:pt x="0" y="12"/>
                    </a:moveTo>
                    <a:lnTo>
                      <a:pt x="9" y="12"/>
                    </a:lnTo>
                    <a:lnTo>
                      <a:pt x="9" y="0"/>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174" name="Line 2332"/>
              <p:cNvSpPr>
                <a:spLocks noChangeShapeType="1"/>
              </p:cNvSpPr>
              <p:nvPr/>
            </p:nvSpPr>
            <p:spPr bwMode="auto">
              <a:xfrm>
                <a:off x="3690" y="2980"/>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75" name="Line 2333"/>
              <p:cNvSpPr>
                <a:spLocks noChangeShapeType="1"/>
              </p:cNvSpPr>
              <p:nvPr/>
            </p:nvSpPr>
            <p:spPr bwMode="auto">
              <a:xfrm>
                <a:off x="3730" y="2980"/>
                <a:ext cx="1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76" name="Line 2334"/>
              <p:cNvSpPr>
                <a:spLocks noChangeShapeType="1"/>
              </p:cNvSpPr>
              <p:nvPr/>
            </p:nvSpPr>
            <p:spPr bwMode="auto">
              <a:xfrm>
                <a:off x="3770" y="2980"/>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77" name="Freeform 2335"/>
              <p:cNvSpPr>
                <a:spLocks/>
              </p:cNvSpPr>
              <p:nvPr/>
            </p:nvSpPr>
            <p:spPr bwMode="auto">
              <a:xfrm>
                <a:off x="3810" y="2980"/>
                <a:ext cx="6" cy="15"/>
              </a:xfrm>
              <a:custGeom>
                <a:avLst/>
                <a:gdLst>
                  <a:gd name="T0" fmla="*/ 0 w 6"/>
                  <a:gd name="T1" fmla="*/ 0 h 15"/>
                  <a:gd name="T2" fmla="*/ 6 w 6"/>
                  <a:gd name="T3" fmla="*/ 0 h 15"/>
                  <a:gd name="T4" fmla="*/ 6 w 6"/>
                  <a:gd name="T5" fmla="*/ 15 h 15"/>
                  <a:gd name="T6" fmla="*/ 0 60000 65536"/>
                  <a:gd name="T7" fmla="*/ 0 60000 65536"/>
                  <a:gd name="T8" fmla="*/ 0 60000 65536"/>
                  <a:gd name="T9" fmla="*/ 0 w 6"/>
                  <a:gd name="T10" fmla="*/ 0 h 15"/>
                  <a:gd name="T11" fmla="*/ 6 w 6"/>
                  <a:gd name="T12" fmla="*/ 15 h 15"/>
                </a:gdLst>
                <a:ahLst/>
                <a:cxnLst>
                  <a:cxn ang="T6">
                    <a:pos x="T0" y="T1"/>
                  </a:cxn>
                  <a:cxn ang="T7">
                    <a:pos x="T2" y="T3"/>
                  </a:cxn>
                  <a:cxn ang="T8">
                    <a:pos x="T4" y="T5"/>
                  </a:cxn>
                </a:cxnLst>
                <a:rect l="T9" t="T10" r="T11" b="T12"/>
                <a:pathLst>
                  <a:path w="6" h="15">
                    <a:moveTo>
                      <a:pt x="0" y="0"/>
                    </a:moveTo>
                    <a:lnTo>
                      <a:pt x="6" y="0"/>
                    </a:lnTo>
                    <a:lnTo>
                      <a:pt x="6" y="15"/>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178" name="Line 2336"/>
              <p:cNvSpPr>
                <a:spLocks noChangeShapeType="1"/>
              </p:cNvSpPr>
              <p:nvPr/>
            </p:nvSpPr>
            <p:spPr bwMode="auto">
              <a:xfrm>
                <a:off x="3816" y="3015"/>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79" name="Line 2337"/>
              <p:cNvSpPr>
                <a:spLocks noChangeShapeType="1"/>
              </p:cNvSpPr>
              <p:nvPr/>
            </p:nvSpPr>
            <p:spPr bwMode="auto">
              <a:xfrm>
                <a:off x="3822" y="3049"/>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80" name="Line 2338"/>
              <p:cNvSpPr>
                <a:spLocks noChangeShapeType="1"/>
              </p:cNvSpPr>
              <p:nvPr/>
            </p:nvSpPr>
            <p:spPr bwMode="auto">
              <a:xfrm>
                <a:off x="3863" y="3049"/>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81" name="Line 2339"/>
              <p:cNvSpPr>
                <a:spLocks noChangeShapeType="1"/>
              </p:cNvSpPr>
              <p:nvPr/>
            </p:nvSpPr>
            <p:spPr bwMode="auto">
              <a:xfrm>
                <a:off x="3903" y="3049"/>
                <a:ext cx="19"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82" name="Freeform 2340"/>
              <p:cNvSpPr>
                <a:spLocks/>
              </p:cNvSpPr>
              <p:nvPr/>
            </p:nvSpPr>
            <p:spPr bwMode="auto">
              <a:xfrm>
                <a:off x="3943" y="3032"/>
                <a:ext cx="4" cy="17"/>
              </a:xfrm>
              <a:custGeom>
                <a:avLst/>
                <a:gdLst>
                  <a:gd name="T0" fmla="*/ 0 w 4"/>
                  <a:gd name="T1" fmla="*/ 17 h 17"/>
                  <a:gd name="T2" fmla="*/ 4 w 4"/>
                  <a:gd name="T3" fmla="*/ 17 h 17"/>
                  <a:gd name="T4" fmla="*/ 4 w 4"/>
                  <a:gd name="T5" fmla="*/ 0 h 17"/>
                  <a:gd name="T6" fmla="*/ 0 60000 65536"/>
                  <a:gd name="T7" fmla="*/ 0 60000 65536"/>
                  <a:gd name="T8" fmla="*/ 0 60000 65536"/>
                  <a:gd name="T9" fmla="*/ 0 w 4"/>
                  <a:gd name="T10" fmla="*/ 0 h 17"/>
                  <a:gd name="T11" fmla="*/ 4 w 4"/>
                  <a:gd name="T12" fmla="*/ 17 h 17"/>
                </a:gdLst>
                <a:ahLst/>
                <a:cxnLst>
                  <a:cxn ang="T6">
                    <a:pos x="T0" y="T1"/>
                  </a:cxn>
                  <a:cxn ang="T7">
                    <a:pos x="T2" y="T3"/>
                  </a:cxn>
                  <a:cxn ang="T8">
                    <a:pos x="T4" y="T5"/>
                  </a:cxn>
                </a:cxnLst>
                <a:rect l="T9" t="T10" r="T11" b="T12"/>
                <a:pathLst>
                  <a:path w="4" h="17">
                    <a:moveTo>
                      <a:pt x="0" y="17"/>
                    </a:moveTo>
                    <a:lnTo>
                      <a:pt x="4" y="17"/>
                    </a:lnTo>
                    <a:lnTo>
                      <a:pt x="4" y="0"/>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183" name="Line 2341"/>
              <p:cNvSpPr>
                <a:spLocks noChangeShapeType="1"/>
              </p:cNvSpPr>
              <p:nvPr/>
            </p:nvSpPr>
            <p:spPr bwMode="auto">
              <a:xfrm flipV="1">
                <a:off x="3947" y="2991"/>
                <a:ext cx="1" cy="2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84" name="Line 2342"/>
              <p:cNvSpPr>
                <a:spLocks noChangeShapeType="1"/>
              </p:cNvSpPr>
              <p:nvPr/>
            </p:nvSpPr>
            <p:spPr bwMode="auto">
              <a:xfrm flipV="1">
                <a:off x="3947" y="2951"/>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85" name="Line 2343"/>
              <p:cNvSpPr>
                <a:spLocks noChangeShapeType="1"/>
              </p:cNvSpPr>
              <p:nvPr/>
            </p:nvSpPr>
            <p:spPr bwMode="auto">
              <a:xfrm flipV="1">
                <a:off x="3947" y="2911"/>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86" name="Line 2344"/>
              <p:cNvSpPr>
                <a:spLocks noChangeShapeType="1"/>
              </p:cNvSpPr>
              <p:nvPr/>
            </p:nvSpPr>
            <p:spPr bwMode="auto">
              <a:xfrm flipV="1">
                <a:off x="3947" y="2871"/>
                <a:ext cx="1" cy="19"/>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87" name="Line 2345"/>
              <p:cNvSpPr>
                <a:spLocks noChangeShapeType="1"/>
              </p:cNvSpPr>
              <p:nvPr/>
            </p:nvSpPr>
            <p:spPr bwMode="auto">
              <a:xfrm flipV="1">
                <a:off x="3947" y="2831"/>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88" name="Line 2346"/>
              <p:cNvSpPr>
                <a:spLocks noChangeShapeType="1"/>
              </p:cNvSpPr>
              <p:nvPr/>
            </p:nvSpPr>
            <p:spPr bwMode="auto">
              <a:xfrm>
                <a:off x="3952" y="2815"/>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89" name="Line 2347"/>
              <p:cNvSpPr>
                <a:spLocks noChangeShapeType="1"/>
              </p:cNvSpPr>
              <p:nvPr/>
            </p:nvSpPr>
            <p:spPr bwMode="auto">
              <a:xfrm>
                <a:off x="3992" y="2815"/>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90" name="Line 2348"/>
              <p:cNvSpPr>
                <a:spLocks noChangeShapeType="1"/>
              </p:cNvSpPr>
              <p:nvPr/>
            </p:nvSpPr>
            <p:spPr bwMode="auto">
              <a:xfrm>
                <a:off x="4031" y="2815"/>
                <a:ext cx="21"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91" name="Freeform 2349"/>
              <p:cNvSpPr>
                <a:spLocks/>
              </p:cNvSpPr>
              <p:nvPr/>
            </p:nvSpPr>
            <p:spPr bwMode="auto">
              <a:xfrm>
                <a:off x="4072" y="2815"/>
                <a:ext cx="6" cy="16"/>
              </a:xfrm>
              <a:custGeom>
                <a:avLst/>
                <a:gdLst>
                  <a:gd name="T0" fmla="*/ 0 w 6"/>
                  <a:gd name="T1" fmla="*/ 0 h 16"/>
                  <a:gd name="T2" fmla="*/ 6 w 6"/>
                  <a:gd name="T3" fmla="*/ 0 h 16"/>
                  <a:gd name="T4" fmla="*/ 6 w 6"/>
                  <a:gd name="T5" fmla="*/ 16 h 16"/>
                  <a:gd name="T6" fmla="*/ 0 60000 65536"/>
                  <a:gd name="T7" fmla="*/ 0 60000 65536"/>
                  <a:gd name="T8" fmla="*/ 0 60000 65536"/>
                  <a:gd name="T9" fmla="*/ 0 w 6"/>
                  <a:gd name="T10" fmla="*/ 0 h 16"/>
                  <a:gd name="T11" fmla="*/ 6 w 6"/>
                  <a:gd name="T12" fmla="*/ 16 h 16"/>
                </a:gdLst>
                <a:ahLst/>
                <a:cxnLst>
                  <a:cxn ang="T6">
                    <a:pos x="T0" y="T1"/>
                  </a:cxn>
                  <a:cxn ang="T7">
                    <a:pos x="T2" y="T3"/>
                  </a:cxn>
                  <a:cxn ang="T8">
                    <a:pos x="T4" y="T5"/>
                  </a:cxn>
                </a:cxnLst>
                <a:rect l="T9" t="T10" r="T11" b="T12"/>
                <a:pathLst>
                  <a:path w="6" h="16">
                    <a:moveTo>
                      <a:pt x="0" y="0"/>
                    </a:moveTo>
                    <a:lnTo>
                      <a:pt x="6" y="0"/>
                    </a:lnTo>
                    <a:lnTo>
                      <a:pt x="6" y="16"/>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192" name="Line 2350"/>
              <p:cNvSpPr>
                <a:spLocks noChangeShapeType="1"/>
              </p:cNvSpPr>
              <p:nvPr/>
            </p:nvSpPr>
            <p:spPr bwMode="auto">
              <a:xfrm>
                <a:off x="4078" y="2851"/>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93" name="Line 2351"/>
              <p:cNvSpPr>
                <a:spLocks noChangeShapeType="1"/>
              </p:cNvSpPr>
              <p:nvPr/>
            </p:nvSpPr>
            <p:spPr bwMode="auto">
              <a:xfrm>
                <a:off x="4089" y="2879"/>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94" name="Line 2352"/>
              <p:cNvSpPr>
                <a:spLocks noChangeShapeType="1"/>
              </p:cNvSpPr>
              <p:nvPr/>
            </p:nvSpPr>
            <p:spPr bwMode="auto">
              <a:xfrm>
                <a:off x="4129" y="2879"/>
                <a:ext cx="21"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95" name="Line 2353"/>
              <p:cNvSpPr>
                <a:spLocks noChangeShapeType="1"/>
              </p:cNvSpPr>
              <p:nvPr/>
            </p:nvSpPr>
            <p:spPr bwMode="auto">
              <a:xfrm>
                <a:off x="4170" y="2879"/>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96" name="Line 2354"/>
              <p:cNvSpPr>
                <a:spLocks noChangeShapeType="1"/>
              </p:cNvSpPr>
              <p:nvPr/>
            </p:nvSpPr>
            <p:spPr bwMode="auto">
              <a:xfrm>
                <a:off x="4209" y="2881"/>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97" name="Line 2355"/>
              <p:cNvSpPr>
                <a:spLocks noChangeShapeType="1"/>
              </p:cNvSpPr>
              <p:nvPr/>
            </p:nvSpPr>
            <p:spPr bwMode="auto">
              <a:xfrm>
                <a:off x="4209" y="2921"/>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98" name="Line 2356"/>
              <p:cNvSpPr>
                <a:spLocks noChangeShapeType="1"/>
              </p:cNvSpPr>
              <p:nvPr/>
            </p:nvSpPr>
            <p:spPr bwMode="auto">
              <a:xfrm>
                <a:off x="4225" y="2945"/>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199" name="Line 2357"/>
              <p:cNvSpPr>
                <a:spLocks noChangeShapeType="1"/>
              </p:cNvSpPr>
              <p:nvPr/>
            </p:nvSpPr>
            <p:spPr bwMode="auto">
              <a:xfrm>
                <a:off x="4265" y="2945"/>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00" name="Line 2358"/>
              <p:cNvSpPr>
                <a:spLocks noChangeShapeType="1"/>
              </p:cNvSpPr>
              <p:nvPr/>
            </p:nvSpPr>
            <p:spPr bwMode="auto">
              <a:xfrm>
                <a:off x="4306" y="2945"/>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01" name="Line 2359"/>
              <p:cNvSpPr>
                <a:spLocks noChangeShapeType="1"/>
              </p:cNvSpPr>
              <p:nvPr/>
            </p:nvSpPr>
            <p:spPr bwMode="auto">
              <a:xfrm flipV="1">
                <a:off x="4340" y="2918"/>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02" name="Line 2360"/>
              <p:cNvSpPr>
                <a:spLocks noChangeShapeType="1"/>
              </p:cNvSpPr>
              <p:nvPr/>
            </p:nvSpPr>
            <p:spPr bwMode="auto">
              <a:xfrm flipV="1">
                <a:off x="4340" y="2878"/>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03" name="Line 2361"/>
              <p:cNvSpPr>
                <a:spLocks noChangeShapeType="1"/>
              </p:cNvSpPr>
              <p:nvPr/>
            </p:nvSpPr>
            <p:spPr bwMode="auto">
              <a:xfrm flipV="1">
                <a:off x="4340" y="2837"/>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04" name="Line 2362"/>
              <p:cNvSpPr>
                <a:spLocks noChangeShapeType="1"/>
              </p:cNvSpPr>
              <p:nvPr/>
            </p:nvSpPr>
            <p:spPr bwMode="auto">
              <a:xfrm flipV="1">
                <a:off x="4340" y="2797"/>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05" name="Line 2363"/>
              <p:cNvSpPr>
                <a:spLocks noChangeShapeType="1"/>
              </p:cNvSpPr>
              <p:nvPr/>
            </p:nvSpPr>
            <p:spPr bwMode="auto">
              <a:xfrm>
                <a:off x="4356" y="2794"/>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06" name="Line 2364"/>
              <p:cNvSpPr>
                <a:spLocks noChangeShapeType="1"/>
              </p:cNvSpPr>
              <p:nvPr/>
            </p:nvSpPr>
            <p:spPr bwMode="auto">
              <a:xfrm>
                <a:off x="4396" y="2794"/>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07" name="Line 2365"/>
              <p:cNvSpPr>
                <a:spLocks noChangeShapeType="1"/>
              </p:cNvSpPr>
              <p:nvPr/>
            </p:nvSpPr>
            <p:spPr bwMode="auto">
              <a:xfrm>
                <a:off x="4436" y="2794"/>
                <a:ext cx="21"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08" name="Line 2366"/>
              <p:cNvSpPr>
                <a:spLocks noChangeShapeType="1"/>
              </p:cNvSpPr>
              <p:nvPr/>
            </p:nvSpPr>
            <p:spPr bwMode="auto">
              <a:xfrm flipV="1">
                <a:off x="4470" y="2767"/>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09" name="Freeform 2367"/>
              <p:cNvSpPr>
                <a:spLocks/>
              </p:cNvSpPr>
              <p:nvPr/>
            </p:nvSpPr>
            <p:spPr bwMode="auto">
              <a:xfrm>
                <a:off x="4470" y="2728"/>
                <a:ext cx="2" cy="19"/>
              </a:xfrm>
              <a:custGeom>
                <a:avLst/>
                <a:gdLst>
                  <a:gd name="T0" fmla="*/ 0 w 2"/>
                  <a:gd name="T1" fmla="*/ 19 h 19"/>
                  <a:gd name="T2" fmla="*/ 0 w 2"/>
                  <a:gd name="T3" fmla="*/ 0 h 19"/>
                  <a:gd name="T4" fmla="*/ 2 w 2"/>
                  <a:gd name="T5" fmla="*/ 0 h 19"/>
                  <a:gd name="T6" fmla="*/ 0 60000 65536"/>
                  <a:gd name="T7" fmla="*/ 0 60000 65536"/>
                  <a:gd name="T8" fmla="*/ 0 60000 65536"/>
                  <a:gd name="T9" fmla="*/ 0 w 2"/>
                  <a:gd name="T10" fmla="*/ 0 h 19"/>
                  <a:gd name="T11" fmla="*/ 2 w 2"/>
                  <a:gd name="T12" fmla="*/ 19 h 19"/>
                </a:gdLst>
                <a:ahLst/>
                <a:cxnLst>
                  <a:cxn ang="T6">
                    <a:pos x="T0" y="T1"/>
                  </a:cxn>
                  <a:cxn ang="T7">
                    <a:pos x="T2" y="T3"/>
                  </a:cxn>
                  <a:cxn ang="T8">
                    <a:pos x="T4" y="T5"/>
                  </a:cxn>
                </a:cxnLst>
                <a:rect l="T9" t="T10" r="T11" b="T12"/>
                <a:pathLst>
                  <a:path w="2" h="19">
                    <a:moveTo>
                      <a:pt x="0" y="19"/>
                    </a:moveTo>
                    <a:lnTo>
                      <a:pt x="0" y="0"/>
                    </a:lnTo>
                    <a:lnTo>
                      <a:pt x="2" y="0"/>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210" name="Line 2368"/>
              <p:cNvSpPr>
                <a:spLocks noChangeShapeType="1"/>
              </p:cNvSpPr>
              <p:nvPr/>
            </p:nvSpPr>
            <p:spPr bwMode="auto">
              <a:xfrm>
                <a:off x="4492" y="2728"/>
                <a:ext cx="21"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11" name="Line 2369"/>
              <p:cNvSpPr>
                <a:spLocks noChangeShapeType="1"/>
              </p:cNvSpPr>
              <p:nvPr/>
            </p:nvSpPr>
            <p:spPr bwMode="auto">
              <a:xfrm>
                <a:off x="4533" y="2728"/>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12" name="Line 2370"/>
              <p:cNvSpPr>
                <a:spLocks noChangeShapeType="1"/>
              </p:cNvSpPr>
              <p:nvPr/>
            </p:nvSpPr>
            <p:spPr bwMode="auto">
              <a:xfrm>
                <a:off x="4572" y="2728"/>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13" name="Line 2371"/>
              <p:cNvSpPr>
                <a:spLocks noChangeShapeType="1"/>
              </p:cNvSpPr>
              <p:nvPr/>
            </p:nvSpPr>
            <p:spPr bwMode="auto">
              <a:xfrm>
                <a:off x="4601" y="2739"/>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14" name="Line 2372"/>
              <p:cNvSpPr>
                <a:spLocks noChangeShapeType="1"/>
              </p:cNvSpPr>
              <p:nvPr/>
            </p:nvSpPr>
            <p:spPr bwMode="auto">
              <a:xfrm>
                <a:off x="4609" y="2772"/>
                <a:ext cx="21"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15" name="Line 2373"/>
              <p:cNvSpPr>
                <a:spLocks noChangeShapeType="1"/>
              </p:cNvSpPr>
              <p:nvPr/>
            </p:nvSpPr>
            <p:spPr bwMode="auto">
              <a:xfrm>
                <a:off x="4650" y="2772"/>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16" name="Line 2374"/>
              <p:cNvSpPr>
                <a:spLocks noChangeShapeType="1"/>
              </p:cNvSpPr>
              <p:nvPr/>
            </p:nvSpPr>
            <p:spPr bwMode="auto">
              <a:xfrm>
                <a:off x="4690" y="2772"/>
                <a:ext cx="21"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17" name="Freeform 2375"/>
              <p:cNvSpPr>
                <a:spLocks/>
              </p:cNvSpPr>
              <p:nvPr/>
            </p:nvSpPr>
            <p:spPr bwMode="auto">
              <a:xfrm>
                <a:off x="4731" y="2753"/>
                <a:ext cx="1" cy="19"/>
              </a:xfrm>
              <a:custGeom>
                <a:avLst/>
                <a:gdLst>
                  <a:gd name="T0" fmla="*/ 0 w 1"/>
                  <a:gd name="T1" fmla="*/ 19 h 19"/>
                  <a:gd name="T2" fmla="*/ 1 w 1"/>
                  <a:gd name="T3" fmla="*/ 19 h 19"/>
                  <a:gd name="T4" fmla="*/ 1 w 1"/>
                  <a:gd name="T5" fmla="*/ 0 h 19"/>
                  <a:gd name="T6" fmla="*/ 0 60000 65536"/>
                  <a:gd name="T7" fmla="*/ 0 60000 65536"/>
                  <a:gd name="T8" fmla="*/ 0 60000 65536"/>
                  <a:gd name="T9" fmla="*/ 0 w 1"/>
                  <a:gd name="T10" fmla="*/ 0 h 19"/>
                  <a:gd name="T11" fmla="*/ 1 w 1"/>
                  <a:gd name="T12" fmla="*/ 19 h 19"/>
                </a:gdLst>
                <a:ahLst/>
                <a:cxnLst>
                  <a:cxn ang="T6">
                    <a:pos x="T0" y="T1"/>
                  </a:cxn>
                  <a:cxn ang="T7">
                    <a:pos x="T2" y="T3"/>
                  </a:cxn>
                  <a:cxn ang="T8">
                    <a:pos x="T4" y="T5"/>
                  </a:cxn>
                </a:cxnLst>
                <a:rect l="T9" t="T10" r="T11" b="T12"/>
                <a:pathLst>
                  <a:path w="1" h="19">
                    <a:moveTo>
                      <a:pt x="0" y="19"/>
                    </a:moveTo>
                    <a:lnTo>
                      <a:pt x="1" y="19"/>
                    </a:lnTo>
                    <a:lnTo>
                      <a:pt x="1" y="0"/>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218" name="Line 2376"/>
              <p:cNvSpPr>
                <a:spLocks noChangeShapeType="1"/>
              </p:cNvSpPr>
              <p:nvPr/>
            </p:nvSpPr>
            <p:spPr bwMode="auto">
              <a:xfrm flipV="1">
                <a:off x="4732" y="2713"/>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19" name="Line 2377"/>
              <p:cNvSpPr>
                <a:spLocks noChangeShapeType="1"/>
              </p:cNvSpPr>
              <p:nvPr/>
            </p:nvSpPr>
            <p:spPr bwMode="auto">
              <a:xfrm flipV="1">
                <a:off x="4732" y="2672"/>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20" name="Line 2378"/>
              <p:cNvSpPr>
                <a:spLocks noChangeShapeType="1"/>
              </p:cNvSpPr>
              <p:nvPr/>
            </p:nvSpPr>
            <p:spPr bwMode="auto">
              <a:xfrm>
                <a:off x="4742" y="2663"/>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21" name="Line 2379"/>
              <p:cNvSpPr>
                <a:spLocks noChangeShapeType="1"/>
              </p:cNvSpPr>
              <p:nvPr/>
            </p:nvSpPr>
            <p:spPr bwMode="auto">
              <a:xfrm>
                <a:off x="4782" y="2663"/>
                <a:ext cx="21"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22" name="Line 2380"/>
              <p:cNvSpPr>
                <a:spLocks noChangeShapeType="1"/>
              </p:cNvSpPr>
              <p:nvPr/>
            </p:nvSpPr>
            <p:spPr bwMode="auto">
              <a:xfrm>
                <a:off x="4823" y="2663"/>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23" name="Line 2381"/>
              <p:cNvSpPr>
                <a:spLocks noChangeShapeType="1"/>
              </p:cNvSpPr>
              <p:nvPr/>
            </p:nvSpPr>
            <p:spPr bwMode="auto">
              <a:xfrm>
                <a:off x="4863" y="2663"/>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24" name="Line 2382"/>
              <p:cNvSpPr>
                <a:spLocks noChangeShapeType="1"/>
              </p:cNvSpPr>
              <p:nvPr/>
            </p:nvSpPr>
            <p:spPr bwMode="auto">
              <a:xfrm>
                <a:off x="4863" y="2703"/>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25" name="Line 2383"/>
              <p:cNvSpPr>
                <a:spLocks noChangeShapeType="1"/>
              </p:cNvSpPr>
              <p:nvPr/>
            </p:nvSpPr>
            <p:spPr bwMode="auto">
              <a:xfrm>
                <a:off x="4863" y="2743"/>
                <a:ext cx="1" cy="2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26" name="Freeform 2384"/>
              <p:cNvSpPr>
                <a:spLocks/>
              </p:cNvSpPr>
              <p:nvPr/>
            </p:nvSpPr>
            <p:spPr bwMode="auto">
              <a:xfrm>
                <a:off x="4863" y="2783"/>
                <a:ext cx="10" cy="11"/>
              </a:xfrm>
              <a:custGeom>
                <a:avLst/>
                <a:gdLst>
                  <a:gd name="T0" fmla="*/ 0 w 10"/>
                  <a:gd name="T1" fmla="*/ 0 h 11"/>
                  <a:gd name="T2" fmla="*/ 0 w 10"/>
                  <a:gd name="T3" fmla="*/ 11 h 11"/>
                  <a:gd name="T4" fmla="*/ 10 w 10"/>
                  <a:gd name="T5" fmla="*/ 11 h 11"/>
                  <a:gd name="T6" fmla="*/ 0 60000 65536"/>
                  <a:gd name="T7" fmla="*/ 0 60000 65536"/>
                  <a:gd name="T8" fmla="*/ 0 60000 65536"/>
                  <a:gd name="T9" fmla="*/ 0 w 10"/>
                  <a:gd name="T10" fmla="*/ 0 h 11"/>
                  <a:gd name="T11" fmla="*/ 10 w 10"/>
                  <a:gd name="T12" fmla="*/ 11 h 11"/>
                </a:gdLst>
                <a:ahLst/>
                <a:cxnLst>
                  <a:cxn ang="T6">
                    <a:pos x="T0" y="T1"/>
                  </a:cxn>
                  <a:cxn ang="T7">
                    <a:pos x="T2" y="T3"/>
                  </a:cxn>
                  <a:cxn ang="T8">
                    <a:pos x="T4" y="T5"/>
                  </a:cxn>
                </a:cxnLst>
                <a:rect l="T9" t="T10" r="T11" b="T12"/>
                <a:pathLst>
                  <a:path w="10" h="11">
                    <a:moveTo>
                      <a:pt x="0" y="0"/>
                    </a:moveTo>
                    <a:lnTo>
                      <a:pt x="0" y="11"/>
                    </a:lnTo>
                    <a:lnTo>
                      <a:pt x="10" y="11"/>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227" name="Line 2385"/>
              <p:cNvSpPr>
                <a:spLocks noChangeShapeType="1"/>
              </p:cNvSpPr>
              <p:nvPr/>
            </p:nvSpPr>
            <p:spPr bwMode="auto">
              <a:xfrm>
                <a:off x="4893" y="2794"/>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28" name="Line 2386"/>
              <p:cNvSpPr>
                <a:spLocks noChangeShapeType="1"/>
              </p:cNvSpPr>
              <p:nvPr/>
            </p:nvSpPr>
            <p:spPr bwMode="auto">
              <a:xfrm>
                <a:off x="4934" y="2794"/>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29" name="Line 2387"/>
              <p:cNvSpPr>
                <a:spLocks noChangeShapeType="1"/>
              </p:cNvSpPr>
              <p:nvPr/>
            </p:nvSpPr>
            <p:spPr bwMode="auto">
              <a:xfrm>
                <a:off x="4974" y="2794"/>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30" name="Line 2388"/>
              <p:cNvSpPr>
                <a:spLocks noChangeShapeType="1"/>
              </p:cNvSpPr>
              <p:nvPr/>
            </p:nvSpPr>
            <p:spPr bwMode="auto">
              <a:xfrm flipV="1">
                <a:off x="4994" y="2753"/>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31" name="Line 2389"/>
              <p:cNvSpPr>
                <a:spLocks noChangeShapeType="1"/>
              </p:cNvSpPr>
              <p:nvPr/>
            </p:nvSpPr>
            <p:spPr bwMode="auto">
              <a:xfrm flipV="1">
                <a:off x="4994" y="2713"/>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32" name="Freeform 2390"/>
              <p:cNvSpPr>
                <a:spLocks/>
              </p:cNvSpPr>
              <p:nvPr/>
            </p:nvSpPr>
            <p:spPr bwMode="auto">
              <a:xfrm>
                <a:off x="4994" y="2684"/>
                <a:ext cx="11" cy="8"/>
              </a:xfrm>
              <a:custGeom>
                <a:avLst/>
                <a:gdLst>
                  <a:gd name="T0" fmla="*/ 0 w 11"/>
                  <a:gd name="T1" fmla="*/ 8 h 8"/>
                  <a:gd name="T2" fmla="*/ 0 w 11"/>
                  <a:gd name="T3" fmla="*/ 0 h 8"/>
                  <a:gd name="T4" fmla="*/ 11 w 11"/>
                  <a:gd name="T5" fmla="*/ 0 h 8"/>
                  <a:gd name="T6" fmla="*/ 0 60000 65536"/>
                  <a:gd name="T7" fmla="*/ 0 60000 65536"/>
                  <a:gd name="T8" fmla="*/ 0 60000 65536"/>
                  <a:gd name="T9" fmla="*/ 0 w 11"/>
                  <a:gd name="T10" fmla="*/ 0 h 8"/>
                  <a:gd name="T11" fmla="*/ 11 w 11"/>
                  <a:gd name="T12" fmla="*/ 8 h 8"/>
                </a:gdLst>
                <a:ahLst/>
                <a:cxnLst>
                  <a:cxn ang="T6">
                    <a:pos x="T0" y="T1"/>
                  </a:cxn>
                  <a:cxn ang="T7">
                    <a:pos x="T2" y="T3"/>
                  </a:cxn>
                  <a:cxn ang="T8">
                    <a:pos x="T4" y="T5"/>
                  </a:cxn>
                </a:cxnLst>
                <a:rect l="T9" t="T10" r="T11" b="T12"/>
                <a:pathLst>
                  <a:path w="11" h="8">
                    <a:moveTo>
                      <a:pt x="0" y="8"/>
                    </a:moveTo>
                    <a:lnTo>
                      <a:pt x="0" y="0"/>
                    </a:lnTo>
                    <a:lnTo>
                      <a:pt x="11" y="0"/>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233" name="Line 2391"/>
              <p:cNvSpPr>
                <a:spLocks noChangeShapeType="1"/>
              </p:cNvSpPr>
              <p:nvPr/>
            </p:nvSpPr>
            <p:spPr bwMode="auto">
              <a:xfrm>
                <a:off x="5026" y="2684"/>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34" name="Line 2392"/>
              <p:cNvSpPr>
                <a:spLocks noChangeShapeType="1"/>
              </p:cNvSpPr>
              <p:nvPr/>
            </p:nvSpPr>
            <p:spPr bwMode="auto">
              <a:xfrm>
                <a:off x="5066" y="2684"/>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35" name="Freeform 2393"/>
              <p:cNvSpPr>
                <a:spLocks/>
              </p:cNvSpPr>
              <p:nvPr/>
            </p:nvSpPr>
            <p:spPr bwMode="auto">
              <a:xfrm>
                <a:off x="5107" y="2683"/>
                <a:ext cx="18" cy="1"/>
              </a:xfrm>
              <a:custGeom>
                <a:avLst/>
                <a:gdLst>
                  <a:gd name="T0" fmla="*/ 0 w 18"/>
                  <a:gd name="T1" fmla="*/ 1 h 1"/>
                  <a:gd name="T2" fmla="*/ 18 w 18"/>
                  <a:gd name="T3" fmla="*/ 1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1"/>
                    </a:moveTo>
                    <a:lnTo>
                      <a:pt x="18" y="1"/>
                    </a:lnTo>
                    <a:lnTo>
                      <a:pt x="18" y="0"/>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236" name="Line 2394"/>
              <p:cNvSpPr>
                <a:spLocks noChangeShapeType="1"/>
              </p:cNvSpPr>
              <p:nvPr/>
            </p:nvSpPr>
            <p:spPr bwMode="auto">
              <a:xfrm>
                <a:off x="5125" y="2663"/>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37" name="Line 2395"/>
              <p:cNvSpPr>
                <a:spLocks noChangeShapeType="1"/>
              </p:cNvSpPr>
              <p:nvPr/>
            </p:nvSpPr>
            <p:spPr bwMode="auto">
              <a:xfrm>
                <a:off x="5166" y="2663"/>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38" name="Line 2396"/>
              <p:cNvSpPr>
                <a:spLocks noChangeShapeType="1"/>
              </p:cNvSpPr>
              <p:nvPr/>
            </p:nvSpPr>
            <p:spPr bwMode="auto">
              <a:xfrm>
                <a:off x="5206" y="2663"/>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39" name="Freeform 2397"/>
              <p:cNvSpPr>
                <a:spLocks/>
              </p:cNvSpPr>
              <p:nvPr/>
            </p:nvSpPr>
            <p:spPr bwMode="auto">
              <a:xfrm>
                <a:off x="5247" y="2663"/>
                <a:ext cx="9" cy="9"/>
              </a:xfrm>
              <a:custGeom>
                <a:avLst/>
                <a:gdLst>
                  <a:gd name="T0" fmla="*/ 0 w 9"/>
                  <a:gd name="T1" fmla="*/ 0 h 9"/>
                  <a:gd name="T2" fmla="*/ 9 w 9"/>
                  <a:gd name="T3" fmla="*/ 0 h 9"/>
                  <a:gd name="T4" fmla="*/ 9 w 9"/>
                  <a:gd name="T5" fmla="*/ 9 h 9"/>
                  <a:gd name="T6" fmla="*/ 0 60000 65536"/>
                  <a:gd name="T7" fmla="*/ 0 60000 65536"/>
                  <a:gd name="T8" fmla="*/ 0 60000 65536"/>
                  <a:gd name="T9" fmla="*/ 0 w 9"/>
                  <a:gd name="T10" fmla="*/ 0 h 9"/>
                  <a:gd name="T11" fmla="*/ 9 w 9"/>
                  <a:gd name="T12" fmla="*/ 9 h 9"/>
                </a:gdLst>
                <a:ahLst/>
                <a:cxnLst>
                  <a:cxn ang="T6">
                    <a:pos x="T0" y="T1"/>
                  </a:cxn>
                  <a:cxn ang="T7">
                    <a:pos x="T2" y="T3"/>
                  </a:cxn>
                  <a:cxn ang="T8">
                    <a:pos x="T4" y="T5"/>
                  </a:cxn>
                </a:cxnLst>
                <a:rect l="T9" t="T10" r="T11" b="T12"/>
                <a:pathLst>
                  <a:path w="9" h="9">
                    <a:moveTo>
                      <a:pt x="0" y="0"/>
                    </a:moveTo>
                    <a:lnTo>
                      <a:pt x="9" y="0"/>
                    </a:lnTo>
                    <a:lnTo>
                      <a:pt x="9" y="9"/>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240" name="Line 2398"/>
              <p:cNvSpPr>
                <a:spLocks noChangeShapeType="1"/>
              </p:cNvSpPr>
              <p:nvPr/>
            </p:nvSpPr>
            <p:spPr bwMode="auto">
              <a:xfrm>
                <a:off x="5256" y="2692"/>
                <a:ext cx="1" cy="2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41" name="Line 2399"/>
              <p:cNvSpPr>
                <a:spLocks noChangeShapeType="1"/>
              </p:cNvSpPr>
              <p:nvPr/>
            </p:nvSpPr>
            <p:spPr bwMode="auto">
              <a:xfrm>
                <a:off x="5256" y="2733"/>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42" name="Line 2400"/>
              <p:cNvSpPr>
                <a:spLocks noChangeShapeType="1"/>
              </p:cNvSpPr>
              <p:nvPr/>
            </p:nvSpPr>
            <p:spPr bwMode="auto">
              <a:xfrm>
                <a:off x="5256" y="2773"/>
                <a:ext cx="1" cy="2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43" name="Line 2401"/>
              <p:cNvSpPr>
                <a:spLocks noChangeShapeType="1"/>
              </p:cNvSpPr>
              <p:nvPr/>
            </p:nvSpPr>
            <p:spPr bwMode="auto">
              <a:xfrm>
                <a:off x="5256" y="2814"/>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44" name="Freeform 2402"/>
              <p:cNvSpPr>
                <a:spLocks/>
              </p:cNvSpPr>
              <p:nvPr/>
            </p:nvSpPr>
            <p:spPr bwMode="auto">
              <a:xfrm>
                <a:off x="5256" y="2854"/>
                <a:ext cx="17" cy="3"/>
              </a:xfrm>
              <a:custGeom>
                <a:avLst/>
                <a:gdLst>
                  <a:gd name="T0" fmla="*/ 0 w 17"/>
                  <a:gd name="T1" fmla="*/ 0 h 3"/>
                  <a:gd name="T2" fmla="*/ 0 w 17"/>
                  <a:gd name="T3" fmla="*/ 3 h 3"/>
                  <a:gd name="T4" fmla="*/ 17 w 17"/>
                  <a:gd name="T5" fmla="*/ 3 h 3"/>
                  <a:gd name="T6" fmla="*/ 0 60000 65536"/>
                  <a:gd name="T7" fmla="*/ 0 60000 65536"/>
                  <a:gd name="T8" fmla="*/ 0 60000 65536"/>
                  <a:gd name="T9" fmla="*/ 0 w 17"/>
                  <a:gd name="T10" fmla="*/ 0 h 3"/>
                  <a:gd name="T11" fmla="*/ 17 w 17"/>
                  <a:gd name="T12" fmla="*/ 3 h 3"/>
                </a:gdLst>
                <a:ahLst/>
                <a:cxnLst>
                  <a:cxn ang="T6">
                    <a:pos x="T0" y="T1"/>
                  </a:cxn>
                  <a:cxn ang="T7">
                    <a:pos x="T2" y="T3"/>
                  </a:cxn>
                  <a:cxn ang="T8">
                    <a:pos x="T4" y="T5"/>
                  </a:cxn>
                </a:cxnLst>
                <a:rect l="T9" t="T10" r="T11" b="T12"/>
                <a:pathLst>
                  <a:path w="17" h="3">
                    <a:moveTo>
                      <a:pt x="0" y="0"/>
                    </a:moveTo>
                    <a:lnTo>
                      <a:pt x="0" y="3"/>
                    </a:lnTo>
                    <a:lnTo>
                      <a:pt x="17" y="3"/>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245" name="Line 2403"/>
              <p:cNvSpPr>
                <a:spLocks noChangeShapeType="1"/>
              </p:cNvSpPr>
              <p:nvPr/>
            </p:nvSpPr>
            <p:spPr bwMode="auto">
              <a:xfrm>
                <a:off x="5293" y="2857"/>
                <a:ext cx="21"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46" name="Line 2404"/>
              <p:cNvSpPr>
                <a:spLocks noChangeShapeType="1"/>
              </p:cNvSpPr>
              <p:nvPr/>
            </p:nvSpPr>
            <p:spPr bwMode="auto">
              <a:xfrm>
                <a:off x="5334" y="2857"/>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47" name="Freeform 2405"/>
              <p:cNvSpPr>
                <a:spLocks/>
              </p:cNvSpPr>
              <p:nvPr/>
            </p:nvSpPr>
            <p:spPr bwMode="auto">
              <a:xfrm>
                <a:off x="5373" y="2849"/>
                <a:ext cx="12" cy="8"/>
              </a:xfrm>
              <a:custGeom>
                <a:avLst/>
                <a:gdLst>
                  <a:gd name="T0" fmla="*/ 0 w 12"/>
                  <a:gd name="T1" fmla="*/ 8 h 8"/>
                  <a:gd name="T2" fmla="*/ 12 w 12"/>
                  <a:gd name="T3" fmla="*/ 8 h 8"/>
                  <a:gd name="T4" fmla="*/ 12 w 12"/>
                  <a:gd name="T5" fmla="*/ 0 h 8"/>
                  <a:gd name="T6" fmla="*/ 0 60000 65536"/>
                  <a:gd name="T7" fmla="*/ 0 60000 65536"/>
                  <a:gd name="T8" fmla="*/ 0 60000 65536"/>
                  <a:gd name="T9" fmla="*/ 0 w 12"/>
                  <a:gd name="T10" fmla="*/ 0 h 8"/>
                  <a:gd name="T11" fmla="*/ 12 w 12"/>
                  <a:gd name="T12" fmla="*/ 8 h 8"/>
                </a:gdLst>
                <a:ahLst/>
                <a:cxnLst>
                  <a:cxn ang="T6">
                    <a:pos x="T0" y="T1"/>
                  </a:cxn>
                  <a:cxn ang="T7">
                    <a:pos x="T2" y="T3"/>
                  </a:cxn>
                  <a:cxn ang="T8">
                    <a:pos x="T4" y="T5"/>
                  </a:cxn>
                </a:cxnLst>
                <a:rect l="T9" t="T10" r="T11" b="T12"/>
                <a:pathLst>
                  <a:path w="12" h="8">
                    <a:moveTo>
                      <a:pt x="0" y="8"/>
                    </a:moveTo>
                    <a:lnTo>
                      <a:pt x="12" y="8"/>
                    </a:lnTo>
                    <a:lnTo>
                      <a:pt x="12" y="0"/>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248" name="Freeform 2406"/>
              <p:cNvSpPr>
                <a:spLocks/>
              </p:cNvSpPr>
              <p:nvPr/>
            </p:nvSpPr>
            <p:spPr bwMode="auto">
              <a:xfrm>
                <a:off x="5385" y="2815"/>
                <a:ext cx="7" cy="14"/>
              </a:xfrm>
              <a:custGeom>
                <a:avLst/>
                <a:gdLst>
                  <a:gd name="T0" fmla="*/ 0 w 7"/>
                  <a:gd name="T1" fmla="*/ 14 h 14"/>
                  <a:gd name="T2" fmla="*/ 0 w 7"/>
                  <a:gd name="T3" fmla="*/ 0 h 14"/>
                  <a:gd name="T4" fmla="*/ 7 w 7"/>
                  <a:gd name="T5" fmla="*/ 0 h 14"/>
                  <a:gd name="T6" fmla="*/ 0 60000 65536"/>
                  <a:gd name="T7" fmla="*/ 0 60000 65536"/>
                  <a:gd name="T8" fmla="*/ 0 60000 65536"/>
                  <a:gd name="T9" fmla="*/ 0 w 7"/>
                  <a:gd name="T10" fmla="*/ 0 h 14"/>
                  <a:gd name="T11" fmla="*/ 7 w 7"/>
                  <a:gd name="T12" fmla="*/ 14 h 14"/>
                </a:gdLst>
                <a:ahLst/>
                <a:cxnLst>
                  <a:cxn ang="T6">
                    <a:pos x="T0" y="T1"/>
                  </a:cxn>
                  <a:cxn ang="T7">
                    <a:pos x="T2" y="T3"/>
                  </a:cxn>
                  <a:cxn ang="T8">
                    <a:pos x="T4" y="T5"/>
                  </a:cxn>
                </a:cxnLst>
                <a:rect l="T9" t="T10" r="T11" b="T12"/>
                <a:pathLst>
                  <a:path w="7" h="14">
                    <a:moveTo>
                      <a:pt x="0" y="14"/>
                    </a:moveTo>
                    <a:lnTo>
                      <a:pt x="0" y="0"/>
                    </a:lnTo>
                    <a:lnTo>
                      <a:pt x="7" y="0"/>
                    </a:lnTo>
                  </a:path>
                </a:pathLst>
              </a:custGeom>
              <a:noFill/>
              <a:ln w="22225">
                <a:solidFill>
                  <a:srgbClr val="FF00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249" name="Line 2407"/>
              <p:cNvSpPr>
                <a:spLocks noChangeShapeType="1"/>
              </p:cNvSpPr>
              <p:nvPr/>
            </p:nvSpPr>
            <p:spPr bwMode="auto">
              <a:xfrm>
                <a:off x="5412" y="2815"/>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50" name="Line 2408"/>
              <p:cNvSpPr>
                <a:spLocks noChangeShapeType="1"/>
              </p:cNvSpPr>
              <p:nvPr/>
            </p:nvSpPr>
            <p:spPr bwMode="auto">
              <a:xfrm>
                <a:off x="5453" y="2815"/>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51" name="Line 2409"/>
              <p:cNvSpPr>
                <a:spLocks noChangeShapeType="1"/>
              </p:cNvSpPr>
              <p:nvPr/>
            </p:nvSpPr>
            <p:spPr bwMode="auto">
              <a:xfrm>
                <a:off x="5493" y="2815"/>
                <a:ext cx="20" cy="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52" name="Line 2410"/>
              <p:cNvSpPr>
                <a:spLocks noChangeShapeType="1"/>
              </p:cNvSpPr>
              <p:nvPr/>
            </p:nvSpPr>
            <p:spPr bwMode="auto">
              <a:xfrm>
                <a:off x="5516" y="2832"/>
                <a:ext cx="1" cy="2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53" name="Line 2411"/>
              <p:cNvSpPr>
                <a:spLocks noChangeShapeType="1"/>
              </p:cNvSpPr>
              <p:nvPr/>
            </p:nvSpPr>
            <p:spPr bwMode="auto">
              <a:xfrm>
                <a:off x="5516" y="2873"/>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54" name="Line 2412"/>
              <p:cNvSpPr>
                <a:spLocks noChangeShapeType="1"/>
              </p:cNvSpPr>
              <p:nvPr/>
            </p:nvSpPr>
            <p:spPr bwMode="auto">
              <a:xfrm>
                <a:off x="5516" y="2912"/>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55" name="Line 2413"/>
              <p:cNvSpPr>
                <a:spLocks noChangeShapeType="1"/>
              </p:cNvSpPr>
              <p:nvPr/>
            </p:nvSpPr>
            <p:spPr bwMode="auto">
              <a:xfrm>
                <a:off x="5516" y="2953"/>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56" name="Line 2414"/>
              <p:cNvSpPr>
                <a:spLocks noChangeShapeType="1"/>
              </p:cNvSpPr>
              <p:nvPr/>
            </p:nvSpPr>
            <p:spPr bwMode="auto">
              <a:xfrm>
                <a:off x="5516" y="2993"/>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57" name="Line 2415"/>
              <p:cNvSpPr>
                <a:spLocks noChangeShapeType="1"/>
              </p:cNvSpPr>
              <p:nvPr/>
            </p:nvSpPr>
            <p:spPr bwMode="auto">
              <a:xfrm>
                <a:off x="5516" y="3033"/>
                <a:ext cx="1" cy="21"/>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58" name="Line 2416"/>
              <p:cNvSpPr>
                <a:spLocks noChangeShapeType="1"/>
              </p:cNvSpPr>
              <p:nvPr/>
            </p:nvSpPr>
            <p:spPr bwMode="auto">
              <a:xfrm>
                <a:off x="5516" y="3074"/>
                <a:ext cx="1" cy="20"/>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59" name="Line 2417"/>
              <p:cNvSpPr>
                <a:spLocks noChangeShapeType="1"/>
              </p:cNvSpPr>
              <p:nvPr/>
            </p:nvSpPr>
            <p:spPr bwMode="auto">
              <a:xfrm>
                <a:off x="5516" y="3114"/>
                <a:ext cx="1" cy="4"/>
              </a:xfrm>
              <a:prstGeom prst="line">
                <a:avLst/>
              </a:prstGeom>
              <a:noFill/>
              <a:ln w="22225">
                <a:solidFill>
                  <a:srgbClr val="FF0000"/>
                </a:solidFill>
                <a:round/>
                <a:headEnd/>
                <a:tailEnd/>
              </a:ln>
            </p:spPr>
            <p:txBody>
              <a:bodyPr>
                <a:prstTxWarp prst="textNoShape">
                  <a:avLst/>
                </a:prstTxWarp>
              </a:bodyPr>
              <a:lstStyle/>
              <a:p>
                <a:endParaRPr lang="en-US"/>
              </a:p>
            </p:txBody>
          </p:sp>
          <p:sp>
            <p:nvSpPr>
              <p:cNvPr id="38260" name="Line 2418"/>
              <p:cNvSpPr>
                <a:spLocks noChangeShapeType="1"/>
              </p:cNvSpPr>
              <p:nvPr/>
            </p:nvSpPr>
            <p:spPr bwMode="auto">
              <a:xfrm flipV="1">
                <a:off x="3424" y="3097"/>
                <a:ext cx="1" cy="2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61" name="Line 2419"/>
              <p:cNvSpPr>
                <a:spLocks noChangeShapeType="1"/>
              </p:cNvSpPr>
              <p:nvPr/>
            </p:nvSpPr>
            <p:spPr bwMode="auto">
              <a:xfrm flipV="1">
                <a:off x="3424" y="3057"/>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62" name="Line 2420"/>
              <p:cNvSpPr>
                <a:spLocks noChangeShapeType="1"/>
              </p:cNvSpPr>
              <p:nvPr/>
            </p:nvSpPr>
            <p:spPr bwMode="auto">
              <a:xfrm flipV="1">
                <a:off x="3424" y="3016"/>
                <a:ext cx="1" cy="2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63" name="Line 2421"/>
              <p:cNvSpPr>
                <a:spLocks noChangeShapeType="1"/>
              </p:cNvSpPr>
              <p:nvPr/>
            </p:nvSpPr>
            <p:spPr bwMode="auto">
              <a:xfrm flipV="1">
                <a:off x="3424" y="2976"/>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64" name="Line 2422"/>
              <p:cNvSpPr>
                <a:spLocks noChangeShapeType="1"/>
              </p:cNvSpPr>
              <p:nvPr/>
            </p:nvSpPr>
            <p:spPr bwMode="auto">
              <a:xfrm flipV="1">
                <a:off x="3424" y="2937"/>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65" name="Line 2423"/>
              <p:cNvSpPr>
                <a:spLocks noChangeShapeType="1"/>
              </p:cNvSpPr>
              <p:nvPr/>
            </p:nvSpPr>
            <p:spPr bwMode="auto">
              <a:xfrm flipV="1">
                <a:off x="3424" y="2896"/>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66" name="Line 2424"/>
              <p:cNvSpPr>
                <a:spLocks noChangeShapeType="1"/>
              </p:cNvSpPr>
              <p:nvPr/>
            </p:nvSpPr>
            <p:spPr bwMode="auto">
              <a:xfrm flipV="1">
                <a:off x="3424" y="2856"/>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67" name="Line 2425"/>
              <p:cNvSpPr>
                <a:spLocks noChangeShapeType="1"/>
              </p:cNvSpPr>
              <p:nvPr/>
            </p:nvSpPr>
            <p:spPr bwMode="auto">
              <a:xfrm flipV="1">
                <a:off x="3424" y="2815"/>
                <a:ext cx="1" cy="2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68" name="Line 2426"/>
              <p:cNvSpPr>
                <a:spLocks noChangeShapeType="1"/>
              </p:cNvSpPr>
              <p:nvPr/>
            </p:nvSpPr>
            <p:spPr bwMode="auto">
              <a:xfrm>
                <a:off x="3431" y="2802"/>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69" name="Line 2427"/>
              <p:cNvSpPr>
                <a:spLocks noChangeShapeType="1"/>
              </p:cNvSpPr>
              <p:nvPr/>
            </p:nvSpPr>
            <p:spPr bwMode="auto">
              <a:xfrm>
                <a:off x="3471" y="2802"/>
                <a:ext cx="21"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70" name="Line 2428"/>
              <p:cNvSpPr>
                <a:spLocks noChangeShapeType="1"/>
              </p:cNvSpPr>
              <p:nvPr/>
            </p:nvSpPr>
            <p:spPr bwMode="auto">
              <a:xfrm>
                <a:off x="3511" y="2802"/>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71" name="Freeform 2429"/>
              <p:cNvSpPr>
                <a:spLocks/>
              </p:cNvSpPr>
              <p:nvPr/>
            </p:nvSpPr>
            <p:spPr bwMode="auto">
              <a:xfrm>
                <a:off x="3551" y="2785"/>
                <a:ext cx="5" cy="17"/>
              </a:xfrm>
              <a:custGeom>
                <a:avLst/>
                <a:gdLst>
                  <a:gd name="T0" fmla="*/ 0 w 5"/>
                  <a:gd name="T1" fmla="*/ 17 h 17"/>
                  <a:gd name="T2" fmla="*/ 5 w 5"/>
                  <a:gd name="T3" fmla="*/ 17 h 17"/>
                  <a:gd name="T4" fmla="*/ 5 w 5"/>
                  <a:gd name="T5" fmla="*/ 0 h 17"/>
                  <a:gd name="T6" fmla="*/ 0 60000 65536"/>
                  <a:gd name="T7" fmla="*/ 0 60000 65536"/>
                  <a:gd name="T8" fmla="*/ 0 60000 65536"/>
                  <a:gd name="T9" fmla="*/ 0 w 5"/>
                  <a:gd name="T10" fmla="*/ 0 h 17"/>
                  <a:gd name="T11" fmla="*/ 5 w 5"/>
                  <a:gd name="T12" fmla="*/ 17 h 17"/>
                </a:gdLst>
                <a:ahLst/>
                <a:cxnLst>
                  <a:cxn ang="T6">
                    <a:pos x="T0" y="T1"/>
                  </a:cxn>
                  <a:cxn ang="T7">
                    <a:pos x="T2" y="T3"/>
                  </a:cxn>
                  <a:cxn ang="T8">
                    <a:pos x="T4" y="T5"/>
                  </a:cxn>
                </a:cxnLst>
                <a:rect l="T9" t="T10" r="T11" b="T12"/>
                <a:pathLst>
                  <a:path w="5" h="17">
                    <a:moveTo>
                      <a:pt x="0" y="17"/>
                    </a:moveTo>
                    <a:lnTo>
                      <a:pt x="5" y="17"/>
                    </a:lnTo>
                    <a:lnTo>
                      <a:pt x="5" y="0"/>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272" name="Line 2430"/>
              <p:cNvSpPr>
                <a:spLocks noChangeShapeType="1"/>
              </p:cNvSpPr>
              <p:nvPr/>
            </p:nvSpPr>
            <p:spPr bwMode="auto">
              <a:xfrm flipV="1">
                <a:off x="3556" y="2745"/>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73" name="Line 2431"/>
              <p:cNvSpPr>
                <a:spLocks noChangeShapeType="1"/>
              </p:cNvSpPr>
              <p:nvPr/>
            </p:nvSpPr>
            <p:spPr bwMode="auto">
              <a:xfrm flipV="1">
                <a:off x="3556" y="2705"/>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274" name="Line 2432"/>
              <p:cNvSpPr>
                <a:spLocks noChangeShapeType="1"/>
              </p:cNvSpPr>
              <p:nvPr/>
            </p:nvSpPr>
            <p:spPr bwMode="auto">
              <a:xfrm flipV="1">
                <a:off x="3556" y="2664"/>
                <a:ext cx="1" cy="20"/>
              </a:xfrm>
              <a:prstGeom prst="line">
                <a:avLst/>
              </a:prstGeom>
              <a:noFill/>
              <a:ln w="22225">
                <a:solidFill>
                  <a:srgbClr val="00FF00"/>
                </a:solidFill>
                <a:round/>
                <a:headEnd/>
                <a:tailEnd/>
              </a:ln>
            </p:spPr>
            <p:txBody>
              <a:bodyPr>
                <a:prstTxWarp prst="textNoShape">
                  <a:avLst/>
                </a:prstTxWarp>
              </a:bodyPr>
              <a:lstStyle/>
              <a:p>
                <a:endParaRPr lang="en-US"/>
              </a:p>
            </p:txBody>
          </p:sp>
        </p:grpSp>
        <p:sp>
          <p:nvSpPr>
            <p:cNvPr id="37927" name="Line 2434"/>
            <p:cNvSpPr>
              <a:spLocks noChangeShapeType="1"/>
            </p:cNvSpPr>
            <p:nvPr/>
          </p:nvSpPr>
          <p:spPr bwMode="auto">
            <a:xfrm>
              <a:off x="3560" y="2649"/>
              <a:ext cx="21"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28" name="Line 2435"/>
            <p:cNvSpPr>
              <a:spLocks noChangeShapeType="1"/>
            </p:cNvSpPr>
            <p:nvPr/>
          </p:nvSpPr>
          <p:spPr bwMode="auto">
            <a:xfrm>
              <a:off x="3601" y="2649"/>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29" name="Line 2436"/>
            <p:cNvSpPr>
              <a:spLocks noChangeShapeType="1"/>
            </p:cNvSpPr>
            <p:nvPr/>
          </p:nvSpPr>
          <p:spPr bwMode="auto">
            <a:xfrm>
              <a:off x="3640" y="2649"/>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30" name="Freeform 2437"/>
            <p:cNvSpPr>
              <a:spLocks/>
            </p:cNvSpPr>
            <p:nvPr/>
          </p:nvSpPr>
          <p:spPr bwMode="auto">
            <a:xfrm>
              <a:off x="3681" y="2634"/>
              <a:ext cx="5" cy="15"/>
            </a:xfrm>
            <a:custGeom>
              <a:avLst/>
              <a:gdLst>
                <a:gd name="T0" fmla="*/ 0 w 5"/>
                <a:gd name="T1" fmla="*/ 15 h 15"/>
                <a:gd name="T2" fmla="*/ 5 w 5"/>
                <a:gd name="T3" fmla="*/ 15 h 15"/>
                <a:gd name="T4" fmla="*/ 5 w 5"/>
                <a:gd name="T5" fmla="*/ 0 h 15"/>
                <a:gd name="T6" fmla="*/ 0 60000 65536"/>
                <a:gd name="T7" fmla="*/ 0 60000 65536"/>
                <a:gd name="T8" fmla="*/ 0 60000 65536"/>
                <a:gd name="T9" fmla="*/ 0 w 5"/>
                <a:gd name="T10" fmla="*/ 0 h 15"/>
                <a:gd name="T11" fmla="*/ 5 w 5"/>
                <a:gd name="T12" fmla="*/ 15 h 15"/>
              </a:gdLst>
              <a:ahLst/>
              <a:cxnLst>
                <a:cxn ang="T6">
                  <a:pos x="T0" y="T1"/>
                </a:cxn>
                <a:cxn ang="T7">
                  <a:pos x="T2" y="T3"/>
                </a:cxn>
                <a:cxn ang="T8">
                  <a:pos x="T4" y="T5"/>
                </a:cxn>
              </a:cxnLst>
              <a:rect l="T9" t="T10" r="T11" b="T12"/>
              <a:pathLst>
                <a:path w="5" h="15">
                  <a:moveTo>
                    <a:pt x="0" y="15"/>
                  </a:moveTo>
                  <a:lnTo>
                    <a:pt x="5" y="15"/>
                  </a:lnTo>
                  <a:lnTo>
                    <a:pt x="5" y="0"/>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31" name="Freeform 2438"/>
            <p:cNvSpPr>
              <a:spLocks/>
            </p:cNvSpPr>
            <p:nvPr/>
          </p:nvSpPr>
          <p:spPr bwMode="auto">
            <a:xfrm>
              <a:off x="3686" y="2605"/>
              <a:ext cx="12" cy="9"/>
            </a:xfrm>
            <a:custGeom>
              <a:avLst/>
              <a:gdLst>
                <a:gd name="T0" fmla="*/ 0 w 12"/>
                <a:gd name="T1" fmla="*/ 9 h 9"/>
                <a:gd name="T2" fmla="*/ 0 w 12"/>
                <a:gd name="T3" fmla="*/ 0 h 9"/>
                <a:gd name="T4" fmla="*/ 12 w 12"/>
                <a:gd name="T5" fmla="*/ 0 h 9"/>
                <a:gd name="T6" fmla="*/ 0 60000 65536"/>
                <a:gd name="T7" fmla="*/ 0 60000 65536"/>
                <a:gd name="T8" fmla="*/ 0 60000 65536"/>
                <a:gd name="T9" fmla="*/ 0 w 12"/>
                <a:gd name="T10" fmla="*/ 0 h 9"/>
                <a:gd name="T11" fmla="*/ 12 w 12"/>
                <a:gd name="T12" fmla="*/ 9 h 9"/>
              </a:gdLst>
              <a:ahLst/>
              <a:cxnLst>
                <a:cxn ang="T6">
                  <a:pos x="T0" y="T1"/>
                </a:cxn>
                <a:cxn ang="T7">
                  <a:pos x="T2" y="T3"/>
                </a:cxn>
                <a:cxn ang="T8">
                  <a:pos x="T4" y="T5"/>
                </a:cxn>
              </a:cxnLst>
              <a:rect l="T9" t="T10" r="T11" b="T12"/>
              <a:pathLst>
                <a:path w="12" h="9">
                  <a:moveTo>
                    <a:pt x="0" y="9"/>
                  </a:moveTo>
                  <a:lnTo>
                    <a:pt x="0" y="0"/>
                  </a:lnTo>
                  <a:lnTo>
                    <a:pt x="12" y="0"/>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32" name="Line 2439"/>
            <p:cNvSpPr>
              <a:spLocks noChangeShapeType="1"/>
            </p:cNvSpPr>
            <p:nvPr/>
          </p:nvSpPr>
          <p:spPr bwMode="auto">
            <a:xfrm>
              <a:off x="3718" y="2605"/>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33" name="Line 2440"/>
            <p:cNvSpPr>
              <a:spLocks noChangeShapeType="1"/>
            </p:cNvSpPr>
            <p:nvPr/>
          </p:nvSpPr>
          <p:spPr bwMode="auto">
            <a:xfrm>
              <a:off x="3758" y="2605"/>
              <a:ext cx="21"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34" name="Freeform 2441"/>
            <p:cNvSpPr>
              <a:spLocks/>
            </p:cNvSpPr>
            <p:nvPr/>
          </p:nvSpPr>
          <p:spPr bwMode="auto">
            <a:xfrm>
              <a:off x="3799" y="2602"/>
              <a:ext cx="17" cy="3"/>
            </a:xfrm>
            <a:custGeom>
              <a:avLst/>
              <a:gdLst>
                <a:gd name="T0" fmla="*/ 0 w 17"/>
                <a:gd name="T1" fmla="*/ 3 h 3"/>
                <a:gd name="T2" fmla="*/ 17 w 17"/>
                <a:gd name="T3" fmla="*/ 3 h 3"/>
                <a:gd name="T4" fmla="*/ 17 w 17"/>
                <a:gd name="T5" fmla="*/ 0 h 3"/>
                <a:gd name="T6" fmla="*/ 0 60000 65536"/>
                <a:gd name="T7" fmla="*/ 0 60000 65536"/>
                <a:gd name="T8" fmla="*/ 0 60000 65536"/>
                <a:gd name="T9" fmla="*/ 0 w 17"/>
                <a:gd name="T10" fmla="*/ 0 h 3"/>
                <a:gd name="T11" fmla="*/ 17 w 17"/>
                <a:gd name="T12" fmla="*/ 3 h 3"/>
              </a:gdLst>
              <a:ahLst/>
              <a:cxnLst>
                <a:cxn ang="T6">
                  <a:pos x="T0" y="T1"/>
                </a:cxn>
                <a:cxn ang="T7">
                  <a:pos x="T2" y="T3"/>
                </a:cxn>
                <a:cxn ang="T8">
                  <a:pos x="T4" y="T5"/>
                </a:cxn>
              </a:cxnLst>
              <a:rect l="T9" t="T10" r="T11" b="T12"/>
              <a:pathLst>
                <a:path w="17" h="3">
                  <a:moveTo>
                    <a:pt x="0" y="3"/>
                  </a:moveTo>
                  <a:lnTo>
                    <a:pt x="17" y="3"/>
                  </a:lnTo>
                  <a:lnTo>
                    <a:pt x="17" y="0"/>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35" name="Line 2442"/>
            <p:cNvSpPr>
              <a:spLocks noChangeShapeType="1"/>
            </p:cNvSpPr>
            <p:nvPr/>
          </p:nvSpPr>
          <p:spPr bwMode="auto">
            <a:xfrm flipV="1">
              <a:off x="3816" y="2562"/>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36" name="Freeform 2443"/>
            <p:cNvSpPr>
              <a:spLocks/>
            </p:cNvSpPr>
            <p:nvPr/>
          </p:nvSpPr>
          <p:spPr bwMode="auto">
            <a:xfrm>
              <a:off x="3816" y="2524"/>
              <a:ext cx="3" cy="17"/>
            </a:xfrm>
            <a:custGeom>
              <a:avLst/>
              <a:gdLst>
                <a:gd name="T0" fmla="*/ 0 w 3"/>
                <a:gd name="T1" fmla="*/ 17 h 17"/>
                <a:gd name="T2" fmla="*/ 0 w 3"/>
                <a:gd name="T3" fmla="*/ 0 h 17"/>
                <a:gd name="T4" fmla="*/ 3 w 3"/>
                <a:gd name="T5" fmla="*/ 0 h 17"/>
                <a:gd name="T6" fmla="*/ 0 60000 65536"/>
                <a:gd name="T7" fmla="*/ 0 60000 65536"/>
                <a:gd name="T8" fmla="*/ 0 60000 65536"/>
                <a:gd name="T9" fmla="*/ 0 w 3"/>
                <a:gd name="T10" fmla="*/ 0 h 17"/>
                <a:gd name="T11" fmla="*/ 3 w 3"/>
                <a:gd name="T12" fmla="*/ 17 h 17"/>
              </a:gdLst>
              <a:ahLst/>
              <a:cxnLst>
                <a:cxn ang="T6">
                  <a:pos x="T0" y="T1"/>
                </a:cxn>
                <a:cxn ang="T7">
                  <a:pos x="T2" y="T3"/>
                </a:cxn>
                <a:cxn ang="T8">
                  <a:pos x="T4" y="T5"/>
                </a:cxn>
              </a:cxnLst>
              <a:rect l="T9" t="T10" r="T11" b="T12"/>
              <a:pathLst>
                <a:path w="3" h="17">
                  <a:moveTo>
                    <a:pt x="0" y="17"/>
                  </a:moveTo>
                  <a:lnTo>
                    <a:pt x="0" y="0"/>
                  </a:lnTo>
                  <a:lnTo>
                    <a:pt x="3" y="0"/>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37" name="Line 2444"/>
            <p:cNvSpPr>
              <a:spLocks noChangeShapeType="1"/>
            </p:cNvSpPr>
            <p:nvPr/>
          </p:nvSpPr>
          <p:spPr bwMode="auto">
            <a:xfrm>
              <a:off x="3839" y="2524"/>
              <a:ext cx="19"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38" name="Line 2445"/>
            <p:cNvSpPr>
              <a:spLocks noChangeShapeType="1"/>
            </p:cNvSpPr>
            <p:nvPr/>
          </p:nvSpPr>
          <p:spPr bwMode="auto">
            <a:xfrm>
              <a:off x="3879" y="2524"/>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39" name="Line 2446"/>
            <p:cNvSpPr>
              <a:spLocks noChangeShapeType="1"/>
            </p:cNvSpPr>
            <p:nvPr/>
          </p:nvSpPr>
          <p:spPr bwMode="auto">
            <a:xfrm>
              <a:off x="3919" y="2524"/>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40" name="Line 2447"/>
            <p:cNvSpPr>
              <a:spLocks noChangeShapeType="1"/>
            </p:cNvSpPr>
            <p:nvPr/>
          </p:nvSpPr>
          <p:spPr bwMode="auto">
            <a:xfrm flipV="1">
              <a:off x="3947" y="2491"/>
              <a:ext cx="1" cy="2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41" name="Line 2448"/>
            <p:cNvSpPr>
              <a:spLocks noChangeShapeType="1"/>
            </p:cNvSpPr>
            <p:nvPr/>
          </p:nvSpPr>
          <p:spPr bwMode="auto">
            <a:xfrm flipV="1">
              <a:off x="3947" y="2451"/>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42" name="Line 2449"/>
            <p:cNvSpPr>
              <a:spLocks noChangeShapeType="1"/>
            </p:cNvSpPr>
            <p:nvPr/>
          </p:nvSpPr>
          <p:spPr bwMode="auto">
            <a:xfrm flipV="1">
              <a:off x="3947" y="2410"/>
              <a:ext cx="1" cy="2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43" name="Line 2450"/>
            <p:cNvSpPr>
              <a:spLocks noChangeShapeType="1"/>
            </p:cNvSpPr>
            <p:nvPr/>
          </p:nvSpPr>
          <p:spPr bwMode="auto">
            <a:xfrm flipV="1">
              <a:off x="3947" y="2370"/>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44" name="Line 2451"/>
            <p:cNvSpPr>
              <a:spLocks noChangeShapeType="1"/>
            </p:cNvSpPr>
            <p:nvPr/>
          </p:nvSpPr>
          <p:spPr bwMode="auto">
            <a:xfrm flipV="1">
              <a:off x="3947" y="2331"/>
              <a:ext cx="1" cy="19"/>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45" name="Line 2452"/>
            <p:cNvSpPr>
              <a:spLocks noChangeShapeType="1"/>
            </p:cNvSpPr>
            <p:nvPr/>
          </p:nvSpPr>
          <p:spPr bwMode="auto">
            <a:xfrm flipV="1">
              <a:off x="3947" y="2290"/>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46" name="Freeform 2453"/>
            <p:cNvSpPr>
              <a:spLocks/>
            </p:cNvSpPr>
            <p:nvPr/>
          </p:nvSpPr>
          <p:spPr bwMode="auto">
            <a:xfrm>
              <a:off x="3947" y="2268"/>
              <a:ext cx="17" cy="2"/>
            </a:xfrm>
            <a:custGeom>
              <a:avLst/>
              <a:gdLst>
                <a:gd name="T0" fmla="*/ 0 w 17"/>
                <a:gd name="T1" fmla="*/ 2 h 2"/>
                <a:gd name="T2" fmla="*/ 0 w 17"/>
                <a:gd name="T3" fmla="*/ 0 h 2"/>
                <a:gd name="T4" fmla="*/ 17 w 17"/>
                <a:gd name="T5" fmla="*/ 0 h 2"/>
                <a:gd name="T6" fmla="*/ 0 60000 65536"/>
                <a:gd name="T7" fmla="*/ 0 60000 65536"/>
                <a:gd name="T8" fmla="*/ 0 60000 65536"/>
                <a:gd name="T9" fmla="*/ 0 w 17"/>
                <a:gd name="T10" fmla="*/ 0 h 2"/>
                <a:gd name="T11" fmla="*/ 17 w 17"/>
                <a:gd name="T12" fmla="*/ 2 h 2"/>
              </a:gdLst>
              <a:ahLst/>
              <a:cxnLst>
                <a:cxn ang="T6">
                  <a:pos x="T0" y="T1"/>
                </a:cxn>
                <a:cxn ang="T7">
                  <a:pos x="T2" y="T3"/>
                </a:cxn>
                <a:cxn ang="T8">
                  <a:pos x="T4" y="T5"/>
                </a:cxn>
              </a:cxnLst>
              <a:rect l="T9" t="T10" r="T11" b="T12"/>
              <a:pathLst>
                <a:path w="17" h="2">
                  <a:moveTo>
                    <a:pt x="0" y="2"/>
                  </a:moveTo>
                  <a:lnTo>
                    <a:pt x="0" y="0"/>
                  </a:lnTo>
                  <a:lnTo>
                    <a:pt x="17" y="0"/>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47" name="Line 2454"/>
            <p:cNvSpPr>
              <a:spLocks noChangeShapeType="1"/>
            </p:cNvSpPr>
            <p:nvPr/>
          </p:nvSpPr>
          <p:spPr bwMode="auto">
            <a:xfrm>
              <a:off x="3985" y="2268"/>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48" name="Line 2455"/>
            <p:cNvSpPr>
              <a:spLocks noChangeShapeType="1"/>
            </p:cNvSpPr>
            <p:nvPr/>
          </p:nvSpPr>
          <p:spPr bwMode="auto">
            <a:xfrm>
              <a:off x="4025" y="2268"/>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49" name="Freeform 2456"/>
            <p:cNvSpPr>
              <a:spLocks/>
            </p:cNvSpPr>
            <p:nvPr/>
          </p:nvSpPr>
          <p:spPr bwMode="auto">
            <a:xfrm>
              <a:off x="4065" y="2259"/>
              <a:ext cx="13" cy="9"/>
            </a:xfrm>
            <a:custGeom>
              <a:avLst/>
              <a:gdLst>
                <a:gd name="T0" fmla="*/ 0 w 13"/>
                <a:gd name="T1" fmla="*/ 9 h 9"/>
                <a:gd name="T2" fmla="*/ 13 w 13"/>
                <a:gd name="T3" fmla="*/ 9 h 9"/>
                <a:gd name="T4" fmla="*/ 13 w 13"/>
                <a:gd name="T5" fmla="*/ 0 h 9"/>
                <a:gd name="T6" fmla="*/ 0 60000 65536"/>
                <a:gd name="T7" fmla="*/ 0 60000 65536"/>
                <a:gd name="T8" fmla="*/ 0 60000 65536"/>
                <a:gd name="T9" fmla="*/ 0 w 13"/>
                <a:gd name="T10" fmla="*/ 0 h 9"/>
                <a:gd name="T11" fmla="*/ 13 w 13"/>
                <a:gd name="T12" fmla="*/ 9 h 9"/>
              </a:gdLst>
              <a:ahLst/>
              <a:cxnLst>
                <a:cxn ang="T6">
                  <a:pos x="T0" y="T1"/>
                </a:cxn>
                <a:cxn ang="T7">
                  <a:pos x="T2" y="T3"/>
                </a:cxn>
                <a:cxn ang="T8">
                  <a:pos x="T4" y="T5"/>
                </a:cxn>
              </a:cxnLst>
              <a:rect l="T9" t="T10" r="T11" b="T12"/>
              <a:pathLst>
                <a:path w="13" h="9">
                  <a:moveTo>
                    <a:pt x="0" y="9"/>
                  </a:moveTo>
                  <a:lnTo>
                    <a:pt x="13" y="9"/>
                  </a:lnTo>
                  <a:lnTo>
                    <a:pt x="13" y="0"/>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50" name="Line 2457"/>
            <p:cNvSpPr>
              <a:spLocks noChangeShapeType="1"/>
            </p:cNvSpPr>
            <p:nvPr/>
          </p:nvSpPr>
          <p:spPr bwMode="auto">
            <a:xfrm flipV="1">
              <a:off x="4078" y="2219"/>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51" name="Line 2458"/>
            <p:cNvSpPr>
              <a:spLocks noChangeShapeType="1"/>
            </p:cNvSpPr>
            <p:nvPr/>
          </p:nvSpPr>
          <p:spPr bwMode="auto">
            <a:xfrm flipV="1">
              <a:off x="4078" y="2178"/>
              <a:ext cx="1" cy="2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52" name="Line 2459"/>
            <p:cNvSpPr>
              <a:spLocks noChangeShapeType="1"/>
            </p:cNvSpPr>
            <p:nvPr/>
          </p:nvSpPr>
          <p:spPr bwMode="auto">
            <a:xfrm>
              <a:off x="4095" y="2177"/>
              <a:ext cx="21"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53" name="Line 2460"/>
            <p:cNvSpPr>
              <a:spLocks noChangeShapeType="1"/>
            </p:cNvSpPr>
            <p:nvPr/>
          </p:nvSpPr>
          <p:spPr bwMode="auto">
            <a:xfrm>
              <a:off x="4136" y="2177"/>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54" name="Line 2461"/>
            <p:cNvSpPr>
              <a:spLocks noChangeShapeType="1"/>
            </p:cNvSpPr>
            <p:nvPr/>
          </p:nvSpPr>
          <p:spPr bwMode="auto">
            <a:xfrm>
              <a:off x="4176" y="2177"/>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55" name="Line 2462"/>
            <p:cNvSpPr>
              <a:spLocks noChangeShapeType="1"/>
            </p:cNvSpPr>
            <p:nvPr/>
          </p:nvSpPr>
          <p:spPr bwMode="auto">
            <a:xfrm>
              <a:off x="4209" y="2169"/>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56" name="Line 2463"/>
            <p:cNvSpPr>
              <a:spLocks noChangeShapeType="1"/>
            </p:cNvSpPr>
            <p:nvPr/>
          </p:nvSpPr>
          <p:spPr bwMode="auto">
            <a:xfrm>
              <a:off x="4249" y="2169"/>
              <a:ext cx="19"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57" name="Line 2464"/>
            <p:cNvSpPr>
              <a:spLocks noChangeShapeType="1"/>
            </p:cNvSpPr>
            <p:nvPr/>
          </p:nvSpPr>
          <p:spPr bwMode="auto">
            <a:xfrm>
              <a:off x="4289" y="2169"/>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58" name="Freeform 2465"/>
            <p:cNvSpPr>
              <a:spLocks/>
            </p:cNvSpPr>
            <p:nvPr/>
          </p:nvSpPr>
          <p:spPr bwMode="auto">
            <a:xfrm>
              <a:off x="4329" y="2169"/>
              <a:ext cx="11" cy="9"/>
            </a:xfrm>
            <a:custGeom>
              <a:avLst/>
              <a:gdLst>
                <a:gd name="T0" fmla="*/ 0 w 11"/>
                <a:gd name="T1" fmla="*/ 0 h 9"/>
                <a:gd name="T2" fmla="*/ 11 w 11"/>
                <a:gd name="T3" fmla="*/ 0 h 9"/>
                <a:gd name="T4" fmla="*/ 11 w 11"/>
                <a:gd name="T5" fmla="*/ 9 h 9"/>
                <a:gd name="T6" fmla="*/ 0 60000 65536"/>
                <a:gd name="T7" fmla="*/ 0 60000 65536"/>
                <a:gd name="T8" fmla="*/ 0 60000 65536"/>
                <a:gd name="T9" fmla="*/ 0 w 11"/>
                <a:gd name="T10" fmla="*/ 0 h 9"/>
                <a:gd name="T11" fmla="*/ 11 w 11"/>
                <a:gd name="T12" fmla="*/ 9 h 9"/>
              </a:gdLst>
              <a:ahLst/>
              <a:cxnLst>
                <a:cxn ang="T6">
                  <a:pos x="T0" y="T1"/>
                </a:cxn>
                <a:cxn ang="T7">
                  <a:pos x="T2" y="T3"/>
                </a:cxn>
                <a:cxn ang="T8">
                  <a:pos x="T4" y="T5"/>
                </a:cxn>
              </a:cxnLst>
              <a:rect l="T9" t="T10" r="T11" b="T12"/>
              <a:pathLst>
                <a:path w="11" h="9">
                  <a:moveTo>
                    <a:pt x="0" y="0"/>
                  </a:moveTo>
                  <a:lnTo>
                    <a:pt x="11" y="0"/>
                  </a:lnTo>
                  <a:lnTo>
                    <a:pt x="11" y="9"/>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59" name="Line 2466"/>
            <p:cNvSpPr>
              <a:spLocks noChangeShapeType="1"/>
            </p:cNvSpPr>
            <p:nvPr/>
          </p:nvSpPr>
          <p:spPr bwMode="auto">
            <a:xfrm>
              <a:off x="4340" y="2199"/>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60" name="Line 2467"/>
            <p:cNvSpPr>
              <a:spLocks noChangeShapeType="1"/>
            </p:cNvSpPr>
            <p:nvPr/>
          </p:nvSpPr>
          <p:spPr bwMode="auto">
            <a:xfrm>
              <a:off x="4340" y="2239"/>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61" name="Freeform 2468"/>
            <p:cNvSpPr>
              <a:spLocks/>
            </p:cNvSpPr>
            <p:nvPr/>
          </p:nvSpPr>
          <p:spPr bwMode="auto">
            <a:xfrm>
              <a:off x="4340" y="2280"/>
              <a:ext cx="12" cy="6"/>
            </a:xfrm>
            <a:custGeom>
              <a:avLst/>
              <a:gdLst>
                <a:gd name="T0" fmla="*/ 0 w 12"/>
                <a:gd name="T1" fmla="*/ 0 h 6"/>
                <a:gd name="T2" fmla="*/ 0 w 12"/>
                <a:gd name="T3" fmla="*/ 6 h 6"/>
                <a:gd name="T4" fmla="*/ 12 w 12"/>
                <a:gd name="T5" fmla="*/ 6 h 6"/>
                <a:gd name="T6" fmla="*/ 0 60000 65536"/>
                <a:gd name="T7" fmla="*/ 0 60000 65536"/>
                <a:gd name="T8" fmla="*/ 0 60000 65536"/>
                <a:gd name="T9" fmla="*/ 0 w 12"/>
                <a:gd name="T10" fmla="*/ 0 h 6"/>
                <a:gd name="T11" fmla="*/ 12 w 12"/>
                <a:gd name="T12" fmla="*/ 6 h 6"/>
              </a:gdLst>
              <a:ahLst/>
              <a:cxnLst>
                <a:cxn ang="T6">
                  <a:pos x="T0" y="T1"/>
                </a:cxn>
                <a:cxn ang="T7">
                  <a:pos x="T2" y="T3"/>
                </a:cxn>
                <a:cxn ang="T8">
                  <a:pos x="T4" y="T5"/>
                </a:cxn>
              </a:cxnLst>
              <a:rect l="T9" t="T10" r="T11" b="T12"/>
              <a:pathLst>
                <a:path w="12" h="6">
                  <a:moveTo>
                    <a:pt x="0" y="0"/>
                  </a:moveTo>
                  <a:lnTo>
                    <a:pt x="0" y="6"/>
                  </a:lnTo>
                  <a:lnTo>
                    <a:pt x="12" y="6"/>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62" name="Line 2469"/>
            <p:cNvSpPr>
              <a:spLocks noChangeShapeType="1"/>
            </p:cNvSpPr>
            <p:nvPr/>
          </p:nvSpPr>
          <p:spPr bwMode="auto">
            <a:xfrm>
              <a:off x="4373" y="2286"/>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63" name="Line 2470"/>
            <p:cNvSpPr>
              <a:spLocks noChangeShapeType="1"/>
            </p:cNvSpPr>
            <p:nvPr/>
          </p:nvSpPr>
          <p:spPr bwMode="auto">
            <a:xfrm>
              <a:off x="4413" y="2286"/>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64" name="Freeform 2471"/>
            <p:cNvSpPr>
              <a:spLocks/>
            </p:cNvSpPr>
            <p:nvPr/>
          </p:nvSpPr>
          <p:spPr bwMode="auto">
            <a:xfrm>
              <a:off x="4453" y="2286"/>
              <a:ext cx="17" cy="4"/>
            </a:xfrm>
            <a:custGeom>
              <a:avLst/>
              <a:gdLst>
                <a:gd name="T0" fmla="*/ 0 w 17"/>
                <a:gd name="T1" fmla="*/ 0 h 4"/>
                <a:gd name="T2" fmla="*/ 17 w 17"/>
                <a:gd name="T3" fmla="*/ 0 h 4"/>
                <a:gd name="T4" fmla="*/ 17 w 17"/>
                <a:gd name="T5" fmla="*/ 4 h 4"/>
                <a:gd name="T6" fmla="*/ 0 60000 65536"/>
                <a:gd name="T7" fmla="*/ 0 60000 65536"/>
                <a:gd name="T8" fmla="*/ 0 60000 65536"/>
                <a:gd name="T9" fmla="*/ 0 w 17"/>
                <a:gd name="T10" fmla="*/ 0 h 4"/>
                <a:gd name="T11" fmla="*/ 17 w 17"/>
                <a:gd name="T12" fmla="*/ 4 h 4"/>
              </a:gdLst>
              <a:ahLst/>
              <a:cxnLst>
                <a:cxn ang="T6">
                  <a:pos x="T0" y="T1"/>
                </a:cxn>
                <a:cxn ang="T7">
                  <a:pos x="T2" y="T3"/>
                </a:cxn>
                <a:cxn ang="T8">
                  <a:pos x="T4" y="T5"/>
                </a:cxn>
              </a:cxnLst>
              <a:rect l="T9" t="T10" r="T11" b="T12"/>
              <a:pathLst>
                <a:path w="17" h="4">
                  <a:moveTo>
                    <a:pt x="0" y="0"/>
                  </a:moveTo>
                  <a:lnTo>
                    <a:pt x="17" y="0"/>
                  </a:lnTo>
                  <a:lnTo>
                    <a:pt x="17" y="4"/>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65" name="Line 2472"/>
            <p:cNvSpPr>
              <a:spLocks noChangeShapeType="1"/>
            </p:cNvSpPr>
            <p:nvPr/>
          </p:nvSpPr>
          <p:spPr bwMode="auto">
            <a:xfrm>
              <a:off x="4470" y="2310"/>
              <a:ext cx="1" cy="2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66" name="Line 2473"/>
            <p:cNvSpPr>
              <a:spLocks noChangeShapeType="1"/>
            </p:cNvSpPr>
            <p:nvPr/>
          </p:nvSpPr>
          <p:spPr bwMode="auto">
            <a:xfrm>
              <a:off x="4470" y="2350"/>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67" name="Line 2474"/>
            <p:cNvSpPr>
              <a:spLocks noChangeShapeType="1"/>
            </p:cNvSpPr>
            <p:nvPr/>
          </p:nvSpPr>
          <p:spPr bwMode="auto">
            <a:xfrm>
              <a:off x="4470" y="2390"/>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68" name="Line 2475"/>
            <p:cNvSpPr>
              <a:spLocks noChangeShapeType="1"/>
            </p:cNvSpPr>
            <p:nvPr/>
          </p:nvSpPr>
          <p:spPr bwMode="auto">
            <a:xfrm>
              <a:off x="4470" y="2431"/>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69" name="Line 2476"/>
            <p:cNvSpPr>
              <a:spLocks noChangeShapeType="1"/>
            </p:cNvSpPr>
            <p:nvPr/>
          </p:nvSpPr>
          <p:spPr bwMode="auto">
            <a:xfrm>
              <a:off x="4470" y="2471"/>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70" name="Line 2477"/>
            <p:cNvSpPr>
              <a:spLocks noChangeShapeType="1"/>
            </p:cNvSpPr>
            <p:nvPr/>
          </p:nvSpPr>
          <p:spPr bwMode="auto">
            <a:xfrm>
              <a:off x="4470" y="2512"/>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71" name="Line 2478"/>
            <p:cNvSpPr>
              <a:spLocks noChangeShapeType="1"/>
            </p:cNvSpPr>
            <p:nvPr/>
          </p:nvSpPr>
          <p:spPr bwMode="auto">
            <a:xfrm>
              <a:off x="4470" y="2552"/>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72" name="Line 2479"/>
            <p:cNvSpPr>
              <a:spLocks noChangeShapeType="1"/>
            </p:cNvSpPr>
            <p:nvPr/>
          </p:nvSpPr>
          <p:spPr bwMode="auto">
            <a:xfrm>
              <a:off x="4470" y="2592"/>
              <a:ext cx="1" cy="2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73" name="Line 2480"/>
            <p:cNvSpPr>
              <a:spLocks noChangeShapeType="1"/>
            </p:cNvSpPr>
            <p:nvPr/>
          </p:nvSpPr>
          <p:spPr bwMode="auto">
            <a:xfrm>
              <a:off x="4491" y="2613"/>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74" name="Line 2481"/>
            <p:cNvSpPr>
              <a:spLocks noChangeShapeType="1"/>
            </p:cNvSpPr>
            <p:nvPr/>
          </p:nvSpPr>
          <p:spPr bwMode="auto">
            <a:xfrm>
              <a:off x="4531" y="2613"/>
              <a:ext cx="19"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75" name="Line 2482"/>
            <p:cNvSpPr>
              <a:spLocks noChangeShapeType="1"/>
            </p:cNvSpPr>
            <p:nvPr/>
          </p:nvSpPr>
          <p:spPr bwMode="auto">
            <a:xfrm>
              <a:off x="4571" y="2613"/>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76" name="Line 2483"/>
            <p:cNvSpPr>
              <a:spLocks noChangeShapeType="1"/>
            </p:cNvSpPr>
            <p:nvPr/>
          </p:nvSpPr>
          <p:spPr bwMode="auto">
            <a:xfrm>
              <a:off x="4601" y="2622"/>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77" name="Line 2484"/>
            <p:cNvSpPr>
              <a:spLocks noChangeShapeType="1"/>
            </p:cNvSpPr>
            <p:nvPr/>
          </p:nvSpPr>
          <p:spPr bwMode="auto">
            <a:xfrm>
              <a:off x="4601" y="2663"/>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78" name="Line 2485"/>
            <p:cNvSpPr>
              <a:spLocks noChangeShapeType="1"/>
            </p:cNvSpPr>
            <p:nvPr/>
          </p:nvSpPr>
          <p:spPr bwMode="auto">
            <a:xfrm>
              <a:off x="4601" y="2703"/>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79" name="Line 2486"/>
            <p:cNvSpPr>
              <a:spLocks noChangeShapeType="1"/>
            </p:cNvSpPr>
            <p:nvPr/>
          </p:nvSpPr>
          <p:spPr bwMode="auto">
            <a:xfrm>
              <a:off x="4601" y="2743"/>
              <a:ext cx="1" cy="2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80" name="Line 2487"/>
            <p:cNvSpPr>
              <a:spLocks noChangeShapeType="1"/>
            </p:cNvSpPr>
            <p:nvPr/>
          </p:nvSpPr>
          <p:spPr bwMode="auto">
            <a:xfrm>
              <a:off x="4601" y="2783"/>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81" name="Line 2488"/>
            <p:cNvSpPr>
              <a:spLocks noChangeShapeType="1"/>
            </p:cNvSpPr>
            <p:nvPr/>
          </p:nvSpPr>
          <p:spPr bwMode="auto">
            <a:xfrm>
              <a:off x="4605" y="2820"/>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82" name="Line 2489"/>
            <p:cNvSpPr>
              <a:spLocks noChangeShapeType="1"/>
            </p:cNvSpPr>
            <p:nvPr/>
          </p:nvSpPr>
          <p:spPr bwMode="auto">
            <a:xfrm>
              <a:off x="4645" y="2820"/>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83" name="Line 2490"/>
            <p:cNvSpPr>
              <a:spLocks noChangeShapeType="1"/>
            </p:cNvSpPr>
            <p:nvPr/>
          </p:nvSpPr>
          <p:spPr bwMode="auto">
            <a:xfrm>
              <a:off x="4686" y="2820"/>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84" name="Freeform 2491"/>
            <p:cNvSpPr>
              <a:spLocks/>
            </p:cNvSpPr>
            <p:nvPr/>
          </p:nvSpPr>
          <p:spPr bwMode="auto">
            <a:xfrm>
              <a:off x="4726" y="2820"/>
              <a:ext cx="6" cy="14"/>
            </a:xfrm>
            <a:custGeom>
              <a:avLst/>
              <a:gdLst>
                <a:gd name="T0" fmla="*/ 0 w 6"/>
                <a:gd name="T1" fmla="*/ 0 h 14"/>
                <a:gd name="T2" fmla="*/ 6 w 6"/>
                <a:gd name="T3" fmla="*/ 0 h 14"/>
                <a:gd name="T4" fmla="*/ 6 w 6"/>
                <a:gd name="T5" fmla="*/ 14 h 14"/>
                <a:gd name="T6" fmla="*/ 0 60000 65536"/>
                <a:gd name="T7" fmla="*/ 0 60000 65536"/>
                <a:gd name="T8" fmla="*/ 0 60000 65536"/>
                <a:gd name="T9" fmla="*/ 0 w 6"/>
                <a:gd name="T10" fmla="*/ 0 h 14"/>
                <a:gd name="T11" fmla="*/ 6 w 6"/>
                <a:gd name="T12" fmla="*/ 14 h 14"/>
              </a:gdLst>
              <a:ahLst/>
              <a:cxnLst>
                <a:cxn ang="T6">
                  <a:pos x="T0" y="T1"/>
                </a:cxn>
                <a:cxn ang="T7">
                  <a:pos x="T2" y="T3"/>
                </a:cxn>
                <a:cxn ang="T8">
                  <a:pos x="T4" y="T5"/>
                </a:cxn>
              </a:cxnLst>
              <a:rect l="T9" t="T10" r="T11" b="T12"/>
              <a:pathLst>
                <a:path w="6" h="14">
                  <a:moveTo>
                    <a:pt x="0" y="0"/>
                  </a:moveTo>
                  <a:lnTo>
                    <a:pt x="6" y="0"/>
                  </a:lnTo>
                  <a:lnTo>
                    <a:pt x="6" y="14"/>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85" name="Line 2492"/>
            <p:cNvSpPr>
              <a:spLocks noChangeShapeType="1"/>
            </p:cNvSpPr>
            <p:nvPr/>
          </p:nvSpPr>
          <p:spPr bwMode="auto">
            <a:xfrm>
              <a:off x="4732" y="2854"/>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86" name="Line 2493"/>
            <p:cNvSpPr>
              <a:spLocks noChangeShapeType="1"/>
            </p:cNvSpPr>
            <p:nvPr/>
          </p:nvSpPr>
          <p:spPr bwMode="auto">
            <a:xfrm>
              <a:off x="4732" y="2895"/>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87" name="Line 2494"/>
            <p:cNvSpPr>
              <a:spLocks noChangeShapeType="1"/>
            </p:cNvSpPr>
            <p:nvPr/>
          </p:nvSpPr>
          <p:spPr bwMode="auto">
            <a:xfrm>
              <a:off x="4732" y="2934"/>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88" name="Line 2495"/>
            <p:cNvSpPr>
              <a:spLocks noChangeShapeType="1"/>
            </p:cNvSpPr>
            <p:nvPr/>
          </p:nvSpPr>
          <p:spPr bwMode="auto">
            <a:xfrm>
              <a:off x="4753" y="2954"/>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89" name="Line 2496"/>
            <p:cNvSpPr>
              <a:spLocks noChangeShapeType="1"/>
            </p:cNvSpPr>
            <p:nvPr/>
          </p:nvSpPr>
          <p:spPr bwMode="auto">
            <a:xfrm>
              <a:off x="4793" y="2954"/>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90" name="Line 2497"/>
            <p:cNvSpPr>
              <a:spLocks noChangeShapeType="1"/>
            </p:cNvSpPr>
            <p:nvPr/>
          </p:nvSpPr>
          <p:spPr bwMode="auto">
            <a:xfrm>
              <a:off x="4832" y="2954"/>
              <a:ext cx="21"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91" name="Line 2498"/>
            <p:cNvSpPr>
              <a:spLocks noChangeShapeType="1"/>
            </p:cNvSpPr>
            <p:nvPr/>
          </p:nvSpPr>
          <p:spPr bwMode="auto">
            <a:xfrm>
              <a:off x="4863" y="2965"/>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92" name="Line 2499"/>
            <p:cNvSpPr>
              <a:spLocks noChangeShapeType="1"/>
            </p:cNvSpPr>
            <p:nvPr/>
          </p:nvSpPr>
          <p:spPr bwMode="auto">
            <a:xfrm>
              <a:off x="4863" y="3005"/>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93" name="Line 2500"/>
            <p:cNvSpPr>
              <a:spLocks noChangeShapeType="1"/>
            </p:cNvSpPr>
            <p:nvPr/>
          </p:nvSpPr>
          <p:spPr bwMode="auto">
            <a:xfrm>
              <a:off x="4871" y="3037"/>
              <a:ext cx="21"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94" name="Line 2501"/>
            <p:cNvSpPr>
              <a:spLocks noChangeShapeType="1"/>
            </p:cNvSpPr>
            <p:nvPr/>
          </p:nvSpPr>
          <p:spPr bwMode="auto">
            <a:xfrm>
              <a:off x="4912" y="3037"/>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95" name="Line 2502"/>
            <p:cNvSpPr>
              <a:spLocks noChangeShapeType="1"/>
            </p:cNvSpPr>
            <p:nvPr/>
          </p:nvSpPr>
          <p:spPr bwMode="auto">
            <a:xfrm>
              <a:off x="4952" y="3037"/>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96" name="Freeform 2503"/>
            <p:cNvSpPr>
              <a:spLocks/>
            </p:cNvSpPr>
            <p:nvPr/>
          </p:nvSpPr>
          <p:spPr bwMode="auto">
            <a:xfrm>
              <a:off x="4993" y="3037"/>
              <a:ext cx="1" cy="18"/>
            </a:xfrm>
            <a:custGeom>
              <a:avLst/>
              <a:gdLst>
                <a:gd name="T0" fmla="*/ 0 w 1"/>
                <a:gd name="T1" fmla="*/ 0 h 18"/>
                <a:gd name="T2" fmla="*/ 1 w 1"/>
                <a:gd name="T3" fmla="*/ 0 h 18"/>
                <a:gd name="T4" fmla="*/ 1 w 1"/>
                <a:gd name="T5" fmla="*/ 18 h 18"/>
                <a:gd name="T6" fmla="*/ 0 60000 65536"/>
                <a:gd name="T7" fmla="*/ 0 60000 65536"/>
                <a:gd name="T8" fmla="*/ 0 60000 65536"/>
                <a:gd name="T9" fmla="*/ 0 w 1"/>
                <a:gd name="T10" fmla="*/ 0 h 18"/>
                <a:gd name="T11" fmla="*/ 1 w 1"/>
                <a:gd name="T12" fmla="*/ 18 h 18"/>
              </a:gdLst>
              <a:ahLst/>
              <a:cxnLst>
                <a:cxn ang="T6">
                  <a:pos x="T0" y="T1"/>
                </a:cxn>
                <a:cxn ang="T7">
                  <a:pos x="T2" y="T3"/>
                </a:cxn>
                <a:cxn ang="T8">
                  <a:pos x="T4" y="T5"/>
                </a:cxn>
              </a:cxnLst>
              <a:rect l="T9" t="T10" r="T11" b="T12"/>
              <a:pathLst>
                <a:path w="1" h="18">
                  <a:moveTo>
                    <a:pt x="0" y="0"/>
                  </a:moveTo>
                  <a:lnTo>
                    <a:pt x="1" y="0"/>
                  </a:lnTo>
                  <a:lnTo>
                    <a:pt x="1" y="18"/>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97" name="Line 2504"/>
            <p:cNvSpPr>
              <a:spLocks noChangeShapeType="1"/>
            </p:cNvSpPr>
            <p:nvPr/>
          </p:nvSpPr>
          <p:spPr bwMode="auto">
            <a:xfrm>
              <a:off x="5014" y="3055"/>
              <a:ext cx="21"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98" name="Line 2505"/>
            <p:cNvSpPr>
              <a:spLocks noChangeShapeType="1"/>
            </p:cNvSpPr>
            <p:nvPr/>
          </p:nvSpPr>
          <p:spPr bwMode="auto">
            <a:xfrm>
              <a:off x="5055" y="3055"/>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7999" name="Line 2506"/>
            <p:cNvSpPr>
              <a:spLocks noChangeShapeType="1"/>
            </p:cNvSpPr>
            <p:nvPr/>
          </p:nvSpPr>
          <p:spPr bwMode="auto">
            <a:xfrm>
              <a:off x="5095" y="3055"/>
              <a:ext cx="21"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000" name="Freeform 2507"/>
            <p:cNvSpPr>
              <a:spLocks/>
            </p:cNvSpPr>
            <p:nvPr/>
          </p:nvSpPr>
          <p:spPr bwMode="auto">
            <a:xfrm>
              <a:off x="5125" y="3066"/>
              <a:ext cx="3" cy="16"/>
            </a:xfrm>
            <a:custGeom>
              <a:avLst/>
              <a:gdLst>
                <a:gd name="T0" fmla="*/ 0 w 3"/>
                <a:gd name="T1" fmla="*/ 0 h 16"/>
                <a:gd name="T2" fmla="*/ 0 w 3"/>
                <a:gd name="T3" fmla="*/ 16 h 16"/>
                <a:gd name="T4" fmla="*/ 3 w 3"/>
                <a:gd name="T5" fmla="*/ 16 h 16"/>
                <a:gd name="T6" fmla="*/ 0 60000 65536"/>
                <a:gd name="T7" fmla="*/ 0 60000 65536"/>
                <a:gd name="T8" fmla="*/ 0 60000 65536"/>
                <a:gd name="T9" fmla="*/ 0 w 3"/>
                <a:gd name="T10" fmla="*/ 0 h 16"/>
                <a:gd name="T11" fmla="*/ 3 w 3"/>
                <a:gd name="T12" fmla="*/ 16 h 16"/>
              </a:gdLst>
              <a:ahLst/>
              <a:cxnLst>
                <a:cxn ang="T6">
                  <a:pos x="T0" y="T1"/>
                </a:cxn>
                <a:cxn ang="T7">
                  <a:pos x="T2" y="T3"/>
                </a:cxn>
                <a:cxn ang="T8">
                  <a:pos x="T4" y="T5"/>
                </a:cxn>
              </a:cxnLst>
              <a:rect l="T9" t="T10" r="T11" b="T12"/>
              <a:pathLst>
                <a:path w="3" h="16">
                  <a:moveTo>
                    <a:pt x="0" y="0"/>
                  </a:moveTo>
                  <a:lnTo>
                    <a:pt x="0" y="16"/>
                  </a:lnTo>
                  <a:lnTo>
                    <a:pt x="3" y="16"/>
                  </a:lnTo>
                </a:path>
              </a:pathLst>
            </a:custGeom>
            <a:noFill/>
            <a:ln w="22225">
              <a:solidFill>
                <a:srgbClr val="00FF00"/>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001" name="Line 2508"/>
            <p:cNvSpPr>
              <a:spLocks noChangeShapeType="1"/>
            </p:cNvSpPr>
            <p:nvPr/>
          </p:nvSpPr>
          <p:spPr bwMode="auto">
            <a:xfrm>
              <a:off x="5149" y="3082"/>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002" name="Line 2509"/>
            <p:cNvSpPr>
              <a:spLocks noChangeShapeType="1"/>
            </p:cNvSpPr>
            <p:nvPr/>
          </p:nvSpPr>
          <p:spPr bwMode="auto">
            <a:xfrm>
              <a:off x="5189" y="3082"/>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003" name="Line 2510"/>
            <p:cNvSpPr>
              <a:spLocks noChangeShapeType="1"/>
            </p:cNvSpPr>
            <p:nvPr/>
          </p:nvSpPr>
          <p:spPr bwMode="auto">
            <a:xfrm>
              <a:off x="5229" y="3082"/>
              <a:ext cx="21"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004" name="Line 2511"/>
            <p:cNvSpPr>
              <a:spLocks noChangeShapeType="1"/>
            </p:cNvSpPr>
            <p:nvPr/>
          </p:nvSpPr>
          <p:spPr bwMode="auto">
            <a:xfrm>
              <a:off x="5270" y="3082"/>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005" name="Line 2512"/>
            <p:cNvSpPr>
              <a:spLocks noChangeShapeType="1"/>
            </p:cNvSpPr>
            <p:nvPr/>
          </p:nvSpPr>
          <p:spPr bwMode="auto">
            <a:xfrm>
              <a:off x="5309" y="3082"/>
              <a:ext cx="21"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006" name="Line 2513"/>
            <p:cNvSpPr>
              <a:spLocks noChangeShapeType="1"/>
            </p:cNvSpPr>
            <p:nvPr/>
          </p:nvSpPr>
          <p:spPr bwMode="auto">
            <a:xfrm>
              <a:off x="5350" y="3082"/>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007" name="Line 2514"/>
            <p:cNvSpPr>
              <a:spLocks noChangeShapeType="1"/>
            </p:cNvSpPr>
            <p:nvPr/>
          </p:nvSpPr>
          <p:spPr bwMode="auto">
            <a:xfrm>
              <a:off x="5385" y="3088"/>
              <a:ext cx="1" cy="20"/>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008" name="Line 2515"/>
            <p:cNvSpPr>
              <a:spLocks noChangeShapeType="1"/>
            </p:cNvSpPr>
            <p:nvPr/>
          </p:nvSpPr>
          <p:spPr bwMode="auto">
            <a:xfrm>
              <a:off x="5404" y="3110"/>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009" name="Line 2516"/>
            <p:cNvSpPr>
              <a:spLocks noChangeShapeType="1"/>
            </p:cNvSpPr>
            <p:nvPr/>
          </p:nvSpPr>
          <p:spPr bwMode="auto">
            <a:xfrm>
              <a:off x="5445" y="3110"/>
              <a:ext cx="20"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010" name="Line 2517"/>
            <p:cNvSpPr>
              <a:spLocks noChangeShapeType="1"/>
            </p:cNvSpPr>
            <p:nvPr/>
          </p:nvSpPr>
          <p:spPr bwMode="auto">
            <a:xfrm>
              <a:off x="5485" y="3110"/>
              <a:ext cx="19" cy="1"/>
            </a:xfrm>
            <a:prstGeom prst="line">
              <a:avLst/>
            </a:prstGeom>
            <a:noFill/>
            <a:ln w="22225">
              <a:solidFill>
                <a:srgbClr val="00FF00"/>
              </a:solidFill>
              <a:round/>
              <a:headEnd/>
              <a:tailEnd/>
            </a:ln>
          </p:spPr>
          <p:txBody>
            <a:bodyPr>
              <a:prstTxWarp prst="textNoShape">
                <a:avLst/>
              </a:prstTxWarp>
            </a:bodyPr>
            <a:lstStyle/>
            <a:p>
              <a:endParaRPr lang="en-US"/>
            </a:p>
          </p:txBody>
        </p:sp>
        <p:sp>
          <p:nvSpPr>
            <p:cNvPr id="38011" name="Line 2518"/>
            <p:cNvSpPr>
              <a:spLocks noChangeShapeType="1"/>
            </p:cNvSpPr>
            <p:nvPr/>
          </p:nvSpPr>
          <p:spPr bwMode="auto">
            <a:xfrm flipV="1">
              <a:off x="3424" y="3097"/>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12" name="Line 2519"/>
            <p:cNvSpPr>
              <a:spLocks noChangeShapeType="1"/>
            </p:cNvSpPr>
            <p:nvPr/>
          </p:nvSpPr>
          <p:spPr bwMode="auto">
            <a:xfrm flipV="1">
              <a:off x="3424" y="3057"/>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13" name="Line 2520"/>
            <p:cNvSpPr>
              <a:spLocks noChangeShapeType="1"/>
            </p:cNvSpPr>
            <p:nvPr/>
          </p:nvSpPr>
          <p:spPr bwMode="auto">
            <a:xfrm flipV="1">
              <a:off x="3424" y="3016"/>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14" name="Line 2521"/>
            <p:cNvSpPr>
              <a:spLocks noChangeShapeType="1"/>
            </p:cNvSpPr>
            <p:nvPr/>
          </p:nvSpPr>
          <p:spPr bwMode="auto">
            <a:xfrm flipV="1">
              <a:off x="3424" y="2976"/>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15" name="Line 2522"/>
            <p:cNvSpPr>
              <a:spLocks noChangeShapeType="1"/>
            </p:cNvSpPr>
            <p:nvPr/>
          </p:nvSpPr>
          <p:spPr bwMode="auto">
            <a:xfrm flipV="1">
              <a:off x="3424" y="2937"/>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16" name="Line 2523"/>
            <p:cNvSpPr>
              <a:spLocks noChangeShapeType="1"/>
            </p:cNvSpPr>
            <p:nvPr/>
          </p:nvSpPr>
          <p:spPr bwMode="auto">
            <a:xfrm flipV="1">
              <a:off x="3424" y="2896"/>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17" name="Line 2524"/>
            <p:cNvSpPr>
              <a:spLocks noChangeShapeType="1"/>
            </p:cNvSpPr>
            <p:nvPr/>
          </p:nvSpPr>
          <p:spPr bwMode="auto">
            <a:xfrm flipV="1">
              <a:off x="3424" y="2856"/>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18" name="Line 2525"/>
            <p:cNvSpPr>
              <a:spLocks noChangeShapeType="1"/>
            </p:cNvSpPr>
            <p:nvPr/>
          </p:nvSpPr>
          <p:spPr bwMode="auto">
            <a:xfrm flipV="1">
              <a:off x="3424" y="2815"/>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19" name="Line 2526"/>
            <p:cNvSpPr>
              <a:spLocks noChangeShapeType="1"/>
            </p:cNvSpPr>
            <p:nvPr/>
          </p:nvSpPr>
          <p:spPr bwMode="auto">
            <a:xfrm flipV="1">
              <a:off x="3424" y="2775"/>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20" name="Line 2527"/>
            <p:cNvSpPr>
              <a:spLocks noChangeShapeType="1"/>
            </p:cNvSpPr>
            <p:nvPr/>
          </p:nvSpPr>
          <p:spPr bwMode="auto">
            <a:xfrm flipV="1">
              <a:off x="3424" y="2734"/>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21" name="Line 2528"/>
            <p:cNvSpPr>
              <a:spLocks noChangeShapeType="1"/>
            </p:cNvSpPr>
            <p:nvPr/>
          </p:nvSpPr>
          <p:spPr bwMode="auto">
            <a:xfrm flipV="1">
              <a:off x="3424" y="2694"/>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22" name="Line 2529"/>
            <p:cNvSpPr>
              <a:spLocks noChangeShapeType="1"/>
            </p:cNvSpPr>
            <p:nvPr/>
          </p:nvSpPr>
          <p:spPr bwMode="auto">
            <a:xfrm flipV="1">
              <a:off x="3424" y="2655"/>
              <a:ext cx="1" cy="19"/>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23" name="Line 2530"/>
            <p:cNvSpPr>
              <a:spLocks noChangeShapeType="1"/>
            </p:cNvSpPr>
            <p:nvPr/>
          </p:nvSpPr>
          <p:spPr bwMode="auto">
            <a:xfrm flipV="1">
              <a:off x="3424" y="2614"/>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24" name="Line 2531"/>
            <p:cNvSpPr>
              <a:spLocks noChangeShapeType="1"/>
            </p:cNvSpPr>
            <p:nvPr/>
          </p:nvSpPr>
          <p:spPr bwMode="auto">
            <a:xfrm flipV="1">
              <a:off x="3424" y="2574"/>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25" name="Line 2532"/>
            <p:cNvSpPr>
              <a:spLocks noChangeShapeType="1"/>
            </p:cNvSpPr>
            <p:nvPr/>
          </p:nvSpPr>
          <p:spPr bwMode="auto">
            <a:xfrm flipV="1">
              <a:off x="3424" y="2533"/>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26" name="Line 2533"/>
            <p:cNvSpPr>
              <a:spLocks noChangeShapeType="1"/>
            </p:cNvSpPr>
            <p:nvPr/>
          </p:nvSpPr>
          <p:spPr bwMode="auto">
            <a:xfrm flipV="1">
              <a:off x="3424" y="2493"/>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27" name="Line 2534"/>
            <p:cNvSpPr>
              <a:spLocks noChangeShapeType="1"/>
            </p:cNvSpPr>
            <p:nvPr/>
          </p:nvSpPr>
          <p:spPr bwMode="auto">
            <a:xfrm flipV="1">
              <a:off x="3424" y="2452"/>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28" name="Line 2535"/>
            <p:cNvSpPr>
              <a:spLocks noChangeShapeType="1"/>
            </p:cNvSpPr>
            <p:nvPr/>
          </p:nvSpPr>
          <p:spPr bwMode="auto">
            <a:xfrm flipV="1">
              <a:off x="3424" y="2412"/>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29" name="Line 2536"/>
            <p:cNvSpPr>
              <a:spLocks noChangeShapeType="1"/>
            </p:cNvSpPr>
            <p:nvPr/>
          </p:nvSpPr>
          <p:spPr bwMode="auto">
            <a:xfrm flipV="1">
              <a:off x="3424" y="2372"/>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30" name="Line 2537"/>
            <p:cNvSpPr>
              <a:spLocks noChangeShapeType="1"/>
            </p:cNvSpPr>
            <p:nvPr/>
          </p:nvSpPr>
          <p:spPr bwMode="auto">
            <a:xfrm flipV="1">
              <a:off x="3424" y="2332"/>
              <a:ext cx="1" cy="19"/>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31" name="Line 2538"/>
            <p:cNvSpPr>
              <a:spLocks noChangeShapeType="1"/>
            </p:cNvSpPr>
            <p:nvPr/>
          </p:nvSpPr>
          <p:spPr bwMode="auto">
            <a:xfrm flipV="1">
              <a:off x="3424" y="2292"/>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32" name="Line 2539"/>
            <p:cNvSpPr>
              <a:spLocks noChangeShapeType="1"/>
            </p:cNvSpPr>
            <p:nvPr/>
          </p:nvSpPr>
          <p:spPr bwMode="auto">
            <a:xfrm flipV="1">
              <a:off x="3424" y="2251"/>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33" name="Line 2540"/>
            <p:cNvSpPr>
              <a:spLocks noChangeShapeType="1"/>
            </p:cNvSpPr>
            <p:nvPr/>
          </p:nvSpPr>
          <p:spPr bwMode="auto">
            <a:xfrm flipV="1">
              <a:off x="3424" y="2211"/>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34" name="Line 2541"/>
            <p:cNvSpPr>
              <a:spLocks noChangeShapeType="1"/>
            </p:cNvSpPr>
            <p:nvPr/>
          </p:nvSpPr>
          <p:spPr bwMode="auto">
            <a:xfrm flipV="1">
              <a:off x="3424" y="2170"/>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35" name="Line 2542"/>
            <p:cNvSpPr>
              <a:spLocks noChangeShapeType="1"/>
            </p:cNvSpPr>
            <p:nvPr/>
          </p:nvSpPr>
          <p:spPr bwMode="auto">
            <a:xfrm>
              <a:off x="3429" y="2155"/>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36" name="Line 2543"/>
            <p:cNvSpPr>
              <a:spLocks noChangeShapeType="1"/>
            </p:cNvSpPr>
            <p:nvPr/>
          </p:nvSpPr>
          <p:spPr bwMode="auto">
            <a:xfrm>
              <a:off x="3470" y="2155"/>
              <a:ext cx="19"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37" name="Line 2544"/>
            <p:cNvSpPr>
              <a:spLocks noChangeShapeType="1"/>
            </p:cNvSpPr>
            <p:nvPr/>
          </p:nvSpPr>
          <p:spPr bwMode="auto">
            <a:xfrm>
              <a:off x="3509" y="2155"/>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38" name="Freeform 2545"/>
            <p:cNvSpPr>
              <a:spLocks/>
            </p:cNvSpPr>
            <p:nvPr/>
          </p:nvSpPr>
          <p:spPr bwMode="auto">
            <a:xfrm>
              <a:off x="3550" y="2155"/>
              <a:ext cx="6" cy="15"/>
            </a:xfrm>
            <a:custGeom>
              <a:avLst/>
              <a:gdLst>
                <a:gd name="T0" fmla="*/ 0 w 6"/>
                <a:gd name="T1" fmla="*/ 0 h 15"/>
                <a:gd name="T2" fmla="*/ 6 w 6"/>
                <a:gd name="T3" fmla="*/ 0 h 15"/>
                <a:gd name="T4" fmla="*/ 6 w 6"/>
                <a:gd name="T5" fmla="*/ 15 h 15"/>
                <a:gd name="T6" fmla="*/ 0 60000 65536"/>
                <a:gd name="T7" fmla="*/ 0 60000 65536"/>
                <a:gd name="T8" fmla="*/ 0 60000 65536"/>
                <a:gd name="T9" fmla="*/ 0 w 6"/>
                <a:gd name="T10" fmla="*/ 0 h 15"/>
                <a:gd name="T11" fmla="*/ 6 w 6"/>
                <a:gd name="T12" fmla="*/ 15 h 15"/>
              </a:gdLst>
              <a:ahLst/>
              <a:cxnLst>
                <a:cxn ang="T6">
                  <a:pos x="T0" y="T1"/>
                </a:cxn>
                <a:cxn ang="T7">
                  <a:pos x="T2" y="T3"/>
                </a:cxn>
                <a:cxn ang="T8">
                  <a:pos x="T4" y="T5"/>
                </a:cxn>
              </a:cxnLst>
              <a:rect l="T9" t="T10" r="T11" b="T12"/>
              <a:pathLst>
                <a:path w="6" h="15">
                  <a:moveTo>
                    <a:pt x="0" y="0"/>
                  </a:moveTo>
                  <a:lnTo>
                    <a:pt x="6" y="0"/>
                  </a:lnTo>
                  <a:lnTo>
                    <a:pt x="6" y="15"/>
                  </a:lnTo>
                </a:path>
              </a:pathLst>
            </a:custGeom>
            <a:noFill/>
            <a:ln w="22225">
              <a:solidFill>
                <a:srgbClr val="0000FF"/>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039" name="Line 2546"/>
            <p:cNvSpPr>
              <a:spLocks noChangeShapeType="1"/>
            </p:cNvSpPr>
            <p:nvPr/>
          </p:nvSpPr>
          <p:spPr bwMode="auto">
            <a:xfrm>
              <a:off x="3556" y="2191"/>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40" name="Line 2547"/>
            <p:cNvSpPr>
              <a:spLocks noChangeShapeType="1"/>
            </p:cNvSpPr>
            <p:nvPr/>
          </p:nvSpPr>
          <p:spPr bwMode="auto">
            <a:xfrm>
              <a:off x="3556" y="2231"/>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41" name="Line 2548"/>
            <p:cNvSpPr>
              <a:spLocks noChangeShapeType="1"/>
            </p:cNvSpPr>
            <p:nvPr/>
          </p:nvSpPr>
          <p:spPr bwMode="auto">
            <a:xfrm>
              <a:off x="3556" y="2272"/>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42" name="Line 2549"/>
            <p:cNvSpPr>
              <a:spLocks noChangeShapeType="1"/>
            </p:cNvSpPr>
            <p:nvPr/>
          </p:nvSpPr>
          <p:spPr bwMode="auto">
            <a:xfrm>
              <a:off x="3556" y="2312"/>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43" name="Line 2550"/>
            <p:cNvSpPr>
              <a:spLocks noChangeShapeType="1"/>
            </p:cNvSpPr>
            <p:nvPr/>
          </p:nvSpPr>
          <p:spPr bwMode="auto">
            <a:xfrm>
              <a:off x="3556" y="2351"/>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44" name="Line 2551"/>
            <p:cNvSpPr>
              <a:spLocks noChangeShapeType="1"/>
            </p:cNvSpPr>
            <p:nvPr/>
          </p:nvSpPr>
          <p:spPr bwMode="auto">
            <a:xfrm>
              <a:off x="3556" y="2392"/>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45" name="Line 2552"/>
            <p:cNvSpPr>
              <a:spLocks noChangeShapeType="1"/>
            </p:cNvSpPr>
            <p:nvPr/>
          </p:nvSpPr>
          <p:spPr bwMode="auto">
            <a:xfrm>
              <a:off x="3556" y="2432"/>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46" name="Line 2553"/>
            <p:cNvSpPr>
              <a:spLocks noChangeShapeType="1"/>
            </p:cNvSpPr>
            <p:nvPr/>
          </p:nvSpPr>
          <p:spPr bwMode="auto">
            <a:xfrm>
              <a:off x="3556" y="2473"/>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47" name="Line 2554"/>
            <p:cNvSpPr>
              <a:spLocks noChangeShapeType="1"/>
            </p:cNvSpPr>
            <p:nvPr/>
          </p:nvSpPr>
          <p:spPr bwMode="auto">
            <a:xfrm>
              <a:off x="3556" y="2513"/>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48" name="Line 2555"/>
            <p:cNvSpPr>
              <a:spLocks noChangeShapeType="1"/>
            </p:cNvSpPr>
            <p:nvPr/>
          </p:nvSpPr>
          <p:spPr bwMode="auto">
            <a:xfrm>
              <a:off x="3556" y="2554"/>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49" name="Line 2556"/>
            <p:cNvSpPr>
              <a:spLocks noChangeShapeType="1"/>
            </p:cNvSpPr>
            <p:nvPr/>
          </p:nvSpPr>
          <p:spPr bwMode="auto">
            <a:xfrm>
              <a:off x="3556" y="2594"/>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50" name="Line 2557"/>
            <p:cNvSpPr>
              <a:spLocks noChangeShapeType="1"/>
            </p:cNvSpPr>
            <p:nvPr/>
          </p:nvSpPr>
          <p:spPr bwMode="auto">
            <a:xfrm>
              <a:off x="3556" y="2634"/>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51" name="Line 2558"/>
            <p:cNvSpPr>
              <a:spLocks noChangeShapeType="1"/>
            </p:cNvSpPr>
            <p:nvPr/>
          </p:nvSpPr>
          <p:spPr bwMode="auto">
            <a:xfrm>
              <a:off x="3556" y="2674"/>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52" name="Line 2559"/>
            <p:cNvSpPr>
              <a:spLocks noChangeShapeType="1"/>
            </p:cNvSpPr>
            <p:nvPr/>
          </p:nvSpPr>
          <p:spPr bwMode="auto">
            <a:xfrm>
              <a:off x="3556" y="2714"/>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53" name="Line 2560"/>
            <p:cNvSpPr>
              <a:spLocks noChangeShapeType="1"/>
            </p:cNvSpPr>
            <p:nvPr/>
          </p:nvSpPr>
          <p:spPr bwMode="auto">
            <a:xfrm>
              <a:off x="3556" y="2755"/>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54" name="Line 2561"/>
            <p:cNvSpPr>
              <a:spLocks noChangeShapeType="1"/>
            </p:cNvSpPr>
            <p:nvPr/>
          </p:nvSpPr>
          <p:spPr bwMode="auto">
            <a:xfrm>
              <a:off x="3556" y="2795"/>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55" name="Line 2562"/>
            <p:cNvSpPr>
              <a:spLocks noChangeShapeType="1"/>
            </p:cNvSpPr>
            <p:nvPr/>
          </p:nvSpPr>
          <p:spPr bwMode="auto">
            <a:xfrm>
              <a:off x="3556" y="2836"/>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56" name="Line 2563"/>
            <p:cNvSpPr>
              <a:spLocks noChangeShapeType="1"/>
            </p:cNvSpPr>
            <p:nvPr/>
          </p:nvSpPr>
          <p:spPr bwMode="auto">
            <a:xfrm>
              <a:off x="3556" y="2876"/>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57" name="Line 2564"/>
            <p:cNvSpPr>
              <a:spLocks noChangeShapeType="1"/>
            </p:cNvSpPr>
            <p:nvPr/>
          </p:nvSpPr>
          <p:spPr bwMode="auto">
            <a:xfrm>
              <a:off x="3556" y="2916"/>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58" name="Line 2565"/>
            <p:cNvSpPr>
              <a:spLocks noChangeShapeType="1"/>
            </p:cNvSpPr>
            <p:nvPr/>
          </p:nvSpPr>
          <p:spPr bwMode="auto">
            <a:xfrm>
              <a:off x="3556" y="2957"/>
              <a:ext cx="1" cy="19"/>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59" name="Line 2566"/>
            <p:cNvSpPr>
              <a:spLocks noChangeShapeType="1"/>
            </p:cNvSpPr>
            <p:nvPr/>
          </p:nvSpPr>
          <p:spPr bwMode="auto">
            <a:xfrm>
              <a:off x="3556" y="2996"/>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60" name="Line 2567"/>
            <p:cNvSpPr>
              <a:spLocks noChangeShapeType="1"/>
            </p:cNvSpPr>
            <p:nvPr/>
          </p:nvSpPr>
          <p:spPr bwMode="auto">
            <a:xfrm>
              <a:off x="3556" y="3037"/>
              <a:ext cx="1" cy="20"/>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61" name="Line 2568"/>
            <p:cNvSpPr>
              <a:spLocks noChangeShapeType="1"/>
            </p:cNvSpPr>
            <p:nvPr/>
          </p:nvSpPr>
          <p:spPr bwMode="auto">
            <a:xfrm>
              <a:off x="3572" y="3060"/>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62" name="Line 2569"/>
            <p:cNvSpPr>
              <a:spLocks noChangeShapeType="1"/>
            </p:cNvSpPr>
            <p:nvPr/>
          </p:nvSpPr>
          <p:spPr bwMode="auto">
            <a:xfrm>
              <a:off x="3612" y="3060"/>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63" name="Line 2570"/>
            <p:cNvSpPr>
              <a:spLocks noChangeShapeType="1"/>
            </p:cNvSpPr>
            <p:nvPr/>
          </p:nvSpPr>
          <p:spPr bwMode="auto">
            <a:xfrm>
              <a:off x="3652" y="3060"/>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64" name="Line 2571"/>
            <p:cNvSpPr>
              <a:spLocks noChangeShapeType="1"/>
            </p:cNvSpPr>
            <p:nvPr/>
          </p:nvSpPr>
          <p:spPr bwMode="auto">
            <a:xfrm>
              <a:off x="3686" y="3067"/>
              <a:ext cx="1" cy="2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65" name="Freeform 2572"/>
            <p:cNvSpPr>
              <a:spLocks/>
            </p:cNvSpPr>
            <p:nvPr/>
          </p:nvSpPr>
          <p:spPr bwMode="auto">
            <a:xfrm>
              <a:off x="3686" y="3108"/>
              <a:ext cx="10" cy="10"/>
            </a:xfrm>
            <a:custGeom>
              <a:avLst/>
              <a:gdLst>
                <a:gd name="T0" fmla="*/ 0 w 10"/>
                <a:gd name="T1" fmla="*/ 0 h 10"/>
                <a:gd name="T2" fmla="*/ 0 w 10"/>
                <a:gd name="T3" fmla="*/ 10 h 10"/>
                <a:gd name="T4" fmla="*/ 10 w 10"/>
                <a:gd name="T5" fmla="*/ 10 h 10"/>
                <a:gd name="T6" fmla="*/ 0 60000 65536"/>
                <a:gd name="T7" fmla="*/ 0 60000 65536"/>
                <a:gd name="T8" fmla="*/ 0 60000 65536"/>
                <a:gd name="T9" fmla="*/ 0 w 10"/>
                <a:gd name="T10" fmla="*/ 0 h 10"/>
                <a:gd name="T11" fmla="*/ 10 w 10"/>
                <a:gd name="T12" fmla="*/ 10 h 10"/>
              </a:gdLst>
              <a:ahLst/>
              <a:cxnLst>
                <a:cxn ang="T6">
                  <a:pos x="T0" y="T1"/>
                </a:cxn>
                <a:cxn ang="T7">
                  <a:pos x="T2" y="T3"/>
                </a:cxn>
                <a:cxn ang="T8">
                  <a:pos x="T4" y="T5"/>
                </a:cxn>
              </a:cxnLst>
              <a:rect l="T9" t="T10" r="T11" b="T12"/>
              <a:pathLst>
                <a:path w="10" h="10">
                  <a:moveTo>
                    <a:pt x="0" y="0"/>
                  </a:moveTo>
                  <a:lnTo>
                    <a:pt x="0" y="10"/>
                  </a:lnTo>
                  <a:lnTo>
                    <a:pt x="10" y="10"/>
                  </a:lnTo>
                </a:path>
              </a:pathLst>
            </a:custGeom>
            <a:noFill/>
            <a:ln w="22225">
              <a:solidFill>
                <a:srgbClr val="0000FF"/>
              </a:solidFill>
              <a:round/>
              <a:headEnd/>
              <a:tailEnd/>
            </a:ln>
          </p:spPr>
          <p:txBody>
            <a:bodyP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8066" name="Line 2573"/>
            <p:cNvSpPr>
              <a:spLocks noChangeShapeType="1"/>
            </p:cNvSpPr>
            <p:nvPr/>
          </p:nvSpPr>
          <p:spPr bwMode="auto">
            <a:xfrm>
              <a:off x="3716" y="3118"/>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67" name="Line 2574"/>
            <p:cNvSpPr>
              <a:spLocks noChangeShapeType="1"/>
            </p:cNvSpPr>
            <p:nvPr/>
          </p:nvSpPr>
          <p:spPr bwMode="auto">
            <a:xfrm>
              <a:off x="3757"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68" name="Line 2575"/>
            <p:cNvSpPr>
              <a:spLocks noChangeShapeType="1"/>
            </p:cNvSpPr>
            <p:nvPr/>
          </p:nvSpPr>
          <p:spPr bwMode="auto">
            <a:xfrm>
              <a:off x="3797"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69" name="Line 2576"/>
            <p:cNvSpPr>
              <a:spLocks noChangeShapeType="1"/>
            </p:cNvSpPr>
            <p:nvPr/>
          </p:nvSpPr>
          <p:spPr bwMode="auto">
            <a:xfrm>
              <a:off x="3838" y="3118"/>
              <a:ext cx="19"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70" name="Line 2577"/>
            <p:cNvSpPr>
              <a:spLocks noChangeShapeType="1"/>
            </p:cNvSpPr>
            <p:nvPr/>
          </p:nvSpPr>
          <p:spPr bwMode="auto">
            <a:xfrm>
              <a:off x="3877"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71" name="Line 2578"/>
            <p:cNvSpPr>
              <a:spLocks noChangeShapeType="1"/>
            </p:cNvSpPr>
            <p:nvPr/>
          </p:nvSpPr>
          <p:spPr bwMode="auto">
            <a:xfrm>
              <a:off x="3918"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72" name="Line 2579"/>
            <p:cNvSpPr>
              <a:spLocks noChangeShapeType="1"/>
            </p:cNvSpPr>
            <p:nvPr/>
          </p:nvSpPr>
          <p:spPr bwMode="auto">
            <a:xfrm>
              <a:off x="3958"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73" name="Line 2580"/>
            <p:cNvSpPr>
              <a:spLocks noChangeShapeType="1"/>
            </p:cNvSpPr>
            <p:nvPr/>
          </p:nvSpPr>
          <p:spPr bwMode="auto">
            <a:xfrm>
              <a:off x="3998" y="3118"/>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74" name="Line 2581"/>
            <p:cNvSpPr>
              <a:spLocks noChangeShapeType="1"/>
            </p:cNvSpPr>
            <p:nvPr/>
          </p:nvSpPr>
          <p:spPr bwMode="auto">
            <a:xfrm>
              <a:off x="4039"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75" name="Line 2582"/>
            <p:cNvSpPr>
              <a:spLocks noChangeShapeType="1"/>
            </p:cNvSpPr>
            <p:nvPr/>
          </p:nvSpPr>
          <p:spPr bwMode="auto">
            <a:xfrm>
              <a:off x="4079" y="3118"/>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76" name="Line 2583"/>
            <p:cNvSpPr>
              <a:spLocks noChangeShapeType="1"/>
            </p:cNvSpPr>
            <p:nvPr/>
          </p:nvSpPr>
          <p:spPr bwMode="auto">
            <a:xfrm>
              <a:off x="4120" y="3118"/>
              <a:ext cx="19"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77" name="Line 2584"/>
            <p:cNvSpPr>
              <a:spLocks noChangeShapeType="1"/>
            </p:cNvSpPr>
            <p:nvPr/>
          </p:nvSpPr>
          <p:spPr bwMode="auto">
            <a:xfrm>
              <a:off x="4159"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78" name="Line 2585"/>
            <p:cNvSpPr>
              <a:spLocks noChangeShapeType="1"/>
            </p:cNvSpPr>
            <p:nvPr/>
          </p:nvSpPr>
          <p:spPr bwMode="auto">
            <a:xfrm>
              <a:off x="4200"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79" name="Line 2586"/>
            <p:cNvSpPr>
              <a:spLocks noChangeShapeType="1"/>
            </p:cNvSpPr>
            <p:nvPr/>
          </p:nvSpPr>
          <p:spPr bwMode="auto">
            <a:xfrm>
              <a:off x="4240"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80" name="Line 2587"/>
            <p:cNvSpPr>
              <a:spLocks noChangeShapeType="1"/>
            </p:cNvSpPr>
            <p:nvPr/>
          </p:nvSpPr>
          <p:spPr bwMode="auto">
            <a:xfrm>
              <a:off x="4281"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81" name="Line 2588"/>
            <p:cNvSpPr>
              <a:spLocks noChangeShapeType="1"/>
            </p:cNvSpPr>
            <p:nvPr/>
          </p:nvSpPr>
          <p:spPr bwMode="auto">
            <a:xfrm>
              <a:off x="4321"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82" name="Line 2589"/>
            <p:cNvSpPr>
              <a:spLocks noChangeShapeType="1"/>
            </p:cNvSpPr>
            <p:nvPr/>
          </p:nvSpPr>
          <p:spPr bwMode="auto">
            <a:xfrm>
              <a:off x="4361" y="3118"/>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83" name="Line 2590"/>
            <p:cNvSpPr>
              <a:spLocks noChangeShapeType="1"/>
            </p:cNvSpPr>
            <p:nvPr/>
          </p:nvSpPr>
          <p:spPr bwMode="auto">
            <a:xfrm>
              <a:off x="4402" y="3118"/>
              <a:ext cx="19"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84" name="Line 2591"/>
            <p:cNvSpPr>
              <a:spLocks noChangeShapeType="1"/>
            </p:cNvSpPr>
            <p:nvPr/>
          </p:nvSpPr>
          <p:spPr bwMode="auto">
            <a:xfrm>
              <a:off x="4441"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85" name="Line 2592"/>
            <p:cNvSpPr>
              <a:spLocks noChangeShapeType="1"/>
            </p:cNvSpPr>
            <p:nvPr/>
          </p:nvSpPr>
          <p:spPr bwMode="auto">
            <a:xfrm>
              <a:off x="4482"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86" name="Line 2593"/>
            <p:cNvSpPr>
              <a:spLocks noChangeShapeType="1"/>
            </p:cNvSpPr>
            <p:nvPr/>
          </p:nvSpPr>
          <p:spPr bwMode="auto">
            <a:xfrm>
              <a:off x="4522"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87" name="Line 2594"/>
            <p:cNvSpPr>
              <a:spLocks noChangeShapeType="1"/>
            </p:cNvSpPr>
            <p:nvPr/>
          </p:nvSpPr>
          <p:spPr bwMode="auto">
            <a:xfrm>
              <a:off x="4563"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88" name="Line 2595"/>
            <p:cNvSpPr>
              <a:spLocks noChangeShapeType="1"/>
            </p:cNvSpPr>
            <p:nvPr/>
          </p:nvSpPr>
          <p:spPr bwMode="auto">
            <a:xfrm>
              <a:off x="4603"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89" name="Line 2596"/>
            <p:cNvSpPr>
              <a:spLocks noChangeShapeType="1"/>
            </p:cNvSpPr>
            <p:nvPr/>
          </p:nvSpPr>
          <p:spPr bwMode="auto">
            <a:xfrm>
              <a:off x="4643" y="3118"/>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90" name="Line 2597"/>
            <p:cNvSpPr>
              <a:spLocks noChangeShapeType="1"/>
            </p:cNvSpPr>
            <p:nvPr/>
          </p:nvSpPr>
          <p:spPr bwMode="auto">
            <a:xfrm>
              <a:off x="4684"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91" name="Line 2598"/>
            <p:cNvSpPr>
              <a:spLocks noChangeShapeType="1"/>
            </p:cNvSpPr>
            <p:nvPr/>
          </p:nvSpPr>
          <p:spPr bwMode="auto">
            <a:xfrm>
              <a:off x="4723" y="3118"/>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92" name="Line 2599"/>
            <p:cNvSpPr>
              <a:spLocks noChangeShapeType="1"/>
            </p:cNvSpPr>
            <p:nvPr/>
          </p:nvSpPr>
          <p:spPr bwMode="auto">
            <a:xfrm>
              <a:off x="4764"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93" name="Line 2600"/>
            <p:cNvSpPr>
              <a:spLocks noChangeShapeType="1"/>
            </p:cNvSpPr>
            <p:nvPr/>
          </p:nvSpPr>
          <p:spPr bwMode="auto">
            <a:xfrm>
              <a:off x="4804"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94" name="Line 2601"/>
            <p:cNvSpPr>
              <a:spLocks noChangeShapeType="1"/>
            </p:cNvSpPr>
            <p:nvPr/>
          </p:nvSpPr>
          <p:spPr bwMode="auto">
            <a:xfrm>
              <a:off x="4845"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95" name="Line 2602"/>
            <p:cNvSpPr>
              <a:spLocks noChangeShapeType="1"/>
            </p:cNvSpPr>
            <p:nvPr/>
          </p:nvSpPr>
          <p:spPr bwMode="auto">
            <a:xfrm>
              <a:off x="4885"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96" name="Line 2603"/>
            <p:cNvSpPr>
              <a:spLocks noChangeShapeType="1"/>
            </p:cNvSpPr>
            <p:nvPr/>
          </p:nvSpPr>
          <p:spPr bwMode="auto">
            <a:xfrm>
              <a:off x="4926"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97" name="Line 2604"/>
            <p:cNvSpPr>
              <a:spLocks noChangeShapeType="1"/>
            </p:cNvSpPr>
            <p:nvPr/>
          </p:nvSpPr>
          <p:spPr bwMode="auto">
            <a:xfrm>
              <a:off x="4966"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98" name="Line 2605"/>
            <p:cNvSpPr>
              <a:spLocks noChangeShapeType="1"/>
            </p:cNvSpPr>
            <p:nvPr/>
          </p:nvSpPr>
          <p:spPr bwMode="auto">
            <a:xfrm>
              <a:off x="5005" y="3118"/>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099" name="Line 2606"/>
            <p:cNvSpPr>
              <a:spLocks noChangeShapeType="1"/>
            </p:cNvSpPr>
            <p:nvPr/>
          </p:nvSpPr>
          <p:spPr bwMode="auto">
            <a:xfrm>
              <a:off x="5046"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100" name="Line 2607"/>
            <p:cNvSpPr>
              <a:spLocks noChangeShapeType="1"/>
            </p:cNvSpPr>
            <p:nvPr/>
          </p:nvSpPr>
          <p:spPr bwMode="auto">
            <a:xfrm>
              <a:off x="5086" y="3118"/>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101" name="Line 2608"/>
            <p:cNvSpPr>
              <a:spLocks noChangeShapeType="1"/>
            </p:cNvSpPr>
            <p:nvPr/>
          </p:nvSpPr>
          <p:spPr bwMode="auto">
            <a:xfrm>
              <a:off x="5127"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102" name="Line 2609"/>
            <p:cNvSpPr>
              <a:spLocks noChangeShapeType="1"/>
            </p:cNvSpPr>
            <p:nvPr/>
          </p:nvSpPr>
          <p:spPr bwMode="auto">
            <a:xfrm>
              <a:off x="5167"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103" name="Line 2610"/>
            <p:cNvSpPr>
              <a:spLocks noChangeShapeType="1"/>
            </p:cNvSpPr>
            <p:nvPr/>
          </p:nvSpPr>
          <p:spPr bwMode="auto">
            <a:xfrm>
              <a:off x="5208"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104" name="Line 2611"/>
            <p:cNvSpPr>
              <a:spLocks noChangeShapeType="1"/>
            </p:cNvSpPr>
            <p:nvPr/>
          </p:nvSpPr>
          <p:spPr bwMode="auto">
            <a:xfrm>
              <a:off x="5248"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105" name="Line 2612"/>
            <p:cNvSpPr>
              <a:spLocks noChangeShapeType="1"/>
            </p:cNvSpPr>
            <p:nvPr/>
          </p:nvSpPr>
          <p:spPr bwMode="auto">
            <a:xfrm>
              <a:off x="5289" y="3118"/>
              <a:ext cx="19"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106" name="Line 2613"/>
            <p:cNvSpPr>
              <a:spLocks noChangeShapeType="1"/>
            </p:cNvSpPr>
            <p:nvPr/>
          </p:nvSpPr>
          <p:spPr bwMode="auto">
            <a:xfrm>
              <a:off x="5328"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107" name="Line 2614"/>
            <p:cNvSpPr>
              <a:spLocks noChangeShapeType="1"/>
            </p:cNvSpPr>
            <p:nvPr/>
          </p:nvSpPr>
          <p:spPr bwMode="auto">
            <a:xfrm>
              <a:off x="5368" y="3118"/>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108" name="Line 2615"/>
            <p:cNvSpPr>
              <a:spLocks noChangeShapeType="1"/>
            </p:cNvSpPr>
            <p:nvPr/>
          </p:nvSpPr>
          <p:spPr bwMode="auto">
            <a:xfrm>
              <a:off x="5409" y="3118"/>
              <a:ext cx="20"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109" name="Line 2616"/>
            <p:cNvSpPr>
              <a:spLocks noChangeShapeType="1"/>
            </p:cNvSpPr>
            <p:nvPr/>
          </p:nvSpPr>
          <p:spPr bwMode="auto">
            <a:xfrm>
              <a:off x="5449" y="3118"/>
              <a:ext cx="21" cy="1"/>
            </a:xfrm>
            <a:prstGeom prst="line">
              <a:avLst/>
            </a:prstGeom>
            <a:noFill/>
            <a:ln w="22225">
              <a:solidFill>
                <a:srgbClr val="0000FF"/>
              </a:solidFill>
              <a:round/>
              <a:headEnd/>
              <a:tailEnd/>
            </a:ln>
          </p:spPr>
          <p:txBody>
            <a:bodyPr>
              <a:prstTxWarp prst="textNoShape">
                <a:avLst/>
              </a:prstTxWarp>
            </a:bodyPr>
            <a:lstStyle/>
            <a:p>
              <a:endParaRPr lang="en-US"/>
            </a:p>
          </p:txBody>
        </p:sp>
        <p:sp>
          <p:nvSpPr>
            <p:cNvPr id="38110" name="Line 2617"/>
            <p:cNvSpPr>
              <a:spLocks noChangeShapeType="1"/>
            </p:cNvSpPr>
            <p:nvPr/>
          </p:nvSpPr>
          <p:spPr bwMode="auto">
            <a:xfrm>
              <a:off x="5490" y="3118"/>
              <a:ext cx="20" cy="1"/>
            </a:xfrm>
            <a:prstGeom prst="line">
              <a:avLst/>
            </a:prstGeom>
            <a:noFill/>
            <a:ln w="22225">
              <a:solidFill>
                <a:srgbClr val="0000FF"/>
              </a:solidFill>
              <a:round/>
              <a:headEnd/>
              <a:tailEnd/>
            </a:ln>
          </p:spPr>
          <p:txBody>
            <a:bodyPr>
              <a:prstTxWarp prst="textNoShape">
                <a:avLst/>
              </a:prstTxWarp>
            </a:bodyPr>
            <a:lstStyle/>
            <a:p>
              <a:endParaRPr lang="en-US"/>
            </a:p>
          </p:txBody>
        </p:sp>
      </p:grpSp>
      <p:sp>
        <p:nvSpPr>
          <p:cNvPr id="37902" name="Text Box 2632"/>
          <p:cNvSpPr txBox="1">
            <a:spLocks noChangeArrowheads="1"/>
          </p:cNvSpPr>
          <p:nvPr/>
        </p:nvSpPr>
        <p:spPr bwMode="auto">
          <a:xfrm>
            <a:off x="7092950" y="4762500"/>
            <a:ext cx="1589088" cy="366713"/>
          </a:xfrm>
          <a:prstGeom prst="rect">
            <a:avLst/>
          </a:prstGeom>
          <a:noFill/>
          <a:ln w="9525">
            <a:noFill/>
            <a:miter lim="800000"/>
            <a:headEnd/>
            <a:tailEnd/>
          </a:ln>
        </p:spPr>
        <p:txBody>
          <a:bodyPr wrap="none">
            <a:prstTxWarp prst="textNoShape">
              <a:avLst/>
            </a:prstTxWarp>
            <a:spAutoFit/>
          </a:bodyPr>
          <a:lstStyle/>
          <a:p>
            <a:pPr algn="l" eaLnBrk="0" hangingPunct="0"/>
            <a:r>
              <a:rPr kumimoji="1" lang="en-US" altLang="ja-JP" sz="2000">
                <a:solidFill>
                  <a:srgbClr val="000000"/>
                </a:solidFill>
                <a:latin typeface="Helvetica" charset="0"/>
                <a:ea typeface="ＭＳ 明朝" charset="-128"/>
                <a:cs typeface="ＭＳ 明朝" charset="-128"/>
              </a:rPr>
              <a:t>Energy (MeV)</a:t>
            </a:r>
          </a:p>
        </p:txBody>
      </p:sp>
      <p:sp>
        <p:nvSpPr>
          <p:cNvPr id="37903" name="Text Box 2633"/>
          <p:cNvSpPr txBox="1">
            <a:spLocks noChangeArrowheads="1"/>
          </p:cNvSpPr>
          <p:nvPr/>
        </p:nvSpPr>
        <p:spPr bwMode="auto">
          <a:xfrm>
            <a:off x="5364163" y="4905375"/>
            <a:ext cx="1871662" cy="273050"/>
          </a:xfrm>
          <a:prstGeom prst="rect">
            <a:avLst/>
          </a:prstGeom>
          <a:solidFill>
            <a:srgbClr val="99FF99"/>
          </a:solidFill>
          <a:ln w="9525">
            <a:solidFill>
              <a:schemeClr val="tx1"/>
            </a:solidFill>
            <a:miter lim="800000"/>
            <a:headEnd/>
            <a:tailEnd/>
          </a:ln>
        </p:spPr>
        <p:txBody>
          <a:bodyPr>
            <a:prstTxWarp prst="textNoShape">
              <a:avLst/>
            </a:prstTxWarp>
            <a:spAutoFit/>
          </a:bodyPr>
          <a:lstStyle/>
          <a:p>
            <a:pPr algn="l" eaLnBrk="0" hangingPunct="0">
              <a:lnSpc>
                <a:spcPct val="70000"/>
              </a:lnSpc>
              <a:spcBef>
                <a:spcPct val="50000"/>
              </a:spcBef>
            </a:pPr>
            <a:r>
              <a:rPr kumimoji="1" lang="en-US" altLang="ja-JP" sz="1600">
                <a:solidFill>
                  <a:srgbClr val="000000"/>
                </a:solidFill>
                <a:ea typeface="Arial" charset="0"/>
                <a:cs typeface="Arial" charset="0"/>
              </a:rPr>
              <a:t>Atmospheric</a:t>
            </a:r>
            <a:r>
              <a:rPr kumimoji="1" lang="ja-JP" altLang="en-US" sz="1600">
                <a:solidFill>
                  <a:srgbClr val="000000"/>
                </a:solidFill>
                <a:ea typeface="Arial" charset="0"/>
                <a:cs typeface="Arial" charset="0"/>
              </a:rPr>
              <a:t> </a:t>
            </a:r>
            <a:r>
              <a:rPr kumimoji="1" lang="en-US" altLang="ja-JP" sz="1600">
                <a:solidFill>
                  <a:srgbClr val="000000"/>
                </a:solidFill>
                <a:latin typeface="Symbol" charset="2"/>
                <a:ea typeface="Arial" charset="0"/>
                <a:cs typeface="Arial" charset="0"/>
              </a:rPr>
              <a:t>n</a:t>
            </a:r>
            <a:r>
              <a:rPr kumimoji="1" lang="en-US" altLang="ja-JP" sz="1600" baseline="-25000">
                <a:solidFill>
                  <a:srgbClr val="000000"/>
                </a:solidFill>
                <a:ea typeface="Arial" charset="0"/>
                <a:cs typeface="Arial" charset="0"/>
              </a:rPr>
              <a:t>e</a:t>
            </a:r>
            <a:endParaRPr kumimoji="1" lang="en-US" altLang="ja-JP" sz="1600">
              <a:solidFill>
                <a:srgbClr val="000000"/>
              </a:solidFill>
              <a:ea typeface="Arial" charset="0"/>
              <a:cs typeface="Arial" charset="0"/>
            </a:endParaRPr>
          </a:p>
        </p:txBody>
      </p:sp>
      <p:sp>
        <p:nvSpPr>
          <p:cNvPr id="37904" name="Line 2634"/>
          <p:cNvSpPr>
            <a:spLocks noChangeShapeType="1"/>
          </p:cNvSpPr>
          <p:nvPr/>
        </p:nvSpPr>
        <p:spPr bwMode="auto">
          <a:xfrm flipV="1">
            <a:off x="6156325" y="4186238"/>
            <a:ext cx="360363" cy="708025"/>
          </a:xfrm>
          <a:prstGeom prst="line">
            <a:avLst/>
          </a:prstGeom>
          <a:noFill/>
          <a:ln w="19050">
            <a:solidFill>
              <a:srgbClr val="FF0000"/>
            </a:solidFill>
            <a:round/>
            <a:headEnd/>
            <a:tailEnd type="triangle" w="lg" len="lg"/>
          </a:ln>
        </p:spPr>
        <p:txBody>
          <a:bodyPr>
            <a:prstTxWarp prst="textNoShape">
              <a:avLst/>
            </a:prstTxWarp>
          </a:bodyPr>
          <a:lstStyle/>
          <a:p>
            <a:endParaRPr lang="en-US"/>
          </a:p>
        </p:txBody>
      </p:sp>
      <p:sp>
        <p:nvSpPr>
          <p:cNvPr id="37905" name="Text Box 2635"/>
          <p:cNvSpPr txBox="1">
            <a:spLocks noChangeArrowheads="1"/>
          </p:cNvSpPr>
          <p:nvPr/>
        </p:nvSpPr>
        <p:spPr bwMode="auto">
          <a:xfrm>
            <a:off x="7000875" y="1449388"/>
            <a:ext cx="2143125" cy="492125"/>
          </a:xfrm>
          <a:prstGeom prst="rect">
            <a:avLst/>
          </a:prstGeom>
          <a:solidFill>
            <a:srgbClr val="99FF99"/>
          </a:solidFill>
          <a:ln w="9525">
            <a:solidFill>
              <a:schemeClr val="tx1"/>
            </a:solidFill>
            <a:miter lim="800000"/>
            <a:headEnd/>
            <a:tailEnd/>
          </a:ln>
        </p:spPr>
        <p:txBody>
          <a:bodyPr>
            <a:prstTxWarp prst="textNoShape">
              <a:avLst/>
            </a:prstTxWarp>
            <a:spAutoFit/>
          </a:bodyPr>
          <a:lstStyle/>
          <a:p>
            <a:pPr algn="l" eaLnBrk="0" hangingPunct="0">
              <a:lnSpc>
                <a:spcPct val="80000"/>
              </a:lnSpc>
              <a:spcBef>
                <a:spcPct val="50000"/>
              </a:spcBef>
            </a:pPr>
            <a:r>
              <a:rPr kumimoji="1" lang="en-US" altLang="ja-JP" sz="1600">
                <a:solidFill>
                  <a:srgbClr val="000000"/>
                </a:solidFill>
                <a:ea typeface="Arial" charset="0"/>
                <a:cs typeface="Arial" charset="0"/>
              </a:rPr>
              <a:t>Atmospheric</a:t>
            </a:r>
            <a:r>
              <a:rPr kumimoji="1" lang="ja-JP" altLang="en-US" sz="1600">
                <a:solidFill>
                  <a:srgbClr val="000000"/>
                </a:solidFill>
                <a:ea typeface="Arial" charset="0"/>
                <a:cs typeface="Arial" charset="0"/>
              </a:rPr>
              <a:t> </a:t>
            </a:r>
            <a:r>
              <a:rPr kumimoji="1" lang="en-US" altLang="ja-JP" sz="1600">
                <a:solidFill>
                  <a:srgbClr val="000000"/>
                </a:solidFill>
                <a:latin typeface="Symbol" charset="2"/>
                <a:ea typeface="Arial" charset="0"/>
                <a:cs typeface="Arial" charset="0"/>
              </a:rPr>
              <a:t>n</a:t>
            </a:r>
            <a:r>
              <a:rPr kumimoji="1" lang="en-US" altLang="ja-JP" sz="1600" baseline="-25000">
                <a:solidFill>
                  <a:srgbClr val="000000"/>
                </a:solidFill>
                <a:latin typeface="Symbol" charset="2"/>
                <a:ea typeface="Arial" charset="0"/>
                <a:cs typeface="Arial" charset="0"/>
              </a:rPr>
              <a:t>m</a:t>
            </a:r>
            <a:r>
              <a:rPr kumimoji="1" lang="en-US" altLang="ja-JP" sz="1600">
                <a:solidFill>
                  <a:srgbClr val="000000"/>
                </a:solidFill>
                <a:ea typeface="Arial" charset="0"/>
                <a:cs typeface="Arial" charset="0"/>
              </a:rPr>
              <a:t> → invisible </a:t>
            </a:r>
            <a:r>
              <a:rPr kumimoji="1" lang="en-US" altLang="ja-JP" sz="1600">
                <a:solidFill>
                  <a:srgbClr val="000000"/>
                </a:solidFill>
                <a:latin typeface="Symbol" charset="2"/>
                <a:ea typeface="Arial" charset="0"/>
                <a:cs typeface="Arial" charset="0"/>
              </a:rPr>
              <a:t>m</a:t>
            </a:r>
            <a:r>
              <a:rPr kumimoji="1" lang="en-US" altLang="ja-JP" sz="1600">
                <a:solidFill>
                  <a:srgbClr val="000000"/>
                </a:solidFill>
                <a:ea typeface="Arial" charset="0"/>
                <a:cs typeface="Arial" charset="0"/>
              </a:rPr>
              <a:t> → decay e</a:t>
            </a:r>
          </a:p>
        </p:txBody>
      </p:sp>
      <p:sp>
        <p:nvSpPr>
          <p:cNvPr id="37906" name="Line 2636"/>
          <p:cNvSpPr>
            <a:spLocks noChangeShapeType="1"/>
          </p:cNvSpPr>
          <p:nvPr/>
        </p:nvSpPr>
        <p:spPr bwMode="auto">
          <a:xfrm flipH="1">
            <a:off x="7092950" y="1954213"/>
            <a:ext cx="461963" cy="1511300"/>
          </a:xfrm>
          <a:prstGeom prst="line">
            <a:avLst/>
          </a:prstGeom>
          <a:noFill/>
          <a:ln w="19050">
            <a:solidFill>
              <a:srgbClr val="00FF00"/>
            </a:solidFill>
            <a:round/>
            <a:headEnd/>
            <a:tailEnd type="triangle" w="lg" len="lg"/>
          </a:ln>
        </p:spPr>
        <p:txBody>
          <a:bodyPr>
            <a:prstTxWarp prst="textNoShape">
              <a:avLst/>
            </a:prstTxWarp>
          </a:bodyPr>
          <a:lstStyle/>
          <a:p>
            <a:endParaRPr lang="en-US"/>
          </a:p>
        </p:txBody>
      </p:sp>
      <p:sp>
        <p:nvSpPr>
          <p:cNvPr id="37907" name="Text Box 2637"/>
          <p:cNvSpPr txBox="1">
            <a:spLocks noChangeArrowheads="1"/>
          </p:cNvSpPr>
          <p:nvPr/>
        </p:nvSpPr>
        <p:spPr bwMode="auto">
          <a:xfrm>
            <a:off x="4716463" y="5265738"/>
            <a:ext cx="2232025" cy="273050"/>
          </a:xfrm>
          <a:prstGeom prst="rect">
            <a:avLst/>
          </a:prstGeom>
          <a:solidFill>
            <a:srgbClr val="66CCFF"/>
          </a:solidFill>
          <a:ln w="9525">
            <a:solidFill>
              <a:schemeClr val="tx1"/>
            </a:solidFill>
            <a:miter lim="800000"/>
            <a:headEnd/>
            <a:tailEnd/>
          </a:ln>
        </p:spPr>
        <p:txBody>
          <a:bodyPr>
            <a:prstTxWarp prst="textNoShape">
              <a:avLst/>
            </a:prstTxWarp>
            <a:spAutoFit/>
          </a:bodyPr>
          <a:lstStyle/>
          <a:p>
            <a:pPr algn="l" eaLnBrk="0" hangingPunct="0">
              <a:lnSpc>
                <a:spcPct val="70000"/>
              </a:lnSpc>
              <a:spcBef>
                <a:spcPct val="50000"/>
              </a:spcBef>
            </a:pPr>
            <a:r>
              <a:rPr kumimoji="1" lang="en-US" altLang="ja-JP" sz="1600">
                <a:solidFill>
                  <a:srgbClr val="000000"/>
                </a:solidFill>
                <a:ea typeface="Arial" charset="0"/>
                <a:cs typeface="Arial" charset="0"/>
              </a:rPr>
              <a:t>Spallation background</a:t>
            </a:r>
            <a:endParaRPr kumimoji="1" lang="ja-JP" altLang="en-US" sz="1600">
              <a:solidFill>
                <a:srgbClr val="000000"/>
              </a:solidFill>
              <a:ea typeface="Arial" charset="0"/>
              <a:cs typeface="Arial" charset="0"/>
            </a:endParaRPr>
          </a:p>
        </p:txBody>
      </p:sp>
      <p:sp>
        <p:nvSpPr>
          <p:cNvPr id="37908" name="Line 2638"/>
          <p:cNvSpPr>
            <a:spLocks noChangeShapeType="1"/>
          </p:cNvSpPr>
          <p:nvPr/>
        </p:nvSpPr>
        <p:spPr bwMode="auto">
          <a:xfrm flipV="1">
            <a:off x="5003800" y="3681413"/>
            <a:ext cx="647700" cy="1584325"/>
          </a:xfrm>
          <a:prstGeom prst="line">
            <a:avLst/>
          </a:prstGeom>
          <a:noFill/>
          <a:ln w="19050">
            <a:solidFill>
              <a:schemeClr val="accent2"/>
            </a:solidFill>
            <a:round/>
            <a:headEnd/>
            <a:tailEnd type="triangle" w="med" len="med"/>
          </a:ln>
        </p:spPr>
        <p:txBody>
          <a:bodyPr>
            <a:prstTxWarp prst="textNoShape">
              <a:avLst/>
            </a:prstTxWarp>
          </a:bodyPr>
          <a:lstStyle/>
          <a:p>
            <a:endParaRPr lang="en-US"/>
          </a:p>
        </p:txBody>
      </p:sp>
      <p:sp>
        <p:nvSpPr>
          <p:cNvPr id="37909" name="Rectangle 2639"/>
          <p:cNvSpPr>
            <a:spLocks noChangeArrowheads="1"/>
          </p:cNvSpPr>
          <p:nvPr/>
        </p:nvSpPr>
        <p:spPr bwMode="auto">
          <a:xfrm>
            <a:off x="0" y="585788"/>
            <a:ext cx="4716463" cy="503237"/>
          </a:xfrm>
          <a:prstGeom prst="rect">
            <a:avLst/>
          </a:prstGeom>
          <a:solidFill>
            <a:schemeClr val="bg1"/>
          </a:solidFill>
          <a:ln w="9525">
            <a:solidFill>
              <a:schemeClr val="bg1"/>
            </a:solidFill>
            <a:miter lim="800000"/>
            <a:headEnd/>
            <a:tailEnd/>
          </a:ln>
        </p:spPr>
        <p:txBody>
          <a:bodyPr wrap="none" anchor="ctr">
            <a:prstTxWarp prst="textNoShape">
              <a:avLst/>
            </a:prstTxWarp>
          </a:bodyPr>
          <a:lstStyle/>
          <a:p>
            <a:pPr algn="l" eaLnBrk="0" hangingPunct="0"/>
            <a:endParaRPr kumimoji="1" lang="ja-JP" altLang="en-US" sz="2000" b="1">
              <a:solidFill>
                <a:srgbClr val="000000"/>
              </a:solidFill>
              <a:latin typeface="Helvetica" charset="0"/>
              <a:ea typeface="ＭＳ Ｐゴシック" charset="-128"/>
              <a:cs typeface="ＭＳ Ｐゴシック" charset="-128"/>
            </a:endParaRPr>
          </a:p>
        </p:txBody>
      </p:sp>
      <p:sp>
        <p:nvSpPr>
          <p:cNvPr id="37910" name="Text Box 13"/>
          <p:cNvSpPr txBox="1">
            <a:spLocks noChangeArrowheads="1"/>
          </p:cNvSpPr>
          <p:nvPr/>
        </p:nvSpPr>
        <p:spPr bwMode="auto">
          <a:xfrm>
            <a:off x="1116013" y="585788"/>
            <a:ext cx="2449512" cy="457200"/>
          </a:xfrm>
          <a:prstGeom prst="rect">
            <a:avLst/>
          </a:prstGeom>
          <a:solidFill>
            <a:schemeClr val="bg1"/>
          </a:solidFill>
          <a:ln w="9525">
            <a:noFill/>
            <a:miter lim="800000"/>
            <a:headEnd/>
            <a:tailEnd/>
          </a:ln>
        </p:spPr>
        <p:txBody>
          <a:bodyPr>
            <a:prstTxWarp prst="textNoShape">
              <a:avLst/>
            </a:prstTxWarp>
            <a:spAutoFit/>
          </a:bodyPr>
          <a:lstStyle/>
          <a:p>
            <a:pPr algn="l" eaLnBrk="0" hangingPunct="0">
              <a:spcBef>
                <a:spcPct val="50000"/>
              </a:spcBef>
            </a:pPr>
            <a:r>
              <a:rPr kumimoji="1" lang="en-US" altLang="ja-JP" sz="2400">
                <a:solidFill>
                  <a:srgbClr val="000000"/>
                </a:solidFill>
                <a:ea typeface="Arial" charset="0"/>
                <a:cs typeface="Arial" charset="0"/>
              </a:rPr>
              <a:t>SK-I (1496days)</a:t>
            </a:r>
          </a:p>
        </p:txBody>
      </p:sp>
      <p:sp>
        <p:nvSpPr>
          <p:cNvPr id="37911" name="Text Box 2640"/>
          <p:cNvSpPr txBox="1">
            <a:spLocks noChangeArrowheads="1"/>
          </p:cNvSpPr>
          <p:nvPr/>
        </p:nvSpPr>
        <p:spPr bwMode="auto">
          <a:xfrm>
            <a:off x="5724525" y="657225"/>
            <a:ext cx="2449513" cy="457200"/>
          </a:xfrm>
          <a:prstGeom prst="rect">
            <a:avLst/>
          </a:prstGeom>
          <a:solidFill>
            <a:schemeClr val="bg1"/>
          </a:solidFill>
          <a:ln w="9525">
            <a:noFill/>
            <a:miter lim="800000"/>
            <a:headEnd/>
            <a:tailEnd/>
          </a:ln>
        </p:spPr>
        <p:txBody>
          <a:bodyPr>
            <a:prstTxWarp prst="textNoShape">
              <a:avLst/>
            </a:prstTxWarp>
            <a:spAutoFit/>
          </a:bodyPr>
          <a:lstStyle/>
          <a:p>
            <a:pPr algn="l" eaLnBrk="0" hangingPunct="0">
              <a:spcBef>
                <a:spcPct val="50000"/>
              </a:spcBef>
            </a:pPr>
            <a:r>
              <a:rPr kumimoji="1" lang="en-US" altLang="ja-JP" sz="2400">
                <a:solidFill>
                  <a:srgbClr val="000000"/>
                </a:solidFill>
                <a:ea typeface="Arial" charset="0"/>
                <a:cs typeface="Arial" charset="0"/>
              </a:rPr>
              <a:t>SK-II (791 days)</a:t>
            </a:r>
          </a:p>
        </p:txBody>
      </p:sp>
      <p:sp>
        <p:nvSpPr>
          <p:cNvPr id="37912" name="Text Box 2641"/>
          <p:cNvSpPr txBox="1">
            <a:spLocks noChangeArrowheads="1"/>
          </p:cNvSpPr>
          <p:nvPr/>
        </p:nvSpPr>
        <p:spPr bwMode="auto">
          <a:xfrm rot="-5400000">
            <a:off x="4127500" y="2182813"/>
            <a:ext cx="1544638" cy="366712"/>
          </a:xfrm>
          <a:prstGeom prst="rect">
            <a:avLst/>
          </a:prstGeom>
          <a:noFill/>
          <a:ln w="9525">
            <a:noFill/>
            <a:miter lim="800000"/>
            <a:headEnd/>
            <a:tailEnd/>
          </a:ln>
        </p:spPr>
        <p:txBody>
          <a:bodyPr wrap="none">
            <a:prstTxWarp prst="textNoShape">
              <a:avLst/>
            </a:prstTxWarp>
            <a:spAutoFit/>
          </a:bodyPr>
          <a:lstStyle/>
          <a:p>
            <a:pPr algn="l" eaLnBrk="0" hangingPunct="0"/>
            <a:r>
              <a:rPr kumimoji="1" lang="en-US" altLang="ja-JP" sz="2000">
                <a:solidFill>
                  <a:srgbClr val="000000"/>
                </a:solidFill>
                <a:latin typeface="Helvetica" charset="0"/>
                <a:ea typeface="ＭＳ 明朝" charset="-128"/>
                <a:cs typeface="ＭＳ 明朝" charset="-128"/>
              </a:rPr>
              <a:t>Events/4MeV</a:t>
            </a:r>
          </a:p>
        </p:txBody>
      </p:sp>
      <p:sp>
        <p:nvSpPr>
          <p:cNvPr id="37913" name="Text Box 2642"/>
          <p:cNvSpPr txBox="1">
            <a:spLocks noChangeArrowheads="1"/>
          </p:cNvSpPr>
          <p:nvPr/>
        </p:nvSpPr>
        <p:spPr bwMode="auto">
          <a:xfrm>
            <a:off x="282575" y="5562600"/>
            <a:ext cx="8523288" cy="1187450"/>
          </a:xfrm>
          <a:prstGeom prst="rect">
            <a:avLst/>
          </a:prstGeom>
          <a:noFill/>
          <a:ln w="9525">
            <a:noFill/>
            <a:miter lim="800000"/>
            <a:headEnd/>
            <a:tailEnd/>
          </a:ln>
        </p:spPr>
        <p:txBody>
          <a:bodyPr wrap="none">
            <a:prstTxWarp prst="textNoShape">
              <a:avLst/>
            </a:prstTxWarp>
            <a:spAutoFit/>
          </a:bodyPr>
          <a:lstStyle/>
          <a:p>
            <a:pPr algn="ctr" eaLnBrk="0" hangingPunct="0"/>
            <a:r>
              <a:rPr kumimoji="1" lang="en-US" altLang="ja-JP" sz="2400" dirty="0" smtClean="0">
                <a:solidFill>
                  <a:srgbClr val="FF0000"/>
                </a:solidFill>
                <a:ea typeface="Arial" charset="0"/>
                <a:cs typeface="Arial" charset="0"/>
              </a:rPr>
              <a:t>Observed spectra are consistent with estimated backgrounds.</a:t>
            </a:r>
          </a:p>
          <a:p>
            <a:pPr algn="ctr" eaLnBrk="0" hangingPunct="0"/>
            <a:r>
              <a:rPr kumimoji="1" lang="en-US" altLang="ja-JP" sz="2400" dirty="0" smtClean="0">
                <a:solidFill>
                  <a:schemeClr val="hlink"/>
                </a:solidFill>
                <a:ea typeface="Arial" charset="0"/>
                <a:cs typeface="Arial" charset="0"/>
              </a:rPr>
              <a:t>Searches are limited by the invisible </a:t>
            </a:r>
            <a:r>
              <a:rPr kumimoji="1" lang="en-US" altLang="ja-JP" sz="2400" dirty="0" err="1" smtClean="0">
                <a:solidFill>
                  <a:schemeClr val="hlink"/>
                </a:solidFill>
                <a:ea typeface="Arial" charset="0"/>
                <a:cs typeface="Arial" charset="0"/>
              </a:rPr>
              <a:t>muon</a:t>
            </a:r>
            <a:r>
              <a:rPr kumimoji="1" lang="en-US" altLang="ja-JP" sz="2400" dirty="0" smtClean="0">
                <a:solidFill>
                  <a:schemeClr val="hlink"/>
                </a:solidFill>
                <a:ea typeface="Arial" charset="0"/>
                <a:cs typeface="Arial" charset="0"/>
              </a:rPr>
              <a:t> background (SK-I)</a:t>
            </a:r>
          </a:p>
          <a:p>
            <a:pPr algn="ctr" eaLnBrk="0" hangingPunct="0"/>
            <a:r>
              <a:rPr kumimoji="1" lang="en-US" altLang="ja-JP" sz="2400" dirty="0" smtClean="0">
                <a:solidFill>
                  <a:schemeClr val="hlink"/>
                </a:solidFill>
                <a:ea typeface="Arial" charset="0"/>
                <a:cs typeface="Arial" charset="0"/>
              </a:rPr>
              <a:t>and the </a:t>
            </a:r>
            <a:r>
              <a:rPr kumimoji="1" lang="en-US" altLang="ja-JP" sz="2400" dirty="0" err="1" smtClean="0">
                <a:solidFill>
                  <a:schemeClr val="hlink"/>
                </a:solidFill>
                <a:ea typeface="Arial" charset="0"/>
                <a:cs typeface="Arial" charset="0"/>
              </a:rPr>
              <a:t>spallation</a:t>
            </a:r>
            <a:r>
              <a:rPr kumimoji="1" lang="en-US" altLang="ja-JP" sz="2400" dirty="0" smtClean="0">
                <a:solidFill>
                  <a:schemeClr val="hlink"/>
                </a:solidFill>
                <a:ea typeface="Arial" charset="0"/>
                <a:cs typeface="Arial" charset="0"/>
              </a:rPr>
              <a:t> background (SK-II)..</a:t>
            </a:r>
            <a:endParaRPr kumimoji="1" lang="ja-JP" altLang="en-US" sz="2400" dirty="0">
              <a:solidFill>
                <a:schemeClr val="hlink"/>
              </a:solidFill>
              <a:ea typeface="Arial" charset="0"/>
              <a:cs typeface="Arial" charset="0"/>
            </a:endParaRPr>
          </a:p>
        </p:txBody>
      </p:sp>
    </p:spTree>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R.Svoboda, April 13, 2011</a:t>
            </a:r>
            <a:endParaRPr lang="en-US"/>
          </a:p>
        </p:txBody>
      </p:sp>
      <p:sp>
        <p:nvSpPr>
          <p:cNvPr id="4" name="Slide Number Placeholder 3"/>
          <p:cNvSpPr>
            <a:spLocks noGrp="1"/>
          </p:cNvSpPr>
          <p:nvPr>
            <p:ph type="sldNum" sz="quarter" idx="12"/>
          </p:nvPr>
        </p:nvSpPr>
        <p:spPr/>
        <p:txBody>
          <a:bodyPr/>
          <a:lstStyle/>
          <a:p>
            <a:fld id="{E5A7637D-57D0-074B-AE6E-F3D39F2FAB5F}" type="slidenum">
              <a:rPr lang="en-US" smtClean="0"/>
              <a:pPr/>
              <a:t>65</a:t>
            </a:fld>
            <a:endParaRPr lang="en-US"/>
          </a:p>
        </p:txBody>
      </p:sp>
      <p:pic>
        <p:nvPicPr>
          <p:cNvPr id="5" name="Picture 4" descr="GdStudyResults.jpg"/>
          <p:cNvPicPr>
            <a:picLocks noChangeAspect="1"/>
          </p:cNvPicPr>
          <p:nvPr/>
        </p:nvPicPr>
        <p:blipFill>
          <a:blip r:embed="rId2"/>
          <a:stretch>
            <a:fillRect/>
          </a:stretch>
        </p:blipFill>
        <p:spPr>
          <a:xfrm>
            <a:off x="1021976" y="378012"/>
            <a:ext cx="7100047" cy="6101976"/>
          </a:xfrm>
          <a:prstGeom prst="rect">
            <a:avLst/>
          </a:prstGeom>
        </p:spPr>
      </p:pic>
      <p:sp>
        <p:nvSpPr>
          <p:cNvPr id="6" name="Rectangle 5"/>
          <p:cNvSpPr/>
          <p:nvPr/>
        </p:nvSpPr>
        <p:spPr>
          <a:xfrm>
            <a:off x="813759" y="378012"/>
            <a:ext cx="3402992" cy="59783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Si</a:t>
            </a:r>
            <a:endParaRPr lang="en-US" dirty="0"/>
          </a:p>
        </p:txBody>
      </p:sp>
      <p:sp>
        <p:nvSpPr>
          <p:cNvPr id="7" name="TextBox 6"/>
          <p:cNvSpPr txBox="1"/>
          <p:nvPr/>
        </p:nvSpPr>
        <p:spPr>
          <a:xfrm>
            <a:off x="591825" y="900016"/>
            <a:ext cx="4019049" cy="4801315"/>
          </a:xfrm>
          <a:prstGeom prst="rect">
            <a:avLst/>
          </a:prstGeom>
          <a:noFill/>
        </p:spPr>
        <p:txBody>
          <a:bodyPr wrap="none" rtlCol="0">
            <a:spAutoFit/>
          </a:bodyPr>
          <a:lstStyle/>
          <a:p>
            <a:r>
              <a:rPr lang="en-US" dirty="0" smtClean="0"/>
              <a:t>Hit level simulations show</a:t>
            </a:r>
          </a:p>
          <a:p>
            <a:r>
              <a:rPr lang="en-US" dirty="0" smtClean="0"/>
              <a:t>that at 12% coverage detection</a:t>
            </a:r>
          </a:p>
          <a:p>
            <a:r>
              <a:rPr lang="en-US" dirty="0" smtClean="0"/>
              <a:t>of </a:t>
            </a:r>
            <a:r>
              <a:rPr lang="en-US" dirty="0" err="1" smtClean="0"/>
              <a:t>Gd</a:t>
            </a:r>
            <a:r>
              <a:rPr lang="en-US" dirty="0" smtClean="0"/>
              <a:t> capture is marginal. Includes</a:t>
            </a:r>
          </a:p>
          <a:p>
            <a:r>
              <a:rPr lang="en-US" dirty="0" smtClean="0"/>
              <a:t>effects of gammas from glass, rock,</a:t>
            </a:r>
          </a:p>
          <a:p>
            <a:r>
              <a:rPr lang="en-US" dirty="0" smtClean="0"/>
              <a:t>and radon, plus dark noise.</a:t>
            </a:r>
          </a:p>
          <a:p>
            <a:endParaRPr lang="en-US" dirty="0" smtClean="0"/>
          </a:p>
          <a:p>
            <a:r>
              <a:rPr lang="en-US" dirty="0" smtClean="0"/>
              <a:t>Coverage      background@70% efficiency</a:t>
            </a:r>
          </a:p>
          <a:p>
            <a:r>
              <a:rPr lang="en-US" dirty="0" smtClean="0"/>
              <a:t>12%                 15%</a:t>
            </a:r>
          </a:p>
          <a:p>
            <a:r>
              <a:rPr lang="en-US" dirty="0" smtClean="0"/>
              <a:t>24%                 1.5%</a:t>
            </a:r>
          </a:p>
          <a:p>
            <a:endParaRPr lang="en-US" dirty="0" smtClean="0"/>
          </a:p>
          <a:p>
            <a:r>
              <a:rPr lang="en-US" dirty="0" smtClean="0"/>
              <a:t>Coverage      efficiency@ 5% mid-ID</a:t>
            </a:r>
          </a:p>
          <a:p>
            <a:r>
              <a:rPr lang="en-US" dirty="0" smtClean="0"/>
              <a:t>12%                 55%</a:t>
            </a:r>
          </a:p>
          <a:p>
            <a:r>
              <a:rPr lang="en-US" dirty="0" smtClean="0"/>
              <a:t>24%                 77%</a:t>
            </a:r>
          </a:p>
          <a:p>
            <a:endParaRPr lang="en-US" dirty="0" smtClean="0"/>
          </a:p>
          <a:p>
            <a:r>
              <a:rPr lang="en-US" dirty="0" smtClean="0"/>
              <a:t>Driver is reduction of background</a:t>
            </a:r>
          </a:p>
          <a:p>
            <a:r>
              <a:rPr lang="en-US" dirty="0" smtClean="0"/>
              <a:t>from “stealth” </a:t>
            </a:r>
            <a:r>
              <a:rPr lang="en-US" dirty="0" err="1" smtClean="0"/>
              <a:t>muons</a:t>
            </a:r>
            <a:r>
              <a:rPr lang="en-US" dirty="0" smtClean="0"/>
              <a:t> by tagging</a:t>
            </a:r>
          </a:p>
          <a:p>
            <a:r>
              <a:rPr lang="en-US" dirty="0" smtClean="0"/>
              <a:t>actual IBDK events.</a:t>
            </a:r>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66</a:t>
            </a:fld>
            <a:endParaRPr lang="en-US"/>
          </a:p>
        </p:txBody>
      </p:sp>
      <p:sp>
        <p:nvSpPr>
          <p:cNvPr id="6" name="Footer Placeholder 5"/>
          <p:cNvSpPr>
            <a:spLocks noGrp="1"/>
          </p:cNvSpPr>
          <p:nvPr>
            <p:ph type="ftr" sz="quarter" idx="11"/>
          </p:nvPr>
        </p:nvSpPr>
        <p:spPr>
          <a:xfrm>
            <a:off x="533400" y="6356350"/>
            <a:ext cx="3352800" cy="365125"/>
          </a:xfrm>
        </p:spPr>
        <p:txBody>
          <a:bodyPr/>
          <a:lstStyle/>
          <a:p>
            <a:r>
              <a:rPr lang="en-US" dirty="0" err="1" smtClean="0"/>
              <a:t>R.J.Wilson</a:t>
            </a:r>
            <a:r>
              <a:rPr lang="en-US" dirty="0" smtClean="0"/>
              <a:t>/Colorado State University</a:t>
            </a:r>
            <a:endParaRPr lang="en-US" dirty="0"/>
          </a:p>
        </p:txBody>
      </p:sp>
      <p:pic>
        <p:nvPicPr>
          <p:cNvPr id="1026"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38966" y="1873899"/>
            <a:ext cx="4026045" cy="415542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7" name="Title 1"/>
          <p:cNvSpPr>
            <a:spLocks noGrp="1"/>
          </p:cNvSpPr>
          <p:nvPr>
            <p:ph type="title"/>
          </p:nvPr>
        </p:nvSpPr>
        <p:spPr>
          <a:xfrm>
            <a:off x="457200" y="294375"/>
            <a:ext cx="8229600" cy="1143000"/>
          </a:xfrm>
        </p:spPr>
        <p:txBody>
          <a:bodyPr>
            <a:normAutofit/>
          </a:bodyPr>
          <a:lstStyle/>
          <a:p>
            <a:r>
              <a:rPr lang="en-US" sz="4400" dirty="0" err="1" smtClean="0"/>
              <a:t>NO</a:t>
            </a:r>
            <a:r>
              <a:rPr lang="en-US" sz="4400" dirty="0" err="1" smtClean="0">
                <a:latin typeface="Symbol" pitchFamily="18" charset="2"/>
              </a:rPr>
              <a:t>n</a:t>
            </a:r>
            <a:r>
              <a:rPr lang="en-US" sz="4400" dirty="0" err="1" smtClean="0"/>
              <a:t>A</a:t>
            </a:r>
            <a:endParaRPr lang="en-US" sz="4400" dirty="0"/>
          </a:p>
        </p:txBody>
      </p:sp>
      <p:sp>
        <p:nvSpPr>
          <p:cNvPr id="3" name="Rectangle 2">
            <a:hlinkClick r:id="rId3"/>
          </p:cNvPr>
          <p:cNvSpPr/>
          <p:nvPr/>
        </p:nvSpPr>
        <p:spPr>
          <a:xfrm>
            <a:off x="62341" y="6237064"/>
            <a:ext cx="8489373" cy="307777"/>
          </a:xfrm>
          <a:prstGeom prst="rect">
            <a:avLst/>
          </a:prstGeom>
        </p:spPr>
        <p:txBody>
          <a:bodyPr wrap="square">
            <a:spAutoFit/>
          </a:bodyPr>
          <a:lstStyle/>
          <a:p>
            <a:r>
              <a:rPr lang="en-US" sz="1400" dirty="0">
                <a:latin typeface="+mj-lt"/>
              </a:rPr>
              <a:t>http://www-nova.fnal.gov/plots_and_figures/plots_and_figures.html#020_Theta13_Mass_Hierarchy_CP_phase</a:t>
            </a:r>
          </a:p>
        </p:txBody>
      </p:sp>
      <p:sp>
        <p:nvSpPr>
          <p:cNvPr id="5" name="TextBox 4"/>
          <p:cNvSpPr txBox="1"/>
          <p:nvPr/>
        </p:nvSpPr>
        <p:spPr>
          <a:xfrm>
            <a:off x="4036760" y="1519720"/>
            <a:ext cx="540533" cy="369332"/>
          </a:xfrm>
          <a:prstGeom prst="rect">
            <a:avLst/>
          </a:prstGeom>
          <a:noFill/>
        </p:spPr>
        <p:txBody>
          <a:bodyPr wrap="none" rtlCol="0">
            <a:spAutoFit/>
          </a:bodyPr>
          <a:lstStyle/>
          <a:p>
            <a:r>
              <a:rPr lang="en-US" dirty="0" smtClean="0"/>
              <a:t>NH</a:t>
            </a:r>
            <a:endParaRPr lang="en-US" dirty="0"/>
          </a:p>
        </p:txBody>
      </p:sp>
      <p:pic>
        <p:nvPicPr>
          <p:cNvPr id="1027" name="Picture 3"/>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566377" y="1878661"/>
            <a:ext cx="4036426" cy="415066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8" name="TextBox 7"/>
          <p:cNvSpPr txBox="1"/>
          <p:nvPr/>
        </p:nvSpPr>
        <p:spPr>
          <a:xfrm>
            <a:off x="4914894" y="1538130"/>
            <a:ext cx="3496022" cy="369332"/>
          </a:xfrm>
          <a:prstGeom prst="rect">
            <a:avLst/>
          </a:prstGeom>
          <a:noFill/>
        </p:spPr>
        <p:txBody>
          <a:bodyPr wrap="none" rtlCol="0">
            <a:spAutoFit/>
          </a:bodyPr>
          <a:lstStyle/>
          <a:p>
            <a:r>
              <a:rPr lang="en-US" dirty="0" smtClean="0">
                <a:latin typeface="+mj-lt"/>
              </a:rPr>
              <a:t>Note: Figure caption says “2-sigma”</a:t>
            </a:r>
            <a:endParaRPr lang="en-US" dirty="0">
              <a:latin typeface="+mj-lt"/>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4266380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R.Svoboda, April 13, 2011</a:t>
            </a:r>
            <a:endParaRPr lang="en-US"/>
          </a:p>
        </p:txBody>
      </p:sp>
      <p:sp>
        <p:nvSpPr>
          <p:cNvPr id="5" name="Slide Number Placeholder 4"/>
          <p:cNvSpPr>
            <a:spLocks noGrp="1"/>
          </p:cNvSpPr>
          <p:nvPr>
            <p:ph type="sldNum" sz="quarter" idx="12"/>
          </p:nvPr>
        </p:nvSpPr>
        <p:spPr/>
        <p:txBody>
          <a:bodyPr/>
          <a:lstStyle/>
          <a:p>
            <a:fld id="{E5A7637D-57D0-074B-AE6E-F3D39F2FAB5F}" type="slidenum">
              <a:rPr lang="en-US" smtClean="0"/>
              <a:pPr/>
              <a:t>67</a:t>
            </a:fld>
            <a:endParaRPr lang="en-US"/>
          </a:p>
        </p:txBody>
      </p:sp>
      <p:pic>
        <p:nvPicPr>
          <p:cNvPr id="6" name="Picture 5" descr="Screen shot 2011-04-11 at 12.07.34 AM.png"/>
          <p:cNvPicPr>
            <a:picLocks noChangeAspect="1"/>
          </p:cNvPicPr>
          <p:nvPr/>
        </p:nvPicPr>
        <p:blipFill>
          <a:blip r:embed="rId2"/>
          <a:stretch>
            <a:fillRect/>
          </a:stretch>
        </p:blipFill>
        <p:spPr>
          <a:xfrm>
            <a:off x="0" y="400744"/>
            <a:ext cx="9144000" cy="6056512"/>
          </a:xfrm>
          <a:prstGeom prst="rect">
            <a:avLst/>
          </a:prstGeom>
        </p:spPr>
      </p:pic>
      <p:sp>
        <p:nvSpPr>
          <p:cNvPr id="7" name="TextBox 6"/>
          <p:cNvSpPr txBox="1"/>
          <p:nvPr/>
        </p:nvSpPr>
        <p:spPr>
          <a:xfrm>
            <a:off x="872473" y="31412"/>
            <a:ext cx="4224797" cy="369332"/>
          </a:xfrm>
          <a:prstGeom prst="rect">
            <a:avLst/>
          </a:prstGeom>
          <a:noFill/>
        </p:spPr>
        <p:txBody>
          <a:bodyPr wrap="none" rtlCol="0">
            <a:spAutoFit/>
          </a:bodyPr>
          <a:lstStyle/>
          <a:p>
            <a:r>
              <a:rPr lang="en-US" dirty="0" smtClean="0"/>
              <a:t>From </a:t>
            </a:r>
            <a:r>
              <a:rPr lang="en-US" dirty="0" err="1" smtClean="0"/>
              <a:t>Bueno</a:t>
            </a:r>
            <a:r>
              <a:rPr lang="en-US" dirty="0" smtClean="0"/>
              <a:t>, et al arXiv:hep-ph/0701101v1</a:t>
            </a:r>
            <a:endParaRPr lang="en-US" dirty="0"/>
          </a:p>
        </p:txBody>
      </p:sp>
      <p:sp>
        <p:nvSpPr>
          <p:cNvPr id="8" name="Rectangle 7"/>
          <p:cNvSpPr/>
          <p:nvPr/>
        </p:nvSpPr>
        <p:spPr>
          <a:xfrm>
            <a:off x="1260239" y="3228435"/>
            <a:ext cx="6737429" cy="1958390"/>
          </a:xfrm>
          <a:prstGeom prst="rect">
            <a:avLst/>
          </a:prstGeom>
          <a:noFill/>
          <a:ln w="412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Threshold estimates</a:t>
            </a:r>
            <a:endParaRPr lang="en-US" dirty="0"/>
          </a:p>
        </p:txBody>
      </p:sp>
      <p:sp>
        <p:nvSpPr>
          <p:cNvPr id="3" name="Footer Placeholder 2"/>
          <p:cNvSpPr>
            <a:spLocks noGrp="1"/>
          </p:cNvSpPr>
          <p:nvPr>
            <p:ph type="ftr" sz="quarter" idx="11"/>
          </p:nvPr>
        </p:nvSpPr>
        <p:spPr/>
        <p:txBody>
          <a:bodyPr/>
          <a:lstStyle/>
          <a:p>
            <a:r>
              <a:rPr lang="en-US" smtClean="0"/>
              <a:t>R.Svoboda, April 13, 2011</a:t>
            </a:r>
            <a:endParaRPr lang="en-US"/>
          </a:p>
        </p:txBody>
      </p:sp>
      <p:sp>
        <p:nvSpPr>
          <p:cNvPr id="4" name="Slide Number Placeholder 3"/>
          <p:cNvSpPr>
            <a:spLocks noGrp="1"/>
          </p:cNvSpPr>
          <p:nvPr>
            <p:ph type="sldNum" sz="quarter" idx="12"/>
          </p:nvPr>
        </p:nvSpPr>
        <p:spPr/>
        <p:txBody>
          <a:bodyPr/>
          <a:lstStyle/>
          <a:p>
            <a:fld id="{E5A7637D-57D0-074B-AE6E-F3D39F2FAB5F}" type="slidenum">
              <a:rPr lang="en-US" smtClean="0"/>
              <a:pPr/>
              <a:t>68</a:t>
            </a:fld>
            <a:endParaRPr lang="en-US"/>
          </a:p>
        </p:txBody>
      </p:sp>
      <p:pic>
        <p:nvPicPr>
          <p:cNvPr id="5" name="Picture 4" descr="RadioactivBackground_Felde_LBNE.jpg"/>
          <p:cNvPicPr>
            <a:picLocks noChangeAspect="1"/>
          </p:cNvPicPr>
          <p:nvPr/>
        </p:nvPicPr>
        <p:blipFill>
          <a:blip r:embed="rId2"/>
          <a:stretch>
            <a:fillRect/>
          </a:stretch>
        </p:blipFill>
        <p:spPr>
          <a:xfrm>
            <a:off x="2501107" y="2494803"/>
            <a:ext cx="4432610" cy="3691054"/>
          </a:xfrm>
          <a:prstGeom prst="rect">
            <a:avLst/>
          </a:prstGeom>
        </p:spPr>
      </p:pic>
      <p:sp>
        <p:nvSpPr>
          <p:cNvPr id="7" name="TextBox 6"/>
          <p:cNvSpPr txBox="1"/>
          <p:nvPr/>
        </p:nvSpPr>
        <p:spPr>
          <a:xfrm>
            <a:off x="627457" y="1417638"/>
            <a:ext cx="8059343" cy="923330"/>
          </a:xfrm>
          <a:prstGeom prst="rect">
            <a:avLst/>
          </a:prstGeom>
          <a:noFill/>
        </p:spPr>
        <p:txBody>
          <a:bodyPr wrap="none" rtlCol="0">
            <a:spAutoFit/>
          </a:bodyPr>
          <a:lstStyle/>
          <a:p>
            <a:r>
              <a:rPr lang="en-US" dirty="0" smtClean="0"/>
              <a:t>Taking into account PMT coverage, dark noise, gammas from the rock and PMT glass</a:t>
            </a:r>
          </a:p>
          <a:p>
            <a:r>
              <a:rPr lang="en-US" dirty="0"/>
              <a:t>a</a:t>
            </a:r>
            <a:r>
              <a:rPr lang="en-US" dirty="0" smtClean="0"/>
              <a:t>nd radon in the water, simulations were done for the threshold achievable</a:t>
            </a:r>
          </a:p>
          <a:p>
            <a:r>
              <a:rPr lang="en-US" dirty="0"/>
              <a:t>f</a:t>
            </a:r>
            <a:r>
              <a:rPr lang="en-US" dirty="0" smtClean="0"/>
              <a:t>or a given “fake rate” of background events</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1-06-07 at 7.38.56 PM.png"/>
          <p:cNvPicPr>
            <a:picLocks noChangeAspect="1"/>
          </p:cNvPicPr>
          <p:nvPr/>
        </p:nvPicPr>
        <p:blipFill>
          <a:blip r:embed="rId2"/>
          <a:stretch>
            <a:fillRect/>
          </a:stretch>
        </p:blipFill>
        <p:spPr>
          <a:xfrm>
            <a:off x="0" y="274503"/>
            <a:ext cx="9144000" cy="630899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1" name="Title 1"/>
          <p:cNvSpPr>
            <a:spLocks noGrp="1"/>
          </p:cNvSpPr>
          <p:nvPr>
            <p:ph type="title"/>
          </p:nvPr>
        </p:nvSpPr>
        <p:spPr>
          <a:xfrm>
            <a:off x="457200" y="46038"/>
            <a:ext cx="8229600" cy="822325"/>
          </a:xfrm>
        </p:spPr>
        <p:txBody>
          <a:bodyPr>
            <a:normAutofit/>
          </a:bodyPr>
          <a:lstStyle/>
          <a:p>
            <a:pPr eaLnBrk="1" hangingPunct="1"/>
            <a:r>
              <a:rPr lang="en-US" sz="3200" dirty="0" smtClean="0">
                <a:ea typeface="ＭＳ Ｐゴシック"/>
              </a:rPr>
              <a:t>          Physics Research Goals of LBNE</a:t>
            </a:r>
          </a:p>
        </p:txBody>
      </p:sp>
      <p:cxnSp>
        <p:nvCxnSpPr>
          <p:cNvPr id="7" name="Straight Connector 6"/>
          <p:cNvCxnSpPr>
            <a:cxnSpLocks noChangeShapeType="1"/>
          </p:cNvCxnSpPr>
          <p:nvPr/>
        </p:nvCxnSpPr>
        <p:spPr bwMode="auto">
          <a:xfrm flipV="1">
            <a:off x="0" y="914400"/>
            <a:ext cx="9144000" cy="0"/>
          </a:xfrm>
          <a:prstGeom prst="line">
            <a:avLst/>
          </a:prstGeom>
          <a:noFill/>
          <a:ln w="101600" cmpd="tri">
            <a:solidFill>
              <a:srgbClr val="215968"/>
            </a:solidFill>
            <a:round/>
            <a:headEnd/>
            <a:tailEnd/>
          </a:ln>
          <a:effectLst>
            <a:outerShdw dist="23000" dir="5400000" rotWithShape="0">
              <a:srgbClr val="808080">
                <a:alpha val="34999"/>
              </a:srgbClr>
            </a:outerShdw>
          </a:effectLst>
        </p:spPr>
      </p:cxnSp>
      <p:cxnSp>
        <p:nvCxnSpPr>
          <p:cNvPr id="9" name="Straight Connector 8"/>
          <p:cNvCxnSpPr>
            <a:cxnSpLocks noChangeShapeType="1"/>
          </p:cNvCxnSpPr>
          <p:nvPr/>
        </p:nvCxnSpPr>
        <p:spPr bwMode="auto">
          <a:xfrm>
            <a:off x="0" y="6492875"/>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grpSp>
        <p:nvGrpSpPr>
          <p:cNvPr id="2" name="Group 11"/>
          <p:cNvGrpSpPr/>
          <p:nvPr/>
        </p:nvGrpSpPr>
        <p:grpSpPr>
          <a:xfrm>
            <a:off x="109728" y="1126014"/>
            <a:ext cx="8915400" cy="4781523"/>
            <a:chOff x="109728" y="1344957"/>
            <a:chExt cx="8915400" cy="4781523"/>
          </a:xfrm>
        </p:grpSpPr>
        <p:pic>
          <p:nvPicPr>
            <p:cNvPr id="1027" name="Picture 3"/>
            <p:cNvPicPr>
              <a:picLocks noChangeAspect="1" noChangeArrowheads="1"/>
            </p:cNvPicPr>
            <p:nvPr/>
          </p:nvPicPr>
          <p:blipFill>
            <a:blip r:embed="rId2"/>
            <a:srcRect/>
            <a:stretch>
              <a:fillRect/>
            </a:stretch>
          </p:blipFill>
          <p:spPr bwMode="auto">
            <a:xfrm>
              <a:off x="109728" y="1344957"/>
              <a:ext cx="8915400" cy="3660458"/>
            </a:xfrm>
            <a:prstGeom prst="rect">
              <a:avLst/>
            </a:prstGeom>
            <a:noFill/>
            <a:ln w="9525">
              <a:noFill/>
              <a:miter lim="800000"/>
              <a:headEnd/>
              <a:tailEnd/>
            </a:ln>
          </p:spPr>
        </p:pic>
        <p:pic>
          <p:nvPicPr>
            <p:cNvPr id="1028" name="Picture 4"/>
            <p:cNvPicPr>
              <a:picLocks noChangeAspect="1" noChangeArrowheads="1"/>
            </p:cNvPicPr>
            <p:nvPr/>
          </p:nvPicPr>
          <p:blipFill>
            <a:blip r:embed="rId3"/>
            <a:srcRect/>
            <a:stretch>
              <a:fillRect/>
            </a:stretch>
          </p:blipFill>
          <p:spPr bwMode="auto">
            <a:xfrm>
              <a:off x="255395" y="5029200"/>
              <a:ext cx="8323898" cy="1097280"/>
            </a:xfrm>
            <a:prstGeom prst="rect">
              <a:avLst/>
            </a:prstGeom>
            <a:noFill/>
            <a:ln w="9525">
              <a:noFill/>
              <a:miter lim="800000"/>
              <a:headEnd/>
              <a:tailEnd/>
            </a:ln>
          </p:spPr>
        </p:pic>
      </p:grpSp>
      <p:pic>
        <p:nvPicPr>
          <p:cNvPr id="13" name="Picture 12" descr="LBNE Logo.png"/>
          <p:cNvPicPr>
            <a:picLocks noChangeAspect="1"/>
          </p:cNvPicPr>
          <p:nvPr/>
        </p:nvPicPr>
        <p:blipFill>
          <a:blip r:embed="rId4"/>
          <a:stretch>
            <a:fillRect/>
          </a:stretch>
        </p:blipFill>
        <p:spPr>
          <a:xfrm>
            <a:off x="0" y="0"/>
            <a:ext cx="1600200" cy="85344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00199" y="265500"/>
            <a:ext cx="7351305" cy="1143000"/>
          </a:xfrm>
        </p:spPr>
        <p:txBody>
          <a:bodyPr>
            <a:normAutofit/>
          </a:bodyPr>
          <a:lstStyle/>
          <a:p>
            <a:r>
              <a:rPr lang="en-US" sz="4000" dirty="0" smtClean="0"/>
              <a:t>Physics with the Neutrino Beam</a:t>
            </a:r>
            <a:endParaRPr lang="en-US" sz="4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
        <p:nvSpPr>
          <p:cNvPr id="10" name="Rectangle 9"/>
          <p:cNvSpPr/>
          <p:nvPr/>
        </p:nvSpPr>
        <p:spPr>
          <a:xfrm>
            <a:off x="609600" y="2209801"/>
            <a:ext cx="609600" cy="1676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1828800"/>
            <a:ext cx="4722405" cy="35909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419601" y="1828800"/>
            <a:ext cx="4707924" cy="355468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13" name="Content Placeholder 2"/>
          <p:cNvSpPr>
            <a:spLocks noGrp="1"/>
          </p:cNvSpPr>
          <p:nvPr>
            <p:ph idx="1"/>
          </p:nvPr>
        </p:nvSpPr>
        <p:spPr>
          <a:xfrm>
            <a:off x="493305" y="5383487"/>
            <a:ext cx="8458200" cy="1337988"/>
          </a:xfrm>
          <a:solidFill>
            <a:schemeClr val="bg2"/>
          </a:solidFill>
          <a:ln>
            <a:solidFill>
              <a:srgbClr val="0070C0"/>
            </a:solidFill>
          </a:ln>
        </p:spPr>
        <p:txBody>
          <a:bodyPr>
            <a:normAutofit fontScale="77500" lnSpcReduction="20000"/>
          </a:bodyPr>
          <a:lstStyle/>
          <a:p>
            <a:r>
              <a:rPr lang="en-US" sz="2400" b="1" dirty="0" smtClean="0">
                <a:latin typeface="+mj-lt"/>
              </a:rPr>
              <a:t>For beam physics: </a:t>
            </a:r>
            <a:r>
              <a:rPr lang="en-US" sz="2400" b="1" dirty="0" smtClean="0">
                <a:solidFill>
                  <a:srgbClr val="C00000"/>
                </a:solidFill>
                <a:latin typeface="+mj-lt"/>
              </a:rPr>
              <a:t>200 </a:t>
            </a:r>
            <a:r>
              <a:rPr lang="en-US" sz="2400" b="1" dirty="0" err="1" smtClean="0">
                <a:solidFill>
                  <a:srgbClr val="C00000"/>
                </a:solidFill>
                <a:latin typeface="+mj-lt"/>
              </a:rPr>
              <a:t>kt</a:t>
            </a:r>
            <a:r>
              <a:rPr lang="en-US" sz="2400" b="1" dirty="0" smtClean="0">
                <a:solidFill>
                  <a:srgbClr val="C00000"/>
                </a:solidFill>
                <a:latin typeface="+mj-lt"/>
              </a:rPr>
              <a:t> WCD</a:t>
            </a:r>
            <a:r>
              <a:rPr lang="en-US" sz="2400" b="1" dirty="0" smtClean="0">
                <a:solidFill>
                  <a:srgbClr val="002060"/>
                </a:solidFill>
                <a:latin typeface="+mj-lt"/>
              </a:rPr>
              <a:t> </a:t>
            </a:r>
            <a:r>
              <a:rPr lang="en-US" sz="2400" b="1" dirty="0" smtClean="0">
                <a:solidFill>
                  <a:srgbClr val="002060"/>
                </a:solidFill>
                <a:latin typeface="+mj-lt"/>
                <a:sym typeface="Symbol"/>
              </a:rPr>
              <a:t> </a:t>
            </a:r>
            <a:r>
              <a:rPr lang="en-US" sz="2400" b="1" dirty="0" smtClean="0">
                <a:solidFill>
                  <a:srgbClr val="002060"/>
                </a:solidFill>
                <a:latin typeface="+mj-lt"/>
              </a:rPr>
              <a:t>34 </a:t>
            </a:r>
            <a:r>
              <a:rPr lang="en-US" sz="2400" b="1" dirty="0" err="1" smtClean="0">
                <a:solidFill>
                  <a:srgbClr val="002060"/>
                </a:solidFill>
                <a:latin typeface="+mj-lt"/>
              </a:rPr>
              <a:t>kt</a:t>
            </a:r>
            <a:r>
              <a:rPr lang="en-US" sz="2400" b="1" dirty="0" smtClean="0">
                <a:solidFill>
                  <a:srgbClr val="002060"/>
                </a:solidFill>
                <a:latin typeface="+mj-lt"/>
              </a:rPr>
              <a:t> </a:t>
            </a:r>
            <a:r>
              <a:rPr lang="en-US" sz="2400" b="1" dirty="0" err="1" smtClean="0">
                <a:solidFill>
                  <a:srgbClr val="002060"/>
                </a:solidFill>
                <a:latin typeface="+mj-lt"/>
              </a:rPr>
              <a:t>LAr</a:t>
            </a:r>
            <a:r>
              <a:rPr lang="en-US" sz="2400" b="1" dirty="0" smtClean="0">
                <a:solidFill>
                  <a:srgbClr val="002060"/>
                </a:solidFill>
                <a:latin typeface="+mj-lt"/>
              </a:rPr>
              <a:t> </a:t>
            </a:r>
            <a:r>
              <a:rPr lang="en-US" sz="2400" b="1" dirty="0">
                <a:solidFill>
                  <a:srgbClr val="002060"/>
                </a:solidFill>
                <a:latin typeface="+mj-lt"/>
                <a:sym typeface="Symbol"/>
              </a:rPr>
              <a:t></a:t>
            </a:r>
            <a:r>
              <a:rPr lang="en-US" sz="2400" b="1" dirty="0" smtClean="0">
                <a:solidFill>
                  <a:srgbClr val="002060"/>
                </a:solidFill>
                <a:latin typeface="+mj-lt"/>
              </a:rPr>
              <a:t> </a:t>
            </a:r>
            <a:r>
              <a:rPr lang="en-US" sz="2400" b="1" dirty="0">
                <a:solidFill>
                  <a:srgbClr val="7030A0"/>
                </a:solidFill>
                <a:latin typeface="+mj-lt"/>
              </a:rPr>
              <a:t>1</a:t>
            </a:r>
            <a:r>
              <a:rPr lang="en-US" sz="2400" b="1" dirty="0" smtClean="0">
                <a:solidFill>
                  <a:srgbClr val="7030A0"/>
                </a:solidFill>
                <a:latin typeface="+mj-lt"/>
              </a:rPr>
              <a:t>00 </a:t>
            </a:r>
            <a:r>
              <a:rPr lang="en-US" sz="2400" b="1" dirty="0" err="1">
                <a:solidFill>
                  <a:srgbClr val="7030A0"/>
                </a:solidFill>
                <a:latin typeface="+mj-lt"/>
              </a:rPr>
              <a:t>kt</a:t>
            </a:r>
            <a:r>
              <a:rPr lang="en-US" sz="2400" b="1" dirty="0">
                <a:solidFill>
                  <a:srgbClr val="7030A0"/>
                </a:solidFill>
                <a:latin typeface="+mj-lt"/>
              </a:rPr>
              <a:t> WCD </a:t>
            </a:r>
            <a:r>
              <a:rPr lang="en-US" sz="2400" b="1" dirty="0" smtClean="0">
                <a:solidFill>
                  <a:srgbClr val="7030A0"/>
                </a:solidFill>
                <a:latin typeface="+mj-lt"/>
                <a:sym typeface="Symbol"/>
              </a:rPr>
              <a:t>+ 17</a:t>
            </a:r>
            <a:r>
              <a:rPr lang="en-US" sz="2400" b="1" dirty="0" smtClean="0">
                <a:solidFill>
                  <a:srgbClr val="7030A0"/>
                </a:solidFill>
                <a:latin typeface="+mj-lt"/>
              </a:rPr>
              <a:t> </a:t>
            </a:r>
            <a:r>
              <a:rPr lang="en-US" sz="2400" b="1" dirty="0" err="1">
                <a:solidFill>
                  <a:srgbClr val="7030A0"/>
                </a:solidFill>
                <a:latin typeface="+mj-lt"/>
              </a:rPr>
              <a:t>kt</a:t>
            </a:r>
            <a:r>
              <a:rPr lang="en-US" sz="2400" b="1" dirty="0">
                <a:solidFill>
                  <a:srgbClr val="7030A0"/>
                </a:solidFill>
                <a:latin typeface="+mj-lt"/>
              </a:rPr>
              <a:t> </a:t>
            </a:r>
            <a:r>
              <a:rPr lang="en-US" sz="2400" b="1" dirty="0" err="1" smtClean="0">
                <a:solidFill>
                  <a:srgbClr val="7030A0"/>
                </a:solidFill>
                <a:latin typeface="+mj-lt"/>
              </a:rPr>
              <a:t>LAr</a:t>
            </a:r>
            <a:endParaRPr lang="en-US" sz="2400" b="1" dirty="0" smtClean="0">
              <a:solidFill>
                <a:srgbClr val="7030A0"/>
              </a:solidFill>
              <a:latin typeface="+mj-lt"/>
            </a:endParaRPr>
          </a:p>
          <a:p>
            <a:pPr lvl="1"/>
            <a:r>
              <a:rPr lang="en-US" sz="2100" dirty="0">
                <a:latin typeface="+mj-lt"/>
              </a:rPr>
              <a:t>Ongoing work to tune efficiency and signal/background may affect this equivalence</a:t>
            </a:r>
          </a:p>
          <a:p>
            <a:pPr lvl="1"/>
            <a:r>
              <a:rPr lang="en-US" sz="2100" dirty="0" smtClean="0">
                <a:latin typeface="+mj-lt"/>
              </a:rPr>
              <a:t>Will alternate WCD/</a:t>
            </a:r>
            <a:r>
              <a:rPr lang="en-US" sz="2100" dirty="0" err="1" smtClean="0">
                <a:latin typeface="+mj-lt"/>
              </a:rPr>
              <a:t>LAr</a:t>
            </a:r>
            <a:r>
              <a:rPr lang="en-US" sz="2100" dirty="0" smtClean="0">
                <a:latin typeface="+mj-lt"/>
              </a:rPr>
              <a:t> plots in this talk</a:t>
            </a:r>
          </a:p>
          <a:p>
            <a:pPr lvl="1"/>
            <a:r>
              <a:rPr lang="en-US" sz="2100" dirty="0" smtClean="0">
                <a:latin typeface="+mj-lt"/>
              </a:rPr>
              <a:t>5+5 years turns out to be near optimal in shallow minimum</a:t>
            </a:r>
          </a:p>
          <a:p>
            <a:r>
              <a:rPr lang="en-US" sz="2300" b="1" dirty="0" smtClean="0">
                <a:latin typeface="+mj-lt"/>
              </a:rPr>
              <a:t>Quantitative &amp; qualitative performance differences for some non-beam physics</a:t>
            </a:r>
            <a:endParaRPr lang="en-US" sz="2300" b="1" dirty="0">
              <a:latin typeface="+mj-lt"/>
            </a:endParaRPr>
          </a:p>
        </p:txBody>
      </p:sp>
      <p:sp>
        <p:nvSpPr>
          <p:cNvPr id="3" name="TextBox 2"/>
          <p:cNvSpPr txBox="1"/>
          <p:nvPr/>
        </p:nvSpPr>
        <p:spPr>
          <a:xfrm>
            <a:off x="1871944" y="1559951"/>
            <a:ext cx="1445076" cy="369332"/>
          </a:xfrm>
          <a:prstGeom prst="rect">
            <a:avLst/>
          </a:prstGeom>
          <a:noFill/>
          <a:ln w="12700">
            <a:solidFill>
              <a:srgbClr val="7030A0"/>
            </a:solidFill>
          </a:ln>
        </p:spPr>
        <p:txBody>
          <a:bodyPr wrap="none" rtlCol="0">
            <a:spAutoFit/>
          </a:bodyPr>
          <a:lstStyle/>
          <a:p>
            <a:r>
              <a:rPr lang="en-US" b="1" dirty="0" smtClean="0">
                <a:solidFill>
                  <a:srgbClr val="7030A0"/>
                </a:solidFill>
                <a:latin typeface="+mj-lt"/>
              </a:rPr>
              <a:t>34 </a:t>
            </a:r>
            <a:r>
              <a:rPr lang="en-US" b="1" dirty="0" err="1" smtClean="0">
                <a:solidFill>
                  <a:srgbClr val="7030A0"/>
                </a:solidFill>
                <a:latin typeface="+mj-lt"/>
              </a:rPr>
              <a:t>kt</a:t>
            </a:r>
            <a:r>
              <a:rPr lang="en-US" b="1" dirty="0" smtClean="0">
                <a:solidFill>
                  <a:srgbClr val="7030A0"/>
                </a:solidFill>
                <a:latin typeface="+mj-lt"/>
              </a:rPr>
              <a:t> </a:t>
            </a:r>
            <a:r>
              <a:rPr lang="en-US" b="1" dirty="0" err="1" smtClean="0">
                <a:solidFill>
                  <a:srgbClr val="7030A0"/>
                </a:solidFill>
                <a:latin typeface="+mj-lt"/>
              </a:rPr>
              <a:t>LAr</a:t>
            </a:r>
            <a:r>
              <a:rPr lang="en-US" b="1" dirty="0" smtClean="0">
                <a:solidFill>
                  <a:srgbClr val="7030A0"/>
                </a:solidFill>
                <a:latin typeface="+mj-lt"/>
              </a:rPr>
              <a:t> TPC</a:t>
            </a:r>
            <a:endParaRPr lang="en-US" b="1" dirty="0">
              <a:solidFill>
                <a:srgbClr val="7030A0"/>
              </a:solidFill>
              <a:latin typeface="+mj-lt"/>
            </a:endParaRPr>
          </a:p>
        </p:txBody>
      </p:sp>
      <p:sp>
        <p:nvSpPr>
          <p:cNvPr id="11" name="TextBox 10"/>
          <p:cNvSpPr txBox="1"/>
          <p:nvPr/>
        </p:nvSpPr>
        <p:spPr>
          <a:xfrm>
            <a:off x="6335305" y="1559951"/>
            <a:ext cx="1305870" cy="369332"/>
          </a:xfrm>
          <a:prstGeom prst="rect">
            <a:avLst/>
          </a:prstGeom>
          <a:noFill/>
          <a:ln w="12700">
            <a:solidFill>
              <a:srgbClr val="7030A0"/>
            </a:solidFill>
          </a:ln>
        </p:spPr>
        <p:txBody>
          <a:bodyPr wrap="none" rtlCol="0">
            <a:spAutoFit/>
          </a:bodyPr>
          <a:lstStyle/>
          <a:p>
            <a:r>
              <a:rPr lang="en-US" b="1" dirty="0" smtClean="0">
                <a:solidFill>
                  <a:srgbClr val="7030A0"/>
                </a:solidFill>
                <a:latin typeface="+mj-lt"/>
              </a:rPr>
              <a:t>200 </a:t>
            </a:r>
            <a:r>
              <a:rPr lang="en-US" b="1" dirty="0" err="1" smtClean="0">
                <a:solidFill>
                  <a:srgbClr val="7030A0"/>
                </a:solidFill>
                <a:latin typeface="+mj-lt"/>
              </a:rPr>
              <a:t>kt</a:t>
            </a:r>
            <a:r>
              <a:rPr lang="en-US" b="1" dirty="0" smtClean="0">
                <a:solidFill>
                  <a:srgbClr val="7030A0"/>
                </a:solidFill>
                <a:latin typeface="+mj-lt"/>
              </a:rPr>
              <a:t> WCD</a:t>
            </a:r>
            <a:endParaRPr lang="en-US" b="1" dirty="0">
              <a:solidFill>
                <a:srgbClr val="7030A0"/>
              </a:solidFill>
              <a:latin typeface="+mj-lt"/>
            </a:endParaRPr>
          </a:p>
        </p:txBody>
      </p:sp>
      <p:cxnSp>
        <p:nvCxnSpPr>
          <p:cNvPr id="7" name="Straight Connector 6"/>
          <p:cNvCxnSpPr/>
          <p:nvPr/>
        </p:nvCxnSpPr>
        <p:spPr>
          <a:xfrm>
            <a:off x="5205743" y="3539905"/>
            <a:ext cx="366665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7976108" y="2073244"/>
            <a:ext cx="0" cy="2915215"/>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Picture 13" descr="LBNE Logo.png"/>
          <p:cNvPicPr>
            <a:picLocks noChangeAspect="1"/>
          </p:cNvPicPr>
          <p:nvPr/>
        </p:nvPicPr>
        <p:blipFill>
          <a:blip r:embed="rId4"/>
          <a:stretch>
            <a:fillRect/>
          </a:stretch>
        </p:blipFill>
        <p:spPr>
          <a:xfrm>
            <a:off x="0" y="0"/>
            <a:ext cx="1600200" cy="853440"/>
          </a:xfrm>
          <a:prstGeom prst="rect">
            <a:avLst/>
          </a:prstGeom>
          <a:noFill/>
        </p:spPr>
      </p:pic>
    </p:spTree>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625"/>
            <a:ext cx="8229600" cy="1143000"/>
          </a:xfrm>
        </p:spPr>
        <p:txBody>
          <a:bodyPr>
            <a:normAutofit/>
          </a:bodyPr>
          <a:lstStyle/>
          <a:p>
            <a:r>
              <a:rPr lang="en-US" sz="4400" dirty="0" smtClean="0"/>
              <a:t>sin</a:t>
            </a:r>
            <a:r>
              <a:rPr lang="en-US" sz="4400" baseline="30000" dirty="0" smtClean="0"/>
              <a:t>2</a:t>
            </a:r>
            <a:r>
              <a:rPr lang="en-US" sz="4400" dirty="0" smtClean="0"/>
              <a:t>2</a:t>
            </a:r>
            <a:r>
              <a:rPr lang="en-US" sz="4400" dirty="0" smtClean="0">
                <a:latin typeface="Symbol" pitchFamily="18" charset="2"/>
              </a:rPr>
              <a:t>q</a:t>
            </a:r>
            <a:r>
              <a:rPr lang="en-US" sz="4400" baseline="-25000" dirty="0" smtClean="0"/>
              <a:t>13</a:t>
            </a:r>
            <a:r>
              <a:rPr lang="en-US" sz="4400" dirty="0" smtClean="0"/>
              <a:t>≠0 Sensitivity</a:t>
            </a:r>
            <a:endParaRPr lang="en-US" sz="4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Rectangle 7"/>
          <p:cNvSpPr/>
          <p:nvPr/>
        </p:nvSpPr>
        <p:spPr>
          <a:xfrm>
            <a:off x="685800" y="4119663"/>
            <a:ext cx="2286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826328" y="3281463"/>
            <a:ext cx="2286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1" name="Picture 3"/>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28599" y="1667435"/>
            <a:ext cx="4367545" cy="375285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23" name="Rectangle 22"/>
          <p:cNvSpPr/>
          <p:nvPr/>
        </p:nvSpPr>
        <p:spPr>
          <a:xfrm>
            <a:off x="2784288" y="1916127"/>
            <a:ext cx="610553" cy="3038003"/>
          </a:xfrm>
          <a:prstGeom prst="rect">
            <a:avLst/>
          </a:prstGeom>
          <a:solidFill>
            <a:srgbClr val="00B05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ontent Placeholder 2"/>
          <p:cNvSpPr>
            <a:spLocks noGrp="1"/>
          </p:cNvSpPr>
          <p:nvPr>
            <p:ph idx="1"/>
          </p:nvPr>
        </p:nvSpPr>
        <p:spPr>
          <a:xfrm>
            <a:off x="815100" y="5477316"/>
            <a:ext cx="7286484" cy="1073162"/>
          </a:xfrm>
          <a:solidFill>
            <a:schemeClr val="bg2"/>
          </a:solidFill>
          <a:ln>
            <a:solidFill>
              <a:srgbClr val="0070C0"/>
            </a:solidFill>
          </a:ln>
        </p:spPr>
        <p:txBody>
          <a:bodyPr>
            <a:normAutofit/>
          </a:bodyPr>
          <a:lstStyle/>
          <a:p>
            <a:r>
              <a:rPr lang="en-US" sz="1800" dirty="0" smtClean="0">
                <a:latin typeface="+mj-lt"/>
              </a:rPr>
              <a:t>sin</a:t>
            </a:r>
            <a:r>
              <a:rPr lang="en-US" sz="1800" baseline="30000" dirty="0" smtClean="0">
                <a:latin typeface="+mj-lt"/>
              </a:rPr>
              <a:t>2</a:t>
            </a:r>
            <a:r>
              <a:rPr lang="en-US" sz="1800" dirty="0" smtClean="0">
                <a:latin typeface="+mj-lt"/>
              </a:rPr>
              <a:t>2</a:t>
            </a:r>
            <a:r>
              <a:rPr lang="en-US" sz="1800" dirty="0" smtClean="0">
                <a:latin typeface="Symbol" pitchFamily="18" charset="2"/>
              </a:rPr>
              <a:t>q</a:t>
            </a:r>
            <a:r>
              <a:rPr lang="en-US" sz="1800" baseline="-25000" dirty="0" smtClean="0">
                <a:latin typeface="+mj-lt"/>
              </a:rPr>
              <a:t>13</a:t>
            </a:r>
            <a:r>
              <a:rPr lang="en-US" sz="1800" dirty="0" smtClean="0">
                <a:latin typeface="+mj-lt"/>
              </a:rPr>
              <a:t> </a:t>
            </a:r>
            <a:r>
              <a:rPr lang="en-US" sz="1800" dirty="0">
                <a:latin typeface="+mj-lt"/>
              </a:rPr>
              <a:t>3-</a:t>
            </a:r>
            <a:r>
              <a:rPr lang="en-US" sz="1800" dirty="0">
                <a:latin typeface="Symbol" pitchFamily="18" charset="2"/>
              </a:rPr>
              <a:t>s</a:t>
            </a:r>
            <a:r>
              <a:rPr lang="en-US" sz="1800" dirty="0">
                <a:latin typeface="+mj-lt"/>
              </a:rPr>
              <a:t> </a:t>
            </a:r>
            <a:r>
              <a:rPr lang="en-US" sz="1800" dirty="0" smtClean="0">
                <a:latin typeface="+mj-lt"/>
              </a:rPr>
              <a:t>sensitivity:  0.002--0.008  (~0.001--0.004 with 2 MW beam)</a:t>
            </a:r>
          </a:p>
          <a:p>
            <a:r>
              <a:rPr lang="en-US" sz="1800" dirty="0" smtClean="0">
                <a:latin typeface="+mj-lt"/>
              </a:rPr>
              <a:t> While not designed as a primarily </a:t>
            </a:r>
            <a:r>
              <a:rPr lang="en-US" sz="1800" dirty="0" smtClean="0">
                <a:latin typeface="Symbol" charset="2"/>
                <a:cs typeface="Symbol" charset="2"/>
              </a:rPr>
              <a:t>q</a:t>
            </a:r>
            <a:r>
              <a:rPr lang="en-US" sz="1800" baseline="-25000" dirty="0" smtClean="0">
                <a:latin typeface="+mj-lt"/>
                <a:cs typeface="Symbol" charset="2"/>
              </a:rPr>
              <a:t>13</a:t>
            </a:r>
            <a:r>
              <a:rPr lang="en-US" sz="1800" dirty="0" smtClean="0">
                <a:latin typeface="+mj-lt"/>
                <a:cs typeface="Symbol" charset="2"/>
              </a:rPr>
              <a:t> experiment, sensitivity is still very good, especially with Project X</a:t>
            </a:r>
            <a:endParaRPr lang="en-US" sz="1800" dirty="0" smtClean="0">
              <a:latin typeface="+mj-lt"/>
            </a:endParaRPr>
          </a:p>
        </p:txBody>
      </p:sp>
      <p:grpSp>
        <p:nvGrpSpPr>
          <p:cNvPr id="3" name="Group 3"/>
          <p:cNvGrpSpPr/>
          <p:nvPr/>
        </p:nvGrpSpPr>
        <p:grpSpPr>
          <a:xfrm>
            <a:off x="372124" y="1600219"/>
            <a:ext cx="3788262" cy="3715537"/>
            <a:chOff x="1949467" y="2629953"/>
            <a:chExt cx="3788262" cy="3715537"/>
          </a:xfrm>
        </p:grpSpPr>
        <p:pic>
          <p:nvPicPr>
            <p:cNvPr id="2050" name="Picture 2"/>
            <p:cNvPicPr>
              <a:picLocks noChangeAspect="1" noChangeArrowheads="1"/>
            </p:cNvPicPr>
            <p:nvPr/>
          </p:nvPicPr>
          <p:blipFill>
            <a:blip r:embed="rId3"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949467" y="2629953"/>
              <a:ext cx="3788262" cy="371553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26" name="Rectangle 25"/>
            <p:cNvSpPr/>
            <p:nvPr/>
          </p:nvSpPr>
          <p:spPr>
            <a:xfrm>
              <a:off x="4060425" y="2939751"/>
              <a:ext cx="610553" cy="3038003"/>
            </a:xfrm>
            <a:prstGeom prst="rect">
              <a:avLst/>
            </a:prstGeom>
            <a:solidFill>
              <a:srgbClr val="00B05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6"/>
          <p:cNvSpPr txBox="1"/>
          <p:nvPr/>
        </p:nvSpPr>
        <p:spPr>
          <a:xfrm>
            <a:off x="2752166" y="1534727"/>
            <a:ext cx="2895152" cy="307777"/>
          </a:xfrm>
          <a:prstGeom prst="rect">
            <a:avLst/>
          </a:prstGeom>
          <a:noFill/>
        </p:spPr>
        <p:txBody>
          <a:bodyPr wrap="none" rtlCol="0">
            <a:spAutoFit/>
          </a:bodyPr>
          <a:lstStyle/>
          <a:p>
            <a:r>
              <a:rPr lang="en-US" sz="1400" b="1" dirty="0" smtClean="0">
                <a:solidFill>
                  <a:srgbClr val="00B050"/>
                </a:solidFill>
                <a:latin typeface="+mj-lt"/>
              </a:rPr>
              <a:t>~</a:t>
            </a:r>
            <a:r>
              <a:rPr lang="en-US" sz="1400" b="1" dirty="0" err="1" smtClean="0">
                <a:solidFill>
                  <a:srgbClr val="00B050"/>
                </a:solidFill>
                <a:latin typeface="+mj-lt"/>
              </a:rPr>
              <a:t>Daya</a:t>
            </a:r>
            <a:r>
              <a:rPr lang="en-US" sz="1400" b="1" dirty="0" smtClean="0">
                <a:solidFill>
                  <a:srgbClr val="00B050"/>
                </a:solidFill>
                <a:latin typeface="+mj-lt"/>
              </a:rPr>
              <a:t> Bay/T2K/</a:t>
            </a:r>
            <a:r>
              <a:rPr lang="en-US" sz="1400" b="1" dirty="0" err="1" smtClean="0">
                <a:solidFill>
                  <a:srgbClr val="00B050"/>
                </a:solidFill>
                <a:latin typeface="+mj-lt"/>
              </a:rPr>
              <a:t>NOvA</a:t>
            </a:r>
            <a:r>
              <a:rPr lang="en-US" sz="1400" b="1" dirty="0" smtClean="0">
                <a:solidFill>
                  <a:srgbClr val="00B050"/>
                </a:solidFill>
                <a:latin typeface="+mj-lt"/>
              </a:rPr>
              <a:t> (EuroNu2009)</a:t>
            </a:r>
            <a:endParaRPr lang="en-US" sz="1400" b="1" dirty="0">
              <a:solidFill>
                <a:srgbClr val="00B050"/>
              </a:solidFill>
              <a:latin typeface="+mj-lt"/>
            </a:endParaRPr>
          </a:p>
        </p:txBody>
      </p:sp>
      <p:grpSp>
        <p:nvGrpSpPr>
          <p:cNvPr id="4" name="Group 12"/>
          <p:cNvGrpSpPr/>
          <p:nvPr/>
        </p:nvGrpSpPr>
        <p:grpSpPr>
          <a:xfrm>
            <a:off x="4380247" y="1831382"/>
            <a:ext cx="4611353" cy="4171945"/>
            <a:chOff x="4380247" y="1831382"/>
            <a:chExt cx="4611353" cy="4171945"/>
          </a:xfrm>
        </p:grpSpPr>
        <p:cxnSp>
          <p:nvCxnSpPr>
            <p:cNvPr id="12" name="Straight Connector 11"/>
            <p:cNvCxnSpPr/>
            <p:nvPr/>
          </p:nvCxnSpPr>
          <p:spPr>
            <a:xfrm rot="5400000" flipH="1" flipV="1">
              <a:off x="4988919" y="6003327"/>
              <a:ext cx="0" cy="0"/>
            </a:xfrm>
            <a:prstGeom prst="line">
              <a:avLst/>
            </a:prstGeom>
          </p:spPr>
          <p:style>
            <a:lnRef idx="1">
              <a:schemeClr val="accent1"/>
            </a:lnRef>
            <a:fillRef idx="0">
              <a:schemeClr val="accent1"/>
            </a:fillRef>
            <a:effectRef idx="0">
              <a:schemeClr val="accent1"/>
            </a:effectRef>
            <a:fontRef idx="minor">
              <a:schemeClr val="tx1"/>
            </a:fontRef>
          </p:style>
        </p:cxnSp>
        <p:pic>
          <p:nvPicPr>
            <p:cNvPr id="7170" name="Picture 2"/>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399992" y="1859897"/>
              <a:ext cx="4591608" cy="347896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24" name="Rectangle 23"/>
            <p:cNvSpPr/>
            <p:nvPr/>
          </p:nvSpPr>
          <p:spPr>
            <a:xfrm>
              <a:off x="7068312" y="2450592"/>
              <a:ext cx="667512" cy="2651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6200000">
              <a:off x="6660667" y="943521"/>
              <a:ext cx="456535" cy="3638161"/>
            </a:xfrm>
            <a:prstGeom prst="rect">
              <a:avLst/>
            </a:prstGeom>
            <a:solidFill>
              <a:srgbClr val="00B05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4380247" y="1831382"/>
              <a:ext cx="4428428" cy="3447819"/>
              <a:chOff x="3875690" y="3723055"/>
              <a:chExt cx="4428428" cy="3447819"/>
            </a:xfrm>
          </p:grpSpPr>
          <p:pic>
            <p:nvPicPr>
              <p:cNvPr id="2051" name="Picture 3"/>
              <p:cNvPicPr>
                <a:picLocks noChangeAspect="1" noChangeArrowheads="1"/>
              </p:cNvPicPr>
              <p:nvPr/>
            </p:nvPicPr>
            <p:blipFill>
              <a:blip r:embed="rId5"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875690" y="3723055"/>
                <a:ext cx="4428428" cy="344781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28" name="Rectangle 27"/>
              <p:cNvSpPr/>
              <p:nvPr/>
            </p:nvSpPr>
            <p:spPr>
              <a:xfrm rot="16200000">
                <a:off x="6069561" y="3225576"/>
                <a:ext cx="621792" cy="3703320"/>
              </a:xfrm>
              <a:prstGeom prst="rect">
                <a:avLst/>
              </a:prstGeom>
              <a:solidFill>
                <a:srgbClr val="00B05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553200" y="4424463"/>
                <a:ext cx="667512" cy="2651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9" name="Straight Connector 18"/>
            <p:cNvCxnSpPr/>
            <p:nvPr/>
          </p:nvCxnSpPr>
          <p:spPr>
            <a:xfrm flipV="1">
              <a:off x="7843924" y="2534335"/>
              <a:ext cx="0" cy="237744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019399" y="3096797"/>
              <a:ext cx="1646285" cy="369332"/>
            </a:xfrm>
            <a:prstGeom prst="rect">
              <a:avLst/>
            </a:prstGeom>
            <a:noFill/>
            <a:ln w="12700">
              <a:solidFill>
                <a:schemeClr val="tx1"/>
              </a:solidFill>
            </a:ln>
          </p:spPr>
          <p:txBody>
            <a:bodyPr wrap="none" rtlCol="0">
              <a:spAutoFit/>
            </a:bodyPr>
            <a:lstStyle/>
            <a:p>
              <a:r>
                <a:rPr lang="en-US" dirty="0" smtClean="0">
                  <a:solidFill>
                    <a:srgbClr val="002060"/>
                  </a:solidFill>
                  <a:latin typeface="+mj-lt"/>
                </a:rPr>
                <a:t>200 </a:t>
              </a:r>
              <a:r>
                <a:rPr lang="en-US" dirty="0" err="1" smtClean="0">
                  <a:solidFill>
                    <a:srgbClr val="002060"/>
                  </a:solidFill>
                  <a:latin typeface="+mj-lt"/>
                </a:rPr>
                <a:t>kt</a:t>
              </a:r>
              <a:r>
                <a:rPr lang="en-US" dirty="0" smtClean="0">
                  <a:solidFill>
                    <a:srgbClr val="002060"/>
                  </a:solidFill>
                  <a:latin typeface="+mj-lt"/>
                </a:rPr>
                <a:t> x 5+5 </a:t>
              </a:r>
              <a:r>
                <a:rPr lang="en-US" dirty="0" err="1" smtClean="0">
                  <a:solidFill>
                    <a:srgbClr val="002060"/>
                  </a:solidFill>
                  <a:latin typeface="+mj-lt"/>
                </a:rPr>
                <a:t>yrs</a:t>
              </a:r>
              <a:endParaRPr lang="en-US" dirty="0">
                <a:solidFill>
                  <a:srgbClr val="002060"/>
                </a:solidFill>
                <a:latin typeface="+mj-lt"/>
              </a:endParaRPr>
            </a:p>
          </p:txBody>
        </p:sp>
        <p:cxnSp>
          <p:nvCxnSpPr>
            <p:cNvPr id="21" name="Straight Arrow Connector 20"/>
            <p:cNvCxnSpPr/>
            <p:nvPr/>
          </p:nvCxnSpPr>
          <p:spPr>
            <a:xfrm>
              <a:off x="8718406" y="3329588"/>
              <a:ext cx="0" cy="1568312"/>
            </a:xfrm>
            <a:prstGeom prst="straightConnector1">
              <a:avLst/>
            </a:prstGeom>
            <a:ln w="38100">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4380247" y="5256341"/>
              <a:ext cx="4428428" cy="596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extBox 30"/>
          <p:cNvSpPr txBox="1"/>
          <p:nvPr/>
        </p:nvSpPr>
        <p:spPr>
          <a:xfrm rot="5400000">
            <a:off x="8394014" y="4232936"/>
            <a:ext cx="1019318" cy="271869"/>
          </a:xfrm>
          <a:prstGeom prst="rect">
            <a:avLst/>
          </a:prstGeom>
          <a:solidFill>
            <a:srgbClr val="FFC5C5"/>
          </a:solidFill>
          <a:ln w="9525">
            <a:solidFill>
              <a:schemeClr val="tx1"/>
            </a:solidFill>
          </a:ln>
        </p:spPr>
        <p:txBody>
          <a:bodyPr wrap="none" rtlCol="0">
            <a:spAutoFit/>
          </a:bodyPr>
          <a:lstStyle/>
          <a:p>
            <a:pPr>
              <a:lnSpc>
                <a:spcPts val="1400"/>
              </a:lnSpc>
            </a:pPr>
            <a:r>
              <a:rPr lang="en-US" dirty="0" smtClean="0">
                <a:solidFill>
                  <a:srgbClr val="FF0000"/>
                </a:solidFill>
                <a:latin typeface="+mj-lt"/>
              </a:rPr>
              <a:t>Project X</a:t>
            </a:r>
            <a:endParaRPr lang="en-US" dirty="0">
              <a:solidFill>
                <a:srgbClr val="FF0000"/>
              </a:solidFill>
              <a:latin typeface="+mj-lt"/>
            </a:endParaRPr>
          </a:p>
        </p:txBody>
      </p:sp>
      <p:sp>
        <p:nvSpPr>
          <p:cNvPr id="32" name="TextBox 31"/>
          <p:cNvSpPr txBox="1"/>
          <p:nvPr/>
        </p:nvSpPr>
        <p:spPr>
          <a:xfrm>
            <a:off x="7230198" y="1667435"/>
            <a:ext cx="1018227" cy="369332"/>
          </a:xfrm>
          <a:prstGeom prst="rect">
            <a:avLst/>
          </a:prstGeom>
          <a:noFill/>
        </p:spPr>
        <p:txBody>
          <a:bodyPr wrap="none" rtlCol="0">
            <a:spAutoFit/>
          </a:bodyPr>
          <a:lstStyle/>
          <a:p>
            <a:r>
              <a:rPr lang="en-US" dirty="0" smtClean="0"/>
              <a:t>Note: 3</a:t>
            </a:r>
            <a:r>
              <a:rPr lang="en-US" dirty="0" smtClean="0">
                <a:latin typeface="Symbol" charset="2"/>
                <a:cs typeface="Symbol" charset="2"/>
              </a:rPr>
              <a:t>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415334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3089</TotalTime>
  <Words>4713</Words>
  <Application>Microsoft Macintosh PowerPoint</Application>
  <PresentationFormat>On-screen Show (4:3)</PresentationFormat>
  <Paragraphs>524</Paragraphs>
  <Slides>69</Slides>
  <Notes>2</Notes>
  <HiddenSlides>0</HiddenSlides>
  <MMClips>0</MMClips>
  <ScaleCrop>false</ScaleCrop>
  <HeadingPairs>
    <vt:vector size="4" baseType="variant">
      <vt:variant>
        <vt:lpstr>Design Template</vt:lpstr>
      </vt:variant>
      <vt:variant>
        <vt:i4>1</vt:i4>
      </vt:variant>
      <vt:variant>
        <vt:lpstr>Slide Titles</vt:lpstr>
      </vt:variant>
      <vt:variant>
        <vt:i4>69</vt:i4>
      </vt:variant>
    </vt:vector>
  </HeadingPairs>
  <TitlesOfParts>
    <vt:vector size="70" baseType="lpstr">
      <vt:lpstr>Office Theme</vt:lpstr>
      <vt:lpstr>Slide 1</vt:lpstr>
      <vt:lpstr>Slide 2</vt:lpstr>
      <vt:lpstr>Slide 3</vt:lpstr>
      <vt:lpstr>OVERVIEW: Two Far Detector Options</vt:lpstr>
      <vt:lpstr>Long-Baseline Neutrino Experiment Collaboration </vt:lpstr>
      <vt:lpstr>This Talk</vt:lpstr>
      <vt:lpstr>          Physics Research Goals of LBNE</vt:lpstr>
      <vt:lpstr>Physics with the Neutrino Beam</vt:lpstr>
      <vt:lpstr>sin22q13≠0 Sensitivity</vt:lpstr>
      <vt:lpstr>CP Sensitivity</vt:lpstr>
      <vt:lpstr>MH Sensitivity</vt:lpstr>
      <vt:lpstr>Homestake is at a good distance</vt:lpstr>
      <vt:lpstr>Supernova Neutrinos </vt:lpstr>
      <vt:lpstr>SN Rates and Reach</vt:lpstr>
      <vt:lpstr>Slide 15</vt:lpstr>
      <vt:lpstr>Slide 16</vt:lpstr>
      <vt:lpstr>Proton Decay</vt:lpstr>
      <vt:lpstr>Slide 18</vt:lpstr>
      <vt:lpstr>Slide 19</vt:lpstr>
      <vt:lpstr>OVERVIEW: Underground Lab Basic Layout </vt:lpstr>
      <vt:lpstr>Slide 21</vt:lpstr>
      <vt:lpstr>Slide 22</vt:lpstr>
      <vt:lpstr>Slide 23</vt:lpstr>
      <vt:lpstr>Slide 24</vt:lpstr>
      <vt:lpstr>Slide 25</vt:lpstr>
      <vt:lpstr>LAr 800 level lab at Homestake</vt:lpstr>
      <vt:lpstr>Depth Requirements for Proton Decay: Liquid Argon</vt:lpstr>
      <vt:lpstr>Requirement for Muon veto</vt:lpstr>
      <vt:lpstr>WCD Conventional Facilities (CF) at Homestake</vt:lpstr>
      <vt:lpstr>Addition of Gadolinium</vt:lpstr>
      <vt:lpstr>Low Energy Physics: Radiopurity</vt:lpstr>
      <vt:lpstr>Threshold independent of rock with 80 cm buffer. Nominal threshold with design coverage is ~6.7 MeV. No concrete liner BETTER since Homestale rock has quite good radiopurity compared to typical concrete. </vt:lpstr>
      <vt:lpstr>Slide 33</vt:lpstr>
      <vt:lpstr>Detector Mass Requirements</vt:lpstr>
      <vt:lpstr>Slide 35</vt:lpstr>
      <vt:lpstr>Slide 36</vt:lpstr>
      <vt:lpstr>Water Cherenkov Detector Overview</vt:lpstr>
      <vt:lpstr>Water Containment</vt:lpstr>
      <vt:lpstr>Water Cherenkov Detector Deck</vt:lpstr>
      <vt:lpstr>Phototube System</vt:lpstr>
      <vt:lpstr>Ultra-Pure Water System</vt:lpstr>
      <vt:lpstr>Liquid Argon TPC Overview</vt:lpstr>
      <vt:lpstr>Current TPC Design</vt:lpstr>
      <vt:lpstr>LAr Prototyping Program</vt:lpstr>
      <vt:lpstr>LAr Detector Size</vt:lpstr>
      <vt:lpstr>Slide 46</vt:lpstr>
      <vt:lpstr>Beam Reference Design</vt:lpstr>
      <vt:lpstr>OVERVIEW: Four options for the neutrino beam</vt:lpstr>
      <vt:lpstr>CF at Fermilab</vt:lpstr>
      <vt:lpstr>Most Cost Effective: MI-10, Shallow</vt:lpstr>
      <vt:lpstr>Most Conservative: MI-60, deep</vt:lpstr>
      <vt:lpstr>Slide 52</vt:lpstr>
      <vt:lpstr>Slide 53</vt:lpstr>
      <vt:lpstr>Near Neutrino Detector Options: LAr Far Detector</vt:lpstr>
      <vt:lpstr>Near Neutrino Detector Options: H2O Far Detector</vt:lpstr>
      <vt:lpstr>Slide 56</vt:lpstr>
      <vt:lpstr>Slide 57</vt:lpstr>
      <vt:lpstr>Backup Slides</vt:lpstr>
      <vt:lpstr>Slide 59</vt:lpstr>
      <vt:lpstr>Access to New Physics</vt:lpstr>
      <vt:lpstr>CP Sensitivity – Target Mass</vt:lpstr>
      <vt:lpstr> </vt:lpstr>
      <vt:lpstr>Expected Backgrounds for p g e+p0</vt:lpstr>
      <vt:lpstr>SRN results of SK-I and SK-II</vt:lpstr>
      <vt:lpstr>Slide 65</vt:lpstr>
      <vt:lpstr>NOnA</vt:lpstr>
      <vt:lpstr>Slide 67</vt:lpstr>
      <vt:lpstr>Threshold estimates</vt:lpstr>
      <vt:lpstr>Slide 69</vt:lpstr>
    </vt:vector>
  </TitlesOfParts>
  <Company>UC Davis Physics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Svoboda</dc:creator>
  <cp:lastModifiedBy>Robert Svoboda</cp:lastModifiedBy>
  <cp:revision>38</cp:revision>
  <dcterms:created xsi:type="dcterms:W3CDTF">2011-06-08T05:27:28Z</dcterms:created>
  <dcterms:modified xsi:type="dcterms:W3CDTF">2011-06-08T06:06:13Z</dcterms:modified>
</cp:coreProperties>
</file>