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Default Extension="emf" ContentType="image/x-emf"/>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Default Extension="jpeg" ContentType="image/jpeg"/>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theme/theme3.xml" ContentType="application/vnd.openxmlformats-officedocument.theme+xml"/>
  <Override PartName="/ppt/slides/slide23.xml" ContentType="application/vnd.openxmlformats-officedocument.presentationml.slide+xml"/>
  <Default Extension="pdf" ContentType="application/pdf"/>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trictFirstAndLastChars="0" saveSubsetFonts="1" autoCompressPictures="0">
  <p:sldMasterIdLst>
    <p:sldMasterId id="2147483696" r:id="rId1"/>
  </p:sldMasterIdLst>
  <p:notesMasterIdLst>
    <p:notesMasterId r:id="rId29"/>
  </p:notesMasterIdLst>
  <p:handoutMasterIdLst>
    <p:handoutMasterId r:id="rId30"/>
  </p:handoutMasterIdLst>
  <p:sldIdLst>
    <p:sldId id="326" r:id="rId2"/>
    <p:sldId id="327" r:id="rId3"/>
    <p:sldId id="328" r:id="rId4"/>
    <p:sldId id="329" r:id="rId5"/>
    <p:sldId id="330" r:id="rId6"/>
    <p:sldId id="266" r:id="rId7"/>
    <p:sldId id="297" r:id="rId8"/>
    <p:sldId id="304" r:id="rId9"/>
    <p:sldId id="305" r:id="rId10"/>
    <p:sldId id="352" r:id="rId11"/>
    <p:sldId id="312" r:id="rId12"/>
    <p:sldId id="315" r:id="rId13"/>
    <p:sldId id="354" r:id="rId14"/>
    <p:sldId id="355" r:id="rId15"/>
    <p:sldId id="361" r:id="rId16"/>
    <p:sldId id="366" r:id="rId17"/>
    <p:sldId id="367" r:id="rId18"/>
    <p:sldId id="368" r:id="rId19"/>
    <p:sldId id="369" r:id="rId20"/>
    <p:sldId id="370" r:id="rId21"/>
    <p:sldId id="371" r:id="rId22"/>
    <p:sldId id="372" r:id="rId23"/>
    <p:sldId id="375" r:id="rId24"/>
    <p:sldId id="376" r:id="rId25"/>
    <p:sldId id="332" r:id="rId26"/>
    <p:sldId id="322" r:id="rId27"/>
    <p:sldId id="357" r:id="rId28"/>
  </p:sldIdLst>
  <p:sldSz cx="9144000" cy="6858000" type="screen4x3"/>
  <p:notesSz cx="6858000" cy="9144000"/>
  <p:defaultTextStyle>
    <a:defPPr>
      <a:defRPr lang="en-US"/>
    </a:defPPr>
    <a:lvl1pPr algn="l" rtl="0" eaLnBrk="0" fontAlgn="base" hangingPunct="0">
      <a:spcBef>
        <a:spcPct val="0"/>
      </a:spcBef>
      <a:spcAft>
        <a:spcPct val="0"/>
      </a:spcAft>
      <a:defRPr sz="2400" b="1" kern="1200">
        <a:solidFill>
          <a:schemeClr val="tx1"/>
        </a:solidFill>
        <a:latin typeface="Times" charset="0"/>
        <a:ea typeface="+mn-ea"/>
        <a:cs typeface="+mn-cs"/>
      </a:defRPr>
    </a:lvl1pPr>
    <a:lvl2pPr marL="457200" algn="l" rtl="0" eaLnBrk="0" fontAlgn="base" hangingPunct="0">
      <a:spcBef>
        <a:spcPct val="0"/>
      </a:spcBef>
      <a:spcAft>
        <a:spcPct val="0"/>
      </a:spcAft>
      <a:defRPr sz="2400" b="1" kern="1200">
        <a:solidFill>
          <a:schemeClr val="tx1"/>
        </a:solidFill>
        <a:latin typeface="Times" charset="0"/>
        <a:ea typeface="+mn-ea"/>
        <a:cs typeface="+mn-cs"/>
      </a:defRPr>
    </a:lvl2pPr>
    <a:lvl3pPr marL="914400" algn="l" rtl="0" eaLnBrk="0" fontAlgn="base" hangingPunct="0">
      <a:spcBef>
        <a:spcPct val="0"/>
      </a:spcBef>
      <a:spcAft>
        <a:spcPct val="0"/>
      </a:spcAft>
      <a:defRPr sz="2400" b="1" kern="1200">
        <a:solidFill>
          <a:schemeClr val="tx1"/>
        </a:solidFill>
        <a:latin typeface="Times" charset="0"/>
        <a:ea typeface="+mn-ea"/>
        <a:cs typeface="+mn-cs"/>
      </a:defRPr>
    </a:lvl3pPr>
    <a:lvl4pPr marL="1371600" algn="l" rtl="0" eaLnBrk="0" fontAlgn="base" hangingPunct="0">
      <a:spcBef>
        <a:spcPct val="0"/>
      </a:spcBef>
      <a:spcAft>
        <a:spcPct val="0"/>
      </a:spcAft>
      <a:defRPr sz="2400" b="1" kern="1200">
        <a:solidFill>
          <a:schemeClr val="tx1"/>
        </a:solidFill>
        <a:latin typeface="Times" charset="0"/>
        <a:ea typeface="+mn-ea"/>
        <a:cs typeface="+mn-cs"/>
      </a:defRPr>
    </a:lvl4pPr>
    <a:lvl5pPr marL="1828800" algn="l" rtl="0" eaLnBrk="0" fontAlgn="base" hangingPunct="0">
      <a:spcBef>
        <a:spcPct val="0"/>
      </a:spcBef>
      <a:spcAft>
        <a:spcPct val="0"/>
      </a:spcAft>
      <a:defRPr sz="2400" b="1" kern="1200">
        <a:solidFill>
          <a:schemeClr val="tx1"/>
        </a:solidFill>
        <a:latin typeface="Times" charset="0"/>
        <a:ea typeface="+mn-ea"/>
        <a:cs typeface="+mn-cs"/>
      </a:defRPr>
    </a:lvl5pPr>
    <a:lvl6pPr marL="2286000" algn="l" defTabSz="457200" rtl="0" eaLnBrk="1" latinLnBrk="0" hangingPunct="1">
      <a:defRPr sz="2400" b="1" kern="1200">
        <a:solidFill>
          <a:schemeClr val="tx1"/>
        </a:solidFill>
        <a:latin typeface="Times" charset="0"/>
        <a:ea typeface="+mn-ea"/>
        <a:cs typeface="+mn-cs"/>
      </a:defRPr>
    </a:lvl6pPr>
    <a:lvl7pPr marL="2743200" algn="l" defTabSz="457200" rtl="0" eaLnBrk="1" latinLnBrk="0" hangingPunct="1">
      <a:defRPr sz="2400" b="1" kern="1200">
        <a:solidFill>
          <a:schemeClr val="tx1"/>
        </a:solidFill>
        <a:latin typeface="Times" charset="0"/>
        <a:ea typeface="+mn-ea"/>
        <a:cs typeface="+mn-cs"/>
      </a:defRPr>
    </a:lvl7pPr>
    <a:lvl8pPr marL="3200400" algn="l" defTabSz="457200" rtl="0" eaLnBrk="1" latinLnBrk="0" hangingPunct="1">
      <a:defRPr sz="2400" b="1" kern="1200">
        <a:solidFill>
          <a:schemeClr val="tx1"/>
        </a:solidFill>
        <a:latin typeface="Times" charset="0"/>
        <a:ea typeface="+mn-ea"/>
        <a:cs typeface="+mn-cs"/>
      </a:defRPr>
    </a:lvl8pPr>
    <a:lvl9pPr marL="3657600" algn="l" defTabSz="457200" rtl="0" eaLnBrk="1" latinLnBrk="0" hangingPunct="1">
      <a:defRPr sz="2400" b="1" kern="1200">
        <a:solidFill>
          <a:schemeClr val="tx1"/>
        </a:solidFill>
        <a:latin typeface="Times"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clrMru>
    <a:srgbClr val="FFFB0C"/>
    <a:srgbClr val="FF182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Grid="0" showGuides="1">
      <p:cViewPr varScale="1">
        <p:scale>
          <a:sx n="112" d="100"/>
          <a:sy n="112" d="100"/>
        </p:scale>
        <p:origin x="-680" y="-112"/>
      </p:cViewPr>
      <p:guideLst>
        <p:guide orient="horz" pos="2160"/>
        <p:guide pos="2880"/>
      </p:guideLst>
    </p:cSldViewPr>
  </p:slideViewPr>
  <p:outlineViewPr>
    <p:cViewPr>
      <p:scale>
        <a:sx n="33" d="100"/>
        <a:sy n="33" d="100"/>
      </p:scale>
      <p:origin x="0" y="536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handoutMaster" Target="handoutMasters/handout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imes"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Times" charset="0"/>
              </a:defRPr>
            </a:lvl1pPr>
          </a:lstStyle>
          <a:p>
            <a:pPr>
              <a:defRPr/>
            </a:pPr>
            <a:fld id="{B05F9880-23CE-914E-A203-92598D85FD46}" type="datetime1">
              <a:rPr lang="en-US"/>
              <a:pPr>
                <a:defRPr/>
              </a:pPr>
              <a:t>6/8/11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Times"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Times" charset="0"/>
              </a:defRPr>
            </a:lvl1pPr>
          </a:lstStyle>
          <a:p>
            <a:pPr>
              <a:defRPr/>
            </a:pPr>
            <a:fld id="{AAD6B07C-3424-9D4D-83EB-F2185557F83F}"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atin typeface="Times" pitchFamily="-108" charset="0"/>
              </a:defRPr>
            </a:lvl1pPr>
          </a:lstStyle>
          <a:p>
            <a:pPr>
              <a:defRPr/>
            </a:pPr>
            <a:endParaRPr lang="en-US"/>
          </a:p>
        </p:txBody>
      </p:sp>
      <p:sp>
        <p:nvSpPr>
          <p:cNvPr id="1433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atin typeface="Times" pitchFamily="-108" charset="0"/>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434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434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atin typeface="Times" pitchFamily="-108" charset="0"/>
              </a:defRPr>
            </a:lvl1pPr>
          </a:lstStyle>
          <a:p>
            <a:pPr>
              <a:defRPr/>
            </a:pPr>
            <a:endParaRPr lang="en-US"/>
          </a:p>
        </p:txBody>
      </p:sp>
      <p:sp>
        <p:nvSpPr>
          <p:cNvPr id="1434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atin typeface="Times" pitchFamily="-108" charset="0"/>
              </a:defRPr>
            </a:lvl1pPr>
          </a:lstStyle>
          <a:p>
            <a:pPr>
              <a:defRPr/>
            </a:pPr>
            <a:fld id="{5F79BBD3-7DD3-0C49-BAC4-15972493BA26}"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pitchFamily="-108"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pitchFamily="-108" charset="0"/>
        <a:ea typeface="ＭＳ Ｐゴシック" pitchFamily="-108" charset="-128"/>
        <a:cs typeface="+mn-cs"/>
      </a:defRPr>
    </a:lvl2pPr>
    <a:lvl3pPr marL="914400" algn="l" rtl="0" eaLnBrk="0" fontAlgn="base" hangingPunct="0">
      <a:spcBef>
        <a:spcPct val="30000"/>
      </a:spcBef>
      <a:spcAft>
        <a:spcPct val="0"/>
      </a:spcAft>
      <a:defRPr sz="1200" kern="1200">
        <a:solidFill>
          <a:schemeClr val="tx1"/>
        </a:solidFill>
        <a:latin typeface="Times" pitchFamily="-108" charset="0"/>
        <a:ea typeface="ヒラギノ角ゴ Pro W3" pitchFamily="-107" charset="-128"/>
        <a:cs typeface="ヒラギノ角ゴ Pro W3" pitchFamily="-107" charset="-128"/>
      </a:defRPr>
    </a:lvl3pPr>
    <a:lvl4pPr marL="1371600" algn="l" rtl="0" eaLnBrk="0" fontAlgn="base" hangingPunct="0">
      <a:spcBef>
        <a:spcPct val="30000"/>
      </a:spcBef>
      <a:spcAft>
        <a:spcPct val="0"/>
      </a:spcAft>
      <a:defRPr sz="1200" kern="1200">
        <a:solidFill>
          <a:schemeClr val="tx1"/>
        </a:solidFill>
        <a:latin typeface="Times" pitchFamily="-108" charset="0"/>
        <a:ea typeface="ヒラギノ角ゴ Pro W3" pitchFamily="-107" charset="-128"/>
        <a:cs typeface="+mn-cs"/>
      </a:defRPr>
    </a:lvl4pPr>
    <a:lvl5pPr marL="1828800" algn="l" rtl="0" eaLnBrk="0" fontAlgn="base" hangingPunct="0">
      <a:spcBef>
        <a:spcPct val="30000"/>
      </a:spcBef>
      <a:spcAft>
        <a:spcPct val="0"/>
      </a:spcAft>
      <a:defRPr sz="1200" kern="1200">
        <a:solidFill>
          <a:schemeClr val="tx1"/>
        </a:solidFill>
        <a:latin typeface="Times" pitchFamily="-108" charset="0"/>
        <a:ea typeface="ヒラギノ角ゴ Pro W3" pitchFamily="-107"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905307DD-F382-8749-8E54-CCAD298478C5}" type="slidenum">
              <a:rPr lang="en-US">
                <a:latin typeface="Helvetica" charset="0"/>
              </a:rPr>
              <a:pPr/>
              <a:t>1</a:t>
            </a:fld>
            <a:endParaRPr lang="en-US">
              <a:latin typeface="Helvetica"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en-US" smtClean="0">
              <a:latin typeface="Helvetica" charset="0"/>
              <a:ea typeface="ＭＳ Ｐゴシック" pitchFamily="-108" charset="-128"/>
              <a:cs typeface="ＭＳ Ｐゴシック" pitchFamily="-108"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F1A68E84-B7A5-DB42-9E03-D265705BE594}" type="slidenum">
              <a:rPr lang="en-US">
                <a:latin typeface="Times" charset="0"/>
              </a:rPr>
              <a:pPr/>
              <a:t>27</a:t>
            </a:fld>
            <a:endParaRPr lang="en-US">
              <a:latin typeface="Times" charset="0"/>
            </a:endParaRPr>
          </a:p>
        </p:txBody>
      </p:sp>
      <p:sp>
        <p:nvSpPr>
          <p:cNvPr id="52227"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algn="r"/>
            <a:fld id="{1F1727E4-55FC-C94F-BFB8-10BE2BA98374}" type="slidenum">
              <a:rPr lang="en-US" sz="1200" b="0">
                <a:latin typeface="Helvetica" charset="0"/>
              </a:rPr>
              <a:pPr algn="r"/>
              <a:t>27</a:t>
            </a:fld>
            <a:endParaRPr lang="en-US" sz="1200" b="0">
              <a:latin typeface="Helvetica" charset="0"/>
            </a:endParaRPr>
          </a:p>
        </p:txBody>
      </p:sp>
      <p:sp>
        <p:nvSpPr>
          <p:cNvPr id="52228" name="Rectangle 2"/>
          <p:cNvSpPr>
            <a:spLocks noGrp="1" noRot="1" noChangeAspect="1" noChangeArrowheads="1" noTextEdit="1"/>
          </p:cNvSpPr>
          <p:nvPr>
            <p:ph type="sldImg"/>
          </p:nvPr>
        </p:nvSpPr>
        <p:spPr>
          <a:solidFill>
            <a:srgbClr val="FFFFFF"/>
          </a:solidFill>
          <a:ln/>
        </p:spPr>
      </p:sp>
      <p:sp>
        <p:nvSpPr>
          <p:cNvPr id="52229"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atin typeface="Times" charset="0"/>
              <a:ea typeface="ＭＳ Ｐゴシック" pitchFamily="-108" charset="-128"/>
              <a:cs typeface="ＭＳ Ｐゴシック" pitchFamily="-108"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3BA387CD-9491-6F46-8FE4-B005BE29FB04}" type="slidenum">
              <a:rPr lang="en-US">
                <a:latin typeface="Times" charset="0"/>
              </a:rPr>
              <a:pPr/>
              <a:t>2</a:t>
            </a:fld>
            <a:endParaRPr lang="en-US">
              <a:latin typeface="Times"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a:latin typeface="Times" charset="0"/>
              <a:ea typeface="ＭＳ Ｐゴシック" pitchFamily="-108" charset="-128"/>
              <a:cs typeface="ＭＳ Ｐゴシック" pitchFamily="-108"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12ACCB85-64ED-F24B-AB94-04A711608051}" type="slidenum">
              <a:rPr lang="en-US">
                <a:latin typeface="Times" charset="0"/>
              </a:rPr>
              <a:pPr/>
              <a:t>3</a:t>
            </a:fld>
            <a:endParaRPr lang="en-US">
              <a:latin typeface="Times" charset="0"/>
            </a:endParaRPr>
          </a:p>
        </p:txBody>
      </p:sp>
      <p:sp>
        <p:nvSpPr>
          <p:cNvPr id="20483" name="Rectangle 1026"/>
          <p:cNvSpPr>
            <a:spLocks noGrp="1" noRot="1" noChangeAspect="1" noChangeArrowheads="1"/>
          </p:cNvSpPr>
          <p:nvPr>
            <p:ph type="sldImg"/>
          </p:nvPr>
        </p:nvSpPr>
        <p:spPr>
          <a:solidFill>
            <a:srgbClr val="FFFFFF"/>
          </a:solidFill>
          <a:ln/>
        </p:spPr>
      </p:sp>
      <p:sp>
        <p:nvSpPr>
          <p:cNvPr id="20484" name="Rectangle 1027"/>
          <p:cNvSpPr>
            <a:spLocks noGrp="1" noChangeArrowheads="1"/>
          </p:cNvSpPr>
          <p:nvPr>
            <p:ph type="body" idx="1"/>
          </p:nvPr>
        </p:nvSpPr>
        <p:spPr>
          <a:solidFill>
            <a:srgbClr val="FFFFFF"/>
          </a:solidFill>
          <a:ln>
            <a:solidFill>
              <a:srgbClr val="000000"/>
            </a:solidFill>
          </a:ln>
        </p:spPr>
        <p:txBody>
          <a:bodyPr/>
          <a:lstStyle/>
          <a:p>
            <a:pPr eaLnBrk="1" hangingPunct="1"/>
            <a:endParaRPr lang="en-US">
              <a:latin typeface="Times" charset="0"/>
              <a:ea typeface="ＭＳ Ｐゴシック" pitchFamily="-108" charset="-128"/>
              <a:cs typeface="ＭＳ Ｐゴシック" pitchFamily="-108"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A59939B0-D1F7-6545-A402-CA5D172CC88B}" type="slidenum">
              <a:rPr lang="en-US">
                <a:latin typeface="Times" charset="0"/>
              </a:rPr>
              <a:pPr/>
              <a:t>4</a:t>
            </a:fld>
            <a:endParaRPr lang="en-US">
              <a:latin typeface="Times" charset="0"/>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a:latin typeface="Times" charset="0"/>
              <a:ea typeface="ＭＳ Ｐゴシック" pitchFamily="-108" charset="-128"/>
              <a:cs typeface="ＭＳ Ｐゴシック" pitchFamily="-108"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160A7C18-C088-3046-9A85-E08C164906A3}" type="slidenum">
              <a:rPr lang="en-US">
                <a:latin typeface="Times" charset="0"/>
              </a:rPr>
              <a:pPr/>
              <a:t>5</a:t>
            </a:fld>
            <a:endParaRPr lang="en-US">
              <a:latin typeface="Times" charset="0"/>
            </a:endParaRP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en-US">
              <a:latin typeface="Times" charset="0"/>
              <a:ea typeface="ＭＳ Ｐゴシック" pitchFamily="-108" charset="-128"/>
              <a:cs typeface="ＭＳ Ｐゴシック" pitchFamily="-108"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5618E5CC-678D-B344-A2BF-C81723BF7458}" type="slidenum">
              <a:rPr lang="en-US">
                <a:latin typeface="Times" charset="0"/>
              </a:rPr>
              <a:pPr/>
              <a:t>6</a:t>
            </a:fld>
            <a:endParaRPr lang="en-US">
              <a:latin typeface="Times" charset="0"/>
            </a:endParaRPr>
          </a:p>
        </p:txBody>
      </p:sp>
      <p:sp>
        <p:nvSpPr>
          <p:cNvPr id="26627"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algn="r"/>
            <a:fld id="{C89CD9AF-2697-0443-88B7-5904FDA9E7DA}" type="slidenum">
              <a:rPr lang="en-US" sz="1200" b="0">
                <a:latin typeface="Helvetica" charset="0"/>
              </a:rPr>
              <a:pPr algn="r"/>
              <a:t>6</a:t>
            </a:fld>
            <a:endParaRPr lang="en-US" sz="1200" b="0">
              <a:latin typeface="Helvetica" charset="0"/>
            </a:endParaRPr>
          </a:p>
        </p:txBody>
      </p:sp>
      <p:sp>
        <p:nvSpPr>
          <p:cNvPr id="26628" name="Rectangle 2"/>
          <p:cNvSpPr>
            <a:spLocks noGrp="1" noRot="1" noChangeAspect="1" noChangeArrowheads="1" noTextEdit="1"/>
          </p:cNvSpPr>
          <p:nvPr>
            <p:ph type="sldImg"/>
          </p:nvPr>
        </p:nvSpPr>
        <p:spPr>
          <a:solidFill>
            <a:srgbClr val="FFFFFF"/>
          </a:solidFill>
          <a:ln/>
        </p:spPr>
      </p:sp>
      <p:sp>
        <p:nvSpPr>
          <p:cNvPr id="26629"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atin typeface="Times" charset="0"/>
              <a:ea typeface="ＭＳ Ｐゴシック" pitchFamily="-108" charset="-128"/>
              <a:cs typeface="ＭＳ Ｐゴシック" pitchFamily="-108"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603ED732-E8FD-1D4F-B03E-9890025C5947}" type="slidenum">
              <a:rPr lang="en-US">
                <a:latin typeface="Times" charset="0"/>
              </a:rPr>
              <a:pPr/>
              <a:t>10</a:t>
            </a:fld>
            <a:endParaRPr lang="en-US">
              <a:latin typeface="Times" charset="0"/>
            </a:endParaRPr>
          </a:p>
        </p:txBody>
      </p:sp>
      <p:sp>
        <p:nvSpPr>
          <p:cNvPr id="31747"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algn="r"/>
            <a:fld id="{C5DB6DF2-F3AA-794A-904D-C4E625244E5A}" type="slidenum">
              <a:rPr lang="en-US" sz="1200" b="0">
                <a:latin typeface="Helvetica" charset="0"/>
              </a:rPr>
              <a:pPr algn="r"/>
              <a:t>10</a:t>
            </a:fld>
            <a:endParaRPr lang="en-US" sz="1200" b="0">
              <a:latin typeface="Helvetica" charset="0"/>
            </a:endParaRPr>
          </a:p>
        </p:txBody>
      </p:sp>
      <p:sp>
        <p:nvSpPr>
          <p:cNvPr id="31748" name="Rectangle 2"/>
          <p:cNvSpPr>
            <a:spLocks noGrp="1" noRot="1" noChangeAspect="1" noChangeArrowheads="1" noTextEdit="1"/>
          </p:cNvSpPr>
          <p:nvPr>
            <p:ph type="sldImg"/>
          </p:nvPr>
        </p:nvSpPr>
        <p:spPr>
          <a:solidFill>
            <a:srgbClr val="FFFFFF"/>
          </a:solidFill>
          <a:ln/>
        </p:spPr>
      </p:sp>
      <p:sp>
        <p:nvSpPr>
          <p:cNvPr id="31749"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atin typeface="Times" charset="0"/>
              <a:ea typeface="ＭＳ Ｐゴシック" pitchFamily="-108" charset="-128"/>
              <a:cs typeface="ＭＳ Ｐゴシック" pitchFamily="-108"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Slide Image Placeholder 1"/>
          <p:cNvSpPr>
            <a:spLocks noGrp="1" noRot="1" noChangeAspect="1"/>
          </p:cNvSpPr>
          <p:nvPr>
            <p:ph type="sldImg"/>
          </p:nvPr>
        </p:nvSpPr>
        <p:spPr>
          <a:ln/>
        </p:spPr>
      </p:sp>
      <p:sp>
        <p:nvSpPr>
          <p:cNvPr id="37891" name="Notes Placeholder 2"/>
          <p:cNvSpPr>
            <a:spLocks noGrp="1"/>
          </p:cNvSpPr>
          <p:nvPr>
            <p:ph type="body" idx="1"/>
          </p:nvPr>
        </p:nvSpPr>
        <p:spPr>
          <a:noFill/>
          <a:ln/>
        </p:spPr>
        <p:txBody>
          <a:bodyPr/>
          <a:lstStyle/>
          <a:p>
            <a:endParaRPr lang="en-US">
              <a:latin typeface="Times" charset="0"/>
              <a:ea typeface="ＭＳ Ｐゴシック" pitchFamily="-108" charset="-128"/>
              <a:cs typeface="ＭＳ Ｐゴシック" pitchFamily="-108" charset="-128"/>
            </a:endParaRPr>
          </a:p>
        </p:txBody>
      </p:sp>
      <p:sp>
        <p:nvSpPr>
          <p:cNvPr id="37892" name="Slide Number Placeholder 3"/>
          <p:cNvSpPr>
            <a:spLocks noGrp="1"/>
          </p:cNvSpPr>
          <p:nvPr>
            <p:ph type="sldNum" sz="quarter" idx="5"/>
          </p:nvPr>
        </p:nvSpPr>
        <p:spPr>
          <a:noFill/>
        </p:spPr>
        <p:txBody>
          <a:bodyPr/>
          <a:lstStyle/>
          <a:p>
            <a:fld id="{883CA11E-27F2-C24E-BFC2-0090F78784B4}" type="slidenum">
              <a:rPr lang="en-US" smtClean="0">
                <a:latin typeface="Times" charset="0"/>
              </a:rPr>
              <a:pPr/>
              <a:t>15</a:t>
            </a:fld>
            <a:endParaRPr lang="en-US" smtClean="0">
              <a:latin typeface="Times"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782C7D96-7E4E-4D49-B5E1-D5E12FAD8A03}" type="slidenum">
              <a:rPr lang="en-US">
                <a:latin typeface="Times" charset="0"/>
              </a:rPr>
              <a:pPr/>
              <a:t>26</a:t>
            </a:fld>
            <a:endParaRPr lang="en-US">
              <a:latin typeface="Times" charset="0"/>
            </a:endParaRPr>
          </a:p>
        </p:txBody>
      </p:sp>
      <p:sp>
        <p:nvSpPr>
          <p:cNvPr id="50179"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anchor="b">
            <a:prstTxWarp prst="textNoShape">
              <a:avLst/>
            </a:prstTxWarp>
          </a:bodyPr>
          <a:lstStyle/>
          <a:p>
            <a:pPr algn="r"/>
            <a:fld id="{F8D73644-50DC-B34E-9DFC-58262A458D8C}" type="slidenum">
              <a:rPr lang="en-US" sz="1200" b="0">
                <a:latin typeface="Helvetica" charset="0"/>
              </a:rPr>
              <a:pPr algn="r"/>
              <a:t>26</a:t>
            </a:fld>
            <a:endParaRPr lang="en-US" sz="1200" b="0">
              <a:latin typeface="Helvetica" charset="0"/>
            </a:endParaRPr>
          </a:p>
        </p:txBody>
      </p:sp>
      <p:sp>
        <p:nvSpPr>
          <p:cNvPr id="50180" name="Rectangle 2"/>
          <p:cNvSpPr>
            <a:spLocks noGrp="1" noRot="1" noChangeAspect="1" noChangeArrowheads="1" noTextEdit="1"/>
          </p:cNvSpPr>
          <p:nvPr>
            <p:ph type="sldImg"/>
          </p:nvPr>
        </p:nvSpPr>
        <p:spPr>
          <a:solidFill>
            <a:srgbClr val="FFFFFF"/>
          </a:solidFill>
          <a:ln/>
        </p:spPr>
      </p:sp>
      <p:sp>
        <p:nvSpPr>
          <p:cNvPr id="50181"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atin typeface="Times" charset="0"/>
              <a:ea typeface="ＭＳ Ｐゴシック" pitchFamily="-108" charset="-128"/>
              <a:cs typeface="ＭＳ Ｐゴシック" pitchFamily="-108"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Click to edit Master subtitle style</a:t>
            </a:r>
            <a:endParaRPr lang="en-US"/>
          </a:p>
        </p:txBody>
      </p:sp>
      <p:sp>
        <p:nvSpPr>
          <p:cNvPr id="4" name="Footer Placeholder 4"/>
          <p:cNvSpPr>
            <a:spLocks noGrp="1"/>
          </p:cNvSpPr>
          <p:nvPr>
            <p:ph type="ftr" sz="quarter" idx="10"/>
          </p:nvPr>
        </p:nvSpPr>
        <p:spPr/>
        <p:txBody>
          <a:bodyPr/>
          <a:lstStyle>
            <a:lvl1pPr>
              <a:defRPr/>
            </a:lvl1pPr>
          </a:lstStyle>
          <a:p>
            <a:r>
              <a:rPr lang="en-US" smtClean="0"/>
              <a:t>Claudio Montanari - The  WArP  Experiment – GLA2011 – June 8, 2011</a:t>
            </a:r>
            <a:endParaRPr lang="en-US"/>
          </a:p>
        </p:txBody>
      </p:sp>
      <p:sp>
        <p:nvSpPr>
          <p:cNvPr id="5" name="Slide Number Placeholder 5"/>
          <p:cNvSpPr>
            <a:spLocks noGrp="1"/>
          </p:cNvSpPr>
          <p:nvPr>
            <p:ph type="sldNum" sz="quarter" idx="11"/>
          </p:nvPr>
        </p:nvSpPr>
        <p:spPr/>
        <p:txBody>
          <a:bodyPr/>
          <a:lstStyle>
            <a:lvl1pPr>
              <a:defRPr/>
            </a:lvl1pPr>
          </a:lstStyle>
          <a:p>
            <a:pPr>
              <a:defRPr/>
            </a:pPr>
            <a:fld id="{FC080630-A27C-F04C-8DE7-F607D733AB8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Footer Placeholder 4"/>
          <p:cNvSpPr>
            <a:spLocks noGrp="1"/>
          </p:cNvSpPr>
          <p:nvPr>
            <p:ph type="ftr" sz="quarter" idx="10"/>
          </p:nvPr>
        </p:nvSpPr>
        <p:spPr/>
        <p:txBody>
          <a:bodyPr/>
          <a:lstStyle>
            <a:lvl1pPr>
              <a:defRPr/>
            </a:lvl1pPr>
          </a:lstStyle>
          <a:p>
            <a:r>
              <a:rPr lang="en-US" smtClean="0"/>
              <a:t>Claudio Montanari - The  WArP  Experiment – GLA2011 – June 8, 2011</a:t>
            </a:r>
            <a:endParaRPr lang="en-US"/>
          </a:p>
        </p:txBody>
      </p:sp>
      <p:sp>
        <p:nvSpPr>
          <p:cNvPr id="5" name="Slide Number Placeholder 5"/>
          <p:cNvSpPr>
            <a:spLocks noGrp="1"/>
          </p:cNvSpPr>
          <p:nvPr>
            <p:ph type="sldNum" sz="quarter" idx="11"/>
          </p:nvPr>
        </p:nvSpPr>
        <p:spPr/>
        <p:txBody>
          <a:bodyPr/>
          <a:lstStyle>
            <a:lvl1pPr>
              <a:defRPr/>
            </a:lvl1pPr>
          </a:lstStyle>
          <a:p>
            <a:pPr>
              <a:defRPr/>
            </a:pPr>
            <a:fld id="{99D65055-A8A8-9D4A-B228-E4017693D0C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Footer Placeholder 4"/>
          <p:cNvSpPr>
            <a:spLocks noGrp="1"/>
          </p:cNvSpPr>
          <p:nvPr>
            <p:ph type="ftr" sz="quarter" idx="10"/>
          </p:nvPr>
        </p:nvSpPr>
        <p:spPr/>
        <p:txBody>
          <a:bodyPr/>
          <a:lstStyle>
            <a:lvl1pPr>
              <a:defRPr/>
            </a:lvl1pPr>
          </a:lstStyle>
          <a:p>
            <a:r>
              <a:rPr lang="en-US" smtClean="0"/>
              <a:t>Claudio Montanari - The  WArP  Experiment – GLA2011 – June 8, 2011</a:t>
            </a:r>
            <a:endParaRPr lang="en-US"/>
          </a:p>
        </p:txBody>
      </p:sp>
      <p:sp>
        <p:nvSpPr>
          <p:cNvPr id="5" name="Slide Number Placeholder 5"/>
          <p:cNvSpPr>
            <a:spLocks noGrp="1"/>
          </p:cNvSpPr>
          <p:nvPr>
            <p:ph type="sldNum" sz="quarter" idx="11"/>
          </p:nvPr>
        </p:nvSpPr>
        <p:spPr/>
        <p:txBody>
          <a:bodyPr/>
          <a:lstStyle>
            <a:lvl1pPr>
              <a:defRPr/>
            </a:lvl1pPr>
          </a:lstStyle>
          <a:p>
            <a:pPr>
              <a:defRPr/>
            </a:pPr>
            <a:fld id="{9B45278F-33F2-D64C-BFE6-56D6685D7B9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Content Placeholder 2"/>
          <p:cNvSpPr>
            <a:spLocks noGrp="1"/>
          </p:cNvSpPr>
          <p:nvPr>
            <p:ph idx="1"/>
          </p:nvPr>
        </p:nvSpPr>
        <p:spPr/>
        <p:txBody>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Footer Placeholder 4"/>
          <p:cNvSpPr>
            <a:spLocks noGrp="1"/>
          </p:cNvSpPr>
          <p:nvPr>
            <p:ph type="ftr" sz="quarter" idx="10"/>
          </p:nvPr>
        </p:nvSpPr>
        <p:spPr/>
        <p:txBody>
          <a:bodyPr/>
          <a:lstStyle>
            <a:lvl1pPr>
              <a:defRPr/>
            </a:lvl1pPr>
          </a:lstStyle>
          <a:p>
            <a:r>
              <a:rPr lang="en-US" smtClean="0"/>
              <a:t>Claudio Montanari - The  WArP  Experiment – GLA2011 – June 8, 2011</a:t>
            </a:r>
            <a:endParaRPr lang="en-US"/>
          </a:p>
        </p:txBody>
      </p:sp>
      <p:sp>
        <p:nvSpPr>
          <p:cNvPr id="5" name="Slide Number Placeholder 5"/>
          <p:cNvSpPr>
            <a:spLocks noGrp="1"/>
          </p:cNvSpPr>
          <p:nvPr>
            <p:ph type="sldNum" sz="quarter" idx="11"/>
          </p:nvPr>
        </p:nvSpPr>
        <p:spPr/>
        <p:txBody>
          <a:bodyPr/>
          <a:lstStyle>
            <a:lvl1pPr>
              <a:defRPr/>
            </a:lvl1pPr>
          </a:lstStyle>
          <a:p>
            <a:pPr>
              <a:defRPr/>
            </a:pPr>
            <a:fld id="{F342BD43-1DF1-8447-8299-5B88CFF9F4F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Click to edit Master text styles</a:t>
            </a:r>
          </a:p>
        </p:txBody>
      </p:sp>
      <p:sp>
        <p:nvSpPr>
          <p:cNvPr id="4" name="Footer Placeholder 4"/>
          <p:cNvSpPr>
            <a:spLocks noGrp="1"/>
          </p:cNvSpPr>
          <p:nvPr>
            <p:ph type="ftr" sz="quarter" idx="10"/>
          </p:nvPr>
        </p:nvSpPr>
        <p:spPr/>
        <p:txBody>
          <a:bodyPr/>
          <a:lstStyle>
            <a:lvl1pPr>
              <a:defRPr/>
            </a:lvl1pPr>
          </a:lstStyle>
          <a:p>
            <a:r>
              <a:rPr lang="en-US" smtClean="0"/>
              <a:t>Claudio Montanari - The  WArP  Experiment – GLA2011 – June 8, 2011</a:t>
            </a:r>
            <a:endParaRPr lang="en-US"/>
          </a:p>
        </p:txBody>
      </p:sp>
      <p:sp>
        <p:nvSpPr>
          <p:cNvPr id="5" name="Slide Number Placeholder 5"/>
          <p:cNvSpPr>
            <a:spLocks noGrp="1"/>
          </p:cNvSpPr>
          <p:nvPr>
            <p:ph type="sldNum" sz="quarter" idx="11"/>
          </p:nvPr>
        </p:nvSpPr>
        <p:spPr/>
        <p:txBody>
          <a:bodyPr/>
          <a:lstStyle>
            <a:lvl1pPr>
              <a:defRPr/>
            </a:lvl1pPr>
          </a:lstStyle>
          <a:p>
            <a:pPr>
              <a:defRPr/>
            </a:pPr>
            <a:fld id="{4504CFB9-9B37-7647-8BC1-2765698CD45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5" name="Footer Placeholder 4"/>
          <p:cNvSpPr>
            <a:spLocks noGrp="1"/>
          </p:cNvSpPr>
          <p:nvPr>
            <p:ph type="ftr" sz="quarter" idx="10"/>
          </p:nvPr>
        </p:nvSpPr>
        <p:spPr/>
        <p:txBody>
          <a:bodyPr/>
          <a:lstStyle>
            <a:lvl1pPr>
              <a:defRPr/>
            </a:lvl1pPr>
          </a:lstStyle>
          <a:p>
            <a:r>
              <a:rPr lang="en-US" smtClean="0"/>
              <a:t>Claudio Montanari - The  WArP  Experiment – GLA2011 – June 8, 2011</a:t>
            </a:r>
            <a:endParaRPr lang="en-US"/>
          </a:p>
        </p:txBody>
      </p:sp>
      <p:sp>
        <p:nvSpPr>
          <p:cNvPr id="6" name="Slide Number Placeholder 5"/>
          <p:cNvSpPr>
            <a:spLocks noGrp="1"/>
          </p:cNvSpPr>
          <p:nvPr>
            <p:ph type="sldNum" sz="quarter" idx="11"/>
          </p:nvPr>
        </p:nvSpPr>
        <p:spPr/>
        <p:txBody>
          <a:bodyPr/>
          <a:lstStyle>
            <a:lvl1pPr>
              <a:defRPr/>
            </a:lvl1pPr>
          </a:lstStyle>
          <a:p>
            <a:pPr>
              <a:defRPr/>
            </a:pPr>
            <a:fld id="{63701B4E-4201-CB47-AFBA-93D6C048FCA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7" name="Footer Placeholder 4"/>
          <p:cNvSpPr>
            <a:spLocks noGrp="1"/>
          </p:cNvSpPr>
          <p:nvPr>
            <p:ph type="ftr" sz="quarter" idx="10"/>
          </p:nvPr>
        </p:nvSpPr>
        <p:spPr/>
        <p:txBody>
          <a:bodyPr/>
          <a:lstStyle>
            <a:lvl1pPr>
              <a:defRPr/>
            </a:lvl1pPr>
          </a:lstStyle>
          <a:p>
            <a:r>
              <a:rPr lang="en-US" smtClean="0"/>
              <a:t>Claudio Montanari - The  WArP  Experiment – GLA2011 – June 8, 2011</a:t>
            </a:r>
            <a:endParaRPr lang="en-US"/>
          </a:p>
        </p:txBody>
      </p:sp>
      <p:sp>
        <p:nvSpPr>
          <p:cNvPr id="8" name="Slide Number Placeholder 5"/>
          <p:cNvSpPr>
            <a:spLocks noGrp="1"/>
          </p:cNvSpPr>
          <p:nvPr>
            <p:ph type="sldNum" sz="quarter" idx="11"/>
          </p:nvPr>
        </p:nvSpPr>
        <p:spPr/>
        <p:txBody>
          <a:bodyPr/>
          <a:lstStyle>
            <a:lvl1pPr>
              <a:defRPr/>
            </a:lvl1pPr>
          </a:lstStyle>
          <a:p>
            <a:pPr>
              <a:defRPr/>
            </a:pPr>
            <a:fld id="{0F841A14-5C86-5D42-A1C5-F8415B71391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Footer Placeholder 4"/>
          <p:cNvSpPr>
            <a:spLocks noGrp="1"/>
          </p:cNvSpPr>
          <p:nvPr>
            <p:ph type="ftr" sz="quarter" idx="10"/>
          </p:nvPr>
        </p:nvSpPr>
        <p:spPr/>
        <p:txBody>
          <a:bodyPr/>
          <a:lstStyle>
            <a:lvl1pPr>
              <a:defRPr/>
            </a:lvl1pPr>
          </a:lstStyle>
          <a:p>
            <a:r>
              <a:rPr lang="en-US" smtClean="0"/>
              <a:t>Claudio Montanari - The  WArP  Experiment – GLA2011 – June 8, 2011</a:t>
            </a:r>
            <a:endParaRPr lang="en-US"/>
          </a:p>
        </p:txBody>
      </p:sp>
      <p:sp>
        <p:nvSpPr>
          <p:cNvPr id="4" name="Slide Number Placeholder 5"/>
          <p:cNvSpPr>
            <a:spLocks noGrp="1"/>
          </p:cNvSpPr>
          <p:nvPr>
            <p:ph type="sldNum" sz="quarter" idx="11"/>
          </p:nvPr>
        </p:nvSpPr>
        <p:spPr/>
        <p:txBody>
          <a:bodyPr/>
          <a:lstStyle>
            <a:lvl1pPr>
              <a:defRPr/>
            </a:lvl1pPr>
          </a:lstStyle>
          <a:p>
            <a:pPr>
              <a:defRPr/>
            </a:pPr>
            <a:fld id="{FDF297E6-5AA7-F648-B1BE-500BF601A40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r>
              <a:rPr lang="en-US" smtClean="0"/>
              <a:t>Claudio Montanari - The  WArP  Experiment – GLA2011 – June 8, 2011</a:t>
            </a:r>
            <a:endParaRPr lang="en-US"/>
          </a:p>
        </p:txBody>
      </p:sp>
      <p:sp>
        <p:nvSpPr>
          <p:cNvPr id="3" name="Slide Number Placeholder 5"/>
          <p:cNvSpPr>
            <a:spLocks noGrp="1"/>
          </p:cNvSpPr>
          <p:nvPr>
            <p:ph type="sldNum" sz="quarter" idx="11"/>
          </p:nvPr>
        </p:nvSpPr>
        <p:spPr/>
        <p:txBody>
          <a:bodyPr/>
          <a:lstStyle>
            <a:lvl1pPr>
              <a:defRPr/>
            </a:lvl1pPr>
          </a:lstStyle>
          <a:p>
            <a:pPr>
              <a:defRPr/>
            </a:pPr>
            <a:fld id="{5269E0CE-0E65-BB4B-896C-C36A13D5156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smtClean="0"/>
              <a:t>Claudio Montanari - The  WArP  Experiment – GLA2011 – June 8, 2011</a:t>
            </a:r>
            <a:endParaRPr lang="en-US"/>
          </a:p>
        </p:txBody>
      </p:sp>
      <p:sp>
        <p:nvSpPr>
          <p:cNvPr id="6" name="Slide Number Placeholder 5"/>
          <p:cNvSpPr>
            <a:spLocks noGrp="1"/>
          </p:cNvSpPr>
          <p:nvPr>
            <p:ph type="sldNum" sz="quarter" idx="11"/>
          </p:nvPr>
        </p:nvSpPr>
        <p:spPr/>
        <p:txBody>
          <a:bodyPr/>
          <a:lstStyle>
            <a:lvl1pPr>
              <a:defRPr/>
            </a:lvl1pPr>
          </a:lstStyle>
          <a:p>
            <a:pPr>
              <a:defRPr/>
            </a:pPr>
            <a:fld id="{5D8DACAF-80F4-4343-8296-AB59183C9C3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smtClean="0"/>
              <a:t>Claudio Montanari - The  WArP  Experiment – GLA2011 – June 8, 2011</a:t>
            </a:r>
            <a:endParaRPr lang="en-US"/>
          </a:p>
        </p:txBody>
      </p:sp>
      <p:sp>
        <p:nvSpPr>
          <p:cNvPr id="6" name="Slide Number Placeholder 5"/>
          <p:cNvSpPr>
            <a:spLocks noGrp="1"/>
          </p:cNvSpPr>
          <p:nvPr>
            <p:ph type="sldNum" sz="quarter" idx="11"/>
          </p:nvPr>
        </p:nvSpPr>
        <p:spPr/>
        <p:txBody>
          <a:bodyPr/>
          <a:lstStyle>
            <a:lvl1pPr>
              <a:defRPr/>
            </a:lvl1pPr>
          </a:lstStyle>
          <a:p>
            <a:pPr>
              <a:defRPr/>
            </a:pPr>
            <a:fld id="{09368B48-B03E-AC4C-96BA-6ADD0256557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Footer Placeholder 4"/>
          <p:cNvSpPr>
            <a:spLocks noGrp="1"/>
          </p:cNvSpPr>
          <p:nvPr>
            <p:ph type="ftr" sz="quarter" idx="3"/>
          </p:nvPr>
        </p:nvSpPr>
        <p:spPr>
          <a:xfrm>
            <a:off x="457200" y="6356350"/>
            <a:ext cx="5562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000000"/>
                </a:solidFill>
              </a:defRPr>
            </a:lvl1pPr>
          </a:lstStyle>
          <a:p>
            <a:r>
              <a:rPr lang="en-US" smtClean="0"/>
              <a:t>Claudio Montanari - The  WArP  Experiment – GLA2011 – June 8, 2011</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rgbClr val="000000"/>
                </a:solidFill>
                <a:latin typeface="Times" charset="0"/>
              </a:defRPr>
            </a:lvl1pPr>
          </a:lstStyle>
          <a:p>
            <a:pPr>
              <a:defRPr/>
            </a:pPr>
            <a:fld id="{ADF10849-DEAB-FC49-BB8F-EB52E3E6849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dt="0"/>
  <p:txStyles>
    <p:titleStyle>
      <a:lvl1pPr algn="ctr" defTabSz="457200" rtl="0" eaLnBrk="0" fontAlgn="base" hangingPunct="0">
        <a:spcBef>
          <a:spcPct val="0"/>
        </a:spcBef>
        <a:spcAft>
          <a:spcPct val="0"/>
        </a:spcAft>
        <a:defRPr sz="4000" b="1" kern="1200">
          <a:solidFill>
            <a:srgbClr val="FF0000"/>
          </a:solidFill>
          <a:latin typeface="+mj-lt"/>
          <a:ea typeface="ＭＳ Ｐゴシック" pitchFamily="-108" charset="-128"/>
          <a:cs typeface="ＭＳ Ｐゴシック" pitchFamily="-108" charset="-128"/>
        </a:defRPr>
      </a:lvl1pPr>
      <a:lvl2pPr algn="ctr" defTabSz="457200" rtl="0" eaLnBrk="0" fontAlgn="base" hangingPunct="0">
        <a:spcBef>
          <a:spcPct val="0"/>
        </a:spcBef>
        <a:spcAft>
          <a:spcPct val="0"/>
        </a:spcAft>
        <a:defRPr sz="4000" b="1">
          <a:solidFill>
            <a:srgbClr val="FF0000"/>
          </a:solidFill>
          <a:latin typeface="Calibri" pitchFamily="-108" charset="0"/>
          <a:ea typeface="ＭＳ Ｐゴシック" pitchFamily="-108" charset="-128"/>
          <a:cs typeface="ＭＳ Ｐゴシック" pitchFamily="-108" charset="-128"/>
        </a:defRPr>
      </a:lvl2pPr>
      <a:lvl3pPr algn="ctr" defTabSz="457200" rtl="0" eaLnBrk="0" fontAlgn="base" hangingPunct="0">
        <a:spcBef>
          <a:spcPct val="0"/>
        </a:spcBef>
        <a:spcAft>
          <a:spcPct val="0"/>
        </a:spcAft>
        <a:defRPr sz="4000" b="1">
          <a:solidFill>
            <a:srgbClr val="FF0000"/>
          </a:solidFill>
          <a:latin typeface="Calibri" pitchFamily="-108" charset="0"/>
          <a:ea typeface="ＭＳ Ｐゴシック" pitchFamily="-108" charset="-128"/>
          <a:cs typeface="ＭＳ Ｐゴシック" pitchFamily="-108" charset="-128"/>
        </a:defRPr>
      </a:lvl3pPr>
      <a:lvl4pPr algn="ctr" defTabSz="457200" rtl="0" eaLnBrk="0" fontAlgn="base" hangingPunct="0">
        <a:spcBef>
          <a:spcPct val="0"/>
        </a:spcBef>
        <a:spcAft>
          <a:spcPct val="0"/>
        </a:spcAft>
        <a:defRPr sz="4000" b="1">
          <a:solidFill>
            <a:srgbClr val="FF0000"/>
          </a:solidFill>
          <a:latin typeface="Calibri" pitchFamily="-108" charset="0"/>
          <a:ea typeface="ＭＳ Ｐゴシック" pitchFamily="-108" charset="-128"/>
          <a:cs typeface="ＭＳ Ｐゴシック" pitchFamily="-108" charset="-128"/>
        </a:defRPr>
      </a:lvl4pPr>
      <a:lvl5pPr algn="ctr" defTabSz="457200" rtl="0" eaLnBrk="0" fontAlgn="base" hangingPunct="0">
        <a:spcBef>
          <a:spcPct val="0"/>
        </a:spcBef>
        <a:spcAft>
          <a:spcPct val="0"/>
        </a:spcAft>
        <a:defRPr sz="4000" b="1">
          <a:solidFill>
            <a:srgbClr val="FF0000"/>
          </a:solidFill>
          <a:latin typeface="Calibri" pitchFamily="-108" charset="0"/>
          <a:ea typeface="ＭＳ Ｐゴシック" pitchFamily="-108" charset="-128"/>
          <a:cs typeface="ＭＳ Ｐゴシック" pitchFamily="-108" charset="-128"/>
        </a:defRPr>
      </a:lvl5pPr>
      <a:lvl6pPr marL="457200" algn="ctr" defTabSz="457200" rtl="0" fontAlgn="base">
        <a:spcBef>
          <a:spcPct val="0"/>
        </a:spcBef>
        <a:spcAft>
          <a:spcPct val="0"/>
        </a:spcAft>
        <a:defRPr sz="4000" b="1">
          <a:solidFill>
            <a:srgbClr val="FF0000"/>
          </a:solidFill>
          <a:latin typeface="Calibri" pitchFamily="-108" charset="0"/>
          <a:ea typeface="ＭＳ Ｐゴシック" pitchFamily="-108" charset="-128"/>
          <a:cs typeface="ＭＳ Ｐゴシック" pitchFamily="-108" charset="-128"/>
        </a:defRPr>
      </a:lvl6pPr>
      <a:lvl7pPr marL="914400" algn="ctr" defTabSz="457200" rtl="0" fontAlgn="base">
        <a:spcBef>
          <a:spcPct val="0"/>
        </a:spcBef>
        <a:spcAft>
          <a:spcPct val="0"/>
        </a:spcAft>
        <a:defRPr sz="4000" b="1">
          <a:solidFill>
            <a:srgbClr val="FF0000"/>
          </a:solidFill>
          <a:latin typeface="Calibri" pitchFamily="-108" charset="0"/>
          <a:ea typeface="ＭＳ Ｐゴシック" pitchFamily="-108" charset="-128"/>
          <a:cs typeface="ＭＳ Ｐゴシック" pitchFamily="-108" charset="-128"/>
        </a:defRPr>
      </a:lvl7pPr>
      <a:lvl8pPr marL="1371600" algn="ctr" defTabSz="457200" rtl="0" fontAlgn="base">
        <a:spcBef>
          <a:spcPct val="0"/>
        </a:spcBef>
        <a:spcAft>
          <a:spcPct val="0"/>
        </a:spcAft>
        <a:defRPr sz="4000" b="1">
          <a:solidFill>
            <a:srgbClr val="FF0000"/>
          </a:solidFill>
          <a:latin typeface="Calibri" pitchFamily="-108" charset="0"/>
          <a:ea typeface="ＭＳ Ｐゴシック" pitchFamily="-108" charset="-128"/>
          <a:cs typeface="ＭＳ Ｐゴシック" pitchFamily="-108" charset="-128"/>
        </a:defRPr>
      </a:lvl8pPr>
      <a:lvl9pPr marL="1828800" algn="ctr" defTabSz="457200" rtl="0" fontAlgn="base">
        <a:spcBef>
          <a:spcPct val="0"/>
        </a:spcBef>
        <a:spcAft>
          <a:spcPct val="0"/>
        </a:spcAft>
        <a:defRPr sz="4000" b="1">
          <a:solidFill>
            <a:srgbClr val="FF0000"/>
          </a:solidFill>
          <a:latin typeface="Calibri" pitchFamily="-108" charset="0"/>
          <a:ea typeface="ＭＳ Ｐゴシック" pitchFamily="-108" charset="-128"/>
          <a:cs typeface="ＭＳ Ｐゴシック" pitchFamily="-108"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08" charset="-128"/>
          <a:cs typeface="ＭＳ Ｐゴシック" pitchFamily="-108"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08"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ヒラギノ角ゴ Pro W3" pitchFamily="-107" charset="-128"/>
          <a:cs typeface="ヒラギノ角ゴ Pro W3" pitchFamily="-107" charset="-128"/>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ヒラギノ角ゴ Pro W3" pitchFamily="-107"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ヒラギノ角ゴ Pro W3" pitchFamily="-107"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6.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emf"/><Relationship Id="rId3" Type="http://schemas.openxmlformats.org/officeDocument/2006/relationships/image" Target="../media/image28.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2.pdf"/><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image" Target="../media/image6.jpeg"/><Relationship Id="rId6" Type="http://schemas.openxmlformats.org/officeDocument/2006/relationships/image" Target="../media/image7.jpeg"/><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5" Type="http://schemas.openxmlformats.org/officeDocument/2006/relationships/image" Target="../media/image12.jpeg"/><Relationship Id="rId1" Type="http://schemas.openxmlformats.org/officeDocument/2006/relationships/slideLayout" Target="../slideLayouts/slideLayout7.xml"/><Relationship Id="rId2" Type="http://schemas.openxmlformats.org/officeDocument/2006/relationships/image" Target="../media/image9.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jpeg"/><Relationship Id="rId3" Type="http://schemas.openxmlformats.org/officeDocument/2006/relationships/image" Target="../media/image14.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jpeg"/><Relationship Id="rId3"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1676400" y="1143000"/>
            <a:ext cx="2895600" cy="1371600"/>
          </a:xfrm>
        </p:spPr>
        <p:txBody>
          <a:bodyPr/>
          <a:lstStyle/>
          <a:p>
            <a:pPr eaLnBrk="1" hangingPunct="1"/>
            <a:r>
              <a:rPr lang="en-US" sz="6600" i="1" smtClean="0"/>
              <a:t>WArP</a:t>
            </a:r>
          </a:p>
        </p:txBody>
      </p:sp>
      <p:sp>
        <p:nvSpPr>
          <p:cNvPr id="14339" name="Rectangle 3"/>
          <p:cNvSpPr>
            <a:spLocks noGrp="1" noChangeArrowheads="1"/>
          </p:cNvSpPr>
          <p:nvPr>
            <p:ph type="subTitle" idx="1"/>
          </p:nvPr>
        </p:nvSpPr>
        <p:spPr>
          <a:xfrm>
            <a:off x="1066800" y="3429000"/>
            <a:ext cx="7010400" cy="2819400"/>
          </a:xfrm>
        </p:spPr>
        <p:txBody>
          <a:bodyPr rtlCol="0">
            <a:normAutofit/>
          </a:bodyPr>
          <a:lstStyle/>
          <a:p>
            <a:pPr eaLnBrk="1" fontAlgn="auto" hangingPunct="1">
              <a:spcAft>
                <a:spcPts val="0"/>
              </a:spcAft>
              <a:buFont typeface="Wingdings" charset="2"/>
              <a:buNone/>
              <a:defRPr/>
            </a:pPr>
            <a:r>
              <a:rPr lang="en-US" sz="4800" b="1" dirty="0" smtClean="0">
                <a:solidFill>
                  <a:srgbClr val="FF0000"/>
                </a:solidFill>
                <a:ea typeface="+mn-ea"/>
                <a:cs typeface="+mn-cs"/>
              </a:rPr>
              <a:t>The </a:t>
            </a:r>
            <a:r>
              <a:rPr lang="en-US" sz="4800" b="1" dirty="0" err="1" smtClean="0">
                <a:solidFill>
                  <a:srgbClr val="FF0000"/>
                </a:solidFill>
                <a:ea typeface="+mn-ea"/>
                <a:cs typeface="+mn-cs"/>
              </a:rPr>
              <a:t>WArP</a:t>
            </a:r>
            <a:r>
              <a:rPr lang="en-US" sz="4800" b="1" dirty="0" smtClean="0">
                <a:solidFill>
                  <a:srgbClr val="FF0000"/>
                </a:solidFill>
                <a:ea typeface="+mn-ea"/>
                <a:cs typeface="+mn-cs"/>
              </a:rPr>
              <a:t> Experiment</a:t>
            </a:r>
            <a:endParaRPr lang="en-US" sz="4800" dirty="0" smtClean="0">
              <a:solidFill>
                <a:srgbClr val="FF0000"/>
              </a:solidFill>
              <a:ea typeface="+mn-ea"/>
              <a:cs typeface="+mn-cs"/>
            </a:endParaRPr>
          </a:p>
          <a:p>
            <a:pPr eaLnBrk="1" fontAlgn="auto" hangingPunct="1">
              <a:spcAft>
                <a:spcPts val="0"/>
              </a:spcAft>
              <a:buFont typeface="Wingdings" charset="2"/>
              <a:buNone/>
              <a:defRPr/>
            </a:pPr>
            <a:endParaRPr lang="en-US" dirty="0" smtClean="0">
              <a:ea typeface="+mn-ea"/>
              <a:cs typeface="+mn-cs"/>
            </a:endParaRPr>
          </a:p>
          <a:p>
            <a:pPr eaLnBrk="1" fontAlgn="auto" hangingPunct="1">
              <a:spcAft>
                <a:spcPts val="0"/>
              </a:spcAft>
              <a:buFont typeface="Wingdings" charset="2"/>
              <a:buNone/>
              <a:defRPr/>
            </a:pPr>
            <a:r>
              <a:rPr lang="en-US" sz="1800" i="1" dirty="0" smtClean="0">
                <a:solidFill>
                  <a:schemeClr val="tx1"/>
                </a:solidFill>
                <a:ea typeface="+mn-ea"/>
                <a:cs typeface="+mn-cs"/>
              </a:rPr>
              <a:t>Claudio Montanari</a:t>
            </a:r>
          </a:p>
          <a:p>
            <a:pPr eaLnBrk="1" fontAlgn="auto" hangingPunct="1">
              <a:spcAft>
                <a:spcPts val="0"/>
              </a:spcAft>
              <a:buFont typeface="Wingdings" charset="2"/>
              <a:buNone/>
              <a:defRPr/>
            </a:pPr>
            <a:r>
              <a:rPr lang="en-US" sz="1800" i="1" dirty="0" smtClean="0">
                <a:solidFill>
                  <a:schemeClr val="tx1"/>
                </a:solidFill>
                <a:ea typeface="+mn-ea"/>
                <a:cs typeface="+mn-cs"/>
              </a:rPr>
              <a:t>I.N.F.N. - Pavia - Italy</a:t>
            </a:r>
          </a:p>
        </p:txBody>
      </p:sp>
      <p:pic>
        <p:nvPicPr>
          <p:cNvPr id="15364" name="Picture 9"/>
          <p:cNvPicPr>
            <a:picLocks noChangeAspect="1" noChangeArrowheads="1"/>
          </p:cNvPicPr>
          <p:nvPr/>
        </p:nvPicPr>
        <p:blipFill>
          <a:blip r:embed="rId3"/>
          <a:srcRect b="12622"/>
          <a:stretch>
            <a:fillRect/>
          </a:stretch>
        </p:blipFill>
        <p:spPr bwMode="auto">
          <a:xfrm>
            <a:off x="666750" y="1371600"/>
            <a:ext cx="4819650" cy="114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9" name="Rectangle 198"/>
          <p:cNvSpPr/>
          <p:nvPr/>
        </p:nvSpPr>
        <p:spPr>
          <a:xfrm>
            <a:off x="4648200" y="762000"/>
            <a:ext cx="4495800" cy="5562600"/>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n-US"/>
          </a:p>
        </p:txBody>
      </p:sp>
      <p:sp>
        <p:nvSpPr>
          <p:cNvPr id="198" name="Rectangle 197"/>
          <p:cNvSpPr/>
          <p:nvPr/>
        </p:nvSpPr>
        <p:spPr>
          <a:xfrm>
            <a:off x="0" y="762000"/>
            <a:ext cx="4648200" cy="556260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en-US" dirty="0"/>
          </a:p>
        </p:txBody>
      </p:sp>
      <p:sp>
        <p:nvSpPr>
          <p:cNvPr id="30724"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3DB82844-F313-2247-9E76-274776457080}" type="slidenum">
              <a:rPr lang="en-US" smtClean="0"/>
              <a:pPr/>
              <a:t>10</a:t>
            </a:fld>
            <a:endParaRPr lang="en-US" smtClean="0"/>
          </a:p>
        </p:txBody>
      </p:sp>
      <p:pic>
        <p:nvPicPr>
          <p:cNvPr id="30725" name="Picture 1026"/>
          <p:cNvPicPr>
            <a:picLocks noChangeAspect="1" noChangeArrowheads="1"/>
          </p:cNvPicPr>
          <p:nvPr/>
        </p:nvPicPr>
        <p:blipFill>
          <a:blip r:embed="rId3"/>
          <a:srcRect/>
          <a:stretch>
            <a:fillRect/>
          </a:stretch>
        </p:blipFill>
        <p:spPr bwMode="auto">
          <a:xfrm>
            <a:off x="4768850" y="2743200"/>
            <a:ext cx="4298950" cy="3100388"/>
          </a:xfrm>
          <a:prstGeom prst="rect">
            <a:avLst/>
          </a:prstGeom>
          <a:noFill/>
          <a:ln w="9525">
            <a:noFill/>
            <a:miter lim="800000"/>
            <a:headEnd/>
            <a:tailEnd/>
          </a:ln>
        </p:spPr>
      </p:pic>
      <p:sp>
        <p:nvSpPr>
          <p:cNvPr id="30726" name="Rectangle 1027"/>
          <p:cNvSpPr>
            <a:spLocks noGrp="1" noChangeArrowheads="1"/>
          </p:cNvSpPr>
          <p:nvPr/>
        </p:nvSpPr>
        <p:spPr bwMode="auto">
          <a:xfrm>
            <a:off x="577850" y="185738"/>
            <a:ext cx="7932738" cy="500062"/>
          </a:xfrm>
          <a:prstGeom prst="rect">
            <a:avLst/>
          </a:prstGeom>
          <a:noFill/>
          <a:ln w="9525">
            <a:noFill/>
            <a:miter lim="800000"/>
            <a:headEnd/>
            <a:tailEnd/>
          </a:ln>
        </p:spPr>
        <p:txBody>
          <a:bodyPr rIns="0" anchor="ctr">
            <a:prstTxWarp prst="textNoShape">
              <a:avLst/>
            </a:prstTxWarp>
          </a:bodyPr>
          <a:lstStyle/>
          <a:p>
            <a:pPr algn="ctr"/>
            <a:r>
              <a:rPr lang="en-US" sz="2800">
                <a:solidFill>
                  <a:srgbClr val="FA100F"/>
                </a:solidFill>
                <a:latin typeface="Arial" charset="0"/>
                <a:ea typeface="ＭＳ Ｐゴシック" pitchFamily="-108" charset="-128"/>
                <a:cs typeface="ＭＳ Ｐゴシック" pitchFamily="-108" charset="-128"/>
              </a:rPr>
              <a:t>R/O Electronics</a:t>
            </a:r>
            <a:endParaRPr lang="en-US" sz="2800">
              <a:solidFill>
                <a:srgbClr val="FA100F"/>
              </a:solidFill>
              <a:latin typeface="Arial" charset="0"/>
            </a:endParaRPr>
          </a:p>
        </p:txBody>
      </p:sp>
      <p:sp>
        <p:nvSpPr>
          <p:cNvPr id="30727" name="Rectangle 1029"/>
          <p:cNvSpPr>
            <a:spLocks noChangeArrowheads="1"/>
          </p:cNvSpPr>
          <p:nvPr/>
        </p:nvSpPr>
        <p:spPr bwMode="auto">
          <a:xfrm>
            <a:off x="5486400" y="1295400"/>
            <a:ext cx="3429000" cy="1200150"/>
          </a:xfrm>
          <a:prstGeom prst="rect">
            <a:avLst/>
          </a:prstGeom>
          <a:noFill/>
          <a:ln w="9525">
            <a:noFill/>
            <a:miter lim="800000"/>
            <a:headEnd/>
            <a:tailEnd/>
          </a:ln>
        </p:spPr>
        <p:txBody>
          <a:bodyPr>
            <a:prstTxWarp prst="textNoShape">
              <a:avLst/>
            </a:prstTxWarp>
            <a:spAutoFit/>
          </a:bodyPr>
          <a:lstStyle/>
          <a:p>
            <a:r>
              <a:rPr lang="en-US" sz="1800" b="0">
                <a:latin typeface="Arial" charset="0"/>
              </a:rPr>
              <a:t>Front-end custom made from CAEN.</a:t>
            </a:r>
          </a:p>
          <a:p>
            <a:r>
              <a:rPr lang="en-US" sz="1800" b="0">
                <a:latin typeface="Arial" charset="0"/>
              </a:rPr>
              <a:t>DAQ and logic based on commercial components. </a:t>
            </a:r>
          </a:p>
        </p:txBody>
      </p:sp>
      <p:grpSp>
        <p:nvGrpSpPr>
          <p:cNvPr id="30728" name="Group 7"/>
          <p:cNvGrpSpPr>
            <a:grpSpLocks/>
          </p:cNvGrpSpPr>
          <p:nvPr/>
        </p:nvGrpSpPr>
        <p:grpSpPr bwMode="auto">
          <a:xfrm>
            <a:off x="152400" y="3048000"/>
            <a:ext cx="4397375" cy="1981200"/>
            <a:chOff x="0" y="2209800"/>
            <a:chExt cx="9582155" cy="4114800"/>
          </a:xfrm>
        </p:grpSpPr>
        <p:sp>
          <p:nvSpPr>
            <p:cNvPr id="30733" name="Rectangle 2"/>
            <p:cNvSpPr>
              <a:spLocks noChangeArrowheads="1"/>
            </p:cNvSpPr>
            <p:nvPr/>
          </p:nvSpPr>
          <p:spPr bwMode="auto">
            <a:xfrm>
              <a:off x="3657600" y="5715000"/>
              <a:ext cx="2133600" cy="533400"/>
            </a:xfrm>
            <a:prstGeom prst="rect">
              <a:avLst/>
            </a:prstGeom>
            <a:solidFill>
              <a:schemeClr val="accent1"/>
            </a:solidFill>
            <a:ln w="9525">
              <a:solidFill>
                <a:schemeClr val="tx1"/>
              </a:solidFill>
              <a:miter lim="800000"/>
              <a:headEnd/>
              <a:tailEnd/>
            </a:ln>
          </p:spPr>
          <p:txBody>
            <a:bodyPr wrap="none" lIns="91435" tIns="45718" rIns="91435" bIns="45718" anchor="ctr">
              <a:prstTxWarp prst="textNoShape">
                <a:avLst/>
              </a:prstTxWarp>
            </a:bodyPr>
            <a:lstStyle/>
            <a:p>
              <a:pPr algn="ctr"/>
              <a:r>
                <a:rPr lang="en-US" sz="800" b="0">
                  <a:latin typeface="Arial" charset="0"/>
                  <a:ea typeface="ＭＳ Ｐゴシック" pitchFamily="-108" charset="-128"/>
                  <a:cs typeface="ＭＳ Ｐゴシック" pitchFamily="-108" charset="-128"/>
                </a:rPr>
                <a:t>SAN</a:t>
              </a:r>
            </a:p>
          </p:txBody>
        </p:sp>
        <p:sp>
          <p:nvSpPr>
            <p:cNvPr id="30734" name="Line 3"/>
            <p:cNvSpPr>
              <a:spLocks noChangeShapeType="1"/>
            </p:cNvSpPr>
            <p:nvPr/>
          </p:nvSpPr>
          <p:spPr bwMode="auto">
            <a:xfrm>
              <a:off x="304800" y="3810000"/>
              <a:ext cx="8229600" cy="0"/>
            </a:xfrm>
            <a:prstGeom prst="line">
              <a:avLst/>
            </a:prstGeom>
            <a:noFill/>
            <a:ln w="9525" cap="rnd">
              <a:solidFill>
                <a:schemeClr val="tx1"/>
              </a:solidFill>
              <a:prstDash val="sysDot"/>
              <a:round/>
              <a:headEnd/>
              <a:tailEnd/>
            </a:ln>
          </p:spPr>
          <p:txBody>
            <a:bodyPr wrap="none" anchor="ctr">
              <a:prstTxWarp prst="textNoShape">
                <a:avLst/>
              </a:prstTxWarp>
            </a:bodyPr>
            <a:lstStyle/>
            <a:p>
              <a:endParaRPr lang="en-US"/>
            </a:p>
          </p:txBody>
        </p:sp>
        <p:sp>
          <p:nvSpPr>
            <p:cNvPr id="30735" name="Line 4"/>
            <p:cNvSpPr>
              <a:spLocks noChangeShapeType="1"/>
            </p:cNvSpPr>
            <p:nvPr/>
          </p:nvSpPr>
          <p:spPr bwMode="auto">
            <a:xfrm flipV="1">
              <a:off x="4038600" y="5562600"/>
              <a:ext cx="0" cy="228600"/>
            </a:xfrm>
            <a:prstGeom prst="line">
              <a:avLst/>
            </a:prstGeom>
            <a:noFill/>
            <a:ln w="57150">
              <a:solidFill>
                <a:schemeClr val="bg2"/>
              </a:solidFill>
              <a:round/>
              <a:headEnd/>
              <a:tailEnd/>
            </a:ln>
          </p:spPr>
          <p:txBody>
            <a:bodyPr wrap="none" anchor="ctr">
              <a:prstTxWarp prst="textNoShape">
                <a:avLst/>
              </a:prstTxWarp>
            </a:bodyPr>
            <a:lstStyle/>
            <a:p>
              <a:endParaRPr lang="en-US"/>
            </a:p>
          </p:txBody>
        </p:sp>
        <p:sp>
          <p:nvSpPr>
            <p:cNvPr id="30736" name="Rectangle 5"/>
            <p:cNvSpPr>
              <a:spLocks noChangeArrowheads="1"/>
            </p:cNvSpPr>
            <p:nvPr/>
          </p:nvSpPr>
          <p:spPr bwMode="auto">
            <a:xfrm>
              <a:off x="533400" y="3733800"/>
              <a:ext cx="914400" cy="152400"/>
            </a:xfrm>
            <a:prstGeom prst="rect">
              <a:avLst/>
            </a:prstGeom>
            <a:solidFill>
              <a:schemeClr val="accent1"/>
            </a:solidFill>
            <a:ln w="9525">
              <a:solidFill>
                <a:schemeClr val="tx1"/>
              </a:solidFill>
              <a:miter lim="800000"/>
              <a:headEnd/>
              <a:tailEnd/>
            </a:ln>
          </p:spPr>
          <p:txBody>
            <a:bodyPr wrap="none" lIns="91435" tIns="45718" rIns="91435" bIns="45718" anchor="ctr">
              <a:prstTxWarp prst="textNoShape">
                <a:avLst/>
              </a:prstTxWarp>
            </a:bodyPr>
            <a:lstStyle/>
            <a:p>
              <a:pPr algn="ctr"/>
              <a:r>
                <a:rPr lang="en-US" sz="800" b="0">
                  <a:latin typeface="Arial" charset="0"/>
                  <a:ea typeface="ＭＳ Ｐゴシック" pitchFamily="-108" charset="-128"/>
                  <a:cs typeface="ＭＳ Ｐゴシック" pitchFamily="-108" charset="-128"/>
                </a:rPr>
                <a:t>FE PC1</a:t>
              </a:r>
            </a:p>
          </p:txBody>
        </p:sp>
        <p:sp>
          <p:nvSpPr>
            <p:cNvPr id="30737" name="Rectangle 6"/>
            <p:cNvSpPr>
              <a:spLocks noChangeArrowheads="1"/>
            </p:cNvSpPr>
            <p:nvPr/>
          </p:nvSpPr>
          <p:spPr bwMode="auto">
            <a:xfrm>
              <a:off x="609600" y="3048000"/>
              <a:ext cx="838200" cy="457200"/>
            </a:xfrm>
            <a:prstGeom prst="rect">
              <a:avLst/>
            </a:prstGeom>
            <a:solidFill>
              <a:srgbClr val="CC6357"/>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738" name="Rectangle 7"/>
            <p:cNvSpPr>
              <a:spLocks noChangeArrowheads="1"/>
            </p:cNvSpPr>
            <p:nvPr/>
          </p:nvSpPr>
          <p:spPr bwMode="auto">
            <a:xfrm>
              <a:off x="685800" y="3124200"/>
              <a:ext cx="76200" cy="304800"/>
            </a:xfrm>
            <a:prstGeom prst="rect">
              <a:avLst/>
            </a:prstGeom>
            <a:solidFill>
              <a:srgbClr val="E3CD4B"/>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739" name="Rectangle 8"/>
            <p:cNvSpPr>
              <a:spLocks noChangeArrowheads="1"/>
            </p:cNvSpPr>
            <p:nvPr/>
          </p:nvSpPr>
          <p:spPr bwMode="auto">
            <a:xfrm>
              <a:off x="990600" y="3124200"/>
              <a:ext cx="76200" cy="304800"/>
            </a:xfrm>
            <a:prstGeom prst="rect">
              <a:avLst/>
            </a:prstGeom>
            <a:solidFill>
              <a:srgbClr val="E3CD4B"/>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740" name="Rectangle 9"/>
            <p:cNvSpPr>
              <a:spLocks noChangeArrowheads="1"/>
            </p:cNvSpPr>
            <p:nvPr/>
          </p:nvSpPr>
          <p:spPr bwMode="auto">
            <a:xfrm>
              <a:off x="1143000" y="3124200"/>
              <a:ext cx="76200" cy="304800"/>
            </a:xfrm>
            <a:prstGeom prst="rect">
              <a:avLst/>
            </a:prstGeom>
            <a:solidFill>
              <a:srgbClr val="E3CD4B"/>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741" name="Rectangle 10"/>
            <p:cNvSpPr>
              <a:spLocks noChangeArrowheads="1"/>
            </p:cNvSpPr>
            <p:nvPr/>
          </p:nvSpPr>
          <p:spPr bwMode="auto">
            <a:xfrm>
              <a:off x="1295400" y="3124200"/>
              <a:ext cx="76200" cy="304800"/>
            </a:xfrm>
            <a:prstGeom prst="rect">
              <a:avLst/>
            </a:prstGeom>
            <a:solidFill>
              <a:srgbClr val="E3CD4B"/>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742" name="Rectangle 11"/>
            <p:cNvSpPr>
              <a:spLocks noChangeArrowheads="1"/>
            </p:cNvSpPr>
            <p:nvPr/>
          </p:nvSpPr>
          <p:spPr bwMode="auto">
            <a:xfrm>
              <a:off x="685800" y="5105400"/>
              <a:ext cx="1066800" cy="152400"/>
            </a:xfrm>
            <a:prstGeom prst="rect">
              <a:avLst/>
            </a:prstGeom>
            <a:solidFill>
              <a:srgbClr val="00CCFF"/>
            </a:solidFill>
            <a:ln w="9525">
              <a:solidFill>
                <a:schemeClr val="tx1"/>
              </a:solidFill>
              <a:miter lim="800000"/>
              <a:headEnd/>
              <a:tailEnd/>
            </a:ln>
          </p:spPr>
          <p:txBody>
            <a:bodyPr wrap="none" lIns="91435" tIns="45718" rIns="91435" bIns="45718" anchor="ctr">
              <a:prstTxWarp prst="textNoShape">
                <a:avLst/>
              </a:prstTxWarp>
            </a:bodyPr>
            <a:lstStyle/>
            <a:p>
              <a:pPr algn="ctr"/>
              <a:r>
                <a:rPr lang="en-US" sz="800" b="0">
                  <a:latin typeface="Arial" charset="0"/>
                  <a:ea typeface="ＭＳ Ｐゴシック" pitchFamily="-108" charset="-128"/>
                  <a:cs typeface="ＭＳ Ｐゴシック" pitchFamily="-108" charset="-128"/>
                </a:rPr>
                <a:t>EB PC1</a:t>
              </a:r>
            </a:p>
          </p:txBody>
        </p:sp>
        <p:sp>
          <p:nvSpPr>
            <p:cNvPr id="30743" name="Rectangle 12"/>
            <p:cNvSpPr>
              <a:spLocks noChangeArrowheads="1"/>
            </p:cNvSpPr>
            <p:nvPr/>
          </p:nvSpPr>
          <p:spPr bwMode="auto">
            <a:xfrm>
              <a:off x="3505200" y="5791200"/>
              <a:ext cx="2133600" cy="533400"/>
            </a:xfrm>
            <a:prstGeom prst="rect">
              <a:avLst/>
            </a:prstGeom>
            <a:solidFill>
              <a:schemeClr val="accent1"/>
            </a:solidFill>
            <a:ln w="9525">
              <a:solidFill>
                <a:schemeClr val="tx1"/>
              </a:solidFill>
              <a:miter lim="800000"/>
              <a:headEnd/>
              <a:tailEnd/>
            </a:ln>
          </p:spPr>
          <p:txBody>
            <a:bodyPr wrap="none" lIns="91435" tIns="45718" rIns="91435" bIns="45718" anchor="ctr">
              <a:prstTxWarp prst="textNoShape">
                <a:avLst/>
              </a:prstTxWarp>
            </a:bodyPr>
            <a:lstStyle/>
            <a:p>
              <a:pPr algn="ctr"/>
              <a:r>
                <a:rPr lang="en-US" sz="800" b="0">
                  <a:latin typeface="Arial" charset="0"/>
                  <a:ea typeface="ＭＳ Ｐゴシック" pitchFamily="-108" charset="-128"/>
                  <a:cs typeface="ＭＳ Ｐゴシック" pitchFamily="-108" charset="-128"/>
                </a:rPr>
                <a:t>SAN</a:t>
              </a:r>
            </a:p>
          </p:txBody>
        </p:sp>
        <p:sp>
          <p:nvSpPr>
            <p:cNvPr id="30744" name="Rectangle 13"/>
            <p:cNvSpPr>
              <a:spLocks noChangeArrowheads="1"/>
            </p:cNvSpPr>
            <p:nvPr/>
          </p:nvSpPr>
          <p:spPr bwMode="auto">
            <a:xfrm>
              <a:off x="3581400" y="5867400"/>
              <a:ext cx="76200" cy="3810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745" name="Rectangle 14"/>
            <p:cNvSpPr>
              <a:spLocks noChangeArrowheads="1"/>
            </p:cNvSpPr>
            <p:nvPr/>
          </p:nvSpPr>
          <p:spPr bwMode="auto">
            <a:xfrm>
              <a:off x="3657600" y="5867400"/>
              <a:ext cx="76200" cy="3810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746" name="Rectangle 15"/>
            <p:cNvSpPr>
              <a:spLocks noChangeArrowheads="1"/>
            </p:cNvSpPr>
            <p:nvPr/>
          </p:nvSpPr>
          <p:spPr bwMode="auto">
            <a:xfrm>
              <a:off x="3733800" y="5867400"/>
              <a:ext cx="76200" cy="3810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747" name="Rectangle 16"/>
            <p:cNvSpPr>
              <a:spLocks noChangeArrowheads="1"/>
            </p:cNvSpPr>
            <p:nvPr/>
          </p:nvSpPr>
          <p:spPr bwMode="auto">
            <a:xfrm>
              <a:off x="3810000" y="5867400"/>
              <a:ext cx="76200" cy="3810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748" name="Rectangle 17"/>
            <p:cNvSpPr>
              <a:spLocks noChangeArrowheads="1"/>
            </p:cNvSpPr>
            <p:nvPr/>
          </p:nvSpPr>
          <p:spPr bwMode="auto">
            <a:xfrm>
              <a:off x="3886200" y="5867400"/>
              <a:ext cx="76200" cy="3810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749" name="Rectangle 18"/>
            <p:cNvSpPr>
              <a:spLocks noChangeArrowheads="1"/>
            </p:cNvSpPr>
            <p:nvPr/>
          </p:nvSpPr>
          <p:spPr bwMode="auto">
            <a:xfrm>
              <a:off x="3962400" y="5867400"/>
              <a:ext cx="76200" cy="3810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750" name="Rectangle 19"/>
            <p:cNvSpPr>
              <a:spLocks noChangeArrowheads="1"/>
            </p:cNvSpPr>
            <p:nvPr/>
          </p:nvSpPr>
          <p:spPr bwMode="auto">
            <a:xfrm>
              <a:off x="4038600" y="5867400"/>
              <a:ext cx="76200" cy="3810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751" name="Rectangle 20"/>
            <p:cNvSpPr>
              <a:spLocks noChangeArrowheads="1"/>
            </p:cNvSpPr>
            <p:nvPr/>
          </p:nvSpPr>
          <p:spPr bwMode="auto">
            <a:xfrm>
              <a:off x="4114800" y="5867400"/>
              <a:ext cx="76200" cy="3810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752" name="Rectangle 21"/>
            <p:cNvSpPr>
              <a:spLocks noChangeArrowheads="1"/>
            </p:cNvSpPr>
            <p:nvPr/>
          </p:nvSpPr>
          <p:spPr bwMode="auto">
            <a:xfrm>
              <a:off x="4191000" y="5867400"/>
              <a:ext cx="76200" cy="3810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753" name="Rectangle 22"/>
            <p:cNvSpPr>
              <a:spLocks noChangeArrowheads="1"/>
            </p:cNvSpPr>
            <p:nvPr/>
          </p:nvSpPr>
          <p:spPr bwMode="auto">
            <a:xfrm>
              <a:off x="4267200" y="5867400"/>
              <a:ext cx="76200" cy="3810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754" name="Rectangle 23"/>
            <p:cNvSpPr>
              <a:spLocks noChangeArrowheads="1"/>
            </p:cNvSpPr>
            <p:nvPr/>
          </p:nvSpPr>
          <p:spPr bwMode="auto">
            <a:xfrm>
              <a:off x="4724400" y="5867400"/>
              <a:ext cx="76200" cy="3810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755" name="Rectangle 24"/>
            <p:cNvSpPr>
              <a:spLocks noChangeArrowheads="1"/>
            </p:cNvSpPr>
            <p:nvPr/>
          </p:nvSpPr>
          <p:spPr bwMode="auto">
            <a:xfrm>
              <a:off x="4800600" y="5867400"/>
              <a:ext cx="76200" cy="3810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756" name="Rectangle 25"/>
            <p:cNvSpPr>
              <a:spLocks noChangeArrowheads="1"/>
            </p:cNvSpPr>
            <p:nvPr/>
          </p:nvSpPr>
          <p:spPr bwMode="auto">
            <a:xfrm>
              <a:off x="4876800" y="5867400"/>
              <a:ext cx="76200" cy="3810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757" name="Rectangle 26"/>
            <p:cNvSpPr>
              <a:spLocks noChangeArrowheads="1"/>
            </p:cNvSpPr>
            <p:nvPr/>
          </p:nvSpPr>
          <p:spPr bwMode="auto">
            <a:xfrm>
              <a:off x="4953000" y="5867400"/>
              <a:ext cx="76200" cy="3810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758" name="Rectangle 27"/>
            <p:cNvSpPr>
              <a:spLocks noChangeArrowheads="1"/>
            </p:cNvSpPr>
            <p:nvPr/>
          </p:nvSpPr>
          <p:spPr bwMode="auto">
            <a:xfrm>
              <a:off x="5029200" y="5867400"/>
              <a:ext cx="76200" cy="3810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759" name="Rectangle 28"/>
            <p:cNvSpPr>
              <a:spLocks noChangeArrowheads="1"/>
            </p:cNvSpPr>
            <p:nvPr/>
          </p:nvSpPr>
          <p:spPr bwMode="auto">
            <a:xfrm>
              <a:off x="5105400" y="5867400"/>
              <a:ext cx="76200" cy="3810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760" name="Rectangle 29"/>
            <p:cNvSpPr>
              <a:spLocks noChangeArrowheads="1"/>
            </p:cNvSpPr>
            <p:nvPr/>
          </p:nvSpPr>
          <p:spPr bwMode="auto">
            <a:xfrm>
              <a:off x="5181600" y="5867400"/>
              <a:ext cx="76200" cy="3810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761" name="Rectangle 30"/>
            <p:cNvSpPr>
              <a:spLocks noChangeArrowheads="1"/>
            </p:cNvSpPr>
            <p:nvPr/>
          </p:nvSpPr>
          <p:spPr bwMode="auto">
            <a:xfrm>
              <a:off x="5257800" y="5867400"/>
              <a:ext cx="76200" cy="3810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762" name="Rectangle 31"/>
            <p:cNvSpPr>
              <a:spLocks noChangeArrowheads="1"/>
            </p:cNvSpPr>
            <p:nvPr/>
          </p:nvSpPr>
          <p:spPr bwMode="auto">
            <a:xfrm>
              <a:off x="5334000" y="5867400"/>
              <a:ext cx="76200" cy="3810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763" name="Rectangle 32"/>
            <p:cNvSpPr>
              <a:spLocks noChangeArrowheads="1"/>
            </p:cNvSpPr>
            <p:nvPr/>
          </p:nvSpPr>
          <p:spPr bwMode="auto">
            <a:xfrm>
              <a:off x="5410200" y="5867400"/>
              <a:ext cx="76200" cy="3810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764" name="Rectangle 33"/>
            <p:cNvSpPr>
              <a:spLocks noChangeArrowheads="1"/>
            </p:cNvSpPr>
            <p:nvPr/>
          </p:nvSpPr>
          <p:spPr bwMode="auto">
            <a:xfrm>
              <a:off x="5486400" y="5867400"/>
              <a:ext cx="76200" cy="3810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765" name="Rectangle 34"/>
            <p:cNvSpPr>
              <a:spLocks noChangeArrowheads="1"/>
            </p:cNvSpPr>
            <p:nvPr/>
          </p:nvSpPr>
          <p:spPr bwMode="auto">
            <a:xfrm>
              <a:off x="3810000" y="5486400"/>
              <a:ext cx="1524000" cy="152400"/>
            </a:xfrm>
            <a:prstGeom prst="rect">
              <a:avLst/>
            </a:prstGeom>
            <a:solidFill>
              <a:srgbClr val="ADADAD"/>
            </a:solidFill>
            <a:ln w="9525">
              <a:solidFill>
                <a:schemeClr val="tx1"/>
              </a:solidFill>
              <a:miter lim="800000"/>
              <a:headEnd/>
              <a:tailEnd/>
            </a:ln>
          </p:spPr>
          <p:txBody>
            <a:bodyPr wrap="none" lIns="91435" tIns="45718" rIns="91435" bIns="45718" anchor="ctr">
              <a:prstTxWarp prst="textNoShape">
                <a:avLst/>
              </a:prstTxWarp>
            </a:bodyPr>
            <a:lstStyle/>
            <a:p>
              <a:pPr algn="ctr"/>
              <a:r>
                <a:rPr lang="en-US" sz="800" b="0">
                  <a:latin typeface="Arial" charset="0"/>
                  <a:ea typeface="ＭＳ Ｐゴシック" pitchFamily="-108" charset="-128"/>
                  <a:cs typeface="ＭＳ Ｐゴシック" pitchFamily="-108" charset="-128"/>
                </a:rPr>
                <a:t>FC switch</a:t>
              </a:r>
            </a:p>
          </p:txBody>
        </p:sp>
        <p:sp>
          <p:nvSpPr>
            <p:cNvPr id="30766" name="Freeform 35"/>
            <p:cNvSpPr>
              <a:spLocks/>
            </p:cNvSpPr>
            <p:nvPr/>
          </p:nvSpPr>
          <p:spPr bwMode="auto">
            <a:xfrm>
              <a:off x="838200" y="3886200"/>
              <a:ext cx="2755900" cy="533400"/>
            </a:xfrm>
            <a:custGeom>
              <a:avLst/>
              <a:gdLst>
                <a:gd name="T0" fmla="*/ 0 w 1736"/>
                <a:gd name="T1" fmla="*/ 0 h 336"/>
                <a:gd name="T2" fmla="*/ 2147483647 w 1736"/>
                <a:gd name="T3" fmla="*/ 2147483647 h 336"/>
                <a:gd name="T4" fmla="*/ 2147483647 w 1736"/>
                <a:gd name="T5" fmla="*/ 2147483647 h 336"/>
                <a:gd name="T6" fmla="*/ 2147483647 w 1736"/>
                <a:gd name="T7" fmla="*/ 2147483647 h 336"/>
                <a:gd name="T8" fmla="*/ 0 60000 65536"/>
                <a:gd name="T9" fmla="*/ 0 60000 65536"/>
                <a:gd name="T10" fmla="*/ 0 60000 65536"/>
                <a:gd name="T11" fmla="*/ 0 60000 65536"/>
                <a:gd name="T12" fmla="*/ 0 w 1736"/>
                <a:gd name="T13" fmla="*/ 0 h 336"/>
                <a:gd name="T14" fmla="*/ 1736 w 1736"/>
                <a:gd name="T15" fmla="*/ 336 h 336"/>
              </a:gdLst>
              <a:ahLst/>
              <a:cxnLst>
                <a:cxn ang="T8">
                  <a:pos x="T0" y="T1"/>
                </a:cxn>
                <a:cxn ang="T9">
                  <a:pos x="T2" y="T3"/>
                </a:cxn>
                <a:cxn ang="T10">
                  <a:pos x="T4" y="T5"/>
                </a:cxn>
                <a:cxn ang="T11">
                  <a:pos x="T6" y="T7"/>
                </a:cxn>
              </a:cxnLst>
              <a:rect l="T12" t="T13" r="T14" b="T15"/>
              <a:pathLst>
                <a:path w="1736" h="336">
                  <a:moveTo>
                    <a:pt x="0" y="0"/>
                  </a:moveTo>
                  <a:cubicBezTo>
                    <a:pt x="112" y="56"/>
                    <a:pt x="224" y="112"/>
                    <a:pt x="480" y="144"/>
                  </a:cubicBezTo>
                  <a:cubicBezTo>
                    <a:pt x="736" y="176"/>
                    <a:pt x="1336" y="160"/>
                    <a:pt x="1536" y="192"/>
                  </a:cubicBezTo>
                  <a:cubicBezTo>
                    <a:pt x="1736" y="224"/>
                    <a:pt x="1656" y="312"/>
                    <a:pt x="1680" y="336"/>
                  </a:cubicBezTo>
                </a:path>
              </a:pathLst>
            </a:custGeom>
            <a:noFill/>
            <a:ln w="9525">
              <a:solidFill>
                <a:schemeClr val="tx1"/>
              </a:solidFill>
              <a:round/>
              <a:headEnd/>
              <a:tailEnd/>
            </a:ln>
          </p:spPr>
          <p:txBody>
            <a:bodyPr wrap="none" anchor="ctr">
              <a:prstTxWarp prst="textNoShape">
                <a:avLst/>
              </a:prstTxWarp>
            </a:bodyPr>
            <a:lstStyle/>
            <a:p>
              <a:endParaRPr lang="en-US" sz="800" b="0">
                <a:latin typeface="Arial" charset="0"/>
              </a:endParaRPr>
            </a:p>
          </p:txBody>
        </p:sp>
        <p:sp>
          <p:nvSpPr>
            <p:cNvPr id="30767" name="Line 36"/>
            <p:cNvSpPr>
              <a:spLocks noChangeShapeType="1"/>
            </p:cNvSpPr>
            <p:nvPr/>
          </p:nvSpPr>
          <p:spPr bwMode="auto">
            <a:xfrm flipV="1">
              <a:off x="914400" y="4876800"/>
              <a:ext cx="0" cy="228600"/>
            </a:xfrm>
            <a:prstGeom prst="line">
              <a:avLst/>
            </a:prstGeom>
            <a:noFill/>
            <a:ln w="19050">
              <a:solidFill>
                <a:schemeClr val="bg2"/>
              </a:solidFill>
              <a:round/>
              <a:headEnd/>
              <a:tailEnd/>
            </a:ln>
          </p:spPr>
          <p:txBody>
            <a:bodyPr wrap="none" anchor="ctr">
              <a:prstTxWarp prst="textNoShape">
                <a:avLst/>
              </a:prstTxWarp>
            </a:bodyPr>
            <a:lstStyle/>
            <a:p>
              <a:endParaRPr lang="en-US"/>
            </a:p>
          </p:txBody>
        </p:sp>
        <p:sp>
          <p:nvSpPr>
            <p:cNvPr id="30768" name="Line 37"/>
            <p:cNvSpPr>
              <a:spLocks noChangeShapeType="1"/>
            </p:cNvSpPr>
            <p:nvPr/>
          </p:nvSpPr>
          <p:spPr bwMode="auto">
            <a:xfrm>
              <a:off x="914400" y="4876800"/>
              <a:ext cx="2590800" cy="0"/>
            </a:xfrm>
            <a:prstGeom prst="line">
              <a:avLst/>
            </a:prstGeom>
            <a:noFill/>
            <a:ln w="19050">
              <a:solidFill>
                <a:schemeClr val="bg2"/>
              </a:solidFill>
              <a:round/>
              <a:headEnd/>
              <a:tailEnd/>
            </a:ln>
          </p:spPr>
          <p:txBody>
            <a:bodyPr wrap="none" anchor="ctr">
              <a:prstTxWarp prst="textNoShape">
                <a:avLst/>
              </a:prstTxWarp>
            </a:bodyPr>
            <a:lstStyle/>
            <a:p>
              <a:endParaRPr lang="en-US"/>
            </a:p>
          </p:txBody>
        </p:sp>
        <p:sp>
          <p:nvSpPr>
            <p:cNvPr id="30769" name="Line 38"/>
            <p:cNvSpPr>
              <a:spLocks noChangeShapeType="1"/>
            </p:cNvSpPr>
            <p:nvPr/>
          </p:nvSpPr>
          <p:spPr bwMode="auto">
            <a:xfrm flipV="1">
              <a:off x="3505200" y="4724400"/>
              <a:ext cx="0" cy="152400"/>
            </a:xfrm>
            <a:prstGeom prst="line">
              <a:avLst/>
            </a:prstGeom>
            <a:noFill/>
            <a:ln w="19050">
              <a:solidFill>
                <a:schemeClr val="bg2"/>
              </a:solidFill>
              <a:round/>
              <a:headEnd/>
              <a:tailEnd/>
            </a:ln>
          </p:spPr>
          <p:txBody>
            <a:bodyPr wrap="none" anchor="ctr">
              <a:prstTxWarp prst="textNoShape">
                <a:avLst/>
              </a:prstTxWarp>
            </a:bodyPr>
            <a:lstStyle/>
            <a:p>
              <a:endParaRPr lang="en-US"/>
            </a:p>
          </p:txBody>
        </p:sp>
        <p:sp>
          <p:nvSpPr>
            <p:cNvPr id="30770" name="Rectangle 39"/>
            <p:cNvSpPr>
              <a:spLocks noChangeArrowheads="1"/>
            </p:cNvSpPr>
            <p:nvPr/>
          </p:nvSpPr>
          <p:spPr bwMode="auto">
            <a:xfrm>
              <a:off x="1447800" y="5257800"/>
              <a:ext cx="76200" cy="152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771" name="Line 40"/>
            <p:cNvSpPr>
              <a:spLocks noChangeShapeType="1"/>
            </p:cNvSpPr>
            <p:nvPr/>
          </p:nvSpPr>
          <p:spPr bwMode="auto">
            <a:xfrm>
              <a:off x="1447800" y="5410200"/>
              <a:ext cx="2514600" cy="0"/>
            </a:xfrm>
            <a:prstGeom prst="line">
              <a:avLst/>
            </a:prstGeom>
            <a:noFill/>
            <a:ln w="57150">
              <a:solidFill>
                <a:schemeClr val="bg2"/>
              </a:solidFill>
              <a:round/>
              <a:headEnd/>
              <a:tailEnd/>
            </a:ln>
          </p:spPr>
          <p:txBody>
            <a:bodyPr wrap="none" anchor="ctr">
              <a:prstTxWarp prst="textNoShape">
                <a:avLst/>
              </a:prstTxWarp>
            </a:bodyPr>
            <a:lstStyle/>
            <a:p>
              <a:endParaRPr lang="en-US"/>
            </a:p>
          </p:txBody>
        </p:sp>
        <p:sp>
          <p:nvSpPr>
            <p:cNvPr id="30772" name="Line 41"/>
            <p:cNvSpPr>
              <a:spLocks noChangeShapeType="1"/>
            </p:cNvSpPr>
            <p:nvPr/>
          </p:nvSpPr>
          <p:spPr bwMode="auto">
            <a:xfrm>
              <a:off x="1524000" y="5410200"/>
              <a:ext cx="2362200" cy="0"/>
            </a:xfrm>
            <a:prstGeom prst="line">
              <a:avLst/>
            </a:prstGeom>
            <a:noFill/>
            <a:ln w="9525">
              <a:solidFill>
                <a:schemeClr val="tx1"/>
              </a:solidFill>
              <a:round/>
              <a:headEnd/>
              <a:tailEnd/>
            </a:ln>
          </p:spPr>
          <p:txBody>
            <a:bodyPr wrap="none" anchor="ctr">
              <a:prstTxWarp prst="textNoShape">
                <a:avLst/>
              </a:prstTxWarp>
            </a:bodyPr>
            <a:lstStyle/>
            <a:p>
              <a:endParaRPr lang="en-US"/>
            </a:p>
          </p:txBody>
        </p:sp>
        <p:sp>
          <p:nvSpPr>
            <p:cNvPr id="30773" name="Rectangle 42"/>
            <p:cNvSpPr>
              <a:spLocks noChangeArrowheads="1"/>
            </p:cNvSpPr>
            <p:nvPr/>
          </p:nvSpPr>
          <p:spPr bwMode="auto">
            <a:xfrm>
              <a:off x="3886200" y="5410200"/>
              <a:ext cx="76200" cy="762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774" name="Line 43"/>
            <p:cNvSpPr>
              <a:spLocks noChangeShapeType="1"/>
            </p:cNvSpPr>
            <p:nvPr/>
          </p:nvSpPr>
          <p:spPr bwMode="auto">
            <a:xfrm flipV="1">
              <a:off x="4038600" y="5562600"/>
              <a:ext cx="0" cy="228600"/>
            </a:xfrm>
            <a:prstGeom prst="line">
              <a:avLst/>
            </a:prstGeom>
            <a:noFill/>
            <a:ln w="9525">
              <a:solidFill>
                <a:schemeClr val="tx1"/>
              </a:solidFill>
              <a:round/>
              <a:headEnd/>
              <a:tailEnd/>
            </a:ln>
          </p:spPr>
          <p:txBody>
            <a:bodyPr wrap="none" anchor="ctr">
              <a:prstTxWarp prst="textNoShape">
                <a:avLst/>
              </a:prstTxWarp>
            </a:bodyPr>
            <a:lstStyle/>
            <a:p>
              <a:endParaRPr lang="en-US"/>
            </a:p>
          </p:txBody>
        </p:sp>
        <p:sp>
          <p:nvSpPr>
            <p:cNvPr id="30775" name="Rectangle 44"/>
            <p:cNvSpPr>
              <a:spLocks noChangeArrowheads="1"/>
            </p:cNvSpPr>
            <p:nvPr/>
          </p:nvSpPr>
          <p:spPr bwMode="auto">
            <a:xfrm flipH="1">
              <a:off x="7162800" y="5105400"/>
              <a:ext cx="1066800" cy="152400"/>
            </a:xfrm>
            <a:prstGeom prst="rect">
              <a:avLst/>
            </a:prstGeom>
            <a:solidFill>
              <a:srgbClr val="00CCFF"/>
            </a:solidFill>
            <a:ln w="9525">
              <a:solidFill>
                <a:schemeClr val="tx1"/>
              </a:solidFill>
              <a:miter lim="800000"/>
              <a:headEnd/>
              <a:tailEnd/>
            </a:ln>
          </p:spPr>
          <p:txBody>
            <a:bodyPr wrap="none" lIns="91435" tIns="45718" rIns="91435" bIns="45718" anchor="ctr">
              <a:prstTxWarp prst="textNoShape">
                <a:avLst/>
              </a:prstTxWarp>
            </a:bodyPr>
            <a:lstStyle/>
            <a:p>
              <a:pPr algn="ctr"/>
              <a:r>
                <a:rPr lang="en-US" sz="800" b="0">
                  <a:latin typeface="Arial" charset="0"/>
                  <a:ea typeface="ＭＳ Ｐゴシック" pitchFamily="-108" charset="-128"/>
                  <a:cs typeface="ＭＳ Ｐゴシック" pitchFamily="-108" charset="-128"/>
                </a:rPr>
                <a:t>EB PC N</a:t>
              </a:r>
            </a:p>
          </p:txBody>
        </p:sp>
        <p:sp>
          <p:nvSpPr>
            <p:cNvPr id="30776" name="Line 45"/>
            <p:cNvSpPr>
              <a:spLocks noChangeShapeType="1"/>
            </p:cNvSpPr>
            <p:nvPr/>
          </p:nvSpPr>
          <p:spPr bwMode="auto">
            <a:xfrm flipH="1" flipV="1">
              <a:off x="8001000" y="4876800"/>
              <a:ext cx="0" cy="228600"/>
            </a:xfrm>
            <a:prstGeom prst="line">
              <a:avLst/>
            </a:prstGeom>
            <a:noFill/>
            <a:ln w="19050">
              <a:solidFill>
                <a:schemeClr val="bg2"/>
              </a:solidFill>
              <a:round/>
              <a:headEnd/>
              <a:tailEnd/>
            </a:ln>
          </p:spPr>
          <p:txBody>
            <a:bodyPr wrap="none" anchor="ctr">
              <a:prstTxWarp prst="textNoShape">
                <a:avLst/>
              </a:prstTxWarp>
            </a:bodyPr>
            <a:lstStyle/>
            <a:p>
              <a:endParaRPr lang="en-US"/>
            </a:p>
          </p:txBody>
        </p:sp>
        <p:sp>
          <p:nvSpPr>
            <p:cNvPr id="30777" name="Line 46"/>
            <p:cNvSpPr>
              <a:spLocks noChangeShapeType="1"/>
            </p:cNvSpPr>
            <p:nvPr/>
          </p:nvSpPr>
          <p:spPr bwMode="auto">
            <a:xfrm flipH="1">
              <a:off x="5410200" y="4876800"/>
              <a:ext cx="2590800" cy="0"/>
            </a:xfrm>
            <a:prstGeom prst="line">
              <a:avLst/>
            </a:prstGeom>
            <a:noFill/>
            <a:ln w="19050">
              <a:solidFill>
                <a:schemeClr val="bg2"/>
              </a:solidFill>
              <a:round/>
              <a:headEnd/>
              <a:tailEnd/>
            </a:ln>
          </p:spPr>
          <p:txBody>
            <a:bodyPr wrap="none" anchor="ctr">
              <a:prstTxWarp prst="textNoShape">
                <a:avLst/>
              </a:prstTxWarp>
            </a:bodyPr>
            <a:lstStyle/>
            <a:p>
              <a:endParaRPr lang="en-US"/>
            </a:p>
          </p:txBody>
        </p:sp>
        <p:sp>
          <p:nvSpPr>
            <p:cNvPr id="30778" name="Line 47"/>
            <p:cNvSpPr>
              <a:spLocks noChangeShapeType="1"/>
            </p:cNvSpPr>
            <p:nvPr/>
          </p:nvSpPr>
          <p:spPr bwMode="auto">
            <a:xfrm flipH="1" flipV="1">
              <a:off x="5410200" y="4724400"/>
              <a:ext cx="0" cy="152400"/>
            </a:xfrm>
            <a:prstGeom prst="line">
              <a:avLst/>
            </a:prstGeom>
            <a:noFill/>
            <a:ln w="19050">
              <a:solidFill>
                <a:schemeClr val="bg2"/>
              </a:solidFill>
              <a:round/>
              <a:headEnd/>
              <a:tailEnd/>
            </a:ln>
          </p:spPr>
          <p:txBody>
            <a:bodyPr wrap="none" anchor="ctr">
              <a:prstTxWarp prst="textNoShape">
                <a:avLst/>
              </a:prstTxWarp>
            </a:bodyPr>
            <a:lstStyle/>
            <a:p>
              <a:endParaRPr lang="en-US"/>
            </a:p>
          </p:txBody>
        </p:sp>
        <p:sp>
          <p:nvSpPr>
            <p:cNvPr id="30779" name="Rectangle 48"/>
            <p:cNvSpPr>
              <a:spLocks noChangeArrowheads="1"/>
            </p:cNvSpPr>
            <p:nvPr/>
          </p:nvSpPr>
          <p:spPr bwMode="auto">
            <a:xfrm flipH="1">
              <a:off x="7391400" y="5257800"/>
              <a:ext cx="76200" cy="1524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780" name="Line 49"/>
            <p:cNvSpPr>
              <a:spLocks noChangeShapeType="1"/>
            </p:cNvSpPr>
            <p:nvPr/>
          </p:nvSpPr>
          <p:spPr bwMode="auto">
            <a:xfrm flipH="1">
              <a:off x="4953000" y="5410200"/>
              <a:ext cx="2514600" cy="0"/>
            </a:xfrm>
            <a:prstGeom prst="line">
              <a:avLst/>
            </a:prstGeom>
            <a:noFill/>
            <a:ln w="57150">
              <a:solidFill>
                <a:schemeClr val="bg2"/>
              </a:solidFill>
              <a:round/>
              <a:headEnd/>
              <a:tailEnd/>
            </a:ln>
          </p:spPr>
          <p:txBody>
            <a:bodyPr wrap="none" anchor="ctr">
              <a:prstTxWarp prst="textNoShape">
                <a:avLst/>
              </a:prstTxWarp>
            </a:bodyPr>
            <a:lstStyle/>
            <a:p>
              <a:endParaRPr lang="en-US"/>
            </a:p>
          </p:txBody>
        </p:sp>
        <p:sp>
          <p:nvSpPr>
            <p:cNvPr id="30781" name="Line 50"/>
            <p:cNvSpPr>
              <a:spLocks noChangeShapeType="1"/>
            </p:cNvSpPr>
            <p:nvPr/>
          </p:nvSpPr>
          <p:spPr bwMode="auto">
            <a:xfrm flipH="1">
              <a:off x="5029200" y="5410200"/>
              <a:ext cx="2362200" cy="0"/>
            </a:xfrm>
            <a:prstGeom prst="line">
              <a:avLst/>
            </a:prstGeom>
            <a:noFill/>
            <a:ln w="9525">
              <a:solidFill>
                <a:schemeClr val="tx1"/>
              </a:solidFill>
              <a:round/>
              <a:headEnd/>
              <a:tailEnd/>
            </a:ln>
          </p:spPr>
          <p:txBody>
            <a:bodyPr wrap="none" anchor="ctr">
              <a:prstTxWarp prst="textNoShape">
                <a:avLst/>
              </a:prstTxWarp>
            </a:bodyPr>
            <a:lstStyle/>
            <a:p>
              <a:endParaRPr lang="en-US"/>
            </a:p>
          </p:txBody>
        </p:sp>
        <p:sp>
          <p:nvSpPr>
            <p:cNvPr id="30782" name="Rectangle 51"/>
            <p:cNvSpPr>
              <a:spLocks noChangeArrowheads="1"/>
            </p:cNvSpPr>
            <p:nvPr/>
          </p:nvSpPr>
          <p:spPr bwMode="auto">
            <a:xfrm flipH="1">
              <a:off x="4953000" y="5410200"/>
              <a:ext cx="76200" cy="76200"/>
            </a:xfrm>
            <a:prstGeom prst="rect">
              <a:avLst/>
            </a:prstGeom>
            <a:solidFill>
              <a:schemeClr val="accent1"/>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783" name="Rectangle 52"/>
            <p:cNvSpPr>
              <a:spLocks noChangeArrowheads="1"/>
            </p:cNvSpPr>
            <p:nvPr/>
          </p:nvSpPr>
          <p:spPr bwMode="auto">
            <a:xfrm>
              <a:off x="1905000" y="5105400"/>
              <a:ext cx="1066800" cy="152400"/>
            </a:xfrm>
            <a:prstGeom prst="rect">
              <a:avLst/>
            </a:prstGeom>
            <a:solidFill>
              <a:srgbClr val="00CCFF"/>
            </a:solidFill>
            <a:ln w="9525">
              <a:solidFill>
                <a:schemeClr val="tx1"/>
              </a:solidFill>
              <a:miter lim="800000"/>
              <a:headEnd/>
              <a:tailEnd/>
            </a:ln>
          </p:spPr>
          <p:txBody>
            <a:bodyPr wrap="none" lIns="91435" tIns="45718" rIns="91435" bIns="45718" anchor="ctr">
              <a:prstTxWarp prst="textNoShape">
                <a:avLst/>
              </a:prstTxWarp>
            </a:bodyPr>
            <a:lstStyle/>
            <a:p>
              <a:pPr algn="ctr"/>
              <a:r>
                <a:rPr lang="en-US" sz="800" b="0">
                  <a:latin typeface="Arial" charset="0"/>
                  <a:ea typeface="ＭＳ Ｐゴシック" pitchFamily="-108" charset="-128"/>
                  <a:cs typeface="ＭＳ Ｐゴシック" pitchFamily="-108" charset="-128"/>
                </a:rPr>
                <a:t>EB PC2</a:t>
              </a:r>
            </a:p>
          </p:txBody>
        </p:sp>
        <p:sp>
          <p:nvSpPr>
            <p:cNvPr id="30784" name="Line 53"/>
            <p:cNvSpPr>
              <a:spLocks noChangeShapeType="1"/>
            </p:cNvSpPr>
            <p:nvPr/>
          </p:nvSpPr>
          <p:spPr bwMode="auto">
            <a:xfrm flipV="1">
              <a:off x="1600200" y="2438400"/>
              <a:ext cx="0" cy="381000"/>
            </a:xfrm>
            <a:prstGeom prst="line">
              <a:avLst/>
            </a:prstGeom>
            <a:noFill/>
            <a:ln w="38100">
              <a:solidFill>
                <a:schemeClr val="bg2"/>
              </a:solidFill>
              <a:round/>
              <a:headEnd/>
              <a:tailEnd/>
            </a:ln>
          </p:spPr>
          <p:txBody>
            <a:bodyPr wrap="none" anchor="ctr">
              <a:prstTxWarp prst="textNoShape">
                <a:avLst/>
              </a:prstTxWarp>
            </a:bodyPr>
            <a:lstStyle/>
            <a:p>
              <a:endParaRPr lang="en-US"/>
            </a:p>
          </p:txBody>
        </p:sp>
        <p:sp>
          <p:nvSpPr>
            <p:cNvPr id="30785" name="Rectangle 54"/>
            <p:cNvSpPr>
              <a:spLocks noChangeArrowheads="1"/>
            </p:cNvSpPr>
            <p:nvPr/>
          </p:nvSpPr>
          <p:spPr bwMode="auto">
            <a:xfrm>
              <a:off x="1524000" y="2209800"/>
              <a:ext cx="152400" cy="228600"/>
            </a:xfrm>
            <a:prstGeom prst="rect">
              <a:avLst/>
            </a:prstGeom>
            <a:solidFill>
              <a:srgbClr val="E3CD4B"/>
            </a:solidFill>
            <a:ln w="9525">
              <a:solidFill>
                <a:schemeClr val="tx1"/>
              </a:solidFill>
              <a:miter lim="800000"/>
              <a:headEnd/>
              <a:tailEnd/>
            </a:ln>
          </p:spPr>
          <p:txBody>
            <a:bodyPr wrap="none" lIns="91435" tIns="45718" rIns="91435" bIns="45718" anchor="ctr">
              <a:prstTxWarp prst="textNoShape">
                <a:avLst/>
              </a:prstTxWarp>
            </a:bodyPr>
            <a:lstStyle/>
            <a:p>
              <a:pPr algn="ctr"/>
              <a:r>
                <a:rPr lang="en-US" sz="800" b="0">
                  <a:latin typeface="Arial" charset="0"/>
                  <a:ea typeface="ＭＳ Ｐゴシック" pitchFamily="-108" charset="-128"/>
                  <a:cs typeface="ＭＳ Ｐゴシック" pitchFamily="-108" charset="-128"/>
                </a:rPr>
                <a:t>PM</a:t>
              </a:r>
            </a:p>
          </p:txBody>
        </p:sp>
        <p:sp>
          <p:nvSpPr>
            <p:cNvPr id="30786" name="Rectangle 55"/>
            <p:cNvSpPr>
              <a:spLocks noChangeArrowheads="1"/>
            </p:cNvSpPr>
            <p:nvPr/>
          </p:nvSpPr>
          <p:spPr bwMode="auto">
            <a:xfrm>
              <a:off x="685799" y="3300413"/>
              <a:ext cx="961527" cy="447452"/>
            </a:xfrm>
            <a:prstGeom prst="rect">
              <a:avLst/>
            </a:prstGeom>
            <a:noFill/>
            <a:ln w="9525">
              <a:noFill/>
              <a:miter lim="800000"/>
              <a:headEnd/>
              <a:tailEnd/>
            </a:ln>
          </p:spPr>
          <p:txBody>
            <a:bodyPr wrap="none" lIns="91435" tIns="45718" rIns="91435" bIns="45718">
              <a:prstTxWarp prst="textNoShape">
                <a:avLst/>
              </a:prstTxWarp>
              <a:spAutoFit/>
            </a:bodyPr>
            <a:lstStyle/>
            <a:p>
              <a:r>
                <a:rPr lang="en-US" sz="800">
                  <a:latin typeface="Arial" charset="0"/>
                  <a:ea typeface="ＭＳ Ｐゴシック" pitchFamily="-108" charset="-128"/>
                  <a:cs typeface="ＭＳ Ｐゴシック" pitchFamily="-108" charset="-128"/>
                </a:rPr>
                <a:t> cPCI</a:t>
              </a:r>
            </a:p>
          </p:txBody>
        </p:sp>
        <p:sp>
          <p:nvSpPr>
            <p:cNvPr id="30787" name="Line 56"/>
            <p:cNvSpPr>
              <a:spLocks noChangeShapeType="1"/>
            </p:cNvSpPr>
            <p:nvPr/>
          </p:nvSpPr>
          <p:spPr bwMode="auto">
            <a:xfrm>
              <a:off x="685800" y="3276600"/>
              <a:ext cx="0" cy="457200"/>
            </a:xfrm>
            <a:prstGeom prst="line">
              <a:avLst/>
            </a:prstGeom>
            <a:noFill/>
            <a:ln w="57150">
              <a:solidFill>
                <a:srgbClr val="3F6BD2"/>
              </a:solidFill>
              <a:round/>
              <a:headEnd/>
              <a:tailEnd/>
            </a:ln>
          </p:spPr>
          <p:txBody>
            <a:bodyPr wrap="none" anchor="ctr">
              <a:prstTxWarp prst="textNoShape">
                <a:avLst/>
              </a:prstTxWarp>
            </a:bodyPr>
            <a:lstStyle/>
            <a:p>
              <a:endParaRPr lang="en-US"/>
            </a:p>
          </p:txBody>
        </p:sp>
        <p:sp>
          <p:nvSpPr>
            <p:cNvPr id="30788" name="Line 57"/>
            <p:cNvSpPr>
              <a:spLocks noChangeShapeType="1"/>
            </p:cNvSpPr>
            <p:nvPr/>
          </p:nvSpPr>
          <p:spPr bwMode="auto">
            <a:xfrm flipV="1">
              <a:off x="2057400" y="2438400"/>
              <a:ext cx="0" cy="381000"/>
            </a:xfrm>
            <a:prstGeom prst="line">
              <a:avLst/>
            </a:prstGeom>
            <a:noFill/>
            <a:ln w="38100">
              <a:solidFill>
                <a:schemeClr val="bg2"/>
              </a:solidFill>
              <a:round/>
              <a:headEnd/>
              <a:tailEnd/>
            </a:ln>
          </p:spPr>
          <p:txBody>
            <a:bodyPr wrap="none" anchor="ctr">
              <a:prstTxWarp prst="textNoShape">
                <a:avLst/>
              </a:prstTxWarp>
            </a:bodyPr>
            <a:lstStyle/>
            <a:p>
              <a:endParaRPr lang="en-US"/>
            </a:p>
          </p:txBody>
        </p:sp>
        <p:sp>
          <p:nvSpPr>
            <p:cNvPr id="30789" name="Rectangle 58"/>
            <p:cNvSpPr>
              <a:spLocks noChangeArrowheads="1"/>
            </p:cNvSpPr>
            <p:nvPr/>
          </p:nvSpPr>
          <p:spPr bwMode="auto">
            <a:xfrm>
              <a:off x="1981200" y="2209800"/>
              <a:ext cx="152400" cy="228600"/>
            </a:xfrm>
            <a:prstGeom prst="rect">
              <a:avLst/>
            </a:prstGeom>
            <a:solidFill>
              <a:srgbClr val="E3CD4B"/>
            </a:solidFill>
            <a:ln w="9525">
              <a:solidFill>
                <a:schemeClr val="tx1"/>
              </a:solidFill>
              <a:miter lim="800000"/>
              <a:headEnd/>
              <a:tailEnd/>
            </a:ln>
          </p:spPr>
          <p:txBody>
            <a:bodyPr wrap="none" lIns="91435" tIns="45718" rIns="91435" bIns="45718" anchor="ctr">
              <a:prstTxWarp prst="textNoShape">
                <a:avLst/>
              </a:prstTxWarp>
            </a:bodyPr>
            <a:lstStyle/>
            <a:p>
              <a:pPr algn="ctr"/>
              <a:r>
                <a:rPr lang="en-US" sz="800" b="0">
                  <a:latin typeface="Arial" charset="0"/>
                  <a:ea typeface="ＭＳ Ｐゴシック" pitchFamily="-108" charset="-128"/>
                  <a:cs typeface="ＭＳ Ｐゴシック" pitchFamily="-108" charset="-128"/>
                </a:rPr>
                <a:t>PM</a:t>
              </a:r>
            </a:p>
          </p:txBody>
        </p:sp>
        <p:sp>
          <p:nvSpPr>
            <p:cNvPr id="30790" name="Line 59"/>
            <p:cNvSpPr>
              <a:spLocks noChangeShapeType="1"/>
            </p:cNvSpPr>
            <p:nvPr/>
          </p:nvSpPr>
          <p:spPr bwMode="auto">
            <a:xfrm flipH="1">
              <a:off x="0" y="2514600"/>
              <a:ext cx="1600200" cy="0"/>
            </a:xfrm>
            <a:prstGeom prst="line">
              <a:avLst/>
            </a:prstGeom>
            <a:noFill/>
            <a:ln w="28575">
              <a:solidFill>
                <a:srgbClr val="ADADAD"/>
              </a:solidFill>
              <a:round/>
              <a:headEnd/>
              <a:tailEnd/>
            </a:ln>
          </p:spPr>
          <p:txBody>
            <a:bodyPr wrap="none" anchor="ctr">
              <a:prstTxWarp prst="textNoShape">
                <a:avLst/>
              </a:prstTxWarp>
            </a:bodyPr>
            <a:lstStyle/>
            <a:p>
              <a:endParaRPr lang="en-US"/>
            </a:p>
          </p:txBody>
        </p:sp>
        <p:sp>
          <p:nvSpPr>
            <p:cNvPr id="30791" name="Line 60"/>
            <p:cNvSpPr>
              <a:spLocks noChangeShapeType="1"/>
            </p:cNvSpPr>
            <p:nvPr/>
          </p:nvSpPr>
          <p:spPr bwMode="auto">
            <a:xfrm flipH="1">
              <a:off x="457200" y="2743200"/>
              <a:ext cx="1600200" cy="0"/>
            </a:xfrm>
            <a:prstGeom prst="line">
              <a:avLst/>
            </a:prstGeom>
            <a:noFill/>
            <a:ln w="28575">
              <a:solidFill>
                <a:srgbClr val="ADADAD"/>
              </a:solidFill>
              <a:round/>
              <a:headEnd/>
              <a:tailEnd/>
            </a:ln>
          </p:spPr>
          <p:txBody>
            <a:bodyPr wrap="none" anchor="ctr">
              <a:prstTxWarp prst="textNoShape">
                <a:avLst/>
              </a:prstTxWarp>
            </a:bodyPr>
            <a:lstStyle/>
            <a:p>
              <a:endParaRPr lang="en-US"/>
            </a:p>
          </p:txBody>
        </p:sp>
        <p:sp>
          <p:nvSpPr>
            <p:cNvPr id="30792" name="Rectangle 61"/>
            <p:cNvSpPr>
              <a:spLocks noChangeArrowheads="1"/>
            </p:cNvSpPr>
            <p:nvPr/>
          </p:nvSpPr>
          <p:spPr bwMode="auto">
            <a:xfrm>
              <a:off x="152400" y="4267200"/>
              <a:ext cx="1066800" cy="152400"/>
            </a:xfrm>
            <a:prstGeom prst="rect">
              <a:avLst/>
            </a:prstGeom>
            <a:solidFill>
              <a:srgbClr val="00CCFF"/>
            </a:solidFill>
            <a:ln w="9525">
              <a:solidFill>
                <a:schemeClr val="tx1"/>
              </a:solidFill>
              <a:miter lim="800000"/>
              <a:headEnd/>
              <a:tailEnd/>
            </a:ln>
          </p:spPr>
          <p:txBody>
            <a:bodyPr wrap="none" lIns="91435" tIns="45718" rIns="91435" bIns="45718" anchor="ctr">
              <a:prstTxWarp prst="textNoShape">
                <a:avLst/>
              </a:prstTxWarp>
            </a:bodyPr>
            <a:lstStyle/>
            <a:p>
              <a:pPr algn="ctr"/>
              <a:r>
                <a:rPr lang="en-US" sz="800" b="0">
                  <a:latin typeface="Arial" charset="0"/>
                  <a:ea typeface="ＭＳ Ｐゴシック" pitchFamily="-108" charset="-128"/>
                  <a:cs typeface="ＭＳ Ｐゴシック" pitchFamily="-108" charset="-128"/>
                </a:rPr>
                <a:t>EBM</a:t>
              </a:r>
            </a:p>
          </p:txBody>
        </p:sp>
        <p:sp>
          <p:nvSpPr>
            <p:cNvPr id="30793" name="Rectangle 62"/>
            <p:cNvSpPr>
              <a:spLocks noChangeArrowheads="1"/>
            </p:cNvSpPr>
            <p:nvPr/>
          </p:nvSpPr>
          <p:spPr bwMode="auto">
            <a:xfrm>
              <a:off x="0" y="2286000"/>
              <a:ext cx="533400" cy="685800"/>
            </a:xfrm>
            <a:prstGeom prst="rect">
              <a:avLst/>
            </a:prstGeom>
            <a:solidFill>
              <a:srgbClr val="04E31B"/>
            </a:solidFill>
            <a:ln w="9525">
              <a:solidFill>
                <a:schemeClr val="tx1"/>
              </a:solidFill>
              <a:miter lim="800000"/>
              <a:headEnd/>
              <a:tailEnd/>
            </a:ln>
          </p:spPr>
          <p:txBody>
            <a:bodyPr wrap="none" lIns="91435" tIns="45718" rIns="91435" bIns="45718" anchor="ctr">
              <a:prstTxWarp prst="textNoShape">
                <a:avLst/>
              </a:prstTxWarp>
            </a:bodyPr>
            <a:lstStyle/>
            <a:p>
              <a:pPr algn="ctr"/>
              <a:r>
                <a:rPr lang="en-US" sz="800" b="0">
                  <a:latin typeface="Arial" charset="0"/>
                  <a:ea typeface="ＭＳ Ｐゴシック" pitchFamily="-108" charset="-128"/>
                  <a:cs typeface="ＭＳ Ｐゴシック" pitchFamily="-108" charset="-128"/>
                </a:rPr>
                <a:t>GTP</a:t>
              </a:r>
            </a:p>
          </p:txBody>
        </p:sp>
        <p:sp>
          <p:nvSpPr>
            <p:cNvPr id="30794" name="Text Box 63"/>
            <p:cNvSpPr txBox="1">
              <a:spLocks noChangeArrowheads="1"/>
            </p:cNvSpPr>
            <p:nvPr/>
          </p:nvSpPr>
          <p:spPr bwMode="auto">
            <a:xfrm>
              <a:off x="1371600" y="3505200"/>
              <a:ext cx="4314792" cy="447452"/>
            </a:xfrm>
            <a:prstGeom prst="rect">
              <a:avLst/>
            </a:prstGeom>
            <a:noFill/>
            <a:ln w="9525">
              <a:noFill/>
              <a:miter lim="800000"/>
              <a:headEnd/>
              <a:tailEnd/>
            </a:ln>
          </p:spPr>
          <p:txBody>
            <a:bodyPr wrap="none" lIns="91435" tIns="45718" rIns="91435" bIns="45718">
              <a:prstTxWarp prst="textNoShape">
                <a:avLst/>
              </a:prstTxWarp>
              <a:spAutoFit/>
            </a:bodyPr>
            <a:lstStyle/>
            <a:p>
              <a:r>
                <a:rPr lang="en-US" sz="800">
                  <a:solidFill>
                    <a:srgbClr val="C12F32"/>
                  </a:solidFill>
                  <a:latin typeface="Arial" charset="0"/>
                  <a:ea typeface="ＭＳ Ｐゴシック" pitchFamily="-108" charset="-128"/>
                  <a:cs typeface="ＭＳ Ｐゴシック" pitchFamily="-108" charset="-128"/>
                </a:rPr>
                <a:t>80 MB/s @ 300 Hz 1/10 zero skipping</a:t>
              </a:r>
            </a:p>
          </p:txBody>
        </p:sp>
        <p:sp>
          <p:nvSpPr>
            <p:cNvPr id="30795" name="Text Box 64"/>
            <p:cNvSpPr txBox="1">
              <a:spLocks noChangeArrowheads="1"/>
            </p:cNvSpPr>
            <p:nvPr/>
          </p:nvSpPr>
          <p:spPr bwMode="auto">
            <a:xfrm>
              <a:off x="1393826" y="3886201"/>
              <a:ext cx="1352986" cy="447452"/>
            </a:xfrm>
            <a:prstGeom prst="rect">
              <a:avLst/>
            </a:prstGeom>
            <a:noFill/>
            <a:ln w="9525">
              <a:noFill/>
              <a:miter lim="800000"/>
              <a:headEnd/>
              <a:tailEnd/>
            </a:ln>
          </p:spPr>
          <p:txBody>
            <a:bodyPr wrap="none" lIns="91435" tIns="45718" rIns="91435" bIns="45718">
              <a:prstTxWarp prst="textNoShape">
                <a:avLst/>
              </a:prstTxWarp>
              <a:spAutoFit/>
            </a:bodyPr>
            <a:lstStyle/>
            <a:p>
              <a:r>
                <a:rPr lang="en-US" sz="800" b="0">
                  <a:solidFill>
                    <a:srgbClr val="C12F32"/>
                  </a:solidFill>
                  <a:latin typeface="Arial" charset="0"/>
                  <a:ea typeface="ＭＳ Ｐゴシック" pitchFamily="-108" charset="-128"/>
                  <a:cs typeface="ＭＳ Ｐゴシック" pitchFamily="-108" charset="-128"/>
                </a:rPr>
                <a:t>~80 MB/s</a:t>
              </a:r>
            </a:p>
          </p:txBody>
        </p:sp>
        <p:sp>
          <p:nvSpPr>
            <p:cNvPr id="30796" name="Text Box 65"/>
            <p:cNvSpPr txBox="1">
              <a:spLocks noChangeArrowheads="1"/>
            </p:cNvSpPr>
            <p:nvPr/>
          </p:nvSpPr>
          <p:spPr bwMode="auto">
            <a:xfrm>
              <a:off x="228599" y="4648199"/>
              <a:ext cx="1352550" cy="447452"/>
            </a:xfrm>
            <a:prstGeom prst="rect">
              <a:avLst/>
            </a:prstGeom>
            <a:noFill/>
            <a:ln w="9525">
              <a:noFill/>
              <a:miter lim="800000"/>
              <a:headEnd/>
              <a:tailEnd/>
            </a:ln>
          </p:spPr>
          <p:txBody>
            <a:bodyPr wrap="none" lIns="91435" tIns="45718" rIns="91435" bIns="45718">
              <a:prstTxWarp prst="textNoShape">
                <a:avLst/>
              </a:prstTxWarp>
              <a:spAutoFit/>
            </a:bodyPr>
            <a:lstStyle/>
            <a:p>
              <a:r>
                <a:rPr lang="en-US" sz="800" b="0">
                  <a:solidFill>
                    <a:srgbClr val="C12F32"/>
                  </a:solidFill>
                  <a:latin typeface="Arial" charset="0"/>
                  <a:ea typeface="ＭＳ Ｐゴシック" pitchFamily="-108" charset="-128"/>
                  <a:cs typeface="ＭＳ Ｐゴシック" pitchFamily="-108" charset="-128"/>
                </a:rPr>
                <a:t>100 MB/s</a:t>
              </a:r>
            </a:p>
          </p:txBody>
        </p:sp>
        <p:sp>
          <p:nvSpPr>
            <p:cNvPr id="30797" name="Text Box 66"/>
            <p:cNvSpPr txBox="1">
              <a:spLocks noChangeArrowheads="1"/>
            </p:cNvSpPr>
            <p:nvPr/>
          </p:nvSpPr>
          <p:spPr bwMode="auto">
            <a:xfrm>
              <a:off x="2362199" y="5791200"/>
              <a:ext cx="1502211" cy="447452"/>
            </a:xfrm>
            <a:prstGeom prst="rect">
              <a:avLst/>
            </a:prstGeom>
            <a:noFill/>
            <a:ln w="9525">
              <a:noFill/>
              <a:miter lim="800000"/>
              <a:headEnd/>
              <a:tailEnd/>
            </a:ln>
          </p:spPr>
          <p:txBody>
            <a:bodyPr wrap="none" lIns="91435" tIns="45718" rIns="91435" bIns="45718">
              <a:prstTxWarp prst="textNoShape">
                <a:avLst/>
              </a:prstTxWarp>
              <a:spAutoFit/>
            </a:bodyPr>
            <a:lstStyle/>
            <a:p>
              <a:r>
                <a:rPr lang="en-US" sz="800">
                  <a:solidFill>
                    <a:srgbClr val="C12F32"/>
                  </a:solidFill>
                  <a:latin typeface="Arial" charset="0"/>
                  <a:ea typeface="ＭＳ Ｐゴシック" pitchFamily="-108" charset="-128"/>
                  <a:cs typeface="ＭＳ Ｐゴシック" pitchFamily="-108" charset="-128"/>
                </a:rPr>
                <a:t>~400 MB/s</a:t>
              </a:r>
            </a:p>
          </p:txBody>
        </p:sp>
        <p:sp>
          <p:nvSpPr>
            <p:cNvPr id="30798" name="Line 68"/>
            <p:cNvSpPr>
              <a:spLocks noChangeShapeType="1"/>
            </p:cNvSpPr>
            <p:nvPr/>
          </p:nvSpPr>
          <p:spPr bwMode="auto">
            <a:xfrm flipV="1">
              <a:off x="228600" y="2971800"/>
              <a:ext cx="0" cy="1295400"/>
            </a:xfrm>
            <a:prstGeom prst="line">
              <a:avLst/>
            </a:prstGeom>
            <a:noFill/>
            <a:ln w="38100">
              <a:solidFill>
                <a:schemeClr val="bg2"/>
              </a:solidFill>
              <a:round/>
              <a:headEnd/>
              <a:tailEnd/>
            </a:ln>
          </p:spPr>
          <p:txBody>
            <a:bodyPr wrap="none" anchor="ctr">
              <a:prstTxWarp prst="textNoShape">
                <a:avLst/>
              </a:prstTxWarp>
            </a:bodyPr>
            <a:lstStyle/>
            <a:p>
              <a:endParaRPr lang="en-US"/>
            </a:p>
          </p:txBody>
        </p:sp>
        <p:sp>
          <p:nvSpPr>
            <p:cNvPr id="30799" name="Line 69"/>
            <p:cNvSpPr>
              <a:spLocks noChangeShapeType="1"/>
            </p:cNvSpPr>
            <p:nvPr/>
          </p:nvSpPr>
          <p:spPr bwMode="auto">
            <a:xfrm>
              <a:off x="1066800" y="4572000"/>
              <a:ext cx="2590800" cy="0"/>
            </a:xfrm>
            <a:prstGeom prst="line">
              <a:avLst/>
            </a:prstGeom>
            <a:noFill/>
            <a:ln w="19050">
              <a:solidFill>
                <a:schemeClr val="bg2"/>
              </a:solidFill>
              <a:round/>
              <a:headEnd/>
              <a:tailEnd/>
            </a:ln>
          </p:spPr>
          <p:txBody>
            <a:bodyPr wrap="none" anchor="ctr">
              <a:prstTxWarp prst="textNoShape">
                <a:avLst/>
              </a:prstTxWarp>
            </a:bodyPr>
            <a:lstStyle/>
            <a:p>
              <a:endParaRPr lang="en-US"/>
            </a:p>
          </p:txBody>
        </p:sp>
        <p:sp>
          <p:nvSpPr>
            <p:cNvPr id="30800" name="Line 70"/>
            <p:cNvSpPr>
              <a:spLocks noChangeShapeType="1"/>
            </p:cNvSpPr>
            <p:nvPr/>
          </p:nvSpPr>
          <p:spPr bwMode="auto">
            <a:xfrm flipV="1">
              <a:off x="1066800" y="4419600"/>
              <a:ext cx="0" cy="152400"/>
            </a:xfrm>
            <a:prstGeom prst="line">
              <a:avLst/>
            </a:prstGeom>
            <a:noFill/>
            <a:ln w="19050">
              <a:solidFill>
                <a:schemeClr val="bg2"/>
              </a:solidFill>
              <a:round/>
              <a:headEnd/>
              <a:tailEnd/>
            </a:ln>
          </p:spPr>
          <p:txBody>
            <a:bodyPr wrap="none" anchor="ctr">
              <a:prstTxWarp prst="textNoShape">
                <a:avLst/>
              </a:prstTxWarp>
            </a:bodyPr>
            <a:lstStyle/>
            <a:p>
              <a:endParaRPr lang="en-US"/>
            </a:p>
          </p:txBody>
        </p:sp>
        <p:sp>
          <p:nvSpPr>
            <p:cNvPr id="30801" name="Rectangle 71"/>
            <p:cNvSpPr>
              <a:spLocks noChangeArrowheads="1"/>
            </p:cNvSpPr>
            <p:nvPr/>
          </p:nvSpPr>
          <p:spPr bwMode="auto">
            <a:xfrm>
              <a:off x="3352800" y="4419600"/>
              <a:ext cx="2133600" cy="304800"/>
            </a:xfrm>
            <a:prstGeom prst="rect">
              <a:avLst/>
            </a:prstGeom>
            <a:solidFill>
              <a:srgbClr val="C12F32"/>
            </a:solidFill>
            <a:ln w="9525">
              <a:solidFill>
                <a:schemeClr val="tx1"/>
              </a:solidFill>
              <a:miter lim="800000"/>
              <a:headEnd/>
              <a:tailEnd/>
            </a:ln>
          </p:spPr>
          <p:txBody>
            <a:bodyPr wrap="none" lIns="91435" tIns="45718" rIns="91435" bIns="45718" anchor="ctr">
              <a:prstTxWarp prst="textNoShape">
                <a:avLst/>
              </a:prstTxWarp>
            </a:bodyPr>
            <a:lstStyle/>
            <a:p>
              <a:pPr algn="ctr"/>
              <a:r>
                <a:rPr lang="en-US" sz="800" b="0">
                  <a:latin typeface="Arial" charset="0"/>
                  <a:ea typeface="ＭＳ Ｐゴシック" pitchFamily="-108" charset="-128"/>
                  <a:cs typeface="ＭＳ Ｐゴシック" pitchFamily="-108" charset="-128"/>
                </a:rPr>
                <a:t>10x20 GE switch</a:t>
              </a:r>
            </a:p>
          </p:txBody>
        </p:sp>
        <p:sp>
          <p:nvSpPr>
            <p:cNvPr id="30802" name="Text Box 73"/>
            <p:cNvSpPr txBox="1">
              <a:spLocks noChangeArrowheads="1"/>
            </p:cNvSpPr>
            <p:nvPr/>
          </p:nvSpPr>
          <p:spPr bwMode="auto">
            <a:xfrm>
              <a:off x="8074024" y="3733800"/>
              <a:ext cx="1502211" cy="447452"/>
            </a:xfrm>
            <a:prstGeom prst="rect">
              <a:avLst/>
            </a:prstGeom>
            <a:noFill/>
            <a:ln w="9525">
              <a:noFill/>
              <a:miter lim="800000"/>
              <a:headEnd/>
              <a:tailEnd/>
            </a:ln>
          </p:spPr>
          <p:txBody>
            <a:bodyPr wrap="none" lIns="91435" tIns="45718" rIns="91435" bIns="45718">
              <a:prstTxWarp prst="textNoShape">
                <a:avLst/>
              </a:prstTxWarp>
              <a:spAutoFit/>
            </a:bodyPr>
            <a:lstStyle/>
            <a:p>
              <a:r>
                <a:rPr lang="en-US" sz="800">
                  <a:solidFill>
                    <a:schemeClr val="accent2"/>
                  </a:solidFill>
                  <a:latin typeface="Arial" charset="0"/>
                  <a:ea typeface="ＭＳ Ｐゴシック" pitchFamily="-108" charset="-128"/>
                  <a:cs typeface="ＭＳ Ｐゴシック" pitchFamily="-108" charset="-128"/>
                </a:rPr>
                <a:t>~400M B/s</a:t>
              </a:r>
            </a:p>
          </p:txBody>
        </p:sp>
        <p:sp>
          <p:nvSpPr>
            <p:cNvPr id="30803" name="Text Box 74"/>
            <p:cNvSpPr txBox="1">
              <a:spLocks noChangeArrowheads="1"/>
            </p:cNvSpPr>
            <p:nvPr/>
          </p:nvSpPr>
          <p:spPr bwMode="auto">
            <a:xfrm>
              <a:off x="8001000" y="3505200"/>
              <a:ext cx="1492278" cy="447452"/>
            </a:xfrm>
            <a:prstGeom prst="rect">
              <a:avLst/>
            </a:prstGeom>
            <a:noFill/>
            <a:ln w="9525">
              <a:noFill/>
              <a:miter lim="800000"/>
              <a:headEnd/>
              <a:tailEnd/>
            </a:ln>
          </p:spPr>
          <p:txBody>
            <a:bodyPr wrap="none" lIns="91435" tIns="45718" rIns="91435" bIns="45718">
              <a:prstTxWarp prst="textNoShape">
                <a:avLst/>
              </a:prstTxWarp>
              <a:spAutoFit/>
            </a:bodyPr>
            <a:lstStyle/>
            <a:p>
              <a:r>
                <a:rPr lang="en-US" sz="800">
                  <a:solidFill>
                    <a:schemeClr val="accent2"/>
                  </a:solidFill>
                  <a:latin typeface="Arial" charset="0"/>
                  <a:ea typeface="ＭＳ Ｐゴシック" pitchFamily="-108" charset="-128"/>
                  <a:cs typeface="ＭＳ Ｐゴシック" pitchFamily="-108" charset="-128"/>
                </a:rPr>
                <a:t>Tot. Thrgh</a:t>
              </a:r>
            </a:p>
          </p:txBody>
        </p:sp>
        <p:sp>
          <p:nvSpPr>
            <p:cNvPr id="30804" name="Line 75"/>
            <p:cNvSpPr>
              <a:spLocks noChangeShapeType="1"/>
            </p:cNvSpPr>
            <p:nvPr/>
          </p:nvSpPr>
          <p:spPr bwMode="auto">
            <a:xfrm flipV="1">
              <a:off x="2286000" y="4953000"/>
              <a:ext cx="0" cy="228600"/>
            </a:xfrm>
            <a:prstGeom prst="line">
              <a:avLst/>
            </a:prstGeom>
            <a:noFill/>
            <a:ln w="19050">
              <a:solidFill>
                <a:schemeClr val="bg2"/>
              </a:solidFill>
              <a:round/>
              <a:headEnd/>
              <a:tailEnd/>
            </a:ln>
          </p:spPr>
          <p:txBody>
            <a:bodyPr wrap="none" anchor="ctr">
              <a:prstTxWarp prst="textNoShape">
                <a:avLst/>
              </a:prstTxWarp>
            </a:bodyPr>
            <a:lstStyle/>
            <a:p>
              <a:endParaRPr lang="en-US"/>
            </a:p>
          </p:txBody>
        </p:sp>
        <p:sp>
          <p:nvSpPr>
            <p:cNvPr id="30805" name="Line 76"/>
            <p:cNvSpPr>
              <a:spLocks noChangeShapeType="1"/>
            </p:cNvSpPr>
            <p:nvPr/>
          </p:nvSpPr>
          <p:spPr bwMode="auto">
            <a:xfrm>
              <a:off x="2286000" y="4953000"/>
              <a:ext cx="1447800" cy="0"/>
            </a:xfrm>
            <a:prstGeom prst="line">
              <a:avLst/>
            </a:prstGeom>
            <a:noFill/>
            <a:ln w="19050">
              <a:solidFill>
                <a:schemeClr val="bg2"/>
              </a:solidFill>
              <a:round/>
              <a:headEnd/>
              <a:tailEnd/>
            </a:ln>
          </p:spPr>
          <p:txBody>
            <a:bodyPr wrap="none" anchor="ctr">
              <a:prstTxWarp prst="textNoShape">
                <a:avLst/>
              </a:prstTxWarp>
            </a:bodyPr>
            <a:lstStyle/>
            <a:p>
              <a:endParaRPr lang="en-US"/>
            </a:p>
          </p:txBody>
        </p:sp>
        <p:sp>
          <p:nvSpPr>
            <p:cNvPr id="30806" name="Line 77"/>
            <p:cNvSpPr>
              <a:spLocks noChangeShapeType="1"/>
            </p:cNvSpPr>
            <p:nvPr/>
          </p:nvSpPr>
          <p:spPr bwMode="auto">
            <a:xfrm flipV="1">
              <a:off x="3733800" y="4724400"/>
              <a:ext cx="0" cy="228600"/>
            </a:xfrm>
            <a:prstGeom prst="line">
              <a:avLst/>
            </a:prstGeom>
            <a:noFill/>
            <a:ln w="19050">
              <a:solidFill>
                <a:schemeClr val="bg2"/>
              </a:solidFill>
              <a:round/>
              <a:headEnd/>
              <a:tailEnd/>
            </a:ln>
          </p:spPr>
          <p:txBody>
            <a:bodyPr wrap="none" anchor="ctr">
              <a:prstTxWarp prst="textNoShape">
                <a:avLst/>
              </a:prstTxWarp>
            </a:bodyPr>
            <a:lstStyle/>
            <a:p>
              <a:endParaRPr lang="en-US"/>
            </a:p>
          </p:txBody>
        </p:sp>
        <p:sp>
          <p:nvSpPr>
            <p:cNvPr id="83" name="Rectangle 78"/>
            <p:cNvSpPr>
              <a:spLocks noChangeArrowheads="1"/>
            </p:cNvSpPr>
            <p:nvPr/>
          </p:nvSpPr>
          <p:spPr bwMode="auto">
            <a:xfrm>
              <a:off x="532726" y="3581400"/>
              <a:ext cx="304415" cy="151667"/>
            </a:xfrm>
            <a:prstGeom prst="rect">
              <a:avLst/>
            </a:prstGeom>
            <a:solidFill>
              <a:srgbClr val="CC6357"/>
            </a:solidFill>
            <a:ln w="9525">
              <a:solidFill>
                <a:schemeClr val="tx1"/>
              </a:solidFill>
              <a:miter lim="800000"/>
              <a:headEnd/>
              <a:tailEnd/>
            </a:ln>
            <a:effectLst>
              <a:outerShdw blurRad="63500" dist="38099" dir="2700000" algn="ctr" rotWithShape="0">
                <a:srgbClr val="000000">
                  <a:alpha val="75000"/>
                </a:srgbClr>
              </a:outerShdw>
            </a:effectLst>
          </p:spPr>
          <p:txBody>
            <a:bodyPr wrap="none" anchor="ctr">
              <a:prstTxWarp prst="textNoShape">
                <a:avLst/>
              </a:prstTxWarp>
            </a:bodyPr>
            <a:lstStyle/>
            <a:p>
              <a:pPr>
                <a:defRPr/>
              </a:pPr>
              <a:endParaRPr lang="en-US" sz="800" b="0">
                <a:latin typeface="Arial" charset="0"/>
              </a:endParaRPr>
            </a:p>
          </p:txBody>
        </p:sp>
        <p:grpSp>
          <p:nvGrpSpPr>
            <p:cNvPr id="30808" name="Group 79"/>
            <p:cNvGrpSpPr>
              <a:grpSpLocks/>
            </p:cNvGrpSpPr>
            <p:nvPr/>
          </p:nvGrpSpPr>
          <p:grpSpPr bwMode="auto">
            <a:xfrm>
              <a:off x="1447802" y="2792417"/>
              <a:ext cx="1390653" cy="971551"/>
              <a:chOff x="912" y="1759"/>
              <a:chExt cx="876" cy="612"/>
            </a:xfrm>
          </p:grpSpPr>
          <p:sp>
            <p:nvSpPr>
              <p:cNvPr id="187" name="Rectangle 80"/>
              <p:cNvSpPr>
                <a:spLocks noChangeArrowheads="1"/>
              </p:cNvSpPr>
              <p:nvPr/>
            </p:nvSpPr>
            <p:spPr bwMode="auto">
              <a:xfrm>
                <a:off x="950" y="1807"/>
                <a:ext cx="255" cy="280"/>
              </a:xfrm>
              <a:prstGeom prst="rect">
                <a:avLst/>
              </a:prstGeom>
              <a:solidFill>
                <a:schemeClr val="folHlink"/>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88" name="Rectangle 81"/>
              <p:cNvSpPr>
                <a:spLocks noChangeArrowheads="1"/>
              </p:cNvSpPr>
              <p:nvPr/>
            </p:nvSpPr>
            <p:spPr bwMode="auto">
              <a:xfrm>
                <a:off x="974" y="1924"/>
                <a:ext cx="255" cy="282"/>
              </a:xfrm>
              <a:prstGeom prst="rect">
                <a:avLst/>
              </a:prstGeom>
              <a:solidFill>
                <a:schemeClr val="accent1"/>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89" name="Rectangle 82"/>
              <p:cNvSpPr>
                <a:spLocks noChangeArrowheads="1"/>
              </p:cNvSpPr>
              <p:nvPr/>
            </p:nvSpPr>
            <p:spPr bwMode="auto">
              <a:xfrm>
                <a:off x="1242" y="1924"/>
                <a:ext cx="255" cy="282"/>
              </a:xfrm>
              <a:prstGeom prst="rect">
                <a:avLst/>
              </a:prstGeom>
              <a:solidFill>
                <a:schemeClr val="accent1"/>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90" name="Rectangle 83"/>
              <p:cNvSpPr>
                <a:spLocks noChangeArrowheads="1"/>
              </p:cNvSpPr>
              <p:nvPr/>
            </p:nvSpPr>
            <p:spPr bwMode="auto">
              <a:xfrm>
                <a:off x="961" y="1760"/>
                <a:ext cx="257" cy="280"/>
              </a:xfrm>
              <a:prstGeom prst="rect">
                <a:avLst/>
              </a:prstGeom>
              <a:solidFill>
                <a:srgbClr val="E3CD4B"/>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91" name="Rectangle 84"/>
              <p:cNvSpPr>
                <a:spLocks noChangeArrowheads="1"/>
              </p:cNvSpPr>
              <p:nvPr/>
            </p:nvSpPr>
            <p:spPr bwMode="auto">
              <a:xfrm>
                <a:off x="1046" y="1760"/>
                <a:ext cx="257" cy="280"/>
              </a:xfrm>
              <a:prstGeom prst="rect">
                <a:avLst/>
              </a:prstGeom>
              <a:solidFill>
                <a:srgbClr val="E3CD4B"/>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92" name="Rectangle 85"/>
              <p:cNvSpPr>
                <a:spLocks noChangeArrowheads="1"/>
              </p:cNvSpPr>
              <p:nvPr/>
            </p:nvSpPr>
            <p:spPr bwMode="auto">
              <a:xfrm>
                <a:off x="1137" y="1760"/>
                <a:ext cx="253" cy="280"/>
              </a:xfrm>
              <a:prstGeom prst="rect">
                <a:avLst/>
              </a:prstGeom>
              <a:solidFill>
                <a:srgbClr val="E3CD4B"/>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93" name="Rectangle 86"/>
              <p:cNvSpPr>
                <a:spLocks noChangeArrowheads="1"/>
              </p:cNvSpPr>
              <p:nvPr/>
            </p:nvSpPr>
            <p:spPr bwMode="auto">
              <a:xfrm>
                <a:off x="1229" y="1760"/>
                <a:ext cx="255" cy="280"/>
              </a:xfrm>
              <a:prstGeom prst="rect">
                <a:avLst/>
              </a:prstGeom>
              <a:solidFill>
                <a:srgbClr val="E3CD4B"/>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94" name="Rectangle 87"/>
              <p:cNvSpPr>
                <a:spLocks noChangeArrowheads="1"/>
              </p:cNvSpPr>
              <p:nvPr/>
            </p:nvSpPr>
            <p:spPr bwMode="auto">
              <a:xfrm>
                <a:off x="974" y="2090"/>
                <a:ext cx="255" cy="280"/>
              </a:xfrm>
              <a:prstGeom prst="rect">
                <a:avLst/>
              </a:prstGeom>
              <a:solidFill>
                <a:srgbClr val="E3CD4B"/>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95" name="Line 88"/>
              <p:cNvSpPr>
                <a:spLocks noChangeShapeType="1"/>
              </p:cNvSpPr>
              <p:nvPr/>
            </p:nvSpPr>
            <p:spPr bwMode="auto">
              <a:xfrm>
                <a:off x="913" y="1807"/>
                <a:ext cx="479" cy="0"/>
              </a:xfrm>
              <a:prstGeom prst="line">
                <a:avLst/>
              </a:prstGeom>
              <a:noFill/>
              <a:ln w="38100">
                <a:solidFill>
                  <a:schemeClr val="bg2"/>
                </a:solidFill>
                <a:round/>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30920" name="Rectangle 89"/>
              <p:cNvSpPr>
                <a:spLocks noChangeArrowheads="1"/>
              </p:cNvSpPr>
              <p:nvPr/>
            </p:nvSpPr>
            <p:spPr bwMode="auto">
              <a:xfrm>
                <a:off x="1104" y="1977"/>
                <a:ext cx="684" cy="282"/>
              </a:xfrm>
              <a:prstGeom prst="rect">
                <a:avLst/>
              </a:prstGeom>
              <a:noFill/>
              <a:ln w="9525">
                <a:noFill/>
                <a:miter lim="800000"/>
                <a:headEnd/>
                <a:tailEnd/>
              </a:ln>
            </p:spPr>
            <p:txBody>
              <a:bodyPr wrap="none" lIns="91435" tIns="45718" rIns="91435" bIns="45718">
                <a:prstTxWarp prst="textNoShape">
                  <a:avLst/>
                </a:prstTxWarp>
                <a:spAutoFit/>
              </a:bodyPr>
              <a:lstStyle/>
              <a:p>
                <a:r>
                  <a:rPr lang="en-US" sz="800">
                    <a:latin typeface="Arial" charset="0"/>
                    <a:ea typeface="ＭＳ Ｐゴシック" pitchFamily="-108" charset="-128"/>
                    <a:cs typeface="ＭＳ Ｐゴシック" pitchFamily="-108" charset="-128"/>
                  </a:rPr>
                  <a:t> ac240</a:t>
                </a:r>
              </a:p>
            </p:txBody>
          </p:sp>
        </p:grpSp>
        <p:sp>
          <p:nvSpPr>
            <p:cNvPr id="30809" name="Rectangle 90"/>
            <p:cNvSpPr>
              <a:spLocks noChangeArrowheads="1"/>
            </p:cNvSpPr>
            <p:nvPr/>
          </p:nvSpPr>
          <p:spPr bwMode="auto">
            <a:xfrm>
              <a:off x="457200" y="3581400"/>
              <a:ext cx="402396" cy="447452"/>
            </a:xfrm>
            <a:prstGeom prst="rect">
              <a:avLst/>
            </a:prstGeom>
            <a:noFill/>
            <a:ln w="9525">
              <a:noFill/>
              <a:miter lim="800000"/>
              <a:headEnd/>
              <a:tailEnd/>
            </a:ln>
          </p:spPr>
          <p:txBody>
            <a:bodyPr wrap="none" lIns="91435" tIns="45718" rIns="91435" bIns="45718">
              <a:prstTxWarp prst="textNoShape">
                <a:avLst/>
              </a:prstTxWarp>
              <a:spAutoFit/>
            </a:bodyPr>
            <a:lstStyle/>
            <a:p>
              <a:r>
                <a:rPr lang="en-US" sz="800">
                  <a:solidFill>
                    <a:schemeClr val="bg1"/>
                  </a:solidFill>
                  <a:latin typeface="Arial" charset="0"/>
                  <a:ea typeface="ＭＳ Ｐゴシック" pitchFamily="-108" charset="-128"/>
                  <a:cs typeface="ＭＳ Ｐゴシック" pitchFamily="-108" charset="-128"/>
                </a:rPr>
                <a:t> </a:t>
              </a:r>
            </a:p>
          </p:txBody>
        </p:sp>
        <p:sp>
          <p:nvSpPr>
            <p:cNvPr id="86" name="Rectangle 91"/>
            <p:cNvSpPr>
              <a:spLocks noChangeArrowheads="1"/>
            </p:cNvSpPr>
            <p:nvPr/>
          </p:nvSpPr>
          <p:spPr bwMode="auto">
            <a:xfrm>
              <a:off x="532726" y="3198935"/>
              <a:ext cx="304415" cy="154965"/>
            </a:xfrm>
            <a:prstGeom prst="rect">
              <a:avLst/>
            </a:prstGeom>
            <a:solidFill>
              <a:srgbClr val="CC6357"/>
            </a:solidFill>
            <a:ln w="9525">
              <a:solidFill>
                <a:schemeClr val="tx1"/>
              </a:solidFill>
              <a:miter lim="800000"/>
              <a:headEnd/>
              <a:tailEnd/>
            </a:ln>
            <a:effectLst>
              <a:outerShdw blurRad="63500" dist="38099" dir="2700000" algn="ctr" rotWithShape="0">
                <a:srgbClr val="000000">
                  <a:alpha val="75000"/>
                </a:srgbClr>
              </a:outerShdw>
            </a:effectLst>
          </p:spPr>
          <p:txBody>
            <a:bodyPr wrap="none" anchor="ctr">
              <a:prstTxWarp prst="textNoShape">
                <a:avLst/>
              </a:prstTxWarp>
            </a:bodyPr>
            <a:lstStyle/>
            <a:p>
              <a:pPr>
                <a:defRPr/>
              </a:pPr>
              <a:endParaRPr lang="en-US" sz="800" b="0">
                <a:latin typeface="Arial" charset="0"/>
              </a:endParaRPr>
            </a:p>
          </p:txBody>
        </p:sp>
        <p:grpSp>
          <p:nvGrpSpPr>
            <p:cNvPr id="30811" name="Group 92"/>
            <p:cNvGrpSpPr>
              <a:grpSpLocks/>
            </p:cNvGrpSpPr>
            <p:nvPr/>
          </p:nvGrpSpPr>
          <p:grpSpPr bwMode="auto">
            <a:xfrm>
              <a:off x="2209800" y="2792417"/>
              <a:ext cx="1391824" cy="971551"/>
              <a:chOff x="912" y="1759"/>
              <a:chExt cx="875" cy="612"/>
            </a:xfrm>
          </p:grpSpPr>
          <p:sp>
            <p:nvSpPr>
              <p:cNvPr id="177" name="Rectangle 93"/>
              <p:cNvSpPr>
                <a:spLocks noChangeArrowheads="1"/>
              </p:cNvSpPr>
              <p:nvPr/>
            </p:nvSpPr>
            <p:spPr bwMode="auto">
              <a:xfrm>
                <a:off x="943" y="1807"/>
                <a:ext cx="252" cy="280"/>
              </a:xfrm>
              <a:prstGeom prst="rect">
                <a:avLst/>
              </a:prstGeom>
              <a:solidFill>
                <a:schemeClr val="folHlink"/>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78" name="Rectangle 94"/>
              <p:cNvSpPr>
                <a:spLocks noChangeArrowheads="1"/>
              </p:cNvSpPr>
              <p:nvPr/>
            </p:nvSpPr>
            <p:spPr bwMode="auto">
              <a:xfrm>
                <a:off x="971" y="1924"/>
                <a:ext cx="252" cy="282"/>
              </a:xfrm>
              <a:prstGeom prst="rect">
                <a:avLst/>
              </a:prstGeom>
              <a:solidFill>
                <a:schemeClr val="accent1"/>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79" name="Rectangle 95"/>
              <p:cNvSpPr>
                <a:spLocks noChangeArrowheads="1"/>
              </p:cNvSpPr>
              <p:nvPr/>
            </p:nvSpPr>
            <p:spPr bwMode="auto">
              <a:xfrm>
                <a:off x="1241" y="1924"/>
                <a:ext cx="252" cy="282"/>
              </a:xfrm>
              <a:prstGeom prst="rect">
                <a:avLst/>
              </a:prstGeom>
              <a:solidFill>
                <a:schemeClr val="accent1"/>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80" name="Rectangle 96"/>
              <p:cNvSpPr>
                <a:spLocks noChangeArrowheads="1"/>
              </p:cNvSpPr>
              <p:nvPr/>
            </p:nvSpPr>
            <p:spPr bwMode="auto">
              <a:xfrm>
                <a:off x="956" y="1760"/>
                <a:ext cx="252" cy="280"/>
              </a:xfrm>
              <a:prstGeom prst="rect">
                <a:avLst/>
              </a:prstGeom>
              <a:solidFill>
                <a:srgbClr val="E3CD4B"/>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81" name="Rectangle 97"/>
              <p:cNvSpPr>
                <a:spLocks noChangeArrowheads="1"/>
              </p:cNvSpPr>
              <p:nvPr/>
            </p:nvSpPr>
            <p:spPr bwMode="auto">
              <a:xfrm>
                <a:off x="1047" y="1760"/>
                <a:ext cx="252" cy="280"/>
              </a:xfrm>
              <a:prstGeom prst="rect">
                <a:avLst/>
              </a:prstGeom>
              <a:solidFill>
                <a:srgbClr val="E3CD4B"/>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82" name="Rectangle 98"/>
              <p:cNvSpPr>
                <a:spLocks noChangeArrowheads="1"/>
              </p:cNvSpPr>
              <p:nvPr/>
            </p:nvSpPr>
            <p:spPr bwMode="auto">
              <a:xfrm>
                <a:off x="1136" y="1760"/>
                <a:ext cx="254" cy="280"/>
              </a:xfrm>
              <a:prstGeom prst="rect">
                <a:avLst/>
              </a:prstGeom>
              <a:solidFill>
                <a:srgbClr val="E3CD4B"/>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83" name="Rectangle 99"/>
              <p:cNvSpPr>
                <a:spLocks noChangeArrowheads="1"/>
              </p:cNvSpPr>
              <p:nvPr/>
            </p:nvSpPr>
            <p:spPr bwMode="auto">
              <a:xfrm>
                <a:off x="1226" y="1760"/>
                <a:ext cx="252" cy="280"/>
              </a:xfrm>
              <a:prstGeom prst="rect">
                <a:avLst/>
              </a:prstGeom>
              <a:solidFill>
                <a:srgbClr val="E3CD4B"/>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84" name="Rectangle 100"/>
              <p:cNvSpPr>
                <a:spLocks noChangeArrowheads="1"/>
              </p:cNvSpPr>
              <p:nvPr/>
            </p:nvSpPr>
            <p:spPr bwMode="auto">
              <a:xfrm>
                <a:off x="973" y="2090"/>
                <a:ext cx="252" cy="280"/>
              </a:xfrm>
              <a:prstGeom prst="rect">
                <a:avLst/>
              </a:prstGeom>
              <a:solidFill>
                <a:srgbClr val="E3CD4B"/>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85" name="Line 101"/>
              <p:cNvSpPr>
                <a:spLocks noChangeShapeType="1"/>
              </p:cNvSpPr>
              <p:nvPr/>
            </p:nvSpPr>
            <p:spPr bwMode="auto">
              <a:xfrm>
                <a:off x="912" y="1807"/>
                <a:ext cx="481" cy="0"/>
              </a:xfrm>
              <a:prstGeom prst="line">
                <a:avLst/>
              </a:prstGeom>
              <a:noFill/>
              <a:ln w="38100">
                <a:solidFill>
                  <a:schemeClr val="bg2"/>
                </a:solidFill>
                <a:round/>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30910" name="Rectangle 102"/>
              <p:cNvSpPr>
                <a:spLocks noChangeArrowheads="1"/>
              </p:cNvSpPr>
              <p:nvPr/>
            </p:nvSpPr>
            <p:spPr bwMode="auto">
              <a:xfrm>
                <a:off x="1104" y="1977"/>
                <a:ext cx="683" cy="282"/>
              </a:xfrm>
              <a:prstGeom prst="rect">
                <a:avLst/>
              </a:prstGeom>
              <a:noFill/>
              <a:ln w="9525">
                <a:noFill/>
                <a:miter lim="800000"/>
                <a:headEnd/>
                <a:tailEnd/>
              </a:ln>
            </p:spPr>
            <p:txBody>
              <a:bodyPr wrap="none" lIns="91435" tIns="45718" rIns="91435" bIns="45718">
                <a:prstTxWarp prst="textNoShape">
                  <a:avLst/>
                </a:prstTxWarp>
                <a:spAutoFit/>
              </a:bodyPr>
              <a:lstStyle/>
              <a:p>
                <a:r>
                  <a:rPr lang="en-US" sz="800">
                    <a:latin typeface="Arial" charset="0"/>
                    <a:ea typeface="ＭＳ Ｐゴシック" pitchFamily="-108" charset="-128"/>
                    <a:cs typeface="ＭＳ Ｐゴシック" pitchFamily="-108" charset="-128"/>
                  </a:rPr>
                  <a:t> ac240</a:t>
                </a:r>
              </a:p>
            </p:txBody>
          </p:sp>
        </p:grpSp>
        <p:grpSp>
          <p:nvGrpSpPr>
            <p:cNvPr id="30812" name="Group 103"/>
            <p:cNvGrpSpPr>
              <a:grpSpLocks/>
            </p:cNvGrpSpPr>
            <p:nvPr/>
          </p:nvGrpSpPr>
          <p:grpSpPr bwMode="auto">
            <a:xfrm>
              <a:off x="2971802" y="2792417"/>
              <a:ext cx="1390653" cy="971551"/>
              <a:chOff x="912" y="1759"/>
              <a:chExt cx="876" cy="612"/>
            </a:xfrm>
          </p:grpSpPr>
          <p:sp>
            <p:nvSpPr>
              <p:cNvPr id="167" name="Rectangle 104"/>
              <p:cNvSpPr>
                <a:spLocks noChangeArrowheads="1"/>
              </p:cNvSpPr>
              <p:nvPr/>
            </p:nvSpPr>
            <p:spPr bwMode="auto">
              <a:xfrm>
                <a:off x="942" y="1807"/>
                <a:ext cx="253" cy="280"/>
              </a:xfrm>
              <a:prstGeom prst="rect">
                <a:avLst/>
              </a:prstGeom>
              <a:solidFill>
                <a:schemeClr val="folHlink"/>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68" name="Rectangle 105"/>
              <p:cNvSpPr>
                <a:spLocks noChangeArrowheads="1"/>
              </p:cNvSpPr>
              <p:nvPr/>
            </p:nvSpPr>
            <p:spPr bwMode="auto">
              <a:xfrm>
                <a:off x="971" y="1924"/>
                <a:ext cx="253" cy="282"/>
              </a:xfrm>
              <a:prstGeom prst="rect">
                <a:avLst/>
              </a:prstGeom>
              <a:solidFill>
                <a:schemeClr val="accent1"/>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69" name="Rectangle 106"/>
              <p:cNvSpPr>
                <a:spLocks noChangeArrowheads="1"/>
              </p:cNvSpPr>
              <p:nvPr/>
            </p:nvSpPr>
            <p:spPr bwMode="auto">
              <a:xfrm>
                <a:off x="1241" y="1924"/>
                <a:ext cx="253" cy="282"/>
              </a:xfrm>
              <a:prstGeom prst="rect">
                <a:avLst/>
              </a:prstGeom>
              <a:solidFill>
                <a:schemeClr val="accent1"/>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70" name="Rectangle 107"/>
              <p:cNvSpPr>
                <a:spLocks noChangeArrowheads="1"/>
              </p:cNvSpPr>
              <p:nvPr/>
            </p:nvSpPr>
            <p:spPr bwMode="auto">
              <a:xfrm>
                <a:off x="955" y="1760"/>
                <a:ext cx="253" cy="280"/>
              </a:xfrm>
              <a:prstGeom prst="rect">
                <a:avLst/>
              </a:prstGeom>
              <a:solidFill>
                <a:srgbClr val="E3CD4B"/>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71" name="Rectangle 108"/>
              <p:cNvSpPr>
                <a:spLocks noChangeArrowheads="1"/>
              </p:cNvSpPr>
              <p:nvPr/>
            </p:nvSpPr>
            <p:spPr bwMode="auto">
              <a:xfrm>
                <a:off x="1045" y="1760"/>
                <a:ext cx="255" cy="280"/>
              </a:xfrm>
              <a:prstGeom prst="rect">
                <a:avLst/>
              </a:prstGeom>
              <a:solidFill>
                <a:srgbClr val="E3CD4B"/>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72" name="Rectangle 109"/>
              <p:cNvSpPr>
                <a:spLocks noChangeArrowheads="1"/>
              </p:cNvSpPr>
              <p:nvPr/>
            </p:nvSpPr>
            <p:spPr bwMode="auto">
              <a:xfrm>
                <a:off x="1136" y="1760"/>
                <a:ext cx="253" cy="280"/>
              </a:xfrm>
              <a:prstGeom prst="rect">
                <a:avLst/>
              </a:prstGeom>
              <a:solidFill>
                <a:srgbClr val="E3CD4B"/>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73" name="Rectangle 110"/>
              <p:cNvSpPr>
                <a:spLocks noChangeArrowheads="1"/>
              </p:cNvSpPr>
              <p:nvPr/>
            </p:nvSpPr>
            <p:spPr bwMode="auto">
              <a:xfrm>
                <a:off x="1226" y="1760"/>
                <a:ext cx="253" cy="280"/>
              </a:xfrm>
              <a:prstGeom prst="rect">
                <a:avLst/>
              </a:prstGeom>
              <a:solidFill>
                <a:srgbClr val="E3CD4B"/>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74" name="Rectangle 111"/>
              <p:cNvSpPr>
                <a:spLocks noChangeArrowheads="1"/>
              </p:cNvSpPr>
              <p:nvPr/>
            </p:nvSpPr>
            <p:spPr bwMode="auto">
              <a:xfrm>
                <a:off x="973" y="2090"/>
                <a:ext cx="253" cy="280"/>
              </a:xfrm>
              <a:prstGeom prst="rect">
                <a:avLst/>
              </a:prstGeom>
              <a:solidFill>
                <a:srgbClr val="E3CD4B"/>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75" name="Line 112"/>
              <p:cNvSpPr>
                <a:spLocks noChangeShapeType="1"/>
              </p:cNvSpPr>
              <p:nvPr/>
            </p:nvSpPr>
            <p:spPr bwMode="auto">
              <a:xfrm>
                <a:off x="912" y="1807"/>
                <a:ext cx="479" cy="0"/>
              </a:xfrm>
              <a:prstGeom prst="line">
                <a:avLst/>
              </a:prstGeom>
              <a:noFill/>
              <a:ln w="38100">
                <a:solidFill>
                  <a:schemeClr val="bg2"/>
                </a:solidFill>
                <a:round/>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30900" name="Rectangle 113"/>
              <p:cNvSpPr>
                <a:spLocks noChangeArrowheads="1"/>
              </p:cNvSpPr>
              <p:nvPr/>
            </p:nvSpPr>
            <p:spPr bwMode="auto">
              <a:xfrm>
                <a:off x="1104" y="1977"/>
                <a:ext cx="684" cy="282"/>
              </a:xfrm>
              <a:prstGeom prst="rect">
                <a:avLst/>
              </a:prstGeom>
              <a:noFill/>
              <a:ln w="9525">
                <a:noFill/>
                <a:miter lim="800000"/>
                <a:headEnd/>
                <a:tailEnd/>
              </a:ln>
            </p:spPr>
            <p:txBody>
              <a:bodyPr wrap="none" lIns="91435" tIns="45718" rIns="91435" bIns="45718">
                <a:prstTxWarp prst="textNoShape">
                  <a:avLst/>
                </a:prstTxWarp>
                <a:spAutoFit/>
              </a:bodyPr>
              <a:lstStyle/>
              <a:p>
                <a:r>
                  <a:rPr lang="en-US" sz="800">
                    <a:latin typeface="Arial" charset="0"/>
                    <a:ea typeface="ＭＳ Ｐゴシック" pitchFamily="-108" charset="-128"/>
                    <a:cs typeface="ＭＳ Ｐゴシック" pitchFamily="-108" charset="-128"/>
                  </a:rPr>
                  <a:t> ac240</a:t>
                </a:r>
              </a:p>
            </p:txBody>
          </p:sp>
        </p:grpSp>
        <p:grpSp>
          <p:nvGrpSpPr>
            <p:cNvPr id="30813" name="Group 114"/>
            <p:cNvGrpSpPr>
              <a:grpSpLocks/>
            </p:cNvGrpSpPr>
            <p:nvPr/>
          </p:nvGrpSpPr>
          <p:grpSpPr bwMode="auto">
            <a:xfrm>
              <a:off x="3733802" y="2792417"/>
              <a:ext cx="1390653" cy="971551"/>
              <a:chOff x="912" y="1759"/>
              <a:chExt cx="876" cy="612"/>
            </a:xfrm>
          </p:grpSpPr>
          <p:sp>
            <p:nvSpPr>
              <p:cNvPr id="157" name="Rectangle 115"/>
              <p:cNvSpPr>
                <a:spLocks noChangeArrowheads="1"/>
              </p:cNvSpPr>
              <p:nvPr/>
            </p:nvSpPr>
            <p:spPr bwMode="auto">
              <a:xfrm>
                <a:off x="942" y="1807"/>
                <a:ext cx="253" cy="280"/>
              </a:xfrm>
              <a:prstGeom prst="rect">
                <a:avLst/>
              </a:prstGeom>
              <a:solidFill>
                <a:schemeClr val="folHlink"/>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58" name="Rectangle 116"/>
              <p:cNvSpPr>
                <a:spLocks noChangeArrowheads="1"/>
              </p:cNvSpPr>
              <p:nvPr/>
            </p:nvSpPr>
            <p:spPr bwMode="auto">
              <a:xfrm>
                <a:off x="970" y="1924"/>
                <a:ext cx="253" cy="282"/>
              </a:xfrm>
              <a:prstGeom prst="rect">
                <a:avLst/>
              </a:prstGeom>
              <a:solidFill>
                <a:schemeClr val="accent1"/>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59" name="Rectangle 117"/>
              <p:cNvSpPr>
                <a:spLocks noChangeArrowheads="1"/>
              </p:cNvSpPr>
              <p:nvPr/>
            </p:nvSpPr>
            <p:spPr bwMode="auto">
              <a:xfrm>
                <a:off x="1240" y="1924"/>
                <a:ext cx="253" cy="282"/>
              </a:xfrm>
              <a:prstGeom prst="rect">
                <a:avLst/>
              </a:prstGeom>
              <a:solidFill>
                <a:schemeClr val="accent1"/>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60" name="Rectangle 118"/>
              <p:cNvSpPr>
                <a:spLocks noChangeArrowheads="1"/>
              </p:cNvSpPr>
              <p:nvPr/>
            </p:nvSpPr>
            <p:spPr bwMode="auto">
              <a:xfrm>
                <a:off x="955" y="1760"/>
                <a:ext cx="253" cy="280"/>
              </a:xfrm>
              <a:prstGeom prst="rect">
                <a:avLst/>
              </a:prstGeom>
              <a:solidFill>
                <a:srgbClr val="E3CD4B"/>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61" name="Rectangle 119"/>
              <p:cNvSpPr>
                <a:spLocks noChangeArrowheads="1"/>
              </p:cNvSpPr>
              <p:nvPr/>
            </p:nvSpPr>
            <p:spPr bwMode="auto">
              <a:xfrm>
                <a:off x="1044" y="1760"/>
                <a:ext cx="255" cy="280"/>
              </a:xfrm>
              <a:prstGeom prst="rect">
                <a:avLst/>
              </a:prstGeom>
              <a:solidFill>
                <a:srgbClr val="E3CD4B"/>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62" name="Rectangle 120"/>
              <p:cNvSpPr>
                <a:spLocks noChangeArrowheads="1"/>
              </p:cNvSpPr>
              <p:nvPr/>
            </p:nvSpPr>
            <p:spPr bwMode="auto">
              <a:xfrm>
                <a:off x="1136" y="1760"/>
                <a:ext cx="253" cy="280"/>
              </a:xfrm>
              <a:prstGeom prst="rect">
                <a:avLst/>
              </a:prstGeom>
              <a:solidFill>
                <a:srgbClr val="E3CD4B"/>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63" name="Rectangle 121"/>
              <p:cNvSpPr>
                <a:spLocks noChangeArrowheads="1"/>
              </p:cNvSpPr>
              <p:nvPr/>
            </p:nvSpPr>
            <p:spPr bwMode="auto">
              <a:xfrm>
                <a:off x="1225" y="1760"/>
                <a:ext cx="253" cy="280"/>
              </a:xfrm>
              <a:prstGeom prst="rect">
                <a:avLst/>
              </a:prstGeom>
              <a:solidFill>
                <a:srgbClr val="E3CD4B"/>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64" name="Rectangle 122"/>
              <p:cNvSpPr>
                <a:spLocks noChangeArrowheads="1"/>
              </p:cNvSpPr>
              <p:nvPr/>
            </p:nvSpPr>
            <p:spPr bwMode="auto">
              <a:xfrm>
                <a:off x="972" y="2090"/>
                <a:ext cx="253" cy="280"/>
              </a:xfrm>
              <a:prstGeom prst="rect">
                <a:avLst/>
              </a:prstGeom>
              <a:solidFill>
                <a:srgbClr val="E3CD4B"/>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65" name="Line 123"/>
              <p:cNvSpPr>
                <a:spLocks noChangeShapeType="1"/>
              </p:cNvSpPr>
              <p:nvPr/>
            </p:nvSpPr>
            <p:spPr bwMode="auto">
              <a:xfrm>
                <a:off x="911" y="1807"/>
                <a:ext cx="475" cy="0"/>
              </a:xfrm>
              <a:prstGeom prst="line">
                <a:avLst/>
              </a:prstGeom>
              <a:noFill/>
              <a:ln w="38100">
                <a:solidFill>
                  <a:schemeClr val="bg2"/>
                </a:solidFill>
                <a:round/>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30890" name="Rectangle 124"/>
              <p:cNvSpPr>
                <a:spLocks noChangeArrowheads="1"/>
              </p:cNvSpPr>
              <p:nvPr/>
            </p:nvSpPr>
            <p:spPr bwMode="auto">
              <a:xfrm>
                <a:off x="1104" y="1977"/>
                <a:ext cx="684" cy="282"/>
              </a:xfrm>
              <a:prstGeom prst="rect">
                <a:avLst/>
              </a:prstGeom>
              <a:noFill/>
              <a:ln w="9525">
                <a:noFill/>
                <a:miter lim="800000"/>
                <a:headEnd/>
                <a:tailEnd/>
              </a:ln>
            </p:spPr>
            <p:txBody>
              <a:bodyPr wrap="none" lIns="91435" tIns="45718" rIns="91435" bIns="45718">
                <a:prstTxWarp prst="textNoShape">
                  <a:avLst/>
                </a:prstTxWarp>
                <a:spAutoFit/>
              </a:bodyPr>
              <a:lstStyle/>
              <a:p>
                <a:r>
                  <a:rPr lang="en-US" sz="800">
                    <a:latin typeface="Arial" charset="0"/>
                    <a:ea typeface="ＭＳ Ｐゴシック" pitchFamily="-108" charset="-128"/>
                    <a:cs typeface="ＭＳ Ｐゴシック" pitchFamily="-108" charset="-128"/>
                  </a:rPr>
                  <a:t> ac240</a:t>
                </a:r>
              </a:p>
            </p:txBody>
          </p:sp>
        </p:grpSp>
        <p:sp>
          <p:nvSpPr>
            <p:cNvPr id="30814" name="Rectangle 125"/>
            <p:cNvSpPr>
              <a:spLocks noChangeArrowheads="1"/>
            </p:cNvSpPr>
            <p:nvPr/>
          </p:nvSpPr>
          <p:spPr bwMode="auto">
            <a:xfrm>
              <a:off x="2286000" y="2209800"/>
              <a:ext cx="152400" cy="228600"/>
            </a:xfrm>
            <a:prstGeom prst="rect">
              <a:avLst/>
            </a:prstGeom>
            <a:solidFill>
              <a:srgbClr val="E3CD4B"/>
            </a:solidFill>
            <a:ln w="9525">
              <a:solidFill>
                <a:schemeClr val="tx1"/>
              </a:solidFill>
              <a:miter lim="800000"/>
              <a:headEnd/>
              <a:tailEnd/>
            </a:ln>
          </p:spPr>
          <p:txBody>
            <a:bodyPr wrap="none" lIns="91435" tIns="45718" rIns="91435" bIns="45718" anchor="ctr">
              <a:prstTxWarp prst="textNoShape">
                <a:avLst/>
              </a:prstTxWarp>
            </a:bodyPr>
            <a:lstStyle/>
            <a:p>
              <a:pPr algn="ctr"/>
              <a:r>
                <a:rPr lang="en-US" sz="800" b="0">
                  <a:latin typeface="Arial" charset="0"/>
                  <a:ea typeface="ＭＳ Ｐゴシック" pitchFamily="-108" charset="-128"/>
                  <a:cs typeface="ＭＳ Ｐゴシック" pitchFamily="-108" charset="-128"/>
                </a:rPr>
                <a:t>PM</a:t>
              </a:r>
            </a:p>
          </p:txBody>
        </p:sp>
        <p:sp>
          <p:nvSpPr>
            <p:cNvPr id="30815" name="Rectangle 126"/>
            <p:cNvSpPr>
              <a:spLocks noChangeArrowheads="1"/>
            </p:cNvSpPr>
            <p:nvPr/>
          </p:nvSpPr>
          <p:spPr bwMode="auto">
            <a:xfrm>
              <a:off x="2743200" y="2209800"/>
              <a:ext cx="152400" cy="228600"/>
            </a:xfrm>
            <a:prstGeom prst="rect">
              <a:avLst/>
            </a:prstGeom>
            <a:solidFill>
              <a:srgbClr val="E3CD4B"/>
            </a:solidFill>
            <a:ln w="9525">
              <a:solidFill>
                <a:schemeClr val="tx1"/>
              </a:solidFill>
              <a:miter lim="800000"/>
              <a:headEnd/>
              <a:tailEnd/>
            </a:ln>
          </p:spPr>
          <p:txBody>
            <a:bodyPr wrap="none" lIns="91435" tIns="45718" rIns="91435" bIns="45718" anchor="ctr">
              <a:prstTxWarp prst="textNoShape">
                <a:avLst/>
              </a:prstTxWarp>
            </a:bodyPr>
            <a:lstStyle/>
            <a:p>
              <a:pPr algn="ctr"/>
              <a:r>
                <a:rPr lang="en-US" sz="800" b="0">
                  <a:latin typeface="Arial" charset="0"/>
                  <a:ea typeface="ＭＳ Ｐゴシック" pitchFamily="-108" charset="-128"/>
                  <a:cs typeface="ＭＳ Ｐゴシック" pitchFamily="-108" charset="-128"/>
                </a:rPr>
                <a:t>PM</a:t>
              </a:r>
            </a:p>
          </p:txBody>
        </p:sp>
        <p:sp>
          <p:nvSpPr>
            <p:cNvPr id="30816" name="Rectangle 127"/>
            <p:cNvSpPr>
              <a:spLocks noChangeArrowheads="1"/>
            </p:cNvSpPr>
            <p:nvPr/>
          </p:nvSpPr>
          <p:spPr bwMode="auto">
            <a:xfrm>
              <a:off x="3048000" y="2209800"/>
              <a:ext cx="152400" cy="228600"/>
            </a:xfrm>
            <a:prstGeom prst="rect">
              <a:avLst/>
            </a:prstGeom>
            <a:solidFill>
              <a:srgbClr val="E3CD4B"/>
            </a:solidFill>
            <a:ln w="9525">
              <a:solidFill>
                <a:schemeClr val="tx1"/>
              </a:solidFill>
              <a:miter lim="800000"/>
              <a:headEnd/>
              <a:tailEnd/>
            </a:ln>
          </p:spPr>
          <p:txBody>
            <a:bodyPr wrap="none" lIns="91435" tIns="45718" rIns="91435" bIns="45718" anchor="ctr">
              <a:prstTxWarp prst="textNoShape">
                <a:avLst/>
              </a:prstTxWarp>
            </a:bodyPr>
            <a:lstStyle/>
            <a:p>
              <a:pPr algn="ctr"/>
              <a:r>
                <a:rPr lang="en-US" sz="800" b="0">
                  <a:latin typeface="Arial" charset="0"/>
                  <a:ea typeface="ＭＳ Ｐゴシック" pitchFamily="-108" charset="-128"/>
                  <a:cs typeface="ＭＳ Ｐゴシック" pitchFamily="-108" charset="-128"/>
                </a:rPr>
                <a:t>PM</a:t>
              </a:r>
            </a:p>
          </p:txBody>
        </p:sp>
        <p:sp>
          <p:nvSpPr>
            <p:cNvPr id="30817" name="Rectangle 128"/>
            <p:cNvSpPr>
              <a:spLocks noChangeArrowheads="1"/>
            </p:cNvSpPr>
            <p:nvPr/>
          </p:nvSpPr>
          <p:spPr bwMode="auto">
            <a:xfrm>
              <a:off x="3505200" y="2209800"/>
              <a:ext cx="152400" cy="228600"/>
            </a:xfrm>
            <a:prstGeom prst="rect">
              <a:avLst/>
            </a:prstGeom>
            <a:solidFill>
              <a:srgbClr val="E3CD4B"/>
            </a:solidFill>
            <a:ln w="9525">
              <a:solidFill>
                <a:schemeClr val="tx1"/>
              </a:solidFill>
              <a:miter lim="800000"/>
              <a:headEnd/>
              <a:tailEnd/>
            </a:ln>
          </p:spPr>
          <p:txBody>
            <a:bodyPr wrap="none" lIns="91435" tIns="45718" rIns="91435" bIns="45718" anchor="ctr">
              <a:prstTxWarp prst="textNoShape">
                <a:avLst/>
              </a:prstTxWarp>
            </a:bodyPr>
            <a:lstStyle/>
            <a:p>
              <a:pPr algn="ctr"/>
              <a:r>
                <a:rPr lang="en-US" sz="800" b="0">
                  <a:latin typeface="Arial" charset="0"/>
                  <a:ea typeface="ＭＳ Ｐゴシック" pitchFamily="-108" charset="-128"/>
                  <a:cs typeface="ＭＳ Ｐゴシック" pitchFamily="-108" charset="-128"/>
                </a:rPr>
                <a:t>PM</a:t>
              </a:r>
            </a:p>
          </p:txBody>
        </p:sp>
        <p:sp>
          <p:nvSpPr>
            <p:cNvPr id="30818" name="Rectangle 129"/>
            <p:cNvSpPr>
              <a:spLocks noChangeArrowheads="1"/>
            </p:cNvSpPr>
            <p:nvPr/>
          </p:nvSpPr>
          <p:spPr bwMode="auto">
            <a:xfrm>
              <a:off x="3810000" y="2209800"/>
              <a:ext cx="152400" cy="228600"/>
            </a:xfrm>
            <a:prstGeom prst="rect">
              <a:avLst/>
            </a:prstGeom>
            <a:solidFill>
              <a:srgbClr val="E3CD4B"/>
            </a:solidFill>
            <a:ln w="9525">
              <a:solidFill>
                <a:schemeClr val="tx1"/>
              </a:solidFill>
              <a:miter lim="800000"/>
              <a:headEnd/>
              <a:tailEnd/>
            </a:ln>
          </p:spPr>
          <p:txBody>
            <a:bodyPr wrap="none" lIns="91435" tIns="45718" rIns="91435" bIns="45718" anchor="ctr">
              <a:prstTxWarp prst="textNoShape">
                <a:avLst/>
              </a:prstTxWarp>
            </a:bodyPr>
            <a:lstStyle/>
            <a:p>
              <a:pPr algn="ctr"/>
              <a:r>
                <a:rPr lang="en-US" sz="800" b="0">
                  <a:latin typeface="Arial" charset="0"/>
                  <a:ea typeface="ＭＳ Ｐゴシック" pitchFamily="-108" charset="-128"/>
                  <a:cs typeface="ＭＳ Ｐゴシック" pitchFamily="-108" charset="-128"/>
                </a:rPr>
                <a:t>PM</a:t>
              </a:r>
            </a:p>
          </p:txBody>
        </p:sp>
        <p:sp>
          <p:nvSpPr>
            <p:cNvPr id="30819" name="Rectangle 130"/>
            <p:cNvSpPr>
              <a:spLocks noChangeArrowheads="1"/>
            </p:cNvSpPr>
            <p:nvPr/>
          </p:nvSpPr>
          <p:spPr bwMode="auto">
            <a:xfrm>
              <a:off x="4267200" y="2209800"/>
              <a:ext cx="152400" cy="228600"/>
            </a:xfrm>
            <a:prstGeom prst="rect">
              <a:avLst/>
            </a:prstGeom>
            <a:solidFill>
              <a:srgbClr val="E3CD4B"/>
            </a:solidFill>
            <a:ln w="9525">
              <a:solidFill>
                <a:schemeClr val="tx1"/>
              </a:solidFill>
              <a:miter lim="800000"/>
              <a:headEnd/>
              <a:tailEnd/>
            </a:ln>
          </p:spPr>
          <p:txBody>
            <a:bodyPr wrap="none" lIns="91435" tIns="45718" rIns="91435" bIns="45718" anchor="ctr">
              <a:prstTxWarp prst="textNoShape">
                <a:avLst/>
              </a:prstTxWarp>
            </a:bodyPr>
            <a:lstStyle/>
            <a:p>
              <a:pPr algn="ctr"/>
              <a:r>
                <a:rPr lang="en-US" sz="800" b="0">
                  <a:latin typeface="Arial" charset="0"/>
                  <a:ea typeface="ＭＳ Ｐゴシック" pitchFamily="-108" charset="-128"/>
                  <a:cs typeface="ＭＳ Ｐゴシック" pitchFamily="-108" charset="-128"/>
                </a:rPr>
                <a:t>PM</a:t>
              </a:r>
            </a:p>
          </p:txBody>
        </p:sp>
        <p:sp>
          <p:nvSpPr>
            <p:cNvPr id="30820" name="Line 131"/>
            <p:cNvSpPr>
              <a:spLocks noChangeShapeType="1"/>
            </p:cNvSpPr>
            <p:nvPr/>
          </p:nvSpPr>
          <p:spPr bwMode="auto">
            <a:xfrm flipH="1">
              <a:off x="533400" y="2667000"/>
              <a:ext cx="1219200" cy="0"/>
            </a:xfrm>
            <a:prstGeom prst="line">
              <a:avLst/>
            </a:prstGeom>
            <a:noFill/>
            <a:ln w="38100">
              <a:solidFill>
                <a:srgbClr val="C12F32"/>
              </a:solidFill>
              <a:round/>
              <a:headEnd/>
              <a:tailEnd/>
            </a:ln>
          </p:spPr>
          <p:txBody>
            <a:bodyPr wrap="none" anchor="ctr">
              <a:prstTxWarp prst="textNoShape">
                <a:avLst/>
              </a:prstTxWarp>
            </a:bodyPr>
            <a:lstStyle/>
            <a:p>
              <a:endParaRPr lang="en-US"/>
            </a:p>
          </p:txBody>
        </p:sp>
        <p:sp>
          <p:nvSpPr>
            <p:cNvPr id="97" name="Line 132"/>
            <p:cNvSpPr>
              <a:spLocks noChangeShapeType="1"/>
            </p:cNvSpPr>
            <p:nvPr/>
          </p:nvSpPr>
          <p:spPr bwMode="auto">
            <a:xfrm>
              <a:off x="1373328" y="3429733"/>
              <a:ext cx="2663632" cy="0"/>
            </a:xfrm>
            <a:prstGeom prst="line">
              <a:avLst/>
            </a:prstGeom>
            <a:noFill/>
            <a:ln w="57150">
              <a:solidFill>
                <a:srgbClr val="E3CD4B"/>
              </a:solidFill>
              <a:round/>
              <a:headEnd/>
              <a:tailEnd/>
            </a:ln>
            <a:effectLst>
              <a:outerShdw blurRad="63500" dist="38099" dir="2700000" algn="ctr" rotWithShape="0">
                <a:srgbClr val="000000">
                  <a:alpha val="74998"/>
                </a:srgbClr>
              </a:outerShdw>
            </a:effectLst>
          </p:spPr>
          <p:txBody>
            <a:bodyPr wrap="none" anchor="ctr">
              <a:prstTxWarp prst="textNoShape">
                <a:avLst/>
              </a:prstTxWarp>
            </a:bodyPr>
            <a:lstStyle/>
            <a:p>
              <a:pPr>
                <a:defRPr/>
              </a:pPr>
              <a:endParaRPr lang="en-US" sz="800" b="0">
                <a:latin typeface="Arial" charset="0"/>
              </a:endParaRPr>
            </a:p>
          </p:txBody>
        </p:sp>
        <p:sp>
          <p:nvSpPr>
            <p:cNvPr id="30822" name="Rectangle 134"/>
            <p:cNvSpPr>
              <a:spLocks noChangeArrowheads="1"/>
            </p:cNvSpPr>
            <p:nvPr/>
          </p:nvSpPr>
          <p:spPr bwMode="auto">
            <a:xfrm>
              <a:off x="6400800" y="3717925"/>
              <a:ext cx="914400" cy="152400"/>
            </a:xfrm>
            <a:prstGeom prst="rect">
              <a:avLst/>
            </a:prstGeom>
            <a:solidFill>
              <a:schemeClr val="accent1"/>
            </a:solidFill>
            <a:ln w="9525">
              <a:solidFill>
                <a:schemeClr val="tx1"/>
              </a:solidFill>
              <a:miter lim="800000"/>
              <a:headEnd/>
              <a:tailEnd/>
            </a:ln>
          </p:spPr>
          <p:txBody>
            <a:bodyPr wrap="none" lIns="91435" tIns="45718" rIns="91435" bIns="45718" anchor="ctr">
              <a:prstTxWarp prst="textNoShape">
                <a:avLst/>
              </a:prstTxWarp>
            </a:bodyPr>
            <a:lstStyle/>
            <a:p>
              <a:pPr algn="ctr"/>
              <a:r>
                <a:rPr lang="en-US" sz="800" b="0">
                  <a:latin typeface="Arial" charset="0"/>
                  <a:ea typeface="ＭＳ Ｐゴシック" pitchFamily="-108" charset="-128"/>
                  <a:cs typeface="ＭＳ Ｐゴシック" pitchFamily="-108" charset="-128"/>
                </a:rPr>
                <a:t>FE PC5</a:t>
              </a:r>
            </a:p>
          </p:txBody>
        </p:sp>
        <p:sp>
          <p:nvSpPr>
            <p:cNvPr id="30823" name="Rectangle 135"/>
            <p:cNvSpPr>
              <a:spLocks noChangeArrowheads="1"/>
            </p:cNvSpPr>
            <p:nvPr/>
          </p:nvSpPr>
          <p:spPr bwMode="auto">
            <a:xfrm>
              <a:off x="6477000" y="3032125"/>
              <a:ext cx="838200" cy="457200"/>
            </a:xfrm>
            <a:prstGeom prst="rect">
              <a:avLst/>
            </a:prstGeom>
            <a:solidFill>
              <a:srgbClr val="CC6357"/>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824" name="Rectangle 136"/>
            <p:cNvSpPr>
              <a:spLocks noChangeArrowheads="1"/>
            </p:cNvSpPr>
            <p:nvPr/>
          </p:nvSpPr>
          <p:spPr bwMode="auto">
            <a:xfrm>
              <a:off x="6553200" y="3108325"/>
              <a:ext cx="76200" cy="304800"/>
            </a:xfrm>
            <a:prstGeom prst="rect">
              <a:avLst/>
            </a:prstGeom>
            <a:solidFill>
              <a:srgbClr val="E3CD4B"/>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825" name="Rectangle 137"/>
            <p:cNvSpPr>
              <a:spLocks noChangeArrowheads="1"/>
            </p:cNvSpPr>
            <p:nvPr/>
          </p:nvSpPr>
          <p:spPr bwMode="auto">
            <a:xfrm>
              <a:off x="6858000" y="3108325"/>
              <a:ext cx="76200" cy="304800"/>
            </a:xfrm>
            <a:prstGeom prst="rect">
              <a:avLst/>
            </a:prstGeom>
            <a:solidFill>
              <a:srgbClr val="E3CD4B"/>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826" name="Rectangle 138"/>
            <p:cNvSpPr>
              <a:spLocks noChangeArrowheads="1"/>
            </p:cNvSpPr>
            <p:nvPr/>
          </p:nvSpPr>
          <p:spPr bwMode="auto">
            <a:xfrm>
              <a:off x="7010400" y="3108325"/>
              <a:ext cx="76200" cy="304800"/>
            </a:xfrm>
            <a:prstGeom prst="rect">
              <a:avLst/>
            </a:prstGeom>
            <a:solidFill>
              <a:srgbClr val="E3CD4B"/>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827" name="Rectangle 139"/>
            <p:cNvSpPr>
              <a:spLocks noChangeArrowheads="1"/>
            </p:cNvSpPr>
            <p:nvPr/>
          </p:nvSpPr>
          <p:spPr bwMode="auto">
            <a:xfrm>
              <a:off x="7162800" y="3108325"/>
              <a:ext cx="76200" cy="304800"/>
            </a:xfrm>
            <a:prstGeom prst="rect">
              <a:avLst/>
            </a:prstGeom>
            <a:solidFill>
              <a:srgbClr val="E3CD4B"/>
            </a:solidFill>
            <a:ln w="9525">
              <a:solidFill>
                <a:schemeClr val="tx1"/>
              </a:solidFill>
              <a:miter lim="800000"/>
              <a:headEnd/>
              <a:tailEnd/>
            </a:ln>
          </p:spPr>
          <p:txBody>
            <a:bodyPr wrap="none" anchor="ctr">
              <a:prstTxWarp prst="textNoShape">
                <a:avLst/>
              </a:prstTxWarp>
            </a:bodyPr>
            <a:lstStyle/>
            <a:p>
              <a:endParaRPr lang="en-US" sz="800" b="0">
                <a:latin typeface="Arial" charset="0"/>
              </a:endParaRPr>
            </a:p>
          </p:txBody>
        </p:sp>
        <p:sp>
          <p:nvSpPr>
            <p:cNvPr id="30828" name="Rectangle 140"/>
            <p:cNvSpPr>
              <a:spLocks noChangeArrowheads="1"/>
            </p:cNvSpPr>
            <p:nvPr/>
          </p:nvSpPr>
          <p:spPr bwMode="auto">
            <a:xfrm>
              <a:off x="6553199" y="3284537"/>
              <a:ext cx="961527" cy="447452"/>
            </a:xfrm>
            <a:prstGeom prst="rect">
              <a:avLst/>
            </a:prstGeom>
            <a:noFill/>
            <a:ln w="9525">
              <a:noFill/>
              <a:miter lim="800000"/>
              <a:headEnd/>
              <a:tailEnd/>
            </a:ln>
          </p:spPr>
          <p:txBody>
            <a:bodyPr wrap="none" lIns="91435" tIns="45718" rIns="91435" bIns="45718">
              <a:prstTxWarp prst="textNoShape">
                <a:avLst/>
              </a:prstTxWarp>
              <a:spAutoFit/>
            </a:bodyPr>
            <a:lstStyle/>
            <a:p>
              <a:r>
                <a:rPr lang="en-US" sz="800">
                  <a:latin typeface="Arial" charset="0"/>
                  <a:ea typeface="ＭＳ Ｐゴシック" pitchFamily="-108" charset="-128"/>
                  <a:cs typeface="ＭＳ Ｐゴシック" pitchFamily="-108" charset="-128"/>
                </a:rPr>
                <a:t> cPCI</a:t>
              </a:r>
            </a:p>
          </p:txBody>
        </p:sp>
        <p:sp>
          <p:nvSpPr>
            <p:cNvPr id="30829" name="Line 141"/>
            <p:cNvSpPr>
              <a:spLocks noChangeShapeType="1"/>
            </p:cNvSpPr>
            <p:nvPr/>
          </p:nvSpPr>
          <p:spPr bwMode="auto">
            <a:xfrm>
              <a:off x="6553200" y="3260725"/>
              <a:ext cx="0" cy="457200"/>
            </a:xfrm>
            <a:prstGeom prst="line">
              <a:avLst/>
            </a:prstGeom>
            <a:noFill/>
            <a:ln w="57150">
              <a:solidFill>
                <a:srgbClr val="3F6BD2"/>
              </a:solidFill>
              <a:round/>
              <a:headEnd/>
              <a:tailEnd/>
            </a:ln>
          </p:spPr>
          <p:txBody>
            <a:bodyPr wrap="none" anchor="ctr">
              <a:prstTxWarp prst="textNoShape">
                <a:avLst/>
              </a:prstTxWarp>
            </a:bodyPr>
            <a:lstStyle/>
            <a:p>
              <a:endParaRPr lang="en-US"/>
            </a:p>
          </p:txBody>
        </p:sp>
        <p:sp>
          <p:nvSpPr>
            <p:cNvPr id="106" name="Rectangle 142"/>
            <p:cNvSpPr>
              <a:spLocks noChangeArrowheads="1"/>
            </p:cNvSpPr>
            <p:nvPr/>
          </p:nvSpPr>
          <p:spPr bwMode="auto">
            <a:xfrm>
              <a:off x="6399634" y="3564915"/>
              <a:ext cx="304415" cy="151667"/>
            </a:xfrm>
            <a:prstGeom prst="rect">
              <a:avLst/>
            </a:prstGeom>
            <a:solidFill>
              <a:srgbClr val="CC6357"/>
            </a:solidFill>
            <a:ln w="9525">
              <a:solidFill>
                <a:schemeClr val="tx1"/>
              </a:solidFill>
              <a:miter lim="800000"/>
              <a:headEnd/>
              <a:tailEnd/>
            </a:ln>
            <a:effectLst>
              <a:outerShdw blurRad="63500" dist="38099" dir="2700000" algn="ctr" rotWithShape="0">
                <a:srgbClr val="000000">
                  <a:alpha val="75000"/>
                </a:srgbClr>
              </a:outerShdw>
            </a:effectLst>
          </p:spPr>
          <p:txBody>
            <a:bodyPr wrap="none" anchor="ctr">
              <a:prstTxWarp prst="textNoShape">
                <a:avLst/>
              </a:prstTxWarp>
            </a:bodyPr>
            <a:lstStyle/>
            <a:p>
              <a:pPr>
                <a:defRPr/>
              </a:pPr>
              <a:endParaRPr lang="en-US" sz="800" b="0">
                <a:latin typeface="Arial" charset="0"/>
              </a:endParaRPr>
            </a:p>
          </p:txBody>
        </p:sp>
        <p:grpSp>
          <p:nvGrpSpPr>
            <p:cNvPr id="30831" name="Group 143"/>
            <p:cNvGrpSpPr>
              <a:grpSpLocks/>
            </p:cNvGrpSpPr>
            <p:nvPr/>
          </p:nvGrpSpPr>
          <p:grpSpPr bwMode="auto">
            <a:xfrm>
              <a:off x="7315202" y="2776542"/>
              <a:ext cx="1390653" cy="971551"/>
              <a:chOff x="912" y="1759"/>
              <a:chExt cx="876" cy="612"/>
            </a:xfrm>
          </p:grpSpPr>
          <p:sp>
            <p:nvSpPr>
              <p:cNvPr id="147" name="Rectangle 144"/>
              <p:cNvSpPr>
                <a:spLocks noChangeArrowheads="1"/>
              </p:cNvSpPr>
              <p:nvPr/>
            </p:nvSpPr>
            <p:spPr bwMode="auto">
              <a:xfrm>
                <a:off x="943" y="1807"/>
                <a:ext cx="253" cy="282"/>
              </a:xfrm>
              <a:prstGeom prst="rect">
                <a:avLst/>
              </a:prstGeom>
              <a:solidFill>
                <a:schemeClr val="folHlink"/>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48" name="Rectangle 145"/>
              <p:cNvSpPr>
                <a:spLocks noChangeArrowheads="1"/>
              </p:cNvSpPr>
              <p:nvPr/>
            </p:nvSpPr>
            <p:spPr bwMode="auto">
              <a:xfrm>
                <a:off x="974" y="1925"/>
                <a:ext cx="255" cy="280"/>
              </a:xfrm>
              <a:prstGeom prst="rect">
                <a:avLst/>
              </a:prstGeom>
              <a:solidFill>
                <a:schemeClr val="accent1"/>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49" name="Rectangle 146"/>
              <p:cNvSpPr>
                <a:spLocks noChangeArrowheads="1"/>
              </p:cNvSpPr>
              <p:nvPr/>
            </p:nvSpPr>
            <p:spPr bwMode="auto">
              <a:xfrm>
                <a:off x="1242" y="1925"/>
                <a:ext cx="255" cy="280"/>
              </a:xfrm>
              <a:prstGeom prst="rect">
                <a:avLst/>
              </a:prstGeom>
              <a:solidFill>
                <a:schemeClr val="accent1"/>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50" name="Rectangle 147"/>
              <p:cNvSpPr>
                <a:spLocks noChangeArrowheads="1"/>
              </p:cNvSpPr>
              <p:nvPr/>
            </p:nvSpPr>
            <p:spPr bwMode="auto">
              <a:xfrm>
                <a:off x="956" y="1759"/>
                <a:ext cx="253" cy="282"/>
              </a:xfrm>
              <a:prstGeom prst="rect">
                <a:avLst/>
              </a:prstGeom>
              <a:solidFill>
                <a:srgbClr val="E3CD4B"/>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51" name="Rectangle 148"/>
              <p:cNvSpPr>
                <a:spLocks noChangeArrowheads="1"/>
              </p:cNvSpPr>
              <p:nvPr/>
            </p:nvSpPr>
            <p:spPr bwMode="auto">
              <a:xfrm>
                <a:off x="1046" y="1759"/>
                <a:ext cx="257" cy="282"/>
              </a:xfrm>
              <a:prstGeom prst="rect">
                <a:avLst/>
              </a:prstGeom>
              <a:solidFill>
                <a:srgbClr val="E3CD4B"/>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52" name="Rectangle 149"/>
              <p:cNvSpPr>
                <a:spLocks noChangeArrowheads="1"/>
              </p:cNvSpPr>
              <p:nvPr/>
            </p:nvSpPr>
            <p:spPr bwMode="auto">
              <a:xfrm>
                <a:off x="1137" y="1759"/>
                <a:ext cx="253" cy="282"/>
              </a:xfrm>
              <a:prstGeom prst="rect">
                <a:avLst/>
              </a:prstGeom>
              <a:solidFill>
                <a:srgbClr val="E3CD4B"/>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53" name="Rectangle 150"/>
              <p:cNvSpPr>
                <a:spLocks noChangeArrowheads="1"/>
              </p:cNvSpPr>
              <p:nvPr/>
            </p:nvSpPr>
            <p:spPr bwMode="auto">
              <a:xfrm>
                <a:off x="1229" y="1759"/>
                <a:ext cx="255" cy="282"/>
              </a:xfrm>
              <a:prstGeom prst="rect">
                <a:avLst/>
              </a:prstGeom>
              <a:solidFill>
                <a:srgbClr val="E3CD4B"/>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54" name="Rectangle 151"/>
              <p:cNvSpPr>
                <a:spLocks noChangeArrowheads="1"/>
              </p:cNvSpPr>
              <p:nvPr/>
            </p:nvSpPr>
            <p:spPr bwMode="auto">
              <a:xfrm>
                <a:off x="974" y="2089"/>
                <a:ext cx="255" cy="282"/>
              </a:xfrm>
              <a:prstGeom prst="rect">
                <a:avLst/>
              </a:prstGeom>
              <a:solidFill>
                <a:srgbClr val="E3CD4B"/>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55" name="Line 152"/>
              <p:cNvSpPr>
                <a:spLocks noChangeShapeType="1"/>
              </p:cNvSpPr>
              <p:nvPr/>
            </p:nvSpPr>
            <p:spPr bwMode="auto">
              <a:xfrm>
                <a:off x="913" y="1807"/>
                <a:ext cx="479" cy="0"/>
              </a:xfrm>
              <a:prstGeom prst="line">
                <a:avLst/>
              </a:prstGeom>
              <a:noFill/>
              <a:ln w="38100">
                <a:solidFill>
                  <a:schemeClr val="bg2"/>
                </a:solidFill>
                <a:round/>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30880" name="Rectangle 153"/>
              <p:cNvSpPr>
                <a:spLocks noChangeArrowheads="1"/>
              </p:cNvSpPr>
              <p:nvPr/>
            </p:nvSpPr>
            <p:spPr bwMode="auto">
              <a:xfrm>
                <a:off x="1104" y="1977"/>
                <a:ext cx="684" cy="282"/>
              </a:xfrm>
              <a:prstGeom prst="rect">
                <a:avLst/>
              </a:prstGeom>
              <a:noFill/>
              <a:ln w="9525">
                <a:noFill/>
                <a:miter lim="800000"/>
                <a:headEnd/>
                <a:tailEnd/>
              </a:ln>
            </p:spPr>
            <p:txBody>
              <a:bodyPr wrap="none" lIns="91435" tIns="45718" rIns="91435" bIns="45718">
                <a:prstTxWarp prst="textNoShape">
                  <a:avLst/>
                </a:prstTxWarp>
                <a:spAutoFit/>
              </a:bodyPr>
              <a:lstStyle/>
              <a:p>
                <a:r>
                  <a:rPr lang="en-US" sz="800">
                    <a:latin typeface="Arial" charset="0"/>
                    <a:ea typeface="ＭＳ Ｐゴシック" pitchFamily="-108" charset="-128"/>
                    <a:cs typeface="ＭＳ Ｐゴシック" pitchFamily="-108" charset="-128"/>
                  </a:rPr>
                  <a:t> ac240</a:t>
                </a:r>
              </a:p>
            </p:txBody>
          </p:sp>
        </p:grpSp>
        <p:sp>
          <p:nvSpPr>
            <p:cNvPr id="108" name="Rectangle 154"/>
            <p:cNvSpPr>
              <a:spLocks noChangeArrowheads="1"/>
            </p:cNvSpPr>
            <p:nvPr/>
          </p:nvSpPr>
          <p:spPr bwMode="auto">
            <a:xfrm>
              <a:off x="6399634" y="3185746"/>
              <a:ext cx="304415" cy="151667"/>
            </a:xfrm>
            <a:prstGeom prst="rect">
              <a:avLst/>
            </a:prstGeom>
            <a:solidFill>
              <a:srgbClr val="CC6357"/>
            </a:solidFill>
            <a:ln w="9525">
              <a:solidFill>
                <a:schemeClr val="tx1"/>
              </a:solidFill>
              <a:miter lim="800000"/>
              <a:headEnd/>
              <a:tailEnd/>
            </a:ln>
            <a:effectLst>
              <a:outerShdw blurRad="63500" dist="38099" dir="2700000" algn="ctr" rotWithShape="0">
                <a:srgbClr val="000000">
                  <a:alpha val="75000"/>
                </a:srgbClr>
              </a:outerShdw>
            </a:effectLst>
          </p:spPr>
          <p:txBody>
            <a:bodyPr wrap="none" anchor="ctr">
              <a:prstTxWarp prst="textNoShape">
                <a:avLst/>
              </a:prstTxWarp>
            </a:bodyPr>
            <a:lstStyle/>
            <a:p>
              <a:pPr>
                <a:defRPr/>
              </a:pPr>
              <a:endParaRPr lang="en-US" sz="800" b="0">
                <a:latin typeface="Arial" charset="0"/>
              </a:endParaRPr>
            </a:p>
          </p:txBody>
        </p:sp>
        <p:sp>
          <p:nvSpPr>
            <p:cNvPr id="109" name="Line 155"/>
            <p:cNvSpPr>
              <a:spLocks noChangeShapeType="1"/>
            </p:cNvSpPr>
            <p:nvPr/>
          </p:nvSpPr>
          <p:spPr bwMode="auto">
            <a:xfrm>
              <a:off x="7164132" y="3429733"/>
              <a:ext cx="608830" cy="0"/>
            </a:xfrm>
            <a:prstGeom prst="line">
              <a:avLst/>
            </a:prstGeom>
            <a:noFill/>
            <a:ln w="57150">
              <a:solidFill>
                <a:srgbClr val="E3CD4B"/>
              </a:solidFill>
              <a:round/>
              <a:headEnd/>
              <a:tailEnd/>
            </a:ln>
            <a:effectLst>
              <a:outerShdw blurRad="63500" dist="38099" dir="2700000" algn="ctr" rotWithShape="0">
                <a:srgbClr val="000000">
                  <a:alpha val="74998"/>
                </a:srgbClr>
              </a:outerShdw>
            </a:effectLst>
          </p:spPr>
          <p:txBody>
            <a:bodyPr wrap="none" anchor="ctr">
              <a:prstTxWarp prst="textNoShape">
                <a:avLst/>
              </a:prstTxWarp>
            </a:bodyPr>
            <a:lstStyle/>
            <a:p>
              <a:pPr>
                <a:defRPr/>
              </a:pPr>
              <a:endParaRPr lang="en-US" sz="800" b="0">
                <a:latin typeface="Arial" charset="0"/>
              </a:endParaRPr>
            </a:p>
          </p:txBody>
        </p:sp>
        <p:sp>
          <p:nvSpPr>
            <p:cNvPr id="30834" name="Line 156"/>
            <p:cNvSpPr>
              <a:spLocks noChangeShapeType="1"/>
            </p:cNvSpPr>
            <p:nvPr/>
          </p:nvSpPr>
          <p:spPr bwMode="auto">
            <a:xfrm flipV="1">
              <a:off x="2362200" y="2438400"/>
              <a:ext cx="0" cy="381000"/>
            </a:xfrm>
            <a:prstGeom prst="line">
              <a:avLst/>
            </a:prstGeom>
            <a:noFill/>
            <a:ln w="38100">
              <a:solidFill>
                <a:schemeClr val="bg2"/>
              </a:solidFill>
              <a:round/>
              <a:headEnd/>
              <a:tailEnd/>
            </a:ln>
          </p:spPr>
          <p:txBody>
            <a:bodyPr wrap="none" anchor="ctr">
              <a:prstTxWarp prst="textNoShape">
                <a:avLst/>
              </a:prstTxWarp>
            </a:bodyPr>
            <a:lstStyle/>
            <a:p>
              <a:endParaRPr lang="en-US"/>
            </a:p>
          </p:txBody>
        </p:sp>
        <p:sp>
          <p:nvSpPr>
            <p:cNvPr id="30835" name="Line 157"/>
            <p:cNvSpPr>
              <a:spLocks noChangeShapeType="1"/>
            </p:cNvSpPr>
            <p:nvPr/>
          </p:nvSpPr>
          <p:spPr bwMode="auto">
            <a:xfrm flipV="1">
              <a:off x="2819400" y="2438400"/>
              <a:ext cx="0" cy="381000"/>
            </a:xfrm>
            <a:prstGeom prst="line">
              <a:avLst/>
            </a:prstGeom>
            <a:noFill/>
            <a:ln w="38100">
              <a:solidFill>
                <a:schemeClr val="bg2"/>
              </a:solidFill>
              <a:round/>
              <a:headEnd/>
              <a:tailEnd/>
            </a:ln>
          </p:spPr>
          <p:txBody>
            <a:bodyPr wrap="none" anchor="ctr">
              <a:prstTxWarp prst="textNoShape">
                <a:avLst/>
              </a:prstTxWarp>
            </a:bodyPr>
            <a:lstStyle/>
            <a:p>
              <a:endParaRPr lang="en-US"/>
            </a:p>
          </p:txBody>
        </p:sp>
        <p:sp>
          <p:nvSpPr>
            <p:cNvPr id="30836" name="Line 158"/>
            <p:cNvSpPr>
              <a:spLocks noChangeShapeType="1"/>
            </p:cNvSpPr>
            <p:nvPr/>
          </p:nvSpPr>
          <p:spPr bwMode="auto">
            <a:xfrm flipV="1">
              <a:off x="3124200" y="2438400"/>
              <a:ext cx="0" cy="381000"/>
            </a:xfrm>
            <a:prstGeom prst="line">
              <a:avLst/>
            </a:prstGeom>
            <a:noFill/>
            <a:ln w="38100">
              <a:solidFill>
                <a:schemeClr val="bg2"/>
              </a:solidFill>
              <a:round/>
              <a:headEnd/>
              <a:tailEnd/>
            </a:ln>
          </p:spPr>
          <p:txBody>
            <a:bodyPr wrap="none" anchor="ctr">
              <a:prstTxWarp prst="textNoShape">
                <a:avLst/>
              </a:prstTxWarp>
            </a:bodyPr>
            <a:lstStyle/>
            <a:p>
              <a:endParaRPr lang="en-US"/>
            </a:p>
          </p:txBody>
        </p:sp>
        <p:sp>
          <p:nvSpPr>
            <p:cNvPr id="30837" name="Line 159"/>
            <p:cNvSpPr>
              <a:spLocks noChangeShapeType="1"/>
            </p:cNvSpPr>
            <p:nvPr/>
          </p:nvSpPr>
          <p:spPr bwMode="auto">
            <a:xfrm flipV="1">
              <a:off x="3581400" y="2438400"/>
              <a:ext cx="0" cy="381000"/>
            </a:xfrm>
            <a:prstGeom prst="line">
              <a:avLst/>
            </a:prstGeom>
            <a:noFill/>
            <a:ln w="38100">
              <a:solidFill>
                <a:schemeClr val="bg2"/>
              </a:solidFill>
              <a:round/>
              <a:headEnd/>
              <a:tailEnd/>
            </a:ln>
          </p:spPr>
          <p:txBody>
            <a:bodyPr wrap="none" anchor="ctr">
              <a:prstTxWarp prst="textNoShape">
                <a:avLst/>
              </a:prstTxWarp>
            </a:bodyPr>
            <a:lstStyle/>
            <a:p>
              <a:endParaRPr lang="en-US"/>
            </a:p>
          </p:txBody>
        </p:sp>
        <p:sp>
          <p:nvSpPr>
            <p:cNvPr id="30838" name="Line 160"/>
            <p:cNvSpPr>
              <a:spLocks noChangeShapeType="1"/>
            </p:cNvSpPr>
            <p:nvPr/>
          </p:nvSpPr>
          <p:spPr bwMode="auto">
            <a:xfrm flipV="1">
              <a:off x="3886200" y="2438400"/>
              <a:ext cx="0" cy="381000"/>
            </a:xfrm>
            <a:prstGeom prst="line">
              <a:avLst/>
            </a:prstGeom>
            <a:noFill/>
            <a:ln w="38100">
              <a:solidFill>
                <a:schemeClr val="bg2"/>
              </a:solidFill>
              <a:round/>
              <a:headEnd/>
              <a:tailEnd/>
            </a:ln>
          </p:spPr>
          <p:txBody>
            <a:bodyPr wrap="none" anchor="ctr">
              <a:prstTxWarp prst="textNoShape">
                <a:avLst/>
              </a:prstTxWarp>
            </a:bodyPr>
            <a:lstStyle/>
            <a:p>
              <a:endParaRPr lang="en-US"/>
            </a:p>
          </p:txBody>
        </p:sp>
        <p:sp>
          <p:nvSpPr>
            <p:cNvPr id="30839" name="Line 161"/>
            <p:cNvSpPr>
              <a:spLocks noChangeShapeType="1"/>
            </p:cNvSpPr>
            <p:nvPr/>
          </p:nvSpPr>
          <p:spPr bwMode="auto">
            <a:xfrm flipV="1">
              <a:off x="4343400" y="2438400"/>
              <a:ext cx="0" cy="381000"/>
            </a:xfrm>
            <a:prstGeom prst="line">
              <a:avLst/>
            </a:prstGeom>
            <a:noFill/>
            <a:ln w="38100">
              <a:solidFill>
                <a:schemeClr val="bg2"/>
              </a:solidFill>
              <a:round/>
              <a:headEnd/>
              <a:tailEnd/>
            </a:ln>
          </p:spPr>
          <p:txBody>
            <a:bodyPr wrap="none" anchor="ctr">
              <a:prstTxWarp prst="textNoShape">
                <a:avLst/>
              </a:prstTxWarp>
            </a:bodyPr>
            <a:lstStyle/>
            <a:p>
              <a:endParaRPr lang="en-US"/>
            </a:p>
          </p:txBody>
        </p:sp>
        <p:sp>
          <p:nvSpPr>
            <p:cNvPr id="30840" name="Rectangle 162"/>
            <p:cNvSpPr>
              <a:spLocks noChangeArrowheads="1"/>
            </p:cNvSpPr>
            <p:nvPr/>
          </p:nvSpPr>
          <p:spPr bwMode="auto">
            <a:xfrm>
              <a:off x="7391400" y="2209800"/>
              <a:ext cx="152400" cy="228600"/>
            </a:xfrm>
            <a:prstGeom prst="rect">
              <a:avLst/>
            </a:prstGeom>
            <a:solidFill>
              <a:srgbClr val="E3CD4B"/>
            </a:solidFill>
            <a:ln w="9525">
              <a:solidFill>
                <a:schemeClr val="tx1"/>
              </a:solidFill>
              <a:miter lim="800000"/>
              <a:headEnd/>
              <a:tailEnd/>
            </a:ln>
          </p:spPr>
          <p:txBody>
            <a:bodyPr wrap="none" lIns="91435" tIns="45718" rIns="91435" bIns="45718" anchor="ctr">
              <a:prstTxWarp prst="textNoShape">
                <a:avLst/>
              </a:prstTxWarp>
            </a:bodyPr>
            <a:lstStyle/>
            <a:p>
              <a:pPr algn="ctr"/>
              <a:r>
                <a:rPr lang="en-US" sz="800" b="0">
                  <a:latin typeface="Arial" charset="0"/>
                  <a:ea typeface="ＭＳ Ｐゴシック" pitchFamily="-108" charset="-128"/>
                  <a:cs typeface="ＭＳ Ｐゴシック" pitchFamily="-108" charset="-128"/>
                </a:rPr>
                <a:t>PM</a:t>
              </a:r>
            </a:p>
          </p:txBody>
        </p:sp>
        <p:sp>
          <p:nvSpPr>
            <p:cNvPr id="30841" name="Rectangle 163"/>
            <p:cNvSpPr>
              <a:spLocks noChangeArrowheads="1"/>
            </p:cNvSpPr>
            <p:nvPr/>
          </p:nvSpPr>
          <p:spPr bwMode="auto">
            <a:xfrm>
              <a:off x="7848600" y="2209800"/>
              <a:ext cx="152400" cy="228600"/>
            </a:xfrm>
            <a:prstGeom prst="rect">
              <a:avLst/>
            </a:prstGeom>
            <a:solidFill>
              <a:srgbClr val="E3CD4B"/>
            </a:solidFill>
            <a:ln w="9525">
              <a:solidFill>
                <a:schemeClr val="tx1"/>
              </a:solidFill>
              <a:miter lim="800000"/>
              <a:headEnd/>
              <a:tailEnd/>
            </a:ln>
          </p:spPr>
          <p:txBody>
            <a:bodyPr wrap="none" lIns="91435" tIns="45718" rIns="91435" bIns="45718" anchor="ctr">
              <a:prstTxWarp prst="textNoShape">
                <a:avLst/>
              </a:prstTxWarp>
            </a:bodyPr>
            <a:lstStyle/>
            <a:p>
              <a:pPr algn="ctr"/>
              <a:r>
                <a:rPr lang="en-US" sz="800" b="0">
                  <a:latin typeface="Arial" charset="0"/>
                  <a:ea typeface="ＭＳ Ｐゴシック" pitchFamily="-108" charset="-128"/>
                  <a:cs typeface="ＭＳ Ｐゴシック" pitchFamily="-108" charset="-128"/>
                </a:rPr>
                <a:t>PM</a:t>
              </a:r>
            </a:p>
          </p:txBody>
        </p:sp>
        <p:sp>
          <p:nvSpPr>
            <p:cNvPr id="30842" name="Line 164"/>
            <p:cNvSpPr>
              <a:spLocks noChangeShapeType="1"/>
            </p:cNvSpPr>
            <p:nvPr/>
          </p:nvSpPr>
          <p:spPr bwMode="auto">
            <a:xfrm flipV="1">
              <a:off x="7467600" y="2514600"/>
              <a:ext cx="0" cy="381000"/>
            </a:xfrm>
            <a:prstGeom prst="line">
              <a:avLst/>
            </a:prstGeom>
            <a:noFill/>
            <a:ln w="38100">
              <a:solidFill>
                <a:schemeClr val="bg2"/>
              </a:solidFill>
              <a:round/>
              <a:headEnd/>
              <a:tailEnd/>
            </a:ln>
          </p:spPr>
          <p:txBody>
            <a:bodyPr wrap="none" anchor="ctr">
              <a:prstTxWarp prst="textNoShape">
                <a:avLst/>
              </a:prstTxWarp>
            </a:bodyPr>
            <a:lstStyle/>
            <a:p>
              <a:endParaRPr lang="en-US"/>
            </a:p>
          </p:txBody>
        </p:sp>
        <p:sp>
          <p:nvSpPr>
            <p:cNvPr id="30843" name="Line 165"/>
            <p:cNvSpPr>
              <a:spLocks noChangeShapeType="1"/>
            </p:cNvSpPr>
            <p:nvPr/>
          </p:nvSpPr>
          <p:spPr bwMode="auto">
            <a:xfrm flipV="1">
              <a:off x="7924800" y="2514600"/>
              <a:ext cx="0" cy="381000"/>
            </a:xfrm>
            <a:prstGeom prst="line">
              <a:avLst/>
            </a:prstGeom>
            <a:noFill/>
            <a:ln w="38100">
              <a:solidFill>
                <a:schemeClr val="bg2"/>
              </a:solidFill>
              <a:round/>
              <a:headEnd/>
              <a:tailEnd/>
            </a:ln>
          </p:spPr>
          <p:txBody>
            <a:bodyPr wrap="none" anchor="ctr">
              <a:prstTxWarp prst="textNoShape">
                <a:avLst/>
              </a:prstTxWarp>
            </a:bodyPr>
            <a:lstStyle/>
            <a:p>
              <a:endParaRPr lang="en-US"/>
            </a:p>
          </p:txBody>
        </p:sp>
        <p:sp>
          <p:nvSpPr>
            <p:cNvPr id="30844" name="Line 166"/>
            <p:cNvSpPr>
              <a:spLocks noChangeShapeType="1"/>
            </p:cNvSpPr>
            <p:nvPr/>
          </p:nvSpPr>
          <p:spPr bwMode="auto">
            <a:xfrm flipH="1" flipV="1">
              <a:off x="1752600" y="2667000"/>
              <a:ext cx="0" cy="152400"/>
            </a:xfrm>
            <a:prstGeom prst="line">
              <a:avLst/>
            </a:prstGeom>
            <a:noFill/>
            <a:ln w="38100">
              <a:solidFill>
                <a:srgbClr val="C12F32"/>
              </a:solidFill>
              <a:round/>
              <a:headEnd/>
              <a:tailEnd/>
            </a:ln>
          </p:spPr>
          <p:txBody>
            <a:bodyPr wrap="none" anchor="ctr">
              <a:prstTxWarp prst="textNoShape">
                <a:avLst/>
              </a:prstTxWarp>
            </a:bodyPr>
            <a:lstStyle/>
            <a:p>
              <a:endParaRPr lang="en-US"/>
            </a:p>
          </p:txBody>
        </p:sp>
        <p:sp>
          <p:nvSpPr>
            <p:cNvPr id="30845" name="Line 167"/>
            <p:cNvSpPr>
              <a:spLocks noChangeShapeType="1"/>
            </p:cNvSpPr>
            <p:nvPr/>
          </p:nvSpPr>
          <p:spPr bwMode="auto">
            <a:xfrm flipH="1">
              <a:off x="1295400" y="2667000"/>
              <a:ext cx="1219200" cy="0"/>
            </a:xfrm>
            <a:prstGeom prst="line">
              <a:avLst/>
            </a:prstGeom>
            <a:noFill/>
            <a:ln w="38100">
              <a:solidFill>
                <a:srgbClr val="C12F32"/>
              </a:solidFill>
              <a:round/>
              <a:headEnd/>
              <a:tailEnd/>
            </a:ln>
          </p:spPr>
          <p:txBody>
            <a:bodyPr wrap="none" anchor="ctr">
              <a:prstTxWarp prst="textNoShape">
                <a:avLst/>
              </a:prstTxWarp>
            </a:bodyPr>
            <a:lstStyle/>
            <a:p>
              <a:endParaRPr lang="en-US"/>
            </a:p>
          </p:txBody>
        </p:sp>
        <p:sp>
          <p:nvSpPr>
            <p:cNvPr id="30846" name="Line 168"/>
            <p:cNvSpPr>
              <a:spLocks noChangeShapeType="1"/>
            </p:cNvSpPr>
            <p:nvPr/>
          </p:nvSpPr>
          <p:spPr bwMode="auto">
            <a:xfrm flipH="1" flipV="1">
              <a:off x="2514600" y="2667000"/>
              <a:ext cx="0" cy="152400"/>
            </a:xfrm>
            <a:prstGeom prst="line">
              <a:avLst/>
            </a:prstGeom>
            <a:noFill/>
            <a:ln w="38100">
              <a:solidFill>
                <a:srgbClr val="C12F32"/>
              </a:solidFill>
              <a:round/>
              <a:headEnd/>
              <a:tailEnd/>
            </a:ln>
          </p:spPr>
          <p:txBody>
            <a:bodyPr wrap="none" anchor="ctr">
              <a:prstTxWarp prst="textNoShape">
                <a:avLst/>
              </a:prstTxWarp>
            </a:bodyPr>
            <a:lstStyle/>
            <a:p>
              <a:endParaRPr lang="en-US"/>
            </a:p>
          </p:txBody>
        </p:sp>
        <p:sp>
          <p:nvSpPr>
            <p:cNvPr id="30847" name="Line 169"/>
            <p:cNvSpPr>
              <a:spLocks noChangeShapeType="1"/>
            </p:cNvSpPr>
            <p:nvPr/>
          </p:nvSpPr>
          <p:spPr bwMode="auto">
            <a:xfrm flipH="1">
              <a:off x="2057400" y="2667000"/>
              <a:ext cx="1219200" cy="0"/>
            </a:xfrm>
            <a:prstGeom prst="line">
              <a:avLst/>
            </a:prstGeom>
            <a:noFill/>
            <a:ln w="38100">
              <a:solidFill>
                <a:srgbClr val="C12F32"/>
              </a:solidFill>
              <a:round/>
              <a:headEnd/>
              <a:tailEnd/>
            </a:ln>
          </p:spPr>
          <p:txBody>
            <a:bodyPr wrap="none" anchor="ctr">
              <a:prstTxWarp prst="textNoShape">
                <a:avLst/>
              </a:prstTxWarp>
            </a:bodyPr>
            <a:lstStyle/>
            <a:p>
              <a:endParaRPr lang="en-US"/>
            </a:p>
          </p:txBody>
        </p:sp>
        <p:sp>
          <p:nvSpPr>
            <p:cNvPr id="30848" name="Line 170"/>
            <p:cNvSpPr>
              <a:spLocks noChangeShapeType="1"/>
            </p:cNvSpPr>
            <p:nvPr/>
          </p:nvSpPr>
          <p:spPr bwMode="auto">
            <a:xfrm flipH="1" flipV="1">
              <a:off x="3276600" y="2667000"/>
              <a:ext cx="0" cy="152400"/>
            </a:xfrm>
            <a:prstGeom prst="line">
              <a:avLst/>
            </a:prstGeom>
            <a:noFill/>
            <a:ln w="38100">
              <a:solidFill>
                <a:srgbClr val="C12F32"/>
              </a:solidFill>
              <a:round/>
              <a:headEnd/>
              <a:tailEnd/>
            </a:ln>
          </p:spPr>
          <p:txBody>
            <a:bodyPr wrap="none" anchor="ctr">
              <a:prstTxWarp prst="textNoShape">
                <a:avLst/>
              </a:prstTxWarp>
            </a:bodyPr>
            <a:lstStyle/>
            <a:p>
              <a:endParaRPr lang="en-US"/>
            </a:p>
          </p:txBody>
        </p:sp>
        <p:sp>
          <p:nvSpPr>
            <p:cNvPr id="30849" name="Line 171"/>
            <p:cNvSpPr>
              <a:spLocks noChangeShapeType="1"/>
            </p:cNvSpPr>
            <p:nvPr/>
          </p:nvSpPr>
          <p:spPr bwMode="auto">
            <a:xfrm flipH="1">
              <a:off x="2819400" y="2667000"/>
              <a:ext cx="1219200" cy="0"/>
            </a:xfrm>
            <a:prstGeom prst="line">
              <a:avLst/>
            </a:prstGeom>
            <a:noFill/>
            <a:ln w="38100">
              <a:solidFill>
                <a:srgbClr val="C12F32"/>
              </a:solidFill>
              <a:round/>
              <a:headEnd/>
              <a:tailEnd/>
            </a:ln>
          </p:spPr>
          <p:txBody>
            <a:bodyPr wrap="none" anchor="ctr">
              <a:prstTxWarp prst="textNoShape">
                <a:avLst/>
              </a:prstTxWarp>
            </a:bodyPr>
            <a:lstStyle/>
            <a:p>
              <a:endParaRPr lang="en-US"/>
            </a:p>
          </p:txBody>
        </p:sp>
        <p:sp>
          <p:nvSpPr>
            <p:cNvPr id="30850" name="Line 172"/>
            <p:cNvSpPr>
              <a:spLocks noChangeShapeType="1"/>
            </p:cNvSpPr>
            <p:nvPr/>
          </p:nvSpPr>
          <p:spPr bwMode="auto">
            <a:xfrm flipH="1" flipV="1">
              <a:off x="4038600" y="2667000"/>
              <a:ext cx="0" cy="152400"/>
            </a:xfrm>
            <a:prstGeom prst="line">
              <a:avLst/>
            </a:prstGeom>
            <a:noFill/>
            <a:ln w="38100">
              <a:solidFill>
                <a:srgbClr val="C12F32"/>
              </a:solidFill>
              <a:round/>
              <a:headEnd/>
              <a:tailEnd/>
            </a:ln>
          </p:spPr>
          <p:txBody>
            <a:bodyPr wrap="none" anchor="ctr">
              <a:prstTxWarp prst="textNoShape">
                <a:avLst/>
              </a:prstTxWarp>
            </a:bodyPr>
            <a:lstStyle/>
            <a:p>
              <a:endParaRPr lang="en-US"/>
            </a:p>
          </p:txBody>
        </p:sp>
        <p:sp>
          <p:nvSpPr>
            <p:cNvPr id="30851" name="Line 173"/>
            <p:cNvSpPr>
              <a:spLocks noChangeShapeType="1"/>
            </p:cNvSpPr>
            <p:nvPr/>
          </p:nvSpPr>
          <p:spPr bwMode="auto">
            <a:xfrm flipH="1">
              <a:off x="6400800" y="2667000"/>
              <a:ext cx="1219200" cy="0"/>
            </a:xfrm>
            <a:prstGeom prst="line">
              <a:avLst/>
            </a:prstGeom>
            <a:noFill/>
            <a:ln w="38100">
              <a:solidFill>
                <a:srgbClr val="C12F32"/>
              </a:solidFill>
              <a:round/>
              <a:headEnd/>
              <a:tailEnd/>
            </a:ln>
          </p:spPr>
          <p:txBody>
            <a:bodyPr wrap="none" anchor="ctr">
              <a:prstTxWarp prst="textNoShape">
                <a:avLst/>
              </a:prstTxWarp>
            </a:bodyPr>
            <a:lstStyle/>
            <a:p>
              <a:endParaRPr lang="en-US"/>
            </a:p>
          </p:txBody>
        </p:sp>
        <p:sp>
          <p:nvSpPr>
            <p:cNvPr id="30852" name="Line 174"/>
            <p:cNvSpPr>
              <a:spLocks noChangeShapeType="1"/>
            </p:cNvSpPr>
            <p:nvPr/>
          </p:nvSpPr>
          <p:spPr bwMode="auto">
            <a:xfrm flipH="1" flipV="1">
              <a:off x="7620000" y="2667000"/>
              <a:ext cx="0" cy="152400"/>
            </a:xfrm>
            <a:prstGeom prst="line">
              <a:avLst/>
            </a:prstGeom>
            <a:noFill/>
            <a:ln w="38100">
              <a:solidFill>
                <a:srgbClr val="C12F32"/>
              </a:solidFill>
              <a:round/>
              <a:headEnd/>
              <a:tailEnd/>
            </a:ln>
          </p:spPr>
          <p:txBody>
            <a:bodyPr wrap="none" anchor="ctr">
              <a:prstTxWarp prst="textNoShape">
                <a:avLst/>
              </a:prstTxWarp>
            </a:bodyPr>
            <a:lstStyle/>
            <a:p>
              <a:endParaRPr lang="en-US"/>
            </a:p>
          </p:txBody>
        </p:sp>
        <p:sp>
          <p:nvSpPr>
            <p:cNvPr id="30853" name="Freeform 175"/>
            <p:cNvSpPr>
              <a:spLocks/>
            </p:cNvSpPr>
            <p:nvPr/>
          </p:nvSpPr>
          <p:spPr bwMode="auto">
            <a:xfrm flipH="1">
              <a:off x="5245100" y="3886200"/>
              <a:ext cx="1917700" cy="533400"/>
            </a:xfrm>
            <a:custGeom>
              <a:avLst/>
              <a:gdLst>
                <a:gd name="T0" fmla="*/ 0 w 1736"/>
                <a:gd name="T1" fmla="*/ 0 h 336"/>
                <a:gd name="T2" fmla="*/ 2147483647 w 1736"/>
                <a:gd name="T3" fmla="*/ 2147483647 h 336"/>
                <a:gd name="T4" fmla="*/ 2147483647 w 1736"/>
                <a:gd name="T5" fmla="*/ 2147483647 h 336"/>
                <a:gd name="T6" fmla="*/ 2147483647 w 1736"/>
                <a:gd name="T7" fmla="*/ 2147483647 h 336"/>
                <a:gd name="T8" fmla="*/ 0 60000 65536"/>
                <a:gd name="T9" fmla="*/ 0 60000 65536"/>
                <a:gd name="T10" fmla="*/ 0 60000 65536"/>
                <a:gd name="T11" fmla="*/ 0 60000 65536"/>
                <a:gd name="T12" fmla="*/ 0 w 1736"/>
                <a:gd name="T13" fmla="*/ 0 h 336"/>
                <a:gd name="T14" fmla="*/ 1736 w 1736"/>
                <a:gd name="T15" fmla="*/ 336 h 336"/>
              </a:gdLst>
              <a:ahLst/>
              <a:cxnLst>
                <a:cxn ang="T8">
                  <a:pos x="T0" y="T1"/>
                </a:cxn>
                <a:cxn ang="T9">
                  <a:pos x="T2" y="T3"/>
                </a:cxn>
                <a:cxn ang="T10">
                  <a:pos x="T4" y="T5"/>
                </a:cxn>
                <a:cxn ang="T11">
                  <a:pos x="T6" y="T7"/>
                </a:cxn>
              </a:cxnLst>
              <a:rect l="T12" t="T13" r="T14" b="T15"/>
              <a:pathLst>
                <a:path w="1736" h="336">
                  <a:moveTo>
                    <a:pt x="0" y="0"/>
                  </a:moveTo>
                  <a:cubicBezTo>
                    <a:pt x="112" y="56"/>
                    <a:pt x="224" y="112"/>
                    <a:pt x="480" y="144"/>
                  </a:cubicBezTo>
                  <a:cubicBezTo>
                    <a:pt x="736" y="176"/>
                    <a:pt x="1336" y="160"/>
                    <a:pt x="1536" y="192"/>
                  </a:cubicBezTo>
                  <a:cubicBezTo>
                    <a:pt x="1736" y="224"/>
                    <a:pt x="1656" y="312"/>
                    <a:pt x="1680" y="336"/>
                  </a:cubicBezTo>
                </a:path>
              </a:pathLst>
            </a:custGeom>
            <a:noFill/>
            <a:ln w="9525">
              <a:solidFill>
                <a:schemeClr val="tx1"/>
              </a:solidFill>
              <a:round/>
              <a:headEnd/>
              <a:tailEnd/>
            </a:ln>
          </p:spPr>
          <p:txBody>
            <a:bodyPr wrap="none" anchor="ctr">
              <a:prstTxWarp prst="textNoShape">
                <a:avLst/>
              </a:prstTxWarp>
            </a:bodyPr>
            <a:lstStyle/>
            <a:p>
              <a:endParaRPr lang="en-US" sz="800" b="0">
                <a:latin typeface="Arial" charset="0"/>
              </a:endParaRPr>
            </a:p>
          </p:txBody>
        </p:sp>
        <p:grpSp>
          <p:nvGrpSpPr>
            <p:cNvPr id="30854" name="Group 176"/>
            <p:cNvGrpSpPr>
              <a:grpSpLocks/>
            </p:cNvGrpSpPr>
            <p:nvPr/>
          </p:nvGrpSpPr>
          <p:grpSpPr bwMode="auto">
            <a:xfrm>
              <a:off x="8191502" y="2792417"/>
              <a:ext cx="1390653" cy="971551"/>
              <a:chOff x="912" y="1759"/>
              <a:chExt cx="876" cy="612"/>
            </a:xfrm>
          </p:grpSpPr>
          <p:sp>
            <p:nvSpPr>
              <p:cNvPr id="137" name="Rectangle 177"/>
              <p:cNvSpPr>
                <a:spLocks noChangeArrowheads="1"/>
              </p:cNvSpPr>
              <p:nvPr/>
            </p:nvSpPr>
            <p:spPr bwMode="auto">
              <a:xfrm>
                <a:off x="943" y="1807"/>
                <a:ext cx="253" cy="280"/>
              </a:xfrm>
              <a:prstGeom prst="rect">
                <a:avLst/>
              </a:prstGeom>
              <a:solidFill>
                <a:schemeClr val="folHlink"/>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38" name="Rectangle 178"/>
              <p:cNvSpPr>
                <a:spLocks noChangeArrowheads="1"/>
              </p:cNvSpPr>
              <p:nvPr/>
            </p:nvSpPr>
            <p:spPr bwMode="auto">
              <a:xfrm>
                <a:off x="971" y="1924"/>
                <a:ext cx="253" cy="282"/>
              </a:xfrm>
              <a:prstGeom prst="rect">
                <a:avLst/>
              </a:prstGeom>
              <a:solidFill>
                <a:schemeClr val="accent1"/>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39" name="Rectangle 179"/>
              <p:cNvSpPr>
                <a:spLocks noChangeArrowheads="1"/>
              </p:cNvSpPr>
              <p:nvPr/>
            </p:nvSpPr>
            <p:spPr bwMode="auto">
              <a:xfrm>
                <a:off x="1241" y="1924"/>
                <a:ext cx="253" cy="282"/>
              </a:xfrm>
              <a:prstGeom prst="rect">
                <a:avLst/>
              </a:prstGeom>
              <a:solidFill>
                <a:schemeClr val="accent1"/>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40" name="Rectangle 180"/>
              <p:cNvSpPr>
                <a:spLocks noChangeArrowheads="1"/>
              </p:cNvSpPr>
              <p:nvPr/>
            </p:nvSpPr>
            <p:spPr bwMode="auto">
              <a:xfrm>
                <a:off x="956" y="1760"/>
                <a:ext cx="253" cy="280"/>
              </a:xfrm>
              <a:prstGeom prst="rect">
                <a:avLst/>
              </a:prstGeom>
              <a:solidFill>
                <a:srgbClr val="E3CD4B"/>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41" name="Rectangle 181"/>
              <p:cNvSpPr>
                <a:spLocks noChangeArrowheads="1"/>
              </p:cNvSpPr>
              <p:nvPr/>
            </p:nvSpPr>
            <p:spPr bwMode="auto">
              <a:xfrm>
                <a:off x="1045" y="1760"/>
                <a:ext cx="255" cy="280"/>
              </a:xfrm>
              <a:prstGeom prst="rect">
                <a:avLst/>
              </a:prstGeom>
              <a:solidFill>
                <a:srgbClr val="E3CD4B"/>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42" name="Rectangle 182"/>
              <p:cNvSpPr>
                <a:spLocks noChangeArrowheads="1"/>
              </p:cNvSpPr>
              <p:nvPr/>
            </p:nvSpPr>
            <p:spPr bwMode="auto">
              <a:xfrm>
                <a:off x="1136" y="1760"/>
                <a:ext cx="253" cy="280"/>
              </a:xfrm>
              <a:prstGeom prst="rect">
                <a:avLst/>
              </a:prstGeom>
              <a:solidFill>
                <a:srgbClr val="E3CD4B"/>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43" name="Rectangle 183"/>
              <p:cNvSpPr>
                <a:spLocks noChangeArrowheads="1"/>
              </p:cNvSpPr>
              <p:nvPr/>
            </p:nvSpPr>
            <p:spPr bwMode="auto">
              <a:xfrm>
                <a:off x="1226" y="1760"/>
                <a:ext cx="253" cy="280"/>
              </a:xfrm>
              <a:prstGeom prst="rect">
                <a:avLst/>
              </a:prstGeom>
              <a:solidFill>
                <a:srgbClr val="E3CD4B"/>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44" name="Rectangle 184"/>
              <p:cNvSpPr>
                <a:spLocks noChangeArrowheads="1"/>
              </p:cNvSpPr>
              <p:nvPr/>
            </p:nvSpPr>
            <p:spPr bwMode="auto">
              <a:xfrm>
                <a:off x="973" y="2090"/>
                <a:ext cx="253" cy="280"/>
              </a:xfrm>
              <a:prstGeom prst="rect">
                <a:avLst/>
              </a:prstGeom>
              <a:solidFill>
                <a:srgbClr val="E3CD4B"/>
              </a:solidFill>
              <a:ln w="9525">
                <a:solidFill>
                  <a:schemeClr val="tx1"/>
                </a:solidFill>
                <a:miter lim="800000"/>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145" name="Line 185"/>
              <p:cNvSpPr>
                <a:spLocks noChangeShapeType="1"/>
              </p:cNvSpPr>
              <p:nvPr/>
            </p:nvSpPr>
            <p:spPr bwMode="auto">
              <a:xfrm>
                <a:off x="912" y="1807"/>
                <a:ext cx="479" cy="0"/>
              </a:xfrm>
              <a:prstGeom prst="line">
                <a:avLst/>
              </a:prstGeom>
              <a:noFill/>
              <a:ln w="38100">
                <a:solidFill>
                  <a:schemeClr val="bg2"/>
                </a:solidFill>
                <a:round/>
                <a:headEnd/>
                <a:tailEnd/>
              </a:ln>
              <a:effectLst>
                <a:outerShdw blurRad="63500" dist="38099" dir="2700000" algn="ctr" rotWithShape="0">
                  <a:srgbClr val="000000">
                    <a:alpha val="75000"/>
                  </a:srgbClr>
                </a:outerShdw>
              </a:effectLst>
            </p:spPr>
            <p:txBody>
              <a:bodyPr wrap="none" lIns="91435" tIns="45718" rIns="91435" bIns="45718">
                <a:prstTxWarp prst="textNoShape">
                  <a:avLst/>
                </a:prstTxWarp>
                <a:spAutoFit/>
              </a:bodyPr>
              <a:lstStyle/>
              <a:p>
                <a:pPr>
                  <a:defRPr/>
                </a:pPr>
                <a:endParaRPr lang="en-US" sz="800" b="0">
                  <a:latin typeface="Arial" charset="0"/>
                </a:endParaRPr>
              </a:p>
            </p:txBody>
          </p:sp>
          <p:sp>
            <p:nvSpPr>
              <p:cNvPr id="30870" name="Rectangle 186"/>
              <p:cNvSpPr>
                <a:spLocks noChangeArrowheads="1"/>
              </p:cNvSpPr>
              <p:nvPr/>
            </p:nvSpPr>
            <p:spPr bwMode="auto">
              <a:xfrm>
                <a:off x="1104" y="1977"/>
                <a:ext cx="684" cy="282"/>
              </a:xfrm>
              <a:prstGeom prst="rect">
                <a:avLst/>
              </a:prstGeom>
              <a:noFill/>
              <a:ln w="9525">
                <a:noFill/>
                <a:miter lim="800000"/>
                <a:headEnd/>
                <a:tailEnd/>
              </a:ln>
            </p:spPr>
            <p:txBody>
              <a:bodyPr wrap="none" lIns="91435" tIns="45718" rIns="91435" bIns="45718">
                <a:prstTxWarp prst="textNoShape">
                  <a:avLst/>
                </a:prstTxWarp>
                <a:spAutoFit/>
              </a:bodyPr>
              <a:lstStyle/>
              <a:p>
                <a:r>
                  <a:rPr lang="en-US" sz="800">
                    <a:latin typeface="Arial" charset="0"/>
                    <a:ea typeface="ＭＳ Ｐゴシック" pitchFamily="-108" charset="-128"/>
                    <a:cs typeface="ＭＳ Ｐゴシック" pitchFamily="-108" charset="-128"/>
                  </a:rPr>
                  <a:t> ac240</a:t>
                </a:r>
              </a:p>
            </p:txBody>
          </p:sp>
        </p:grpSp>
        <p:sp>
          <p:nvSpPr>
            <p:cNvPr id="30855" name="Rectangle 187"/>
            <p:cNvSpPr>
              <a:spLocks noChangeArrowheads="1"/>
            </p:cNvSpPr>
            <p:nvPr/>
          </p:nvSpPr>
          <p:spPr bwMode="auto">
            <a:xfrm>
              <a:off x="8267700" y="2209800"/>
              <a:ext cx="152400" cy="228600"/>
            </a:xfrm>
            <a:prstGeom prst="rect">
              <a:avLst/>
            </a:prstGeom>
            <a:solidFill>
              <a:srgbClr val="E3CD4B"/>
            </a:solidFill>
            <a:ln w="9525">
              <a:solidFill>
                <a:schemeClr val="tx1"/>
              </a:solidFill>
              <a:miter lim="800000"/>
              <a:headEnd/>
              <a:tailEnd/>
            </a:ln>
          </p:spPr>
          <p:txBody>
            <a:bodyPr wrap="none" lIns="91435" tIns="45718" rIns="91435" bIns="45718" anchor="ctr">
              <a:prstTxWarp prst="textNoShape">
                <a:avLst/>
              </a:prstTxWarp>
            </a:bodyPr>
            <a:lstStyle/>
            <a:p>
              <a:pPr algn="ctr"/>
              <a:r>
                <a:rPr lang="en-US" sz="800" b="0">
                  <a:latin typeface="Arial" charset="0"/>
                  <a:ea typeface="ＭＳ Ｐゴシック" pitchFamily="-108" charset="-128"/>
                  <a:cs typeface="ＭＳ Ｐゴシック" pitchFamily="-108" charset="-128"/>
                </a:rPr>
                <a:t>PM</a:t>
              </a:r>
            </a:p>
          </p:txBody>
        </p:sp>
        <p:sp>
          <p:nvSpPr>
            <p:cNvPr id="30856" name="Rectangle 188"/>
            <p:cNvSpPr>
              <a:spLocks noChangeArrowheads="1"/>
            </p:cNvSpPr>
            <p:nvPr/>
          </p:nvSpPr>
          <p:spPr bwMode="auto">
            <a:xfrm>
              <a:off x="8724900" y="2209800"/>
              <a:ext cx="152400" cy="228600"/>
            </a:xfrm>
            <a:prstGeom prst="rect">
              <a:avLst/>
            </a:prstGeom>
            <a:solidFill>
              <a:srgbClr val="E3CD4B"/>
            </a:solidFill>
            <a:ln w="9525">
              <a:solidFill>
                <a:schemeClr val="tx1"/>
              </a:solidFill>
              <a:miter lim="800000"/>
              <a:headEnd/>
              <a:tailEnd/>
            </a:ln>
          </p:spPr>
          <p:txBody>
            <a:bodyPr wrap="none" lIns="91435" tIns="45718" rIns="91435" bIns="45718" anchor="ctr">
              <a:prstTxWarp prst="textNoShape">
                <a:avLst/>
              </a:prstTxWarp>
            </a:bodyPr>
            <a:lstStyle/>
            <a:p>
              <a:pPr algn="ctr"/>
              <a:r>
                <a:rPr lang="en-US" sz="800" b="0">
                  <a:latin typeface="Arial" charset="0"/>
                  <a:ea typeface="ＭＳ Ｐゴシック" pitchFamily="-108" charset="-128"/>
                  <a:cs typeface="ＭＳ Ｐゴシック" pitchFamily="-108" charset="-128"/>
                </a:rPr>
                <a:t>PM</a:t>
              </a:r>
            </a:p>
          </p:txBody>
        </p:sp>
        <p:sp>
          <p:nvSpPr>
            <p:cNvPr id="133" name="Line 189"/>
            <p:cNvSpPr>
              <a:spLocks noChangeShapeType="1"/>
            </p:cNvSpPr>
            <p:nvPr/>
          </p:nvSpPr>
          <p:spPr bwMode="auto">
            <a:xfrm>
              <a:off x="7316340" y="3429733"/>
              <a:ext cx="1179607" cy="0"/>
            </a:xfrm>
            <a:prstGeom prst="line">
              <a:avLst/>
            </a:prstGeom>
            <a:noFill/>
            <a:ln w="57150">
              <a:solidFill>
                <a:srgbClr val="E3CD4B"/>
              </a:solidFill>
              <a:round/>
              <a:headEnd/>
              <a:tailEnd/>
            </a:ln>
            <a:effectLst>
              <a:outerShdw blurRad="63500" dist="38099" dir="2700000" algn="ctr" rotWithShape="0">
                <a:srgbClr val="000000">
                  <a:alpha val="74998"/>
                </a:srgbClr>
              </a:outerShdw>
            </a:effectLst>
          </p:spPr>
          <p:txBody>
            <a:bodyPr wrap="none" anchor="ctr">
              <a:prstTxWarp prst="textNoShape">
                <a:avLst/>
              </a:prstTxWarp>
            </a:bodyPr>
            <a:lstStyle/>
            <a:p>
              <a:pPr>
                <a:defRPr/>
              </a:pPr>
              <a:endParaRPr lang="en-US" sz="800" b="0">
                <a:latin typeface="Arial" charset="0"/>
              </a:endParaRPr>
            </a:p>
          </p:txBody>
        </p:sp>
        <p:sp>
          <p:nvSpPr>
            <p:cNvPr id="30858" name="Line 190"/>
            <p:cNvSpPr>
              <a:spLocks noChangeShapeType="1"/>
            </p:cNvSpPr>
            <p:nvPr/>
          </p:nvSpPr>
          <p:spPr bwMode="auto">
            <a:xfrm flipV="1">
              <a:off x="8343900" y="2438400"/>
              <a:ext cx="0" cy="381000"/>
            </a:xfrm>
            <a:prstGeom prst="line">
              <a:avLst/>
            </a:prstGeom>
            <a:noFill/>
            <a:ln w="38100">
              <a:solidFill>
                <a:schemeClr val="bg2"/>
              </a:solidFill>
              <a:round/>
              <a:headEnd/>
              <a:tailEnd/>
            </a:ln>
          </p:spPr>
          <p:txBody>
            <a:bodyPr wrap="none" anchor="ctr">
              <a:prstTxWarp prst="textNoShape">
                <a:avLst/>
              </a:prstTxWarp>
            </a:bodyPr>
            <a:lstStyle/>
            <a:p>
              <a:endParaRPr lang="en-US"/>
            </a:p>
          </p:txBody>
        </p:sp>
        <p:sp>
          <p:nvSpPr>
            <p:cNvPr id="30859" name="Line 191"/>
            <p:cNvSpPr>
              <a:spLocks noChangeShapeType="1"/>
            </p:cNvSpPr>
            <p:nvPr/>
          </p:nvSpPr>
          <p:spPr bwMode="auto">
            <a:xfrm flipV="1">
              <a:off x="8801100" y="2438400"/>
              <a:ext cx="0" cy="381000"/>
            </a:xfrm>
            <a:prstGeom prst="line">
              <a:avLst/>
            </a:prstGeom>
            <a:noFill/>
            <a:ln w="38100">
              <a:solidFill>
                <a:schemeClr val="bg2"/>
              </a:solidFill>
              <a:round/>
              <a:headEnd/>
              <a:tailEnd/>
            </a:ln>
          </p:spPr>
          <p:txBody>
            <a:bodyPr wrap="none" anchor="ctr">
              <a:prstTxWarp prst="textNoShape">
                <a:avLst/>
              </a:prstTxWarp>
            </a:bodyPr>
            <a:lstStyle/>
            <a:p>
              <a:endParaRPr lang="en-US"/>
            </a:p>
          </p:txBody>
        </p:sp>
        <p:sp>
          <p:nvSpPr>
            <p:cNvPr id="30860" name="Line 192"/>
            <p:cNvSpPr>
              <a:spLocks noChangeShapeType="1"/>
            </p:cNvSpPr>
            <p:nvPr/>
          </p:nvSpPr>
          <p:spPr bwMode="auto">
            <a:xfrm flipH="1" flipV="1">
              <a:off x="8496300" y="2667000"/>
              <a:ext cx="0" cy="152400"/>
            </a:xfrm>
            <a:prstGeom prst="line">
              <a:avLst/>
            </a:prstGeom>
            <a:noFill/>
            <a:ln w="38100">
              <a:solidFill>
                <a:srgbClr val="C12F32"/>
              </a:solidFill>
              <a:round/>
              <a:headEnd/>
              <a:tailEnd/>
            </a:ln>
          </p:spPr>
          <p:txBody>
            <a:bodyPr wrap="none" anchor="ctr">
              <a:prstTxWarp prst="textNoShape">
                <a:avLst/>
              </a:prstTxWarp>
            </a:bodyPr>
            <a:lstStyle/>
            <a:p>
              <a:endParaRPr lang="en-US"/>
            </a:p>
          </p:txBody>
        </p:sp>
      </p:grpSp>
      <p:sp>
        <p:nvSpPr>
          <p:cNvPr id="30729" name="Rectangle 67"/>
          <p:cNvSpPr>
            <a:spLocks noChangeArrowheads="1"/>
          </p:cNvSpPr>
          <p:nvPr/>
        </p:nvSpPr>
        <p:spPr bwMode="auto">
          <a:xfrm>
            <a:off x="228600" y="1295400"/>
            <a:ext cx="4495800" cy="1477963"/>
          </a:xfrm>
          <a:prstGeom prst="rect">
            <a:avLst/>
          </a:prstGeom>
          <a:noFill/>
          <a:ln w="9525">
            <a:noFill/>
            <a:miter lim="800000"/>
            <a:headEnd/>
            <a:tailEnd/>
          </a:ln>
        </p:spPr>
        <p:txBody>
          <a:bodyPr lIns="91435" tIns="45718" rIns="91435" bIns="45718">
            <a:prstTxWarp prst="textNoShape">
              <a:avLst/>
            </a:prstTxWarp>
            <a:spAutoFit/>
          </a:bodyPr>
          <a:lstStyle/>
          <a:p>
            <a:r>
              <a:rPr lang="en-US" sz="1800" b="0">
                <a:latin typeface="Arial" charset="0"/>
                <a:ea typeface="ＭＳ Ｐゴシック" pitchFamily="-108" charset="-128"/>
                <a:cs typeface="ＭＳ Ｐゴシック" pitchFamily="-108" charset="-128"/>
              </a:rPr>
              <a:t>Based on high level commercial solution from Aquiris.</a:t>
            </a:r>
          </a:p>
          <a:p>
            <a:r>
              <a:rPr lang="en-US" sz="1800" b="0">
                <a:latin typeface="Arial" charset="0"/>
                <a:ea typeface="ＭＳ Ｐゴシック" pitchFamily="-108" charset="-128"/>
                <a:cs typeface="ＭＳ Ｐゴシック" pitchFamily="-108" charset="-128"/>
              </a:rPr>
              <a:t>Online data reduction and pre-processing with high speed FPGA</a:t>
            </a:r>
          </a:p>
          <a:p>
            <a:r>
              <a:rPr lang="en-US" sz="1800" b="0">
                <a:latin typeface="Arial" charset="0"/>
                <a:ea typeface="ＭＳ Ｐゴシック" pitchFamily="-108" charset="-128"/>
                <a:cs typeface="ＭＳ Ｐゴシック" pitchFamily="-108" charset="-128"/>
              </a:rPr>
              <a:t>Easily scalable</a:t>
            </a:r>
          </a:p>
        </p:txBody>
      </p:sp>
      <p:sp>
        <p:nvSpPr>
          <p:cNvPr id="30730" name="TextBox 199"/>
          <p:cNvSpPr txBox="1">
            <a:spLocks noChangeArrowheads="1"/>
          </p:cNvSpPr>
          <p:nvPr/>
        </p:nvSpPr>
        <p:spPr bwMode="auto">
          <a:xfrm>
            <a:off x="1143000" y="838200"/>
            <a:ext cx="2278063" cy="369888"/>
          </a:xfrm>
          <a:prstGeom prst="rect">
            <a:avLst/>
          </a:prstGeom>
          <a:noFill/>
          <a:ln w="9525">
            <a:noFill/>
            <a:miter lim="800000"/>
            <a:headEnd/>
            <a:tailEnd/>
          </a:ln>
        </p:spPr>
        <p:txBody>
          <a:bodyPr wrap="none">
            <a:prstTxWarp prst="textNoShape">
              <a:avLst/>
            </a:prstTxWarp>
            <a:spAutoFit/>
          </a:bodyPr>
          <a:lstStyle/>
          <a:p>
            <a:r>
              <a:rPr lang="en-US" sz="1800">
                <a:solidFill>
                  <a:srgbClr val="FF0000"/>
                </a:solidFill>
              </a:rPr>
              <a:t>INNER DETECTOR</a:t>
            </a:r>
          </a:p>
        </p:txBody>
      </p:sp>
      <p:sp>
        <p:nvSpPr>
          <p:cNvPr id="30731" name="TextBox 200"/>
          <p:cNvSpPr txBox="1">
            <a:spLocks noChangeArrowheads="1"/>
          </p:cNvSpPr>
          <p:nvPr/>
        </p:nvSpPr>
        <p:spPr bwMode="auto">
          <a:xfrm>
            <a:off x="6324600" y="838200"/>
            <a:ext cx="2012950" cy="369888"/>
          </a:xfrm>
          <a:prstGeom prst="rect">
            <a:avLst/>
          </a:prstGeom>
          <a:noFill/>
          <a:ln w="9525">
            <a:noFill/>
            <a:miter lim="800000"/>
            <a:headEnd/>
            <a:tailEnd/>
          </a:ln>
        </p:spPr>
        <p:txBody>
          <a:bodyPr wrap="none">
            <a:prstTxWarp prst="textNoShape">
              <a:avLst/>
            </a:prstTxWarp>
            <a:spAutoFit/>
          </a:bodyPr>
          <a:lstStyle/>
          <a:p>
            <a:r>
              <a:rPr lang="en-US" sz="1800">
                <a:solidFill>
                  <a:srgbClr val="FF0000"/>
                </a:solidFill>
              </a:rPr>
              <a:t>ACTIVE SHIELD</a:t>
            </a:r>
          </a:p>
        </p:txBody>
      </p:sp>
      <p:sp>
        <p:nvSpPr>
          <p:cNvPr id="30732" name="Footer Placeholder 3"/>
          <p:cNvSpPr>
            <a:spLocks noGrp="1"/>
          </p:cNvSpPr>
          <p:nvPr>
            <p:ph type="ftr" sz="quarter" idx="10"/>
          </p:nvPr>
        </p:nvSpPr>
        <p:spPr bwMode="auto">
          <a:xfrm>
            <a:off x="457200" y="6356350"/>
            <a:ext cx="6477000" cy="365125"/>
          </a:xfrm>
          <a:noFill/>
          <a:ln>
            <a:miter lim="800000"/>
            <a:headEnd/>
            <a:tailEnd/>
          </a:ln>
        </p:spPr>
        <p:txBody>
          <a:bodyPr/>
          <a:lstStyle/>
          <a:p>
            <a:r>
              <a:rPr lang="en-US" smtClean="0"/>
              <a:t>Claudio Montanari - The  WArP  Experiment – GLA2011 – June 8, 2011</a:t>
            </a:r>
            <a:endParaRPr lang="en-US"/>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22571B11-69C8-E849-92C0-2B3C4FD108C3}" type="slidenum">
              <a:rPr lang="en-US" smtClean="0"/>
              <a:pPr/>
              <a:t>11</a:t>
            </a:fld>
            <a:endParaRPr lang="en-US" smtClean="0"/>
          </a:p>
        </p:txBody>
      </p:sp>
      <p:sp>
        <p:nvSpPr>
          <p:cNvPr id="32771" name="Rectangle 1027"/>
          <p:cNvSpPr>
            <a:spLocks noGrp="1" noChangeArrowheads="1"/>
          </p:cNvSpPr>
          <p:nvPr/>
        </p:nvSpPr>
        <p:spPr bwMode="auto">
          <a:xfrm>
            <a:off x="577850" y="185738"/>
            <a:ext cx="7932738" cy="500062"/>
          </a:xfrm>
          <a:prstGeom prst="rect">
            <a:avLst/>
          </a:prstGeom>
          <a:noFill/>
          <a:ln w="9525">
            <a:noFill/>
            <a:miter lim="800000"/>
            <a:headEnd/>
            <a:tailEnd/>
          </a:ln>
        </p:spPr>
        <p:txBody>
          <a:bodyPr rIns="0" anchor="ctr">
            <a:prstTxWarp prst="textNoShape">
              <a:avLst/>
            </a:prstTxWarp>
          </a:bodyPr>
          <a:lstStyle/>
          <a:p>
            <a:pPr algn="ctr"/>
            <a:r>
              <a:rPr lang="en-US" sz="2800">
                <a:solidFill>
                  <a:srgbClr val="FA100F"/>
                </a:solidFill>
                <a:latin typeface="Arial" charset="0"/>
                <a:ea typeface="ＭＳ Ｐゴシック" pitchFamily="-108" charset="-128"/>
                <a:cs typeface="ＭＳ Ｐゴシック" pitchFamily="-108" charset="-128"/>
              </a:rPr>
              <a:t>WArP-100 First Technical Run</a:t>
            </a:r>
            <a:endParaRPr lang="en-US" sz="2800">
              <a:solidFill>
                <a:srgbClr val="FA100F"/>
              </a:solidFill>
              <a:latin typeface="Arial" charset="0"/>
            </a:endParaRPr>
          </a:p>
        </p:txBody>
      </p:sp>
      <p:sp>
        <p:nvSpPr>
          <p:cNvPr id="32772" name="Rectangle 3"/>
          <p:cNvSpPr txBox="1">
            <a:spLocks noChangeArrowheads="1"/>
          </p:cNvSpPr>
          <p:nvPr/>
        </p:nvSpPr>
        <p:spPr bwMode="auto">
          <a:xfrm>
            <a:off x="592138" y="990600"/>
            <a:ext cx="8247062" cy="5257800"/>
          </a:xfrm>
          <a:prstGeom prst="rect">
            <a:avLst/>
          </a:prstGeom>
          <a:noFill/>
          <a:ln w="9525">
            <a:noFill/>
            <a:miter lim="800000"/>
            <a:headEnd/>
            <a:tailEnd/>
          </a:ln>
        </p:spPr>
        <p:txBody>
          <a:bodyPr>
            <a:prstTxWarp prst="textNoShape">
              <a:avLst/>
            </a:prstTxWarp>
          </a:bodyPr>
          <a:lstStyle/>
          <a:p>
            <a:pPr marL="342900" indent="-342900" defTabSz="457200" eaLnBrk="1" hangingPunct="1">
              <a:lnSpc>
                <a:spcPct val="90000"/>
              </a:lnSpc>
              <a:spcAft>
                <a:spcPts val="263"/>
              </a:spcAft>
              <a:buFont typeface="Arial" charset="0"/>
              <a:buChar char="•"/>
            </a:pPr>
            <a:r>
              <a:rPr lang="en-US" sz="2000" b="0">
                <a:latin typeface="Calibri" pitchFamily="-108" charset="0"/>
              </a:rPr>
              <a:t>During the first technical run (December 2008 – August 2009) several functionalities of the detector and the cryogenic plant have been verified:</a:t>
            </a:r>
          </a:p>
          <a:p>
            <a:pPr marL="800100" lvl="1" indent="-342900" defTabSz="457200" eaLnBrk="1" hangingPunct="1">
              <a:lnSpc>
                <a:spcPct val="90000"/>
              </a:lnSpc>
              <a:spcAft>
                <a:spcPts val="263"/>
              </a:spcAft>
              <a:buFont typeface="Arial" charset="0"/>
              <a:buChar char="•"/>
            </a:pPr>
            <a:r>
              <a:rPr lang="en-US" sz="2000" b="0">
                <a:latin typeface="Calibri" pitchFamily="-108" charset="0"/>
              </a:rPr>
              <a:t>DAQ and performance of the inner detector with no drift field;</a:t>
            </a:r>
          </a:p>
          <a:p>
            <a:pPr marL="800100" lvl="1" indent="-342900" defTabSz="457200" eaLnBrk="1" hangingPunct="1">
              <a:lnSpc>
                <a:spcPct val="90000"/>
              </a:lnSpc>
              <a:spcAft>
                <a:spcPts val="263"/>
              </a:spcAft>
              <a:buFont typeface="Arial" charset="0"/>
              <a:buChar char="•"/>
            </a:pPr>
            <a:r>
              <a:rPr lang="en-US" sz="2000" b="0">
                <a:latin typeface="Calibri" pitchFamily="-108" charset="0"/>
                <a:sym typeface="Symbol" charset="2"/>
              </a:rPr>
              <a:t>Functionality and performance of the cryogenic plant (consumption rates, functionality of the Gas recirculation system);</a:t>
            </a:r>
          </a:p>
          <a:p>
            <a:pPr marL="800100" lvl="1" indent="-342900" defTabSz="457200" eaLnBrk="1" hangingPunct="1">
              <a:lnSpc>
                <a:spcPct val="90000"/>
              </a:lnSpc>
              <a:spcAft>
                <a:spcPts val="263"/>
              </a:spcAft>
              <a:buFont typeface="Arial" charset="0"/>
              <a:buChar char="•"/>
            </a:pPr>
            <a:r>
              <a:rPr lang="en-US" sz="2000" b="0">
                <a:latin typeface="Calibri" pitchFamily="-108" charset="0"/>
                <a:sym typeface="Symbol" charset="2"/>
              </a:rPr>
              <a:t>LAr purity check by measurement of the scintillation light slow component.</a:t>
            </a:r>
          </a:p>
          <a:p>
            <a:pPr marL="342900" indent="-342900" defTabSz="457200" eaLnBrk="1" hangingPunct="1">
              <a:lnSpc>
                <a:spcPct val="90000"/>
              </a:lnSpc>
              <a:spcAft>
                <a:spcPts val="263"/>
              </a:spcAft>
              <a:buFont typeface="Arial" charset="0"/>
              <a:buChar char="•"/>
            </a:pPr>
            <a:r>
              <a:rPr lang="en-US" sz="2000" b="0">
                <a:latin typeface="Calibri" pitchFamily="-108" charset="0"/>
                <a:sym typeface="Symbol" charset="2"/>
              </a:rPr>
              <a:t>The first technical run was stopped after the breakdown of the HV feedthrough for the drift field.</a:t>
            </a:r>
          </a:p>
          <a:p>
            <a:pPr marL="342900" indent="-342900" defTabSz="457200" eaLnBrk="1" hangingPunct="1">
              <a:lnSpc>
                <a:spcPct val="90000"/>
              </a:lnSpc>
              <a:spcAft>
                <a:spcPts val="263"/>
              </a:spcAft>
              <a:buFont typeface="Arial" charset="0"/>
              <a:buChar char="•"/>
            </a:pPr>
            <a:endParaRPr lang="en-US" sz="2000">
              <a:latin typeface="Calibri" pitchFamily="-108" charset="0"/>
            </a:endParaRPr>
          </a:p>
        </p:txBody>
      </p:sp>
      <p:sp>
        <p:nvSpPr>
          <p:cNvPr id="32773" name="Footer Placeholder 3"/>
          <p:cNvSpPr>
            <a:spLocks noGrp="1"/>
          </p:cNvSpPr>
          <p:nvPr>
            <p:ph type="ftr" sz="quarter" idx="10"/>
          </p:nvPr>
        </p:nvSpPr>
        <p:spPr bwMode="auto">
          <a:xfrm>
            <a:off x="457200" y="6356350"/>
            <a:ext cx="6477000" cy="365125"/>
          </a:xfrm>
          <a:noFill/>
          <a:ln>
            <a:miter lim="800000"/>
            <a:headEnd/>
            <a:tailEnd/>
          </a:ln>
        </p:spPr>
        <p:txBody>
          <a:bodyPr/>
          <a:lstStyle/>
          <a:p>
            <a:r>
              <a:rPr lang="en-US" smtClean="0"/>
              <a:t>Claudio Montanari - The  WArP  Experiment – GLA2011 – June 8, 2011</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3794" name="Picture 10" descr="Pages from E_Segreto.pdf"/>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4" name="Rectangle 13"/>
          <p:cNvSpPr/>
          <p:nvPr/>
        </p:nvSpPr>
        <p:spPr>
          <a:xfrm>
            <a:off x="685800" y="6324600"/>
            <a:ext cx="7620000" cy="4572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33796"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288C4FF9-C361-BA47-82EC-92A04B9A86F5}" type="slidenum">
              <a:rPr lang="en-US" smtClean="0"/>
              <a:pPr/>
              <a:t>12</a:t>
            </a:fld>
            <a:endParaRPr lang="en-US" smtClean="0"/>
          </a:p>
        </p:txBody>
      </p:sp>
      <p:sp>
        <p:nvSpPr>
          <p:cNvPr id="33797" name="Footer Placeholder 3"/>
          <p:cNvSpPr>
            <a:spLocks noGrp="1"/>
          </p:cNvSpPr>
          <p:nvPr>
            <p:ph type="ftr" sz="quarter" idx="10"/>
          </p:nvPr>
        </p:nvSpPr>
        <p:spPr bwMode="auto">
          <a:xfrm>
            <a:off x="457200" y="6356350"/>
            <a:ext cx="6477000" cy="365125"/>
          </a:xfrm>
          <a:noFill/>
          <a:ln>
            <a:miter lim="800000"/>
            <a:headEnd/>
            <a:tailEnd/>
          </a:ln>
        </p:spPr>
        <p:txBody>
          <a:bodyPr/>
          <a:lstStyle/>
          <a:p>
            <a:r>
              <a:rPr lang="en-US" smtClean="0"/>
              <a:t>Claudio Montanari - The  WArP  Experiment – GLA2011 – June 8, 2011</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CDEE8639-6512-0F42-9483-DB56742E21BA}" type="slidenum">
              <a:rPr lang="en-US" smtClean="0"/>
              <a:pPr/>
              <a:t>13</a:t>
            </a:fld>
            <a:endParaRPr lang="en-US" smtClean="0"/>
          </a:p>
        </p:txBody>
      </p:sp>
      <p:sp>
        <p:nvSpPr>
          <p:cNvPr id="34819" name="Rectangle 1027"/>
          <p:cNvSpPr>
            <a:spLocks noGrp="1" noChangeArrowheads="1"/>
          </p:cNvSpPr>
          <p:nvPr/>
        </p:nvSpPr>
        <p:spPr bwMode="auto">
          <a:xfrm>
            <a:off x="577850" y="76200"/>
            <a:ext cx="7932738" cy="500063"/>
          </a:xfrm>
          <a:prstGeom prst="rect">
            <a:avLst/>
          </a:prstGeom>
          <a:noFill/>
          <a:ln w="9525">
            <a:noFill/>
            <a:miter lim="800000"/>
            <a:headEnd/>
            <a:tailEnd/>
          </a:ln>
        </p:spPr>
        <p:txBody>
          <a:bodyPr rIns="0" anchor="ctr">
            <a:prstTxWarp prst="textNoShape">
              <a:avLst/>
            </a:prstTxWarp>
          </a:bodyPr>
          <a:lstStyle/>
          <a:p>
            <a:pPr algn="ctr"/>
            <a:r>
              <a:rPr lang="en-US" sz="2800">
                <a:solidFill>
                  <a:srgbClr val="FA100F"/>
                </a:solidFill>
                <a:latin typeface="Arial" charset="0"/>
                <a:ea typeface="ＭＳ Ｐゴシック" pitchFamily="-108" charset="-128"/>
                <a:cs typeface="ＭＳ Ｐゴシック" pitchFamily="-108" charset="-128"/>
              </a:rPr>
              <a:t>Light yield measurement from 39Ar decay</a:t>
            </a:r>
            <a:endParaRPr lang="en-US" sz="2800">
              <a:solidFill>
                <a:srgbClr val="FA100F"/>
              </a:solidFill>
              <a:latin typeface="Arial" charset="0"/>
            </a:endParaRPr>
          </a:p>
        </p:txBody>
      </p:sp>
      <p:pic>
        <p:nvPicPr>
          <p:cNvPr id="34820" name="Picture 5" descr="BetaExp.pdf"/>
          <p:cNvPicPr>
            <a:picLocks noChangeAspect="1"/>
          </p:cNvPicPr>
          <p:nvPr/>
        </p:nvPicPr>
        <p:blipFill>
          <a:blip r:embed="rId2"/>
          <a:srcRect l="20131" t="8888" r="6535" b="16667"/>
          <a:stretch>
            <a:fillRect/>
          </a:stretch>
        </p:blipFill>
        <p:spPr bwMode="auto">
          <a:xfrm>
            <a:off x="304800" y="533400"/>
            <a:ext cx="4648200" cy="6107113"/>
          </a:xfrm>
          <a:prstGeom prst="rect">
            <a:avLst/>
          </a:prstGeom>
          <a:noFill/>
          <a:ln w="9525">
            <a:noFill/>
            <a:miter lim="800000"/>
            <a:headEnd/>
            <a:tailEnd/>
          </a:ln>
        </p:spPr>
      </p:pic>
      <p:cxnSp>
        <p:nvCxnSpPr>
          <p:cNvPr id="9" name="Straight Arrow Connector 8"/>
          <p:cNvCxnSpPr/>
          <p:nvPr/>
        </p:nvCxnSpPr>
        <p:spPr>
          <a:xfrm rot="10800000">
            <a:off x="4724400" y="1295400"/>
            <a:ext cx="685800" cy="457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rot="5400000">
            <a:off x="4076700" y="2857500"/>
            <a:ext cx="2057400" cy="609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4823" name="TextBox 16"/>
          <p:cNvSpPr txBox="1">
            <a:spLocks noChangeArrowheads="1"/>
          </p:cNvSpPr>
          <p:nvPr/>
        </p:nvSpPr>
        <p:spPr bwMode="auto">
          <a:xfrm>
            <a:off x="5410200" y="1371600"/>
            <a:ext cx="3730625" cy="1200150"/>
          </a:xfrm>
          <a:prstGeom prst="rect">
            <a:avLst/>
          </a:prstGeom>
          <a:solidFill>
            <a:srgbClr val="FFFF00"/>
          </a:solidFill>
          <a:ln w="9525">
            <a:solidFill>
              <a:srgbClr val="FF0000"/>
            </a:solidFill>
            <a:miter lim="800000"/>
            <a:headEnd/>
            <a:tailEnd/>
          </a:ln>
        </p:spPr>
        <p:txBody>
          <a:bodyPr wrap="none">
            <a:prstTxWarp prst="textNoShape">
              <a:avLst/>
            </a:prstTxWarp>
            <a:spAutoFit/>
          </a:bodyPr>
          <a:lstStyle/>
          <a:p>
            <a:r>
              <a:rPr lang="en-US"/>
              <a:t>Measured Light yield </a:t>
            </a:r>
          </a:p>
          <a:p>
            <a:r>
              <a:rPr lang="en-US"/>
              <a:t>From 39Ar beta decay </a:t>
            </a:r>
          </a:p>
          <a:p>
            <a:r>
              <a:rPr lang="en-US"/>
              <a:t>Spectrum ~ 1.6 ph.el. / keV</a:t>
            </a:r>
          </a:p>
        </p:txBody>
      </p:sp>
      <p:sp>
        <p:nvSpPr>
          <p:cNvPr id="34824" name="Footer Placeholder 3"/>
          <p:cNvSpPr>
            <a:spLocks noGrp="1"/>
          </p:cNvSpPr>
          <p:nvPr>
            <p:ph type="ftr" sz="quarter" idx="10"/>
          </p:nvPr>
        </p:nvSpPr>
        <p:spPr bwMode="auto">
          <a:xfrm>
            <a:off x="457200" y="6356350"/>
            <a:ext cx="6477000" cy="365125"/>
          </a:xfrm>
          <a:noFill/>
          <a:ln>
            <a:miter lim="800000"/>
            <a:headEnd/>
            <a:tailEnd/>
          </a:ln>
        </p:spPr>
        <p:txBody>
          <a:bodyPr/>
          <a:lstStyle/>
          <a:p>
            <a:r>
              <a:rPr lang="en-US" smtClean="0"/>
              <a:t>Claudio Montanari - The  WArP  Experiment – GLA2011 – June 8, 2011</a:t>
            </a: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F8D5D45C-8BC3-EE42-8754-02F033D1EF08}" type="slidenum">
              <a:rPr lang="en-US" smtClean="0"/>
              <a:pPr/>
              <a:t>14</a:t>
            </a:fld>
            <a:endParaRPr lang="en-US" smtClean="0"/>
          </a:p>
        </p:txBody>
      </p:sp>
      <p:sp>
        <p:nvSpPr>
          <p:cNvPr id="35843" name="Rectangle 1027"/>
          <p:cNvSpPr>
            <a:spLocks noGrp="1" noChangeArrowheads="1"/>
          </p:cNvSpPr>
          <p:nvPr/>
        </p:nvSpPr>
        <p:spPr bwMode="auto">
          <a:xfrm>
            <a:off x="577850" y="76200"/>
            <a:ext cx="7932738" cy="500063"/>
          </a:xfrm>
          <a:prstGeom prst="rect">
            <a:avLst/>
          </a:prstGeom>
          <a:noFill/>
          <a:ln w="9525">
            <a:noFill/>
            <a:miter lim="800000"/>
            <a:headEnd/>
            <a:tailEnd/>
          </a:ln>
        </p:spPr>
        <p:txBody>
          <a:bodyPr rIns="0" anchor="ctr">
            <a:prstTxWarp prst="textNoShape">
              <a:avLst/>
            </a:prstTxWarp>
          </a:bodyPr>
          <a:lstStyle/>
          <a:p>
            <a:pPr algn="ctr"/>
            <a:r>
              <a:rPr lang="en-US" sz="2800">
                <a:solidFill>
                  <a:srgbClr val="FA100F"/>
                </a:solidFill>
                <a:latin typeface="Arial" charset="0"/>
                <a:ea typeface="ＭＳ Ｐゴシック" pitchFamily="-108" charset="-128"/>
                <a:cs typeface="ＭＳ Ｐゴシック" pitchFamily="-108" charset="-128"/>
              </a:rPr>
              <a:t>Light Collection Uniformity</a:t>
            </a:r>
            <a:endParaRPr lang="en-US" sz="2800">
              <a:solidFill>
                <a:srgbClr val="FA100F"/>
              </a:solidFill>
              <a:latin typeface="Arial" charset="0"/>
            </a:endParaRPr>
          </a:p>
        </p:txBody>
      </p:sp>
      <p:pic>
        <p:nvPicPr>
          <p:cNvPr id="35844" name="Picture 9" descr="Uniformity.pdf"/>
          <p:cNvPicPr>
            <a:picLocks noChangeAspect="1"/>
          </p:cNvPicPr>
          <p:nvPr/>
        </p:nvPicPr>
        <p:blipFill>
          <a:blip r:embed="rId2"/>
          <a:srcRect l="8301" t="6667" r="8301" b="45555"/>
          <a:stretch>
            <a:fillRect/>
          </a:stretch>
        </p:blipFill>
        <p:spPr bwMode="auto">
          <a:xfrm>
            <a:off x="457200" y="1295400"/>
            <a:ext cx="5961063" cy="4419600"/>
          </a:xfrm>
          <a:prstGeom prst="rect">
            <a:avLst/>
          </a:prstGeom>
          <a:noFill/>
          <a:ln w="9525">
            <a:noFill/>
            <a:miter lim="800000"/>
            <a:headEnd/>
            <a:tailEnd/>
          </a:ln>
        </p:spPr>
      </p:pic>
      <p:sp>
        <p:nvSpPr>
          <p:cNvPr id="35845" name="TextBox 10"/>
          <p:cNvSpPr txBox="1">
            <a:spLocks noChangeArrowheads="1"/>
          </p:cNvSpPr>
          <p:nvPr/>
        </p:nvSpPr>
        <p:spPr bwMode="auto">
          <a:xfrm>
            <a:off x="762000" y="5562600"/>
            <a:ext cx="3548063" cy="461963"/>
          </a:xfrm>
          <a:prstGeom prst="rect">
            <a:avLst/>
          </a:prstGeom>
          <a:noFill/>
          <a:ln w="9525">
            <a:noFill/>
            <a:miter lim="800000"/>
            <a:headEnd/>
            <a:tailEnd/>
          </a:ln>
        </p:spPr>
        <p:txBody>
          <a:bodyPr wrap="none">
            <a:prstTxWarp prst="textNoShape">
              <a:avLst/>
            </a:prstTxWarp>
            <a:spAutoFit/>
          </a:bodyPr>
          <a:lstStyle/>
          <a:p>
            <a:r>
              <a:rPr lang="en-US"/>
              <a:t>Low gain PMT (not used)</a:t>
            </a:r>
          </a:p>
        </p:txBody>
      </p:sp>
      <p:sp>
        <p:nvSpPr>
          <p:cNvPr id="35846" name="TextBox 11"/>
          <p:cNvSpPr txBox="1">
            <a:spLocks noChangeArrowheads="1"/>
          </p:cNvSpPr>
          <p:nvPr/>
        </p:nvSpPr>
        <p:spPr bwMode="auto">
          <a:xfrm>
            <a:off x="2362200" y="1143000"/>
            <a:ext cx="3175000" cy="461963"/>
          </a:xfrm>
          <a:prstGeom prst="rect">
            <a:avLst/>
          </a:prstGeom>
          <a:noFill/>
          <a:ln w="9525">
            <a:noFill/>
            <a:miter lim="800000"/>
            <a:headEnd/>
            <a:tailEnd/>
          </a:ln>
        </p:spPr>
        <p:txBody>
          <a:bodyPr wrap="none">
            <a:prstTxWarp prst="textNoShape">
              <a:avLst/>
            </a:prstTxWarp>
            <a:spAutoFit/>
          </a:bodyPr>
          <a:lstStyle/>
          <a:p>
            <a:r>
              <a:rPr lang="en-US"/>
              <a:t>Best PMT (QE &gt; 30%)</a:t>
            </a:r>
          </a:p>
        </p:txBody>
      </p:sp>
      <p:cxnSp>
        <p:nvCxnSpPr>
          <p:cNvPr id="15" name="Straight Arrow Connector 14"/>
          <p:cNvCxnSpPr/>
          <p:nvPr/>
        </p:nvCxnSpPr>
        <p:spPr>
          <a:xfrm rot="16200000" flipH="1">
            <a:off x="2400300" y="1866900"/>
            <a:ext cx="762000" cy="228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rot="5400000" flipH="1" flipV="1">
            <a:off x="1676400" y="4876800"/>
            <a:ext cx="914400" cy="609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5849" name="TextBox 18"/>
          <p:cNvSpPr txBox="1">
            <a:spLocks noChangeArrowheads="1"/>
          </p:cNvSpPr>
          <p:nvPr/>
        </p:nvSpPr>
        <p:spPr bwMode="auto">
          <a:xfrm>
            <a:off x="6172200" y="1501775"/>
            <a:ext cx="2997200" cy="2308225"/>
          </a:xfrm>
          <a:prstGeom prst="rect">
            <a:avLst/>
          </a:prstGeom>
          <a:solidFill>
            <a:srgbClr val="FFFF00"/>
          </a:solidFill>
          <a:ln w="9525">
            <a:solidFill>
              <a:srgbClr val="FF0000"/>
            </a:solidFill>
            <a:miter lim="800000"/>
            <a:headEnd/>
            <a:tailEnd/>
          </a:ln>
        </p:spPr>
        <p:txBody>
          <a:bodyPr wrap="none">
            <a:prstTxWarp prst="textNoShape">
              <a:avLst/>
            </a:prstTxWarp>
            <a:spAutoFit/>
          </a:bodyPr>
          <a:lstStyle/>
          <a:p>
            <a:r>
              <a:rPr lang="en-US"/>
              <a:t>Poor light collection </a:t>
            </a:r>
          </a:p>
          <a:p>
            <a:r>
              <a:rPr lang="en-US"/>
              <a:t>uniformity(also when </a:t>
            </a:r>
          </a:p>
          <a:p>
            <a:r>
              <a:rPr lang="en-US"/>
              <a:t>corrected for </a:t>
            </a:r>
          </a:p>
          <a:p>
            <a:r>
              <a:rPr lang="en-US"/>
              <a:t>the PMTs QE).</a:t>
            </a:r>
          </a:p>
          <a:p>
            <a:r>
              <a:rPr lang="en-US"/>
              <a:t>No evidence of </a:t>
            </a:r>
          </a:p>
          <a:p>
            <a:r>
              <a:rPr lang="en-US"/>
              <a:t>geometrical issues.</a:t>
            </a:r>
          </a:p>
        </p:txBody>
      </p:sp>
      <p:sp>
        <p:nvSpPr>
          <p:cNvPr id="35850" name="Footer Placeholder 3"/>
          <p:cNvSpPr>
            <a:spLocks noGrp="1"/>
          </p:cNvSpPr>
          <p:nvPr>
            <p:ph type="ftr" sz="quarter" idx="10"/>
          </p:nvPr>
        </p:nvSpPr>
        <p:spPr bwMode="auto">
          <a:xfrm>
            <a:off x="457200" y="6356350"/>
            <a:ext cx="6477000" cy="365125"/>
          </a:xfrm>
          <a:noFill/>
          <a:ln>
            <a:miter lim="800000"/>
            <a:headEnd/>
            <a:tailEnd/>
          </a:ln>
        </p:spPr>
        <p:txBody>
          <a:bodyPr/>
          <a:lstStyle/>
          <a:p>
            <a:r>
              <a:rPr lang="en-US" smtClean="0"/>
              <a:t>Claudio Montanari - The  WArP  Experiment – GLA2011 – June 8, 2011</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E8216EE4-8764-C846-8730-C6FE8AE451B6}" type="slidenum">
              <a:rPr lang="en-US" smtClean="0"/>
              <a:pPr/>
              <a:t>15</a:t>
            </a:fld>
            <a:endParaRPr lang="en-US" smtClean="0"/>
          </a:p>
        </p:txBody>
      </p:sp>
      <p:sp>
        <p:nvSpPr>
          <p:cNvPr id="36867" name="Rectangle 1027"/>
          <p:cNvSpPr>
            <a:spLocks noGrp="1" noChangeArrowheads="1"/>
          </p:cNvSpPr>
          <p:nvPr/>
        </p:nvSpPr>
        <p:spPr bwMode="auto">
          <a:xfrm>
            <a:off x="577850" y="76200"/>
            <a:ext cx="7932738" cy="500063"/>
          </a:xfrm>
          <a:prstGeom prst="rect">
            <a:avLst/>
          </a:prstGeom>
          <a:noFill/>
          <a:ln w="9525">
            <a:noFill/>
            <a:miter lim="800000"/>
            <a:headEnd/>
            <a:tailEnd/>
          </a:ln>
        </p:spPr>
        <p:txBody>
          <a:bodyPr rIns="0" anchor="ctr">
            <a:prstTxWarp prst="textNoShape">
              <a:avLst/>
            </a:prstTxWarp>
          </a:bodyPr>
          <a:lstStyle/>
          <a:p>
            <a:pPr algn="ctr"/>
            <a:r>
              <a:rPr lang="en-US" sz="2800">
                <a:solidFill>
                  <a:srgbClr val="FA100F"/>
                </a:solidFill>
                <a:latin typeface="Arial" charset="0"/>
                <a:ea typeface="ＭＳ Ｐゴシック" pitchFamily="-108" charset="-128"/>
                <a:cs typeface="ＭＳ Ｐゴシック" pitchFamily="-108" charset="-128"/>
              </a:rPr>
              <a:t>WArP-100 Second Technical Run</a:t>
            </a:r>
            <a:endParaRPr lang="en-US" sz="2800">
              <a:solidFill>
                <a:srgbClr val="FA100F"/>
              </a:solidFill>
              <a:latin typeface="Arial" charset="0"/>
            </a:endParaRPr>
          </a:p>
        </p:txBody>
      </p:sp>
      <p:sp>
        <p:nvSpPr>
          <p:cNvPr id="39940" name="Rectangle 3"/>
          <p:cNvSpPr txBox="1">
            <a:spLocks noChangeArrowheads="1"/>
          </p:cNvSpPr>
          <p:nvPr/>
        </p:nvSpPr>
        <p:spPr bwMode="auto">
          <a:xfrm>
            <a:off x="228600" y="609600"/>
            <a:ext cx="8686800" cy="5715000"/>
          </a:xfrm>
          <a:prstGeom prst="rect">
            <a:avLst/>
          </a:prstGeom>
          <a:noFill/>
          <a:ln w="9525">
            <a:noFill/>
            <a:miter lim="800000"/>
            <a:headEnd/>
            <a:tailEnd/>
          </a:ln>
        </p:spPr>
        <p:txBody>
          <a:bodyPr>
            <a:prstTxWarp prst="textNoShape">
              <a:avLst/>
            </a:prstTxWarp>
          </a:bodyPr>
          <a:lstStyle/>
          <a:p>
            <a:pPr marL="342900" indent="-342900" defTabSz="457200" eaLnBrk="1" hangingPunct="1">
              <a:lnSpc>
                <a:spcPct val="90000"/>
              </a:lnSpc>
              <a:spcAft>
                <a:spcPts val="263"/>
              </a:spcAft>
              <a:buFont typeface="Arial" charset="0"/>
              <a:buChar char="•"/>
              <a:defRPr/>
            </a:pPr>
            <a:r>
              <a:rPr lang="en-US" sz="1800" b="0" dirty="0">
                <a:latin typeface="Calibri" pitchFamily="-108" charset="0"/>
                <a:sym typeface="Symbol" charset="2"/>
              </a:rPr>
              <a:t>The second technical run started on February 2010, after the replacement of the HV </a:t>
            </a:r>
            <a:r>
              <a:rPr lang="en-US" sz="1800" b="0" dirty="0" err="1">
                <a:latin typeface="Calibri" pitchFamily="-108" charset="0"/>
                <a:sym typeface="Symbol" charset="2"/>
              </a:rPr>
              <a:t>feedthrough</a:t>
            </a:r>
            <a:r>
              <a:rPr lang="en-US" sz="1800" b="0" dirty="0">
                <a:latin typeface="Calibri" pitchFamily="-108" charset="0"/>
                <a:sym typeface="Symbol" charset="2"/>
              </a:rPr>
              <a:t> and cable with a completely revised version and after the replacement of the inner detector </a:t>
            </a:r>
            <a:r>
              <a:rPr lang="en-US" sz="1800" b="0" dirty="0" err="1">
                <a:latin typeface="Calibri" pitchFamily="-108" charset="0"/>
                <a:sym typeface="Symbol" charset="2"/>
              </a:rPr>
              <a:t>waveshifting</a:t>
            </a:r>
            <a:r>
              <a:rPr lang="en-US" sz="1800" b="0" dirty="0">
                <a:latin typeface="Calibri" pitchFamily="-108" charset="0"/>
                <a:sym typeface="Symbol" charset="2"/>
              </a:rPr>
              <a:t>/reflecting surfaces.</a:t>
            </a:r>
          </a:p>
          <a:p>
            <a:pPr marL="342900" indent="-342900" defTabSz="457200" eaLnBrk="1" hangingPunct="1">
              <a:lnSpc>
                <a:spcPct val="90000"/>
              </a:lnSpc>
              <a:spcAft>
                <a:spcPts val="263"/>
              </a:spcAft>
              <a:buFont typeface="Arial" charset="0"/>
              <a:buChar char="•"/>
              <a:defRPr/>
            </a:pPr>
            <a:r>
              <a:rPr lang="en-US" sz="1800" b="0" dirty="0">
                <a:latin typeface="Calibri" pitchFamily="-108" charset="0"/>
                <a:sym typeface="Symbol" charset="2"/>
              </a:rPr>
              <a:t>The detector filling with ultra-purified </a:t>
            </a:r>
            <a:r>
              <a:rPr lang="en-US" sz="1800" b="0" dirty="0" err="1">
                <a:latin typeface="Calibri" pitchFamily="-108" charset="0"/>
                <a:sym typeface="Symbol" charset="2"/>
              </a:rPr>
              <a:t>LAr</a:t>
            </a:r>
            <a:r>
              <a:rPr lang="en-US" sz="1800" b="0" dirty="0">
                <a:latin typeface="Calibri" pitchFamily="-108" charset="0"/>
                <a:sym typeface="Symbol" charset="2"/>
              </a:rPr>
              <a:t> was completed on March 16, 2010. As for the previous run the detector functionalities at null drift field have been studied and found in agreement both with those of the previous run and with the expectations based on results obtained in our labs.</a:t>
            </a:r>
          </a:p>
          <a:p>
            <a:pPr marL="342900" indent="-342900" defTabSz="457200" eaLnBrk="1" hangingPunct="1">
              <a:lnSpc>
                <a:spcPct val="90000"/>
              </a:lnSpc>
              <a:spcAft>
                <a:spcPts val="263"/>
              </a:spcAft>
              <a:buFont typeface="Arial" charset="0"/>
              <a:buChar char="•"/>
              <a:defRPr/>
            </a:pPr>
            <a:r>
              <a:rPr lang="en-US" sz="1800" b="0" dirty="0">
                <a:latin typeface="Calibri" pitchFamily="-108" charset="0"/>
                <a:sym typeface="Symbol" charset="2"/>
              </a:rPr>
              <a:t>The drift field was turned on at the beginning of May, 2010. After about two days of operation the current in the HV circuit suddenly interrupted. As verified after the detector opening, the failure was due to the breaking of few ceramic resistors, most likely damaged by the HV discharge occurred in the 2009 run.</a:t>
            </a:r>
          </a:p>
          <a:p>
            <a:pPr marL="342900" indent="-342900" defTabSz="457200" eaLnBrk="1" hangingPunct="1">
              <a:lnSpc>
                <a:spcPct val="90000"/>
              </a:lnSpc>
              <a:spcAft>
                <a:spcPts val="263"/>
              </a:spcAft>
              <a:buFont typeface="Arial" charset="0"/>
              <a:buChar char="•"/>
              <a:defRPr/>
            </a:pPr>
            <a:r>
              <a:rPr lang="en-US" sz="1800" b="0" dirty="0">
                <a:latin typeface="Calibri" pitchFamily="-108" charset="0"/>
                <a:sym typeface="Symbol" charset="2"/>
              </a:rPr>
              <a:t>The run was then interrupted around the mid of June 2010, after additional few weeks of operation to test the performance of the active shield and the cryogenic plant.</a:t>
            </a:r>
          </a:p>
          <a:p>
            <a:pPr marL="342900" indent="-342900" defTabSz="457200" eaLnBrk="1" hangingPunct="1">
              <a:lnSpc>
                <a:spcPct val="90000"/>
              </a:lnSpc>
              <a:spcAft>
                <a:spcPts val="263"/>
              </a:spcAft>
              <a:buFont typeface="Arial" charset="0"/>
              <a:buChar char="•"/>
              <a:defRPr/>
            </a:pPr>
            <a:r>
              <a:rPr lang="en-US" sz="1800" b="0" dirty="0">
                <a:latin typeface="+mn-lt"/>
                <a:ea typeface="Arial" charset="0"/>
                <a:cs typeface="Arial" charset="0"/>
              </a:rPr>
              <a:t>In summary:</a:t>
            </a:r>
            <a:endParaRPr lang="en-US" sz="1800" b="0" dirty="0">
              <a:latin typeface="+mn-lt"/>
              <a:ea typeface="Lucida Grande" charset="0"/>
              <a:cs typeface="Lucida Grande" charset="0"/>
            </a:endParaRPr>
          </a:p>
          <a:p>
            <a:pPr marL="39688" algn="ctr">
              <a:defRPr/>
            </a:pPr>
            <a:r>
              <a:rPr lang="en-US" sz="1800" b="0" dirty="0">
                <a:solidFill>
                  <a:srgbClr val="0000FF"/>
                </a:solidFill>
                <a:latin typeface="+mn-lt"/>
                <a:ea typeface="Arial" charset="0"/>
                <a:cs typeface="Arial" charset="0"/>
              </a:rPr>
              <a:t>with the exception of the new, different  failure of the HV system, the detector performances recorded in the 2010 run were in agreement with expectation (based on the results from the 2009 run) and considered as suitable for a physics run.</a:t>
            </a:r>
            <a:endParaRPr lang="en-US" sz="1800" b="0" dirty="0">
              <a:latin typeface="+mn-lt"/>
              <a:sym typeface="Symbol" charset="2"/>
            </a:endParaRPr>
          </a:p>
          <a:p>
            <a:pPr marL="342900" indent="-342900" defTabSz="457200" eaLnBrk="1" hangingPunct="1">
              <a:lnSpc>
                <a:spcPct val="90000"/>
              </a:lnSpc>
              <a:spcAft>
                <a:spcPts val="263"/>
              </a:spcAft>
              <a:buFont typeface="Arial" charset="0"/>
              <a:buChar char="•"/>
              <a:defRPr/>
            </a:pPr>
            <a:endParaRPr lang="en-US" sz="1800" b="0" dirty="0">
              <a:latin typeface="Calibri" pitchFamily="-108" charset="0"/>
              <a:sym typeface="Symbol" charset="2"/>
            </a:endParaRPr>
          </a:p>
          <a:p>
            <a:pPr marL="342900" indent="-342900" defTabSz="457200" eaLnBrk="1" hangingPunct="1">
              <a:lnSpc>
                <a:spcPct val="90000"/>
              </a:lnSpc>
              <a:spcAft>
                <a:spcPts val="263"/>
              </a:spcAft>
              <a:buFont typeface="Arial" charset="0"/>
              <a:buChar char="•"/>
              <a:defRPr/>
            </a:pPr>
            <a:endParaRPr lang="en-US" sz="1800" b="0" dirty="0">
              <a:latin typeface="Calibri" pitchFamily="-108" charset="0"/>
              <a:sym typeface="Symbol" charset="2"/>
            </a:endParaRPr>
          </a:p>
        </p:txBody>
      </p:sp>
      <p:sp>
        <p:nvSpPr>
          <p:cNvPr id="36869" name="Footer Placeholder 3"/>
          <p:cNvSpPr>
            <a:spLocks noGrp="1"/>
          </p:cNvSpPr>
          <p:nvPr>
            <p:ph type="ftr" sz="quarter" idx="10"/>
          </p:nvPr>
        </p:nvSpPr>
        <p:spPr bwMode="auto">
          <a:xfrm>
            <a:off x="457200" y="6356350"/>
            <a:ext cx="6477000" cy="365125"/>
          </a:xfrm>
          <a:noFill/>
          <a:ln>
            <a:miter lim="800000"/>
            <a:headEnd/>
            <a:tailEnd/>
          </a:ln>
        </p:spPr>
        <p:txBody>
          <a:bodyPr/>
          <a:lstStyle/>
          <a:p>
            <a:r>
              <a:rPr lang="en-US" smtClean="0"/>
              <a:t>Claudio Montanari - The  WArP  Experiment – GLA2011 – June 8, 2011</a:t>
            </a: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Rectangle 1"/>
          <p:cNvSpPr>
            <a:spLocks/>
          </p:cNvSpPr>
          <p:nvPr/>
        </p:nvSpPr>
        <p:spPr bwMode="auto">
          <a:xfrm>
            <a:off x="25400" y="609600"/>
            <a:ext cx="9080500" cy="5718175"/>
          </a:xfrm>
          <a:prstGeom prst="rect">
            <a:avLst/>
          </a:prstGeom>
          <a:noFill/>
          <a:ln w="12700">
            <a:noFill/>
            <a:miter lim="800000"/>
            <a:headEnd/>
            <a:tailEnd/>
          </a:ln>
        </p:spPr>
        <p:txBody>
          <a:bodyPr lIns="0" tIns="0" rIns="40639" bIns="0" anchor="ctr">
            <a:prstTxWarp prst="textNoShape">
              <a:avLst/>
            </a:prstTxWarp>
          </a:bodyPr>
          <a:lstStyle/>
          <a:p>
            <a:pPr marL="496888" indent="-457200">
              <a:lnSpc>
                <a:spcPct val="110000"/>
              </a:lnSpc>
              <a:spcBef>
                <a:spcPts val="100"/>
              </a:spcBef>
              <a:spcAft>
                <a:spcPts val="600"/>
              </a:spcAft>
              <a:buFontTx/>
              <a:buChar char="-"/>
              <a:defRPr/>
            </a:pPr>
            <a:r>
              <a:rPr lang="en-US" sz="1600" b="0" dirty="0">
                <a:latin typeface="+mn-lt"/>
                <a:ea typeface="Arial" charset="0"/>
                <a:cs typeface="Arial" charset="0"/>
              </a:rPr>
              <a:t>After the agreement of the INFN </a:t>
            </a:r>
            <a:r>
              <a:rPr lang="en-US" sz="1600" b="0" dirty="0" err="1">
                <a:latin typeface="+mn-lt"/>
                <a:ea typeface="Arial" charset="0"/>
                <a:cs typeface="Arial" charset="0"/>
              </a:rPr>
              <a:t>Commissione</a:t>
            </a:r>
            <a:r>
              <a:rPr lang="en-US" sz="1600" b="0" dirty="0">
                <a:latin typeface="+mn-lt"/>
                <a:ea typeface="Arial" charset="0"/>
                <a:cs typeface="Arial" charset="0"/>
              </a:rPr>
              <a:t> II, last January 31</a:t>
            </a:r>
            <a:r>
              <a:rPr lang="en-US" sz="1600" b="0" baseline="30000" dirty="0">
                <a:latin typeface="+mn-lt"/>
                <a:ea typeface="Arial" charset="0"/>
                <a:cs typeface="Arial" charset="0"/>
              </a:rPr>
              <a:t>st</a:t>
            </a:r>
            <a:r>
              <a:rPr lang="en-US" sz="1600" b="0" dirty="0">
                <a:latin typeface="+mn-lt"/>
                <a:ea typeface="Arial" charset="0"/>
                <a:cs typeface="Arial" charset="0"/>
              </a:rPr>
              <a:t>, following the interaction with an International Committee that completely revised the experiment design and performance (November 2010 – January 2011),  we started the operations for the 100 liters re-activation:</a:t>
            </a:r>
          </a:p>
          <a:p>
            <a:pPr marL="954088" lvl="1" indent="-457200">
              <a:lnSpc>
                <a:spcPct val="110000"/>
              </a:lnSpc>
              <a:spcBef>
                <a:spcPts val="100"/>
              </a:spcBef>
              <a:spcAft>
                <a:spcPts val="600"/>
              </a:spcAft>
              <a:buFontTx/>
              <a:buChar char="-"/>
              <a:defRPr/>
            </a:pPr>
            <a:r>
              <a:rPr lang="en-US" sz="1600" b="0" dirty="0">
                <a:latin typeface="+mn-lt"/>
                <a:ea typeface="Arial" charset="0"/>
                <a:cs typeface="Arial" charset="0"/>
              </a:rPr>
              <a:t>A new HV distribution system for the drift field, with high redundancy, have been implemented and extensively tested;</a:t>
            </a:r>
          </a:p>
          <a:p>
            <a:pPr marL="954088" lvl="1" indent="-457200">
              <a:lnSpc>
                <a:spcPct val="110000"/>
              </a:lnSpc>
              <a:spcBef>
                <a:spcPts val="100"/>
              </a:spcBef>
              <a:spcAft>
                <a:spcPts val="600"/>
              </a:spcAft>
              <a:buFontTx/>
              <a:buChar char="-"/>
              <a:defRPr/>
            </a:pPr>
            <a:r>
              <a:rPr lang="en-US" sz="1600" b="0" dirty="0">
                <a:latin typeface="+mn-lt"/>
                <a:ea typeface="Arial" charset="0"/>
                <a:cs typeface="Arial" charset="0"/>
              </a:rPr>
              <a:t>Optical shields on the Veto phototubes have been installed and all the phototubes have been checked at room temperature; </a:t>
            </a:r>
          </a:p>
          <a:p>
            <a:pPr marL="954088" lvl="1" indent="-457200">
              <a:lnSpc>
                <a:spcPct val="110000"/>
              </a:lnSpc>
              <a:spcBef>
                <a:spcPts val="100"/>
              </a:spcBef>
              <a:spcAft>
                <a:spcPts val="600"/>
              </a:spcAft>
              <a:buFontTx/>
              <a:buChar char="-"/>
              <a:defRPr/>
            </a:pPr>
            <a:r>
              <a:rPr lang="en-US" sz="1600" b="0" dirty="0">
                <a:latin typeface="+mn-lt"/>
                <a:ea typeface="Arial" charset="0"/>
                <a:cs typeface="Arial" charset="0"/>
              </a:rPr>
              <a:t>Modifications of the Veto readout electronics and relative tests have been completed;</a:t>
            </a:r>
          </a:p>
          <a:p>
            <a:pPr marL="954088" lvl="1" indent="-457200">
              <a:lnSpc>
                <a:spcPct val="110000"/>
              </a:lnSpc>
              <a:spcBef>
                <a:spcPts val="100"/>
              </a:spcBef>
              <a:spcAft>
                <a:spcPts val="600"/>
              </a:spcAft>
              <a:buFontTx/>
              <a:buChar char="-"/>
              <a:defRPr/>
            </a:pPr>
            <a:r>
              <a:rPr lang="en-US" sz="1600" b="0" dirty="0">
                <a:latin typeface="+mn-lt"/>
                <a:ea typeface="Arial" charset="0"/>
                <a:cs typeface="Arial" charset="0"/>
              </a:rPr>
              <a:t>The gas recirculation system has been modified to reduce the running costs; </a:t>
            </a:r>
          </a:p>
          <a:p>
            <a:pPr marL="954088" lvl="1" indent="-457200">
              <a:lnSpc>
                <a:spcPct val="110000"/>
              </a:lnSpc>
              <a:spcBef>
                <a:spcPts val="100"/>
              </a:spcBef>
              <a:spcAft>
                <a:spcPts val="600"/>
              </a:spcAft>
              <a:buFontTx/>
              <a:buChar char="-"/>
              <a:defRPr/>
            </a:pPr>
            <a:r>
              <a:rPr lang="en-US" sz="1600" b="0" dirty="0">
                <a:latin typeface="+mn-lt"/>
                <a:ea typeface="Arial" charset="0"/>
                <a:cs typeface="Arial" charset="0"/>
              </a:rPr>
              <a:t>New filters for both the liquid and the gas recirculation systems have been installed; </a:t>
            </a:r>
          </a:p>
          <a:p>
            <a:pPr marL="954088" lvl="1" indent="-457200">
              <a:lnSpc>
                <a:spcPct val="110000"/>
              </a:lnSpc>
              <a:spcBef>
                <a:spcPts val="100"/>
              </a:spcBef>
              <a:spcAft>
                <a:spcPts val="600"/>
              </a:spcAft>
              <a:buFontTx/>
              <a:buChar char="-"/>
              <a:defRPr/>
            </a:pPr>
            <a:r>
              <a:rPr lang="en-US" sz="1600" b="0" dirty="0">
                <a:latin typeface="+mn-lt"/>
                <a:ea typeface="Arial" charset="0"/>
                <a:cs typeface="Arial" charset="0"/>
              </a:rPr>
              <a:t>Other activities in preparation of the new run were also  carried on (installation of the Argon pre-filters, update of the DAQ software, development and maintenance of the analysis software);</a:t>
            </a:r>
          </a:p>
          <a:p>
            <a:pPr marL="954088" lvl="1" indent="-457200">
              <a:lnSpc>
                <a:spcPct val="110000"/>
              </a:lnSpc>
              <a:spcBef>
                <a:spcPts val="100"/>
              </a:spcBef>
              <a:spcAft>
                <a:spcPts val="600"/>
              </a:spcAft>
              <a:buFontTx/>
              <a:buChar char="-"/>
              <a:defRPr/>
            </a:pPr>
            <a:r>
              <a:rPr lang="en-US" sz="1600" dirty="0">
                <a:solidFill>
                  <a:srgbClr val="FF0000"/>
                </a:solidFill>
                <a:latin typeface="+mn-lt"/>
                <a:ea typeface="Arial" charset="0"/>
                <a:cs typeface="Arial" charset="0"/>
              </a:rPr>
              <a:t>The detector cooling started on May 25, 2011, filling with ultra-purified </a:t>
            </a:r>
            <a:r>
              <a:rPr lang="en-US" sz="1600" dirty="0" err="1">
                <a:solidFill>
                  <a:srgbClr val="FF0000"/>
                </a:solidFill>
                <a:latin typeface="+mn-lt"/>
                <a:ea typeface="Arial" charset="0"/>
                <a:cs typeface="Arial" charset="0"/>
              </a:rPr>
              <a:t>LAr</a:t>
            </a:r>
            <a:r>
              <a:rPr lang="en-US" sz="1600" dirty="0">
                <a:solidFill>
                  <a:srgbClr val="FF0000"/>
                </a:solidFill>
                <a:latin typeface="+mn-lt"/>
                <a:ea typeface="Arial" charset="0"/>
                <a:cs typeface="Arial" charset="0"/>
              </a:rPr>
              <a:t> ended June 1</a:t>
            </a:r>
            <a:r>
              <a:rPr lang="en-US" sz="1600" baseline="30000" dirty="0">
                <a:solidFill>
                  <a:srgbClr val="FF0000"/>
                </a:solidFill>
                <a:latin typeface="+mn-lt"/>
                <a:ea typeface="Arial" charset="0"/>
                <a:cs typeface="Arial" charset="0"/>
              </a:rPr>
              <a:t>st</a:t>
            </a:r>
            <a:r>
              <a:rPr lang="en-US" sz="1600" dirty="0">
                <a:solidFill>
                  <a:srgbClr val="FF0000"/>
                </a:solidFill>
                <a:latin typeface="+mn-lt"/>
                <a:ea typeface="Arial" charset="0"/>
                <a:cs typeface="Arial" charset="0"/>
              </a:rPr>
              <a:t>, 2011.</a:t>
            </a:r>
          </a:p>
          <a:p>
            <a:pPr marL="496888" indent="-457200">
              <a:lnSpc>
                <a:spcPct val="110000"/>
              </a:lnSpc>
              <a:spcBef>
                <a:spcPts val="100"/>
              </a:spcBef>
              <a:spcAft>
                <a:spcPts val="600"/>
              </a:spcAft>
              <a:buFontTx/>
              <a:buChar char="-"/>
              <a:defRPr/>
            </a:pPr>
            <a:r>
              <a:rPr lang="en-US" sz="1600" b="0" dirty="0">
                <a:latin typeface="+mn-lt"/>
                <a:ea typeface="Arial" charset="0"/>
                <a:cs typeface="Arial" charset="0"/>
              </a:rPr>
              <a:t>Activities with the 2.3 liters prototype, to study the new high quantum efficiency phototubes performances are also being carried on in parallel. </a:t>
            </a:r>
          </a:p>
        </p:txBody>
      </p:sp>
      <p:sp>
        <p:nvSpPr>
          <p:cNvPr id="38915" name="Rectangle 2"/>
          <p:cNvSpPr>
            <a:spLocks/>
          </p:cNvSpPr>
          <p:nvPr/>
        </p:nvSpPr>
        <p:spPr bwMode="auto">
          <a:xfrm>
            <a:off x="533400" y="76200"/>
            <a:ext cx="4810125" cy="430213"/>
          </a:xfrm>
          <a:prstGeom prst="rect">
            <a:avLst/>
          </a:prstGeom>
          <a:noFill/>
          <a:ln w="12700">
            <a:noFill/>
            <a:miter lim="800000"/>
            <a:headEnd/>
            <a:tailEnd/>
          </a:ln>
        </p:spPr>
        <p:txBody>
          <a:bodyPr wrap="none" lIns="0" tIns="0" rIns="40639" bIns="0">
            <a:prstTxWarp prst="textNoShape">
              <a:avLst/>
            </a:prstTxWarp>
            <a:spAutoFit/>
          </a:bodyPr>
          <a:lstStyle/>
          <a:p>
            <a:pPr marL="39688"/>
            <a:r>
              <a:rPr lang="en-US" sz="2800">
                <a:solidFill>
                  <a:srgbClr val="FF0000"/>
                </a:solidFill>
                <a:latin typeface="Arial" charset="0"/>
                <a:ea typeface="Arial" charset="0"/>
                <a:cs typeface="Arial" charset="0"/>
              </a:rPr>
              <a:t>Preparation for the 2011 run</a:t>
            </a:r>
          </a:p>
        </p:txBody>
      </p:sp>
      <p:sp>
        <p:nvSpPr>
          <p:cNvPr id="38916"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C40EBF2F-8024-D443-9729-E4BA379809E5}" type="slidenum">
              <a:rPr lang="en-US" smtClean="0"/>
              <a:pPr/>
              <a:t>16</a:t>
            </a:fld>
            <a:endParaRPr lang="en-US" smtClean="0"/>
          </a:p>
        </p:txBody>
      </p:sp>
      <p:sp>
        <p:nvSpPr>
          <p:cNvPr id="38917" name="Footer Placeholder 4"/>
          <p:cNvSpPr>
            <a:spLocks noGrp="1"/>
          </p:cNvSpPr>
          <p:nvPr>
            <p:ph type="ftr" sz="quarter" idx="10"/>
          </p:nvPr>
        </p:nvSpPr>
        <p:spPr bwMode="auto">
          <a:noFill/>
          <a:ln>
            <a:miter lim="800000"/>
            <a:headEnd/>
            <a:tailEnd/>
          </a:ln>
        </p:spPr>
        <p:txBody>
          <a:bodyPr/>
          <a:lstStyle/>
          <a:p>
            <a:r>
              <a:rPr lang="en-US" smtClean="0"/>
              <a:t>Claudio Montanari - The  WArP  Experiment – GLA2011 – June 8, 2011</a:t>
            </a:r>
            <a:endParaRPr lang="en-US"/>
          </a:p>
        </p:txBody>
      </p:sp>
    </p:spTree>
  </p:cSld>
  <p:clrMapOvr>
    <a:masterClrMapping/>
  </p:clrMapOvr>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Rectangle 1"/>
          <p:cNvSpPr>
            <a:spLocks noGrp="1" noChangeArrowheads="1"/>
          </p:cNvSpPr>
          <p:nvPr>
            <p:ph type="title"/>
          </p:nvPr>
        </p:nvSpPr>
        <p:spPr>
          <a:xfrm>
            <a:off x="57150" y="0"/>
            <a:ext cx="4305300" cy="1470025"/>
          </a:xfrm>
        </p:spPr>
        <p:txBody>
          <a:bodyPr rIns="132080"/>
          <a:lstStyle/>
          <a:p>
            <a:pPr eaLnBrk="1" hangingPunct="1"/>
            <a:r>
              <a:rPr lang="en-US" sz="3200"/>
              <a:t>The new HV Distribution Chain</a:t>
            </a:r>
            <a:endParaRPr lang="en-US" sz="3200">
              <a:ea typeface="ヒラギノ角ゴ ProN W6" charset="-128"/>
              <a:cs typeface="ヒラギノ角ゴ ProN W6" charset="-128"/>
            </a:endParaRPr>
          </a:p>
        </p:txBody>
      </p:sp>
      <p:pic>
        <p:nvPicPr>
          <p:cNvPr id="39939" name="Picture 2"/>
          <p:cNvPicPr>
            <a:picLocks noChangeArrowheads="1"/>
          </p:cNvPicPr>
          <p:nvPr/>
        </p:nvPicPr>
        <p:blipFill>
          <a:blip r:embed="rId2"/>
          <a:srcRect/>
          <a:stretch>
            <a:fillRect/>
          </a:stretch>
        </p:blipFill>
        <p:spPr bwMode="auto">
          <a:xfrm rot="5400000">
            <a:off x="3604420" y="1364456"/>
            <a:ext cx="6049962" cy="4537075"/>
          </a:xfrm>
          <a:prstGeom prst="rect">
            <a:avLst/>
          </a:prstGeom>
          <a:noFill/>
          <a:ln w="9525">
            <a:noFill/>
            <a:miter lim="800000"/>
            <a:headEnd/>
            <a:tailEnd/>
          </a:ln>
        </p:spPr>
      </p:pic>
      <p:sp>
        <p:nvSpPr>
          <p:cNvPr id="39940" name="Rectangle 3"/>
          <p:cNvSpPr>
            <a:spLocks/>
          </p:cNvSpPr>
          <p:nvPr/>
        </p:nvSpPr>
        <p:spPr bwMode="auto">
          <a:xfrm>
            <a:off x="1447800" y="3657600"/>
            <a:ext cx="2781300" cy="419100"/>
          </a:xfrm>
          <a:prstGeom prst="rect">
            <a:avLst/>
          </a:prstGeom>
          <a:noFill/>
          <a:ln w="9525">
            <a:solidFill>
              <a:srgbClr val="0000FF"/>
            </a:solidFill>
            <a:miter lim="800000"/>
            <a:headEnd/>
            <a:tailEnd/>
          </a:ln>
        </p:spPr>
        <p:txBody>
          <a:bodyPr wrap="none" lIns="0" tIns="0" rIns="40639" bIns="0">
            <a:prstTxWarp prst="textNoShape">
              <a:avLst/>
            </a:prstTxWarp>
            <a:spAutoFit/>
          </a:bodyPr>
          <a:lstStyle/>
          <a:p>
            <a:pPr marL="39688"/>
            <a:r>
              <a:rPr lang="en-US" sz="2000">
                <a:solidFill>
                  <a:srgbClr val="FF0000"/>
                </a:solidFill>
                <a:latin typeface="Lucida Grande" charset="0"/>
                <a:ea typeface="Lucida Grande" charset="0"/>
                <a:cs typeface="Lucida Grande" charset="0"/>
                <a:sym typeface="Lucida Grande" charset="0"/>
              </a:rPr>
              <a:t>-HV (from Cathode)</a:t>
            </a:r>
          </a:p>
        </p:txBody>
      </p:sp>
      <p:sp>
        <p:nvSpPr>
          <p:cNvPr id="39941" name="Rectangle 4"/>
          <p:cNvSpPr>
            <a:spLocks/>
          </p:cNvSpPr>
          <p:nvPr/>
        </p:nvSpPr>
        <p:spPr bwMode="auto">
          <a:xfrm>
            <a:off x="2287588" y="2819400"/>
            <a:ext cx="1751012" cy="419100"/>
          </a:xfrm>
          <a:prstGeom prst="rect">
            <a:avLst/>
          </a:prstGeom>
          <a:noFill/>
          <a:ln w="9525">
            <a:solidFill>
              <a:srgbClr val="0000FF"/>
            </a:solidFill>
            <a:miter lim="800000"/>
            <a:headEnd/>
            <a:tailEnd/>
          </a:ln>
        </p:spPr>
        <p:txBody>
          <a:bodyPr wrap="none" lIns="0" tIns="0" rIns="40639" bIns="0">
            <a:prstTxWarp prst="textNoShape">
              <a:avLst/>
            </a:prstTxWarp>
            <a:spAutoFit/>
          </a:bodyPr>
          <a:lstStyle/>
          <a:p>
            <a:pPr marL="39688"/>
            <a:r>
              <a:rPr lang="en-US" sz="2000">
                <a:solidFill>
                  <a:srgbClr val="FF0000"/>
                </a:solidFill>
                <a:latin typeface="Lucida Grande" charset="0"/>
                <a:ea typeface="Lucida Grande" charset="0"/>
                <a:cs typeface="Lucida Grande" charset="0"/>
                <a:sym typeface="Lucida Grande" charset="0"/>
              </a:rPr>
              <a:t>Race Tracks</a:t>
            </a:r>
          </a:p>
        </p:txBody>
      </p:sp>
      <p:sp>
        <p:nvSpPr>
          <p:cNvPr id="39942" name="Rectangle 5"/>
          <p:cNvSpPr>
            <a:spLocks/>
          </p:cNvSpPr>
          <p:nvPr/>
        </p:nvSpPr>
        <p:spPr bwMode="auto">
          <a:xfrm>
            <a:off x="990600" y="1447800"/>
            <a:ext cx="3187700" cy="419100"/>
          </a:xfrm>
          <a:prstGeom prst="rect">
            <a:avLst/>
          </a:prstGeom>
          <a:noFill/>
          <a:ln w="9525">
            <a:solidFill>
              <a:srgbClr val="0000FF"/>
            </a:solidFill>
            <a:miter lim="800000"/>
            <a:headEnd/>
            <a:tailEnd/>
          </a:ln>
        </p:spPr>
        <p:txBody>
          <a:bodyPr wrap="none" lIns="0" tIns="0" rIns="40639" bIns="0">
            <a:prstTxWarp prst="textNoShape">
              <a:avLst/>
            </a:prstTxWarp>
            <a:spAutoFit/>
          </a:bodyPr>
          <a:lstStyle/>
          <a:p>
            <a:pPr marL="39688"/>
            <a:r>
              <a:rPr lang="en-US" sz="2000">
                <a:solidFill>
                  <a:srgbClr val="FF0000"/>
                </a:solidFill>
                <a:latin typeface="Lucida Grande" charset="0"/>
                <a:ea typeface="Lucida Grande" charset="0"/>
                <a:cs typeface="Lucida Grande" charset="0"/>
                <a:sym typeface="Lucida Grande" charset="0"/>
              </a:rPr>
              <a:t>To First Grid (in liquid)</a:t>
            </a:r>
          </a:p>
        </p:txBody>
      </p:sp>
      <p:sp>
        <p:nvSpPr>
          <p:cNvPr id="39943" name="Rectangle 6"/>
          <p:cNvSpPr>
            <a:spLocks/>
          </p:cNvSpPr>
          <p:nvPr/>
        </p:nvSpPr>
        <p:spPr bwMode="auto">
          <a:xfrm>
            <a:off x="304800" y="2019300"/>
            <a:ext cx="4114800" cy="419100"/>
          </a:xfrm>
          <a:prstGeom prst="rect">
            <a:avLst/>
          </a:prstGeom>
          <a:noFill/>
          <a:ln w="9525">
            <a:solidFill>
              <a:srgbClr val="0000FF"/>
            </a:solidFill>
            <a:miter lim="800000"/>
            <a:headEnd/>
            <a:tailEnd/>
          </a:ln>
        </p:spPr>
        <p:txBody>
          <a:bodyPr lIns="0" tIns="0" rIns="40639" bIns="0">
            <a:prstTxWarp prst="textNoShape">
              <a:avLst/>
            </a:prstTxWarp>
          </a:bodyPr>
          <a:lstStyle/>
          <a:p>
            <a:pPr marL="39688"/>
            <a:r>
              <a:rPr lang="en-US" sz="2000">
                <a:solidFill>
                  <a:srgbClr val="FF0000"/>
                </a:solidFill>
                <a:latin typeface="Lucida Grande" charset="0"/>
                <a:ea typeface="Lucida Grande" charset="0"/>
                <a:cs typeface="Lucida Grande" charset="0"/>
                <a:sym typeface="Lucida Grande" charset="0"/>
              </a:rPr>
              <a:t>To Ground </a:t>
            </a:r>
            <a:r>
              <a:rPr lang="en-US" sz="1600">
                <a:solidFill>
                  <a:srgbClr val="FF0000"/>
                </a:solidFill>
                <a:latin typeface="Lucida Grande" charset="0"/>
                <a:ea typeface="Lucida Grande" charset="0"/>
                <a:cs typeface="Lucida Grande" charset="0"/>
                <a:sym typeface="Lucida Grande" charset="0"/>
              </a:rPr>
              <a:t>(or Low Voltage Output)</a:t>
            </a:r>
          </a:p>
        </p:txBody>
      </p:sp>
      <p:sp>
        <p:nvSpPr>
          <p:cNvPr id="39944" name="Rectangle 7"/>
          <p:cNvSpPr>
            <a:spLocks/>
          </p:cNvSpPr>
          <p:nvPr/>
        </p:nvSpPr>
        <p:spPr bwMode="auto">
          <a:xfrm>
            <a:off x="228600" y="4191000"/>
            <a:ext cx="3797300" cy="2019300"/>
          </a:xfrm>
          <a:prstGeom prst="rect">
            <a:avLst/>
          </a:prstGeom>
          <a:solidFill>
            <a:srgbClr val="FFFF00"/>
          </a:solidFill>
          <a:ln w="9525">
            <a:solidFill>
              <a:srgbClr val="FF0000"/>
            </a:solidFill>
            <a:miter lim="800000"/>
            <a:headEnd/>
            <a:tailEnd/>
          </a:ln>
        </p:spPr>
        <p:txBody>
          <a:bodyPr lIns="0" tIns="0" rIns="40639" bIns="0">
            <a:prstTxWarp prst="textNoShape">
              <a:avLst/>
            </a:prstTxWarp>
          </a:bodyPr>
          <a:lstStyle/>
          <a:p>
            <a:pPr marL="39688"/>
            <a:r>
              <a:rPr lang="en-US" sz="1800">
                <a:latin typeface="Lucida Grande" charset="0"/>
                <a:ea typeface="Lucida Grande" charset="0"/>
                <a:cs typeface="Lucida Grande" charset="0"/>
                <a:sym typeface="Lucida Grande" charset="0"/>
              </a:rPr>
              <a:t>Divider chain from the cathode to the first grid (in liquid) and then to ground (or to low voltage), made by three resistors in parallel.</a:t>
            </a:r>
          </a:p>
          <a:p>
            <a:pPr marL="39688"/>
            <a:r>
              <a:rPr lang="en-US" sz="1800">
                <a:latin typeface="Lucida Grande" charset="0"/>
                <a:ea typeface="Lucida Grande" charset="0"/>
                <a:cs typeface="Lucida Grande" charset="0"/>
                <a:sym typeface="Lucida Grande" charset="0"/>
              </a:rPr>
              <a:t>(≈ 48.5 M</a:t>
            </a:r>
            <a:r>
              <a:rPr lang="en-US" sz="1800">
                <a:latin typeface="Symbol" charset="2"/>
                <a:ea typeface="Symbol" charset="2"/>
                <a:cs typeface="Symbol" charset="2"/>
                <a:sym typeface="Symbol" charset="2"/>
              </a:rPr>
              <a:t>Ω</a:t>
            </a:r>
            <a:r>
              <a:rPr lang="en-US" sz="1800">
                <a:latin typeface="Lucida Grande" charset="0"/>
                <a:ea typeface="Lucida Grande" charset="0"/>
                <a:cs typeface="Lucida Grande" charset="0"/>
                <a:sym typeface="Lucida Grande" charset="0"/>
              </a:rPr>
              <a:t>) resistance painted on ceramic substrate.</a:t>
            </a:r>
          </a:p>
        </p:txBody>
      </p:sp>
      <p:sp>
        <p:nvSpPr>
          <p:cNvPr id="8200" name="Line 8"/>
          <p:cNvSpPr>
            <a:spLocks noChangeShapeType="1"/>
          </p:cNvSpPr>
          <p:nvPr/>
        </p:nvSpPr>
        <p:spPr bwMode="auto">
          <a:xfrm>
            <a:off x="4164013" y="1847850"/>
            <a:ext cx="1703387" cy="1588"/>
          </a:xfrm>
          <a:prstGeom prst="line">
            <a:avLst/>
          </a:prstGeom>
          <a:noFill/>
          <a:ln w="25400" cap="flat">
            <a:solidFill>
              <a:srgbClr val="4F81BD"/>
            </a:solidFill>
            <a:prstDash val="solid"/>
            <a:round/>
            <a:headEnd type="none" w="med" len="med"/>
            <a:tailEnd type="arrow" w="med" len="med"/>
          </a:ln>
          <a:effectLst>
            <a:outerShdw blurRad="38100" dist="25399" dir="5400000" algn="ctr" rotWithShape="0">
              <a:schemeClr val="bg2">
                <a:alpha val="37997"/>
              </a:schemeClr>
            </a:outerShdw>
          </a:effectLst>
        </p:spPr>
        <p:txBody>
          <a:bodyPr lIns="0" tIns="0" rIns="0" bIns="0">
            <a:prstTxWarp prst="textNoShape">
              <a:avLst/>
            </a:prstTxWarp>
          </a:bodyPr>
          <a:lstStyle/>
          <a:p>
            <a:pPr>
              <a:defRPr/>
            </a:pPr>
            <a:endParaRPr lang="en-US"/>
          </a:p>
        </p:txBody>
      </p:sp>
      <p:sp>
        <p:nvSpPr>
          <p:cNvPr id="8201" name="Line 9"/>
          <p:cNvSpPr>
            <a:spLocks noChangeShapeType="1"/>
          </p:cNvSpPr>
          <p:nvPr/>
        </p:nvSpPr>
        <p:spPr bwMode="auto">
          <a:xfrm>
            <a:off x="4164013" y="2286000"/>
            <a:ext cx="1703387" cy="685800"/>
          </a:xfrm>
          <a:prstGeom prst="line">
            <a:avLst/>
          </a:prstGeom>
          <a:noFill/>
          <a:ln w="25400" cap="flat">
            <a:solidFill>
              <a:srgbClr val="4F81BD"/>
            </a:solidFill>
            <a:prstDash val="solid"/>
            <a:round/>
            <a:headEnd type="none" w="med" len="med"/>
            <a:tailEnd type="arrow" w="med" len="med"/>
          </a:ln>
          <a:effectLst>
            <a:outerShdw blurRad="38100" dist="25399" dir="5400000" algn="ctr" rotWithShape="0">
              <a:schemeClr val="bg2">
                <a:alpha val="37997"/>
              </a:schemeClr>
            </a:outerShdw>
          </a:effectLst>
        </p:spPr>
        <p:txBody>
          <a:bodyPr lIns="0" tIns="0" rIns="0" bIns="0">
            <a:prstTxWarp prst="textNoShape">
              <a:avLst/>
            </a:prstTxWarp>
          </a:bodyPr>
          <a:lstStyle/>
          <a:p>
            <a:pPr>
              <a:defRPr/>
            </a:pPr>
            <a:endParaRPr lang="en-US"/>
          </a:p>
        </p:txBody>
      </p:sp>
      <p:sp>
        <p:nvSpPr>
          <p:cNvPr id="8202" name="Line 10"/>
          <p:cNvSpPr>
            <a:spLocks noChangeShapeType="1"/>
          </p:cNvSpPr>
          <p:nvPr/>
        </p:nvSpPr>
        <p:spPr bwMode="auto">
          <a:xfrm>
            <a:off x="3906838" y="3022600"/>
            <a:ext cx="2160587" cy="257175"/>
          </a:xfrm>
          <a:prstGeom prst="line">
            <a:avLst/>
          </a:prstGeom>
          <a:noFill/>
          <a:ln w="25400" cap="flat">
            <a:solidFill>
              <a:srgbClr val="4F81BD"/>
            </a:solidFill>
            <a:prstDash val="solid"/>
            <a:round/>
            <a:headEnd type="none" w="med" len="med"/>
            <a:tailEnd type="arrow" w="med" len="med"/>
          </a:ln>
          <a:effectLst>
            <a:outerShdw blurRad="38100" dist="25399" dir="5400000" algn="ctr" rotWithShape="0">
              <a:schemeClr val="bg2">
                <a:alpha val="37997"/>
              </a:schemeClr>
            </a:outerShdw>
          </a:effectLst>
        </p:spPr>
        <p:txBody>
          <a:bodyPr lIns="0" tIns="0" rIns="0" bIns="0">
            <a:prstTxWarp prst="textNoShape">
              <a:avLst/>
            </a:prstTxWarp>
          </a:bodyPr>
          <a:lstStyle/>
          <a:p>
            <a:pPr>
              <a:defRPr/>
            </a:pPr>
            <a:endParaRPr lang="en-US"/>
          </a:p>
        </p:txBody>
      </p:sp>
      <p:sp>
        <p:nvSpPr>
          <p:cNvPr id="8203" name="Line 11"/>
          <p:cNvSpPr>
            <a:spLocks noChangeShapeType="1"/>
          </p:cNvSpPr>
          <p:nvPr/>
        </p:nvSpPr>
        <p:spPr bwMode="auto">
          <a:xfrm>
            <a:off x="3906838" y="3022600"/>
            <a:ext cx="2236787" cy="409575"/>
          </a:xfrm>
          <a:prstGeom prst="line">
            <a:avLst/>
          </a:prstGeom>
          <a:noFill/>
          <a:ln w="25400" cap="flat">
            <a:solidFill>
              <a:srgbClr val="4F81BD"/>
            </a:solidFill>
            <a:prstDash val="solid"/>
            <a:round/>
            <a:headEnd type="none" w="med" len="med"/>
            <a:tailEnd type="arrow" w="med" len="med"/>
          </a:ln>
          <a:effectLst>
            <a:outerShdw blurRad="38100" dist="25399" dir="5400000" algn="ctr" rotWithShape="0">
              <a:schemeClr val="bg2">
                <a:alpha val="37997"/>
              </a:schemeClr>
            </a:outerShdw>
          </a:effectLst>
        </p:spPr>
        <p:txBody>
          <a:bodyPr lIns="0" tIns="0" rIns="0" bIns="0">
            <a:prstTxWarp prst="textNoShape">
              <a:avLst/>
            </a:prstTxWarp>
          </a:bodyPr>
          <a:lstStyle/>
          <a:p>
            <a:pPr>
              <a:defRPr/>
            </a:pPr>
            <a:endParaRPr lang="en-US"/>
          </a:p>
        </p:txBody>
      </p:sp>
      <p:sp>
        <p:nvSpPr>
          <p:cNvPr id="8204" name="Line 12"/>
          <p:cNvSpPr>
            <a:spLocks noChangeShapeType="1"/>
          </p:cNvSpPr>
          <p:nvPr/>
        </p:nvSpPr>
        <p:spPr bwMode="auto">
          <a:xfrm>
            <a:off x="3906838" y="3022600"/>
            <a:ext cx="2236787" cy="561975"/>
          </a:xfrm>
          <a:prstGeom prst="line">
            <a:avLst/>
          </a:prstGeom>
          <a:noFill/>
          <a:ln w="25400" cap="flat">
            <a:solidFill>
              <a:srgbClr val="4F81BD"/>
            </a:solidFill>
            <a:prstDash val="solid"/>
            <a:round/>
            <a:headEnd type="none" w="med" len="med"/>
            <a:tailEnd type="arrow" w="med" len="med"/>
          </a:ln>
          <a:effectLst>
            <a:outerShdw blurRad="38100" dist="25399" dir="5400000" algn="ctr" rotWithShape="0">
              <a:schemeClr val="bg2">
                <a:alpha val="37997"/>
              </a:schemeClr>
            </a:outerShdw>
          </a:effectLst>
        </p:spPr>
        <p:txBody>
          <a:bodyPr lIns="0" tIns="0" rIns="0" bIns="0">
            <a:prstTxWarp prst="textNoShape">
              <a:avLst/>
            </a:prstTxWarp>
          </a:bodyPr>
          <a:lstStyle/>
          <a:p>
            <a:pPr>
              <a:defRPr/>
            </a:pPr>
            <a:endParaRPr lang="en-US"/>
          </a:p>
        </p:txBody>
      </p:sp>
      <p:sp>
        <p:nvSpPr>
          <p:cNvPr id="8205" name="Line 13"/>
          <p:cNvSpPr>
            <a:spLocks noChangeShapeType="1"/>
          </p:cNvSpPr>
          <p:nvPr/>
        </p:nvSpPr>
        <p:spPr bwMode="auto">
          <a:xfrm>
            <a:off x="4159250" y="3860800"/>
            <a:ext cx="3379788" cy="2162175"/>
          </a:xfrm>
          <a:prstGeom prst="line">
            <a:avLst/>
          </a:prstGeom>
          <a:noFill/>
          <a:ln w="25400" cap="flat">
            <a:solidFill>
              <a:srgbClr val="4F81BD"/>
            </a:solidFill>
            <a:prstDash val="solid"/>
            <a:round/>
            <a:headEnd type="none" w="med" len="med"/>
            <a:tailEnd type="arrow" w="med" len="med"/>
          </a:ln>
          <a:effectLst>
            <a:outerShdw blurRad="38100" dist="25399" dir="5400000" algn="ctr" rotWithShape="0">
              <a:schemeClr val="bg2">
                <a:alpha val="37997"/>
              </a:schemeClr>
            </a:outerShdw>
          </a:effectLst>
        </p:spPr>
        <p:txBody>
          <a:bodyPr lIns="0" tIns="0" rIns="0" bIns="0">
            <a:prstTxWarp prst="textNoShape">
              <a:avLst/>
            </a:prstTxWarp>
          </a:bodyPr>
          <a:lstStyle/>
          <a:p>
            <a:pPr>
              <a:defRPr/>
            </a:pPr>
            <a:endParaRPr lang="en-US"/>
          </a:p>
        </p:txBody>
      </p:sp>
      <p:sp>
        <p:nvSpPr>
          <p:cNvPr id="8206" name="Line 14"/>
          <p:cNvSpPr>
            <a:spLocks noChangeShapeType="1"/>
          </p:cNvSpPr>
          <p:nvPr/>
        </p:nvSpPr>
        <p:spPr bwMode="auto">
          <a:xfrm>
            <a:off x="4159250" y="3860800"/>
            <a:ext cx="3989388" cy="2009775"/>
          </a:xfrm>
          <a:prstGeom prst="line">
            <a:avLst/>
          </a:prstGeom>
          <a:noFill/>
          <a:ln w="25400" cap="flat">
            <a:solidFill>
              <a:srgbClr val="4F81BD"/>
            </a:solidFill>
            <a:prstDash val="solid"/>
            <a:round/>
            <a:headEnd type="none" w="med" len="med"/>
            <a:tailEnd type="arrow" w="med" len="med"/>
          </a:ln>
          <a:effectLst>
            <a:outerShdw blurRad="38100" dist="25399" dir="5400000" algn="ctr" rotWithShape="0">
              <a:schemeClr val="bg2">
                <a:alpha val="37997"/>
              </a:schemeClr>
            </a:outerShdw>
          </a:effectLst>
        </p:spPr>
        <p:txBody>
          <a:bodyPr lIns="0" tIns="0" rIns="0" bIns="0">
            <a:prstTxWarp prst="textNoShape">
              <a:avLst/>
            </a:prstTxWarp>
          </a:bodyPr>
          <a:lstStyle/>
          <a:p>
            <a:pPr>
              <a:defRPr/>
            </a:pPr>
            <a:endParaRPr lang="en-US"/>
          </a:p>
        </p:txBody>
      </p:sp>
      <p:sp>
        <p:nvSpPr>
          <p:cNvPr id="8207" name="Line 15"/>
          <p:cNvSpPr>
            <a:spLocks noChangeShapeType="1"/>
          </p:cNvSpPr>
          <p:nvPr/>
        </p:nvSpPr>
        <p:spPr bwMode="auto">
          <a:xfrm>
            <a:off x="4159250" y="3860800"/>
            <a:ext cx="1931988" cy="2009775"/>
          </a:xfrm>
          <a:prstGeom prst="line">
            <a:avLst/>
          </a:prstGeom>
          <a:noFill/>
          <a:ln w="25400" cap="flat">
            <a:solidFill>
              <a:srgbClr val="4F81BD"/>
            </a:solidFill>
            <a:prstDash val="solid"/>
            <a:round/>
            <a:headEnd type="none" w="med" len="med"/>
            <a:tailEnd type="arrow" w="med" len="med"/>
          </a:ln>
          <a:effectLst>
            <a:outerShdw blurRad="38100" dist="25399" dir="5400000" algn="ctr" rotWithShape="0">
              <a:schemeClr val="bg2">
                <a:alpha val="37997"/>
              </a:schemeClr>
            </a:outerShdw>
          </a:effectLst>
        </p:spPr>
        <p:txBody>
          <a:bodyPr lIns="0" tIns="0" rIns="0" bIns="0">
            <a:prstTxWarp prst="textNoShape">
              <a:avLst/>
            </a:prstTxWarp>
          </a:bodyPr>
          <a:lstStyle/>
          <a:p>
            <a:pPr>
              <a:defRPr/>
            </a:pPr>
            <a:endParaRPr lang="en-US"/>
          </a:p>
        </p:txBody>
      </p:sp>
      <p:sp>
        <p:nvSpPr>
          <p:cNvPr id="17" name="Slide Number Placeholder 16"/>
          <p:cNvSpPr>
            <a:spLocks noGrp="1"/>
          </p:cNvSpPr>
          <p:nvPr>
            <p:ph type="sldNum" sz="quarter" idx="11"/>
          </p:nvPr>
        </p:nvSpPr>
        <p:spPr/>
        <p:txBody>
          <a:bodyPr/>
          <a:lstStyle/>
          <a:p>
            <a:pPr>
              <a:defRPr/>
            </a:pPr>
            <a:fld id="{F342BD43-1DF1-8447-8299-5B88CFF9F4FE}" type="slidenum">
              <a:rPr lang="en-US" smtClean="0"/>
              <a:pPr>
                <a:defRPr/>
              </a:pPr>
              <a:t>17</a:t>
            </a:fld>
            <a:endParaRPr lang="en-US"/>
          </a:p>
        </p:txBody>
      </p:sp>
      <p:sp>
        <p:nvSpPr>
          <p:cNvPr id="18" name="Footer Placeholder 17"/>
          <p:cNvSpPr>
            <a:spLocks noGrp="1"/>
          </p:cNvSpPr>
          <p:nvPr>
            <p:ph type="ftr" sz="quarter" idx="10"/>
          </p:nvPr>
        </p:nvSpPr>
        <p:spPr/>
        <p:txBody>
          <a:bodyPr/>
          <a:lstStyle/>
          <a:p>
            <a:r>
              <a:rPr lang="en-US" smtClean="0"/>
              <a:t>Claudio Montanari - The  WArP  Experiment – GLA2011 – June 8, 2011</a:t>
            </a:r>
            <a:endParaRPr lang="en-US"/>
          </a:p>
        </p:txBody>
      </p:sp>
    </p:spTree>
  </p:cSld>
  <p:clrMapOvr>
    <a:masterClrMapping/>
  </p:clrMapOvr>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Title 1"/>
          <p:cNvSpPr>
            <a:spLocks noGrp="1"/>
          </p:cNvSpPr>
          <p:nvPr>
            <p:ph type="title"/>
          </p:nvPr>
        </p:nvSpPr>
        <p:spPr>
          <a:xfrm>
            <a:off x="457200" y="0"/>
            <a:ext cx="8229600" cy="823913"/>
          </a:xfrm>
        </p:spPr>
        <p:txBody>
          <a:bodyPr/>
          <a:lstStyle/>
          <a:p>
            <a:r>
              <a:rPr lang="en-US" sz="3600" smtClean="0"/>
              <a:t>Optical shields</a:t>
            </a:r>
          </a:p>
        </p:txBody>
      </p:sp>
      <p:sp>
        <p:nvSpPr>
          <p:cNvPr id="40963" name="Slide Number Placeholder 3"/>
          <p:cNvSpPr>
            <a:spLocks noGrp="1"/>
          </p:cNvSpPr>
          <p:nvPr>
            <p:ph type="sldNum" sz="quarter" idx="11"/>
          </p:nvPr>
        </p:nvSpPr>
        <p:spPr bwMode="auto">
          <a:xfrm>
            <a:off x="6962537" y="6345010"/>
            <a:ext cx="2334418" cy="365125"/>
          </a:xfrm>
          <a:noFill/>
          <a:ln>
            <a:miter lim="800000"/>
            <a:headEnd/>
            <a:tailEnd/>
          </a:ln>
        </p:spPr>
        <p:txBody>
          <a:bodyPr wrap="square" numCol="1" anchorCtr="0" compatLnSpc="1">
            <a:prstTxWarp prst="textNoShape">
              <a:avLst/>
            </a:prstTxWarp>
          </a:bodyPr>
          <a:lstStyle/>
          <a:p>
            <a:pPr algn="ctr"/>
            <a:fld id="{14D3F4E5-5261-BC4F-A51B-E1873E6EBE23}" type="slidenum">
              <a:rPr lang="en-US" smtClean="0"/>
              <a:pPr algn="ctr"/>
              <a:t>18</a:t>
            </a:fld>
            <a:endParaRPr lang="en-US" dirty="0" smtClean="0"/>
          </a:p>
        </p:txBody>
      </p:sp>
      <p:sp>
        <p:nvSpPr>
          <p:cNvPr id="40964" name="TextBox 5"/>
          <p:cNvSpPr txBox="1">
            <a:spLocks noChangeArrowheads="1"/>
          </p:cNvSpPr>
          <p:nvPr/>
        </p:nvSpPr>
        <p:spPr bwMode="auto">
          <a:xfrm>
            <a:off x="5181600" y="1219200"/>
            <a:ext cx="3787775" cy="2400300"/>
          </a:xfrm>
          <a:prstGeom prst="rect">
            <a:avLst/>
          </a:prstGeom>
          <a:noFill/>
          <a:ln w="9525">
            <a:noFill/>
            <a:miter lim="800000"/>
            <a:headEnd/>
            <a:tailEnd/>
          </a:ln>
        </p:spPr>
        <p:txBody>
          <a:bodyPr>
            <a:prstTxWarp prst="textNoShape">
              <a:avLst/>
            </a:prstTxWarp>
            <a:spAutoFit/>
          </a:bodyPr>
          <a:lstStyle/>
          <a:p>
            <a:pPr>
              <a:spcAft>
                <a:spcPts val="1200"/>
              </a:spcAft>
            </a:pPr>
            <a:r>
              <a:rPr lang="en-US" sz="2000"/>
              <a:t>Two superposed Kapton foils (each with 125 µm thickness) wrapped around the cylindrical part of the 3” PMTs body.</a:t>
            </a:r>
          </a:p>
          <a:p>
            <a:pPr>
              <a:spcAft>
                <a:spcPts val="1200"/>
              </a:spcAft>
            </a:pPr>
            <a:r>
              <a:rPr lang="en-US" sz="2000"/>
              <a:t>Solution tested in liquid Argon for mechanical stability with a spare PMT.</a:t>
            </a:r>
          </a:p>
        </p:txBody>
      </p:sp>
      <p:pic>
        <p:nvPicPr>
          <p:cNvPr id="40965" name="Picture 8" descr="IMG_2456.JPG"/>
          <p:cNvPicPr>
            <a:picLocks noChangeAspect="1"/>
          </p:cNvPicPr>
          <p:nvPr/>
        </p:nvPicPr>
        <p:blipFill>
          <a:blip r:embed="rId2"/>
          <a:srcRect r="31667"/>
          <a:stretch>
            <a:fillRect/>
          </a:stretch>
        </p:blipFill>
        <p:spPr bwMode="auto">
          <a:xfrm>
            <a:off x="228600" y="1066800"/>
            <a:ext cx="4721225" cy="5181600"/>
          </a:xfrm>
          <a:prstGeom prst="rect">
            <a:avLst/>
          </a:prstGeom>
          <a:noFill/>
          <a:ln w="9525">
            <a:solidFill>
              <a:srgbClr val="FF0000"/>
            </a:solidFill>
            <a:miter lim="800000"/>
            <a:headEnd/>
            <a:tailEnd/>
          </a:ln>
        </p:spPr>
      </p:pic>
      <p:sp>
        <p:nvSpPr>
          <p:cNvPr id="10" name="Line 8"/>
          <p:cNvSpPr>
            <a:spLocks noChangeShapeType="1"/>
          </p:cNvSpPr>
          <p:nvPr/>
        </p:nvSpPr>
        <p:spPr bwMode="auto">
          <a:xfrm flipH="1">
            <a:off x="3124200" y="1524000"/>
            <a:ext cx="2057400" cy="2514600"/>
          </a:xfrm>
          <a:prstGeom prst="line">
            <a:avLst/>
          </a:prstGeom>
          <a:noFill/>
          <a:ln w="25400" cap="flat">
            <a:solidFill>
              <a:srgbClr val="4F81BD"/>
            </a:solidFill>
            <a:prstDash val="solid"/>
            <a:round/>
            <a:headEnd type="none" w="med" len="med"/>
            <a:tailEnd type="arrow" w="med" len="med"/>
          </a:ln>
          <a:effectLst>
            <a:outerShdw blurRad="38100" dist="25399" dir="5400000" algn="ctr" rotWithShape="0">
              <a:schemeClr val="bg2">
                <a:alpha val="37997"/>
              </a:schemeClr>
            </a:outerShdw>
          </a:effectLst>
        </p:spPr>
        <p:txBody>
          <a:bodyPr lIns="0" tIns="0" rIns="0" bIns="0">
            <a:prstTxWarp prst="textNoShape">
              <a:avLst/>
            </a:prstTxWarp>
          </a:bodyPr>
          <a:lstStyle/>
          <a:p>
            <a:pPr>
              <a:defRPr/>
            </a:pPr>
            <a:endParaRPr lang="en-US"/>
          </a:p>
        </p:txBody>
      </p:sp>
      <p:sp>
        <p:nvSpPr>
          <p:cNvPr id="7" name="Footer Placeholder 6"/>
          <p:cNvSpPr>
            <a:spLocks noGrp="1"/>
          </p:cNvSpPr>
          <p:nvPr>
            <p:ph type="ftr" sz="quarter" idx="10"/>
          </p:nvPr>
        </p:nvSpPr>
        <p:spPr>
          <a:xfrm>
            <a:off x="355143" y="6313823"/>
            <a:ext cx="5562600" cy="365125"/>
          </a:xfrm>
        </p:spPr>
        <p:txBody>
          <a:bodyPr/>
          <a:lstStyle/>
          <a:p>
            <a:r>
              <a:rPr lang="en-US" dirty="0" smtClean="0"/>
              <a:t>Claudio Montanari - The  </a:t>
            </a:r>
            <a:r>
              <a:rPr lang="en-US" dirty="0" err="1" smtClean="0"/>
              <a:t>WArP</a:t>
            </a:r>
            <a:r>
              <a:rPr lang="en-US" dirty="0" smtClean="0"/>
              <a:t>  Experiment – GLA2011 – June 8, 2011</a:t>
            </a:r>
            <a:endParaRPr lang="en-US" dirty="0"/>
          </a:p>
        </p:txBody>
      </p:sp>
    </p:spTree>
  </p:cSld>
  <p:clrMapOvr>
    <a:masterClrMapping/>
  </p:clrMapOvr>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1"/>
          <p:cNvSpPr>
            <a:spLocks noGrp="1" noChangeArrowheads="1"/>
          </p:cNvSpPr>
          <p:nvPr>
            <p:ph type="title"/>
          </p:nvPr>
        </p:nvSpPr>
        <p:spPr>
          <a:xfrm>
            <a:off x="457200" y="90488"/>
            <a:ext cx="8229600" cy="823912"/>
          </a:xfrm>
        </p:spPr>
        <p:txBody>
          <a:bodyPr/>
          <a:lstStyle/>
          <a:p>
            <a:r>
              <a:rPr lang="en-US" sz="3600"/>
              <a:t>WARP Veto Electronics</a:t>
            </a:r>
          </a:p>
        </p:txBody>
      </p:sp>
      <p:sp>
        <p:nvSpPr>
          <p:cNvPr id="15362" name="Rectangle 2"/>
          <p:cNvSpPr>
            <a:spLocks noGrp="1" noChangeArrowheads="1"/>
          </p:cNvSpPr>
          <p:nvPr>
            <p:ph type="body" idx="1"/>
          </p:nvPr>
        </p:nvSpPr>
        <p:spPr>
          <a:xfrm>
            <a:off x="457200" y="1143000"/>
            <a:ext cx="8229600" cy="5257800"/>
          </a:xfrm>
        </p:spPr>
        <p:txBody>
          <a:bodyPr/>
          <a:lstStyle/>
          <a:p>
            <a:pPr marL="625056">
              <a:defRPr/>
            </a:pPr>
            <a:r>
              <a:rPr lang="en-US" sz="2000" dirty="0">
                <a:latin typeface="Arial"/>
                <a:cs typeface="Arial"/>
              </a:rPr>
              <a:t>Standard configuration</a:t>
            </a:r>
          </a:p>
          <a:p>
            <a:pPr marL="937584" lvl="1">
              <a:defRPr/>
            </a:pPr>
            <a:r>
              <a:rPr lang="en-US" sz="1800" dirty="0">
                <a:latin typeface="Arial"/>
                <a:cs typeface="Arial"/>
              </a:rPr>
              <a:t>Multiplexing charge pre-amplifiers CAEN N914</a:t>
            </a:r>
          </a:p>
          <a:p>
            <a:pPr marL="1250112" lvl="2">
              <a:defRPr/>
            </a:pPr>
            <a:r>
              <a:rPr lang="en-US" sz="1800" dirty="0">
                <a:latin typeface="Arial"/>
                <a:ea typeface="Lucida Grande" charset="0"/>
                <a:cs typeface="Arial"/>
              </a:rPr>
              <a:t>Standard RC shaping time 100 </a:t>
            </a:r>
            <a:r>
              <a:rPr lang="en-US" sz="1800" dirty="0" err="1">
                <a:latin typeface="Arial"/>
                <a:ea typeface="Lucida Grande" charset="0"/>
                <a:cs typeface="Arial"/>
              </a:rPr>
              <a:t>μs</a:t>
            </a:r>
            <a:endParaRPr lang="en-US" sz="1800" dirty="0">
              <a:latin typeface="Arial"/>
              <a:cs typeface="Arial"/>
            </a:endParaRPr>
          </a:p>
          <a:p>
            <a:pPr marL="937584" lvl="1">
              <a:defRPr/>
            </a:pPr>
            <a:r>
              <a:rPr lang="en-US" sz="1800" dirty="0">
                <a:latin typeface="Arial"/>
                <a:cs typeface="Arial"/>
              </a:rPr>
              <a:t>100 MHz, 14 bits digitizers CAEN </a:t>
            </a:r>
            <a:r>
              <a:rPr lang="en-US" sz="1800" dirty="0" smtClean="0">
                <a:latin typeface="Arial"/>
                <a:cs typeface="Arial"/>
              </a:rPr>
              <a:t>V1724</a:t>
            </a:r>
          </a:p>
          <a:p>
            <a:pPr marL="588334">
              <a:defRPr/>
            </a:pPr>
            <a:r>
              <a:rPr lang="en-US" sz="2000" dirty="0" smtClean="0">
                <a:latin typeface="Arial"/>
                <a:cs typeface="Arial"/>
              </a:rPr>
              <a:t>Modifications Proposed by WARP Collaboration and Agreed with </a:t>
            </a:r>
            <a:r>
              <a:rPr lang="en-US" sz="2000" dirty="0" err="1" smtClean="0">
                <a:latin typeface="Arial"/>
                <a:cs typeface="Arial"/>
              </a:rPr>
              <a:t>Battiston</a:t>
            </a:r>
            <a:r>
              <a:rPr lang="en-US" sz="2000" dirty="0" smtClean="0">
                <a:latin typeface="Arial"/>
                <a:cs typeface="Arial"/>
              </a:rPr>
              <a:t> Review Committee</a:t>
            </a:r>
          </a:p>
          <a:p>
            <a:pPr marL="974306" lvl="1">
              <a:defRPr/>
            </a:pPr>
            <a:r>
              <a:rPr lang="en-US" sz="1800" dirty="0" smtClean="0">
                <a:latin typeface="Arial"/>
                <a:cs typeface="Arial"/>
              </a:rPr>
              <a:t>Modification of RC shaping time</a:t>
            </a:r>
          </a:p>
          <a:p>
            <a:pPr marL="1337634" lvl="2">
              <a:defRPr/>
            </a:pPr>
            <a:r>
              <a:rPr lang="en-US" sz="1800" dirty="0" smtClean="0">
                <a:latin typeface="Arial"/>
                <a:ea typeface="Lucida Grande" charset="0"/>
                <a:cs typeface="Arial"/>
              </a:rPr>
              <a:t>100 </a:t>
            </a:r>
            <a:r>
              <a:rPr lang="en-US" sz="1800" dirty="0" err="1" smtClean="0">
                <a:latin typeface="Arial"/>
                <a:ea typeface="Lucida Grande" charset="0"/>
                <a:cs typeface="Arial"/>
              </a:rPr>
              <a:t>μs</a:t>
            </a:r>
            <a:r>
              <a:rPr lang="en-US" sz="1800" dirty="0" smtClean="0">
                <a:latin typeface="Arial"/>
                <a:ea typeface="Lucida Grande" charset="0"/>
                <a:cs typeface="Arial"/>
              </a:rPr>
              <a:t> → 5 </a:t>
            </a:r>
            <a:r>
              <a:rPr lang="en-US" sz="1800" dirty="0" err="1" smtClean="0">
                <a:latin typeface="Arial"/>
                <a:ea typeface="Lucida Grande" charset="0"/>
                <a:cs typeface="Arial"/>
              </a:rPr>
              <a:t>μs</a:t>
            </a:r>
            <a:endParaRPr lang="en-US" sz="1800" dirty="0" smtClean="0">
              <a:latin typeface="Arial"/>
              <a:ea typeface="Lucida Grande" charset="0"/>
              <a:cs typeface="Arial"/>
            </a:endParaRPr>
          </a:p>
          <a:p>
            <a:pPr marL="974306" lvl="1">
              <a:defRPr/>
            </a:pPr>
            <a:r>
              <a:rPr lang="en-US" sz="1800" dirty="0" smtClean="0">
                <a:latin typeface="Arial"/>
                <a:cs typeface="Arial"/>
              </a:rPr>
              <a:t>Modification of sensitivity</a:t>
            </a:r>
          </a:p>
          <a:p>
            <a:pPr marL="1337634" lvl="2">
              <a:defRPr/>
            </a:pPr>
            <a:r>
              <a:rPr lang="en-US" sz="1800" dirty="0" smtClean="0">
                <a:latin typeface="Arial"/>
                <a:ea typeface="Lucida Grande" charset="0"/>
                <a:cs typeface="Arial"/>
              </a:rPr>
              <a:t>0.8 mV/</a:t>
            </a:r>
            <a:r>
              <a:rPr lang="en-US" sz="1800" dirty="0" err="1" smtClean="0">
                <a:latin typeface="Arial"/>
                <a:ea typeface="Lucida Grande" charset="0"/>
                <a:cs typeface="Arial"/>
              </a:rPr>
              <a:t>pC</a:t>
            </a:r>
            <a:r>
              <a:rPr lang="en-US" sz="1800" dirty="0" smtClean="0">
                <a:latin typeface="Arial"/>
                <a:ea typeface="Lucida Grande" charset="0"/>
                <a:cs typeface="Arial"/>
              </a:rPr>
              <a:t> → 4.2 mV/</a:t>
            </a:r>
            <a:r>
              <a:rPr lang="en-US" sz="1800" dirty="0" err="1" smtClean="0">
                <a:latin typeface="Arial"/>
                <a:ea typeface="Lucida Grande" charset="0"/>
                <a:cs typeface="Arial"/>
              </a:rPr>
              <a:t>pC</a:t>
            </a:r>
            <a:endParaRPr lang="en-US" sz="1800" dirty="0" smtClean="0">
              <a:latin typeface="Arial"/>
              <a:cs typeface="Arial"/>
            </a:endParaRPr>
          </a:p>
          <a:p>
            <a:pPr marL="974306" lvl="1">
              <a:defRPr/>
            </a:pPr>
            <a:r>
              <a:rPr lang="en-US" sz="1800" dirty="0" smtClean="0">
                <a:latin typeface="Arial"/>
                <a:cs typeface="Arial"/>
              </a:rPr>
              <a:t>Test with WARP-2.3L prototype to check</a:t>
            </a:r>
          </a:p>
          <a:p>
            <a:pPr marL="937584" lvl="1">
              <a:defRPr/>
            </a:pPr>
            <a:r>
              <a:rPr lang="en-US" sz="1800" dirty="0" smtClean="0">
                <a:latin typeface="Arial"/>
                <a:cs typeface="Arial"/>
              </a:rPr>
              <a:t>Ability to correctly measure single photoelectrons</a:t>
            </a:r>
          </a:p>
          <a:p>
            <a:pPr marL="937584" lvl="1">
              <a:defRPr/>
            </a:pPr>
            <a:r>
              <a:rPr lang="en-US" sz="1800" dirty="0" smtClean="0">
                <a:latin typeface="Arial"/>
                <a:cs typeface="Arial"/>
              </a:rPr>
              <a:t>Ability to correctly reproduce spectra recorded in presence of radioactive source</a:t>
            </a:r>
          </a:p>
          <a:p>
            <a:pPr marL="937584" lvl="1">
              <a:defRPr/>
            </a:pPr>
            <a:endParaRPr lang="en-US" dirty="0" smtClean="0"/>
          </a:p>
          <a:p>
            <a:pPr marL="937584" lvl="1">
              <a:defRPr/>
            </a:pPr>
            <a:endParaRPr lang="en-US" sz="1600" dirty="0">
              <a:latin typeface="Arial"/>
              <a:cs typeface="Arial"/>
            </a:endParaRPr>
          </a:p>
        </p:txBody>
      </p:sp>
      <p:sp>
        <p:nvSpPr>
          <p:cNvPr id="4" name="Slide Number Placeholder 3"/>
          <p:cNvSpPr>
            <a:spLocks noGrp="1"/>
          </p:cNvSpPr>
          <p:nvPr>
            <p:ph type="sldNum" sz="quarter" idx="11"/>
          </p:nvPr>
        </p:nvSpPr>
        <p:spPr/>
        <p:txBody>
          <a:bodyPr/>
          <a:lstStyle/>
          <a:p>
            <a:pPr>
              <a:defRPr/>
            </a:pPr>
            <a:fld id="{F342BD43-1DF1-8447-8299-5B88CFF9F4FE}" type="slidenum">
              <a:rPr lang="en-US" smtClean="0"/>
              <a:pPr>
                <a:defRPr/>
              </a:pPr>
              <a:t>19</a:t>
            </a:fld>
            <a:endParaRPr lang="en-US" dirty="0"/>
          </a:p>
        </p:txBody>
      </p:sp>
      <p:sp>
        <p:nvSpPr>
          <p:cNvPr id="5" name="Footer Placeholder 4"/>
          <p:cNvSpPr>
            <a:spLocks noGrp="1"/>
          </p:cNvSpPr>
          <p:nvPr>
            <p:ph type="ftr" sz="quarter" idx="10"/>
          </p:nvPr>
        </p:nvSpPr>
        <p:spPr/>
        <p:txBody>
          <a:bodyPr/>
          <a:lstStyle/>
          <a:p>
            <a:r>
              <a:rPr lang="en-US" smtClean="0"/>
              <a:t>Claudio Montanari - The  WArP  Experiment – GLA2011 – June 8, 2011</a:t>
            </a:r>
            <a:endParaRPr lang="en-US"/>
          </a:p>
        </p:txBody>
      </p:sp>
    </p:spTree>
  </p:cSld>
  <p:clrMapOvr>
    <a:masterClrMapping/>
  </p:clrMapOvr>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0"/>
            <a:ext cx="7772400" cy="1143000"/>
          </a:xfrm>
        </p:spPr>
        <p:txBody>
          <a:bodyPr/>
          <a:lstStyle/>
          <a:p>
            <a:pPr eaLnBrk="1" hangingPunct="1"/>
            <a:r>
              <a:rPr lang="en-US" smtClean="0"/>
              <a:t>WArP Collaboration</a:t>
            </a:r>
          </a:p>
        </p:txBody>
      </p:sp>
      <p:sp>
        <p:nvSpPr>
          <p:cNvPr id="17411" name="Rectangle 3"/>
          <p:cNvSpPr>
            <a:spLocks noGrp="1" noChangeArrowheads="1"/>
          </p:cNvSpPr>
          <p:nvPr>
            <p:ph idx="1"/>
          </p:nvPr>
        </p:nvSpPr>
        <p:spPr>
          <a:xfrm>
            <a:off x="571500" y="1216025"/>
            <a:ext cx="8001000" cy="5097463"/>
          </a:xfrm>
        </p:spPr>
        <p:txBody>
          <a:bodyPr/>
          <a:lstStyle/>
          <a:p>
            <a:pPr marL="0" indent="0" algn="ctr" eaLnBrk="1" hangingPunct="1">
              <a:spcBef>
                <a:spcPct val="0"/>
              </a:spcBef>
              <a:spcAft>
                <a:spcPts val="600"/>
              </a:spcAft>
              <a:buFontTx/>
              <a:buNone/>
            </a:pPr>
            <a:r>
              <a:rPr lang="it-IT" sz="1800" i="1" dirty="0" smtClean="0">
                <a:latin typeface="Times" charset="0"/>
              </a:rPr>
              <a:t>P. </a:t>
            </a:r>
            <a:r>
              <a:rPr lang="it-IT" sz="1800" i="1" dirty="0" err="1" smtClean="0">
                <a:latin typeface="Times" charset="0"/>
              </a:rPr>
              <a:t>Benetti</a:t>
            </a:r>
            <a:r>
              <a:rPr lang="it-IT" sz="1800" i="1" dirty="0" smtClean="0">
                <a:latin typeface="Times" charset="0"/>
              </a:rPr>
              <a:t>, F. </a:t>
            </a:r>
            <a:r>
              <a:rPr lang="it-IT" sz="1800" i="1" dirty="0" err="1" smtClean="0">
                <a:latin typeface="Times" charset="0"/>
              </a:rPr>
              <a:t>Boffelli</a:t>
            </a:r>
            <a:r>
              <a:rPr lang="it-IT" sz="1800" i="1" dirty="0" smtClean="0">
                <a:latin typeface="Times" charset="0"/>
              </a:rPr>
              <a:t>, </a:t>
            </a:r>
            <a:r>
              <a:rPr lang="it-IT" sz="1800" i="1" dirty="0" err="1" smtClean="0">
                <a:latin typeface="Times" charset="0"/>
              </a:rPr>
              <a:t>E.Calligarich</a:t>
            </a:r>
            <a:r>
              <a:rPr lang="it-IT" sz="1800" i="1" dirty="0" smtClean="0">
                <a:latin typeface="Times" charset="0"/>
              </a:rPr>
              <a:t>, </a:t>
            </a:r>
            <a:r>
              <a:rPr lang="it-IT" sz="1800" i="1" dirty="0" err="1" smtClean="0">
                <a:latin typeface="Times" charset="0"/>
              </a:rPr>
              <a:t>M.Cambiaghi</a:t>
            </a:r>
            <a:r>
              <a:rPr lang="it-IT" sz="1800" i="1" dirty="0" smtClean="0">
                <a:latin typeface="Times" charset="0"/>
              </a:rPr>
              <a:t>, </a:t>
            </a:r>
            <a:r>
              <a:rPr lang="it-IT" sz="1800" i="1" u="sng" dirty="0" err="1" smtClean="0">
                <a:latin typeface="Times" charset="0"/>
              </a:rPr>
              <a:t>C. </a:t>
            </a:r>
            <a:r>
              <a:rPr lang="it-IT" sz="1800" i="1" u="sng" dirty="0" smtClean="0">
                <a:latin typeface="Times" charset="0"/>
              </a:rPr>
              <a:t>Montanari</a:t>
            </a:r>
            <a:r>
              <a:rPr lang="it-IT" sz="1800" i="1" dirty="0" smtClean="0">
                <a:latin typeface="Times" charset="0"/>
              </a:rPr>
              <a:t>, </a:t>
            </a:r>
            <a:r>
              <a:rPr lang="it-IT" sz="1800" i="1" dirty="0" err="1" smtClean="0">
                <a:latin typeface="Times" charset="0"/>
              </a:rPr>
              <a:t>A.Menegolli</a:t>
            </a:r>
            <a:r>
              <a:rPr lang="it-IT" sz="1800" i="1" dirty="0" smtClean="0">
                <a:latin typeface="Times" charset="0"/>
              </a:rPr>
              <a:t>, </a:t>
            </a:r>
            <a:r>
              <a:rPr lang="it-IT" sz="1800" i="1" dirty="0" err="1" smtClean="0">
                <a:latin typeface="Times" charset="0"/>
              </a:rPr>
              <a:t>G.L.Raselli</a:t>
            </a:r>
            <a:r>
              <a:rPr lang="it-IT" sz="1800" i="1" dirty="0" smtClean="0">
                <a:latin typeface="Times" charset="0"/>
              </a:rPr>
              <a:t>, </a:t>
            </a:r>
            <a:r>
              <a:rPr lang="it-IT" sz="1800" i="1" dirty="0" err="1" smtClean="0">
                <a:latin typeface="Times" charset="0"/>
              </a:rPr>
              <a:t>M.Roncadelli</a:t>
            </a:r>
            <a:r>
              <a:rPr lang="it-IT" sz="1800" i="1" dirty="0" smtClean="0">
                <a:latin typeface="Times" charset="0"/>
              </a:rPr>
              <a:t>, </a:t>
            </a:r>
            <a:r>
              <a:rPr lang="it-IT" sz="1800" i="1" dirty="0" err="1" smtClean="0">
                <a:latin typeface="Times" charset="0"/>
              </a:rPr>
              <a:t>M.Rossella</a:t>
            </a:r>
            <a:r>
              <a:rPr lang="it-IT" sz="1800" i="1" dirty="0" smtClean="0">
                <a:latin typeface="Times" charset="0"/>
              </a:rPr>
              <a:t>, A. </a:t>
            </a:r>
            <a:r>
              <a:rPr lang="it-IT" sz="1800" i="1" dirty="0" err="1" smtClean="0">
                <a:latin typeface="Times" charset="0"/>
              </a:rPr>
              <a:t>Zani</a:t>
            </a:r>
            <a:endParaRPr lang="it-IT" sz="1800" i="1" dirty="0" smtClean="0">
              <a:latin typeface="Times" charset="0"/>
            </a:endParaRPr>
          </a:p>
          <a:p>
            <a:pPr marL="0" indent="0" algn="ctr" eaLnBrk="1" hangingPunct="1">
              <a:spcBef>
                <a:spcPct val="0"/>
              </a:spcBef>
              <a:spcAft>
                <a:spcPts val="1800"/>
              </a:spcAft>
              <a:buFontTx/>
              <a:buNone/>
            </a:pPr>
            <a:r>
              <a:rPr lang="it-IT" sz="1800" dirty="0" smtClean="0">
                <a:solidFill>
                  <a:srgbClr val="0000CC"/>
                </a:solidFill>
              </a:rPr>
              <a:t>INFN and </a:t>
            </a:r>
            <a:r>
              <a:rPr lang="it-IT" sz="1800" dirty="0" err="1" smtClean="0">
                <a:solidFill>
                  <a:srgbClr val="0000CC"/>
                </a:solidFill>
              </a:rPr>
              <a:t>Department</a:t>
            </a:r>
            <a:r>
              <a:rPr lang="it-IT" sz="1800" dirty="0" smtClean="0">
                <a:solidFill>
                  <a:srgbClr val="0000CC"/>
                </a:solidFill>
              </a:rPr>
              <a:t> </a:t>
            </a:r>
            <a:r>
              <a:rPr lang="it-IT" sz="1800" dirty="0" err="1" smtClean="0">
                <a:solidFill>
                  <a:srgbClr val="0000CC"/>
                </a:solidFill>
              </a:rPr>
              <a:t>of</a:t>
            </a:r>
            <a:r>
              <a:rPr lang="it-IT" sz="1800" dirty="0" smtClean="0">
                <a:solidFill>
                  <a:srgbClr val="0000CC"/>
                </a:solidFill>
              </a:rPr>
              <a:t> </a:t>
            </a:r>
            <a:r>
              <a:rPr lang="it-IT" sz="1800" dirty="0" err="1" smtClean="0">
                <a:solidFill>
                  <a:srgbClr val="0000CC"/>
                </a:solidFill>
              </a:rPr>
              <a:t>Physics</a:t>
            </a:r>
            <a:r>
              <a:rPr lang="it-IT" sz="1800" dirty="0" smtClean="0">
                <a:solidFill>
                  <a:srgbClr val="0000CC"/>
                </a:solidFill>
              </a:rPr>
              <a:t> at </a:t>
            </a:r>
            <a:r>
              <a:rPr lang="it-IT" sz="1800" dirty="0" err="1" smtClean="0">
                <a:solidFill>
                  <a:srgbClr val="0000CC"/>
                </a:solidFill>
              </a:rPr>
              <a:t>University</a:t>
            </a:r>
            <a:r>
              <a:rPr lang="it-IT" sz="1800" dirty="0" smtClean="0">
                <a:solidFill>
                  <a:srgbClr val="0000CC"/>
                </a:solidFill>
              </a:rPr>
              <a:t> </a:t>
            </a:r>
            <a:r>
              <a:rPr lang="it-IT" sz="1800" dirty="0" err="1" smtClean="0">
                <a:solidFill>
                  <a:srgbClr val="0000CC"/>
                </a:solidFill>
              </a:rPr>
              <a:t>of</a:t>
            </a:r>
            <a:r>
              <a:rPr lang="it-IT" sz="1800" dirty="0" smtClean="0">
                <a:solidFill>
                  <a:srgbClr val="0000CC"/>
                </a:solidFill>
              </a:rPr>
              <a:t> Pavia (Italy)</a:t>
            </a:r>
          </a:p>
          <a:p>
            <a:pPr marL="0" indent="0" algn="ctr" eaLnBrk="1" hangingPunct="1">
              <a:spcBef>
                <a:spcPct val="0"/>
              </a:spcBef>
              <a:spcAft>
                <a:spcPts val="600"/>
              </a:spcAft>
              <a:buFontTx/>
              <a:buNone/>
            </a:pPr>
            <a:r>
              <a:rPr lang="it-IT" sz="1800" i="1" dirty="0" smtClean="0">
                <a:latin typeface="Times" charset="0"/>
              </a:rPr>
              <a:t>F. Carbonara, A.G. Cocco, N. </a:t>
            </a:r>
            <a:r>
              <a:rPr lang="it-IT" sz="1800" i="1" dirty="0" err="1" smtClean="0">
                <a:latin typeface="Times" charset="0"/>
              </a:rPr>
              <a:t>Deniskina</a:t>
            </a:r>
            <a:r>
              <a:rPr lang="it-IT" sz="1800" i="1" dirty="0" smtClean="0">
                <a:latin typeface="Times" charset="0"/>
              </a:rPr>
              <a:t>, G. </a:t>
            </a:r>
            <a:r>
              <a:rPr lang="it-IT" sz="1800" i="1" dirty="0" err="1" smtClean="0">
                <a:latin typeface="Times" charset="0"/>
              </a:rPr>
              <a:t>Fiorillo</a:t>
            </a:r>
            <a:r>
              <a:rPr lang="it-IT" sz="1800" i="1" dirty="0" smtClean="0">
                <a:latin typeface="Times" charset="0"/>
              </a:rPr>
              <a:t>, F. Perfetto</a:t>
            </a:r>
          </a:p>
          <a:p>
            <a:pPr marL="0" indent="0" algn="ctr" eaLnBrk="1" hangingPunct="1">
              <a:spcBef>
                <a:spcPct val="0"/>
              </a:spcBef>
              <a:spcAft>
                <a:spcPts val="1800"/>
              </a:spcAft>
              <a:buFontTx/>
              <a:buNone/>
            </a:pPr>
            <a:r>
              <a:rPr lang="it-IT" sz="1800" dirty="0" smtClean="0">
                <a:solidFill>
                  <a:srgbClr val="0000CC"/>
                </a:solidFill>
              </a:rPr>
              <a:t>INFN and </a:t>
            </a:r>
            <a:r>
              <a:rPr lang="it-IT" sz="1800" dirty="0" err="1" smtClean="0">
                <a:solidFill>
                  <a:srgbClr val="0000CC"/>
                </a:solidFill>
              </a:rPr>
              <a:t>Department</a:t>
            </a:r>
            <a:r>
              <a:rPr lang="it-IT" sz="1800" dirty="0" smtClean="0">
                <a:solidFill>
                  <a:srgbClr val="0000CC"/>
                </a:solidFill>
              </a:rPr>
              <a:t> </a:t>
            </a:r>
            <a:r>
              <a:rPr lang="it-IT" sz="1800" dirty="0" err="1" smtClean="0">
                <a:solidFill>
                  <a:srgbClr val="0000CC"/>
                </a:solidFill>
              </a:rPr>
              <a:t>of</a:t>
            </a:r>
            <a:r>
              <a:rPr lang="it-IT" sz="1800" dirty="0" smtClean="0">
                <a:solidFill>
                  <a:srgbClr val="0000CC"/>
                </a:solidFill>
              </a:rPr>
              <a:t> </a:t>
            </a:r>
            <a:r>
              <a:rPr lang="it-IT" sz="1800" dirty="0" err="1" smtClean="0">
                <a:solidFill>
                  <a:srgbClr val="0000CC"/>
                </a:solidFill>
              </a:rPr>
              <a:t>Physics</a:t>
            </a:r>
            <a:r>
              <a:rPr lang="it-IT" sz="1800" dirty="0" smtClean="0">
                <a:solidFill>
                  <a:srgbClr val="0000CC"/>
                </a:solidFill>
              </a:rPr>
              <a:t> at </a:t>
            </a:r>
            <a:r>
              <a:rPr lang="it-IT" sz="1800" dirty="0" err="1" smtClean="0">
                <a:solidFill>
                  <a:srgbClr val="0000CC"/>
                </a:solidFill>
              </a:rPr>
              <a:t>University</a:t>
            </a:r>
            <a:r>
              <a:rPr lang="it-IT" sz="1800" dirty="0" smtClean="0">
                <a:solidFill>
                  <a:srgbClr val="0000CC"/>
                </a:solidFill>
              </a:rPr>
              <a:t> </a:t>
            </a:r>
            <a:r>
              <a:rPr lang="it-IT" sz="1800" dirty="0" err="1" smtClean="0">
                <a:solidFill>
                  <a:srgbClr val="0000CC"/>
                </a:solidFill>
              </a:rPr>
              <a:t>of</a:t>
            </a:r>
            <a:r>
              <a:rPr lang="it-IT" sz="1800" dirty="0" smtClean="0">
                <a:solidFill>
                  <a:srgbClr val="0000CC"/>
                </a:solidFill>
              </a:rPr>
              <a:t> Napoli (Italy)</a:t>
            </a:r>
          </a:p>
          <a:p>
            <a:pPr marL="0" indent="0" algn="ctr" eaLnBrk="1" hangingPunct="1">
              <a:spcBef>
                <a:spcPct val="0"/>
              </a:spcBef>
              <a:spcAft>
                <a:spcPts val="600"/>
              </a:spcAft>
              <a:buFontTx/>
              <a:buNone/>
            </a:pPr>
            <a:r>
              <a:rPr lang="it-IT" sz="1800" i="1" dirty="0" smtClean="0">
                <a:latin typeface="Times" charset="0"/>
              </a:rPr>
              <a:t>M. Antonello, N. </a:t>
            </a:r>
            <a:r>
              <a:rPr lang="it-IT" sz="1800" i="1" dirty="0" err="1" smtClean="0">
                <a:latin typeface="Times" charset="0"/>
              </a:rPr>
              <a:t>Canci</a:t>
            </a:r>
            <a:r>
              <a:rPr lang="it-IT" sz="1800" i="1" dirty="0" smtClean="0">
                <a:latin typeface="Times" charset="0"/>
              </a:rPr>
              <a:t>, </a:t>
            </a:r>
            <a:r>
              <a:rPr lang="it-IT" sz="1800" i="1" dirty="0" err="1" smtClean="0">
                <a:latin typeface="Times" charset="0"/>
              </a:rPr>
              <a:t>F.Cavanna</a:t>
            </a:r>
            <a:r>
              <a:rPr lang="it-IT" sz="1800" i="1" dirty="0" smtClean="0">
                <a:latin typeface="Times" charset="0"/>
              </a:rPr>
              <a:t>, F. Di </a:t>
            </a:r>
            <a:r>
              <a:rPr lang="it-IT" sz="1800" i="1" dirty="0" err="1" smtClean="0">
                <a:latin typeface="Times" charset="0"/>
              </a:rPr>
              <a:t>Pompeo</a:t>
            </a:r>
            <a:r>
              <a:rPr lang="it-IT" sz="1800" i="1" dirty="0" smtClean="0">
                <a:latin typeface="Times" charset="0"/>
              </a:rPr>
              <a:t>, C. </a:t>
            </a:r>
            <a:r>
              <a:rPr lang="it-IT" sz="1800" i="1" dirty="0" err="1" smtClean="0">
                <a:latin typeface="Times" charset="0"/>
              </a:rPr>
              <a:t>Rubbia</a:t>
            </a:r>
            <a:r>
              <a:rPr lang="it-IT" sz="1800" i="1" dirty="0" err="1" smtClean="0">
                <a:solidFill>
                  <a:schemeClr val="accent2"/>
                </a:solidFill>
                <a:latin typeface="Times" charset="0"/>
              </a:rPr>
              <a:t>*</a:t>
            </a:r>
            <a:r>
              <a:rPr lang="it-IT" sz="1800" i="1" dirty="0" smtClean="0">
                <a:latin typeface="Times" charset="0"/>
              </a:rPr>
              <a:t>, A.M. </a:t>
            </a:r>
            <a:r>
              <a:rPr lang="it-IT" sz="1800" i="1" dirty="0" err="1" smtClean="0">
                <a:latin typeface="Times" charset="0"/>
              </a:rPr>
              <a:t>Szelc</a:t>
            </a:r>
            <a:r>
              <a:rPr lang="it-IT" sz="1800" i="1" dirty="0" smtClean="0">
                <a:latin typeface="Times" charset="0"/>
              </a:rPr>
              <a:t>, </a:t>
            </a:r>
            <a:r>
              <a:rPr lang="it-IT" sz="1800" i="1" dirty="0" err="1" smtClean="0">
                <a:latin typeface="Times" charset="0"/>
              </a:rPr>
              <a:t>E. </a:t>
            </a:r>
            <a:r>
              <a:rPr lang="it-IT" sz="1800" i="1" dirty="0" smtClean="0">
                <a:latin typeface="Times" charset="0"/>
              </a:rPr>
              <a:t>Segreto, </a:t>
            </a:r>
            <a:r>
              <a:rPr lang="it-IT" sz="1800" i="1" dirty="0" err="1" smtClean="0">
                <a:latin typeface="Times" charset="0"/>
              </a:rPr>
              <a:t>C. Vignoli</a:t>
            </a:r>
            <a:endParaRPr lang="it-IT" sz="1800" i="1" dirty="0" smtClean="0">
              <a:latin typeface="Times" charset="0"/>
            </a:endParaRPr>
          </a:p>
          <a:p>
            <a:pPr marL="0" indent="0" algn="ctr" eaLnBrk="1" hangingPunct="1">
              <a:spcBef>
                <a:spcPct val="0"/>
              </a:spcBef>
              <a:spcAft>
                <a:spcPts val="1800"/>
              </a:spcAft>
              <a:buFontTx/>
              <a:buNone/>
            </a:pPr>
            <a:r>
              <a:rPr lang="it-IT" sz="1800" dirty="0" smtClean="0">
                <a:solidFill>
                  <a:srgbClr val="0000CC"/>
                </a:solidFill>
              </a:rPr>
              <a:t>Laboratori Nazionali del Gran Sasso, INFN and L’Aquila </a:t>
            </a:r>
            <a:r>
              <a:rPr lang="it-IT" sz="1800" dirty="0" err="1" smtClean="0">
                <a:solidFill>
                  <a:srgbClr val="0000CC"/>
                </a:solidFill>
              </a:rPr>
              <a:t>University</a:t>
            </a:r>
            <a:r>
              <a:rPr lang="it-IT" sz="1800" dirty="0" smtClean="0">
                <a:solidFill>
                  <a:srgbClr val="0000CC"/>
                </a:solidFill>
              </a:rPr>
              <a:t> (Italy)</a:t>
            </a:r>
          </a:p>
          <a:p>
            <a:pPr marL="0" indent="0" algn="ctr" eaLnBrk="1" hangingPunct="1">
              <a:spcBef>
                <a:spcPct val="0"/>
              </a:spcBef>
              <a:spcAft>
                <a:spcPts val="600"/>
              </a:spcAft>
              <a:buFontTx/>
              <a:buNone/>
            </a:pPr>
            <a:r>
              <a:rPr lang="it-IT" sz="1800" i="1" dirty="0" smtClean="0">
                <a:latin typeface="Times" charset="0"/>
              </a:rPr>
              <a:t>F. </a:t>
            </a:r>
            <a:r>
              <a:rPr lang="it-IT" sz="1800" i="1" dirty="0" err="1" smtClean="0">
                <a:latin typeface="Times" charset="0"/>
              </a:rPr>
              <a:t>Calaprice</a:t>
            </a:r>
            <a:r>
              <a:rPr lang="it-IT" sz="1800" i="1" dirty="0" smtClean="0">
                <a:latin typeface="Times" charset="0"/>
              </a:rPr>
              <a:t>, </a:t>
            </a:r>
            <a:r>
              <a:rPr lang="it-IT" sz="1800" i="1" dirty="0" err="1" smtClean="0">
                <a:latin typeface="Times" charset="0"/>
              </a:rPr>
              <a:t>C.Galbiati</a:t>
            </a:r>
            <a:r>
              <a:rPr lang="it-IT" sz="1800" i="1" dirty="0" smtClean="0">
                <a:latin typeface="Times" charset="0"/>
              </a:rPr>
              <a:t>, B. </a:t>
            </a:r>
            <a:r>
              <a:rPr lang="it-IT" sz="1800" i="1" dirty="0" err="1" smtClean="0">
                <a:latin typeface="Times" charset="0"/>
              </a:rPr>
              <a:t>Loer</a:t>
            </a:r>
            <a:endParaRPr lang="it-IT" sz="1800" i="1" dirty="0" smtClean="0">
              <a:latin typeface="Times" charset="0"/>
            </a:endParaRPr>
          </a:p>
          <a:p>
            <a:pPr marL="0" indent="0" algn="ctr" eaLnBrk="1" hangingPunct="1">
              <a:spcBef>
                <a:spcPct val="0"/>
              </a:spcBef>
              <a:spcAft>
                <a:spcPts val="1800"/>
              </a:spcAft>
              <a:buFontTx/>
              <a:buNone/>
            </a:pPr>
            <a:r>
              <a:rPr lang="it-IT" sz="1800" dirty="0" smtClean="0">
                <a:solidFill>
                  <a:srgbClr val="0000CC"/>
                </a:solidFill>
              </a:rPr>
              <a:t>Princeton </a:t>
            </a:r>
            <a:r>
              <a:rPr lang="it-IT" sz="1800" dirty="0" err="1" smtClean="0">
                <a:solidFill>
                  <a:srgbClr val="0000CC"/>
                </a:solidFill>
              </a:rPr>
              <a:t>University</a:t>
            </a:r>
            <a:r>
              <a:rPr lang="it-IT" sz="1800" dirty="0" smtClean="0">
                <a:solidFill>
                  <a:srgbClr val="0000CC"/>
                </a:solidFill>
              </a:rPr>
              <a:t> (USA)</a:t>
            </a:r>
          </a:p>
          <a:p>
            <a:pPr marL="0" indent="0" algn="ctr" eaLnBrk="1" hangingPunct="1">
              <a:spcBef>
                <a:spcPct val="0"/>
              </a:spcBef>
              <a:spcAft>
                <a:spcPts val="600"/>
              </a:spcAft>
              <a:buFontTx/>
              <a:buNone/>
            </a:pPr>
            <a:r>
              <a:rPr lang="it-IT" sz="1800" i="1" err="1" smtClean="0">
                <a:latin typeface="Times" charset="0"/>
              </a:rPr>
              <a:t>B</a:t>
            </a:r>
            <a:r>
              <a:rPr lang="it-IT" sz="1800" i="1" smtClean="0">
                <a:latin typeface="Times" charset="0"/>
              </a:rPr>
              <a:t>. Baibussinov</a:t>
            </a:r>
            <a:r>
              <a:rPr lang="it-IT" sz="1800" i="1" dirty="0" smtClean="0">
                <a:latin typeface="Times" charset="0"/>
              </a:rPr>
              <a:t>, S. Centro, </a:t>
            </a:r>
            <a:r>
              <a:rPr lang="it-IT" sz="1800" i="1" dirty="0" err="1" smtClean="0">
                <a:latin typeface="Times" charset="0"/>
              </a:rPr>
              <a:t>M.B.</a:t>
            </a:r>
            <a:r>
              <a:rPr lang="it-IT" sz="1800" i="1" dirty="0" smtClean="0">
                <a:latin typeface="Times" charset="0"/>
              </a:rPr>
              <a:t> </a:t>
            </a:r>
            <a:r>
              <a:rPr lang="it-IT" sz="1800" i="1" dirty="0" err="1" smtClean="0">
                <a:latin typeface="Times" charset="0"/>
              </a:rPr>
              <a:t>Ceolin</a:t>
            </a:r>
            <a:r>
              <a:rPr lang="it-IT" sz="1800" i="1" dirty="0" smtClean="0">
                <a:latin typeface="Times" charset="0"/>
              </a:rPr>
              <a:t>, G. </a:t>
            </a:r>
            <a:r>
              <a:rPr lang="it-IT" sz="1800" i="1" dirty="0" err="1" smtClean="0">
                <a:latin typeface="Times" charset="0"/>
              </a:rPr>
              <a:t>Meng</a:t>
            </a:r>
            <a:r>
              <a:rPr lang="it-IT" sz="1800" i="1" dirty="0" smtClean="0">
                <a:latin typeface="Times" charset="0"/>
              </a:rPr>
              <a:t>, F. </a:t>
            </a:r>
            <a:r>
              <a:rPr lang="it-IT" sz="1800" i="1" dirty="0" err="1" smtClean="0">
                <a:latin typeface="Times" charset="0"/>
              </a:rPr>
              <a:t>Pietropaolo</a:t>
            </a:r>
            <a:r>
              <a:rPr lang="it-IT" sz="1800" i="1" dirty="0" smtClean="0">
                <a:latin typeface="Times" charset="0"/>
              </a:rPr>
              <a:t>, S. Ventura</a:t>
            </a:r>
          </a:p>
          <a:p>
            <a:pPr marL="0" indent="0" algn="ctr" eaLnBrk="1" hangingPunct="1">
              <a:spcBef>
                <a:spcPct val="0"/>
              </a:spcBef>
              <a:spcAft>
                <a:spcPts val="600"/>
              </a:spcAft>
              <a:buFontTx/>
              <a:buNone/>
            </a:pPr>
            <a:r>
              <a:rPr lang="it-IT" sz="1800" dirty="0" smtClean="0">
                <a:solidFill>
                  <a:srgbClr val="0000CC"/>
                </a:solidFill>
              </a:rPr>
              <a:t>INFN and </a:t>
            </a:r>
            <a:r>
              <a:rPr lang="it-IT" sz="1800" dirty="0" err="1" smtClean="0">
                <a:solidFill>
                  <a:srgbClr val="0000CC"/>
                </a:solidFill>
              </a:rPr>
              <a:t>Department</a:t>
            </a:r>
            <a:r>
              <a:rPr lang="it-IT" sz="1800" dirty="0" smtClean="0">
                <a:solidFill>
                  <a:srgbClr val="0000CC"/>
                </a:solidFill>
              </a:rPr>
              <a:t> </a:t>
            </a:r>
            <a:r>
              <a:rPr lang="it-IT" sz="1800" dirty="0" err="1" smtClean="0">
                <a:solidFill>
                  <a:srgbClr val="0000CC"/>
                </a:solidFill>
              </a:rPr>
              <a:t>of</a:t>
            </a:r>
            <a:r>
              <a:rPr lang="it-IT" sz="1800" dirty="0" smtClean="0">
                <a:solidFill>
                  <a:srgbClr val="0000CC"/>
                </a:solidFill>
              </a:rPr>
              <a:t> </a:t>
            </a:r>
            <a:r>
              <a:rPr lang="it-IT" sz="1800" dirty="0" err="1" smtClean="0">
                <a:solidFill>
                  <a:srgbClr val="0000CC"/>
                </a:solidFill>
              </a:rPr>
              <a:t>Physics</a:t>
            </a:r>
            <a:r>
              <a:rPr lang="it-IT" sz="1800" dirty="0" smtClean="0">
                <a:solidFill>
                  <a:srgbClr val="0000CC"/>
                </a:solidFill>
              </a:rPr>
              <a:t> at </a:t>
            </a:r>
            <a:r>
              <a:rPr lang="it-IT" sz="1800" dirty="0" err="1" smtClean="0">
                <a:solidFill>
                  <a:srgbClr val="0000CC"/>
                </a:solidFill>
              </a:rPr>
              <a:t>University</a:t>
            </a:r>
            <a:r>
              <a:rPr lang="it-IT" sz="1800" dirty="0" smtClean="0">
                <a:solidFill>
                  <a:srgbClr val="0000CC"/>
                </a:solidFill>
              </a:rPr>
              <a:t> </a:t>
            </a:r>
            <a:r>
              <a:rPr lang="it-IT" sz="1800" dirty="0" err="1" smtClean="0">
                <a:solidFill>
                  <a:srgbClr val="0000CC"/>
                </a:solidFill>
              </a:rPr>
              <a:t>of</a:t>
            </a:r>
            <a:r>
              <a:rPr lang="it-IT" sz="1800" dirty="0" smtClean="0">
                <a:solidFill>
                  <a:srgbClr val="0000CC"/>
                </a:solidFill>
              </a:rPr>
              <a:t> Padova (Italy)</a:t>
            </a:r>
            <a:endParaRPr lang="en-US" sz="1800" dirty="0" smtClean="0">
              <a:solidFill>
                <a:srgbClr val="0000CC"/>
              </a:solidFill>
            </a:endParaRPr>
          </a:p>
        </p:txBody>
      </p:sp>
      <p:sp>
        <p:nvSpPr>
          <p:cNvPr id="17412" name="Footer Placeholder 3"/>
          <p:cNvSpPr>
            <a:spLocks noGrp="1"/>
          </p:cNvSpPr>
          <p:nvPr>
            <p:ph type="ftr" sz="quarter" idx="10"/>
          </p:nvPr>
        </p:nvSpPr>
        <p:spPr bwMode="auto">
          <a:xfrm>
            <a:off x="457200" y="6356350"/>
            <a:ext cx="6477000" cy="365125"/>
          </a:xfrm>
          <a:noFill/>
          <a:ln>
            <a:miter lim="800000"/>
            <a:headEnd/>
            <a:tailEnd/>
          </a:ln>
        </p:spPr>
        <p:txBody>
          <a:bodyPr/>
          <a:lstStyle/>
          <a:p>
            <a:r>
              <a:rPr lang="en-US" smtClean="0"/>
              <a:t>Claudio Montanari - The  WArP  Experiment – GLA2011 – June 8, 2011</a:t>
            </a:r>
            <a:endParaRPr lang="en-US"/>
          </a:p>
        </p:txBody>
      </p:sp>
      <p:sp>
        <p:nvSpPr>
          <p:cNvPr id="17413"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0307B7E9-882E-5F46-A37A-D84BCE49271C}" type="slidenum">
              <a:rPr lang="en-US" smtClean="0"/>
              <a:pPr/>
              <a:t>2</a:t>
            </a:fld>
            <a:endParaRPr 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Rectangle 1"/>
          <p:cNvSpPr>
            <a:spLocks noGrp="1" noChangeArrowheads="1"/>
          </p:cNvSpPr>
          <p:nvPr>
            <p:ph type="title"/>
          </p:nvPr>
        </p:nvSpPr>
        <p:spPr>
          <a:xfrm>
            <a:off x="893763" y="160338"/>
            <a:ext cx="7358062" cy="803275"/>
          </a:xfrm>
        </p:spPr>
        <p:txBody>
          <a:bodyPr/>
          <a:lstStyle/>
          <a:p>
            <a:r>
              <a:rPr lang="en-US" sz="3600"/>
              <a:t>Modification of Boards</a:t>
            </a:r>
          </a:p>
        </p:txBody>
      </p:sp>
      <p:pic>
        <p:nvPicPr>
          <p:cNvPr id="43011" name="Picture 2"/>
          <p:cNvPicPr>
            <a:picLocks noChangeAspect="1" noChangeArrowheads="1"/>
          </p:cNvPicPr>
          <p:nvPr/>
        </p:nvPicPr>
        <p:blipFill>
          <a:blip r:embed="rId2"/>
          <a:srcRect/>
          <a:stretch>
            <a:fillRect/>
          </a:stretch>
        </p:blipFill>
        <p:spPr bwMode="auto">
          <a:xfrm>
            <a:off x="1500188" y="1017588"/>
            <a:ext cx="6134100" cy="4581525"/>
          </a:xfrm>
          <a:prstGeom prst="rect">
            <a:avLst/>
          </a:prstGeom>
          <a:noFill/>
          <a:ln w="12700">
            <a:noFill/>
            <a:miter lim="800000"/>
            <a:headEnd/>
            <a:tailEnd/>
          </a:ln>
        </p:spPr>
      </p:pic>
      <p:sp>
        <p:nvSpPr>
          <p:cNvPr id="43012" name="Rectangle 3"/>
          <p:cNvSpPr>
            <a:spLocks/>
          </p:cNvSpPr>
          <p:nvPr/>
        </p:nvSpPr>
        <p:spPr bwMode="auto">
          <a:xfrm>
            <a:off x="1600200" y="5715000"/>
            <a:ext cx="4541838" cy="615950"/>
          </a:xfrm>
          <a:prstGeom prst="rect">
            <a:avLst/>
          </a:prstGeom>
          <a:noFill/>
          <a:ln w="12700">
            <a:noFill/>
            <a:miter lim="800000"/>
            <a:headEnd/>
            <a:tailEnd/>
          </a:ln>
        </p:spPr>
        <p:txBody>
          <a:bodyPr wrap="none" lIns="0" tIns="0" rIns="0" bIns="0" anchor="ctr">
            <a:prstTxWarp prst="textNoShape">
              <a:avLst/>
            </a:prstTxWarp>
            <a:spAutoFit/>
          </a:bodyPr>
          <a:lstStyle/>
          <a:p>
            <a:r>
              <a:rPr lang="en-US" sz="2000">
                <a:ea typeface="Gill Sans" charset="0"/>
                <a:cs typeface="Gill Sans" charset="0"/>
              </a:rPr>
              <a:t>Shown difference in shaping time</a:t>
            </a:r>
          </a:p>
          <a:p>
            <a:r>
              <a:rPr lang="en-US" sz="2000">
                <a:ea typeface="Gill Sans" charset="0"/>
                <a:cs typeface="Gill Sans" charset="0"/>
              </a:rPr>
              <a:t>All boards modified as of February 2011</a:t>
            </a:r>
          </a:p>
        </p:txBody>
      </p:sp>
      <p:sp>
        <p:nvSpPr>
          <p:cNvPr id="5" name="Slide Number Placeholder 4"/>
          <p:cNvSpPr>
            <a:spLocks noGrp="1"/>
          </p:cNvSpPr>
          <p:nvPr>
            <p:ph type="sldNum" sz="quarter" idx="11"/>
          </p:nvPr>
        </p:nvSpPr>
        <p:spPr/>
        <p:txBody>
          <a:bodyPr/>
          <a:lstStyle/>
          <a:p>
            <a:pPr>
              <a:defRPr/>
            </a:pPr>
            <a:fld id="{F342BD43-1DF1-8447-8299-5B88CFF9F4FE}" type="slidenum">
              <a:rPr lang="en-US" smtClean="0"/>
              <a:pPr>
                <a:defRPr/>
              </a:pPr>
              <a:t>20</a:t>
            </a:fld>
            <a:endParaRPr lang="en-US"/>
          </a:p>
        </p:txBody>
      </p:sp>
      <p:sp>
        <p:nvSpPr>
          <p:cNvPr id="6" name="Footer Placeholder 5"/>
          <p:cNvSpPr>
            <a:spLocks noGrp="1"/>
          </p:cNvSpPr>
          <p:nvPr>
            <p:ph type="ftr" sz="quarter" idx="10"/>
          </p:nvPr>
        </p:nvSpPr>
        <p:spPr/>
        <p:txBody>
          <a:bodyPr/>
          <a:lstStyle/>
          <a:p>
            <a:r>
              <a:rPr lang="en-US" smtClean="0"/>
              <a:t>Claudio Montanari - The  WArP  Experiment – GLA2011 – June 8, 2011</a:t>
            </a:r>
            <a:endParaRPr lang="en-US"/>
          </a:p>
        </p:txBody>
      </p:sp>
    </p:spTree>
  </p:cSld>
  <p:clrMapOvr>
    <a:masterClrMapping/>
  </p:clrMapOvr>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1"/>
          <p:cNvSpPr>
            <a:spLocks noGrp="1" noChangeArrowheads="1"/>
          </p:cNvSpPr>
          <p:nvPr>
            <p:ph type="title"/>
          </p:nvPr>
        </p:nvSpPr>
        <p:spPr>
          <a:xfrm>
            <a:off x="228600" y="330200"/>
            <a:ext cx="8610600" cy="866775"/>
          </a:xfrm>
        </p:spPr>
        <p:txBody>
          <a:bodyPr/>
          <a:lstStyle/>
          <a:p>
            <a:r>
              <a:rPr lang="en-US" sz="3600" dirty="0" smtClean="0"/>
              <a:t>Single photoelectron Determination</a:t>
            </a:r>
          </a:p>
        </p:txBody>
      </p:sp>
      <p:pic>
        <p:nvPicPr>
          <p:cNvPr id="44035" name="Picture 2"/>
          <p:cNvPicPr>
            <a:picLocks noChangeAspect="1" noChangeArrowheads="1"/>
          </p:cNvPicPr>
          <p:nvPr/>
        </p:nvPicPr>
        <p:blipFill>
          <a:blip r:embed="rId2"/>
          <a:srcRect/>
          <a:stretch>
            <a:fillRect/>
          </a:stretch>
        </p:blipFill>
        <p:spPr bwMode="auto">
          <a:xfrm rot="5400000">
            <a:off x="2157412" y="-454024"/>
            <a:ext cx="4824413" cy="8570912"/>
          </a:xfrm>
          <a:prstGeom prst="rect">
            <a:avLst/>
          </a:prstGeom>
          <a:noFill/>
          <a:ln w="12700">
            <a:noFill/>
            <a:miter lim="800000"/>
            <a:headEnd/>
            <a:tailEnd/>
          </a:ln>
        </p:spPr>
      </p:pic>
      <p:sp>
        <p:nvSpPr>
          <p:cNvPr id="4" name="Slide Number Placeholder 3"/>
          <p:cNvSpPr>
            <a:spLocks noGrp="1"/>
          </p:cNvSpPr>
          <p:nvPr>
            <p:ph type="sldNum" sz="quarter" idx="11"/>
          </p:nvPr>
        </p:nvSpPr>
        <p:spPr/>
        <p:txBody>
          <a:bodyPr/>
          <a:lstStyle/>
          <a:p>
            <a:pPr>
              <a:defRPr/>
            </a:pPr>
            <a:fld id="{F342BD43-1DF1-8447-8299-5B88CFF9F4FE}" type="slidenum">
              <a:rPr lang="en-US" smtClean="0"/>
              <a:pPr>
                <a:defRPr/>
              </a:pPr>
              <a:t>21</a:t>
            </a:fld>
            <a:endParaRPr lang="en-US"/>
          </a:p>
        </p:txBody>
      </p:sp>
      <p:sp>
        <p:nvSpPr>
          <p:cNvPr id="5" name="Footer Placeholder 4"/>
          <p:cNvSpPr>
            <a:spLocks noGrp="1"/>
          </p:cNvSpPr>
          <p:nvPr>
            <p:ph type="ftr" sz="quarter" idx="10"/>
          </p:nvPr>
        </p:nvSpPr>
        <p:spPr/>
        <p:txBody>
          <a:bodyPr/>
          <a:lstStyle/>
          <a:p>
            <a:r>
              <a:rPr lang="en-US" smtClean="0"/>
              <a:t>Claudio Montanari - The  WArP  Experiment – GLA2011 – June 8, 2011</a:t>
            </a:r>
            <a:endParaRPr lang="en-US"/>
          </a:p>
        </p:txBody>
      </p:sp>
    </p:spTree>
  </p:cSld>
  <p:clrMapOvr>
    <a:masterClrMapping/>
  </p:clrMapOvr>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Rectangle 1"/>
          <p:cNvSpPr>
            <a:spLocks/>
          </p:cNvSpPr>
          <p:nvPr/>
        </p:nvSpPr>
        <p:spPr bwMode="auto">
          <a:xfrm>
            <a:off x="284163" y="95700"/>
            <a:ext cx="8875712" cy="874713"/>
          </a:xfrm>
          <a:prstGeom prst="rect">
            <a:avLst/>
          </a:prstGeom>
          <a:noFill/>
          <a:ln w="12700">
            <a:noFill/>
            <a:miter lim="800000"/>
            <a:headEnd/>
            <a:tailEnd/>
          </a:ln>
        </p:spPr>
        <p:txBody>
          <a:bodyPr lIns="0" tIns="0" rIns="0" bIns="0" anchor="ctr">
            <a:prstTxWarp prst="textNoShape">
              <a:avLst/>
            </a:prstTxWarp>
          </a:bodyPr>
          <a:lstStyle/>
          <a:p>
            <a:pPr>
              <a:lnSpc>
                <a:spcPct val="130000"/>
              </a:lnSpc>
              <a:spcBef>
                <a:spcPts val="638"/>
              </a:spcBef>
            </a:pPr>
            <a:r>
              <a:rPr lang="en-US" sz="1700" dirty="0">
                <a:solidFill>
                  <a:srgbClr val="CC031D"/>
                </a:solidFill>
                <a:ea typeface="Calibri Bold" charset="0"/>
                <a:cs typeface="Calibri Bold" charset="0"/>
                <a:sym typeface="Calibri Bold" charset="0"/>
              </a:rPr>
              <a:t>R&amp;D WORK</a:t>
            </a:r>
            <a:r>
              <a:rPr lang="en-US" sz="1700" dirty="0">
                <a:solidFill>
                  <a:srgbClr val="003DCC"/>
                </a:solidFill>
                <a:ea typeface="Calibri Bold" charset="0"/>
                <a:cs typeface="Calibri Bold" charset="0"/>
                <a:sym typeface="Calibri Bold" charset="0"/>
              </a:rPr>
              <a:t>  (PARALLEL Activity):</a:t>
            </a:r>
          </a:p>
          <a:p>
            <a:pPr>
              <a:lnSpc>
                <a:spcPct val="130000"/>
              </a:lnSpc>
              <a:spcBef>
                <a:spcPts val="638"/>
              </a:spcBef>
            </a:pPr>
            <a:r>
              <a:rPr lang="en-US" sz="1700" i="1" dirty="0">
                <a:ea typeface="Helvetica Neue" charset="0"/>
                <a:cs typeface="Helvetica Neue" charset="0"/>
                <a:sym typeface="Helvetica Neue" charset="0"/>
              </a:rPr>
              <a:t>An extensive set of tests characterized the </a:t>
            </a:r>
            <a:r>
              <a:rPr lang="en-US" sz="1700" i="1" dirty="0" err="1">
                <a:ea typeface="Helvetica Neue" charset="0"/>
                <a:cs typeface="Helvetica Neue" charset="0"/>
                <a:sym typeface="Helvetica Neue" charset="0"/>
              </a:rPr>
              <a:t>WArP</a:t>
            </a:r>
            <a:r>
              <a:rPr lang="en-US" sz="1700" i="1" dirty="0">
                <a:ea typeface="Helvetica Neue" charset="0"/>
                <a:cs typeface="Helvetica Neue" charset="0"/>
                <a:sym typeface="Helvetica Neue" charset="0"/>
              </a:rPr>
              <a:t> activity at LNGS all over the last</a:t>
            </a:r>
            <a:r>
              <a:rPr lang="en-US" sz="1700" i="1" dirty="0" smtClean="0">
                <a:ea typeface="Helvetica Neue" charset="0"/>
                <a:cs typeface="Helvetica Neue" charset="0"/>
                <a:sym typeface="Helvetica Neue" charset="0"/>
              </a:rPr>
              <a:t> 10 </a:t>
            </a:r>
            <a:r>
              <a:rPr lang="en-US" sz="1700" i="1" dirty="0">
                <a:ea typeface="Helvetica Neue" charset="0"/>
                <a:cs typeface="Helvetica Neue" charset="0"/>
                <a:sym typeface="Helvetica Neue" charset="0"/>
              </a:rPr>
              <a:t>months.</a:t>
            </a:r>
          </a:p>
          <a:p>
            <a:pPr algn="just">
              <a:lnSpc>
                <a:spcPct val="110000"/>
              </a:lnSpc>
            </a:pPr>
            <a:r>
              <a:rPr lang="en-US" sz="600" i="1" dirty="0">
                <a:ea typeface="Helvetica Neue" charset="0"/>
                <a:cs typeface="Helvetica Neue" charset="0"/>
                <a:sym typeface="Helvetica Neue" charset="0"/>
              </a:rPr>
              <a:t> </a:t>
            </a:r>
          </a:p>
        </p:txBody>
      </p:sp>
      <p:sp>
        <p:nvSpPr>
          <p:cNvPr id="45059" name="Rectangle 2"/>
          <p:cNvSpPr>
            <a:spLocks/>
          </p:cNvSpPr>
          <p:nvPr/>
        </p:nvSpPr>
        <p:spPr bwMode="auto">
          <a:xfrm>
            <a:off x="203200" y="941240"/>
            <a:ext cx="8875713" cy="4513408"/>
          </a:xfrm>
          <a:prstGeom prst="rect">
            <a:avLst/>
          </a:prstGeom>
          <a:noFill/>
          <a:ln w="12700">
            <a:noFill/>
            <a:miter lim="800000"/>
            <a:headEnd/>
            <a:tailEnd/>
          </a:ln>
        </p:spPr>
        <p:txBody>
          <a:bodyPr lIns="0" tIns="0" rIns="0" bIns="0" anchor="ctr">
            <a:prstTxWarp prst="textNoShape">
              <a:avLst/>
            </a:prstTxWarp>
          </a:bodyPr>
          <a:lstStyle/>
          <a:p>
            <a:pPr marL="160338" indent="-160338"/>
            <a:r>
              <a:rPr lang="en-US" sz="1400" dirty="0">
                <a:ea typeface="Gill Sans Light" charset="0"/>
                <a:cs typeface="Gill Sans Light" charset="0"/>
              </a:rPr>
              <a:t>The scaling-up in detector mass and complexity without loss of detector performance is in general not a trivial task.  </a:t>
            </a:r>
          </a:p>
          <a:p>
            <a:pPr marL="160338" indent="-160338"/>
            <a:r>
              <a:rPr lang="en-US" sz="1400" dirty="0">
                <a:ea typeface="Gill Sans Light" charset="0"/>
                <a:cs typeface="Gill Sans Light" charset="0"/>
              </a:rPr>
              <a:t>An experimental test has been performed with a detector about </a:t>
            </a:r>
            <a:r>
              <a:rPr lang="en-US" sz="1400" dirty="0">
                <a:ea typeface="Gill Sans" charset="0"/>
                <a:cs typeface="Gill Sans" charset="0"/>
                <a:sym typeface="Gill Sans" charset="0"/>
              </a:rPr>
              <a:t>four times</a:t>
            </a:r>
            <a:r>
              <a:rPr lang="en-US" sz="1400" dirty="0">
                <a:ea typeface="Gill Sans Light" charset="0"/>
                <a:cs typeface="Gill Sans Light" charset="0"/>
              </a:rPr>
              <a:t> the size of the one used with the first test of the Hamamatsu PMT (LY=7 </a:t>
            </a:r>
            <a:r>
              <a:rPr lang="en-US" sz="1400" dirty="0" err="1">
                <a:ea typeface="Gill Sans Light" charset="0"/>
                <a:cs typeface="Gill Sans Light" charset="0"/>
              </a:rPr>
              <a:t>phel/keV</a:t>
            </a:r>
            <a:r>
              <a:rPr lang="en-US" sz="1400" dirty="0">
                <a:ea typeface="Gill Sans Light" charset="0"/>
                <a:cs typeface="Gill Sans Light" charset="0"/>
              </a:rPr>
              <a:t> - 0.5 </a:t>
            </a:r>
            <a:r>
              <a:rPr lang="en-US" sz="1400" dirty="0" err="1">
                <a:ea typeface="Gill Sans Light" charset="0"/>
                <a:cs typeface="Gill Sans Light" charset="0"/>
              </a:rPr>
              <a:t>lt</a:t>
            </a:r>
            <a:r>
              <a:rPr lang="en-US" sz="1400" dirty="0">
                <a:ea typeface="Gill Sans Light" charset="0"/>
                <a:cs typeface="Gill Sans Light" charset="0"/>
              </a:rPr>
              <a:t> - single PMT – single phase), to check the scaling-up capability of the implemented technology. </a:t>
            </a:r>
          </a:p>
          <a:p>
            <a:pPr marL="160338" indent="-160338"/>
            <a:r>
              <a:rPr lang="en-US" sz="1400" dirty="0">
                <a:ea typeface="Gill Sans Light" charset="0"/>
                <a:cs typeface="Gill Sans Light" charset="0"/>
              </a:rPr>
              <a:t>The detector composed by the </a:t>
            </a:r>
            <a:r>
              <a:rPr lang="en-US" sz="1400" dirty="0" err="1">
                <a:ea typeface="Gill Sans Light" charset="0"/>
                <a:cs typeface="Gill Sans Light" charset="0"/>
              </a:rPr>
              <a:t>WArP</a:t>
            </a:r>
            <a:r>
              <a:rPr lang="en-US" sz="1400" dirty="0">
                <a:ea typeface="Gill Sans Light" charset="0"/>
                <a:cs typeface="Gill Sans Light" charset="0"/>
              </a:rPr>
              <a:t> 2.3 </a:t>
            </a:r>
            <a:r>
              <a:rPr lang="en-US" sz="1400" dirty="0" err="1">
                <a:ea typeface="Gill Sans Light" charset="0"/>
                <a:cs typeface="Gill Sans Light" charset="0"/>
              </a:rPr>
              <a:t>lt</a:t>
            </a:r>
            <a:r>
              <a:rPr lang="en-US" sz="1400" dirty="0">
                <a:ea typeface="Gill Sans Light" charset="0"/>
                <a:cs typeface="Gill Sans Light" charset="0"/>
              </a:rPr>
              <a:t> prototype chamber equipped for this test with </a:t>
            </a:r>
            <a:r>
              <a:rPr lang="en-US" sz="1400" i="1" dirty="0">
                <a:ea typeface="Gill Sans" charset="0"/>
                <a:cs typeface="Gill Sans" charset="0"/>
                <a:sym typeface="Gill Sans" charset="0"/>
              </a:rPr>
              <a:t>4 HQE Hamamatsu </a:t>
            </a:r>
            <a:r>
              <a:rPr lang="en-US" sz="1400" i="1" dirty="0" err="1">
                <a:ea typeface="Gill Sans" charset="0"/>
                <a:cs typeface="Gill Sans" charset="0"/>
                <a:sym typeface="Gill Sans" charset="0"/>
              </a:rPr>
              <a:t>PMTs</a:t>
            </a:r>
            <a:r>
              <a:rPr lang="en-US" sz="1400" i="1" dirty="0">
                <a:ea typeface="Gill Sans" charset="0"/>
                <a:cs typeface="Gill Sans" charset="0"/>
                <a:sym typeface="Gill Sans" charset="0"/>
              </a:rPr>
              <a:t> </a:t>
            </a:r>
            <a:r>
              <a:rPr lang="en-US" sz="1400" dirty="0">
                <a:ea typeface="Gill Sans Light" charset="0"/>
                <a:cs typeface="Gill Sans Light" charset="0"/>
              </a:rPr>
              <a:t>(Mod. R11065). </a:t>
            </a:r>
          </a:p>
          <a:p>
            <a:pPr marL="160338" indent="-160338"/>
            <a:r>
              <a:rPr lang="en-US" sz="1400" dirty="0">
                <a:ea typeface="Gill Sans Light" charset="0"/>
                <a:cs typeface="Gill Sans Light" charset="0"/>
              </a:rPr>
              <a:t>The boundary surfaces (lateral and bottom) of the 2.3 </a:t>
            </a:r>
            <a:r>
              <a:rPr lang="en-US" sz="1400" dirty="0" err="1">
                <a:ea typeface="Gill Sans Light" charset="0"/>
                <a:cs typeface="Gill Sans Light" charset="0"/>
              </a:rPr>
              <a:t>lt</a:t>
            </a:r>
            <a:r>
              <a:rPr lang="en-US" sz="1400" dirty="0">
                <a:ea typeface="Gill Sans Light" charset="0"/>
                <a:cs typeface="Gill Sans Light" charset="0"/>
              </a:rPr>
              <a:t> active volume lined with a TPB coated VIKUITI ESR reflector layer, freshly produced at LNGS with standard vacuum evaporation </a:t>
            </a:r>
            <a:r>
              <a:rPr lang="en-US" sz="1400" dirty="0" smtClean="0">
                <a:ea typeface="Gill Sans Light" charset="0"/>
                <a:cs typeface="Gill Sans Light" charset="0"/>
              </a:rPr>
              <a:t>techniques.</a:t>
            </a:r>
          </a:p>
          <a:p>
            <a:pPr marL="160338" indent="-160338"/>
            <a:r>
              <a:rPr lang="en-US" sz="1400" dirty="0" err="1" smtClean="0">
                <a:ea typeface="Gill Sans Light" charset="0"/>
                <a:cs typeface="Gill Sans Light" charset="0"/>
              </a:rPr>
              <a:t>PMTs</a:t>
            </a:r>
            <a:r>
              <a:rPr lang="en-US" sz="1400" dirty="0" smtClean="0">
                <a:ea typeface="Gill Sans Light" charset="0"/>
                <a:cs typeface="Gill Sans Light" charset="0"/>
              </a:rPr>
              <a:t> are left “naked” (no wavelength shifter)</a:t>
            </a:r>
          </a:p>
          <a:p>
            <a:pPr marL="160338" indent="-160338"/>
            <a:r>
              <a:rPr lang="en-US" sz="1400" dirty="0" smtClean="0"/>
              <a:t>The 4 PMT anode signals directly digitized by two </a:t>
            </a:r>
            <a:r>
              <a:rPr lang="en-US" sz="1400" dirty="0" err="1" smtClean="0"/>
              <a:t>Acqiris</a:t>
            </a:r>
            <a:r>
              <a:rPr lang="en-US" sz="1400" dirty="0" smtClean="0"/>
              <a:t> Boards (Mod. U 1080 A, 2-chs. each with 8-bit dynamic range and 1GS/s) at 1 ns sampling time over 15 </a:t>
            </a:r>
            <a:r>
              <a:rPr lang="en-US" sz="1400" dirty="0" err="1" smtClean="0"/>
              <a:t>μs</a:t>
            </a:r>
            <a:r>
              <a:rPr lang="en-US" sz="1400" dirty="0" smtClean="0"/>
              <a:t> time interval;</a:t>
            </a:r>
          </a:p>
          <a:p>
            <a:pPr marL="160338" indent="-160338"/>
            <a:endParaRPr lang="en-US" sz="1300" dirty="0" smtClean="0">
              <a:ea typeface="Gill Sans Light" charset="0"/>
              <a:cs typeface="Gill Sans Light" charset="0"/>
            </a:endParaRPr>
          </a:p>
          <a:p>
            <a:pPr marL="160338" indent="-160338"/>
            <a:r>
              <a:rPr lang="en-US" sz="1400" dirty="0">
                <a:ea typeface="Gill Sans" charset="0"/>
                <a:cs typeface="Gill Sans" charset="0"/>
                <a:sym typeface="Gill Sans" charset="0"/>
              </a:rPr>
              <a:t>Main goals of the test (Jan-Mar.,’11):</a:t>
            </a:r>
          </a:p>
          <a:p>
            <a:pPr marL="160338" indent="-160338"/>
            <a:endParaRPr lang="en-US" sz="1300" dirty="0">
              <a:ea typeface="Gill Sans" charset="0"/>
              <a:cs typeface="Gill Sans" charset="0"/>
              <a:sym typeface="Gill Sans" charset="0"/>
            </a:endParaRPr>
          </a:p>
          <a:p>
            <a:pPr marL="160338" indent="-160338">
              <a:buFont typeface="Arial" charset="0"/>
              <a:buAutoNum type="arabicParenR"/>
            </a:pPr>
            <a:r>
              <a:rPr lang="en-US" sz="1400" dirty="0">
                <a:ea typeface="Helvetica Neue Light" charset="0"/>
                <a:cs typeface="Helvetica Neue Light" charset="0"/>
                <a:sym typeface="Helvetica Neue Light" charset="0"/>
              </a:rPr>
              <a:t> LY and gain stability in time on long term running period. </a:t>
            </a:r>
          </a:p>
          <a:p>
            <a:pPr marL="160338" indent="-160338">
              <a:buFontTx/>
              <a:buAutoNum type="arabicParenR"/>
            </a:pPr>
            <a:r>
              <a:rPr lang="en-US" sz="1400" dirty="0">
                <a:ea typeface="Helvetica Neue Light" charset="0"/>
                <a:cs typeface="Helvetica Neue Light" charset="0"/>
                <a:sym typeface="Helvetica Neue Light" charset="0"/>
              </a:rPr>
              <a:t> Test of the VETO electronics in experimental conditions by replacing the 4</a:t>
            </a:r>
            <a:r>
              <a:rPr lang="en-US" sz="1400" dirty="0" smtClean="0">
                <a:ea typeface="Helvetica Neue Light" charset="0"/>
                <a:cs typeface="Helvetica Neue Light" charset="0"/>
                <a:sym typeface="Helvetica Neue Light" charset="0"/>
              </a:rPr>
              <a:t> </a:t>
            </a:r>
            <a:br>
              <a:rPr lang="en-US" sz="1400" dirty="0" smtClean="0">
                <a:ea typeface="Helvetica Neue Light" charset="0"/>
                <a:cs typeface="Helvetica Neue Light" charset="0"/>
                <a:sym typeface="Helvetica Neue Light" charset="0"/>
              </a:rPr>
            </a:br>
            <a:r>
              <a:rPr lang="en-US" sz="1400" dirty="0" smtClean="0">
                <a:ea typeface="Helvetica Neue Light" charset="0"/>
                <a:cs typeface="Helvetica Neue Light" charset="0"/>
                <a:sym typeface="Helvetica Neue Light" charset="0"/>
              </a:rPr>
              <a:t> </a:t>
            </a:r>
            <a:r>
              <a:rPr lang="en-US" sz="1400" dirty="0" err="1" smtClean="0">
                <a:ea typeface="Helvetica Neue Light" charset="0"/>
                <a:cs typeface="Helvetica Neue Light" charset="0"/>
                <a:sym typeface="Helvetica Neue Light" charset="0"/>
              </a:rPr>
              <a:t>PMTs</a:t>
            </a:r>
            <a:r>
              <a:rPr lang="en-US" sz="1400" dirty="0" smtClean="0">
                <a:ea typeface="Helvetica Neue Light" charset="0"/>
                <a:cs typeface="Helvetica Neue Light" charset="0"/>
                <a:sym typeface="Helvetica Neue Light" charset="0"/>
              </a:rPr>
              <a:t> </a:t>
            </a:r>
            <a:r>
              <a:rPr lang="en-US" sz="1400" dirty="0">
                <a:ea typeface="Helvetica Neue Light" charset="0"/>
                <a:cs typeface="Helvetica Neue Light" charset="0"/>
                <a:sym typeface="Helvetica Neue Light" charset="0"/>
              </a:rPr>
              <a:t>ACQIRIS read-out electronics with the first modified CAEN </a:t>
            </a:r>
            <a:r>
              <a:rPr lang="en-US" sz="1400" i="1" dirty="0">
                <a:ea typeface="Helvetica" charset="0"/>
                <a:cs typeface="Helvetica" charset="0"/>
                <a:sym typeface="Helvetica" charset="0"/>
              </a:rPr>
              <a:t>N914 </a:t>
            </a:r>
            <a:r>
              <a:rPr lang="en-US" sz="1400" dirty="0">
                <a:ea typeface="Helvetica Neue Light" charset="0"/>
                <a:cs typeface="Helvetica Neue Light" charset="0"/>
                <a:sym typeface="Helvetica Neue Light" charset="0"/>
              </a:rPr>
              <a:t>board.</a:t>
            </a:r>
          </a:p>
          <a:p>
            <a:pPr marL="160338" indent="-160338">
              <a:buFontTx/>
              <a:buAutoNum type="arabicParenR"/>
            </a:pPr>
            <a:r>
              <a:rPr lang="en-US" sz="1400" dirty="0">
                <a:ea typeface="Helvetica Neue Light" charset="0"/>
                <a:cs typeface="Helvetica Neue Light" charset="0"/>
                <a:sym typeface="Helvetica Neue Light" charset="0"/>
              </a:rPr>
              <a:t> Test of a new fast digitizer board (CAEN </a:t>
            </a:r>
            <a:r>
              <a:rPr lang="en-US" sz="1400" i="1" dirty="0">
                <a:ea typeface="Helvetica Neue" charset="0"/>
                <a:cs typeface="Helvetica Neue" charset="0"/>
                <a:sym typeface="Helvetica Neue" charset="0"/>
              </a:rPr>
              <a:t>V1751</a:t>
            </a:r>
            <a:r>
              <a:rPr lang="en-US" sz="1400" dirty="0">
                <a:ea typeface="Helvetica Neue Light" charset="0"/>
                <a:cs typeface="Helvetica Neue Light" charset="0"/>
                <a:sym typeface="Helvetica Neue Light" charset="0"/>
              </a:rPr>
              <a:t>) and comparison with the</a:t>
            </a:r>
            <a:br>
              <a:rPr lang="en-US" sz="1400" dirty="0">
                <a:ea typeface="Helvetica Neue Light" charset="0"/>
                <a:cs typeface="Helvetica Neue Light" charset="0"/>
                <a:sym typeface="Helvetica Neue Light" charset="0"/>
              </a:rPr>
            </a:br>
            <a:r>
              <a:rPr lang="en-US" sz="1400" dirty="0">
                <a:ea typeface="Helvetica Neue Light" charset="0"/>
                <a:cs typeface="Helvetica Neue Light" charset="0"/>
                <a:sym typeface="Helvetica Neue Light" charset="0"/>
              </a:rPr>
              <a:t> present ACQIRIS board</a:t>
            </a:r>
          </a:p>
          <a:p>
            <a:pPr marL="160338" indent="-160338">
              <a:buFontTx/>
              <a:buAutoNum type="arabicParenR"/>
            </a:pPr>
            <a:r>
              <a:rPr lang="en-US" sz="1400" dirty="0">
                <a:ea typeface="Helvetica Neue Light" charset="0"/>
                <a:cs typeface="Helvetica Neue Light" charset="0"/>
                <a:sym typeface="Helvetica Neue Light" charset="0"/>
              </a:rPr>
              <a:t> neutron-source run for Pulse Shape Discrimination study at improved LY </a:t>
            </a:r>
            <a:br>
              <a:rPr lang="en-US" sz="1400" dirty="0">
                <a:ea typeface="Helvetica Neue Light" charset="0"/>
                <a:cs typeface="Helvetica Neue Light" charset="0"/>
                <a:sym typeface="Helvetica Neue Light" charset="0"/>
              </a:rPr>
            </a:br>
            <a:r>
              <a:rPr lang="en-US" sz="1400" dirty="0">
                <a:ea typeface="Helvetica Neue Light" charset="0"/>
                <a:cs typeface="Helvetica Neue Light" charset="0"/>
                <a:sym typeface="Helvetica Neue Light" charset="0"/>
              </a:rPr>
              <a:t>conditions</a:t>
            </a:r>
            <a:r>
              <a:rPr lang="en-US" sz="1400" dirty="0" smtClean="0">
                <a:ea typeface="Helvetica Neue Light" charset="0"/>
                <a:cs typeface="Helvetica Neue Light" charset="0"/>
                <a:sym typeface="Helvetica Neue Light" charset="0"/>
              </a:rPr>
              <a:t>.</a:t>
            </a:r>
            <a:endParaRPr lang="en-US" sz="1000" dirty="0">
              <a:ea typeface="Gill Sans Light" charset="0"/>
              <a:cs typeface="Gill Sans Light" charset="0"/>
              <a:sym typeface="Helvetica Neue Light" charset="0"/>
            </a:endParaRPr>
          </a:p>
          <a:p>
            <a:pPr marL="160338" indent="-160338">
              <a:buFontTx/>
              <a:buAutoNum type="arabicParenR"/>
            </a:pPr>
            <a:endParaRPr lang="en-US" sz="1400" dirty="0">
              <a:ea typeface="Helvetica Neue Light" charset="0"/>
              <a:cs typeface="Helvetica Neue Light" charset="0"/>
              <a:sym typeface="Helvetica Neue Light" charset="0"/>
            </a:endParaRPr>
          </a:p>
        </p:txBody>
      </p:sp>
      <p:sp>
        <p:nvSpPr>
          <p:cNvPr id="45060" name="Rectangle 3"/>
          <p:cNvSpPr>
            <a:spLocks/>
          </p:cNvSpPr>
          <p:nvPr/>
        </p:nvSpPr>
        <p:spPr bwMode="auto">
          <a:xfrm>
            <a:off x="304800" y="5379360"/>
            <a:ext cx="5715000" cy="1143000"/>
          </a:xfrm>
          <a:prstGeom prst="rect">
            <a:avLst/>
          </a:prstGeom>
          <a:solidFill>
            <a:srgbClr val="FFFF00"/>
          </a:solidFill>
          <a:ln w="12700">
            <a:solidFill>
              <a:srgbClr val="FF0000"/>
            </a:solidFill>
            <a:miter lim="800000"/>
            <a:headEnd/>
            <a:tailEnd/>
          </a:ln>
        </p:spPr>
        <p:txBody>
          <a:bodyPr lIns="0" tIns="0" rIns="0" bIns="0" anchor="ctr">
            <a:prstTxWarp prst="textNoShape">
              <a:avLst/>
            </a:prstTxWarp>
          </a:bodyPr>
          <a:lstStyle/>
          <a:p>
            <a:r>
              <a:rPr lang="en-US" sz="1400" dirty="0">
                <a:ea typeface="Gill Sans Light" charset="0"/>
                <a:cs typeface="Gill Sans Light" charset="0"/>
              </a:rPr>
              <a:t>The detector geometry of the 2.3 </a:t>
            </a:r>
            <a:r>
              <a:rPr lang="en-US" sz="1400" dirty="0" err="1">
                <a:ea typeface="Gill Sans Light" charset="0"/>
                <a:cs typeface="Gill Sans Light" charset="0"/>
              </a:rPr>
              <a:t>lt</a:t>
            </a:r>
            <a:r>
              <a:rPr lang="en-US" sz="1400" dirty="0">
                <a:ea typeface="Gill Sans Light" charset="0"/>
                <a:cs typeface="Gill Sans Light" charset="0"/>
              </a:rPr>
              <a:t> is a scaled-down version of the WArP-100 detector (100 </a:t>
            </a:r>
            <a:r>
              <a:rPr lang="en-US" sz="1400" dirty="0" err="1">
                <a:ea typeface="Gill Sans Light" charset="0"/>
                <a:cs typeface="Gill Sans Light" charset="0"/>
              </a:rPr>
              <a:t>lt</a:t>
            </a:r>
            <a:r>
              <a:rPr lang="en-US" sz="1400" dirty="0">
                <a:ea typeface="Gill Sans Light" charset="0"/>
                <a:cs typeface="Gill Sans Light" charset="0"/>
              </a:rPr>
              <a:t> of active volume, 37 </a:t>
            </a:r>
            <a:r>
              <a:rPr lang="en-US" sz="1400" dirty="0" err="1">
                <a:ea typeface="Gill Sans Light" charset="0"/>
                <a:cs typeface="Gill Sans Light" charset="0"/>
              </a:rPr>
              <a:t>PMTs</a:t>
            </a:r>
            <a:r>
              <a:rPr lang="en-US" sz="1400" dirty="0">
                <a:ea typeface="Gill Sans Light" charset="0"/>
                <a:cs typeface="Gill Sans Light" charset="0"/>
              </a:rPr>
              <a:t>, 12% of photo-</a:t>
            </a:r>
            <a:r>
              <a:rPr lang="en-US" sz="1400" dirty="0" err="1">
                <a:ea typeface="Gill Sans Light" charset="0"/>
                <a:cs typeface="Gill Sans Light" charset="0"/>
              </a:rPr>
              <a:t>cathodic</a:t>
            </a:r>
            <a:r>
              <a:rPr lang="en-US" sz="1400" dirty="0">
                <a:ea typeface="Gill Sans Light" charset="0"/>
                <a:cs typeface="Gill Sans Light" charset="0"/>
              </a:rPr>
              <a:t> coverage);  therefore the results from the 2.3 </a:t>
            </a:r>
            <a:r>
              <a:rPr lang="en-US" sz="1400" dirty="0" err="1">
                <a:ea typeface="Gill Sans Light" charset="0"/>
                <a:cs typeface="Gill Sans Light" charset="0"/>
              </a:rPr>
              <a:t>lt</a:t>
            </a:r>
            <a:r>
              <a:rPr lang="en-US" sz="1400" dirty="0">
                <a:ea typeface="Gill Sans Light" charset="0"/>
                <a:cs typeface="Gill Sans Light" charset="0"/>
              </a:rPr>
              <a:t> test can be assumed to be somehow predictive of the LY from the WArP-100 Inner Detector, when operated under equivalent conditions.</a:t>
            </a:r>
          </a:p>
        </p:txBody>
      </p:sp>
      <p:pic>
        <p:nvPicPr>
          <p:cNvPr id="45061" name="Picture 4"/>
          <p:cNvPicPr>
            <a:picLocks noChangeAspect="1" noChangeArrowheads="1"/>
          </p:cNvPicPr>
          <p:nvPr/>
        </p:nvPicPr>
        <p:blipFill>
          <a:blip r:embed="rId2"/>
          <a:srcRect/>
          <a:stretch>
            <a:fillRect/>
          </a:stretch>
        </p:blipFill>
        <p:spPr bwMode="auto">
          <a:xfrm>
            <a:off x="6525540" y="3550980"/>
            <a:ext cx="2392363" cy="2647950"/>
          </a:xfrm>
          <a:prstGeom prst="rect">
            <a:avLst/>
          </a:prstGeom>
          <a:noFill/>
          <a:ln w="12700">
            <a:noFill/>
            <a:miter lim="800000"/>
            <a:headEnd/>
            <a:tailEnd/>
          </a:ln>
        </p:spPr>
      </p:pic>
      <p:sp>
        <p:nvSpPr>
          <p:cNvPr id="6" name="Slide Number Placeholder 5"/>
          <p:cNvSpPr>
            <a:spLocks noGrp="1"/>
          </p:cNvSpPr>
          <p:nvPr>
            <p:ph type="sldNum" sz="quarter" idx="11"/>
          </p:nvPr>
        </p:nvSpPr>
        <p:spPr/>
        <p:txBody>
          <a:bodyPr/>
          <a:lstStyle/>
          <a:p>
            <a:pPr>
              <a:defRPr/>
            </a:pPr>
            <a:fld id="{F342BD43-1DF1-8447-8299-5B88CFF9F4FE}" type="slidenum">
              <a:rPr lang="en-US" smtClean="0"/>
              <a:pPr>
                <a:defRPr/>
              </a:pPr>
              <a:t>22</a:t>
            </a:fld>
            <a:endParaRPr lang="en-US"/>
          </a:p>
        </p:txBody>
      </p:sp>
      <p:sp>
        <p:nvSpPr>
          <p:cNvPr id="7" name="Footer Placeholder 6"/>
          <p:cNvSpPr>
            <a:spLocks noGrp="1"/>
          </p:cNvSpPr>
          <p:nvPr>
            <p:ph type="ftr" sz="quarter" idx="10"/>
          </p:nvPr>
        </p:nvSpPr>
        <p:spPr>
          <a:xfrm>
            <a:off x="457200" y="6481090"/>
            <a:ext cx="5562600" cy="365125"/>
          </a:xfrm>
        </p:spPr>
        <p:txBody>
          <a:bodyPr/>
          <a:lstStyle/>
          <a:p>
            <a:r>
              <a:rPr lang="en-US" dirty="0" smtClean="0"/>
              <a:t>Claudio Montanari - The  </a:t>
            </a:r>
            <a:r>
              <a:rPr lang="en-US" dirty="0" err="1" smtClean="0"/>
              <a:t>WArP</a:t>
            </a:r>
            <a:r>
              <a:rPr lang="en-US" dirty="0" smtClean="0"/>
              <a:t>  Experiment – GLA2011 – June 8, 2011</a:t>
            </a:r>
            <a:endParaRPr lang="en-US" dirty="0"/>
          </a:p>
        </p:txBody>
      </p:sp>
    </p:spTree>
  </p:cSld>
  <p:clrMapOvr>
    <a:masterClrMapping/>
  </p:clrMapOvr>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txBox="1">
            <a:spLocks/>
          </p:cNvSpPr>
          <p:nvPr/>
        </p:nvSpPr>
        <p:spPr>
          <a:xfrm>
            <a:off x="14764" y="26966"/>
            <a:ext cx="9497536" cy="65846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dirty="0">
                <a:solidFill>
                  <a:srgbClr val="FF0000"/>
                </a:solidFill>
                <a:latin typeface="Arial"/>
                <a:cs typeface="Arial"/>
              </a:rPr>
              <a:t>Data Analysis and </a:t>
            </a:r>
            <a:r>
              <a:rPr lang="en-US" sz="3200" dirty="0" smtClean="0">
                <a:solidFill>
                  <a:srgbClr val="FF0000"/>
                </a:solidFill>
                <a:latin typeface="Arial"/>
                <a:cs typeface="Arial"/>
              </a:rPr>
              <a:t>Results (I)</a:t>
            </a:r>
            <a:endParaRPr lang="it-IT" sz="3200" dirty="0">
              <a:solidFill>
                <a:srgbClr val="FF0000"/>
              </a:solidFill>
              <a:latin typeface="Arial"/>
              <a:cs typeface="Arial"/>
            </a:endParaRPr>
          </a:p>
        </p:txBody>
      </p:sp>
      <p:sp>
        <p:nvSpPr>
          <p:cNvPr id="6" name="TextBox 5"/>
          <p:cNvSpPr txBox="1"/>
          <p:nvPr/>
        </p:nvSpPr>
        <p:spPr>
          <a:xfrm>
            <a:off x="14763" y="796021"/>
            <a:ext cx="9129237" cy="400110"/>
          </a:xfrm>
          <a:prstGeom prst="rect">
            <a:avLst/>
          </a:prstGeom>
          <a:noFill/>
        </p:spPr>
        <p:txBody>
          <a:bodyPr wrap="square" rtlCol="0">
            <a:spAutoFit/>
          </a:bodyPr>
          <a:lstStyle/>
          <a:p>
            <a:pPr marL="285750" indent="-285750">
              <a:buFont typeface="Arial"/>
              <a:buChar char="•"/>
            </a:pPr>
            <a:r>
              <a:rPr lang="en-US" sz="2000" b="0" dirty="0" smtClean="0">
                <a:latin typeface="+mn-lt"/>
              </a:rPr>
              <a:t>Detector exposed </a:t>
            </a:r>
            <a:r>
              <a:rPr lang="en-US" sz="2000" b="0" dirty="0">
                <a:latin typeface="+mn-lt"/>
              </a:rPr>
              <a:t>to </a:t>
            </a:r>
            <a:r>
              <a:rPr lang="en-US" sz="2000" b="0" baseline="30000" dirty="0" smtClean="0">
                <a:latin typeface="+mn-lt"/>
              </a:rPr>
              <a:t>241</a:t>
            </a:r>
            <a:r>
              <a:rPr lang="en-US" sz="2000" b="0" dirty="0" smtClean="0">
                <a:latin typeface="+mn-lt"/>
              </a:rPr>
              <a:t>Am, </a:t>
            </a:r>
            <a:r>
              <a:rPr lang="en-US" sz="2000" b="0" baseline="30000" dirty="0" smtClean="0">
                <a:latin typeface="+mn-lt"/>
              </a:rPr>
              <a:t>133</a:t>
            </a:r>
            <a:r>
              <a:rPr lang="en-US" sz="2000" b="0" dirty="0" smtClean="0">
                <a:latin typeface="+mn-lt"/>
              </a:rPr>
              <a:t>Ba</a:t>
            </a:r>
            <a:r>
              <a:rPr lang="en-US" sz="2000" b="0" dirty="0">
                <a:latin typeface="+mn-lt"/>
              </a:rPr>
              <a:t>, </a:t>
            </a:r>
            <a:r>
              <a:rPr lang="en-US" sz="2000" b="0" baseline="30000" dirty="0">
                <a:latin typeface="+mn-lt"/>
              </a:rPr>
              <a:t>57</a:t>
            </a:r>
            <a:r>
              <a:rPr lang="en-US" sz="2000" b="0" dirty="0">
                <a:latin typeface="+mn-lt"/>
              </a:rPr>
              <a:t>Co and </a:t>
            </a:r>
            <a:r>
              <a:rPr lang="en-US" sz="2000" b="0" baseline="30000" dirty="0">
                <a:latin typeface="+mn-lt"/>
              </a:rPr>
              <a:t>137</a:t>
            </a:r>
            <a:r>
              <a:rPr lang="en-US" sz="2000" b="0" dirty="0">
                <a:latin typeface="+mn-lt"/>
              </a:rPr>
              <a:t>Cs </a:t>
            </a:r>
            <a:r>
              <a:rPr lang="en-US" sz="2000" b="0" dirty="0" smtClean="0">
                <a:latin typeface="+mn-lt"/>
              </a:rPr>
              <a:t>sources;</a:t>
            </a:r>
            <a:endParaRPr lang="en-US" sz="2000" b="0" dirty="0">
              <a:latin typeface="+mn-lt"/>
            </a:endParaRPr>
          </a:p>
        </p:txBody>
      </p:sp>
      <p:grpSp>
        <p:nvGrpSpPr>
          <p:cNvPr id="5" name="Group 7"/>
          <p:cNvGrpSpPr/>
          <p:nvPr/>
        </p:nvGrpSpPr>
        <p:grpSpPr>
          <a:xfrm>
            <a:off x="-56700" y="1131332"/>
            <a:ext cx="6109254" cy="4456668"/>
            <a:chOff x="-50935" y="1131332"/>
            <a:chExt cx="5488169" cy="4069906"/>
          </a:xfrm>
        </p:grpSpPr>
        <p:grpSp>
          <p:nvGrpSpPr>
            <p:cNvPr id="8" name="Group 4"/>
            <p:cNvGrpSpPr/>
            <p:nvPr/>
          </p:nvGrpSpPr>
          <p:grpSpPr>
            <a:xfrm>
              <a:off x="217534" y="1131332"/>
              <a:ext cx="5219700" cy="4069906"/>
              <a:chOff x="1130300" y="1536700"/>
              <a:chExt cx="5219700" cy="4069906"/>
            </a:xfrm>
          </p:grpSpPr>
          <p:pic>
            <p:nvPicPr>
              <p:cNvPr id="3" name="Picture 2" descr="LY_4PMTs.pdf"/>
              <p:cNvPicPr>
                <a:picLocks noChangeAspect="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1130300" y="1536700"/>
                <a:ext cx="5219700" cy="4069906"/>
              </a:xfrm>
              <a:prstGeom prst="rect">
                <a:avLst/>
              </a:prstGeom>
            </p:spPr>
          </p:pic>
          <p:sp>
            <p:nvSpPr>
              <p:cNvPr id="4" name="TextBox 3"/>
              <p:cNvSpPr txBox="1"/>
              <p:nvPr/>
            </p:nvSpPr>
            <p:spPr>
              <a:xfrm>
                <a:off x="3715127" y="3063044"/>
                <a:ext cx="2459668" cy="337280"/>
              </a:xfrm>
              <a:prstGeom prst="rect">
                <a:avLst/>
              </a:prstGeom>
              <a:solidFill>
                <a:srgbClr val="FF0000"/>
              </a:solidFill>
            </p:spPr>
            <p:txBody>
              <a:bodyPr wrap="none" rtlCol="0">
                <a:spAutoFit/>
              </a:bodyPr>
              <a:lstStyle/>
              <a:p>
                <a:r>
                  <a:rPr lang="en-US" sz="1800" b="0" baseline="30000" dirty="0" smtClean="0">
                    <a:solidFill>
                      <a:srgbClr val="FFFFFF"/>
                    </a:solidFill>
                    <a:latin typeface="+mn-lt"/>
                  </a:rPr>
                  <a:t>241</a:t>
                </a:r>
                <a:r>
                  <a:rPr lang="en-US" sz="1800" b="0" dirty="0" smtClean="0">
                    <a:solidFill>
                      <a:srgbClr val="FFFFFF"/>
                    </a:solidFill>
                    <a:latin typeface="+mn-lt"/>
                  </a:rPr>
                  <a:t>Am source – </a:t>
                </a:r>
                <a:r>
                  <a:rPr lang="en-US" sz="1800" b="0" dirty="0" err="1" smtClean="0">
                    <a:solidFill>
                      <a:srgbClr val="FFFFFF"/>
                    </a:solidFill>
                    <a:latin typeface="+mn-lt"/>
                  </a:rPr>
                  <a:t>bkg</a:t>
                </a:r>
                <a:r>
                  <a:rPr lang="en-US" sz="1800" b="0" dirty="0" smtClean="0">
                    <a:solidFill>
                      <a:srgbClr val="FFFFFF"/>
                    </a:solidFill>
                    <a:latin typeface="+mn-lt"/>
                  </a:rPr>
                  <a:t> </a:t>
                </a:r>
                <a:r>
                  <a:rPr lang="en-US" sz="1800" b="0" dirty="0" err="1" smtClean="0">
                    <a:solidFill>
                      <a:srgbClr val="FFFFFF"/>
                    </a:solidFill>
                    <a:latin typeface="+mn-lt"/>
                  </a:rPr>
                  <a:t>subt</a:t>
                </a:r>
                <a:r>
                  <a:rPr lang="en-US" sz="1800" b="0" dirty="0" smtClean="0">
                    <a:solidFill>
                      <a:srgbClr val="FFFFFF"/>
                    </a:solidFill>
                    <a:latin typeface="+mn-lt"/>
                  </a:rPr>
                  <a:t>.</a:t>
                </a:r>
                <a:endParaRPr lang="en-US" sz="1800" b="0" baseline="30000" dirty="0">
                  <a:solidFill>
                    <a:srgbClr val="FFFFFF"/>
                  </a:solidFill>
                  <a:latin typeface="+mn-lt"/>
                </a:endParaRPr>
              </a:p>
            </p:txBody>
          </p:sp>
        </p:grpSp>
        <p:sp>
          <p:nvSpPr>
            <p:cNvPr id="7" name="TextBox 6"/>
            <p:cNvSpPr txBox="1"/>
            <p:nvPr/>
          </p:nvSpPr>
          <p:spPr>
            <a:xfrm>
              <a:off x="-50935" y="3171991"/>
              <a:ext cx="2468273" cy="337280"/>
            </a:xfrm>
            <a:prstGeom prst="rect">
              <a:avLst/>
            </a:prstGeom>
            <a:solidFill>
              <a:srgbClr val="FF0000"/>
            </a:solidFill>
            <a:ln>
              <a:noFill/>
            </a:ln>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en-US" sz="1800" b="0" dirty="0">
                  <a:solidFill>
                    <a:srgbClr val="FFFFFF"/>
                  </a:solidFill>
                  <a:latin typeface="+mn-lt"/>
                </a:rPr>
                <a:t>LY = 6.35 </a:t>
              </a:r>
              <a:r>
                <a:rPr lang="en-US" sz="1800" b="0" dirty="0" err="1" smtClean="0">
                  <a:solidFill>
                    <a:srgbClr val="FFFFFF"/>
                  </a:solidFill>
                  <a:latin typeface="+mn-lt"/>
                </a:rPr>
                <a:t>phel</a:t>
              </a:r>
              <a:r>
                <a:rPr lang="en-US" sz="1800" b="0" dirty="0" smtClean="0">
                  <a:solidFill>
                    <a:srgbClr val="FFFFFF"/>
                  </a:solidFill>
                  <a:latin typeface="+mn-lt"/>
                </a:rPr>
                <a:t>/</a:t>
              </a:r>
              <a:r>
                <a:rPr lang="en-US" sz="1800" b="0" dirty="0" err="1" smtClean="0">
                  <a:solidFill>
                    <a:srgbClr val="FFFFFF"/>
                  </a:solidFill>
                  <a:latin typeface="+mn-lt"/>
                </a:rPr>
                <a:t>KeV</a:t>
              </a:r>
              <a:r>
                <a:rPr lang="en-US" sz="1800" b="0" dirty="0" smtClean="0">
                  <a:solidFill>
                    <a:srgbClr val="FFFFFF"/>
                  </a:solidFill>
                  <a:latin typeface="+mn-lt"/>
                </a:rPr>
                <a:t> </a:t>
              </a:r>
              <a:r>
                <a:rPr lang="en-US" sz="1800" b="0" dirty="0">
                  <a:solidFill>
                    <a:srgbClr val="FFFFFF"/>
                  </a:solidFill>
                  <a:latin typeface="+mn-lt"/>
                </a:rPr>
                <a:t>± 5%</a:t>
              </a:r>
            </a:p>
          </p:txBody>
        </p:sp>
      </p:grpSp>
      <p:sp>
        <p:nvSpPr>
          <p:cNvPr id="9" name="TextBox 8"/>
          <p:cNvSpPr txBox="1"/>
          <p:nvPr/>
        </p:nvSpPr>
        <p:spPr>
          <a:xfrm>
            <a:off x="6052559" y="1332074"/>
            <a:ext cx="3231141" cy="1477328"/>
          </a:xfrm>
          <a:prstGeom prst="rect">
            <a:avLst/>
          </a:prstGeom>
          <a:noFill/>
        </p:spPr>
        <p:txBody>
          <a:bodyPr wrap="square" rtlCol="0">
            <a:spAutoFit/>
          </a:bodyPr>
          <a:lstStyle/>
          <a:p>
            <a:pPr marL="285750" indent="-285750">
              <a:buFont typeface="Arial"/>
              <a:buChar char="•"/>
            </a:pPr>
            <a:r>
              <a:rPr lang="en-US" sz="1800" b="0" dirty="0" smtClean="0">
                <a:latin typeface="+mn-lt"/>
              </a:rPr>
              <a:t>Number of </a:t>
            </a:r>
            <a:r>
              <a:rPr lang="en-US" sz="1800" b="0" dirty="0" err="1" smtClean="0">
                <a:latin typeface="+mn-lt"/>
              </a:rPr>
              <a:t>phel</a:t>
            </a:r>
            <a:r>
              <a:rPr lang="en-US" sz="1800" b="0" dirty="0" smtClean="0">
                <a:latin typeface="+mn-lt"/>
              </a:rPr>
              <a:t> obtained by the sum of the </a:t>
            </a:r>
            <a:r>
              <a:rPr lang="en-US" sz="1800" b="0" dirty="0" err="1" smtClean="0">
                <a:latin typeface="+mn-lt"/>
              </a:rPr>
              <a:t>phel</a:t>
            </a:r>
            <a:r>
              <a:rPr lang="en-US" sz="1800" b="0" dirty="0" smtClean="0">
                <a:latin typeface="+mn-lt"/>
              </a:rPr>
              <a:t> detected by each PMT (calibration via SER </a:t>
            </a:r>
            <a:r>
              <a:rPr lang="en-US" sz="1800" b="0" dirty="0" smtClean="0">
                <a:latin typeface="+mn-lt"/>
              </a:rPr>
              <a:t>spectrum</a:t>
            </a:r>
            <a:r>
              <a:rPr lang="en-US" sz="1800" b="0" dirty="0" smtClean="0">
                <a:latin typeface="+mn-lt"/>
              </a:rPr>
              <a:t>) </a:t>
            </a:r>
            <a:endParaRPr lang="en-US" sz="1800" b="0" dirty="0">
              <a:latin typeface="+mn-lt"/>
            </a:endParaRPr>
          </a:p>
        </p:txBody>
      </p:sp>
      <p:sp>
        <p:nvSpPr>
          <p:cNvPr id="10" name="TextBox 9"/>
          <p:cNvSpPr txBox="1"/>
          <p:nvPr/>
        </p:nvSpPr>
        <p:spPr>
          <a:xfrm>
            <a:off x="6052559" y="2974500"/>
            <a:ext cx="3091441" cy="3139321"/>
          </a:xfrm>
          <a:prstGeom prst="rect">
            <a:avLst/>
          </a:prstGeom>
          <a:noFill/>
        </p:spPr>
        <p:txBody>
          <a:bodyPr wrap="square" rtlCol="0">
            <a:spAutoFit/>
          </a:bodyPr>
          <a:lstStyle/>
          <a:p>
            <a:pPr marL="285750" indent="-285750">
              <a:buFont typeface="Arial"/>
              <a:buChar char="•"/>
            </a:pPr>
            <a:r>
              <a:rPr lang="en-US" sz="1800" b="0" dirty="0" smtClean="0">
                <a:latin typeface="+mn-lt"/>
              </a:rPr>
              <a:t>The Light Yield determined with other sources is less accurate but fully </a:t>
            </a:r>
            <a:r>
              <a:rPr lang="en-US" sz="1800" b="0" dirty="0" smtClean="0">
                <a:latin typeface="+mn-lt"/>
              </a:rPr>
              <a:t>agree </a:t>
            </a:r>
            <a:r>
              <a:rPr lang="en-US" sz="1800" b="0" dirty="0" smtClean="0">
                <a:latin typeface="+mn-lt"/>
              </a:rPr>
              <a:t>with </a:t>
            </a:r>
            <a:r>
              <a:rPr lang="en-US" sz="1800" b="0" baseline="30000" dirty="0" smtClean="0">
                <a:latin typeface="+mn-lt"/>
              </a:rPr>
              <a:t>241</a:t>
            </a:r>
            <a:r>
              <a:rPr lang="en-US" sz="1800" b="0" dirty="0" smtClean="0">
                <a:latin typeface="+mn-lt"/>
              </a:rPr>
              <a:t>Am value.</a:t>
            </a:r>
            <a:endParaRPr lang="en-US" sz="1800" b="0" dirty="0" smtClean="0">
              <a:latin typeface="+mn-lt"/>
            </a:endParaRPr>
          </a:p>
          <a:p>
            <a:pPr marL="285750" indent="-285750">
              <a:buFont typeface="Arial"/>
              <a:buChar char="•"/>
            </a:pPr>
            <a:r>
              <a:rPr lang="en-US" sz="1800" b="0" dirty="0">
                <a:latin typeface="+mn-lt"/>
              </a:rPr>
              <a:t>T</a:t>
            </a:r>
            <a:r>
              <a:rPr lang="en-US" sz="1800" b="0" dirty="0" smtClean="0">
                <a:latin typeface="+mn-lt"/>
              </a:rPr>
              <a:t>he </a:t>
            </a:r>
            <a:r>
              <a:rPr lang="en-US" sz="1800" b="0" dirty="0">
                <a:latin typeface="+mn-lt"/>
              </a:rPr>
              <a:t>detector geometry is a scaled-down version of the </a:t>
            </a:r>
            <a:r>
              <a:rPr lang="en-US" sz="1800" b="0" dirty="0" err="1">
                <a:latin typeface="+mn-lt"/>
              </a:rPr>
              <a:t>WArP</a:t>
            </a:r>
            <a:r>
              <a:rPr lang="en-US" sz="1800" b="0" dirty="0">
                <a:latin typeface="+mn-lt"/>
              </a:rPr>
              <a:t> -100 detector (100 </a:t>
            </a:r>
            <a:r>
              <a:rPr lang="en-US" sz="1800" b="0" dirty="0" err="1">
                <a:latin typeface="+mn-lt"/>
              </a:rPr>
              <a:t>lt</a:t>
            </a:r>
            <a:r>
              <a:rPr lang="en-US" sz="1800" b="0" dirty="0">
                <a:latin typeface="+mn-lt"/>
              </a:rPr>
              <a:t> of active volume, 37 PMTs, ∼ 12% of photo-</a:t>
            </a:r>
            <a:r>
              <a:rPr lang="en-US" sz="1800" b="0" dirty="0" smtClean="0">
                <a:latin typeface="+mn-lt"/>
              </a:rPr>
              <a:t>cathode </a:t>
            </a:r>
            <a:r>
              <a:rPr lang="en-US" sz="1800" b="0" dirty="0">
                <a:latin typeface="+mn-lt"/>
              </a:rPr>
              <a:t>coverage</a:t>
            </a:r>
            <a:r>
              <a:rPr lang="en-US" sz="1800" b="0" dirty="0" smtClean="0">
                <a:latin typeface="+mn-lt"/>
              </a:rPr>
              <a:t>); </a:t>
            </a:r>
            <a:endParaRPr lang="en-US" sz="1800" b="0" dirty="0">
              <a:latin typeface="+mn-lt"/>
            </a:endParaRPr>
          </a:p>
        </p:txBody>
      </p:sp>
      <p:sp>
        <p:nvSpPr>
          <p:cNvPr id="11" name="TextBox 10"/>
          <p:cNvSpPr txBox="1"/>
          <p:nvPr/>
        </p:nvSpPr>
        <p:spPr>
          <a:xfrm>
            <a:off x="103664" y="6019800"/>
            <a:ext cx="8926036" cy="646331"/>
          </a:xfrm>
          <a:prstGeom prst="rect">
            <a:avLst/>
          </a:prstGeom>
          <a:noFill/>
        </p:spPr>
        <p:txBody>
          <a:bodyPr wrap="square" rtlCol="0">
            <a:spAutoFit/>
          </a:bodyPr>
          <a:lstStyle/>
          <a:p>
            <a:r>
              <a:rPr lang="en-US" sz="1800" b="0" dirty="0" smtClean="0">
                <a:latin typeface="+mn-lt"/>
              </a:rPr>
              <a:t>The </a:t>
            </a:r>
            <a:r>
              <a:rPr lang="en-US" sz="1800" b="0" dirty="0" smtClean="0">
                <a:latin typeface="+mn-lt"/>
              </a:rPr>
              <a:t>light yield from this detector test can be assumed as predictive of the LY from the </a:t>
            </a:r>
            <a:r>
              <a:rPr lang="en-US" sz="1800" b="0" dirty="0" err="1" smtClean="0">
                <a:latin typeface="+mn-lt"/>
              </a:rPr>
              <a:t>WArP</a:t>
            </a:r>
            <a:r>
              <a:rPr lang="en-US" sz="1800" b="0" dirty="0" smtClean="0">
                <a:latin typeface="+mn-lt"/>
              </a:rPr>
              <a:t> 100 Inner Detector, when operated under equivalent conditions.</a:t>
            </a:r>
            <a:endParaRPr lang="en-US" sz="1800" b="0" dirty="0">
              <a:latin typeface="+mn-lt"/>
            </a:endParaRPr>
          </a:p>
        </p:txBody>
      </p:sp>
      <p:sp>
        <p:nvSpPr>
          <p:cNvPr id="12" name="Slide Number Placeholder 11"/>
          <p:cNvSpPr>
            <a:spLocks noGrp="1"/>
          </p:cNvSpPr>
          <p:nvPr>
            <p:ph type="sldNum" sz="quarter" idx="11"/>
          </p:nvPr>
        </p:nvSpPr>
        <p:spPr/>
        <p:txBody>
          <a:bodyPr/>
          <a:lstStyle/>
          <a:p>
            <a:pPr>
              <a:defRPr/>
            </a:pPr>
            <a:fld id="{5269E0CE-0E65-BB4B-896C-C36A13D51560}" type="slidenum">
              <a:rPr lang="en-US" smtClean="0"/>
              <a:pPr>
                <a:defRPr/>
              </a:pPr>
              <a:t>23</a:t>
            </a:fld>
            <a:endParaRPr lang="en-US"/>
          </a:p>
        </p:txBody>
      </p:sp>
      <p:sp>
        <p:nvSpPr>
          <p:cNvPr id="13" name="Footer Placeholder 12"/>
          <p:cNvSpPr>
            <a:spLocks noGrp="1"/>
          </p:cNvSpPr>
          <p:nvPr>
            <p:ph type="ftr" sz="quarter" idx="10"/>
          </p:nvPr>
        </p:nvSpPr>
        <p:spPr>
          <a:xfrm>
            <a:off x="457200" y="6537790"/>
            <a:ext cx="5562600" cy="365125"/>
          </a:xfrm>
        </p:spPr>
        <p:txBody>
          <a:bodyPr/>
          <a:lstStyle/>
          <a:p>
            <a:r>
              <a:rPr lang="en-US" dirty="0" smtClean="0"/>
              <a:t>Claudio Montanari - The  </a:t>
            </a:r>
            <a:r>
              <a:rPr lang="en-US" dirty="0" err="1" smtClean="0"/>
              <a:t>WArP</a:t>
            </a:r>
            <a:r>
              <a:rPr lang="en-US" dirty="0" smtClean="0"/>
              <a:t>  Experiment – GLA2011 – June 8, 2011</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6944495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1"/>
          <p:cNvSpPr txBox="1">
            <a:spLocks/>
          </p:cNvSpPr>
          <p:nvPr/>
        </p:nvSpPr>
        <p:spPr>
          <a:xfrm>
            <a:off x="14764" y="26966"/>
            <a:ext cx="9497536" cy="658462"/>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dirty="0">
                <a:solidFill>
                  <a:srgbClr val="FF0000"/>
                </a:solidFill>
                <a:latin typeface="Arial"/>
                <a:cs typeface="Arial"/>
              </a:rPr>
              <a:t>Data Analysis and </a:t>
            </a:r>
            <a:r>
              <a:rPr lang="en-US" sz="3200" dirty="0" smtClean="0">
                <a:solidFill>
                  <a:srgbClr val="FF0000"/>
                </a:solidFill>
                <a:latin typeface="Arial"/>
                <a:cs typeface="Arial"/>
              </a:rPr>
              <a:t>Results (II)</a:t>
            </a:r>
            <a:endParaRPr lang="it-IT" sz="3200" dirty="0">
              <a:solidFill>
                <a:srgbClr val="FF0000"/>
              </a:solidFill>
              <a:latin typeface="Arial"/>
              <a:cs typeface="Arial"/>
            </a:endParaRPr>
          </a:p>
        </p:txBody>
      </p:sp>
      <p:pic>
        <p:nvPicPr>
          <p:cNvPr id="4" name="Picture 3" descr="LY_stability_4PMTs.pdf"/>
          <p:cNvPicPr>
            <a:picLocks noChangeAspect="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139700" y="685427"/>
            <a:ext cx="4305300" cy="3005637"/>
          </a:xfrm>
          <a:prstGeom prst="rect">
            <a:avLst/>
          </a:prstGeom>
        </p:spPr>
      </p:pic>
      <p:sp>
        <p:nvSpPr>
          <p:cNvPr id="5" name="TextBox 4"/>
          <p:cNvSpPr txBox="1"/>
          <p:nvPr/>
        </p:nvSpPr>
        <p:spPr>
          <a:xfrm>
            <a:off x="1914503" y="1492699"/>
            <a:ext cx="2083736" cy="369332"/>
          </a:xfrm>
          <a:prstGeom prst="rect">
            <a:avLst/>
          </a:prstGeom>
          <a:solidFill>
            <a:srgbClr val="FF0000"/>
          </a:solidFill>
        </p:spPr>
        <p:txBody>
          <a:bodyPr wrap="none" rtlCol="0">
            <a:spAutoFit/>
          </a:bodyPr>
          <a:lstStyle/>
          <a:p>
            <a:r>
              <a:rPr lang="en-US" sz="1800" b="0" dirty="0" smtClean="0">
                <a:solidFill>
                  <a:srgbClr val="FFFFFF"/>
                </a:solidFill>
                <a:latin typeface="+mn-lt"/>
              </a:rPr>
              <a:t>Light Yield stability</a:t>
            </a:r>
            <a:endParaRPr lang="en-US" sz="1800" b="0" dirty="0">
              <a:solidFill>
                <a:srgbClr val="FFFFFF"/>
              </a:solidFill>
              <a:latin typeface="+mn-lt"/>
            </a:endParaRPr>
          </a:p>
        </p:txBody>
      </p:sp>
      <p:sp>
        <p:nvSpPr>
          <p:cNvPr id="6" name="TextBox 5"/>
          <p:cNvSpPr txBox="1"/>
          <p:nvPr/>
        </p:nvSpPr>
        <p:spPr>
          <a:xfrm>
            <a:off x="4673600" y="780534"/>
            <a:ext cx="4381500" cy="2031325"/>
          </a:xfrm>
          <a:prstGeom prst="rect">
            <a:avLst/>
          </a:prstGeom>
          <a:noFill/>
        </p:spPr>
        <p:txBody>
          <a:bodyPr wrap="square" rtlCol="0">
            <a:spAutoFit/>
          </a:bodyPr>
          <a:lstStyle/>
          <a:p>
            <a:pPr marL="285750" indent="-285750">
              <a:buFont typeface="Arial"/>
              <a:buChar char="•"/>
            </a:pPr>
            <a:r>
              <a:rPr lang="en-US" sz="1800" b="0" dirty="0" smtClean="0">
                <a:latin typeface="+mn-lt"/>
              </a:rPr>
              <a:t>LY stable within 2%;</a:t>
            </a:r>
          </a:p>
          <a:p>
            <a:pPr marL="285750" indent="-285750">
              <a:buFont typeface="Arial"/>
              <a:buChar char="•"/>
            </a:pPr>
            <a:r>
              <a:rPr lang="en-US" sz="1800" b="0" dirty="0" smtClean="0">
                <a:latin typeface="+mn-lt"/>
              </a:rPr>
              <a:t>One PMT has a systematic lower light yield -&gt; not yet understood (PMTs have almost the same Quantum </a:t>
            </a:r>
            <a:r>
              <a:rPr lang="en-US" sz="1800" b="0" dirty="0" smtClean="0">
                <a:latin typeface="+mn-lt"/>
              </a:rPr>
              <a:t>Efficiency)</a:t>
            </a:r>
            <a:r>
              <a:rPr lang="en-US" sz="1800" b="0" dirty="0" smtClean="0">
                <a:latin typeface="+mn-lt"/>
              </a:rPr>
              <a:t>;</a:t>
            </a:r>
          </a:p>
          <a:p>
            <a:pPr marL="285750" indent="-285750">
              <a:buFont typeface="Arial"/>
              <a:buChar char="•"/>
            </a:pPr>
            <a:r>
              <a:rPr lang="en-US" sz="1800" b="0" dirty="0" smtClean="0">
                <a:latin typeface="+mn-lt"/>
              </a:rPr>
              <a:t>With four PMTs working in the same way </a:t>
            </a:r>
            <a:r>
              <a:rPr lang="en-US" sz="1800" b="0" dirty="0">
                <a:latin typeface="+mn-lt"/>
              </a:rPr>
              <a:t> </a:t>
            </a:r>
            <a:r>
              <a:rPr lang="en-US" sz="1800" b="0" dirty="0" smtClean="0">
                <a:latin typeface="+mn-lt"/>
              </a:rPr>
              <a:t> -&gt; LY </a:t>
            </a:r>
            <a:r>
              <a:rPr lang="en-US" sz="1800" b="0" dirty="0">
                <a:latin typeface="+mn-lt"/>
              </a:rPr>
              <a:t>≃ 6.6 </a:t>
            </a:r>
            <a:r>
              <a:rPr lang="en-US" sz="1800" b="0" dirty="0" err="1">
                <a:latin typeface="+mn-lt"/>
              </a:rPr>
              <a:t>phel</a:t>
            </a:r>
            <a:r>
              <a:rPr lang="en-US" sz="1800" b="0" dirty="0">
                <a:latin typeface="+mn-lt"/>
              </a:rPr>
              <a:t>/</a:t>
            </a:r>
            <a:r>
              <a:rPr lang="en-US" sz="1800" b="0" dirty="0" err="1">
                <a:latin typeface="+mn-lt"/>
              </a:rPr>
              <a:t>keV</a:t>
            </a:r>
            <a:endParaRPr lang="en-US" sz="1800" b="0" dirty="0" smtClean="0">
              <a:latin typeface="+mn-lt"/>
            </a:endParaRPr>
          </a:p>
        </p:txBody>
      </p:sp>
      <p:pic>
        <p:nvPicPr>
          <p:cNvPr id="7" name="Picture 6" descr="scintillation_WFM.pdf"/>
          <p:cNvPicPr>
            <a:picLocks noChangeAspect="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139699" y="3467100"/>
            <a:ext cx="4430757" cy="2825750"/>
          </a:xfrm>
          <a:prstGeom prst="rect">
            <a:avLst/>
          </a:prstGeom>
        </p:spPr>
      </p:pic>
      <p:sp>
        <p:nvSpPr>
          <p:cNvPr id="8" name="TextBox 7"/>
          <p:cNvSpPr txBox="1"/>
          <p:nvPr/>
        </p:nvSpPr>
        <p:spPr>
          <a:xfrm>
            <a:off x="4648200" y="2888760"/>
            <a:ext cx="4508500" cy="2308324"/>
          </a:xfrm>
          <a:prstGeom prst="rect">
            <a:avLst/>
          </a:prstGeom>
          <a:noFill/>
        </p:spPr>
        <p:txBody>
          <a:bodyPr wrap="square" rtlCol="0">
            <a:spAutoFit/>
          </a:bodyPr>
          <a:lstStyle/>
          <a:p>
            <a:pPr marL="285750" indent="-285750">
              <a:buFont typeface="Arial"/>
              <a:buChar char="•"/>
            </a:pPr>
            <a:r>
              <a:rPr lang="en-US" sz="1800" b="0" dirty="0" smtClean="0">
                <a:latin typeface="+mn-lt"/>
              </a:rPr>
              <a:t>Slope of the slow scintillation component: 1130 ns (1300 </a:t>
            </a:r>
            <a:r>
              <a:rPr lang="en-US" sz="1800" b="0" dirty="0" smtClean="0">
                <a:latin typeface="+mn-lt"/>
              </a:rPr>
              <a:t>ns </a:t>
            </a:r>
            <a:r>
              <a:rPr lang="en-US" sz="1800" b="0" dirty="0" smtClean="0">
                <a:latin typeface="+mn-lt"/>
              </a:rPr>
              <a:t>for clean Argon). This reduces the light yield of about 10%.</a:t>
            </a:r>
          </a:p>
          <a:p>
            <a:pPr marL="285750" indent="-285750">
              <a:buFont typeface="Arial"/>
              <a:buChar char="•"/>
            </a:pPr>
            <a:r>
              <a:rPr lang="en-US" sz="1800" b="0" dirty="0" smtClean="0">
                <a:latin typeface="+mn-lt"/>
              </a:rPr>
              <a:t>Direct measurement with mass spectrometer showed the presence of ~ 1 ppm of N</a:t>
            </a:r>
            <a:r>
              <a:rPr lang="en-US" sz="1800" b="0" baseline="-25000" dirty="0" smtClean="0">
                <a:latin typeface="+mn-lt"/>
              </a:rPr>
              <a:t>2</a:t>
            </a:r>
            <a:r>
              <a:rPr lang="en-US" sz="1800" b="0" dirty="0" smtClean="0">
                <a:latin typeface="+mn-lt"/>
              </a:rPr>
              <a:t> (not captured by our filters);   </a:t>
            </a:r>
            <a:endParaRPr lang="en-US" sz="1800" b="0" dirty="0">
              <a:latin typeface="+mn-lt"/>
            </a:endParaRPr>
          </a:p>
        </p:txBody>
      </p:sp>
      <p:sp>
        <p:nvSpPr>
          <p:cNvPr id="9" name="TextBox 8"/>
          <p:cNvSpPr txBox="1"/>
          <p:nvPr/>
        </p:nvSpPr>
        <p:spPr>
          <a:xfrm>
            <a:off x="4570456" y="5435600"/>
            <a:ext cx="4484644" cy="646331"/>
          </a:xfrm>
          <a:prstGeom prst="rect">
            <a:avLst/>
          </a:prstGeom>
          <a:solidFill>
            <a:srgbClr val="FF0000"/>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en-US" sz="1800" b="0" dirty="0" smtClean="0">
                <a:solidFill>
                  <a:srgbClr val="FFFFFF"/>
                </a:solidFill>
              </a:rPr>
              <a:t>In case of clean Argon the LY would have been in the range of 7 </a:t>
            </a:r>
            <a:r>
              <a:rPr lang="en-US" sz="1800" b="0" dirty="0" err="1" smtClean="0">
                <a:solidFill>
                  <a:srgbClr val="FFFFFF"/>
                </a:solidFill>
              </a:rPr>
              <a:t>phel</a:t>
            </a:r>
            <a:r>
              <a:rPr lang="en-US" sz="1800" b="0" dirty="0" smtClean="0">
                <a:solidFill>
                  <a:srgbClr val="FFFFFF"/>
                </a:solidFill>
              </a:rPr>
              <a:t>/</a:t>
            </a:r>
            <a:r>
              <a:rPr lang="en-US" sz="1800" b="0" dirty="0" err="1" smtClean="0">
                <a:solidFill>
                  <a:srgbClr val="FFFFFF"/>
                </a:solidFill>
              </a:rPr>
              <a:t>KeV</a:t>
            </a:r>
            <a:r>
              <a:rPr lang="en-US" sz="1800" b="0" dirty="0" smtClean="0">
                <a:solidFill>
                  <a:srgbClr val="FFFFFF"/>
                </a:solidFill>
              </a:rPr>
              <a:t>.   </a:t>
            </a:r>
            <a:endParaRPr lang="en-US" sz="1800" b="0" dirty="0">
              <a:solidFill>
                <a:srgbClr val="FFFFFF"/>
              </a:solidFill>
            </a:endParaRPr>
          </a:p>
        </p:txBody>
      </p:sp>
      <p:sp>
        <p:nvSpPr>
          <p:cNvPr id="10" name="Slide Number Placeholder 9"/>
          <p:cNvSpPr>
            <a:spLocks noGrp="1"/>
          </p:cNvSpPr>
          <p:nvPr>
            <p:ph type="sldNum" sz="quarter" idx="11"/>
          </p:nvPr>
        </p:nvSpPr>
        <p:spPr/>
        <p:txBody>
          <a:bodyPr/>
          <a:lstStyle/>
          <a:p>
            <a:pPr>
              <a:defRPr/>
            </a:pPr>
            <a:fld id="{5269E0CE-0E65-BB4B-896C-C36A13D51560}" type="slidenum">
              <a:rPr lang="en-US" smtClean="0"/>
              <a:pPr>
                <a:defRPr/>
              </a:pPr>
              <a:t>24</a:t>
            </a:fld>
            <a:endParaRPr lang="en-US"/>
          </a:p>
        </p:txBody>
      </p:sp>
      <p:sp>
        <p:nvSpPr>
          <p:cNvPr id="11" name="Footer Placeholder 10"/>
          <p:cNvSpPr>
            <a:spLocks noGrp="1"/>
          </p:cNvSpPr>
          <p:nvPr>
            <p:ph type="ftr" sz="quarter" idx="10"/>
          </p:nvPr>
        </p:nvSpPr>
        <p:spPr/>
        <p:txBody>
          <a:bodyPr/>
          <a:lstStyle/>
          <a:p>
            <a:r>
              <a:rPr lang="en-US" smtClean="0"/>
              <a:t>Claudio Montanari - The  WArP  Experiment – GLA2011 – June 8, 2011</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3318632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1" y="152400"/>
          <a:ext cx="9144002" cy="6492240"/>
        </p:xfrm>
        <a:graphic>
          <a:graphicData uri="http://schemas.openxmlformats.org/drawingml/2006/table">
            <a:tbl>
              <a:tblPr firstRow="1" bandRow="1">
                <a:tableStyleId>{5C22544A-7EE6-4342-B048-85BDC9FD1C3A}</a:tableStyleId>
              </a:tblPr>
              <a:tblGrid>
                <a:gridCol w="3751703"/>
                <a:gridCol w="978706"/>
                <a:gridCol w="1151242"/>
                <a:gridCol w="1141823"/>
                <a:gridCol w="1060264"/>
                <a:gridCol w="1060264"/>
              </a:tblGrid>
              <a:tr h="147002">
                <a:tc gridSpan="6">
                  <a:txBody>
                    <a:bodyPr/>
                    <a:lstStyle/>
                    <a:p>
                      <a:pPr algn="ctr">
                        <a:lnSpc>
                          <a:spcPts val="1180"/>
                        </a:lnSpc>
                      </a:pPr>
                      <a:r>
                        <a:rPr lang="en-US" sz="2400" dirty="0" err="1" smtClean="0">
                          <a:solidFill>
                            <a:srgbClr val="FF0000">
                              <a:alpha val="94000"/>
                            </a:srgbClr>
                          </a:solidFill>
                        </a:rPr>
                        <a:t>WArP</a:t>
                      </a:r>
                      <a:r>
                        <a:rPr lang="en-US" sz="2400" dirty="0" smtClean="0">
                          <a:solidFill>
                            <a:srgbClr val="FF0000">
                              <a:alpha val="94000"/>
                            </a:srgbClr>
                          </a:solidFill>
                        </a:rPr>
                        <a:t> Main Extrapolation</a:t>
                      </a:r>
                      <a:r>
                        <a:rPr lang="en-US" sz="2400" baseline="0" dirty="0" smtClean="0">
                          <a:solidFill>
                            <a:srgbClr val="FF0000">
                              <a:alpha val="94000"/>
                            </a:srgbClr>
                          </a:solidFill>
                        </a:rPr>
                        <a:t> Data</a:t>
                      </a:r>
                      <a:endParaRPr lang="en-US" sz="2400" dirty="0">
                        <a:solidFill>
                          <a:srgbClr val="FF0000">
                            <a:alpha val="94000"/>
                          </a:srgbClr>
                        </a:solidFill>
                      </a:endParaRPr>
                    </a:p>
                  </a:txBody>
                  <a:tcPr>
                    <a:noFill/>
                  </a:tcPr>
                </a:tc>
                <a:tc hMerge="1">
                  <a:txBody>
                    <a:bodyPr/>
                    <a:lstStyle/>
                    <a:p>
                      <a:endParaRPr lang="en-US" sz="1400"/>
                    </a:p>
                  </a:txBody>
                  <a:tcPr/>
                </a:tc>
                <a:tc hMerge="1">
                  <a:txBody>
                    <a:bodyPr/>
                    <a:lstStyle/>
                    <a:p>
                      <a:endParaRPr lang="en-US" sz="1400"/>
                    </a:p>
                  </a:txBody>
                  <a:tcPr/>
                </a:tc>
                <a:tc hMerge="1">
                  <a:txBody>
                    <a:bodyPr/>
                    <a:lstStyle/>
                    <a:p>
                      <a:endParaRPr lang="en-US" sz="1400" dirty="0"/>
                    </a:p>
                  </a:txBody>
                  <a:tcPr/>
                </a:tc>
                <a:tc hMerge="1">
                  <a:txBody>
                    <a:bodyPr/>
                    <a:lstStyle/>
                    <a:p>
                      <a:endParaRPr lang="en-US" sz="1400" dirty="0"/>
                    </a:p>
                  </a:txBody>
                  <a:tcPr/>
                </a:tc>
                <a:tc hMerge="1">
                  <a:txBody>
                    <a:bodyPr/>
                    <a:lstStyle/>
                    <a:p>
                      <a:endParaRPr lang="en-US" sz="1400" dirty="0"/>
                    </a:p>
                  </a:txBody>
                  <a:tcPr/>
                </a:tc>
              </a:tr>
              <a:tr h="204216">
                <a:tc gridSpan="2">
                  <a:txBody>
                    <a:bodyPr/>
                    <a:lstStyle/>
                    <a:p>
                      <a:pPr>
                        <a:lnSpc>
                          <a:spcPts val="1180"/>
                        </a:lnSpc>
                      </a:pPr>
                      <a:r>
                        <a:rPr lang="en-US" sz="1400" dirty="0" smtClean="0"/>
                        <a:t>Electrons total light yield @ no</a:t>
                      </a:r>
                      <a:r>
                        <a:rPr lang="en-US" sz="1400" baseline="0" dirty="0" smtClean="0"/>
                        <a:t> field</a:t>
                      </a:r>
                      <a:endParaRPr lang="en-US" sz="1400" dirty="0"/>
                    </a:p>
                  </a:txBody>
                  <a:tcPr/>
                </a:tc>
                <a:tc hMerge="1">
                  <a:txBody>
                    <a:bodyPr/>
                    <a:lstStyle/>
                    <a:p>
                      <a:endParaRPr lang="en-US" sz="1400" dirty="0"/>
                    </a:p>
                  </a:txBody>
                  <a:tcPr/>
                </a:tc>
                <a:tc gridSpan="2">
                  <a:txBody>
                    <a:bodyPr/>
                    <a:lstStyle/>
                    <a:p>
                      <a:pPr algn="ctr">
                        <a:lnSpc>
                          <a:spcPts val="1180"/>
                        </a:lnSpc>
                      </a:pPr>
                      <a:r>
                        <a:rPr lang="en-US" sz="1400" dirty="0" smtClean="0"/>
                        <a:t>1.7(pessimistic) </a:t>
                      </a:r>
                      <a:endParaRPr lang="en-US" sz="1400" dirty="0"/>
                    </a:p>
                  </a:txBody>
                  <a:tcPr/>
                </a:tc>
                <a:tc hMerge="1">
                  <a:txBody>
                    <a:bodyPr/>
                    <a:lstStyle/>
                    <a:p>
                      <a:pPr algn="ctr"/>
                      <a:endParaRPr lang="en-US" sz="1400" dirty="0"/>
                    </a:p>
                  </a:txBody>
                  <a:tcPr/>
                </a:tc>
                <a:tc>
                  <a:txBody>
                    <a:bodyPr/>
                    <a:lstStyle/>
                    <a:p>
                      <a:pPr>
                        <a:lnSpc>
                          <a:spcPts val="1180"/>
                        </a:lnSpc>
                      </a:pPr>
                      <a:r>
                        <a:rPr lang="en-US" sz="1400" dirty="0" err="1" smtClean="0"/>
                        <a:t>phe</a:t>
                      </a:r>
                      <a:r>
                        <a:rPr lang="en-US" sz="1400" dirty="0" smtClean="0"/>
                        <a:t> / </a:t>
                      </a:r>
                      <a:r>
                        <a:rPr lang="en-US" sz="1400" dirty="0" err="1" smtClean="0"/>
                        <a:t>keVe</a:t>
                      </a:r>
                      <a:endParaRPr lang="en-US" sz="1400" dirty="0"/>
                    </a:p>
                  </a:txBody>
                  <a:tcPr/>
                </a:tc>
                <a:tc>
                  <a:txBody>
                    <a:bodyPr/>
                    <a:lstStyle/>
                    <a:p>
                      <a:pPr>
                        <a:lnSpc>
                          <a:spcPts val="1180"/>
                        </a:lnSpc>
                      </a:pPr>
                      <a:endParaRPr lang="en-US" sz="1400"/>
                    </a:p>
                  </a:txBody>
                  <a:tcPr/>
                </a:tc>
              </a:tr>
              <a:tr h="204216">
                <a:tc gridSpan="2">
                  <a:txBody>
                    <a:bodyPr/>
                    <a:lstStyle/>
                    <a:p>
                      <a:pPr>
                        <a:lnSpc>
                          <a:spcPts val="1180"/>
                        </a:lnSpc>
                      </a:pPr>
                      <a:r>
                        <a:rPr lang="en-US" sz="1400" dirty="0" smtClean="0"/>
                        <a:t>Electrons</a:t>
                      </a:r>
                      <a:r>
                        <a:rPr lang="en-US" sz="1400" baseline="0" dirty="0" smtClean="0"/>
                        <a:t> (20-60 keV) reduction @ 1 kV / cm</a:t>
                      </a:r>
                      <a:endParaRPr lang="en-US" sz="1400" dirty="0"/>
                    </a:p>
                  </a:txBody>
                  <a:tcPr/>
                </a:tc>
                <a:tc hMerge="1">
                  <a:txBody>
                    <a:bodyPr/>
                    <a:lstStyle/>
                    <a:p>
                      <a:endParaRPr lang="en-US" sz="1400" dirty="0"/>
                    </a:p>
                  </a:txBody>
                  <a:tcPr/>
                </a:tc>
                <a:tc gridSpan="2">
                  <a:txBody>
                    <a:bodyPr/>
                    <a:lstStyle/>
                    <a:p>
                      <a:pPr algn="ctr">
                        <a:lnSpc>
                          <a:spcPts val="1180"/>
                        </a:lnSpc>
                      </a:pPr>
                      <a:r>
                        <a:rPr lang="en-US" sz="1400" dirty="0" smtClean="0"/>
                        <a:t>0.67</a:t>
                      </a:r>
                      <a:endParaRPr lang="en-US" sz="1400" dirty="0"/>
                    </a:p>
                  </a:txBody>
                  <a:tcPr/>
                </a:tc>
                <a:tc hMerge="1">
                  <a:txBody>
                    <a:bodyPr/>
                    <a:lstStyle/>
                    <a:p>
                      <a:pPr algn="ctr"/>
                      <a:endParaRPr lang="en-US" sz="1400" dirty="0"/>
                    </a:p>
                  </a:txBody>
                  <a:tcPr/>
                </a:tc>
                <a:tc>
                  <a:txBody>
                    <a:bodyPr/>
                    <a:lstStyle/>
                    <a:p>
                      <a:pPr>
                        <a:lnSpc>
                          <a:spcPts val="1180"/>
                        </a:lnSpc>
                      </a:pPr>
                      <a:endParaRPr lang="en-US" sz="1400"/>
                    </a:p>
                  </a:txBody>
                  <a:tcPr/>
                </a:tc>
                <a:tc>
                  <a:txBody>
                    <a:bodyPr/>
                    <a:lstStyle/>
                    <a:p>
                      <a:pPr>
                        <a:lnSpc>
                          <a:spcPts val="1180"/>
                        </a:lnSpc>
                      </a:pPr>
                      <a:endParaRPr lang="en-US" sz="1400"/>
                    </a:p>
                  </a:txBody>
                  <a:tcPr/>
                </a:tc>
              </a:tr>
              <a:tr h="204216">
                <a:tc gridSpan="2">
                  <a:txBody>
                    <a:bodyPr/>
                    <a:lstStyle/>
                    <a:p>
                      <a:pPr>
                        <a:lnSpc>
                          <a:spcPts val="1180"/>
                        </a:lnSpc>
                      </a:pPr>
                      <a:r>
                        <a:rPr lang="en-US" sz="1400" dirty="0" smtClean="0"/>
                        <a:t>Electrons total light yield @ 1 kV / cm</a:t>
                      </a:r>
                      <a:endParaRPr lang="en-US" sz="1400" dirty="0"/>
                    </a:p>
                  </a:txBody>
                  <a:tcPr/>
                </a:tc>
                <a:tc hMerge="1">
                  <a:txBody>
                    <a:bodyPr/>
                    <a:lstStyle/>
                    <a:p>
                      <a:endParaRPr lang="en-US" sz="1400" dirty="0"/>
                    </a:p>
                  </a:txBody>
                  <a:tcPr/>
                </a:tc>
                <a:tc gridSpan="2">
                  <a:txBody>
                    <a:bodyPr/>
                    <a:lstStyle/>
                    <a:p>
                      <a:pPr algn="ctr">
                        <a:lnSpc>
                          <a:spcPts val="1180"/>
                        </a:lnSpc>
                      </a:pPr>
                      <a:r>
                        <a:rPr lang="en-US" sz="1400" dirty="0" smtClean="0"/>
                        <a:t>1.14</a:t>
                      </a:r>
                      <a:endParaRPr lang="en-US" sz="1400" dirty="0"/>
                    </a:p>
                  </a:txBody>
                  <a:tcPr/>
                </a:tc>
                <a:tc hMerge="1">
                  <a:txBody>
                    <a:bodyPr/>
                    <a:lstStyle/>
                    <a:p>
                      <a:pPr algn="ctr"/>
                      <a:endParaRPr lang="en-US" sz="1400" dirty="0"/>
                    </a:p>
                  </a:txBody>
                  <a:tcPr/>
                </a:tc>
                <a:tc>
                  <a:txBody>
                    <a:bodyPr/>
                    <a:lstStyle/>
                    <a:p>
                      <a:pPr>
                        <a:lnSpc>
                          <a:spcPts val="1180"/>
                        </a:lnSpc>
                      </a:pPr>
                      <a:r>
                        <a:rPr lang="en-US" sz="1400" dirty="0" err="1" smtClean="0"/>
                        <a:t>phe</a:t>
                      </a:r>
                      <a:r>
                        <a:rPr lang="en-US" sz="1400" dirty="0" smtClean="0"/>
                        <a:t> / </a:t>
                      </a:r>
                      <a:r>
                        <a:rPr lang="en-US" sz="1400" dirty="0" err="1" smtClean="0"/>
                        <a:t>keVe</a:t>
                      </a:r>
                      <a:endParaRPr lang="en-US" sz="1400" dirty="0"/>
                    </a:p>
                  </a:txBody>
                  <a:tcPr/>
                </a:tc>
                <a:tc>
                  <a:txBody>
                    <a:bodyPr/>
                    <a:lstStyle/>
                    <a:p>
                      <a:pPr>
                        <a:lnSpc>
                          <a:spcPts val="1180"/>
                        </a:lnSpc>
                      </a:pPr>
                      <a:endParaRPr lang="en-US" sz="1400"/>
                    </a:p>
                  </a:txBody>
                  <a:tcPr/>
                </a:tc>
              </a:tr>
              <a:tr h="204216">
                <a:tc>
                  <a:txBody>
                    <a:bodyPr/>
                    <a:lstStyle/>
                    <a:p>
                      <a:pPr>
                        <a:lnSpc>
                          <a:spcPts val="1180"/>
                        </a:lnSpc>
                      </a:pPr>
                      <a:r>
                        <a:rPr lang="en-US" sz="1400" dirty="0" smtClean="0"/>
                        <a:t>Electron energy</a:t>
                      </a:r>
                      <a:endParaRPr lang="en-US" sz="1400" dirty="0"/>
                    </a:p>
                  </a:txBody>
                  <a:tcPr/>
                </a:tc>
                <a:tc>
                  <a:txBody>
                    <a:bodyPr/>
                    <a:lstStyle/>
                    <a:p>
                      <a:pPr>
                        <a:lnSpc>
                          <a:spcPts val="1180"/>
                        </a:lnSpc>
                      </a:pPr>
                      <a:r>
                        <a:rPr lang="en-US" sz="1400" dirty="0" smtClean="0"/>
                        <a:t>30</a:t>
                      </a:r>
                      <a:endParaRPr lang="en-US" sz="1400" dirty="0"/>
                    </a:p>
                  </a:txBody>
                  <a:tcPr/>
                </a:tc>
                <a:tc>
                  <a:txBody>
                    <a:bodyPr/>
                    <a:lstStyle/>
                    <a:p>
                      <a:pPr>
                        <a:lnSpc>
                          <a:spcPts val="1180"/>
                        </a:lnSpc>
                      </a:pPr>
                      <a:r>
                        <a:rPr lang="en-US" sz="1400" dirty="0" smtClean="0"/>
                        <a:t>40</a:t>
                      </a:r>
                      <a:endParaRPr lang="en-US" sz="1400" dirty="0"/>
                    </a:p>
                  </a:txBody>
                  <a:tcPr/>
                </a:tc>
                <a:tc>
                  <a:txBody>
                    <a:bodyPr/>
                    <a:lstStyle/>
                    <a:p>
                      <a:pPr>
                        <a:lnSpc>
                          <a:spcPts val="1180"/>
                        </a:lnSpc>
                      </a:pPr>
                      <a:r>
                        <a:rPr lang="en-US" sz="1400" dirty="0" smtClean="0"/>
                        <a:t>50</a:t>
                      </a:r>
                      <a:endParaRPr lang="en-US" sz="1400" dirty="0"/>
                    </a:p>
                  </a:txBody>
                  <a:tcPr/>
                </a:tc>
                <a:tc>
                  <a:txBody>
                    <a:bodyPr/>
                    <a:lstStyle/>
                    <a:p>
                      <a:pPr>
                        <a:lnSpc>
                          <a:spcPts val="1180"/>
                        </a:lnSpc>
                      </a:pPr>
                      <a:r>
                        <a:rPr lang="en-US" sz="1400" dirty="0" smtClean="0"/>
                        <a:t>60</a:t>
                      </a:r>
                      <a:endParaRPr lang="en-US" sz="1400" dirty="0"/>
                    </a:p>
                  </a:txBody>
                  <a:tcPr/>
                </a:tc>
                <a:tc>
                  <a:txBody>
                    <a:bodyPr/>
                    <a:lstStyle/>
                    <a:p>
                      <a:pPr>
                        <a:lnSpc>
                          <a:spcPts val="1180"/>
                        </a:lnSpc>
                      </a:pPr>
                      <a:r>
                        <a:rPr lang="en-US" sz="1400" dirty="0" smtClean="0"/>
                        <a:t>keV</a:t>
                      </a:r>
                      <a:endParaRPr lang="en-US" sz="1400" dirty="0"/>
                    </a:p>
                  </a:txBody>
                  <a:tcPr/>
                </a:tc>
              </a:tr>
              <a:tr h="204216">
                <a:tc>
                  <a:txBody>
                    <a:bodyPr/>
                    <a:lstStyle/>
                    <a:p>
                      <a:pPr>
                        <a:lnSpc>
                          <a:spcPts val="1180"/>
                        </a:lnSpc>
                      </a:pPr>
                      <a:r>
                        <a:rPr lang="en-US" sz="1400" dirty="0" smtClean="0"/>
                        <a:t>Fast component fraction (electrons)</a:t>
                      </a:r>
                      <a:endParaRPr lang="en-US" sz="1400" dirty="0"/>
                    </a:p>
                  </a:txBody>
                  <a:tcPr/>
                </a:tc>
                <a:tc>
                  <a:txBody>
                    <a:bodyPr/>
                    <a:lstStyle/>
                    <a:p>
                      <a:pPr>
                        <a:lnSpc>
                          <a:spcPts val="1180"/>
                        </a:lnSpc>
                      </a:pPr>
                      <a:r>
                        <a:rPr lang="en-US" sz="1400" dirty="0" smtClean="0"/>
                        <a:t>0.35</a:t>
                      </a:r>
                      <a:endParaRPr lang="en-US" sz="1400" dirty="0"/>
                    </a:p>
                  </a:txBody>
                  <a:tcPr/>
                </a:tc>
                <a:tc>
                  <a:txBody>
                    <a:bodyPr/>
                    <a:lstStyle/>
                    <a:p>
                      <a:pPr>
                        <a:lnSpc>
                          <a:spcPts val="1180"/>
                        </a:lnSpc>
                      </a:pPr>
                      <a:r>
                        <a:rPr lang="en-US" sz="1400" dirty="0" smtClean="0"/>
                        <a:t>0.32</a:t>
                      </a:r>
                      <a:endParaRPr lang="en-US" sz="1400" dirty="0"/>
                    </a:p>
                  </a:txBody>
                  <a:tcPr/>
                </a:tc>
                <a:tc>
                  <a:txBody>
                    <a:bodyPr/>
                    <a:lstStyle/>
                    <a:p>
                      <a:pPr>
                        <a:lnSpc>
                          <a:spcPts val="1180"/>
                        </a:lnSpc>
                      </a:pPr>
                      <a:r>
                        <a:rPr lang="en-US" sz="1400" dirty="0" smtClean="0"/>
                        <a:t>0.30</a:t>
                      </a:r>
                      <a:endParaRPr lang="en-US" sz="1400" dirty="0"/>
                    </a:p>
                  </a:txBody>
                  <a:tcPr/>
                </a:tc>
                <a:tc>
                  <a:txBody>
                    <a:bodyPr/>
                    <a:lstStyle/>
                    <a:p>
                      <a:pPr>
                        <a:lnSpc>
                          <a:spcPts val="1180"/>
                        </a:lnSpc>
                      </a:pPr>
                      <a:r>
                        <a:rPr lang="en-US" sz="1400" dirty="0" smtClean="0"/>
                        <a:t>0.29</a:t>
                      </a:r>
                      <a:endParaRPr lang="en-US" sz="1400" dirty="0"/>
                    </a:p>
                  </a:txBody>
                  <a:tcPr/>
                </a:tc>
                <a:tc>
                  <a:txBody>
                    <a:bodyPr/>
                    <a:lstStyle/>
                    <a:p>
                      <a:pPr>
                        <a:lnSpc>
                          <a:spcPts val="1180"/>
                        </a:lnSpc>
                      </a:pPr>
                      <a:endParaRPr lang="en-US" sz="1400" dirty="0"/>
                    </a:p>
                  </a:txBody>
                  <a:tcPr/>
                </a:tc>
              </a:tr>
              <a:tr h="204216">
                <a:tc>
                  <a:txBody>
                    <a:bodyPr/>
                    <a:lstStyle/>
                    <a:p>
                      <a:pPr>
                        <a:lnSpc>
                          <a:spcPts val="1180"/>
                        </a:lnSpc>
                      </a:pPr>
                      <a:r>
                        <a:rPr lang="en-US" sz="1400" dirty="0" smtClean="0"/>
                        <a:t>Fast component for electrons @ 1 kV / cm</a:t>
                      </a:r>
                      <a:endParaRPr lang="en-US" sz="1400" dirty="0"/>
                    </a:p>
                  </a:txBody>
                  <a:tcPr/>
                </a:tc>
                <a:tc>
                  <a:txBody>
                    <a:bodyPr/>
                    <a:lstStyle/>
                    <a:p>
                      <a:pPr>
                        <a:lnSpc>
                          <a:spcPts val="1180"/>
                        </a:lnSpc>
                      </a:pPr>
                      <a:r>
                        <a:rPr lang="en-US" sz="1400" dirty="0" smtClean="0"/>
                        <a:t>0.40</a:t>
                      </a:r>
                      <a:endParaRPr lang="en-US" sz="1400" dirty="0"/>
                    </a:p>
                  </a:txBody>
                  <a:tcPr/>
                </a:tc>
                <a:tc>
                  <a:txBody>
                    <a:bodyPr/>
                    <a:lstStyle/>
                    <a:p>
                      <a:pPr>
                        <a:lnSpc>
                          <a:spcPts val="1180"/>
                        </a:lnSpc>
                      </a:pPr>
                      <a:r>
                        <a:rPr lang="en-US" sz="1400" dirty="0" smtClean="0"/>
                        <a:t>0.37</a:t>
                      </a:r>
                      <a:endParaRPr lang="en-US" sz="1400" dirty="0"/>
                    </a:p>
                  </a:txBody>
                  <a:tcPr/>
                </a:tc>
                <a:tc>
                  <a:txBody>
                    <a:bodyPr/>
                    <a:lstStyle/>
                    <a:p>
                      <a:pPr>
                        <a:lnSpc>
                          <a:spcPts val="1180"/>
                        </a:lnSpc>
                      </a:pPr>
                      <a:r>
                        <a:rPr lang="en-US" sz="1400" dirty="0" smtClean="0"/>
                        <a:t>0.35</a:t>
                      </a:r>
                      <a:endParaRPr lang="en-US" sz="1400" dirty="0"/>
                    </a:p>
                  </a:txBody>
                  <a:tcPr/>
                </a:tc>
                <a:tc>
                  <a:txBody>
                    <a:bodyPr/>
                    <a:lstStyle/>
                    <a:p>
                      <a:pPr>
                        <a:lnSpc>
                          <a:spcPts val="1180"/>
                        </a:lnSpc>
                      </a:pPr>
                      <a:r>
                        <a:rPr lang="en-US" sz="1400" dirty="0" smtClean="0"/>
                        <a:t>0.34</a:t>
                      </a:r>
                      <a:endParaRPr lang="en-US" sz="1400" dirty="0"/>
                    </a:p>
                  </a:txBody>
                  <a:tcPr/>
                </a:tc>
                <a:tc>
                  <a:txBody>
                    <a:bodyPr/>
                    <a:lstStyle/>
                    <a:p>
                      <a:pPr>
                        <a:lnSpc>
                          <a:spcPts val="1180"/>
                        </a:lnSpc>
                      </a:pPr>
                      <a:r>
                        <a:rPr lang="en-US" sz="1400" dirty="0" err="1" smtClean="0"/>
                        <a:t>phe/keVe</a:t>
                      </a:r>
                      <a:endParaRPr lang="en-US" sz="1400" dirty="0"/>
                    </a:p>
                  </a:txBody>
                  <a:tcPr/>
                </a:tc>
              </a:tr>
              <a:tr h="204216">
                <a:tc>
                  <a:txBody>
                    <a:bodyPr/>
                    <a:lstStyle/>
                    <a:p>
                      <a:pPr marL="0" marR="0" indent="0" algn="l" defTabSz="457200" rtl="0" eaLnBrk="1" fontAlgn="auto" latinLnBrk="0" hangingPunct="1">
                        <a:lnSpc>
                          <a:spcPts val="1180"/>
                        </a:lnSpc>
                        <a:spcBef>
                          <a:spcPts val="0"/>
                        </a:spcBef>
                        <a:spcAft>
                          <a:spcPts val="0"/>
                        </a:spcAft>
                        <a:buClrTx/>
                        <a:buSzTx/>
                        <a:buFontTx/>
                        <a:buNone/>
                        <a:tabLst/>
                        <a:defRPr/>
                      </a:pPr>
                      <a:r>
                        <a:rPr lang="en-US" sz="1400" dirty="0" smtClean="0"/>
                        <a:t>Slow component for electrons @ 1 kV / cm</a:t>
                      </a:r>
                    </a:p>
                    <a:p>
                      <a:pPr>
                        <a:lnSpc>
                          <a:spcPts val="1180"/>
                        </a:lnSpc>
                      </a:pPr>
                      <a:endParaRPr lang="en-US" sz="1400" dirty="0"/>
                    </a:p>
                  </a:txBody>
                  <a:tcPr/>
                </a:tc>
                <a:tc>
                  <a:txBody>
                    <a:bodyPr/>
                    <a:lstStyle/>
                    <a:p>
                      <a:pPr>
                        <a:lnSpc>
                          <a:spcPts val="1180"/>
                        </a:lnSpc>
                      </a:pPr>
                      <a:r>
                        <a:rPr lang="en-US" sz="1400" dirty="0" smtClean="0"/>
                        <a:t>0.74</a:t>
                      </a:r>
                      <a:endParaRPr lang="en-US" sz="1400" dirty="0"/>
                    </a:p>
                  </a:txBody>
                  <a:tcPr/>
                </a:tc>
                <a:tc>
                  <a:txBody>
                    <a:bodyPr/>
                    <a:lstStyle/>
                    <a:p>
                      <a:pPr>
                        <a:lnSpc>
                          <a:spcPts val="1180"/>
                        </a:lnSpc>
                      </a:pPr>
                      <a:r>
                        <a:rPr lang="en-US" sz="1400" dirty="0" smtClean="0"/>
                        <a:t>0.77</a:t>
                      </a:r>
                      <a:endParaRPr lang="en-US" sz="1400" dirty="0"/>
                    </a:p>
                  </a:txBody>
                  <a:tcPr/>
                </a:tc>
                <a:tc>
                  <a:txBody>
                    <a:bodyPr/>
                    <a:lstStyle/>
                    <a:p>
                      <a:pPr>
                        <a:lnSpc>
                          <a:spcPts val="1180"/>
                        </a:lnSpc>
                      </a:pPr>
                      <a:r>
                        <a:rPr lang="en-US" sz="1400" dirty="0" smtClean="0"/>
                        <a:t>0.79</a:t>
                      </a:r>
                      <a:endParaRPr lang="en-US" sz="1400" dirty="0"/>
                    </a:p>
                  </a:txBody>
                  <a:tcPr/>
                </a:tc>
                <a:tc>
                  <a:txBody>
                    <a:bodyPr/>
                    <a:lstStyle/>
                    <a:p>
                      <a:pPr>
                        <a:lnSpc>
                          <a:spcPts val="1180"/>
                        </a:lnSpc>
                      </a:pPr>
                      <a:r>
                        <a:rPr lang="en-US" sz="1400" dirty="0" smtClean="0"/>
                        <a:t>0.80</a:t>
                      </a:r>
                      <a:endParaRPr lang="en-US" sz="1400" dirty="0"/>
                    </a:p>
                  </a:txBody>
                  <a:tcPr/>
                </a:tc>
                <a:tc>
                  <a:txBody>
                    <a:bodyPr/>
                    <a:lstStyle/>
                    <a:p>
                      <a:pPr>
                        <a:lnSpc>
                          <a:spcPts val="1180"/>
                        </a:lnSpc>
                      </a:pPr>
                      <a:r>
                        <a:rPr lang="en-US" sz="1400" dirty="0" err="1" smtClean="0"/>
                        <a:t>phe/keVe</a:t>
                      </a:r>
                      <a:endParaRPr lang="en-US" sz="1400" dirty="0"/>
                    </a:p>
                  </a:txBody>
                  <a:tcPr/>
                </a:tc>
              </a:tr>
              <a:tr h="204216">
                <a:tc>
                  <a:txBody>
                    <a:bodyPr/>
                    <a:lstStyle/>
                    <a:p>
                      <a:pPr>
                        <a:lnSpc>
                          <a:spcPts val="1180"/>
                        </a:lnSpc>
                      </a:pPr>
                      <a:r>
                        <a:rPr lang="en-US" sz="1400" dirty="0" err="1" smtClean="0"/>
                        <a:t>Lindhard</a:t>
                      </a:r>
                      <a:r>
                        <a:rPr lang="en-US" sz="1400" dirty="0" smtClean="0"/>
                        <a:t> factor @ no field</a:t>
                      </a:r>
                      <a:endParaRPr lang="en-US" sz="1400" dirty="0"/>
                    </a:p>
                  </a:txBody>
                  <a:tcPr/>
                </a:tc>
                <a:tc>
                  <a:txBody>
                    <a:bodyPr/>
                    <a:lstStyle/>
                    <a:p>
                      <a:pPr>
                        <a:lnSpc>
                          <a:spcPts val="1180"/>
                        </a:lnSpc>
                      </a:pPr>
                      <a:r>
                        <a:rPr lang="en-US" sz="1400" dirty="0" smtClean="0"/>
                        <a:t>0.25</a:t>
                      </a:r>
                      <a:endParaRPr lang="en-US" sz="1400" dirty="0"/>
                    </a:p>
                  </a:txBody>
                  <a:tcPr/>
                </a:tc>
                <a:tc>
                  <a:txBody>
                    <a:bodyPr/>
                    <a:lstStyle/>
                    <a:p>
                      <a:pPr>
                        <a:lnSpc>
                          <a:spcPts val="1180"/>
                        </a:lnSpc>
                      </a:pPr>
                      <a:r>
                        <a:rPr lang="en-US" sz="1400" dirty="0" smtClean="0"/>
                        <a:t>0.25</a:t>
                      </a:r>
                      <a:endParaRPr lang="en-US" sz="1400" dirty="0"/>
                    </a:p>
                  </a:txBody>
                  <a:tcPr/>
                </a:tc>
                <a:tc>
                  <a:txBody>
                    <a:bodyPr/>
                    <a:lstStyle/>
                    <a:p>
                      <a:pPr>
                        <a:lnSpc>
                          <a:spcPts val="1180"/>
                        </a:lnSpc>
                      </a:pPr>
                      <a:r>
                        <a:rPr lang="en-US" sz="1400" dirty="0" smtClean="0"/>
                        <a:t>0.25</a:t>
                      </a:r>
                      <a:endParaRPr lang="en-US" sz="1400" dirty="0"/>
                    </a:p>
                  </a:txBody>
                  <a:tcPr/>
                </a:tc>
                <a:tc>
                  <a:txBody>
                    <a:bodyPr/>
                    <a:lstStyle/>
                    <a:p>
                      <a:pPr>
                        <a:lnSpc>
                          <a:spcPts val="1180"/>
                        </a:lnSpc>
                      </a:pPr>
                      <a:r>
                        <a:rPr lang="en-US" sz="1400" dirty="0" smtClean="0"/>
                        <a:t>0.25</a:t>
                      </a:r>
                      <a:endParaRPr lang="en-US" sz="1400" dirty="0"/>
                    </a:p>
                  </a:txBody>
                  <a:tcPr/>
                </a:tc>
                <a:tc>
                  <a:txBody>
                    <a:bodyPr/>
                    <a:lstStyle/>
                    <a:p>
                      <a:pPr>
                        <a:lnSpc>
                          <a:spcPts val="1180"/>
                        </a:lnSpc>
                      </a:pPr>
                      <a:endParaRPr lang="en-US" sz="1400" dirty="0"/>
                    </a:p>
                  </a:txBody>
                  <a:tcPr/>
                </a:tc>
              </a:tr>
              <a:tr h="204216">
                <a:tc>
                  <a:txBody>
                    <a:bodyPr/>
                    <a:lstStyle/>
                    <a:p>
                      <a:pPr>
                        <a:lnSpc>
                          <a:spcPts val="1180"/>
                        </a:lnSpc>
                      </a:pPr>
                      <a:r>
                        <a:rPr lang="en-US" sz="1400" dirty="0" smtClean="0"/>
                        <a:t>Recoils total yield (any field)</a:t>
                      </a:r>
                      <a:endParaRPr lang="en-US" sz="1400" dirty="0"/>
                    </a:p>
                  </a:txBody>
                  <a:tcPr/>
                </a:tc>
                <a:tc>
                  <a:txBody>
                    <a:bodyPr/>
                    <a:lstStyle/>
                    <a:p>
                      <a:pPr>
                        <a:lnSpc>
                          <a:spcPts val="1180"/>
                        </a:lnSpc>
                      </a:pPr>
                      <a:r>
                        <a:rPr lang="en-US" sz="1400" dirty="0" smtClean="0"/>
                        <a:t>0.425</a:t>
                      </a:r>
                      <a:endParaRPr lang="en-US" sz="1400" dirty="0"/>
                    </a:p>
                  </a:txBody>
                  <a:tcPr/>
                </a:tc>
                <a:tc>
                  <a:txBody>
                    <a:bodyPr/>
                    <a:lstStyle/>
                    <a:p>
                      <a:pPr>
                        <a:lnSpc>
                          <a:spcPts val="1180"/>
                        </a:lnSpc>
                      </a:pPr>
                      <a:r>
                        <a:rPr lang="en-US" sz="1400" dirty="0" smtClean="0"/>
                        <a:t>0.425</a:t>
                      </a:r>
                      <a:endParaRPr lang="en-US" sz="1400" dirty="0"/>
                    </a:p>
                  </a:txBody>
                  <a:tcPr/>
                </a:tc>
                <a:tc>
                  <a:txBody>
                    <a:bodyPr/>
                    <a:lstStyle/>
                    <a:p>
                      <a:pPr>
                        <a:lnSpc>
                          <a:spcPts val="1180"/>
                        </a:lnSpc>
                      </a:pPr>
                      <a:r>
                        <a:rPr lang="en-US" sz="1400" dirty="0" smtClean="0"/>
                        <a:t>0.425</a:t>
                      </a:r>
                      <a:endParaRPr lang="en-US" sz="1400" dirty="0"/>
                    </a:p>
                  </a:txBody>
                  <a:tcPr/>
                </a:tc>
                <a:tc>
                  <a:txBody>
                    <a:bodyPr/>
                    <a:lstStyle/>
                    <a:p>
                      <a:pPr>
                        <a:lnSpc>
                          <a:spcPts val="1180"/>
                        </a:lnSpc>
                      </a:pPr>
                      <a:r>
                        <a:rPr lang="en-US" sz="1400" dirty="0" smtClean="0"/>
                        <a:t>0.425</a:t>
                      </a:r>
                      <a:endParaRPr lang="en-US" sz="1400" dirty="0"/>
                    </a:p>
                  </a:txBody>
                  <a:tcPr/>
                </a:tc>
                <a:tc>
                  <a:txBody>
                    <a:bodyPr/>
                    <a:lstStyle/>
                    <a:p>
                      <a:pPr>
                        <a:lnSpc>
                          <a:spcPts val="1180"/>
                        </a:lnSpc>
                      </a:pPr>
                      <a:r>
                        <a:rPr lang="en-US" sz="1400" dirty="0" err="1" smtClean="0"/>
                        <a:t>phe/keVi</a:t>
                      </a:r>
                      <a:endParaRPr lang="en-US" sz="1400" dirty="0"/>
                    </a:p>
                  </a:txBody>
                  <a:tcPr/>
                </a:tc>
              </a:tr>
              <a:tr h="204216">
                <a:tc>
                  <a:txBody>
                    <a:bodyPr/>
                    <a:lstStyle/>
                    <a:p>
                      <a:pPr>
                        <a:lnSpc>
                          <a:spcPts val="1180"/>
                        </a:lnSpc>
                      </a:pPr>
                      <a:r>
                        <a:rPr lang="en-US" sz="1400" dirty="0" smtClean="0"/>
                        <a:t>Fast</a:t>
                      </a:r>
                      <a:r>
                        <a:rPr lang="en-US" sz="1400" baseline="0" dirty="0" smtClean="0"/>
                        <a:t> component for recoils</a:t>
                      </a:r>
                      <a:endParaRPr lang="en-US" sz="1400" dirty="0"/>
                    </a:p>
                  </a:txBody>
                  <a:tcPr/>
                </a:tc>
                <a:tc>
                  <a:txBody>
                    <a:bodyPr/>
                    <a:lstStyle/>
                    <a:p>
                      <a:pPr>
                        <a:lnSpc>
                          <a:spcPts val="1180"/>
                        </a:lnSpc>
                      </a:pPr>
                      <a:r>
                        <a:rPr lang="en-US" sz="1400" dirty="0" smtClean="0"/>
                        <a:t>0.32</a:t>
                      </a:r>
                      <a:endParaRPr lang="en-US" sz="1400" dirty="0"/>
                    </a:p>
                  </a:txBody>
                  <a:tcPr/>
                </a:tc>
                <a:tc>
                  <a:txBody>
                    <a:bodyPr/>
                    <a:lstStyle/>
                    <a:p>
                      <a:pPr>
                        <a:lnSpc>
                          <a:spcPts val="1180"/>
                        </a:lnSpc>
                      </a:pPr>
                      <a:r>
                        <a:rPr lang="en-US" sz="1400" dirty="0" smtClean="0"/>
                        <a:t>0.32</a:t>
                      </a:r>
                      <a:endParaRPr lang="en-US" sz="1400" dirty="0"/>
                    </a:p>
                  </a:txBody>
                  <a:tcPr/>
                </a:tc>
                <a:tc>
                  <a:txBody>
                    <a:bodyPr/>
                    <a:lstStyle/>
                    <a:p>
                      <a:pPr>
                        <a:lnSpc>
                          <a:spcPts val="1180"/>
                        </a:lnSpc>
                      </a:pPr>
                      <a:r>
                        <a:rPr lang="en-US" sz="1400" dirty="0" smtClean="0"/>
                        <a:t>0.32</a:t>
                      </a:r>
                      <a:endParaRPr lang="en-US" sz="1400" dirty="0"/>
                    </a:p>
                  </a:txBody>
                  <a:tcPr/>
                </a:tc>
                <a:tc>
                  <a:txBody>
                    <a:bodyPr/>
                    <a:lstStyle/>
                    <a:p>
                      <a:pPr>
                        <a:lnSpc>
                          <a:spcPts val="1180"/>
                        </a:lnSpc>
                      </a:pPr>
                      <a:r>
                        <a:rPr lang="en-US" sz="1400" dirty="0" smtClean="0"/>
                        <a:t>0.32</a:t>
                      </a:r>
                      <a:endParaRPr lang="en-US" sz="1400" dirty="0"/>
                    </a:p>
                  </a:txBody>
                  <a:tcPr/>
                </a:tc>
                <a:tc>
                  <a:txBody>
                    <a:bodyPr/>
                    <a:lstStyle/>
                    <a:p>
                      <a:pPr>
                        <a:lnSpc>
                          <a:spcPts val="1180"/>
                        </a:lnSpc>
                      </a:pPr>
                      <a:r>
                        <a:rPr lang="en-US" sz="1400" dirty="0" err="1" smtClean="0"/>
                        <a:t>phe/keVi</a:t>
                      </a:r>
                      <a:endParaRPr lang="en-US" sz="1400" dirty="0"/>
                    </a:p>
                  </a:txBody>
                  <a:tcPr/>
                </a:tc>
              </a:tr>
              <a:tr h="204216">
                <a:tc>
                  <a:txBody>
                    <a:bodyPr/>
                    <a:lstStyle/>
                    <a:p>
                      <a:pPr>
                        <a:lnSpc>
                          <a:spcPts val="1180"/>
                        </a:lnSpc>
                      </a:pPr>
                      <a:r>
                        <a:rPr lang="en-US" sz="1400" dirty="0" smtClean="0"/>
                        <a:t>Slow component for recoils</a:t>
                      </a:r>
                      <a:endParaRPr lang="en-US" sz="1400" dirty="0"/>
                    </a:p>
                  </a:txBody>
                  <a:tcPr/>
                </a:tc>
                <a:tc>
                  <a:txBody>
                    <a:bodyPr/>
                    <a:lstStyle/>
                    <a:p>
                      <a:pPr>
                        <a:lnSpc>
                          <a:spcPts val="1180"/>
                        </a:lnSpc>
                      </a:pPr>
                      <a:r>
                        <a:rPr lang="en-US" sz="1400" dirty="0" smtClean="0"/>
                        <a:t>0.11</a:t>
                      </a:r>
                      <a:endParaRPr lang="en-US" sz="1400" dirty="0"/>
                    </a:p>
                  </a:txBody>
                  <a:tcPr/>
                </a:tc>
                <a:tc>
                  <a:txBody>
                    <a:bodyPr/>
                    <a:lstStyle/>
                    <a:p>
                      <a:pPr>
                        <a:lnSpc>
                          <a:spcPts val="1180"/>
                        </a:lnSpc>
                      </a:pPr>
                      <a:r>
                        <a:rPr lang="en-US" sz="1400" dirty="0" smtClean="0"/>
                        <a:t>0.11</a:t>
                      </a:r>
                      <a:endParaRPr lang="en-US" sz="1400" dirty="0"/>
                    </a:p>
                  </a:txBody>
                  <a:tcPr/>
                </a:tc>
                <a:tc>
                  <a:txBody>
                    <a:bodyPr/>
                    <a:lstStyle/>
                    <a:p>
                      <a:pPr>
                        <a:lnSpc>
                          <a:spcPts val="1180"/>
                        </a:lnSpc>
                      </a:pPr>
                      <a:r>
                        <a:rPr lang="en-US" sz="1400" dirty="0" smtClean="0"/>
                        <a:t>0.11</a:t>
                      </a:r>
                      <a:endParaRPr lang="en-US" sz="1400" dirty="0"/>
                    </a:p>
                  </a:txBody>
                  <a:tcPr/>
                </a:tc>
                <a:tc>
                  <a:txBody>
                    <a:bodyPr/>
                    <a:lstStyle/>
                    <a:p>
                      <a:pPr>
                        <a:lnSpc>
                          <a:spcPts val="1180"/>
                        </a:lnSpc>
                      </a:pPr>
                      <a:r>
                        <a:rPr lang="en-US" sz="1400" dirty="0" smtClean="0"/>
                        <a:t>0.11</a:t>
                      </a:r>
                      <a:endParaRPr lang="en-US" sz="1400" dirty="0"/>
                    </a:p>
                  </a:txBody>
                  <a:tcPr/>
                </a:tc>
                <a:tc>
                  <a:txBody>
                    <a:bodyPr/>
                    <a:lstStyle/>
                    <a:p>
                      <a:pPr>
                        <a:lnSpc>
                          <a:spcPts val="1180"/>
                        </a:lnSpc>
                      </a:pPr>
                      <a:r>
                        <a:rPr lang="en-US" sz="1400" dirty="0" err="1" smtClean="0"/>
                        <a:t>phe/keVi</a:t>
                      </a:r>
                      <a:endParaRPr lang="en-US" sz="1400" dirty="0"/>
                    </a:p>
                  </a:txBody>
                  <a:tcPr/>
                </a:tc>
              </a:tr>
              <a:tr h="204216">
                <a:tc gridSpan="6">
                  <a:txBody>
                    <a:bodyPr/>
                    <a:lstStyle/>
                    <a:p>
                      <a:pPr algn="ctr">
                        <a:lnSpc>
                          <a:spcPts val="1180"/>
                        </a:lnSpc>
                      </a:pPr>
                      <a:r>
                        <a:rPr lang="en-US" sz="1400" b="1" dirty="0" smtClean="0"/>
                        <a:t>Energy scan</a:t>
                      </a:r>
                      <a:endParaRPr lang="en-US" sz="1400" b="1" dirty="0"/>
                    </a:p>
                  </a:txBody>
                  <a:tcPr/>
                </a:tc>
                <a:tc hMerge="1">
                  <a:txBody>
                    <a:bodyPr/>
                    <a:lstStyle/>
                    <a:p>
                      <a:pPr>
                        <a:lnSpc>
                          <a:spcPts val="1180"/>
                        </a:lnSpc>
                      </a:pPr>
                      <a:endParaRPr lang="en-US" sz="1200" dirty="0"/>
                    </a:p>
                  </a:txBody>
                  <a:tcPr/>
                </a:tc>
                <a:tc hMerge="1">
                  <a:txBody>
                    <a:bodyPr/>
                    <a:lstStyle/>
                    <a:p>
                      <a:pPr>
                        <a:lnSpc>
                          <a:spcPts val="1180"/>
                        </a:lnSpc>
                      </a:pPr>
                      <a:endParaRPr lang="en-US" sz="1200"/>
                    </a:p>
                  </a:txBody>
                  <a:tcPr/>
                </a:tc>
                <a:tc hMerge="1">
                  <a:txBody>
                    <a:bodyPr/>
                    <a:lstStyle/>
                    <a:p>
                      <a:pPr>
                        <a:lnSpc>
                          <a:spcPts val="1180"/>
                        </a:lnSpc>
                      </a:pPr>
                      <a:endParaRPr lang="en-US" sz="1200"/>
                    </a:p>
                  </a:txBody>
                  <a:tcPr/>
                </a:tc>
                <a:tc hMerge="1">
                  <a:txBody>
                    <a:bodyPr/>
                    <a:lstStyle/>
                    <a:p>
                      <a:pPr>
                        <a:lnSpc>
                          <a:spcPts val="1180"/>
                        </a:lnSpc>
                      </a:pPr>
                      <a:endParaRPr lang="en-US" sz="1200" dirty="0"/>
                    </a:p>
                  </a:txBody>
                  <a:tcPr/>
                </a:tc>
                <a:tc hMerge="1">
                  <a:txBody>
                    <a:bodyPr/>
                    <a:lstStyle/>
                    <a:p>
                      <a:pPr>
                        <a:lnSpc>
                          <a:spcPts val="1180"/>
                        </a:lnSpc>
                      </a:pPr>
                      <a:endParaRPr lang="en-US" sz="1200" dirty="0"/>
                    </a:p>
                  </a:txBody>
                  <a:tcPr/>
                </a:tc>
              </a:tr>
              <a:tr h="204216">
                <a:tc>
                  <a:txBody>
                    <a:bodyPr/>
                    <a:lstStyle/>
                    <a:p>
                      <a:pPr>
                        <a:lnSpc>
                          <a:spcPts val="1180"/>
                        </a:lnSpc>
                      </a:pPr>
                      <a:r>
                        <a:rPr lang="en-US" sz="1400" dirty="0" smtClean="0"/>
                        <a:t>Recoil energy</a:t>
                      </a:r>
                      <a:endParaRPr lang="en-US" sz="1400" dirty="0"/>
                    </a:p>
                  </a:txBody>
                  <a:tcPr/>
                </a:tc>
                <a:tc>
                  <a:txBody>
                    <a:bodyPr/>
                    <a:lstStyle/>
                    <a:p>
                      <a:pPr>
                        <a:lnSpc>
                          <a:spcPts val="1180"/>
                        </a:lnSpc>
                      </a:pPr>
                      <a:r>
                        <a:rPr lang="en-US" sz="1400" dirty="0" smtClean="0"/>
                        <a:t>30</a:t>
                      </a:r>
                      <a:endParaRPr lang="en-US" sz="1400" dirty="0"/>
                    </a:p>
                  </a:txBody>
                  <a:tcPr/>
                </a:tc>
                <a:tc>
                  <a:txBody>
                    <a:bodyPr/>
                    <a:lstStyle/>
                    <a:p>
                      <a:pPr>
                        <a:lnSpc>
                          <a:spcPts val="1180"/>
                        </a:lnSpc>
                      </a:pPr>
                      <a:r>
                        <a:rPr lang="en-US" sz="1400" dirty="0" smtClean="0"/>
                        <a:t>40</a:t>
                      </a:r>
                      <a:endParaRPr lang="en-US" sz="1400" dirty="0"/>
                    </a:p>
                  </a:txBody>
                  <a:tcPr/>
                </a:tc>
                <a:tc>
                  <a:txBody>
                    <a:bodyPr/>
                    <a:lstStyle/>
                    <a:p>
                      <a:pPr>
                        <a:lnSpc>
                          <a:spcPts val="1180"/>
                        </a:lnSpc>
                      </a:pPr>
                      <a:r>
                        <a:rPr lang="en-US" sz="1400" dirty="0" smtClean="0"/>
                        <a:t>50</a:t>
                      </a:r>
                      <a:endParaRPr lang="en-US" sz="1400" dirty="0"/>
                    </a:p>
                  </a:txBody>
                  <a:tcPr/>
                </a:tc>
                <a:tc>
                  <a:txBody>
                    <a:bodyPr/>
                    <a:lstStyle/>
                    <a:p>
                      <a:pPr>
                        <a:lnSpc>
                          <a:spcPts val="1180"/>
                        </a:lnSpc>
                      </a:pPr>
                      <a:r>
                        <a:rPr lang="en-US" sz="1400" dirty="0" smtClean="0"/>
                        <a:t>60</a:t>
                      </a:r>
                      <a:endParaRPr lang="en-US" sz="1400" dirty="0"/>
                    </a:p>
                  </a:txBody>
                  <a:tcPr/>
                </a:tc>
                <a:tc>
                  <a:txBody>
                    <a:bodyPr/>
                    <a:lstStyle/>
                    <a:p>
                      <a:pPr>
                        <a:lnSpc>
                          <a:spcPts val="1180"/>
                        </a:lnSpc>
                      </a:pPr>
                      <a:r>
                        <a:rPr lang="en-US" sz="1400" dirty="0" smtClean="0"/>
                        <a:t>keV</a:t>
                      </a:r>
                      <a:endParaRPr lang="en-US" sz="1400" dirty="0"/>
                    </a:p>
                  </a:txBody>
                  <a:tcPr/>
                </a:tc>
              </a:tr>
              <a:tr h="204216">
                <a:tc>
                  <a:txBody>
                    <a:bodyPr/>
                    <a:lstStyle/>
                    <a:p>
                      <a:pPr>
                        <a:lnSpc>
                          <a:spcPts val="1180"/>
                        </a:lnSpc>
                      </a:pPr>
                      <a:r>
                        <a:rPr lang="en-US" sz="1400" dirty="0" smtClean="0"/>
                        <a:t>Fast component for recoils</a:t>
                      </a:r>
                      <a:endParaRPr lang="en-US" sz="1400" dirty="0"/>
                    </a:p>
                  </a:txBody>
                  <a:tcPr/>
                </a:tc>
                <a:tc>
                  <a:txBody>
                    <a:bodyPr/>
                    <a:lstStyle/>
                    <a:p>
                      <a:pPr>
                        <a:lnSpc>
                          <a:spcPts val="1180"/>
                        </a:lnSpc>
                      </a:pPr>
                      <a:r>
                        <a:rPr lang="en-US" sz="1400" dirty="0" smtClean="0"/>
                        <a:t>9.6</a:t>
                      </a:r>
                      <a:endParaRPr lang="en-US" sz="1400" dirty="0"/>
                    </a:p>
                  </a:txBody>
                  <a:tcPr/>
                </a:tc>
                <a:tc>
                  <a:txBody>
                    <a:bodyPr/>
                    <a:lstStyle/>
                    <a:p>
                      <a:pPr>
                        <a:lnSpc>
                          <a:spcPts val="1180"/>
                        </a:lnSpc>
                      </a:pPr>
                      <a:r>
                        <a:rPr lang="en-US" sz="1400" dirty="0" smtClean="0"/>
                        <a:t>12.7</a:t>
                      </a:r>
                      <a:endParaRPr lang="en-US" sz="1400" dirty="0"/>
                    </a:p>
                  </a:txBody>
                  <a:tcPr/>
                </a:tc>
                <a:tc>
                  <a:txBody>
                    <a:bodyPr/>
                    <a:lstStyle/>
                    <a:p>
                      <a:pPr>
                        <a:lnSpc>
                          <a:spcPts val="1180"/>
                        </a:lnSpc>
                      </a:pPr>
                      <a:r>
                        <a:rPr lang="en-US" sz="1400" dirty="0" smtClean="0"/>
                        <a:t>15.9</a:t>
                      </a:r>
                      <a:endParaRPr lang="en-US" sz="1400" dirty="0"/>
                    </a:p>
                  </a:txBody>
                  <a:tcPr/>
                </a:tc>
                <a:tc>
                  <a:txBody>
                    <a:bodyPr/>
                    <a:lstStyle/>
                    <a:p>
                      <a:pPr>
                        <a:lnSpc>
                          <a:spcPts val="1180"/>
                        </a:lnSpc>
                      </a:pPr>
                      <a:r>
                        <a:rPr lang="en-US" sz="1400" dirty="0" smtClean="0"/>
                        <a:t>19.1</a:t>
                      </a:r>
                      <a:endParaRPr lang="en-US" sz="1400" dirty="0"/>
                    </a:p>
                  </a:txBody>
                  <a:tcPr/>
                </a:tc>
                <a:tc>
                  <a:txBody>
                    <a:bodyPr/>
                    <a:lstStyle/>
                    <a:p>
                      <a:pPr>
                        <a:lnSpc>
                          <a:spcPts val="1180"/>
                        </a:lnSpc>
                      </a:pPr>
                      <a:r>
                        <a:rPr lang="en-US" sz="1400" dirty="0" err="1" smtClean="0"/>
                        <a:t>phe</a:t>
                      </a:r>
                      <a:endParaRPr lang="en-US" sz="1400" dirty="0"/>
                    </a:p>
                  </a:txBody>
                  <a:tcPr/>
                </a:tc>
              </a:tr>
              <a:tr h="204216">
                <a:tc>
                  <a:txBody>
                    <a:bodyPr/>
                    <a:lstStyle/>
                    <a:p>
                      <a:pPr>
                        <a:lnSpc>
                          <a:spcPts val="1180"/>
                        </a:lnSpc>
                      </a:pPr>
                      <a:r>
                        <a:rPr lang="en-US" sz="1400" dirty="0" smtClean="0"/>
                        <a:t>Fast component for electrons (identical)</a:t>
                      </a:r>
                      <a:endParaRPr lang="en-US" sz="1400" dirty="0"/>
                    </a:p>
                  </a:txBody>
                  <a:tcPr/>
                </a:tc>
                <a:tc>
                  <a:txBody>
                    <a:bodyPr/>
                    <a:lstStyle/>
                    <a:p>
                      <a:pPr>
                        <a:lnSpc>
                          <a:spcPts val="1180"/>
                        </a:lnSpc>
                      </a:pPr>
                      <a:r>
                        <a:rPr lang="en-US" sz="1400" dirty="0" smtClean="0"/>
                        <a:t>9.6</a:t>
                      </a:r>
                      <a:endParaRPr lang="en-US" sz="1400" dirty="0"/>
                    </a:p>
                  </a:txBody>
                  <a:tcPr/>
                </a:tc>
                <a:tc>
                  <a:txBody>
                    <a:bodyPr/>
                    <a:lstStyle/>
                    <a:p>
                      <a:pPr>
                        <a:lnSpc>
                          <a:spcPts val="1180"/>
                        </a:lnSpc>
                      </a:pPr>
                      <a:r>
                        <a:rPr lang="en-US" sz="1400" dirty="0" smtClean="0"/>
                        <a:t>12.7</a:t>
                      </a:r>
                      <a:endParaRPr lang="en-US" sz="1400" dirty="0"/>
                    </a:p>
                  </a:txBody>
                  <a:tcPr/>
                </a:tc>
                <a:tc>
                  <a:txBody>
                    <a:bodyPr/>
                    <a:lstStyle/>
                    <a:p>
                      <a:pPr>
                        <a:lnSpc>
                          <a:spcPts val="1180"/>
                        </a:lnSpc>
                      </a:pPr>
                      <a:r>
                        <a:rPr lang="en-US" sz="1400" dirty="0" smtClean="0"/>
                        <a:t>15.9</a:t>
                      </a:r>
                      <a:endParaRPr lang="en-US" sz="1400" dirty="0"/>
                    </a:p>
                  </a:txBody>
                  <a:tcPr/>
                </a:tc>
                <a:tc>
                  <a:txBody>
                    <a:bodyPr/>
                    <a:lstStyle/>
                    <a:p>
                      <a:pPr>
                        <a:lnSpc>
                          <a:spcPts val="1180"/>
                        </a:lnSpc>
                      </a:pPr>
                      <a:r>
                        <a:rPr lang="en-US" sz="1400" dirty="0" smtClean="0"/>
                        <a:t>19.1</a:t>
                      </a:r>
                      <a:endParaRPr lang="en-US" sz="1400" dirty="0"/>
                    </a:p>
                  </a:txBody>
                  <a:tcPr/>
                </a:tc>
                <a:tc>
                  <a:txBody>
                    <a:bodyPr/>
                    <a:lstStyle/>
                    <a:p>
                      <a:pPr>
                        <a:lnSpc>
                          <a:spcPts val="1180"/>
                        </a:lnSpc>
                      </a:pPr>
                      <a:r>
                        <a:rPr lang="en-US" sz="1400" dirty="0" err="1" smtClean="0"/>
                        <a:t>phe</a:t>
                      </a:r>
                      <a:endParaRPr lang="en-US" sz="1400" dirty="0"/>
                    </a:p>
                  </a:txBody>
                  <a:tcPr/>
                </a:tc>
              </a:tr>
              <a:tr h="204216">
                <a:tc>
                  <a:txBody>
                    <a:bodyPr/>
                    <a:lstStyle/>
                    <a:p>
                      <a:pPr>
                        <a:lnSpc>
                          <a:spcPts val="1180"/>
                        </a:lnSpc>
                      </a:pPr>
                      <a:r>
                        <a:rPr lang="en-US" sz="1400" dirty="0" smtClean="0"/>
                        <a:t>Slow component for recoils</a:t>
                      </a:r>
                      <a:endParaRPr lang="en-US" sz="1400" dirty="0"/>
                    </a:p>
                  </a:txBody>
                  <a:tcPr/>
                </a:tc>
                <a:tc>
                  <a:txBody>
                    <a:bodyPr/>
                    <a:lstStyle/>
                    <a:p>
                      <a:pPr>
                        <a:lnSpc>
                          <a:spcPts val="1180"/>
                        </a:lnSpc>
                      </a:pPr>
                      <a:r>
                        <a:rPr lang="en-US" sz="1400" dirty="0" smtClean="0"/>
                        <a:t>3.2</a:t>
                      </a:r>
                      <a:endParaRPr lang="en-US" sz="1400" dirty="0"/>
                    </a:p>
                  </a:txBody>
                  <a:tcPr/>
                </a:tc>
                <a:tc>
                  <a:txBody>
                    <a:bodyPr/>
                    <a:lstStyle/>
                    <a:p>
                      <a:pPr>
                        <a:lnSpc>
                          <a:spcPts val="1180"/>
                        </a:lnSpc>
                      </a:pPr>
                      <a:r>
                        <a:rPr lang="en-US" sz="1400" dirty="0" smtClean="0"/>
                        <a:t>4.25</a:t>
                      </a:r>
                      <a:endParaRPr lang="en-US" sz="1400" dirty="0"/>
                    </a:p>
                  </a:txBody>
                  <a:tcPr/>
                </a:tc>
                <a:tc>
                  <a:txBody>
                    <a:bodyPr/>
                    <a:lstStyle/>
                    <a:p>
                      <a:pPr>
                        <a:lnSpc>
                          <a:spcPts val="1180"/>
                        </a:lnSpc>
                      </a:pPr>
                      <a:r>
                        <a:rPr lang="en-US" sz="1400" dirty="0" smtClean="0"/>
                        <a:t>5.3</a:t>
                      </a:r>
                      <a:endParaRPr lang="en-US" sz="1400" dirty="0"/>
                    </a:p>
                  </a:txBody>
                  <a:tcPr/>
                </a:tc>
                <a:tc>
                  <a:txBody>
                    <a:bodyPr/>
                    <a:lstStyle/>
                    <a:p>
                      <a:pPr>
                        <a:lnSpc>
                          <a:spcPts val="1180"/>
                        </a:lnSpc>
                      </a:pPr>
                      <a:r>
                        <a:rPr lang="en-US" sz="1400" dirty="0" smtClean="0"/>
                        <a:t>6.4</a:t>
                      </a:r>
                      <a:endParaRPr lang="en-US" sz="1400" dirty="0"/>
                    </a:p>
                  </a:txBody>
                  <a:tcPr/>
                </a:tc>
                <a:tc>
                  <a:txBody>
                    <a:bodyPr/>
                    <a:lstStyle/>
                    <a:p>
                      <a:pPr>
                        <a:lnSpc>
                          <a:spcPts val="1180"/>
                        </a:lnSpc>
                      </a:pPr>
                      <a:r>
                        <a:rPr lang="en-US" sz="1400" dirty="0" err="1" smtClean="0"/>
                        <a:t>phe</a:t>
                      </a:r>
                      <a:endParaRPr lang="en-US" sz="1400" dirty="0"/>
                    </a:p>
                  </a:txBody>
                  <a:tcPr/>
                </a:tc>
              </a:tr>
              <a:tr h="204216">
                <a:tc>
                  <a:txBody>
                    <a:bodyPr/>
                    <a:lstStyle/>
                    <a:p>
                      <a:pPr>
                        <a:lnSpc>
                          <a:spcPts val="1180"/>
                        </a:lnSpc>
                      </a:pPr>
                      <a:r>
                        <a:rPr lang="en-US" sz="1400" dirty="0" smtClean="0"/>
                        <a:t>Slow component for electrons</a:t>
                      </a:r>
                      <a:endParaRPr lang="en-US" sz="1400" dirty="0"/>
                    </a:p>
                  </a:txBody>
                  <a:tcPr/>
                </a:tc>
                <a:tc>
                  <a:txBody>
                    <a:bodyPr/>
                    <a:lstStyle/>
                    <a:p>
                      <a:pPr>
                        <a:lnSpc>
                          <a:spcPts val="1180"/>
                        </a:lnSpc>
                      </a:pPr>
                      <a:r>
                        <a:rPr lang="en-US" sz="1400" dirty="0" smtClean="0"/>
                        <a:t>17.8</a:t>
                      </a:r>
                      <a:endParaRPr lang="en-US" sz="1400" dirty="0"/>
                    </a:p>
                  </a:txBody>
                  <a:tcPr/>
                </a:tc>
                <a:tc>
                  <a:txBody>
                    <a:bodyPr/>
                    <a:lstStyle/>
                    <a:p>
                      <a:pPr>
                        <a:lnSpc>
                          <a:spcPts val="1180"/>
                        </a:lnSpc>
                      </a:pPr>
                      <a:r>
                        <a:rPr lang="en-US" sz="1400" dirty="0" smtClean="0"/>
                        <a:t>26.9</a:t>
                      </a:r>
                      <a:endParaRPr lang="en-US" sz="1400" dirty="0"/>
                    </a:p>
                  </a:txBody>
                  <a:tcPr/>
                </a:tc>
                <a:tc>
                  <a:txBody>
                    <a:bodyPr/>
                    <a:lstStyle/>
                    <a:p>
                      <a:pPr>
                        <a:lnSpc>
                          <a:spcPts val="1180"/>
                        </a:lnSpc>
                      </a:pPr>
                      <a:r>
                        <a:rPr lang="en-US" sz="1400" dirty="0" smtClean="0"/>
                        <a:t>36.4</a:t>
                      </a:r>
                      <a:endParaRPr lang="en-US" sz="1400" dirty="0"/>
                    </a:p>
                  </a:txBody>
                  <a:tcPr/>
                </a:tc>
                <a:tc>
                  <a:txBody>
                    <a:bodyPr/>
                    <a:lstStyle/>
                    <a:p>
                      <a:pPr>
                        <a:lnSpc>
                          <a:spcPts val="1180"/>
                        </a:lnSpc>
                      </a:pPr>
                      <a:r>
                        <a:rPr lang="en-US" sz="1400" dirty="0" smtClean="0"/>
                        <a:t>45.8</a:t>
                      </a:r>
                      <a:endParaRPr lang="en-US" sz="1400" dirty="0"/>
                    </a:p>
                  </a:txBody>
                  <a:tcPr/>
                </a:tc>
                <a:tc>
                  <a:txBody>
                    <a:bodyPr/>
                    <a:lstStyle/>
                    <a:p>
                      <a:pPr>
                        <a:lnSpc>
                          <a:spcPts val="1180"/>
                        </a:lnSpc>
                      </a:pPr>
                      <a:r>
                        <a:rPr lang="en-US" sz="1400" dirty="0" err="1" smtClean="0"/>
                        <a:t>phe</a:t>
                      </a:r>
                      <a:endParaRPr lang="en-US" sz="1400" dirty="0"/>
                    </a:p>
                  </a:txBody>
                  <a:tcPr/>
                </a:tc>
              </a:tr>
              <a:tr h="204216">
                <a:tc>
                  <a:txBody>
                    <a:bodyPr/>
                    <a:lstStyle/>
                    <a:p>
                      <a:pPr>
                        <a:lnSpc>
                          <a:spcPts val="1180"/>
                        </a:lnSpc>
                      </a:pPr>
                      <a:r>
                        <a:rPr lang="en-US" sz="1400" dirty="0" smtClean="0"/>
                        <a:t>Electrons energy</a:t>
                      </a:r>
                      <a:endParaRPr lang="en-US" sz="1400" dirty="0"/>
                    </a:p>
                  </a:txBody>
                  <a:tcPr/>
                </a:tc>
                <a:tc>
                  <a:txBody>
                    <a:bodyPr/>
                    <a:lstStyle/>
                    <a:p>
                      <a:pPr>
                        <a:lnSpc>
                          <a:spcPts val="1180"/>
                        </a:lnSpc>
                      </a:pPr>
                      <a:r>
                        <a:rPr lang="en-US" sz="1400" dirty="0" smtClean="0"/>
                        <a:t>28.5</a:t>
                      </a:r>
                      <a:endParaRPr lang="en-US" sz="1400" dirty="0"/>
                    </a:p>
                  </a:txBody>
                  <a:tcPr/>
                </a:tc>
                <a:tc>
                  <a:txBody>
                    <a:bodyPr/>
                    <a:lstStyle/>
                    <a:p>
                      <a:pPr>
                        <a:lnSpc>
                          <a:spcPts val="1180"/>
                        </a:lnSpc>
                      </a:pPr>
                      <a:r>
                        <a:rPr lang="en-US" sz="1400" dirty="0" smtClean="0"/>
                        <a:t>38.0</a:t>
                      </a:r>
                      <a:endParaRPr lang="en-US" sz="1400" dirty="0"/>
                    </a:p>
                  </a:txBody>
                  <a:tcPr/>
                </a:tc>
                <a:tc>
                  <a:txBody>
                    <a:bodyPr/>
                    <a:lstStyle/>
                    <a:p>
                      <a:pPr>
                        <a:lnSpc>
                          <a:spcPts val="1180"/>
                        </a:lnSpc>
                      </a:pPr>
                      <a:r>
                        <a:rPr lang="en-US" sz="1400" dirty="0" smtClean="0"/>
                        <a:t>47-5</a:t>
                      </a:r>
                      <a:endParaRPr lang="en-US" sz="1400" dirty="0"/>
                    </a:p>
                  </a:txBody>
                  <a:tcPr/>
                </a:tc>
                <a:tc>
                  <a:txBody>
                    <a:bodyPr/>
                    <a:lstStyle/>
                    <a:p>
                      <a:pPr>
                        <a:lnSpc>
                          <a:spcPts val="1180"/>
                        </a:lnSpc>
                      </a:pPr>
                      <a:r>
                        <a:rPr lang="en-US" sz="1400" dirty="0" smtClean="0"/>
                        <a:t>57.0</a:t>
                      </a:r>
                      <a:endParaRPr lang="en-US" sz="1400" dirty="0"/>
                    </a:p>
                  </a:txBody>
                  <a:tcPr/>
                </a:tc>
                <a:tc>
                  <a:txBody>
                    <a:bodyPr/>
                    <a:lstStyle/>
                    <a:p>
                      <a:pPr>
                        <a:lnSpc>
                          <a:spcPts val="1180"/>
                        </a:lnSpc>
                      </a:pPr>
                      <a:r>
                        <a:rPr lang="en-US" sz="1400" dirty="0" smtClean="0"/>
                        <a:t>keV</a:t>
                      </a:r>
                      <a:endParaRPr lang="en-US" sz="1400" dirty="0"/>
                    </a:p>
                  </a:txBody>
                  <a:tcPr/>
                </a:tc>
              </a:tr>
              <a:tr h="204216">
                <a:tc>
                  <a:txBody>
                    <a:bodyPr/>
                    <a:lstStyle/>
                    <a:p>
                      <a:pPr>
                        <a:lnSpc>
                          <a:spcPts val="1180"/>
                        </a:lnSpc>
                      </a:pPr>
                      <a:r>
                        <a:rPr lang="en-US" sz="1400" dirty="0" smtClean="0"/>
                        <a:t>Rate above</a:t>
                      </a:r>
                      <a:r>
                        <a:rPr lang="en-US" sz="1400" baseline="0" dirty="0" smtClean="0"/>
                        <a:t> threshold @ </a:t>
                      </a:r>
                      <a:r>
                        <a:rPr lang="en-US" sz="1400" baseline="0" dirty="0" err="1" smtClean="0">
                          <a:latin typeface="Symbol" charset="2"/>
                          <a:cs typeface="Symbol" charset="2"/>
                        </a:rPr>
                        <a:t>s(</a:t>
                      </a:r>
                      <a:r>
                        <a:rPr lang="en-US" sz="1400" baseline="0" dirty="0" err="1" smtClean="0"/>
                        <a:t>p</a:t>
                      </a:r>
                      <a:r>
                        <a:rPr lang="en-US" sz="1400" baseline="0" dirty="0" smtClean="0"/>
                        <a:t>) = 10^-42 cm^2</a:t>
                      </a:r>
                      <a:endParaRPr lang="en-US" sz="1400" dirty="0"/>
                    </a:p>
                  </a:txBody>
                  <a:tcPr/>
                </a:tc>
                <a:tc>
                  <a:txBody>
                    <a:bodyPr/>
                    <a:lstStyle/>
                    <a:p>
                      <a:pPr>
                        <a:lnSpc>
                          <a:spcPts val="1180"/>
                        </a:lnSpc>
                      </a:pPr>
                      <a:r>
                        <a:rPr lang="en-US" sz="1400" dirty="0" smtClean="0"/>
                        <a:t>0.058</a:t>
                      </a:r>
                      <a:endParaRPr lang="en-US" sz="1400" dirty="0"/>
                    </a:p>
                  </a:txBody>
                  <a:tcPr/>
                </a:tc>
                <a:tc>
                  <a:txBody>
                    <a:bodyPr/>
                    <a:lstStyle/>
                    <a:p>
                      <a:pPr>
                        <a:lnSpc>
                          <a:spcPts val="1180"/>
                        </a:lnSpc>
                      </a:pPr>
                      <a:r>
                        <a:rPr lang="en-US" sz="1400" dirty="0" smtClean="0"/>
                        <a:t>0.042</a:t>
                      </a:r>
                      <a:endParaRPr lang="en-US" sz="1400" dirty="0"/>
                    </a:p>
                  </a:txBody>
                  <a:tcPr/>
                </a:tc>
                <a:tc>
                  <a:txBody>
                    <a:bodyPr/>
                    <a:lstStyle/>
                    <a:p>
                      <a:pPr>
                        <a:lnSpc>
                          <a:spcPts val="1180"/>
                        </a:lnSpc>
                      </a:pPr>
                      <a:r>
                        <a:rPr lang="en-US" sz="1400" dirty="0" smtClean="0"/>
                        <a:t>0.031</a:t>
                      </a:r>
                      <a:endParaRPr lang="en-US" sz="1400" dirty="0"/>
                    </a:p>
                  </a:txBody>
                  <a:tcPr/>
                </a:tc>
                <a:tc>
                  <a:txBody>
                    <a:bodyPr/>
                    <a:lstStyle/>
                    <a:p>
                      <a:pPr>
                        <a:lnSpc>
                          <a:spcPts val="1180"/>
                        </a:lnSpc>
                      </a:pPr>
                      <a:r>
                        <a:rPr lang="en-US" sz="1400" dirty="0" smtClean="0"/>
                        <a:t>0.021</a:t>
                      </a:r>
                      <a:endParaRPr lang="en-US" sz="1400" dirty="0"/>
                    </a:p>
                  </a:txBody>
                  <a:tcPr/>
                </a:tc>
                <a:tc>
                  <a:txBody>
                    <a:bodyPr/>
                    <a:lstStyle/>
                    <a:p>
                      <a:pPr>
                        <a:lnSpc>
                          <a:spcPts val="1180"/>
                        </a:lnSpc>
                      </a:pPr>
                      <a:r>
                        <a:rPr lang="en-US" sz="1400" dirty="0" err="1" smtClean="0"/>
                        <a:t>ev</a:t>
                      </a:r>
                      <a:r>
                        <a:rPr lang="en-US" sz="1400" dirty="0" smtClean="0"/>
                        <a:t>/kg/day</a:t>
                      </a:r>
                      <a:endParaRPr lang="en-US" sz="1400" dirty="0"/>
                    </a:p>
                  </a:txBody>
                  <a:tcPr/>
                </a:tc>
              </a:tr>
              <a:tr h="204216">
                <a:tc>
                  <a:txBody>
                    <a:bodyPr/>
                    <a:lstStyle/>
                    <a:p>
                      <a:pPr marL="0" marR="0" indent="0" algn="l" defTabSz="457200" rtl="0" eaLnBrk="1" fontAlgn="auto" latinLnBrk="0" hangingPunct="1">
                        <a:lnSpc>
                          <a:spcPts val="1180"/>
                        </a:lnSpc>
                        <a:spcBef>
                          <a:spcPts val="0"/>
                        </a:spcBef>
                        <a:spcAft>
                          <a:spcPts val="0"/>
                        </a:spcAft>
                        <a:buClrTx/>
                        <a:buSzTx/>
                        <a:buFontTx/>
                        <a:buNone/>
                        <a:tabLst/>
                        <a:defRPr/>
                      </a:pPr>
                      <a:r>
                        <a:rPr lang="en-US" sz="1400" b="0" dirty="0" smtClean="0">
                          <a:solidFill>
                            <a:srgbClr val="FF0000"/>
                          </a:solidFill>
                        </a:rPr>
                        <a:t>Rate for 100 kg </a:t>
                      </a:r>
                      <a:r>
                        <a:rPr lang="en-US" sz="1400" b="0" dirty="0" err="1" smtClean="0">
                          <a:solidFill>
                            <a:srgbClr val="FF0000"/>
                          </a:solidFill>
                        </a:rPr>
                        <a:t>WArP</a:t>
                      </a:r>
                      <a:r>
                        <a:rPr lang="en-US" sz="1400" b="0" dirty="0" smtClean="0">
                          <a:solidFill>
                            <a:srgbClr val="FF0000"/>
                          </a:solidFill>
                        </a:rPr>
                        <a:t> @</a:t>
                      </a:r>
                      <a:r>
                        <a:rPr lang="en-US" sz="1400" b="0" baseline="0" dirty="0" err="1" smtClean="0">
                          <a:solidFill>
                            <a:srgbClr val="FF0000"/>
                          </a:solidFill>
                          <a:latin typeface="Symbol" charset="2"/>
                          <a:cs typeface="Symbol" charset="2"/>
                        </a:rPr>
                        <a:t>s(</a:t>
                      </a:r>
                      <a:r>
                        <a:rPr lang="en-US" sz="1400" b="0" baseline="0" dirty="0" err="1" smtClean="0">
                          <a:solidFill>
                            <a:srgbClr val="FF0000"/>
                          </a:solidFill>
                        </a:rPr>
                        <a:t>p</a:t>
                      </a:r>
                      <a:r>
                        <a:rPr lang="en-US" sz="1400" b="0" baseline="0" dirty="0" smtClean="0">
                          <a:solidFill>
                            <a:srgbClr val="FF0000"/>
                          </a:solidFill>
                        </a:rPr>
                        <a:t>) = 10^-44 cm^2</a:t>
                      </a:r>
                      <a:endParaRPr lang="en-US" sz="1400" b="0" dirty="0">
                        <a:solidFill>
                          <a:srgbClr val="FF0000"/>
                        </a:solidFill>
                      </a:endParaRPr>
                    </a:p>
                  </a:txBody>
                  <a:tcPr anchor="ctr"/>
                </a:tc>
                <a:tc>
                  <a:txBody>
                    <a:bodyPr/>
                    <a:lstStyle/>
                    <a:p>
                      <a:pPr>
                        <a:lnSpc>
                          <a:spcPts val="1180"/>
                        </a:lnSpc>
                      </a:pPr>
                      <a:r>
                        <a:rPr lang="en-US" sz="1400" b="0" dirty="0" smtClean="0">
                          <a:solidFill>
                            <a:srgbClr val="FF0000"/>
                          </a:solidFill>
                        </a:rPr>
                        <a:t>21.2</a:t>
                      </a:r>
                      <a:endParaRPr lang="en-US" sz="1400" b="0" dirty="0">
                        <a:solidFill>
                          <a:srgbClr val="FF0000"/>
                        </a:solidFill>
                      </a:endParaRPr>
                    </a:p>
                  </a:txBody>
                  <a:tcPr anchor="ctr"/>
                </a:tc>
                <a:tc>
                  <a:txBody>
                    <a:bodyPr/>
                    <a:lstStyle/>
                    <a:p>
                      <a:pPr>
                        <a:lnSpc>
                          <a:spcPts val="1180"/>
                        </a:lnSpc>
                      </a:pPr>
                      <a:r>
                        <a:rPr lang="en-US" sz="1400" b="0" dirty="0" smtClean="0">
                          <a:solidFill>
                            <a:srgbClr val="FF0000"/>
                          </a:solidFill>
                        </a:rPr>
                        <a:t>15.4</a:t>
                      </a:r>
                      <a:endParaRPr lang="en-US" sz="1400" b="0" dirty="0">
                        <a:solidFill>
                          <a:srgbClr val="FF0000"/>
                        </a:solidFill>
                      </a:endParaRPr>
                    </a:p>
                  </a:txBody>
                  <a:tcPr anchor="ctr"/>
                </a:tc>
                <a:tc>
                  <a:txBody>
                    <a:bodyPr/>
                    <a:lstStyle/>
                    <a:p>
                      <a:pPr>
                        <a:lnSpc>
                          <a:spcPts val="1180"/>
                        </a:lnSpc>
                      </a:pPr>
                      <a:r>
                        <a:rPr lang="en-US" sz="1400" b="0" dirty="0" smtClean="0">
                          <a:solidFill>
                            <a:srgbClr val="FF0000"/>
                          </a:solidFill>
                        </a:rPr>
                        <a:t>11.3</a:t>
                      </a:r>
                      <a:endParaRPr lang="en-US" sz="1400" b="0" dirty="0">
                        <a:solidFill>
                          <a:srgbClr val="FF0000"/>
                        </a:solidFill>
                      </a:endParaRPr>
                    </a:p>
                  </a:txBody>
                  <a:tcPr anchor="ctr"/>
                </a:tc>
                <a:tc>
                  <a:txBody>
                    <a:bodyPr/>
                    <a:lstStyle/>
                    <a:p>
                      <a:pPr>
                        <a:lnSpc>
                          <a:spcPts val="1180"/>
                        </a:lnSpc>
                      </a:pPr>
                      <a:r>
                        <a:rPr lang="en-US" sz="1400" b="0" dirty="0" smtClean="0">
                          <a:solidFill>
                            <a:srgbClr val="FF0000"/>
                          </a:solidFill>
                        </a:rPr>
                        <a:t>7.5</a:t>
                      </a:r>
                      <a:endParaRPr lang="en-US" sz="1400" b="0" dirty="0">
                        <a:solidFill>
                          <a:srgbClr val="FF0000"/>
                        </a:solidFill>
                      </a:endParaRPr>
                    </a:p>
                  </a:txBody>
                  <a:tcPr anchor="ctr"/>
                </a:tc>
                <a:tc>
                  <a:txBody>
                    <a:bodyPr/>
                    <a:lstStyle/>
                    <a:p>
                      <a:pPr>
                        <a:lnSpc>
                          <a:spcPts val="1180"/>
                        </a:lnSpc>
                      </a:pPr>
                      <a:r>
                        <a:rPr lang="en-US" sz="1400" dirty="0" err="1" smtClean="0"/>
                        <a:t>ev</a:t>
                      </a:r>
                      <a:r>
                        <a:rPr lang="en-US" sz="1400" dirty="0" smtClean="0"/>
                        <a:t>/year</a:t>
                      </a:r>
                      <a:endParaRPr lang="en-US" sz="1400" dirty="0"/>
                    </a:p>
                  </a:txBody>
                  <a:tcPr anchor="ctr"/>
                </a:tc>
              </a:tr>
              <a:tr h="204216">
                <a:tc gridSpan="2">
                  <a:txBody>
                    <a:bodyPr/>
                    <a:lstStyle/>
                    <a:p>
                      <a:pPr marL="0" marR="0" indent="0" algn="l" defTabSz="457200" rtl="0" eaLnBrk="1" fontAlgn="auto" latinLnBrk="0" hangingPunct="1">
                        <a:lnSpc>
                          <a:spcPts val="1180"/>
                        </a:lnSpc>
                        <a:spcBef>
                          <a:spcPts val="0"/>
                        </a:spcBef>
                        <a:spcAft>
                          <a:spcPts val="0"/>
                        </a:spcAft>
                        <a:buClrTx/>
                        <a:buSzTx/>
                        <a:buFontTx/>
                        <a:buNone/>
                        <a:tabLst/>
                        <a:defRPr/>
                      </a:pPr>
                      <a:r>
                        <a:rPr lang="en-US" sz="1400" b="0" dirty="0" smtClean="0">
                          <a:solidFill>
                            <a:srgbClr val="FF0000"/>
                          </a:solidFill>
                        </a:rPr>
                        <a:t>Rate of 39Ar</a:t>
                      </a:r>
                      <a:r>
                        <a:rPr lang="en-US" sz="1400" b="0" baseline="0" dirty="0" smtClean="0">
                          <a:solidFill>
                            <a:srgbClr val="FF0000"/>
                          </a:solidFill>
                        </a:rPr>
                        <a:t> in 100 kg </a:t>
                      </a:r>
                      <a:r>
                        <a:rPr lang="en-US" sz="1400" b="0" baseline="0" dirty="0" err="1" smtClean="0">
                          <a:solidFill>
                            <a:srgbClr val="FF0000"/>
                          </a:solidFill>
                        </a:rPr>
                        <a:t>WArP</a:t>
                      </a:r>
                      <a:r>
                        <a:rPr lang="en-US" sz="1400" b="0" baseline="0" dirty="0" smtClean="0">
                          <a:solidFill>
                            <a:srgbClr val="FF0000"/>
                          </a:solidFill>
                        </a:rPr>
                        <a:t> @ 20keVe &lt; E &lt; 40keVe</a:t>
                      </a:r>
                      <a:endParaRPr lang="en-US" sz="1400" b="0" dirty="0">
                        <a:solidFill>
                          <a:srgbClr val="FF0000"/>
                        </a:solidFill>
                      </a:endParaRPr>
                    </a:p>
                  </a:txBody>
                  <a:tcPr anchor="ctr"/>
                </a:tc>
                <a:tc hMerge="1">
                  <a:txBody>
                    <a:bodyPr/>
                    <a:lstStyle/>
                    <a:p>
                      <a:pPr>
                        <a:lnSpc>
                          <a:spcPts val="1180"/>
                        </a:lnSpc>
                      </a:pPr>
                      <a:endParaRPr lang="en-US" sz="1400" b="1" dirty="0">
                        <a:solidFill>
                          <a:srgbClr val="FF0000"/>
                        </a:solidFill>
                      </a:endParaRPr>
                    </a:p>
                  </a:txBody>
                  <a:tcPr anchor="ctr"/>
                </a:tc>
                <a:tc gridSpan="3">
                  <a:txBody>
                    <a:bodyPr/>
                    <a:lstStyle/>
                    <a:p>
                      <a:pPr algn="ctr">
                        <a:lnSpc>
                          <a:spcPts val="1180"/>
                        </a:lnSpc>
                      </a:pPr>
                      <a:r>
                        <a:rPr lang="en-US" sz="1400" b="0" dirty="0" smtClean="0">
                          <a:solidFill>
                            <a:srgbClr val="FF0000"/>
                          </a:solidFill>
                        </a:rPr>
                        <a:t>1.1 E 08</a:t>
                      </a:r>
                      <a:endParaRPr lang="en-US" sz="1400" b="0" dirty="0">
                        <a:solidFill>
                          <a:srgbClr val="FF0000"/>
                        </a:solidFill>
                      </a:endParaRPr>
                    </a:p>
                  </a:txBody>
                  <a:tcPr anchor="ctr"/>
                </a:tc>
                <a:tc hMerge="1">
                  <a:txBody>
                    <a:bodyPr/>
                    <a:lstStyle/>
                    <a:p>
                      <a:pPr>
                        <a:lnSpc>
                          <a:spcPts val="1180"/>
                        </a:lnSpc>
                      </a:pPr>
                      <a:endParaRPr lang="en-US" sz="1400" b="1" dirty="0">
                        <a:solidFill>
                          <a:srgbClr val="FF0000"/>
                        </a:solidFill>
                      </a:endParaRPr>
                    </a:p>
                  </a:txBody>
                  <a:tcPr anchor="ctr"/>
                </a:tc>
                <a:tc hMerge="1">
                  <a:txBody>
                    <a:bodyPr/>
                    <a:lstStyle/>
                    <a:p>
                      <a:pPr>
                        <a:lnSpc>
                          <a:spcPts val="1180"/>
                        </a:lnSpc>
                      </a:pPr>
                      <a:endParaRPr lang="en-US" sz="1400" b="1" dirty="0">
                        <a:solidFill>
                          <a:srgbClr val="FF0000"/>
                        </a:solidFill>
                      </a:endParaRPr>
                    </a:p>
                  </a:txBody>
                  <a:tcPr anchor="ctr"/>
                </a:tc>
                <a:tc>
                  <a:txBody>
                    <a:bodyPr/>
                    <a:lstStyle/>
                    <a:p>
                      <a:pPr>
                        <a:lnSpc>
                          <a:spcPts val="1180"/>
                        </a:lnSpc>
                      </a:pPr>
                      <a:r>
                        <a:rPr lang="en-US" sz="1400" dirty="0" err="1" smtClean="0"/>
                        <a:t>ev</a:t>
                      </a:r>
                      <a:r>
                        <a:rPr lang="en-US" sz="1400" dirty="0" smtClean="0"/>
                        <a:t>/year</a:t>
                      </a:r>
                      <a:endParaRPr lang="en-US" sz="1400" dirty="0"/>
                    </a:p>
                  </a:txBody>
                  <a:tcPr anchor="ctr"/>
                </a:tc>
              </a:tr>
              <a:tr h="204216">
                <a:tc>
                  <a:txBody>
                    <a:bodyPr/>
                    <a:lstStyle/>
                    <a:p>
                      <a:pPr marL="0" marR="0" indent="0" algn="l" defTabSz="457200" rtl="0" eaLnBrk="1" fontAlgn="auto" latinLnBrk="0" hangingPunct="1">
                        <a:lnSpc>
                          <a:spcPts val="1180"/>
                        </a:lnSpc>
                        <a:spcBef>
                          <a:spcPts val="0"/>
                        </a:spcBef>
                        <a:spcAft>
                          <a:spcPts val="0"/>
                        </a:spcAft>
                        <a:buClrTx/>
                        <a:buSzTx/>
                        <a:buFontTx/>
                        <a:buNone/>
                        <a:tabLst/>
                        <a:defRPr/>
                      </a:pPr>
                      <a:r>
                        <a:rPr lang="en-US" sz="1400" b="0" dirty="0" smtClean="0">
                          <a:solidFill>
                            <a:srgbClr val="FF0000"/>
                          </a:solidFill>
                        </a:rPr>
                        <a:t>Rate for 1 ton </a:t>
                      </a:r>
                      <a:r>
                        <a:rPr lang="en-US" sz="1400" b="0" dirty="0" err="1" smtClean="0">
                          <a:solidFill>
                            <a:srgbClr val="FF0000"/>
                          </a:solidFill>
                        </a:rPr>
                        <a:t>WArP</a:t>
                      </a:r>
                      <a:r>
                        <a:rPr lang="en-US" sz="1400" b="0" dirty="0" smtClean="0">
                          <a:solidFill>
                            <a:srgbClr val="FF0000"/>
                          </a:solidFill>
                        </a:rPr>
                        <a:t> @</a:t>
                      </a:r>
                      <a:r>
                        <a:rPr lang="en-US" sz="1400" b="0" baseline="0" dirty="0" err="1" smtClean="0">
                          <a:solidFill>
                            <a:srgbClr val="FF0000"/>
                          </a:solidFill>
                          <a:latin typeface="Symbol" charset="2"/>
                          <a:cs typeface="Symbol" charset="2"/>
                        </a:rPr>
                        <a:t>s(</a:t>
                      </a:r>
                      <a:r>
                        <a:rPr lang="en-US" sz="1400" b="0" baseline="0" dirty="0" err="1" smtClean="0">
                          <a:solidFill>
                            <a:srgbClr val="FF0000"/>
                          </a:solidFill>
                        </a:rPr>
                        <a:t>p</a:t>
                      </a:r>
                      <a:r>
                        <a:rPr lang="en-US" sz="1400" b="0" baseline="0" dirty="0" smtClean="0">
                          <a:solidFill>
                            <a:srgbClr val="FF0000"/>
                          </a:solidFill>
                        </a:rPr>
                        <a:t>) = 10^-45 cm^2</a:t>
                      </a:r>
                      <a:endParaRPr lang="en-US" sz="1400" b="0" dirty="0" smtClean="0">
                        <a:solidFill>
                          <a:srgbClr val="FF0000"/>
                        </a:solidFill>
                      </a:endParaRPr>
                    </a:p>
                  </a:txBody>
                  <a:tcPr anchor="ctr"/>
                </a:tc>
                <a:tc>
                  <a:txBody>
                    <a:bodyPr/>
                    <a:lstStyle/>
                    <a:p>
                      <a:pPr>
                        <a:lnSpc>
                          <a:spcPts val="1180"/>
                        </a:lnSpc>
                      </a:pPr>
                      <a:r>
                        <a:rPr lang="en-US" sz="1400" b="0" dirty="0" smtClean="0">
                          <a:solidFill>
                            <a:srgbClr val="FF0000"/>
                          </a:solidFill>
                        </a:rPr>
                        <a:t>21.2</a:t>
                      </a:r>
                      <a:endParaRPr lang="en-US" sz="1400" b="0" dirty="0">
                        <a:solidFill>
                          <a:srgbClr val="FF0000"/>
                        </a:solidFill>
                      </a:endParaRPr>
                    </a:p>
                  </a:txBody>
                  <a:tcPr anchor="ctr"/>
                </a:tc>
                <a:tc>
                  <a:txBody>
                    <a:bodyPr/>
                    <a:lstStyle/>
                    <a:p>
                      <a:pPr>
                        <a:lnSpc>
                          <a:spcPts val="1180"/>
                        </a:lnSpc>
                      </a:pPr>
                      <a:r>
                        <a:rPr lang="en-US" sz="1400" b="0" dirty="0" smtClean="0">
                          <a:solidFill>
                            <a:srgbClr val="FF0000"/>
                          </a:solidFill>
                        </a:rPr>
                        <a:t>15.4</a:t>
                      </a:r>
                      <a:endParaRPr lang="en-US" sz="1400" b="0" dirty="0">
                        <a:solidFill>
                          <a:srgbClr val="FF0000"/>
                        </a:solidFill>
                      </a:endParaRPr>
                    </a:p>
                  </a:txBody>
                  <a:tcPr anchor="ctr"/>
                </a:tc>
                <a:tc>
                  <a:txBody>
                    <a:bodyPr/>
                    <a:lstStyle/>
                    <a:p>
                      <a:pPr>
                        <a:lnSpc>
                          <a:spcPts val="1180"/>
                        </a:lnSpc>
                      </a:pPr>
                      <a:r>
                        <a:rPr lang="en-US" sz="1400" b="0" dirty="0" smtClean="0">
                          <a:solidFill>
                            <a:srgbClr val="FF0000"/>
                          </a:solidFill>
                        </a:rPr>
                        <a:t>11.3</a:t>
                      </a:r>
                      <a:endParaRPr lang="en-US" sz="1400" b="0" dirty="0">
                        <a:solidFill>
                          <a:srgbClr val="FF0000"/>
                        </a:solidFill>
                      </a:endParaRPr>
                    </a:p>
                  </a:txBody>
                  <a:tcPr anchor="ctr"/>
                </a:tc>
                <a:tc>
                  <a:txBody>
                    <a:bodyPr/>
                    <a:lstStyle/>
                    <a:p>
                      <a:pPr>
                        <a:lnSpc>
                          <a:spcPts val="1180"/>
                        </a:lnSpc>
                      </a:pPr>
                      <a:r>
                        <a:rPr lang="en-US" sz="1400" b="0" dirty="0" smtClean="0">
                          <a:solidFill>
                            <a:srgbClr val="FF0000"/>
                          </a:solidFill>
                        </a:rPr>
                        <a:t>7.5</a:t>
                      </a:r>
                      <a:endParaRPr lang="en-US" sz="1400" b="0" dirty="0">
                        <a:solidFill>
                          <a:srgbClr val="FF0000"/>
                        </a:solidFill>
                      </a:endParaRPr>
                    </a:p>
                  </a:txBody>
                  <a:tcPr anchor="ctr"/>
                </a:tc>
                <a:tc>
                  <a:txBody>
                    <a:bodyPr/>
                    <a:lstStyle/>
                    <a:p>
                      <a:pPr>
                        <a:lnSpc>
                          <a:spcPts val="1180"/>
                        </a:lnSpc>
                      </a:pPr>
                      <a:r>
                        <a:rPr lang="en-US" sz="1400" dirty="0" err="1" smtClean="0"/>
                        <a:t>ev</a:t>
                      </a:r>
                      <a:r>
                        <a:rPr lang="en-US" sz="1400" dirty="0" smtClean="0"/>
                        <a:t>/year</a:t>
                      </a:r>
                      <a:endParaRPr lang="en-US" sz="1400" dirty="0"/>
                    </a:p>
                  </a:txBody>
                  <a:tcPr anchor="ctr"/>
                </a:tc>
              </a:tr>
              <a:tr h="204216">
                <a:tc gridSpan="2">
                  <a:txBody>
                    <a:bodyPr/>
                    <a:lstStyle/>
                    <a:p>
                      <a:pPr marL="0" marR="0" indent="0" algn="l" defTabSz="457200" rtl="0" eaLnBrk="1" fontAlgn="auto" latinLnBrk="0" hangingPunct="1">
                        <a:lnSpc>
                          <a:spcPts val="1180"/>
                        </a:lnSpc>
                        <a:spcBef>
                          <a:spcPts val="0"/>
                        </a:spcBef>
                        <a:spcAft>
                          <a:spcPts val="0"/>
                        </a:spcAft>
                        <a:buClrTx/>
                        <a:buSzTx/>
                        <a:buFontTx/>
                        <a:buNone/>
                        <a:tabLst/>
                        <a:defRPr/>
                      </a:pPr>
                      <a:r>
                        <a:rPr lang="en-US" sz="1400" b="0" dirty="0" smtClean="0">
                          <a:solidFill>
                            <a:srgbClr val="FF0000"/>
                          </a:solidFill>
                        </a:rPr>
                        <a:t>Rate of 39Ar</a:t>
                      </a:r>
                      <a:r>
                        <a:rPr lang="en-US" sz="1400" b="0" baseline="0" dirty="0" smtClean="0">
                          <a:solidFill>
                            <a:srgbClr val="FF0000"/>
                          </a:solidFill>
                        </a:rPr>
                        <a:t> in 1 ton </a:t>
                      </a:r>
                      <a:r>
                        <a:rPr lang="en-US" sz="1400" b="0" baseline="0" dirty="0" err="1" smtClean="0">
                          <a:solidFill>
                            <a:srgbClr val="FF0000"/>
                          </a:solidFill>
                        </a:rPr>
                        <a:t>WArP</a:t>
                      </a:r>
                      <a:r>
                        <a:rPr lang="en-US" sz="1400" b="0" baseline="0" dirty="0" smtClean="0">
                          <a:solidFill>
                            <a:srgbClr val="FF0000"/>
                          </a:solidFill>
                        </a:rPr>
                        <a:t> @ 20keVe &lt; E &lt; 40keVe</a:t>
                      </a:r>
                      <a:endParaRPr lang="en-US" sz="1400" b="0" dirty="0">
                        <a:solidFill>
                          <a:srgbClr val="FF0000"/>
                        </a:solidFill>
                      </a:endParaRPr>
                    </a:p>
                  </a:txBody>
                  <a:tcPr anchor="ctr"/>
                </a:tc>
                <a:tc hMerge="1">
                  <a:txBody>
                    <a:bodyPr/>
                    <a:lstStyle/>
                    <a:p>
                      <a:pPr>
                        <a:lnSpc>
                          <a:spcPts val="1180"/>
                        </a:lnSpc>
                      </a:pPr>
                      <a:endParaRPr lang="en-US" sz="1400" b="1" dirty="0">
                        <a:solidFill>
                          <a:srgbClr val="FF0000"/>
                        </a:solidFill>
                      </a:endParaRPr>
                    </a:p>
                  </a:txBody>
                  <a:tcPr anchor="ctr"/>
                </a:tc>
                <a:tc gridSpan="3">
                  <a:txBody>
                    <a:bodyPr/>
                    <a:lstStyle/>
                    <a:p>
                      <a:pPr algn="ctr">
                        <a:lnSpc>
                          <a:spcPts val="1180"/>
                        </a:lnSpc>
                      </a:pPr>
                      <a:r>
                        <a:rPr lang="en-US" sz="1400" b="0" dirty="0" smtClean="0">
                          <a:solidFill>
                            <a:srgbClr val="FF0000"/>
                          </a:solidFill>
                        </a:rPr>
                        <a:t>1.1 E 09</a:t>
                      </a:r>
                      <a:endParaRPr lang="en-US" sz="1400" b="0" dirty="0">
                        <a:solidFill>
                          <a:srgbClr val="FF0000"/>
                        </a:solidFill>
                      </a:endParaRPr>
                    </a:p>
                  </a:txBody>
                  <a:tcPr anchor="ctr"/>
                </a:tc>
                <a:tc hMerge="1">
                  <a:txBody>
                    <a:bodyPr/>
                    <a:lstStyle/>
                    <a:p>
                      <a:pPr>
                        <a:lnSpc>
                          <a:spcPts val="1180"/>
                        </a:lnSpc>
                      </a:pPr>
                      <a:endParaRPr lang="en-US" sz="1400" b="1" dirty="0">
                        <a:solidFill>
                          <a:srgbClr val="FF0000"/>
                        </a:solidFill>
                      </a:endParaRPr>
                    </a:p>
                  </a:txBody>
                  <a:tcPr anchor="ctr"/>
                </a:tc>
                <a:tc hMerge="1">
                  <a:txBody>
                    <a:bodyPr/>
                    <a:lstStyle/>
                    <a:p>
                      <a:pPr>
                        <a:lnSpc>
                          <a:spcPts val="1180"/>
                        </a:lnSpc>
                      </a:pPr>
                      <a:endParaRPr lang="en-US" sz="1400" b="1" dirty="0">
                        <a:solidFill>
                          <a:srgbClr val="FF0000"/>
                        </a:solidFill>
                      </a:endParaRPr>
                    </a:p>
                  </a:txBody>
                  <a:tcPr anchor="ctr"/>
                </a:tc>
                <a:tc>
                  <a:txBody>
                    <a:bodyPr/>
                    <a:lstStyle/>
                    <a:p>
                      <a:pPr>
                        <a:lnSpc>
                          <a:spcPts val="1180"/>
                        </a:lnSpc>
                      </a:pPr>
                      <a:r>
                        <a:rPr lang="en-US" sz="1400" dirty="0" err="1" smtClean="0"/>
                        <a:t>ev</a:t>
                      </a:r>
                      <a:r>
                        <a:rPr lang="en-US" sz="1400" dirty="0" smtClean="0"/>
                        <a:t>/year</a:t>
                      </a:r>
                      <a:endParaRPr lang="en-US" sz="1400" dirty="0"/>
                    </a:p>
                  </a:txBody>
                  <a:tcPr anchor="ctr"/>
                </a:tc>
              </a:tr>
              <a:tr h="204216">
                <a:tc>
                  <a:txBody>
                    <a:bodyPr/>
                    <a:lstStyle/>
                    <a:p>
                      <a:pPr marL="0" marR="0" indent="0" algn="l" defTabSz="457200" rtl="0" eaLnBrk="1" fontAlgn="auto" latinLnBrk="0" hangingPunct="1">
                        <a:lnSpc>
                          <a:spcPts val="1180"/>
                        </a:lnSpc>
                        <a:spcBef>
                          <a:spcPts val="0"/>
                        </a:spcBef>
                        <a:spcAft>
                          <a:spcPts val="0"/>
                        </a:spcAft>
                        <a:buClrTx/>
                        <a:buSzTx/>
                        <a:buFontTx/>
                        <a:buNone/>
                        <a:tabLst/>
                        <a:defRPr/>
                      </a:pPr>
                      <a:r>
                        <a:rPr lang="en-US" sz="1400" b="0" dirty="0" smtClean="0">
                          <a:solidFill>
                            <a:srgbClr val="FF0000"/>
                          </a:solidFill>
                        </a:rPr>
                        <a:t>Rate for 10</a:t>
                      </a:r>
                      <a:r>
                        <a:rPr lang="en-US" sz="1400" b="0" baseline="0" dirty="0" smtClean="0">
                          <a:solidFill>
                            <a:srgbClr val="FF0000"/>
                          </a:solidFill>
                        </a:rPr>
                        <a:t> ton</a:t>
                      </a:r>
                      <a:r>
                        <a:rPr lang="en-US" sz="1400" b="0" dirty="0" smtClean="0">
                          <a:solidFill>
                            <a:srgbClr val="FF0000"/>
                          </a:solidFill>
                        </a:rPr>
                        <a:t> </a:t>
                      </a:r>
                      <a:r>
                        <a:rPr lang="en-US" sz="1400" b="0" dirty="0" err="1" smtClean="0">
                          <a:solidFill>
                            <a:srgbClr val="FF0000"/>
                          </a:solidFill>
                        </a:rPr>
                        <a:t>WArP</a:t>
                      </a:r>
                      <a:r>
                        <a:rPr lang="en-US" sz="1400" b="0" dirty="0" smtClean="0">
                          <a:solidFill>
                            <a:srgbClr val="FF0000"/>
                          </a:solidFill>
                        </a:rPr>
                        <a:t> @</a:t>
                      </a:r>
                      <a:r>
                        <a:rPr lang="en-US" sz="1400" b="0" baseline="0" dirty="0" err="1" smtClean="0">
                          <a:solidFill>
                            <a:srgbClr val="FF0000"/>
                          </a:solidFill>
                          <a:latin typeface="Symbol" charset="2"/>
                          <a:cs typeface="Symbol" charset="2"/>
                        </a:rPr>
                        <a:t>s(</a:t>
                      </a:r>
                      <a:r>
                        <a:rPr lang="en-US" sz="1400" b="0" baseline="0" dirty="0" err="1" smtClean="0">
                          <a:solidFill>
                            <a:srgbClr val="FF0000"/>
                          </a:solidFill>
                        </a:rPr>
                        <a:t>p</a:t>
                      </a:r>
                      <a:r>
                        <a:rPr lang="en-US" sz="1400" b="0" baseline="0" dirty="0" smtClean="0">
                          <a:solidFill>
                            <a:srgbClr val="FF0000"/>
                          </a:solidFill>
                        </a:rPr>
                        <a:t>) = 10^-44 cm^2</a:t>
                      </a:r>
                      <a:endParaRPr lang="en-US" sz="1400" b="0" dirty="0" smtClean="0">
                        <a:solidFill>
                          <a:srgbClr val="FF0000"/>
                        </a:solidFill>
                      </a:endParaRPr>
                    </a:p>
                  </a:txBody>
                  <a:tcPr anchor="ctr"/>
                </a:tc>
                <a:tc>
                  <a:txBody>
                    <a:bodyPr/>
                    <a:lstStyle/>
                    <a:p>
                      <a:pPr>
                        <a:lnSpc>
                          <a:spcPts val="1180"/>
                        </a:lnSpc>
                      </a:pPr>
                      <a:r>
                        <a:rPr lang="en-US" sz="1400" b="0" dirty="0" smtClean="0">
                          <a:solidFill>
                            <a:srgbClr val="FF0000"/>
                          </a:solidFill>
                        </a:rPr>
                        <a:t>21.2</a:t>
                      </a:r>
                      <a:endParaRPr lang="en-US" sz="1400" b="0" dirty="0">
                        <a:solidFill>
                          <a:srgbClr val="FF0000"/>
                        </a:solidFill>
                      </a:endParaRPr>
                    </a:p>
                  </a:txBody>
                  <a:tcPr anchor="ctr"/>
                </a:tc>
                <a:tc>
                  <a:txBody>
                    <a:bodyPr/>
                    <a:lstStyle/>
                    <a:p>
                      <a:pPr>
                        <a:lnSpc>
                          <a:spcPts val="1180"/>
                        </a:lnSpc>
                      </a:pPr>
                      <a:r>
                        <a:rPr lang="en-US" sz="1400" b="0" dirty="0" smtClean="0">
                          <a:solidFill>
                            <a:srgbClr val="FF0000"/>
                          </a:solidFill>
                        </a:rPr>
                        <a:t>15.4</a:t>
                      </a:r>
                      <a:endParaRPr lang="en-US" sz="1400" b="0" dirty="0">
                        <a:solidFill>
                          <a:srgbClr val="FF0000"/>
                        </a:solidFill>
                      </a:endParaRPr>
                    </a:p>
                  </a:txBody>
                  <a:tcPr anchor="ctr"/>
                </a:tc>
                <a:tc>
                  <a:txBody>
                    <a:bodyPr/>
                    <a:lstStyle/>
                    <a:p>
                      <a:pPr>
                        <a:lnSpc>
                          <a:spcPts val="1180"/>
                        </a:lnSpc>
                      </a:pPr>
                      <a:r>
                        <a:rPr lang="en-US" sz="1400" b="0" dirty="0" smtClean="0">
                          <a:solidFill>
                            <a:srgbClr val="FF0000"/>
                          </a:solidFill>
                        </a:rPr>
                        <a:t>11.3</a:t>
                      </a:r>
                      <a:endParaRPr lang="en-US" sz="1400" b="0" dirty="0">
                        <a:solidFill>
                          <a:srgbClr val="FF0000"/>
                        </a:solidFill>
                      </a:endParaRPr>
                    </a:p>
                  </a:txBody>
                  <a:tcPr anchor="ctr"/>
                </a:tc>
                <a:tc>
                  <a:txBody>
                    <a:bodyPr/>
                    <a:lstStyle/>
                    <a:p>
                      <a:pPr>
                        <a:lnSpc>
                          <a:spcPts val="1180"/>
                        </a:lnSpc>
                      </a:pPr>
                      <a:r>
                        <a:rPr lang="en-US" sz="1400" b="0" dirty="0" smtClean="0">
                          <a:solidFill>
                            <a:srgbClr val="FF0000"/>
                          </a:solidFill>
                        </a:rPr>
                        <a:t>7.5</a:t>
                      </a:r>
                      <a:endParaRPr lang="en-US" sz="1400" b="0" dirty="0">
                        <a:solidFill>
                          <a:srgbClr val="FF0000"/>
                        </a:solidFill>
                      </a:endParaRPr>
                    </a:p>
                  </a:txBody>
                  <a:tcPr anchor="ctr"/>
                </a:tc>
                <a:tc>
                  <a:txBody>
                    <a:bodyPr/>
                    <a:lstStyle/>
                    <a:p>
                      <a:pPr>
                        <a:lnSpc>
                          <a:spcPts val="1180"/>
                        </a:lnSpc>
                      </a:pPr>
                      <a:r>
                        <a:rPr lang="en-US" sz="1400" dirty="0" err="1" smtClean="0"/>
                        <a:t>ev</a:t>
                      </a:r>
                      <a:r>
                        <a:rPr lang="en-US" sz="1400" dirty="0" smtClean="0"/>
                        <a:t>/year</a:t>
                      </a:r>
                      <a:endParaRPr lang="en-US" sz="1400" dirty="0"/>
                    </a:p>
                  </a:txBody>
                  <a:tcPr anchor="ctr"/>
                </a:tc>
              </a:tr>
              <a:tr h="204216">
                <a:tc gridSpan="2">
                  <a:txBody>
                    <a:bodyPr/>
                    <a:lstStyle/>
                    <a:p>
                      <a:pPr marL="0" marR="0" indent="0" algn="l" defTabSz="457200" rtl="0" eaLnBrk="1" fontAlgn="auto" latinLnBrk="0" hangingPunct="1">
                        <a:lnSpc>
                          <a:spcPts val="1180"/>
                        </a:lnSpc>
                        <a:spcBef>
                          <a:spcPts val="0"/>
                        </a:spcBef>
                        <a:spcAft>
                          <a:spcPts val="0"/>
                        </a:spcAft>
                        <a:buClrTx/>
                        <a:buSzTx/>
                        <a:buFontTx/>
                        <a:buNone/>
                        <a:tabLst/>
                        <a:defRPr/>
                      </a:pPr>
                      <a:r>
                        <a:rPr lang="en-US" sz="1400" b="0" dirty="0" smtClean="0">
                          <a:solidFill>
                            <a:srgbClr val="FF0000"/>
                          </a:solidFill>
                        </a:rPr>
                        <a:t>Rate of 39Ar</a:t>
                      </a:r>
                      <a:r>
                        <a:rPr lang="en-US" sz="1400" b="0" baseline="0" dirty="0" smtClean="0">
                          <a:solidFill>
                            <a:srgbClr val="FF0000"/>
                          </a:solidFill>
                        </a:rPr>
                        <a:t> in 10 ton </a:t>
                      </a:r>
                      <a:r>
                        <a:rPr lang="en-US" sz="1400" b="0" baseline="0" dirty="0" err="1" smtClean="0">
                          <a:solidFill>
                            <a:srgbClr val="FF0000"/>
                          </a:solidFill>
                        </a:rPr>
                        <a:t>WArP</a:t>
                      </a:r>
                      <a:r>
                        <a:rPr lang="en-US" sz="1400" b="0" baseline="0" dirty="0" smtClean="0">
                          <a:solidFill>
                            <a:srgbClr val="FF0000"/>
                          </a:solidFill>
                        </a:rPr>
                        <a:t> @ 20keVe &lt; E &lt; 40keVe</a:t>
                      </a:r>
                      <a:endParaRPr lang="en-US" sz="1400" b="0" dirty="0">
                        <a:solidFill>
                          <a:srgbClr val="FF0000"/>
                        </a:solidFill>
                      </a:endParaRPr>
                    </a:p>
                  </a:txBody>
                  <a:tcPr anchor="ctr"/>
                </a:tc>
                <a:tc hMerge="1">
                  <a:txBody>
                    <a:bodyPr/>
                    <a:lstStyle/>
                    <a:p>
                      <a:pPr>
                        <a:lnSpc>
                          <a:spcPts val="1180"/>
                        </a:lnSpc>
                      </a:pPr>
                      <a:endParaRPr lang="en-US" sz="1400" b="1" dirty="0">
                        <a:solidFill>
                          <a:srgbClr val="FF0000"/>
                        </a:solidFill>
                      </a:endParaRPr>
                    </a:p>
                  </a:txBody>
                  <a:tcPr anchor="ctr"/>
                </a:tc>
                <a:tc gridSpan="3">
                  <a:txBody>
                    <a:bodyPr/>
                    <a:lstStyle/>
                    <a:p>
                      <a:pPr algn="ctr">
                        <a:lnSpc>
                          <a:spcPts val="1180"/>
                        </a:lnSpc>
                      </a:pPr>
                      <a:r>
                        <a:rPr lang="en-US" sz="1400" b="0" dirty="0" smtClean="0">
                          <a:solidFill>
                            <a:srgbClr val="FF0000"/>
                          </a:solidFill>
                        </a:rPr>
                        <a:t>1.1 E 10</a:t>
                      </a:r>
                      <a:endParaRPr lang="en-US" sz="1400" b="0" dirty="0">
                        <a:solidFill>
                          <a:srgbClr val="FF0000"/>
                        </a:solidFill>
                      </a:endParaRPr>
                    </a:p>
                  </a:txBody>
                  <a:tcPr anchor="ctr"/>
                </a:tc>
                <a:tc hMerge="1">
                  <a:txBody>
                    <a:bodyPr/>
                    <a:lstStyle/>
                    <a:p>
                      <a:pPr>
                        <a:lnSpc>
                          <a:spcPts val="1180"/>
                        </a:lnSpc>
                      </a:pPr>
                      <a:endParaRPr lang="en-US" sz="1400" b="1" dirty="0">
                        <a:solidFill>
                          <a:srgbClr val="FF0000"/>
                        </a:solidFill>
                      </a:endParaRPr>
                    </a:p>
                  </a:txBody>
                  <a:tcPr anchor="ctr"/>
                </a:tc>
                <a:tc hMerge="1">
                  <a:txBody>
                    <a:bodyPr/>
                    <a:lstStyle/>
                    <a:p>
                      <a:pPr>
                        <a:lnSpc>
                          <a:spcPts val="1180"/>
                        </a:lnSpc>
                      </a:pPr>
                      <a:endParaRPr lang="en-US" sz="1400" b="1" dirty="0">
                        <a:solidFill>
                          <a:srgbClr val="FF0000"/>
                        </a:solidFill>
                      </a:endParaRPr>
                    </a:p>
                  </a:txBody>
                  <a:tcPr anchor="ctr"/>
                </a:tc>
                <a:tc>
                  <a:txBody>
                    <a:bodyPr/>
                    <a:lstStyle/>
                    <a:p>
                      <a:pPr>
                        <a:lnSpc>
                          <a:spcPts val="1180"/>
                        </a:lnSpc>
                      </a:pPr>
                      <a:r>
                        <a:rPr lang="en-US" sz="1400" dirty="0" err="1" smtClean="0"/>
                        <a:t>ev</a:t>
                      </a:r>
                      <a:r>
                        <a:rPr lang="en-US" sz="1400" dirty="0" smtClean="0"/>
                        <a:t>/year</a:t>
                      </a:r>
                      <a:endParaRPr lang="en-US" sz="1400" dirty="0"/>
                    </a:p>
                  </a:txBody>
                  <a:tcPr anchor="ctr"/>
                </a:tc>
              </a:tr>
            </a:tbl>
          </a:graphicData>
        </a:graphic>
      </p:graphicFrame>
      <p:sp>
        <p:nvSpPr>
          <p:cNvPr id="48131" name="Slide Number Placeholder 2"/>
          <p:cNvSpPr>
            <a:spLocks noGrp="1"/>
          </p:cNvSpPr>
          <p:nvPr>
            <p:ph type="sldNum" sz="quarter" idx="11"/>
          </p:nvPr>
        </p:nvSpPr>
        <p:spPr bwMode="auto">
          <a:xfrm>
            <a:off x="6553200" y="6492875"/>
            <a:ext cx="2133600" cy="365125"/>
          </a:xfrm>
          <a:noFill/>
          <a:ln>
            <a:miter lim="800000"/>
            <a:headEnd/>
            <a:tailEnd/>
          </a:ln>
        </p:spPr>
        <p:txBody>
          <a:bodyPr wrap="square" numCol="1" anchorCtr="0" compatLnSpc="1">
            <a:prstTxWarp prst="textNoShape">
              <a:avLst/>
            </a:prstTxWarp>
          </a:bodyPr>
          <a:lstStyle/>
          <a:p>
            <a:fld id="{9197C13F-6941-CF48-B864-F8A9589F8E49}" type="slidenum">
              <a:rPr lang="en-US" smtClean="0"/>
              <a:pPr/>
              <a:t>25</a:t>
            </a:fld>
            <a:endParaRPr lang="en-US" smtClean="0"/>
          </a:p>
        </p:txBody>
      </p:sp>
      <p:sp>
        <p:nvSpPr>
          <p:cNvPr id="48132" name="Footer Placeholder 3"/>
          <p:cNvSpPr>
            <a:spLocks noGrp="1"/>
          </p:cNvSpPr>
          <p:nvPr>
            <p:ph type="ftr" sz="quarter" idx="10"/>
          </p:nvPr>
        </p:nvSpPr>
        <p:spPr bwMode="auto">
          <a:xfrm>
            <a:off x="457200" y="6481763"/>
            <a:ext cx="6477000" cy="365125"/>
          </a:xfrm>
          <a:noFill/>
          <a:ln>
            <a:miter lim="800000"/>
            <a:headEnd/>
            <a:tailEnd/>
          </a:ln>
        </p:spPr>
        <p:txBody>
          <a:bodyPr/>
          <a:lstStyle/>
          <a:p>
            <a:r>
              <a:rPr lang="en-US" smtClean="0"/>
              <a:t>Claudio Montanari - The  WArP  Experiment – GLA2011 – June 8, 2011</a:t>
            </a: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CE9F6857-B905-8C46-9645-4CBB316069E4}" type="slidenum">
              <a:rPr lang="en-US" smtClean="0"/>
              <a:pPr/>
              <a:t>26</a:t>
            </a:fld>
            <a:endParaRPr lang="en-US" smtClean="0"/>
          </a:p>
        </p:txBody>
      </p:sp>
      <p:sp>
        <p:nvSpPr>
          <p:cNvPr id="49155" name="Rectangle 2"/>
          <p:cNvSpPr>
            <a:spLocks noGrp="1" noChangeArrowheads="1"/>
          </p:cNvSpPr>
          <p:nvPr>
            <p:ph type="title" idx="4294967295"/>
          </p:nvPr>
        </p:nvSpPr>
        <p:spPr>
          <a:xfrm>
            <a:off x="892175" y="152400"/>
            <a:ext cx="7358063" cy="609600"/>
          </a:xfrm>
        </p:spPr>
        <p:txBody>
          <a:bodyPr rIns="0"/>
          <a:lstStyle/>
          <a:p>
            <a:pPr eaLnBrk="1" hangingPunct="1"/>
            <a:r>
              <a:rPr lang="en-US" sz="3200" smtClean="0">
                <a:solidFill>
                  <a:srgbClr val="FA100F"/>
                </a:solidFill>
              </a:rPr>
              <a:t>WArP-100 Possible Upgrade</a:t>
            </a:r>
            <a:endParaRPr lang="en-US" sz="3200" smtClean="0">
              <a:solidFill>
                <a:srgbClr val="FA100F"/>
              </a:solidFill>
              <a:ea typeface="ヒラギノ角ゴ Pro W6" charset="-128"/>
              <a:cs typeface="ヒラギノ角ゴ Pro W6" charset="-128"/>
            </a:endParaRPr>
          </a:p>
        </p:txBody>
      </p:sp>
      <p:sp>
        <p:nvSpPr>
          <p:cNvPr id="86020" name="Rectangle 3"/>
          <p:cNvSpPr>
            <a:spLocks noGrp="1" noChangeArrowheads="1"/>
          </p:cNvSpPr>
          <p:nvPr>
            <p:ph type="body" idx="4294967295"/>
          </p:nvPr>
        </p:nvSpPr>
        <p:spPr>
          <a:xfrm>
            <a:off x="304800" y="762000"/>
            <a:ext cx="8610600" cy="5715000"/>
          </a:xfrm>
        </p:spPr>
        <p:txBody>
          <a:bodyPr rIns="35717" rtlCol="0">
            <a:normAutofit/>
          </a:bodyPr>
          <a:lstStyle/>
          <a:p>
            <a:pPr marL="349250" indent="-349250" eaLnBrk="1" fontAlgn="auto" hangingPunct="1">
              <a:lnSpc>
                <a:spcPct val="95000"/>
              </a:lnSpc>
              <a:spcBef>
                <a:spcPct val="0"/>
              </a:spcBef>
              <a:spcAft>
                <a:spcPct val="35000"/>
              </a:spcAft>
              <a:buFont typeface="Arial"/>
              <a:buChar char="•"/>
              <a:defRPr/>
            </a:pPr>
            <a:r>
              <a:rPr lang="en-US" sz="1800" dirty="0" smtClean="0">
                <a:ea typeface="+mn-ea"/>
                <a:cs typeface="+mn-cs"/>
              </a:rPr>
              <a:t>Within the </a:t>
            </a:r>
            <a:r>
              <a:rPr lang="en-US" sz="1800" dirty="0" err="1" smtClean="0">
                <a:ea typeface="+mn-ea"/>
                <a:cs typeface="+mn-cs"/>
              </a:rPr>
              <a:t>WArP</a:t>
            </a:r>
            <a:r>
              <a:rPr lang="en-US" sz="1800" dirty="0" smtClean="0">
                <a:ea typeface="+mn-ea"/>
                <a:cs typeface="+mn-cs"/>
              </a:rPr>
              <a:t> R&amp;D activities a new generation of high Quantum Efficiency </a:t>
            </a:r>
            <a:r>
              <a:rPr lang="en-US" sz="1800" dirty="0" err="1" smtClean="0">
                <a:ea typeface="+mn-ea"/>
                <a:cs typeface="+mn-cs"/>
              </a:rPr>
              <a:t>PMTs</a:t>
            </a:r>
            <a:r>
              <a:rPr lang="en-US" sz="1800" dirty="0" smtClean="0">
                <a:ea typeface="+mn-ea"/>
                <a:cs typeface="+mn-cs"/>
              </a:rPr>
              <a:t>, working at </a:t>
            </a:r>
            <a:r>
              <a:rPr lang="en-US" sz="1800" dirty="0" err="1" smtClean="0">
                <a:ea typeface="+mn-ea"/>
                <a:cs typeface="+mn-cs"/>
              </a:rPr>
              <a:t>LAr</a:t>
            </a:r>
            <a:r>
              <a:rPr lang="en-US" sz="1800" dirty="0" smtClean="0">
                <a:ea typeface="+mn-ea"/>
                <a:cs typeface="+mn-cs"/>
              </a:rPr>
              <a:t> temperature, from Hamamatsu, have been extensively tested.</a:t>
            </a:r>
          </a:p>
          <a:p>
            <a:pPr marL="349250" indent="-349250" eaLnBrk="1" fontAlgn="auto" hangingPunct="1">
              <a:lnSpc>
                <a:spcPct val="95000"/>
              </a:lnSpc>
              <a:spcBef>
                <a:spcPct val="0"/>
              </a:spcBef>
              <a:spcAft>
                <a:spcPct val="35000"/>
              </a:spcAft>
              <a:buFont typeface="Arial"/>
              <a:buChar char="•"/>
              <a:defRPr/>
            </a:pPr>
            <a:r>
              <a:rPr lang="en-US" sz="1800" dirty="0" smtClean="0">
                <a:ea typeface="+mn-ea"/>
                <a:cs typeface="+mn-cs"/>
              </a:rPr>
              <a:t>Results obtained in the 2.3 liters prototype have shown very good performance yielding a light collection exceeding 6 </a:t>
            </a:r>
            <a:r>
              <a:rPr lang="en-US" sz="1800" dirty="0" err="1" smtClean="0">
                <a:ea typeface="+mn-ea"/>
                <a:cs typeface="+mn-cs"/>
              </a:rPr>
              <a:t>phel/keV</a:t>
            </a:r>
            <a:r>
              <a:rPr lang="en-US" sz="1800" dirty="0" smtClean="0">
                <a:ea typeface="+mn-ea"/>
                <a:cs typeface="+mn-cs"/>
              </a:rPr>
              <a:t>, with a photocathode coverage similar to the one of the 100 liters inner detector and working in single phase mode, in several consecutive runs.</a:t>
            </a:r>
          </a:p>
          <a:p>
            <a:pPr marL="349250" indent="-349250" eaLnBrk="1" fontAlgn="auto" hangingPunct="1">
              <a:lnSpc>
                <a:spcPct val="95000"/>
              </a:lnSpc>
              <a:spcBef>
                <a:spcPct val="0"/>
              </a:spcBef>
              <a:spcAft>
                <a:spcPct val="35000"/>
              </a:spcAft>
              <a:buFont typeface="Arial"/>
              <a:buChar char="•"/>
              <a:defRPr/>
            </a:pPr>
            <a:r>
              <a:rPr lang="en-US" sz="1800" dirty="0" smtClean="0">
                <a:ea typeface="+mn-ea"/>
                <a:cs typeface="+mn-cs"/>
              </a:rPr>
              <a:t>A set of 40 of this new generation </a:t>
            </a:r>
            <a:r>
              <a:rPr lang="en-US" sz="1800" dirty="0" err="1" smtClean="0">
                <a:ea typeface="+mn-ea"/>
                <a:cs typeface="+mn-cs"/>
              </a:rPr>
              <a:t>PMTs</a:t>
            </a:r>
            <a:r>
              <a:rPr lang="en-US" sz="1800" dirty="0" smtClean="0">
                <a:ea typeface="+mn-ea"/>
                <a:cs typeface="+mn-cs"/>
              </a:rPr>
              <a:t> could be used as a replacement for those presently installed in the 100 liters inner detector. The possibility to roughly double the photocathode coverage by placing an array of phototubes at the bottom of the double phase camber is also being considered.</a:t>
            </a:r>
          </a:p>
          <a:p>
            <a:pPr marL="349250" indent="-349250" eaLnBrk="1" fontAlgn="auto" hangingPunct="1">
              <a:lnSpc>
                <a:spcPct val="95000"/>
              </a:lnSpc>
              <a:spcBef>
                <a:spcPct val="0"/>
              </a:spcBef>
              <a:spcAft>
                <a:spcPct val="35000"/>
              </a:spcAft>
              <a:buFont typeface="Arial"/>
              <a:buChar char="•"/>
              <a:defRPr/>
            </a:pPr>
            <a:r>
              <a:rPr lang="en-US" sz="1800" dirty="0" smtClean="0">
                <a:ea typeface="+mn-ea"/>
                <a:cs typeface="+mn-cs"/>
              </a:rPr>
              <a:t>This upgrade could take place at the end of the present 100 liters run, and should bring the light yield in the range of 5 photoelectrons/</a:t>
            </a:r>
            <a:r>
              <a:rPr lang="en-US" sz="1800" dirty="0" err="1" smtClean="0">
                <a:ea typeface="+mn-ea"/>
                <a:cs typeface="+mn-cs"/>
              </a:rPr>
              <a:t>keV</a:t>
            </a:r>
            <a:r>
              <a:rPr lang="en-US" sz="1800" dirty="0" smtClean="0">
                <a:ea typeface="+mn-ea"/>
                <a:cs typeface="+mn-cs"/>
              </a:rPr>
              <a:t> or better.</a:t>
            </a:r>
          </a:p>
          <a:p>
            <a:pPr marL="349250" indent="-349250" eaLnBrk="1" fontAlgn="auto" hangingPunct="1">
              <a:lnSpc>
                <a:spcPct val="95000"/>
              </a:lnSpc>
              <a:spcBef>
                <a:spcPct val="0"/>
              </a:spcBef>
              <a:spcAft>
                <a:spcPct val="35000"/>
              </a:spcAft>
              <a:buFont typeface="Arial"/>
              <a:buChar char="•"/>
              <a:defRPr/>
            </a:pPr>
            <a:r>
              <a:rPr lang="en-US" sz="1800" dirty="0" smtClean="0">
                <a:ea typeface="+mn-ea"/>
                <a:cs typeface="+mn-cs"/>
              </a:rPr>
              <a:t>This will allow to significantly lower the detector threshold and to increase the rejection power for betas and gammas by several orders of magnitude.</a:t>
            </a:r>
          </a:p>
        </p:txBody>
      </p:sp>
      <p:sp>
        <p:nvSpPr>
          <p:cNvPr id="49157" name="Footer Placeholder 3"/>
          <p:cNvSpPr>
            <a:spLocks noGrp="1"/>
          </p:cNvSpPr>
          <p:nvPr>
            <p:ph type="ftr" sz="quarter" idx="10"/>
          </p:nvPr>
        </p:nvSpPr>
        <p:spPr bwMode="auto">
          <a:xfrm>
            <a:off x="457200" y="6356350"/>
            <a:ext cx="6477000" cy="365125"/>
          </a:xfrm>
          <a:noFill/>
          <a:ln>
            <a:miter lim="800000"/>
            <a:headEnd/>
            <a:tailEnd/>
          </a:ln>
        </p:spPr>
        <p:txBody>
          <a:bodyPr/>
          <a:lstStyle/>
          <a:p>
            <a:r>
              <a:rPr lang="en-US" smtClean="0"/>
              <a:t>Claudio Montanari - The  WArP  Experiment – GLA2011 – June 8, 2011</a:t>
            </a:r>
            <a:endParaRPr lang="en-US"/>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98DE13A2-E1B4-FA46-985C-7FFC73C14C6B}" type="slidenum">
              <a:rPr lang="en-US" smtClean="0"/>
              <a:pPr/>
              <a:t>27</a:t>
            </a:fld>
            <a:endParaRPr lang="en-US" smtClean="0"/>
          </a:p>
        </p:txBody>
      </p:sp>
      <p:sp>
        <p:nvSpPr>
          <p:cNvPr id="51203" name="Rectangle 2"/>
          <p:cNvSpPr>
            <a:spLocks noGrp="1" noChangeArrowheads="1"/>
          </p:cNvSpPr>
          <p:nvPr>
            <p:ph type="title" idx="4294967295"/>
          </p:nvPr>
        </p:nvSpPr>
        <p:spPr>
          <a:xfrm>
            <a:off x="892175" y="95250"/>
            <a:ext cx="7358063" cy="762000"/>
          </a:xfrm>
        </p:spPr>
        <p:txBody>
          <a:bodyPr rIns="0"/>
          <a:lstStyle/>
          <a:p>
            <a:pPr eaLnBrk="1" hangingPunct="1"/>
            <a:r>
              <a:rPr lang="en-US" sz="4200" smtClean="0">
                <a:solidFill>
                  <a:srgbClr val="FA100F"/>
                </a:solidFill>
              </a:rPr>
              <a:t>Conclusions</a:t>
            </a:r>
            <a:endParaRPr lang="en-US" sz="4200" smtClean="0">
              <a:solidFill>
                <a:srgbClr val="FA100F"/>
              </a:solidFill>
              <a:ea typeface="ヒラギノ角ゴ Pro W6" charset="-128"/>
              <a:cs typeface="ヒラギノ角ゴ Pro W6" charset="-128"/>
            </a:endParaRPr>
          </a:p>
        </p:txBody>
      </p:sp>
      <p:sp>
        <p:nvSpPr>
          <p:cNvPr id="86020" name="Rectangle 3"/>
          <p:cNvSpPr>
            <a:spLocks noGrp="1" noChangeArrowheads="1"/>
          </p:cNvSpPr>
          <p:nvPr>
            <p:ph type="body" idx="4294967295"/>
          </p:nvPr>
        </p:nvSpPr>
        <p:spPr>
          <a:xfrm>
            <a:off x="304800" y="985838"/>
            <a:ext cx="8683625" cy="5514975"/>
          </a:xfrm>
        </p:spPr>
        <p:txBody>
          <a:bodyPr rIns="35717" rtlCol="0">
            <a:normAutofit fontScale="92500"/>
          </a:bodyPr>
          <a:lstStyle/>
          <a:p>
            <a:pPr marL="349250" indent="-349250" eaLnBrk="1" fontAlgn="auto" hangingPunct="1">
              <a:lnSpc>
                <a:spcPct val="95000"/>
              </a:lnSpc>
              <a:spcBef>
                <a:spcPct val="0"/>
              </a:spcBef>
              <a:spcAft>
                <a:spcPct val="35000"/>
              </a:spcAft>
              <a:buFont typeface="Arial"/>
              <a:buChar char="•"/>
              <a:defRPr/>
            </a:pPr>
            <a:r>
              <a:rPr lang="en-US" sz="1800" dirty="0" smtClean="0">
                <a:ea typeface="+mn-ea"/>
                <a:cs typeface="+mn-cs"/>
              </a:rPr>
              <a:t>In 2009 and 2010 the 100 liters detector has undergone two technical runs that lasted about three months. Both runs have been terminated due to the failure of the HV system for the drift field. The second failure was most likely an consequence of the first one that was not detected when the detector was opened the first time.</a:t>
            </a:r>
          </a:p>
          <a:p>
            <a:pPr marL="349250" indent="-349250" eaLnBrk="1" fontAlgn="auto" hangingPunct="1">
              <a:lnSpc>
                <a:spcPct val="95000"/>
              </a:lnSpc>
              <a:spcBef>
                <a:spcPct val="0"/>
              </a:spcBef>
              <a:spcAft>
                <a:spcPct val="35000"/>
              </a:spcAft>
              <a:buFont typeface="Arial"/>
              <a:buChar char="•"/>
              <a:defRPr/>
            </a:pPr>
            <a:r>
              <a:rPr lang="en-US" sz="1800" dirty="0" smtClean="0">
                <a:ea typeface="Arial" charset="0"/>
                <a:cs typeface="Arial" charset="0"/>
              </a:rPr>
              <a:t>With the exception of the failure of the HV system, the detector performances recorded in the two runs were in agreement with expectations from the results of our prototypes and considered as suitable for a physics run.</a:t>
            </a:r>
            <a:endParaRPr lang="en-US" sz="1800" dirty="0" smtClean="0">
              <a:ea typeface="+mn-ea"/>
              <a:cs typeface="+mn-cs"/>
            </a:endParaRPr>
          </a:p>
          <a:p>
            <a:pPr marL="349250" indent="-349250" eaLnBrk="1" fontAlgn="auto" hangingPunct="1">
              <a:lnSpc>
                <a:spcPct val="95000"/>
              </a:lnSpc>
              <a:spcBef>
                <a:spcPct val="0"/>
              </a:spcBef>
              <a:spcAft>
                <a:spcPct val="35000"/>
              </a:spcAft>
              <a:buFont typeface="Arial"/>
              <a:buChar char="•"/>
              <a:defRPr/>
            </a:pPr>
            <a:r>
              <a:rPr lang="en-US" sz="1800" dirty="0" smtClean="0">
                <a:ea typeface="+mn-ea"/>
                <a:cs typeface="+mn-cs"/>
              </a:rPr>
              <a:t>The </a:t>
            </a:r>
            <a:r>
              <a:rPr lang="en-US" sz="1800" dirty="0" err="1" smtClean="0">
                <a:ea typeface="+mn-ea"/>
                <a:cs typeface="+mn-cs"/>
              </a:rPr>
              <a:t>WArP</a:t>
            </a:r>
            <a:r>
              <a:rPr lang="en-US" sz="1800" dirty="0" smtClean="0">
                <a:ea typeface="+mn-ea"/>
                <a:cs typeface="+mn-cs"/>
              </a:rPr>
              <a:t> design was examined by an International Review Committee between November 2010 and January 2011. Following some recommendations from the Committee, the </a:t>
            </a:r>
            <a:r>
              <a:rPr lang="en-US" sz="1800" dirty="0" err="1" smtClean="0">
                <a:ea typeface="+mn-ea"/>
                <a:cs typeface="+mn-cs"/>
              </a:rPr>
              <a:t>WArP</a:t>
            </a:r>
            <a:r>
              <a:rPr lang="en-US" sz="1800" dirty="0" smtClean="0">
                <a:ea typeface="+mn-ea"/>
                <a:cs typeface="+mn-cs"/>
              </a:rPr>
              <a:t> </a:t>
            </a:r>
            <a:r>
              <a:rPr lang="en-US" sz="1800" dirty="0" err="1" smtClean="0">
                <a:ea typeface="+mn-ea"/>
                <a:cs typeface="+mn-cs"/>
              </a:rPr>
              <a:t>programme</a:t>
            </a:r>
            <a:r>
              <a:rPr lang="en-US" sz="1800" dirty="0" smtClean="0">
                <a:ea typeface="+mn-ea"/>
                <a:cs typeface="+mn-cs"/>
              </a:rPr>
              <a:t> restarted at the beginning of 2011.</a:t>
            </a:r>
          </a:p>
          <a:p>
            <a:pPr marL="349250" indent="-349250" eaLnBrk="1" fontAlgn="auto" hangingPunct="1">
              <a:lnSpc>
                <a:spcPct val="95000"/>
              </a:lnSpc>
              <a:spcBef>
                <a:spcPct val="0"/>
              </a:spcBef>
              <a:spcAft>
                <a:spcPct val="35000"/>
              </a:spcAft>
              <a:buFont typeface="Arial"/>
              <a:buChar char="•"/>
              <a:defRPr/>
            </a:pPr>
            <a:r>
              <a:rPr lang="en-US" sz="1800" dirty="0" smtClean="0">
                <a:ea typeface="+mn-ea"/>
                <a:cs typeface="+mn-cs"/>
              </a:rPr>
              <a:t>After some modifications and repairs (HV distribution system, </a:t>
            </a:r>
            <a:r>
              <a:rPr lang="en-US" sz="1800" dirty="0" err="1" smtClean="0">
                <a:ea typeface="+mn-ea"/>
                <a:cs typeface="+mn-cs"/>
              </a:rPr>
              <a:t>PMTs</a:t>
            </a:r>
            <a:r>
              <a:rPr lang="en-US" sz="1800" dirty="0" smtClean="0">
                <a:ea typeface="+mn-ea"/>
                <a:cs typeface="+mn-cs"/>
              </a:rPr>
              <a:t> optical shielding, </a:t>
            </a:r>
            <a:r>
              <a:rPr lang="en-US" sz="1800" dirty="0" err="1" smtClean="0">
                <a:ea typeface="+mn-ea"/>
                <a:cs typeface="+mn-cs"/>
              </a:rPr>
              <a:t>GAr</a:t>
            </a:r>
            <a:r>
              <a:rPr lang="en-US" sz="1800" dirty="0" smtClean="0">
                <a:ea typeface="+mn-ea"/>
                <a:cs typeface="+mn-cs"/>
              </a:rPr>
              <a:t> recirculation transfer lines, active shield electronics), the 100 liters detector started the re-</a:t>
            </a:r>
            <a:r>
              <a:rPr lang="en-US" sz="1800" dirty="0" err="1" smtClean="0">
                <a:ea typeface="+mn-ea"/>
                <a:cs typeface="+mn-cs"/>
              </a:rPr>
              <a:t>commissiong</a:t>
            </a:r>
            <a:r>
              <a:rPr lang="en-US" sz="1800" dirty="0" smtClean="0">
                <a:ea typeface="+mn-ea"/>
                <a:cs typeface="+mn-cs"/>
              </a:rPr>
              <a:t> phase.</a:t>
            </a:r>
          </a:p>
          <a:p>
            <a:pPr marL="349250" indent="-349250" eaLnBrk="1" fontAlgn="auto" hangingPunct="1">
              <a:lnSpc>
                <a:spcPct val="95000"/>
              </a:lnSpc>
              <a:spcBef>
                <a:spcPct val="0"/>
              </a:spcBef>
              <a:spcAft>
                <a:spcPct val="35000"/>
              </a:spcAft>
              <a:buFont typeface="Arial"/>
              <a:buChar char="•"/>
              <a:defRPr/>
            </a:pPr>
            <a:r>
              <a:rPr lang="en-US" sz="1800" dirty="0" smtClean="0">
                <a:ea typeface="+mn-ea"/>
                <a:cs typeface="+mn-cs"/>
              </a:rPr>
              <a:t>A new filling of the detector with ultra-purified </a:t>
            </a:r>
            <a:r>
              <a:rPr lang="en-US" sz="1800" dirty="0" err="1" smtClean="0">
                <a:ea typeface="+mn-ea"/>
                <a:cs typeface="+mn-cs"/>
              </a:rPr>
              <a:t>LAr</a:t>
            </a:r>
            <a:r>
              <a:rPr lang="en-US" sz="1800" dirty="0" smtClean="0">
                <a:ea typeface="+mn-ea"/>
                <a:cs typeface="+mn-cs"/>
              </a:rPr>
              <a:t> was completed on June 1</a:t>
            </a:r>
            <a:r>
              <a:rPr lang="en-US" sz="1800" baseline="30000" dirty="0" smtClean="0">
                <a:ea typeface="+mn-ea"/>
                <a:cs typeface="+mn-cs"/>
              </a:rPr>
              <a:t>st</a:t>
            </a:r>
            <a:r>
              <a:rPr lang="en-US" sz="1800" dirty="0" smtClean="0">
                <a:ea typeface="+mn-ea"/>
                <a:cs typeface="+mn-cs"/>
              </a:rPr>
              <a:t>, 2011.</a:t>
            </a:r>
          </a:p>
          <a:p>
            <a:pPr marL="349250" indent="-349250" eaLnBrk="1" fontAlgn="auto" hangingPunct="1">
              <a:lnSpc>
                <a:spcPct val="95000"/>
              </a:lnSpc>
              <a:spcBef>
                <a:spcPct val="0"/>
              </a:spcBef>
              <a:spcAft>
                <a:spcPct val="35000"/>
              </a:spcAft>
              <a:buFont typeface="Arial"/>
              <a:buChar char="•"/>
              <a:defRPr/>
            </a:pPr>
            <a:r>
              <a:rPr lang="en-US" sz="1800" dirty="0" smtClean="0">
                <a:ea typeface="+mn-ea"/>
                <a:cs typeface="+mn-cs"/>
              </a:rPr>
              <a:t>The detector is presently coming back to operation.</a:t>
            </a:r>
          </a:p>
          <a:p>
            <a:pPr marL="349250" indent="-349250" eaLnBrk="1" fontAlgn="auto" hangingPunct="1">
              <a:lnSpc>
                <a:spcPct val="95000"/>
              </a:lnSpc>
              <a:spcBef>
                <a:spcPct val="0"/>
              </a:spcBef>
              <a:spcAft>
                <a:spcPct val="35000"/>
              </a:spcAft>
              <a:buFont typeface="Arial"/>
              <a:buChar char="•"/>
              <a:defRPr/>
            </a:pPr>
            <a:r>
              <a:rPr lang="en-US" sz="1800" dirty="0" smtClean="0">
                <a:ea typeface="+mn-ea"/>
                <a:cs typeface="+mn-cs"/>
              </a:rPr>
              <a:t>A new technical run is expected for the next three months.</a:t>
            </a:r>
          </a:p>
          <a:p>
            <a:pPr marL="349250" indent="-349250" eaLnBrk="1" fontAlgn="auto" hangingPunct="1">
              <a:lnSpc>
                <a:spcPct val="95000"/>
              </a:lnSpc>
              <a:spcBef>
                <a:spcPct val="0"/>
              </a:spcBef>
              <a:spcAft>
                <a:spcPct val="35000"/>
              </a:spcAft>
              <a:buFont typeface="Arial"/>
              <a:buChar char="•"/>
              <a:defRPr/>
            </a:pPr>
            <a:r>
              <a:rPr lang="en-US" sz="1800" dirty="0" smtClean="0">
                <a:ea typeface="+mn-ea"/>
                <a:cs typeface="+mn-cs"/>
              </a:rPr>
              <a:t>Extension of the run and possible future upgrades will be discussed</a:t>
            </a:r>
            <a:r>
              <a:rPr lang="en-US" sz="1800" dirty="0" smtClean="0">
                <a:ea typeface="+mn-ea"/>
                <a:cs typeface="+mn-cs"/>
              </a:rPr>
              <a:t> after the </a:t>
            </a:r>
            <a:r>
              <a:rPr lang="en-US" sz="1800" dirty="0" smtClean="0">
                <a:ea typeface="+mn-ea"/>
                <a:cs typeface="+mn-cs"/>
              </a:rPr>
              <a:t>results of the technical run.</a:t>
            </a:r>
          </a:p>
          <a:p>
            <a:pPr marL="349250" indent="-349250" eaLnBrk="1" fontAlgn="auto" hangingPunct="1">
              <a:lnSpc>
                <a:spcPct val="95000"/>
              </a:lnSpc>
              <a:spcBef>
                <a:spcPct val="0"/>
              </a:spcBef>
              <a:spcAft>
                <a:spcPct val="35000"/>
              </a:spcAft>
              <a:buFont typeface="Arial"/>
              <a:buChar char="•"/>
              <a:defRPr/>
            </a:pPr>
            <a:endParaRPr lang="en-US" sz="1800" dirty="0" smtClean="0">
              <a:ea typeface="+mn-ea"/>
              <a:cs typeface="+mn-cs"/>
            </a:endParaRPr>
          </a:p>
        </p:txBody>
      </p:sp>
      <p:sp>
        <p:nvSpPr>
          <p:cNvPr id="51205" name="Footer Placeholder 3"/>
          <p:cNvSpPr>
            <a:spLocks noGrp="1"/>
          </p:cNvSpPr>
          <p:nvPr>
            <p:ph type="ftr" sz="quarter" idx="10"/>
          </p:nvPr>
        </p:nvSpPr>
        <p:spPr bwMode="auto">
          <a:xfrm>
            <a:off x="457200" y="6356350"/>
            <a:ext cx="6477000" cy="365125"/>
          </a:xfrm>
          <a:noFill/>
          <a:ln>
            <a:miter lim="800000"/>
            <a:headEnd/>
            <a:tailEnd/>
          </a:ln>
        </p:spPr>
        <p:txBody>
          <a:bodyPr/>
          <a:lstStyle/>
          <a:p>
            <a:r>
              <a:rPr lang="en-US" smtClean="0"/>
              <a:t>Claudio Montanari - The  WArP  Experiment – GLA2011 – June 8, 2011</a:t>
            </a:r>
            <a:endParaRPr lang="en-US"/>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574675" y="-77342"/>
            <a:ext cx="8001000" cy="838200"/>
          </a:xfrm>
        </p:spPr>
        <p:txBody>
          <a:bodyPr/>
          <a:lstStyle/>
          <a:p>
            <a:pPr eaLnBrk="1" hangingPunct="1"/>
            <a:r>
              <a:rPr lang="en-US" dirty="0" smtClean="0"/>
              <a:t>The </a:t>
            </a:r>
            <a:r>
              <a:rPr lang="en-US" dirty="0" err="1" smtClean="0"/>
              <a:t>WArP</a:t>
            </a:r>
            <a:r>
              <a:rPr lang="en-US" dirty="0" smtClean="0"/>
              <a:t> </a:t>
            </a:r>
            <a:r>
              <a:rPr lang="en-US" dirty="0" err="1" smtClean="0"/>
              <a:t>Programme</a:t>
            </a:r>
            <a:endParaRPr lang="en-US" dirty="0" smtClean="0"/>
          </a:p>
        </p:txBody>
      </p:sp>
      <p:sp>
        <p:nvSpPr>
          <p:cNvPr id="38917" name="Rectangle 3"/>
          <p:cNvSpPr>
            <a:spLocks noGrp="1" noChangeArrowheads="1"/>
          </p:cNvSpPr>
          <p:nvPr>
            <p:ph idx="1"/>
          </p:nvPr>
        </p:nvSpPr>
        <p:spPr>
          <a:xfrm>
            <a:off x="381000" y="612372"/>
            <a:ext cx="8534400" cy="5874236"/>
          </a:xfrm>
        </p:spPr>
        <p:txBody>
          <a:bodyPr rtlCol="0">
            <a:noAutofit/>
          </a:bodyPr>
          <a:lstStyle/>
          <a:p>
            <a:pPr eaLnBrk="1" fontAlgn="auto" hangingPunct="1">
              <a:lnSpc>
                <a:spcPct val="90000"/>
              </a:lnSpc>
              <a:spcBef>
                <a:spcPct val="0"/>
              </a:spcBef>
              <a:spcAft>
                <a:spcPts val="264"/>
              </a:spcAft>
              <a:buFont typeface="Arial"/>
              <a:buChar char="•"/>
              <a:defRPr/>
            </a:pPr>
            <a:r>
              <a:rPr lang="en-US" sz="1800" dirty="0" smtClean="0">
                <a:ea typeface="+mn-ea"/>
                <a:cs typeface="+mn-cs"/>
              </a:rPr>
              <a:t>The WARP experiment is intended to search for WIMP recoils in LAr with 140 kg </a:t>
            </a:r>
            <a:r>
              <a:rPr lang="en-US" sz="1800" dirty="0" err="1" smtClean="0">
                <a:ea typeface="+mn-ea"/>
                <a:cs typeface="+mn-cs"/>
              </a:rPr>
              <a:t>fiducial</a:t>
            </a:r>
            <a:r>
              <a:rPr lang="en-US" sz="1800" dirty="0" smtClean="0">
                <a:ea typeface="+mn-ea"/>
                <a:cs typeface="+mn-cs"/>
              </a:rPr>
              <a:t> volume and a detection threshold of &lt; 20 </a:t>
            </a:r>
            <a:r>
              <a:rPr lang="en-US" sz="1800" dirty="0" err="1" smtClean="0">
                <a:ea typeface="+mn-ea"/>
                <a:cs typeface="+mn-cs"/>
              </a:rPr>
              <a:t>KeV</a:t>
            </a:r>
            <a:r>
              <a:rPr lang="en-US" sz="1800" baseline="-25000" dirty="0" err="1" smtClean="0">
                <a:ea typeface="+mn-ea"/>
                <a:cs typeface="+mn-cs"/>
              </a:rPr>
              <a:t>ion</a:t>
            </a:r>
            <a:r>
              <a:rPr lang="en-US" sz="1800" dirty="0" smtClean="0">
                <a:ea typeface="+mn-ea"/>
                <a:cs typeface="+mn-cs"/>
              </a:rPr>
              <a:t>.</a:t>
            </a:r>
          </a:p>
          <a:p>
            <a:pPr eaLnBrk="1" fontAlgn="auto" hangingPunct="1">
              <a:lnSpc>
                <a:spcPct val="90000"/>
              </a:lnSpc>
              <a:spcBef>
                <a:spcPct val="0"/>
              </a:spcBef>
              <a:spcAft>
                <a:spcPts val="264"/>
              </a:spcAft>
              <a:buFont typeface="Arial"/>
              <a:buChar char="•"/>
              <a:defRPr/>
            </a:pPr>
            <a:r>
              <a:rPr lang="en-US" sz="1800" dirty="0" smtClean="0">
                <a:ea typeface="+mn-ea"/>
                <a:cs typeface="+mn-cs"/>
              </a:rPr>
              <a:t>A </a:t>
            </a:r>
            <a:r>
              <a:rPr lang="en-US" sz="1800" b="1" u="sng" dirty="0" smtClean="0">
                <a:solidFill>
                  <a:srgbClr val="FF0000"/>
                </a:solidFill>
                <a:ea typeface="+mn-ea"/>
                <a:cs typeface="+mn-cs"/>
              </a:rPr>
              <a:t>unique feature</a:t>
            </a:r>
            <a:r>
              <a:rPr lang="en-US" sz="1800" dirty="0" smtClean="0">
                <a:solidFill>
                  <a:srgbClr val="FF0000"/>
                </a:solidFill>
                <a:ea typeface="+mn-ea"/>
                <a:cs typeface="+mn-cs"/>
              </a:rPr>
              <a:t> </a:t>
            </a:r>
            <a:r>
              <a:rPr lang="en-US" sz="1800" dirty="0" smtClean="0">
                <a:ea typeface="+mn-ea"/>
                <a:cs typeface="+mn-cs"/>
              </a:rPr>
              <a:t>of this experiment </a:t>
            </a:r>
            <a:r>
              <a:rPr lang="en-US" sz="1800" b="1" u="sng" dirty="0" smtClean="0">
                <a:solidFill>
                  <a:srgbClr val="FF0000"/>
                </a:solidFill>
                <a:ea typeface="+mn-ea"/>
                <a:cs typeface="+mn-cs"/>
              </a:rPr>
              <a:t>is that the active volume is tightly surrounded by a ≈ 8 ton, 4 </a:t>
            </a:r>
            <a:r>
              <a:rPr lang="en-US" sz="1800" b="1" u="sng" dirty="0" err="1" smtClean="0">
                <a:solidFill>
                  <a:srgbClr val="FF0000"/>
                </a:solidFill>
                <a:ea typeface="+mn-ea"/>
                <a:cs typeface="+mn-cs"/>
              </a:rPr>
              <a:t>π</a:t>
            </a:r>
            <a:r>
              <a:rPr lang="en-US" sz="1800" b="1" u="sng" dirty="0" smtClean="0">
                <a:solidFill>
                  <a:srgbClr val="FF0000"/>
                </a:solidFill>
                <a:ea typeface="+mn-ea"/>
                <a:cs typeface="+mn-cs"/>
              </a:rPr>
              <a:t> active anticoincidence</a:t>
            </a:r>
            <a:r>
              <a:rPr lang="en-US" sz="1800" dirty="0" smtClean="0">
                <a:ea typeface="+mn-ea"/>
                <a:cs typeface="+mn-cs"/>
              </a:rPr>
              <a:t>, also of LAr, in order to veto not only </a:t>
            </a:r>
            <a:r>
              <a:rPr lang="en-US" sz="1800" dirty="0" err="1" smtClean="0">
                <a:ea typeface="+mn-ea"/>
                <a:cs typeface="+mn-cs"/>
                <a:sym typeface="Symbol" charset="2"/>
              </a:rPr>
              <a:t></a:t>
            </a:r>
            <a:r>
              <a:rPr lang="en-US" sz="1800" dirty="0" smtClean="0">
                <a:ea typeface="+mn-ea"/>
                <a:cs typeface="+mn-cs"/>
                <a:sym typeface="Symbol" charset="2"/>
              </a:rPr>
              <a:t> and </a:t>
            </a:r>
            <a:r>
              <a:rPr lang="en-US" sz="1800" dirty="0" err="1" smtClean="0">
                <a:ea typeface="+mn-ea"/>
                <a:cs typeface="+mn-cs"/>
                <a:sym typeface="Symbol" charset="2"/>
              </a:rPr>
              <a:t></a:t>
            </a:r>
            <a:r>
              <a:rPr lang="en-US" sz="1800" dirty="0" smtClean="0">
                <a:ea typeface="+mn-ea"/>
                <a:cs typeface="+mn-cs"/>
                <a:sym typeface="Symbol" charset="2"/>
              </a:rPr>
              <a:t>, but especially, entering and exiting neutrons with a recoil detection threshold as low as ≈ 20 keV. </a:t>
            </a:r>
          </a:p>
          <a:p>
            <a:pPr eaLnBrk="1" fontAlgn="auto" hangingPunct="1">
              <a:lnSpc>
                <a:spcPct val="90000"/>
              </a:lnSpc>
              <a:spcBef>
                <a:spcPct val="0"/>
              </a:spcBef>
              <a:spcAft>
                <a:spcPts val="264"/>
              </a:spcAft>
              <a:buFont typeface="Arial"/>
              <a:buChar char="•"/>
              <a:defRPr/>
            </a:pPr>
            <a:r>
              <a:rPr lang="en-US" sz="1800" dirty="0" smtClean="0">
                <a:ea typeface="+mn-ea"/>
                <a:cs typeface="+mn-cs"/>
                <a:sym typeface="Symbol" charset="2"/>
              </a:rPr>
              <a:t>The detector is designed to host up to 1 ton active inner volume with no changes in the active anticoincidence shield.</a:t>
            </a:r>
          </a:p>
          <a:p>
            <a:pPr eaLnBrk="1" fontAlgn="auto" hangingPunct="1">
              <a:lnSpc>
                <a:spcPct val="90000"/>
              </a:lnSpc>
              <a:spcBef>
                <a:spcPct val="0"/>
              </a:spcBef>
              <a:spcAft>
                <a:spcPts val="264"/>
              </a:spcAft>
              <a:buFont typeface="Arial"/>
              <a:buChar char="•"/>
              <a:defRPr/>
            </a:pPr>
            <a:r>
              <a:rPr lang="en-US" sz="1800" dirty="0" smtClean="0">
                <a:ea typeface="+mn-ea"/>
                <a:cs typeface="+mn-cs"/>
              </a:rPr>
              <a:t>The </a:t>
            </a:r>
            <a:r>
              <a:rPr lang="en-US" sz="1800" dirty="0" err="1" smtClean="0">
                <a:ea typeface="+mn-ea"/>
                <a:cs typeface="+mn-cs"/>
              </a:rPr>
              <a:t>WArP</a:t>
            </a:r>
            <a:r>
              <a:rPr lang="en-US" sz="1800" dirty="0" smtClean="0">
                <a:ea typeface="+mn-ea"/>
                <a:cs typeface="+mn-cs"/>
              </a:rPr>
              <a:t> technology has been established during several years of R&amp;D, started in 1992 in CERN and prosecuted during the last decade in few INFN Labs (LNGS, Napoli, Pavia and </a:t>
            </a:r>
            <a:r>
              <a:rPr lang="en-US" sz="1800" dirty="0" err="1" smtClean="0">
                <a:ea typeface="+mn-ea"/>
                <a:cs typeface="+mn-cs"/>
              </a:rPr>
              <a:t>Padova</a:t>
            </a:r>
            <a:r>
              <a:rPr lang="en-US" sz="1800" dirty="0" smtClean="0">
                <a:ea typeface="+mn-ea"/>
                <a:cs typeface="+mn-cs"/>
              </a:rPr>
              <a:t>). </a:t>
            </a:r>
          </a:p>
          <a:p>
            <a:pPr eaLnBrk="1" fontAlgn="auto" hangingPunct="1">
              <a:lnSpc>
                <a:spcPct val="90000"/>
              </a:lnSpc>
              <a:spcBef>
                <a:spcPct val="0"/>
              </a:spcBef>
              <a:spcAft>
                <a:spcPts val="264"/>
              </a:spcAft>
              <a:buFont typeface="Arial"/>
              <a:buChar char="•"/>
              <a:defRPr/>
            </a:pPr>
            <a:r>
              <a:rPr lang="en-US" sz="1800" dirty="0" smtClean="0">
                <a:ea typeface="+mn-ea"/>
                <a:cs typeface="+mn-cs"/>
              </a:rPr>
              <a:t>The 100 liters detector was put in operation at the beginning of May, 2009. It was run for about 3 months with no drift field: Electronics and DAQ setting up; tests on light </a:t>
            </a:r>
            <a:r>
              <a:rPr lang="en-US" sz="1800" dirty="0" smtClean="0">
                <a:ea typeface="+mn-ea"/>
                <a:cs typeface="+mn-cs"/>
              </a:rPr>
              <a:t>yield.</a:t>
            </a:r>
            <a:r>
              <a:rPr lang="en-US" sz="1800" dirty="0" smtClean="0">
                <a:ea typeface="+mn-ea"/>
                <a:cs typeface="+mn-cs"/>
              </a:rPr>
              <a:t> </a:t>
            </a:r>
            <a:r>
              <a:rPr lang="en-US" sz="1800" dirty="0" smtClean="0">
                <a:ea typeface="+mn-ea"/>
                <a:cs typeface="+mn-cs"/>
              </a:rPr>
              <a:t>The </a:t>
            </a:r>
            <a:r>
              <a:rPr lang="en-US" sz="1800" dirty="0" smtClean="0">
                <a:ea typeface="+mn-ea"/>
                <a:cs typeface="+mn-cs"/>
              </a:rPr>
              <a:t>run was then stopped due to problems on the high voltage system for the drift field.</a:t>
            </a:r>
            <a:r>
              <a:rPr lang="en-US" sz="1800" dirty="0" smtClean="0">
                <a:ea typeface="+mn-ea"/>
                <a:cs typeface="+mn-cs"/>
              </a:rPr>
              <a:t> </a:t>
            </a:r>
          </a:p>
          <a:p>
            <a:pPr eaLnBrk="1" fontAlgn="auto" hangingPunct="1">
              <a:lnSpc>
                <a:spcPct val="90000"/>
              </a:lnSpc>
              <a:spcBef>
                <a:spcPct val="0"/>
              </a:spcBef>
              <a:spcAft>
                <a:spcPts val="264"/>
              </a:spcAft>
              <a:buFont typeface="Arial"/>
              <a:buChar char="•"/>
              <a:defRPr/>
            </a:pPr>
            <a:r>
              <a:rPr lang="en-US" sz="1800" dirty="0" smtClean="0">
                <a:ea typeface="+mn-ea"/>
                <a:cs typeface="+mn-cs"/>
              </a:rPr>
              <a:t>A second run was then performed in 2010 after repairs and upgrades. Also in this case the run was stopped due to problems on the HV system most likely consequent to the previous failure.</a:t>
            </a:r>
          </a:p>
          <a:p>
            <a:pPr eaLnBrk="1" fontAlgn="auto" hangingPunct="1">
              <a:lnSpc>
                <a:spcPct val="90000"/>
              </a:lnSpc>
              <a:spcBef>
                <a:spcPct val="0"/>
              </a:spcBef>
              <a:spcAft>
                <a:spcPts val="264"/>
              </a:spcAft>
              <a:buFont typeface="Arial"/>
              <a:buChar char="•"/>
              <a:defRPr/>
            </a:pPr>
            <a:r>
              <a:rPr lang="en-US" sz="1800" dirty="0" smtClean="0">
                <a:ea typeface="+mn-ea"/>
                <a:cs typeface="+mn-cs"/>
              </a:rPr>
              <a:t>The detector design has been completely reviewed between the end of 2010 and the beginning of 2011. Some modifications have been implemented.</a:t>
            </a:r>
            <a:endParaRPr lang="en-US" sz="1800" dirty="0" smtClean="0">
              <a:ea typeface="+mn-ea"/>
              <a:cs typeface="+mn-cs"/>
            </a:endParaRPr>
          </a:p>
          <a:p>
            <a:pPr eaLnBrk="1" fontAlgn="auto" hangingPunct="1">
              <a:lnSpc>
                <a:spcPct val="90000"/>
              </a:lnSpc>
              <a:spcBef>
                <a:spcPct val="0"/>
              </a:spcBef>
              <a:spcAft>
                <a:spcPts val="264"/>
              </a:spcAft>
              <a:buFont typeface="Arial"/>
              <a:buChar char="•"/>
              <a:defRPr/>
            </a:pPr>
            <a:r>
              <a:rPr lang="en-US" sz="1800" b="1" dirty="0" smtClean="0">
                <a:ea typeface="+mn-ea"/>
                <a:cs typeface="+mn-cs"/>
              </a:rPr>
              <a:t>The 100 liters</a:t>
            </a:r>
            <a:r>
              <a:rPr lang="en-US" sz="1800" b="1" dirty="0" smtClean="0">
                <a:ea typeface="+mn-ea"/>
                <a:cs typeface="+mn-cs"/>
              </a:rPr>
              <a:t> has been filled with ultra-purified </a:t>
            </a:r>
            <a:r>
              <a:rPr lang="en-US" sz="1800" b="1" dirty="0" err="1" smtClean="0">
                <a:ea typeface="+mn-ea"/>
                <a:cs typeface="+mn-cs"/>
              </a:rPr>
              <a:t>LAr</a:t>
            </a:r>
            <a:r>
              <a:rPr lang="en-US" sz="1800" b="1" dirty="0" smtClean="0">
                <a:ea typeface="+mn-ea"/>
                <a:cs typeface="+mn-cs"/>
              </a:rPr>
              <a:t> at the beginning of June 2011 and is presently coming back to operation.</a:t>
            </a:r>
            <a:endParaRPr lang="en-US" sz="1800" b="1" dirty="0" smtClean="0">
              <a:ea typeface="+mn-ea"/>
              <a:cs typeface="+mn-cs"/>
            </a:endParaRPr>
          </a:p>
        </p:txBody>
      </p:sp>
      <p:sp>
        <p:nvSpPr>
          <p:cNvPr id="19460"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A5E83F34-07ED-3242-BE49-A708BB9C0700}" type="slidenum">
              <a:rPr lang="en-US" smtClean="0"/>
              <a:pPr/>
              <a:t>3</a:t>
            </a:fld>
            <a:endParaRPr lang="en-US" smtClean="0"/>
          </a:p>
        </p:txBody>
      </p:sp>
      <p:sp>
        <p:nvSpPr>
          <p:cNvPr id="19461" name="Footer Placeholder 3"/>
          <p:cNvSpPr>
            <a:spLocks noGrp="1"/>
          </p:cNvSpPr>
          <p:nvPr>
            <p:ph type="ftr" sz="quarter" idx="10"/>
          </p:nvPr>
        </p:nvSpPr>
        <p:spPr bwMode="auto">
          <a:xfrm>
            <a:off x="457200" y="6356350"/>
            <a:ext cx="6477000" cy="365125"/>
          </a:xfrm>
          <a:noFill/>
          <a:ln>
            <a:miter lim="800000"/>
            <a:headEnd/>
            <a:tailEnd/>
          </a:ln>
        </p:spPr>
        <p:txBody>
          <a:bodyPr/>
          <a:lstStyle/>
          <a:p>
            <a:r>
              <a:rPr lang="en-US" smtClean="0"/>
              <a:t>Claudio Montanari - The  WArP  Experiment – GLA2011 – June 8, 2011</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0"/>
            <a:ext cx="8229600" cy="838200"/>
          </a:xfrm>
        </p:spPr>
        <p:txBody>
          <a:bodyPr/>
          <a:lstStyle/>
          <a:p>
            <a:pPr eaLnBrk="1" hangingPunct="1"/>
            <a:r>
              <a:rPr lang="en-US" smtClean="0"/>
              <a:t>WIMP Detection in WArP</a:t>
            </a:r>
          </a:p>
        </p:txBody>
      </p:sp>
      <p:sp>
        <p:nvSpPr>
          <p:cNvPr id="21507" name="Rectangle 3"/>
          <p:cNvSpPr>
            <a:spLocks noGrp="1" noChangeArrowheads="1"/>
          </p:cNvSpPr>
          <p:nvPr>
            <p:ph idx="1"/>
          </p:nvPr>
        </p:nvSpPr>
        <p:spPr>
          <a:xfrm>
            <a:off x="0" y="701675"/>
            <a:ext cx="5410200" cy="5089525"/>
          </a:xfrm>
        </p:spPr>
        <p:txBody>
          <a:bodyPr/>
          <a:lstStyle/>
          <a:p>
            <a:pPr marL="285750" indent="-285750" eaLnBrk="1" hangingPunct="1">
              <a:lnSpc>
                <a:spcPct val="95000"/>
              </a:lnSpc>
              <a:spcBef>
                <a:spcPct val="0"/>
              </a:spcBef>
              <a:spcAft>
                <a:spcPct val="30000"/>
              </a:spcAft>
            </a:pPr>
            <a:r>
              <a:rPr lang="en-US" sz="1600" b="1" smtClean="0"/>
              <a:t>Three simultaneous criteria to discriminate potential WIMP recoils from backgrounds</a:t>
            </a:r>
            <a:r>
              <a:rPr lang="en-US" sz="1600" smtClean="0"/>
              <a:t>:</a:t>
            </a:r>
          </a:p>
          <a:p>
            <a:pPr marL="569913" lvl="1" indent="-282575" eaLnBrk="1" hangingPunct="1">
              <a:lnSpc>
                <a:spcPct val="95000"/>
              </a:lnSpc>
              <a:spcBef>
                <a:spcPct val="0"/>
              </a:spcBef>
              <a:spcAft>
                <a:spcPct val="30000"/>
              </a:spcAft>
              <a:buFont typeface="Arial" charset="0"/>
              <a:buChar char="1"/>
            </a:pPr>
            <a:r>
              <a:rPr lang="en-US" sz="1600" smtClean="0"/>
              <a:t>Simultaneous detection of </a:t>
            </a:r>
            <a:r>
              <a:rPr lang="en-US" sz="1600" b="1" smtClean="0">
                <a:solidFill>
                  <a:srgbClr val="CC0000"/>
                </a:solidFill>
              </a:rPr>
              <a:t>prompt scintillation and drift time-delayed ionisation</a:t>
            </a:r>
            <a:r>
              <a:rPr lang="en-US" sz="1600" smtClean="0"/>
              <a:t> </a:t>
            </a:r>
            <a:r>
              <a:rPr lang="en-US" sz="1600" b="1" smtClean="0">
                <a:solidFill>
                  <a:schemeClr val="accent2"/>
                </a:solidFill>
              </a:rPr>
              <a:t>in Liquid Argon</a:t>
            </a:r>
            <a:r>
              <a:rPr lang="en-US" sz="1600" smtClean="0"/>
              <a:t>:</a:t>
            </a:r>
          </a:p>
          <a:p>
            <a:pPr marL="855663" lvl="2" indent="-284163" eaLnBrk="1" hangingPunct="1">
              <a:lnSpc>
                <a:spcPct val="95000"/>
              </a:lnSpc>
              <a:spcBef>
                <a:spcPct val="0"/>
              </a:spcBef>
              <a:spcAft>
                <a:spcPct val="30000"/>
              </a:spcAft>
              <a:buSzPct val="120000"/>
              <a:buFont typeface="Zapf Dingbats" charset="2"/>
              <a:buChar char=""/>
            </a:pPr>
            <a:r>
              <a:rPr lang="en-US" sz="1600" smtClean="0">
                <a:ea typeface="ヒラギノ角ゴ Pro W3" charset="-128"/>
                <a:cs typeface="ヒラギノ角ゴ Pro W3" charset="-128"/>
              </a:rPr>
              <a:t>pulse height ratio strongly dependent from columnar recombination of ionizing tracks.</a:t>
            </a:r>
          </a:p>
          <a:p>
            <a:pPr marL="855663" lvl="2" indent="-284163" eaLnBrk="1" hangingPunct="1">
              <a:lnSpc>
                <a:spcPct val="95000"/>
              </a:lnSpc>
              <a:spcBef>
                <a:spcPct val="0"/>
              </a:spcBef>
              <a:spcAft>
                <a:spcPct val="30000"/>
              </a:spcAft>
              <a:buSzPct val="120000"/>
              <a:buFont typeface="Zapf Dingbats" charset="2"/>
              <a:buChar char=""/>
            </a:pPr>
            <a:r>
              <a:rPr lang="en-US" sz="1600" smtClean="0">
                <a:ea typeface="ヒラギノ角ゴ Pro W3" charset="-128"/>
                <a:cs typeface="ヒラギノ角ゴ Pro W3" charset="-128"/>
              </a:rPr>
              <a:t>3D reconstruction of event position.</a:t>
            </a:r>
          </a:p>
          <a:p>
            <a:pPr marL="569913" lvl="1" indent="-282575" eaLnBrk="1" hangingPunct="1">
              <a:lnSpc>
                <a:spcPct val="95000"/>
              </a:lnSpc>
              <a:spcBef>
                <a:spcPct val="0"/>
              </a:spcBef>
              <a:spcAft>
                <a:spcPct val="30000"/>
              </a:spcAft>
              <a:buFontTx/>
              <a:buChar char="2"/>
            </a:pPr>
            <a:r>
              <a:rPr lang="en-US" sz="1600" b="1" smtClean="0">
                <a:solidFill>
                  <a:srgbClr val="CC0000"/>
                </a:solidFill>
              </a:rPr>
              <a:t>Pulse shape discrimination of primary scintillation</a:t>
            </a:r>
            <a:r>
              <a:rPr lang="en-US" sz="1600" smtClean="0"/>
              <a:t>: </a:t>
            </a:r>
          </a:p>
          <a:p>
            <a:pPr marL="855663" lvl="2" indent="-284163" eaLnBrk="1" hangingPunct="1">
              <a:lnSpc>
                <a:spcPct val="95000"/>
              </a:lnSpc>
              <a:spcBef>
                <a:spcPct val="0"/>
              </a:spcBef>
              <a:spcAft>
                <a:spcPct val="30000"/>
              </a:spcAft>
              <a:buSzPct val="120000"/>
              <a:buFont typeface="Zapf Dingbats" charset="2"/>
              <a:buChar char=""/>
            </a:pPr>
            <a:r>
              <a:rPr lang="en-US" sz="1600" smtClean="0">
                <a:ea typeface="ヒラギノ角ゴ Pro W3" charset="-128"/>
                <a:cs typeface="ヒラギノ角ゴ Pro W3" charset="-128"/>
              </a:rPr>
              <a:t>wide separation in rise times between fast (≈ 10 ns) and slow (≈ 1.6 µs) components of the emitted UV light.</a:t>
            </a:r>
          </a:p>
          <a:p>
            <a:pPr marL="569913" lvl="1" indent="-282575" eaLnBrk="1" hangingPunct="1">
              <a:lnSpc>
                <a:spcPct val="95000"/>
              </a:lnSpc>
              <a:spcBef>
                <a:spcPct val="0"/>
              </a:spcBef>
              <a:spcAft>
                <a:spcPct val="30000"/>
              </a:spcAft>
              <a:buFontTx/>
              <a:buChar char="3"/>
            </a:pPr>
            <a:r>
              <a:rPr lang="en-US" sz="1600" b="1" smtClean="0">
                <a:solidFill>
                  <a:srgbClr val="FF0000"/>
                </a:solidFill>
              </a:rPr>
              <a:t>Precise 3D reconstruction of event position</a:t>
            </a:r>
            <a:r>
              <a:rPr lang="en-US" sz="1600" smtClean="0"/>
              <a:t>:</a:t>
            </a:r>
          </a:p>
          <a:p>
            <a:pPr marL="855663" lvl="2" indent="-284163" eaLnBrk="1" hangingPunct="1">
              <a:lnSpc>
                <a:spcPct val="95000"/>
              </a:lnSpc>
              <a:spcBef>
                <a:spcPct val="0"/>
              </a:spcBef>
              <a:spcAft>
                <a:spcPct val="30000"/>
              </a:spcAft>
              <a:buSzPct val="120000"/>
              <a:buFont typeface="Zapf Dingbats" charset="2"/>
              <a:buChar char=""/>
            </a:pPr>
            <a:r>
              <a:rPr lang="en-US" sz="1600" smtClean="0">
                <a:ea typeface="ヒラギノ角ゴ Pro W3" charset="-128"/>
                <a:cs typeface="ヒラギノ角ゴ Pro W3" charset="-128"/>
              </a:rPr>
              <a:t>Precise definition of fiducial volume; additional rejection of multiple neutron recoils and gamma background</a:t>
            </a:r>
          </a:p>
        </p:txBody>
      </p:sp>
      <p:sp>
        <p:nvSpPr>
          <p:cNvPr id="21508" name="Slide Number Placeholder 4"/>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723FDA26-AFD7-064C-8FDA-30597EE7BA29}" type="slidenum">
              <a:rPr lang="en-US" smtClean="0"/>
              <a:pPr/>
              <a:t>4</a:t>
            </a:fld>
            <a:endParaRPr lang="en-US" smtClean="0"/>
          </a:p>
        </p:txBody>
      </p:sp>
      <p:pic>
        <p:nvPicPr>
          <p:cNvPr id="49159" name="Picture 7"/>
          <p:cNvPicPr>
            <a:picLocks noChangeArrowheads="1"/>
          </p:cNvPicPr>
          <p:nvPr/>
        </p:nvPicPr>
        <mc:AlternateContent>
          <mc:Choice xmlns:ma="http://schemas.microsoft.com/office/mac/drawingml/2008/main" Requires="ma">
            <p:blipFill>
              <a:blip r:embed="rId3"/>
              <a:srcRect/>
              <a:stretch>
                <a:fillRect/>
              </a:stretch>
            </p:blipFill>
          </mc:Choice>
          <mc:Fallback>
            <p:blipFill>
              <a:blip r:embed="rId4"/>
              <a:srcRect/>
              <a:stretch>
                <a:fillRect/>
              </a:stretch>
            </p:blipFill>
          </mc:Fallback>
        </mc:AlternateContent>
        <p:spPr bwMode="auto">
          <a:xfrm>
            <a:off x="5461000" y="1539875"/>
            <a:ext cx="3419475" cy="3511550"/>
          </a:xfrm>
          <a:prstGeom prst="rect">
            <a:avLst/>
          </a:prstGeom>
          <a:noFill/>
          <a:ln w="25400">
            <a:solidFill>
              <a:schemeClr val="accent2"/>
            </a:solidFill>
            <a:miter lim="800000"/>
            <a:headEnd/>
            <a:tailEnd/>
          </a:ln>
          <a:effectLst>
            <a:outerShdw blurRad="63500" dist="63493" dir="2879986" algn="ctr" rotWithShape="0">
              <a:schemeClr val="tx1">
                <a:alpha val="74998"/>
              </a:schemeClr>
            </a:outerShdw>
          </a:effectLst>
        </p:spPr>
      </p:pic>
      <p:sp>
        <p:nvSpPr>
          <p:cNvPr id="21510" name="Rectangle 9"/>
          <p:cNvSpPr>
            <a:spLocks noChangeArrowheads="1"/>
          </p:cNvSpPr>
          <p:nvPr/>
        </p:nvSpPr>
        <p:spPr bwMode="auto">
          <a:xfrm>
            <a:off x="5414963" y="1135063"/>
            <a:ext cx="3486150" cy="366712"/>
          </a:xfrm>
          <a:prstGeom prst="rect">
            <a:avLst/>
          </a:prstGeom>
          <a:noFill/>
          <a:ln w="9525">
            <a:noFill/>
            <a:miter lim="800000"/>
            <a:headEnd/>
            <a:tailEnd/>
          </a:ln>
        </p:spPr>
        <p:txBody>
          <a:bodyPr wrap="none">
            <a:prstTxWarp prst="textNoShape">
              <a:avLst/>
            </a:prstTxWarp>
            <a:spAutoFit/>
          </a:bodyPr>
          <a:lstStyle/>
          <a:p>
            <a:r>
              <a:rPr lang="en-US" sz="1800">
                <a:solidFill>
                  <a:schemeClr val="accent2"/>
                </a:solidFill>
                <a:latin typeface="Helvetica" charset="0"/>
              </a:rPr>
              <a:t>Double Phase Argon Chamber</a:t>
            </a:r>
          </a:p>
        </p:txBody>
      </p:sp>
      <p:sp>
        <p:nvSpPr>
          <p:cNvPr id="21511" name="Rectangle 13"/>
          <p:cNvSpPr>
            <a:spLocks noChangeArrowheads="1"/>
          </p:cNvSpPr>
          <p:nvPr/>
        </p:nvSpPr>
        <p:spPr bwMode="auto">
          <a:xfrm>
            <a:off x="585788" y="5584825"/>
            <a:ext cx="7956550" cy="711200"/>
          </a:xfrm>
          <a:prstGeom prst="rect">
            <a:avLst/>
          </a:prstGeom>
          <a:noFill/>
          <a:ln w="9525">
            <a:solidFill>
              <a:schemeClr val="accent2"/>
            </a:solidFill>
            <a:miter lim="800000"/>
            <a:headEnd/>
            <a:tailEnd/>
          </a:ln>
        </p:spPr>
        <p:txBody>
          <a:bodyPr>
            <a:prstTxWarp prst="textNoShape">
              <a:avLst/>
            </a:prstTxWarp>
            <a:spAutoFit/>
          </a:bodyPr>
          <a:lstStyle/>
          <a:p>
            <a:pPr algn="ctr"/>
            <a:r>
              <a:rPr lang="en-US" sz="2000">
                <a:solidFill>
                  <a:srgbClr val="FF0000"/>
                </a:solidFill>
              </a:rPr>
              <a:t>Only detector with triple discrimination technology. </a:t>
            </a:r>
          </a:p>
          <a:p>
            <a:pPr algn="ctr"/>
            <a:r>
              <a:rPr lang="en-US" sz="2000">
                <a:solidFill>
                  <a:srgbClr val="FF0000"/>
                </a:solidFill>
              </a:rPr>
              <a:t>Largest discrimination of </a:t>
            </a:r>
            <a:r>
              <a:rPr lang="en-US" sz="2000">
                <a:solidFill>
                  <a:srgbClr val="FF0000"/>
                </a:solidFill>
                <a:latin typeface="Symbol" charset="2"/>
                <a:sym typeface="Symbol" charset="2"/>
              </a:rPr>
              <a:t></a:t>
            </a:r>
            <a:r>
              <a:rPr lang="en-US" sz="2000">
                <a:solidFill>
                  <a:srgbClr val="FF0000"/>
                </a:solidFill>
              </a:rPr>
              <a:t>/</a:t>
            </a:r>
            <a:r>
              <a:rPr lang="en-US" sz="2000">
                <a:solidFill>
                  <a:srgbClr val="FF0000"/>
                </a:solidFill>
                <a:latin typeface="Symbol" charset="2"/>
                <a:sym typeface="Symbol" charset="2"/>
              </a:rPr>
              <a:t></a:t>
            </a:r>
            <a:r>
              <a:rPr lang="en-US" sz="2000">
                <a:solidFill>
                  <a:srgbClr val="FF0000"/>
                </a:solidFill>
              </a:rPr>
              <a:t>-induced backgrounds. </a:t>
            </a:r>
          </a:p>
        </p:txBody>
      </p:sp>
      <p:sp>
        <p:nvSpPr>
          <p:cNvPr id="21512" name="Footer Placeholder 3"/>
          <p:cNvSpPr>
            <a:spLocks noGrp="1"/>
          </p:cNvSpPr>
          <p:nvPr>
            <p:ph type="ftr" sz="quarter" idx="10"/>
          </p:nvPr>
        </p:nvSpPr>
        <p:spPr bwMode="auto">
          <a:xfrm>
            <a:off x="457200" y="6356350"/>
            <a:ext cx="6477000" cy="365125"/>
          </a:xfrm>
          <a:noFill/>
          <a:ln>
            <a:miter lim="800000"/>
            <a:headEnd/>
            <a:tailEnd/>
          </a:ln>
        </p:spPr>
        <p:txBody>
          <a:bodyPr/>
          <a:lstStyle/>
          <a:p>
            <a:r>
              <a:rPr lang="en-US" smtClean="0"/>
              <a:t>Claudio Montanari - The  WArP  Experiment – GLA2011 – June 8, 2011</a:t>
            </a: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274638"/>
            <a:ext cx="8229600" cy="868362"/>
          </a:xfrm>
        </p:spPr>
        <p:txBody>
          <a:bodyPr/>
          <a:lstStyle/>
          <a:p>
            <a:pPr eaLnBrk="1" hangingPunct="1"/>
            <a:r>
              <a:rPr lang="en-US" smtClean="0"/>
              <a:t>Discrimination Technique</a:t>
            </a:r>
          </a:p>
        </p:txBody>
      </p:sp>
      <p:sp>
        <p:nvSpPr>
          <p:cNvPr id="23555"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73937F3F-560A-6947-ABEA-F642E0C2178B}" type="slidenum">
              <a:rPr lang="en-US" smtClean="0"/>
              <a:pPr/>
              <a:t>5</a:t>
            </a:fld>
            <a:endParaRPr lang="en-US" smtClean="0"/>
          </a:p>
        </p:txBody>
      </p:sp>
      <p:pic>
        <p:nvPicPr>
          <p:cNvPr id="23556" name="Picture 33" descr="slow1_fullsig"/>
          <p:cNvPicPr>
            <a:picLocks noChangeAspect="1" noChangeArrowheads="1"/>
          </p:cNvPicPr>
          <p:nvPr/>
        </p:nvPicPr>
        <p:blipFill>
          <a:blip r:embed="rId3"/>
          <a:srcRect t="15843" r="46474"/>
          <a:stretch>
            <a:fillRect/>
          </a:stretch>
        </p:blipFill>
        <p:spPr bwMode="auto">
          <a:xfrm>
            <a:off x="787400" y="2566988"/>
            <a:ext cx="3648075" cy="1858962"/>
          </a:xfrm>
          <a:prstGeom prst="rect">
            <a:avLst/>
          </a:prstGeom>
          <a:noFill/>
          <a:ln w="9525">
            <a:noFill/>
            <a:miter lim="800000"/>
            <a:headEnd/>
            <a:tailEnd/>
          </a:ln>
        </p:spPr>
      </p:pic>
      <p:pic>
        <p:nvPicPr>
          <p:cNvPr id="23557" name="Picture 34" descr="slow1_primary"/>
          <p:cNvPicPr>
            <a:picLocks noChangeAspect="1" noChangeArrowheads="1"/>
          </p:cNvPicPr>
          <p:nvPr/>
        </p:nvPicPr>
        <p:blipFill>
          <a:blip r:embed="rId4"/>
          <a:srcRect/>
          <a:stretch>
            <a:fillRect/>
          </a:stretch>
        </p:blipFill>
        <p:spPr bwMode="auto">
          <a:xfrm>
            <a:off x="785813" y="4445000"/>
            <a:ext cx="3643312" cy="1851025"/>
          </a:xfrm>
          <a:prstGeom prst="rect">
            <a:avLst/>
          </a:prstGeom>
          <a:noFill/>
          <a:ln w="9525">
            <a:noFill/>
            <a:miter lim="800000"/>
            <a:headEnd/>
            <a:tailEnd/>
          </a:ln>
        </p:spPr>
      </p:pic>
      <p:pic>
        <p:nvPicPr>
          <p:cNvPr id="23558" name="Picture 28" descr="fast1_fullsig"/>
          <p:cNvPicPr>
            <a:picLocks noChangeAspect="1" noChangeArrowheads="1"/>
          </p:cNvPicPr>
          <p:nvPr/>
        </p:nvPicPr>
        <p:blipFill>
          <a:blip r:embed="rId5"/>
          <a:srcRect t="13986" r="46439" b="2332"/>
          <a:stretch>
            <a:fillRect/>
          </a:stretch>
        </p:blipFill>
        <p:spPr bwMode="auto">
          <a:xfrm>
            <a:off x="4841875" y="2549525"/>
            <a:ext cx="3659188" cy="1909763"/>
          </a:xfrm>
          <a:prstGeom prst="rect">
            <a:avLst/>
          </a:prstGeom>
          <a:noFill/>
          <a:ln w="9525">
            <a:noFill/>
            <a:miter lim="800000"/>
            <a:headEnd/>
            <a:tailEnd/>
          </a:ln>
        </p:spPr>
      </p:pic>
      <p:pic>
        <p:nvPicPr>
          <p:cNvPr id="23559" name="Picture 29" descr="fast1_primary"/>
          <p:cNvPicPr>
            <a:picLocks noChangeAspect="1" noChangeArrowheads="1"/>
          </p:cNvPicPr>
          <p:nvPr/>
        </p:nvPicPr>
        <p:blipFill>
          <a:blip r:embed="rId6"/>
          <a:srcRect/>
          <a:stretch>
            <a:fillRect/>
          </a:stretch>
        </p:blipFill>
        <p:spPr bwMode="auto">
          <a:xfrm>
            <a:off x="4859338" y="4470400"/>
            <a:ext cx="3640137" cy="1844675"/>
          </a:xfrm>
          <a:prstGeom prst="rect">
            <a:avLst/>
          </a:prstGeom>
          <a:noFill/>
          <a:ln w="9525">
            <a:noFill/>
            <a:miter lim="800000"/>
            <a:headEnd/>
            <a:tailEnd/>
          </a:ln>
        </p:spPr>
      </p:pic>
      <p:sp>
        <p:nvSpPr>
          <p:cNvPr id="23560" name="Rectangle 5"/>
          <p:cNvSpPr>
            <a:spLocks noChangeArrowheads="1"/>
          </p:cNvSpPr>
          <p:nvPr/>
        </p:nvSpPr>
        <p:spPr bwMode="auto">
          <a:xfrm>
            <a:off x="279400" y="1096963"/>
            <a:ext cx="8616950" cy="1463675"/>
          </a:xfrm>
          <a:prstGeom prst="rect">
            <a:avLst/>
          </a:prstGeom>
          <a:noFill/>
          <a:ln w="9525">
            <a:noFill/>
            <a:miter lim="800000"/>
            <a:headEnd/>
            <a:tailEnd/>
          </a:ln>
        </p:spPr>
        <p:txBody>
          <a:bodyPr>
            <a:prstTxWarp prst="textNoShape">
              <a:avLst/>
            </a:prstTxWarp>
            <a:spAutoFit/>
          </a:bodyPr>
          <a:lstStyle/>
          <a:p>
            <a:pPr marL="762000" lvl="1" indent="-285750" eaLnBrk="1" hangingPunct="1">
              <a:spcAft>
                <a:spcPct val="25000"/>
              </a:spcAft>
              <a:buClr>
                <a:schemeClr val="accent2"/>
              </a:buClr>
              <a:buFont typeface="Wingdings" charset="2"/>
              <a:buChar char=""/>
            </a:pPr>
            <a:r>
              <a:rPr lang="en-US" sz="1800">
                <a:solidFill>
                  <a:srgbClr val="0000FF"/>
                </a:solidFill>
              </a:rPr>
              <a:t>S1</a:t>
            </a:r>
            <a:r>
              <a:rPr lang="en-US" sz="1800"/>
              <a:t> = primary (prompt) scintillation signal</a:t>
            </a:r>
          </a:p>
          <a:p>
            <a:pPr marL="762000" lvl="1" indent="-285750" eaLnBrk="1" hangingPunct="1">
              <a:spcAft>
                <a:spcPct val="25000"/>
              </a:spcAft>
              <a:buClr>
                <a:schemeClr val="accent2"/>
              </a:buClr>
              <a:buFont typeface="Wingdings" charset="2"/>
              <a:buChar char=""/>
            </a:pPr>
            <a:r>
              <a:rPr lang="en-US" sz="1800">
                <a:solidFill>
                  <a:srgbClr val="008040"/>
                </a:solidFill>
              </a:rPr>
              <a:t>S2</a:t>
            </a:r>
            <a:r>
              <a:rPr lang="en-US" sz="1800"/>
              <a:t> = secondary (delayed) scintillation signal (proportional to ionization)</a:t>
            </a:r>
          </a:p>
          <a:p>
            <a:pPr marL="285750" indent="-285750" eaLnBrk="1" hangingPunct="1">
              <a:spcAft>
                <a:spcPct val="25000"/>
              </a:spcAft>
              <a:buClr>
                <a:srgbClr val="FF0000"/>
              </a:buClr>
              <a:buFont typeface="Wingdings" charset="2"/>
              <a:buChar char="p"/>
            </a:pPr>
            <a:r>
              <a:rPr lang="en-US" sz="1800">
                <a:solidFill>
                  <a:srgbClr val="FF0000"/>
                </a:solidFill>
              </a:rPr>
              <a:t>Minimum ionising particles</a:t>
            </a:r>
            <a:r>
              <a:rPr lang="en-US" sz="1800"/>
              <a:t>: high S2/S1 ratio (</a:t>
            </a:r>
            <a:r>
              <a:rPr lang="en-US" sz="1800">
                <a:ea typeface="Times New Roman" charset="0"/>
                <a:cs typeface="Times New Roman" charset="0"/>
              </a:rPr>
              <a:t>~100</a:t>
            </a:r>
            <a:r>
              <a:rPr lang="en-US" sz="1800"/>
              <a:t>) + slow S1 signal.</a:t>
            </a:r>
          </a:p>
          <a:p>
            <a:pPr marL="285750" indent="-285750" eaLnBrk="1" hangingPunct="1">
              <a:spcAft>
                <a:spcPct val="25000"/>
              </a:spcAft>
              <a:buClr>
                <a:srgbClr val="FF0000"/>
              </a:buClr>
              <a:buFont typeface="Wingdings" charset="2"/>
              <a:buChar char="p"/>
            </a:pPr>
            <a:r>
              <a:rPr lang="en-US" sz="1800">
                <a:solidFill>
                  <a:srgbClr val="FF0000"/>
                </a:solidFill>
                <a:latin typeface="Symbol" charset="2"/>
                <a:sym typeface="Symbol" charset="2"/>
              </a:rPr>
              <a:t></a:t>
            </a:r>
            <a:r>
              <a:rPr lang="en-US" sz="1800">
                <a:solidFill>
                  <a:srgbClr val="FF0000"/>
                </a:solidFill>
              </a:rPr>
              <a:t> particles and nuclear recoils (R-like events)</a:t>
            </a:r>
            <a:r>
              <a:rPr lang="en-US" sz="1800"/>
              <a:t>: low (&lt;30) S2/S1 + fast S1.</a:t>
            </a:r>
          </a:p>
        </p:txBody>
      </p:sp>
      <p:sp>
        <p:nvSpPr>
          <p:cNvPr id="23561" name="Rectangle 6"/>
          <p:cNvSpPr>
            <a:spLocks noChangeArrowheads="1"/>
          </p:cNvSpPr>
          <p:nvPr/>
        </p:nvSpPr>
        <p:spPr bwMode="auto">
          <a:xfrm>
            <a:off x="5668963" y="2687638"/>
            <a:ext cx="1231900" cy="304800"/>
          </a:xfrm>
          <a:prstGeom prst="rect">
            <a:avLst/>
          </a:prstGeom>
          <a:noFill/>
          <a:ln w="9525">
            <a:noFill/>
            <a:miter lim="800000"/>
            <a:headEnd/>
            <a:tailEnd/>
          </a:ln>
        </p:spPr>
        <p:txBody>
          <a:bodyPr wrap="none">
            <a:prstTxWarp prst="textNoShape">
              <a:avLst/>
            </a:prstTxWarp>
            <a:spAutoFit/>
          </a:bodyPr>
          <a:lstStyle/>
          <a:p>
            <a:pPr eaLnBrk="1" hangingPunct="1"/>
            <a:r>
              <a:rPr lang="en-US" sz="1400">
                <a:solidFill>
                  <a:srgbClr val="CC0000"/>
                </a:solidFill>
              </a:rPr>
              <a:t>Argon recoil</a:t>
            </a:r>
            <a:endParaRPr lang="it-IT" sz="1400">
              <a:solidFill>
                <a:srgbClr val="CC0000"/>
              </a:solidFill>
            </a:endParaRPr>
          </a:p>
        </p:txBody>
      </p:sp>
      <p:sp>
        <p:nvSpPr>
          <p:cNvPr id="23562" name="Rectangle 7"/>
          <p:cNvSpPr>
            <a:spLocks noChangeArrowheads="1"/>
          </p:cNvSpPr>
          <p:nvPr/>
        </p:nvSpPr>
        <p:spPr bwMode="auto">
          <a:xfrm>
            <a:off x="1543050" y="2686050"/>
            <a:ext cx="895350" cy="304800"/>
          </a:xfrm>
          <a:prstGeom prst="rect">
            <a:avLst/>
          </a:prstGeom>
          <a:noFill/>
          <a:ln w="9525">
            <a:noFill/>
            <a:miter lim="800000"/>
            <a:headEnd/>
            <a:tailEnd/>
          </a:ln>
        </p:spPr>
        <p:txBody>
          <a:bodyPr wrap="none">
            <a:prstTxWarp prst="textNoShape">
              <a:avLst/>
            </a:prstTxWarp>
            <a:spAutoFit/>
          </a:bodyPr>
          <a:lstStyle/>
          <a:p>
            <a:pPr eaLnBrk="1" hangingPunct="1"/>
            <a:r>
              <a:rPr lang="en-US" sz="1400">
                <a:solidFill>
                  <a:srgbClr val="CC0000"/>
                </a:solidFill>
              </a:rPr>
              <a:t>Electron</a:t>
            </a:r>
            <a:endParaRPr lang="it-IT" sz="1400">
              <a:solidFill>
                <a:srgbClr val="CC0000"/>
              </a:solidFill>
            </a:endParaRPr>
          </a:p>
        </p:txBody>
      </p:sp>
      <p:sp>
        <p:nvSpPr>
          <p:cNvPr id="23563" name="Rectangle 18"/>
          <p:cNvSpPr>
            <a:spLocks noChangeArrowheads="1"/>
          </p:cNvSpPr>
          <p:nvPr/>
        </p:nvSpPr>
        <p:spPr bwMode="auto">
          <a:xfrm>
            <a:off x="1158875" y="2632075"/>
            <a:ext cx="501650" cy="366713"/>
          </a:xfrm>
          <a:prstGeom prst="rect">
            <a:avLst/>
          </a:prstGeom>
          <a:noFill/>
          <a:ln w="9525">
            <a:noFill/>
            <a:miter lim="800000"/>
            <a:headEnd/>
            <a:tailEnd/>
          </a:ln>
        </p:spPr>
        <p:txBody>
          <a:bodyPr wrap="none">
            <a:prstTxWarp prst="textNoShape">
              <a:avLst/>
            </a:prstTxWarp>
            <a:spAutoFit/>
          </a:bodyPr>
          <a:lstStyle/>
          <a:p>
            <a:pPr eaLnBrk="1" hangingPunct="1"/>
            <a:r>
              <a:rPr lang="it-IT" sz="1800">
                <a:solidFill>
                  <a:srgbClr val="CC0000"/>
                </a:solidFill>
              </a:rPr>
              <a:t>(A)</a:t>
            </a:r>
          </a:p>
        </p:txBody>
      </p:sp>
      <p:sp>
        <p:nvSpPr>
          <p:cNvPr id="23564" name="Rectangle 19"/>
          <p:cNvSpPr>
            <a:spLocks noChangeArrowheads="1"/>
          </p:cNvSpPr>
          <p:nvPr/>
        </p:nvSpPr>
        <p:spPr bwMode="auto">
          <a:xfrm>
            <a:off x="5294313" y="2649538"/>
            <a:ext cx="501650" cy="366712"/>
          </a:xfrm>
          <a:prstGeom prst="rect">
            <a:avLst/>
          </a:prstGeom>
          <a:noFill/>
          <a:ln w="9525">
            <a:noFill/>
            <a:miter lim="800000"/>
            <a:headEnd/>
            <a:tailEnd/>
          </a:ln>
        </p:spPr>
        <p:txBody>
          <a:bodyPr wrap="none">
            <a:prstTxWarp prst="textNoShape">
              <a:avLst/>
            </a:prstTxWarp>
            <a:spAutoFit/>
          </a:bodyPr>
          <a:lstStyle/>
          <a:p>
            <a:pPr eaLnBrk="1" hangingPunct="1"/>
            <a:r>
              <a:rPr lang="it-IT" sz="1800">
                <a:solidFill>
                  <a:srgbClr val="CC0000"/>
                </a:solidFill>
              </a:rPr>
              <a:t>(B)</a:t>
            </a:r>
          </a:p>
        </p:txBody>
      </p:sp>
      <p:sp>
        <p:nvSpPr>
          <p:cNvPr id="23565" name="Rectangle 20"/>
          <p:cNvSpPr>
            <a:spLocks noChangeArrowheads="1"/>
          </p:cNvSpPr>
          <p:nvPr/>
        </p:nvSpPr>
        <p:spPr bwMode="auto">
          <a:xfrm>
            <a:off x="3733800" y="2762250"/>
            <a:ext cx="463550" cy="366713"/>
          </a:xfrm>
          <a:prstGeom prst="rect">
            <a:avLst/>
          </a:prstGeom>
          <a:noFill/>
          <a:ln w="9525">
            <a:noFill/>
            <a:miter lim="800000"/>
            <a:headEnd/>
            <a:tailEnd/>
          </a:ln>
        </p:spPr>
        <p:txBody>
          <a:bodyPr wrap="none">
            <a:prstTxWarp prst="textNoShape">
              <a:avLst/>
            </a:prstTxWarp>
            <a:spAutoFit/>
          </a:bodyPr>
          <a:lstStyle/>
          <a:p>
            <a:pPr eaLnBrk="1" hangingPunct="1"/>
            <a:r>
              <a:rPr lang="en-US" sz="1800">
                <a:solidFill>
                  <a:srgbClr val="008040"/>
                </a:solidFill>
              </a:rPr>
              <a:t>S2</a:t>
            </a:r>
            <a:endParaRPr lang="it-IT" sz="1800">
              <a:solidFill>
                <a:srgbClr val="008040"/>
              </a:solidFill>
            </a:endParaRPr>
          </a:p>
        </p:txBody>
      </p:sp>
      <p:sp>
        <p:nvSpPr>
          <p:cNvPr id="23566" name="Rectangle 21"/>
          <p:cNvSpPr>
            <a:spLocks noChangeArrowheads="1"/>
          </p:cNvSpPr>
          <p:nvPr/>
        </p:nvSpPr>
        <p:spPr bwMode="auto">
          <a:xfrm>
            <a:off x="2225675" y="2941638"/>
            <a:ext cx="463550" cy="366712"/>
          </a:xfrm>
          <a:prstGeom prst="rect">
            <a:avLst/>
          </a:prstGeom>
          <a:noFill/>
          <a:ln w="9525">
            <a:noFill/>
            <a:miter lim="800000"/>
            <a:headEnd/>
            <a:tailEnd/>
          </a:ln>
        </p:spPr>
        <p:txBody>
          <a:bodyPr wrap="none">
            <a:prstTxWarp prst="textNoShape">
              <a:avLst/>
            </a:prstTxWarp>
            <a:spAutoFit/>
          </a:bodyPr>
          <a:lstStyle/>
          <a:p>
            <a:pPr eaLnBrk="1" hangingPunct="1"/>
            <a:r>
              <a:rPr lang="en-US" sz="1800">
                <a:solidFill>
                  <a:srgbClr val="120DB1"/>
                </a:solidFill>
              </a:rPr>
              <a:t>S1</a:t>
            </a:r>
            <a:endParaRPr lang="it-IT" sz="1800">
              <a:solidFill>
                <a:srgbClr val="120DB1"/>
              </a:solidFill>
            </a:endParaRPr>
          </a:p>
        </p:txBody>
      </p:sp>
      <p:sp>
        <p:nvSpPr>
          <p:cNvPr id="23567" name="Rectangle 22"/>
          <p:cNvSpPr>
            <a:spLocks noChangeArrowheads="1"/>
          </p:cNvSpPr>
          <p:nvPr/>
        </p:nvSpPr>
        <p:spPr bwMode="auto">
          <a:xfrm>
            <a:off x="7635875" y="2655888"/>
            <a:ext cx="463550" cy="366712"/>
          </a:xfrm>
          <a:prstGeom prst="rect">
            <a:avLst/>
          </a:prstGeom>
          <a:noFill/>
          <a:ln w="9525">
            <a:noFill/>
            <a:miter lim="800000"/>
            <a:headEnd/>
            <a:tailEnd/>
          </a:ln>
        </p:spPr>
        <p:txBody>
          <a:bodyPr wrap="none">
            <a:prstTxWarp prst="textNoShape">
              <a:avLst/>
            </a:prstTxWarp>
            <a:spAutoFit/>
          </a:bodyPr>
          <a:lstStyle/>
          <a:p>
            <a:pPr eaLnBrk="1" hangingPunct="1"/>
            <a:r>
              <a:rPr lang="en-US" sz="1800">
                <a:solidFill>
                  <a:srgbClr val="008040"/>
                </a:solidFill>
              </a:rPr>
              <a:t>S2</a:t>
            </a:r>
            <a:endParaRPr lang="it-IT" sz="1800">
              <a:solidFill>
                <a:srgbClr val="120DB1"/>
              </a:solidFill>
            </a:endParaRPr>
          </a:p>
        </p:txBody>
      </p:sp>
      <p:sp>
        <p:nvSpPr>
          <p:cNvPr id="23568" name="Rectangle 23"/>
          <p:cNvSpPr>
            <a:spLocks noChangeArrowheads="1"/>
          </p:cNvSpPr>
          <p:nvPr/>
        </p:nvSpPr>
        <p:spPr bwMode="auto">
          <a:xfrm>
            <a:off x="6111875" y="2974975"/>
            <a:ext cx="463550" cy="366713"/>
          </a:xfrm>
          <a:prstGeom prst="rect">
            <a:avLst/>
          </a:prstGeom>
          <a:noFill/>
          <a:ln w="9525">
            <a:noFill/>
            <a:miter lim="800000"/>
            <a:headEnd/>
            <a:tailEnd/>
          </a:ln>
        </p:spPr>
        <p:txBody>
          <a:bodyPr wrap="none">
            <a:prstTxWarp prst="textNoShape">
              <a:avLst/>
            </a:prstTxWarp>
            <a:spAutoFit/>
          </a:bodyPr>
          <a:lstStyle/>
          <a:p>
            <a:pPr eaLnBrk="1" hangingPunct="1"/>
            <a:r>
              <a:rPr lang="en-US" sz="1800">
                <a:solidFill>
                  <a:srgbClr val="120DB1"/>
                </a:solidFill>
              </a:rPr>
              <a:t>S1</a:t>
            </a:r>
            <a:endParaRPr lang="it-IT" sz="1800">
              <a:solidFill>
                <a:srgbClr val="120DB1"/>
              </a:solidFill>
            </a:endParaRPr>
          </a:p>
        </p:txBody>
      </p:sp>
      <p:sp>
        <p:nvSpPr>
          <p:cNvPr id="23569" name="Rectangle 24"/>
          <p:cNvSpPr>
            <a:spLocks noChangeArrowheads="1"/>
          </p:cNvSpPr>
          <p:nvPr/>
        </p:nvSpPr>
        <p:spPr bwMode="auto">
          <a:xfrm>
            <a:off x="2733675" y="5227638"/>
            <a:ext cx="463550" cy="366712"/>
          </a:xfrm>
          <a:prstGeom prst="rect">
            <a:avLst/>
          </a:prstGeom>
          <a:noFill/>
          <a:ln w="9525">
            <a:noFill/>
            <a:miter lim="800000"/>
            <a:headEnd/>
            <a:tailEnd/>
          </a:ln>
        </p:spPr>
        <p:txBody>
          <a:bodyPr wrap="none">
            <a:prstTxWarp prst="textNoShape">
              <a:avLst/>
            </a:prstTxWarp>
            <a:spAutoFit/>
          </a:bodyPr>
          <a:lstStyle/>
          <a:p>
            <a:pPr eaLnBrk="1" hangingPunct="1"/>
            <a:r>
              <a:rPr lang="en-US" sz="1800">
                <a:solidFill>
                  <a:srgbClr val="120DB1"/>
                </a:solidFill>
              </a:rPr>
              <a:t>S1</a:t>
            </a:r>
            <a:endParaRPr lang="it-IT" sz="1800">
              <a:solidFill>
                <a:srgbClr val="120DB1"/>
              </a:solidFill>
            </a:endParaRPr>
          </a:p>
        </p:txBody>
      </p:sp>
      <p:sp>
        <p:nvSpPr>
          <p:cNvPr id="23570" name="Rectangle 25"/>
          <p:cNvSpPr>
            <a:spLocks noChangeArrowheads="1"/>
          </p:cNvSpPr>
          <p:nvPr/>
        </p:nvSpPr>
        <p:spPr bwMode="auto">
          <a:xfrm>
            <a:off x="5962650" y="5146675"/>
            <a:ext cx="463550" cy="366713"/>
          </a:xfrm>
          <a:prstGeom prst="rect">
            <a:avLst/>
          </a:prstGeom>
          <a:noFill/>
          <a:ln w="9525">
            <a:noFill/>
            <a:miter lim="800000"/>
            <a:headEnd/>
            <a:tailEnd/>
          </a:ln>
        </p:spPr>
        <p:txBody>
          <a:bodyPr wrap="none">
            <a:prstTxWarp prst="textNoShape">
              <a:avLst/>
            </a:prstTxWarp>
            <a:spAutoFit/>
          </a:bodyPr>
          <a:lstStyle/>
          <a:p>
            <a:pPr eaLnBrk="1" hangingPunct="1"/>
            <a:r>
              <a:rPr lang="en-US" sz="1800">
                <a:solidFill>
                  <a:srgbClr val="120DB1"/>
                </a:solidFill>
              </a:rPr>
              <a:t>S1</a:t>
            </a:r>
            <a:endParaRPr lang="it-IT" sz="1800">
              <a:solidFill>
                <a:srgbClr val="120DB1"/>
              </a:solidFill>
            </a:endParaRPr>
          </a:p>
        </p:txBody>
      </p:sp>
      <p:sp>
        <p:nvSpPr>
          <p:cNvPr id="23571" name="Rectangle 30"/>
          <p:cNvSpPr>
            <a:spLocks noChangeArrowheads="1"/>
          </p:cNvSpPr>
          <p:nvPr/>
        </p:nvSpPr>
        <p:spPr bwMode="auto">
          <a:xfrm>
            <a:off x="6294438" y="3373438"/>
            <a:ext cx="341312" cy="809625"/>
          </a:xfrm>
          <a:prstGeom prst="rect">
            <a:avLst/>
          </a:prstGeom>
          <a:noFill/>
          <a:ln w="12700">
            <a:solidFill>
              <a:srgbClr val="0000FF"/>
            </a:solidFill>
            <a:miter lim="800000"/>
            <a:headEnd/>
            <a:tailEnd/>
          </a:ln>
        </p:spPr>
        <p:txBody>
          <a:bodyPr wrap="none" anchor="ctr">
            <a:prstTxWarp prst="textNoShape">
              <a:avLst/>
            </a:prstTxWarp>
          </a:bodyPr>
          <a:lstStyle/>
          <a:p>
            <a:endParaRPr lang="en-US"/>
          </a:p>
        </p:txBody>
      </p:sp>
      <p:sp>
        <p:nvSpPr>
          <p:cNvPr id="23572" name="Line 31"/>
          <p:cNvSpPr>
            <a:spLocks noChangeShapeType="1"/>
          </p:cNvSpPr>
          <p:nvPr/>
        </p:nvSpPr>
        <p:spPr bwMode="auto">
          <a:xfrm flipH="1">
            <a:off x="5159375" y="4191000"/>
            <a:ext cx="1135063" cy="269875"/>
          </a:xfrm>
          <a:prstGeom prst="line">
            <a:avLst/>
          </a:prstGeom>
          <a:noFill/>
          <a:ln w="12700">
            <a:solidFill>
              <a:srgbClr val="0000FF"/>
            </a:solidFill>
            <a:round/>
            <a:headEnd/>
            <a:tailEnd/>
          </a:ln>
        </p:spPr>
        <p:txBody>
          <a:bodyPr wrap="none" anchor="ctr">
            <a:prstTxWarp prst="textNoShape">
              <a:avLst/>
            </a:prstTxWarp>
          </a:bodyPr>
          <a:lstStyle/>
          <a:p>
            <a:endParaRPr lang="en-US"/>
          </a:p>
        </p:txBody>
      </p:sp>
      <p:sp>
        <p:nvSpPr>
          <p:cNvPr id="23573" name="Line 32"/>
          <p:cNvSpPr>
            <a:spLocks noChangeShapeType="1"/>
          </p:cNvSpPr>
          <p:nvPr/>
        </p:nvSpPr>
        <p:spPr bwMode="auto">
          <a:xfrm>
            <a:off x="6635750" y="4183063"/>
            <a:ext cx="1865313" cy="277812"/>
          </a:xfrm>
          <a:prstGeom prst="line">
            <a:avLst/>
          </a:prstGeom>
          <a:noFill/>
          <a:ln w="12700">
            <a:solidFill>
              <a:srgbClr val="0000FF"/>
            </a:solidFill>
            <a:round/>
            <a:headEnd/>
            <a:tailEnd/>
          </a:ln>
        </p:spPr>
        <p:txBody>
          <a:bodyPr wrap="none" anchor="ctr">
            <a:prstTxWarp prst="textNoShape">
              <a:avLst/>
            </a:prstTxWarp>
          </a:bodyPr>
          <a:lstStyle/>
          <a:p>
            <a:endParaRPr lang="en-US"/>
          </a:p>
        </p:txBody>
      </p:sp>
      <p:sp>
        <p:nvSpPr>
          <p:cNvPr id="23574" name="Rectangle 35"/>
          <p:cNvSpPr>
            <a:spLocks noChangeArrowheads="1"/>
          </p:cNvSpPr>
          <p:nvPr/>
        </p:nvSpPr>
        <p:spPr bwMode="auto">
          <a:xfrm>
            <a:off x="2238375" y="3357563"/>
            <a:ext cx="341313" cy="809625"/>
          </a:xfrm>
          <a:prstGeom prst="rect">
            <a:avLst/>
          </a:prstGeom>
          <a:noFill/>
          <a:ln w="12700">
            <a:solidFill>
              <a:srgbClr val="0000FF"/>
            </a:solidFill>
            <a:miter lim="800000"/>
            <a:headEnd/>
            <a:tailEnd/>
          </a:ln>
        </p:spPr>
        <p:txBody>
          <a:bodyPr wrap="none" anchor="ctr">
            <a:prstTxWarp prst="textNoShape">
              <a:avLst/>
            </a:prstTxWarp>
          </a:bodyPr>
          <a:lstStyle/>
          <a:p>
            <a:endParaRPr lang="en-US"/>
          </a:p>
        </p:txBody>
      </p:sp>
      <p:sp>
        <p:nvSpPr>
          <p:cNvPr id="23575" name="Line 36"/>
          <p:cNvSpPr>
            <a:spLocks noChangeShapeType="1"/>
          </p:cNvSpPr>
          <p:nvPr/>
        </p:nvSpPr>
        <p:spPr bwMode="auto">
          <a:xfrm flipH="1">
            <a:off x="1119188" y="4167188"/>
            <a:ext cx="1135062" cy="269875"/>
          </a:xfrm>
          <a:prstGeom prst="line">
            <a:avLst/>
          </a:prstGeom>
          <a:noFill/>
          <a:ln w="12700">
            <a:solidFill>
              <a:srgbClr val="0000FF"/>
            </a:solidFill>
            <a:round/>
            <a:headEnd/>
            <a:tailEnd/>
          </a:ln>
        </p:spPr>
        <p:txBody>
          <a:bodyPr wrap="none" anchor="ctr">
            <a:prstTxWarp prst="textNoShape">
              <a:avLst/>
            </a:prstTxWarp>
          </a:bodyPr>
          <a:lstStyle/>
          <a:p>
            <a:endParaRPr lang="en-US"/>
          </a:p>
        </p:txBody>
      </p:sp>
      <p:sp>
        <p:nvSpPr>
          <p:cNvPr id="23576" name="Line 37"/>
          <p:cNvSpPr>
            <a:spLocks noChangeShapeType="1"/>
          </p:cNvSpPr>
          <p:nvPr/>
        </p:nvSpPr>
        <p:spPr bwMode="auto">
          <a:xfrm>
            <a:off x="2571750" y="4167188"/>
            <a:ext cx="1865313" cy="277812"/>
          </a:xfrm>
          <a:prstGeom prst="line">
            <a:avLst/>
          </a:prstGeom>
          <a:noFill/>
          <a:ln w="12700">
            <a:solidFill>
              <a:srgbClr val="0000FF"/>
            </a:solidFill>
            <a:round/>
            <a:headEnd/>
            <a:tailEnd/>
          </a:ln>
        </p:spPr>
        <p:txBody>
          <a:bodyPr wrap="none" anchor="ctr">
            <a:prstTxWarp prst="textNoShape">
              <a:avLst/>
            </a:prstTxWarp>
          </a:bodyPr>
          <a:lstStyle/>
          <a:p>
            <a:endParaRPr lang="en-US"/>
          </a:p>
        </p:txBody>
      </p:sp>
      <p:sp>
        <p:nvSpPr>
          <p:cNvPr id="23577" name="Text Box 38"/>
          <p:cNvSpPr txBox="1">
            <a:spLocks noChangeArrowheads="1"/>
          </p:cNvSpPr>
          <p:nvPr/>
        </p:nvSpPr>
        <p:spPr bwMode="auto">
          <a:xfrm>
            <a:off x="3305175" y="3546475"/>
            <a:ext cx="1492250" cy="461963"/>
          </a:xfrm>
          <a:prstGeom prst="rect">
            <a:avLst/>
          </a:prstGeom>
          <a:noFill/>
          <a:ln w="9525">
            <a:noFill/>
            <a:miter lim="800000"/>
            <a:headEnd/>
            <a:tailEnd/>
          </a:ln>
        </p:spPr>
        <p:txBody>
          <a:bodyPr wrap="none">
            <a:prstTxWarp prst="textNoShape">
              <a:avLst/>
            </a:prstTxWarp>
            <a:spAutoFit/>
          </a:bodyPr>
          <a:lstStyle/>
          <a:p>
            <a:r>
              <a:rPr lang="en-US">
                <a:solidFill>
                  <a:srgbClr val="FF0000"/>
                </a:solidFill>
              </a:rPr>
              <a:t>Drift time</a:t>
            </a:r>
          </a:p>
        </p:txBody>
      </p:sp>
      <p:sp>
        <p:nvSpPr>
          <p:cNvPr id="23578" name="Line 39"/>
          <p:cNvSpPr>
            <a:spLocks noChangeShapeType="1"/>
          </p:cNvSpPr>
          <p:nvPr/>
        </p:nvSpPr>
        <p:spPr bwMode="auto">
          <a:xfrm>
            <a:off x="2349500" y="3683000"/>
            <a:ext cx="912813" cy="0"/>
          </a:xfrm>
          <a:prstGeom prst="line">
            <a:avLst/>
          </a:prstGeom>
          <a:noFill/>
          <a:ln w="9525">
            <a:solidFill>
              <a:srgbClr val="FF1827"/>
            </a:solidFill>
            <a:round/>
            <a:headEnd type="triangle" w="med" len="med"/>
            <a:tailEnd type="triangle" w="med" len="med"/>
          </a:ln>
        </p:spPr>
        <p:txBody>
          <a:bodyPr wrap="none" anchor="ctr">
            <a:prstTxWarp prst="textNoShape">
              <a:avLst/>
            </a:prstTxWarp>
          </a:bodyPr>
          <a:lstStyle/>
          <a:p>
            <a:endParaRPr lang="en-US"/>
          </a:p>
        </p:txBody>
      </p:sp>
      <p:sp>
        <p:nvSpPr>
          <p:cNvPr id="23579" name="Line 40"/>
          <p:cNvSpPr>
            <a:spLocks noChangeShapeType="1"/>
          </p:cNvSpPr>
          <p:nvPr/>
        </p:nvSpPr>
        <p:spPr bwMode="auto">
          <a:xfrm>
            <a:off x="3270250" y="3436938"/>
            <a:ext cx="0" cy="730250"/>
          </a:xfrm>
          <a:prstGeom prst="line">
            <a:avLst/>
          </a:prstGeom>
          <a:noFill/>
          <a:ln w="9525">
            <a:solidFill>
              <a:srgbClr val="FF1827"/>
            </a:solidFill>
            <a:round/>
            <a:headEnd/>
            <a:tailEnd/>
          </a:ln>
        </p:spPr>
        <p:txBody>
          <a:bodyPr wrap="none" anchor="ctr">
            <a:prstTxWarp prst="textNoShape">
              <a:avLst/>
            </a:prstTxWarp>
          </a:bodyPr>
          <a:lstStyle/>
          <a:p>
            <a:endParaRPr lang="en-US"/>
          </a:p>
        </p:txBody>
      </p:sp>
      <p:sp>
        <p:nvSpPr>
          <p:cNvPr id="23580" name="Rectangle 41"/>
          <p:cNvSpPr>
            <a:spLocks noChangeArrowheads="1"/>
          </p:cNvSpPr>
          <p:nvPr/>
        </p:nvSpPr>
        <p:spPr bwMode="auto">
          <a:xfrm>
            <a:off x="5167313" y="4460875"/>
            <a:ext cx="3325812" cy="1595438"/>
          </a:xfrm>
          <a:prstGeom prst="rect">
            <a:avLst/>
          </a:prstGeom>
          <a:noFill/>
          <a:ln w="12700">
            <a:solidFill>
              <a:srgbClr val="0000FF"/>
            </a:solidFill>
            <a:miter lim="800000"/>
            <a:headEnd/>
            <a:tailEnd/>
          </a:ln>
        </p:spPr>
        <p:txBody>
          <a:bodyPr wrap="none" anchor="ctr">
            <a:prstTxWarp prst="textNoShape">
              <a:avLst/>
            </a:prstTxWarp>
          </a:bodyPr>
          <a:lstStyle/>
          <a:p>
            <a:endParaRPr lang="en-US"/>
          </a:p>
        </p:txBody>
      </p:sp>
      <p:sp>
        <p:nvSpPr>
          <p:cNvPr id="23581" name="Rectangle 42"/>
          <p:cNvSpPr>
            <a:spLocks noChangeArrowheads="1"/>
          </p:cNvSpPr>
          <p:nvPr/>
        </p:nvSpPr>
        <p:spPr bwMode="auto">
          <a:xfrm>
            <a:off x="1111250" y="4445000"/>
            <a:ext cx="3309938" cy="1587500"/>
          </a:xfrm>
          <a:prstGeom prst="rect">
            <a:avLst/>
          </a:prstGeom>
          <a:noFill/>
          <a:ln w="12700">
            <a:solidFill>
              <a:srgbClr val="0000FF"/>
            </a:solidFill>
            <a:miter lim="800000"/>
            <a:headEnd/>
            <a:tailEnd/>
          </a:ln>
        </p:spPr>
        <p:txBody>
          <a:bodyPr wrap="none" anchor="ctr">
            <a:prstTxWarp prst="textNoShape">
              <a:avLst/>
            </a:prstTxWarp>
          </a:bodyPr>
          <a:lstStyle/>
          <a:p>
            <a:endParaRPr lang="en-US"/>
          </a:p>
        </p:txBody>
      </p:sp>
      <p:sp>
        <p:nvSpPr>
          <p:cNvPr id="23582" name="Footer Placeholder 3"/>
          <p:cNvSpPr>
            <a:spLocks noGrp="1"/>
          </p:cNvSpPr>
          <p:nvPr>
            <p:ph type="ftr" sz="quarter" idx="10"/>
          </p:nvPr>
        </p:nvSpPr>
        <p:spPr bwMode="auto">
          <a:xfrm>
            <a:off x="457200" y="6356350"/>
            <a:ext cx="6477000" cy="365125"/>
          </a:xfrm>
          <a:noFill/>
          <a:ln>
            <a:miter lim="800000"/>
            <a:headEnd/>
            <a:tailEnd/>
          </a:ln>
        </p:spPr>
        <p:txBody>
          <a:bodyPr/>
          <a:lstStyle/>
          <a:p>
            <a:r>
              <a:rPr lang="en-US" smtClean="0"/>
              <a:t>Claudio Montanari - The  WArP  Experiment – GLA2011 – June 8, 2011</a:t>
            </a: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F0D596DA-60FC-3B41-8A2B-CDB2725CB71C}" type="slidenum">
              <a:rPr lang="en-US" smtClean="0"/>
              <a:pPr/>
              <a:t>6</a:t>
            </a:fld>
            <a:endParaRPr lang="en-US" smtClean="0"/>
          </a:p>
        </p:txBody>
      </p:sp>
      <p:sp>
        <p:nvSpPr>
          <p:cNvPr id="25603" name="Rectangle 2"/>
          <p:cNvSpPr>
            <a:spLocks noGrp="1" noChangeArrowheads="1"/>
          </p:cNvSpPr>
          <p:nvPr>
            <p:ph type="title" idx="4294967295"/>
          </p:nvPr>
        </p:nvSpPr>
        <p:spPr>
          <a:xfrm>
            <a:off x="522288" y="0"/>
            <a:ext cx="8097837" cy="838200"/>
          </a:xfrm>
        </p:spPr>
        <p:txBody>
          <a:bodyPr anchor="b"/>
          <a:lstStyle/>
          <a:p>
            <a:pPr eaLnBrk="1" hangingPunct="1"/>
            <a:r>
              <a:rPr lang="en-US" smtClean="0"/>
              <a:t>The 100 liters detector</a:t>
            </a:r>
          </a:p>
        </p:txBody>
      </p:sp>
      <p:pic>
        <p:nvPicPr>
          <p:cNvPr id="65540" name="Picture 4"/>
          <p:cNvPicPr>
            <a:picLocks noChangeAspect="1" noChangeArrowheads="1"/>
          </p:cNvPicPr>
          <p:nvPr/>
        </p:nvPicPr>
        <p:blipFill>
          <a:blip r:embed="rId3"/>
          <a:srcRect/>
          <a:stretch>
            <a:fillRect/>
          </a:stretch>
        </p:blipFill>
        <p:spPr bwMode="auto">
          <a:xfrm>
            <a:off x="5151438" y="1131888"/>
            <a:ext cx="3681412" cy="4951412"/>
          </a:xfrm>
          <a:prstGeom prst="rect">
            <a:avLst/>
          </a:prstGeom>
          <a:noFill/>
          <a:ln w="38100">
            <a:solidFill>
              <a:schemeClr val="accent2"/>
            </a:solidFill>
            <a:miter lim="800000"/>
            <a:headEnd/>
            <a:tailEnd/>
          </a:ln>
          <a:effectLst>
            <a:outerShdw blurRad="63500" dist="38099" dir="2700000" algn="ctr" rotWithShape="0">
              <a:schemeClr val="tx2">
                <a:alpha val="74998"/>
              </a:schemeClr>
            </a:outerShdw>
          </a:effectLst>
        </p:spPr>
      </p:pic>
      <p:sp>
        <p:nvSpPr>
          <p:cNvPr id="25605" name="Rectangle 5"/>
          <p:cNvSpPr>
            <a:spLocks noChangeArrowheads="1"/>
          </p:cNvSpPr>
          <p:nvPr/>
        </p:nvSpPr>
        <p:spPr bwMode="auto">
          <a:xfrm>
            <a:off x="76200" y="1066800"/>
            <a:ext cx="5070475" cy="5145088"/>
          </a:xfrm>
          <a:prstGeom prst="rect">
            <a:avLst/>
          </a:prstGeom>
          <a:noFill/>
          <a:ln w="9525">
            <a:noFill/>
            <a:miter lim="800000"/>
            <a:headEnd/>
            <a:tailEnd/>
          </a:ln>
        </p:spPr>
        <p:txBody>
          <a:bodyPr>
            <a:prstTxWarp prst="textNoShape">
              <a:avLst/>
            </a:prstTxWarp>
          </a:bodyPr>
          <a:lstStyle/>
          <a:p>
            <a:pPr marL="284163" indent="-284163" eaLnBrk="1" hangingPunct="1">
              <a:spcAft>
                <a:spcPts val="600"/>
              </a:spcAft>
              <a:buClr>
                <a:srgbClr val="FF1827"/>
              </a:buClr>
              <a:buFont typeface="Wingdings" charset="2"/>
              <a:buChar char="p"/>
            </a:pPr>
            <a:r>
              <a:rPr lang="en-US" sz="1800" b="0">
                <a:solidFill>
                  <a:schemeClr val="tx2"/>
                </a:solidFill>
                <a:latin typeface="Arial" charset="0"/>
              </a:rPr>
              <a:t>Sensitive volume = 100 liters (140 kg).</a:t>
            </a:r>
          </a:p>
          <a:p>
            <a:pPr marL="569913" lvl="1" indent="-284163" eaLnBrk="1" hangingPunct="1">
              <a:spcAft>
                <a:spcPts val="600"/>
              </a:spcAft>
              <a:buClr>
                <a:srgbClr val="FF1827"/>
              </a:buClr>
              <a:buFont typeface="Zapf Dingbats" charset="2"/>
              <a:buChar char=""/>
            </a:pPr>
            <a:r>
              <a:rPr lang="en-US" sz="1800" b="0">
                <a:solidFill>
                  <a:schemeClr val="tx2"/>
                </a:solidFill>
                <a:latin typeface="Arial" charset="0"/>
                <a:ea typeface="ＭＳ Ｐゴシック" pitchFamily="-108" charset="-128"/>
                <a:cs typeface="ＭＳ Ｐゴシック" pitchFamily="-108" charset="-128"/>
              </a:rPr>
              <a:t>3-D event localization by means of:</a:t>
            </a:r>
          </a:p>
          <a:p>
            <a:pPr marL="855663" lvl="2" indent="-284163" eaLnBrk="1" hangingPunct="1">
              <a:spcAft>
                <a:spcPts val="600"/>
              </a:spcAft>
              <a:buClr>
                <a:srgbClr val="FF1827"/>
              </a:buClr>
              <a:buSzPct val="75000"/>
              <a:buFont typeface="Wingdings" charset="2"/>
              <a:buChar char="n"/>
            </a:pPr>
            <a:r>
              <a:rPr lang="en-US" sz="1800" b="0">
                <a:solidFill>
                  <a:schemeClr val="tx2"/>
                </a:solidFill>
                <a:latin typeface="Arial" charset="0"/>
                <a:ea typeface="ＭＳ Ｐゴシック" pitchFamily="-108" charset="-128"/>
                <a:cs typeface="ＭＳ Ｐゴシック" pitchFamily="-108" charset="-128"/>
              </a:rPr>
              <a:t>Drift time recording (vertical axis);</a:t>
            </a:r>
          </a:p>
          <a:p>
            <a:pPr marL="855663" lvl="2" indent="-284163" eaLnBrk="1" hangingPunct="1">
              <a:spcAft>
                <a:spcPts val="600"/>
              </a:spcAft>
              <a:buClr>
                <a:srgbClr val="FF1827"/>
              </a:buClr>
              <a:buSzPct val="75000"/>
              <a:buFont typeface="Wingdings" charset="2"/>
              <a:buChar char="n"/>
            </a:pPr>
            <a:r>
              <a:rPr lang="en-US" sz="1800" b="0">
                <a:solidFill>
                  <a:schemeClr val="tx2"/>
                </a:solidFill>
                <a:latin typeface="Arial" charset="0"/>
                <a:ea typeface="ＭＳ Ｐゴシック" pitchFamily="-108" charset="-128"/>
                <a:cs typeface="ＭＳ Ｐゴシック" pitchFamily="-108" charset="-128"/>
              </a:rPr>
              <a:t>Centroid of PM’s secondary signal amplitudes (horizontal plane). </a:t>
            </a:r>
          </a:p>
          <a:p>
            <a:pPr marL="284163" indent="-284163" eaLnBrk="1" hangingPunct="1">
              <a:spcAft>
                <a:spcPts val="600"/>
              </a:spcAft>
              <a:buClr>
                <a:srgbClr val="FF1827"/>
              </a:buClr>
              <a:buFont typeface="Wingdings" charset="2"/>
              <a:buChar char="p"/>
            </a:pPr>
            <a:r>
              <a:rPr lang="en-US" sz="1800" b="0">
                <a:solidFill>
                  <a:schemeClr val="tx2"/>
                </a:solidFill>
                <a:latin typeface="Arial" charset="0"/>
              </a:rPr>
              <a:t>4</a:t>
            </a:r>
            <a:r>
              <a:rPr lang="en-US" sz="1800" b="0">
                <a:solidFill>
                  <a:schemeClr val="tx2"/>
                </a:solidFill>
                <a:latin typeface="Symbol" charset="2"/>
                <a:sym typeface="Symbol" charset="2"/>
              </a:rPr>
              <a:t></a:t>
            </a:r>
            <a:r>
              <a:rPr lang="en-US" sz="1800" b="0">
                <a:solidFill>
                  <a:schemeClr val="tx2"/>
                </a:solidFill>
                <a:latin typeface="Arial" charset="0"/>
              </a:rPr>
              <a:t> active VETO system:</a:t>
            </a:r>
          </a:p>
          <a:p>
            <a:pPr marL="569913" lvl="1" indent="-284163" eaLnBrk="1" hangingPunct="1">
              <a:spcAft>
                <a:spcPts val="600"/>
              </a:spcAft>
              <a:buClr>
                <a:srgbClr val="FF1827"/>
              </a:buClr>
              <a:buFont typeface="Zapf Dingbats" charset="2"/>
              <a:buChar char=""/>
            </a:pPr>
            <a:r>
              <a:rPr lang="en-US" sz="1800" b="0">
                <a:solidFill>
                  <a:schemeClr val="tx2"/>
                </a:solidFill>
                <a:latin typeface="Arial" charset="0"/>
                <a:ea typeface="ＭＳ Ｐゴシック" pitchFamily="-108" charset="-128"/>
                <a:cs typeface="ＭＳ Ｐゴシック" pitchFamily="-108" charset="-128"/>
              </a:rPr>
              <a:t>tags and measures the neutron-induced background with an ID-factor ≈ 99.99 %;</a:t>
            </a:r>
            <a:endParaRPr lang="en-US" sz="1600" b="0">
              <a:solidFill>
                <a:schemeClr val="tx2"/>
              </a:solidFill>
              <a:latin typeface="Arial" charset="0"/>
              <a:ea typeface="ＭＳ Ｐゴシック" pitchFamily="-108" charset="-128"/>
              <a:cs typeface="ＭＳ Ｐゴシック" pitchFamily="-108" charset="-128"/>
            </a:endParaRPr>
          </a:p>
          <a:p>
            <a:pPr marL="284163" indent="-284163" eaLnBrk="1" hangingPunct="1">
              <a:spcAft>
                <a:spcPts val="600"/>
              </a:spcAft>
              <a:buClr>
                <a:srgbClr val="FF1827"/>
              </a:buClr>
              <a:buFont typeface="Wingdings" charset="2"/>
              <a:buChar char="p"/>
            </a:pPr>
            <a:r>
              <a:rPr lang="en-US" sz="1800" b="0">
                <a:solidFill>
                  <a:schemeClr val="tx2"/>
                </a:solidFill>
                <a:latin typeface="Arial" charset="0"/>
              </a:rPr>
              <a:t>Construction accomplished between mid 2004 and November 2008. </a:t>
            </a:r>
          </a:p>
          <a:p>
            <a:pPr marL="284163" indent="-284163" eaLnBrk="1" hangingPunct="1">
              <a:spcAft>
                <a:spcPts val="600"/>
              </a:spcAft>
              <a:buClr>
                <a:srgbClr val="FF1827"/>
              </a:buClr>
              <a:buFont typeface="Wingdings" charset="2"/>
              <a:buChar char="p"/>
            </a:pPr>
            <a:r>
              <a:rPr lang="en-US" sz="1800" b="0">
                <a:solidFill>
                  <a:schemeClr val="tx2"/>
                </a:solidFill>
                <a:latin typeface="Arial" charset="0"/>
              </a:rPr>
              <a:t>Detector commissioning: </a:t>
            </a:r>
          </a:p>
          <a:p>
            <a:pPr marL="569913" lvl="1" indent="-284163" eaLnBrk="1" hangingPunct="1">
              <a:spcAft>
                <a:spcPts val="600"/>
              </a:spcAft>
              <a:buClr>
                <a:srgbClr val="FF1827"/>
              </a:buClr>
              <a:buFont typeface="Wingdings" charset="2"/>
              <a:buChar char="p"/>
            </a:pPr>
            <a:r>
              <a:rPr lang="en-US" sz="1800" b="0">
                <a:solidFill>
                  <a:schemeClr val="tx2"/>
                </a:solidFill>
                <a:latin typeface="Arial" charset="0"/>
              </a:rPr>
              <a:t>Technical runs (2): December 2008 to August 2009, February 2010 to June 2010</a:t>
            </a:r>
          </a:p>
          <a:p>
            <a:pPr marL="569913" lvl="1" indent="-284163" eaLnBrk="1" hangingPunct="1">
              <a:spcAft>
                <a:spcPts val="600"/>
              </a:spcAft>
              <a:buClr>
                <a:srgbClr val="FF1827"/>
              </a:buClr>
              <a:buFont typeface="Wingdings" charset="2"/>
              <a:buChar char="p"/>
            </a:pPr>
            <a:r>
              <a:rPr lang="en-US" sz="1800" b="0">
                <a:solidFill>
                  <a:schemeClr val="tx2"/>
                </a:solidFill>
                <a:latin typeface="Arial" charset="0"/>
              </a:rPr>
              <a:t>Present run: started on March 2011, after repairs and upgrades.</a:t>
            </a:r>
          </a:p>
          <a:p>
            <a:pPr marL="284163" indent="-284163" eaLnBrk="1" hangingPunct="1">
              <a:spcAft>
                <a:spcPts val="600"/>
              </a:spcAft>
              <a:buClr>
                <a:srgbClr val="FF1827"/>
              </a:buClr>
              <a:buFont typeface="Wingdings" charset="2"/>
              <a:buChar char="p"/>
            </a:pPr>
            <a:r>
              <a:rPr lang="en-US" sz="1800">
                <a:solidFill>
                  <a:srgbClr val="FF0000"/>
                </a:solidFill>
                <a:latin typeface="Arial" charset="0"/>
              </a:rPr>
              <a:t>Designed also to host a 1 ton detector.</a:t>
            </a:r>
            <a:endParaRPr lang="en-US" sz="1800" b="0">
              <a:solidFill>
                <a:srgbClr val="FF0000"/>
              </a:solidFill>
              <a:latin typeface="Arial" charset="0"/>
            </a:endParaRPr>
          </a:p>
        </p:txBody>
      </p:sp>
      <p:sp>
        <p:nvSpPr>
          <p:cNvPr id="25606" name="Rectangle 6"/>
          <p:cNvSpPr>
            <a:spLocks noChangeArrowheads="1"/>
          </p:cNvSpPr>
          <p:nvPr/>
        </p:nvSpPr>
        <p:spPr bwMode="auto">
          <a:xfrm>
            <a:off x="5511800" y="5727700"/>
            <a:ext cx="3276600" cy="304800"/>
          </a:xfrm>
          <a:prstGeom prst="rect">
            <a:avLst/>
          </a:prstGeom>
          <a:solidFill>
            <a:srgbClr val="CC0000"/>
          </a:solidFill>
          <a:ln w="9525">
            <a:noFill/>
            <a:miter lim="800000"/>
            <a:headEnd/>
            <a:tailEnd/>
          </a:ln>
        </p:spPr>
        <p:txBody>
          <a:bodyPr>
            <a:prstTxWarp prst="textNoShape">
              <a:avLst/>
            </a:prstTxWarp>
            <a:spAutoFit/>
          </a:bodyPr>
          <a:lstStyle/>
          <a:p>
            <a:pPr algn="ctr" eaLnBrk="1" hangingPunct="1"/>
            <a:r>
              <a:rPr lang="en-US" sz="1400" b="0">
                <a:solidFill>
                  <a:schemeClr val="bg1"/>
                </a:solidFill>
                <a:latin typeface="Arial" charset="0"/>
              </a:rPr>
              <a:t>Passive neutron and gamma shield</a:t>
            </a:r>
          </a:p>
        </p:txBody>
      </p:sp>
      <p:sp>
        <p:nvSpPr>
          <p:cNvPr id="25607" name="Rectangle 7"/>
          <p:cNvSpPr>
            <a:spLocks noChangeArrowheads="1"/>
          </p:cNvSpPr>
          <p:nvPr/>
        </p:nvSpPr>
        <p:spPr bwMode="auto">
          <a:xfrm>
            <a:off x="5172075" y="2154238"/>
            <a:ext cx="1665288" cy="517525"/>
          </a:xfrm>
          <a:prstGeom prst="rect">
            <a:avLst/>
          </a:prstGeom>
          <a:solidFill>
            <a:srgbClr val="CC0000"/>
          </a:solidFill>
          <a:ln w="9525">
            <a:noFill/>
            <a:miter lim="800000"/>
            <a:headEnd/>
            <a:tailEnd/>
          </a:ln>
        </p:spPr>
        <p:txBody>
          <a:bodyPr>
            <a:prstTxWarp prst="textNoShape">
              <a:avLst/>
            </a:prstTxWarp>
            <a:spAutoFit/>
          </a:bodyPr>
          <a:lstStyle/>
          <a:p>
            <a:pPr algn="ctr" eaLnBrk="1" hangingPunct="1"/>
            <a:r>
              <a:rPr lang="en-US" sz="1400" b="0">
                <a:solidFill>
                  <a:schemeClr val="bg1"/>
                </a:solidFill>
                <a:latin typeface="Arial" charset="0"/>
              </a:rPr>
              <a:t>Active Veto</a:t>
            </a:r>
          </a:p>
          <a:p>
            <a:pPr algn="ctr" eaLnBrk="1" hangingPunct="1"/>
            <a:r>
              <a:rPr lang="en-US" sz="1400" b="0">
                <a:solidFill>
                  <a:schemeClr val="bg1"/>
                </a:solidFill>
                <a:latin typeface="Arial" charset="0"/>
              </a:rPr>
              <a:t>(6000 liters Lar)</a:t>
            </a:r>
          </a:p>
        </p:txBody>
      </p:sp>
      <p:sp>
        <p:nvSpPr>
          <p:cNvPr id="25608" name="Rectangle 8"/>
          <p:cNvSpPr>
            <a:spLocks noChangeArrowheads="1"/>
          </p:cNvSpPr>
          <p:nvPr/>
        </p:nvSpPr>
        <p:spPr bwMode="auto">
          <a:xfrm>
            <a:off x="7581900" y="2128838"/>
            <a:ext cx="1143000" cy="517525"/>
          </a:xfrm>
          <a:prstGeom prst="rect">
            <a:avLst/>
          </a:prstGeom>
          <a:solidFill>
            <a:srgbClr val="CC0000"/>
          </a:solidFill>
          <a:ln w="9525">
            <a:noFill/>
            <a:miter lim="800000"/>
            <a:headEnd/>
            <a:tailEnd/>
          </a:ln>
        </p:spPr>
        <p:txBody>
          <a:bodyPr>
            <a:prstTxWarp prst="textNoShape">
              <a:avLst/>
            </a:prstTxWarp>
            <a:spAutoFit/>
          </a:bodyPr>
          <a:lstStyle/>
          <a:p>
            <a:pPr algn="ctr" eaLnBrk="1" hangingPunct="1"/>
            <a:r>
              <a:rPr lang="en-US" sz="1400" b="0">
                <a:solidFill>
                  <a:schemeClr val="bg1"/>
                </a:solidFill>
                <a:latin typeface="Arial" charset="0"/>
              </a:rPr>
              <a:t>100 liters Chamber</a:t>
            </a:r>
          </a:p>
        </p:txBody>
      </p:sp>
      <p:sp>
        <p:nvSpPr>
          <p:cNvPr id="25609" name="Line 9"/>
          <p:cNvSpPr>
            <a:spLocks noChangeShapeType="1"/>
          </p:cNvSpPr>
          <p:nvPr/>
        </p:nvSpPr>
        <p:spPr bwMode="auto">
          <a:xfrm flipH="1" flipV="1">
            <a:off x="5753100" y="5253038"/>
            <a:ext cx="436563" cy="474662"/>
          </a:xfrm>
          <a:prstGeom prst="line">
            <a:avLst/>
          </a:prstGeom>
          <a:noFill/>
          <a:ln w="19050">
            <a:solidFill>
              <a:srgbClr val="CC0000"/>
            </a:solidFill>
            <a:round/>
            <a:headEnd/>
            <a:tailEnd type="triangle" w="med" len="med"/>
          </a:ln>
        </p:spPr>
        <p:txBody>
          <a:bodyPr wrap="none" anchor="ctr">
            <a:prstTxWarp prst="textNoShape">
              <a:avLst/>
            </a:prstTxWarp>
          </a:bodyPr>
          <a:lstStyle/>
          <a:p>
            <a:endParaRPr lang="en-US"/>
          </a:p>
        </p:txBody>
      </p:sp>
      <p:sp>
        <p:nvSpPr>
          <p:cNvPr id="25610" name="Line 10"/>
          <p:cNvSpPr>
            <a:spLocks noChangeShapeType="1"/>
          </p:cNvSpPr>
          <p:nvPr/>
        </p:nvSpPr>
        <p:spPr bwMode="auto">
          <a:xfrm>
            <a:off x="6057900" y="2662238"/>
            <a:ext cx="477838" cy="898525"/>
          </a:xfrm>
          <a:prstGeom prst="line">
            <a:avLst/>
          </a:prstGeom>
          <a:noFill/>
          <a:ln w="19050">
            <a:solidFill>
              <a:srgbClr val="CC0000"/>
            </a:solidFill>
            <a:round/>
            <a:headEnd/>
            <a:tailEnd type="triangle" w="med" len="med"/>
          </a:ln>
        </p:spPr>
        <p:txBody>
          <a:bodyPr wrap="none" anchor="ctr">
            <a:prstTxWarp prst="textNoShape">
              <a:avLst/>
            </a:prstTxWarp>
          </a:bodyPr>
          <a:lstStyle/>
          <a:p>
            <a:endParaRPr lang="en-US"/>
          </a:p>
        </p:txBody>
      </p:sp>
      <p:sp>
        <p:nvSpPr>
          <p:cNvPr id="25611" name="Line 11"/>
          <p:cNvSpPr>
            <a:spLocks noChangeShapeType="1"/>
          </p:cNvSpPr>
          <p:nvPr/>
        </p:nvSpPr>
        <p:spPr bwMode="auto">
          <a:xfrm flipH="1">
            <a:off x="7086600" y="2586038"/>
            <a:ext cx="1104900" cy="1392237"/>
          </a:xfrm>
          <a:prstGeom prst="line">
            <a:avLst/>
          </a:prstGeom>
          <a:noFill/>
          <a:ln w="19050">
            <a:solidFill>
              <a:srgbClr val="CC0000"/>
            </a:solidFill>
            <a:round/>
            <a:headEnd/>
            <a:tailEnd type="triangle" w="med" len="med"/>
          </a:ln>
        </p:spPr>
        <p:txBody>
          <a:bodyPr wrap="none" anchor="ctr">
            <a:prstTxWarp prst="textNoShape">
              <a:avLst/>
            </a:prstTxWarp>
          </a:bodyPr>
          <a:lstStyle/>
          <a:p>
            <a:endParaRPr lang="en-US"/>
          </a:p>
        </p:txBody>
      </p:sp>
      <p:sp>
        <p:nvSpPr>
          <p:cNvPr id="25612" name="Footer Placeholder 3"/>
          <p:cNvSpPr>
            <a:spLocks noGrp="1"/>
          </p:cNvSpPr>
          <p:nvPr>
            <p:ph type="ftr" sz="quarter" idx="10"/>
          </p:nvPr>
        </p:nvSpPr>
        <p:spPr bwMode="auto">
          <a:xfrm>
            <a:off x="457200" y="6356350"/>
            <a:ext cx="6477000" cy="365125"/>
          </a:xfrm>
          <a:noFill/>
          <a:ln>
            <a:miter lim="800000"/>
            <a:headEnd/>
            <a:tailEnd/>
          </a:ln>
        </p:spPr>
        <p:txBody>
          <a:bodyPr/>
          <a:lstStyle/>
          <a:p>
            <a:r>
              <a:rPr lang="en-US" smtClean="0"/>
              <a:t>Claudio Montanari - The  WArP  Experiment – GLA2011 – June 8, 2011</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Slide Number Placeholder 3"/>
          <p:cNvSpPr>
            <a:spLocks noGrp="1"/>
          </p:cNvSpPr>
          <p:nvPr>
            <p:ph type="sldNum" sz="quarter" idx="11"/>
          </p:nvPr>
        </p:nvSpPr>
        <p:spPr bwMode="auto">
          <a:xfrm>
            <a:off x="6553200" y="6340475"/>
            <a:ext cx="2133600" cy="365125"/>
          </a:xfrm>
          <a:noFill/>
          <a:ln>
            <a:miter lim="800000"/>
            <a:headEnd/>
            <a:tailEnd/>
          </a:ln>
        </p:spPr>
        <p:txBody>
          <a:bodyPr wrap="square" numCol="1" anchorCtr="0" compatLnSpc="1">
            <a:prstTxWarp prst="textNoShape">
              <a:avLst/>
            </a:prstTxWarp>
          </a:bodyPr>
          <a:lstStyle/>
          <a:p>
            <a:fld id="{10E2B20A-7FF8-5C44-BD34-ED04E05CB88A}" type="slidenum">
              <a:rPr lang="en-US" smtClean="0"/>
              <a:pPr/>
              <a:t>7</a:t>
            </a:fld>
            <a:endParaRPr lang="en-US" smtClean="0"/>
          </a:p>
        </p:txBody>
      </p:sp>
      <p:sp>
        <p:nvSpPr>
          <p:cNvPr id="57347" name="Title 6"/>
          <p:cNvSpPr>
            <a:spLocks noGrp="1"/>
          </p:cNvSpPr>
          <p:nvPr>
            <p:ph type="title" idx="4294967295"/>
          </p:nvPr>
        </p:nvSpPr>
        <p:spPr>
          <a:xfrm>
            <a:off x="685800" y="228600"/>
            <a:ext cx="7772400" cy="609600"/>
          </a:xfrm>
        </p:spPr>
        <p:txBody>
          <a:bodyPr rtlCol="0" anchor="b">
            <a:normAutofit fontScale="90000"/>
          </a:bodyPr>
          <a:lstStyle/>
          <a:p>
            <a:pPr eaLnBrk="1" fontAlgn="auto" hangingPunct="1">
              <a:spcAft>
                <a:spcPts val="0"/>
              </a:spcAft>
              <a:defRPr/>
            </a:pPr>
            <a:r>
              <a:rPr lang="en-US" sz="3800" dirty="0" smtClean="0">
                <a:ea typeface="+mj-ea"/>
                <a:cs typeface="+mj-cs"/>
              </a:rPr>
              <a:t>Inner Detector Assembly (Jun, 2008)</a:t>
            </a:r>
          </a:p>
        </p:txBody>
      </p:sp>
      <p:pic>
        <p:nvPicPr>
          <p:cNvPr id="27652" name="Picture 8" descr="DSCN1584.JPG"/>
          <p:cNvPicPr>
            <a:picLocks noChangeAspect="1"/>
          </p:cNvPicPr>
          <p:nvPr/>
        </p:nvPicPr>
        <p:blipFill>
          <a:blip r:embed="rId2"/>
          <a:srcRect/>
          <a:stretch>
            <a:fillRect/>
          </a:stretch>
        </p:blipFill>
        <p:spPr bwMode="auto">
          <a:xfrm>
            <a:off x="152400" y="1066800"/>
            <a:ext cx="3505200" cy="2628900"/>
          </a:xfrm>
          <a:prstGeom prst="rect">
            <a:avLst/>
          </a:prstGeom>
          <a:noFill/>
          <a:ln w="9525">
            <a:solidFill>
              <a:srgbClr val="FF0000"/>
            </a:solidFill>
            <a:miter lim="800000"/>
            <a:headEnd/>
            <a:tailEnd/>
          </a:ln>
        </p:spPr>
      </p:pic>
      <p:pic>
        <p:nvPicPr>
          <p:cNvPr id="27653" name="Picture 9" descr="DSCN1590.JPG"/>
          <p:cNvPicPr>
            <a:picLocks noChangeAspect="1"/>
          </p:cNvPicPr>
          <p:nvPr/>
        </p:nvPicPr>
        <p:blipFill>
          <a:blip r:embed="rId3"/>
          <a:srcRect/>
          <a:stretch>
            <a:fillRect/>
          </a:stretch>
        </p:blipFill>
        <p:spPr bwMode="auto">
          <a:xfrm>
            <a:off x="152400" y="3702050"/>
            <a:ext cx="3505200" cy="2628900"/>
          </a:xfrm>
          <a:prstGeom prst="rect">
            <a:avLst/>
          </a:prstGeom>
          <a:noFill/>
          <a:ln w="9525">
            <a:solidFill>
              <a:srgbClr val="FF0000"/>
            </a:solidFill>
            <a:miter lim="800000"/>
            <a:headEnd/>
            <a:tailEnd/>
          </a:ln>
        </p:spPr>
      </p:pic>
      <p:pic>
        <p:nvPicPr>
          <p:cNvPr id="27654" name="Picture 10" descr="DSCN1612.JPG"/>
          <p:cNvPicPr>
            <a:picLocks noChangeAspect="1"/>
          </p:cNvPicPr>
          <p:nvPr/>
        </p:nvPicPr>
        <p:blipFill>
          <a:blip r:embed="rId4"/>
          <a:srcRect/>
          <a:stretch>
            <a:fillRect/>
          </a:stretch>
        </p:blipFill>
        <p:spPr bwMode="auto">
          <a:xfrm>
            <a:off x="5572125" y="3695700"/>
            <a:ext cx="3409950" cy="2559050"/>
          </a:xfrm>
          <a:prstGeom prst="rect">
            <a:avLst/>
          </a:prstGeom>
          <a:noFill/>
          <a:ln w="9525">
            <a:solidFill>
              <a:srgbClr val="FF0000"/>
            </a:solidFill>
            <a:miter lim="800000"/>
            <a:headEnd/>
            <a:tailEnd/>
          </a:ln>
        </p:spPr>
      </p:pic>
      <p:pic>
        <p:nvPicPr>
          <p:cNvPr id="27655" name="Picture 12" descr="DSCN1604.JPG"/>
          <p:cNvPicPr>
            <a:picLocks noChangeAspect="1"/>
          </p:cNvPicPr>
          <p:nvPr/>
        </p:nvPicPr>
        <p:blipFill>
          <a:blip r:embed="rId5"/>
          <a:srcRect/>
          <a:stretch>
            <a:fillRect/>
          </a:stretch>
        </p:blipFill>
        <p:spPr bwMode="auto">
          <a:xfrm>
            <a:off x="5572125" y="1106488"/>
            <a:ext cx="3409950" cy="2557462"/>
          </a:xfrm>
          <a:prstGeom prst="rect">
            <a:avLst/>
          </a:prstGeom>
          <a:noFill/>
          <a:ln w="9525">
            <a:solidFill>
              <a:srgbClr val="FF0000"/>
            </a:solidFill>
            <a:miter lim="800000"/>
            <a:headEnd/>
            <a:tailEnd/>
          </a:ln>
        </p:spPr>
      </p:pic>
      <p:sp>
        <p:nvSpPr>
          <p:cNvPr id="27656" name="TextBox 13"/>
          <p:cNvSpPr txBox="1">
            <a:spLocks noChangeArrowheads="1"/>
          </p:cNvSpPr>
          <p:nvPr/>
        </p:nvSpPr>
        <p:spPr bwMode="auto">
          <a:xfrm>
            <a:off x="3652838" y="1312863"/>
            <a:ext cx="1333500" cy="346075"/>
          </a:xfrm>
          <a:prstGeom prst="rect">
            <a:avLst/>
          </a:prstGeom>
          <a:solidFill>
            <a:schemeClr val="bg1"/>
          </a:solidFill>
          <a:ln w="9525">
            <a:solidFill>
              <a:srgbClr val="FF0000"/>
            </a:solidFill>
            <a:miter lim="800000"/>
            <a:headEnd/>
            <a:tailEnd/>
          </a:ln>
        </p:spPr>
        <p:txBody>
          <a:bodyPr wrap="none">
            <a:prstTxWarp prst="textNoShape">
              <a:avLst/>
            </a:prstTxWarp>
            <a:spAutoFit/>
          </a:bodyPr>
          <a:lstStyle/>
          <a:p>
            <a:r>
              <a:rPr lang="en-US" sz="1600" b="0">
                <a:latin typeface="Arial" charset="0"/>
              </a:rPr>
              <a:t>Race Tracks</a:t>
            </a:r>
          </a:p>
        </p:txBody>
      </p:sp>
      <p:sp>
        <p:nvSpPr>
          <p:cNvPr id="27657" name="TextBox 14"/>
          <p:cNvSpPr txBox="1">
            <a:spLocks noChangeArrowheads="1"/>
          </p:cNvSpPr>
          <p:nvPr/>
        </p:nvSpPr>
        <p:spPr bwMode="auto">
          <a:xfrm>
            <a:off x="3652838" y="3968750"/>
            <a:ext cx="1300162" cy="830263"/>
          </a:xfrm>
          <a:prstGeom prst="rect">
            <a:avLst/>
          </a:prstGeom>
          <a:solidFill>
            <a:schemeClr val="bg1"/>
          </a:solidFill>
          <a:ln w="9525">
            <a:solidFill>
              <a:srgbClr val="FF0000"/>
            </a:solidFill>
            <a:miter lim="800000"/>
            <a:headEnd/>
            <a:tailEnd/>
          </a:ln>
        </p:spPr>
        <p:txBody>
          <a:bodyPr>
            <a:prstTxWarp prst="textNoShape">
              <a:avLst/>
            </a:prstTxWarp>
            <a:spAutoFit/>
          </a:bodyPr>
          <a:lstStyle/>
          <a:p>
            <a:r>
              <a:rPr lang="en-US" sz="1600" b="0">
                <a:latin typeface="Arial" charset="0"/>
              </a:rPr>
              <a:t>Reflector + </a:t>
            </a:r>
          </a:p>
          <a:p>
            <a:r>
              <a:rPr lang="en-US" sz="1600" b="0">
                <a:latin typeface="Arial" charset="0"/>
              </a:rPr>
              <a:t>Wavelength Shifter</a:t>
            </a:r>
          </a:p>
        </p:txBody>
      </p:sp>
      <p:sp>
        <p:nvSpPr>
          <p:cNvPr id="27658" name="TextBox 15"/>
          <p:cNvSpPr txBox="1">
            <a:spLocks noChangeArrowheads="1"/>
          </p:cNvSpPr>
          <p:nvPr/>
        </p:nvSpPr>
        <p:spPr bwMode="auto">
          <a:xfrm>
            <a:off x="4819650" y="2597150"/>
            <a:ext cx="679450" cy="346075"/>
          </a:xfrm>
          <a:prstGeom prst="rect">
            <a:avLst/>
          </a:prstGeom>
          <a:solidFill>
            <a:schemeClr val="bg1"/>
          </a:solidFill>
          <a:ln w="9525">
            <a:solidFill>
              <a:srgbClr val="FF0000"/>
            </a:solidFill>
            <a:miter lim="800000"/>
            <a:headEnd/>
            <a:tailEnd/>
          </a:ln>
        </p:spPr>
        <p:txBody>
          <a:bodyPr wrap="none">
            <a:prstTxWarp prst="textNoShape">
              <a:avLst/>
            </a:prstTxWarp>
            <a:spAutoFit/>
          </a:bodyPr>
          <a:lstStyle/>
          <a:p>
            <a:r>
              <a:rPr lang="en-US" sz="1600" b="0">
                <a:latin typeface="Arial" charset="0"/>
              </a:rPr>
              <a:t>Grids</a:t>
            </a:r>
          </a:p>
        </p:txBody>
      </p:sp>
      <p:sp>
        <p:nvSpPr>
          <p:cNvPr id="27659" name="TextBox 16"/>
          <p:cNvSpPr txBox="1">
            <a:spLocks noChangeArrowheads="1"/>
          </p:cNvSpPr>
          <p:nvPr/>
        </p:nvSpPr>
        <p:spPr bwMode="auto">
          <a:xfrm>
            <a:off x="4230688" y="5187950"/>
            <a:ext cx="1222375" cy="346075"/>
          </a:xfrm>
          <a:prstGeom prst="rect">
            <a:avLst/>
          </a:prstGeom>
          <a:solidFill>
            <a:schemeClr val="bg1"/>
          </a:solidFill>
          <a:ln w="9525">
            <a:solidFill>
              <a:srgbClr val="FF0000"/>
            </a:solidFill>
            <a:miter lim="800000"/>
            <a:headEnd/>
            <a:tailEnd/>
          </a:ln>
        </p:spPr>
        <p:txBody>
          <a:bodyPr wrap="none">
            <a:prstTxWarp prst="textNoShape">
              <a:avLst/>
            </a:prstTxWarp>
            <a:spAutoFit/>
          </a:bodyPr>
          <a:lstStyle/>
          <a:p>
            <a:r>
              <a:rPr lang="en-US" sz="1600" b="0">
                <a:latin typeface="Arial" charset="0"/>
              </a:rPr>
              <a:t>Phototubes</a:t>
            </a:r>
          </a:p>
        </p:txBody>
      </p:sp>
      <p:sp>
        <p:nvSpPr>
          <p:cNvPr id="27660" name="Footer Placeholder 3"/>
          <p:cNvSpPr>
            <a:spLocks noGrp="1"/>
          </p:cNvSpPr>
          <p:nvPr>
            <p:ph type="ftr" sz="quarter" idx="10"/>
          </p:nvPr>
        </p:nvSpPr>
        <p:spPr bwMode="auto">
          <a:xfrm>
            <a:off x="457200" y="6356350"/>
            <a:ext cx="6477000" cy="365125"/>
          </a:xfrm>
          <a:noFill/>
          <a:ln>
            <a:miter lim="800000"/>
            <a:headEnd/>
            <a:tailEnd/>
          </a:ln>
        </p:spPr>
        <p:txBody>
          <a:bodyPr/>
          <a:lstStyle/>
          <a:p>
            <a:r>
              <a:rPr lang="en-US" smtClean="0"/>
              <a:t>Claudio Montanari - The  WArP  Experiment – GLA2011 – June 8, 2011</a:t>
            </a: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DDBA0366-7161-864C-A48B-62192C87AEBB}" type="slidenum">
              <a:rPr lang="en-US" smtClean="0"/>
              <a:pPr/>
              <a:t>8</a:t>
            </a:fld>
            <a:endParaRPr lang="en-US" smtClean="0"/>
          </a:p>
        </p:txBody>
      </p:sp>
      <p:sp>
        <p:nvSpPr>
          <p:cNvPr id="3074" name="Rectangle 1"/>
          <p:cNvSpPr>
            <a:spLocks noChangeArrowheads="1"/>
          </p:cNvSpPr>
          <p:nvPr/>
        </p:nvSpPr>
        <p:spPr bwMode="auto">
          <a:xfrm>
            <a:off x="5105400" y="0"/>
            <a:ext cx="4038600" cy="1684338"/>
          </a:xfrm>
          <a:prstGeom prst="rect">
            <a:avLst/>
          </a:prstGeom>
          <a:noFill/>
          <a:ln w="9525">
            <a:noFill/>
            <a:miter lim="800000"/>
            <a:headEnd/>
            <a:tailEnd/>
          </a:ln>
        </p:spPr>
        <p:txBody>
          <a:bodyPr anchor="ctr">
            <a:prstTxWarp prst="textNoShape">
              <a:avLst/>
            </a:prstTxWarp>
          </a:bodyPr>
          <a:lstStyle/>
          <a:p>
            <a:pPr algn="ctr" eaLnBrk="1" hangingPunct="1">
              <a:defRPr/>
            </a:pPr>
            <a:r>
              <a:rPr lang="en-US" sz="3200" dirty="0">
                <a:solidFill>
                  <a:srgbClr val="FF0000"/>
                </a:solidFill>
                <a:latin typeface="+mj-lt"/>
                <a:ea typeface="Candara" charset="0"/>
                <a:cs typeface="Candara" charset="0"/>
                <a:sym typeface="Candara" charset="0"/>
              </a:rPr>
              <a:t>Active Shield Assembly </a:t>
            </a:r>
            <a:r>
              <a:rPr lang="en-US" sz="3200" dirty="0">
                <a:solidFill>
                  <a:srgbClr val="FF0000"/>
                </a:solidFill>
                <a:latin typeface="+mj-lt"/>
                <a:sym typeface="Candara" charset="0"/>
              </a:rPr>
              <a:t/>
            </a:r>
            <a:br>
              <a:rPr lang="en-US" sz="3200" dirty="0">
                <a:solidFill>
                  <a:srgbClr val="FF0000"/>
                </a:solidFill>
                <a:latin typeface="+mj-lt"/>
                <a:sym typeface="Candara" charset="0"/>
              </a:rPr>
            </a:br>
            <a:r>
              <a:rPr lang="en-US" sz="3200" dirty="0">
                <a:solidFill>
                  <a:srgbClr val="FF0000"/>
                </a:solidFill>
                <a:latin typeface="+mj-lt"/>
                <a:ea typeface="Candara" charset="0"/>
                <a:cs typeface="Candara" charset="0"/>
                <a:sym typeface="Candara" charset="0"/>
              </a:rPr>
              <a:t>(Nov., 2008) </a:t>
            </a:r>
            <a:endParaRPr lang="en-US" sz="3200" dirty="0">
              <a:solidFill>
                <a:srgbClr val="FF0000"/>
              </a:solidFill>
              <a:latin typeface="+mj-lt"/>
              <a:sym typeface="Candara" charset="0"/>
            </a:endParaRPr>
          </a:p>
        </p:txBody>
      </p:sp>
      <p:pic>
        <p:nvPicPr>
          <p:cNvPr id="71682" name="Picture 2"/>
          <p:cNvPicPr>
            <a:picLocks noChangeAspect="1" noChangeArrowheads="1"/>
          </p:cNvPicPr>
          <p:nvPr/>
        </p:nvPicPr>
        <p:blipFill>
          <a:blip r:embed="rId2"/>
          <a:srcRect/>
          <a:stretch>
            <a:fillRect/>
          </a:stretch>
        </p:blipFill>
        <p:spPr bwMode="auto">
          <a:xfrm>
            <a:off x="47625" y="25400"/>
            <a:ext cx="5067300" cy="6756400"/>
          </a:xfrm>
          <a:prstGeom prst="rect">
            <a:avLst/>
          </a:prstGeom>
          <a:noFill/>
          <a:ln w="12700">
            <a:noFill/>
            <a:miter lim="800000"/>
            <a:headEnd/>
            <a:tailEnd/>
          </a:ln>
          <a:effectLst>
            <a:outerShdw blurRad="63500" dist="38099" dir="2700000" algn="ctr" rotWithShape="0">
              <a:srgbClr val="000000">
                <a:alpha val="74998"/>
              </a:srgbClr>
            </a:outerShdw>
          </a:effectLst>
        </p:spPr>
      </p:pic>
      <p:pic>
        <p:nvPicPr>
          <p:cNvPr id="71683" name="Picture 3"/>
          <p:cNvPicPr>
            <a:picLocks noChangeAspect="1" noChangeArrowheads="1"/>
          </p:cNvPicPr>
          <p:nvPr/>
        </p:nvPicPr>
        <p:blipFill>
          <a:blip r:embed="rId3"/>
          <a:srcRect/>
          <a:stretch>
            <a:fillRect/>
          </a:stretch>
        </p:blipFill>
        <p:spPr bwMode="auto">
          <a:xfrm>
            <a:off x="5524500" y="2247900"/>
            <a:ext cx="3365500" cy="4486275"/>
          </a:xfrm>
          <a:prstGeom prst="rect">
            <a:avLst/>
          </a:prstGeom>
          <a:noFill/>
          <a:ln w="12700">
            <a:noFill/>
            <a:miter lim="800000"/>
            <a:headEnd/>
            <a:tailEnd/>
          </a:ln>
          <a:effectLst>
            <a:outerShdw blurRad="63500" dist="38099" dir="2700000" algn="ctr" rotWithShape="0">
              <a:srgbClr val="000000">
                <a:alpha val="74998"/>
              </a:srgbClr>
            </a:outerShdw>
          </a:effectLst>
        </p:spPr>
      </p:pic>
      <p:sp>
        <p:nvSpPr>
          <p:cNvPr id="28678" name="Slide Number Placeholder 4"/>
          <p:cNvSpPr txBox="1">
            <a:spLocks noGrp="1"/>
          </p:cNvSpPr>
          <p:nvPr/>
        </p:nvSpPr>
        <p:spPr bwMode="auto">
          <a:xfrm>
            <a:off x="6553200" y="6197600"/>
            <a:ext cx="1905000" cy="457200"/>
          </a:xfrm>
          <a:prstGeom prst="rect">
            <a:avLst/>
          </a:prstGeom>
          <a:noFill/>
          <a:ln w="9525">
            <a:noFill/>
            <a:miter lim="800000"/>
            <a:headEnd/>
            <a:tailEnd/>
          </a:ln>
        </p:spPr>
        <p:txBody>
          <a:bodyPr>
            <a:prstTxWarp prst="textNoShape">
              <a:avLst/>
            </a:prstTxWarp>
          </a:bodyPr>
          <a:lstStyle/>
          <a:p>
            <a:pPr algn="r" eaLnBrk="1" hangingPunct="1"/>
            <a:fld id="{52D0AC54-76E4-784E-9B9E-F2234595A786}" type="slidenum">
              <a:rPr lang="it-IT" sz="1400" b="0">
                <a:latin typeface="Times New Roman" charset="0"/>
              </a:rPr>
              <a:pPr algn="r" eaLnBrk="1" hangingPunct="1"/>
              <a:t>8</a:t>
            </a:fld>
            <a:endParaRPr lang="it-IT" sz="1400" b="0">
              <a:latin typeface="Times New Roman" charset="0"/>
            </a:endParaRPr>
          </a:p>
        </p:txBody>
      </p:sp>
      <p:sp>
        <p:nvSpPr>
          <p:cNvPr id="28679" name="Footer Placeholder 3"/>
          <p:cNvSpPr>
            <a:spLocks noGrp="1"/>
          </p:cNvSpPr>
          <p:nvPr>
            <p:ph type="ftr" sz="quarter" idx="10"/>
          </p:nvPr>
        </p:nvSpPr>
        <p:spPr bwMode="auto">
          <a:xfrm>
            <a:off x="457200" y="6356350"/>
            <a:ext cx="6477000" cy="365125"/>
          </a:xfrm>
          <a:noFill/>
          <a:ln>
            <a:miter lim="800000"/>
            <a:headEnd/>
            <a:tailEnd/>
          </a:ln>
        </p:spPr>
        <p:txBody>
          <a:bodyPr/>
          <a:lstStyle/>
          <a:p>
            <a:r>
              <a:rPr lang="en-US" smtClean="0"/>
              <a:t>Claudio Montanari - The  WArP  Experiment – GLA2011 – June 8, 2011</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Slide Number Placeholder 3"/>
          <p:cNvSpPr>
            <a:spLocks noGrp="1"/>
          </p:cNvSpPr>
          <p:nvPr>
            <p:ph type="sldNum" sz="quarter" idx="11"/>
          </p:nvPr>
        </p:nvSpPr>
        <p:spPr bwMode="auto">
          <a:noFill/>
          <a:ln>
            <a:miter lim="800000"/>
            <a:headEnd/>
            <a:tailEnd/>
          </a:ln>
        </p:spPr>
        <p:txBody>
          <a:bodyPr wrap="square" numCol="1" anchorCtr="0" compatLnSpc="1">
            <a:prstTxWarp prst="textNoShape">
              <a:avLst/>
            </a:prstTxWarp>
          </a:bodyPr>
          <a:lstStyle/>
          <a:p>
            <a:fld id="{3710461F-2D06-904D-B5BB-9FE9AB9445BA}" type="slidenum">
              <a:rPr lang="en-US" smtClean="0"/>
              <a:pPr/>
              <a:t>9</a:t>
            </a:fld>
            <a:endParaRPr lang="en-US" smtClean="0"/>
          </a:p>
        </p:txBody>
      </p:sp>
      <p:sp>
        <p:nvSpPr>
          <p:cNvPr id="29699" name="Slide Number Placeholder 3"/>
          <p:cNvSpPr txBox="1">
            <a:spLocks noGrp="1"/>
          </p:cNvSpPr>
          <p:nvPr/>
        </p:nvSpPr>
        <p:spPr bwMode="auto">
          <a:xfrm>
            <a:off x="6553200" y="6324600"/>
            <a:ext cx="1905000" cy="457200"/>
          </a:xfrm>
          <a:prstGeom prst="rect">
            <a:avLst/>
          </a:prstGeom>
          <a:noFill/>
          <a:ln w="9525">
            <a:noFill/>
            <a:miter lim="800000"/>
            <a:headEnd/>
            <a:tailEnd/>
          </a:ln>
        </p:spPr>
        <p:txBody>
          <a:bodyPr>
            <a:prstTxWarp prst="textNoShape">
              <a:avLst/>
            </a:prstTxWarp>
          </a:bodyPr>
          <a:lstStyle/>
          <a:p>
            <a:pPr algn="r" eaLnBrk="1" hangingPunct="1"/>
            <a:fld id="{CF341DDA-4715-A248-BD53-82434B3DCE95}" type="slidenum">
              <a:rPr lang="it-IT" sz="1400" b="0">
                <a:latin typeface="Times New Roman" charset="0"/>
              </a:rPr>
              <a:pPr algn="r" eaLnBrk="1" hangingPunct="1"/>
              <a:t>9</a:t>
            </a:fld>
            <a:endParaRPr lang="it-IT" sz="1400" b="0">
              <a:latin typeface="Times New Roman" charset="0"/>
            </a:endParaRPr>
          </a:p>
        </p:txBody>
      </p:sp>
      <p:pic>
        <p:nvPicPr>
          <p:cNvPr id="108547" name="Picture 4" descr="Lift1.jpg"/>
          <p:cNvPicPr>
            <a:picLocks noChangeAspect="1"/>
          </p:cNvPicPr>
          <p:nvPr/>
        </p:nvPicPr>
        <p:blipFill>
          <a:blip r:embed="rId2"/>
          <a:srcRect/>
          <a:stretch>
            <a:fillRect/>
          </a:stretch>
        </p:blipFill>
        <p:spPr bwMode="auto">
          <a:xfrm rot="-5400000">
            <a:off x="-819150" y="1581150"/>
            <a:ext cx="6096000" cy="4457700"/>
          </a:xfrm>
          <a:prstGeom prst="rect">
            <a:avLst/>
          </a:prstGeom>
          <a:noFill/>
          <a:ln w="9525">
            <a:noFill/>
            <a:miter lim="800000"/>
            <a:headEnd/>
            <a:tailEnd/>
          </a:ln>
        </p:spPr>
      </p:pic>
      <p:pic>
        <p:nvPicPr>
          <p:cNvPr id="108548" name="Picture 5" descr="Lift2.jpg"/>
          <p:cNvPicPr>
            <a:picLocks noChangeAspect="1"/>
          </p:cNvPicPr>
          <p:nvPr/>
        </p:nvPicPr>
        <p:blipFill>
          <a:blip r:embed="rId3"/>
          <a:srcRect/>
          <a:stretch>
            <a:fillRect/>
          </a:stretch>
        </p:blipFill>
        <p:spPr bwMode="auto">
          <a:xfrm rot="-5400000">
            <a:off x="3810000" y="1524000"/>
            <a:ext cx="6096000" cy="4572000"/>
          </a:xfrm>
          <a:prstGeom prst="rect">
            <a:avLst/>
          </a:prstGeom>
          <a:noFill/>
          <a:ln w="9525">
            <a:noFill/>
            <a:miter lim="800000"/>
            <a:headEnd/>
            <a:tailEnd/>
          </a:ln>
        </p:spPr>
      </p:pic>
      <p:sp>
        <p:nvSpPr>
          <p:cNvPr id="2053" name="TextBox 6"/>
          <p:cNvSpPr txBox="1">
            <a:spLocks noChangeArrowheads="1"/>
          </p:cNvSpPr>
          <p:nvPr/>
        </p:nvSpPr>
        <p:spPr bwMode="auto">
          <a:xfrm>
            <a:off x="381000" y="152400"/>
            <a:ext cx="7972425" cy="461963"/>
          </a:xfrm>
          <a:prstGeom prst="rect">
            <a:avLst/>
          </a:prstGeom>
          <a:noFill/>
          <a:ln w="9525">
            <a:noFill/>
            <a:miter lim="800000"/>
            <a:headEnd/>
            <a:tailEnd/>
          </a:ln>
        </p:spPr>
        <p:txBody>
          <a:bodyPr wrap="none">
            <a:prstTxWarp prst="textNoShape">
              <a:avLst/>
            </a:prstTxWarp>
            <a:spAutoFit/>
          </a:bodyPr>
          <a:lstStyle/>
          <a:p>
            <a:pPr algn="ctr">
              <a:defRPr/>
            </a:pPr>
            <a:r>
              <a:rPr lang="en-US" dirty="0">
                <a:solidFill>
                  <a:srgbClr val="CC0000"/>
                </a:solidFill>
                <a:latin typeface="+mj-lt"/>
              </a:rPr>
              <a:t>Installation in the main cryostat (December 17</a:t>
            </a:r>
            <a:r>
              <a:rPr lang="en-US" baseline="30000" dirty="0">
                <a:solidFill>
                  <a:srgbClr val="CC0000"/>
                </a:solidFill>
                <a:latin typeface="+mj-lt"/>
              </a:rPr>
              <a:t>th</a:t>
            </a:r>
            <a:r>
              <a:rPr lang="en-US" dirty="0">
                <a:solidFill>
                  <a:srgbClr val="CC0000"/>
                </a:solidFill>
                <a:latin typeface="+mj-lt"/>
              </a:rPr>
              <a:t> 2008)</a:t>
            </a:r>
          </a:p>
        </p:txBody>
      </p:sp>
      <p:sp>
        <p:nvSpPr>
          <p:cNvPr id="29703" name="Footer Placeholder 3"/>
          <p:cNvSpPr>
            <a:spLocks noGrp="1"/>
          </p:cNvSpPr>
          <p:nvPr>
            <p:ph type="ftr" sz="quarter" idx="10"/>
          </p:nvPr>
        </p:nvSpPr>
        <p:spPr bwMode="auto">
          <a:xfrm>
            <a:off x="457200" y="6356350"/>
            <a:ext cx="6477000" cy="365125"/>
          </a:xfrm>
          <a:noFill/>
          <a:ln>
            <a:miter lim="800000"/>
            <a:headEnd/>
            <a:tailEnd/>
          </a:ln>
        </p:spPr>
        <p:txBody>
          <a:bodyPr/>
          <a:lstStyle/>
          <a:p>
            <a:r>
              <a:rPr lang="en-US" smtClean="0"/>
              <a:t>Claudio Montanari - The  WArP  Experiment – GLA2011 – June 8, 2011</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08547"/>
                                        </p:tgtEl>
                                        <p:attrNameLst>
                                          <p:attrName>style.visibility</p:attrName>
                                        </p:attrNameLst>
                                      </p:cBhvr>
                                      <p:to>
                                        <p:strVal val="visible"/>
                                      </p:to>
                                    </p:set>
                                    <p:animEffect transition="in" filter="box(in)">
                                      <p:cBhvr>
                                        <p:cTn id="7" dur="500"/>
                                        <p:tgtEl>
                                          <p:spTgt spid="10854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08548"/>
                                        </p:tgtEl>
                                        <p:attrNameLst>
                                          <p:attrName>style.visibility</p:attrName>
                                        </p:attrNameLst>
                                      </p:cBhvr>
                                      <p:to>
                                        <p:strVal val="visible"/>
                                      </p:to>
                                    </p:set>
                                    <p:animEffect transition="in" filter="box(in)">
                                      <p:cBhvr>
                                        <p:cTn id="12" dur="500"/>
                                        <p:tgtEl>
                                          <p:spTgt spid="1085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3429</TotalTime>
  <Words>3583</Words>
  <Application>Microsoft PowerPoint</Application>
  <PresentationFormat>On-screen Show (4:3)</PresentationFormat>
  <Paragraphs>427</Paragraphs>
  <Slides>27</Slides>
  <Notes>10</Notes>
  <HiddenSlides>0</HiddenSlides>
  <MMClips>0</MMClips>
  <ScaleCrop>false</ScaleCrop>
  <HeadingPairs>
    <vt:vector size="4" baseType="variant">
      <vt:variant>
        <vt:lpstr>Design Template</vt:lpstr>
      </vt:variant>
      <vt:variant>
        <vt:i4>1</vt:i4>
      </vt:variant>
      <vt:variant>
        <vt:lpstr>Slide Titles</vt:lpstr>
      </vt:variant>
      <vt:variant>
        <vt:i4>27</vt:i4>
      </vt:variant>
    </vt:vector>
  </HeadingPairs>
  <TitlesOfParts>
    <vt:vector size="28" baseType="lpstr">
      <vt:lpstr>Office Theme</vt:lpstr>
      <vt:lpstr>WArP</vt:lpstr>
      <vt:lpstr>WArP Collaboration</vt:lpstr>
      <vt:lpstr>The WArP Programme</vt:lpstr>
      <vt:lpstr>WIMP Detection in WArP</vt:lpstr>
      <vt:lpstr>Discrimination Technique</vt:lpstr>
      <vt:lpstr>The 100 liters detector</vt:lpstr>
      <vt:lpstr>Inner Detector Assembly (Jun, 2008)</vt:lpstr>
      <vt:lpstr>Slide 8</vt:lpstr>
      <vt:lpstr>Slide 9</vt:lpstr>
      <vt:lpstr>Slide 10</vt:lpstr>
      <vt:lpstr>Slide 11</vt:lpstr>
      <vt:lpstr>Slide 12</vt:lpstr>
      <vt:lpstr>Slide 13</vt:lpstr>
      <vt:lpstr>Slide 14</vt:lpstr>
      <vt:lpstr>Slide 15</vt:lpstr>
      <vt:lpstr>Slide 16</vt:lpstr>
      <vt:lpstr>The new HV Distribution Chain</vt:lpstr>
      <vt:lpstr>Optical shields</vt:lpstr>
      <vt:lpstr>WARP Veto Electronics</vt:lpstr>
      <vt:lpstr>Modification of Boards</vt:lpstr>
      <vt:lpstr>Single photoelectron Determination</vt:lpstr>
      <vt:lpstr>Slide 22</vt:lpstr>
      <vt:lpstr>Slide 23</vt:lpstr>
      <vt:lpstr>Slide 24</vt:lpstr>
      <vt:lpstr>Slide 25</vt:lpstr>
      <vt:lpstr>WArP-100 Possible Upgrade</vt:lpstr>
      <vt:lpstr>Conclusions</vt:lpstr>
    </vt:vector>
  </TitlesOfParts>
  <Company>Phys. Dep.t - University of l'Aquila (ITALY)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Flavio Cavanna</dc:creator>
  <cp:lastModifiedBy>Claudio Montanari</cp:lastModifiedBy>
  <cp:revision>143</cp:revision>
  <cp:lastPrinted>2009-07-16T18:05:29Z</cp:lastPrinted>
  <dcterms:created xsi:type="dcterms:W3CDTF">2011-06-08T04:28:12Z</dcterms:created>
  <dcterms:modified xsi:type="dcterms:W3CDTF">2011-06-08T08:16:05Z</dcterms:modified>
</cp:coreProperties>
</file>