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76" r:id="rId3"/>
    <p:sldId id="290" r:id="rId4"/>
    <p:sldId id="288" r:id="rId5"/>
    <p:sldId id="299" r:id="rId6"/>
    <p:sldId id="292" r:id="rId7"/>
    <p:sldId id="262" r:id="rId8"/>
    <p:sldId id="300" r:id="rId9"/>
    <p:sldId id="266" r:id="rId10"/>
    <p:sldId id="269" r:id="rId11"/>
    <p:sldId id="279" r:id="rId12"/>
    <p:sldId id="294" r:id="rId13"/>
    <p:sldId id="295" r:id="rId14"/>
    <p:sldId id="296" r:id="rId15"/>
    <p:sldId id="297" r:id="rId16"/>
    <p:sldId id="286" r:id="rId17"/>
    <p:sldId id="298" r:id="rId18"/>
    <p:sldId id="301" r:id="rId19"/>
    <p:sldId id="277" r:id="rId20"/>
    <p:sldId id="28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5"/>
    <p:restoredTop sz="79024"/>
  </p:normalViewPr>
  <p:slideViewPr>
    <p:cSldViewPr snapToGrid="0" snapToObjects="1">
      <p:cViewPr varScale="1">
        <p:scale>
          <a:sx n="73" d="100"/>
          <a:sy n="73" d="100"/>
        </p:scale>
        <p:origin x="1600" y="184"/>
      </p:cViewPr>
      <p:guideLst/>
    </p:cSldViewPr>
  </p:slideViewPr>
  <p:outlineViewPr>
    <p:cViewPr>
      <p:scale>
        <a:sx n="33" d="100"/>
        <a:sy n="33" d="100"/>
      </p:scale>
      <p:origin x="0" y="-83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67FED-6325-B94E-AC33-6C6538529802}" type="datetimeFigureOut">
              <a:rPr lang="en-US" smtClean="0"/>
              <a:t>6/25/23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9117D-9133-FE45-BE26-7955E907F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18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WAI/policies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57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71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88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45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Solutions are ‘on us’ while CERN gets its strategy sorted out.</a:t>
            </a:r>
          </a:p>
          <a:p>
            <a:pPr lvl="1"/>
            <a:r>
              <a:rPr lang="en-US" dirty="0"/>
              <a:t>Covered in a later talk today</a:t>
            </a:r>
          </a:p>
          <a:p>
            <a:pPr lvl="1"/>
            <a:r>
              <a:rPr lang="en-US" dirty="0"/>
              <a:t>Models, the why, tools &amp; resources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3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8B02A-AABE-ED4E-9986-D6DA1450E51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14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BEYOND visually-expressed + mouse-control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B8B02A-AABE-ED4E-9986-D6DA1450E51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654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computer mouse or expressed visually only.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Menu? Banner? Pop-up? Side-bar info?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Name, address date of birth… imagine no text!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Descriptive text snippet to read out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97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Quite a lot of whom fund CERN.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Many more laws (</a:t>
            </a:r>
            <a:r>
              <a:rPr lang="en-US" dirty="0">
                <a:hlinkClick r:id="rId3"/>
              </a:rPr>
              <a:t>https://www.w3.org/WAI/policies/</a:t>
            </a:r>
            <a:r>
              <a:rPr lang="en-US" dirty="0"/>
              <a:t> 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30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66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Targeted messaging to those that need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51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 independent course, no modules packaged in with web-building training…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39117D-9133-FE45-BE26-7955E907F9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67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65E9C-9EAD-5C4A-88AA-29D1AA5193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F5984-1EFA-1D45-B5F5-7734ADC99B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B26C7-0CD0-1B43-A030-06A8EC506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8BFC1-AF88-1E49-BD69-A65660286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C18A8-354E-B841-9A9D-8B04C9A1C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2B13A-B971-0045-B723-1EAD4E9FF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55702-6010-B94B-8311-3961C6CAB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A59252-F7AC-2546-8F6E-61308F448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8ACB5-E1FB-9141-A2ED-C4A1F4E45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DD783-CFCF-944F-BB56-2CFAC7BC5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5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837F62-3E77-594A-B5C3-2A0CD5DD4E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75FE17-C8F6-244D-845B-010C83860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F21D2-7EBE-8C4C-B384-0602B3123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01F31-2DEE-6845-AB12-972E2168A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2446C-2F67-384C-A8D6-2542D96E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7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1D68-A59D-8549-8092-C14465B9C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83D4D-CE2A-CA46-9961-306082DDF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09160-33DE-2C44-98AD-40A452E1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C0BC8-4B5F-6547-B946-961C96997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9AAB3F-D070-FA42-B31D-6E0CAA0A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1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51723-D5F2-CC4A-BE33-21861C3E4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5813B-F023-1C43-A5A0-426179F70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BE580-DC83-E24A-ABF9-BE2B944E5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C6047-29ED-5544-958A-33C79CE8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FE3DCD-9255-D94B-A8AA-1C8FDEDA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37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69409-7A78-104F-94DE-3BA46AD7B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F2293-6728-3F40-8433-3EC8103F27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877A3B-B0CD-8A46-A5B2-F2B33F7E3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C3498-DEC8-FF49-BC21-024CE789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A736F0-B2F0-254A-9CEF-D2FD2FF90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1A8101-1CFD-B446-9FDB-D345DE750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9AD0-0DF0-4346-B65C-69949F59B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986DC5-4F51-B94C-B9A0-B545E4745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8DF242-0F78-E84B-BFA5-2A85E5EDD7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46950E-40A9-1443-A745-D788BDD275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44AD4C-D71D-624E-8B46-6F76B8011B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725208-D391-E844-9EC3-9AD3436C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084B1-9A5E-274F-87D7-C3982631E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78D8BE-D2C6-4841-9511-63A97CC6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3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EF2EE-167A-2940-8AC9-F8E475E55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D60F0-D13B-8146-A26B-9DF7E17A3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E783A-F94B-D34F-9536-DFDD74CEB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F4A1A-063E-3145-96F0-1783711C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1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75660E-1523-AB40-88A5-4C0FFAD57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27F9E0-5569-A34D-BEAF-1398EB356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D8AB9A-C7CE-4943-86A1-A7BF615F2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6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7E01-E89C-CD45-8F2E-8CC7B7497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63473-85F7-8145-AD2E-C3BA1DD60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7C375-2D74-EB46-A8E7-D4FC96494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A82700-58D6-1E48-B21B-6388D983C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0E3D4-6065-0D48-B8DB-7B7ECB6E3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EF00A-6F16-C84A-9184-2E9D7C955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8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E64F5-6E63-E447-99A6-641994E1C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14192-BAD0-D844-B01E-B17F355FE4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40338F-4DFC-864B-B321-4E1619A3C5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A2AF1-1D0A-5A4F-BD1A-3BC519A82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5BBD-9575-6640-9D91-3C1C392F2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BF833A-0106-1141-8CFB-37C408027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0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8CE500-A754-434F-B49A-9EE493701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FE18C-F82E-654A-A206-0DD64E4FC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CD113-4046-3F47-B806-571AB8F74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9FCC0-1FF8-324F-80A8-B69C0A890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AE9F1-049A-1048-8B20-DEFC9BD71E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F6DB5-F015-1347-BE15-DA50804B6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3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.cern/recruitment-policy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sbc.co.uk/accessibility/website-accessibility/#guidelines" TargetMode="External"/><Relationship Id="rId4" Type="http://schemas.openxmlformats.org/officeDocument/2006/relationships/hyperlink" Target="https://www.w3.org/WAI/planning/statement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rupal.docs.cern.ch/" TargetMode="External"/><Relationship Id="rId2" Type="http://schemas.openxmlformats.org/officeDocument/2006/relationships/hyperlink" Target="https://webservices-portal.web.cern.ch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iversity-and-inclusion.web.cern.ch/learning" TargetMode="External"/><Relationship Id="rId4" Type="http://schemas.openxmlformats.org/officeDocument/2006/relationships/hyperlink" Target="https://design-guidelines.web.cern.ch/guidelines/guidelines-cern-websit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ave.webaim.or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aim.org/projects/million/#intro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574489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5744899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1%20https:/www.w3.org/WAI/fundamentals/accessibility-intro#wha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2%20https:/www.w3.org/WAI/standards-guidelines#wcag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WAI/standards-guidelines/wcag/" TargetMode="External"/><Relationship Id="rId7" Type="http://schemas.openxmlformats.org/officeDocument/2006/relationships/hyperlink" Target="https://digital-strategy.ec.europa.eu/en/policies/web-accessibilit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3.org/WAI/news/2018-09-13/WCAG-21-EN301549/" TargetMode="External"/><Relationship Id="rId5" Type="http://schemas.openxmlformats.org/officeDocument/2006/relationships/hyperlink" Target="https://www.iso.org/standard/58625.html" TargetMode="External"/><Relationship Id="rId4" Type="http://schemas.openxmlformats.org/officeDocument/2006/relationships/hyperlink" Target="http://www.w3.org/WAI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01016/files/DiversityPolicy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title="Cat wearing glasses reflecting the universe">
            <a:extLst>
              <a:ext uri="{FF2B5EF4-FFF2-40B4-BE49-F238E27FC236}">
                <a16:creationId xmlns:a16="http://schemas.microsoft.com/office/drawing/2014/main" id="{EA2F9897-7297-FB4F-A30B-90CD2216A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374D05-56BB-8040-A54A-79C7BE581C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792" y="232303"/>
            <a:ext cx="9144000" cy="2387600"/>
          </a:xfrm>
          <a:solidFill>
            <a:srgbClr val="002060">
              <a:alpha val="46000"/>
            </a:srgbClr>
          </a:solidFill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The State of 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Web Accessibility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at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F05C6B-B596-0942-9269-FC31749EE0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5792" y="4784035"/>
            <a:ext cx="9144000" cy="1873709"/>
          </a:xfrm>
          <a:solidFill>
            <a:srgbClr val="002060">
              <a:alpha val="40000"/>
            </a:srgbClr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Catharine Noble</a:t>
            </a:r>
          </a:p>
          <a:p>
            <a:r>
              <a:rPr lang="en-US" dirty="0">
                <a:solidFill>
                  <a:schemeClr val="bg1"/>
                </a:solidFill>
              </a:rPr>
              <a:t>Digital Accessibility Workshop</a:t>
            </a:r>
          </a:p>
          <a:p>
            <a:r>
              <a:rPr lang="en-US" dirty="0">
                <a:solidFill>
                  <a:schemeClr val="bg1"/>
                </a:solidFill>
              </a:rPr>
              <a:t>26 June 2023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6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32265-C06E-5D4F-AB2A-5081BBAB8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structures/policies at CERN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>
                <a:hlinkClick r:id="rId3"/>
              </a:rPr>
              <a:t>CERN Recruitment Policy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ADA36-3938-F84B-9529-1DBECF309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sz="2600" i="1" u="sng" dirty="0"/>
              <a:t>Inclusion / Accessibility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600" i="1" dirty="0"/>
              <a:t> The recruitment process should be fully accessible and support candidates who require reasonable adjustments. Adhering to </a:t>
            </a:r>
            <a:r>
              <a:rPr lang="en-US" sz="2600" b="1" i="1" dirty="0"/>
              <a:t>W3C standards </a:t>
            </a:r>
            <a:r>
              <a:rPr lang="en-US" sz="2600" i="1" dirty="0"/>
              <a:t>for the web interface will ensure </a:t>
            </a:r>
            <a:r>
              <a:rPr lang="en-US" sz="2600" b="1" i="1" dirty="0" err="1"/>
              <a:t>colour</a:t>
            </a:r>
            <a:r>
              <a:rPr lang="en-US" sz="2600" b="1" i="1" dirty="0"/>
              <a:t>-blind</a:t>
            </a:r>
            <a:r>
              <a:rPr lang="en-US" sz="2600" i="1" dirty="0"/>
              <a:t> or people with </a:t>
            </a:r>
            <a:r>
              <a:rPr lang="en-US" sz="2600" b="1" i="1" dirty="0"/>
              <a:t>reading difficulties </a:t>
            </a:r>
            <a:r>
              <a:rPr lang="en-US" sz="2600" i="1" dirty="0"/>
              <a:t>may still apply. Alternative methods of application should be provided for candidates who require reasonable adjustments who are </a:t>
            </a:r>
            <a:r>
              <a:rPr lang="en-US" sz="2600" b="1" i="1" dirty="0"/>
              <a:t>unable to apply via the online application </a:t>
            </a:r>
            <a:r>
              <a:rPr lang="en-US" sz="2600" i="1" dirty="0"/>
              <a:t>form. Every effort should be made throughout the application, selection through to hiring process to accommodate these requirements.”</a:t>
            </a:r>
            <a:br>
              <a:rPr lang="en-US" sz="2600" i="1" dirty="0"/>
            </a:br>
            <a:endParaRPr lang="en-US" sz="2600" i="1" dirty="0"/>
          </a:p>
          <a:p>
            <a:r>
              <a:rPr lang="en-US" sz="2900" dirty="0"/>
              <a:t>Accessibility statement exists – encouraging sign! But….</a:t>
            </a:r>
          </a:p>
          <a:p>
            <a:pPr lvl="1"/>
            <a:r>
              <a:rPr lang="en-US" dirty="0"/>
              <a:t>No reference to which “</a:t>
            </a:r>
            <a:r>
              <a:rPr lang="en-US" b="1" dirty="0"/>
              <a:t>W3C standards” </a:t>
            </a:r>
            <a:r>
              <a:rPr lang="en-US" dirty="0"/>
              <a:t>Maybe meant WCAG? WAI? WAD?</a:t>
            </a:r>
            <a:endParaRPr lang="en-US" b="1" dirty="0"/>
          </a:p>
          <a:p>
            <a:pPr lvl="1"/>
            <a:r>
              <a:rPr lang="en-US" dirty="0"/>
              <a:t>No reference any </a:t>
            </a:r>
            <a:r>
              <a:rPr lang="en-US" b="1" dirty="0"/>
              <a:t>compliance level</a:t>
            </a:r>
            <a:r>
              <a:rPr lang="en-US" dirty="0"/>
              <a:t> implemented or aimed for</a:t>
            </a:r>
          </a:p>
          <a:p>
            <a:pPr lvl="1"/>
            <a:r>
              <a:rPr lang="en-US" b="1" dirty="0"/>
              <a:t>Other impairments exist </a:t>
            </a:r>
            <a:r>
              <a:rPr lang="en-US" dirty="0"/>
              <a:t>affecting web interaction/accessibility beyond visual, not mentioned</a:t>
            </a:r>
          </a:p>
          <a:p>
            <a:pPr lvl="1"/>
            <a:r>
              <a:rPr lang="en-US" dirty="0"/>
              <a:t>No reference to </a:t>
            </a:r>
            <a:r>
              <a:rPr lang="en-US" b="1" dirty="0"/>
              <a:t>CERN standard or policy</a:t>
            </a:r>
          </a:p>
          <a:p>
            <a:r>
              <a:rPr lang="en-US" dirty="0"/>
              <a:t>Compare with WAI’s “</a:t>
            </a:r>
            <a:r>
              <a:rPr lang="en-US" dirty="0">
                <a:hlinkClick r:id="rId4"/>
              </a:rPr>
              <a:t>Developing an Accessibility Statement</a:t>
            </a:r>
            <a:r>
              <a:rPr lang="en-US" dirty="0"/>
              <a:t>” and </a:t>
            </a:r>
            <a:r>
              <a:rPr lang="en-US" dirty="0">
                <a:hlinkClick r:id="rId5"/>
              </a:rPr>
              <a:t>HSBC’s web accessibility policy</a:t>
            </a:r>
            <a:endParaRPr lang="en-US" dirty="0"/>
          </a:p>
          <a:p>
            <a:r>
              <a:rPr lang="en-US" dirty="0"/>
              <a:t>Expectations of understanding of requirements, standards, implementation etc. at CERN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0B0DD-7DC7-2D48-AABA-8396A417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81846-C722-AF46-ABA1-DB264E4BB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93C7E-324D-4543-A960-3F5827159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952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E5C77-B55B-6745-86DC-EA3F87330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structures/policies at CERN</a:t>
            </a:r>
            <a:br>
              <a:rPr lang="en-US" dirty="0"/>
            </a:br>
            <a:r>
              <a:rPr lang="en-US" dirty="0"/>
              <a:t>- Informal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6D8E2-A175-CB41-992E-1B3812C9F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Within technical/dev communities at CERN </a:t>
            </a:r>
          </a:p>
          <a:p>
            <a:pPr lvl="1"/>
            <a:r>
              <a:rPr lang="en-US" dirty="0"/>
              <a:t>Build documentation on </a:t>
            </a:r>
            <a:r>
              <a:rPr lang="en-US" dirty="0">
                <a:hlinkClick r:id="rId2"/>
              </a:rPr>
              <a:t>Web Services Portal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drupal-docs</a:t>
            </a:r>
            <a:r>
              <a:rPr lang="en-US" dirty="0"/>
              <a:t>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Minimal reference of web accessibility; some bits, nothing connected</a:t>
            </a:r>
          </a:p>
          <a:p>
            <a:r>
              <a:rPr lang="en-US" dirty="0"/>
              <a:t>Update since 2021 study: two efforts in 2023</a:t>
            </a:r>
          </a:p>
          <a:p>
            <a:pPr lvl="1"/>
            <a:r>
              <a:rPr lang="en-US" dirty="0"/>
              <a:t>“</a:t>
            </a:r>
            <a:r>
              <a:rPr lang="en-US" dirty="0">
                <a:hlinkClick r:id="rId4"/>
              </a:rPr>
              <a:t>Guidelines for CERN websites</a:t>
            </a:r>
            <a:r>
              <a:rPr lang="en-US" dirty="0"/>
              <a:t>”, CERN Design Guidelines (branding) (IR-ECO)</a:t>
            </a:r>
          </a:p>
          <a:p>
            <a:pPr lvl="2"/>
            <a:r>
              <a:rPr lang="en-US" dirty="0"/>
              <a:t>External website checklist linked in a footer</a:t>
            </a:r>
          </a:p>
          <a:p>
            <a:pPr lvl="1"/>
            <a:r>
              <a:rPr lang="en-US" dirty="0"/>
              <a:t>Diversity &amp; Inclusion website</a:t>
            </a:r>
          </a:p>
          <a:p>
            <a:pPr lvl="2"/>
            <a:r>
              <a:rPr lang="en-US" dirty="0">
                <a:hlinkClick r:id="rId5"/>
              </a:rPr>
              <a:t>Learning</a:t>
            </a:r>
            <a:r>
              <a:rPr lang="en-US" dirty="0"/>
              <a:t> section includes Web Accessibility notes (since May 2023)</a:t>
            </a:r>
          </a:p>
          <a:p>
            <a:r>
              <a:rPr lang="en-US" dirty="0"/>
              <a:t>Ad-hoc unconnected efforts, do not offer </a:t>
            </a:r>
            <a:r>
              <a:rPr lang="en-US" dirty="0" err="1"/>
              <a:t>centralised</a:t>
            </a:r>
            <a:r>
              <a:rPr lang="en-US" dirty="0"/>
              <a:t> policy or official recommendations.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6FECF-DA28-024E-807F-316DC0337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A9D2A-9FCC-2441-A815-A3AFA29C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3E816-1439-9942-B994-9330636DC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16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1A2DB-7AD6-4541-AAA8-024904FA5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structures/policies at CERN</a:t>
            </a:r>
            <a:br>
              <a:rPr lang="en-US" dirty="0"/>
            </a:br>
            <a:r>
              <a:rPr lang="en-US" dirty="0"/>
              <a:t>-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9CDB3-5B7B-1E4B-B553-8C9405339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 Learning Hub</a:t>
            </a:r>
          </a:p>
          <a:p>
            <a:pPr lvl="1"/>
            <a:r>
              <a:rPr lang="en-US" dirty="0"/>
              <a:t> “accessibility”, “disability”, “inclusive”, “design”</a:t>
            </a:r>
          </a:p>
          <a:p>
            <a:pPr lvl="1"/>
            <a:r>
              <a:rPr lang="en-US" dirty="0"/>
              <a:t>= 4 records on gender issues and leadership.  </a:t>
            </a:r>
          </a:p>
          <a:p>
            <a:pPr lvl="1"/>
            <a:endParaRPr lang="en-US" dirty="0"/>
          </a:p>
          <a:p>
            <a:r>
              <a:rPr lang="en-US" dirty="0"/>
              <a:t>No CERN training relating to digital accessibility principles.</a:t>
            </a:r>
          </a:p>
          <a:p>
            <a:endParaRPr lang="en-US" dirty="0"/>
          </a:p>
          <a:p>
            <a:r>
              <a:rPr lang="en-US" dirty="0"/>
              <a:t>Just today’s workshop…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F94A5-D364-CD42-B5DE-FC5848383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15BFD-793E-CC4D-A672-BBDF45ABB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70BB-1F1E-4642-A7F3-7869DCE6C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13</a:t>
            </a:fld>
            <a:endParaRPr lang="en-US"/>
          </a:p>
        </p:txBody>
      </p:sp>
      <p:pic>
        <p:nvPicPr>
          <p:cNvPr id="7" name="Content Placeholder 4" descr="Internet meme character shown in angry determination wearing Roman centurion armour" title="Someone should do something!">
            <a:extLst>
              <a:ext uri="{FF2B5EF4-FFF2-40B4-BE49-F238E27FC236}">
                <a16:creationId xmlns:a16="http://schemas.microsoft.com/office/drawing/2014/main" id="{FDB5C9E5-A910-9543-956F-F54DCE2C12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8379" y="4391032"/>
            <a:ext cx="2620424" cy="196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89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F5828-7D41-9D4D-8A95-9F4334C7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Interview/Questionnaire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EA396-C5DC-764D-BE4C-9EB419E44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Questionnaire + open-ended discussion on (</a:t>
            </a:r>
            <a:r>
              <a:rPr lang="en-GB" dirty="0" err="1"/>
              <a:t>eg</a:t>
            </a:r>
            <a:r>
              <a:rPr lang="en-GB" dirty="0"/>
              <a:t>):</a:t>
            </a:r>
          </a:p>
          <a:p>
            <a:pPr lvl="1"/>
            <a:r>
              <a:rPr lang="en-US" i="1" dirty="0"/>
              <a:t>What do you understand or perceive as Web Accessibility</a:t>
            </a:r>
            <a:r>
              <a:rPr lang="en-GB" dirty="0"/>
              <a:t> </a:t>
            </a:r>
          </a:p>
          <a:p>
            <a:pPr lvl="1"/>
            <a:r>
              <a:rPr lang="en-US" i="1" dirty="0"/>
              <a:t>Do you think CERN as a whole understands web/digital interface accessibility for people with impairments? </a:t>
            </a:r>
          </a:p>
          <a:p>
            <a:pPr lvl="1"/>
            <a:r>
              <a:rPr lang="en-US" i="1" dirty="0"/>
              <a:t>Have you seen any examples you thought were good?  Or indeed, any examples / experiences where you thought this might be a problem?</a:t>
            </a:r>
          </a:p>
          <a:p>
            <a:pPr lvl="1"/>
            <a:endParaRPr lang="en-US" dirty="0"/>
          </a:p>
          <a:p>
            <a:r>
              <a:rPr lang="en-US" dirty="0"/>
              <a:t>Results 1: Perceived issues/mindset around disability</a:t>
            </a:r>
          </a:p>
          <a:p>
            <a:pPr lvl="1"/>
            <a:r>
              <a:rPr lang="en-US" dirty="0"/>
              <a:t>Not many users with impairments, disability was invisible unless personally affected, the most impacted people the most invisible</a:t>
            </a:r>
          </a:p>
          <a:p>
            <a:pPr lvl="1"/>
            <a:r>
              <a:rPr lang="en-US" dirty="0"/>
              <a:t>Attractive websites were not perceived compatible with accessible websites.</a:t>
            </a:r>
          </a:p>
          <a:p>
            <a:pPr lvl="1"/>
            <a:endParaRPr lang="en-US" dirty="0"/>
          </a:p>
          <a:p>
            <a:r>
              <a:rPr lang="en-US" dirty="0"/>
              <a:t>Results 2: Perception of organizational issues</a:t>
            </a:r>
          </a:p>
          <a:p>
            <a:pPr lvl="1"/>
            <a:r>
              <a:rPr lang="en-GB" dirty="0"/>
              <a:t>Lack of awareness or commitment at CERN</a:t>
            </a:r>
          </a:p>
          <a:p>
            <a:pPr lvl="1"/>
            <a:r>
              <a:rPr lang="en-US" dirty="0"/>
              <a:t>Lack of training, lack of dedicated budget</a:t>
            </a:r>
          </a:p>
          <a:p>
            <a:pPr lvl="1"/>
            <a:r>
              <a:rPr lang="en-US" dirty="0"/>
              <a:t>Not a priority, no-one’s responsible</a:t>
            </a:r>
          </a:p>
          <a:p>
            <a:pPr lvl="1"/>
            <a:r>
              <a:rPr lang="en-GB" dirty="0"/>
              <a:t>CERN silo effect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6A2AA-5FF7-FD49-84FA-6348133C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3BF76-7F38-E748-AB50-1EA879408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5F636-4B74-4B4E-AE89-645D34CE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9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DCC1F-3FC5-4A47-8B12-C5E334012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responses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05B2A1-8EC8-BB45-AEC6-505DB335E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“We speak a fair bit about diversity and inclusion, but digital inclusion is </a:t>
            </a:r>
            <a:r>
              <a:rPr lang="en-US" b="1" dirty="0"/>
              <a:t>never a part of our dialogues </a:t>
            </a:r>
            <a:r>
              <a:rPr lang="en-US" dirty="0"/>
              <a:t>[...] CERN - and many more </a:t>
            </a:r>
            <a:r>
              <a:rPr lang="en-US" dirty="0" err="1"/>
              <a:t>organisations</a:t>
            </a:r>
            <a:r>
              <a:rPr lang="en-US" dirty="0"/>
              <a:t> -  care a lot about wheelchair access, but don't </a:t>
            </a:r>
            <a:r>
              <a:rPr lang="en-US" dirty="0" err="1"/>
              <a:t>realise</a:t>
            </a:r>
            <a:r>
              <a:rPr lang="en-US" dirty="0"/>
              <a:t> that people with visual impairment have </a:t>
            </a:r>
            <a:r>
              <a:rPr lang="en-US" b="1" dirty="0"/>
              <a:t>similar challenges </a:t>
            </a:r>
            <a:r>
              <a:rPr lang="en-US" dirty="0"/>
              <a:t>with regard to software.”</a:t>
            </a:r>
          </a:p>
          <a:p>
            <a:endParaRPr lang="en-US" dirty="0"/>
          </a:p>
          <a:p>
            <a:r>
              <a:rPr lang="en-GB" dirty="0"/>
              <a:t>“I’ve encountered many occasions where users had difficulties with our systems but already </a:t>
            </a:r>
            <a:r>
              <a:rPr lang="en-GB" b="1" dirty="0"/>
              <a:t>lost hope </a:t>
            </a:r>
            <a:r>
              <a:rPr lang="en-GB" dirty="0"/>
              <a:t>that we could provide something that would work for them. They </a:t>
            </a:r>
            <a:r>
              <a:rPr lang="en-GB" b="1" dirty="0"/>
              <a:t>take inaccessible systems for granted </a:t>
            </a:r>
            <a:r>
              <a:rPr lang="en-GB" dirty="0"/>
              <a:t>and consider it </a:t>
            </a:r>
            <a:r>
              <a:rPr lang="en-GB" b="1" dirty="0"/>
              <a:t>part of their CERN life</a:t>
            </a:r>
            <a:r>
              <a:rPr lang="en-GB" dirty="0"/>
              <a:t>.”</a:t>
            </a:r>
          </a:p>
          <a:p>
            <a:endParaRPr lang="en-GB" dirty="0"/>
          </a:p>
          <a:p>
            <a:r>
              <a:rPr lang="en-US" dirty="0"/>
              <a:t>Use-case: a user was offered a job contract at CERN but they refused because of issues around accessibility.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54636-5D8E-894A-928B-21E511E1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6EC97-A635-0E4A-BC38-A30165F69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AE897-8879-2040-BD17-D2B427F1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47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18F09-E4EA-4241-A866-43A36433A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website evaluation (2021)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D5AA2-D540-BA4E-8ED7-9230D2C851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WAVE (Web Accessibility Evaluation Tool)</a:t>
            </a:r>
          </a:p>
          <a:p>
            <a:pPr lvl="1"/>
            <a:r>
              <a:rPr lang="en-GB" dirty="0">
                <a:hlinkClick r:id="rId2"/>
              </a:rPr>
              <a:t>https://wave.webaim.org/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Identify WCAG compliance level, highlight issues to be resolved</a:t>
            </a:r>
          </a:p>
          <a:p>
            <a:pPr lvl="1"/>
            <a:r>
              <a:rPr lang="en-GB" dirty="0"/>
              <a:t> Alerts and Fails (both of concern!)</a:t>
            </a:r>
          </a:p>
          <a:p>
            <a:endParaRPr lang="en-GB" dirty="0"/>
          </a:p>
          <a:p>
            <a:r>
              <a:rPr lang="en-GB" dirty="0"/>
              <a:t>Evaluated homepages of 5 CERN websites</a:t>
            </a:r>
          </a:p>
          <a:p>
            <a:pPr lvl="1"/>
            <a:r>
              <a:rPr lang="en-GB" dirty="0"/>
              <a:t>Most visited (</a:t>
            </a:r>
            <a:r>
              <a:rPr lang="en-GB" dirty="0" err="1"/>
              <a:t>eg.</a:t>
            </a:r>
            <a:r>
              <a:rPr lang="en-GB" dirty="0"/>
              <a:t> public)</a:t>
            </a:r>
          </a:p>
          <a:p>
            <a:pPr lvl="1"/>
            <a:r>
              <a:rPr lang="en-GB" dirty="0"/>
              <a:t>Browser-based internal administrative CERN tools</a:t>
            </a:r>
          </a:p>
          <a:p>
            <a:pPr lvl="1"/>
            <a:r>
              <a:rPr lang="en-GB" dirty="0"/>
              <a:t>Different web technologies (avoid developer bias)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3D577-8D31-6A47-A41F-3D82C71C1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67E2F-D2EC-0E47-983E-CD33A27F8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37CC9-7853-D747-A898-B4686C6F9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71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DC000-2A1C-3843-9343-9FA536ACC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evaluation results (2021)</a:t>
            </a:r>
          </a:p>
        </p:txBody>
      </p:sp>
      <p:graphicFrame>
        <p:nvGraphicFramePr>
          <p:cNvPr id="4" name="Content Placeholder 3" title="Number of WCAG fails detected on 5 CERN homepages">
            <a:extLst>
              <a:ext uri="{FF2B5EF4-FFF2-40B4-BE49-F238E27FC236}">
                <a16:creationId xmlns:a16="http://schemas.microsoft.com/office/drawing/2014/main" id="{2122C5EC-1C08-E241-ADF0-D0BA55B7CD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819052"/>
              </p:ext>
            </p:extLst>
          </p:nvPr>
        </p:nvGraphicFramePr>
        <p:xfrm>
          <a:off x="685800" y="1699157"/>
          <a:ext cx="10820400" cy="33452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7900">
                  <a:extLst>
                    <a:ext uri="{9D8B030D-6E8A-4147-A177-3AD203B41FA5}">
                      <a16:colId xmlns:a16="http://schemas.microsoft.com/office/drawing/2014/main" val="1077356334"/>
                    </a:ext>
                  </a:extLst>
                </a:gridCol>
                <a:gridCol w="2755900">
                  <a:extLst>
                    <a:ext uri="{9D8B030D-6E8A-4147-A177-3AD203B41FA5}">
                      <a16:colId xmlns:a16="http://schemas.microsoft.com/office/drawing/2014/main" val="1406501728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604152218"/>
                    </a:ext>
                  </a:extLst>
                </a:gridCol>
              </a:tblGrid>
              <a:tr h="11983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Site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instances (</a:t>
                      </a:r>
                      <a:r>
                        <a:rPr lang="en-US" sz="28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alerts+fails</a:t>
                      </a:r>
                      <a:r>
                        <a:rPr lang="en-US" sz="28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Of which number of WCAG Fails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23102938"/>
                  </a:ext>
                </a:extLst>
              </a:tr>
              <a:tr h="368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home.cern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141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86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6418042"/>
                  </a:ext>
                </a:extLst>
              </a:tr>
              <a:tr h="368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Indico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35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31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99040267"/>
                  </a:ext>
                </a:extLst>
              </a:tr>
              <a:tr h="440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CERN Account Management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133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30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415797"/>
                  </a:ext>
                </a:extLst>
              </a:tr>
              <a:tr h="368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IT Department</a:t>
                      </a:r>
                      <a:endParaRPr lang="en-GB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23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16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3259625"/>
                  </a:ext>
                </a:extLst>
              </a:tr>
              <a:tr h="3681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ServiceNow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3</a:t>
                      </a:r>
                      <a:endParaRPr lang="en-GB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1</a:t>
                      </a:r>
                      <a:endParaRPr lang="en-GB" sz="2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684686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51439F8-244A-5443-BB8F-3B80CCC2A073}"/>
              </a:ext>
            </a:extLst>
          </p:cNvPr>
          <p:cNvSpPr txBox="1"/>
          <p:nvPr/>
        </p:nvSpPr>
        <p:spPr>
          <a:xfrm>
            <a:off x="296817" y="5414624"/>
            <a:ext cx="11598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Benchmark: “</a:t>
            </a:r>
            <a:r>
              <a:rPr lang="en-GB" sz="2400" dirty="0">
                <a:hlinkClick r:id="rId3"/>
              </a:rPr>
              <a:t>WebAim Million</a:t>
            </a:r>
            <a:r>
              <a:rPr lang="en-GB" sz="2400" dirty="0"/>
              <a:t>” report 2021: average of </a:t>
            </a:r>
            <a:r>
              <a:rPr lang="en-GB" sz="2400" b="1" dirty="0"/>
              <a:t>51.4 WCAG Fails </a:t>
            </a:r>
            <a:r>
              <a:rPr lang="en-GB" sz="2400" dirty="0"/>
              <a:t>per home page of top million websites worldwide.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140FF7-6DFF-8F45-BA70-CF952F609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F9C9E-AFC1-AA42-958E-811DB95E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9BB88-C494-9141-A222-7AEFAB55F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73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14F0E1D-0FB0-6F4A-B7D3-290A562F5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Very low contrast</a:t>
            </a:r>
          </a:p>
          <a:p>
            <a:pPr lvl="1"/>
            <a:r>
              <a:rPr lang="en-US" dirty="0"/>
              <a:t>Sunshine… or impaired sight</a:t>
            </a:r>
          </a:p>
          <a:p>
            <a:r>
              <a:rPr lang="en-US" b="1" dirty="0"/>
              <a:t>Layout table</a:t>
            </a:r>
          </a:p>
          <a:p>
            <a:pPr lvl="1"/>
            <a:r>
              <a:rPr lang="en-US" dirty="0"/>
              <a:t>Used to create visual layout </a:t>
            </a:r>
            <a:r>
              <a:rPr lang="en-US" dirty="0" err="1"/>
              <a:t>eg.</a:t>
            </a:r>
            <a:r>
              <a:rPr lang="en-US" dirty="0"/>
              <a:t> person pic + bio</a:t>
            </a:r>
          </a:p>
          <a:p>
            <a:r>
              <a:rPr lang="en-US" b="1" dirty="0"/>
              <a:t>Image missing alternative text</a:t>
            </a:r>
          </a:p>
          <a:p>
            <a:pPr lvl="1"/>
            <a:r>
              <a:rPr lang="en-US" dirty="0"/>
              <a:t>“alt” text = descriptive text for audio rendering</a:t>
            </a:r>
          </a:p>
          <a:p>
            <a:r>
              <a:rPr lang="en-US" b="1" dirty="0"/>
              <a:t>Device dependent event handler 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 mouse-only interaction</a:t>
            </a:r>
          </a:p>
          <a:p>
            <a:r>
              <a:rPr lang="en-US" b="1" dirty="0"/>
              <a:t>Suspicious link text</a:t>
            </a:r>
          </a:p>
          <a:p>
            <a:pPr lvl="1"/>
            <a:r>
              <a:rPr lang="en-US" dirty="0"/>
              <a:t>“Click here!”, “Read more"</a:t>
            </a:r>
          </a:p>
          <a:p>
            <a:r>
              <a:rPr lang="en-US" b="1" dirty="0"/>
              <a:t>Skipped heading level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Navigation issues for screen-readers and keyboard navigation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0A758C-1A7F-5D4F-89FC-5B0768454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Sample types of instances on CERN sites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5409F3-8A89-F04B-BB79-EF0751BC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504E86-5260-A540-81D9-091704039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A2608-2921-B34D-B8A7-B1C949470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10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914CA-0866-AB4C-9652-6248D007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EFBDC-E37C-0340-8623-A37734E8F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51BC4-2022-6349-AB6F-7CF15A2D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4800E-AAD2-AB41-BA98-EA7EE45E4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FECAB-192A-FA45-8BAA-5B9482A0B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18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BD6EC-8519-514F-8A1A-4E0BC1B29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17000" cy="1325563"/>
          </a:xfrm>
        </p:spPr>
        <p:txBody>
          <a:bodyPr/>
          <a:lstStyle/>
          <a:p>
            <a:r>
              <a:rPr lang="en-US" dirty="0"/>
              <a:t>Web Accessibility at CERN in a nutshell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131C-01C2-7E44-B677-48167FB87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	“It [..] is reasonable to conclude that no policy or support exists 	at CERN regarding standards, adoption, implementation, 	evaluation or statement of Web Accessibility.” </a:t>
            </a:r>
          </a:p>
          <a:p>
            <a:pPr marL="0" indent="0">
              <a:buNone/>
            </a:pPr>
            <a:endParaRPr lang="en-US" b="1" dirty="0"/>
          </a:p>
          <a:p>
            <a:pPr marL="0" indent="0" algn="r">
              <a:buNone/>
            </a:pPr>
            <a:r>
              <a:rPr lang="en-US" i="1" dirty="0"/>
              <a:t>(Cath Noble, 2021)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75C791-040E-9847-806C-4D8DB5C64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7C4DC10-A3EA-004B-98BB-F590EE6AB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02BDFC-D028-F544-BD09-A33560823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7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61540-E198-2D48-81C0-0272CACFE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Background: study on web accessibility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C04D2-150E-C34A-ABAF-B39B7A675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Post-graduate studies on Human-Computer Interaction and Usability, University of Nottingham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i="1" dirty="0"/>
              <a:t>Development of Web Accessibility Recommendations for CERN</a:t>
            </a:r>
          </a:p>
          <a:p>
            <a:pPr marL="457200" lvl="1" indent="0">
              <a:buNone/>
            </a:pPr>
            <a:r>
              <a:rPr lang="en-US" dirty="0"/>
              <a:t>Catharine Noble, 2021</a:t>
            </a:r>
          </a:p>
          <a:p>
            <a:pPr marL="457200" lvl="1" indent="0">
              <a:buNone/>
            </a:pPr>
            <a:r>
              <a:rPr lang="en-GB" dirty="0">
                <a:hlinkClick r:id="rId3"/>
              </a:rPr>
              <a:t>https://doi.org/10.5281/zenodo.5744899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US" dirty="0"/>
              <a:t>Research questions</a:t>
            </a:r>
          </a:p>
          <a:p>
            <a:pPr lvl="1"/>
            <a:r>
              <a:rPr lang="en-US" dirty="0"/>
              <a:t>What evidence is there of web accessibility considerations at CERN? </a:t>
            </a:r>
            <a:endParaRPr lang="en-GB" dirty="0"/>
          </a:p>
          <a:p>
            <a:pPr lvl="1"/>
            <a:r>
              <a:rPr lang="en-US" dirty="0"/>
              <a:t>What might be driving the situation?</a:t>
            </a:r>
            <a:endParaRPr lang="en-GB" dirty="0"/>
          </a:p>
          <a:p>
            <a:pPr lvl="1"/>
            <a:r>
              <a:rPr lang="en-US" dirty="0"/>
              <a:t>What recommendations for Web Accessibility might be relevant?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421D6-BD51-9C42-BD52-BE675025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D7D71-46C2-3945-B53F-E8004E64B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9DB50-F1C9-BB49-A470-0AF020E1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052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43036-E77C-CE4C-9C84-18F8D953C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after-thought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934D5-0BCC-F048-9AF5-D0155B232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45770"/>
            <a:ext cx="10744200" cy="4718277"/>
          </a:xfrm>
        </p:spPr>
        <p:txBody>
          <a:bodyPr>
            <a:normAutofit/>
          </a:bodyPr>
          <a:lstStyle/>
          <a:p>
            <a:r>
              <a:rPr lang="en-US" b="1" dirty="0"/>
              <a:t>Web accessibility at CERN has had minimal consideration</a:t>
            </a:r>
            <a:r>
              <a:rPr lang="en-US" dirty="0"/>
              <a:t>.</a:t>
            </a:r>
          </a:p>
          <a:p>
            <a:r>
              <a:rPr lang="en-US" dirty="0"/>
              <a:t>Despite </a:t>
            </a:r>
            <a:r>
              <a:rPr lang="en-US" b="1" dirty="0"/>
              <a:t>legal obligations </a:t>
            </a:r>
            <a:r>
              <a:rPr lang="en-US" dirty="0"/>
              <a:t>about web accessibility in </a:t>
            </a:r>
            <a:r>
              <a:rPr lang="en-US" b="1" dirty="0"/>
              <a:t>EU</a:t>
            </a:r>
            <a:r>
              <a:rPr lang="en-US" dirty="0"/>
              <a:t> and </a:t>
            </a:r>
            <a:r>
              <a:rPr lang="en-US" b="1" dirty="0"/>
              <a:t>globally</a:t>
            </a:r>
            <a:r>
              <a:rPr lang="en-US" dirty="0"/>
              <a:t>.</a:t>
            </a:r>
          </a:p>
          <a:p>
            <a:r>
              <a:rPr lang="en-US" dirty="0"/>
              <a:t>Several contributing factors</a:t>
            </a:r>
          </a:p>
          <a:p>
            <a:pPr lvl="1"/>
            <a:r>
              <a:rPr lang="en-US" dirty="0"/>
              <a:t>Low awareness, understanding or knowledge, management commitment.. </a:t>
            </a:r>
          </a:p>
          <a:p>
            <a:r>
              <a:rPr lang="en-US" dirty="0"/>
              <a:t>The Future</a:t>
            </a:r>
          </a:p>
          <a:p>
            <a:pPr lvl="1"/>
            <a:r>
              <a:rPr lang="en-US" dirty="0"/>
              <a:t>Things will improve (see Joachim </a:t>
            </a:r>
            <a:r>
              <a:rPr lang="en-US" dirty="0" err="1"/>
              <a:t>Yde’s</a:t>
            </a:r>
            <a:r>
              <a:rPr lang="en-US" dirty="0"/>
              <a:t> presentation)</a:t>
            </a:r>
          </a:p>
          <a:p>
            <a:pPr lvl="1"/>
            <a:r>
              <a:rPr lang="en-US" dirty="0"/>
              <a:t>But not going to change overnight</a:t>
            </a:r>
          </a:p>
          <a:p>
            <a:pPr lvl="1"/>
            <a:endParaRPr lang="en-US" dirty="0"/>
          </a:p>
          <a:p>
            <a:r>
              <a:rPr lang="en-US" dirty="0"/>
              <a:t>PS. Read </a:t>
            </a:r>
            <a:r>
              <a:rPr lang="en-US" i="1" dirty="0">
                <a:hlinkClick r:id="rId3"/>
              </a:rPr>
              <a:t>Development of Web Accessibility Recommendations for CERN</a:t>
            </a:r>
            <a:endParaRPr lang="en-US" i="1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B230A-C499-8D49-9FFF-35772502F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17637-7FD4-E747-8B13-EEBB8707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4A83D-500C-A74E-B140-82B47CB0C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21</a:t>
            </a:fld>
            <a:endParaRPr lang="en-US"/>
          </a:p>
        </p:txBody>
      </p:sp>
      <p:pic>
        <p:nvPicPr>
          <p:cNvPr id="8" name="Content Placeholder 4" title="Someone should do something!">
            <a:extLst>
              <a:ext uri="{FF2B5EF4-FFF2-40B4-BE49-F238E27FC236}">
                <a16:creationId xmlns:a16="http://schemas.microsoft.com/office/drawing/2014/main" id="{6C2D8FE3-3859-3440-9424-1B4EA713A7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3969" y="3733800"/>
            <a:ext cx="1159933" cy="86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8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BD7AB-0D3E-6749-ACDC-0E79DD82B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today’s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40010-0754-274A-8FB2-C64A1270D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Based on my study </a:t>
            </a:r>
            <a:r>
              <a:rPr lang="en-GB" dirty="0">
                <a:sym typeface="Wingdings" pitchFamily="2" charset="2"/>
              </a:rPr>
              <a:t></a:t>
            </a:r>
            <a:endParaRPr lang="en-GB" dirty="0"/>
          </a:p>
          <a:p>
            <a:r>
              <a:rPr lang="en-GB" dirty="0"/>
              <a:t>Background: web accessibility, assistive technologies, impact</a:t>
            </a:r>
          </a:p>
          <a:p>
            <a:r>
              <a:rPr lang="en-GB" dirty="0"/>
              <a:t>Legal frameworks</a:t>
            </a:r>
          </a:p>
          <a:p>
            <a:r>
              <a:rPr lang="en-GB" dirty="0"/>
              <a:t>Web accessibility considerations at CERN </a:t>
            </a:r>
          </a:p>
          <a:p>
            <a:pPr lvl="1"/>
            <a:r>
              <a:rPr lang="en-GB" dirty="0"/>
              <a:t>Formal structures or support</a:t>
            </a:r>
          </a:p>
          <a:p>
            <a:pPr lvl="1"/>
            <a:r>
              <a:rPr lang="en-GB" dirty="0"/>
              <a:t>Summary of questionnaire/discussion to understand mindset</a:t>
            </a:r>
          </a:p>
          <a:p>
            <a:pPr lvl="1"/>
            <a:r>
              <a:rPr lang="en-GB" dirty="0"/>
              <a:t>Summary of website evaluations</a:t>
            </a:r>
          </a:p>
          <a:p>
            <a:r>
              <a:rPr lang="en-US" strike="sngStrike" dirty="0"/>
              <a:t>Discussion of data –v- Literature review </a:t>
            </a:r>
          </a:p>
          <a:p>
            <a:r>
              <a:rPr lang="en-US" strike="sngStrike" dirty="0"/>
              <a:t>Recommendations</a:t>
            </a:r>
          </a:p>
          <a:p>
            <a:r>
              <a:rPr lang="en-US" dirty="0"/>
              <a:t>The 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61FC4-2AD1-964A-BBEF-B877C068D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F81A9-C2FD-F744-A38B-3D5A29327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72A43-264D-DA43-82E3-DE23D120E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6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881BA-32F4-CA46-B059-8507F2111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Digital Accessibility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F2968-F108-8A42-8242-BDF5A68B0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Web Accessibility Initiative (WAI) </a:t>
            </a:r>
            <a:r>
              <a:rPr lang="en-US" dirty="0">
                <a:hlinkClick r:id="rId3"/>
              </a:rPr>
              <a:t>definition</a:t>
            </a:r>
            <a:r>
              <a:rPr lang="en-US" dirty="0"/>
              <a:t> underpinning the </a:t>
            </a:r>
            <a:r>
              <a:rPr lang="en-US" dirty="0">
                <a:hlinkClick r:id="rId4"/>
              </a:rPr>
              <a:t>Web Content Accessibility Guidelines</a:t>
            </a:r>
            <a:r>
              <a:rPr lang="en-US" dirty="0"/>
              <a:t> (WCAG)</a:t>
            </a:r>
            <a:endParaRPr lang="en-US" baseline="30000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“Web accessibility means that websites, tools, and technologies are designed and developed so that people with disabilities can use them. </a:t>
            </a:r>
          </a:p>
          <a:p>
            <a:pPr marL="457200" lvl="1" indent="0">
              <a:buNone/>
            </a:pPr>
            <a:r>
              <a:rPr lang="en-US" b="1" dirty="0"/>
              <a:t>More specifically, people can; perceive, understand, navigate, […] interact with the Web, [and] contribute to the Web”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Making same content accessible and useable with alternative methods</a:t>
            </a:r>
          </a:p>
          <a:p>
            <a:pPr lvl="1"/>
            <a:r>
              <a:rPr lang="en-US" dirty="0"/>
              <a:t>Content, structural, and design choices</a:t>
            </a:r>
          </a:p>
          <a:p>
            <a:pPr lvl="1"/>
            <a:r>
              <a:rPr lang="en-US" dirty="0"/>
              <a:t>Compatibility with assistive technologies</a:t>
            </a:r>
          </a:p>
          <a:p>
            <a:pPr lvl="1"/>
            <a:endParaRPr lang="en-US" b="1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CACA01-0C38-7C42-BB46-3515BF9ED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2BE04-85EA-7045-AC05-E70C09D0F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Cath Noble | Digital Accessibility 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D517CF-BF2D-5546-9CE4-06F00D79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786B-2158-F345-9864-C89DA87EF40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96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BB2F6-1AC1-214D-BC17-9945CC99A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assistive technology?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271F1-F2BE-4843-B152-19CBA3F5B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Alternative methods to interact with websites</a:t>
            </a:r>
          </a:p>
          <a:p>
            <a:r>
              <a:rPr lang="en-GB" dirty="0"/>
              <a:t>Helps impaired users depending on what is needed. </a:t>
            </a:r>
            <a:endParaRPr lang="en-US" dirty="0"/>
          </a:p>
          <a:p>
            <a:pPr lvl="1"/>
            <a:r>
              <a:rPr lang="en-US" dirty="0"/>
              <a:t>Screen-readers</a:t>
            </a:r>
          </a:p>
          <a:p>
            <a:pPr lvl="1"/>
            <a:r>
              <a:rPr lang="en-US" dirty="0"/>
              <a:t>Keyboard navigation</a:t>
            </a:r>
          </a:p>
          <a:p>
            <a:pPr lvl="1"/>
            <a:r>
              <a:rPr lang="en-US" dirty="0"/>
              <a:t>Input devices - Mouth-wands, eye-tracking software, voice recognition</a:t>
            </a:r>
          </a:p>
          <a:p>
            <a:pPr lvl="1"/>
            <a:r>
              <a:rPr lang="en-US" dirty="0"/>
              <a:t>Functions - Slow/sticky keys (</a:t>
            </a:r>
            <a:r>
              <a:rPr lang="en-US" dirty="0" err="1"/>
              <a:t>eg.</a:t>
            </a:r>
            <a:r>
              <a:rPr lang="en-US" dirty="0"/>
              <a:t> difficulties maintaining pressure on keyboard)</a:t>
            </a:r>
          </a:p>
          <a:p>
            <a:pPr lvl="1"/>
            <a:r>
              <a:rPr lang="en-US" dirty="0"/>
              <a:t>Live captioning and transcripts</a:t>
            </a:r>
          </a:p>
          <a:p>
            <a:pPr lvl="1"/>
            <a:r>
              <a:rPr lang="en-US" dirty="0"/>
              <a:t>….. look at your Accessibility settings on your device!</a:t>
            </a:r>
            <a:br>
              <a:rPr lang="en-US" dirty="0"/>
            </a:br>
            <a:endParaRPr lang="en-US" dirty="0"/>
          </a:p>
          <a:p>
            <a:r>
              <a:rPr lang="en-GB" b="1" dirty="0"/>
              <a:t>Only helpful if website has been designed and developed to take these technologies into account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D699C-7E9A-2945-BC40-82771EEF7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AF3E9-D5F4-424F-B78A-1203076CC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E0A98-A51F-5A42-BFAF-52468C308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C786B-2158-F345-9864-C89DA87EF40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82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86D2-4472-1F45-A83D-AA2E36197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Lack of Web Accessibility: user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CE9D5-A5B3-5E4B-8E15-EB11848EE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Websites are not always designed to allow for different interaction methods</a:t>
            </a:r>
            <a:r>
              <a:rPr lang="en-GB" dirty="0"/>
              <a:t>.</a:t>
            </a:r>
          </a:p>
          <a:p>
            <a:r>
              <a:rPr lang="en-GB" dirty="0"/>
              <a:t>Top causes of frustration for (</a:t>
            </a:r>
            <a:r>
              <a:rPr lang="en-GB" dirty="0" err="1"/>
              <a:t>eg</a:t>
            </a:r>
            <a:r>
              <a:rPr lang="en-GB" dirty="0"/>
              <a:t>) screen-reader users</a:t>
            </a:r>
          </a:p>
          <a:p>
            <a:pPr lvl="1"/>
            <a:r>
              <a:rPr lang="en-GB" dirty="0"/>
              <a:t>Poor page layout = screen-reader confusion, </a:t>
            </a:r>
          </a:p>
          <a:p>
            <a:pPr lvl="1"/>
            <a:r>
              <a:rPr lang="en-GB" dirty="0"/>
              <a:t>Unlabelled forms - unclear what to fill in where, </a:t>
            </a:r>
          </a:p>
          <a:p>
            <a:pPr lvl="1"/>
            <a:r>
              <a:rPr lang="en-GB" dirty="0"/>
              <a:t>No descriptive or html alternative (“alt”) text for images. </a:t>
            </a:r>
          </a:p>
          <a:p>
            <a:r>
              <a:rPr lang="en-GB" b="1" dirty="0"/>
              <a:t>Uncertainty</a:t>
            </a:r>
            <a:r>
              <a:rPr lang="en-GB" dirty="0"/>
              <a:t>, </a:t>
            </a:r>
            <a:r>
              <a:rPr lang="en-GB" b="1" dirty="0"/>
              <a:t>reduced mobility</a:t>
            </a:r>
            <a:r>
              <a:rPr lang="en-GB" dirty="0"/>
              <a:t>, </a:t>
            </a:r>
            <a:r>
              <a:rPr lang="en-GB" b="1" dirty="0"/>
              <a:t>confusion</a:t>
            </a:r>
            <a:r>
              <a:rPr lang="en-GB" dirty="0"/>
              <a:t> and </a:t>
            </a:r>
            <a:r>
              <a:rPr lang="en-GB" b="1" dirty="0"/>
              <a:t>cognitive overload</a:t>
            </a:r>
          </a:p>
          <a:p>
            <a:r>
              <a:rPr lang="en-GB" dirty="0"/>
              <a:t>Impaired users </a:t>
            </a:r>
            <a:r>
              <a:rPr lang="en-GB" b="1" dirty="0"/>
              <a:t>waste on average 37% to 50% of their time</a:t>
            </a:r>
            <a:r>
              <a:rPr lang="en-GB" baseline="30000" dirty="0"/>
              <a:t>[</a:t>
            </a:r>
            <a:r>
              <a:rPr lang="en-GB" baseline="30000" dirty="0" err="1"/>
              <a:t>i</a:t>
            </a:r>
            <a:r>
              <a:rPr lang="en-GB" baseline="30000" dirty="0"/>
              <a:t>]</a:t>
            </a:r>
            <a:r>
              <a:rPr lang="en-GB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0C44BB-53D3-AD48-AD40-A3749795E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24BC2-F316-4E43-A4F6-7296B705F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4E11D-3A53-2B45-824D-FB487356E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420C0-A7F8-984A-AAF2-B3F5E8CAFB3F}"/>
              </a:ext>
            </a:extLst>
          </p:cNvPr>
          <p:cNvSpPr txBox="1"/>
          <p:nvPr/>
        </p:nvSpPr>
        <p:spPr>
          <a:xfrm>
            <a:off x="4241800" y="5710019"/>
            <a:ext cx="6707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</a:t>
            </a:r>
            <a:r>
              <a:rPr lang="en-US" sz="1200" dirty="0" err="1"/>
              <a:t>i</a:t>
            </a:r>
            <a:r>
              <a:rPr lang="en-US" sz="1200" dirty="0"/>
              <a:t>] Lazar, J., Allen, A., Kleinman, J. and Malarkey, C. (2007) What Frustrates Screen Reader Users on the Web: A Study of 100 Blind Users </a:t>
            </a:r>
            <a:r>
              <a:rPr lang="en-US" sz="1200" i="1" dirty="0"/>
              <a:t>International Journal of Human-Computer Interaction</a:t>
            </a:r>
            <a:r>
              <a:rPr lang="en-US" sz="1200" dirty="0"/>
              <a:t> 22(3): pp.247-269.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81200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8CC8E-68EB-2744-AF3E-1A00319D8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Frameworks (and acronyms)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F5CD8-0D23-7949-8D6A-E0BF18360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</a:t>
            </a:r>
            <a:r>
              <a:rPr lang="en-US" dirty="0">
                <a:hlinkClick r:id="rId3"/>
              </a:rPr>
              <a:t>Web Content Accessibility Guidelines </a:t>
            </a:r>
            <a:r>
              <a:rPr lang="en-US" b="1" dirty="0"/>
              <a:t>(WCAG)</a:t>
            </a:r>
            <a:endParaRPr lang="en-US" dirty="0"/>
          </a:p>
          <a:p>
            <a:r>
              <a:rPr lang="en-US" dirty="0"/>
              <a:t>From the </a:t>
            </a:r>
            <a:r>
              <a:rPr lang="en-US" dirty="0">
                <a:hlinkClick r:id="rId4"/>
              </a:rPr>
              <a:t>W3C Web Accessibility Initiative </a:t>
            </a:r>
            <a:r>
              <a:rPr lang="en-US" dirty="0"/>
              <a:t>(</a:t>
            </a:r>
            <a:r>
              <a:rPr lang="en-US" b="1" dirty="0"/>
              <a:t>WAI</a:t>
            </a:r>
            <a:r>
              <a:rPr lang="en-US" dirty="0"/>
              <a:t>)</a:t>
            </a:r>
          </a:p>
          <a:p>
            <a:r>
              <a:rPr lang="en-US" dirty="0"/>
              <a:t>Bedrock of all national and international law</a:t>
            </a:r>
          </a:p>
          <a:p>
            <a:endParaRPr lang="en-US" dirty="0"/>
          </a:p>
          <a:p>
            <a:r>
              <a:rPr lang="en-US" dirty="0"/>
              <a:t>ISO standard </a:t>
            </a:r>
            <a:r>
              <a:rPr lang="en-US" dirty="0">
                <a:hlinkClick r:id="rId5"/>
              </a:rPr>
              <a:t>ISO/IEC 40500:2012 </a:t>
            </a:r>
            <a:r>
              <a:rPr lang="en-US" dirty="0"/>
              <a:t>, and EU standard </a:t>
            </a:r>
            <a:r>
              <a:rPr lang="en-US" dirty="0">
                <a:hlinkClick r:id="rId6"/>
              </a:rPr>
              <a:t>EN 301 549 for ICT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Explain </a:t>
            </a:r>
            <a:r>
              <a:rPr lang="en-US" b="1" dirty="0"/>
              <a:t>user-centric issues</a:t>
            </a:r>
            <a:r>
              <a:rPr lang="en-US" dirty="0"/>
              <a:t> around text, sound and image, </a:t>
            </a:r>
          </a:p>
          <a:p>
            <a:pPr lvl="1"/>
            <a:r>
              <a:rPr lang="en-US" b="1" dirty="0"/>
              <a:t>Technical aspects of mark-up </a:t>
            </a:r>
            <a:r>
              <a:rPr lang="en-US" dirty="0"/>
              <a:t>to provide the necessary support for assistive technologies. </a:t>
            </a:r>
          </a:p>
          <a:p>
            <a:pPr lvl="1"/>
            <a:r>
              <a:rPr lang="en-US" dirty="0"/>
              <a:t>Set </a:t>
            </a:r>
            <a:r>
              <a:rPr lang="en-US" b="1" dirty="0"/>
              <a:t>compliance objectives </a:t>
            </a:r>
            <a:r>
              <a:rPr lang="en-US" dirty="0"/>
              <a:t>with 3 levels, from A (bare minimum) to AAA (top-level), along with validation tools to provide automatic evaluation.</a:t>
            </a:r>
          </a:p>
          <a:p>
            <a:endParaRPr lang="en-US" dirty="0"/>
          </a:p>
          <a:p>
            <a:r>
              <a:rPr lang="en-US" dirty="0">
                <a:hlinkClick r:id="rId7"/>
              </a:rPr>
              <a:t>Web Accessibility Directive </a:t>
            </a:r>
            <a:r>
              <a:rPr lang="en-US" dirty="0"/>
              <a:t>(Directive (EU) 2016/2102) (</a:t>
            </a:r>
            <a:r>
              <a:rPr lang="en-US" b="1" dirty="0"/>
              <a:t>WAD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European Union law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National law in all EU member states since </a:t>
            </a:r>
            <a:r>
              <a:rPr lang="en-US" b="1" dirty="0"/>
              <a:t>2018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1C3F00-A7A9-0443-BDB7-A44F45563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3981C-F549-B945-B9AC-F31171DA6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99152-09F2-5848-9867-53A118873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0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914CA-0866-AB4C-9652-6248D007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accessibility considerations at CERN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BEFBDC-E37C-0340-8623-A37734E8F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(based on 2021 research study)</a:t>
            </a:r>
          </a:p>
          <a:p>
            <a:r>
              <a:rPr lang="en-GB" dirty="0"/>
              <a:t>- Formal structures/policy</a:t>
            </a:r>
          </a:p>
          <a:p>
            <a:r>
              <a:rPr lang="en-GB" dirty="0"/>
              <a:t>- Discussion/interview summaries</a:t>
            </a:r>
          </a:p>
          <a:p>
            <a:r>
              <a:rPr lang="en-GB" dirty="0"/>
              <a:t>- Website evaluation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51BC4-2022-6349-AB6F-7CF15A2D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4800E-AAD2-AB41-BA98-EA7EE45E4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FECAB-192A-FA45-8BAA-5B9482A0B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title="Pawprints leading into the distance">
            <a:extLst>
              <a:ext uri="{FF2B5EF4-FFF2-40B4-BE49-F238E27FC236}">
                <a16:creationId xmlns:a16="http://schemas.microsoft.com/office/drawing/2014/main" id="{6B97EF75-6203-BA48-8362-FDC067A011A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99752" y="3683000"/>
            <a:ext cx="30226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0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20BC2-698B-144D-9AD8-75E9898FB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structures/policies at CERN</a:t>
            </a:r>
            <a:br>
              <a:rPr lang="en-US" dirty="0"/>
            </a:br>
            <a:r>
              <a:rPr lang="en-US" dirty="0"/>
              <a:t>- </a:t>
            </a:r>
            <a:r>
              <a:rPr lang="en-US" dirty="0">
                <a:hlinkClick r:id="rId3"/>
              </a:rPr>
              <a:t>CERN Diversity Policy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B0121-5804-E547-B652-889897D02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level general verbal commitment on diversity in general</a:t>
            </a:r>
          </a:p>
          <a:p>
            <a:pPr lvl="1"/>
            <a:r>
              <a:rPr lang="en-US" dirty="0"/>
              <a:t>Highly valued</a:t>
            </a:r>
          </a:p>
          <a:p>
            <a:r>
              <a:rPr lang="en-US" dirty="0"/>
              <a:t>No mention of digital accessibility considerations</a:t>
            </a:r>
          </a:p>
          <a:p>
            <a:pPr lvl="1"/>
            <a:r>
              <a:rPr lang="en-US" dirty="0"/>
              <a:t>Mentions disability in the form of ensuring diversity principles are applied</a:t>
            </a:r>
          </a:p>
          <a:p>
            <a:pPr lvl="1"/>
            <a:r>
              <a:rPr lang="en-US" dirty="0"/>
              <a:t>Includes “meeting the special needs of disabled individuals”.</a:t>
            </a:r>
          </a:p>
          <a:p>
            <a:pPr lvl="1"/>
            <a:r>
              <a:rPr lang="en-US" dirty="0"/>
              <a:t>States that it benchmarks best practices with comparable </a:t>
            </a:r>
            <a:r>
              <a:rPr lang="en-US" dirty="0" err="1"/>
              <a:t>organisations</a:t>
            </a:r>
            <a:r>
              <a:rPr lang="en-US" dirty="0"/>
              <a:t> within CERN’s Member States. </a:t>
            </a:r>
          </a:p>
          <a:p>
            <a:r>
              <a:rPr lang="en-US" dirty="0"/>
              <a:t>No follow-up information or references seem to be (publicly) available.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774BD-CB6F-6440-912A-55572C05C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26 June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E6854-AD7A-F54E-991E-4DA6AEB1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Cath Noble | Digital Accessibility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FA8F-F458-EF4E-97F0-890D45DB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F6DB5-F015-1347-BE15-DA50804B60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99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19546</TotalTime>
  <Words>1851</Words>
  <Application>Microsoft Macintosh PowerPoint</Application>
  <PresentationFormat>Widescreen</PresentationFormat>
  <Paragraphs>270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Office Theme</vt:lpstr>
      <vt:lpstr>The State of  Web Accessibility at CERN</vt:lpstr>
      <vt:lpstr>Background: study on web accessibility</vt:lpstr>
      <vt:lpstr>Overview of today’s talk</vt:lpstr>
      <vt:lpstr>What is Digital Accessibility</vt:lpstr>
      <vt:lpstr>What is assistive technology?</vt:lpstr>
      <vt:lpstr>Lack of Web Accessibility: user impact</vt:lpstr>
      <vt:lpstr>Legal Frameworks (and acronyms)</vt:lpstr>
      <vt:lpstr>Web accessibility considerations at CERN</vt:lpstr>
      <vt:lpstr>Formal structures/policies at CERN - CERN Diversity Policy</vt:lpstr>
      <vt:lpstr>Formal structures/policies at CERN - CERN Recruitment Policy</vt:lpstr>
      <vt:lpstr>Formal structures/policies at CERN - Informal support</vt:lpstr>
      <vt:lpstr>Formal structures/policies at CERN - Training</vt:lpstr>
      <vt:lpstr>Interview/Questionnaire results</vt:lpstr>
      <vt:lpstr>Sample responses</vt:lpstr>
      <vt:lpstr>Automatic website evaluation (2021)</vt:lpstr>
      <vt:lpstr>Automatic evaluation results (2021)</vt:lpstr>
      <vt:lpstr>Sample types of instances on CERN sites</vt:lpstr>
      <vt:lpstr>The conclusion</vt:lpstr>
      <vt:lpstr>Web Accessibility at CERN in a nutshell</vt:lpstr>
      <vt:lpstr>Conclusion after-thought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Accessibility at CERN: Current State</dc:title>
  <dc:creator>Cath Noble</dc:creator>
  <cp:lastModifiedBy>Cath Noble</cp:lastModifiedBy>
  <cp:revision>392</cp:revision>
  <dcterms:created xsi:type="dcterms:W3CDTF">2023-06-07T06:54:27Z</dcterms:created>
  <dcterms:modified xsi:type="dcterms:W3CDTF">2023-06-25T16:48:40Z</dcterms:modified>
</cp:coreProperties>
</file>