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2" showSpecialPlsOnTitleSld="0" saveSubsetFonts="1" autoCompressPictures="0">
  <p:sldMasterIdLst>
    <p:sldMasterId id="2147483648" r:id="rId1"/>
  </p:sldMasterIdLst>
  <p:notesMasterIdLst>
    <p:notesMasterId r:id="rId27"/>
  </p:notesMasterIdLst>
  <p:sldIdLst>
    <p:sldId id="256" r:id="rId2"/>
    <p:sldId id="260" r:id="rId3"/>
    <p:sldId id="276" r:id="rId4"/>
    <p:sldId id="288" r:id="rId5"/>
    <p:sldId id="303" r:id="rId6"/>
    <p:sldId id="301" r:id="rId7"/>
    <p:sldId id="304" r:id="rId8"/>
    <p:sldId id="294" r:id="rId9"/>
    <p:sldId id="287" r:id="rId10"/>
    <p:sldId id="299" r:id="rId11"/>
    <p:sldId id="305" r:id="rId12"/>
    <p:sldId id="289" r:id="rId13"/>
    <p:sldId id="290" r:id="rId14"/>
    <p:sldId id="291" r:id="rId15"/>
    <p:sldId id="292" r:id="rId16"/>
    <p:sldId id="293" r:id="rId17"/>
    <p:sldId id="306" r:id="rId18"/>
    <p:sldId id="275" r:id="rId19"/>
    <p:sldId id="286" r:id="rId20"/>
    <p:sldId id="273" r:id="rId21"/>
    <p:sldId id="302" r:id="rId22"/>
    <p:sldId id="279" r:id="rId23"/>
    <p:sldId id="277" r:id="rId24"/>
    <p:sldId id="280" r:id="rId25"/>
    <p:sldId id="27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69"/>
    <p:restoredTop sz="82821"/>
  </p:normalViewPr>
  <p:slideViewPr>
    <p:cSldViewPr snapToGrid="0" snapToObjects="1">
      <p:cViewPr varScale="1">
        <p:scale>
          <a:sx n="77" d="100"/>
          <a:sy n="77" d="100"/>
        </p:scale>
        <p:origin x="45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3C5C6E-58FA-A544-A2F7-2570415A4226}" type="datetimeFigureOut">
              <a:rPr lang="en-US" smtClean="0"/>
              <a:t>6/26/23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B8B02A-AABE-ED4E-9986-D6DA1450E516}" type="slidenum">
              <a:rPr lang="en-US" smtClean="0"/>
              <a:t>‹#›</a:t>
            </a:fld>
            <a:endParaRPr lang="en-US"/>
          </a:p>
        </p:txBody>
      </p:sp>
    </p:spTree>
    <p:extLst>
      <p:ext uri="{BB962C8B-B14F-4D97-AF65-F5344CB8AC3E}">
        <p14:creationId xmlns:p14="http://schemas.microsoft.com/office/powerpoint/2010/main" val="2265712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a:t>Disability/impairment not always total paraplegic or totally blind</a:t>
            </a:r>
          </a:p>
        </p:txBody>
      </p:sp>
      <p:sp>
        <p:nvSpPr>
          <p:cNvPr id="4" name="Slide Number Placeholder 3"/>
          <p:cNvSpPr>
            <a:spLocks noGrp="1"/>
          </p:cNvSpPr>
          <p:nvPr>
            <p:ph type="sldNum" sz="quarter" idx="5"/>
          </p:nvPr>
        </p:nvSpPr>
        <p:spPr/>
        <p:txBody>
          <a:bodyPr/>
          <a:lstStyle/>
          <a:p>
            <a:fld id="{13B8B02A-AABE-ED4E-9986-D6DA1450E516}" type="slidenum">
              <a:rPr lang="en-US" smtClean="0"/>
              <a:t>4</a:t>
            </a:fld>
            <a:endParaRPr lang="en-US"/>
          </a:p>
        </p:txBody>
      </p:sp>
    </p:spTree>
    <p:extLst>
      <p:ext uri="{BB962C8B-B14F-4D97-AF65-F5344CB8AC3E}">
        <p14:creationId xmlns:p14="http://schemas.microsoft.com/office/powerpoint/2010/main" val="851092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B8B02A-AABE-ED4E-9986-D6DA1450E516}" type="slidenum">
              <a:rPr lang="en-US" smtClean="0"/>
              <a:t>15</a:t>
            </a:fld>
            <a:endParaRPr lang="en-US"/>
          </a:p>
        </p:txBody>
      </p:sp>
    </p:spTree>
    <p:extLst>
      <p:ext uri="{BB962C8B-B14F-4D97-AF65-F5344CB8AC3E}">
        <p14:creationId xmlns:p14="http://schemas.microsoft.com/office/powerpoint/2010/main" val="140310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Language/non-native. Topic matter. CERN English.</a:t>
            </a:r>
          </a:p>
        </p:txBody>
      </p:sp>
      <p:sp>
        <p:nvSpPr>
          <p:cNvPr id="4" name="Slide Number Placeholder 3"/>
          <p:cNvSpPr>
            <a:spLocks noGrp="1"/>
          </p:cNvSpPr>
          <p:nvPr>
            <p:ph type="sldNum" sz="quarter" idx="5"/>
          </p:nvPr>
        </p:nvSpPr>
        <p:spPr/>
        <p:txBody>
          <a:bodyPr/>
          <a:lstStyle/>
          <a:p>
            <a:fld id="{13B8B02A-AABE-ED4E-9986-D6DA1450E516}" type="slidenum">
              <a:rPr lang="en-US" smtClean="0"/>
              <a:t>16</a:t>
            </a:fld>
            <a:endParaRPr lang="en-US"/>
          </a:p>
        </p:txBody>
      </p:sp>
    </p:spTree>
    <p:extLst>
      <p:ext uri="{BB962C8B-B14F-4D97-AF65-F5344CB8AC3E}">
        <p14:creationId xmlns:p14="http://schemas.microsoft.com/office/powerpoint/2010/main" val="4213051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Reduce hacks</a:t>
            </a:r>
          </a:p>
        </p:txBody>
      </p:sp>
      <p:sp>
        <p:nvSpPr>
          <p:cNvPr id="4" name="Slide Number Placeholder 3"/>
          <p:cNvSpPr>
            <a:spLocks noGrp="1"/>
          </p:cNvSpPr>
          <p:nvPr>
            <p:ph type="sldNum" sz="quarter" idx="5"/>
          </p:nvPr>
        </p:nvSpPr>
        <p:spPr/>
        <p:txBody>
          <a:bodyPr/>
          <a:lstStyle/>
          <a:p>
            <a:fld id="{13B8B02A-AABE-ED4E-9986-D6DA1450E516}" type="slidenum">
              <a:rPr lang="en-US" smtClean="0"/>
              <a:t>17</a:t>
            </a:fld>
            <a:endParaRPr lang="en-US"/>
          </a:p>
        </p:txBody>
      </p:sp>
    </p:spTree>
    <p:extLst>
      <p:ext uri="{BB962C8B-B14F-4D97-AF65-F5344CB8AC3E}">
        <p14:creationId xmlns:p14="http://schemas.microsoft.com/office/powerpoint/2010/main" val="33476554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Also useful when audio quality is bad </a:t>
            </a:r>
            <a:r>
              <a:rPr lang="en-US" dirty="0">
                <a:sym typeface="Wingdings" pitchFamily="2" charset="2"/>
              </a:rPr>
              <a:t></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 need to make it harder than it already is. And it helps everyone, nothing more frustrating that listening to bad audio, hey…</a:t>
            </a:r>
          </a:p>
          <a:p>
            <a:endParaRPr lang="en-US" dirty="0"/>
          </a:p>
          <a:p>
            <a:r>
              <a:rPr lang="en-US" dirty="0" err="1"/>
              <a:t>vCHEP</a:t>
            </a:r>
            <a:r>
              <a:rPr lang="en-US" dirty="0"/>
              <a:t> with a speaker with heavy accent and the live captions really struggled</a:t>
            </a:r>
          </a:p>
        </p:txBody>
      </p:sp>
      <p:sp>
        <p:nvSpPr>
          <p:cNvPr id="4" name="Slide Number Placeholder 3"/>
          <p:cNvSpPr>
            <a:spLocks noGrp="1"/>
          </p:cNvSpPr>
          <p:nvPr>
            <p:ph type="sldNum" sz="quarter" idx="5"/>
          </p:nvPr>
        </p:nvSpPr>
        <p:spPr/>
        <p:txBody>
          <a:bodyPr/>
          <a:lstStyle/>
          <a:p>
            <a:fld id="{389ACBFC-5FAE-934A-8A28-86AF1637A265}" type="slidenum">
              <a:rPr lang="en-US" smtClean="0"/>
              <a:t>19</a:t>
            </a:fld>
            <a:endParaRPr lang="en-US"/>
          </a:p>
        </p:txBody>
      </p:sp>
    </p:spTree>
    <p:extLst>
      <p:ext uri="{BB962C8B-B14F-4D97-AF65-F5344CB8AC3E}">
        <p14:creationId xmlns:p14="http://schemas.microsoft.com/office/powerpoint/2010/main" val="23184506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here: red flag that website designed on desktop using a mouse – other methods likely not considered</a:t>
            </a:r>
          </a:p>
        </p:txBody>
      </p:sp>
      <p:sp>
        <p:nvSpPr>
          <p:cNvPr id="4" name="Slide Number Placeholder 3"/>
          <p:cNvSpPr>
            <a:spLocks noGrp="1"/>
          </p:cNvSpPr>
          <p:nvPr>
            <p:ph type="sldNum" sz="quarter" idx="5"/>
          </p:nvPr>
        </p:nvSpPr>
        <p:spPr/>
        <p:txBody>
          <a:bodyPr/>
          <a:lstStyle/>
          <a:p>
            <a:fld id="{13B8B02A-AABE-ED4E-9986-D6DA1450E516}" type="slidenum">
              <a:rPr lang="en-US" smtClean="0"/>
              <a:t>20</a:t>
            </a:fld>
            <a:endParaRPr lang="en-US"/>
          </a:p>
        </p:txBody>
      </p:sp>
    </p:spTree>
    <p:extLst>
      <p:ext uri="{BB962C8B-B14F-4D97-AF65-F5344CB8AC3E}">
        <p14:creationId xmlns:p14="http://schemas.microsoft.com/office/powerpoint/2010/main" val="4197451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8B02A-AABE-ED4E-9986-D6DA1450E516}" type="slidenum">
              <a:rPr lang="en-US" smtClean="0"/>
              <a:t>21</a:t>
            </a:fld>
            <a:endParaRPr lang="en-US"/>
          </a:p>
        </p:txBody>
      </p:sp>
    </p:spTree>
    <p:extLst>
      <p:ext uri="{BB962C8B-B14F-4D97-AF65-F5344CB8AC3E}">
        <p14:creationId xmlns:p14="http://schemas.microsoft.com/office/powerpoint/2010/main" val="354887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8B02A-AABE-ED4E-9986-D6DA1450E516}" type="slidenum">
              <a:rPr lang="en-US" smtClean="0"/>
              <a:t>22</a:t>
            </a:fld>
            <a:endParaRPr lang="en-US"/>
          </a:p>
        </p:txBody>
      </p:sp>
    </p:spTree>
    <p:extLst>
      <p:ext uri="{BB962C8B-B14F-4D97-AF65-F5344CB8AC3E}">
        <p14:creationId xmlns:p14="http://schemas.microsoft.com/office/powerpoint/2010/main" val="3346625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5"/>
          </p:nvPr>
        </p:nvSpPr>
        <p:spPr/>
        <p:txBody>
          <a:bodyPr/>
          <a:lstStyle/>
          <a:p>
            <a:fld id="{13B8B02A-AABE-ED4E-9986-D6DA1450E516}" type="slidenum">
              <a:rPr lang="en-US" smtClean="0"/>
              <a:t>23</a:t>
            </a:fld>
            <a:endParaRPr lang="en-US"/>
          </a:p>
        </p:txBody>
      </p:sp>
    </p:spTree>
    <p:extLst>
      <p:ext uri="{BB962C8B-B14F-4D97-AF65-F5344CB8AC3E}">
        <p14:creationId xmlns:p14="http://schemas.microsoft.com/office/powerpoint/2010/main" val="33896163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Don’t wait until it’s compulsory. You’re going to have to implement it sooner or later…</a:t>
            </a:r>
          </a:p>
        </p:txBody>
      </p:sp>
      <p:sp>
        <p:nvSpPr>
          <p:cNvPr id="4" name="Slide Number Placeholder 3"/>
          <p:cNvSpPr>
            <a:spLocks noGrp="1"/>
          </p:cNvSpPr>
          <p:nvPr>
            <p:ph type="sldNum" sz="quarter" idx="5"/>
          </p:nvPr>
        </p:nvSpPr>
        <p:spPr/>
        <p:txBody>
          <a:bodyPr/>
          <a:lstStyle/>
          <a:p>
            <a:fld id="{13B8B02A-AABE-ED4E-9986-D6DA1450E516}" type="slidenum">
              <a:rPr lang="en-US" smtClean="0"/>
              <a:t>24</a:t>
            </a:fld>
            <a:endParaRPr lang="en-US"/>
          </a:p>
        </p:txBody>
      </p:sp>
    </p:spTree>
    <p:extLst>
      <p:ext uri="{BB962C8B-B14F-4D97-AF65-F5344CB8AC3E}">
        <p14:creationId xmlns:p14="http://schemas.microsoft.com/office/powerpoint/2010/main" val="2302812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3B8B02A-AABE-ED4E-9986-D6DA1450E516}" type="slidenum">
              <a:rPr lang="en-US" smtClean="0"/>
              <a:t>25</a:t>
            </a:fld>
            <a:endParaRPr lang="en-US"/>
          </a:p>
        </p:txBody>
      </p:sp>
    </p:spTree>
    <p:extLst>
      <p:ext uri="{BB962C8B-B14F-4D97-AF65-F5344CB8AC3E}">
        <p14:creationId xmlns:p14="http://schemas.microsoft.com/office/powerpoint/2010/main" val="3716376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B8B02A-AABE-ED4E-9986-D6DA1450E516}" type="slidenum">
              <a:rPr lang="en-US" smtClean="0"/>
              <a:t>5</a:t>
            </a:fld>
            <a:endParaRPr lang="en-US" dirty="0"/>
          </a:p>
        </p:txBody>
      </p:sp>
    </p:spTree>
    <p:extLst>
      <p:ext uri="{BB962C8B-B14F-4D97-AF65-F5344CB8AC3E}">
        <p14:creationId xmlns:p14="http://schemas.microsoft.com/office/powerpoint/2010/main" val="3860054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BEYOND visually-expressed + mouse-control</a:t>
            </a:r>
          </a:p>
          <a:p>
            <a:r>
              <a:rPr lang="en-US" dirty="0"/>
              <a:t>Designing for ourselves….</a:t>
            </a:r>
          </a:p>
        </p:txBody>
      </p:sp>
      <p:sp>
        <p:nvSpPr>
          <p:cNvPr id="4" name="Slide Number Placeholder 3"/>
          <p:cNvSpPr>
            <a:spLocks noGrp="1"/>
          </p:cNvSpPr>
          <p:nvPr>
            <p:ph type="sldNum" sz="quarter" idx="5"/>
          </p:nvPr>
        </p:nvSpPr>
        <p:spPr/>
        <p:txBody>
          <a:bodyPr/>
          <a:lstStyle/>
          <a:p>
            <a:fld id="{13B8B02A-AABE-ED4E-9986-D6DA1450E516}" type="slidenum">
              <a:rPr lang="en-US" smtClean="0"/>
              <a:t>6</a:t>
            </a:fld>
            <a:endParaRPr lang="en-US" dirty="0"/>
          </a:p>
        </p:txBody>
      </p:sp>
    </p:spTree>
    <p:extLst>
      <p:ext uri="{BB962C8B-B14F-4D97-AF65-F5344CB8AC3E}">
        <p14:creationId xmlns:p14="http://schemas.microsoft.com/office/powerpoint/2010/main" val="1736378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Page structured logically… don’t have to listen to every last banner and side-bar before reaching body content</a:t>
            </a:r>
          </a:p>
          <a:p>
            <a:endParaRPr lang="en-US" dirty="0"/>
          </a:p>
        </p:txBody>
      </p:sp>
      <p:sp>
        <p:nvSpPr>
          <p:cNvPr id="4" name="Slide Number Placeholder 3"/>
          <p:cNvSpPr>
            <a:spLocks noGrp="1"/>
          </p:cNvSpPr>
          <p:nvPr>
            <p:ph type="sldNum" sz="quarter" idx="5"/>
          </p:nvPr>
        </p:nvSpPr>
        <p:spPr/>
        <p:txBody>
          <a:bodyPr/>
          <a:lstStyle/>
          <a:p>
            <a:fld id="{13B8B02A-AABE-ED4E-9986-D6DA1450E516}" type="slidenum">
              <a:rPr lang="en-US" smtClean="0"/>
              <a:t>7</a:t>
            </a:fld>
            <a:endParaRPr lang="en-US" dirty="0"/>
          </a:p>
        </p:txBody>
      </p:sp>
    </p:spTree>
    <p:extLst>
      <p:ext uri="{BB962C8B-B14F-4D97-AF65-F5344CB8AC3E}">
        <p14:creationId xmlns:p14="http://schemas.microsoft.com/office/powerpoint/2010/main" val="3936533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CERN website banners, embedding ppt slides as images into webpages</a:t>
            </a:r>
          </a:p>
        </p:txBody>
      </p:sp>
      <p:sp>
        <p:nvSpPr>
          <p:cNvPr id="4" name="Slide Number Placeholder 3"/>
          <p:cNvSpPr>
            <a:spLocks noGrp="1"/>
          </p:cNvSpPr>
          <p:nvPr>
            <p:ph type="sldNum" sz="quarter" idx="5"/>
          </p:nvPr>
        </p:nvSpPr>
        <p:spPr/>
        <p:txBody>
          <a:bodyPr/>
          <a:lstStyle/>
          <a:p>
            <a:fld id="{13B8B02A-AABE-ED4E-9986-D6DA1450E516}" type="slidenum">
              <a:rPr lang="en-US" smtClean="0"/>
              <a:t>9</a:t>
            </a:fld>
            <a:endParaRPr lang="en-US" dirty="0"/>
          </a:p>
        </p:txBody>
      </p:sp>
    </p:spTree>
    <p:extLst>
      <p:ext uri="{BB962C8B-B14F-4D97-AF65-F5344CB8AC3E}">
        <p14:creationId xmlns:p14="http://schemas.microsoft.com/office/powerpoint/2010/main" val="1464602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that means for time, frustration, exclusion</a:t>
            </a:r>
          </a:p>
          <a:p>
            <a:endParaRPr lang="en-US" dirty="0"/>
          </a:p>
        </p:txBody>
      </p:sp>
      <p:sp>
        <p:nvSpPr>
          <p:cNvPr id="4" name="Slide Number Placeholder 3"/>
          <p:cNvSpPr>
            <a:spLocks noGrp="1"/>
          </p:cNvSpPr>
          <p:nvPr>
            <p:ph type="sldNum" sz="quarter" idx="5"/>
          </p:nvPr>
        </p:nvSpPr>
        <p:spPr/>
        <p:txBody>
          <a:bodyPr/>
          <a:lstStyle/>
          <a:p>
            <a:fld id="{389ACBFC-5FAE-934A-8A28-86AF1637A265}" type="slidenum">
              <a:rPr lang="en-US" smtClean="0"/>
              <a:t>10</a:t>
            </a:fld>
            <a:endParaRPr lang="en-US" dirty="0"/>
          </a:p>
        </p:txBody>
      </p:sp>
    </p:spTree>
    <p:extLst>
      <p:ext uri="{BB962C8B-B14F-4D97-AF65-F5344CB8AC3E}">
        <p14:creationId xmlns:p14="http://schemas.microsoft.com/office/powerpoint/2010/main" val="660658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B8B02A-AABE-ED4E-9986-D6DA1450E516}" type="slidenum">
              <a:rPr lang="en-US" smtClean="0"/>
              <a:t>11</a:t>
            </a:fld>
            <a:endParaRPr lang="en-US"/>
          </a:p>
        </p:txBody>
      </p:sp>
    </p:spTree>
    <p:extLst>
      <p:ext uri="{BB962C8B-B14F-4D97-AF65-F5344CB8AC3E}">
        <p14:creationId xmlns:p14="http://schemas.microsoft.com/office/powerpoint/2010/main" val="3580155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just </a:t>
            </a:r>
            <a:r>
              <a:rPr lang="en-US" dirty="0" err="1"/>
              <a:t>memorise</a:t>
            </a:r>
            <a:r>
              <a:rPr lang="en-US" dirty="0"/>
              <a:t> list of guidelines</a:t>
            </a:r>
          </a:p>
        </p:txBody>
      </p:sp>
      <p:sp>
        <p:nvSpPr>
          <p:cNvPr id="4" name="Slide Number Placeholder 3"/>
          <p:cNvSpPr>
            <a:spLocks noGrp="1"/>
          </p:cNvSpPr>
          <p:nvPr>
            <p:ph type="sldNum" sz="quarter" idx="5"/>
          </p:nvPr>
        </p:nvSpPr>
        <p:spPr/>
        <p:txBody>
          <a:bodyPr/>
          <a:lstStyle/>
          <a:p>
            <a:fld id="{13B8B02A-AABE-ED4E-9986-D6DA1450E516}" type="slidenum">
              <a:rPr lang="en-US" smtClean="0"/>
              <a:t>13</a:t>
            </a:fld>
            <a:endParaRPr lang="en-US"/>
          </a:p>
        </p:txBody>
      </p:sp>
    </p:spTree>
    <p:extLst>
      <p:ext uri="{BB962C8B-B14F-4D97-AF65-F5344CB8AC3E}">
        <p14:creationId xmlns:p14="http://schemas.microsoft.com/office/powerpoint/2010/main" val="683246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DON”T DESIGN FOR YOURSELF! (or if you do, for </a:t>
            </a:r>
            <a:r>
              <a:rPr lang="en-US"/>
              <a:t>you in 30 years)</a:t>
            </a:r>
          </a:p>
        </p:txBody>
      </p:sp>
      <p:sp>
        <p:nvSpPr>
          <p:cNvPr id="4" name="Slide Number Placeholder 3"/>
          <p:cNvSpPr>
            <a:spLocks noGrp="1"/>
          </p:cNvSpPr>
          <p:nvPr>
            <p:ph type="sldNum" sz="quarter" idx="5"/>
          </p:nvPr>
        </p:nvSpPr>
        <p:spPr/>
        <p:txBody>
          <a:bodyPr/>
          <a:lstStyle/>
          <a:p>
            <a:fld id="{13B8B02A-AABE-ED4E-9986-D6DA1450E516}" type="slidenum">
              <a:rPr lang="en-US" smtClean="0"/>
              <a:t>14</a:t>
            </a:fld>
            <a:endParaRPr lang="en-US"/>
          </a:p>
        </p:txBody>
      </p:sp>
    </p:spTree>
    <p:extLst>
      <p:ext uri="{BB962C8B-B14F-4D97-AF65-F5344CB8AC3E}">
        <p14:creationId xmlns:p14="http://schemas.microsoft.com/office/powerpoint/2010/main" val="3762793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FC124-17A7-2443-9954-CC4BEA8DC1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65F976-B5F2-E54C-97DD-1B20CC5160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F86F310-0E11-574C-8F36-FCF642BF26D1}"/>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D772B05D-3792-3342-B554-2A63ADCC8753}"/>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77CEEA0D-E615-394A-9414-34890A7C65E6}"/>
              </a:ext>
            </a:extLst>
          </p:cNvPr>
          <p:cNvSpPr>
            <a:spLocks noGrp="1"/>
          </p:cNvSpPr>
          <p:nvPr>
            <p:ph type="sldNum" sz="quarter" idx="12"/>
          </p:nvPr>
        </p:nvSpPr>
        <p:spPr/>
        <p:txBody>
          <a:bodyPr/>
          <a:lstStyle/>
          <a:p>
            <a:fld id="{5A5C786B-2158-F345-9864-C89DA87EF40D}" type="slidenum">
              <a:rPr lang="en-US" smtClean="0"/>
              <a:t>‹#›</a:t>
            </a:fld>
            <a:endParaRPr lang="en-US"/>
          </a:p>
        </p:txBody>
      </p:sp>
    </p:spTree>
    <p:extLst>
      <p:ext uri="{BB962C8B-B14F-4D97-AF65-F5344CB8AC3E}">
        <p14:creationId xmlns:p14="http://schemas.microsoft.com/office/powerpoint/2010/main" val="457372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36F0D-A22F-1D40-B9A0-9244BA89887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0F7B7C-C15E-034A-9269-3916B5D46CF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80650A-4567-3B4C-A159-CA521CB471A1}"/>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18AEFDFD-CF99-ED4D-BBA8-783FB9F33020}"/>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A6287819-AC6D-AC4B-91C9-7B81FD3B9A6E}"/>
              </a:ext>
            </a:extLst>
          </p:cNvPr>
          <p:cNvSpPr>
            <a:spLocks noGrp="1"/>
          </p:cNvSpPr>
          <p:nvPr>
            <p:ph type="sldNum" sz="quarter" idx="12"/>
          </p:nvPr>
        </p:nvSpPr>
        <p:spPr/>
        <p:txBody>
          <a:bodyPr/>
          <a:lstStyle/>
          <a:p>
            <a:fld id="{5A5C786B-2158-F345-9864-C89DA87EF40D}" type="slidenum">
              <a:rPr lang="en-US" smtClean="0"/>
              <a:t>‹#›</a:t>
            </a:fld>
            <a:endParaRPr lang="en-US"/>
          </a:p>
        </p:txBody>
      </p:sp>
    </p:spTree>
    <p:extLst>
      <p:ext uri="{BB962C8B-B14F-4D97-AF65-F5344CB8AC3E}">
        <p14:creationId xmlns:p14="http://schemas.microsoft.com/office/powerpoint/2010/main" val="3609019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E34C0F-1EA1-0848-9658-10AF63401A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2EF2CC3-0D83-1240-9D7B-8514EC21B49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9D18DA-11DD-C045-AC06-B796B294C724}"/>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4DCFC37B-DD0F-4940-A62B-0F883DF86F8E}"/>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66A76310-FB58-5F49-A304-4D83E54316B6}"/>
              </a:ext>
            </a:extLst>
          </p:cNvPr>
          <p:cNvSpPr>
            <a:spLocks noGrp="1"/>
          </p:cNvSpPr>
          <p:nvPr>
            <p:ph type="sldNum" sz="quarter" idx="12"/>
          </p:nvPr>
        </p:nvSpPr>
        <p:spPr/>
        <p:txBody>
          <a:bodyPr/>
          <a:lstStyle/>
          <a:p>
            <a:fld id="{5A5C786B-2158-F345-9864-C89DA87EF40D}" type="slidenum">
              <a:rPr lang="en-US" smtClean="0"/>
              <a:t>‹#›</a:t>
            </a:fld>
            <a:endParaRPr lang="en-US"/>
          </a:p>
        </p:txBody>
      </p:sp>
    </p:spTree>
    <p:extLst>
      <p:ext uri="{BB962C8B-B14F-4D97-AF65-F5344CB8AC3E}">
        <p14:creationId xmlns:p14="http://schemas.microsoft.com/office/powerpoint/2010/main" val="3242000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C5199-7121-694A-8F69-F4E1F586EE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F26662A-3BDE-C542-9D02-A3FA338A051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918D4E-16AC-6D4F-919A-6EDACD632A72}"/>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D1E12755-C5A9-FE48-8968-3258FEE8DAA0}"/>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3A0942E7-858C-F243-81B0-EE0B00D30321}"/>
              </a:ext>
            </a:extLst>
          </p:cNvPr>
          <p:cNvSpPr>
            <a:spLocks noGrp="1"/>
          </p:cNvSpPr>
          <p:nvPr>
            <p:ph type="sldNum" sz="quarter" idx="12"/>
          </p:nvPr>
        </p:nvSpPr>
        <p:spPr/>
        <p:txBody>
          <a:bodyPr/>
          <a:lstStyle/>
          <a:p>
            <a:fld id="{5A5C786B-2158-F345-9864-C89DA87EF40D}" type="slidenum">
              <a:rPr lang="en-US" smtClean="0"/>
              <a:t>‹#›</a:t>
            </a:fld>
            <a:endParaRPr lang="en-US"/>
          </a:p>
        </p:txBody>
      </p:sp>
    </p:spTree>
    <p:extLst>
      <p:ext uri="{BB962C8B-B14F-4D97-AF65-F5344CB8AC3E}">
        <p14:creationId xmlns:p14="http://schemas.microsoft.com/office/powerpoint/2010/main" val="3838229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2321A-C9D8-D34A-9A12-43BB1B50159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0608DFD-6794-1A48-BDFC-029E566C48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F7FC9AA-8949-F041-8A1B-83430A637C2A}"/>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C671BA94-E8B0-6246-AFD4-472EDB1BEBF3}"/>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C8562CE5-069C-814B-9448-3B8095066CC4}"/>
              </a:ext>
            </a:extLst>
          </p:cNvPr>
          <p:cNvSpPr>
            <a:spLocks noGrp="1"/>
          </p:cNvSpPr>
          <p:nvPr>
            <p:ph type="sldNum" sz="quarter" idx="12"/>
          </p:nvPr>
        </p:nvSpPr>
        <p:spPr/>
        <p:txBody>
          <a:bodyPr/>
          <a:lstStyle/>
          <a:p>
            <a:fld id="{5A5C786B-2158-F345-9864-C89DA87EF40D}" type="slidenum">
              <a:rPr lang="en-US" smtClean="0"/>
              <a:t>‹#›</a:t>
            </a:fld>
            <a:endParaRPr lang="en-US"/>
          </a:p>
        </p:txBody>
      </p:sp>
    </p:spTree>
    <p:extLst>
      <p:ext uri="{BB962C8B-B14F-4D97-AF65-F5344CB8AC3E}">
        <p14:creationId xmlns:p14="http://schemas.microsoft.com/office/powerpoint/2010/main" val="2755004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3D1D3-8C8C-784A-96D4-1B484A89F05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2F00F4-1AEC-214D-98A1-440CC531705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E8D7986-FE3B-FA4E-BE1A-785435916D3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AEF05D-B60E-9142-B5C7-C7B3AA8EDE5D}"/>
              </a:ext>
            </a:extLst>
          </p:cNvPr>
          <p:cNvSpPr>
            <a:spLocks noGrp="1"/>
          </p:cNvSpPr>
          <p:nvPr>
            <p:ph type="dt" sz="half" idx="10"/>
          </p:nvPr>
        </p:nvSpPr>
        <p:spPr/>
        <p:txBody>
          <a:bodyPr/>
          <a:lstStyle/>
          <a:p>
            <a:r>
              <a:rPr lang="en-GB"/>
              <a:t>26 June 2023</a:t>
            </a:r>
            <a:endParaRPr lang="en-US"/>
          </a:p>
        </p:txBody>
      </p:sp>
      <p:sp>
        <p:nvSpPr>
          <p:cNvPr id="6" name="Footer Placeholder 5">
            <a:extLst>
              <a:ext uri="{FF2B5EF4-FFF2-40B4-BE49-F238E27FC236}">
                <a16:creationId xmlns:a16="http://schemas.microsoft.com/office/drawing/2014/main" id="{FCD0B50B-F2DA-4048-A9DB-E38E45D941D9}"/>
              </a:ext>
            </a:extLst>
          </p:cNvPr>
          <p:cNvSpPr>
            <a:spLocks noGrp="1"/>
          </p:cNvSpPr>
          <p:nvPr>
            <p:ph type="ftr" sz="quarter" idx="11"/>
          </p:nvPr>
        </p:nvSpPr>
        <p:spPr/>
        <p:txBody>
          <a:bodyPr/>
          <a:lstStyle/>
          <a:p>
            <a:r>
              <a:rPr lang="en-US"/>
              <a:t>Cath Noble | Digital Accessibility Workshop</a:t>
            </a:r>
          </a:p>
        </p:txBody>
      </p:sp>
      <p:sp>
        <p:nvSpPr>
          <p:cNvPr id="7" name="Slide Number Placeholder 6">
            <a:extLst>
              <a:ext uri="{FF2B5EF4-FFF2-40B4-BE49-F238E27FC236}">
                <a16:creationId xmlns:a16="http://schemas.microsoft.com/office/drawing/2014/main" id="{856CDE8B-59C8-B34D-BB76-44058A083B5F}"/>
              </a:ext>
            </a:extLst>
          </p:cNvPr>
          <p:cNvSpPr>
            <a:spLocks noGrp="1"/>
          </p:cNvSpPr>
          <p:nvPr>
            <p:ph type="sldNum" sz="quarter" idx="12"/>
          </p:nvPr>
        </p:nvSpPr>
        <p:spPr/>
        <p:txBody>
          <a:bodyPr/>
          <a:lstStyle/>
          <a:p>
            <a:fld id="{5A5C786B-2158-F345-9864-C89DA87EF40D}" type="slidenum">
              <a:rPr lang="en-US" smtClean="0"/>
              <a:t>‹#›</a:t>
            </a:fld>
            <a:endParaRPr lang="en-US"/>
          </a:p>
        </p:txBody>
      </p:sp>
    </p:spTree>
    <p:extLst>
      <p:ext uri="{BB962C8B-B14F-4D97-AF65-F5344CB8AC3E}">
        <p14:creationId xmlns:p14="http://schemas.microsoft.com/office/powerpoint/2010/main" val="3332169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495A6-05F4-D741-AB1C-113596BDA3E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5A69656-F118-CA40-8FED-A36C8636F0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C650E66-1401-C64C-85E4-E6C9964AE28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A484A8A-D134-BC47-BEFA-5053BC29AA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15CA022-3C50-3944-8E41-9C13B450D56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36861EF-6C4C-5446-9D7E-E5DC5AE6A1FA}"/>
              </a:ext>
            </a:extLst>
          </p:cNvPr>
          <p:cNvSpPr>
            <a:spLocks noGrp="1"/>
          </p:cNvSpPr>
          <p:nvPr>
            <p:ph type="dt" sz="half" idx="10"/>
          </p:nvPr>
        </p:nvSpPr>
        <p:spPr/>
        <p:txBody>
          <a:bodyPr/>
          <a:lstStyle/>
          <a:p>
            <a:r>
              <a:rPr lang="en-GB"/>
              <a:t>26 June 2023</a:t>
            </a:r>
            <a:endParaRPr lang="en-US"/>
          </a:p>
        </p:txBody>
      </p:sp>
      <p:sp>
        <p:nvSpPr>
          <p:cNvPr id="8" name="Footer Placeholder 7">
            <a:extLst>
              <a:ext uri="{FF2B5EF4-FFF2-40B4-BE49-F238E27FC236}">
                <a16:creationId xmlns:a16="http://schemas.microsoft.com/office/drawing/2014/main" id="{C51C0629-6D5E-B642-92F2-922803007A59}"/>
              </a:ext>
            </a:extLst>
          </p:cNvPr>
          <p:cNvSpPr>
            <a:spLocks noGrp="1"/>
          </p:cNvSpPr>
          <p:nvPr>
            <p:ph type="ftr" sz="quarter" idx="11"/>
          </p:nvPr>
        </p:nvSpPr>
        <p:spPr/>
        <p:txBody>
          <a:bodyPr/>
          <a:lstStyle/>
          <a:p>
            <a:r>
              <a:rPr lang="en-US"/>
              <a:t>Cath Noble | Digital Accessibility Workshop</a:t>
            </a:r>
          </a:p>
        </p:txBody>
      </p:sp>
      <p:sp>
        <p:nvSpPr>
          <p:cNvPr id="9" name="Slide Number Placeholder 8">
            <a:extLst>
              <a:ext uri="{FF2B5EF4-FFF2-40B4-BE49-F238E27FC236}">
                <a16:creationId xmlns:a16="http://schemas.microsoft.com/office/drawing/2014/main" id="{1D3005C6-ED9F-2B4D-93A6-27FD210A831F}"/>
              </a:ext>
            </a:extLst>
          </p:cNvPr>
          <p:cNvSpPr>
            <a:spLocks noGrp="1"/>
          </p:cNvSpPr>
          <p:nvPr>
            <p:ph type="sldNum" sz="quarter" idx="12"/>
          </p:nvPr>
        </p:nvSpPr>
        <p:spPr/>
        <p:txBody>
          <a:bodyPr/>
          <a:lstStyle/>
          <a:p>
            <a:fld id="{5A5C786B-2158-F345-9864-C89DA87EF40D}" type="slidenum">
              <a:rPr lang="en-US" smtClean="0"/>
              <a:t>‹#›</a:t>
            </a:fld>
            <a:endParaRPr lang="en-US"/>
          </a:p>
        </p:txBody>
      </p:sp>
    </p:spTree>
    <p:extLst>
      <p:ext uri="{BB962C8B-B14F-4D97-AF65-F5344CB8AC3E}">
        <p14:creationId xmlns:p14="http://schemas.microsoft.com/office/powerpoint/2010/main" val="2900413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689F0-D834-2946-AEAC-5C8F2539666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A2BEC75-53E4-3D4D-9261-B2FB6AF5A1ED}"/>
              </a:ext>
            </a:extLst>
          </p:cNvPr>
          <p:cNvSpPr>
            <a:spLocks noGrp="1"/>
          </p:cNvSpPr>
          <p:nvPr>
            <p:ph type="dt" sz="half" idx="10"/>
          </p:nvPr>
        </p:nvSpPr>
        <p:spPr/>
        <p:txBody>
          <a:bodyPr/>
          <a:lstStyle/>
          <a:p>
            <a:r>
              <a:rPr lang="en-GB"/>
              <a:t>26 June 2023</a:t>
            </a:r>
            <a:endParaRPr lang="en-US"/>
          </a:p>
        </p:txBody>
      </p:sp>
      <p:sp>
        <p:nvSpPr>
          <p:cNvPr id="4" name="Footer Placeholder 3">
            <a:extLst>
              <a:ext uri="{FF2B5EF4-FFF2-40B4-BE49-F238E27FC236}">
                <a16:creationId xmlns:a16="http://schemas.microsoft.com/office/drawing/2014/main" id="{182DA5FB-B1F4-9E43-82B7-4273688B8772}"/>
              </a:ext>
            </a:extLst>
          </p:cNvPr>
          <p:cNvSpPr>
            <a:spLocks noGrp="1"/>
          </p:cNvSpPr>
          <p:nvPr>
            <p:ph type="ftr" sz="quarter" idx="11"/>
          </p:nvPr>
        </p:nvSpPr>
        <p:spPr/>
        <p:txBody>
          <a:bodyPr/>
          <a:lstStyle/>
          <a:p>
            <a:r>
              <a:rPr lang="en-US"/>
              <a:t>Cath Noble | Digital Accessibility Workshop</a:t>
            </a:r>
          </a:p>
        </p:txBody>
      </p:sp>
      <p:sp>
        <p:nvSpPr>
          <p:cNvPr id="5" name="Slide Number Placeholder 4">
            <a:extLst>
              <a:ext uri="{FF2B5EF4-FFF2-40B4-BE49-F238E27FC236}">
                <a16:creationId xmlns:a16="http://schemas.microsoft.com/office/drawing/2014/main" id="{BF248D94-5DB0-CB45-BB38-41E6A8FACF0D}"/>
              </a:ext>
            </a:extLst>
          </p:cNvPr>
          <p:cNvSpPr>
            <a:spLocks noGrp="1"/>
          </p:cNvSpPr>
          <p:nvPr>
            <p:ph type="sldNum" sz="quarter" idx="12"/>
          </p:nvPr>
        </p:nvSpPr>
        <p:spPr/>
        <p:txBody>
          <a:bodyPr/>
          <a:lstStyle/>
          <a:p>
            <a:fld id="{5A5C786B-2158-F345-9864-C89DA87EF40D}" type="slidenum">
              <a:rPr lang="en-US" smtClean="0"/>
              <a:t>‹#›</a:t>
            </a:fld>
            <a:endParaRPr lang="en-US"/>
          </a:p>
        </p:txBody>
      </p:sp>
    </p:spTree>
    <p:extLst>
      <p:ext uri="{BB962C8B-B14F-4D97-AF65-F5344CB8AC3E}">
        <p14:creationId xmlns:p14="http://schemas.microsoft.com/office/powerpoint/2010/main" val="3401513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5B811E-8EF6-A144-9EFF-3BE2ABAAAA92}"/>
              </a:ext>
            </a:extLst>
          </p:cNvPr>
          <p:cNvSpPr>
            <a:spLocks noGrp="1"/>
          </p:cNvSpPr>
          <p:nvPr>
            <p:ph type="dt" sz="half" idx="10"/>
          </p:nvPr>
        </p:nvSpPr>
        <p:spPr/>
        <p:txBody>
          <a:bodyPr/>
          <a:lstStyle/>
          <a:p>
            <a:r>
              <a:rPr lang="en-GB"/>
              <a:t>26 June 2023</a:t>
            </a:r>
            <a:endParaRPr lang="en-US"/>
          </a:p>
        </p:txBody>
      </p:sp>
      <p:sp>
        <p:nvSpPr>
          <p:cNvPr id="3" name="Footer Placeholder 2">
            <a:extLst>
              <a:ext uri="{FF2B5EF4-FFF2-40B4-BE49-F238E27FC236}">
                <a16:creationId xmlns:a16="http://schemas.microsoft.com/office/drawing/2014/main" id="{270DF883-70DA-1248-8C1E-3DF3C5E962FA}"/>
              </a:ext>
            </a:extLst>
          </p:cNvPr>
          <p:cNvSpPr>
            <a:spLocks noGrp="1"/>
          </p:cNvSpPr>
          <p:nvPr>
            <p:ph type="ftr" sz="quarter" idx="11"/>
          </p:nvPr>
        </p:nvSpPr>
        <p:spPr/>
        <p:txBody>
          <a:bodyPr/>
          <a:lstStyle/>
          <a:p>
            <a:r>
              <a:rPr lang="en-US"/>
              <a:t>Cath Noble | Digital Accessibility Workshop</a:t>
            </a:r>
          </a:p>
        </p:txBody>
      </p:sp>
      <p:sp>
        <p:nvSpPr>
          <p:cNvPr id="4" name="Slide Number Placeholder 3">
            <a:extLst>
              <a:ext uri="{FF2B5EF4-FFF2-40B4-BE49-F238E27FC236}">
                <a16:creationId xmlns:a16="http://schemas.microsoft.com/office/drawing/2014/main" id="{E857AE72-8504-7540-899B-77E1C6B7DBEB}"/>
              </a:ext>
            </a:extLst>
          </p:cNvPr>
          <p:cNvSpPr>
            <a:spLocks noGrp="1"/>
          </p:cNvSpPr>
          <p:nvPr>
            <p:ph type="sldNum" sz="quarter" idx="12"/>
          </p:nvPr>
        </p:nvSpPr>
        <p:spPr/>
        <p:txBody>
          <a:bodyPr/>
          <a:lstStyle/>
          <a:p>
            <a:fld id="{5A5C786B-2158-F345-9864-C89DA87EF40D}" type="slidenum">
              <a:rPr lang="en-US" smtClean="0"/>
              <a:t>‹#›</a:t>
            </a:fld>
            <a:endParaRPr lang="en-US"/>
          </a:p>
        </p:txBody>
      </p:sp>
    </p:spTree>
    <p:extLst>
      <p:ext uri="{BB962C8B-B14F-4D97-AF65-F5344CB8AC3E}">
        <p14:creationId xmlns:p14="http://schemas.microsoft.com/office/powerpoint/2010/main" val="3550697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7D745-00B4-7E44-87EB-46A6066634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BA767C6-93B9-B74A-BE9A-D7E2534FCB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39D4F7-D755-984B-9AE0-7E7B70453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117F1A7-E63D-0944-8BDA-45168C65179D}"/>
              </a:ext>
            </a:extLst>
          </p:cNvPr>
          <p:cNvSpPr>
            <a:spLocks noGrp="1"/>
          </p:cNvSpPr>
          <p:nvPr>
            <p:ph type="dt" sz="half" idx="10"/>
          </p:nvPr>
        </p:nvSpPr>
        <p:spPr/>
        <p:txBody>
          <a:bodyPr/>
          <a:lstStyle/>
          <a:p>
            <a:r>
              <a:rPr lang="en-GB"/>
              <a:t>26 June 2023</a:t>
            </a:r>
            <a:endParaRPr lang="en-US"/>
          </a:p>
        </p:txBody>
      </p:sp>
      <p:sp>
        <p:nvSpPr>
          <p:cNvPr id="6" name="Footer Placeholder 5">
            <a:extLst>
              <a:ext uri="{FF2B5EF4-FFF2-40B4-BE49-F238E27FC236}">
                <a16:creationId xmlns:a16="http://schemas.microsoft.com/office/drawing/2014/main" id="{CB48157F-8B5E-404A-A1E6-64B7D0D3F753}"/>
              </a:ext>
            </a:extLst>
          </p:cNvPr>
          <p:cNvSpPr>
            <a:spLocks noGrp="1"/>
          </p:cNvSpPr>
          <p:nvPr>
            <p:ph type="ftr" sz="quarter" idx="11"/>
          </p:nvPr>
        </p:nvSpPr>
        <p:spPr/>
        <p:txBody>
          <a:bodyPr/>
          <a:lstStyle/>
          <a:p>
            <a:r>
              <a:rPr lang="en-US"/>
              <a:t>Cath Noble | Digital Accessibility Workshop</a:t>
            </a:r>
          </a:p>
        </p:txBody>
      </p:sp>
      <p:sp>
        <p:nvSpPr>
          <p:cNvPr id="7" name="Slide Number Placeholder 6">
            <a:extLst>
              <a:ext uri="{FF2B5EF4-FFF2-40B4-BE49-F238E27FC236}">
                <a16:creationId xmlns:a16="http://schemas.microsoft.com/office/drawing/2014/main" id="{18AFFCA3-E864-3D46-A31E-BB47C2902540}"/>
              </a:ext>
            </a:extLst>
          </p:cNvPr>
          <p:cNvSpPr>
            <a:spLocks noGrp="1"/>
          </p:cNvSpPr>
          <p:nvPr>
            <p:ph type="sldNum" sz="quarter" idx="12"/>
          </p:nvPr>
        </p:nvSpPr>
        <p:spPr/>
        <p:txBody>
          <a:bodyPr/>
          <a:lstStyle/>
          <a:p>
            <a:fld id="{5A5C786B-2158-F345-9864-C89DA87EF40D}" type="slidenum">
              <a:rPr lang="en-US" smtClean="0"/>
              <a:t>‹#›</a:t>
            </a:fld>
            <a:endParaRPr lang="en-US"/>
          </a:p>
        </p:txBody>
      </p:sp>
    </p:spTree>
    <p:extLst>
      <p:ext uri="{BB962C8B-B14F-4D97-AF65-F5344CB8AC3E}">
        <p14:creationId xmlns:p14="http://schemas.microsoft.com/office/powerpoint/2010/main" val="1587242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D523A-121C-9547-8F5C-D6414FBB37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D3E954D-AB46-CC4F-AC56-9C0415B7EC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2E9D01-A723-D542-A453-6DD2514F5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961E925-BFAF-374B-BE33-6FF619378652}"/>
              </a:ext>
            </a:extLst>
          </p:cNvPr>
          <p:cNvSpPr>
            <a:spLocks noGrp="1"/>
          </p:cNvSpPr>
          <p:nvPr>
            <p:ph type="dt" sz="half" idx="10"/>
          </p:nvPr>
        </p:nvSpPr>
        <p:spPr/>
        <p:txBody>
          <a:bodyPr/>
          <a:lstStyle/>
          <a:p>
            <a:r>
              <a:rPr lang="en-GB"/>
              <a:t>26 June 2023</a:t>
            </a:r>
            <a:endParaRPr lang="en-US"/>
          </a:p>
        </p:txBody>
      </p:sp>
      <p:sp>
        <p:nvSpPr>
          <p:cNvPr id="6" name="Footer Placeholder 5">
            <a:extLst>
              <a:ext uri="{FF2B5EF4-FFF2-40B4-BE49-F238E27FC236}">
                <a16:creationId xmlns:a16="http://schemas.microsoft.com/office/drawing/2014/main" id="{A122F7F3-EDC9-374F-8B67-2C6223A62757}"/>
              </a:ext>
            </a:extLst>
          </p:cNvPr>
          <p:cNvSpPr>
            <a:spLocks noGrp="1"/>
          </p:cNvSpPr>
          <p:nvPr>
            <p:ph type="ftr" sz="quarter" idx="11"/>
          </p:nvPr>
        </p:nvSpPr>
        <p:spPr/>
        <p:txBody>
          <a:bodyPr/>
          <a:lstStyle/>
          <a:p>
            <a:r>
              <a:rPr lang="en-US"/>
              <a:t>Cath Noble | Digital Accessibility Workshop</a:t>
            </a:r>
          </a:p>
        </p:txBody>
      </p:sp>
      <p:sp>
        <p:nvSpPr>
          <p:cNvPr id="7" name="Slide Number Placeholder 6">
            <a:extLst>
              <a:ext uri="{FF2B5EF4-FFF2-40B4-BE49-F238E27FC236}">
                <a16:creationId xmlns:a16="http://schemas.microsoft.com/office/drawing/2014/main" id="{F98B70F3-F5C0-A740-AB5E-840FAE2AD027}"/>
              </a:ext>
            </a:extLst>
          </p:cNvPr>
          <p:cNvSpPr>
            <a:spLocks noGrp="1"/>
          </p:cNvSpPr>
          <p:nvPr>
            <p:ph type="sldNum" sz="quarter" idx="12"/>
          </p:nvPr>
        </p:nvSpPr>
        <p:spPr/>
        <p:txBody>
          <a:bodyPr/>
          <a:lstStyle/>
          <a:p>
            <a:fld id="{5A5C786B-2158-F345-9864-C89DA87EF40D}" type="slidenum">
              <a:rPr lang="en-US" smtClean="0"/>
              <a:t>‹#›</a:t>
            </a:fld>
            <a:endParaRPr lang="en-US"/>
          </a:p>
        </p:txBody>
      </p:sp>
    </p:spTree>
    <p:extLst>
      <p:ext uri="{BB962C8B-B14F-4D97-AF65-F5344CB8AC3E}">
        <p14:creationId xmlns:p14="http://schemas.microsoft.com/office/powerpoint/2010/main" val="3969958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5F0A45-6FE7-3742-B3CA-314644014B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F51C567-C2B4-734D-BCD7-2E21C81A35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43ADF6-1E8B-CF42-A9C1-8EC8B46D22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26 June 2023</a:t>
            </a:r>
            <a:endParaRPr lang="en-US"/>
          </a:p>
        </p:txBody>
      </p:sp>
      <p:sp>
        <p:nvSpPr>
          <p:cNvPr id="5" name="Footer Placeholder 4">
            <a:extLst>
              <a:ext uri="{FF2B5EF4-FFF2-40B4-BE49-F238E27FC236}">
                <a16:creationId xmlns:a16="http://schemas.microsoft.com/office/drawing/2014/main" id="{ECFD5B6E-D321-0747-A80F-7A46F5AF36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Cath Noble | Digital Accessibility Workshop</a:t>
            </a:r>
          </a:p>
        </p:txBody>
      </p:sp>
      <p:sp>
        <p:nvSpPr>
          <p:cNvPr id="6" name="Slide Number Placeholder 5">
            <a:extLst>
              <a:ext uri="{FF2B5EF4-FFF2-40B4-BE49-F238E27FC236}">
                <a16:creationId xmlns:a16="http://schemas.microsoft.com/office/drawing/2014/main" id="{A51EE2AC-9BD3-6E43-8054-CDDE4294B2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5C786B-2158-F345-9864-C89DA87EF40D}" type="slidenum">
              <a:rPr lang="en-US" smtClean="0"/>
              <a:t>‹#›</a:t>
            </a:fld>
            <a:endParaRPr lang="en-US"/>
          </a:p>
        </p:txBody>
      </p:sp>
    </p:spTree>
    <p:extLst>
      <p:ext uri="{BB962C8B-B14F-4D97-AF65-F5344CB8AC3E}">
        <p14:creationId xmlns:p14="http://schemas.microsoft.com/office/powerpoint/2010/main" val="3096058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ebaim.org/articles/pour/"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ebaim.org/techniques/languag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w3.org/WAI/standards-guideline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webaim.org/article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venngage.com/tools/accessible-color-palette-generator" TargetMode="External"/><Relationship Id="rId7" Type="http://schemas.openxmlformats.org/officeDocument/2006/relationships/image" Target="../media/image8.tif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webaim.org/techniques/hypertext/link_text" TargetMode="External"/><Relationship Id="rId5" Type="http://schemas.openxmlformats.org/officeDocument/2006/relationships/hyperlink" Target="https://www.lamar.edu/web-communication/resources/avoid-using-click-here.html" TargetMode="External"/><Relationship Id="rId4" Type="http://schemas.openxmlformats.org/officeDocument/2006/relationships/hyperlink" Target="https://visualisingdata.com/2019/08/five-ways-to-design-for-red-green-colour-blindnes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tiff"/><Relationship Id="rId7" Type="http://schemas.openxmlformats.org/officeDocument/2006/relationships/image" Target="../media/image12.tif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1.tiff"/><Relationship Id="rId5" Type="http://schemas.openxmlformats.org/officeDocument/2006/relationships/hyperlink" Target="https://www.w3.org/TR/WCAG21/#target-size" TargetMode="External"/><Relationship Id="rId4" Type="http://schemas.openxmlformats.org/officeDocument/2006/relationships/image" Target="../media/image10.tiff"/></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ave.webaim.org/"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chrome.google.com/webstore/detail/web-disability-simulator/olioanlbgbpmdlgjnnampnnlohigkjla" TargetMode="External"/><Relationship Id="rId7"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s://webaim.org/projects/million/" TargetMode="External"/><Relationship Id="rId3" Type="http://schemas.openxmlformats.org/officeDocument/2006/relationships/hyperlink" Target="https://webaim.org/" TargetMode="External"/><Relationship Id="rId7" Type="http://schemas.openxmlformats.org/officeDocument/2006/relationships/hyperlink" Target="https://visualisingdata.com/2019/08/five-ways-to-design-for-red-green-colour-blindnes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www.lamar.edu/web-communication/resources/avoid-using-click-here.html" TargetMode="External"/><Relationship Id="rId5" Type="http://schemas.openxmlformats.org/officeDocument/2006/relationships/hyperlink" Target="https://www.w3.org/WAI/tutorials/" TargetMode="External"/><Relationship Id="rId4" Type="http://schemas.openxmlformats.org/officeDocument/2006/relationships/hyperlink" Target="https://webaim.org/articles/userperspective/" TargetMode="External"/><Relationship Id="rId9" Type="http://schemas.openxmlformats.org/officeDocument/2006/relationships/hyperlink" Target="https://www.w3.org/WAI/planning/statements/"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ebaim.org/resources/" TargetMode="External"/><Relationship Id="rId2" Type="http://schemas.openxmlformats.org/officeDocument/2006/relationships/hyperlink" Target="https://wave.webaim.org/" TargetMode="External"/><Relationship Id="rId1" Type="http://schemas.openxmlformats.org/officeDocument/2006/relationships/slideLayout" Target="../slideLayouts/slideLayout2.xml"/><Relationship Id="rId5" Type="http://schemas.openxmlformats.org/officeDocument/2006/relationships/hyperlink" Target="https://venngage.com/tools/accessible-color-palette-generator" TargetMode="External"/><Relationship Id="rId4" Type="http://schemas.openxmlformats.org/officeDocument/2006/relationships/hyperlink" Target="https://chrome.google.com/webstore/detail/web-disability-simulator/olioanlbgbpmdlgjnnampnnlohigkjla"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inclusive.microsoft.design/tools-and-activities/Inclusive101Guidebook.pdf" TargetMode="External"/><Relationship Id="rId4" Type="http://schemas.openxmlformats.org/officeDocument/2006/relationships/hyperlink" Target="https://www.who.int/news-room/fact-sheets/detail/disability-and-health"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w3.org/WAI/fundamentals/accessibility-intro/#wha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1%202%20https:/www.w3.org/WAI/standards-guidelines#wcag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tiff"/><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E3E57-31D3-1246-9C45-F7F69C6CE1DC}"/>
              </a:ext>
            </a:extLst>
          </p:cNvPr>
          <p:cNvSpPr>
            <a:spLocks noGrp="1"/>
          </p:cNvSpPr>
          <p:nvPr>
            <p:ph type="ctrTitle"/>
          </p:nvPr>
        </p:nvSpPr>
        <p:spPr/>
        <p:txBody>
          <a:bodyPr>
            <a:normAutofit fontScale="90000"/>
          </a:bodyPr>
          <a:lstStyle/>
          <a:p>
            <a:r>
              <a:rPr lang="en-US" dirty="0"/>
              <a:t>Concepts</a:t>
            </a:r>
            <a:br>
              <a:rPr lang="en-US" dirty="0"/>
            </a:br>
            <a:r>
              <a:rPr lang="en-US" dirty="0"/>
              <a:t>&amp;</a:t>
            </a:r>
            <a:br>
              <a:rPr lang="en-US" dirty="0"/>
            </a:br>
            <a:r>
              <a:rPr lang="en-US" dirty="0"/>
              <a:t>Resources</a:t>
            </a:r>
          </a:p>
        </p:txBody>
      </p:sp>
      <p:sp>
        <p:nvSpPr>
          <p:cNvPr id="3" name="Subtitle 2">
            <a:extLst>
              <a:ext uri="{FF2B5EF4-FFF2-40B4-BE49-F238E27FC236}">
                <a16:creationId xmlns:a16="http://schemas.microsoft.com/office/drawing/2014/main" id="{E83E0920-6169-8548-A563-5800CC6D38EA}"/>
              </a:ext>
            </a:extLst>
          </p:cNvPr>
          <p:cNvSpPr>
            <a:spLocks noGrp="1"/>
          </p:cNvSpPr>
          <p:nvPr>
            <p:ph type="subTitle" idx="1"/>
          </p:nvPr>
        </p:nvSpPr>
        <p:spPr/>
        <p:txBody>
          <a:bodyPr>
            <a:normAutofit/>
          </a:bodyPr>
          <a:lstStyle/>
          <a:p>
            <a:r>
              <a:rPr lang="en-US" dirty="0"/>
              <a:t>Cath Noble</a:t>
            </a:r>
          </a:p>
          <a:p>
            <a:r>
              <a:rPr lang="en-US" dirty="0"/>
              <a:t>Digital Accessibility Workshop</a:t>
            </a:r>
          </a:p>
          <a:p>
            <a:r>
              <a:rPr lang="en-US" dirty="0"/>
              <a:t>26 June 2023</a:t>
            </a:r>
          </a:p>
        </p:txBody>
      </p:sp>
    </p:spTree>
    <p:extLst>
      <p:ext uri="{BB962C8B-B14F-4D97-AF65-F5344CB8AC3E}">
        <p14:creationId xmlns:p14="http://schemas.microsoft.com/office/powerpoint/2010/main" val="1995181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C0C0886-73B4-9B49-B3EE-5A3EE90EA922}"/>
              </a:ext>
            </a:extLst>
          </p:cNvPr>
          <p:cNvSpPr>
            <a:spLocks noGrp="1"/>
          </p:cNvSpPr>
          <p:nvPr>
            <p:ph type="dt" sz="half" idx="10"/>
          </p:nvPr>
        </p:nvSpPr>
        <p:spPr/>
        <p:txBody>
          <a:bodyPr/>
          <a:lstStyle/>
          <a:p>
            <a:r>
              <a:rPr lang="en-GB"/>
              <a:t>26 June 2023</a:t>
            </a:r>
            <a:endParaRPr lang="en-US"/>
          </a:p>
        </p:txBody>
      </p:sp>
      <p:sp>
        <p:nvSpPr>
          <p:cNvPr id="4" name="TextBox 3">
            <a:extLst>
              <a:ext uri="{FF2B5EF4-FFF2-40B4-BE49-F238E27FC236}">
                <a16:creationId xmlns:a16="http://schemas.microsoft.com/office/drawing/2014/main" id="{B1E2F492-2667-8E4C-BB0D-B486D4D0ECBD}"/>
              </a:ext>
            </a:extLst>
          </p:cNvPr>
          <p:cNvSpPr txBox="1"/>
          <p:nvPr/>
        </p:nvSpPr>
        <p:spPr>
          <a:xfrm>
            <a:off x="6966066" y="3741855"/>
            <a:ext cx="5129175" cy="2862322"/>
          </a:xfrm>
          <a:prstGeom prst="rect">
            <a:avLst/>
          </a:prstGeom>
          <a:solidFill>
            <a:schemeClr val="tx1"/>
          </a:solidFill>
        </p:spPr>
        <p:txBody>
          <a:bodyPr wrap="square" rtlCol="0">
            <a:spAutoFit/>
          </a:bodyPr>
          <a:lstStyle/>
          <a:p>
            <a:r>
              <a:rPr lang="en-GB" dirty="0">
                <a:solidFill>
                  <a:schemeClr val="bg1"/>
                </a:solidFill>
              </a:rPr>
              <a:t>Physicists and engineers at CERN use the world's largest and most complex scientific instruments to study the basic constituents of matter – fundamental particles. Subatomic particles are made to collide together at close to the speed of light. The process gives us clues about how the particles interact, and provides insights into the fundamental laws of nature. We want to advance the boundaries of human knowledge by delving into the smallest building blocks of our universe.</a:t>
            </a:r>
            <a:endParaRPr lang="en-US" dirty="0">
              <a:solidFill>
                <a:schemeClr val="bg1"/>
              </a:solidFill>
            </a:endParaRPr>
          </a:p>
        </p:txBody>
      </p:sp>
      <p:sp>
        <p:nvSpPr>
          <p:cNvPr id="6" name="Footer Placeholder 5">
            <a:extLst>
              <a:ext uri="{FF2B5EF4-FFF2-40B4-BE49-F238E27FC236}">
                <a16:creationId xmlns:a16="http://schemas.microsoft.com/office/drawing/2014/main" id="{6BB107C5-A37C-A147-8C35-54BB0093D62D}"/>
              </a:ext>
            </a:extLst>
          </p:cNvPr>
          <p:cNvSpPr>
            <a:spLocks noGrp="1"/>
          </p:cNvSpPr>
          <p:nvPr>
            <p:ph type="ftr" sz="quarter" idx="11"/>
          </p:nvPr>
        </p:nvSpPr>
        <p:spPr/>
        <p:txBody>
          <a:bodyPr/>
          <a:lstStyle/>
          <a:p>
            <a:r>
              <a:rPr lang="en-US" dirty="0"/>
              <a:t>Cath Noble | Digital Accessibility Workshop</a:t>
            </a:r>
          </a:p>
        </p:txBody>
      </p:sp>
      <p:sp>
        <p:nvSpPr>
          <p:cNvPr id="9" name="Slide Number Placeholder 8">
            <a:extLst>
              <a:ext uri="{FF2B5EF4-FFF2-40B4-BE49-F238E27FC236}">
                <a16:creationId xmlns:a16="http://schemas.microsoft.com/office/drawing/2014/main" id="{F96EB5FF-617B-DF4B-807F-8915319D1E82}"/>
              </a:ext>
            </a:extLst>
          </p:cNvPr>
          <p:cNvSpPr>
            <a:spLocks noGrp="1"/>
          </p:cNvSpPr>
          <p:nvPr>
            <p:ph type="sldNum" sz="quarter" idx="12"/>
          </p:nvPr>
        </p:nvSpPr>
        <p:spPr/>
        <p:txBody>
          <a:bodyPr/>
          <a:lstStyle/>
          <a:p>
            <a:fld id="{5A5C786B-2158-F345-9864-C89DA87EF40D}" type="slidenum">
              <a:rPr lang="en-US" smtClean="0"/>
              <a:t>11</a:t>
            </a:fld>
            <a:endParaRPr lang="en-US"/>
          </a:p>
        </p:txBody>
      </p:sp>
      <p:sp>
        <p:nvSpPr>
          <p:cNvPr id="8" name="TextBox 7">
            <a:extLst>
              <a:ext uri="{FF2B5EF4-FFF2-40B4-BE49-F238E27FC236}">
                <a16:creationId xmlns:a16="http://schemas.microsoft.com/office/drawing/2014/main" id="{F6790087-EC08-664A-A959-AC7EDA6C514A}"/>
              </a:ext>
            </a:extLst>
          </p:cNvPr>
          <p:cNvSpPr txBox="1"/>
          <p:nvPr/>
        </p:nvSpPr>
        <p:spPr>
          <a:xfrm>
            <a:off x="1927652" y="3285650"/>
            <a:ext cx="2471351" cy="584775"/>
          </a:xfrm>
          <a:prstGeom prst="rect">
            <a:avLst/>
          </a:prstGeom>
          <a:noFill/>
          <a:effectLst>
            <a:outerShdw blurRad="50800" dist="38100" dir="5400000" algn="t" rotWithShape="0">
              <a:prstClr val="black">
                <a:alpha val="40000"/>
              </a:prstClr>
            </a:outerShdw>
          </a:effectLst>
        </p:spPr>
        <p:txBody>
          <a:bodyPr wrap="square" rtlCol="0">
            <a:spAutoFit/>
          </a:bodyPr>
          <a:lstStyle/>
          <a:p>
            <a:pPr algn="ctr"/>
            <a:r>
              <a:rPr lang="en-US" sz="3200" b="1">
                <a:latin typeface="Edwardian Script ITC" panose="030303020407070D0804" pitchFamily="66" charset="77"/>
              </a:rPr>
              <a:t>I love CERN</a:t>
            </a:r>
          </a:p>
        </p:txBody>
      </p:sp>
      <p:sp>
        <p:nvSpPr>
          <p:cNvPr id="7" name="TextBox 6">
            <a:extLst>
              <a:ext uri="{FF2B5EF4-FFF2-40B4-BE49-F238E27FC236}">
                <a16:creationId xmlns:a16="http://schemas.microsoft.com/office/drawing/2014/main" id="{18C5A73E-1ED8-1D45-99C3-5A91471E60E9}"/>
              </a:ext>
            </a:extLst>
          </p:cNvPr>
          <p:cNvSpPr txBox="1"/>
          <p:nvPr/>
        </p:nvSpPr>
        <p:spPr>
          <a:xfrm>
            <a:off x="6966066" y="700146"/>
            <a:ext cx="5129175" cy="2862322"/>
          </a:xfrm>
          <a:prstGeom prst="rect">
            <a:avLst/>
          </a:prstGeom>
          <a:noFill/>
          <a:ln>
            <a:solidFill>
              <a:schemeClr val="tx1"/>
            </a:solidFill>
          </a:ln>
        </p:spPr>
        <p:txBody>
          <a:bodyPr wrap="square" rtlCol="0">
            <a:spAutoFit/>
          </a:bodyPr>
          <a:lstStyle/>
          <a:p>
            <a:r>
              <a:rPr lang="en-GB" dirty="0"/>
              <a:t>Phisiycsts adn </a:t>
            </a:r>
            <a:r>
              <a:rPr lang="en-GB" dirty="0" err="1"/>
              <a:t>eneneigrs</a:t>
            </a:r>
            <a:r>
              <a:rPr lang="en-GB" dirty="0"/>
              <a:t> at CERN </a:t>
            </a:r>
            <a:r>
              <a:rPr lang="en-GB" dirty="0" err="1"/>
              <a:t>seu</a:t>
            </a:r>
            <a:r>
              <a:rPr lang="en-GB" dirty="0"/>
              <a:t> eth </a:t>
            </a:r>
            <a:r>
              <a:rPr lang="en-GB" dirty="0" err="1"/>
              <a:t>wodlr's</a:t>
            </a:r>
            <a:r>
              <a:rPr lang="en-GB" dirty="0"/>
              <a:t> </a:t>
            </a:r>
            <a:r>
              <a:rPr lang="en-GB" dirty="0" err="1"/>
              <a:t>laegrst</a:t>
            </a:r>
            <a:r>
              <a:rPr lang="en-GB" dirty="0"/>
              <a:t> and most </a:t>
            </a:r>
            <a:r>
              <a:rPr lang="en-GB" dirty="0" err="1"/>
              <a:t>coplmex</a:t>
            </a:r>
            <a:r>
              <a:rPr lang="en-GB" dirty="0"/>
              <a:t> </a:t>
            </a:r>
            <a:r>
              <a:rPr lang="en-GB" dirty="0" err="1"/>
              <a:t>scftnieiic</a:t>
            </a:r>
            <a:r>
              <a:rPr lang="en-GB" dirty="0"/>
              <a:t> </a:t>
            </a:r>
            <a:r>
              <a:rPr lang="en-GB" dirty="0" err="1"/>
              <a:t>inumnestrts</a:t>
            </a:r>
            <a:r>
              <a:rPr lang="en-GB" dirty="0"/>
              <a:t> </a:t>
            </a:r>
            <a:r>
              <a:rPr lang="en-GB" dirty="0" err="1"/>
              <a:t>ot</a:t>
            </a:r>
            <a:r>
              <a:rPr lang="en-GB" dirty="0"/>
              <a:t> study eth basic </a:t>
            </a:r>
            <a:r>
              <a:rPr lang="en-GB" dirty="0" err="1"/>
              <a:t>cotueinntsts</a:t>
            </a:r>
            <a:r>
              <a:rPr lang="en-GB" dirty="0"/>
              <a:t> of matter – </a:t>
            </a:r>
            <a:r>
              <a:rPr lang="en-GB" dirty="0" err="1"/>
              <a:t>funaemtndal</a:t>
            </a:r>
            <a:r>
              <a:rPr lang="en-GB" dirty="0"/>
              <a:t> </a:t>
            </a:r>
            <a:r>
              <a:rPr lang="en-GB" dirty="0" err="1"/>
              <a:t>pacelirts</a:t>
            </a:r>
            <a:r>
              <a:rPr lang="en-GB" dirty="0"/>
              <a:t>. </a:t>
            </a:r>
            <a:r>
              <a:rPr lang="en-GB" dirty="0" err="1"/>
              <a:t>Suabotmic</a:t>
            </a:r>
            <a:r>
              <a:rPr lang="en-GB" dirty="0"/>
              <a:t> </a:t>
            </a:r>
            <a:r>
              <a:rPr lang="en-GB" dirty="0" err="1"/>
              <a:t>parictles</a:t>
            </a:r>
            <a:r>
              <a:rPr lang="en-GB" dirty="0"/>
              <a:t> </a:t>
            </a:r>
            <a:r>
              <a:rPr lang="en-GB" dirty="0" err="1"/>
              <a:t>rae</a:t>
            </a:r>
            <a:r>
              <a:rPr lang="en-GB" dirty="0"/>
              <a:t> made to </a:t>
            </a:r>
            <a:r>
              <a:rPr lang="en-GB" dirty="0" err="1"/>
              <a:t>colilde</a:t>
            </a:r>
            <a:r>
              <a:rPr lang="en-GB" dirty="0"/>
              <a:t> </a:t>
            </a:r>
            <a:r>
              <a:rPr lang="en-GB" dirty="0" err="1"/>
              <a:t>tohtgeer</a:t>
            </a:r>
            <a:r>
              <a:rPr lang="en-GB" dirty="0"/>
              <a:t> at close </a:t>
            </a:r>
            <a:r>
              <a:rPr lang="en-GB" dirty="0" err="1"/>
              <a:t>ot</a:t>
            </a:r>
            <a:r>
              <a:rPr lang="en-GB" dirty="0"/>
              <a:t> het speed </a:t>
            </a:r>
            <a:r>
              <a:rPr lang="en-GB" dirty="0" err="1"/>
              <a:t>fo</a:t>
            </a:r>
            <a:r>
              <a:rPr lang="en-GB" dirty="0"/>
              <a:t> </a:t>
            </a:r>
            <a:r>
              <a:rPr lang="en-GB" dirty="0" err="1"/>
              <a:t>lihgt</a:t>
            </a:r>
            <a:r>
              <a:rPr lang="en-GB" dirty="0"/>
              <a:t>. The </a:t>
            </a:r>
            <a:r>
              <a:rPr lang="en-GB" dirty="0" err="1"/>
              <a:t>prceoss</a:t>
            </a:r>
            <a:r>
              <a:rPr lang="en-GB" dirty="0"/>
              <a:t> gives us clues about </a:t>
            </a:r>
            <a:r>
              <a:rPr lang="en-GB" dirty="0" err="1"/>
              <a:t>woh</a:t>
            </a:r>
            <a:r>
              <a:rPr lang="en-GB" dirty="0"/>
              <a:t> the </a:t>
            </a:r>
            <a:r>
              <a:rPr lang="en-GB" dirty="0" err="1"/>
              <a:t>paltirces</a:t>
            </a:r>
            <a:r>
              <a:rPr lang="en-GB" dirty="0"/>
              <a:t> </a:t>
            </a:r>
            <a:r>
              <a:rPr lang="en-GB" dirty="0" err="1"/>
              <a:t>inraetct</a:t>
            </a:r>
            <a:r>
              <a:rPr lang="en-GB" dirty="0"/>
              <a:t>, </a:t>
            </a:r>
            <a:r>
              <a:rPr lang="en-GB" dirty="0" err="1"/>
              <a:t>dna</a:t>
            </a:r>
            <a:r>
              <a:rPr lang="en-GB" dirty="0"/>
              <a:t> </a:t>
            </a:r>
            <a:r>
              <a:rPr lang="en-GB" dirty="0" err="1"/>
              <a:t>prvoides</a:t>
            </a:r>
            <a:r>
              <a:rPr lang="en-GB" dirty="0"/>
              <a:t> </a:t>
            </a:r>
            <a:r>
              <a:rPr lang="en-GB" dirty="0" err="1"/>
              <a:t>inhsigts</a:t>
            </a:r>
            <a:r>
              <a:rPr lang="en-GB" dirty="0"/>
              <a:t> into </a:t>
            </a:r>
            <a:r>
              <a:rPr lang="en-GB" dirty="0" err="1"/>
              <a:t>eht</a:t>
            </a:r>
            <a:r>
              <a:rPr lang="en-GB" dirty="0"/>
              <a:t> </a:t>
            </a:r>
            <a:r>
              <a:rPr lang="en-GB" dirty="0" err="1"/>
              <a:t>fumntdneaal</a:t>
            </a:r>
            <a:r>
              <a:rPr lang="en-GB" dirty="0"/>
              <a:t> laws </a:t>
            </a:r>
            <a:r>
              <a:rPr lang="en-GB" dirty="0" err="1"/>
              <a:t>fo</a:t>
            </a:r>
            <a:r>
              <a:rPr lang="en-GB" dirty="0"/>
              <a:t> </a:t>
            </a:r>
            <a:r>
              <a:rPr lang="en-GB" dirty="0" err="1"/>
              <a:t>nartue</a:t>
            </a:r>
            <a:r>
              <a:rPr lang="en-GB" dirty="0"/>
              <a:t>. </a:t>
            </a:r>
            <a:r>
              <a:rPr lang="en-GB" dirty="0" err="1"/>
              <a:t>eW</a:t>
            </a:r>
            <a:r>
              <a:rPr lang="en-GB" dirty="0"/>
              <a:t> want to </a:t>
            </a:r>
            <a:r>
              <a:rPr lang="en-GB" dirty="0" err="1"/>
              <a:t>adnvace</a:t>
            </a:r>
            <a:r>
              <a:rPr lang="en-GB" dirty="0"/>
              <a:t> het </a:t>
            </a:r>
            <a:r>
              <a:rPr lang="en-GB" dirty="0" err="1"/>
              <a:t>boairundes</a:t>
            </a:r>
            <a:r>
              <a:rPr lang="en-GB" dirty="0"/>
              <a:t> of human </a:t>
            </a:r>
            <a:r>
              <a:rPr lang="en-GB" dirty="0" err="1"/>
              <a:t>kndolewge</a:t>
            </a:r>
            <a:r>
              <a:rPr lang="en-GB" dirty="0"/>
              <a:t> by delving into het </a:t>
            </a:r>
            <a:r>
              <a:rPr lang="en-GB" dirty="0" err="1"/>
              <a:t>smalelst</a:t>
            </a:r>
            <a:r>
              <a:rPr lang="en-GB" dirty="0"/>
              <a:t> </a:t>
            </a:r>
            <a:r>
              <a:rPr lang="en-GB" dirty="0" err="1"/>
              <a:t>buldiing</a:t>
            </a:r>
            <a:r>
              <a:rPr lang="en-GB" dirty="0"/>
              <a:t> </a:t>
            </a:r>
            <a:r>
              <a:rPr lang="en-GB" dirty="0" err="1"/>
              <a:t>blcoks</a:t>
            </a:r>
            <a:r>
              <a:rPr lang="en-GB" dirty="0"/>
              <a:t> </a:t>
            </a:r>
            <a:r>
              <a:rPr lang="en-GB" dirty="0" err="1"/>
              <a:t>fo</a:t>
            </a:r>
            <a:r>
              <a:rPr lang="en-GB" dirty="0"/>
              <a:t> </a:t>
            </a:r>
            <a:r>
              <a:rPr lang="en-GB" dirty="0" err="1"/>
              <a:t>oru</a:t>
            </a:r>
            <a:r>
              <a:rPr lang="en-GB" dirty="0"/>
              <a:t> </a:t>
            </a:r>
            <a:r>
              <a:rPr lang="en-GB" dirty="0" err="1"/>
              <a:t>unievrse</a:t>
            </a:r>
            <a:r>
              <a:rPr lang="en-GB" dirty="0"/>
              <a:t>.</a:t>
            </a:r>
          </a:p>
        </p:txBody>
      </p:sp>
      <p:sp>
        <p:nvSpPr>
          <p:cNvPr id="3" name="Content Placeholder 2">
            <a:extLst>
              <a:ext uri="{FF2B5EF4-FFF2-40B4-BE49-F238E27FC236}">
                <a16:creationId xmlns:a16="http://schemas.microsoft.com/office/drawing/2014/main" id="{508DF08C-3113-B24F-A83A-9707C5E6D072}"/>
              </a:ext>
            </a:extLst>
          </p:cNvPr>
          <p:cNvSpPr>
            <a:spLocks noGrp="1"/>
          </p:cNvSpPr>
          <p:nvPr>
            <p:ph idx="1"/>
          </p:nvPr>
        </p:nvSpPr>
        <p:spPr/>
        <p:txBody>
          <a:bodyPr>
            <a:normAutofit/>
          </a:bodyPr>
          <a:lstStyle/>
          <a:p>
            <a:r>
              <a:rPr lang="en-US" dirty="0"/>
              <a:t>Dyslexia</a:t>
            </a:r>
          </a:p>
          <a:p>
            <a:pPr lvl="1"/>
            <a:r>
              <a:rPr lang="en-US" dirty="0"/>
              <a:t>Complex words</a:t>
            </a:r>
          </a:p>
          <a:p>
            <a:pPr lvl="1"/>
            <a:r>
              <a:rPr lang="en-US" dirty="0"/>
              <a:t>Fonts</a:t>
            </a:r>
          </a:p>
          <a:p>
            <a:endParaRPr lang="en-US" dirty="0"/>
          </a:p>
          <a:p>
            <a:endParaRPr lang="en-US" dirty="0"/>
          </a:p>
          <a:p>
            <a:r>
              <a:rPr lang="en-US" dirty="0"/>
              <a:t>Epilepsy, migraines, attention disorders</a:t>
            </a:r>
          </a:p>
          <a:p>
            <a:pPr lvl="1"/>
            <a:r>
              <a:rPr lang="en-US" dirty="0"/>
              <a:t>Autoplay on videos, unstoppable!</a:t>
            </a:r>
          </a:p>
          <a:p>
            <a:pPr lvl="1"/>
            <a:r>
              <a:rPr lang="en-US" dirty="0"/>
              <a:t>Sliding image banners</a:t>
            </a:r>
          </a:p>
          <a:p>
            <a:pPr lvl="1"/>
            <a:r>
              <a:rPr lang="en-US" dirty="0"/>
              <a:t>White on Black text ~ flickering/scrolling</a:t>
            </a:r>
          </a:p>
        </p:txBody>
      </p:sp>
      <p:sp>
        <p:nvSpPr>
          <p:cNvPr id="2" name="Title 1">
            <a:extLst>
              <a:ext uri="{FF2B5EF4-FFF2-40B4-BE49-F238E27FC236}">
                <a16:creationId xmlns:a16="http://schemas.microsoft.com/office/drawing/2014/main" id="{A923FAAB-4AE1-3148-9A9A-B334B2A7998C}"/>
              </a:ext>
            </a:extLst>
          </p:cNvPr>
          <p:cNvSpPr>
            <a:spLocks noGrp="1"/>
          </p:cNvSpPr>
          <p:nvPr>
            <p:ph type="title"/>
          </p:nvPr>
        </p:nvSpPr>
        <p:spPr/>
        <p:txBody>
          <a:bodyPr/>
          <a:lstStyle/>
          <a:p>
            <a:r>
              <a:rPr lang="en-US" dirty="0"/>
              <a:t>Experience: Cognitive</a:t>
            </a:r>
          </a:p>
        </p:txBody>
      </p:sp>
    </p:spTree>
    <p:extLst>
      <p:ext uri="{BB962C8B-B14F-4D97-AF65-F5344CB8AC3E}">
        <p14:creationId xmlns:p14="http://schemas.microsoft.com/office/powerpoint/2010/main" val="186416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3EF1F-2707-4D4E-B241-A8C392B3CCBD}"/>
              </a:ext>
            </a:extLst>
          </p:cNvPr>
          <p:cNvSpPr>
            <a:spLocks noGrp="1"/>
          </p:cNvSpPr>
          <p:nvPr>
            <p:ph type="title"/>
          </p:nvPr>
        </p:nvSpPr>
        <p:spPr/>
        <p:txBody>
          <a:bodyPr/>
          <a:lstStyle/>
          <a:p>
            <a:r>
              <a:rPr lang="en-US" dirty="0"/>
              <a:t>Constructing a ”POUR” website</a:t>
            </a:r>
          </a:p>
        </p:txBody>
      </p:sp>
      <p:sp>
        <p:nvSpPr>
          <p:cNvPr id="3" name="Text Placeholder 2">
            <a:extLst>
              <a:ext uri="{FF2B5EF4-FFF2-40B4-BE49-F238E27FC236}">
                <a16:creationId xmlns:a16="http://schemas.microsoft.com/office/drawing/2014/main" id="{95AC7A26-0D9B-AD4E-BB6F-47336BE070AD}"/>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A3B401FD-E681-F144-81E5-D498C72801BD}"/>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405032AD-DEB3-2045-94BA-4BB304CCA894}"/>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068F3EA6-ED89-134C-B645-77F76365FAA1}"/>
              </a:ext>
            </a:extLst>
          </p:cNvPr>
          <p:cNvSpPr>
            <a:spLocks noGrp="1"/>
          </p:cNvSpPr>
          <p:nvPr>
            <p:ph type="sldNum" sz="quarter" idx="12"/>
          </p:nvPr>
        </p:nvSpPr>
        <p:spPr/>
        <p:txBody>
          <a:bodyPr/>
          <a:lstStyle/>
          <a:p>
            <a:fld id="{5A5C786B-2158-F345-9864-C89DA87EF40D}" type="slidenum">
              <a:rPr lang="en-US" smtClean="0"/>
              <a:t>12</a:t>
            </a:fld>
            <a:endParaRPr lang="en-US"/>
          </a:p>
        </p:txBody>
      </p:sp>
    </p:spTree>
    <p:extLst>
      <p:ext uri="{BB962C8B-B14F-4D97-AF65-F5344CB8AC3E}">
        <p14:creationId xmlns:p14="http://schemas.microsoft.com/office/powerpoint/2010/main" val="3672838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9C37D-5B4E-054C-8312-253441F5578B}"/>
              </a:ext>
            </a:extLst>
          </p:cNvPr>
          <p:cNvSpPr>
            <a:spLocks noGrp="1"/>
          </p:cNvSpPr>
          <p:nvPr>
            <p:ph type="title"/>
          </p:nvPr>
        </p:nvSpPr>
        <p:spPr/>
        <p:txBody>
          <a:bodyPr/>
          <a:lstStyle/>
          <a:p>
            <a:r>
              <a:rPr lang="en-US"/>
              <a:t>Constructing a POUR interface</a:t>
            </a:r>
          </a:p>
        </p:txBody>
      </p:sp>
      <p:sp>
        <p:nvSpPr>
          <p:cNvPr id="3" name="Content Placeholder 2">
            <a:extLst>
              <a:ext uri="{FF2B5EF4-FFF2-40B4-BE49-F238E27FC236}">
                <a16:creationId xmlns:a16="http://schemas.microsoft.com/office/drawing/2014/main" id="{90DF830B-A4B1-3D4D-A94B-55F850B65DC7}"/>
              </a:ext>
            </a:extLst>
          </p:cNvPr>
          <p:cNvSpPr>
            <a:spLocks noGrp="1"/>
          </p:cNvSpPr>
          <p:nvPr>
            <p:ph idx="1"/>
          </p:nvPr>
        </p:nvSpPr>
        <p:spPr>
          <a:noFill/>
        </p:spPr>
        <p:txBody>
          <a:bodyPr numCol="1">
            <a:normAutofit/>
          </a:bodyPr>
          <a:lstStyle/>
          <a:p>
            <a:r>
              <a:rPr lang="en-US" dirty="0"/>
              <a:t>Understand the rationale (the ‘</a:t>
            </a:r>
            <a:r>
              <a:rPr lang="en-US" b="1" dirty="0"/>
              <a:t>why</a:t>
            </a:r>
            <a:r>
              <a:rPr lang="en-US" dirty="0"/>
              <a:t>’) then you can be more effective in applying the ‘</a:t>
            </a:r>
            <a:r>
              <a:rPr lang="en-US" b="1" dirty="0"/>
              <a:t>what</a:t>
            </a:r>
            <a:r>
              <a:rPr lang="en-US" dirty="0"/>
              <a:t>’ and the ‘</a:t>
            </a:r>
            <a:r>
              <a:rPr lang="en-US" b="1" dirty="0"/>
              <a:t>how</a:t>
            </a:r>
            <a:r>
              <a:rPr lang="en-US" dirty="0"/>
              <a:t>’</a:t>
            </a:r>
          </a:p>
          <a:p>
            <a:r>
              <a:rPr lang="en-US" dirty="0"/>
              <a:t>The principles: </a:t>
            </a:r>
            <a:r>
              <a:rPr lang="en-US" dirty="0">
                <a:hlinkClick r:id="rId3"/>
              </a:rPr>
              <a:t>https://webaim.org/articles/pour/</a:t>
            </a:r>
            <a:r>
              <a:rPr lang="en-US" dirty="0"/>
              <a:t> </a:t>
            </a:r>
          </a:p>
        </p:txBody>
      </p:sp>
      <p:sp>
        <p:nvSpPr>
          <p:cNvPr id="7" name="TextBox 6">
            <a:extLst>
              <a:ext uri="{FF2B5EF4-FFF2-40B4-BE49-F238E27FC236}">
                <a16:creationId xmlns:a16="http://schemas.microsoft.com/office/drawing/2014/main" id="{94EBE92F-5CF5-7943-8FDA-4674B266BA1D}"/>
              </a:ext>
            </a:extLst>
          </p:cNvPr>
          <p:cNvSpPr txBox="1"/>
          <p:nvPr/>
        </p:nvSpPr>
        <p:spPr>
          <a:xfrm>
            <a:off x="3603715" y="3511133"/>
            <a:ext cx="4984570" cy="2800767"/>
          </a:xfrm>
          <a:prstGeom prst="rect">
            <a:avLst/>
          </a:prstGeom>
          <a:noFill/>
        </p:spPr>
        <p:txBody>
          <a:bodyPr wrap="square" rtlCol="0">
            <a:spAutoFit/>
          </a:bodyPr>
          <a:lstStyle/>
          <a:p>
            <a:r>
              <a:rPr lang="en-US" sz="4400" b="1"/>
              <a:t>P	 </a:t>
            </a:r>
            <a:r>
              <a:rPr lang="en-US" sz="4400"/>
              <a:t>Perceivable</a:t>
            </a:r>
          </a:p>
          <a:p>
            <a:r>
              <a:rPr lang="en-US" sz="4400" b="1"/>
              <a:t>O	 </a:t>
            </a:r>
            <a:r>
              <a:rPr lang="en-US" sz="4400"/>
              <a:t>Operable</a:t>
            </a:r>
          </a:p>
          <a:p>
            <a:r>
              <a:rPr lang="en-US" sz="4400" b="1"/>
              <a:t>U	 </a:t>
            </a:r>
            <a:r>
              <a:rPr lang="en-US" sz="4400"/>
              <a:t>Understandable</a:t>
            </a:r>
          </a:p>
          <a:p>
            <a:r>
              <a:rPr lang="en-US" sz="4400" b="1"/>
              <a:t>R	 </a:t>
            </a:r>
            <a:r>
              <a:rPr lang="en-US" sz="4400"/>
              <a:t>Robust</a:t>
            </a:r>
          </a:p>
        </p:txBody>
      </p:sp>
      <p:sp>
        <p:nvSpPr>
          <p:cNvPr id="4" name="Date Placeholder 3">
            <a:extLst>
              <a:ext uri="{FF2B5EF4-FFF2-40B4-BE49-F238E27FC236}">
                <a16:creationId xmlns:a16="http://schemas.microsoft.com/office/drawing/2014/main" id="{4990812F-7DCB-2743-B21B-5F7262525F6B}"/>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D05F8868-7193-3149-8EC1-8B9906757C39}"/>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96DB1330-1046-5F4E-954F-066FEEC99AF4}"/>
              </a:ext>
            </a:extLst>
          </p:cNvPr>
          <p:cNvSpPr>
            <a:spLocks noGrp="1"/>
          </p:cNvSpPr>
          <p:nvPr>
            <p:ph type="sldNum" sz="quarter" idx="12"/>
          </p:nvPr>
        </p:nvSpPr>
        <p:spPr/>
        <p:txBody>
          <a:bodyPr/>
          <a:lstStyle/>
          <a:p>
            <a:fld id="{5A5C786B-2158-F345-9864-C89DA87EF40D}" type="slidenum">
              <a:rPr lang="en-US" smtClean="0"/>
              <a:t>13</a:t>
            </a:fld>
            <a:endParaRPr lang="en-US"/>
          </a:p>
        </p:txBody>
      </p:sp>
    </p:spTree>
    <p:extLst>
      <p:ext uri="{BB962C8B-B14F-4D97-AF65-F5344CB8AC3E}">
        <p14:creationId xmlns:p14="http://schemas.microsoft.com/office/powerpoint/2010/main" val="34726866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A83C0-709B-014A-A597-818B030E2DD3}"/>
              </a:ext>
            </a:extLst>
          </p:cNvPr>
          <p:cNvSpPr>
            <a:spLocks noGrp="1"/>
          </p:cNvSpPr>
          <p:nvPr>
            <p:ph type="title"/>
          </p:nvPr>
        </p:nvSpPr>
        <p:spPr/>
        <p:txBody>
          <a:bodyPr/>
          <a:lstStyle/>
          <a:p>
            <a:r>
              <a:rPr lang="en-US"/>
              <a:t>P is for …. Perceivable</a:t>
            </a:r>
          </a:p>
        </p:txBody>
      </p:sp>
      <p:sp>
        <p:nvSpPr>
          <p:cNvPr id="3" name="Content Placeholder 2">
            <a:extLst>
              <a:ext uri="{FF2B5EF4-FFF2-40B4-BE49-F238E27FC236}">
                <a16:creationId xmlns:a16="http://schemas.microsoft.com/office/drawing/2014/main" id="{9D5D206B-C12C-E24F-AD03-B846E21BCF97}"/>
              </a:ext>
            </a:extLst>
          </p:cNvPr>
          <p:cNvSpPr>
            <a:spLocks noGrp="1"/>
          </p:cNvSpPr>
          <p:nvPr>
            <p:ph idx="1"/>
          </p:nvPr>
        </p:nvSpPr>
        <p:spPr/>
        <p:txBody>
          <a:bodyPr>
            <a:normAutofit/>
          </a:bodyPr>
          <a:lstStyle/>
          <a:p>
            <a:r>
              <a:rPr lang="en-US" b="1" dirty="0"/>
              <a:t>If you can’t perceive it, it’s inaccessible</a:t>
            </a:r>
            <a:r>
              <a:rPr lang="en-US" dirty="0"/>
              <a:t>.</a:t>
            </a:r>
          </a:p>
          <a:p>
            <a:r>
              <a:rPr lang="en-US" dirty="0"/>
              <a:t>Visual</a:t>
            </a:r>
          </a:p>
          <a:p>
            <a:pPr lvl="1"/>
            <a:r>
              <a:rPr lang="en-GB" dirty="0"/>
              <a:t>Readable text, view images</a:t>
            </a:r>
          </a:p>
          <a:p>
            <a:pPr lvl="1"/>
            <a:r>
              <a:rPr lang="en-GB" dirty="0"/>
              <a:t>Meaning not conveyed by colour alone </a:t>
            </a:r>
          </a:p>
          <a:p>
            <a:pPr lvl="1"/>
            <a:r>
              <a:rPr lang="en-GB" dirty="0"/>
              <a:t>Colour contrast and background images not interfering with message</a:t>
            </a:r>
          </a:p>
          <a:p>
            <a:r>
              <a:rPr lang="en-GB" dirty="0"/>
              <a:t>Audio</a:t>
            </a:r>
          </a:p>
          <a:p>
            <a:pPr lvl="1"/>
            <a:r>
              <a:rPr lang="en-GB" dirty="0"/>
              <a:t>Screen-reader friendly – navigable, scannable…</a:t>
            </a:r>
          </a:p>
          <a:p>
            <a:pPr lvl="1"/>
            <a:r>
              <a:rPr lang="en-GB" dirty="0"/>
              <a:t>Captions on audio-heavy content</a:t>
            </a:r>
          </a:p>
          <a:p>
            <a:pPr lvl="1"/>
            <a:r>
              <a:rPr lang="en-GB" dirty="0"/>
              <a:t>Audio not obscured by 	background sounds</a:t>
            </a:r>
            <a:endParaRPr lang="en-US" dirty="0"/>
          </a:p>
        </p:txBody>
      </p:sp>
      <p:sp>
        <p:nvSpPr>
          <p:cNvPr id="4" name="Date Placeholder 3">
            <a:extLst>
              <a:ext uri="{FF2B5EF4-FFF2-40B4-BE49-F238E27FC236}">
                <a16:creationId xmlns:a16="http://schemas.microsoft.com/office/drawing/2014/main" id="{1AE2F4D0-E5BF-754A-9947-BE0DA769964C}"/>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AA3B30A0-61C2-AA42-A17F-A16DE9E82A1A}"/>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85C8D088-E102-D746-ACDD-57FF8778015C}"/>
              </a:ext>
            </a:extLst>
          </p:cNvPr>
          <p:cNvSpPr>
            <a:spLocks noGrp="1"/>
          </p:cNvSpPr>
          <p:nvPr>
            <p:ph type="sldNum" sz="quarter" idx="12"/>
          </p:nvPr>
        </p:nvSpPr>
        <p:spPr/>
        <p:txBody>
          <a:bodyPr/>
          <a:lstStyle/>
          <a:p>
            <a:fld id="{5A5C786B-2158-F345-9864-C89DA87EF40D}" type="slidenum">
              <a:rPr lang="en-US" smtClean="0"/>
              <a:t>14</a:t>
            </a:fld>
            <a:endParaRPr lang="en-US"/>
          </a:p>
        </p:txBody>
      </p:sp>
    </p:spTree>
    <p:extLst>
      <p:ext uri="{BB962C8B-B14F-4D97-AF65-F5344CB8AC3E}">
        <p14:creationId xmlns:p14="http://schemas.microsoft.com/office/powerpoint/2010/main" val="19381187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2FF6B-883C-5646-9FE0-DDE38B7C2DCE}"/>
              </a:ext>
            </a:extLst>
          </p:cNvPr>
          <p:cNvSpPr>
            <a:spLocks noGrp="1"/>
          </p:cNvSpPr>
          <p:nvPr>
            <p:ph type="title"/>
          </p:nvPr>
        </p:nvSpPr>
        <p:spPr/>
        <p:txBody>
          <a:bodyPr/>
          <a:lstStyle/>
          <a:p>
            <a:r>
              <a:rPr lang="en-US" dirty="0"/>
              <a:t>O is for… Operable</a:t>
            </a:r>
          </a:p>
        </p:txBody>
      </p:sp>
      <p:sp>
        <p:nvSpPr>
          <p:cNvPr id="3" name="Content Placeholder 2">
            <a:extLst>
              <a:ext uri="{FF2B5EF4-FFF2-40B4-BE49-F238E27FC236}">
                <a16:creationId xmlns:a16="http://schemas.microsoft.com/office/drawing/2014/main" id="{89BBD5F6-3261-FE43-A657-F45DAFAFE6A3}"/>
              </a:ext>
            </a:extLst>
          </p:cNvPr>
          <p:cNvSpPr>
            <a:spLocks noGrp="1"/>
          </p:cNvSpPr>
          <p:nvPr>
            <p:ph idx="1"/>
          </p:nvPr>
        </p:nvSpPr>
        <p:spPr/>
        <p:txBody>
          <a:bodyPr>
            <a:normAutofit/>
          </a:bodyPr>
          <a:lstStyle/>
          <a:p>
            <a:r>
              <a:rPr lang="en-US" dirty="0"/>
              <a:t>Input methods</a:t>
            </a:r>
          </a:p>
          <a:p>
            <a:pPr lvl="1"/>
            <a:r>
              <a:rPr lang="en-US" dirty="0"/>
              <a:t>Keyboard-accessible, voice responsive </a:t>
            </a:r>
            <a:r>
              <a:rPr lang="en-US" dirty="0" err="1"/>
              <a:t>etc</a:t>
            </a:r>
            <a:endParaRPr lang="en-US" dirty="0"/>
          </a:p>
          <a:p>
            <a:r>
              <a:rPr lang="en-US" dirty="0"/>
              <a:t>Interaction methods</a:t>
            </a:r>
          </a:p>
          <a:p>
            <a:pPr lvl="1"/>
            <a:r>
              <a:rPr lang="en-US" dirty="0"/>
              <a:t>Find/skip content, navigate menus, sidebar content</a:t>
            </a:r>
          </a:p>
          <a:p>
            <a:r>
              <a:rPr lang="en-US" dirty="0"/>
              <a:t>User Control Over Timing</a:t>
            </a:r>
          </a:p>
          <a:p>
            <a:pPr lvl="1"/>
            <a:r>
              <a:rPr lang="en-US" dirty="0"/>
              <a:t>Timeouts (</a:t>
            </a:r>
            <a:r>
              <a:rPr lang="en-US" dirty="0" err="1"/>
              <a:t>eg.</a:t>
            </a:r>
            <a:r>
              <a:rPr lang="en-US" dirty="0"/>
              <a:t> banking), multi-media controls</a:t>
            </a:r>
          </a:p>
          <a:p>
            <a:r>
              <a:rPr lang="en-US" dirty="0"/>
              <a:t>Error Recovery</a:t>
            </a:r>
          </a:p>
          <a:p>
            <a:pPr lvl="1"/>
            <a:r>
              <a:rPr lang="en-US" dirty="0"/>
              <a:t>Can back out of hitting (</a:t>
            </a:r>
            <a:r>
              <a:rPr lang="en-US" dirty="0" err="1"/>
              <a:t>eg</a:t>
            </a:r>
            <a:r>
              <a:rPr lang="en-US" dirty="0"/>
              <a:t>) wrong link</a:t>
            </a:r>
          </a:p>
        </p:txBody>
      </p:sp>
      <p:sp>
        <p:nvSpPr>
          <p:cNvPr id="4" name="Date Placeholder 3">
            <a:extLst>
              <a:ext uri="{FF2B5EF4-FFF2-40B4-BE49-F238E27FC236}">
                <a16:creationId xmlns:a16="http://schemas.microsoft.com/office/drawing/2014/main" id="{DC59220A-26FD-8743-A446-29CBC31BA104}"/>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9649CE58-3A2E-0248-96CC-60375B28BEBF}"/>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55B42D99-C73B-6547-BEA5-D03035916F1A}"/>
              </a:ext>
            </a:extLst>
          </p:cNvPr>
          <p:cNvSpPr>
            <a:spLocks noGrp="1"/>
          </p:cNvSpPr>
          <p:nvPr>
            <p:ph type="sldNum" sz="quarter" idx="12"/>
          </p:nvPr>
        </p:nvSpPr>
        <p:spPr/>
        <p:txBody>
          <a:bodyPr/>
          <a:lstStyle/>
          <a:p>
            <a:fld id="{5A5C786B-2158-F345-9864-C89DA87EF40D}" type="slidenum">
              <a:rPr lang="en-US" smtClean="0"/>
              <a:t>15</a:t>
            </a:fld>
            <a:endParaRPr lang="en-US"/>
          </a:p>
        </p:txBody>
      </p:sp>
    </p:spTree>
    <p:extLst>
      <p:ext uri="{BB962C8B-B14F-4D97-AF65-F5344CB8AC3E}">
        <p14:creationId xmlns:p14="http://schemas.microsoft.com/office/powerpoint/2010/main" val="30009149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F1048-47A6-DD4D-8835-E915F87AFCE4}"/>
              </a:ext>
            </a:extLst>
          </p:cNvPr>
          <p:cNvSpPr>
            <a:spLocks noGrp="1"/>
          </p:cNvSpPr>
          <p:nvPr>
            <p:ph type="title"/>
          </p:nvPr>
        </p:nvSpPr>
        <p:spPr/>
        <p:txBody>
          <a:bodyPr/>
          <a:lstStyle/>
          <a:p>
            <a:r>
              <a:rPr lang="en-US" dirty="0"/>
              <a:t>U is for… Understandable</a:t>
            </a:r>
          </a:p>
        </p:txBody>
      </p:sp>
      <p:sp>
        <p:nvSpPr>
          <p:cNvPr id="3" name="Content Placeholder 2">
            <a:extLst>
              <a:ext uri="{FF2B5EF4-FFF2-40B4-BE49-F238E27FC236}">
                <a16:creationId xmlns:a16="http://schemas.microsoft.com/office/drawing/2014/main" id="{1E76D691-150B-254C-B4C0-908C0D520B42}"/>
              </a:ext>
            </a:extLst>
          </p:cNvPr>
          <p:cNvSpPr>
            <a:spLocks noGrp="1"/>
          </p:cNvSpPr>
          <p:nvPr>
            <p:ph idx="1"/>
          </p:nvPr>
        </p:nvSpPr>
        <p:spPr>
          <a:xfrm>
            <a:off x="838199" y="1825625"/>
            <a:ext cx="10728367" cy="4351338"/>
          </a:xfrm>
        </p:spPr>
        <p:txBody>
          <a:bodyPr>
            <a:normAutofit/>
          </a:bodyPr>
          <a:lstStyle/>
          <a:p>
            <a:r>
              <a:rPr lang="en-US" dirty="0"/>
              <a:t>Language should be clear and as simple as possible</a:t>
            </a:r>
          </a:p>
          <a:p>
            <a:pPr lvl="1"/>
            <a:r>
              <a:rPr lang="en-US" dirty="0"/>
              <a:t>Audience</a:t>
            </a:r>
          </a:p>
          <a:p>
            <a:pPr lvl="1"/>
            <a:r>
              <a:rPr lang="en-US" dirty="0"/>
              <a:t>Non-native speakers</a:t>
            </a:r>
          </a:p>
          <a:p>
            <a:pPr lvl="1"/>
            <a:endParaRPr lang="en-US" dirty="0"/>
          </a:p>
          <a:p>
            <a:r>
              <a:rPr lang="en-US" dirty="0"/>
              <a:t>Document/website language MUST be identified!</a:t>
            </a:r>
          </a:p>
          <a:p>
            <a:pPr lvl="1"/>
            <a:r>
              <a:rPr lang="en-US" b="1" dirty="0"/>
              <a:t>Screen-readers pronounce text according to &lt;</a:t>
            </a:r>
            <a:r>
              <a:rPr lang="en-US" b="1" dirty="0" err="1"/>
              <a:t>lang</a:t>
            </a:r>
            <a:r>
              <a:rPr lang="en-US" b="1" dirty="0"/>
              <a:t>&gt; language attribute</a:t>
            </a:r>
            <a:endParaRPr lang="en-US" b="1" dirty="0">
              <a:hlinkClick r:id="rId3"/>
            </a:endParaRPr>
          </a:p>
          <a:p>
            <a:pPr lvl="1"/>
            <a:r>
              <a:rPr lang="en-GB" dirty="0"/>
              <a:t>If text written in (</a:t>
            </a:r>
            <a:r>
              <a:rPr lang="en-GB" dirty="0" err="1"/>
              <a:t>eg</a:t>
            </a:r>
            <a:r>
              <a:rPr lang="en-GB" dirty="0"/>
              <a:t>) English is read with the pronunciation rules of another (</a:t>
            </a:r>
            <a:r>
              <a:rPr lang="en-GB" dirty="0" err="1"/>
              <a:t>eg.</a:t>
            </a:r>
            <a:r>
              <a:rPr lang="en-GB" dirty="0"/>
              <a:t> language attribute set to &lt;html </a:t>
            </a:r>
            <a:r>
              <a:rPr lang="en-GB" dirty="0" err="1"/>
              <a:t>lang</a:t>
            </a:r>
            <a:r>
              <a:rPr lang="en-GB" dirty="0"/>
              <a:t>=“</a:t>
            </a:r>
            <a:r>
              <a:rPr lang="en-GB" dirty="0" err="1"/>
              <a:t>fr</a:t>
            </a:r>
            <a:r>
              <a:rPr lang="en-GB" dirty="0"/>
              <a:t>”&gt;), results are incomprehensible.</a:t>
            </a:r>
          </a:p>
          <a:p>
            <a:pPr lvl="1"/>
            <a:r>
              <a:rPr lang="en-US" dirty="0"/>
              <a:t>EN/CZ audio example at </a:t>
            </a:r>
            <a:r>
              <a:rPr lang="en-US" dirty="0">
                <a:hlinkClick r:id="rId3"/>
              </a:rPr>
              <a:t>https://webaim.org/techniques/language/</a:t>
            </a:r>
            <a:r>
              <a:rPr lang="en-US" dirty="0"/>
              <a:t> </a:t>
            </a:r>
          </a:p>
          <a:p>
            <a:pPr lvl="1"/>
            <a:endParaRPr lang="en-US" dirty="0"/>
          </a:p>
        </p:txBody>
      </p:sp>
      <p:sp>
        <p:nvSpPr>
          <p:cNvPr id="4" name="Date Placeholder 3">
            <a:extLst>
              <a:ext uri="{FF2B5EF4-FFF2-40B4-BE49-F238E27FC236}">
                <a16:creationId xmlns:a16="http://schemas.microsoft.com/office/drawing/2014/main" id="{039822D7-339C-1A4D-99CE-41D697CB332F}"/>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20D2FB9F-A56F-C548-8206-2FD8849EECAC}"/>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26D16267-FB03-5B47-99AB-B717A00AD8A5}"/>
              </a:ext>
            </a:extLst>
          </p:cNvPr>
          <p:cNvSpPr>
            <a:spLocks noGrp="1"/>
          </p:cNvSpPr>
          <p:nvPr>
            <p:ph type="sldNum" sz="quarter" idx="12"/>
          </p:nvPr>
        </p:nvSpPr>
        <p:spPr/>
        <p:txBody>
          <a:bodyPr/>
          <a:lstStyle/>
          <a:p>
            <a:fld id="{5A5C786B-2158-F345-9864-C89DA87EF40D}" type="slidenum">
              <a:rPr lang="en-US" smtClean="0"/>
              <a:t>16</a:t>
            </a:fld>
            <a:endParaRPr lang="en-US"/>
          </a:p>
        </p:txBody>
      </p:sp>
    </p:spTree>
    <p:extLst>
      <p:ext uri="{BB962C8B-B14F-4D97-AF65-F5344CB8AC3E}">
        <p14:creationId xmlns:p14="http://schemas.microsoft.com/office/powerpoint/2010/main" val="1404893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5FB76-D876-5647-9C7A-BA052A2F50FD}"/>
              </a:ext>
            </a:extLst>
          </p:cNvPr>
          <p:cNvSpPr>
            <a:spLocks noGrp="1"/>
          </p:cNvSpPr>
          <p:nvPr>
            <p:ph type="title"/>
          </p:nvPr>
        </p:nvSpPr>
        <p:spPr/>
        <p:txBody>
          <a:bodyPr/>
          <a:lstStyle/>
          <a:p>
            <a:r>
              <a:rPr lang="en-US" dirty="0"/>
              <a:t>R is for… Robust</a:t>
            </a:r>
          </a:p>
        </p:txBody>
      </p:sp>
      <p:sp>
        <p:nvSpPr>
          <p:cNvPr id="3" name="Content Placeholder 2">
            <a:extLst>
              <a:ext uri="{FF2B5EF4-FFF2-40B4-BE49-F238E27FC236}">
                <a16:creationId xmlns:a16="http://schemas.microsoft.com/office/drawing/2014/main" id="{8A3FC8C3-2BDB-A14E-8CFC-74789A1EA481}"/>
              </a:ext>
            </a:extLst>
          </p:cNvPr>
          <p:cNvSpPr>
            <a:spLocks noGrp="1"/>
          </p:cNvSpPr>
          <p:nvPr>
            <p:ph idx="1"/>
          </p:nvPr>
        </p:nvSpPr>
        <p:spPr/>
        <p:txBody>
          <a:bodyPr>
            <a:normAutofit/>
          </a:bodyPr>
          <a:lstStyle/>
          <a:p>
            <a:r>
              <a:rPr lang="en-US" dirty="0"/>
              <a:t>Don’t make up your own standards, internationally-agreed ones already exist…</a:t>
            </a:r>
          </a:p>
          <a:p>
            <a:pPr lvl="1"/>
            <a:r>
              <a:rPr lang="en-US" dirty="0">
                <a:hlinkClick r:id="rId3"/>
              </a:rPr>
              <a:t>https://www.w3.org/WAI/standards-guidelines/</a:t>
            </a:r>
            <a:endParaRPr lang="en-US" dirty="0"/>
          </a:p>
          <a:p>
            <a:pPr lvl="1"/>
            <a:r>
              <a:rPr lang="en-US" dirty="0">
                <a:hlinkClick r:id="rId4"/>
              </a:rPr>
              <a:t>https://webaim.org/articles/</a:t>
            </a:r>
            <a:r>
              <a:rPr lang="en-US" dirty="0"/>
              <a:t> (for explanations)</a:t>
            </a:r>
          </a:p>
          <a:p>
            <a:pPr lvl="1"/>
            <a:endParaRPr lang="en-US" dirty="0"/>
          </a:p>
          <a:p>
            <a:r>
              <a:rPr lang="en-GB" dirty="0"/>
              <a:t>Functionality : Current and Future Technologies</a:t>
            </a:r>
          </a:p>
          <a:p>
            <a:pPr lvl="1"/>
            <a:r>
              <a:rPr lang="en-US" dirty="0"/>
              <a:t>Is your website/interface compatible with assistive technologies?</a:t>
            </a:r>
          </a:p>
          <a:p>
            <a:pPr lvl="1"/>
            <a:r>
              <a:rPr lang="en-US" dirty="0"/>
              <a:t>Developers: robust clean code, future-proof where possible ;-)</a:t>
            </a:r>
          </a:p>
        </p:txBody>
      </p:sp>
      <p:sp>
        <p:nvSpPr>
          <p:cNvPr id="4" name="Date Placeholder 3">
            <a:extLst>
              <a:ext uri="{FF2B5EF4-FFF2-40B4-BE49-F238E27FC236}">
                <a16:creationId xmlns:a16="http://schemas.microsoft.com/office/drawing/2014/main" id="{C3503B7B-C81C-9B46-ABA8-D1985333D2DA}"/>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CA52B23B-2220-CB46-8132-3ACA60CBE456}"/>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2FC04009-8178-F54D-A293-06345EDCA66B}"/>
              </a:ext>
            </a:extLst>
          </p:cNvPr>
          <p:cNvSpPr>
            <a:spLocks noGrp="1"/>
          </p:cNvSpPr>
          <p:nvPr>
            <p:ph type="sldNum" sz="quarter" idx="12"/>
          </p:nvPr>
        </p:nvSpPr>
        <p:spPr/>
        <p:txBody>
          <a:bodyPr/>
          <a:lstStyle/>
          <a:p>
            <a:fld id="{5A5C786B-2158-F345-9864-C89DA87EF40D}" type="slidenum">
              <a:rPr lang="en-US" smtClean="0"/>
              <a:t>17</a:t>
            </a:fld>
            <a:endParaRPr lang="en-US"/>
          </a:p>
        </p:txBody>
      </p:sp>
    </p:spTree>
    <p:extLst>
      <p:ext uri="{BB962C8B-B14F-4D97-AF65-F5344CB8AC3E}">
        <p14:creationId xmlns:p14="http://schemas.microsoft.com/office/powerpoint/2010/main" val="26393368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B2E81-608F-3A49-9774-8675393513A1}"/>
              </a:ext>
            </a:extLst>
          </p:cNvPr>
          <p:cNvSpPr>
            <a:spLocks noGrp="1"/>
          </p:cNvSpPr>
          <p:nvPr>
            <p:ph type="title"/>
          </p:nvPr>
        </p:nvSpPr>
        <p:spPr/>
        <p:txBody>
          <a:bodyPr/>
          <a:lstStyle/>
          <a:p>
            <a:r>
              <a:rPr lang="en-US" dirty="0"/>
              <a:t>(Starter guide to...) Design tips, tools, evaluation</a:t>
            </a:r>
          </a:p>
        </p:txBody>
      </p:sp>
      <p:sp>
        <p:nvSpPr>
          <p:cNvPr id="3" name="Text Placeholder 2">
            <a:extLst>
              <a:ext uri="{FF2B5EF4-FFF2-40B4-BE49-F238E27FC236}">
                <a16:creationId xmlns:a16="http://schemas.microsoft.com/office/drawing/2014/main" id="{B1DF8F01-17C8-E74B-9D47-0F8793616638}"/>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881BB228-70F6-1B42-A94B-02EE32E1E5C5}"/>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915828CD-6CD0-8A42-AC55-40E38A98D142}"/>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A8B4FA61-47D5-2F4C-A62A-D9A3D845C459}"/>
              </a:ext>
            </a:extLst>
          </p:cNvPr>
          <p:cNvSpPr>
            <a:spLocks noGrp="1"/>
          </p:cNvSpPr>
          <p:nvPr>
            <p:ph type="sldNum" sz="quarter" idx="12"/>
          </p:nvPr>
        </p:nvSpPr>
        <p:spPr/>
        <p:txBody>
          <a:bodyPr/>
          <a:lstStyle/>
          <a:p>
            <a:fld id="{5A5C786B-2158-F345-9864-C89DA87EF40D}" type="slidenum">
              <a:rPr lang="en-US" smtClean="0"/>
              <a:t>18</a:t>
            </a:fld>
            <a:endParaRPr lang="en-US"/>
          </a:p>
        </p:txBody>
      </p:sp>
    </p:spTree>
    <p:extLst>
      <p:ext uri="{BB962C8B-B14F-4D97-AF65-F5344CB8AC3E}">
        <p14:creationId xmlns:p14="http://schemas.microsoft.com/office/powerpoint/2010/main" val="35755603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05BDF-6983-2444-B2B6-66FE4C822E15}"/>
              </a:ext>
            </a:extLst>
          </p:cNvPr>
          <p:cNvSpPr>
            <a:spLocks noGrp="1"/>
          </p:cNvSpPr>
          <p:nvPr>
            <p:ph type="title"/>
          </p:nvPr>
        </p:nvSpPr>
        <p:spPr/>
        <p:txBody>
          <a:bodyPr/>
          <a:lstStyle/>
          <a:p>
            <a:r>
              <a:rPr lang="en-US"/>
              <a:t>Example solutions: auditory</a:t>
            </a:r>
          </a:p>
        </p:txBody>
      </p:sp>
      <p:sp>
        <p:nvSpPr>
          <p:cNvPr id="3" name="Content Placeholder 2">
            <a:extLst>
              <a:ext uri="{FF2B5EF4-FFF2-40B4-BE49-F238E27FC236}">
                <a16:creationId xmlns:a16="http://schemas.microsoft.com/office/drawing/2014/main" id="{2E4D8D04-4C69-2B43-B3F8-20805D092973}"/>
              </a:ext>
            </a:extLst>
          </p:cNvPr>
          <p:cNvSpPr>
            <a:spLocks noGrp="1"/>
          </p:cNvSpPr>
          <p:nvPr>
            <p:ph idx="1"/>
          </p:nvPr>
        </p:nvSpPr>
        <p:spPr/>
        <p:txBody>
          <a:bodyPr>
            <a:normAutofit lnSpcReduction="10000"/>
          </a:bodyPr>
          <a:lstStyle/>
          <a:p>
            <a:pPr fontAlgn="base"/>
            <a:r>
              <a:rPr lang="en-US" dirty="0"/>
              <a:t>Create high-quality audio wherever humanly possible.</a:t>
            </a:r>
          </a:p>
          <a:p>
            <a:pPr fontAlgn="base"/>
            <a:endParaRPr lang="en-US" dirty="0"/>
          </a:p>
          <a:p>
            <a:pPr fontAlgn="base"/>
            <a:r>
              <a:rPr lang="en-US" dirty="0"/>
              <a:t>Include (live) captions and transcripts </a:t>
            </a:r>
          </a:p>
          <a:p>
            <a:pPr lvl="1" fontAlgn="base"/>
            <a:r>
              <a:rPr lang="en-US" dirty="0"/>
              <a:t>Not perfect but already very helpful</a:t>
            </a:r>
          </a:p>
          <a:p>
            <a:pPr lvl="1" fontAlgn="base"/>
            <a:r>
              <a:rPr lang="en-US" dirty="0"/>
              <a:t>Live captions grant time and clues to figure out what’s being said.</a:t>
            </a:r>
          </a:p>
          <a:p>
            <a:pPr lvl="1" fontAlgn="base"/>
            <a:r>
              <a:rPr lang="en-US" dirty="0"/>
              <a:t>(automated) Transcripts = access all content after event</a:t>
            </a:r>
          </a:p>
          <a:p>
            <a:pPr lvl="1" fontAlgn="base"/>
            <a:endParaRPr lang="en-US" dirty="0"/>
          </a:p>
          <a:p>
            <a:pPr fontAlgn="base"/>
            <a:r>
              <a:rPr lang="en-US" dirty="0"/>
              <a:t>Easy to switch on and costs you nothing; radical improvement for those that need it</a:t>
            </a:r>
          </a:p>
          <a:p>
            <a:pPr lvl="1" fontAlgn="base"/>
            <a:r>
              <a:rPr lang="en-US" dirty="0" err="1"/>
              <a:t>Eg.</a:t>
            </a:r>
            <a:r>
              <a:rPr lang="en-US" dirty="0"/>
              <a:t> Turn on live captioning in Zoom as a default!!!</a:t>
            </a:r>
          </a:p>
        </p:txBody>
      </p:sp>
      <p:sp>
        <p:nvSpPr>
          <p:cNvPr id="6" name="Date Placeholder 5">
            <a:extLst>
              <a:ext uri="{FF2B5EF4-FFF2-40B4-BE49-F238E27FC236}">
                <a16:creationId xmlns:a16="http://schemas.microsoft.com/office/drawing/2014/main" id="{D0E7B555-8185-C94A-8C33-870926502546}"/>
              </a:ext>
            </a:extLst>
          </p:cNvPr>
          <p:cNvSpPr>
            <a:spLocks noGrp="1"/>
          </p:cNvSpPr>
          <p:nvPr>
            <p:ph type="dt" sz="half" idx="10"/>
          </p:nvPr>
        </p:nvSpPr>
        <p:spPr/>
        <p:txBody>
          <a:bodyPr/>
          <a:lstStyle/>
          <a:p>
            <a:r>
              <a:rPr lang="en-GB"/>
              <a:t>26 June 2023</a:t>
            </a:r>
            <a:endParaRPr lang="en-US"/>
          </a:p>
        </p:txBody>
      </p:sp>
      <p:sp>
        <p:nvSpPr>
          <p:cNvPr id="7" name="Footer Placeholder 6">
            <a:extLst>
              <a:ext uri="{FF2B5EF4-FFF2-40B4-BE49-F238E27FC236}">
                <a16:creationId xmlns:a16="http://schemas.microsoft.com/office/drawing/2014/main" id="{2BE2DB2D-5F96-E643-B211-47ACCEE6A63A}"/>
              </a:ext>
            </a:extLst>
          </p:cNvPr>
          <p:cNvSpPr>
            <a:spLocks noGrp="1"/>
          </p:cNvSpPr>
          <p:nvPr>
            <p:ph type="ftr" sz="quarter" idx="11"/>
          </p:nvPr>
        </p:nvSpPr>
        <p:spPr/>
        <p:txBody>
          <a:bodyPr/>
          <a:lstStyle/>
          <a:p>
            <a:r>
              <a:rPr lang="en-US"/>
              <a:t>Cath Noble | Digital Accessibility Workshop</a:t>
            </a:r>
          </a:p>
        </p:txBody>
      </p:sp>
      <p:sp>
        <p:nvSpPr>
          <p:cNvPr id="8" name="Slide Number Placeholder 7">
            <a:extLst>
              <a:ext uri="{FF2B5EF4-FFF2-40B4-BE49-F238E27FC236}">
                <a16:creationId xmlns:a16="http://schemas.microsoft.com/office/drawing/2014/main" id="{0D315D73-1CC9-2A47-9763-0E3E0232A9A6}"/>
              </a:ext>
            </a:extLst>
          </p:cNvPr>
          <p:cNvSpPr>
            <a:spLocks noGrp="1"/>
          </p:cNvSpPr>
          <p:nvPr>
            <p:ph type="sldNum" sz="quarter" idx="12"/>
          </p:nvPr>
        </p:nvSpPr>
        <p:spPr/>
        <p:txBody>
          <a:bodyPr/>
          <a:lstStyle/>
          <a:p>
            <a:fld id="{5A5C786B-2158-F345-9864-C89DA87EF40D}" type="slidenum">
              <a:rPr lang="en-US" smtClean="0"/>
              <a:t>19</a:t>
            </a:fld>
            <a:endParaRPr lang="en-US"/>
          </a:p>
        </p:txBody>
      </p:sp>
      <p:pic>
        <p:nvPicPr>
          <p:cNvPr id="4" name="Picture 3" title="Audio impaired">
            <a:extLst>
              <a:ext uri="{FF2B5EF4-FFF2-40B4-BE49-F238E27FC236}">
                <a16:creationId xmlns:a16="http://schemas.microsoft.com/office/drawing/2014/main" id="{00532322-448C-BF49-A721-DE435CA8B588}"/>
              </a:ext>
            </a:extLst>
          </p:cNvPr>
          <p:cNvPicPr>
            <a:picLocks noChangeAspect="1"/>
          </p:cNvPicPr>
          <p:nvPr/>
        </p:nvPicPr>
        <p:blipFill>
          <a:blip r:embed="rId3"/>
          <a:stretch>
            <a:fillRect/>
          </a:stretch>
        </p:blipFill>
        <p:spPr>
          <a:xfrm>
            <a:off x="10432011" y="392906"/>
            <a:ext cx="1270000" cy="1270000"/>
          </a:xfrm>
          <a:prstGeom prst="rect">
            <a:avLst/>
          </a:prstGeom>
        </p:spPr>
      </p:pic>
    </p:spTree>
    <p:extLst>
      <p:ext uri="{BB962C8B-B14F-4D97-AF65-F5344CB8AC3E}">
        <p14:creationId xmlns:p14="http://schemas.microsoft.com/office/powerpoint/2010/main" val="5271300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95D07-0913-C84B-9168-D49AF4F65F68}"/>
              </a:ext>
            </a:extLst>
          </p:cNvPr>
          <p:cNvSpPr>
            <a:spLocks noGrp="1"/>
          </p:cNvSpPr>
          <p:nvPr>
            <p:ph type="title"/>
          </p:nvPr>
        </p:nvSpPr>
        <p:spPr/>
        <p:txBody>
          <a:bodyPr/>
          <a:lstStyle/>
          <a:p>
            <a:r>
              <a:rPr lang="en-US" dirty="0"/>
              <a:t>Example solutions: visual</a:t>
            </a:r>
          </a:p>
        </p:txBody>
      </p:sp>
      <p:sp>
        <p:nvSpPr>
          <p:cNvPr id="3" name="Content Placeholder 2">
            <a:extLst>
              <a:ext uri="{FF2B5EF4-FFF2-40B4-BE49-F238E27FC236}">
                <a16:creationId xmlns:a16="http://schemas.microsoft.com/office/drawing/2014/main" id="{4922D47A-2C9A-544B-BB2A-220DF4AE67B8}"/>
              </a:ext>
            </a:extLst>
          </p:cNvPr>
          <p:cNvSpPr>
            <a:spLocks noGrp="1"/>
          </p:cNvSpPr>
          <p:nvPr>
            <p:ph idx="1"/>
          </p:nvPr>
        </p:nvSpPr>
        <p:spPr/>
        <p:txBody>
          <a:bodyPr>
            <a:normAutofit lnSpcReduction="10000"/>
          </a:bodyPr>
          <a:lstStyle/>
          <a:p>
            <a:r>
              <a:rPr lang="en-US" dirty="0" err="1"/>
              <a:t>Colour</a:t>
            </a:r>
            <a:r>
              <a:rPr lang="en-US" dirty="0"/>
              <a:t> perception</a:t>
            </a:r>
          </a:p>
          <a:p>
            <a:pPr lvl="1"/>
            <a:r>
              <a:rPr lang="en-US" dirty="0"/>
              <a:t>Use </a:t>
            </a:r>
            <a:r>
              <a:rPr lang="en-US" dirty="0">
                <a:hlinkClick r:id="rId3"/>
              </a:rPr>
              <a:t>accessible </a:t>
            </a:r>
            <a:r>
              <a:rPr lang="en-US" dirty="0" err="1">
                <a:hlinkClick r:id="rId3"/>
              </a:rPr>
              <a:t>colour</a:t>
            </a:r>
            <a:r>
              <a:rPr lang="en-US" dirty="0">
                <a:hlinkClick r:id="rId3"/>
              </a:rPr>
              <a:t> palettes</a:t>
            </a:r>
            <a:r>
              <a:rPr lang="en-US" dirty="0"/>
              <a:t>, including for </a:t>
            </a:r>
            <a:r>
              <a:rPr lang="en-US" dirty="0">
                <a:hlinkClick r:id="rId4"/>
              </a:rPr>
              <a:t>data visualisation</a:t>
            </a:r>
            <a:endParaRPr lang="en-US" dirty="0"/>
          </a:p>
          <a:p>
            <a:pPr lvl="1"/>
            <a:r>
              <a:rPr lang="en-US" dirty="0"/>
              <a:t>Use texture/shape as well as </a:t>
            </a:r>
            <a:r>
              <a:rPr lang="en-US" dirty="0" err="1"/>
              <a:t>colour</a:t>
            </a:r>
            <a:r>
              <a:rPr lang="en-US" dirty="0"/>
              <a:t> to convey meaning </a:t>
            </a:r>
          </a:p>
          <a:p>
            <a:pPr lvl="2"/>
            <a:r>
              <a:rPr lang="en-US" dirty="0"/>
              <a:t>not </a:t>
            </a:r>
            <a:r>
              <a:rPr lang="en-US" b="1" dirty="0">
                <a:solidFill>
                  <a:srgbClr val="FF0000"/>
                </a:solidFill>
              </a:rPr>
              <a:t>changes marked in red</a:t>
            </a:r>
            <a:r>
              <a:rPr lang="en-US" dirty="0">
                <a:solidFill>
                  <a:srgbClr val="FF0000"/>
                </a:solidFill>
              </a:rPr>
              <a:t> </a:t>
            </a:r>
            <a:r>
              <a:rPr lang="en-US" dirty="0"/>
              <a:t>alone</a:t>
            </a:r>
          </a:p>
          <a:p>
            <a:pPr lvl="2"/>
            <a:r>
              <a:rPr lang="en-US" dirty="0"/>
              <a:t>but </a:t>
            </a:r>
            <a:r>
              <a:rPr lang="en-US" b="1" u="sng" dirty="0">
                <a:solidFill>
                  <a:srgbClr val="FF0000"/>
                </a:solidFill>
              </a:rPr>
              <a:t>changes marked in red and underlined</a:t>
            </a:r>
          </a:p>
          <a:p>
            <a:endParaRPr lang="en-US" dirty="0"/>
          </a:p>
          <a:p>
            <a:r>
              <a:rPr lang="en-US" dirty="0"/>
              <a:t>Feed the screen-reader</a:t>
            </a:r>
          </a:p>
          <a:p>
            <a:pPr lvl="1"/>
            <a:r>
              <a:rPr lang="en-US" b="1" dirty="0"/>
              <a:t>Include “ALT” text (a descriptive snippet) for screen-reader to describe pictures</a:t>
            </a:r>
          </a:p>
          <a:p>
            <a:pPr lvl="1"/>
            <a:r>
              <a:rPr lang="en-US" dirty="0"/>
              <a:t>No more “</a:t>
            </a:r>
            <a:r>
              <a:rPr lang="en-US" i="1" dirty="0">
                <a:hlinkClick r:id="rId5"/>
              </a:rPr>
              <a:t>Click here</a:t>
            </a:r>
            <a:r>
              <a:rPr lang="en-US" dirty="0">
                <a:hlinkClick r:id="rId5"/>
              </a:rPr>
              <a:t>”/”</a:t>
            </a:r>
            <a:r>
              <a:rPr lang="en-US" i="1" dirty="0">
                <a:hlinkClick r:id="rId5"/>
              </a:rPr>
              <a:t>Read more</a:t>
            </a:r>
            <a:r>
              <a:rPr lang="en-US" dirty="0"/>
              <a:t>” labels  -  use labels that make sense, based on destination rather than action (see </a:t>
            </a:r>
            <a:r>
              <a:rPr lang="en-US" dirty="0" err="1"/>
              <a:t>Webaim</a:t>
            </a:r>
            <a:r>
              <a:rPr lang="en-US" dirty="0"/>
              <a:t> for </a:t>
            </a:r>
            <a:r>
              <a:rPr lang="en-US" dirty="0">
                <a:hlinkClick r:id="rId6"/>
              </a:rPr>
              <a:t>link text advice</a:t>
            </a:r>
            <a:r>
              <a:rPr lang="en-US" dirty="0"/>
              <a:t>)</a:t>
            </a:r>
          </a:p>
        </p:txBody>
      </p:sp>
      <p:sp>
        <p:nvSpPr>
          <p:cNvPr id="6" name="Date Placeholder 5">
            <a:extLst>
              <a:ext uri="{FF2B5EF4-FFF2-40B4-BE49-F238E27FC236}">
                <a16:creationId xmlns:a16="http://schemas.microsoft.com/office/drawing/2014/main" id="{6904E7B9-48B4-204A-AEFE-08B07584412E}"/>
              </a:ext>
            </a:extLst>
          </p:cNvPr>
          <p:cNvSpPr>
            <a:spLocks noGrp="1"/>
          </p:cNvSpPr>
          <p:nvPr>
            <p:ph type="dt" sz="half" idx="10"/>
          </p:nvPr>
        </p:nvSpPr>
        <p:spPr/>
        <p:txBody>
          <a:bodyPr/>
          <a:lstStyle/>
          <a:p>
            <a:r>
              <a:rPr lang="en-GB"/>
              <a:t>26 June 2023</a:t>
            </a:r>
            <a:endParaRPr lang="en-US"/>
          </a:p>
        </p:txBody>
      </p:sp>
      <p:sp>
        <p:nvSpPr>
          <p:cNvPr id="7" name="Footer Placeholder 6">
            <a:extLst>
              <a:ext uri="{FF2B5EF4-FFF2-40B4-BE49-F238E27FC236}">
                <a16:creationId xmlns:a16="http://schemas.microsoft.com/office/drawing/2014/main" id="{B7A92F89-24E8-FB4E-9B80-D9B14004668B}"/>
              </a:ext>
            </a:extLst>
          </p:cNvPr>
          <p:cNvSpPr>
            <a:spLocks noGrp="1"/>
          </p:cNvSpPr>
          <p:nvPr>
            <p:ph type="ftr" sz="quarter" idx="11"/>
          </p:nvPr>
        </p:nvSpPr>
        <p:spPr/>
        <p:txBody>
          <a:bodyPr/>
          <a:lstStyle/>
          <a:p>
            <a:r>
              <a:rPr lang="en-US"/>
              <a:t>Cath Noble | Digital Accessibility Workshop</a:t>
            </a:r>
          </a:p>
        </p:txBody>
      </p:sp>
      <p:sp>
        <p:nvSpPr>
          <p:cNvPr id="8" name="Slide Number Placeholder 7">
            <a:extLst>
              <a:ext uri="{FF2B5EF4-FFF2-40B4-BE49-F238E27FC236}">
                <a16:creationId xmlns:a16="http://schemas.microsoft.com/office/drawing/2014/main" id="{9E2CF17F-EB1A-B746-97F7-15BA01E098EF}"/>
              </a:ext>
            </a:extLst>
          </p:cNvPr>
          <p:cNvSpPr>
            <a:spLocks noGrp="1"/>
          </p:cNvSpPr>
          <p:nvPr>
            <p:ph type="sldNum" sz="quarter" idx="12"/>
          </p:nvPr>
        </p:nvSpPr>
        <p:spPr/>
        <p:txBody>
          <a:bodyPr/>
          <a:lstStyle/>
          <a:p>
            <a:fld id="{5A5C786B-2158-F345-9864-C89DA87EF40D}" type="slidenum">
              <a:rPr lang="en-US" smtClean="0"/>
              <a:t>20</a:t>
            </a:fld>
            <a:endParaRPr lang="en-US"/>
          </a:p>
        </p:txBody>
      </p:sp>
      <p:pic>
        <p:nvPicPr>
          <p:cNvPr id="4" name="Picture 3" title="Visually impaired">
            <a:extLst>
              <a:ext uri="{FF2B5EF4-FFF2-40B4-BE49-F238E27FC236}">
                <a16:creationId xmlns:a16="http://schemas.microsoft.com/office/drawing/2014/main" id="{49103F8E-2F80-A741-8D60-BC0C9CD94195}"/>
              </a:ext>
            </a:extLst>
          </p:cNvPr>
          <p:cNvPicPr>
            <a:picLocks noChangeAspect="1"/>
          </p:cNvPicPr>
          <p:nvPr/>
        </p:nvPicPr>
        <p:blipFill>
          <a:blip r:embed="rId7"/>
          <a:stretch>
            <a:fillRect/>
          </a:stretch>
        </p:blipFill>
        <p:spPr>
          <a:xfrm>
            <a:off x="10414966" y="665018"/>
            <a:ext cx="1070914" cy="1070914"/>
          </a:xfrm>
          <a:prstGeom prst="rect">
            <a:avLst/>
          </a:prstGeom>
        </p:spPr>
      </p:pic>
    </p:spTree>
    <p:extLst>
      <p:ext uri="{BB962C8B-B14F-4D97-AF65-F5344CB8AC3E}">
        <p14:creationId xmlns:p14="http://schemas.microsoft.com/office/powerpoint/2010/main" val="2807024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25339-6667-6C48-9B23-2BC2A07915CB}"/>
              </a:ext>
            </a:extLst>
          </p:cNvPr>
          <p:cNvSpPr>
            <a:spLocks noGrp="1"/>
          </p:cNvSpPr>
          <p:nvPr>
            <p:ph type="title"/>
          </p:nvPr>
        </p:nvSpPr>
        <p:spPr/>
        <p:txBody>
          <a:bodyPr/>
          <a:lstStyle/>
          <a:p>
            <a:r>
              <a:rPr lang="en-US" dirty="0"/>
              <a:t>Digital accessibility – broad brushstrokes</a:t>
            </a:r>
          </a:p>
        </p:txBody>
      </p:sp>
      <p:sp>
        <p:nvSpPr>
          <p:cNvPr id="3" name="Content Placeholder 2">
            <a:extLst>
              <a:ext uri="{FF2B5EF4-FFF2-40B4-BE49-F238E27FC236}">
                <a16:creationId xmlns:a16="http://schemas.microsoft.com/office/drawing/2014/main" id="{7DDFB8A5-93F1-3D4A-98B3-8B2A5BB91336}"/>
              </a:ext>
            </a:extLst>
          </p:cNvPr>
          <p:cNvSpPr>
            <a:spLocks noGrp="1"/>
          </p:cNvSpPr>
          <p:nvPr>
            <p:ph idx="1"/>
          </p:nvPr>
        </p:nvSpPr>
        <p:spPr/>
        <p:txBody>
          <a:bodyPr>
            <a:normAutofit/>
          </a:bodyPr>
          <a:lstStyle/>
          <a:p>
            <a:r>
              <a:rPr lang="en-US" dirty="0"/>
              <a:t>What is:</a:t>
            </a:r>
          </a:p>
          <a:p>
            <a:pPr lvl="1"/>
            <a:r>
              <a:rPr lang="en-US" dirty="0"/>
              <a:t>Impairment | Accessibility | Assistive technology</a:t>
            </a:r>
          </a:p>
          <a:p>
            <a:r>
              <a:rPr lang="en-US" dirty="0"/>
              <a:t>Experience impairment:</a:t>
            </a:r>
          </a:p>
          <a:p>
            <a:pPr lvl="1"/>
            <a:r>
              <a:rPr lang="en-US" dirty="0"/>
              <a:t>Visual</a:t>
            </a:r>
          </a:p>
          <a:p>
            <a:pPr lvl="1"/>
            <a:r>
              <a:rPr lang="en-US" dirty="0"/>
              <a:t>Motor</a:t>
            </a:r>
          </a:p>
          <a:p>
            <a:pPr lvl="1"/>
            <a:r>
              <a:rPr lang="en-US" dirty="0"/>
              <a:t>Cognitive</a:t>
            </a:r>
          </a:p>
          <a:p>
            <a:r>
              <a:rPr lang="en-US" dirty="0"/>
              <a:t>Constructing a “POUR” website</a:t>
            </a:r>
          </a:p>
          <a:p>
            <a:r>
              <a:rPr lang="en-US" dirty="0"/>
              <a:t>(Starter guide to...) Design tips, tools, evaluation</a:t>
            </a:r>
          </a:p>
        </p:txBody>
      </p:sp>
      <p:sp>
        <p:nvSpPr>
          <p:cNvPr id="4" name="Date Placeholder 3">
            <a:extLst>
              <a:ext uri="{FF2B5EF4-FFF2-40B4-BE49-F238E27FC236}">
                <a16:creationId xmlns:a16="http://schemas.microsoft.com/office/drawing/2014/main" id="{0387040A-A059-F54D-BDAB-840779FAFE24}"/>
              </a:ext>
            </a:extLst>
          </p:cNvPr>
          <p:cNvSpPr>
            <a:spLocks noGrp="1"/>
          </p:cNvSpPr>
          <p:nvPr>
            <p:ph type="dt" sz="half" idx="10"/>
          </p:nvPr>
        </p:nvSpPr>
        <p:spPr/>
        <p:txBody>
          <a:bodyPr/>
          <a:lstStyle/>
          <a:p>
            <a:r>
              <a:rPr lang="en-GB"/>
              <a:t>26 June 2023</a:t>
            </a:r>
            <a:endParaRPr lang="en-US" dirty="0"/>
          </a:p>
        </p:txBody>
      </p:sp>
      <p:sp>
        <p:nvSpPr>
          <p:cNvPr id="5" name="Footer Placeholder 4">
            <a:extLst>
              <a:ext uri="{FF2B5EF4-FFF2-40B4-BE49-F238E27FC236}">
                <a16:creationId xmlns:a16="http://schemas.microsoft.com/office/drawing/2014/main" id="{21DC6C1D-BB53-5B48-901C-1A26C3C5191E}"/>
              </a:ext>
            </a:extLst>
          </p:cNvPr>
          <p:cNvSpPr>
            <a:spLocks noGrp="1"/>
          </p:cNvSpPr>
          <p:nvPr>
            <p:ph type="ftr" sz="quarter" idx="11"/>
          </p:nvPr>
        </p:nvSpPr>
        <p:spPr/>
        <p:txBody>
          <a:bodyPr/>
          <a:lstStyle/>
          <a:p>
            <a:r>
              <a:rPr lang="en-US" dirty="0"/>
              <a:t>Cath Noble | Digital Accessibility Workshop</a:t>
            </a:r>
          </a:p>
        </p:txBody>
      </p:sp>
      <p:sp>
        <p:nvSpPr>
          <p:cNvPr id="6" name="Slide Number Placeholder 5">
            <a:extLst>
              <a:ext uri="{FF2B5EF4-FFF2-40B4-BE49-F238E27FC236}">
                <a16:creationId xmlns:a16="http://schemas.microsoft.com/office/drawing/2014/main" id="{222B1745-0A20-4245-9CB0-22269E935051}"/>
              </a:ext>
            </a:extLst>
          </p:cNvPr>
          <p:cNvSpPr>
            <a:spLocks noGrp="1"/>
          </p:cNvSpPr>
          <p:nvPr>
            <p:ph type="sldNum" sz="quarter" idx="12"/>
          </p:nvPr>
        </p:nvSpPr>
        <p:spPr/>
        <p:txBody>
          <a:bodyPr/>
          <a:lstStyle/>
          <a:p>
            <a:fld id="{5A5C786B-2158-F345-9864-C89DA87EF40D}" type="slidenum">
              <a:rPr lang="en-US" smtClean="0"/>
              <a:t>3</a:t>
            </a:fld>
            <a:endParaRPr lang="en-US" dirty="0"/>
          </a:p>
        </p:txBody>
      </p:sp>
    </p:spTree>
    <p:extLst>
      <p:ext uri="{BB962C8B-B14F-4D97-AF65-F5344CB8AC3E}">
        <p14:creationId xmlns:p14="http://schemas.microsoft.com/office/powerpoint/2010/main" val="34641683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2104F-AEA6-9248-BC2C-EAD5B266406D}"/>
              </a:ext>
            </a:extLst>
          </p:cNvPr>
          <p:cNvSpPr>
            <a:spLocks noGrp="1"/>
          </p:cNvSpPr>
          <p:nvPr>
            <p:ph type="title"/>
          </p:nvPr>
        </p:nvSpPr>
        <p:spPr/>
        <p:txBody>
          <a:bodyPr/>
          <a:lstStyle/>
          <a:p>
            <a:r>
              <a:rPr lang="en-US"/>
              <a:t>Example solutions: motor control</a:t>
            </a:r>
          </a:p>
        </p:txBody>
      </p:sp>
      <p:sp>
        <p:nvSpPr>
          <p:cNvPr id="3" name="Content Placeholder 2">
            <a:extLst>
              <a:ext uri="{FF2B5EF4-FFF2-40B4-BE49-F238E27FC236}">
                <a16:creationId xmlns:a16="http://schemas.microsoft.com/office/drawing/2014/main" id="{05210C48-346A-224F-8266-46F39813DBF0}"/>
              </a:ext>
            </a:extLst>
          </p:cNvPr>
          <p:cNvSpPr>
            <a:spLocks noGrp="1"/>
          </p:cNvSpPr>
          <p:nvPr>
            <p:ph idx="1"/>
          </p:nvPr>
        </p:nvSpPr>
        <p:spPr/>
        <p:txBody>
          <a:bodyPr>
            <a:normAutofit/>
          </a:bodyPr>
          <a:lstStyle/>
          <a:p>
            <a:r>
              <a:rPr lang="en-US" dirty="0"/>
              <a:t>Mouse/tap methods</a:t>
            </a:r>
          </a:p>
          <a:p>
            <a:r>
              <a:rPr lang="en-US" dirty="0"/>
              <a:t>Icons: bigger </a:t>
            </a:r>
            <a:r>
              <a:rPr lang="en-US" b="1" dirty="0"/>
              <a:t>target areas</a:t>
            </a:r>
          </a:p>
          <a:p>
            <a:pPr lvl="1"/>
            <a:r>
              <a:rPr lang="en-US" dirty="0"/>
              <a:t>Min 44px x 44px </a:t>
            </a:r>
            <a:r>
              <a:rPr lang="en-US" baseline="30000" dirty="0"/>
              <a:t>1</a:t>
            </a:r>
          </a:p>
          <a:p>
            <a:endParaRPr lang="en-US" dirty="0"/>
          </a:p>
          <a:p>
            <a:endParaRPr lang="en-US" dirty="0"/>
          </a:p>
          <a:p>
            <a:r>
              <a:rPr lang="en-US" dirty="0"/>
              <a:t>Icon placement </a:t>
            </a:r>
          </a:p>
          <a:p>
            <a:pPr lvl="1"/>
            <a:r>
              <a:rPr lang="en-US" dirty="0"/>
              <a:t>Consider error-forcing placements. </a:t>
            </a:r>
          </a:p>
          <a:p>
            <a:pPr lvl="1"/>
            <a:r>
              <a:rPr lang="en-US" dirty="0"/>
              <a:t>Space them well if you do….</a:t>
            </a:r>
          </a:p>
          <a:p>
            <a:endParaRPr lang="en-US" dirty="0"/>
          </a:p>
        </p:txBody>
      </p:sp>
      <p:grpSp>
        <p:nvGrpSpPr>
          <p:cNvPr id="18" name="Group 17" title="Small target area tickbox">
            <a:extLst>
              <a:ext uri="{FF2B5EF4-FFF2-40B4-BE49-F238E27FC236}">
                <a16:creationId xmlns:a16="http://schemas.microsoft.com/office/drawing/2014/main" id="{C9C34A0C-54E4-B14F-B036-58779E0136F1}"/>
              </a:ext>
            </a:extLst>
          </p:cNvPr>
          <p:cNvGrpSpPr/>
          <p:nvPr/>
        </p:nvGrpSpPr>
        <p:grpSpPr>
          <a:xfrm>
            <a:off x="1526555" y="3511462"/>
            <a:ext cx="3554216" cy="404583"/>
            <a:chOff x="1526555" y="3397155"/>
            <a:chExt cx="3554216" cy="404583"/>
          </a:xfrm>
        </p:grpSpPr>
        <p:grpSp>
          <p:nvGrpSpPr>
            <p:cNvPr id="8" name="Group 7">
              <a:extLst>
                <a:ext uri="{FF2B5EF4-FFF2-40B4-BE49-F238E27FC236}">
                  <a16:creationId xmlns:a16="http://schemas.microsoft.com/office/drawing/2014/main" id="{173B8D7C-82EF-284A-9269-2105A7EA83A1}"/>
                </a:ext>
              </a:extLst>
            </p:cNvPr>
            <p:cNvGrpSpPr/>
            <p:nvPr/>
          </p:nvGrpSpPr>
          <p:grpSpPr>
            <a:xfrm>
              <a:off x="1574190" y="3406376"/>
              <a:ext cx="3506581" cy="369332"/>
              <a:chOff x="1486411" y="3953381"/>
              <a:chExt cx="3506581" cy="369332"/>
            </a:xfrm>
          </p:grpSpPr>
          <p:sp>
            <p:nvSpPr>
              <p:cNvPr id="6" name="Rounded Rectangle 5">
                <a:extLst>
                  <a:ext uri="{FF2B5EF4-FFF2-40B4-BE49-F238E27FC236}">
                    <a16:creationId xmlns:a16="http://schemas.microsoft.com/office/drawing/2014/main" id="{11FA46AC-CEBE-8143-9BF7-987D3ECE60EF}"/>
                  </a:ext>
                </a:extLst>
              </p:cNvPr>
              <p:cNvSpPr/>
              <p:nvPr/>
            </p:nvSpPr>
            <p:spPr>
              <a:xfrm>
                <a:off x="1486411" y="3998562"/>
                <a:ext cx="340962" cy="27896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EFDCE74-46AB-5045-9322-13DB18C63524}"/>
                  </a:ext>
                </a:extLst>
              </p:cNvPr>
              <p:cNvSpPr txBox="1"/>
              <p:nvPr/>
            </p:nvSpPr>
            <p:spPr>
              <a:xfrm>
                <a:off x="1873868" y="3953381"/>
                <a:ext cx="3119124" cy="369332"/>
              </a:xfrm>
              <a:prstGeom prst="rect">
                <a:avLst/>
              </a:prstGeom>
              <a:noFill/>
            </p:spPr>
            <p:txBody>
              <a:bodyPr wrap="none" rtlCol="0">
                <a:spAutoFit/>
              </a:bodyPr>
              <a:lstStyle/>
              <a:p>
                <a:r>
                  <a:rPr lang="en-US"/>
                  <a:t>I accept the terms &amp; conditions</a:t>
                </a:r>
              </a:p>
            </p:txBody>
          </p:sp>
        </p:grpSp>
        <p:sp>
          <p:nvSpPr>
            <p:cNvPr id="12" name="Rounded Rectangle 11">
              <a:extLst>
                <a:ext uri="{FF2B5EF4-FFF2-40B4-BE49-F238E27FC236}">
                  <a16:creationId xmlns:a16="http://schemas.microsoft.com/office/drawing/2014/main" id="{1912326F-A45A-E840-86E1-AD76B727AB6A}"/>
                </a:ext>
              </a:extLst>
            </p:cNvPr>
            <p:cNvSpPr/>
            <p:nvPr/>
          </p:nvSpPr>
          <p:spPr>
            <a:xfrm>
              <a:off x="1526555" y="3397155"/>
              <a:ext cx="434008" cy="404583"/>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title="Larger target area for tickbox including text">
            <a:extLst>
              <a:ext uri="{FF2B5EF4-FFF2-40B4-BE49-F238E27FC236}">
                <a16:creationId xmlns:a16="http://schemas.microsoft.com/office/drawing/2014/main" id="{2974A982-6EBB-344D-A5A2-0E6E501B751A}"/>
              </a:ext>
            </a:extLst>
          </p:cNvPr>
          <p:cNvGrpSpPr/>
          <p:nvPr/>
        </p:nvGrpSpPr>
        <p:grpSpPr>
          <a:xfrm>
            <a:off x="6609335" y="3423749"/>
            <a:ext cx="3754555" cy="538499"/>
            <a:chOff x="6609335" y="3309442"/>
            <a:chExt cx="3754555" cy="538499"/>
          </a:xfrm>
        </p:grpSpPr>
        <p:grpSp>
          <p:nvGrpSpPr>
            <p:cNvPr id="9" name="Group 8">
              <a:extLst>
                <a:ext uri="{FF2B5EF4-FFF2-40B4-BE49-F238E27FC236}">
                  <a16:creationId xmlns:a16="http://schemas.microsoft.com/office/drawing/2014/main" id="{6C54AF62-ED58-D347-A103-1A156CD6B6BF}"/>
                </a:ext>
              </a:extLst>
            </p:cNvPr>
            <p:cNvGrpSpPr/>
            <p:nvPr/>
          </p:nvGrpSpPr>
          <p:grpSpPr>
            <a:xfrm>
              <a:off x="6857309" y="3406376"/>
              <a:ext cx="3506581" cy="369332"/>
              <a:chOff x="1486411" y="3953381"/>
              <a:chExt cx="3506581" cy="369332"/>
            </a:xfrm>
          </p:grpSpPr>
          <p:sp>
            <p:nvSpPr>
              <p:cNvPr id="10" name="Rounded Rectangle 9">
                <a:extLst>
                  <a:ext uri="{FF2B5EF4-FFF2-40B4-BE49-F238E27FC236}">
                    <a16:creationId xmlns:a16="http://schemas.microsoft.com/office/drawing/2014/main" id="{F3F1D601-F098-F64B-B0E0-B6A94904AA33}"/>
                  </a:ext>
                </a:extLst>
              </p:cNvPr>
              <p:cNvSpPr/>
              <p:nvPr/>
            </p:nvSpPr>
            <p:spPr>
              <a:xfrm>
                <a:off x="1486411" y="3998562"/>
                <a:ext cx="340962" cy="27896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1C069AD-2CFB-2C41-9AB4-B49E6C1EAEC0}"/>
                  </a:ext>
                </a:extLst>
              </p:cNvPr>
              <p:cNvSpPr txBox="1"/>
              <p:nvPr/>
            </p:nvSpPr>
            <p:spPr>
              <a:xfrm>
                <a:off x="1873868" y="3953381"/>
                <a:ext cx="3119124" cy="369332"/>
              </a:xfrm>
              <a:prstGeom prst="rect">
                <a:avLst/>
              </a:prstGeom>
              <a:noFill/>
            </p:spPr>
            <p:txBody>
              <a:bodyPr wrap="none" rtlCol="0">
                <a:spAutoFit/>
              </a:bodyPr>
              <a:lstStyle/>
              <a:p>
                <a:r>
                  <a:rPr lang="en-US"/>
                  <a:t>I accept the terms &amp; conditions</a:t>
                </a:r>
              </a:p>
            </p:txBody>
          </p:sp>
        </p:grpSp>
        <p:sp>
          <p:nvSpPr>
            <p:cNvPr id="13" name="Rounded Rectangle 12">
              <a:extLst>
                <a:ext uri="{FF2B5EF4-FFF2-40B4-BE49-F238E27FC236}">
                  <a16:creationId xmlns:a16="http://schemas.microsoft.com/office/drawing/2014/main" id="{91E232A5-EC6A-FF40-B5B9-7B757EA3D369}"/>
                </a:ext>
              </a:extLst>
            </p:cNvPr>
            <p:cNvSpPr/>
            <p:nvPr/>
          </p:nvSpPr>
          <p:spPr>
            <a:xfrm>
              <a:off x="6609335" y="3309442"/>
              <a:ext cx="3754555" cy="538499"/>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title="edit and delete icons well-spaced apart">
            <a:extLst>
              <a:ext uri="{FF2B5EF4-FFF2-40B4-BE49-F238E27FC236}">
                <a16:creationId xmlns:a16="http://schemas.microsoft.com/office/drawing/2014/main" id="{9713FA31-E5A4-4641-9C44-4EB5A849F338}"/>
              </a:ext>
            </a:extLst>
          </p:cNvPr>
          <p:cNvGrpSpPr/>
          <p:nvPr/>
        </p:nvGrpSpPr>
        <p:grpSpPr>
          <a:xfrm>
            <a:off x="6689850" y="4828654"/>
            <a:ext cx="3690369" cy="1195123"/>
            <a:chOff x="6689850" y="4828654"/>
            <a:chExt cx="3690369" cy="1195123"/>
          </a:xfrm>
        </p:grpSpPr>
        <p:pic>
          <p:nvPicPr>
            <p:cNvPr id="16" name="Picture 15" title="Edit icon">
              <a:extLst>
                <a:ext uri="{FF2B5EF4-FFF2-40B4-BE49-F238E27FC236}">
                  <a16:creationId xmlns:a16="http://schemas.microsoft.com/office/drawing/2014/main" id="{5B7CADE5-611B-114F-8448-52DBCD1C32CA}"/>
                </a:ext>
              </a:extLst>
            </p:cNvPr>
            <p:cNvPicPr>
              <a:picLocks noChangeAspect="1"/>
            </p:cNvPicPr>
            <p:nvPr/>
          </p:nvPicPr>
          <p:blipFill>
            <a:blip r:embed="rId3"/>
            <a:stretch>
              <a:fillRect/>
            </a:stretch>
          </p:blipFill>
          <p:spPr>
            <a:xfrm>
              <a:off x="6689850" y="4974277"/>
              <a:ext cx="1049500" cy="1049500"/>
            </a:xfrm>
            <a:prstGeom prst="rect">
              <a:avLst/>
            </a:prstGeom>
          </p:spPr>
        </p:pic>
        <p:pic>
          <p:nvPicPr>
            <p:cNvPr id="17" name="Picture 16" title="Delete icon">
              <a:extLst>
                <a:ext uri="{FF2B5EF4-FFF2-40B4-BE49-F238E27FC236}">
                  <a16:creationId xmlns:a16="http://schemas.microsoft.com/office/drawing/2014/main" id="{9EB3FC47-1AFF-E94D-BA1A-FEFEB5E3869E}"/>
                </a:ext>
              </a:extLst>
            </p:cNvPr>
            <p:cNvPicPr>
              <a:picLocks noChangeAspect="1"/>
            </p:cNvPicPr>
            <p:nvPr/>
          </p:nvPicPr>
          <p:blipFill>
            <a:blip r:embed="rId4"/>
            <a:stretch>
              <a:fillRect/>
            </a:stretch>
          </p:blipFill>
          <p:spPr>
            <a:xfrm>
              <a:off x="9245179" y="4828654"/>
              <a:ext cx="1135040" cy="1135040"/>
            </a:xfrm>
            <a:prstGeom prst="rect">
              <a:avLst/>
            </a:prstGeom>
          </p:spPr>
        </p:pic>
        <p:sp>
          <p:nvSpPr>
            <p:cNvPr id="20" name="Left-Right Arrow 19">
              <a:extLst>
                <a:ext uri="{FF2B5EF4-FFF2-40B4-BE49-F238E27FC236}">
                  <a16:creationId xmlns:a16="http://schemas.microsoft.com/office/drawing/2014/main" id="{F155A943-725E-E24E-B932-5484DA3B80C9}"/>
                </a:ext>
              </a:extLst>
            </p:cNvPr>
            <p:cNvSpPr/>
            <p:nvPr/>
          </p:nvSpPr>
          <p:spPr>
            <a:xfrm>
              <a:off x="7870372" y="5256711"/>
              <a:ext cx="1364633" cy="484632"/>
            </a:xfrm>
            <a:prstGeom prst="lef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Date Placeholder 13">
            <a:extLst>
              <a:ext uri="{FF2B5EF4-FFF2-40B4-BE49-F238E27FC236}">
                <a16:creationId xmlns:a16="http://schemas.microsoft.com/office/drawing/2014/main" id="{29875EB7-7434-7A45-B55B-5851DE0D945D}"/>
              </a:ext>
            </a:extLst>
          </p:cNvPr>
          <p:cNvSpPr>
            <a:spLocks noGrp="1"/>
          </p:cNvSpPr>
          <p:nvPr>
            <p:ph type="dt" sz="half" idx="10"/>
          </p:nvPr>
        </p:nvSpPr>
        <p:spPr/>
        <p:txBody>
          <a:bodyPr/>
          <a:lstStyle/>
          <a:p>
            <a:r>
              <a:rPr lang="en-GB"/>
              <a:t>26 June 2023</a:t>
            </a:r>
            <a:endParaRPr lang="en-US" dirty="0"/>
          </a:p>
        </p:txBody>
      </p:sp>
      <p:sp>
        <p:nvSpPr>
          <p:cNvPr id="15" name="Footer Placeholder 14">
            <a:extLst>
              <a:ext uri="{FF2B5EF4-FFF2-40B4-BE49-F238E27FC236}">
                <a16:creationId xmlns:a16="http://schemas.microsoft.com/office/drawing/2014/main" id="{4A77437E-C064-9B48-9AAB-3D9F3C879AE6}"/>
              </a:ext>
            </a:extLst>
          </p:cNvPr>
          <p:cNvSpPr>
            <a:spLocks noGrp="1"/>
          </p:cNvSpPr>
          <p:nvPr>
            <p:ph type="ftr" sz="quarter" idx="11"/>
          </p:nvPr>
        </p:nvSpPr>
        <p:spPr/>
        <p:txBody>
          <a:bodyPr/>
          <a:lstStyle/>
          <a:p>
            <a:r>
              <a:rPr lang="en-US"/>
              <a:t>Cath Noble | Digital Accessibility Workshop</a:t>
            </a:r>
          </a:p>
        </p:txBody>
      </p:sp>
      <p:sp>
        <p:nvSpPr>
          <p:cNvPr id="21" name="Slide Number Placeholder 20">
            <a:extLst>
              <a:ext uri="{FF2B5EF4-FFF2-40B4-BE49-F238E27FC236}">
                <a16:creationId xmlns:a16="http://schemas.microsoft.com/office/drawing/2014/main" id="{30BBC1F7-AB0F-D443-BA73-F50DA31FEB8A}"/>
              </a:ext>
            </a:extLst>
          </p:cNvPr>
          <p:cNvSpPr>
            <a:spLocks noGrp="1"/>
          </p:cNvSpPr>
          <p:nvPr>
            <p:ph type="sldNum" sz="quarter" idx="12"/>
          </p:nvPr>
        </p:nvSpPr>
        <p:spPr/>
        <p:txBody>
          <a:bodyPr/>
          <a:lstStyle/>
          <a:p>
            <a:fld id="{5A5C786B-2158-F345-9864-C89DA87EF40D}" type="slidenum">
              <a:rPr lang="en-US" smtClean="0"/>
              <a:t>21</a:t>
            </a:fld>
            <a:endParaRPr lang="en-US"/>
          </a:p>
        </p:txBody>
      </p:sp>
      <p:sp>
        <p:nvSpPr>
          <p:cNvPr id="22" name="TextBox 21">
            <a:extLst>
              <a:ext uri="{FF2B5EF4-FFF2-40B4-BE49-F238E27FC236}">
                <a16:creationId xmlns:a16="http://schemas.microsoft.com/office/drawing/2014/main" id="{F4BA614F-0515-AF46-8135-492F8529FC79}"/>
              </a:ext>
            </a:extLst>
          </p:cNvPr>
          <p:cNvSpPr txBox="1"/>
          <p:nvPr/>
        </p:nvSpPr>
        <p:spPr>
          <a:xfrm>
            <a:off x="838200" y="6023777"/>
            <a:ext cx="4936736" cy="276999"/>
          </a:xfrm>
          <a:prstGeom prst="rect">
            <a:avLst/>
          </a:prstGeom>
          <a:noFill/>
        </p:spPr>
        <p:txBody>
          <a:bodyPr wrap="none" rtlCol="0">
            <a:spAutoFit/>
          </a:bodyPr>
          <a:lstStyle/>
          <a:p>
            <a:r>
              <a:rPr lang="en-GB" sz="1200" dirty="0"/>
              <a:t>1 WCAG recommendation at </a:t>
            </a:r>
            <a:r>
              <a:rPr lang="en-GB" sz="1200" dirty="0">
                <a:hlinkClick r:id="rId5"/>
              </a:rPr>
              <a:t>https://www.w3.org/TR/WCAG21/#target-size</a:t>
            </a:r>
            <a:r>
              <a:rPr lang="en-GB" sz="1200" dirty="0"/>
              <a:t> </a:t>
            </a:r>
          </a:p>
        </p:txBody>
      </p:sp>
      <p:pic>
        <p:nvPicPr>
          <p:cNvPr id="5" name="Picture 4" title="Finger tap">
            <a:extLst>
              <a:ext uri="{FF2B5EF4-FFF2-40B4-BE49-F238E27FC236}">
                <a16:creationId xmlns:a16="http://schemas.microsoft.com/office/drawing/2014/main" id="{D05B926A-5076-0341-804A-C96A287FFAC8}"/>
              </a:ext>
            </a:extLst>
          </p:cNvPr>
          <p:cNvPicPr>
            <a:picLocks noChangeAspect="1"/>
          </p:cNvPicPr>
          <p:nvPr/>
        </p:nvPicPr>
        <p:blipFill>
          <a:blip r:embed="rId6"/>
          <a:stretch>
            <a:fillRect/>
          </a:stretch>
        </p:blipFill>
        <p:spPr>
          <a:xfrm>
            <a:off x="9369643" y="1790493"/>
            <a:ext cx="818338" cy="818338"/>
          </a:xfrm>
          <a:prstGeom prst="rect">
            <a:avLst/>
          </a:prstGeom>
        </p:spPr>
      </p:pic>
      <p:pic>
        <p:nvPicPr>
          <p:cNvPr id="24" name="Picture 23" title="Mouse click">
            <a:extLst>
              <a:ext uri="{FF2B5EF4-FFF2-40B4-BE49-F238E27FC236}">
                <a16:creationId xmlns:a16="http://schemas.microsoft.com/office/drawing/2014/main" id="{A8283881-05FE-FE45-94AE-3B121B163461}"/>
              </a:ext>
            </a:extLst>
          </p:cNvPr>
          <p:cNvPicPr>
            <a:picLocks noChangeAspect="1"/>
          </p:cNvPicPr>
          <p:nvPr/>
        </p:nvPicPr>
        <p:blipFill>
          <a:blip r:embed="rId7"/>
          <a:stretch>
            <a:fillRect/>
          </a:stretch>
        </p:blipFill>
        <p:spPr>
          <a:xfrm>
            <a:off x="8202439" y="1730187"/>
            <a:ext cx="938950" cy="938950"/>
          </a:xfrm>
          <a:prstGeom prst="rect">
            <a:avLst/>
          </a:prstGeom>
        </p:spPr>
      </p:pic>
    </p:spTree>
    <p:extLst>
      <p:ext uri="{BB962C8B-B14F-4D97-AF65-F5344CB8AC3E}">
        <p14:creationId xmlns:p14="http://schemas.microsoft.com/office/powerpoint/2010/main" val="2713963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C7CBA-7ECE-614D-97DC-7E27617D12CB}"/>
              </a:ext>
            </a:extLst>
          </p:cNvPr>
          <p:cNvSpPr>
            <a:spLocks noGrp="1"/>
          </p:cNvSpPr>
          <p:nvPr>
            <p:ph type="title"/>
          </p:nvPr>
        </p:nvSpPr>
        <p:spPr/>
        <p:txBody>
          <a:bodyPr/>
          <a:lstStyle/>
          <a:p>
            <a:r>
              <a:rPr lang="en-US"/>
              <a:t>WAVE – automatic accessibility evaluation</a:t>
            </a:r>
          </a:p>
        </p:txBody>
      </p:sp>
      <p:pic>
        <p:nvPicPr>
          <p:cNvPr id="5" name="Content Placeholder 4" title="WAVE accessibility evaluation screenshot">
            <a:extLst>
              <a:ext uri="{FF2B5EF4-FFF2-40B4-BE49-F238E27FC236}">
                <a16:creationId xmlns:a16="http://schemas.microsoft.com/office/drawing/2014/main" id="{F6E3ECF1-1C14-EE43-B5B0-ED9BB5CFBF7A}"/>
              </a:ext>
            </a:extLst>
          </p:cNvPr>
          <p:cNvPicPr>
            <a:picLocks noGrp="1" noChangeAspect="1"/>
          </p:cNvPicPr>
          <p:nvPr>
            <p:ph idx="1"/>
          </p:nvPr>
        </p:nvPicPr>
        <p:blipFill>
          <a:blip r:embed="rId3"/>
          <a:stretch>
            <a:fillRect/>
          </a:stretch>
        </p:blipFill>
        <p:spPr>
          <a:xfrm>
            <a:off x="3979630" y="1422399"/>
            <a:ext cx="8212370" cy="4933951"/>
          </a:xfrm>
        </p:spPr>
      </p:pic>
      <p:sp>
        <p:nvSpPr>
          <p:cNvPr id="6" name="TextBox 5">
            <a:extLst>
              <a:ext uri="{FF2B5EF4-FFF2-40B4-BE49-F238E27FC236}">
                <a16:creationId xmlns:a16="http://schemas.microsoft.com/office/drawing/2014/main" id="{04136238-4760-D047-94B2-13ABA792553A}"/>
              </a:ext>
            </a:extLst>
          </p:cNvPr>
          <p:cNvSpPr txBox="1"/>
          <p:nvPr/>
        </p:nvSpPr>
        <p:spPr>
          <a:xfrm>
            <a:off x="560456" y="1800225"/>
            <a:ext cx="3248636" cy="2554545"/>
          </a:xfrm>
          <a:prstGeom prst="rect">
            <a:avLst/>
          </a:prstGeom>
          <a:noFill/>
        </p:spPr>
        <p:txBody>
          <a:bodyPr wrap="square" rtlCol="0">
            <a:spAutoFit/>
          </a:bodyPr>
          <a:lstStyle/>
          <a:p>
            <a:pPr marL="285750" indent="-285750">
              <a:buFont typeface="Arial" panose="020B0604020202020204" pitchFamily="34" charset="0"/>
              <a:buChar char="•"/>
            </a:pPr>
            <a:r>
              <a:rPr lang="en-US" sz="2000">
                <a:hlinkClick r:id="rId4"/>
              </a:rPr>
              <a:t>https://wave.webaim.org/</a:t>
            </a:r>
            <a:r>
              <a:rPr lang="en-US" sz="2000"/>
              <a:t> </a:t>
            </a:r>
          </a:p>
          <a:p>
            <a:pPr marL="285750" indent="-285750">
              <a:buFont typeface="Arial" panose="020B0604020202020204" pitchFamily="34" charset="0"/>
              <a:buChar char="•"/>
            </a:pPr>
            <a:endParaRPr lang="en-US" sz="2000"/>
          </a:p>
          <a:p>
            <a:pPr marL="285750" indent="-285750">
              <a:buFont typeface="Arial" panose="020B0604020202020204" pitchFamily="34" charset="0"/>
              <a:buChar char="•"/>
            </a:pPr>
            <a:r>
              <a:rPr lang="en-US" sz="2000"/>
              <a:t>Web interface version</a:t>
            </a:r>
          </a:p>
          <a:p>
            <a:pPr marL="285750" indent="-285750">
              <a:buFont typeface="Arial" panose="020B0604020202020204" pitchFamily="34" charset="0"/>
              <a:buChar char="•"/>
            </a:pPr>
            <a:endParaRPr lang="en-US" sz="2000"/>
          </a:p>
          <a:p>
            <a:pPr marL="285750" indent="-285750">
              <a:buFont typeface="Arial" panose="020B0604020202020204" pitchFamily="34" charset="0"/>
              <a:buChar char="•"/>
            </a:pPr>
            <a:r>
              <a:rPr lang="en-US" sz="2000"/>
              <a:t>Browser extensions</a:t>
            </a:r>
          </a:p>
          <a:p>
            <a:pPr marL="742950" lvl="1" indent="-285750">
              <a:buFont typeface="Arial" panose="020B0604020202020204" pitchFamily="34" charset="0"/>
              <a:buChar char="•"/>
            </a:pPr>
            <a:r>
              <a:rPr lang="en-US" sz="2000"/>
              <a:t>Firefox, Edge, Chrome</a:t>
            </a:r>
          </a:p>
          <a:p>
            <a:pPr marL="742950" lvl="1" indent="-285750">
              <a:buFont typeface="Arial" panose="020B0604020202020204" pitchFamily="34" charset="0"/>
              <a:buChar char="•"/>
            </a:pPr>
            <a:r>
              <a:rPr lang="en-US" sz="2000"/>
              <a:t>Works behind SSO</a:t>
            </a:r>
          </a:p>
          <a:p>
            <a:pPr marL="285750" indent="-285750">
              <a:buFont typeface="Arial" panose="020B0604020202020204" pitchFamily="34" charset="0"/>
              <a:buChar char="•"/>
            </a:pPr>
            <a:endParaRPr lang="en-US" sz="2000"/>
          </a:p>
        </p:txBody>
      </p:sp>
      <p:sp>
        <p:nvSpPr>
          <p:cNvPr id="3" name="Date Placeholder 2">
            <a:extLst>
              <a:ext uri="{FF2B5EF4-FFF2-40B4-BE49-F238E27FC236}">
                <a16:creationId xmlns:a16="http://schemas.microsoft.com/office/drawing/2014/main" id="{DC98E30C-DD5D-6549-8589-A217D6FBBF17}"/>
              </a:ext>
            </a:extLst>
          </p:cNvPr>
          <p:cNvSpPr>
            <a:spLocks noGrp="1"/>
          </p:cNvSpPr>
          <p:nvPr>
            <p:ph type="dt" sz="half" idx="10"/>
          </p:nvPr>
        </p:nvSpPr>
        <p:spPr/>
        <p:txBody>
          <a:bodyPr/>
          <a:lstStyle/>
          <a:p>
            <a:r>
              <a:rPr lang="en-GB"/>
              <a:t>26 June 2023</a:t>
            </a:r>
            <a:endParaRPr lang="en-US"/>
          </a:p>
        </p:txBody>
      </p:sp>
      <p:sp>
        <p:nvSpPr>
          <p:cNvPr id="4" name="Footer Placeholder 3">
            <a:extLst>
              <a:ext uri="{FF2B5EF4-FFF2-40B4-BE49-F238E27FC236}">
                <a16:creationId xmlns:a16="http://schemas.microsoft.com/office/drawing/2014/main" id="{417A0BE5-F933-8742-AF39-E8CECA60513D}"/>
              </a:ext>
            </a:extLst>
          </p:cNvPr>
          <p:cNvSpPr>
            <a:spLocks noGrp="1"/>
          </p:cNvSpPr>
          <p:nvPr>
            <p:ph type="ftr" sz="quarter" idx="11"/>
          </p:nvPr>
        </p:nvSpPr>
        <p:spPr/>
        <p:txBody>
          <a:bodyPr/>
          <a:lstStyle/>
          <a:p>
            <a:r>
              <a:rPr lang="en-US"/>
              <a:t>Cath Noble | Digital Accessibility Workshop</a:t>
            </a:r>
          </a:p>
        </p:txBody>
      </p:sp>
      <p:sp>
        <p:nvSpPr>
          <p:cNvPr id="7" name="Slide Number Placeholder 6">
            <a:extLst>
              <a:ext uri="{FF2B5EF4-FFF2-40B4-BE49-F238E27FC236}">
                <a16:creationId xmlns:a16="http://schemas.microsoft.com/office/drawing/2014/main" id="{9CFEFC14-6BC4-6E41-BE8B-B565E8E6C131}"/>
              </a:ext>
            </a:extLst>
          </p:cNvPr>
          <p:cNvSpPr>
            <a:spLocks noGrp="1"/>
          </p:cNvSpPr>
          <p:nvPr>
            <p:ph type="sldNum" sz="quarter" idx="12"/>
          </p:nvPr>
        </p:nvSpPr>
        <p:spPr/>
        <p:txBody>
          <a:bodyPr/>
          <a:lstStyle/>
          <a:p>
            <a:fld id="{5A5C786B-2158-F345-9864-C89DA87EF40D}" type="slidenum">
              <a:rPr lang="en-US" smtClean="0"/>
              <a:t>22</a:t>
            </a:fld>
            <a:endParaRPr lang="en-US"/>
          </a:p>
        </p:txBody>
      </p:sp>
    </p:spTree>
    <p:extLst>
      <p:ext uri="{BB962C8B-B14F-4D97-AF65-F5344CB8AC3E}">
        <p14:creationId xmlns:p14="http://schemas.microsoft.com/office/powerpoint/2010/main" val="7568294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B5915-7692-F145-8C0C-CB9F68A34E01}"/>
              </a:ext>
            </a:extLst>
          </p:cNvPr>
          <p:cNvSpPr>
            <a:spLocks noGrp="1"/>
          </p:cNvSpPr>
          <p:nvPr>
            <p:ph type="title"/>
          </p:nvPr>
        </p:nvSpPr>
        <p:spPr/>
        <p:txBody>
          <a:bodyPr/>
          <a:lstStyle/>
          <a:p>
            <a:r>
              <a:rPr lang="en-US"/>
              <a:t>Web Disability Simulator</a:t>
            </a:r>
          </a:p>
        </p:txBody>
      </p:sp>
      <p:sp>
        <p:nvSpPr>
          <p:cNvPr id="3" name="Content Placeholder 2">
            <a:extLst>
              <a:ext uri="{FF2B5EF4-FFF2-40B4-BE49-F238E27FC236}">
                <a16:creationId xmlns:a16="http://schemas.microsoft.com/office/drawing/2014/main" id="{ED471727-A899-7342-8B5D-FD7D16C44625}"/>
              </a:ext>
            </a:extLst>
          </p:cNvPr>
          <p:cNvSpPr>
            <a:spLocks noGrp="1"/>
          </p:cNvSpPr>
          <p:nvPr>
            <p:ph idx="1"/>
          </p:nvPr>
        </p:nvSpPr>
        <p:spPr/>
        <p:txBody>
          <a:bodyPr/>
          <a:lstStyle/>
          <a:p>
            <a:r>
              <a:rPr lang="en-US" dirty="0"/>
              <a:t>Web Disability Simulator: </a:t>
            </a:r>
            <a:r>
              <a:rPr lang="en-US" dirty="0">
                <a:hlinkClick r:id="rId3"/>
              </a:rPr>
              <a:t>Chrome browser extension</a:t>
            </a:r>
            <a:endParaRPr lang="en-US" dirty="0"/>
          </a:p>
          <a:p>
            <a:r>
              <a:rPr lang="en-GB" dirty="0"/>
              <a:t>Simulates how people with disabilities see the web.</a:t>
            </a:r>
          </a:p>
          <a:p>
            <a:r>
              <a:rPr lang="en-US" dirty="0"/>
              <a:t>Pointers to promote your understanding + techniques for text/design choices</a:t>
            </a:r>
          </a:p>
        </p:txBody>
      </p:sp>
      <p:pic>
        <p:nvPicPr>
          <p:cNvPr id="4" name="Picture 3" title="CERN homepage with colourblind simulation">
            <a:extLst>
              <a:ext uri="{FF2B5EF4-FFF2-40B4-BE49-F238E27FC236}">
                <a16:creationId xmlns:a16="http://schemas.microsoft.com/office/drawing/2014/main" id="{8E841E23-C2A8-3D45-B13B-5E451D084587}"/>
              </a:ext>
            </a:extLst>
          </p:cNvPr>
          <p:cNvPicPr>
            <a:picLocks noChangeAspect="1"/>
          </p:cNvPicPr>
          <p:nvPr/>
        </p:nvPicPr>
        <p:blipFill rotWithShape="1">
          <a:blip r:embed="rId4"/>
          <a:srcRect l="12283" t="3332" r="18316" b="16251"/>
          <a:stretch/>
        </p:blipFill>
        <p:spPr>
          <a:xfrm>
            <a:off x="3255308" y="4453524"/>
            <a:ext cx="2262514" cy="1638518"/>
          </a:xfrm>
          <a:prstGeom prst="rect">
            <a:avLst/>
          </a:prstGeom>
          <a:ln>
            <a:noFill/>
          </a:ln>
          <a:effectLst>
            <a:outerShdw blurRad="292100" dist="139700" dir="2700000" algn="tl" rotWithShape="0">
              <a:srgbClr val="333333">
                <a:alpha val="65000"/>
              </a:srgbClr>
            </a:outerShdw>
          </a:effectLst>
        </p:spPr>
      </p:pic>
      <p:pic>
        <p:nvPicPr>
          <p:cNvPr id="5" name="Content Placeholder 14" title="CERN homepage in original format">
            <a:extLst>
              <a:ext uri="{FF2B5EF4-FFF2-40B4-BE49-F238E27FC236}">
                <a16:creationId xmlns:a16="http://schemas.microsoft.com/office/drawing/2014/main" id="{288146AF-E6AF-3B4B-9E35-ACBEE87E786D}"/>
              </a:ext>
            </a:extLst>
          </p:cNvPr>
          <p:cNvPicPr>
            <a:picLocks noChangeAspect="1"/>
          </p:cNvPicPr>
          <p:nvPr/>
        </p:nvPicPr>
        <p:blipFill rotWithShape="1">
          <a:blip r:embed="rId5"/>
          <a:srcRect l="11487" t="5655" r="19356" b="15870"/>
          <a:stretch/>
        </p:blipFill>
        <p:spPr>
          <a:xfrm>
            <a:off x="419595" y="4453524"/>
            <a:ext cx="2310380" cy="1638518"/>
          </a:xfrm>
          <a:prstGeom prst="rect">
            <a:avLst/>
          </a:prstGeom>
          <a:ln>
            <a:noFill/>
          </a:ln>
          <a:effectLst>
            <a:outerShdw blurRad="292100" dist="139700" dir="2700000" algn="tl" rotWithShape="0">
              <a:srgbClr val="333333">
                <a:alpha val="65000"/>
              </a:srgbClr>
            </a:outerShdw>
          </a:effectLst>
        </p:spPr>
      </p:pic>
      <p:pic>
        <p:nvPicPr>
          <p:cNvPr id="7" name="Picture 6" title="CERN homepage with low contrast applied">
            <a:extLst>
              <a:ext uri="{FF2B5EF4-FFF2-40B4-BE49-F238E27FC236}">
                <a16:creationId xmlns:a16="http://schemas.microsoft.com/office/drawing/2014/main" id="{E9102D62-39B5-174F-BA8E-A97BFA76F749}"/>
              </a:ext>
            </a:extLst>
          </p:cNvPr>
          <p:cNvPicPr>
            <a:picLocks noChangeAspect="1"/>
          </p:cNvPicPr>
          <p:nvPr/>
        </p:nvPicPr>
        <p:blipFill rotWithShape="1">
          <a:blip r:embed="rId6"/>
          <a:srcRect l="7570" t="3259" b="6240"/>
          <a:stretch/>
        </p:blipFill>
        <p:spPr>
          <a:xfrm>
            <a:off x="5936427" y="4453524"/>
            <a:ext cx="2685059" cy="1643145"/>
          </a:xfrm>
          <a:prstGeom prst="rect">
            <a:avLst/>
          </a:prstGeom>
        </p:spPr>
      </p:pic>
      <p:pic>
        <p:nvPicPr>
          <p:cNvPr id="9" name="Picture 8" title="CERN homepage as viewed with tunnel vision">
            <a:extLst>
              <a:ext uri="{FF2B5EF4-FFF2-40B4-BE49-F238E27FC236}">
                <a16:creationId xmlns:a16="http://schemas.microsoft.com/office/drawing/2014/main" id="{CE161A59-1FA2-2344-8FBA-4BBD3AFDFED3}"/>
              </a:ext>
            </a:extLst>
          </p:cNvPr>
          <p:cNvPicPr>
            <a:picLocks noChangeAspect="1"/>
          </p:cNvPicPr>
          <p:nvPr/>
        </p:nvPicPr>
        <p:blipFill rotWithShape="1">
          <a:blip r:embed="rId7"/>
          <a:srcRect l="9163" t="5324" r="1010" b="5627"/>
          <a:stretch/>
        </p:blipFill>
        <p:spPr>
          <a:xfrm>
            <a:off x="9040091" y="4453524"/>
            <a:ext cx="2644551" cy="1638518"/>
          </a:xfrm>
          <a:prstGeom prst="rect">
            <a:avLst/>
          </a:prstGeom>
        </p:spPr>
      </p:pic>
      <p:sp>
        <p:nvSpPr>
          <p:cNvPr id="10" name="Date Placeholder 9">
            <a:extLst>
              <a:ext uri="{FF2B5EF4-FFF2-40B4-BE49-F238E27FC236}">
                <a16:creationId xmlns:a16="http://schemas.microsoft.com/office/drawing/2014/main" id="{E71D2F72-DFCE-0946-9501-42027F2C1CDE}"/>
              </a:ext>
            </a:extLst>
          </p:cNvPr>
          <p:cNvSpPr>
            <a:spLocks noGrp="1"/>
          </p:cNvSpPr>
          <p:nvPr>
            <p:ph type="dt" sz="half" idx="10"/>
          </p:nvPr>
        </p:nvSpPr>
        <p:spPr/>
        <p:txBody>
          <a:bodyPr/>
          <a:lstStyle/>
          <a:p>
            <a:r>
              <a:rPr lang="en-GB"/>
              <a:t>26 June 2023</a:t>
            </a:r>
            <a:endParaRPr lang="en-US"/>
          </a:p>
        </p:txBody>
      </p:sp>
      <p:sp>
        <p:nvSpPr>
          <p:cNvPr id="11" name="Footer Placeholder 10">
            <a:extLst>
              <a:ext uri="{FF2B5EF4-FFF2-40B4-BE49-F238E27FC236}">
                <a16:creationId xmlns:a16="http://schemas.microsoft.com/office/drawing/2014/main" id="{801BBE5F-E17C-0E43-B410-25B0BBAA00EF}"/>
              </a:ext>
            </a:extLst>
          </p:cNvPr>
          <p:cNvSpPr>
            <a:spLocks noGrp="1"/>
          </p:cNvSpPr>
          <p:nvPr>
            <p:ph type="ftr" sz="quarter" idx="11"/>
          </p:nvPr>
        </p:nvSpPr>
        <p:spPr/>
        <p:txBody>
          <a:bodyPr/>
          <a:lstStyle/>
          <a:p>
            <a:r>
              <a:rPr lang="en-US"/>
              <a:t>Cath Noble | Digital Accessibility Workshop</a:t>
            </a:r>
          </a:p>
        </p:txBody>
      </p:sp>
      <p:sp>
        <p:nvSpPr>
          <p:cNvPr id="12" name="Slide Number Placeholder 11">
            <a:extLst>
              <a:ext uri="{FF2B5EF4-FFF2-40B4-BE49-F238E27FC236}">
                <a16:creationId xmlns:a16="http://schemas.microsoft.com/office/drawing/2014/main" id="{E1EA69D1-30F0-2D47-9061-C7E51F512A4B}"/>
              </a:ext>
            </a:extLst>
          </p:cNvPr>
          <p:cNvSpPr>
            <a:spLocks noGrp="1"/>
          </p:cNvSpPr>
          <p:nvPr>
            <p:ph type="sldNum" sz="quarter" idx="12"/>
          </p:nvPr>
        </p:nvSpPr>
        <p:spPr/>
        <p:txBody>
          <a:bodyPr/>
          <a:lstStyle/>
          <a:p>
            <a:fld id="{5A5C786B-2158-F345-9864-C89DA87EF40D}" type="slidenum">
              <a:rPr lang="en-US" smtClean="0"/>
              <a:t>23</a:t>
            </a:fld>
            <a:endParaRPr lang="en-US"/>
          </a:p>
        </p:txBody>
      </p:sp>
    </p:spTree>
    <p:extLst>
      <p:ext uri="{BB962C8B-B14F-4D97-AF65-F5344CB8AC3E}">
        <p14:creationId xmlns:p14="http://schemas.microsoft.com/office/powerpoint/2010/main" val="36308819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56DB6-14EC-F84B-A35C-1B668B6D3C6E}"/>
              </a:ext>
            </a:extLst>
          </p:cNvPr>
          <p:cNvSpPr>
            <a:spLocks noGrp="1"/>
          </p:cNvSpPr>
          <p:nvPr>
            <p:ph type="title"/>
          </p:nvPr>
        </p:nvSpPr>
        <p:spPr/>
        <p:txBody>
          <a:bodyPr/>
          <a:lstStyle/>
          <a:p>
            <a:r>
              <a:rPr lang="en-US"/>
              <a:t>Accessibility Mindset - conclusion</a:t>
            </a:r>
          </a:p>
        </p:txBody>
      </p:sp>
      <p:sp>
        <p:nvSpPr>
          <p:cNvPr id="3" name="Content Placeholder 2">
            <a:extLst>
              <a:ext uri="{FF2B5EF4-FFF2-40B4-BE49-F238E27FC236}">
                <a16:creationId xmlns:a16="http://schemas.microsoft.com/office/drawing/2014/main" id="{76178547-CC9F-2749-8E90-1595F76BBE64}"/>
              </a:ext>
            </a:extLst>
          </p:cNvPr>
          <p:cNvSpPr>
            <a:spLocks noGrp="1"/>
          </p:cNvSpPr>
          <p:nvPr>
            <p:ph idx="1"/>
          </p:nvPr>
        </p:nvSpPr>
        <p:spPr>
          <a:xfrm>
            <a:off x="838199" y="1825625"/>
            <a:ext cx="10932887" cy="4351338"/>
          </a:xfrm>
        </p:spPr>
        <p:txBody>
          <a:bodyPr>
            <a:normAutofit/>
          </a:bodyPr>
          <a:lstStyle/>
          <a:p>
            <a:r>
              <a:rPr lang="en-US" dirty="0"/>
              <a:t>Invisible to you does not mean invisible to others. </a:t>
            </a:r>
          </a:p>
          <a:p>
            <a:endParaRPr lang="en-US" dirty="0"/>
          </a:p>
          <a:p>
            <a:r>
              <a:rPr lang="en-US" dirty="0"/>
              <a:t>Educate yourself to understand the impact of your design choices.</a:t>
            </a:r>
          </a:p>
          <a:p>
            <a:endParaRPr lang="en-US" dirty="0"/>
          </a:p>
          <a:p>
            <a:r>
              <a:rPr lang="en-US" dirty="0"/>
              <a:t>Do what you can. A little tweak can go a long way for those that need it.</a:t>
            </a:r>
          </a:p>
          <a:p>
            <a:endParaRPr lang="en-US" dirty="0"/>
          </a:p>
          <a:p>
            <a:r>
              <a:rPr lang="en-US" dirty="0"/>
              <a:t>Start now! </a:t>
            </a:r>
          </a:p>
        </p:txBody>
      </p:sp>
      <p:sp>
        <p:nvSpPr>
          <p:cNvPr id="4" name="Date Placeholder 3">
            <a:extLst>
              <a:ext uri="{FF2B5EF4-FFF2-40B4-BE49-F238E27FC236}">
                <a16:creationId xmlns:a16="http://schemas.microsoft.com/office/drawing/2014/main" id="{12825E7C-0CF3-9B44-B8AA-F63B09BEC487}"/>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46B45879-9A8D-3843-9D7A-C1816C40C880}"/>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9AC17290-C680-604F-BEAA-540AD9F2CCD5}"/>
              </a:ext>
            </a:extLst>
          </p:cNvPr>
          <p:cNvSpPr>
            <a:spLocks noGrp="1"/>
          </p:cNvSpPr>
          <p:nvPr>
            <p:ph type="sldNum" sz="quarter" idx="12"/>
          </p:nvPr>
        </p:nvSpPr>
        <p:spPr/>
        <p:txBody>
          <a:bodyPr/>
          <a:lstStyle/>
          <a:p>
            <a:fld id="{5A5C786B-2158-F345-9864-C89DA87EF40D}" type="slidenum">
              <a:rPr lang="en-US" smtClean="0"/>
              <a:t>24</a:t>
            </a:fld>
            <a:endParaRPr lang="en-US"/>
          </a:p>
        </p:txBody>
      </p:sp>
    </p:spTree>
    <p:extLst>
      <p:ext uri="{BB962C8B-B14F-4D97-AF65-F5344CB8AC3E}">
        <p14:creationId xmlns:p14="http://schemas.microsoft.com/office/powerpoint/2010/main" val="2772026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C91F0-1B07-CD4B-B49A-3111FF12284D}"/>
              </a:ext>
            </a:extLst>
          </p:cNvPr>
          <p:cNvSpPr>
            <a:spLocks noGrp="1"/>
          </p:cNvSpPr>
          <p:nvPr>
            <p:ph type="title"/>
          </p:nvPr>
        </p:nvSpPr>
        <p:spPr/>
        <p:txBody>
          <a:bodyPr/>
          <a:lstStyle/>
          <a:p>
            <a:r>
              <a:rPr lang="en-US" dirty="0"/>
              <a:t>Annex 1: Articles and tips</a:t>
            </a:r>
          </a:p>
        </p:txBody>
      </p:sp>
      <p:sp>
        <p:nvSpPr>
          <p:cNvPr id="3" name="Content Placeholder 2">
            <a:extLst>
              <a:ext uri="{FF2B5EF4-FFF2-40B4-BE49-F238E27FC236}">
                <a16:creationId xmlns:a16="http://schemas.microsoft.com/office/drawing/2014/main" id="{270FF8CB-FD5D-F74D-9812-0D4139278B00}"/>
              </a:ext>
            </a:extLst>
          </p:cNvPr>
          <p:cNvSpPr>
            <a:spLocks noGrp="1"/>
          </p:cNvSpPr>
          <p:nvPr>
            <p:ph idx="1"/>
          </p:nvPr>
        </p:nvSpPr>
        <p:spPr/>
        <p:txBody>
          <a:bodyPr>
            <a:normAutofit fontScale="70000" lnSpcReduction="20000"/>
          </a:bodyPr>
          <a:lstStyle/>
          <a:p>
            <a:r>
              <a:rPr lang="en-US" b="1" dirty="0" err="1"/>
              <a:t>WebAim</a:t>
            </a:r>
            <a:r>
              <a:rPr lang="en-US" dirty="0"/>
              <a:t>: articles, resources, tools…</a:t>
            </a:r>
          </a:p>
          <a:p>
            <a:pPr lvl="1"/>
            <a:r>
              <a:rPr lang="en-US" dirty="0">
                <a:hlinkClick r:id="rId3"/>
              </a:rPr>
              <a:t>https://webaim.org/</a:t>
            </a:r>
            <a:endParaRPr lang="en-US" dirty="0"/>
          </a:p>
          <a:p>
            <a:pPr lvl="1"/>
            <a:r>
              <a:rPr lang="en-US" dirty="0">
                <a:hlinkClick r:id="rId4"/>
              </a:rPr>
              <a:t>https://webaim.org/articles/userperspective/</a:t>
            </a:r>
            <a:r>
              <a:rPr lang="en-US" dirty="0"/>
              <a:t> </a:t>
            </a:r>
          </a:p>
          <a:p>
            <a:r>
              <a:rPr lang="en-US" b="1" dirty="0"/>
              <a:t>WAI</a:t>
            </a:r>
            <a:r>
              <a:rPr lang="en-US" dirty="0"/>
              <a:t>:</a:t>
            </a:r>
          </a:p>
          <a:p>
            <a:pPr lvl="1"/>
            <a:r>
              <a:rPr lang="en-US" dirty="0"/>
              <a:t> </a:t>
            </a:r>
            <a:r>
              <a:rPr lang="en-US" dirty="0">
                <a:hlinkClick r:id="rId5"/>
              </a:rPr>
              <a:t>https://www.w3.org/WAI/tutorials/</a:t>
            </a:r>
            <a:endParaRPr lang="en-US" dirty="0"/>
          </a:p>
          <a:p>
            <a:r>
              <a:rPr lang="en-US" b="1" dirty="0"/>
              <a:t>Specifics</a:t>
            </a:r>
          </a:p>
          <a:p>
            <a:pPr lvl="1"/>
            <a:r>
              <a:rPr lang="en-US" dirty="0"/>
              <a:t>Avoid using ‘Click Here” – appropriate labelling for links (focus on destination, not on the action)</a:t>
            </a:r>
          </a:p>
          <a:p>
            <a:pPr lvl="2"/>
            <a:r>
              <a:rPr lang="en-US" dirty="0">
                <a:hlinkClick r:id="rId6"/>
              </a:rPr>
              <a:t>https://www.lamar.edu/web-communication/resources/avoid-using-click-here.html</a:t>
            </a:r>
            <a:r>
              <a:rPr lang="en-US" dirty="0"/>
              <a:t> </a:t>
            </a:r>
          </a:p>
          <a:p>
            <a:pPr lvl="1"/>
            <a:r>
              <a:rPr lang="en-US" dirty="0"/>
              <a:t>Designing for red/green </a:t>
            </a:r>
            <a:r>
              <a:rPr lang="en-US" dirty="0" err="1"/>
              <a:t>colourblindess</a:t>
            </a:r>
            <a:endParaRPr lang="en-US" dirty="0"/>
          </a:p>
          <a:p>
            <a:pPr lvl="2"/>
            <a:r>
              <a:rPr lang="en-US" dirty="0">
                <a:hlinkClick r:id="rId7"/>
              </a:rPr>
              <a:t>https://visualisingdata.com/2019/08/five-ways-to-design-for-red-green-colour-blindness/</a:t>
            </a:r>
            <a:r>
              <a:rPr lang="en-US" dirty="0"/>
              <a:t> </a:t>
            </a:r>
          </a:p>
          <a:p>
            <a:r>
              <a:rPr lang="en-US" b="1" dirty="0" err="1"/>
              <a:t>WebAIM</a:t>
            </a:r>
            <a:r>
              <a:rPr lang="en-US" b="1" dirty="0"/>
              <a:t> Million</a:t>
            </a:r>
            <a:r>
              <a:rPr lang="en-US" dirty="0"/>
              <a:t>: </a:t>
            </a:r>
            <a:r>
              <a:rPr lang="en-GB" dirty="0"/>
              <a:t>2023 report on the accessibility of the top 1,000,000 home pages</a:t>
            </a:r>
          </a:p>
          <a:p>
            <a:pPr lvl="1"/>
            <a:r>
              <a:rPr lang="en-US" dirty="0">
                <a:hlinkClick r:id="rId8"/>
              </a:rPr>
              <a:t>https://webaim.org/projects/million/</a:t>
            </a:r>
            <a:r>
              <a:rPr lang="en-US" dirty="0"/>
              <a:t> </a:t>
            </a:r>
          </a:p>
          <a:p>
            <a:r>
              <a:rPr lang="en-US" dirty="0"/>
              <a:t>Including an </a:t>
            </a:r>
            <a:r>
              <a:rPr lang="en-US" b="1" dirty="0"/>
              <a:t>Accessibility Statement</a:t>
            </a:r>
          </a:p>
          <a:p>
            <a:pPr lvl="1"/>
            <a:r>
              <a:rPr lang="en-US" dirty="0"/>
              <a:t>WAI’s “Developing an Accessibility Statement” </a:t>
            </a:r>
          </a:p>
          <a:p>
            <a:pPr lvl="1"/>
            <a:r>
              <a:rPr lang="en-US" dirty="0">
                <a:hlinkClick r:id="rId9"/>
              </a:rPr>
              <a:t>https://www.w3.org/WAI/planning/statements/</a:t>
            </a:r>
            <a:r>
              <a:rPr lang="en-US" dirty="0"/>
              <a:t> </a:t>
            </a:r>
          </a:p>
          <a:p>
            <a:endParaRPr lang="en-US" dirty="0"/>
          </a:p>
        </p:txBody>
      </p:sp>
      <p:sp>
        <p:nvSpPr>
          <p:cNvPr id="4" name="Date Placeholder 3">
            <a:extLst>
              <a:ext uri="{FF2B5EF4-FFF2-40B4-BE49-F238E27FC236}">
                <a16:creationId xmlns:a16="http://schemas.microsoft.com/office/drawing/2014/main" id="{8223C806-4BA4-894C-8C2F-EEB7E70040FB}"/>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3612DCE1-7FB7-2240-92D9-9F3CE243B55A}"/>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E0BD1EEF-0AC8-0F40-8235-C8D4E876E08A}"/>
              </a:ext>
            </a:extLst>
          </p:cNvPr>
          <p:cNvSpPr>
            <a:spLocks noGrp="1"/>
          </p:cNvSpPr>
          <p:nvPr>
            <p:ph type="sldNum" sz="quarter" idx="12"/>
          </p:nvPr>
        </p:nvSpPr>
        <p:spPr/>
        <p:txBody>
          <a:bodyPr/>
          <a:lstStyle/>
          <a:p>
            <a:fld id="{5A5C786B-2158-F345-9864-C89DA87EF40D}" type="slidenum">
              <a:rPr lang="en-US" smtClean="0"/>
              <a:t>25</a:t>
            </a:fld>
            <a:endParaRPr lang="en-US"/>
          </a:p>
        </p:txBody>
      </p:sp>
    </p:spTree>
    <p:extLst>
      <p:ext uri="{BB962C8B-B14F-4D97-AF65-F5344CB8AC3E}">
        <p14:creationId xmlns:p14="http://schemas.microsoft.com/office/powerpoint/2010/main" val="539910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8241E-308C-0C46-A9A4-8C7A7E64A72C}"/>
              </a:ext>
            </a:extLst>
          </p:cNvPr>
          <p:cNvSpPr>
            <a:spLocks noGrp="1"/>
          </p:cNvSpPr>
          <p:nvPr>
            <p:ph type="title"/>
          </p:nvPr>
        </p:nvSpPr>
        <p:spPr/>
        <p:txBody>
          <a:bodyPr/>
          <a:lstStyle/>
          <a:p>
            <a:r>
              <a:rPr lang="en-US" dirty="0"/>
              <a:t>Annex 2: Tools (for starters)</a:t>
            </a:r>
          </a:p>
        </p:txBody>
      </p:sp>
      <p:sp>
        <p:nvSpPr>
          <p:cNvPr id="17" name="Content Placeholder 16">
            <a:extLst>
              <a:ext uri="{FF2B5EF4-FFF2-40B4-BE49-F238E27FC236}">
                <a16:creationId xmlns:a16="http://schemas.microsoft.com/office/drawing/2014/main" id="{A90D8E40-D09B-0E42-B8A7-16093CE76168}"/>
              </a:ext>
            </a:extLst>
          </p:cNvPr>
          <p:cNvSpPr>
            <a:spLocks noGrp="1"/>
          </p:cNvSpPr>
          <p:nvPr>
            <p:ph idx="1"/>
          </p:nvPr>
        </p:nvSpPr>
        <p:spPr/>
        <p:txBody>
          <a:bodyPr>
            <a:normAutofit lnSpcReduction="10000"/>
          </a:bodyPr>
          <a:lstStyle/>
          <a:p>
            <a:r>
              <a:rPr lang="en-US" b="1"/>
              <a:t>WAVE</a:t>
            </a:r>
            <a:r>
              <a:rPr lang="en-US"/>
              <a:t>: Automated evaluation to highlight and resolve issues</a:t>
            </a:r>
          </a:p>
          <a:p>
            <a:pPr lvl="1"/>
            <a:r>
              <a:rPr lang="en-US">
                <a:hlinkClick r:id="rId2"/>
              </a:rPr>
              <a:t>https://wave.webaim.org/</a:t>
            </a:r>
            <a:r>
              <a:rPr lang="en-US"/>
              <a:t> </a:t>
            </a:r>
          </a:p>
          <a:p>
            <a:r>
              <a:rPr lang="en-US" b="1"/>
              <a:t>Firefox: </a:t>
            </a:r>
            <a:r>
              <a:rPr lang="en-US"/>
              <a:t>(right click/Inspect Accessibility… or via menu/More Tools…)</a:t>
            </a:r>
          </a:p>
          <a:p>
            <a:r>
              <a:rPr lang="en-US" b="1"/>
              <a:t>WebAIM resources</a:t>
            </a:r>
            <a:r>
              <a:rPr lang="en-US"/>
              <a:t>: Checklists, tools</a:t>
            </a:r>
          </a:p>
          <a:p>
            <a:pPr lvl="1"/>
            <a:r>
              <a:rPr lang="en-US">
                <a:hlinkClick r:id="rId3"/>
              </a:rPr>
              <a:t>https://webaim.org/resources/</a:t>
            </a:r>
            <a:r>
              <a:rPr lang="en-US"/>
              <a:t> </a:t>
            </a:r>
          </a:p>
          <a:p>
            <a:r>
              <a:rPr lang="en-US" b="1"/>
              <a:t>Web Disability Simulator </a:t>
            </a:r>
            <a:r>
              <a:rPr lang="en-US"/>
              <a:t>(Chrome browser extension)</a:t>
            </a:r>
          </a:p>
          <a:p>
            <a:pPr lvl="1"/>
            <a:r>
              <a:rPr lang="en-US">
                <a:hlinkClick r:id="rId4"/>
              </a:rPr>
              <a:t>https://chrome.google.com/webstore/detail/web-disability-simulator/olioanlbgbpmdlgjnnampnnlohigkjla</a:t>
            </a:r>
            <a:r>
              <a:rPr lang="en-US"/>
              <a:t> </a:t>
            </a:r>
          </a:p>
          <a:p>
            <a:r>
              <a:rPr lang="en-US" b="1"/>
              <a:t>Accessible </a:t>
            </a:r>
            <a:r>
              <a:rPr lang="en-US" b="1" err="1"/>
              <a:t>Colour</a:t>
            </a:r>
            <a:r>
              <a:rPr lang="en-US"/>
              <a:t> palette generator</a:t>
            </a:r>
          </a:p>
          <a:p>
            <a:pPr lvl="1"/>
            <a:r>
              <a:rPr lang="en-US">
                <a:hlinkClick r:id="rId5"/>
              </a:rPr>
              <a:t>https://venngage.com/tools/accessible-color-palette-generator</a:t>
            </a:r>
            <a:r>
              <a:rPr lang="en-US"/>
              <a:t> </a:t>
            </a:r>
          </a:p>
        </p:txBody>
      </p:sp>
      <p:sp>
        <p:nvSpPr>
          <p:cNvPr id="3" name="Date Placeholder 2">
            <a:extLst>
              <a:ext uri="{FF2B5EF4-FFF2-40B4-BE49-F238E27FC236}">
                <a16:creationId xmlns:a16="http://schemas.microsoft.com/office/drawing/2014/main" id="{E1DEC513-C308-2E41-BC0D-F14B67696A2B}"/>
              </a:ext>
            </a:extLst>
          </p:cNvPr>
          <p:cNvSpPr>
            <a:spLocks noGrp="1"/>
          </p:cNvSpPr>
          <p:nvPr>
            <p:ph type="dt" sz="half" idx="10"/>
          </p:nvPr>
        </p:nvSpPr>
        <p:spPr/>
        <p:txBody>
          <a:bodyPr/>
          <a:lstStyle/>
          <a:p>
            <a:r>
              <a:rPr lang="en-GB"/>
              <a:t>26 June 2023</a:t>
            </a:r>
            <a:endParaRPr lang="en-US"/>
          </a:p>
        </p:txBody>
      </p:sp>
      <p:sp>
        <p:nvSpPr>
          <p:cNvPr id="4" name="Footer Placeholder 3">
            <a:extLst>
              <a:ext uri="{FF2B5EF4-FFF2-40B4-BE49-F238E27FC236}">
                <a16:creationId xmlns:a16="http://schemas.microsoft.com/office/drawing/2014/main" id="{8637AAD2-DCF1-7546-8544-BCCF5597345E}"/>
              </a:ext>
            </a:extLst>
          </p:cNvPr>
          <p:cNvSpPr>
            <a:spLocks noGrp="1"/>
          </p:cNvSpPr>
          <p:nvPr>
            <p:ph type="ftr" sz="quarter" idx="11"/>
          </p:nvPr>
        </p:nvSpPr>
        <p:spPr/>
        <p:txBody>
          <a:bodyPr/>
          <a:lstStyle/>
          <a:p>
            <a:r>
              <a:rPr lang="en-US"/>
              <a:t>Cath Noble | Digital Accessibility Workshop</a:t>
            </a:r>
          </a:p>
        </p:txBody>
      </p:sp>
      <p:sp>
        <p:nvSpPr>
          <p:cNvPr id="5" name="Slide Number Placeholder 4">
            <a:extLst>
              <a:ext uri="{FF2B5EF4-FFF2-40B4-BE49-F238E27FC236}">
                <a16:creationId xmlns:a16="http://schemas.microsoft.com/office/drawing/2014/main" id="{5A3935F8-27C9-F545-A884-FCACE10FD282}"/>
              </a:ext>
            </a:extLst>
          </p:cNvPr>
          <p:cNvSpPr>
            <a:spLocks noGrp="1"/>
          </p:cNvSpPr>
          <p:nvPr>
            <p:ph type="sldNum" sz="quarter" idx="12"/>
          </p:nvPr>
        </p:nvSpPr>
        <p:spPr/>
        <p:txBody>
          <a:bodyPr/>
          <a:lstStyle/>
          <a:p>
            <a:fld id="{5A5C786B-2158-F345-9864-C89DA87EF40D}" type="slidenum">
              <a:rPr lang="en-US" smtClean="0"/>
              <a:t>26</a:t>
            </a:fld>
            <a:endParaRPr lang="en-US"/>
          </a:p>
        </p:txBody>
      </p:sp>
    </p:spTree>
    <p:extLst>
      <p:ext uri="{BB962C8B-B14F-4D97-AF65-F5344CB8AC3E}">
        <p14:creationId xmlns:p14="http://schemas.microsoft.com/office/powerpoint/2010/main" val="2528438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5B0E4CA-7E36-2D46-B3C9-FEAC8E91EA24}"/>
              </a:ext>
            </a:extLst>
          </p:cNvPr>
          <p:cNvSpPr>
            <a:spLocks noGrp="1"/>
          </p:cNvSpPr>
          <p:nvPr>
            <p:ph type="dt" sz="half" idx="10"/>
          </p:nvPr>
        </p:nvSpPr>
        <p:spPr/>
        <p:txBody>
          <a:bodyPr/>
          <a:lstStyle/>
          <a:p>
            <a:r>
              <a:rPr lang="en-GB"/>
              <a:t>26 June 2023</a:t>
            </a:r>
            <a:endParaRPr lang="en-US" dirty="0"/>
          </a:p>
        </p:txBody>
      </p:sp>
      <p:sp>
        <p:nvSpPr>
          <p:cNvPr id="6" name="Footer Placeholder 5">
            <a:extLst>
              <a:ext uri="{FF2B5EF4-FFF2-40B4-BE49-F238E27FC236}">
                <a16:creationId xmlns:a16="http://schemas.microsoft.com/office/drawing/2014/main" id="{188904C4-264A-B14D-8B3A-F3CFCBAB17FB}"/>
              </a:ext>
            </a:extLst>
          </p:cNvPr>
          <p:cNvSpPr>
            <a:spLocks noGrp="1"/>
          </p:cNvSpPr>
          <p:nvPr>
            <p:ph type="ftr" sz="quarter" idx="11"/>
          </p:nvPr>
        </p:nvSpPr>
        <p:spPr/>
        <p:txBody>
          <a:bodyPr/>
          <a:lstStyle/>
          <a:p>
            <a:r>
              <a:rPr lang="en-US" dirty="0"/>
              <a:t>Cath Noble | Digital Accessibility Workshop</a:t>
            </a:r>
          </a:p>
        </p:txBody>
      </p:sp>
      <p:pic>
        <p:nvPicPr>
          <p:cNvPr id="5" name="Picture 4" descr="From https://inclusive.microsoft.design/tools-and-activities/Inclusive101Guidebook.pdf " title="Different types of impairment, touch, see, hear, speak">
            <a:extLst>
              <a:ext uri="{FF2B5EF4-FFF2-40B4-BE49-F238E27FC236}">
                <a16:creationId xmlns:a16="http://schemas.microsoft.com/office/drawing/2014/main" id="{C6FE2C2E-EE7B-BF48-91EC-95A7DE083DBC}"/>
              </a:ext>
            </a:extLst>
          </p:cNvPr>
          <p:cNvPicPr>
            <a:picLocks noChangeAspect="1"/>
          </p:cNvPicPr>
          <p:nvPr/>
        </p:nvPicPr>
        <p:blipFill>
          <a:blip r:embed="rId3"/>
          <a:stretch>
            <a:fillRect/>
          </a:stretch>
        </p:blipFill>
        <p:spPr>
          <a:xfrm>
            <a:off x="7834314" y="0"/>
            <a:ext cx="4038600" cy="6858000"/>
          </a:xfrm>
          <a:prstGeom prst="rect">
            <a:avLst/>
          </a:prstGeom>
        </p:spPr>
      </p:pic>
      <p:sp>
        <p:nvSpPr>
          <p:cNvPr id="7" name="Slide Number Placeholder 6">
            <a:extLst>
              <a:ext uri="{FF2B5EF4-FFF2-40B4-BE49-F238E27FC236}">
                <a16:creationId xmlns:a16="http://schemas.microsoft.com/office/drawing/2014/main" id="{3C891B34-230D-6447-B54B-ADE78951D95C}"/>
              </a:ext>
            </a:extLst>
          </p:cNvPr>
          <p:cNvSpPr>
            <a:spLocks noGrp="1"/>
          </p:cNvSpPr>
          <p:nvPr>
            <p:ph type="sldNum" sz="quarter" idx="12"/>
          </p:nvPr>
        </p:nvSpPr>
        <p:spPr/>
        <p:txBody>
          <a:bodyPr/>
          <a:lstStyle/>
          <a:p>
            <a:fld id="{5A5C786B-2158-F345-9864-C89DA87EF40D}" type="slidenum">
              <a:rPr lang="en-US" smtClean="0"/>
              <a:t>4</a:t>
            </a:fld>
            <a:endParaRPr lang="en-US" dirty="0"/>
          </a:p>
        </p:txBody>
      </p:sp>
      <p:sp>
        <p:nvSpPr>
          <p:cNvPr id="3" name="Content Placeholder 2">
            <a:extLst>
              <a:ext uri="{FF2B5EF4-FFF2-40B4-BE49-F238E27FC236}">
                <a16:creationId xmlns:a16="http://schemas.microsoft.com/office/drawing/2014/main" id="{56B40AEB-EF07-4642-99BE-38F0024D2354}"/>
              </a:ext>
            </a:extLst>
          </p:cNvPr>
          <p:cNvSpPr>
            <a:spLocks noGrp="1"/>
          </p:cNvSpPr>
          <p:nvPr>
            <p:ph idx="1"/>
          </p:nvPr>
        </p:nvSpPr>
        <p:spPr>
          <a:xfrm>
            <a:off x="765403" y="1690688"/>
            <a:ext cx="7134225" cy="4785240"/>
          </a:xfrm>
        </p:spPr>
        <p:txBody>
          <a:bodyPr>
            <a:normAutofit/>
          </a:bodyPr>
          <a:lstStyle/>
          <a:p>
            <a:r>
              <a:rPr lang="en-US" dirty="0"/>
              <a:t>Impairment can manifest in many different ways.</a:t>
            </a:r>
          </a:p>
          <a:p>
            <a:pPr lvl="1"/>
            <a:r>
              <a:rPr lang="en-US" dirty="0"/>
              <a:t>Visual | Auditory | Motor | Cognitive</a:t>
            </a:r>
          </a:p>
          <a:p>
            <a:pPr lvl="1"/>
            <a:r>
              <a:rPr lang="en-US" dirty="0"/>
              <a:t>Permanent | Temporary | Situational</a:t>
            </a:r>
          </a:p>
          <a:p>
            <a:pPr lvl="1"/>
            <a:r>
              <a:rPr lang="en-US" dirty="0"/>
              <a:t>Wide range of severities – mild to extreme</a:t>
            </a:r>
          </a:p>
          <a:p>
            <a:r>
              <a:rPr lang="en-US" dirty="0"/>
              <a:t>~ 1.3 billion people have a disability or impairment worldwide. </a:t>
            </a:r>
          </a:p>
          <a:p>
            <a:pPr lvl="1"/>
            <a:r>
              <a:rPr lang="en-US" dirty="0">
                <a:hlinkClick r:id="rId4"/>
              </a:rPr>
              <a:t>16% of world’s population</a:t>
            </a:r>
            <a:r>
              <a:rPr lang="en-US" dirty="0"/>
              <a:t>, 1 in 6.</a:t>
            </a:r>
            <a:endParaRPr lang="en-US" baseline="30000" dirty="0"/>
          </a:p>
          <a:p>
            <a:r>
              <a:rPr lang="en-US" dirty="0"/>
              <a:t>Impairments happen to EVERYONE</a:t>
            </a:r>
          </a:p>
        </p:txBody>
      </p:sp>
      <p:sp>
        <p:nvSpPr>
          <p:cNvPr id="2" name="Title 1">
            <a:extLst>
              <a:ext uri="{FF2B5EF4-FFF2-40B4-BE49-F238E27FC236}">
                <a16:creationId xmlns:a16="http://schemas.microsoft.com/office/drawing/2014/main" id="{7F3923DF-4DE0-E142-8D01-6C7067F28C7B}"/>
              </a:ext>
            </a:extLst>
          </p:cNvPr>
          <p:cNvSpPr>
            <a:spLocks noGrp="1"/>
          </p:cNvSpPr>
          <p:nvPr>
            <p:ph type="title"/>
          </p:nvPr>
        </p:nvSpPr>
        <p:spPr/>
        <p:txBody>
          <a:bodyPr/>
          <a:lstStyle/>
          <a:p>
            <a:r>
              <a:rPr lang="en-US" dirty="0"/>
              <a:t>What is Impairment?</a:t>
            </a:r>
          </a:p>
        </p:txBody>
      </p:sp>
      <p:sp>
        <p:nvSpPr>
          <p:cNvPr id="8" name="TextBox 7">
            <a:extLst>
              <a:ext uri="{FF2B5EF4-FFF2-40B4-BE49-F238E27FC236}">
                <a16:creationId xmlns:a16="http://schemas.microsoft.com/office/drawing/2014/main" id="{6D24086A-7917-5346-9563-B92C62E179E9}"/>
              </a:ext>
            </a:extLst>
          </p:cNvPr>
          <p:cNvSpPr txBox="1"/>
          <p:nvPr/>
        </p:nvSpPr>
        <p:spPr>
          <a:xfrm>
            <a:off x="2703444" y="5958215"/>
            <a:ext cx="7318642" cy="261610"/>
          </a:xfrm>
          <a:prstGeom prst="rect">
            <a:avLst/>
          </a:prstGeom>
          <a:noFill/>
        </p:spPr>
        <p:txBody>
          <a:bodyPr wrap="square" rtlCol="0">
            <a:spAutoFit/>
          </a:bodyPr>
          <a:lstStyle/>
          <a:p>
            <a:r>
              <a:rPr lang="en-GB" sz="1100" dirty="0"/>
              <a:t>Image from </a:t>
            </a:r>
            <a:r>
              <a:rPr lang="en-GB" sz="1100" dirty="0">
                <a:hlinkClick r:id="rId5"/>
              </a:rPr>
              <a:t>https://inclusive.microsoft.design/tools-and-activities/Inclusive101Guidebook.pdf</a:t>
            </a:r>
            <a:r>
              <a:rPr lang="en-GB" sz="1100" dirty="0"/>
              <a:t>  </a:t>
            </a:r>
          </a:p>
        </p:txBody>
      </p:sp>
    </p:spTree>
    <p:extLst>
      <p:ext uri="{BB962C8B-B14F-4D97-AF65-F5344CB8AC3E}">
        <p14:creationId xmlns:p14="http://schemas.microsoft.com/office/powerpoint/2010/main" val="748765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881BA-32F4-CA46-B059-8507F2111EF1}"/>
              </a:ext>
            </a:extLst>
          </p:cNvPr>
          <p:cNvSpPr>
            <a:spLocks noGrp="1"/>
          </p:cNvSpPr>
          <p:nvPr>
            <p:ph type="title"/>
          </p:nvPr>
        </p:nvSpPr>
        <p:spPr/>
        <p:txBody>
          <a:bodyPr/>
          <a:lstStyle/>
          <a:p>
            <a:r>
              <a:rPr lang="en-US" dirty="0"/>
              <a:t>What is Digital Accessibility</a:t>
            </a:r>
          </a:p>
        </p:txBody>
      </p:sp>
      <p:sp>
        <p:nvSpPr>
          <p:cNvPr id="3" name="Content Placeholder 2">
            <a:extLst>
              <a:ext uri="{FF2B5EF4-FFF2-40B4-BE49-F238E27FC236}">
                <a16:creationId xmlns:a16="http://schemas.microsoft.com/office/drawing/2014/main" id="{B2AF2968-F108-8A42-8242-BDF5A68B0D3E}"/>
              </a:ext>
            </a:extLst>
          </p:cNvPr>
          <p:cNvSpPr>
            <a:spLocks noGrp="1"/>
          </p:cNvSpPr>
          <p:nvPr>
            <p:ph idx="1"/>
          </p:nvPr>
        </p:nvSpPr>
        <p:spPr/>
        <p:txBody>
          <a:bodyPr>
            <a:normAutofit/>
          </a:bodyPr>
          <a:lstStyle/>
          <a:p>
            <a:r>
              <a:rPr lang="en-US" dirty="0"/>
              <a:t>Web Accessibility Initiative </a:t>
            </a:r>
            <a:r>
              <a:rPr lang="en-US" dirty="0">
                <a:hlinkClick r:id="rId3"/>
              </a:rPr>
              <a:t>(WAI) definition</a:t>
            </a:r>
            <a:r>
              <a:rPr lang="en-US" dirty="0"/>
              <a:t> underpinning the </a:t>
            </a:r>
            <a:br>
              <a:rPr lang="en-US" dirty="0"/>
            </a:br>
            <a:r>
              <a:rPr lang="en-US" dirty="0">
                <a:hlinkClick r:id="rId4"/>
              </a:rPr>
              <a:t>Web Content Accessibility Guidelines </a:t>
            </a:r>
            <a:r>
              <a:rPr lang="en-US" dirty="0"/>
              <a:t>(WCAG)</a:t>
            </a:r>
            <a:endParaRPr lang="en-US" baseline="30000" dirty="0"/>
          </a:p>
          <a:p>
            <a:pPr marL="0" indent="0">
              <a:buNone/>
            </a:pPr>
            <a:endParaRPr lang="en-US" dirty="0"/>
          </a:p>
          <a:p>
            <a:pPr marL="457200" lvl="1" indent="0">
              <a:buNone/>
            </a:pPr>
            <a:r>
              <a:rPr lang="en-US" b="1" dirty="0"/>
              <a:t>“Web accessibility means that websites, tools, and technologies are designed and developed so that people with disabilities can use them. </a:t>
            </a:r>
          </a:p>
          <a:p>
            <a:pPr marL="457200" lvl="1" indent="0">
              <a:buNone/>
            </a:pPr>
            <a:r>
              <a:rPr lang="en-US" b="1" dirty="0"/>
              <a:t>More specifically, people can; perceive, understand, navigate, […] interact with the Web, [and] contribute to the Web”</a:t>
            </a:r>
          </a:p>
          <a:p>
            <a:pPr marL="0" indent="0">
              <a:buNone/>
            </a:pPr>
            <a:endParaRPr lang="en-US" dirty="0"/>
          </a:p>
          <a:p>
            <a:r>
              <a:rPr lang="en-GB" b="1" dirty="0"/>
              <a:t>Lower the digital barriers that hinder access to your content</a:t>
            </a:r>
            <a:r>
              <a:rPr lang="en-GB" dirty="0"/>
              <a:t>.</a:t>
            </a:r>
          </a:p>
        </p:txBody>
      </p:sp>
      <p:sp>
        <p:nvSpPr>
          <p:cNvPr id="5" name="Date Placeholder 4">
            <a:extLst>
              <a:ext uri="{FF2B5EF4-FFF2-40B4-BE49-F238E27FC236}">
                <a16:creationId xmlns:a16="http://schemas.microsoft.com/office/drawing/2014/main" id="{8ACACA01-0C38-7C42-BB46-3515BF9EDD25}"/>
              </a:ext>
            </a:extLst>
          </p:cNvPr>
          <p:cNvSpPr>
            <a:spLocks noGrp="1"/>
          </p:cNvSpPr>
          <p:nvPr>
            <p:ph type="dt" sz="half" idx="10"/>
          </p:nvPr>
        </p:nvSpPr>
        <p:spPr/>
        <p:txBody>
          <a:bodyPr/>
          <a:lstStyle/>
          <a:p>
            <a:r>
              <a:rPr lang="en-GB"/>
              <a:t>26 June 2023</a:t>
            </a:r>
            <a:endParaRPr lang="en-US" dirty="0"/>
          </a:p>
        </p:txBody>
      </p:sp>
      <p:sp>
        <p:nvSpPr>
          <p:cNvPr id="6" name="Footer Placeholder 5">
            <a:extLst>
              <a:ext uri="{FF2B5EF4-FFF2-40B4-BE49-F238E27FC236}">
                <a16:creationId xmlns:a16="http://schemas.microsoft.com/office/drawing/2014/main" id="{56D2BE04-85EA-7045-AC05-E70C09D0F76B}"/>
              </a:ext>
            </a:extLst>
          </p:cNvPr>
          <p:cNvSpPr>
            <a:spLocks noGrp="1"/>
          </p:cNvSpPr>
          <p:nvPr>
            <p:ph type="ftr" sz="quarter" idx="11"/>
          </p:nvPr>
        </p:nvSpPr>
        <p:spPr/>
        <p:txBody>
          <a:bodyPr/>
          <a:lstStyle/>
          <a:p>
            <a:r>
              <a:rPr lang="en-US" dirty="0"/>
              <a:t>Cath Noble | Digital Accessibility Workshop</a:t>
            </a:r>
          </a:p>
        </p:txBody>
      </p:sp>
      <p:sp>
        <p:nvSpPr>
          <p:cNvPr id="7" name="Slide Number Placeholder 6">
            <a:extLst>
              <a:ext uri="{FF2B5EF4-FFF2-40B4-BE49-F238E27FC236}">
                <a16:creationId xmlns:a16="http://schemas.microsoft.com/office/drawing/2014/main" id="{CBD517CF-BF2D-5546-9CE4-06F00D79F585}"/>
              </a:ext>
            </a:extLst>
          </p:cNvPr>
          <p:cNvSpPr>
            <a:spLocks noGrp="1"/>
          </p:cNvSpPr>
          <p:nvPr>
            <p:ph type="sldNum" sz="quarter" idx="12"/>
          </p:nvPr>
        </p:nvSpPr>
        <p:spPr/>
        <p:txBody>
          <a:bodyPr/>
          <a:lstStyle/>
          <a:p>
            <a:fld id="{5A5C786B-2158-F345-9864-C89DA87EF40D}" type="slidenum">
              <a:rPr lang="en-US" smtClean="0"/>
              <a:t>5</a:t>
            </a:fld>
            <a:endParaRPr lang="en-US" dirty="0"/>
          </a:p>
        </p:txBody>
      </p:sp>
    </p:spTree>
    <p:extLst>
      <p:ext uri="{BB962C8B-B14F-4D97-AF65-F5344CB8AC3E}">
        <p14:creationId xmlns:p14="http://schemas.microsoft.com/office/powerpoint/2010/main" val="3759303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BB2F6-1AC1-214D-BC17-9945CC99A872}"/>
              </a:ext>
            </a:extLst>
          </p:cNvPr>
          <p:cNvSpPr>
            <a:spLocks noGrp="1"/>
          </p:cNvSpPr>
          <p:nvPr>
            <p:ph type="title"/>
          </p:nvPr>
        </p:nvSpPr>
        <p:spPr/>
        <p:txBody>
          <a:bodyPr/>
          <a:lstStyle/>
          <a:p>
            <a:r>
              <a:rPr lang="en-US" dirty="0"/>
              <a:t>What is assistive technology?</a:t>
            </a:r>
          </a:p>
        </p:txBody>
      </p:sp>
      <p:sp>
        <p:nvSpPr>
          <p:cNvPr id="3" name="Content Placeholder 2">
            <a:extLst>
              <a:ext uri="{FF2B5EF4-FFF2-40B4-BE49-F238E27FC236}">
                <a16:creationId xmlns:a16="http://schemas.microsoft.com/office/drawing/2014/main" id="{419271F1-F2BE-4843-B152-19CBA3F5B3F4}"/>
              </a:ext>
            </a:extLst>
          </p:cNvPr>
          <p:cNvSpPr>
            <a:spLocks noGrp="1"/>
          </p:cNvSpPr>
          <p:nvPr>
            <p:ph idx="1"/>
          </p:nvPr>
        </p:nvSpPr>
        <p:spPr/>
        <p:txBody>
          <a:bodyPr>
            <a:normAutofit fontScale="92500" lnSpcReduction="10000"/>
          </a:bodyPr>
          <a:lstStyle/>
          <a:p>
            <a:r>
              <a:rPr lang="en-US" b="1" dirty="0"/>
              <a:t>Alternative methods to interact with websites</a:t>
            </a:r>
          </a:p>
          <a:p>
            <a:r>
              <a:rPr lang="en-GB" dirty="0"/>
              <a:t>Helps impaired users depending on what is needed. </a:t>
            </a:r>
            <a:endParaRPr lang="en-US" dirty="0"/>
          </a:p>
          <a:p>
            <a:pPr lvl="1"/>
            <a:r>
              <a:rPr lang="en-US" dirty="0"/>
              <a:t>Screen-readers</a:t>
            </a:r>
          </a:p>
          <a:p>
            <a:pPr lvl="1"/>
            <a:r>
              <a:rPr lang="en-US" dirty="0"/>
              <a:t>Keyboard navigation</a:t>
            </a:r>
          </a:p>
          <a:p>
            <a:pPr lvl="1"/>
            <a:r>
              <a:rPr lang="en-US" dirty="0"/>
              <a:t>Input devices - Mouth-wands, eye-tracking software, voice recognition</a:t>
            </a:r>
          </a:p>
          <a:p>
            <a:pPr lvl="1"/>
            <a:r>
              <a:rPr lang="en-US" dirty="0"/>
              <a:t>Functions - Slow/sticky keys (</a:t>
            </a:r>
            <a:r>
              <a:rPr lang="en-US" dirty="0" err="1"/>
              <a:t>eg.</a:t>
            </a:r>
            <a:r>
              <a:rPr lang="en-US" dirty="0"/>
              <a:t> difficulties maintaining pressure on keyboard)</a:t>
            </a:r>
          </a:p>
          <a:p>
            <a:pPr lvl="1"/>
            <a:r>
              <a:rPr lang="en-US" dirty="0"/>
              <a:t>Live captioning and transcripts</a:t>
            </a:r>
          </a:p>
          <a:p>
            <a:r>
              <a:rPr lang="en-US" dirty="0"/>
              <a:t>Look at your Accessibility settings on your device!</a:t>
            </a:r>
            <a:br>
              <a:rPr lang="en-US" dirty="0"/>
            </a:br>
            <a:endParaRPr lang="en-US" dirty="0"/>
          </a:p>
          <a:p>
            <a:r>
              <a:rPr lang="en-GB" b="1" dirty="0"/>
              <a:t>Only helpful if website has been designed and developed to take these technologies into account</a:t>
            </a:r>
          </a:p>
        </p:txBody>
      </p:sp>
      <p:sp>
        <p:nvSpPr>
          <p:cNvPr id="4" name="Date Placeholder 3">
            <a:extLst>
              <a:ext uri="{FF2B5EF4-FFF2-40B4-BE49-F238E27FC236}">
                <a16:creationId xmlns:a16="http://schemas.microsoft.com/office/drawing/2014/main" id="{C16D699C-7E9A-2945-BC40-82771EEF702B}"/>
              </a:ext>
            </a:extLst>
          </p:cNvPr>
          <p:cNvSpPr>
            <a:spLocks noGrp="1"/>
          </p:cNvSpPr>
          <p:nvPr>
            <p:ph type="dt" sz="half" idx="10"/>
          </p:nvPr>
        </p:nvSpPr>
        <p:spPr/>
        <p:txBody>
          <a:bodyPr/>
          <a:lstStyle/>
          <a:p>
            <a:r>
              <a:rPr lang="en-GB"/>
              <a:t>26 June 2023</a:t>
            </a:r>
            <a:endParaRPr lang="en-US" dirty="0"/>
          </a:p>
        </p:txBody>
      </p:sp>
      <p:sp>
        <p:nvSpPr>
          <p:cNvPr id="5" name="Footer Placeholder 4">
            <a:extLst>
              <a:ext uri="{FF2B5EF4-FFF2-40B4-BE49-F238E27FC236}">
                <a16:creationId xmlns:a16="http://schemas.microsoft.com/office/drawing/2014/main" id="{209AF3E9-D5F4-424F-B78A-1203076CC546}"/>
              </a:ext>
            </a:extLst>
          </p:cNvPr>
          <p:cNvSpPr>
            <a:spLocks noGrp="1"/>
          </p:cNvSpPr>
          <p:nvPr>
            <p:ph type="ftr" sz="quarter" idx="11"/>
          </p:nvPr>
        </p:nvSpPr>
        <p:spPr/>
        <p:txBody>
          <a:bodyPr/>
          <a:lstStyle/>
          <a:p>
            <a:r>
              <a:rPr lang="en-US" dirty="0"/>
              <a:t>Cath Noble | Digital Accessibility Workshop</a:t>
            </a:r>
          </a:p>
        </p:txBody>
      </p:sp>
      <p:sp>
        <p:nvSpPr>
          <p:cNvPr id="6" name="Slide Number Placeholder 5">
            <a:extLst>
              <a:ext uri="{FF2B5EF4-FFF2-40B4-BE49-F238E27FC236}">
                <a16:creationId xmlns:a16="http://schemas.microsoft.com/office/drawing/2014/main" id="{B58E0A98-A51F-5A42-BFAF-52468C308B5F}"/>
              </a:ext>
            </a:extLst>
          </p:cNvPr>
          <p:cNvSpPr>
            <a:spLocks noGrp="1"/>
          </p:cNvSpPr>
          <p:nvPr>
            <p:ph type="sldNum" sz="quarter" idx="12"/>
          </p:nvPr>
        </p:nvSpPr>
        <p:spPr/>
        <p:txBody>
          <a:bodyPr/>
          <a:lstStyle/>
          <a:p>
            <a:fld id="{5A5C786B-2158-F345-9864-C89DA87EF40D}" type="slidenum">
              <a:rPr lang="en-US" smtClean="0"/>
              <a:t>6</a:t>
            </a:fld>
            <a:endParaRPr lang="en-US" dirty="0"/>
          </a:p>
        </p:txBody>
      </p:sp>
    </p:spTree>
    <p:extLst>
      <p:ext uri="{BB962C8B-B14F-4D97-AF65-F5344CB8AC3E}">
        <p14:creationId xmlns:p14="http://schemas.microsoft.com/office/powerpoint/2010/main" val="1609140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79827-FFB2-0D47-AC60-33229F30749C}"/>
              </a:ext>
            </a:extLst>
          </p:cNvPr>
          <p:cNvSpPr>
            <a:spLocks noGrp="1"/>
          </p:cNvSpPr>
          <p:nvPr>
            <p:ph type="title"/>
          </p:nvPr>
        </p:nvSpPr>
        <p:spPr/>
        <p:txBody>
          <a:bodyPr/>
          <a:lstStyle/>
          <a:p>
            <a:r>
              <a:rPr lang="en-US" dirty="0"/>
              <a:t>Showcasing: The screen-reader</a:t>
            </a:r>
          </a:p>
        </p:txBody>
      </p:sp>
      <p:sp>
        <p:nvSpPr>
          <p:cNvPr id="3" name="Content Placeholder 2">
            <a:extLst>
              <a:ext uri="{FF2B5EF4-FFF2-40B4-BE49-F238E27FC236}">
                <a16:creationId xmlns:a16="http://schemas.microsoft.com/office/drawing/2014/main" id="{E9563EB0-6EDC-384C-8B3B-76B688CEE17A}"/>
              </a:ext>
            </a:extLst>
          </p:cNvPr>
          <p:cNvSpPr>
            <a:spLocks noGrp="1"/>
          </p:cNvSpPr>
          <p:nvPr>
            <p:ph idx="1"/>
          </p:nvPr>
        </p:nvSpPr>
        <p:spPr/>
        <p:txBody>
          <a:bodyPr>
            <a:normAutofit lnSpcReduction="10000"/>
          </a:bodyPr>
          <a:lstStyle/>
          <a:p>
            <a:r>
              <a:rPr lang="en-US" dirty="0"/>
              <a:t>Software which </a:t>
            </a:r>
            <a:r>
              <a:rPr lang="en-GB" dirty="0"/>
              <a:t>allows people who are blind or visually impaired to use their computer.</a:t>
            </a:r>
            <a:endParaRPr lang="en-US" dirty="0"/>
          </a:p>
          <a:p>
            <a:pPr lvl="1"/>
            <a:r>
              <a:rPr lang="en-GB" dirty="0"/>
              <a:t>Convert </a:t>
            </a:r>
            <a:r>
              <a:rPr lang="en-GB" b="1" dirty="0"/>
              <a:t>digital text </a:t>
            </a:r>
            <a:r>
              <a:rPr lang="en-GB" dirty="0"/>
              <a:t>into </a:t>
            </a:r>
            <a:r>
              <a:rPr lang="en-GB" b="1" dirty="0"/>
              <a:t>synthesized speech</a:t>
            </a:r>
            <a:r>
              <a:rPr lang="en-GB" dirty="0"/>
              <a:t>.</a:t>
            </a:r>
          </a:p>
          <a:p>
            <a:pPr lvl="1"/>
            <a:r>
              <a:rPr lang="en-GB" dirty="0"/>
              <a:t>User can </a:t>
            </a:r>
            <a:r>
              <a:rPr lang="en-GB" b="1" dirty="0"/>
              <a:t>hear content </a:t>
            </a:r>
            <a:r>
              <a:rPr lang="en-GB" dirty="0"/>
              <a:t>and </a:t>
            </a:r>
            <a:r>
              <a:rPr lang="en-GB" b="1" dirty="0"/>
              <a:t>navigate with the keyboard</a:t>
            </a:r>
            <a:r>
              <a:rPr lang="en-GB" dirty="0"/>
              <a:t>. </a:t>
            </a:r>
          </a:p>
          <a:p>
            <a:pPr lvl="1"/>
            <a:r>
              <a:rPr lang="en-US" dirty="0"/>
              <a:t>Skim/scan text, keyboard tabs from link-to-link.</a:t>
            </a:r>
          </a:p>
          <a:p>
            <a:pPr lvl="1"/>
            <a:r>
              <a:rPr lang="en-US" dirty="0"/>
              <a:t>Describes images if “alternative” text has been included</a:t>
            </a:r>
            <a:br>
              <a:rPr lang="en-US" dirty="0"/>
            </a:br>
            <a:endParaRPr lang="en-US" dirty="0"/>
          </a:p>
          <a:p>
            <a:r>
              <a:rPr lang="en-US" dirty="0"/>
              <a:t>Requires:</a:t>
            </a:r>
          </a:p>
          <a:p>
            <a:pPr lvl="1"/>
            <a:r>
              <a:rPr lang="en-US" dirty="0"/>
              <a:t>Page structured logically, uses titles and headers </a:t>
            </a:r>
            <a:r>
              <a:rPr lang="en-US" sz="1800" dirty="0">
                <a:latin typeface="Consolas" panose="020B0609020204030204" pitchFamily="49" charset="0"/>
                <a:cs typeface="Consolas" panose="020B0609020204030204" pitchFamily="49" charset="0"/>
              </a:rPr>
              <a:t>(&lt;h1&gt;,&lt;h2&gt;…) </a:t>
            </a:r>
            <a:r>
              <a:rPr lang="en-US" dirty="0"/>
              <a:t>to navigate</a:t>
            </a:r>
          </a:p>
          <a:p>
            <a:pPr lvl="1"/>
            <a:r>
              <a:rPr lang="en-US" dirty="0"/>
              <a:t>Images described with “alt” text</a:t>
            </a:r>
          </a:p>
          <a:p>
            <a:pPr lvl="1"/>
            <a:r>
              <a:rPr lang="en-US" dirty="0"/>
              <a:t>All page functionality to be accessible via keyboard</a:t>
            </a:r>
          </a:p>
        </p:txBody>
      </p:sp>
      <p:sp>
        <p:nvSpPr>
          <p:cNvPr id="4" name="Date Placeholder 3">
            <a:extLst>
              <a:ext uri="{FF2B5EF4-FFF2-40B4-BE49-F238E27FC236}">
                <a16:creationId xmlns:a16="http://schemas.microsoft.com/office/drawing/2014/main" id="{E7FE2DC7-6378-214D-AD0D-A56FF9C038DE}"/>
              </a:ext>
            </a:extLst>
          </p:cNvPr>
          <p:cNvSpPr>
            <a:spLocks noGrp="1"/>
          </p:cNvSpPr>
          <p:nvPr>
            <p:ph type="dt" sz="half" idx="10"/>
          </p:nvPr>
        </p:nvSpPr>
        <p:spPr/>
        <p:txBody>
          <a:bodyPr/>
          <a:lstStyle/>
          <a:p>
            <a:r>
              <a:rPr lang="en-GB"/>
              <a:t>26 June 2023</a:t>
            </a:r>
            <a:endParaRPr lang="en-US" dirty="0"/>
          </a:p>
        </p:txBody>
      </p:sp>
      <p:sp>
        <p:nvSpPr>
          <p:cNvPr id="5" name="Footer Placeholder 4">
            <a:extLst>
              <a:ext uri="{FF2B5EF4-FFF2-40B4-BE49-F238E27FC236}">
                <a16:creationId xmlns:a16="http://schemas.microsoft.com/office/drawing/2014/main" id="{009ED4DF-6723-1149-8F47-BC459FEB4303}"/>
              </a:ext>
            </a:extLst>
          </p:cNvPr>
          <p:cNvSpPr>
            <a:spLocks noGrp="1"/>
          </p:cNvSpPr>
          <p:nvPr>
            <p:ph type="ftr" sz="quarter" idx="11"/>
          </p:nvPr>
        </p:nvSpPr>
        <p:spPr/>
        <p:txBody>
          <a:bodyPr/>
          <a:lstStyle/>
          <a:p>
            <a:r>
              <a:rPr lang="en-US" dirty="0"/>
              <a:t>Cath Noble | Digital Accessibility Workshop</a:t>
            </a:r>
          </a:p>
        </p:txBody>
      </p:sp>
      <p:sp>
        <p:nvSpPr>
          <p:cNvPr id="6" name="Slide Number Placeholder 5">
            <a:extLst>
              <a:ext uri="{FF2B5EF4-FFF2-40B4-BE49-F238E27FC236}">
                <a16:creationId xmlns:a16="http://schemas.microsoft.com/office/drawing/2014/main" id="{1418A001-591D-4945-BBB8-4534F23013A4}"/>
              </a:ext>
            </a:extLst>
          </p:cNvPr>
          <p:cNvSpPr>
            <a:spLocks noGrp="1"/>
          </p:cNvSpPr>
          <p:nvPr>
            <p:ph type="sldNum" sz="quarter" idx="12"/>
          </p:nvPr>
        </p:nvSpPr>
        <p:spPr/>
        <p:txBody>
          <a:bodyPr/>
          <a:lstStyle/>
          <a:p>
            <a:fld id="{5A5C786B-2158-F345-9864-C89DA87EF40D}" type="slidenum">
              <a:rPr lang="en-US" smtClean="0"/>
              <a:t>7</a:t>
            </a:fld>
            <a:endParaRPr lang="en-US" dirty="0"/>
          </a:p>
        </p:txBody>
      </p:sp>
    </p:spTree>
    <p:extLst>
      <p:ext uri="{BB962C8B-B14F-4D97-AF65-F5344CB8AC3E}">
        <p14:creationId xmlns:p14="http://schemas.microsoft.com/office/powerpoint/2010/main" val="196715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6EA7F-A1EA-F740-8B23-60238530D37F}"/>
              </a:ext>
            </a:extLst>
          </p:cNvPr>
          <p:cNvSpPr>
            <a:spLocks noGrp="1"/>
          </p:cNvSpPr>
          <p:nvPr>
            <p:ph type="title"/>
          </p:nvPr>
        </p:nvSpPr>
        <p:spPr/>
        <p:txBody>
          <a:bodyPr/>
          <a:lstStyle/>
          <a:p>
            <a:r>
              <a:rPr lang="en-US" dirty="0"/>
              <a:t>Experience impairment</a:t>
            </a:r>
          </a:p>
        </p:txBody>
      </p:sp>
      <p:sp>
        <p:nvSpPr>
          <p:cNvPr id="3" name="Text Placeholder 2">
            <a:extLst>
              <a:ext uri="{FF2B5EF4-FFF2-40B4-BE49-F238E27FC236}">
                <a16:creationId xmlns:a16="http://schemas.microsoft.com/office/drawing/2014/main" id="{81331584-0622-6347-9F7B-896D7E81A105}"/>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73A20737-9391-CD44-814D-00CC4F708E38}"/>
              </a:ext>
            </a:extLst>
          </p:cNvPr>
          <p:cNvSpPr>
            <a:spLocks noGrp="1"/>
          </p:cNvSpPr>
          <p:nvPr>
            <p:ph type="dt" sz="half" idx="10"/>
          </p:nvPr>
        </p:nvSpPr>
        <p:spPr/>
        <p:txBody>
          <a:bodyPr/>
          <a:lstStyle/>
          <a:p>
            <a:r>
              <a:rPr lang="en-GB"/>
              <a:t>26 June 2023</a:t>
            </a:r>
            <a:endParaRPr lang="en-US"/>
          </a:p>
        </p:txBody>
      </p:sp>
      <p:sp>
        <p:nvSpPr>
          <p:cNvPr id="5" name="Footer Placeholder 4">
            <a:extLst>
              <a:ext uri="{FF2B5EF4-FFF2-40B4-BE49-F238E27FC236}">
                <a16:creationId xmlns:a16="http://schemas.microsoft.com/office/drawing/2014/main" id="{F6413C24-DEB5-5D46-B8DF-70F1AE96C364}"/>
              </a:ext>
            </a:extLst>
          </p:cNvPr>
          <p:cNvSpPr>
            <a:spLocks noGrp="1"/>
          </p:cNvSpPr>
          <p:nvPr>
            <p:ph type="ftr" sz="quarter" idx="11"/>
          </p:nvPr>
        </p:nvSpPr>
        <p:spPr/>
        <p:txBody>
          <a:bodyPr/>
          <a:lstStyle/>
          <a:p>
            <a:r>
              <a:rPr lang="en-US"/>
              <a:t>Cath Noble | Digital Accessibility Workshop</a:t>
            </a:r>
          </a:p>
        </p:txBody>
      </p:sp>
      <p:sp>
        <p:nvSpPr>
          <p:cNvPr id="6" name="Slide Number Placeholder 5">
            <a:extLst>
              <a:ext uri="{FF2B5EF4-FFF2-40B4-BE49-F238E27FC236}">
                <a16:creationId xmlns:a16="http://schemas.microsoft.com/office/drawing/2014/main" id="{2EC36408-8907-4A47-BC5B-F5E68E7071CA}"/>
              </a:ext>
            </a:extLst>
          </p:cNvPr>
          <p:cNvSpPr>
            <a:spLocks noGrp="1"/>
          </p:cNvSpPr>
          <p:nvPr>
            <p:ph type="sldNum" sz="quarter" idx="12"/>
          </p:nvPr>
        </p:nvSpPr>
        <p:spPr/>
        <p:txBody>
          <a:bodyPr/>
          <a:lstStyle/>
          <a:p>
            <a:fld id="{5A5C786B-2158-F345-9864-C89DA87EF40D}" type="slidenum">
              <a:rPr lang="en-US" smtClean="0"/>
              <a:t>8</a:t>
            </a:fld>
            <a:endParaRPr lang="en-US"/>
          </a:p>
        </p:txBody>
      </p:sp>
    </p:spTree>
    <p:extLst>
      <p:ext uri="{BB962C8B-B14F-4D97-AF65-F5344CB8AC3E}">
        <p14:creationId xmlns:p14="http://schemas.microsoft.com/office/powerpoint/2010/main" val="2750935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title="Multiple choice table">
            <a:extLst>
              <a:ext uri="{FF2B5EF4-FFF2-40B4-BE49-F238E27FC236}">
                <a16:creationId xmlns:a16="http://schemas.microsoft.com/office/drawing/2014/main" id="{7D699BE6-39D9-D241-87C1-B20D857A00E4}"/>
              </a:ext>
            </a:extLst>
          </p:cNvPr>
          <p:cNvPicPr>
            <a:picLocks noChangeAspect="1"/>
          </p:cNvPicPr>
          <p:nvPr/>
        </p:nvPicPr>
        <p:blipFill>
          <a:blip r:embed="rId3"/>
          <a:stretch>
            <a:fillRect/>
          </a:stretch>
        </p:blipFill>
        <p:spPr>
          <a:xfrm>
            <a:off x="1469153" y="5294345"/>
            <a:ext cx="3317970" cy="1224008"/>
          </a:xfrm>
          <a:prstGeom prst="rect">
            <a:avLst/>
          </a:prstGeom>
          <a:ln>
            <a:solidFill>
              <a:schemeClr val="tx1"/>
            </a:solidFill>
          </a:ln>
        </p:spPr>
      </p:pic>
      <p:sp>
        <p:nvSpPr>
          <p:cNvPr id="2" name="Title 1">
            <a:extLst>
              <a:ext uri="{FF2B5EF4-FFF2-40B4-BE49-F238E27FC236}">
                <a16:creationId xmlns:a16="http://schemas.microsoft.com/office/drawing/2014/main" id="{2065E0B7-0BF6-DD4C-8DC3-FE71ED9902D3}"/>
              </a:ext>
            </a:extLst>
          </p:cNvPr>
          <p:cNvSpPr>
            <a:spLocks noGrp="1"/>
          </p:cNvSpPr>
          <p:nvPr>
            <p:ph type="title"/>
          </p:nvPr>
        </p:nvSpPr>
        <p:spPr/>
        <p:txBody>
          <a:bodyPr/>
          <a:lstStyle/>
          <a:p>
            <a:r>
              <a:rPr lang="en-US" dirty="0"/>
              <a:t>Experience: Visual</a:t>
            </a:r>
          </a:p>
        </p:txBody>
      </p:sp>
      <p:pic>
        <p:nvPicPr>
          <p:cNvPr id="13" name="Picture 12" title="Text marked in red and green">
            <a:extLst>
              <a:ext uri="{FF2B5EF4-FFF2-40B4-BE49-F238E27FC236}">
                <a16:creationId xmlns:a16="http://schemas.microsoft.com/office/drawing/2014/main" id="{A0318818-6D13-3C47-A581-830D0D6737C8}"/>
              </a:ext>
            </a:extLst>
          </p:cNvPr>
          <p:cNvPicPr>
            <a:picLocks noChangeAspect="1"/>
          </p:cNvPicPr>
          <p:nvPr/>
        </p:nvPicPr>
        <p:blipFill>
          <a:blip r:embed="rId4"/>
          <a:stretch>
            <a:fillRect/>
          </a:stretch>
        </p:blipFill>
        <p:spPr>
          <a:xfrm>
            <a:off x="838200" y="1895064"/>
            <a:ext cx="5311500" cy="1070409"/>
          </a:xfrm>
          <a:prstGeom prst="rect">
            <a:avLst/>
          </a:prstGeom>
          <a:ln>
            <a:noFill/>
          </a:ln>
          <a:effectLst>
            <a:outerShdw blurRad="292100" dist="139700" dir="2700000" algn="tl" rotWithShape="0">
              <a:srgbClr val="333333">
                <a:alpha val="65000"/>
              </a:srgbClr>
            </a:outerShdw>
          </a:effectLst>
        </p:spPr>
      </p:pic>
      <p:pic>
        <p:nvPicPr>
          <p:cNvPr id="15" name="Picture 14" title="Red-green text after colourblind simulation">
            <a:extLst>
              <a:ext uri="{FF2B5EF4-FFF2-40B4-BE49-F238E27FC236}">
                <a16:creationId xmlns:a16="http://schemas.microsoft.com/office/drawing/2014/main" id="{BE22365C-91DC-9C49-809E-7771C996A1D8}"/>
              </a:ext>
            </a:extLst>
          </p:cNvPr>
          <p:cNvPicPr>
            <a:picLocks noChangeAspect="1"/>
          </p:cNvPicPr>
          <p:nvPr/>
        </p:nvPicPr>
        <p:blipFill>
          <a:blip r:embed="rId5"/>
          <a:stretch>
            <a:fillRect/>
          </a:stretch>
        </p:blipFill>
        <p:spPr>
          <a:xfrm>
            <a:off x="6450226" y="1901350"/>
            <a:ext cx="5320615" cy="1064123"/>
          </a:xfrm>
          <a:prstGeom prst="rect">
            <a:avLst/>
          </a:prstGeom>
          <a:ln>
            <a:noFill/>
          </a:ln>
          <a:effectLst>
            <a:outerShdw blurRad="292100" dist="139700" dir="2700000" algn="tl" rotWithShape="0">
              <a:srgbClr val="333333">
                <a:alpha val="65000"/>
              </a:srgbClr>
            </a:outerShdw>
          </a:effectLst>
        </p:spPr>
      </p:pic>
      <p:pic>
        <p:nvPicPr>
          <p:cNvPr id="23" name="Picture 22" title="Keller text distorted">
            <a:extLst>
              <a:ext uri="{FF2B5EF4-FFF2-40B4-BE49-F238E27FC236}">
                <a16:creationId xmlns:a16="http://schemas.microsoft.com/office/drawing/2014/main" id="{A59C28B0-0176-D244-8185-CB1C671191EA}"/>
              </a:ext>
            </a:extLst>
          </p:cNvPr>
          <p:cNvPicPr>
            <a:picLocks noChangeAspect="1"/>
          </p:cNvPicPr>
          <p:nvPr/>
        </p:nvPicPr>
        <p:blipFill>
          <a:blip r:embed="rId6"/>
          <a:stretch>
            <a:fillRect/>
          </a:stretch>
        </p:blipFill>
        <p:spPr>
          <a:xfrm>
            <a:off x="5995634" y="3550445"/>
            <a:ext cx="2317854" cy="1158927"/>
          </a:xfrm>
          <a:prstGeom prst="rect">
            <a:avLst/>
          </a:prstGeom>
        </p:spPr>
      </p:pic>
      <p:pic>
        <p:nvPicPr>
          <p:cNvPr id="25" name="Picture 24" title="Multiple choice table without context">
            <a:extLst>
              <a:ext uri="{FF2B5EF4-FFF2-40B4-BE49-F238E27FC236}">
                <a16:creationId xmlns:a16="http://schemas.microsoft.com/office/drawing/2014/main" id="{6EC179B2-4CD9-2245-95AA-745CF8B69E11}"/>
              </a:ext>
            </a:extLst>
          </p:cNvPr>
          <p:cNvPicPr>
            <a:picLocks noChangeAspect="1"/>
          </p:cNvPicPr>
          <p:nvPr/>
        </p:nvPicPr>
        <p:blipFill rotWithShape="1">
          <a:blip r:embed="rId3"/>
          <a:srcRect l="64923" t="41042" r="135" b="3072"/>
          <a:stretch/>
        </p:blipFill>
        <p:spPr>
          <a:xfrm>
            <a:off x="7871258" y="5190237"/>
            <a:ext cx="2679392" cy="1580869"/>
          </a:xfrm>
          <a:prstGeom prst="rect">
            <a:avLst/>
          </a:prstGeom>
          <a:solidFill>
            <a:srgbClr val="FF0000"/>
          </a:solidFill>
          <a:ln w="76200">
            <a:solidFill>
              <a:srgbClr val="FF0000"/>
            </a:solidFill>
          </a:ln>
        </p:spPr>
      </p:pic>
      <p:sp>
        <p:nvSpPr>
          <p:cNvPr id="26" name="Right Arrow 25" title="Arrow pointing to loss of context image">
            <a:extLst>
              <a:ext uri="{FF2B5EF4-FFF2-40B4-BE49-F238E27FC236}">
                <a16:creationId xmlns:a16="http://schemas.microsoft.com/office/drawing/2014/main" id="{C391ACF5-F269-7546-AD01-5A043AABD18A}"/>
              </a:ext>
            </a:extLst>
          </p:cNvPr>
          <p:cNvSpPr/>
          <p:nvPr/>
        </p:nvSpPr>
        <p:spPr>
          <a:xfrm>
            <a:off x="5410353" y="5558185"/>
            <a:ext cx="2072570" cy="587067"/>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E0E718E8-55F7-0E4E-AA82-86650F414499}"/>
              </a:ext>
            </a:extLst>
          </p:cNvPr>
          <p:cNvSpPr txBox="1"/>
          <p:nvPr/>
        </p:nvSpPr>
        <p:spPr>
          <a:xfrm>
            <a:off x="838200" y="3986691"/>
            <a:ext cx="2658762" cy="646331"/>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a:t>Actual text</a:t>
            </a:r>
            <a:r>
              <a:rPr lang="en-US" dirty="0"/>
              <a:t>: can be resized without losing clarity</a:t>
            </a:r>
          </a:p>
        </p:txBody>
      </p:sp>
      <p:sp>
        <p:nvSpPr>
          <p:cNvPr id="29" name="TextBox 28">
            <a:extLst>
              <a:ext uri="{FF2B5EF4-FFF2-40B4-BE49-F238E27FC236}">
                <a16:creationId xmlns:a16="http://schemas.microsoft.com/office/drawing/2014/main" id="{D3879B33-8482-504D-955F-39CED73379F4}"/>
              </a:ext>
            </a:extLst>
          </p:cNvPr>
          <p:cNvSpPr txBox="1"/>
          <p:nvPr/>
        </p:nvSpPr>
        <p:spPr>
          <a:xfrm>
            <a:off x="8679609" y="3986691"/>
            <a:ext cx="3331159" cy="646331"/>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b="1" dirty="0"/>
              <a:t>Text embedded in image</a:t>
            </a:r>
            <a:r>
              <a:rPr lang="en-US" dirty="0"/>
              <a:t>: </a:t>
            </a:r>
            <a:r>
              <a:rPr lang="en-GB" dirty="0"/>
              <a:t>distorts and pixelates when resized</a:t>
            </a:r>
            <a:endParaRPr lang="en-US" dirty="0"/>
          </a:p>
        </p:txBody>
      </p:sp>
      <p:sp>
        <p:nvSpPr>
          <p:cNvPr id="30" name="TextBox 29">
            <a:extLst>
              <a:ext uri="{FF2B5EF4-FFF2-40B4-BE49-F238E27FC236}">
                <a16:creationId xmlns:a16="http://schemas.microsoft.com/office/drawing/2014/main" id="{47259576-1CAE-1545-B15B-A5E74C7220AF}"/>
              </a:ext>
            </a:extLst>
          </p:cNvPr>
          <p:cNvSpPr txBox="1"/>
          <p:nvPr/>
        </p:nvSpPr>
        <p:spPr>
          <a:xfrm>
            <a:off x="4879008" y="1442626"/>
            <a:ext cx="3277116" cy="369332"/>
          </a:xfrm>
          <a:prstGeom prst="rect">
            <a:avLst/>
          </a:prstGeom>
          <a:noFill/>
          <a:ln>
            <a:solidFill>
              <a:schemeClr val="tx1"/>
            </a:solidFill>
          </a:ln>
        </p:spPr>
        <p:txBody>
          <a:bodyPr wrap="none" rtlCol="0">
            <a:spAutoFit/>
          </a:bodyPr>
          <a:lstStyle/>
          <a:p>
            <a:r>
              <a:rPr lang="en-US" b="1" dirty="0">
                <a:latin typeface="+mj-lt"/>
              </a:rPr>
              <a:t>Red/green colourblind simulation</a:t>
            </a:r>
          </a:p>
        </p:txBody>
      </p:sp>
      <p:sp>
        <p:nvSpPr>
          <p:cNvPr id="31" name="TextBox 30">
            <a:extLst>
              <a:ext uri="{FF2B5EF4-FFF2-40B4-BE49-F238E27FC236}">
                <a16:creationId xmlns:a16="http://schemas.microsoft.com/office/drawing/2014/main" id="{05DC8787-0659-DE43-A08E-9D09232759CB}"/>
              </a:ext>
            </a:extLst>
          </p:cNvPr>
          <p:cNvSpPr txBox="1"/>
          <p:nvPr/>
        </p:nvSpPr>
        <p:spPr>
          <a:xfrm>
            <a:off x="5440395" y="3248754"/>
            <a:ext cx="1538306" cy="369332"/>
          </a:xfrm>
          <a:prstGeom prst="rect">
            <a:avLst/>
          </a:prstGeom>
          <a:noFill/>
          <a:ln>
            <a:solidFill>
              <a:schemeClr val="tx1"/>
            </a:solidFill>
          </a:ln>
        </p:spPr>
        <p:txBody>
          <a:bodyPr wrap="none" rtlCol="0">
            <a:spAutoFit/>
          </a:bodyPr>
          <a:lstStyle/>
          <a:p>
            <a:r>
              <a:rPr lang="en-US" b="1" dirty="0"/>
              <a:t>Images of text</a:t>
            </a:r>
          </a:p>
        </p:txBody>
      </p:sp>
      <p:sp>
        <p:nvSpPr>
          <p:cNvPr id="32" name="TextBox 31">
            <a:extLst>
              <a:ext uri="{FF2B5EF4-FFF2-40B4-BE49-F238E27FC236}">
                <a16:creationId xmlns:a16="http://schemas.microsoft.com/office/drawing/2014/main" id="{24AD8711-CBA0-2240-8E4F-52522D8906C7}"/>
              </a:ext>
            </a:extLst>
          </p:cNvPr>
          <p:cNvSpPr txBox="1"/>
          <p:nvPr/>
        </p:nvSpPr>
        <p:spPr>
          <a:xfrm>
            <a:off x="4699679" y="4726964"/>
            <a:ext cx="2992614" cy="369332"/>
          </a:xfrm>
          <a:prstGeom prst="rect">
            <a:avLst/>
          </a:prstGeom>
          <a:noFill/>
          <a:ln>
            <a:solidFill>
              <a:schemeClr val="tx1"/>
            </a:solidFill>
          </a:ln>
        </p:spPr>
        <p:txBody>
          <a:bodyPr wrap="none" rtlCol="0">
            <a:spAutoFit/>
          </a:bodyPr>
          <a:lstStyle/>
          <a:p>
            <a:r>
              <a:rPr lang="en-US" b="1" dirty="0"/>
              <a:t>Lose context on </a:t>
            </a:r>
            <a:r>
              <a:rPr lang="en-US" b="1" dirty="0">
                <a:latin typeface="+mj-lt"/>
              </a:rPr>
              <a:t>magnification</a:t>
            </a:r>
          </a:p>
        </p:txBody>
      </p:sp>
      <p:sp>
        <p:nvSpPr>
          <p:cNvPr id="33" name="Rounded Rectangle 32" title="Selection rectangle to mimic tunnel vision">
            <a:extLst>
              <a:ext uri="{FF2B5EF4-FFF2-40B4-BE49-F238E27FC236}">
                <a16:creationId xmlns:a16="http://schemas.microsoft.com/office/drawing/2014/main" id="{3A425E52-DEBF-D745-A849-A33441C539DB}"/>
              </a:ext>
            </a:extLst>
          </p:cNvPr>
          <p:cNvSpPr/>
          <p:nvPr/>
        </p:nvSpPr>
        <p:spPr>
          <a:xfrm>
            <a:off x="1489411" y="5602098"/>
            <a:ext cx="1149869" cy="587067"/>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a:extLst>
              <a:ext uri="{FF2B5EF4-FFF2-40B4-BE49-F238E27FC236}">
                <a16:creationId xmlns:a16="http://schemas.microsoft.com/office/drawing/2014/main" id="{CF24DC6C-0EE7-B149-8CE2-EE874BECD67B}"/>
              </a:ext>
            </a:extLst>
          </p:cNvPr>
          <p:cNvSpPr>
            <a:spLocks noGrp="1"/>
          </p:cNvSpPr>
          <p:nvPr>
            <p:ph type="dt" sz="half" idx="10"/>
          </p:nvPr>
        </p:nvSpPr>
        <p:spPr/>
        <p:txBody>
          <a:bodyPr/>
          <a:lstStyle/>
          <a:p>
            <a:r>
              <a:rPr lang="en-GB"/>
              <a:t>26 June 2023</a:t>
            </a:r>
            <a:endParaRPr lang="en-US" dirty="0"/>
          </a:p>
        </p:txBody>
      </p:sp>
      <p:sp>
        <p:nvSpPr>
          <p:cNvPr id="4" name="Footer Placeholder 3">
            <a:extLst>
              <a:ext uri="{FF2B5EF4-FFF2-40B4-BE49-F238E27FC236}">
                <a16:creationId xmlns:a16="http://schemas.microsoft.com/office/drawing/2014/main" id="{5BF811E3-6CA2-4B47-8A72-FFCEB6AD54B4}"/>
              </a:ext>
            </a:extLst>
          </p:cNvPr>
          <p:cNvSpPr>
            <a:spLocks noGrp="1"/>
          </p:cNvSpPr>
          <p:nvPr>
            <p:ph type="ftr" sz="quarter" idx="11"/>
          </p:nvPr>
        </p:nvSpPr>
        <p:spPr/>
        <p:txBody>
          <a:bodyPr/>
          <a:lstStyle/>
          <a:p>
            <a:r>
              <a:rPr lang="en-US" dirty="0"/>
              <a:t>Cath Noble | Digital Accessibility Workshop</a:t>
            </a:r>
          </a:p>
        </p:txBody>
      </p:sp>
      <p:sp>
        <p:nvSpPr>
          <p:cNvPr id="5" name="Slide Number Placeholder 4">
            <a:extLst>
              <a:ext uri="{FF2B5EF4-FFF2-40B4-BE49-F238E27FC236}">
                <a16:creationId xmlns:a16="http://schemas.microsoft.com/office/drawing/2014/main" id="{6529246A-6304-444F-86E7-574F6ACAA7C0}"/>
              </a:ext>
            </a:extLst>
          </p:cNvPr>
          <p:cNvSpPr>
            <a:spLocks noGrp="1"/>
          </p:cNvSpPr>
          <p:nvPr>
            <p:ph type="sldNum" sz="quarter" idx="12"/>
          </p:nvPr>
        </p:nvSpPr>
        <p:spPr/>
        <p:txBody>
          <a:bodyPr/>
          <a:lstStyle/>
          <a:p>
            <a:fld id="{5A5C786B-2158-F345-9864-C89DA87EF40D}" type="slidenum">
              <a:rPr lang="en-US" smtClean="0"/>
              <a:t>9</a:t>
            </a:fld>
            <a:endParaRPr lang="en-US" dirty="0"/>
          </a:p>
        </p:txBody>
      </p:sp>
      <p:sp>
        <p:nvSpPr>
          <p:cNvPr id="6" name="TextBox 5">
            <a:extLst>
              <a:ext uri="{FF2B5EF4-FFF2-40B4-BE49-F238E27FC236}">
                <a16:creationId xmlns:a16="http://schemas.microsoft.com/office/drawing/2014/main" id="{D86DC558-4653-E94D-89FC-B8CF74A78A89}"/>
              </a:ext>
            </a:extLst>
          </p:cNvPr>
          <p:cNvSpPr txBox="1"/>
          <p:nvPr/>
        </p:nvSpPr>
        <p:spPr>
          <a:xfrm>
            <a:off x="4511760" y="3986691"/>
            <a:ext cx="1159292" cy="584775"/>
          </a:xfrm>
          <a:prstGeom prst="rect">
            <a:avLst/>
          </a:prstGeom>
          <a:noFill/>
        </p:spPr>
        <p:txBody>
          <a:bodyPr wrap="none" rtlCol="0">
            <a:spAutoFit/>
          </a:bodyPr>
          <a:lstStyle/>
          <a:p>
            <a:r>
              <a:rPr lang="en-GB" sz="3200" dirty="0"/>
              <a:t>Helen</a:t>
            </a:r>
            <a:endParaRPr lang="en-GB" dirty="0"/>
          </a:p>
        </p:txBody>
      </p:sp>
    </p:spTree>
    <p:extLst>
      <p:ext uri="{BB962C8B-B14F-4D97-AF65-F5344CB8AC3E}">
        <p14:creationId xmlns:p14="http://schemas.microsoft.com/office/powerpoint/2010/main" val="2018468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dissolv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1"/>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dissolve">
                                      <p:cBhvr>
                                        <p:cTn id="28" dur="500"/>
                                        <p:tgtEl>
                                          <p:spTgt spid="23"/>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dissolve">
                                      <p:cBhvr>
                                        <p:cTn id="31" dur="500"/>
                                        <p:tgtEl>
                                          <p:spTgt spid="29"/>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1" nodeType="clickEffect">
                                  <p:stCondLst>
                                    <p:cond delay="0"/>
                                  </p:stCondLst>
                                  <p:childTnLst>
                                    <p:set>
                                      <p:cBhvr>
                                        <p:cTn id="35" dur="1" fill="hold">
                                          <p:stCondLst>
                                            <p:cond delay="0"/>
                                          </p:stCondLst>
                                        </p:cTn>
                                        <p:tgtEl>
                                          <p:spTgt spid="32"/>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4"/>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3"/>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0" presetClass="path" presetSubtype="0" accel="50000" decel="50000" fill="hold" grpId="1" nodeType="clickEffect">
                                  <p:stCondLst>
                                    <p:cond delay="0"/>
                                  </p:stCondLst>
                                  <p:childTnLst>
                                    <p:animMotion origin="layout" path="M -8.33333E-7 -2.22222E-6 L 0.1306 0.00509 " pathEditMode="relative" rAng="0" ptsTypes="AA">
                                      <p:cBhvr>
                                        <p:cTn id="49" dur="2000" fill="hold"/>
                                        <p:tgtEl>
                                          <p:spTgt spid="33"/>
                                        </p:tgtEl>
                                        <p:attrNameLst>
                                          <p:attrName>ppt_x</p:attrName>
                                          <p:attrName>ppt_y</p:attrName>
                                        </p:attrNameLst>
                                      </p:cBhvr>
                                      <p:rCtr x="6523" y="255"/>
                                    </p:animMotion>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dissolve">
                                      <p:cBhvr>
                                        <p:cTn id="54" dur="500"/>
                                        <p:tgtEl>
                                          <p:spTgt spid="26"/>
                                        </p:tgtEl>
                                      </p:cBhvr>
                                    </p:animEffect>
                                  </p:childTnLst>
                                </p:cTn>
                              </p:par>
                              <p:par>
                                <p:cTn id="55" presetID="9" presetClass="entr" presetSubtype="0" fill="hold"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dissolve">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animBg="1"/>
      <p:bldP spid="29" grpId="0" animBg="1"/>
      <p:bldP spid="30" grpId="0" animBg="1"/>
      <p:bldP spid="31" grpId="0" animBg="1"/>
      <p:bldP spid="32" grpId="1" animBg="1"/>
      <p:bldP spid="33" grpId="0" animBg="1"/>
      <p:bldP spid="33" grpId="1"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C7713-79AA-A741-9B83-CAA042AD8CF0}"/>
              </a:ext>
            </a:extLst>
          </p:cNvPr>
          <p:cNvSpPr>
            <a:spLocks noGrp="1"/>
          </p:cNvSpPr>
          <p:nvPr>
            <p:ph type="title"/>
          </p:nvPr>
        </p:nvSpPr>
        <p:spPr/>
        <p:txBody>
          <a:bodyPr/>
          <a:lstStyle/>
          <a:p>
            <a:r>
              <a:rPr lang="en-US" dirty="0"/>
              <a:t>Experience: motor control</a:t>
            </a:r>
          </a:p>
        </p:txBody>
      </p:sp>
      <p:sp>
        <p:nvSpPr>
          <p:cNvPr id="4" name="Content Placeholder 3">
            <a:extLst>
              <a:ext uri="{FF2B5EF4-FFF2-40B4-BE49-F238E27FC236}">
                <a16:creationId xmlns:a16="http://schemas.microsoft.com/office/drawing/2014/main" id="{F0C197BD-B35B-3D4D-9F30-429DBCBCEF6D}"/>
              </a:ext>
            </a:extLst>
          </p:cNvPr>
          <p:cNvSpPr>
            <a:spLocks noGrp="1"/>
          </p:cNvSpPr>
          <p:nvPr>
            <p:ph idx="1"/>
          </p:nvPr>
        </p:nvSpPr>
        <p:spPr/>
        <p:txBody>
          <a:bodyPr>
            <a:normAutofit fontScale="92500" lnSpcReduction="20000"/>
          </a:bodyPr>
          <a:lstStyle/>
          <a:p>
            <a:r>
              <a:rPr lang="en-US" dirty="0"/>
              <a:t>Experience it yourself</a:t>
            </a:r>
          </a:p>
          <a:p>
            <a:pPr lvl="1"/>
            <a:r>
              <a:rPr lang="en-US" dirty="0"/>
              <a:t>Try 5 minutes using your non-dominant hand for everything:</a:t>
            </a:r>
            <a:br>
              <a:rPr lang="en-US" dirty="0"/>
            </a:br>
            <a:r>
              <a:rPr lang="en-US" dirty="0"/>
              <a:t>cleaning your teeth |  computer mouse in non-dominant hand | NO mouse at all, use keyboard only…</a:t>
            </a:r>
            <a:br>
              <a:rPr lang="en-US" dirty="0"/>
            </a:br>
            <a:endParaRPr lang="en-US" dirty="0"/>
          </a:p>
          <a:p>
            <a:r>
              <a:rPr lang="en-US" dirty="0"/>
              <a:t>Itsy bitsy teeny weeny icons</a:t>
            </a:r>
          </a:p>
          <a:p>
            <a:pPr lvl="1"/>
            <a:r>
              <a:rPr lang="en-US" dirty="0"/>
              <a:t>Target area and spacing</a:t>
            </a:r>
          </a:p>
          <a:p>
            <a:pPr lvl="1"/>
            <a:r>
              <a:rPr lang="en-US" dirty="0"/>
              <a:t>Easy to click the wrong one</a:t>
            </a:r>
          </a:p>
          <a:p>
            <a:pPr lvl="1"/>
            <a:r>
              <a:rPr lang="en-US" dirty="0"/>
              <a:t>Icon placement – error risk</a:t>
            </a:r>
          </a:p>
          <a:p>
            <a:pPr marL="0" indent="0">
              <a:buNone/>
            </a:pPr>
            <a:endParaRPr lang="en-US" dirty="0"/>
          </a:p>
          <a:p>
            <a:r>
              <a:rPr lang="en-US" dirty="0"/>
              <a:t>User cannot use a mouse or pad: on keyboard navigation only</a:t>
            </a:r>
          </a:p>
          <a:p>
            <a:pPr lvl="1"/>
            <a:r>
              <a:rPr lang="en-US" dirty="0"/>
              <a:t>Inaccessible widgets (mouse-only target!)</a:t>
            </a:r>
          </a:p>
          <a:p>
            <a:pPr lvl="1"/>
            <a:r>
              <a:rPr lang="en-US" dirty="0"/>
              <a:t>Tab control: Lengthy navigation… or not be able to navigate at all</a:t>
            </a:r>
          </a:p>
          <a:p>
            <a:endParaRPr lang="en-US" dirty="0"/>
          </a:p>
        </p:txBody>
      </p:sp>
      <p:grpSp>
        <p:nvGrpSpPr>
          <p:cNvPr id="11" name="Group 10" title="Tiny icons on web interface">
            <a:extLst>
              <a:ext uri="{FF2B5EF4-FFF2-40B4-BE49-F238E27FC236}">
                <a16:creationId xmlns:a16="http://schemas.microsoft.com/office/drawing/2014/main" id="{80597311-DFBE-7544-BB4A-A6B012EEBD7B}"/>
              </a:ext>
            </a:extLst>
          </p:cNvPr>
          <p:cNvGrpSpPr/>
          <p:nvPr/>
        </p:nvGrpSpPr>
        <p:grpSpPr>
          <a:xfrm>
            <a:off x="6450227" y="3002693"/>
            <a:ext cx="3169338" cy="1640371"/>
            <a:chOff x="6320852" y="3241167"/>
            <a:chExt cx="3313500" cy="1932473"/>
          </a:xfrm>
        </p:grpSpPr>
        <p:pic>
          <p:nvPicPr>
            <p:cNvPr id="12" name="Content Placeholder 4" title="Tiny icons on web interface">
              <a:extLst>
                <a:ext uri="{FF2B5EF4-FFF2-40B4-BE49-F238E27FC236}">
                  <a16:creationId xmlns:a16="http://schemas.microsoft.com/office/drawing/2014/main" id="{8AAA14D8-F68C-1E40-BC9B-E27BB813D23A}"/>
                </a:ext>
              </a:extLst>
            </p:cNvPr>
            <p:cNvPicPr>
              <a:picLocks noChangeAspect="1"/>
            </p:cNvPicPr>
            <p:nvPr/>
          </p:nvPicPr>
          <p:blipFill rotWithShape="1">
            <a:blip r:embed="rId3"/>
            <a:srcRect l="44474" t="39639" r="28613" b="35247"/>
            <a:stretch/>
          </p:blipFill>
          <p:spPr>
            <a:xfrm>
              <a:off x="6320852" y="3241167"/>
              <a:ext cx="3313500" cy="19324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Donut 12">
              <a:extLst>
                <a:ext uri="{FF2B5EF4-FFF2-40B4-BE49-F238E27FC236}">
                  <a16:creationId xmlns:a16="http://schemas.microsoft.com/office/drawing/2014/main" id="{E1F9EEF2-26A4-1947-BD17-D60CD05F48BF}"/>
                </a:ext>
              </a:extLst>
            </p:cNvPr>
            <p:cNvSpPr/>
            <p:nvPr/>
          </p:nvSpPr>
          <p:spPr>
            <a:xfrm>
              <a:off x="8705005" y="3241167"/>
              <a:ext cx="753746" cy="481209"/>
            </a:xfrm>
            <a:prstGeom prst="donut">
              <a:avLst>
                <a:gd name="adj" fmla="val 531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 name="Donut 13">
              <a:extLst>
                <a:ext uri="{FF2B5EF4-FFF2-40B4-BE49-F238E27FC236}">
                  <a16:creationId xmlns:a16="http://schemas.microsoft.com/office/drawing/2014/main" id="{C1E697AF-6C0D-8F40-B6D7-A7AA83380364}"/>
                </a:ext>
              </a:extLst>
            </p:cNvPr>
            <p:cNvSpPr/>
            <p:nvPr/>
          </p:nvSpPr>
          <p:spPr>
            <a:xfrm>
              <a:off x="8662535" y="3843269"/>
              <a:ext cx="753746" cy="481209"/>
            </a:xfrm>
            <a:prstGeom prst="donut">
              <a:avLst>
                <a:gd name="adj" fmla="val 531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3" name="Date Placeholder 2">
            <a:extLst>
              <a:ext uri="{FF2B5EF4-FFF2-40B4-BE49-F238E27FC236}">
                <a16:creationId xmlns:a16="http://schemas.microsoft.com/office/drawing/2014/main" id="{C7EE2AD8-A627-5149-B152-58F178F5C4E9}"/>
              </a:ext>
            </a:extLst>
          </p:cNvPr>
          <p:cNvSpPr>
            <a:spLocks noGrp="1"/>
          </p:cNvSpPr>
          <p:nvPr>
            <p:ph type="dt" sz="half" idx="10"/>
          </p:nvPr>
        </p:nvSpPr>
        <p:spPr/>
        <p:txBody>
          <a:bodyPr/>
          <a:lstStyle/>
          <a:p>
            <a:r>
              <a:rPr lang="en-GB"/>
              <a:t>26 June 2023</a:t>
            </a:r>
            <a:endParaRPr lang="en-US" dirty="0"/>
          </a:p>
        </p:txBody>
      </p:sp>
      <p:sp>
        <p:nvSpPr>
          <p:cNvPr id="5" name="Footer Placeholder 4">
            <a:extLst>
              <a:ext uri="{FF2B5EF4-FFF2-40B4-BE49-F238E27FC236}">
                <a16:creationId xmlns:a16="http://schemas.microsoft.com/office/drawing/2014/main" id="{7918D46C-EFCB-0D4B-B080-F33427A23B9E}"/>
              </a:ext>
            </a:extLst>
          </p:cNvPr>
          <p:cNvSpPr>
            <a:spLocks noGrp="1"/>
          </p:cNvSpPr>
          <p:nvPr>
            <p:ph type="ftr" sz="quarter" idx="11"/>
          </p:nvPr>
        </p:nvSpPr>
        <p:spPr/>
        <p:txBody>
          <a:bodyPr/>
          <a:lstStyle/>
          <a:p>
            <a:r>
              <a:rPr lang="en-US" dirty="0"/>
              <a:t>Cath Noble | Digital Accessibility Workshop</a:t>
            </a:r>
          </a:p>
        </p:txBody>
      </p:sp>
      <p:sp>
        <p:nvSpPr>
          <p:cNvPr id="6" name="Slide Number Placeholder 5">
            <a:extLst>
              <a:ext uri="{FF2B5EF4-FFF2-40B4-BE49-F238E27FC236}">
                <a16:creationId xmlns:a16="http://schemas.microsoft.com/office/drawing/2014/main" id="{19BA04B4-2364-674D-89CB-4787ECA447C6}"/>
              </a:ext>
            </a:extLst>
          </p:cNvPr>
          <p:cNvSpPr>
            <a:spLocks noGrp="1"/>
          </p:cNvSpPr>
          <p:nvPr>
            <p:ph type="sldNum" sz="quarter" idx="12"/>
          </p:nvPr>
        </p:nvSpPr>
        <p:spPr/>
        <p:txBody>
          <a:bodyPr/>
          <a:lstStyle/>
          <a:p>
            <a:fld id="{5A5C786B-2158-F345-9864-C89DA87EF40D}" type="slidenum">
              <a:rPr lang="en-US" smtClean="0"/>
              <a:t>10</a:t>
            </a:fld>
            <a:endParaRPr lang="en-US" dirty="0"/>
          </a:p>
        </p:txBody>
      </p:sp>
    </p:spTree>
    <p:extLst>
      <p:ext uri="{BB962C8B-B14F-4D97-AF65-F5344CB8AC3E}">
        <p14:creationId xmlns:p14="http://schemas.microsoft.com/office/powerpoint/2010/main" val="12273365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21076</TotalTime>
  <Words>2022</Words>
  <Application>Microsoft Macintosh PowerPoint</Application>
  <PresentationFormat>Widescreen</PresentationFormat>
  <Paragraphs>311</Paragraphs>
  <Slides>25</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Consolas</vt:lpstr>
      <vt:lpstr>Edwardian Script ITC</vt:lpstr>
      <vt:lpstr>Wingdings</vt:lpstr>
      <vt:lpstr>Office Theme</vt:lpstr>
      <vt:lpstr>Concepts &amp; Resources</vt:lpstr>
      <vt:lpstr>Digital accessibility – broad brushstrokes</vt:lpstr>
      <vt:lpstr>What is Impairment?</vt:lpstr>
      <vt:lpstr>What is Digital Accessibility</vt:lpstr>
      <vt:lpstr>What is assistive technology?</vt:lpstr>
      <vt:lpstr>Showcasing: The screen-reader</vt:lpstr>
      <vt:lpstr>Experience impairment</vt:lpstr>
      <vt:lpstr>Experience: Visual</vt:lpstr>
      <vt:lpstr>Experience: motor control</vt:lpstr>
      <vt:lpstr>Experience: Cognitive</vt:lpstr>
      <vt:lpstr>Constructing a ”POUR” website</vt:lpstr>
      <vt:lpstr>Constructing a POUR interface</vt:lpstr>
      <vt:lpstr>P is for …. Perceivable</vt:lpstr>
      <vt:lpstr>O is for… Operable</vt:lpstr>
      <vt:lpstr>U is for… Understandable</vt:lpstr>
      <vt:lpstr>R is for… Robust</vt:lpstr>
      <vt:lpstr>(Starter guide to...) Design tips, tools, evaluation</vt:lpstr>
      <vt:lpstr>Example solutions: auditory</vt:lpstr>
      <vt:lpstr>Example solutions: visual</vt:lpstr>
      <vt:lpstr>Example solutions: motor control</vt:lpstr>
      <vt:lpstr>WAVE – automatic accessibility evaluation</vt:lpstr>
      <vt:lpstr>Web Disability Simulator</vt:lpstr>
      <vt:lpstr>Accessibility Mindset - conclusion</vt:lpstr>
      <vt:lpstr>Annex 1: Articles and tips</vt:lpstr>
      <vt:lpstr>Annex 2: Tools (for starters)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 Noble</dc:creator>
  <cp:lastModifiedBy>Cath Noble</cp:lastModifiedBy>
  <cp:revision>372</cp:revision>
  <dcterms:created xsi:type="dcterms:W3CDTF">2023-06-07T07:49:24Z</dcterms:created>
  <dcterms:modified xsi:type="dcterms:W3CDTF">2023-06-26T06:45:49Z</dcterms:modified>
</cp:coreProperties>
</file>