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6" r:id="rId1"/>
  </p:sldMasterIdLst>
  <p:notesMasterIdLst>
    <p:notesMasterId r:id="rId46"/>
  </p:notesMasterIdLst>
  <p:sldIdLst>
    <p:sldId id="256" r:id="rId2"/>
    <p:sldId id="397" r:id="rId3"/>
    <p:sldId id="403" r:id="rId4"/>
    <p:sldId id="443" r:id="rId5"/>
    <p:sldId id="425" r:id="rId6"/>
    <p:sldId id="381" r:id="rId7"/>
    <p:sldId id="427" r:id="rId8"/>
    <p:sldId id="428" r:id="rId9"/>
    <p:sldId id="384" r:id="rId10"/>
    <p:sldId id="404" r:id="rId11"/>
    <p:sldId id="405" r:id="rId12"/>
    <p:sldId id="429" r:id="rId13"/>
    <p:sldId id="430" r:id="rId14"/>
    <p:sldId id="406" r:id="rId15"/>
    <p:sldId id="407" r:id="rId16"/>
    <p:sldId id="408" r:id="rId17"/>
    <p:sldId id="410" r:id="rId18"/>
    <p:sldId id="409" r:id="rId19"/>
    <p:sldId id="426" r:id="rId20"/>
    <p:sldId id="411" r:id="rId21"/>
    <p:sldId id="431" r:id="rId22"/>
    <p:sldId id="412" r:id="rId23"/>
    <p:sldId id="432" r:id="rId24"/>
    <p:sldId id="413" r:id="rId25"/>
    <p:sldId id="414" r:id="rId26"/>
    <p:sldId id="433" r:id="rId27"/>
    <p:sldId id="416" r:id="rId28"/>
    <p:sldId id="434" r:id="rId29"/>
    <p:sldId id="417" r:id="rId30"/>
    <p:sldId id="418" r:id="rId31"/>
    <p:sldId id="419" r:id="rId32"/>
    <p:sldId id="435" r:id="rId33"/>
    <p:sldId id="436" r:id="rId34"/>
    <p:sldId id="420" r:id="rId35"/>
    <p:sldId id="423" r:id="rId36"/>
    <p:sldId id="424" r:id="rId37"/>
    <p:sldId id="437" r:id="rId38"/>
    <p:sldId id="438" r:id="rId39"/>
    <p:sldId id="439" r:id="rId40"/>
    <p:sldId id="440" r:id="rId41"/>
    <p:sldId id="441" r:id="rId42"/>
    <p:sldId id="442" r:id="rId43"/>
    <p:sldId id="375" r:id="rId44"/>
    <p:sldId id="377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059F79"/>
    <a:srgbClr val="00FF49"/>
    <a:srgbClr val="1A1917"/>
    <a:srgbClr val="9400D3"/>
    <a:srgbClr val="FFC000"/>
    <a:srgbClr val="57B5E8"/>
    <a:srgbClr val="009B6C"/>
    <a:srgbClr val="882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B69C84-C7AD-4814-B750-9A90EF907037}" v="23" dt="2020-02-14T21:14:04.693"/>
    <p1510:client id="{5B0B33DD-AFAA-4D29-851B-432EE95D060C}" v="16" dt="2020-02-14T21:10:36.916"/>
    <p1510:client id="{DD1D9FF1-D8AB-4AB3-BF4E-ED6B9D14B919}" v="41" dt="2020-02-16T20:19:28.7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 autoAdjust="0"/>
    <p:restoredTop sz="95332" autoAdjust="0"/>
  </p:normalViewPr>
  <p:slideViewPr>
    <p:cSldViewPr snapToGrid="0">
      <p:cViewPr varScale="1">
        <p:scale>
          <a:sx n="83" d="100"/>
          <a:sy n="83" d="100"/>
        </p:scale>
        <p:origin x="78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6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5B0B33DD-AFAA-4D29-851B-432EE95D060C}"/>
    <pc:docChg chg="modSld">
      <pc:chgData name="" userId="" providerId="" clId="Web-{5B0B33DD-AFAA-4D29-851B-432EE95D060C}" dt="2020-02-14T21:10:36.916" v="13" actId="1076"/>
      <pc:docMkLst>
        <pc:docMk/>
      </pc:docMkLst>
      <pc:sldChg chg="addSp modSp">
        <pc:chgData name="" userId="" providerId="" clId="Web-{5B0B33DD-AFAA-4D29-851B-432EE95D060C}" dt="2020-02-14T21:10:36.916" v="13" actId="1076"/>
        <pc:sldMkLst>
          <pc:docMk/>
          <pc:sldMk cId="1447907921" sldId="267"/>
        </pc:sldMkLst>
        <pc:spChg chg="add mod">
          <ac:chgData name="" userId="" providerId="" clId="Web-{5B0B33DD-AFAA-4D29-851B-432EE95D060C}" dt="2020-02-14T21:10:12.494" v="5" actId="14100"/>
          <ac:spMkLst>
            <pc:docMk/>
            <pc:sldMk cId="1447907921" sldId="267"/>
            <ac:spMk id="6" creationId="{24985E27-C689-4691-A856-6DBDF18C95AF}"/>
          </ac:spMkLst>
        </pc:spChg>
        <pc:spChg chg="add mod">
          <ac:chgData name="" userId="" providerId="" clId="Web-{5B0B33DD-AFAA-4D29-851B-432EE95D060C}" dt="2020-02-14T21:10:36.916" v="13" actId="1076"/>
          <ac:spMkLst>
            <pc:docMk/>
            <pc:sldMk cId="1447907921" sldId="267"/>
            <ac:spMk id="151" creationId="{4D113A50-5080-4356-A4FE-2938D53B8461}"/>
          </ac:spMkLst>
        </pc:spChg>
      </pc:sldChg>
    </pc:docChg>
  </pc:docChgLst>
  <pc:docChgLst>
    <pc:chgData clId="Web-{DD1D9FF1-D8AB-4AB3-BF4E-ED6B9D14B919}"/>
    <pc:docChg chg="modSld">
      <pc:chgData name="" userId="" providerId="" clId="Web-{DD1D9FF1-D8AB-4AB3-BF4E-ED6B9D14B919}" dt="2020-02-16T20:19:28.702" v="35" actId="1076"/>
      <pc:docMkLst>
        <pc:docMk/>
      </pc:docMkLst>
      <pc:sldChg chg="modSp">
        <pc:chgData name="" userId="" providerId="" clId="Web-{DD1D9FF1-D8AB-4AB3-BF4E-ED6B9D14B919}" dt="2020-02-16T20:19:28.702" v="35" actId="1076"/>
        <pc:sldMkLst>
          <pc:docMk/>
          <pc:sldMk cId="3452543578" sldId="257"/>
        </pc:sldMkLst>
        <pc:spChg chg="mod">
          <ac:chgData name="" userId="" providerId="" clId="Web-{DD1D9FF1-D8AB-4AB3-BF4E-ED6B9D14B919}" dt="2020-02-16T20:19:28.702" v="35" actId="1076"/>
          <ac:spMkLst>
            <pc:docMk/>
            <pc:sldMk cId="3452543578" sldId="257"/>
            <ac:spMk id="6" creationId="{00000000-0000-0000-0000-000000000000}"/>
          </ac:spMkLst>
        </pc:spChg>
      </pc:sldChg>
      <pc:sldChg chg="addSp modSp">
        <pc:chgData name="" userId="" providerId="" clId="Web-{DD1D9FF1-D8AB-4AB3-BF4E-ED6B9D14B919}" dt="2020-02-16T20:09:06.557" v="31" actId="20577"/>
        <pc:sldMkLst>
          <pc:docMk/>
          <pc:sldMk cId="1447907921" sldId="267"/>
        </pc:sldMkLst>
        <pc:spChg chg="add mod">
          <ac:chgData name="" userId="" providerId="" clId="Web-{DD1D9FF1-D8AB-4AB3-BF4E-ED6B9D14B919}" dt="2020-02-16T20:07:33.213" v="6" actId="1076"/>
          <ac:spMkLst>
            <pc:docMk/>
            <pc:sldMk cId="1447907921" sldId="267"/>
            <ac:spMk id="154" creationId="{CEB4DC9E-4BA4-4DA6-A7FE-A46C5A41B24A}"/>
          </ac:spMkLst>
        </pc:spChg>
        <pc:spChg chg="add mod">
          <ac:chgData name="" userId="" providerId="" clId="Web-{DD1D9FF1-D8AB-4AB3-BF4E-ED6B9D14B919}" dt="2020-02-16T20:08:03.072" v="11" actId="20577"/>
          <ac:spMkLst>
            <pc:docMk/>
            <pc:sldMk cId="1447907921" sldId="267"/>
            <ac:spMk id="155" creationId="{482CC36B-95BE-4BB8-B32D-551C5F49C25B}"/>
          </ac:spMkLst>
        </pc:spChg>
        <pc:spChg chg="add mod">
          <ac:chgData name="" userId="" providerId="" clId="Web-{DD1D9FF1-D8AB-4AB3-BF4E-ED6B9D14B919}" dt="2020-02-16T20:08:13.166" v="15" actId="20577"/>
          <ac:spMkLst>
            <pc:docMk/>
            <pc:sldMk cId="1447907921" sldId="267"/>
            <ac:spMk id="156" creationId="{F4FA2ED9-CCB2-4FB6-A405-5C4E5047C998}"/>
          </ac:spMkLst>
        </pc:spChg>
        <pc:spChg chg="add mod">
          <ac:chgData name="" userId="" providerId="" clId="Web-{DD1D9FF1-D8AB-4AB3-BF4E-ED6B9D14B919}" dt="2020-02-16T20:08:38.244" v="20" actId="20577"/>
          <ac:spMkLst>
            <pc:docMk/>
            <pc:sldMk cId="1447907921" sldId="267"/>
            <ac:spMk id="157" creationId="{7A1616C0-8C8F-41CF-A09E-C566696E6513}"/>
          </ac:spMkLst>
        </pc:spChg>
        <pc:spChg chg="add mod">
          <ac:chgData name="" userId="" providerId="" clId="Web-{DD1D9FF1-D8AB-4AB3-BF4E-ED6B9D14B919}" dt="2020-02-16T20:08:46.682" v="26" actId="20577"/>
          <ac:spMkLst>
            <pc:docMk/>
            <pc:sldMk cId="1447907921" sldId="267"/>
            <ac:spMk id="158" creationId="{652295E5-A859-437D-ADFF-0D02D8EAFD00}"/>
          </ac:spMkLst>
        </pc:spChg>
        <pc:spChg chg="add mod">
          <ac:chgData name="" userId="" providerId="" clId="Web-{DD1D9FF1-D8AB-4AB3-BF4E-ED6B9D14B919}" dt="2020-02-16T20:09:06.557" v="31" actId="20577"/>
          <ac:spMkLst>
            <pc:docMk/>
            <pc:sldMk cId="1447907921" sldId="267"/>
            <ac:spMk id="159" creationId="{4DCDB1CD-506A-4876-9624-E879A514CFEB}"/>
          </ac:spMkLst>
        </pc:spChg>
      </pc:sldChg>
      <pc:sldChg chg="modSp">
        <pc:chgData name="" userId="" providerId="" clId="Web-{DD1D9FF1-D8AB-4AB3-BF4E-ED6B9D14B919}" dt="2020-02-16T20:10:38.370" v="34" actId="1076"/>
        <pc:sldMkLst>
          <pc:docMk/>
          <pc:sldMk cId="522524353" sldId="346"/>
        </pc:sldMkLst>
        <pc:spChg chg="mod">
          <ac:chgData name="" userId="" providerId="" clId="Web-{DD1D9FF1-D8AB-4AB3-BF4E-ED6B9D14B919}" dt="2020-02-16T20:10:38.370" v="34" actId="1076"/>
          <ac:spMkLst>
            <pc:docMk/>
            <pc:sldMk cId="522524353" sldId="346"/>
            <ac:spMk id="26" creationId="{00000000-0000-0000-0000-000000000000}"/>
          </ac:spMkLst>
        </pc:spChg>
      </pc:sldChg>
    </pc:docChg>
  </pc:docChgLst>
  <pc:docChgLst>
    <pc:chgData clId="Web-{3FB69C84-C7AD-4814-B750-9A90EF907037}"/>
    <pc:docChg chg="modSld">
      <pc:chgData name="" userId="" providerId="" clId="Web-{3FB69C84-C7AD-4814-B750-9A90EF907037}" dt="2020-02-14T21:14:04.693" v="19" actId="1076"/>
      <pc:docMkLst>
        <pc:docMk/>
      </pc:docMkLst>
      <pc:sldChg chg="addSp modSp">
        <pc:chgData name="" userId="" providerId="" clId="Web-{3FB69C84-C7AD-4814-B750-9A90EF907037}" dt="2020-02-14T21:14:04.693" v="19" actId="1076"/>
        <pc:sldMkLst>
          <pc:docMk/>
          <pc:sldMk cId="1447907921" sldId="267"/>
        </pc:sldMkLst>
        <pc:spChg chg="mod">
          <ac:chgData name="" userId="" providerId="" clId="Web-{3FB69C84-C7AD-4814-B750-9A90EF907037}" dt="2020-02-14T21:13:14.301" v="2" actId="20577"/>
          <ac:spMkLst>
            <pc:docMk/>
            <pc:sldMk cId="1447907921" sldId="267"/>
            <ac:spMk id="4" creationId="{00000000-0000-0000-0000-000000000000}"/>
          </ac:spMkLst>
        </pc:spChg>
        <pc:spChg chg="add mod">
          <ac:chgData name="" userId="" providerId="" clId="Web-{3FB69C84-C7AD-4814-B750-9A90EF907037}" dt="2020-02-14T21:13:41.474" v="9" actId="20577"/>
          <ac:spMkLst>
            <pc:docMk/>
            <pc:sldMk cId="1447907921" sldId="267"/>
            <ac:spMk id="152" creationId="{26FAAA2B-B67B-443C-8642-48FC74C8CD9C}"/>
          </ac:spMkLst>
        </pc:spChg>
        <pc:spChg chg="add mod">
          <ac:chgData name="" userId="" providerId="" clId="Web-{3FB69C84-C7AD-4814-B750-9A90EF907037}" dt="2020-02-14T21:14:04.693" v="19" actId="1076"/>
          <ac:spMkLst>
            <pc:docMk/>
            <pc:sldMk cId="1447907921" sldId="267"/>
            <ac:spMk id="153" creationId="{332CC734-364D-497F-B34D-0551A26D05B2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D9EFA-5402-4CEA-8F53-26715AD173A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612B4-C5FB-4137-9B02-F7F94AC813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751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Insert older articles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7801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53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tree level scattering</a:t>
            </a:r>
            <a:r>
              <a:rPr lang="en-US" baseline="0" dirty="0" smtClean="0"/>
              <a:t> of phonons is </a:t>
            </a:r>
            <a:r>
              <a:rPr lang="en-US" baseline="0" dirty="0" err="1" smtClean="0"/>
              <a:t>integrable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and</a:t>
            </a:r>
            <a:r>
              <a:rPr lang="en-US" baseline="0" dirty="0" smtClean="0"/>
              <a:t> is characterized by the following phase shift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56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606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2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688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91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13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65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31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46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Insert older articles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540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103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819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1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47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125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341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5159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778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587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966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Insert older articles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356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19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351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98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Insert older articles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932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0" dirty="0" smtClean="0"/>
              <a:t> is the induced metric of the world sheet, R is the scalar curvature tensor constructed out of this metric, K is the extrinsic curvature tensor. R  vanishes because it is a total derivative, K^2 vanishes on shell and R and KK terms are cancelled due to Gauss-</a:t>
            </a:r>
            <a:r>
              <a:rPr lang="en-US" baseline="0" dirty="0" err="1" smtClean="0"/>
              <a:t>Codazzi</a:t>
            </a:r>
            <a:r>
              <a:rPr lang="en-US" baseline="0" dirty="0" smtClean="0"/>
              <a:t> equation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94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Stays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797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Hence, the GGRT spectrum can be thought of as a particular </a:t>
            </a:r>
            <a:r>
              <a:rPr lang="en-GB" dirty="0" err="1" smtClean="0"/>
              <a:t>resummation</a:t>
            </a:r>
            <a:r>
              <a:rPr lang="en-GB" smtClean="0"/>
              <a:t> of tree level terms in the ℓs/R expansion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54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0" dirty="0" smtClean="0"/>
              <a:t> is the induced metric of the world sheet, R is the scalar curvature tensor constructed out of this metric, K is the extrinsic curvature tensor. R  vanishes because it is a total derivative, K^2 vanishes on shell and R and KK terms are cancelled due to Gauss-</a:t>
            </a:r>
            <a:r>
              <a:rPr lang="en-US" baseline="0" dirty="0" err="1" smtClean="0"/>
              <a:t>Codazzi</a:t>
            </a:r>
            <a:r>
              <a:rPr lang="en-US" baseline="0" dirty="0" smtClean="0"/>
              <a:t> equation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704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Hence, the GGRT spectrum can be thought of as a particular </a:t>
            </a:r>
            <a:r>
              <a:rPr lang="en-GB" dirty="0" err="1" smtClean="0"/>
              <a:t>resummation</a:t>
            </a:r>
            <a:r>
              <a:rPr lang="en-GB" smtClean="0"/>
              <a:t> of tree level terms in the ℓs/R expansion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612B4-C5FB-4137-9B02-F7F94AC8130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5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2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5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45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4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1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75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98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4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58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49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02E26-FF05-4194-9102-3E0124A8E82E}" type="datetimeFigureOut">
              <a:rPr lang="en-US" smtClean="0"/>
              <a:t>8/22/2024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51FA8-9432-47DD-858E-365A2FEA2E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3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310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5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50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11" Type="http://schemas.openxmlformats.org/officeDocument/2006/relationships/image" Target="../media/image430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3" Type="http://schemas.openxmlformats.org/officeDocument/2006/relationships/image" Target="../media/image47.png"/><Relationship Id="rId7" Type="http://schemas.openxmlformats.org/officeDocument/2006/relationships/image" Target="../media/image49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6.pn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11" Type="http://schemas.openxmlformats.org/officeDocument/2006/relationships/image" Target="../media/image64.png"/><Relationship Id="rId5" Type="http://schemas.openxmlformats.org/officeDocument/2006/relationships/image" Target="../media/image580.png"/><Relationship Id="rId15" Type="http://schemas.openxmlformats.org/officeDocument/2006/relationships/image" Target="../media/image43.png"/><Relationship Id="rId10" Type="http://schemas.openxmlformats.org/officeDocument/2006/relationships/image" Target="../media/image63.png"/><Relationship Id="rId4" Type="http://schemas.openxmlformats.org/officeDocument/2006/relationships/image" Target="../media/image56.png"/><Relationship Id="rId9" Type="http://schemas.openxmlformats.org/officeDocument/2006/relationships/image" Target="../media/image60.png"/><Relationship Id="rId1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8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9.gif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10.pn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93041/contributions/5955724/attachments/2912832/5111335/qchsc24_knechtli.pdf" TargetMode="External"/><Relationship Id="rId3" Type="http://schemas.openxmlformats.org/officeDocument/2006/relationships/image" Target="../media/image61.png"/><Relationship Id="rId7" Type="http://schemas.openxmlformats.org/officeDocument/2006/relationships/image" Target="../media/image72.png"/><Relationship Id="rId12" Type="http://schemas.openxmlformats.org/officeDocument/2006/relationships/image" Target="../media/image7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11" Type="http://schemas.openxmlformats.org/officeDocument/2006/relationships/image" Target="../media/image70.png"/><Relationship Id="rId10" Type="http://schemas.openxmlformats.org/officeDocument/2006/relationships/image" Target="../media/image69.png"/><Relationship Id="rId4" Type="http://schemas.openxmlformats.org/officeDocument/2006/relationships/image" Target="../media/image62.png"/><Relationship Id="rId9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4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0.png"/><Relationship Id="rId9" Type="http://schemas.openxmlformats.org/officeDocument/2006/relationships/image" Target="../media/image7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0.pn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2.png"/><Relationship Id="rId11" Type="http://schemas.openxmlformats.org/officeDocument/2006/relationships/image" Target="../media/image85.png"/><Relationship Id="rId5" Type="http://schemas.openxmlformats.org/officeDocument/2006/relationships/image" Target="../media/image81.png"/><Relationship Id="rId10" Type="http://schemas.openxmlformats.org/officeDocument/2006/relationships/image" Target="../media/image800.png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162.png"/><Relationship Id="rId3" Type="http://schemas.openxmlformats.org/officeDocument/2006/relationships/image" Target="../media/image890.png"/><Relationship Id="rId7" Type="http://schemas.openxmlformats.org/officeDocument/2006/relationships/image" Target="../media/image45.png"/><Relationship Id="rId12" Type="http://schemas.openxmlformats.org/officeDocument/2006/relationships/image" Target="../media/image161.pn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2.png"/><Relationship Id="rId11" Type="http://schemas.openxmlformats.org/officeDocument/2006/relationships/image" Target="../media/image160.png"/><Relationship Id="rId5" Type="http://schemas.openxmlformats.org/officeDocument/2006/relationships/image" Target="../media/image91.png"/><Relationship Id="rId15" Type="http://schemas.openxmlformats.org/officeDocument/2006/relationships/image" Target="../media/image94.png"/><Relationship Id="rId10" Type="http://schemas.openxmlformats.org/officeDocument/2006/relationships/image" Target="../media/image159.png"/><Relationship Id="rId4" Type="http://schemas.openxmlformats.org/officeDocument/2006/relationships/image" Target="../media/image90.png"/><Relationship Id="rId14" Type="http://schemas.openxmlformats.org/officeDocument/2006/relationships/image" Target="../media/image163.png"/></Relationships>
</file>

<file path=ppt/slides/_rels/slide25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68.png"/><Relationship Id="rId3" Type="http://schemas.openxmlformats.org/officeDocument/2006/relationships/image" Target="../media/image90.png"/><Relationship Id="rId7" Type="http://schemas.openxmlformats.org/officeDocument/2006/relationships/image" Target="../media/image60.png"/><Relationship Id="rId17" Type="http://schemas.openxmlformats.org/officeDocument/2006/relationships/image" Target="../media/image167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66.png"/><Relationship Id="rId20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0.png"/><Relationship Id="rId5" Type="http://schemas.openxmlformats.org/officeDocument/2006/relationships/image" Target="../media/image45.png"/><Relationship Id="rId15" Type="http://schemas.openxmlformats.org/officeDocument/2006/relationships/image" Target="../media/image1651.png"/><Relationship Id="rId19" Type="http://schemas.openxmlformats.org/officeDocument/2006/relationships/image" Target="../media/image94.png"/><Relationship Id="rId4" Type="http://schemas.openxmlformats.org/officeDocument/2006/relationships/image" Target="../media/image96.png"/><Relationship Id="rId14" Type="http://schemas.openxmlformats.org/officeDocument/2006/relationships/image" Target="../media/image169.pn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8.png"/><Relationship Id="rId18" Type="http://schemas.openxmlformats.org/officeDocument/2006/relationships/image" Target="../media/image94.png"/><Relationship Id="rId3" Type="http://schemas.openxmlformats.org/officeDocument/2006/relationships/image" Target="../media/image90.png"/><Relationship Id="rId12" Type="http://schemas.openxmlformats.org/officeDocument/2006/relationships/image" Target="../media/image970.png"/><Relationship Id="rId17" Type="http://schemas.openxmlformats.org/officeDocument/2006/relationships/image" Target="../media/image102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960.png"/><Relationship Id="rId5" Type="http://schemas.openxmlformats.org/officeDocument/2006/relationships/image" Target="../media/image45.png"/><Relationship Id="rId15" Type="http://schemas.openxmlformats.org/officeDocument/2006/relationships/image" Target="../media/image100.png"/><Relationship Id="rId10" Type="http://schemas.openxmlformats.org/officeDocument/2006/relationships/image" Target="../media/image950.png"/><Relationship Id="rId19" Type="http://schemas.openxmlformats.org/officeDocument/2006/relationships/image" Target="../media/image95.png"/><Relationship Id="rId4" Type="http://schemas.openxmlformats.org/officeDocument/2006/relationships/image" Target="../media/image96.png"/><Relationship Id="rId9" Type="http://schemas.openxmlformats.org/officeDocument/2006/relationships/image" Target="../media/image940.png"/><Relationship Id="rId14" Type="http://schemas.openxmlformats.org/officeDocument/2006/relationships/image" Target="../media/image9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0.png"/><Relationship Id="rId13" Type="http://schemas.openxmlformats.org/officeDocument/2006/relationships/image" Target="../media/image98.png"/><Relationship Id="rId18" Type="http://schemas.openxmlformats.org/officeDocument/2006/relationships/image" Target="../media/image95.png"/><Relationship Id="rId3" Type="http://schemas.openxmlformats.org/officeDocument/2006/relationships/image" Target="../media/image90.png"/><Relationship Id="rId7" Type="http://schemas.openxmlformats.org/officeDocument/2006/relationships/image" Target="../media/image920.png"/><Relationship Id="rId12" Type="http://schemas.openxmlformats.org/officeDocument/2006/relationships/image" Target="../media/image970.png"/><Relationship Id="rId17" Type="http://schemas.openxmlformats.org/officeDocument/2006/relationships/image" Target="../media/image94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9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9.png"/><Relationship Id="rId11" Type="http://schemas.openxmlformats.org/officeDocument/2006/relationships/image" Target="../media/image960.png"/><Relationship Id="rId5" Type="http://schemas.openxmlformats.org/officeDocument/2006/relationships/image" Target="../media/image45.png"/><Relationship Id="rId10" Type="http://schemas.openxmlformats.org/officeDocument/2006/relationships/image" Target="../media/image950.png"/><Relationship Id="rId4" Type="http://schemas.openxmlformats.org/officeDocument/2006/relationships/image" Target="../media/image96.png"/><Relationship Id="rId9" Type="http://schemas.openxmlformats.org/officeDocument/2006/relationships/image" Target="../media/image940.png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8.png"/><Relationship Id="rId18" Type="http://schemas.openxmlformats.org/officeDocument/2006/relationships/image" Target="../media/image108.png"/><Relationship Id="rId3" Type="http://schemas.openxmlformats.org/officeDocument/2006/relationships/image" Target="../media/image90.png"/><Relationship Id="rId12" Type="http://schemas.openxmlformats.org/officeDocument/2006/relationships/image" Target="../media/image970.png"/><Relationship Id="rId17" Type="http://schemas.openxmlformats.org/officeDocument/2006/relationships/image" Target="../media/image107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106.png"/><Relationship Id="rId20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960.png"/><Relationship Id="rId5" Type="http://schemas.openxmlformats.org/officeDocument/2006/relationships/image" Target="../media/image45.png"/><Relationship Id="rId15" Type="http://schemas.openxmlformats.org/officeDocument/2006/relationships/image" Target="../media/image105.png"/><Relationship Id="rId10" Type="http://schemas.openxmlformats.org/officeDocument/2006/relationships/image" Target="../media/image950.png"/><Relationship Id="rId19" Type="http://schemas.openxmlformats.org/officeDocument/2006/relationships/image" Target="../media/image95.png"/><Relationship Id="rId4" Type="http://schemas.openxmlformats.org/officeDocument/2006/relationships/image" Target="../media/image96.png"/><Relationship Id="rId9" Type="http://schemas.openxmlformats.org/officeDocument/2006/relationships/image" Target="../media/image940.png"/><Relationship Id="rId14" Type="http://schemas.openxmlformats.org/officeDocument/2006/relationships/image" Target="../media/image10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060.png"/><Relationship Id="rId3" Type="http://schemas.openxmlformats.org/officeDocument/2006/relationships/image" Target="../media/image90.png"/><Relationship Id="rId7" Type="http://schemas.openxmlformats.org/officeDocument/2006/relationships/image" Target="../media/image111.png"/><Relationship Id="rId12" Type="http://schemas.openxmlformats.org/officeDocument/2006/relationships/image" Target="../media/image1050.png"/><Relationship Id="rId17" Type="http://schemas.openxmlformats.org/officeDocument/2006/relationships/image" Target="../media/image95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1040.png"/><Relationship Id="rId5" Type="http://schemas.openxmlformats.org/officeDocument/2006/relationships/image" Target="../media/image104.png"/><Relationship Id="rId15" Type="http://schemas.openxmlformats.org/officeDocument/2006/relationships/image" Target="../media/image112.png"/><Relationship Id="rId10" Type="http://schemas.openxmlformats.org/officeDocument/2006/relationships/image" Target="../media/image1030.png"/><Relationship Id="rId4" Type="http://schemas.openxmlformats.org/officeDocument/2006/relationships/image" Target="../media/image96.png"/><Relationship Id="rId9" Type="http://schemas.openxmlformats.org/officeDocument/2006/relationships/image" Target="../media/image1020.png"/><Relationship Id="rId14" Type="http://schemas.openxmlformats.org/officeDocument/2006/relationships/image" Target="../media/image1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60.png"/><Relationship Id="rId18" Type="http://schemas.openxmlformats.org/officeDocument/2006/relationships/image" Target="../media/image930.png"/><Relationship Id="rId3" Type="http://schemas.openxmlformats.org/officeDocument/2006/relationships/image" Target="../media/image117.png"/><Relationship Id="rId21" Type="http://schemas.openxmlformats.org/officeDocument/2006/relationships/image" Target="../media/image94.png"/><Relationship Id="rId12" Type="http://schemas.openxmlformats.org/officeDocument/2006/relationships/image" Target="../media/image119.png"/><Relationship Id="rId17" Type="http://schemas.openxmlformats.org/officeDocument/2006/relationships/image" Target="../media/image920.png"/><Relationship Id="rId2" Type="http://schemas.openxmlformats.org/officeDocument/2006/relationships/notesSlide" Target="../notesSlides/notesSlide27.xml"/><Relationship Id="rId16" Type="http://schemas.openxmlformats.org/officeDocument/2006/relationships/image" Target="../media/image121.png"/><Relationship Id="rId20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140.png"/><Relationship Id="rId5" Type="http://schemas.openxmlformats.org/officeDocument/2006/relationships/image" Target="../media/image45.png"/><Relationship Id="rId15" Type="http://schemas.openxmlformats.org/officeDocument/2006/relationships/image" Target="../media/image120.png"/><Relationship Id="rId10" Type="http://schemas.openxmlformats.org/officeDocument/2006/relationships/image" Target="../media/image118.png"/><Relationship Id="rId19" Type="http://schemas.openxmlformats.org/officeDocument/2006/relationships/image" Target="../media/image114.png"/><Relationship Id="rId4" Type="http://schemas.openxmlformats.org/officeDocument/2006/relationships/image" Target="../media/image90.png"/><Relationship Id="rId9" Type="http://schemas.openxmlformats.org/officeDocument/2006/relationships/image" Target="../media/image1781.png"/><Relationship Id="rId14" Type="http://schemas.openxmlformats.org/officeDocument/2006/relationships/image" Target="../media/image114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13" Type="http://schemas.openxmlformats.org/officeDocument/2006/relationships/image" Target="../media/image130.png"/><Relationship Id="rId3" Type="http://schemas.openxmlformats.org/officeDocument/2006/relationships/image" Target="../media/image45.png"/><Relationship Id="rId7" Type="http://schemas.openxmlformats.org/officeDocument/2006/relationships/image" Target="../media/image124.png"/><Relationship Id="rId12" Type="http://schemas.openxmlformats.org/officeDocument/2006/relationships/image" Target="../media/image129.png"/><Relationship Id="rId2" Type="http://schemas.openxmlformats.org/officeDocument/2006/relationships/image" Target="../media/image90.png"/><Relationship Id="rId16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11" Type="http://schemas.openxmlformats.org/officeDocument/2006/relationships/image" Target="../media/image128.png"/><Relationship Id="rId5" Type="http://schemas.openxmlformats.org/officeDocument/2006/relationships/image" Target="../media/image1221.png"/><Relationship Id="rId15" Type="http://schemas.openxmlformats.org/officeDocument/2006/relationships/image" Target="../media/image95.png"/><Relationship Id="rId10" Type="http://schemas.openxmlformats.org/officeDocument/2006/relationships/image" Target="../media/image127.png"/><Relationship Id="rId4" Type="http://schemas.openxmlformats.org/officeDocument/2006/relationships/image" Target="../media/image122.png"/><Relationship Id="rId9" Type="http://schemas.openxmlformats.org/officeDocument/2006/relationships/image" Target="../media/image126.png"/><Relationship Id="rId14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95.png"/><Relationship Id="rId3" Type="http://schemas.openxmlformats.org/officeDocument/2006/relationships/image" Target="../media/image45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4.png"/><Relationship Id="rId11" Type="http://schemas.openxmlformats.org/officeDocument/2006/relationships/image" Target="../media/image134.png"/><Relationship Id="rId5" Type="http://schemas.openxmlformats.org/officeDocument/2006/relationships/image" Target="../media/image123.png"/><Relationship Id="rId15" Type="http://schemas.openxmlformats.org/officeDocument/2006/relationships/image" Target="../media/image131.png"/><Relationship Id="rId10" Type="http://schemas.openxmlformats.org/officeDocument/2006/relationships/image" Target="../media/image128.png"/><Relationship Id="rId4" Type="http://schemas.openxmlformats.org/officeDocument/2006/relationships/image" Target="../media/image132.png"/><Relationship Id="rId9" Type="http://schemas.openxmlformats.org/officeDocument/2006/relationships/image" Target="../media/image133.png"/><Relationship Id="rId14" Type="http://schemas.openxmlformats.org/officeDocument/2006/relationships/image" Target="../media/image9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openxmlformats.org/officeDocument/2006/relationships/image" Target="../media/image94.png"/><Relationship Id="rId3" Type="http://schemas.openxmlformats.org/officeDocument/2006/relationships/image" Target="../media/image135.png"/><Relationship Id="rId7" Type="http://schemas.openxmlformats.org/officeDocument/2006/relationships/image" Target="../media/image136.png"/><Relationship Id="rId12" Type="http://schemas.openxmlformats.org/officeDocument/2006/relationships/image" Target="../media/image9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00.png"/><Relationship Id="rId11" Type="http://schemas.openxmlformats.org/officeDocument/2006/relationships/image" Target="../media/image114.png"/><Relationship Id="rId5" Type="http://schemas.openxmlformats.org/officeDocument/2006/relationships/image" Target="../media/image45.png"/><Relationship Id="rId10" Type="http://schemas.openxmlformats.org/officeDocument/2006/relationships/image" Target="../media/image930.png"/><Relationship Id="rId4" Type="http://schemas.openxmlformats.org/officeDocument/2006/relationships/image" Target="../media/image90.png"/><Relationship Id="rId9" Type="http://schemas.openxmlformats.org/officeDocument/2006/relationships/image" Target="../media/image920.png"/><Relationship Id="rId14" Type="http://schemas.openxmlformats.org/officeDocument/2006/relationships/image" Target="../media/image122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0.png"/><Relationship Id="rId13" Type="http://schemas.openxmlformats.org/officeDocument/2006/relationships/image" Target="../media/image94.png"/><Relationship Id="rId3" Type="http://schemas.openxmlformats.org/officeDocument/2006/relationships/image" Target="../media/image138.png"/><Relationship Id="rId7" Type="http://schemas.openxmlformats.org/officeDocument/2006/relationships/image" Target="../media/image1390.png"/><Relationship Id="rId12" Type="http://schemas.openxmlformats.org/officeDocument/2006/relationships/image" Target="../media/image9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0.png"/><Relationship Id="rId11" Type="http://schemas.openxmlformats.org/officeDocument/2006/relationships/image" Target="../media/image114.png"/><Relationship Id="rId5" Type="http://schemas.openxmlformats.org/officeDocument/2006/relationships/image" Target="../media/image113.png"/><Relationship Id="rId10" Type="http://schemas.openxmlformats.org/officeDocument/2006/relationships/image" Target="../media/image142.png"/><Relationship Id="rId4" Type="http://schemas.openxmlformats.org/officeDocument/2006/relationships/image" Target="../media/image139.png"/><Relationship Id="rId9" Type="http://schemas.openxmlformats.org/officeDocument/2006/relationships/image" Target="../media/image14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0.png"/><Relationship Id="rId13" Type="http://schemas.openxmlformats.org/officeDocument/2006/relationships/image" Target="../media/image95.png"/><Relationship Id="rId3" Type="http://schemas.openxmlformats.org/officeDocument/2006/relationships/image" Target="../media/image143.png"/><Relationship Id="rId7" Type="http://schemas.openxmlformats.org/officeDocument/2006/relationships/image" Target="../media/image1390.png"/><Relationship Id="rId12" Type="http://schemas.openxmlformats.org/officeDocument/2006/relationships/image" Target="../media/image94.png"/><Relationship Id="rId17" Type="http://schemas.openxmlformats.org/officeDocument/2006/relationships/image" Target="../media/image1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9.png"/><Relationship Id="rId11" Type="http://schemas.openxmlformats.org/officeDocument/2006/relationships/image" Target="../media/image146.png"/><Relationship Id="rId5" Type="http://schemas.openxmlformats.org/officeDocument/2006/relationships/image" Target="../media/image113.png"/><Relationship Id="rId15" Type="http://schemas.openxmlformats.org/officeDocument/2006/relationships/image" Target="../media/image120.png"/><Relationship Id="rId10" Type="http://schemas.openxmlformats.org/officeDocument/2006/relationships/image" Target="../media/image114.png"/><Relationship Id="rId4" Type="http://schemas.openxmlformats.org/officeDocument/2006/relationships/image" Target="../media/image144.png"/><Relationship Id="rId9" Type="http://schemas.openxmlformats.org/officeDocument/2006/relationships/image" Target="../media/image145.png"/><Relationship Id="rId14" Type="http://schemas.openxmlformats.org/officeDocument/2006/relationships/image" Target="../media/image14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4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5" Type="http://schemas.openxmlformats.org/officeDocument/2006/relationships/image" Target="../media/image152.png"/><Relationship Id="rId4" Type="http://schemas.openxmlformats.org/officeDocument/2006/relationships/image" Target="../media/image15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10.png"/><Relationship Id="rId9" Type="http://schemas.openxmlformats.org/officeDocument/2006/relationships/image" Target="../media/image12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4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.png"/><Relationship Id="rId5" Type="http://schemas.openxmlformats.org/officeDocument/2006/relationships/image" Target="../media/image158.png"/><Relationship Id="rId4" Type="http://schemas.openxmlformats.org/officeDocument/2006/relationships/image" Target="../media/image1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04.png"/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.png"/><Relationship Id="rId5" Type="http://schemas.openxmlformats.org/officeDocument/2006/relationships/image" Target="../media/image152.png"/><Relationship Id="rId4" Type="http://schemas.openxmlformats.org/officeDocument/2006/relationships/image" Target="../media/image15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jpeg"/><Relationship Id="rId3" Type="http://schemas.openxmlformats.org/officeDocument/2006/relationships/image" Target="../media/image1.gi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3.jpeg"/><Relationship Id="rId5" Type="http://schemas.openxmlformats.org/officeDocument/2006/relationships/image" Target="../media/image172.png"/><Relationship Id="rId10" Type="http://schemas.microsoft.com/office/2007/relationships/hdphoto" Target="../media/hdphoto3.wdp"/><Relationship Id="rId4" Type="http://schemas.openxmlformats.org/officeDocument/2006/relationships/image" Target="../media/image170.png"/><Relationship Id="rId9" Type="http://schemas.openxmlformats.org/officeDocument/2006/relationships/image" Target="../media/image17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14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10.pn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microsoft.com/office/2007/relationships/hdphoto" Target="../media/hdphoto2.wdp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9.png"/><Relationship Id="rId4" Type="http://schemas.openxmlformats.org/officeDocument/2006/relationships/image" Target="../media/image240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91;p1" descr="http://www.physics.adelaide.edu.au/theory/staff/leinweber/VisualQCD/ImprovedOperators/ChargeAPE5LQanimXs30.gif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14406"/>
            <a:ext cx="12192000" cy="6872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Confinement2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635"/>
          <a:stretch/>
        </p:blipFill>
        <p:spPr bwMode="auto">
          <a:xfrm>
            <a:off x="0" y="5596761"/>
            <a:ext cx="12192001" cy="126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0" y="-14407"/>
            <a:ext cx="12192000" cy="6872406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9730" y="4674179"/>
            <a:ext cx="9144000" cy="921750"/>
          </a:xfrm>
        </p:spPr>
        <p:txBody>
          <a:bodyPr>
            <a:noAutofit/>
          </a:bodyPr>
          <a:lstStyle/>
          <a:p>
            <a:pPr>
              <a:lnSpc>
                <a:spcPct val="50000"/>
              </a:lnSpc>
            </a:pPr>
            <a:r>
              <a:rPr lang="en-US" sz="2000" b="1" dirty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Andreas Athenodorou</a:t>
            </a:r>
          </a:p>
          <a:p>
            <a:pPr>
              <a:lnSpc>
                <a:spcPct val="50000"/>
              </a:lnSpc>
            </a:pPr>
            <a:r>
              <a:rPr lang="en-US" sz="2000" b="1" dirty="0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The Cyprus Institute</a:t>
            </a:r>
            <a:endParaRPr lang="en-US" sz="2000" b="1" dirty="0">
              <a:solidFill>
                <a:srgbClr val="1A1917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6387" y="5861534"/>
            <a:ext cx="3711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In collaboration with Pedro </a:t>
            </a:r>
            <a:r>
              <a:rPr lang="en-GB" b="1" dirty="0" err="1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Bicudo</a:t>
            </a:r>
            <a:r>
              <a:rPr lang="en-GB" b="1" dirty="0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, Sergei </a:t>
            </a:r>
            <a:r>
              <a:rPr lang="en-GB" b="1" dirty="0" err="1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Dubovksy</a:t>
            </a:r>
            <a:r>
              <a:rPr lang="en-GB" b="1" dirty="0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, </a:t>
            </a:r>
            <a:r>
              <a:rPr lang="en-GB" b="1" dirty="0" err="1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Conghuan</a:t>
            </a:r>
            <a:r>
              <a:rPr lang="en-GB" b="1" dirty="0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 Luo, </a:t>
            </a:r>
            <a:r>
              <a:rPr lang="en-GB" b="1" dirty="0" err="1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Alireiza</a:t>
            </a:r>
            <a:r>
              <a:rPr lang="en-GB" b="1" dirty="0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GB" b="1" dirty="0" err="1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Sharifian</a:t>
            </a:r>
            <a:r>
              <a:rPr lang="en-GB" b="1" dirty="0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 and Michael </a:t>
            </a:r>
            <a:r>
              <a:rPr lang="en-GB" b="1" dirty="0" err="1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Teper</a:t>
            </a:r>
            <a:endParaRPr lang="en-US" b="1" dirty="0">
              <a:solidFill>
                <a:srgbClr val="1A1917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6157" y="327232"/>
            <a:ext cx="7655298" cy="1543166"/>
          </a:xfrm>
        </p:spPr>
        <p:txBody>
          <a:bodyPr>
            <a:normAutofit/>
          </a:bodyPr>
          <a:lstStyle/>
          <a:p>
            <a:r>
              <a:rPr lang="en-GB" sz="4800" b="1" dirty="0">
                <a:solidFill>
                  <a:srgbClr val="1A19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The QCD confining string and the world-sheet </a:t>
            </a:r>
            <a:r>
              <a:rPr lang="en-GB" sz="4800" b="1" dirty="0" err="1">
                <a:solidFill>
                  <a:srgbClr val="1A191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axion</a:t>
            </a:r>
            <a:endParaRPr lang="en-US" sz="4800" b="1" dirty="0">
              <a:solidFill>
                <a:srgbClr val="1A191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0" y="5596559"/>
            <a:ext cx="1219200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286124" y="4029103"/>
            <a:ext cx="5667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A1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b="1" baseline="30000" dirty="0" smtClean="0">
                <a:solidFill>
                  <a:srgbClr val="1A1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 smtClean="0">
                <a:solidFill>
                  <a:srgbClr val="1A1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24</a:t>
            </a:r>
            <a:r>
              <a:rPr lang="en-US" b="1" baseline="30000" dirty="0" smtClean="0">
                <a:solidFill>
                  <a:srgbClr val="1A1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 smtClean="0">
                <a:solidFill>
                  <a:srgbClr val="1A19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August 2024</a:t>
            </a:r>
            <a:endParaRPr lang="en-US" sz="2200" dirty="0">
              <a:solidFill>
                <a:srgbClr val="1A19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Picture 2" descr="CyI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38" y="5836479"/>
            <a:ext cx="2216008" cy="75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00510" y="5146919"/>
            <a:ext cx="5917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>
                <a:solidFill>
                  <a:srgbClr val="1A1917"/>
                </a:solidFill>
                <a:latin typeface="+mj-lt"/>
                <a:cs typeface="Times New Roman" panose="02020603050405020304" pitchFamily="18" charset="0"/>
              </a:rPr>
              <a:t>0000-0003-4600-4245</a:t>
            </a:r>
            <a:endParaRPr lang="en-GB" dirty="0">
              <a:solidFill>
                <a:srgbClr val="1A1917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26" name="Picture 2" descr="NCC Cyprus – EuroCC ACCE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3657" y="5747959"/>
            <a:ext cx="1266682" cy="84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Brand Porta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110" y="5902069"/>
            <a:ext cx="1804886" cy="60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simonsconfinementcollaboration.org/wp-content/uploads/2022/04/Pic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9"/>
          <a:stretch/>
        </p:blipFill>
        <p:spPr bwMode="auto">
          <a:xfrm>
            <a:off x="3063392" y="5723859"/>
            <a:ext cx="967108" cy="962216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2050" name="Picture 2" descr="orcid&quot; Icon - Download for free – Iconduck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610" y="5218668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Julia Jones on LinkedIn: Cairns Convention Centre to host 500 global  scientists &amp; strong…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354" y="2322663"/>
            <a:ext cx="2168902" cy="1443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00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0000FF"/>
                </a:solidFill>
              </a:rPr>
              <a:t>The Goddard-Goldstone-</a:t>
            </a:r>
            <a:r>
              <a:rPr lang="en-US" sz="3600" b="1" dirty="0" err="1">
                <a:solidFill>
                  <a:srgbClr val="0000FF"/>
                </a:solidFill>
              </a:rPr>
              <a:t>Rebbi</a:t>
            </a:r>
            <a:r>
              <a:rPr lang="en-US" sz="3600" b="1" dirty="0">
                <a:solidFill>
                  <a:srgbClr val="0000FF"/>
                </a:solidFill>
              </a:rPr>
              <a:t>-Thorn </a:t>
            </a:r>
            <a:r>
              <a:rPr lang="en-US" sz="3600" b="1" dirty="0" smtClean="0">
                <a:solidFill>
                  <a:srgbClr val="0000FF"/>
                </a:solidFill>
              </a:rPr>
              <a:t>spectrum for closed string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838200" y="1373042"/>
            <a:ext cx="1135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/>
              <a:t>We quantize the Closed bosonic string (</a:t>
            </a:r>
            <a:r>
              <a:rPr lang="en-GB" sz="2000" dirty="0" err="1" smtClean="0"/>
              <a:t>Nambu-Goto</a:t>
            </a:r>
            <a:r>
              <a:rPr lang="en-GB" sz="2000" dirty="0" smtClean="0"/>
              <a:t>)</a:t>
            </a:r>
            <a:endParaRPr lang="en-GB" sz="1800" dirty="0" smtClean="0">
              <a:solidFill>
                <a:srgbClr val="D295ED"/>
              </a:solidFill>
            </a:endParaRPr>
          </a:p>
          <a:p>
            <a:pPr algn="l"/>
            <a:r>
              <a:rPr lang="en-GB" sz="2000" dirty="0" smtClean="0"/>
              <a:t> </a:t>
            </a:r>
            <a:endParaRPr lang="en-GB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11851"/>
          <a:stretch/>
        </p:blipFill>
        <p:spPr>
          <a:xfrm>
            <a:off x="659295" y="2954605"/>
            <a:ext cx="7916477" cy="32934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l="6312" r="14615" b="22892"/>
          <a:stretch/>
        </p:blipFill>
        <p:spPr>
          <a:xfrm>
            <a:off x="9098280" y="3433276"/>
            <a:ext cx="2990088" cy="18949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258300" y="4967694"/>
                <a:ext cx="32149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8300" y="4967694"/>
                <a:ext cx="321498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041" y="2040400"/>
            <a:ext cx="3736847" cy="5177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370618" y="3648364"/>
            <a:ext cx="1274618" cy="10529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112795" y="2142760"/>
            <a:ext cx="4726191" cy="902547"/>
            <a:chOff x="5329409" y="1550282"/>
            <a:chExt cx="6643383" cy="1268668"/>
          </a:xfrm>
        </p:grpSpPr>
        <p:grpSp>
          <p:nvGrpSpPr>
            <p:cNvPr id="23" name="Google Shape;167;p4"/>
            <p:cNvGrpSpPr/>
            <p:nvPr/>
          </p:nvGrpSpPr>
          <p:grpSpPr>
            <a:xfrm>
              <a:off x="8362895" y="1581846"/>
              <a:ext cx="3329233" cy="1190694"/>
              <a:chOff x="7705344" y="1475178"/>
              <a:chExt cx="4066032" cy="1595767"/>
            </a:xfrm>
          </p:grpSpPr>
          <p:sp>
            <p:nvSpPr>
              <p:cNvPr id="26" name="Google Shape;168;p4"/>
              <p:cNvSpPr/>
              <p:nvPr/>
            </p:nvSpPr>
            <p:spPr>
              <a:xfrm>
                <a:off x="7705344" y="2523690"/>
                <a:ext cx="3962400" cy="414635"/>
              </a:xfrm>
              <a:custGeom>
                <a:avLst/>
                <a:gdLst/>
                <a:ahLst/>
                <a:cxnLst/>
                <a:rect l="l" t="t" r="r" b="b"/>
                <a:pathLst>
                  <a:path w="3962400" h="414635" extrusionOk="0">
                    <a:moveTo>
                      <a:pt x="0" y="85398"/>
                    </a:moveTo>
                    <a:cubicBezTo>
                      <a:pt x="301752" y="64062"/>
                      <a:pt x="603504" y="42726"/>
                      <a:pt x="877824" y="97590"/>
                    </a:cubicBezTo>
                    <a:cubicBezTo>
                      <a:pt x="1152144" y="152454"/>
                      <a:pt x="1379728" y="410518"/>
                      <a:pt x="1645920" y="414582"/>
                    </a:cubicBezTo>
                    <a:cubicBezTo>
                      <a:pt x="1912112" y="418646"/>
                      <a:pt x="2210816" y="191062"/>
                      <a:pt x="2474976" y="121974"/>
                    </a:cubicBezTo>
                    <a:cubicBezTo>
                      <a:pt x="2739136" y="52886"/>
                      <a:pt x="2982976" y="-1978"/>
                      <a:pt x="3230880" y="54"/>
                    </a:cubicBezTo>
                    <a:cubicBezTo>
                      <a:pt x="3478784" y="2086"/>
                      <a:pt x="3720592" y="68126"/>
                      <a:pt x="3962400" y="134166"/>
                    </a:cubicBezTo>
                  </a:path>
                </a:pathLst>
              </a:custGeom>
              <a:noFill/>
              <a:ln w="444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R="0" lvl="0" rtl="0">
                  <a:spcBef>
                    <a:spcPts val="0"/>
                  </a:spcBef>
                  <a:spcAft>
                    <a:spcPts val="0"/>
                  </a:spcAft>
                </a:pPr>
                <a:endParaRPr sz="1800">
                  <a:solidFill>
                    <a:srgbClr val="0C015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7" name="Google Shape;169;p4"/>
              <p:cNvCxnSpPr/>
              <p:nvPr/>
            </p:nvCxnSpPr>
            <p:spPr>
              <a:xfrm>
                <a:off x="10812372" y="2509762"/>
                <a:ext cx="959004" cy="561183"/>
              </a:xfrm>
              <a:prstGeom prst="straightConnector1">
                <a:avLst/>
              </a:prstGeom>
              <a:noFill/>
              <a:ln w="317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cxnSp>
            <p:nvCxnSpPr>
              <p:cNvPr id="28" name="Google Shape;170;p4"/>
              <p:cNvCxnSpPr/>
              <p:nvPr/>
            </p:nvCxnSpPr>
            <p:spPr>
              <a:xfrm rot="10800000">
                <a:off x="10812372" y="1475178"/>
                <a:ext cx="0" cy="1048512"/>
              </a:xfrm>
              <a:prstGeom prst="straightConnector1">
                <a:avLst/>
              </a:prstGeom>
              <a:noFill/>
              <a:ln w="317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sp>
            <p:nvSpPr>
              <p:cNvPr id="29" name="Google Shape;171;p4"/>
              <p:cNvSpPr txBox="1"/>
              <p:nvPr/>
            </p:nvSpPr>
            <p:spPr>
              <a:xfrm>
                <a:off x="10952415" y="1585528"/>
                <a:ext cx="287643" cy="285912"/>
              </a:xfrm>
              <a:prstGeom prst="rect">
                <a:avLst/>
              </a:prstGeom>
              <a:blipFill rotWithShape="1">
                <a:blip r:embed="rId7">
                  <a:alphaModFix/>
                </a:blip>
                <a:stretch>
                  <a:fillRect l="-33331" t="-5713" r="-20510" b="-45710"/>
                </a:stretch>
              </a:blip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R="0" lvl="0" rtl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>
                    <a:solidFill>
                      <a:srgbClr val="0C015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 </a:t>
                </a:r>
                <a:endParaRPr>
                  <a:solidFill>
                    <a:srgbClr val="0C015F"/>
                  </a:solidFill>
                </a:endParaRPr>
              </a:p>
            </p:txBody>
          </p:sp>
        </p:grpSp>
        <p:sp>
          <p:nvSpPr>
            <p:cNvPr id="24" name="Google Shape;172;p4"/>
            <p:cNvSpPr txBox="1"/>
            <p:nvPr/>
          </p:nvSpPr>
          <p:spPr>
            <a:xfrm>
              <a:off x="5903500" y="2233176"/>
              <a:ext cx="4791700" cy="371448"/>
            </a:xfrm>
            <a:prstGeom prst="rect">
              <a:avLst/>
            </a:prstGeom>
            <a:blipFill rotWithShape="1">
              <a:blip r:embed="rId8">
                <a:alphaModFix/>
              </a:blip>
              <a:stretch>
                <a:fillRect t="-6554" b="-26228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R="0"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>
                  <a:solidFill>
                    <a:srgbClr val="0C015F"/>
                  </a:solidFill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>
                <a:solidFill>
                  <a:srgbClr val="0C015F"/>
                </a:solidFill>
              </a:endParaRPr>
            </a:p>
          </p:txBody>
        </p:sp>
        <p:sp>
          <p:nvSpPr>
            <p:cNvPr id="25" name="Google Shape;155;p4"/>
            <p:cNvSpPr/>
            <p:nvPr/>
          </p:nvSpPr>
          <p:spPr>
            <a:xfrm>
              <a:off x="5329409" y="1550282"/>
              <a:ext cx="6643383" cy="126866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alpha val="27843"/>
              </a:schemeClr>
            </a:solidFill>
            <a:ln w="12700" cap="flat" cmpd="sng">
              <a:solidFill>
                <a:srgbClr val="517E3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R="0" lvl="0" rtl="0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rgbClr val="0C015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22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The closed string expansion in </a:t>
                </a:r>
                <a14:m>
                  <m:oMath xmlns:m="http://schemas.openxmlformats.org/officeDocument/2006/math">
                    <m:r>
                      <a:rPr lang="en-GB" sz="3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1/</m:t>
                    </m:r>
                    <m:r>
                      <a:rPr lang="en-GB" sz="3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sSubSup>
                      <m:sSubSupPr>
                        <m:ctrlPr>
                          <a:rPr lang="en-GB" sz="3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𝓁</m:t>
                        </m:r>
                      </m:e>
                      <m:sub>
                        <m: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3"/>
                <a:stretch>
                  <a:fillRect t="-26316" b="-4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2"/>
          <p:cNvSpPr txBox="1">
            <a:spLocks/>
          </p:cNvSpPr>
          <p:nvPr/>
        </p:nvSpPr>
        <p:spPr>
          <a:xfrm>
            <a:off x="838200" y="1262210"/>
            <a:ext cx="1135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anose="02020603050405020304" pitchFamily="18" charset="0"/>
              </a:rPr>
              <a:t>Topic received contributions since the early 80s</a:t>
            </a:r>
          </a:p>
          <a:p>
            <a:pPr algn="l"/>
            <a:r>
              <a:rPr lang="el-GR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[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M.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Lüscher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’81, J.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Polchinski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&amp; A.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Strominger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‘90, M.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Lüscher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&amp; P. Weisz ’04, O.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Aharony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et al ’07 – 11, S.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Dubovsky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et al ’12 – 19</a:t>
            </a:r>
            <a:r>
              <a:rPr lang="el-GR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]</a:t>
            </a:r>
            <a:endParaRPr lang="en-US" sz="1600" dirty="0" smtClean="0">
              <a:solidFill>
                <a:srgbClr val="FF00FF"/>
              </a:solidFill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/>
              <a:t> </a:t>
            </a:r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  <a:p>
            <a:pPr algn="l"/>
            <a:endParaRPr lang="en-GB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Relation to the GGRT spectrum:</a:t>
            </a:r>
            <a:endParaRPr lang="en-GB" sz="18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792" y="2112729"/>
            <a:ext cx="5032248" cy="23906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519672" y="2134065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FF"/>
                </a:solidFill>
              </a:rPr>
              <a:t>Linear Confinement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15100" y="2638334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FF"/>
                </a:solidFill>
              </a:rPr>
              <a:t>Lüscher</a:t>
            </a:r>
            <a:r>
              <a:rPr lang="en-GB" dirty="0" smtClean="0">
                <a:solidFill>
                  <a:srgbClr val="FF00FF"/>
                </a:solidFill>
              </a:rPr>
              <a:t> 1980, </a:t>
            </a:r>
            <a:r>
              <a:rPr lang="en-GB" dirty="0" err="1" smtClean="0">
                <a:solidFill>
                  <a:srgbClr val="FF00FF"/>
                </a:solidFill>
              </a:rPr>
              <a:t>Polchinski&amp;Strominger</a:t>
            </a:r>
            <a:r>
              <a:rPr lang="en-GB" dirty="0" smtClean="0">
                <a:solidFill>
                  <a:srgbClr val="FF00FF"/>
                </a:solidFill>
              </a:rPr>
              <a:t> 1991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15100" y="3190586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FF"/>
                </a:solidFill>
              </a:rPr>
              <a:t>Lüscher&amp;Weisz</a:t>
            </a:r>
            <a:r>
              <a:rPr lang="en-GB" dirty="0" smtClean="0">
                <a:solidFill>
                  <a:srgbClr val="FF00FF"/>
                </a:solidFill>
              </a:rPr>
              <a:t> 2004, Drummond 2004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15100" y="3797702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FF"/>
                </a:solidFill>
              </a:rPr>
              <a:t>Aharony&amp;Karzbrun</a:t>
            </a:r>
            <a:r>
              <a:rPr lang="en-GB" dirty="0" smtClean="0">
                <a:solidFill>
                  <a:srgbClr val="FF00FF"/>
                </a:solidFill>
              </a:rPr>
              <a:t> 2009</a:t>
            </a:r>
            <a:endParaRPr lang="en-GB" dirty="0">
              <a:solidFill>
                <a:srgbClr val="FF00FF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792" y="5013299"/>
            <a:ext cx="6974015" cy="128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8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The </a:t>
            </a:r>
            <a:r>
              <a:rPr lang="en-US" sz="3600" b="1" dirty="0" err="1" smtClean="0">
                <a:solidFill>
                  <a:srgbClr val="0000FF"/>
                </a:solidFill>
              </a:rPr>
              <a:t>Nambu-Goto</a:t>
            </a:r>
            <a:r>
              <a:rPr lang="en-US" sz="3600" b="1" dirty="0" smtClean="0">
                <a:solidFill>
                  <a:srgbClr val="0000FF"/>
                </a:solidFill>
              </a:rPr>
              <a:t> spectrum for open strings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838200" y="1885032"/>
            <a:ext cx="1135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/>
              <a:t>Quantize the Open bosonic string (</a:t>
            </a:r>
            <a:r>
              <a:rPr lang="en-GB" sz="2000" dirty="0" err="1" smtClean="0"/>
              <a:t>Nambu-Goto</a:t>
            </a:r>
            <a:r>
              <a:rPr lang="en-GB" sz="2000" dirty="0" smtClean="0"/>
              <a:t>)</a:t>
            </a:r>
            <a:endParaRPr lang="en-GB" sz="1800" dirty="0" smtClean="0">
              <a:solidFill>
                <a:srgbClr val="D295ED"/>
              </a:solidFill>
            </a:endParaRPr>
          </a:p>
          <a:p>
            <a:pPr algn="l"/>
            <a:r>
              <a:rPr lang="en-GB" sz="2000" dirty="0" smtClean="0"/>
              <a:t> </a:t>
            </a:r>
            <a:endParaRPr lang="en-GB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041" y="2277221"/>
            <a:ext cx="3736847" cy="517716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8199783" y="4060701"/>
            <a:ext cx="3688917" cy="2286442"/>
            <a:chOff x="9141764" y="4060701"/>
            <a:chExt cx="2746936" cy="182587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>
              <a:extLst/>
            </a:blip>
            <a:srcRect r="56527"/>
            <a:stretch/>
          </p:blipFill>
          <p:spPr>
            <a:xfrm>
              <a:off x="9141764" y="4060701"/>
              <a:ext cx="2746936" cy="182587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10413388" y="4567513"/>
                  <a:ext cx="203687" cy="2949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GB" sz="24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13388" y="4567513"/>
                  <a:ext cx="203687" cy="294936"/>
                </a:xfrm>
                <a:prstGeom prst="rect">
                  <a:avLst/>
                </a:prstGeom>
                <a:blipFill>
                  <a:blip r:embed="rId5"/>
                  <a:stretch>
                    <a:fillRect l="-24444" r="-24444" b="-65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375" y="3568194"/>
            <a:ext cx="6709785" cy="251455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759502" y="4254052"/>
            <a:ext cx="2315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FF"/>
                </a:solidFill>
              </a:rPr>
              <a:t>[</a:t>
            </a:r>
            <a:r>
              <a:rPr lang="en-GB" dirty="0" err="1" smtClean="0">
                <a:solidFill>
                  <a:srgbClr val="FF00FF"/>
                </a:solidFill>
              </a:rPr>
              <a:t>Arvis</a:t>
            </a:r>
            <a:r>
              <a:rPr lang="en-GB" dirty="0" smtClean="0">
                <a:solidFill>
                  <a:srgbClr val="FF00FF"/>
                </a:solidFill>
              </a:rPr>
              <a:t> </a:t>
            </a:r>
            <a:r>
              <a:rPr lang="el-GR" dirty="0" smtClean="0">
                <a:solidFill>
                  <a:srgbClr val="FF00FF"/>
                </a:solidFill>
              </a:rPr>
              <a:t>‘</a:t>
            </a:r>
            <a:r>
              <a:rPr lang="en-GB" dirty="0" smtClean="0">
                <a:solidFill>
                  <a:srgbClr val="FF00FF"/>
                </a:solidFill>
              </a:rPr>
              <a:t>83</a:t>
            </a:r>
            <a:r>
              <a:rPr lang="el-GR" dirty="0" smtClean="0">
                <a:solidFill>
                  <a:srgbClr val="FF00FF"/>
                </a:solidFill>
              </a:rPr>
              <a:t>]</a:t>
            </a:r>
            <a:endParaRPr lang="en-GB" dirty="0">
              <a:solidFill>
                <a:srgbClr val="FF00FF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112795" y="2142760"/>
            <a:ext cx="4726191" cy="902547"/>
            <a:chOff x="5329409" y="1550282"/>
            <a:chExt cx="6643383" cy="1268668"/>
          </a:xfrm>
        </p:grpSpPr>
        <p:grpSp>
          <p:nvGrpSpPr>
            <p:cNvPr id="34" name="Google Shape;167;p4"/>
            <p:cNvGrpSpPr/>
            <p:nvPr/>
          </p:nvGrpSpPr>
          <p:grpSpPr>
            <a:xfrm>
              <a:off x="8362895" y="1581846"/>
              <a:ext cx="3329233" cy="1190694"/>
              <a:chOff x="7705344" y="1475178"/>
              <a:chExt cx="4066032" cy="1595767"/>
            </a:xfrm>
          </p:grpSpPr>
          <p:sp>
            <p:nvSpPr>
              <p:cNvPr id="37" name="Google Shape;168;p4"/>
              <p:cNvSpPr/>
              <p:nvPr/>
            </p:nvSpPr>
            <p:spPr>
              <a:xfrm>
                <a:off x="7705344" y="2523690"/>
                <a:ext cx="3962400" cy="414635"/>
              </a:xfrm>
              <a:custGeom>
                <a:avLst/>
                <a:gdLst/>
                <a:ahLst/>
                <a:cxnLst/>
                <a:rect l="l" t="t" r="r" b="b"/>
                <a:pathLst>
                  <a:path w="3962400" h="414635" extrusionOk="0">
                    <a:moveTo>
                      <a:pt x="0" y="85398"/>
                    </a:moveTo>
                    <a:cubicBezTo>
                      <a:pt x="301752" y="64062"/>
                      <a:pt x="603504" y="42726"/>
                      <a:pt x="877824" y="97590"/>
                    </a:cubicBezTo>
                    <a:cubicBezTo>
                      <a:pt x="1152144" y="152454"/>
                      <a:pt x="1379728" y="410518"/>
                      <a:pt x="1645920" y="414582"/>
                    </a:cubicBezTo>
                    <a:cubicBezTo>
                      <a:pt x="1912112" y="418646"/>
                      <a:pt x="2210816" y="191062"/>
                      <a:pt x="2474976" y="121974"/>
                    </a:cubicBezTo>
                    <a:cubicBezTo>
                      <a:pt x="2739136" y="52886"/>
                      <a:pt x="2982976" y="-1978"/>
                      <a:pt x="3230880" y="54"/>
                    </a:cubicBezTo>
                    <a:cubicBezTo>
                      <a:pt x="3478784" y="2086"/>
                      <a:pt x="3720592" y="68126"/>
                      <a:pt x="3962400" y="134166"/>
                    </a:cubicBezTo>
                  </a:path>
                </a:pathLst>
              </a:custGeom>
              <a:noFill/>
              <a:ln w="444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R="0" lvl="0" rtl="0">
                  <a:spcBef>
                    <a:spcPts val="0"/>
                  </a:spcBef>
                  <a:spcAft>
                    <a:spcPts val="0"/>
                  </a:spcAft>
                </a:pPr>
                <a:endParaRPr sz="1800">
                  <a:solidFill>
                    <a:srgbClr val="0C015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38" name="Google Shape;169;p4"/>
              <p:cNvCxnSpPr/>
              <p:nvPr/>
            </p:nvCxnSpPr>
            <p:spPr>
              <a:xfrm>
                <a:off x="10812372" y="2509762"/>
                <a:ext cx="959004" cy="561183"/>
              </a:xfrm>
              <a:prstGeom prst="straightConnector1">
                <a:avLst/>
              </a:prstGeom>
              <a:noFill/>
              <a:ln w="317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cxnSp>
            <p:nvCxnSpPr>
              <p:cNvPr id="39" name="Google Shape;170;p4"/>
              <p:cNvCxnSpPr/>
              <p:nvPr/>
            </p:nvCxnSpPr>
            <p:spPr>
              <a:xfrm rot="10800000">
                <a:off x="10812372" y="1475178"/>
                <a:ext cx="0" cy="1048512"/>
              </a:xfrm>
              <a:prstGeom prst="straightConnector1">
                <a:avLst/>
              </a:prstGeom>
              <a:noFill/>
              <a:ln w="317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sp>
            <p:nvSpPr>
              <p:cNvPr id="40" name="Google Shape;171;p4"/>
              <p:cNvSpPr txBox="1"/>
              <p:nvPr/>
            </p:nvSpPr>
            <p:spPr>
              <a:xfrm>
                <a:off x="10952415" y="1585528"/>
                <a:ext cx="287643" cy="285912"/>
              </a:xfrm>
              <a:prstGeom prst="rect">
                <a:avLst/>
              </a:prstGeom>
              <a:blipFill rotWithShape="1">
                <a:blip r:embed="rId7">
                  <a:alphaModFix/>
                </a:blip>
                <a:stretch>
                  <a:fillRect l="-33331" t="-5713" r="-20510" b="-45710"/>
                </a:stretch>
              </a:blip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R="0" lvl="0" rtl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>
                    <a:solidFill>
                      <a:srgbClr val="0C015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 </a:t>
                </a:r>
                <a:endParaRPr>
                  <a:solidFill>
                    <a:srgbClr val="0C015F"/>
                  </a:solidFill>
                </a:endParaRPr>
              </a:p>
            </p:txBody>
          </p:sp>
        </p:grpSp>
        <p:sp>
          <p:nvSpPr>
            <p:cNvPr id="35" name="Google Shape;172;p4"/>
            <p:cNvSpPr txBox="1"/>
            <p:nvPr/>
          </p:nvSpPr>
          <p:spPr>
            <a:xfrm>
              <a:off x="5903500" y="2233176"/>
              <a:ext cx="4791700" cy="371448"/>
            </a:xfrm>
            <a:prstGeom prst="rect">
              <a:avLst/>
            </a:prstGeom>
            <a:blipFill rotWithShape="1">
              <a:blip r:embed="rId8">
                <a:alphaModFix/>
              </a:blip>
              <a:stretch>
                <a:fillRect t="-6554" b="-26228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R="0"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>
                  <a:solidFill>
                    <a:srgbClr val="0C015F"/>
                  </a:solidFill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>
                <a:solidFill>
                  <a:srgbClr val="0C015F"/>
                </a:solidFill>
              </a:endParaRPr>
            </a:p>
          </p:txBody>
        </p:sp>
        <p:sp>
          <p:nvSpPr>
            <p:cNvPr id="36" name="Google Shape;155;p4"/>
            <p:cNvSpPr/>
            <p:nvPr/>
          </p:nvSpPr>
          <p:spPr>
            <a:xfrm>
              <a:off x="5329409" y="1550282"/>
              <a:ext cx="6643383" cy="126866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alpha val="27843"/>
              </a:schemeClr>
            </a:solidFill>
            <a:ln w="12700" cap="flat" cmpd="sng">
              <a:solidFill>
                <a:srgbClr val="517E3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R="0" lvl="0" rtl="0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rgbClr val="0C015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314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The open string expansion in </a:t>
                </a:r>
                <a14:m>
                  <m:oMath xmlns:m="http://schemas.openxmlformats.org/officeDocument/2006/math">
                    <m:r>
                      <a:rPr lang="en-GB" sz="3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1/</m:t>
                    </m:r>
                    <m:r>
                      <a:rPr lang="en-GB" sz="3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sSubSup>
                      <m:sSubSupPr>
                        <m:ctrlP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𝓁</m:t>
                        </m:r>
                      </m:e>
                      <m:sub>
                        <m: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3"/>
                <a:stretch>
                  <a:fillRect t="-26316" b="-4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792" y="2015501"/>
            <a:ext cx="7084067" cy="2957885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838200" y="1252975"/>
            <a:ext cx="11353800" cy="5032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anose="02020603050405020304" pitchFamily="18" charset="0"/>
              </a:rPr>
              <a:t>Topic received contributions since the early 80s</a:t>
            </a:r>
          </a:p>
          <a:p>
            <a:pPr algn="l"/>
            <a:r>
              <a:rPr lang="el-GR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[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M.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Lüscher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’81, J.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Polchinski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&amp; A.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Strominger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‘90, M.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Lüscher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&amp; P. Weisz ’04, O.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Aharony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et al ’07 – 11, S. </a:t>
            </a:r>
            <a:r>
              <a:rPr lang="en-US" sz="1600" dirty="0" err="1" smtClean="0">
                <a:solidFill>
                  <a:srgbClr val="FF00FF"/>
                </a:solidFill>
                <a:cs typeface="Times New Roman" panose="02020603050405020304" pitchFamily="18" charset="0"/>
              </a:rPr>
              <a:t>Dubovsky</a:t>
            </a:r>
            <a:r>
              <a:rPr lang="en-US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 et al ’12 – 19</a:t>
            </a:r>
            <a:r>
              <a:rPr lang="el-GR" sz="1600" dirty="0" smtClean="0">
                <a:solidFill>
                  <a:srgbClr val="FF00FF"/>
                </a:solidFill>
                <a:cs typeface="Times New Roman" panose="02020603050405020304" pitchFamily="18" charset="0"/>
              </a:rPr>
              <a:t>]</a:t>
            </a:r>
            <a:endParaRPr lang="en-US" sz="1600" dirty="0" smtClean="0">
              <a:solidFill>
                <a:srgbClr val="FF00FF"/>
              </a:solidFill>
              <a:cs typeface="Times New Roman" panose="02020603050405020304" pitchFamily="18" charset="0"/>
            </a:endParaRPr>
          </a:p>
          <a:p>
            <a:pPr algn="l"/>
            <a:r>
              <a:rPr lang="en-GB" sz="1800" dirty="0" smtClean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dirty="0" smtClean="0"/>
              <a:t>Relation to the NG spectrum: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8119870" y="2015502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FF"/>
                </a:solidFill>
              </a:rPr>
              <a:t>Linear Confinement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15298" y="2519770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FF"/>
                </a:solidFill>
              </a:rPr>
              <a:t>Lüscher</a:t>
            </a:r>
            <a:r>
              <a:rPr lang="en-GB" dirty="0" smtClean="0">
                <a:solidFill>
                  <a:srgbClr val="FF00FF"/>
                </a:solidFill>
              </a:rPr>
              <a:t> 1980, </a:t>
            </a:r>
            <a:r>
              <a:rPr lang="en-GB" dirty="0" err="1" smtClean="0">
                <a:solidFill>
                  <a:srgbClr val="FF00FF"/>
                </a:solidFill>
              </a:rPr>
              <a:t>Polchinski&amp;Strominger</a:t>
            </a:r>
            <a:r>
              <a:rPr lang="en-GB" dirty="0" smtClean="0">
                <a:solidFill>
                  <a:srgbClr val="FF00FF"/>
                </a:solidFill>
              </a:rPr>
              <a:t> 1991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5298" y="3148180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FF"/>
                </a:solidFill>
              </a:rPr>
              <a:t>Lüscher&amp;Weisz</a:t>
            </a:r>
            <a:r>
              <a:rPr lang="en-GB" dirty="0" smtClean="0">
                <a:solidFill>
                  <a:srgbClr val="FF00FF"/>
                </a:solidFill>
              </a:rPr>
              <a:t> 2004, Drummond 2004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15298" y="4344975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FF"/>
                </a:solidFill>
              </a:rPr>
              <a:t>Aharony</a:t>
            </a:r>
            <a:r>
              <a:rPr lang="en-GB" dirty="0" smtClean="0">
                <a:solidFill>
                  <a:srgbClr val="FF00FF"/>
                </a:solidFill>
              </a:rPr>
              <a:t> et al 2009, 2010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86859" y="3716565"/>
            <a:ext cx="456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FF"/>
                </a:solidFill>
              </a:rPr>
              <a:t>Aharony</a:t>
            </a:r>
            <a:r>
              <a:rPr lang="en-GB" dirty="0" smtClean="0">
                <a:solidFill>
                  <a:srgbClr val="FF00FF"/>
                </a:solidFill>
              </a:rPr>
              <a:t> et al 2010, 2012</a:t>
            </a:r>
            <a:endParaRPr lang="en-GB" dirty="0">
              <a:solidFill>
                <a:srgbClr val="FF00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792" y="5375152"/>
            <a:ext cx="8686800" cy="72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25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5075" y="5085145"/>
            <a:ext cx="4182472" cy="8564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The expansion in </a:t>
                </a:r>
                <a14:m>
                  <m:oMath xmlns:m="http://schemas.openxmlformats.org/officeDocument/2006/math">
                    <m:r>
                      <a:rPr lang="en-GB" sz="36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3600" b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3600" b="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sSubSup>
                      <m:sSubSupPr>
                        <m:ctrlP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3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𝓁</m:t>
                        </m:r>
                      </m:e>
                      <m:sub>
                        <m:r>
                          <a:rPr lang="en-GB" sz="3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3600" b="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- the </a:t>
                </a:r>
                <a14:m>
                  <m:oMath xmlns:m="http://schemas.openxmlformats.org/officeDocument/2006/math">
                    <m:r>
                      <a:rPr lang="en-GB" sz="3600" b="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3600" b="0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sz="36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3600" b="1" i="1" dirty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case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4"/>
                <a:stretch>
                  <a:fillRect t="-26316" b="-4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9636" r="8954"/>
          <a:stretch/>
        </p:blipFill>
        <p:spPr>
          <a:xfrm>
            <a:off x="586359" y="1239020"/>
            <a:ext cx="5247514" cy="35833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9893" y="1296820"/>
            <a:ext cx="4810852" cy="352552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6484" y="2743084"/>
            <a:ext cx="553409" cy="6584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89186" y="4822349"/>
            <a:ext cx="700216" cy="41679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93802" y="1833690"/>
            <a:ext cx="5032627" cy="217894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90359" y="2385235"/>
            <a:ext cx="5032627" cy="217894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90359" y="4055538"/>
            <a:ext cx="5032627" cy="355197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90359" y="5334280"/>
            <a:ext cx="7109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Expansion valid for 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/>
          <a:srcRect r="2289"/>
          <a:stretch/>
        </p:blipFill>
        <p:spPr>
          <a:xfrm>
            <a:off x="7031732" y="5239144"/>
            <a:ext cx="4914908" cy="71317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86482" y="1433214"/>
            <a:ext cx="254940" cy="198703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9704178" y="1943020"/>
            <a:ext cx="6957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998614" y="1943020"/>
            <a:ext cx="7547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9704097" y="1942637"/>
                <a:ext cx="5359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04097" y="1942637"/>
                <a:ext cx="535916" cy="276999"/>
              </a:xfrm>
              <a:prstGeom prst="rect">
                <a:avLst/>
              </a:prstGeom>
              <a:blipFill>
                <a:blip r:embed="rId11"/>
                <a:stretch>
                  <a:fillRect l="-10227" t="-4444" r="-9091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8085407" y="1942637"/>
                <a:ext cx="3989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sSub>
                        <m:sSubPr>
                          <m:ctrlPr>
                            <a:rPr lang="en-GB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5407" y="1942637"/>
                <a:ext cx="398955" cy="276999"/>
              </a:xfrm>
              <a:prstGeom prst="rect">
                <a:avLst/>
              </a:prstGeom>
              <a:blipFill>
                <a:blip r:embed="rId12"/>
                <a:stretch>
                  <a:fillRect l="-13636" r="-303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7031732" y="140108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smtClean="0">
                <a:solidFill>
                  <a:srgbClr val="FF00FF"/>
                </a:solidFill>
                <a:latin typeface="Arial" panose="020B0604020202020204" pitchFamily="34" charset="0"/>
              </a:rPr>
              <a:t>S. </a:t>
            </a:r>
            <a:r>
              <a:rPr lang="en-GB" sz="1200" dirty="0" err="1" smtClean="0">
                <a:solidFill>
                  <a:srgbClr val="FF00FF"/>
                </a:solidFill>
                <a:latin typeface="Arial" panose="020B0604020202020204" pitchFamily="34" charset="0"/>
              </a:rPr>
              <a:t>Dubovsky</a:t>
            </a:r>
            <a:r>
              <a:rPr lang="en-GB" sz="1200" dirty="0" smtClean="0">
                <a:solidFill>
                  <a:srgbClr val="FF00FF"/>
                </a:solidFill>
                <a:latin typeface="Arial" panose="020B0604020202020204" pitchFamily="34" charset="0"/>
              </a:rPr>
              <a:t> et al. </a:t>
            </a:r>
          </a:p>
          <a:p>
            <a:r>
              <a:rPr lang="en-GB" sz="1200" dirty="0" smtClean="0">
                <a:solidFill>
                  <a:srgbClr val="FF00FF"/>
                </a:solidFill>
                <a:latin typeface="Arial" panose="020B0604020202020204" pitchFamily="34" charset="0"/>
              </a:rPr>
              <a:t>Phys. Rev. Lett., 111(6):062006, 2013.</a:t>
            </a:r>
            <a:endParaRPr lang="en-GB" sz="1200" dirty="0">
              <a:solidFill>
                <a:srgbClr val="FF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1818" y="5941575"/>
                <a:ext cx="1156392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In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=2+1</m:t>
                    </m:r>
                  </m:oMath>
                </a14:m>
                <a:r>
                  <a:rPr lang="en-GB" sz="2400" dirty="0" smtClean="0"/>
                  <a:t> only string like states have been observed so far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=3+1</m:t>
                    </m:r>
                  </m:oMath>
                </a14:m>
                <a:r>
                  <a:rPr lang="en-GB" sz="2400" dirty="0" smtClean="0"/>
                  <a:t> case is more complex and interesting to look for such states</a:t>
                </a:r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818" y="5941575"/>
                <a:ext cx="11563927" cy="830997"/>
              </a:xfrm>
              <a:prstGeom prst="rect">
                <a:avLst/>
              </a:prstGeom>
              <a:blipFill>
                <a:blip r:embed="rId13"/>
                <a:stretch>
                  <a:fillRect l="-738" t="-5882" b="-16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8873949" y="1841715"/>
            <a:ext cx="7578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rgbClr val="7030A0"/>
                </a:solidFill>
                <a:latin typeface="Arial" panose="020B0604020202020204" pitchFamily="34" charset="0"/>
              </a:rPr>
              <a:t>Expand</a:t>
            </a:r>
            <a:endParaRPr lang="en-GB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8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Closed flux tube spectrum </a:t>
            </a:r>
            <a:r>
              <a:rPr lang="en-GB" sz="3600" b="1" dirty="0">
                <a:solidFill>
                  <a:srgbClr val="0000FF"/>
                </a:solidFill>
              </a:rPr>
              <a:t>from world-sheet scattering</a:t>
            </a:r>
            <a:endParaRPr lang="en-US" sz="36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ontent Placeholder 2"/>
              <p:cNvSpPr txBox="1">
                <a:spLocks/>
              </p:cNvSpPr>
              <p:nvPr/>
            </p:nvSpPr>
            <p:spPr>
              <a:xfrm>
                <a:off x="838199" y="1179084"/>
                <a:ext cx="11289146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Thermodynamic Bethe Ansatz</a:t>
                </a:r>
                <a:r>
                  <a:rPr lang="el-GR" dirty="0" smtClean="0"/>
                  <a:t> (ΤΒΑ</a:t>
                </a:r>
                <a:r>
                  <a:rPr lang="el-GR" dirty="0" smtClean="0"/>
                  <a:t>)</a:t>
                </a:r>
                <a:r>
                  <a:rPr lang="en-GB" sz="2000" dirty="0" smtClean="0">
                    <a:solidFill>
                      <a:srgbClr val="FF00FF"/>
                    </a:solidFill>
                  </a:rPr>
                  <a:t>[</a:t>
                </a:r>
                <a:r>
                  <a:rPr lang="en-GB" sz="2000" dirty="0" err="1" smtClean="0">
                    <a:solidFill>
                      <a:srgbClr val="FF00FF"/>
                    </a:solidFill>
                  </a:rPr>
                  <a:t>Zamolodchikov</a:t>
                </a:r>
                <a:r>
                  <a:rPr lang="en-GB" sz="2000" dirty="0" smtClean="0">
                    <a:solidFill>
                      <a:srgbClr val="FF00FF"/>
                    </a:solidFill>
                  </a:rPr>
                  <a:t>, 1990</a:t>
                </a:r>
                <a:r>
                  <a:rPr lang="en-GB" sz="2000" dirty="0" smtClean="0">
                    <a:solidFill>
                      <a:srgbClr val="FF00FF"/>
                    </a:solidFill>
                  </a:rPr>
                  <a:t>] </a:t>
                </a:r>
                <a:r>
                  <a:rPr lang="en-GB" dirty="0" smtClean="0"/>
                  <a:t>		</a:t>
                </a:r>
              </a:p>
              <a:p>
                <a:pPr lvl="1" algn="l"/>
                <a:r>
                  <a:rPr lang="en-GB" dirty="0" smtClean="0"/>
                  <a:t>	 finite </a:t>
                </a:r>
                <a:r>
                  <a:rPr lang="en-GB" dirty="0"/>
                  <a:t>volume spectrum of a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(1+1)−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err="1"/>
                  <a:t>integrable</a:t>
                </a:r>
                <a:r>
                  <a:rPr lang="en-GB" dirty="0"/>
                  <a:t> theory </a:t>
                </a:r>
                <a:r>
                  <a:rPr lang="en-GB" dirty="0" smtClean="0"/>
                  <a:t>from 2 </a:t>
                </a:r>
                <a:r>
                  <a:rPr lang="en-GB" dirty="0"/>
                  <a:t>→ 2 </a:t>
                </a:r>
                <a:r>
                  <a:rPr lang="en-GB" dirty="0" smtClean="0"/>
                  <a:t>scattering</a:t>
                </a: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Leading spectrum is given by </a:t>
                </a:r>
                <a:r>
                  <a:rPr lang="en-GB" dirty="0" err="1" smtClean="0"/>
                  <a:t>integrable</a:t>
                </a:r>
                <a:r>
                  <a:rPr lang="en-GB" dirty="0" smtClean="0"/>
                  <a:t> theory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GB" dirty="0" smtClean="0"/>
                  <a:t> scalars with phase shift: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l-GR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Using TBA leads to the GGRT spectrum</a:t>
                </a:r>
                <a:endParaRPr lang="el-GR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Phonon scattering amplitudes can be calculated with perturbation theory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Diagonalization of the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dirty="0" smtClean="0"/>
                  <a:t>matrix: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</p:txBody>
          </p:sp>
        </mc:Choice>
        <mc:Fallback>
          <p:sp>
            <p:nvSpPr>
              <p:cNvPr id="2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179084"/>
                <a:ext cx="11289146" cy="4351338"/>
              </a:xfrm>
              <a:prstGeom prst="rect">
                <a:avLst/>
              </a:prstGeom>
              <a:blipFill>
                <a:blip r:embed="rId3"/>
                <a:stretch>
                  <a:fillRect l="-702"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/>
          <p:nvPr/>
        </p:nvCxnSpPr>
        <p:spPr>
          <a:xfrm>
            <a:off x="943387" y="1735529"/>
            <a:ext cx="827046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1159" y="2371296"/>
            <a:ext cx="2095500" cy="61912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5227" y="4182633"/>
            <a:ext cx="4793328" cy="1902114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H="1">
            <a:off x="8458200" y="5833772"/>
            <a:ext cx="84482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8458200" y="5220859"/>
            <a:ext cx="84482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8458200" y="4617885"/>
            <a:ext cx="84482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9527430" y="4462041"/>
                <a:ext cx="350481" cy="311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7430" y="4462041"/>
                <a:ext cx="350481" cy="311688"/>
              </a:xfrm>
              <a:prstGeom prst="rect">
                <a:avLst/>
              </a:prstGeom>
              <a:blipFill>
                <a:blip r:embed="rId6"/>
                <a:stretch>
                  <a:fillRect l="-17544" t="-5882" r="-10526"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9527430" y="5065015"/>
                <a:ext cx="34727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7430" y="5065015"/>
                <a:ext cx="347275" cy="307777"/>
              </a:xfrm>
              <a:prstGeom prst="rect">
                <a:avLst/>
              </a:prstGeom>
              <a:blipFill>
                <a:blip r:embed="rId7"/>
                <a:stretch>
                  <a:fillRect l="-17544" b="-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9527430" y="5636838"/>
                <a:ext cx="34727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7430" y="5636838"/>
                <a:ext cx="347275" cy="307777"/>
              </a:xfrm>
              <a:prstGeom prst="rect">
                <a:avLst/>
              </a:prstGeom>
              <a:blipFill>
                <a:blip r:embed="rId8"/>
                <a:stretch>
                  <a:fillRect l="-17544" r="-5263" b="-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575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4901" y="3030142"/>
            <a:ext cx="542926" cy="466724"/>
          </a:xfrm>
          <a:prstGeom prst="rect">
            <a:avLst/>
          </a:prstGeom>
        </p:spPr>
      </p:pic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rgbClr val="0000FF"/>
                </a:solidFill>
              </a:rPr>
              <a:t>Closed </a:t>
            </a:r>
            <a:r>
              <a:rPr lang="en-GB" sz="3600" b="1" dirty="0" smtClean="0">
                <a:solidFill>
                  <a:srgbClr val="0000FF"/>
                </a:solidFill>
              </a:rPr>
              <a:t>flux tube </a:t>
            </a:r>
            <a:r>
              <a:rPr lang="en-GB" sz="3600" b="1" dirty="0">
                <a:solidFill>
                  <a:srgbClr val="0000FF"/>
                </a:solidFill>
              </a:rPr>
              <a:t>spectrum from world-sheet scattering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272" y="3453217"/>
            <a:ext cx="7093528" cy="13131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3205" y="5143262"/>
            <a:ext cx="7666184" cy="696924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838199" y="1188319"/>
            <a:ext cx="11289146" cy="5032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TBA formulates with the generalized quantization condition around the circle: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The pseudo-energies        satisfy: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The energy of a state is written as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+ Approximations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43205" y="1618100"/>
            <a:ext cx="7067640" cy="1375098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496291" y="1699491"/>
            <a:ext cx="3362036" cy="1293707"/>
          </a:xfrm>
          <a:prstGeom prst="ellipse">
            <a:avLst/>
          </a:prstGeom>
          <a:solidFill>
            <a:schemeClr val="accent1">
              <a:alpha val="2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83491" y="2198255"/>
            <a:ext cx="71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0000FF"/>
                </a:solidFill>
              </a:rPr>
              <a:t>ΑΒΑ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31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423" y="1520422"/>
            <a:ext cx="6386057" cy="705542"/>
          </a:xfrm>
          <a:prstGeom prst="rect">
            <a:avLst/>
          </a:prstGeom>
        </p:spPr>
      </p:pic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rgbClr val="0000FF"/>
                </a:solidFill>
              </a:rPr>
              <a:t>Closed </a:t>
            </a:r>
            <a:r>
              <a:rPr lang="en-GB" sz="3600" b="1" dirty="0" smtClean="0">
                <a:solidFill>
                  <a:srgbClr val="0000FF"/>
                </a:solidFill>
              </a:rPr>
              <a:t>flux tube </a:t>
            </a:r>
            <a:r>
              <a:rPr lang="en-GB" sz="3600" b="1" dirty="0">
                <a:solidFill>
                  <a:srgbClr val="0000FF"/>
                </a:solidFill>
              </a:rPr>
              <a:t>spectrum from world-sheet scattering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98562" y="4161686"/>
            <a:ext cx="11628783" cy="245496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838199" y="1188319"/>
                <a:ext cx="11289146" cy="50323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</a:rPr>
                      <m:t>𝛵</m:t>
                    </m:r>
                    <m:acc>
                      <m:accPr>
                        <m:chr m:val="̅"/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i="1" smtClean="0">
                            <a:latin typeface="Cambria Math" panose="02040503050406030204" pitchFamily="18" charset="0"/>
                          </a:rPr>
                          <m:t>𝛵</m:t>
                        </m:r>
                      </m:e>
                    </m:acc>
                  </m:oMath>
                </a14:m>
                <a:r>
                  <a:rPr lang="el-GR" dirty="0" smtClean="0"/>
                  <a:t> </a:t>
                </a:r>
                <a:r>
                  <a:rPr lang="en-GB" dirty="0" smtClean="0"/>
                  <a:t>simplifies TBA because the undressed theory is free in the leading order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We neglect all the winding corrections in the undressed spectrum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Momentum Quantization Condition becomes the Asymptotic Bethe Ansatz (ABA)   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We can investigate the spectrum of phonons – massive excitations using ABA +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𝛵</m:t>
                    </m:r>
                    <m:acc>
                      <m:accPr>
                        <m:chr m:val="̅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𝛵</m:t>
                        </m:r>
                      </m:e>
                    </m:acc>
                  </m:oMath>
                </a14:m>
                <a:r>
                  <a:rPr lang="en-GB" dirty="0" smtClean="0"/>
                  <a:t> deformations. </a:t>
                </a:r>
                <a:r>
                  <a:rPr lang="en-GB" sz="2000" dirty="0" smtClean="0">
                    <a:solidFill>
                      <a:srgbClr val="FF00FF"/>
                    </a:solidFill>
                  </a:rPr>
                  <a:t>[</a:t>
                </a:r>
                <a:r>
                  <a:rPr lang="en-GB" sz="2000" dirty="0">
                    <a:solidFill>
                      <a:srgbClr val="FF00FF"/>
                    </a:solidFill>
                  </a:rPr>
                  <a:t>Chen, </a:t>
                </a:r>
                <a:r>
                  <a:rPr lang="en-GB" sz="2000" dirty="0" err="1">
                    <a:solidFill>
                      <a:srgbClr val="FF00FF"/>
                    </a:solidFill>
                  </a:rPr>
                  <a:t>Conkey</a:t>
                </a:r>
                <a:r>
                  <a:rPr lang="en-GB" sz="2000" dirty="0">
                    <a:solidFill>
                      <a:srgbClr val="FF00FF"/>
                    </a:solidFill>
                  </a:rPr>
                  <a:t>, </a:t>
                </a:r>
                <a:r>
                  <a:rPr lang="en-GB" sz="2000" dirty="0" err="1">
                    <a:solidFill>
                      <a:srgbClr val="FF00FF"/>
                    </a:solidFill>
                  </a:rPr>
                  <a:t>Dubovsky</a:t>
                </a:r>
                <a:r>
                  <a:rPr lang="en-GB" sz="2000" dirty="0">
                    <a:solidFill>
                      <a:srgbClr val="FF00FF"/>
                    </a:solidFill>
                  </a:rPr>
                  <a:t>, </a:t>
                </a:r>
                <a:r>
                  <a:rPr lang="en-GB" sz="2000" dirty="0" smtClean="0">
                    <a:solidFill>
                      <a:srgbClr val="FF00FF"/>
                    </a:solidFill>
                  </a:rPr>
                  <a:t>Hernández-</a:t>
                </a:r>
                <a:r>
                  <a:rPr lang="en-GB" sz="2000" dirty="0" err="1" smtClean="0">
                    <a:solidFill>
                      <a:srgbClr val="FF00FF"/>
                    </a:solidFill>
                  </a:rPr>
                  <a:t>Chifflet</a:t>
                </a:r>
                <a:r>
                  <a:rPr lang="en-GB" sz="2000" dirty="0" smtClean="0">
                    <a:solidFill>
                      <a:srgbClr val="FF00FF"/>
                    </a:solidFill>
                  </a:rPr>
                  <a:t> 2018]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sz="2000" dirty="0" smtClean="0">
                  <a:solidFill>
                    <a:srgbClr val="FF00FF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Recipe</a:t>
                </a:r>
                <a:endParaRPr lang="en-GB" sz="2000" dirty="0" smtClean="0">
                  <a:solidFill>
                    <a:srgbClr val="FF00FF"/>
                  </a:solidFill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Start with a world-sheet theory of free phonons </a:t>
                </a:r>
                <a:r>
                  <a:rPr lang="en-GB" dirty="0" smtClean="0"/>
                  <a:t>(phonons </a:t>
                </a:r>
                <a:r>
                  <a:rPr lang="en-GB" dirty="0"/>
                  <a:t>can interact at </a:t>
                </a:r>
                <a:r>
                  <a:rPr lang="en-GB" dirty="0" err="1"/>
                  <a:t>subleading</a:t>
                </a:r>
                <a:r>
                  <a:rPr lang="en-GB" dirty="0"/>
                  <a:t> order in low energy limit) and massive </a:t>
                </a:r>
                <a:r>
                  <a:rPr lang="en-GB" dirty="0" smtClean="0"/>
                  <a:t>particles.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Compute the finite volume spectrum of this theory using ABA. </a:t>
                </a:r>
                <a:endParaRPr lang="en-GB" dirty="0" smtClean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Deform the theory by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</a:rPr>
                      <m:t>𝛵</m:t>
                    </m:r>
                    <m:acc>
                      <m:accPr>
                        <m:chr m:val="̅"/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𝛵</m:t>
                        </m:r>
                      </m:e>
                    </m:acc>
                  </m:oMath>
                </a14:m>
                <a:r>
                  <a:rPr lang="en-GB" dirty="0" smtClean="0"/>
                  <a:t> operator </a:t>
                </a:r>
                <a:r>
                  <a:rPr lang="en-GB" dirty="0"/>
                  <a:t>to the string scale, which will automatically incorporate the </a:t>
                </a:r>
                <a:r>
                  <a:rPr lang="en-GB" dirty="0" err="1"/>
                  <a:t>axion</a:t>
                </a:r>
                <a:r>
                  <a:rPr lang="en-GB" dirty="0"/>
                  <a:t>-interaction at leading order. 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188319"/>
                <a:ext cx="11289146" cy="5032376"/>
              </a:xfrm>
              <a:prstGeom prst="rect">
                <a:avLst/>
              </a:prstGeom>
              <a:blipFill>
                <a:blip r:embed="rId4"/>
                <a:stretch>
                  <a:fillRect l="-702" t="-1697" b="-1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91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6676" y="4083410"/>
            <a:ext cx="4481417" cy="538329"/>
          </a:xfrm>
          <a:prstGeom prst="rect">
            <a:avLst/>
          </a:prstGeom>
        </p:spPr>
      </p:pic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The </a:t>
            </a:r>
            <a:r>
              <a:rPr lang="en-GB" sz="3600" b="1" dirty="0" err="1">
                <a:solidFill>
                  <a:srgbClr val="0000FF"/>
                </a:solidFill>
              </a:rPr>
              <a:t>Axionic</a:t>
            </a:r>
            <a:r>
              <a:rPr lang="en-GB" sz="3600" b="1" dirty="0">
                <a:solidFill>
                  <a:srgbClr val="0000FF"/>
                </a:solidFill>
              </a:rPr>
              <a:t> String Ansatz (ASA)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6711" y="3282243"/>
            <a:ext cx="344146" cy="4053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838200" y="1437705"/>
                <a:ext cx="10515600" cy="50323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Lattice calculations demonstrate that there is one massive resonance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We add a massive resonance </a:t>
                </a:r>
                <a:r>
                  <a:rPr lang="en-GB" sz="1800" dirty="0">
                    <a:solidFill>
                      <a:srgbClr val="FF00FF"/>
                    </a:solidFill>
                  </a:rPr>
                  <a:t>[</a:t>
                </a:r>
                <a:r>
                  <a:rPr lang="en-GB" sz="1800" dirty="0" err="1">
                    <a:solidFill>
                      <a:srgbClr val="FF00FF"/>
                    </a:solidFill>
                  </a:rPr>
                  <a:t>Dubovsky</a:t>
                </a:r>
                <a:r>
                  <a:rPr lang="en-GB" sz="1800" dirty="0">
                    <a:solidFill>
                      <a:srgbClr val="FF00FF"/>
                    </a:solidFill>
                  </a:rPr>
                  <a:t> et al 2013]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  is a </a:t>
                </a:r>
                <a:r>
                  <a:rPr lang="en-GB" dirty="0" err="1" smtClean="0"/>
                  <a:t>pseudoscalar</a:t>
                </a:r>
                <a:r>
                  <a:rPr lang="en-GB" dirty="0" smtClean="0"/>
                  <a:t> – the world-sheet </a:t>
                </a:r>
                <a:r>
                  <a:rPr lang="en-GB" dirty="0" err="1" smtClean="0"/>
                  <a:t>axion</a:t>
                </a: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From Monte-Carlo data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(3) </m:t>
                    </m:r>
                  </m:oMath>
                </a14:m>
                <a:r>
                  <a:rPr lang="en-GB" dirty="0" smtClean="0"/>
                  <a:t>Yang-Mills: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err="1" smtClean="0"/>
                  <a:t>Integrable</a:t>
                </a:r>
                <a:r>
                  <a:rPr lang="en-GB" dirty="0" smtClean="0"/>
                  <a:t> coupling: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l-GR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Can we describe all states in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=3+1 </m:t>
                    </m:r>
                  </m:oMath>
                </a14:m>
                <a:r>
                  <a:rPr lang="en-GB" dirty="0"/>
                  <a:t>with the </a:t>
                </a:r>
                <a:r>
                  <a:rPr lang="en-GB" dirty="0" err="1"/>
                  <a:t>worldsheet</a:t>
                </a:r>
                <a:r>
                  <a:rPr lang="en-GB" dirty="0"/>
                  <a:t> fields only?</a:t>
                </a:r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437705"/>
                <a:ext cx="10515600" cy="5032376"/>
              </a:xfrm>
              <a:prstGeom prst="rect">
                <a:avLst/>
              </a:prstGeom>
              <a:blipFill>
                <a:blip r:embed="rId5"/>
                <a:stretch>
                  <a:fillRect l="-812" t="-1697" b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5943" y="2340926"/>
            <a:ext cx="7976426" cy="9413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4045" y="3093572"/>
            <a:ext cx="2685749" cy="8435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7897" y="5011971"/>
            <a:ext cx="4170807" cy="547519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6998060" y="1814750"/>
            <a:ext cx="4553283" cy="2934986"/>
            <a:chOff x="7041704" y="2258807"/>
            <a:chExt cx="4553283" cy="293498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13570" y="4449366"/>
              <a:ext cx="4481417" cy="538329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7041708" y="2258807"/>
              <a:ext cx="4553279" cy="29349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041704" y="2258807"/>
              <a:ext cx="4376531" cy="2934986"/>
              <a:chOff x="6261307" y="1893468"/>
              <a:chExt cx="6115208" cy="4100975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261307" y="1893468"/>
                <a:ext cx="5034292" cy="4015762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11154012" y="3112714"/>
                    <a:ext cx="1222502" cy="25802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54012" y="3112714"/>
                    <a:ext cx="1222502" cy="258029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3472" r="-3472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1154013" y="2692912"/>
                    <a:ext cx="1222502" cy="25802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54013" y="2692912"/>
                    <a:ext cx="1222502" cy="258029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l="-3472" r="-3472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11154013" y="2372208"/>
                    <a:ext cx="1222502" cy="25802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=2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54013" y="2372208"/>
                    <a:ext cx="1222502" cy="258029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3472" r="-3472"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11154013" y="2051506"/>
                    <a:ext cx="1222502" cy="25802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=3</m:t>
                          </m:r>
                        </m:oMath>
                      </m:oMathPara>
                    </a14:m>
                    <a:endParaRPr lang="en-US" sz="1200" dirty="0"/>
                  </a:p>
                </p:txBody>
              </p:sp>
            </mc:Choice>
            <mc:Fallback xmlns="">
              <p:sp>
                <p:nvSpPr>
                  <p:cNvPr id="26" name="TextBox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154013" y="2051506"/>
                    <a:ext cx="1222502" cy="258029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3472" r="-3472" b="-967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7" name="Straight Connector 26"/>
              <p:cNvCxnSpPr/>
              <p:nvPr/>
            </p:nvCxnSpPr>
            <p:spPr>
              <a:xfrm>
                <a:off x="8647888" y="3942387"/>
                <a:ext cx="0" cy="336313"/>
              </a:xfrm>
              <a:prstGeom prst="line">
                <a:avLst/>
              </a:prstGeom>
              <a:ln w="50800"/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8542817" y="3915148"/>
                    <a:ext cx="1164835" cy="4300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sz="14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~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const</m:t>
                          </m:r>
                          <m:r>
                            <a:rPr lang="en-US" sz="1400" b="0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oMath>
                      </m:oMathPara>
                    </a14:m>
                    <a:endParaRPr lang="en-US" sz="1400" dirty="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8" name="TextBox 2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42817" y="3915148"/>
                    <a:ext cx="1164835" cy="430048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802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15"/>
              <a:srcRect l="13263" t="417" r="15753" b="13027"/>
              <a:stretch/>
            </p:blipFill>
            <p:spPr>
              <a:xfrm>
                <a:off x="6320061" y="3389146"/>
                <a:ext cx="392834" cy="56991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8647888" y="5577648"/>
                <a:ext cx="700216" cy="41679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6674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The </a:t>
            </a:r>
            <a:r>
              <a:rPr lang="en-GB" sz="3600" b="1" dirty="0" err="1">
                <a:solidFill>
                  <a:srgbClr val="0000FF"/>
                </a:solidFill>
              </a:rPr>
              <a:t>Axionic</a:t>
            </a:r>
            <a:r>
              <a:rPr lang="en-GB" sz="3600" b="1" dirty="0">
                <a:solidFill>
                  <a:srgbClr val="0000FF"/>
                </a:solidFill>
              </a:rPr>
              <a:t> String Ansatz (ASA)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711" y="3282243"/>
            <a:ext cx="344146" cy="4053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838200" y="1437705"/>
                <a:ext cx="10515600" cy="503237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Lattice calculations demonstrate that there is one massive resonance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We add a massive resonance </a:t>
                </a:r>
                <a:r>
                  <a:rPr lang="en-GB" sz="1800" dirty="0">
                    <a:solidFill>
                      <a:srgbClr val="FF00FF"/>
                    </a:solidFill>
                  </a:rPr>
                  <a:t>[</a:t>
                </a:r>
                <a:r>
                  <a:rPr lang="en-GB" sz="1800" dirty="0" err="1">
                    <a:solidFill>
                      <a:srgbClr val="FF00FF"/>
                    </a:solidFill>
                  </a:rPr>
                  <a:t>Dubovsky</a:t>
                </a:r>
                <a:r>
                  <a:rPr lang="en-GB" sz="1800" dirty="0">
                    <a:solidFill>
                      <a:srgbClr val="FF00FF"/>
                    </a:solidFill>
                  </a:rPr>
                  <a:t> et al 2013]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  is a </a:t>
                </a:r>
                <a:r>
                  <a:rPr lang="en-GB" dirty="0" err="1" smtClean="0"/>
                  <a:t>pseudoscalar</a:t>
                </a:r>
                <a:r>
                  <a:rPr lang="en-GB" dirty="0" smtClean="0"/>
                  <a:t> – the world-sheet </a:t>
                </a:r>
                <a:r>
                  <a:rPr lang="en-GB" dirty="0" err="1" smtClean="0"/>
                  <a:t>axion</a:t>
                </a: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From Monte-Carlo data of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(3) </m:t>
                    </m:r>
                  </m:oMath>
                </a14:m>
                <a:r>
                  <a:rPr lang="en-GB" dirty="0" smtClean="0"/>
                  <a:t>Yang-Mills: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err="1" smtClean="0"/>
                  <a:t>Integrable</a:t>
                </a:r>
                <a:r>
                  <a:rPr lang="en-GB" dirty="0" smtClean="0"/>
                  <a:t> coupling: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l-GR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Can we describe all states in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=3+1 </m:t>
                    </m:r>
                  </m:oMath>
                </a14:m>
                <a:r>
                  <a:rPr lang="en-GB" dirty="0" smtClean="0"/>
                  <a:t>with the </a:t>
                </a:r>
                <a:r>
                  <a:rPr lang="en-GB" dirty="0" err="1"/>
                  <a:t>worldsheet</a:t>
                </a:r>
                <a:r>
                  <a:rPr lang="en-GB" dirty="0"/>
                  <a:t> fields </a:t>
                </a:r>
                <a:r>
                  <a:rPr lang="en-GB" dirty="0" smtClean="0"/>
                  <a:t>only?</a:t>
                </a:r>
                <a:endParaRPr lang="en-GB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437705"/>
                <a:ext cx="10515600" cy="5032376"/>
              </a:xfrm>
              <a:prstGeom prst="rect">
                <a:avLst/>
              </a:prstGeom>
              <a:blipFill>
                <a:blip r:embed="rId4"/>
                <a:stretch>
                  <a:fillRect l="-812" t="-1697" b="-18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5943" y="2340926"/>
            <a:ext cx="7976426" cy="9413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4045" y="3093572"/>
            <a:ext cx="2685749" cy="8435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7897" y="5011971"/>
            <a:ext cx="4170807" cy="54751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06676" y="4083410"/>
            <a:ext cx="4481417" cy="53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2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92" y="4017600"/>
            <a:ext cx="2436952" cy="2436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Are flux tubes strings?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0" b="21093"/>
          <a:stretch/>
        </p:blipFill>
        <p:spPr>
          <a:xfrm>
            <a:off x="8240083" y="2055113"/>
            <a:ext cx="3366312" cy="8312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838200" y="1289917"/>
                <a:ext cx="7327392" cy="48337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In QCD quarks are confined in bound states called flux-tubes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Long flux tubes behave pretty much like thin strings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Energy increases with separation: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,   </m:t>
                    </m:r>
                    <m:rad>
                      <m:radPr>
                        <m:degHide m:val="on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rad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440</m:t>
                    </m:r>
                  </m:oMath>
                </a14:m>
                <a:r>
                  <a:rPr lang="el-GR" sz="1800" dirty="0">
                    <a:cs typeface="Times New Roman" panose="02020603050405020304" pitchFamily="18" charset="0"/>
                  </a:rPr>
                  <a:t> </a:t>
                </a:r>
                <a:r>
                  <a:rPr lang="en-GB" sz="1800" dirty="0">
                    <a:cs typeface="Times New Roman" panose="02020603050405020304" pitchFamily="18" charset="0"/>
                  </a:rPr>
                  <a:t>MeV</a:t>
                </a:r>
                <a:endParaRPr lang="en-GB" sz="1800" dirty="0">
                  <a:solidFill>
                    <a:srgbClr val="FF0000"/>
                  </a:solidFill>
                  <a:cs typeface="Times New Roman" panose="02020603050405020304" pitchFamily="18" charset="0"/>
                </a:endParaRP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At some point the string breaks – String breaking –   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We need dynamical fermions to observe string breaking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We work in pure gauge theory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are 𝑫 −𝟐 </a:t>
                </a:r>
                <a:r>
                  <a:rPr lang="en-GB" sz="2000" dirty="0" smtClean="0"/>
                  <a:t>massless </a:t>
                </a:r>
                <a:r>
                  <a:rPr lang="en-GB" sz="2000" dirty="0"/>
                  <a:t>Goldstone modes </a:t>
                </a:r>
                <a:r>
                  <a:rPr lang="en-GB" sz="2000" dirty="0" smtClean="0"/>
                  <a:t>from broken </a:t>
                </a:r>
                <a:r>
                  <a:rPr lang="en-GB" sz="2000" dirty="0"/>
                  <a:t>translation invariance in the 𝑫−𝟐 </a:t>
                </a:r>
                <a:r>
                  <a:rPr lang="en-GB" sz="2000" dirty="0" smtClean="0"/>
                  <a:t>directions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should be a Low Energy Effective String Theory model describing the energy spectrum of the flux </a:t>
                </a:r>
                <a:r>
                  <a:rPr lang="en-GB" sz="2000" dirty="0" smtClean="0"/>
                  <a:t>tube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Questions to be addressed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What is this effective string theory?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How good an approximation such an effective string theory is?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Are there additional massive excitations along the flux-tube?</a:t>
                </a:r>
                <a:endParaRPr lang="en-GB" sz="1800" dirty="0"/>
              </a:p>
              <a:p>
                <a:pPr algn="l"/>
                <a:endParaRPr lang="en-GB" sz="20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289917"/>
                <a:ext cx="7327392" cy="4833793"/>
              </a:xfrm>
              <a:prstGeom prst="rect">
                <a:avLst/>
              </a:prstGeom>
              <a:blipFill>
                <a:blip r:embed="rId5"/>
                <a:stretch>
                  <a:fillRect l="-749" t="-1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8165592" y="2609202"/>
            <a:ext cx="3782899" cy="1798274"/>
            <a:chOff x="7699375" y="4194117"/>
            <a:chExt cx="4492625" cy="23340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7307" b="93946" l="4230" r="9642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699375" y="4194117"/>
              <a:ext cx="4492625" cy="2334021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8220365" y="6022109"/>
              <a:ext cx="748144" cy="50602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8218190" y="5144655"/>
              <a:ext cx="0" cy="89996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847" y="841219"/>
            <a:ext cx="2151719" cy="11262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3"/>
          <a:stretch/>
        </p:blipFill>
        <p:spPr>
          <a:xfrm>
            <a:off x="8165592" y="2259331"/>
            <a:ext cx="3610376" cy="3940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1" r="35640" b="83333"/>
          <a:stretch/>
        </p:blipFill>
        <p:spPr>
          <a:xfrm>
            <a:off x="9266529" y="2288127"/>
            <a:ext cx="1192478" cy="39404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50" b="55306"/>
          <a:stretch/>
        </p:blipFill>
        <p:spPr>
          <a:xfrm>
            <a:off x="8165592" y="2263363"/>
            <a:ext cx="3610376" cy="4147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25" b="27632"/>
          <a:stretch/>
        </p:blipFill>
        <p:spPr>
          <a:xfrm>
            <a:off x="8165592" y="2263363"/>
            <a:ext cx="3610376" cy="41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8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8221794" y="1608953"/>
            <a:ext cx="3937718" cy="1897569"/>
            <a:chOff x="6668560" y="2396707"/>
            <a:chExt cx="5217253" cy="251417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8560" y="2418636"/>
              <a:ext cx="5103565" cy="2492241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4"/>
            <a:srcRect l="55184" t="14571" r="33790" b="24567"/>
            <a:stretch/>
          </p:blipFill>
          <p:spPr>
            <a:xfrm>
              <a:off x="7372350" y="4089382"/>
              <a:ext cx="323850" cy="323851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4"/>
            <a:srcRect l="75642" t="7977" r="17223" b="24001"/>
            <a:stretch/>
          </p:blipFill>
          <p:spPr>
            <a:xfrm>
              <a:off x="10782301" y="4051282"/>
              <a:ext cx="209550" cy="36195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10240382" y="4251307"/>
                  <a:ext cx="262682" cy="4893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0382" y="4251307"/>
                  <a:ext cx="262682" cy="489344"/>
                </a:xfrm>
                <a:prstGeom prst="rect">
                  <a:avLst/>
                </a:prstGeom>
                <a:blipFill>
                  <a:blip r:embed="rId6"/>
                  <a:stretch>
                    <a:fillRect l="-31250" r="-28125" b="-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10887076" y="2396707"/>
                  <a:ext cx="998737" cy="4893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87076" y="2396707"/>
                  <a:ext cx="998737" cy="489344"/>
                </a:xfrm>
                <a:prstGeom prst="rect">
                  <a:avLst/>
                </a:prstGeom>
                <a:blipFill>
                  <a:blip r:embed="rId7"/>
                  <a:stretch>
                    <a:fillRect l="-8871" r="-6452" b="-4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Extracting the spectrum of close flux tubes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838200" y="1428465"/>
            <a:ext cx="10515600" cy="5429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The spectrum is extracted using </a:t>
            </a:r>
            <a:r>
              <a:rPr lang="en-GB" dirty="0" err="1" smtClean="0"/>
              <a:t>torelon</a:t>
            </a:r>
            <a:r>
              <a:rPr lang="en-GB" dirty="0" smtClean="0"/>
              <a:t> correlation functions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Using the effective mass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For excitation spectrum we use the GEVP</a:t>
            </a:r>
          </a:p>
          <a:p>
            <a:pPr algn="l"/>
            <a:r>
              <a:rPr lang="en-GB" sz="2000" dirty="0" smtClean="0">
                <a:solidFill>
                  <a:srgbClr val="FF00FF"/>
                </a:solidFill>
                <a:hlinkClick r:id="rId8"/>
              </a:rPr>
              <a:t>[Presentation </a:t>
            </a:r>
            <a:r>
              <a:rPr lang="en-GB" sz="2000" dirty="0">
                <a:solidFill>
                  <a:srgbClr val="FF00FF"/>
                </a:solidFill>
                <a:hlinkClick r:id="rId8"/>
              </a:rPr>
              <a:t>by Francesco Giacomo </a:t>
            </a:r>
            <a:r>
              <a:rPr lang="en-GB" sz="2000" dirty="0" err="1">
                <a:solidFill>
                  <a:srgbClr val="FF00FF"/>
                </a:solidFill>
                <a:hlinkClick r:id="rId8"/>
              </a:rPr>
              <a:t>Knechtli</a:t>
            </a:r>
            <a:r>
              <a:rPr lang="en-GB" sz="2000" dirty="0">
                <a:solidFill>
                  <a:srgbClr val="FF00FF"/>
                </a:solidFill>
                <a:hlinkClick r:id="rId8"/>
              </a:rPr>
              <a:t>]</a:t>
            </a:r>
            <a:endParaRPr lang="en-GB" sz="2000" dirty="0">
              <a:solidFill>
                <a:srgbClr val="FF00FF"/>
              </a:solidFill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0424" y="2203037"/>
            <a:ext cx="7115746" cy="1351008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088503" y="3793444"/>
            <a:ext cx="3133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Provides the ground state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5456" y="4340190"/>
            <a:ext cx="3875536" cy="983124"/>
          </a:xfrm>
          <a:prstGeom prst="rect">
            <a:avLst/>
          </a:prstGeom>
        </p:spPr>
      </p:pic>
      <p:cxnSp>
        <p:nvCxnSpPr>
          <p:cNvPr id="42" name="Straight Arrow Connector 41"/>
          <p:cNvCxnSpPr/>
          <p:nvPr/>
        </p:nvCxnSpPr>
        <p:spPr>
          <a:xfrm>
            <a:off x="4956844" y="4831752"/>
            <a:ext cx="294932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966121" y="4412797"/>
            <a:ext cx="294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of effective </a:t>
            </a:r>
            <a:r>
              <a:rPr lang="en-US" dirty="0" smtClean="0"/>
              <a:t>masses</a:t>
            </a:r>
            <a:endParaRPr lang="en-US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28603" y="3773699"/>
            <a:ext cx="2836414" cy="256416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00451" y="3978110"/>
            <a:ext cx="1679231" cy="2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9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Extracting the spectrum of open flux tubes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17" y="3199978"/>
            <a:ext cx="6586538" cy="10989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2"/>
              <p:cNvSpPr txBox="1">
                <a:spLocks/>
              </p:cNvSpPr>
              <p:nvPr/>
            </p:nvSpPr>
            <p:spPr>
              <a:xfrm>
                <a:off x="838200" y="1825624"/>
                <a:ext cx="10515600" cy="477446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The spectrum is extracted using Wilson loops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i="1" dirty="0" err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We use the effective energy:</a:t>
                </a: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For excitation spectrum we use once again the GEVP</a:t>
                </a:r>
                <a:endParaRPr lang="en-GB" dirty="0"/>
              </a:p>
            </p:txBody>
          </p:sp>
        </mc:Choice>
        <mc:Fallback xmlns="">
          <p:sp>
            <p:nvSpPr>
              <p:cNvPr id="1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825624"/>
                <a:ext cx="10515600" cy="4774467"/>
              </a:xfrm>
              <a:prstGeom prst="rect">
                <a:avLst/>
              </a:prstGeom>
              <a:blipFill>
                <a:blip r:embed="rId4"/>
                <a:stretch>
                  <a:fillRect l="-812" t="-24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7263" y="1582651"/>
            <a:ext cx="3926785" cy="24730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850655" y="3067575"/>
                <a:ext cx="33793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sz="2800" dirty="0">
                  <a:solidFill>
                    <a:srgbClr val="FF00FF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0655" y="3067575"/>
                <a:ext cx="337930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5208" y="2258210"/>
            <a:ext cx="3906906" cy="10212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6404" y="4847613"/>
            <a:ext cx="4144513" cy="98942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850654" y="4055667"/>
            <a:ext cx="674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Time 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 rot="5400000">
            <a:off x="11590721" y="2755969"/>
            <a:ext cx="815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Space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574915" y="2861608"/>
                <a:ext cx="7715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4915" y="2861608"/>
                <a:ext cx="771557" cy="276999"/>
              </a:xfrm>
              <a:prstGeom prst="rect">
                <a:avLst/>
              </a:prstGeom>
              <a:blipFill>
                <a:blip r:embed="rId9"/>
                <a:stretch>
                  <a:fillRect l="-7143" t="-2174" r="-11111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333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The Quantum Numbers of </a:t>
            </a:r>
            <a:r>
              <a:rPr lang="en-GB" sz="3600" b="1" dirty="0">
                <a:solidFill>
                  <a:srgbClr val="0000FF"/>
                </a:solidFill>
              </a:rPr>
              <a:t>c</a:t>
            </a:r>
            <a:r>
              <a:rPr lang="en-GB" sz="3600" b="1" dirty="0" smtClean="0">
                <a:solidFill>
                  <a:srgbClr val="0000FF"/>
                </a:solidFill>
              </a:rPr>
              <a:t>losed flux tubes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539880" y="4010296"/>
            <a:ext cx="671145" cy="334741"/>
            <a:chOff x="8120688" y="4042747"/>
            <a:chExt cx="1203146" cy="60008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99960" y="4061805"/>
              <a:ext cx="523874" cy="581025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20688" y="4042747"/>
              <a:ext cx="647700" cy="504825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07389" y="1177872"/>
                <a:ext cx="11866079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000" b="1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Quantum numbers for the closed string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Spin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GB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:</m:t>
                    </m:r>
                  </m:oMath>
                </a14:m>
                <a:endParaRPr lang="en-GB" sz="2000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Blip>
                    <a:blip r:embed="rId5"/>
                  </a:buBlip>
                </a:pPr>
                <a:endParaRPr lang="en-GB" sz="2000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Parity: </a:t>
                </a:r>
                <a:endParaRPr lang="en-GB" sz="1400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89" y="1177872"/>
                <a:ext cx="11866079" cy="1938992"/>
              </a:xfrm>
              <a:prstGeom prst="rect">
                <a:avLst/>
              </a:prstGeom>
              <a:blipFill>
                <a:blip r:embed="rId6"/>
                <a:stretch>
                  <a:fillRect l="-565" b="-22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/>
          <a:srcRect t="7673" b="44119"/>
          <a:stretch/>
        </p:blipFill>
        <p:spPr>
          <a:xfrm>
            <a:off x="1176192" y="2346353"/>
            <a:ext cx="4846498" cy="125283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/>
          <a:srcRect t="76988"/>
          <a:stretch/>
        </p:blipFill>
        <p:spPr>
          <a:xfrm>
            <a:off x="6386445" y="2593409"/>
            <a:ext cx="5582968" cy="68891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/>
          <a:srcRect l="64691" t="45300" r="9253" b="42006"/>
          <a:stretch/>
        </p:blipFill>
        <p:spPr>
          <a:xfrm>
            <a:off x="1478874" y="1618265"/>
            <a:ext cx="2423483" cy="65683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972026" y="1721099"/>
            <a:ext cx="1023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cs typeface="Times New Roman" panose="02020603050405020304" pitchFamily="18" charset="0"/>
              </a:rPr>
              <a:t>Example</a:t>
            </a:r>
            <a:endParaRPr lang="en-GB" dirty="0"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55458" y="2753200"/>
            <a:ext cx="1023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cs typeface="Times New Roman" panose="02020603050405020304" pitchFamily="18" charset="0"/>
              </a:rPr>
              <a:t>Example</a:t>
            </a:r>
            <a:endParaRPr lang="en-GB" dirty="0">
              <a:cs typeface="Times New Roman" panose="02020603050405020304" pitchFamily="18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8"/>
          <a:srcRect l="19640" t="89217" r="17533" b="2029"/>
          <a:stretch/>
        </p:blipFill>
        <p:spPr>
          <a:xfrm>
            <a:off x="4995573" y="1703431"/>
            <a:ext cx="6186277" cy="4795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107389" y="3839516"/>
                <a:ext cx="7693602" cy="2862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000" b="1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We build operators described by the quantum numbers of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</m:oMath>
                </a14:m>
                <a:r>
                  <a:rPr lang="en-GB" sz="2000" b="1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,      ,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We use a large basis of operators with transverse deformations: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2000" b="1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2000" b="1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2000" b="1" dirty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GB" sz="2000" b="1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89" y="3839516"/>
                <a:ext cx="7693602" cy="2862322"/>
              </a:xfrm>
              <a:prstGeom prst="rect">
                <a:avLst/>
              </a:prstGeom>
              <a:blipFill>
                <a:blip r:embed="rId10"/>
                <a:stretch>
                  <a:fillRect l="-8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/>
          <p:cNvGrpSpPr/>
          <p:nvPr/>
        </p:nvGrpSpPr>
        <p:grpSpPr>
          <a:xfrm>
            <a:off x="319257" y="5016252"/>
            <a:ext cx="11495948" cy="1496641"/>
            <a:chOff x="385778" y="2166348"/>
            <a:chExt cx="11495948" cy="149664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1196786" y="238140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1279531" y="229893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1366062" y="221465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1448258" y="230118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534789" y="238416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820036" y="238009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1901865" y="229216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988396" y="220808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5400000">
              <a:off x="2070986" y="229197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2070986" y="245935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2236926" y="245837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155073" y="254172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319577" y="237478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640581" y="237377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2724854" y="229101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2807598" y="220820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3067076" y="229099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3149880" y="237540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980661" y="220820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509909" y="237484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3591738" y="228460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678270" y="220178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3760294" y="245569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3932103" y="245569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846826" y="253864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3760294" y="228635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>
              <a:off x="3932103" y="228302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4018634" y="220116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4105166" y="245482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4274681" y="245764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4188881" y="254040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>
              <a:off x="4105166" y="228385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357425" y="237493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710690" y="237576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5400000">
              <a:off x="4792519" y="228550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879050" y="220269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4965581" y="245661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5052113" y="254216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>
              <a:off x="4965581" y="228727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5225176" y="254216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5400000">
              <a:off x="5310453" y="245465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5478813" y="229162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5396985" y="220171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5400000">
              <a:off x="5310453" y="228531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5561601" y="237892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495958" y="278827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5400000">
              <a:off x="582489" y="270663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666577" y="262285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>
              <a:off x="749166" y="270694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838327" y="279006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1010693" y="278926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1343219" y="278880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1685147" y="278850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rot="5400000">
              <a:off x="1769234" y="270685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1850503" y="261954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>
              <a:off x="1932630" y="270569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2015591" y="279124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188717" y="279156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rot="5400000">
              <a:off x="2275817" y="287323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2357679" y="295976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rot="5400000">
              <a:off x="2444578" y="287805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2527725" y="279320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rot="5400000">
              <a:off x="1093643" y="270715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1175285" y="262190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rot="5400000">
              <a:off x="1257479" y="270599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2841352" y="279241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5400000">
              <a:off x="2927884" y="270794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3014415" y="262757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rot="5400000">
              <a:off x="3096440" y="271411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rot="19800000">
              <a:off x="3026008" y="284390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3037084" y="288852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rot="19800000">
              <a:off x="3198554" y="284476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3360025" y="280305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520593" y="237850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693656" y="237850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861942" y="237850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>
              <a:off x="737041" y="237850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>
              <a:off x="1420790" y="221465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2041464" y="220827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>
              <a:off x="2210956" y="254138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3692305" y="279915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rot="5400000">
              <a:off x="3774134" y="270795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3860665" y="262609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5400000">
              <a:off x="3942690" y="288000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rot="5400000">
              <a:off x="4114498" y="288000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4029221" y="296199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rot="5400000">
              <a:off x="3942690" y="271066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19800000">
              <a:off x="4040187" y="283964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4051780" y="288090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rot="19800000">
              <a:off x="4358126" y="275234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rot="19800000">
              <a:off x="4527253" y="275612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4517701" y="270907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rot="19800000">
              <a:off x="4208115" y="283864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4537726" y="280133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4903584" y="279745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rot="5400000">
              <a:off x="4987671" y="271581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5076647" y="262849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 rot="5400000">
              <a:off x="5163178" y="271464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5246139" y="280020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5419266" y="280037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19800000">
              <a:off x="5433738" y="284346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5444459" y="288590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19800000">
              <a:off x="5602436" y="284346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5761884" y="280113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385778" y="340089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rot="5400000">
              <a:off x="467607" y="33096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554138" y="322782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19800000">
              <a:off x="565818" y="343620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19800000">
              <a:off x="737479" y="343948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77411" y="347947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rot="5400000">
              <a:off x="636163" y="331240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rot="5400000">
              <a:off x="807972" y="330906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894503" y="322720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rot="19800000">
              <a:off x="906096" y="343620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rot="19800000">
              <a:off x="1074959" y="343586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917689" y="347865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rot="5400000">
              <a:off x="981034" y="330894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1236429" y="339420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1545034" y="339395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1631565" y="331231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1715653" y="3230450"/>
              <a:ext cx="68214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2397801" y="339639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2306555" y="33135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2717287" y="339609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rot="5400000">
              <a:off x="2801560" y="331429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>
              <a:off x="2884304" y="32314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3143782" y="331331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3573881" y="339725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3057367" y="32314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rot="5400000">
              <a:off x="3143782" y="348460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5400000">
              <a:off x="3484223" y="348362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3255965" y="3569770"/>
              <a:ext cx="34400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3888698" y="340290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rot="5400000">
              <a:off x="3972971" y="332110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4055715" y="323829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5400000">
              <a:off x="4315193" y="332012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4744324" y="340605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4228778" y="323829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19800000">
              <a:off x="4239364" y="345218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9800000">
              <a:off x="4582853" y="345089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>
              <a:off x="4250957" y="3493055"/>
              <a:ext cx="34400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5022122" y="340336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5400000">
              <a:off x="5103951" y="331311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5190483" y="323030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rot="19800000">
              <a:off x="5205202" y="344424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5216795" y="3487510"/>
              <a:ext cx="34487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rot="5400000">
              <a:off x="5277014" y="331487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rot="19800000">
              <a:off x="5550073" y="344228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 rot="5400000">
              <a:off x="5793390" y="331332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5708417" y="322932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rot="5400000">
              <a:off x="5621886" y="331291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5879921" y="339575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6258601" y="237137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rot="5400000">
              <a:off x="6340430" y="228112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6426961" y="219831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19800000">
              <a:off x="6441680" y="241225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>
              <a:off x="6453273" y="2455517"/>
              <a:ext cx="344872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 rot="5400000">
              <a:off x="6513493" y="228288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/>
          </p:nvCxnSpPr>
          <p:spPr>
            <a:xfrm rot="19800000">
              <a:off x="6786552" y="241029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/>
          </p:nvCxnSpPr>
          <p:spPr>
            <a:xfrm rot="5400000">
              <a:off x="7029868" y="245186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>
              <a:off x="6944896" y="253497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rot="5400000">
              <a:off x="6858364" y="245145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7116400" y="236375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>
              <a:off x="7403472" y="235585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5400000">
              <a:off x="7485301" y="226559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>
              <a:off x="7571833" y="21827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19800000">
              <a:off x="7586552" y="239672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5400000">
              <a:off x="7658364" y="226736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8174740" y="226581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>
              <a:off x="8089767" y="218181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8003236" y="226540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>
              <a:off x="8261271" y="234823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>
              <a:off x="7598145" y="243803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9800000">
              <a:off x="7754912" y="239635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9800000">
              <a:off x="7904789" y="230981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19800000">
              <a:off x="8081300" y="230576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>
              <a:off x="8066259" y="226249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>
              <a:off x="8553309" y="235071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8635138" y="226046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>
              <a:off x="8721669" y="217765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9800000">
              <a:off x="8736388" y="239159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5400000">
              <a:off x="8808201" y="226222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5400000">
              <a:off x="9324576" y="242714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>
              <a:off x="9239703" y="251326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 rot="5400000">
              <a:off x="9153072" y="242673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>
              <a:off x="9411108" y="234310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>
              <a:off x="8747981" y="243290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 rot="19800000">
              <a:off x="8904749" y="239121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/>
          </p:nvCxnSpPr>
          <p:spPr>
            <a:xfrm rot="19800000">
              <a:off x="9054626" y="230467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/>
          </p:nvCxnSpPr>
          <p:spPr>
            <a:xfrm rot="19800000">
              <a:off x="9231137" y="230062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>
              <a:off x="9216096" y="225736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>
              <a:off x="9711534" y="234736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9793362" y="225616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>
              <a:off x="9879894" y="217430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9800000">
              <a:off x="9891573" y="238267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19800000">
              <a:off x="10063234" y="238596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>
              <a:off x="9903166" y="242594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9961919" y="225887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10133727" y="225554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>
              <a:off x="10220259" y="217368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9800000">
              <a:off x="10381044" y="229875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9800000">
              <a:off x="10549908" y="229842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>
              <a:off x="10542515" y="225405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5400000">
              <a:off x="10306790" y="225541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10562185" y="234067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10865793" y="234408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10947621" y="225288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11034153" y="217101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 rot="19800000">
              <a:off x="11045832" y="237939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9800000">
              <a:off x="11217493" y="238267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>
              <a:off x="11057425" y="242266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5400000">
              <a:off x="11116177" y="225559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5400000">
              <a:off x="11287964" y="24227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>
              <a:off x="11368974" y="250919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9800000">
              <a:off x="11527522" y="229547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/>
          </p:nvCxnSpPr>
          <p:spPr>
            <a:xfrm rot="19800000">
              <a:off x="11696385" y="229513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>
              <a:off x="11688992" y="225077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5400000">
              <a:off x="11453246" y="242266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>
              <a:off x="11708663" y="233739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>
              <a:off x="6223714" y="2795931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6336643" y="271537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/>
          </p:nvCxnSpPr>
          <p:spPr>
            <a:xfrm rot="19800000">
              <a:off x="6265491" y="267211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>
              <a:off x="6277084" y="2713123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>
              <a:off x="6456964" y="279593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 flipV="1">
              <a:off x="6277658" y="2798154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>
              <a:off x="6691108" y="2795931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rot="5400000">
              <a:off x="6804037" y="271537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 rot="19800000">
              <a:off x="6732886" y="267211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/>
          </p:nvCxnSpPr>
          <p:spPr>
            <a:xfrm>
              <a:off x="6744479" y="2713123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/>
          </p:nvCxnSpPr>
          <p:spPr>
            <a:xfrm>
              <a:off x="6924358" y="279593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flipV="1">
              <a:off x="6745052" y="2798154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/>
          </p:nvCxnSpPr>
          <p:spPr>
            <a:xfrm rot="5400000">
              <a:off x="7010890" y="271312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/>
          </p:nvCxnSpPr>
          <p:spPr>
            <a:xfrm rot="19800000">
              <a:off x="6939738" y="266985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>
              <a:off x="6951331" y="2710867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/>
          </p:nvCxnSpPr>
          <p:spPr>
            <a:xfrm>
              <a:off x="7131211" y="279367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flipV="1">
              <a:off x="6951905" y="2795898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/>
          </p:nvCxnSpPr>
          <p:spPr>
            <a:xfrm>
              <a:off x="7373245" y="2793708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/>
          </p:nvCxnSpPr>
          <p:spPr>
            <a:xfrm rot="5400000">
              <a:off x="7486173" y="271171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/>
          </p:nvCxnSpPr>
          <p:spPr>
            <a:xfrm rot="19800000">
              <a:off x="7415022" y="26698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/>
          </p:nvCxnSpPr>
          <p:spPr>
            <a:xfrm>
              <a:off x="7426615" y="2710900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/>
          </p:nvCxnSpPr>
          <p:spPr>
            <a:xfrm>
              <a:off x="7606494" y="279370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flipV="1">
              <a:off x="7427189" y="2795931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/>
          </p:nvCxnSpPr>
          <p:spPr>
            <a:xfrm>
              <a:off x="7807414" y="2596702"/>
              <a:ext cx="0" cy="19858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/>
          </p:nvCxnSpPr>
          <p:spPr>
            <a:xfrm rot="19800000">
              <a:off x="7619663" y="283855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>
              <a:off x="7632456" y="2696336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/>
          </p:nvCxnSpPr>
          <p:spPr>
            <a:xfrm>
              <a:off x="7803534" y="279098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flipV="1">
              <a:off x="7631449" y="2596702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/>
          </p:nvCxnSpPr>
          <p:spPr>
            <a:xfrm>
              <a:off x="8047990" y="2790412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/>
          </p:nvCxnSpPr>
          <p:spPr>
            <a:xfrm rot="5400000">
              <a:off x="8160918" y="270698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/>
          </p:nvCxnSpPr>
          <p:spPr>
            <a:xfrm rot="19800000">
              <a:off x="8089767" y="266659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>
              <a:off x="8101360" y="2707604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>
              <a:off x="8096435" y="289689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/>
          </p:nvCxnSpPr>
          <p:spPr>
            <a:xfrm>
              <a:off x="8271576" y="2710867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/>
          </p:nvCxnSpPr>
          <p:spPr>
            <a:xfrm rot="19800000">
              <a:off x="8257905" y="266985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8332844" y="270698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/>
          </p:nvCxnSpPr>
          <p:spPr>
            <a:xfrm>
              <a:off x="8419375" y="2790412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4" name="Straight Arrow Connector 303"/>
            <p:cNvCxnSpPr/>
            <p:nvPr/>
          </p:nvCxnSpPr>
          <p:spPr>
            <a:xfrm>
              <a:off x="2952475" y="220905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5" name="Straight Arrow Connector 304"/>
            <p:cNvCxnSpPr/>
            <p:nvPr/>
          </p:nvCxnSpPr>
          <p:spPr>
            <a:xfrm>
              <a:off x="3736615" y="220168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6" name="Straight Arrow Connector 305"/>
            <p:cNvCxnSpPr/>
            <p:nvPr/>
          </p:nvCxnSpPr>
          <p:spPr>
            <a:xfrm>
              <a:off x="3905171" y="253864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7" name="Straight Arrow Connector 306"/>
            <p:cNvCxnSpPr/>
            <p:nvPr/>
          </p:nvCxnSpPr>
          <p:spPr>
            <a:xfrm>
              <a:off x="4081939" y="220078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8" name="Straight Arrow Connector 307"/>
            <p:cNvCxnSpPr/>
            <p:nvPr/>
          </p:nvCxnSpPr>
          <p:spPr>
            <a:xfrm>
              <a:off x="4252812" y="254020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9" name="Straight Arrow Connector 308"/>
            <p:cNvCxnSpPr/>
            <p:nvPr/>
          </p:nvCxnSpPr>
          <p:spPr>
            <a:xfrm>
              <a:off x="4941420" y="220219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0" name="Straight Arrow Connector 309"/>
            <p:cNvCxnSpPr/>
            <p:nvPr/>
          </p:nvCxnSpPr>
          <p:spPr>
            <a:xfrm>
              <a:off x="5198751" y="254244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1" name="Straight Arrow Connector 310"/>
            <p:cNvCxnSpPr/>
            <p:nvPr/>
          </p:nvCxnSpPr>
          <p:spPr>
            <a:xfrm>
              <a:off x="5463897" y="220146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/>
          </p:nvCxnSpPr>
          <p:spPr>
            <a:xfrm>
              <a:off x="8715722" y="2789793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/>
          </p:nvCxnSpPr>
          <p:spPr>
            <a:xfrm rot="5400000">
              <a:off x="8828651" y="270924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/>
          </p:nvCxnSpPr>
          <p:spPr>
            <a:xfrm rot="19800000">
              <a:off x="8757499" y="266597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/>
          </p:nvCxnSpPr>
          <p:spPr>
            <a:xfrm>
              <a:off x="8769092" y="2706985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>
              <a:off x="8948972" y="278979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/>
          </p:nvCxnSpPr>
          <p:spPr>
            <a:xfrm flipV="1">
              <a:off x="8769666" y="2792016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/>
          </p:nvCxnSpPr>
          <p:spPr>
            <a:xfrm rot="5400000">
              <a:off x="9212838" y="277082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/>
          </p:nvCxnSpPr>
          <p:spPr>
            <a:xfrm rot="19800000">
              <a:off x="9141157" y="290062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/>
          </p:nvCxnSpPr>
          <p:spPr>
            <a:xfrm>
              <a:off x="9156199" y="2788558"/>
              <a:ext cx="2329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/>
          </p:nvCxnSpPr>
          <p:spPr>
            <a:xfrm flipV="1">
              <a:off x="9119662" y="2684295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/>
          </p:nvCxnSpPr>
          <p:spPr>
            <a:xfrm>
              <a:off x="9156354" y="2788558"/>
              <a:ext cx="0" cy="15630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9459864" y="2786677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/>
          </p:nvCxnSpPr>
          <p:spPr>
            <a:xfrm rot="5400000">
              <a:off x="9572793" y="270612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 rot="19800000">
              <a:off x="9501641" y="266286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/>
          </p:nvCxnSpPr>
          <p:spPr>
            <a:xfrm>
              <a:off x="9513234" y="2703869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/>
          </p:nvCxnSpPr>
          <p:spPr>
            <a:xfrm>
              <a:off x="9693114" y="278667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/>
          </p:nvCxnSpPr>
          <p:spPr>
            <a:xfrm flipV="1">
              <a:off x="9513808" y="2788900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/>
          </p:nvCxnSpPr>
          <p:spPr>
            <a:xfrm rot="5400000">
              <a:off x="9954223" y="278352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/>
          </p:nvCxnSpPr>
          <p:spPr>
            <a:xfrm rot="19800000">
              <a:off x="9882963" y="274170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/>
          </p:nvCxnSpPr>
          <p:spPr>
            <a:xfrm>
              <a:off x="9891171" y="2787258"/>
              <a:ext cx="2329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>
            <a:xfrm flipV="1">
              <a:off x="9863929" y="2865257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>
              <a:off x="9864352" y="2783522"/>
              <a:ext cx="0" cy="18929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>
              <a:off x="10195064" y="2791475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/>
          </p:nvCxnSpPr>
          <p:spPr>
            <a:xfrm rot="5400000">
              <a:off x="10307992" y="271092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/>
          </p:nvCxnSpPr>
          <p:spPr>
            <a:xfrm rot="19800000">
              <a:off x="10412101" y="266951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/>
          </p:nvCxnSpPr>
          <p:spPr>
            <a:xfrm>
              <a:off x="10394830" y="262659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/>
          </p:nvCxnSpPr>
          <p:spPr>
            <a:xfrm rot="5400000">
              <a:off x="10337799" y="279577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/>
          </p:nvCxnSpPr>
          <p:spPr>
            <a:xfrm rot="19800000">
              <a:off x="10409028" y="284236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/>
          </p:nvCxnSpPr>
          <p:spPr>
            <a:xfrm rot="19800000">
              <a:off x="10556300" y="275714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/>
          </p:nvCxnSpPr>
          <p:spPr>
            <a:xfrm>
              <a:off x="10715578" y="271278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/>
          </p:nvCxnSpPr>
          <p:spPr>
            <a:xfrm rot="19800000">
              <a:off x="10731774" y="275604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/>
          </p:nvCxnSpPr>
          <p:spPr>
            <a:xfrm>
              <a:off x="10749312" y="2794999"/>
              <a:ext cx="232960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/>
          </p:nvCxnSpPr>
          <p:spPr>
            <a:xfrm>
              <a:off x="11052161" y="2802037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/>
          </p:nvCxnSpPr>
          <p:spPr>
            <a:xfrm rot="5400000">
              <a:off x="11165090" y="271783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/>
          </p:nvCxnSpPr>
          <p:spPr>
            <a:xfrm rot="19800000">
              <a:off x="11269199" y="267642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/>
          </p:nvCxnSpPr>
          <p:spPr>
            <a:xfrm>
              <a:off x="11251927" y="263350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/>
          </p:nvCxnSpPr>
          <p:spPr>
            <a:xfrm rot="5400000">
              <a:off x="11194897" y="280268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/>
          </p:nvCxnSpPr>
          <p:spPr>
            <a:xfrm rot="5400000">
              <a:off x="11194305" y="297486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/>
          </p:nvCxnSpPr>
          <p:spPr>
            <a:xfrm rot="19800000">
              <a:off x="11268433" y="302045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/>
          </p:nvCxnSpPr>
          <p:spPr>
            <a:xfrm rot="5400000">
              <a:off x="11340006" y="289065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/>
          </p:nvCxnSpPr>
          <p:spPr>
            <a:xfrm>
              <a:off x="11424141" y="2805514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/>
          </p:nvCxnSpPr>
          <p:spPr>
            <a:xfrm>
              <a:off x="6268758" y="3395985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/>
          </p:nvCxnSpPr>
          <p:spPr>
            <a:xfrm rot="5400000">
              <a:off x="6381686" y="331178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/>
          </p:nvCxnSpPr>
          <p:spPr>
            <a:xfrm rot="19800000">
              <a:off x="6485795" y="327037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/>
          </p:nvCxnSpPr>
          <p:spPr>
            <a:xfrm>
              <a:off x="6468524" y="322745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 rot="5400000">
              <a:off x="6411493" y="339663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/>
          </p:nvCxnSpPr>
          <p:spPr>
            <a:xfrm rot="5400000">
              <a:off x="6410901" y="356881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/>
          </p:nvCxnSpPr>
          <p:spPr>
            <a:xfrm rot="19800000">
              <a:off x="6485030" y="361439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/>
          </p:nvCxnSpPr>
          <p:spPr>
            <a:xfrm rot="5400000">
              <a:off x="6706472" y="340017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>
              <a:off x="6641931" y="3399121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/>
          </p:nvCxnSpPr>
          <p:spPr>
            <a:xfrm rot="19800000">
              <a:off x="6634382" y="352786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/>
          </p:nvCxnSpPr>
          <p:spPr>
            <a:xfrm rot="19800000">
              <a:off x="6633603" y="335585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/>
          </p:nvCxnSpPr>
          <p:spPr>
            <a:xfrm>
              <a:off x="6938301" y="3391970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>
              <a:off x="7167392" y="3395107"/>
              <a:ext cx="0" cy="150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 rot="19800000">
              <a:off x="6981392" y="343703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/>
          </p:nvCxnSpPr>
          <p:spPr>
            <a:xfrm>
              <a:off x="7359816" y="339384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/>
          </p:nvCxnSpPr>
          <p:spPr>
            <a:xfrm rot="5400000">
              <a:off x="7274982" y="331178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/>
          </p:nvCxnSpPr>
          <p:spPr>
            <a:xfrm rot="5400000">
              <a:off x="6903580" y="356310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/>
          </p:nvCxnSpPr>
          <p:spPr>
            <a:xfrm rot="5400000">
              <a:off x="7227319" y="322189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/>
          </p:nvCxnSpPr>
          <p:spPr>
            <a:xfrm>
              <a:off x="7162235" y="3223436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/>
          </p:nvCxnSpPr>
          <p:spPr>
            <a:xfrm rot="19800000">
              <a:off x="7154686" y="335218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/>
          </p:nvCxnSpPr>
          <p:spPr>
            <a:xfrm rot="19800000">
              <a:off x="7154451" y="317757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/>
          </p:nvCxnSpPr>
          <p:spPr>
            <a:xfrm flipV="1">
              <a:off x="6986803" y="3545372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/>
          </p:nvCxnSpPr>
          <p:spPr>
            <a:xfrm>
              <a:off x="7615599" y="3394929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/>
          </p:nvCxnSpPr>
          <p:spPr>
            <a:xfrm>
              <a:off x="7844689" y="3398065"/>
              <a:ext cx="0" cy="150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/>
          </p:nvCxnSpPr>
          <p:spPr>
            <a:xfrm rot="19800000">
              <a:off x="7658690" y="343999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/>
          </p:nvCxnSpPr>
          <p:spPr>
            <a:xfrm>
              <a:off x="7984936" y="331532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/>
          </p:nvCxnSpPr>
          <p:spPr>
            <a:xfrm rot="5400000">
              <a:off x="7580878" y="356606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/>
          </p:nvCxnSpPr>
          <p:spPr>
            <a:xfrm rot="5400000">
              <a:off x="7756886" y="331178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/>
          </p:nvCxnSpPr>
          <p:spPr>
            <a:xfrm>
              <a:off x="8008122" y="3404151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/>
          </p:nvCxnSpPr>
          <p:spPr>
            <a:xfrm rot="19800000">
              <a:off x="7828785" y="3184984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/>
          </p:nvCxnSpPr>
          <p:spPr>
            <a:xfrm rot="19800000">
              <a:off x="7996529" y="3360885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/>
            <p:nvPr/>
          </p:nvCxnSpPr>
          <p:spPr>
            <a:xfrm flipV="1">
              <a:off x="7664100" y="3548331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5" name="Straight Connector 384"/>
            <p:cNvCxnSpPr/>
            <p:nvPr/>
          </p:nvCxnSpPr>
          <p:spPr>
            <a:xfrm rot="5400000">
              <a:off x="7901652" y="322605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/>
            <p:nvPr/>
          </p:nvCxnSpPr>
          <p:spPr>
            <a:xfrm>
              <a:off x="8491304" y="3393307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7" name="Straight Connector 386"/>
            <p:cNvCxnSpPr/>
            <p:nvPr/>
          </p:nvCxnSpPr>
          <p:spPr>
            <a:xfrm>
              <a:off x="8719817" y="3235079"/>
              <a:ext cx="0" cy="150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/>
            <p:nvPr/>
          </p:nvCxnSpPr>
          <p:spPr>
            <a:xfrm rot="19800000">
              <a:off x="8534395" y="343837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9" name="Straight Connector 388"/>
            <p:cNvCxnSpPr/>
            <p:nvPr/>
          </p:nvCxnSpPr>
          <p:spPr>
            <a:xfrm>
              <a:off x="8719817" y="323770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0" name="Straight Connector 389"/>
            <p:cNvCxnSpPr/>
            <p:nvPr/>
          </p:nvCxnSpPr>
          <p:spPr>
            <a:xfrm rot="5400000">
              <a:off x="8456583" y="356444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1" name="Straight Connector 390"/>
            <p:cNvCxnSpPr/>
            <p:nvPr/>
          </p:nvCxnSpPr>
          <p:spPr>
            <a:xfrm>
              <a:off x="8886846" y="3385452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2" name="Straight Connector 391"/>
            <p:cNvCxnSpPr/>
            <p:nvPr/>
          </p:nvCxnSpPr>
          <p:spPr>
            <a:xfrm flipV="1">
              <a:off x="8719817" y="3296482"/>
              <a:ext cx="150886" cy="871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3" name="Straight Connector 392"/>
            <p:cNvCxnSpPr/>
            <p:nvPr/>
          </p:nvCxnSpPr>
          <p:spPr>
            <a:xfrm rot="19800000">
              <a:off x="8531189" y="360770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4" name="Straight Connector 393"/>
            <p:cNvCxnSpPr/>
            <p:nvPr/>
          </p:nvCxnSpPr>
          <p:spPr>
            <a:xfrm flipV="1">
              <a:off x="8692493" y="3462758"/>
              <a:ext cx="176236" cy="10175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5" name="Straight Connector 394"/>
            <p:cNvCxnSpPr/>
            <p:nvPr/>
          </p:nvCxnSpPr>
          <p:spPr>
            <a:xfrm rot="5400000">
              <a:off x="8782198" y="337900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6" name="Straight Connector 395"/>
            <p:cNvCxnSpPr/>
            <p:nvPr/>
          </p:nvCxnSpPr>
          <p:spPr>
            <a:xfrm rot="19800000">
              <a:off x="8877174" y="3197499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7" name="Straight Connector 396"/>
            <p:cNvCxnSpPr/>
            <p:nvPr/>
          </p:nvCxnSpPr>
          <p:spPr>
            <a:xfrm>
              <a:off x="9033039" y="3153939"/>
              <a:ext cx="0" cy="150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 rot="19800000">
              <a:off x="8877173" y="334288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9" name="Straight Connector 398"/>
            <p:cNvCxnSpPr/>
            <p:nvPr/>
          </p:nvCxnSpPr>
          <p:spPr>
            <a:xfrm>
              <a:off x="9301480" y="3380756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0" name="Straight Connector 399"/>
            <p:cNvCxnSpPr/>
            <p:nvPr/>
          </p:nvCxnSpPr>
          <p:spPr>
            <a:xfrm>
              <a:off x="9677826" y="3134996"/>
              <a:ext cx="0" cy="150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/>
            <p:nvPr/>
          </p:nvCxnSpPr>
          <p:spPr>
            <a:xfrm rot="19800000">
              <a:off x="9344571" y="3425822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2" name="Straight Connector 401"/>
            <p:cNvCxnSpPr/>
            <p:nvPr/>
          </p:nvCxnSpPr>
          <p:spPr>
            <a:xfrm>
              <a:off x="9534439" y="3380495"/>
              <a:ext cx="20638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3" name="Straight Connector 402"/>
            <p:cNvCxnSpPr/>
            <p:nvPr/>
          </p:nvCxnSpPr>
          <p:spPr>
            <a:xfrm rot="5400000">
              <a:off x="9266759" y="35518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4" name="Straight Connector 403"/>
            <p:cNvCxnSpPr/>
            <p:nvPr/>
          </p:nvCxnSpPr>
          <p:spPr>
            <a:xfrm rot="19800000">
              <a:off x="9341366" y="359515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5" name="Straight Connector 404"/>
            <p:cNvCxnSpPr/>
            <p:nvPr/>
          </p:nvCxnSpPr>
          <p:spPr>
            <a:xfrm flipV="1">
              <a:off x="9501079" y="3451798"/>
              <a:ext cx="176236" cy="10175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6" name="Straight Connector 405"/>
            <p:cNvCxnSpPr/>
            <p:nvPr/>
          </p:nvCxnSpPr>
          <p:spPr>
            <a:xfrm rot="5400000">
              <a:off x="9592374" y="336645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7" name="Straight Connector 406"/>
            <p:cNvCxnSpPr/>
            <p:nvPr/>
          </p:nvCxnSpPr>
          <p:spPr>
            <a:xfrm rot="19800000">
              <a:off x="9521256" y="317757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8" name="Straight Connector 407"/>
            <p:cNvCxnSpPr/>
            <p:nvPr/>
          </p:nvCxnSpPr>
          <p:spPr>
            <a:xfrm>
              <a:off x="9534439" y="3214699"/>
              <a:ext cx="0" cy="16579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>
              <a:off x="9735926" y="3233478"/>
              <a:ext cx="0" cy="150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0" name="Straight Connector 409"/>
            <p:cNvCxnSpPr/>
            <p:nvPr/>
          </p:nvCxnSpPr>
          <p:spPr>
            <a:xfrm rot="19800000">
              <a:off x="9579356" y="327605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>
              <a:off x="9590949" y="3313182"/>
              <a:ext cx="0" cy="16579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2" name="Straight Connector 411"/>
            <p:cNvCxnSpPr/>
            <p:nvPr/>
          </p:nvCxnSpPr>
          <p:spPr>
            <a:xfrm>
              <a:off x="9590620" y="3477667"/>
              <a:ext cx="0" cy="1730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3" name="Straight Connector 412"/>
            <p:cNvCxnSpPr/>
            <p:nvPr/>
          </p:nvCxnSpPr>
          <p:spPr>
            <a:xfrm flipV="1">
              <a:off x="9591879" y="3551216"/>
              <a:ext cx="172364" cy="9951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4" name="Straight Connector 413"/>
            <p:cNvCxnSpPr/>
            <p:nvPr/>
          </p:nvCxnSpPr>
          <p:spPr>
            <a:xfrm>
              <a:off x="9761209" y="3378387"/>
              <a:ext cx="0" cy="176297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>
              <a:off x="9760268" y="3381580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>
              <a:off x="10219133" y="3395153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>
              <a:off x="10448224" y="3398289"/>
              <a:ext cx="0" cy="150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 rot="19800000">
              <a:off x="10262224" y="344021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 rot="5400000">
              <a:off x="10184412" y="356628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0" name="Straight Connector 419"/>
            <p:cNvCxnSpPr/>
            <p:nvPr/>
          </p:nvCxnSpPr>
          <p:spPr>
            <a:xfrm rot="5400000">
              <a:off x="10362011" y="331200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1" name="Straight Connector 420"/>
            <p:cNvCxnSpPr/>
            <p:nvPr/>
          </p:nvCxnSpPr>
          <p:spPr>
            <a:xfrm>
              <a:off x="10651117" y="3393347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2" name="Straight Connector 421"/>
            <p:cNvCxnSpPr/>
            <p:nvPr/>
          </p:nvCxnSpPr>
          <p:spPr>
            <a:xfrm rot="19800000">
              <a:off x="10639524" y="318685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3" name="Straight Connector 422"/>
            <p:cNvCxnSpPr/>
            <p:nvPr/>
          </p:nvCxnSpPr>
          <p:spPr>
            <a:xfrm rot="19800000">
              <a:off x="10641209" y="335156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/>
          </p:nvCxnSpPr>
          <p:spPr>
            <a:xfrm flipV="1">
              <a:off x="10267635" y="3548554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5" name="Straight Connector 424"/>
            <p:cNvCxnSpPr/>
            <p:nvPr/>
          </p:nvCxnSpPr>
          <p:spPr>
            <a:xfrm rot="5400000">
              <a:off x="10713070" y="322823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6" name="Straight Connector 425"/>
            <p:cNvCxnSpPr/>
            <p:nvPr/>
          </p:nvCxnSpPr>
          <p:spPr>
            <a:xfrm>
              <a:off x="10448224" y="3229136"/>
              <a:ext cx="20638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7" name="Straight Connector 426"/>
            <p:cNvCxnSpPr/>
            <p:nvPr/>
          </p:nvCxnSpPr>
          <p:spPr>
            <a:xfrm>
              <a:off x="11106244" y="3405324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8" name="Straight Connector 427"/>
            <p:cNvCxnSpPr/>
            <p:nvPr/>
          </p:nvCxnSpPr>
          <p:spPr>
            <a:xfrm>
              <a:off x="11335334" y="3408461"/>
              <a:ext cx="0" cy="150265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9" name="Straight Connector 428"/>
            <p:cNvCxnSpPr/>
            <p:nvPr/>
          </p:nvCxnSpPr>
          <p:spPr>
            <a:xfrm rot="19800000">
              <a:off x="11149335" y="3450390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0" name="Straight Connector 429"/>
            <p:cNvCxnSpPr/>
            <p:nvPr/>
          </p:nvCxnSpPr>
          <p:spPr>
            <a:xfrm rot="5400000">
              <a:off x="11071523" y="3576458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1" name="Straight Connector 430"/>
            <p:cNvCxnSpPr/>
            <p:nvPr/>
          </p:nvCxnSpPr>
          <p:spPr>
            <a:xfrm rot="5400000">
              <a:off x="11249121" y="3322177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2" name="Straight Connector 431"/>
            <p:cNvCxnSpPr/>
            <p:nvPr/>
          </p:nvCxnSpPr>
          <p:spPr>
            <a:xfrm>
              <a:off x="11349210" y="3405324"/>
              <a:ext cx="203247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3" name="Straight Connector 432"/>
            <p:cNvCxnSpPr/>
            <p:nvPr/>
          </p:nvCxnSpPr>
          <p:spPr>
            <a:xfrm rot="19800000">
              <a:off x="11322667" y="3195136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4" name="Straight Connector 433"/>
            <p:cNvCxnSpPr/>
            <p:nvPr/>
          </p:nvCxnSpPr>
          <p:spPr>
            <a:xfrm flipV="1">
              <a:off x="11351696" y="3321929"/>
              <a:ext cx="133834" cy="7726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5" name="Straight Connector 434"/>
            <p:cNvCxnSpPr/>
            <p:nvPr/>
          </p:nvCxnSpPr>
          <p:spPr>
            <a:xfrm flipV="1">
              <a:off x="11158054" y="3557023"/>
              <a:ext cx="180589" cy="104263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6" name="Straight Connector 435"/>
            <p:cNvCxnSpPr/>
            <p:nvPr/>
          </p:nvCxnSpPr>
          <p:spPr>
            <a:xfrm rot="5400000">
              <a:off x="11396479" y="3238401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7" name="Straight Connector 436"/>
            <p:cNvCxnSpPr/>
            <p:nvPr/>
          </p:nvCxnSpPr>
          <p:spPr>
            <a:xfrm>
              <a:off x="11573420" y="3403352"/>
              <a:ext cx="206386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8" name="Straight Connector 437"/>
            <p:cNvCxnSpPr/>
            <p:nvPr/>
          </p:nvCxnSpPr>
          <p:spPr>
            <a:xfrm flipV="1">
              <a:off x="11416094" y="3404601"/>
              <a:ext cx="133834" cy="7726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9" name="Straight Connector 438"/>
            <p:cNvCxnSpPr/>
            <p:nvPr/>
          </p:nvCxnSpPr>
          <p:spPr>
            <a:xfrm rot="5400000">
              <a:off x="11327398" y="3399913"/>
              <a:ext cx="173063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0" name="Straight Connector 439"/>
            <p:cNvCxnSpPr/>
            <p:nvPr/>
          </p:nvCxnSpPr>
          <p:spPr>
            <a:xfrm flipV="1">
              <a:off x="11413930" y="3219339"/>
              <a:ext cx="165806" cy="95728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1" name="Straight Connector 440"/>
            <p:cNvCxnSpPr/>
            <p:nvPr/>
          </p:nvCxnSpPr>
          <p:spPr>
            <a:xfrm>
              <a:off x="11577896" y="3218519"/>
              <a:ext cx="0" cy="184999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2" name="Straight Arrow Connector 441"/>
            <p:cNvCxnSpPr/>
            <p:nvPr/>
          </p:nvCxnSpPr>
          <p:spPr>
            <a:xfrm>
              <a:off x="722811" y="262285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3" name="Straight Arrow Connector 442"/>
            <p:cNvCxnSpPr/>
            <p:nvPr/>
          </p:nvCxnSpPr>
          <p:spPr>
            <a:xfrm>
              <a:off x="971882" y="279006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4" name="Straight Arrow Connector 443"/>
            <p:cNvCxnSpPr/>
            <p:nvPr/>
          </p:nvCxnSpPr>
          <p:spPr>
            <a:xfrm>
              <a:off x="1230101" y="262142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5" name="Straight Arrow Connector 444"/>
            <p:cNvCxnSpPr/>
            <p:nvPr/>
          </p:nvCxnSpPr>
          <p:spPr>
            <a:xfrm>
              <a:off x="1912115" y="261955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6" name="Straight Arrow Connector 445"/>
            <p:cNvCxnSpPr/>
            <p:nvPr/>
          </p:nvCxnSpPr>
          <p:spPr>
            <a:xfrm>
              <a:off x="2176046" y="279075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7" name="Straight Arrow Connector 446"/>
            <p:cNvCxnSpPr/>
            <p:nvPr/>
          </p:nvCxnSpPr>
          <p:spPr>
            <a:xfrm>
              <a:off x="2420654" y="295976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8" name="Straight Arrow Connector 447"/>
            <p:cNvCxnSpPr/>
            <p:nvPr/>
          </p:nvCxnSpPr>
          <p:spPr>
            <a:xfrm>
              <a:off x="3070717" y="262701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9" name="Straight Arrow Connector 448"/>
            <p:cNvCxnSpPr/>
            <p:nvPr/>
          </p:nvCxnSpPr>
          <p:spPr>
            <a:xfrm>
              <a:off x="3098903" y="288908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0" name="Straight Arrow Connector 449"/>
            <p:cNvCxnSpPr/>
            <p:nvPr/>
          </p:nvCxnSpPr>
          <p:spPr>
            <a:xfrm>
              <a:off x="3915952" y="262609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1" name="Straight Arrow Connector 450"/>
            <p:cNvCxnSpPr/>
            <p:nvPr/>
          </p:nvCxnSpPr>
          <p:spPr>
            <a:xfrm>
              <a:off x="4081939" y="296141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2" name="Straight Arrow Connector 451"/>
            <p:cNvCxnSpPr/>
            <p:nvPr/>
          </p:nvCxnSpPr>
          <p:spPr>
            <a:xfrm>
              <a:off x="4115223" y="288090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3" name="Straight Arrow Connector 452"/>
            <p:cNvCxnSpPr/>
            <p:nvPr/>
          </p:nvCxnSpPr>
          <p:spPr>
            <a:xfrm>
              <a:off x="4566074" y="270907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4" name="Straight Arrow Connector 453"/>
            <p:cNvCxnSpPr/>
            <p:nvPr/>
          </p:nvCxnSpPr>
          <p:spPr>
            <a:xfrm>
              <a:off x="5132687" y="262903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5" name="Straight Arrow Connector 454"/>
            <p:cNvCxnSpPr/>
            <p:nvPr/>
          </p:nvCxnSpPr>
          <p:spPr>
            <a:xfrm>
              <a:off x="5384771" y="280065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6" name="Straight Arrow Connector 455"/>
            <p:cNvCxnSpPr/>
            <p:nvPr/>
          </p:nvCxnSpPr>
          <p:spPr>
            <a:xfrm>
              <a:off x="5508972" y="288590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7" name="Straight Arrow Connector 456"/>
            <p:cNvCxnSpPr/>
            <p:nvPr/>
          </p:nvCxnSpPr>
          <p:spPr>
            <a:xfrm>
              <a:off x="612246" y="322728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8" name="Straight Arrow Connector 457"/>
            <p:cNvCxnSpPr/>
            <p:nvPr/>
          </p:nvCxnSpPr>
          <p:spPr>
            <a:xfrm>
              <a:off x="651057" y="347955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9" name="Straight Arrow Connector 458"/>
            <p:cNvCxnSpPr/>
            <p:nvPr/>
          </p:nvCxnSpPr>
          <p:spPr>
            <a:xfrm>
              <a:off x="954767" y="322738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0" name="Straight Arrow Connector 459"/>
            <p:cNvCxnSpPr/>
            <p:nvPr/>
          </p:nvCxnSpPr>
          <p:spPr>
            <a:xfrm>
              <a:off x="990016" y="347865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1" name="Straight Arrow Connector 460"/>
            <p:cNvCxnSpPr/>
            <p:nvPr/>
          </p:nvCxnSpPr>
          <p:spPr>
            <a:xfrm>
              <a:off x="2035907" y="323057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2" name="Straight Arrow Connector 461"/>
            <p:cNvCxnSpPr/>
            <p:nvPr/>
          </p:nvCxnSpPr>
          <p:spPr>
            <a:xfrm>
              <a:off x="3016524" y="323112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3" name="Straight Arrow Connector 462"/>
            <p:cNvCxnSpPr/>
            <p:nvPr/>
          </p:nvCxnSpPr>
          <p:spPr>
            <a:xfrm>
              <a:off x="3402218" y="356977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4" name="Straight Arrow Connector 463"/>
            <p:cNvCxnSpPr/>
            <p:nvPr/>
          </p:nvCxnSpPr>
          <p:spPr>
            <a:xfrm>
              <a:off x="4190488" y="323829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5" name="Straight Arrow Connector 464"/>
            <p:cNvCxnSpPr/>
            <p:nvPr/>
          </p:nvCxnSpPr>
          <p:spPr>
            <a:xfrm>
              <a:off x="4407136" y="349305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6" name="Straight Arrow Connector 465"/>
            <p:cNvCxnSpPr/>
            <p:nvPr/>
          </p:nvCxnSpPr>
          <p:spPr>
            <a:xfrm>
              <a:off x="5252265" y="323009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7" name="Straight Arrow Connector 466"/>
            <p:cNvCxnSpPr/>
            <p:nvPr/>
          </p:nvCxnSpPr>
          <p:spPr>
            <a:xfrm>
              <a:off x="5370221" y="348751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8" name="Straight Arrow Connector 467"/>
            <p:cNvCxnSpPr/>
            <p:nvPr/>
          </p:nvCxnSpPr>
          <p:spPr>
            <a:xfrm>
              <a:off x="5766174" y="322932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9" name="Straight Arrow Connector 468"/>
            <p:cNvCxnSpPr/>
            <p:nvPr/>
          </p:nvCxnSpPr>
          <p:spPr>
            <a:xfrm>
              <a:off x="11088991" y="217050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0" name="Straight Arrow Connector 469"/>
            <p:cNvCxnSpPr/>
            <p:nvPr/>
          </p:nvCxnSpPr>
          <p:spPr>
            <a:xfrm>
              <a:off x="11119543" y="242266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1" name="Straight Arrow Connector 470"/>
            <p:cNvCxnSpPr/>
            <p:nvPr/>
          </p:nvCxnSpPr>
          <p:spPr>
            <a:xfrm>
              <a:off x="11424141" y="250973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2" name="Straight Arrow Connector 471"/>
            <p:cNvCxnSpPr/>
            <p:nvPr/>
          </p:nvCxnSpPr>
          <p:spPr>
            <a:xfrm>
              <a:off x="11745736" y="2250777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3" name="Straight Arrow Connector 472"/>
            <p:cNvCxnSpPr/>
            <p:nvPr/>
          </p:nvCxnSpPr>
          <p:spPr>
            <a:xfrm>
              <a:off x="9935329" y="217458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4" name="Straight Arrow Connector 473"/>
            <p:cNvCxnSpPr/>
            <p:nvPr/>
          </p:nvCxnSpPr>
          <p:spPr>
            <a:xfrm>
              <a:off x="9976824" y="2425944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5" name="Straight Arrow Connector 474"/>
            <p:cNvCxnSpPr/>
            <p:nvPr/>
          </p:nvCxnSpPr>
          <p:spPr>
            <a:xfrm>
              <a:off x="10278111" y="217368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6" name="Straight Arrow Connector 475"/>
            <p:cNvCxnSpPr/>
            <p:nvPr/>
          </p:nvCxnSpPr>
          <p:spPr>
            <a:xfrm>
              <a:off x="10594745" y="225409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7" name="Straight Arrow Connector 476"/>
            <p:cNvCxnSpPr/>
            <p:nvPr/>
          </p:nvCxnSpPr>
          <p:spPr>
            <a:xfrm>
              <a:off x="8774172" y="217765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8" name="Straight Arrow Connector 477"/>
            <p:cNvCxnSpPr/>
            <p:nvPr/>
          </p:nvCxnSpPr>
          <p:spPr>
            <a:xfrm>
              <a:off x="8817816" y="243290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9" name="Straight Arrow Connector 478"/>
            <p:cNvCxnSpPr/>
            <p:nvPr/>
          </p:nvCxnSpPr>
          <p:spPr>
            <a:xfrm>
              <a:off x="9274133" y="2257324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0" name="Straight Arrow Connector 479"/>
            <p:cNvCxnSpPr/>
            <p:nvPr/>
          </p:nvCxnSpPr>
          <p:spPr>
            <a:xfrm>
              <a:off x="9301480" y="251326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1" name="Straight Arrow Connector 480"/>
            <p:cNvCxnSpPr/>
            <p:nvPr/>
          </p:nvCxnSpPr>
          <p:spPr>
            <a:xfrm>
              <a:off x="8149723" y="218173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2" name="Straight Arrow Connector 481"/>
            <p:cNvCxnSpPr/>
            <p:nvPr/>
          </p:nvCxnSpPr>
          <p:spPr>
            <a:xfrm>
              <a:off x="8128671" y="2263007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3" name="Straight Arrow Connector 482"/>
            <p:cNvCxnSpPr/>
            <p:nvPr/>
          </p:nvCxnSpPr>
          <p:spPr>
            <a:xfrm>
              <a:off x="7664100" y="243803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4" name="Straight Arrow Connector 483"/>
            <p:cNvCxnSpPr/>
            <p:nvPr/>
          </p:nvCxnSpPr>
          <p:spPr>
            <a:xfrm>
              <a:off x="7631256" y="218243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5" name="Straight Arrow Connector 484"/>
            <p:cNvCxnSpPr/>
            <p:nvPr/>
          </p:nvCxnSpPr>
          <p:spPr>
            <a:xfrm>
              <a:off x="6488217" y="219831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6" name="Straight Arrow Connector 485"/>
            <p:cNvCxnSpPr/>
            <p:nvPr/>
          </p:nvCxnSpPr>
          <p:spPr>
            <a:xfrm>
              <a:off x="6617010" y="245536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7" name="Straight Arrow Connector 486"/>
            <p:cNvCxnSpPr/>
            <p:nvPr/>
          </p:nvCxnSpPr>
          <p:spPr>
            <a:xfrm>
              <a:off x="7002796" y="253497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8" name="Straight Arrow Connector 487"/>
            <p:cNvCxnSpPr/>
            <p:nvPr/>
          </p:nvCxnSpPr>
          <p:spPr>
            <a:xfrm rot="19800000">
              <a:off x="6348246" y="284528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9" name="Straight Arrow Connector 488"/>
            <p:cNvCxnSpPr/>
            <p:nvPr/>
          </p:nvCxnSpPr>
          <p:spPr>
            <a:xfrm rot="9000000">
              <a:off x="6317829" y="267535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0" name="Straight Arrow Connector 489"/>
            <p:cNvCxnSpPr/>
            <p:nvPr/>
          </p:nvCxnSpPr>
          <p:spPr>
            <a:xfrm rot="9000000">
              <a:off x="6786458" y="267535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1" name="Straight Arrow Connector 490"/>
            <p:cNvCxnSpPr/>
            <p:nvPr/>
          </p:nvCxnSpPr>
          <p:spPr>
            <a:xfrm rot="19800000">
              <a:off x="6816992" y="284528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2" name="Straight Arrow Connector 491"/>
            <p:cNvCxnSpPr/>
            <p:nvPr/>
          </p:nvCxnSpPr>
          <p:spPr>
            <a:xfrm rot="9000000">
              <a:off x="6987335" y="267535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3" name="Straight Arrow Connector 492"/>
            <p:cNvCxnSpPr/>
            <p:nvPr/>
          </p:nvCxnSpPr>
          <p:spPr>
            <a:xfrm rot="19800000">
              <a:off x="7015328" y="284690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4" name="Straight Arrow Connector 493"/>
            <p:cNvCxnSpPr/>
            <p:nvPr/>
          </p:nvCxnSpPr>
          <p:spPr>
            <a:xfrm>
              <a:off x="6982704" y="279655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5" name="Straight Arrow Connector 494"/>
            <p:cNvCxnSpPr/>
            <p:nvPr/>
          </p:nvCxnSpPr>
          <p:spPr>
            <a:xfrm rot="9000000">
              <a:off x="7469297" y="2673337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6" name="Straight Arrow Connector 495"/>
            <p:cNvCxnSpPr/>
            <p:nvPr/>
          </p:nvCxnSpPr>
          <p:spPr>
            <a:xfrm rot="19800000">
              <a:off x="7501528" y="284326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7" name="Straight Arrow Connector 496"/>
            <p:cNvCxnSpPr/>
            <p:nvPr/>
          </p:nvCxnSpPr>
          <p:spPr>
            <a:xfrm rot="9000000">
              <a:off x="7680286" y="283765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8" name="Straight Arrow Connector 497"/>
            <p:cNvCxnSpPr/>
            <p:nvPr/>
          </p:nvCxnSpPr>
          <p:spPr>
            <a:xfrm rot="19800000">
              <a:off x="7683852" y="265610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9" name="Straight Arrow Connector 498"/>
            <p:cNvCxnSpPr/>
            <p:nvPr/>
          </p:nvCxnSpPr>
          <p:spPr>
            <a:xfrm>
              <a:off x="7660850" y="279521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0" name="Straight Arrow Connector 499"/>
            <p:cNvCxnSpPr/>
            <p:nvPr/>
          </p:nvCxnSpPr>
          <p:spPr>
            <a:xfrm rot="9000000">
              <a:off x="8145316" y="266869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1" name="Straight Arrow Connector 500"/>
            <p:cNvCxnSpPr/>
            <p:nvPr/>
          </p:nvCxnSpPr>
          <p:spPr>
            <a:xfrm>
              <a:off x="8154997" y="289627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2" name="Straight Arrow Connector 501"/>
            <p:cNvCxnSpPr/>
            <p:nvPr/>
          </p:nvCxnSpPr>
          <p:spPr>
            <a:xfrm rot="19800000">
              <a:off x="8317242" y="266869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3" name="Straight Arrow Connector 502"/>
            <p:cNvCxnSpPr/>
            <p:nvPr/>
          </p:nvCxnSpPr>
          <p:spPr>
            <a:xfrm rot="9000000">
              <a:off x="8813529" y="266869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4" name="Straight Arrow Connector 503"/>
            <p:cNvCxnSpPr/>
            <p:nvPr/>
          </p:nvCxnSpPr>
          <p:spPr>
            <a:xfrm rot="9000000">
              <a:off x="9205949" y="2896557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5" name="Straight Arrow Connector 504"/>
            <p:cNvCxnSpPr/>
            <p:nvPr/>
          </p:nvCxnSpPr>
          <p:spPr>
            <a:xfrm rot="19800000">
              <a:off x="8828909" y="284802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6" name="Straight Arrow Connector 505"/>
            <p:cNvCxnSpPr/>
            <p:nvPr/>
          </p:nvCxnSpPr>
          <p:spPr>
            <a:xfrm rot="19800000">
              <a:off x="9191485" y="273226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7" name="Straight Arrow Connector 506"/>
            <p:cNvCxnSpPr/>
            <p:nvPr/>
          </p:nvCxnSpPr>
          <p:spPr>
            <a:xfrm>
              <a:off x="9010457" y="278979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8" name="Straight Arrow Connector 507"/>
            <p:cNvCxnSpPr/>
            <p:nvPr/>
          </p:nvCxnSpPr>
          <p:spPr>
            <a:xfrm rot="9000000">
              <a:off x="9553657" y="266595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9" name="Straight Arrow Connector 508"/>
            <p:cNvCxnSpPr/>
            <p:nvPr/>
          </p:nvCxnSpPr>
          <p:spPr>
            <a:xfrm rot="19800000">
              <a:off x="9569037" y="284528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0" name="Straight Arrow Connector 509"/>
            <p:cNvCxnSpPr/>
            <p:nvPr/>
          </p:nvCxnSpPr>
          <p:spPr>
            <a:xfrm>
              <a:off x="9750205" y="2786164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1" name="Straight Arrow Connector 510"/>
            <p:cNvCxnSpPr/>
            <p:nvPr/>
          </p:nvCxnSpPr>
          <p:spPr>
            <a:xfrm rot="19800000">
              <a:off x="9941857" y="291037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2" name="Straight Arrow Connector 511"/>
            <p:cNvCxnSpPr/>
            <p:nvPr/>
          </p:nvCxnSpPr>
          <p:spPr>
            <a:xfrm rot="9000000">
              <a:off x="9931353" y="274636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3" name="Straight Arrow Connector 512"/>
            <p:cNvCxnSpPr/>
            <p:nvPr/>
          </p:nvCxnSpPr>
          <p:spPr>
            <a:xfrm>
              <a:off x="10453175" y="262625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4" name="Straight Arrow Connector 513"/>
            <p:cNvCxnSpPr/>
            <p:nvPr/>
          </p:nvCxnSpPr>
          <p:spPr>
            <a:xfrm rot="9000000">
              <a:off x="10458429" y="267581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5" name="Straight Arrow Connector 514"/>
            <p:cNvCxnSpPr/>
            <p:nvPr/>
          </p:nvCxnSpPr>
          <p:spPr>
            <a:xfrm rot="9000000">
              <a:off x="10788550" y="2756734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6" name="Straight Arrow Connector 515"/>
            <p:cNvCxnSpPr/>
            <p:nvPr/>
          </p:nvCxnSpPr>
          <p:spPr>
            <a:xfrm rot="19800000">
              <a:off x="10573472" y="278079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7" name="Straight Arrow Connector 516"/>
            <p:cNvCxnSpPr/>
            <p:nvPr/>
          </p:nvCxnSpPr>
          <p:spPr>
            <a:xfrm>
              <a:off x="10774493" y="271328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8" name="Straight Arrow Connector 517"/>
            <p:cNvCxnSpPr/>
            <p:nvPr/>
          </p:nvCxnSpPr>
          <p:spPr>
            <a:xfrm>
              <a:off x="11321023" y="263352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9" name="Straight Arrow Connector 518"/>
            <p:cNvCxnSpPr/>
            <p:nvPr/>
          </p:nvCxnSpPr>
          <p:spPr>
            <a:xfrm rot="9000000">
              <a:off x="11317264" y="268361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0" name="Straight Arrow Connector 519"/>
            <p:cNvCxnSpPr/>
            <p:nvPr/>
          </p:nvCxnSpPr>
          <p:spPr>
            <a:xfrm rot="19800000">
              <a:off x="11334683" y="301577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1" name="Straight Arrow Connector 520"/>
            <p:cNvCxnSpPr/>
            <p:nvPr/>
          </p:nvCxnSpPr>
          <p:spPr>
            <a:xfrm>
              <a:off x="6522771" y="322640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2" name="Straight Arrow Connector 521"/>
            <p:cNvCxnSpPr/>
            <p:nvPr/>
          </p:nvCxnSpPr>
          <p:spPr>
            <a:xfrm rot="9000000">
              <a:off x="6533523" y="327605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3" name="Straight Arrow Connector 522"/>
            <p:cNvCxnSpPr/>
            <p:nvPr/>
          </p:nvCxnSpPr>
          <p:spPr>
            <a:xfrm rot="19800000">
              <a:off x="6641420" y="355704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4" name="Straight Arrow Connector 523"/>
            <p:cNvCxnSpPr/>
            <p:nvPr/>
          </p:nvCxnSpPr>
          <p:spPr>
            <a:xfrm rot="9000000">
              <a:off x="6694923" y="335482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5" name="Straight Arrow Connector 524"/>
            <p:cNvCxnSpPr/>
            <p:nvPr/>
          </p:nvCxnSpPr>
          <p:spPr>
            <a:xfrm>
              <a:off x="7240537" y="322365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6" name="Straight Arrow Connector 525"/>
            <p:cNvCxnSpPr/>
            <p:nvPr/>
          </p:nvCxnSpPr>
          <p:spPr>
            <a:xfrm rot="9000000">
              <a:off x="7028437" y="344323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7" name="Straight Arrow Connector 526"/>
            <p:cNvCxnSpPr/>
            <p:nvPr/>
          </p:nvCxnSpPr>
          <p:spPr>
            <a:xfrm rot="19800000">
              <a:off x="7053628" y="359515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8" name="Straight Arrow Connector 527"/>
            <p:cNvCxnSpPr/>
            <p:nvPr/>
          </p:nvCxnSpPr>
          <p:spPr>
            <a:xfrm rot="19800000">
              <a:off x="7221718" y="334647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9" name="Straight Arrow Connector 528"/>
            <p:cNvCxnSpPr/>
            <p:nvPr/>
          </p:nvCxnSpPr>
          <p:spPr>
            <a:xfrm rot="9000000">
              <a:off x="7213169" y="317757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0" name="Straight Arrow Connector 529"/>
            <p:cNvCxnSpPr/>
            <p:nvPr/>
          </p:nvCxnSpPr>
          <p:spPr>
            <a:xfrm rot="9000000">
              <a:off x="7701458" y="344861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1" name="Straight Arrow Connector 530"/>
            <p:cNvCxnSpPr/>
            <p:nvPr/>
          </p:nvCxnSpPr>
          <p:spPr>
            <a:xfrm rot="19800000">
              <a:off x="7726650" y="3600537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2" name="Straight Arrow Connector 531"/>
            <p:cNvCxnSpPr/>
            <p:nvPr/>
          </p:nvCxnSpPr>
          <p:spPr>
            <a:xfrm rot="19800000">
              <a:off x="7892271" y="318104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3" name="Straight Arrow Connector 532"/>
            <p:cNvCxnSpPr/>
            <p:nvPr/>
          </p:nvCxnSpPr>
          <p:spPr>
            <a:xfrm>
              <a:off x="8047990" y="3315654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4" name="Straight Arrow Connector 533"/>
            <p:cNvCxnSpPr/>
            <p:nvPr/>
          </p:nvCxnSpPr>
          <p:spPr>
            <a:xfrm rot="9000000">
              <a:off x="8054924" y="3360564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5" name="Straight Arrow Connector 534"/>
            <p:cNvCxnSpPr/>
            <p:nvPr/>
          </p:nvCxnSpPr>
          <p:spPr>
            <a:xfrm rot="9000000">
              <a:off x="8584240" y="344323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6" name="Straight Arrow Connector 535"/>
            <p:cNvCxnSpPr/>
            <p:nvPr/>
          </p:nvCxnSpPr>
          <p:spPr>
            <a:xfrm rot="19800000">
              <a:off x="8693037" y="354689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7" name="Straight Arrow Connector 536"/>
            <p:cNvCxnSpPr/>
            <p:nvPr/>
          </p:nvCxnSpPr>
          <p:spPr>
            <a:xfrm rot="19800000">
              <a:off x="8936548" y="319603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8" name="Straight Arrow Connector 537"/>
            <p:cNvCxnSpPr/>
            <p:nvPr/>
          </p:nvCxnSpPr>
          <p:spPr>
            <a:xfrm rot="9000000">
              <a:off x="8772799" y="333513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9" name="Straight Arrow Connector 538"/>
            <p:cNvCxnSpPr/>
            <p:nvPr/>
          </p:nvCxnSpPr>
          <p:spPr>
            <a:xfrm>
              <a:off x="8789118" y="3237887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0" name="Straight Arrow Connector 539"/>
            <p:cNvCxnSpPr/>
            <p:nvPr/>
          </p:nvCxnSpPr>
          <p:spPr>
            <a:xfrm rot="9000000">
              <a:off x="9374636" y="344166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1" name="Straight Arrow Connector 540"/>
            <p:cNvCxnSpPr/>
            <p:nvPr/>
          </p:nvCxnSpPr>
          <p:spPr>
            <a:xfrm rot="19800000">
              <a:off x="9483433" y="3545333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2" name="Straight Arrow Connector 541"/>
            <p:cNvCxnSpPr/>
            <p:nvPr/>
          </p:nvCxnSpPr>
          <p:spPr>
            <a:xfrm rot="9000000">
              <a:off x="9575264" y="3181128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3" name="Straight Arrow Connector 542"/>
            <p:cNvCxnSpPr/>
            <p:nvPr/>
          </p:nvCxnSpPr>
          <p:spPr>
            <a:xfrm>
              <a:off x="9620422" y="3380490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4" name="Straight Arrow Connector 543"/>
            <p:cNvCxnSpPr/>
            <p:nvPr/>
          </p:nvCxnSpPr>
          <p:spPr>
            <a:xfrm rot="9000000">
              <a:off x="9625184" y="328175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5" name="Straight Arrow Connector 544"/>
            <p:cNvCxnSpPr/>
            <p:nvPr/>
          </p:nvCxnSpPr>
          <p:spPr>
            <a:xfrm rot="19800000">
              <a:off x="9652728" y="3600537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6" name="Straight Arrow Connector 545"/>
            <p:cNvCxnSpPr/>
            <p:nvPr/>
          </p:nvCxnSpPr>
          <p:spPr>
            <a:xfrm rot="9000000">
              <a:off x="10317690" y="344240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7" name="Straight Arrow Connector 546"/>
            <p:cNvCxnSpPr/>
            <p:nvPr/>
          </p:nvCxnSpPr>
          <p:spPr>
            <a:xfrm rot="19800000">
              <a:off x="10341673" y="359390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8" name="Straight Arrow Connector 547"/>
            <p:cNvCxnSpPr/>
            <p:nvPr/>
          </p:nvCxnSpPr>
          <p:spPr>
            <a:xfrm>
              <a:off x="10533948" y="322907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9" name="Straight Arrow Connector 548"/>
            <p:cNvCxnSpPr/>
            <p:nvPr/>
          </p:nvCxnSpPr>
          <p:spPr>
            <a:xfrm rot="19800000">
              <a:off x="10704953" y="3182674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0" name="Straight Arrow Connector 549"/>
            <p:cNvCxnSpPr/>
            <p:nvPr/>
          </p:nvCxnSpPr>
          <p:spPr>
            <a:xfrm rot="9000000">
              <a:off x="10707530" y="334686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1" name="Straight Arrow Connector 550"/>
            <p:cNvCxnSpPr/>
            <p:nvPr/>
          </p:nvCxnSpPr>
          <p:spPr>
            <a:xfrm rot="9000000">
              <a:off x="11204184" y="3451797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2" name="Straight Arrow Connector 551"/>
            <p:cNvCxnSpPr/>
            <p:nvPr/>
          </p:nvCxnSpPr>
          <p:spPr>
            <a:xfrm rot="19800000">
              <a:off x="11228167" y="3603302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3" name="Straight Arrow Connector 552"/>
            <p:cNvCxnSpPr/>
            <p:nvPr/>
          </p:nvCxnSpPr>
          <p:spPr>
            <a:xfrm rot="19800000">
              <a:off x="11385744" y="3192746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4" name="Straight Arrow Connector 553"/>
            <p:cNvCxnSpPr/>
            <p:nvPr/>
          </p:nvCxnSpPr>
          <p:spPr>
            <a:xfrm rot="9000000">
              <a:off x="11409448" y="334922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5" name="Straight Arrow Connector 554"/>
            <p:cNvCxnSpPr/>
            <p:nvPr/>
          </p:nvCxnSpPr>
          <p:spPr>
            <a:xfrm>
              <a:off x="11424141" y="3404289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6" name="Straight Arrow Connector 555"/>
            <p:cNvCxnSpPr/>
            <p:nvPr/>
          </p:nvCxnSpPr>
          <p:spPr>
            <a:xfrm rot="9000000">
              <a:off x="11450640" y="3445795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7" name="Straight Arrow Connector 556"/>
            <p:cNvCxnSpPr/>
            <p:nvPr/>
          </p:nvCxnSpPr>
          <p:spPr>
            <a:xfrm rot="19800000">
              <a:off x="11461055" y="3271031"/>
              <a:ext cx="5637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58" name="Picture 5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5427" y="2413143"/>
            <a:ext cx="462569" cy="360531"/>
          </a:xfrm>
          <a:prstGeom prst="rect">
            <a:avLst/>
          </a:prstGeom>
        </p:spPr>
      </p:pic>
      <p:pic>
        <p:nvPicPr>
          <p:cNvPr id="559" name="Picture 5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296" y="2591291"/>
            <a:ext cx="392313" cy="305773"/>
          </a:xfrm>
          <a:prstGeom prst="rect">
            <a:avLst/>
          </a:prstGeom>
        </p:spPr>
      </p:pic>
      <p:pic>
        <p:nvPicPr>
          <p:cNvPr id="560" name="Picture 55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05978" y="2410606"/>
            <a:ext cx="378769" cy="420090"/>
          </a:xfrm>
          <a:prstGeom prst="rect">
            <a:avLst/>
          </a:prstGeom>
        </p:spPr>
      </p:pic>
      <p:pic>
        <p:nvPicPr>
          <p:cNvPr id="563" name="Picture 5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5137" y="2531894"/>
            <a:ext cx="329940" cy="365934"/>
          </a:xfrm>
          <a:prstGeom prst="rect">
            <a:avLst/>
          </a:prstGeom>
        </p:spPr>
      </p:pic>
      <p:pic>
        <p:nvPicPr>
          <p:cNvPr id="564" name="Picture 5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0463" y="2400317"/>
            <a:ext cx="380245" cy="42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31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The Quantum Numbers of open flux tubes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561" name="Picture 5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288" y="3351879"/>
            <a:ext cx="5753296" cy="30500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62" name="TextBox 561"/>
              <p:cNvSpPr txBox="1"/>
              <p:nvPr/>
            </p:nvSpPr>
            <p:spPr>
              <a:xfrm>
                <a:off x="107390" y="1177876"/>
                <a:ext cx="7953246" cy="52954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000" b="1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Quantum numbers fo</a:t>
                </a:r>
                <a:r>
                  <a:rPr lang="en-GB" sz="2000" b="1" dirty="0" smtClean="0">
                    <a:cs typeface="Times New Roman" panose="02020603050405020304" pitchFamily="18" charset="0"/>
                  </a:rPr>
                  <a:t>r the open flux tube</a:t>
                </a:r>
                <a:endParaRPr lang="en-GB" sz="2000" b="1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Spin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: Projection of angular momentum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</m:oMath>
                </a14:m>
                <a:r>
                  <a:rPr lang="en-GB" sz="2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 onto the charge axis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𝐽</m:t>
                    </m:r>
                    <m:r>
                      <a:rPr lang="en-GB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acc>
                      <m:accPr>
                        <m:chr m:val="̂"/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</m:acc>
                  </m:oMath>
                </a14:m>
                <a:endParaRPr lang="en-GB" sz="2000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Blip>
                    <a:blip r:embed="rId4"/>
                  </a:buBlip>
                </a:pPr>
                <a:endParaRPr lang="en-GB" sz="2000" dirty="0" smtClean="0">
                  <a:solidFill>
                    <a:schemeClr val="tx1"/>
                  </a:solidFill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tx1"/>
                    </a:solidFill>
                    <a:cs typeface="Times New Roman" panose="02020603050405020304" pitchFamily="18" charset="0"/>
                  </a:rPr>
                  <a:t>Parity and Charge Conjugation </a:t>
                </a:r>
                <a:r>
                  <a:rPr lang="en-GB" sz="2000" dirty="0" smtClean="0">
                    <a:cs typeface="Times New Roman" panose="02020603050405020304" pitchFamily="18" charset="0"/>
                  </a:rPr>
                  <a:t>:            , with eigenvalues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𝑔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𝑢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)≡1(−1)</m:t>
                    </m:r>
                  </m:oMath>
                </a14:m>
                <a:r>
                  <a:rPr lang="en-GB" sz="2000" dirty="0" smtClean="0">
                    <a:cs typeface="Times New Roman" panose="02020603050405020304" pitchFamily="18" charset="0"/>
                  </a:rPr>
                  <a:t> 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cs typeface="Times New Roman" panose="020206030504050203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l-GR" sz="20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l-GR" sz="2000" dirty="0" smtClean="0">
                    <a:cs typeface="Times New Roman" panose="02020603050405020304" pitchFamily="18" charset="0"/>
                  </a:rPr>
                  <a:t> </a:t>
                </a:r>
                <a:r>
                  <a:rPr lang="en-GB" sz="2000" dirty="0" smtClean="0">
                    <a:cs typeface="Times New Roman" panose="02020603050405020304" pitchFamily="18" charset="0"/>
                  </a:rPr>
                  <a:t>we have one more quantum number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2000" b="1" dirty="0">
                    <a:cs typeface="Times New Roman" panose="02020603050405020304" pitchFamily="18" charset="0"/>
                  </a:rPr>
                  <a:t>We project onto </a:t>
                </a:r>
                <a:r>
                  <a:rPr lang="en-GB" sz="2000" b="1" dirty="0" smtClean="0">
                    <a:cs typeface="Times New Roman" panose="02020603050405020304" pitchFamily="18" charset="0"/>
                  </a:rPr>
                  <a:t>the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irreducible </a:t>
                </a:r>
                <a:r>
                  <a:rPr lang="en-GB" sz="2000" b="1" dirty="0" smtClean="0">
                    <a:cs typeface="Times New Roman" panose="02020603050405020304" pitchFamily="18" charset="0"/>
                  </a:rPr>
                  <a:t>representations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GB" sz="2000" dirty="0" smtClean="0"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GB" sz="2000" dirty="0" smtClean="0"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GB" sz="2000" dirty="0" smtClean="0"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Σ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GB" sz="2000" dirty="0" smtClean="0"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Σ</m:t>
                    </m:r>
                    <m: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l-G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l-GR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el-GR" sz="2000" dirty="0" smtClean="0"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sz="2000" dirty="0" smtClean="0"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Π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sz="2000" dirty="0" smtClean="0"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Π</m:t>
                    </m:r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l-GR" sz="2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l-GR" sz="2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endParaRPr lang="el-GR" sz="2000" dirty="0">
                  <a:cs typeface="Times New Roman" panose="02020603050405020304" pitchFamily="18" charset="0"/>
                </a:endParaRP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l-GR" sz="2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l-GR" sz="20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=2</m:t>
                    </m:r>
                  </m:oMath>
                </a14:m>
                <a:endParaRPr lang="el-GR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62" name="TextBox 5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390" y="1177876"/>
                <a:ext cx="7953246" cy="5295489"/>
              </a:xfrm>
              <a:prstGeom prst="rect">
                <a:avLst/>
              </a:prstGeom>
              <a:blipFill>
                <a:blip r:embed="rId5"/>
                <a:stretch>
                  <a:fillRect l="-8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67" name="Picture 56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8271" y="2713316"/>
            <a:ext cx="654155" cy="301617"/>
          </a:xfrm>
          <a:prstGeom prst="rect">
            <a:avLst/>
          </a:prstGeom>
        </p:spPr>
      </p:pic>
      <p:pic>
        <p:nvPicPr>
          <p:cNvPr id="568" name="Picture 56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6522" y="3606662"/>
            <a:ext cx="1135753" cy="34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33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absolute ground state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3"/>
                <a:stretch>
                  <a:fillRect l="-1200"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63" name="Picture 5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63" y="1385459"/>
            <a:ext cx="5032627" cy="3748849"/>
          </a:xfrm>
          <a:prstGeom prst="rect">
            <a:avLst/>
          </a:prstGeom>
        </p:spPr>
      </p:pic>
      <p:pic>
        <p:nvPicPr>
          <p:cNvPr id="564" name="Picture 5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9005" y="1247348"/>
            <a:ext cx="3268379" cy="4328072"/>
          </a:xfrm>
          <a:prstGeom prst="rect">
            <a:avLst/>
          </a:prstGeom>
        </p:spPr>
      </p:pic>
      <p:pic>
        <p:nvPicPr>
          <p:cNvPr id="565" name="Picture 5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7384" y="1975420"/>
            <a:ext cx="2829520" cy="3600000"/>
          </a:xfrm>
          <a:prstGeom prst="rect">
            <a:avLst/>
          </a:prstGeom>
        </p:spPr>
      </p:pic>
      <p:pic>
        <p:nvPicPr>
          <p:cNvPr id="566" name="Picture 565"/>
          <p:cNvPicPr>
            <a:picLocks noChangeAspect="1"/>
          </p:cNvPicPr>
          <p:nvPr/>
        </p:nvPicPr>
        <p:blipFill rotWithShape="1">
          <a:blip r:embed="rId7"/>
          <a:srcRect r="2289"/>
          <a:stretch/>
        </p:blipFill>
        <p:spPr>
          <a:xfrm>
            <a:off x="366104" y="5331839"/>
            <a:ext cx="4914908" cy="713170"/>
          </a:xfrm>
          <a:prstGeom prst="rect">
            <a:avLst/>
          </a:prstGeom>
        </p:spPr>
      </p:pic>
      <p:sp>
        <p:nvSpPr>
          <p:cNvPr id="567" name="Rectangle 566"/>
          <p:cNvSpPr/>
          <p:nvPr/>
        </p:nvSpPr>
        <p:spPr>
          <a:xfrm>
            <a:off x="317563" y="1628651"/>
            <a:ext cx="5032627" cy="17509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68" name="Picture 56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03446" y="1371733"/>
            <a:ext cx="2613458" cy="688934"/>
          </a:xfrm>
          <a:prstGeom prst="rect">
            <a:avLst/>
          </a:prstGeom>
        </p:spPr>
      </p:pic>
      <p:sp>
        <p:nvSpPr>
          <p:cNvPr id="569" name="Rectangle 568"/>
          <p:cNvSpPr/>
          <p:nvPr/>
        </p:nvSpPr>
        <p:spPr>
          <a:xfrm>
            <a:off x="8787384" y="1385459"/>
            <a:ext cx="3072384" cy="4189961"/>
          </a:xfrm>
          <a:prstGeom prst="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70" name="Group 569"/>
          <p:cNvGrpSpPr/>
          <p:nvPr/>
        </p:nvGrpSpPr>
        <p:grpSpPr>
          <a:xfrm>
            <a:off x="6028055" y="5701942"/>
            <a:ext cx="6163945" cy="675244"/>
            <a:chOff x="5983357" y="5532023"/>
            <a:chExt cx="6163945" cy="675244"/>
          </a:xfrm>
        </p:grpSpPr>
        <p:sp>
          <p:nvSpPr>
            <p:cNvPr id="571" name="Isosceles Triangle 570"/>
            <p:cNvSpPr/>
            <p:nvPr/>
          </p:nvSpPr>
          <p:spPr>
            <a:xfrm>
              <a:off x="8235867" y="5628432"/>
              <a:ext cx="195999" cy="168965"/>
            </a:xfrm>
            <a:prstGeom prst="triangle">
              <a:avLst/>
            </a:prstGeom>
            <a:solidFill>
              <a:schemeClr val="bg1"/>
            </a:solidFill>
            <a:ln>
              <a:solidFill>
                <a:srgbClr val="02B34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572" name="Isosceles Triangle 571"/>
            <p:cNvSpPr/>
            <p:nvPr/>
          </p:nvSpPr>
          <p:spPr>
            <a:xfrm rot="10800000">
              <a:off x="8235868" y="5962799"/>
              <a:ext cx="195999" cy="168965"/>
            </a:xfrm>
            <a:prstGeom prst="triangle">
              <a:avLst/>
            </a:prstGeom>
            <a:solidFill>
              <a:schemeClr val="bg1"/>
            </a:solidFill>
            <a:ln>
              <a:solidFill>
                <a:srgbClr val="007A7C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573" name="Rectangle 572"/>
            <p:cNvSpPr/>
            <p:nvPr/>
          </p:nvSpPr>
          <p:spPr>
            <a:xfrm>
              <a:off x="6131073" y="5623889"/>
              <a:ext cx="160399" cy="18373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rgbClr val="FF0000"/>
                </a:solidFill>
              </a:endParaRPr>
            </a:p>
          </p:txBody>
        </p:sp>
        <p:sp>
          <p:nvSpPr>
            <p:cNvPr id="574" name="Oval 573"/>
            <p:cNvSpPr/>
            <p:nvPr/>
          </p:nvSpPr>
          <p:spPr>
            <a:xfrm>
              <a:off x="6116086" y="5952096"/>
              <a:ext cx="190371" cy="190371"/>
            </a:xfrm>
            <a:prstGeom prst="ellipse">
              <a:avLst/>
            </a:prstGeom>
            <a:noFill/>
            <a:ln>
              <a:solidFill>
                <a:srgbClr val="E5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575" name="Diamond 574"/>
            <p:cNvSpPr/>
            <p:nvPr/>
          </p:nvSpPr>
          <p:spPr>
            <a:xfrm>
              <a:off x="10315075" y="5608702"/>
              <a:ext cx="241037" cy="214109"/>
            </a:xfrm>
            <a:prstGeom prst="diamond">
              <a:avLst/>
            </a:prstGeom>
            <a:noFill/>
            <a:ln>
              <a:solidFill>
                <a:srgbClr val="0111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6" name="TextBox 575"/>
                <p:cNvSpPr txBox="1"/>
                <p:nvPr/>
              </p:nvSpPr>
              <p:spPr>
                <a:xfrm>
                  <a:off x="6389937" y="5561869"/>
                  <a:ext cx="15911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sz="12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GB" sz="12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en-GB" sz="1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1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12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=6.0625</m:t>
                        </m:r>
                      </m:oMath>
                    </m:oMathPara>
                  </a14:m>
                  <a:endParaRPr lang="en-GB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9937" y="5561869"/>
                  <a:ext cx="1591190" cy="276999"/>
                </a:xfrm>
                <a:prstGeom prst="rect">
                  <a:avLst/>
                </a:prstGeom>
                <a:blipFill>
                  <a:blip r:embed="rId10"/>
                  <a:stretch>
                    <a:fillRect b="-44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7" name="TextBox 576"/>
                <p:cNvSpPr txBox="1"/>
                <p:nvPr/>
              </p:nvSpPr>
              <p:spPr>
                <a:xfrm>
                  <a:off x="6389936" y="5899490"/>
                  <a:ext cx="15911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sz="1200" i="1" dirty="0" smtClean="0">
                            <a:solidFill>
                              <a:srgbClr val="E59900"/>
                            </a:solidFill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GB" sz="1200" i="1" dirty="0" smtClean="0">
                                <a:solidFill>
                                  <a:srgbClr val="E5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i="1" dirty="0" smtClean="0">
                                <a:solidFill>
                                  <a:srgbClr val="E599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  <m:r>
                          <a:rPr lang="en-GB" sz="1200" b="0" i="1" dirty="0" smtClean="0">
                            <a:solidFill>
                              <a:srgbClr val="E599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1200" b="0" i="1" dirty="0" smtClean="0">
                            <a:solidFill>
                              <a:srgbClr val="E599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1200" b="0" i="1" dirty="0" smtClean="0">
                            <a:solidFill>
                              <a:srgbClr val="E599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=6.338</m:t>
                        </m:r>
                      </m:oMath>
                    </m:oMathPara>
                  </a14:m>
                  <a:endParaRPr lang="en-GB" sz="1200" dirty="0">
                    <a:solidFill>
                      <a:srgbClr val="E5990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9936" y="5899490"/>
                  <a:ext cx="1591190" cy="276999"/>
                </a:xfrm>
                <a:prstGeom prst="rect">
                  <a:avLst/>
                </a:prstGeom>
                <a:blipFill>
                  <a:blip r:embed="rId11"/>
                  <a:stretch>
                    <a:fillRect b="-43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8" name="TextBox 577"/>
                <p:cNvSpPr txBox="1"/>
                <p:nvPr/>
              </p:nvSpPr>
              <p:spPr>
                <a:xfrm>
                  <a:off x="8504218" y="5561869"/>
                  <a:ext cx="15911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sz="1200" i="1" dirty="0" smtClean="0">
                            <a:solidFill>
                              <a:srgbClr val="02B34F"/>
                            </a:solidFill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GB" sz="1200" i="1" dirty="0" smtClean="0">
                                <a:solidFill>
                                  <a:srgbClr val="02B34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0" i="1" dirty="0" smtClean="0">
                                <a:solidFill>
                                  <a:srgbClr val="02B34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  <m:r>
                          <a:rPr lang="en-GB" sz="1200" b="0" i="1" dirty="0" smtClean="0">
                            <a:solidFill>
                              <a:srgbClr val="02B34F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1200" b="0" i="1" dirty="0" smtClean="0">
                            <a:solidFill>
                              <a:srgbClr val="02B34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1200" b="0" i="1" dirty="0" smtClean="0">
                            <a:solidFill>
                              <a:srgbClr val="02B34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=17.63</m:t>
                        </m:r>
                      </m:oMath>
                    </m:oMathPara>
                  </a14:m>
                  <a:endParaRPr lang="en-GB" sz="1200" dirty="0">
                    <a:solidFill>
                      <a:srgbClr val="02B34F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4218" y="5561869"/>
                  <a:ext cx="1591190" cy="276999"/>
                </a:xfrm>
                <a:prstGeom prst="rect">
                  <a:avLst/>
                </a:prstGeom>
                <a:blipFill>
                  <a:blip r:embed="rId12"/>
                  <a:stretch>
                    <a:fillRect b="-44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9" name="TextBox 578"/>
                <p:cNvSpPr txBox="1"/>
                <p:nvPr/>
              </p:nvSpPr>
              <p:spPr>
                <a:xfrm>
                  <a:off x="8504217" y="5899490"/>
                  <a:ext cx="15911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sz="1200" i="1" dirty="0" smtClean="0">
                            <a:solidFill>
                              <a:srgbClr val="007A7C"/>
                            </a:solidFill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GB" sz="1200" i="1" dirty="0" smtClean="0">
                                <a:solidFill>
                                  <a:srgbClr val="007A7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0" i="1" dirty="0" smtClean="0">
                                <a:solidFill>
                                  <a:srgbClr val="007A7C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d>
                        <m:r>
                          <a:rPr lang="en-GB" sz="1200" b="0" i="1" dirty="0" smtClean="0">
                            <a:solidFill>
                              <a:srgbClr val="007A7C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1200" b="0" i="1" dirty="0" smtClean="0">
                            <a:solidFill>
                              <a:srgbClr val="007A7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1200" b="0" i="1" dirty="0" smtClean="0">
                            <a:solidFill>
                              <a:srgbClr val="007A7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=18.375</m:t>
                        </m:r>
                      </m:oMath>
                    </m:oMathPara>
                  </a14:m>
                  <a:endParaRPr lang="en-GB" sz="1200" dirty="0">
                    <a:solidFill>
                      <a:srgbClr val="007A7C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04217" y="5899490"/>
                  <a:ext cx="1591190" cy="276999"/>
                </a:xfrm>
                <a:prstGeom prst="rect">
                  <a:avLst/>
                </a:prstGeom>
                <a:blipFill>
                  <a:blip r:embed="rId13"/>
                  <a:stretch>
                    <a:fillRect b="-43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0" name="TextBox 579"/>
                <p:cNvSpPr txBox="1"/>
                <p:nvPr/>
              </p:nvSpPr>
              <p:spPr>
                <a:xfrm>
                  <a:off x="10556112" y="5567609"/>
                  <a:ext cx="159119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sz="1200" i="1" dirty="0" smtClean="0">
                            <a:solidFill>
                              <a:srgbClr val="0111EC"/>
                            </a:solidFill>
                            <a:latin typeface="Cambria Math" panose="02040503050406030204" pitchFamily="18" charset="0"/>
                          </a:rPr>
                          <m:t>𝑆𝑈</m:t>
                        </m:r>
                        <m:d>
                          <m:dPr>
                            <m:ctrlPr>
                              <a:rPr lang="en-GB" sz="1200" i="1" dirty="0" smtClean="0">
                                <a:solidFill>
                                  <a:srgbClr val="0111E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0" i="1" dirty="0" smtClean="0">
                                <a:solidFill>
                                  <a:srgbClr val="0111EC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d>
                        <m:r>
                          <a:rPr lang="en-GB" sz="1200" b="0" i="1" dirty="0" smtClean="0">
                            <a:solidFill>
                              <a:srgbClr val="0111EC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1200" b="0" i="1" dirty="0" smtClean="0">
                            <a:solidFill>
                              <a:srgbClr val="0111E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1200" b="0" i="1" dirty="0" smtClean="0">
                            <a:solidFill>
                              <a:srgbClr val="0111E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=25.55</m:t>
                        </m:r>
                      </m:oMath>
                    </m:oMathPara>
                  </a14:m>
                  <a:endParaRPr lang="en-GB" sz="1200" dirty="0">
                    <a:solidFill>
                      <a:srgbClr val="0111EC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56112" y="5567609"/>
                  <a:ext cx="1591190" cy="276999"/>
                </a:xfrm>
                <a:prstGeom prst="rect">
                  <a:avLst/>
                </a:prstGeom>
                <a:blipFill>
                  <a:blip r:embed="rId14"/>
                  <a:stretch>
                    <a:fillRect b="-44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1" name="Rectangle 580"/>
            <p:cNvSpPr/>
            <p:nvPr/>
          </p:nvSpPr>
          <p:spPr>
            <a:xfrm>
              <a:off x="5983357" y="5532023"/>
              <a:ext cx="6163945" cy="6752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  <p:pic>
        <p:nvPicPr>
          <p:cNvPr id="582" name="Picture 581"/>
          <p:cNvPicPr>
            <a:picLocks noChangeAspect="1"/>
          </p:cNvPicPr>
          <p:nvPr/>
        </p:nvPicPr>
        <p:blipFill rotWithShape="1">
          <a:blip r:embed="rId15"/>
          <a:srcRect l="37570" b="7428"/>
          <a:stretch/>
        </p:blipFill>
        <p:spPr>
          <a:xfrm>
            <a:off x="5404828" y="1975420"/>
            <a:ext cx="494507" cy="332592"/>
          </a:xfrm>
          <a:prstGeom prst="rect">
            <a:avLst/>
          </a:prstGeom>
        </p:spPr>
      </p:pic>
      <p:pic>
        <p:nvPicPr>
          <p:cNvPr id="583" name="Picture 58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71047" y="4661125"/>
            <a:ext cx="709553" cy="38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15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71" y="1385458"/>
            <a:ext cx="5032627" cy="37488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GGRT state with </a:t>
                </a:r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4"/>
                <a:stretch>
                  <a:fillRect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/>
          <a:srcRect r="2289"/>
          <a:stretch/>
        </p:blipFill>
        <p:spPr>
          <a:xfrm>
            <a:off x="366104" y="5331838"/>
            <a:ext cx="4914908" cy="71317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85083" y="1800320"/>
            <a:ext cx="5032627" cy="64290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957392" y="1148794"/>
                <a:ext cx="40750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Results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=6.0625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392" y="1148794"/>
                <a:ext cx="4075043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6679095" y="1450127"/>
            <a:ext cx="5349838" cy="4015763"/>
            <a:chOff x="6679095" y="1893468"/>
            <a:chExt cx="5349838" cy="4015763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7"/>
            <a:srcRect l="8299"/>
            <a:stretch/>
          </p:blipFill>
          <p:spPr>
            <a:xfrm>
              <a:off x="6679095" y="1893468"/>
              <a:ext cx="4616503" cy="401576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11154013" y="3112714"/>
                  <a:ext cx="87491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4013" y="3112714"/>
                  <a:ext cx="874918" cy="184666"/>
                </a:xfrm>
                <a:prstGeom prst="rect">
                  <a:avLst/>
                </a:prstGeom>
                <a:blipFill>
                  <a:blip r:embed="rId14"/>
                  <a:stretch>
                    <a:fillRect l="-3497" r="-4196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11154013" y="2692912"/>
                  <a:ext cx="87492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4013" y="2692912"/>
                  <a:ext cx="874920" cy="184666"/>
                </a:xfrm>
                <a:prstGeom prst="rect">
                  <a:avLst/>
                </a:prstGeom>
                <a:blipFill>
                  <a:blip r:embed="rId15"/>
                  <a:stretch>
                    <a:fillRect l="-3497" r="-4196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11154013" y="2372209"/>
                  <a:ext cx="87492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4013" y="2372209"/>
                  <a:ext cx="874920" cy="184666"/>
                </a:xfrm>
                <a:prstGeom prst="rect">
                  <a:avLst/>
                </a:prstGeom>
                <a:blipFill>
                  <a:blip r:embed="rId16"/>
                  <a:stretch>
                    <a:fillRect l="-3497" r="-4196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11154013" y="2051506"/>
                  <a:ext cx="87492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=3</m:t>
                        </m:r>
                      </m:oMath>
                    </m:oMathPara>
                  </a14:m>
                  <a:endParaRPr lang="en-US" sz="1200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54013" y="2051506"/>
                  <a:ext cx="874920" cy="184666"/>
                </a:xfrm>
                <a:prstGeom prst="rect">
                  <a:avLst/>
                </a:prstGeom>
                <a:blipFill>
                  <a:blip r:embed="rId17"/>
                  <a:stretch>
                    <a:fillRect l="-3497" r="-4196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Straight Connector 33"/>
            <p:cNvCxnSpPr/>
            <p:nvPr/>
          </p:nvCxnSpPr>
          <p:spPr>
            <a:xfrm>
              <a:off x="8647888" y="3942387"/>
              <a:ext cx="0" cy="336313"/>
            </a:xfrm>
            <a:prstGeom prst="line">
              <a:avLst/>
            </a:prstGeom>
            <a:ln w="508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8542817" y="3915148"/>
                  <a:ext cx="116483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4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sz="14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const</m:t>
                        </m:r>
                        <m:r>
                          <a:rPr lang="en-US" sz="1400" b="0" i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</m:oMath>
                    </m:oMathPara>
                  </a14:m>
                  <a:endParaRPr lang="en-US" sz="1400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2817" y="3915148"/>
                  <a:ext cx="1164835" cy="307777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9"/>
          <a:srcRect l="37570" b="7428"/>
          <a:stretch/>
        </p:blipFill>
        <p:spPr>
          <a:xfrm>
            <a:off x="6184588" y="2267941"/>
            <a:ext cx="494507" cy="33259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770457" y="5134307"/>
            <a:ext cx="709553" cy="381935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 rot="19916215">
            <a:off x="7171596" y="3422494"/>
            <a:ext cx="2247937" cy="406400"/>
          </a:xfrm>
          <a:prstGeom prst="ellipse">
            <a:avLst/>
          </a:prstGeom>
          <a:solidFill>
            <a:srgbClr val="00FF49">
              <a:alpha val="10000"/>
            </a:srgbClr>
          </a:solidFill>
          <a:ln>
            <a:solidFill>
              <a:srgbClr val="059F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69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71" y="1385458"/>
            <a:ext cx="5032627" cy="37488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GGRT state with </a:t>
                </a:r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4"/>
                <a:stretch>
                  <a:fillRect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r="2289"/>
          <a:stretch/>
        </p:blipFill>
        <p:spPr>
          <a:xfrm>
            <a:off x="366104" y="5322598"/>
            <a:ext cx="4914908" cy="71317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85083" y="1943147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307244" y="2569666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Isosceles Triangle 56"/>
          <p:cNvSpPr/>
          <p:nvPr/>
        </p:nvSpPr>
        <p:spPr>
          <a:xfrm>
            <a:off x="8235867" y="5240507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2B34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Isosceles Triangle 57"/>
          <p:cNvSpPr/>
          <p:nvPr/>
        </p:nvSpPr>
        <p:spPr>
          <a:xfrm rot="10800000">
            <a:off x="8235868" y="5574874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07A7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6131073" y="5235964"/>
            <a:ext cx="160399" cy="1837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6116086" y="5564171"/>
            <a:ext cx="190371" cy="190371"/>
          </a:xfrm>
          <a:prstGeom prst="ellipse">
            <a:avLst/>
          </a:prstGeom>
          <a:noFill/>
          <a:ln>
            <a:solidFill>
              <a:srgbClr val="E5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Diamond 60"/>
          <p:cNvSpPr/>
          <p:nvPr/>
        </p:nvSpPr>
        <p:spPr>
          <a:xfrm>
            <a:off x="10315075" y="5220777"/>
            <a:ext cx="241037" cy="214109"/>
          </a:xfrm>
          <a:prstGeom prst="diamond">
            <a:avLst/>
          </a:prstGeom>
          <a:noFill/>
          <a:ln>
            <a:solidFill>
              <a:srgbClr val="0111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389937" y="517394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=6.0625</m:t>
                      </m:r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7" y="5173944"/>
                <a:ext cx="1591190" cy="307777"/>
              </a:xfrm>
              <a:prstGeom prst="rect">
                <a:avLst/>
              </a:prstGeom>
              <a:blipFill>
                <a:blip r:embed="rId9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389936" y="5511565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=6.338</m:t>
                      </m:r>
                    </m:oMath>
                  </m:oMathPara>
                </a14:m>
                <a:endParaRPr lang="en-GB" sz="1400" dirty="0">
                  <a:solidFill>
                    <a:srgbClr val="E59900"/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6" y="5511565"/>
                <a:ext cx="1591190" cy="307777"/>
              </a:xfrm>
              <a:prstGeom prst="rect">
                <a:avLst/>
              </a:prstGeom>
              <a:blipFill>
                <a:blip r:embed="rId1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8504218" y="517394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=17.63</m:t>
                      </m:r>
                    </m:oMath>
                  </m:oMathPara>
                </a14:m>
                <a:endParaRPr lang="en-GB" sz="1400" dirty="0">
                  <a:solidFill>
                    <a:srgbClr val="02B34F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8" y="5173944"/>
                <a:ext cx="1591190" cy="307777"/>
              </a:xfrm>
              <a:prstGeom prst="rect">
                <a:avLst/>
              </a:prstGeom>
              <a:blipFill>
                <a:blip r:embed="rId11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8504217" y="5511565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=18.375</m:t>
                      </m:r>
                    </m:oMath>
                  </m:oMathPara>
                </a14:m>
                <a:endParaRPr lang="en-GB" sz="1400" dirty="0">
                  <a:solidFill>
                    <a:srgbClr val="007A7C"/>
                  </a:solidFill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7" y="5511565"/>
                <a:ext cx="1591190" cy="307777"/>
              </a:xfrm>
              <a:prstGeom prst="rect">
                <a:avLst/>
              </a:prstGeom>
              <a:blipFill>
                <a:blip r:embed="rId1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10556112" y="517968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=25.55</m:t>
                      </m:r>
                    </m:oMath>
                  </m:oMathPara>
                </a14:m>
                <a:endParaRPr lang="en-GB" sz="1400" dirty="0">
                  <a:solidFill>
                    <a:srgbClr val="0111EC"/>
                  </a:solidFill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112" y="5179684"/>
                <a:ext cx="1591190" cy="307777"/>
              </a:xfrm>
              <a:prstGeom prst="rect">
                <a:avLst/>
              </a:prstGeom>
              <a:blipFill>
                <a:blip r:embed="rId1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 66"/>
          <p:cNvSpPr/>
          <p:nvPr/>
        </p:nvSpPr>
        <p:spPr>
          <a:xfrm>
            <a:off x="5983357" y="5144098"/>
            <a:ext cx="6163945" cy="6752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4"/>
          <a:srcRect l="10311"/>
          <a:stretch/>
        </p:blipFill>
        <p:spPr>
          <a:xfrm>
            <a:off x="6211956" y="1468024"/>
            <a:ext cx="5980043" cy="365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0543840" y="2838123"/>
                <a:ext cx="87491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3840" y="2838123"/>
                <a:ext cx="874918" cy="184666"/>
              </a:xfrm>
              <a:prstGeom prst="rect">
                <a:avLst/>
              </a:prstGeom>
              <a:blipFill>
                <a:blip r:embed="rId15"/>
                <a:stretch>
                  <a:fillRect l="-3497" r="-4196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0543838" y="2358088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3838" y="2358088"/>
                <a:ext cx="874920" cy="184666"/>
              </a:xfrm>
              <a:prstGeom prst="rect">
                <a:avLst/>
              </a:prstGeom>
              <a:blipFill>
                <a:blip r:embed="rId16"/>
                <a:stretch>
                  <a:fillRect l="-3497" r="-4196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0543838" y="1872221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3838" y="1872221"/>
                <a:ext cx="874920" cy="184666"/>
              </a:xfrm>
              <a:prstGeom prst="rect">
                <a:avLst/>
              </a:prstGeom>
              <a:blipFill>
                <a:blip r:embed="rId17"/>
                <a:stretch>
                  <a:fillRect l="-3497" r="-4196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6548297" y="1342841"/>
            <a:ext cx="509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Results for all the ensembles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18"/>
          <a:srcRect l="37570" b="7428"/>
          <a:stretch/>
        </p:blipFill>
        <p:spPr>
          <a:xfrm>
            <a:off x="5824374" y="1813837"/>
            <a:ext cx="494507" cy="33259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659621" y="4680203"/>
            <a:ext cx="709553" cy="38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54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71" y="1385458"/>
            <a:ext cx="5032627" cy="37488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GGRT state with </a:t>
                </a:r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4"/>
                <a:stretch>
                  <a:fillRect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r="2289"/>
          <a:stretch/>
        </p:blipFill>
        <p:spPr>
          <a:xfrm>
            <a:off x="366104" y="5322598"/>
            <a:ext cx="4914908" cy="71317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85083" y="1943147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307244" y="2569666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6"/>
          <a:srcRect l="6999" r="6709"/>
          <a:stretch/>
        </p:blipFill>
        <p:spPr>
          <a:xfrm>
            <a:off x="6196519" y="1557935"/>
            <a:ext cx="5671226" cy="35147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10028272" y="4069174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8272" y="4069174"/>
                <a:ext cx="874920" cy="184666"/>
              </a:xfrm>
              <a:prstGeom prst="rect">
                <a:avLst/>
              </a:prstGeom>
              <a:blipFill>
                <a:blip r:embed="rId7"/>
                <a:stretch>
                  <a:fillRect l="-3472" r="-3472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10465732" y="3315297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5732" y="3315297"/>
                <a:ext cx="874920" cy="184666"/>
              </a:xfrm>
              <a:prstGeom prst="rect">
                <a:avLst/>
              </a:prstGeom>
              <a:blipFill>
                <a:blip r:embed="rId8"/>
                <a:stretch>
                  <a:fillRect l="-3497" r="-4196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6548297" y="1342841"/>
            <a:ext cx="509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Results for all the ensembles</a:t>
            </a:r>
            <a:endParaRPr lang="en-GB" dirty="0"/>
          </a:p>
        </p:txBody>
      </p:sp>
      <p:sp>
        <p:nvSpPr>
          <p:cNvPr id="57" name="Isosceles Triangle 56"/>
          <p:cNvSpPr/>
          <p:nvPr/>
        </p:nvSpPr>
        <p:spPr>
          <a:xfrm>
            <a:off x="8235867" y="5240507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2B34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Isosceles Triangle 57"/>
          <p:cNvSpPr/>
          <p:nvPr/>
        </p:nvSpPr>
        <p:spPr>
          <a:xfrm rot="10800000">
            <a:off x="8235868" y="5574874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07A7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6131073" y="5235964"/>
            <a:ext cx="160399" cy="1837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6116086" y="5564171"/>
            <a:ext cx="190371" cy="190371"/>
          </a:xfrm>
          <a:prstGeom prst="ellipse">
            <a:avLst/>
          </a:prstGeom>
          <a:noFill/>
          <a:ln>
            <a:solidFill>
              <a:srgbClr val="E5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Diamond 60"/>
          <p:cNvSpPr/>
          <p:nvPr/>
        </p:nvSpPr>
        <p:spPr>
          <a:xfrm>
            <a:off x="10315075" y="5220777"/>
            <a:ext cx="241037" cy="214109"/>
          </a:xfrm>
          <a:prstGeom prst="diamond">
            <a:avLst/>
          </a:prstGeom>
          <a:noFill/>
          <a:ln>
            <a:solidFill>
              <a:srgbClr val="0111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389937" y="517394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=6.0625</m:t>
                      </m:r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7" y="5173944"/>
                <a:ext cx="1591190" cy="307777"/>
              </a:xfrm>
              <a:prstGeom prst="rect">
                <a:avLst/>
              </a:prstGeom>
              <a:blipFill>
                <a:blip r:embed="rId9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389936" y="5511565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=6.338</m:t>
                      </m:r>
                    </m:oMath>
                  </m:oMathPara>
                </a14:m>
                <a:endParaRPr lang="en-GB" sz="1400" dirty="0">
                  <a:solidFill>
                    <a:srgbClr val="E59900"/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6" y="5511565"/>
                <a:ext cx="1591190" cy="307777"/>
              </a:xfrm>
              <a:prstGeom prst="rect">
                <a:avLst/>
              </a:prstGeom>
              <a:blipFill>
                <a:blip r:embed="rId1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8504218" y="517394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=17.63</m:t>
                      </m:r>
                    </m:oMath>
                  </m:oMathPara>
                </a14:m>
                <a:endParaRPr lang="en-GB" sz="1400" dirty="0">
                  <a:solidFill>
                    <a:srgbClr val="02B34F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8" y="5173944"/>
                <a:ext cx="1591190" cy="307777"/>
              </a:xfrm>
              <a:prstGeom prst="rect">
                <a:avLst/>
              </a:prstGeom>
              <a:blipFill>
                <a:blip r:embed="rId11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8504217" y="5511565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=18.375</m:t>
                      </m:r>
                    </m:oMath>
                  </m:oMathPara>
                </a14:m>
                <a:endParaRPr lang="en-GB" sz="1400" dirty="0">
                  <a:solidFill>
                    <a:srgbClr val="007A7C"/>
                  </a:solidFill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7" y="5511565"/>
                <a:ext cx="1591190" cy="307777"/>
              </a:xfrm>
              <a:prstGeom prst="rect">
                <a:avLst/>
              </a:prstGeom>
              <a:blipFill>
                <a:blip r:embed="rId1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10556112" y="517968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=25.55</m:t>
                      </m:r>
                    </m:oMath>
                  </m:oMathPara>
                </a14:m>
                <a:endParaRPr lang="en-GB" sz="1400" dirty="0">
                  <a:solidFill>
                    <a:srgbClr val="0111EC"/>
                  </a:solidFill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112" y="5179684"/>
                <a:ext cx="1591190" cy="307777"/>
              </a:xfrm>
              <a:prstGeom prst="rect">
                <a:avLst/>
              </a:prstGeom>
              <a:blipFill>
                <a:blip r:embed="rId1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 66"/>
          <p:cNvSpPr/>
          <p:nvPr/>
        </p:nvSpPr>
        <p:spPr>
          <a:xfrm>
            <a:off x="5983357" y="5144098"/>
            <a:ext cx="6163945" cy="6752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105042" y="1882371"/>
                <a:ext cx="4712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 −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5042" y="1882371"/>
                <a:ext cx="471219" cy="276999"/>
              </a:xfrm>
              <a:prstGeom prst="rect">
                <a:avLst/>
              </a:prstGeom>
              <a:blipFill>
                <a:blip r:embed="rId16"/>
                <a:stretch>
                  <a:fillRect l="-11688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7"/>
          <a:srcRect l="37570" b="7428"/>
          <a:stretch/>
        </p:blipFill>
        <p:spPr>
          <a:xfrm>
            <a:off x="5787430" y="1813837"/>
            <a:ext cx="494507" cy="33259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659621" y="4680203"/>
            <a:ext cx="709553" cy="38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5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71" y="1385458"/>
            <a:ext cx="5032627" cy="37488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GGRT state with </a:t>
                </a:r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4"/>
                <a:stretch>
                  <a:fillRect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r="2289"/>
          <a:stretch/>
        </p:blipFill>
        <p:spPr>
          <a:xfrm>
            <a:off x="366104" y="5322598"/>
            <a:ext cx="4914908" cy="71317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85083" y="1943147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Isosceles Triangle 56"/>
          <p:cNvSpPr/>
          <p:nvPr/>
        </p:nvSpPr>
        <p:spPr>
          <a:xfrm>
            <a:off x="8235867" y="5240507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2B34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Isosceles Triangle 57"/>
          <p:cNvSpPr/>
          <p:nvPr/>
        </p:nvSpPr>
        <p:spPr>
          <a:xfrm rot="10800000">
            <a:off x="8235868" y="5574874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07A7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6131073" y="5235964"/>
            <a:ext cx="160399" cy="1837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6116086" y="5564171"/>
            <a:ext cx="190371" cy="190371"/>
          </a:xfrm>
          <a:prstGeom prst="ellipse">
            <a:avLst/>
          </a:prstGeom>
          <a:noFill/>
          <a:ln>
            <a:solidFill>
              <a:srgbClr val="E5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Diamond 60"/>
          <p:cNvSpPr/>
          <p:nvPr/>
        </p:nvSpPr>
        <p:spPr>
          <a:xfrm>
            <a:off x="10315075" y="5220777"/>
            <a:ext cx="241037" cy="214109"/>
          </a:xfrm>
          <a:prstGeom prst="diamond">
            <a:avLst/>
          </a:prstGeom>
          <a:noFill/>
          <a:ln>
            <a:solidFill>
              <a:srgbClr val="0111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389937" y="517394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=6.0625</m:t>
                      </m:r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7" y="5173944"/>
                <a:ext cx="1591190" cy="307777"/>
              </a:xfrm>
              <a:prstGeom prst="rect">
                <a:avLst/>
              </a:prstGeom>
              <a:blipFill>
                <a:blip r:embed="rId9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389936" y="5511565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=6.338</m:t>
                      </m:r>
                    </m:oMath>
                  </m:oMathPara>
                </a14:m>
                <a:endParaRPr lang="en-GB" sz="1400" dirty="0">
                  <a:solidFill>
                    <a:srgbClr val="E59900"/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6" y="5511565"/>
                <a:ext cx="1591190" cy="307777"/>
              </a:xfrm>
              <a:prstGeom prst="rect">
                <a:avLst/>
              </a:prstGeom>
              <a:blipFill>
                <a:blip r:embed="rId1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8504218" y="517394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=17.63</m:t>
                      </m:r>
                    </m:oMath>
                  </m:oMathPara>
                </a14:m>
                <a:endParaRPr lang="en-GB" sz="1400" dirty="0">
                  <a:solidFill>
                    <a:srgbClr val="02B34F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8" y="5173944"/>
                <a:ext cx="1591190" cy="307777"/>
              </a:xfrm>
              <a:prstGeom prst="rect">
                <a:avLst/>
              </a:prstGeom>
              <a:blipFill>
                <a:blip r:embed="rId11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8504217" y="5511565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=18.375</m:t>
                      </m:r>
                    </m:oMath>
                  </m:oMathPara>
                </a14:m>
                <a:endParaRPr lang="en-GB" sz="1400" dirty="0">
                  <a:solidFill>
                    <a:srgbClr val="007A7C"/>
                  </a:solidFill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7" y="5511565"/>
                <a:ext cx="1591190" cy="307777"/>
              </a:xfrm>
              <a:prstGeom prst="rect">
                <a:avLst/>
              </a:prstGeom>
              <a:blipFill>
                <a:blip r:embed="rId1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10556112" y="517968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=25.55</m:t>
                      </m:r>
                    </m:oMath>
                  </m:oMathPara>
                </a14:m>
                <a:endParaRPr lang="en-GB" sz="1400" dirty="0">
                  <a:solidFill>
                    <a:srgbClr val="0111EC"/>
                  </a:solidFill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112" y="5179684"/>
                <a:ext cx="1591190" cy="307777"/>
              </a:xfrm>
              <a:prstGeom prst="rect">
                <a:avLst/>
              </a:prstGeom>
              <a:blipFill>
                <a:blip r:embed="rId1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Rectangle 66"/>
          <p:cNvSpPr/>
          <p:nvPr/>
        </p:nvSpPr>
        <p:spPr>
          <a:xfrm>
            <a:off x="5983357" y="5144098"/>
            <a:ext cx="6163945" cy="6752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4"/>
          <a:srcRect l="9664"/>
          <a:stretch/>
        </p:blipFill>
        <p:spPr>
          <a:xfrm>
            <a:off x="6157608" y="1540354"/>
            <a:ext cx="5799421" cy="3552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0028272" y="4041460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8272" y="4041460"/>
                <a:ext cx="874920" cy="184666"/>
              </a:xfrm>
              <a:prstGeom prst="rect">
                <a:avLst/>
              </a:prstGeom>
              <a:blipFill>
                <a:blip r:embed="rId15"/>
                <a:stretch>
                  <a:fillRect l="-3472" r="-3472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0465732" y="3287583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65732" y="3287583"/>
                <a:ext cx="874920" cy="184666"/>
              </a:xfrm>
              <a:prstGeom prst="rect">
                <a:avLst/>
              </a:prstGeom>
              <a:blipFill>
                <a:blip r:embed="rId16"/>
                <a:stretch>
                  <a:fillRect l="-3497" r="-4196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609674" y="1456633"/>
                <a:ext cx="496766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Results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=6.0625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674" y="1456633"/>
                <a:ext cx="4967669" cy="369332"/>
              </a:xfrm>
              <a:prstGeom prst="rect">
                <a:avLst/>
              </a:prstGeom>
              <a:blipFill>
                <a:blip r:embed="rId17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1541181" y="3649466"/>
                <a:ext cx="6508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69BDE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b="0" i="1" smtClean="0">
                          <a:solidFill>
                            <a:srgbClr val="69BDEA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1.85</m:t>
                      </m:r>
                    </m:oMath>
                  </m:oMathPara>
                </a14:m>
                <a:endParaRPr lang="en-GB" dirty="0">
                  <a:solidFill>
                    <a:srgbClr val="69BDEA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1181" y="3649466"/>
                <a:ext cx="650819" cy="276999"/>
              </a:xfrm>
              <a:prstGeom prst="rect">
                <a:avLst/>
              </a:prstGeom>
              <a:blipFill>
                <a:blip r:embed="rId18"/>
                <a:stretch>
                  <a:fillRect l="-1869" r="-9346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696379" y="4600963"/>
            <a:ext cx="794260" cy="47970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20"/>
          <a:srcRect t="2780" r="5751"/>
          <a:stretch/>
        </p:blipFill>
        <p:spPr>
          <a:xfrm>
            <a:off x="5490745" y="1939631"/>
            <a:ext cx="746545" cy="39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27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71" y="1385458"/>
            <a:ext cx="5032627" cy="37488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GGRT state with </a:t>
                </a:r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sub>
                    </m:sSub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4"/>
                <a:stretch>
                  <a:fillRect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0116" y="4794821"/>
            <a:ext cx="2876749" cy="1518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/>
          <a:srcRect r="2289"/>
          <a:stretch/>
        </p:blipFill>
        <p:spPr>
          <a:xfrm>
            <a:off x="366104" y="5331838"/>
            <a:ext cx="4914908" cy="71317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85083" y="1800320"/>
            <a:ext cx="5032627" cy="64290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918491" y="1264028"/>
                <a:ext cx="41861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Results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=6.338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8491" y="1264028"/>
                <a:ext cx="4186106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7679" y="1662550"/>
            <a:ext cx="4452443" cy="2828248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6918491" y="1674273"/>
            <a:ext cx="4186105" cy="262312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6242777" y="2043892"/>
            <a:ext cx="890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GGRT</a:t>
            </a:r>
            <a:endParaRPr lang="en-GB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8059210" y="1780118"/>
                <a:ext cx="45584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Using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𝑇</m:t>
                    </m:r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r>
                  <a:rPr lang="en-GB" i="1" dirty="0" smtClean="0"/>
                  <a:t> </a:t>
                </a:r>
                <a:r>
                  <a:rPr lang="en-GB" dirty="0" smtClean="0"/>
                  <a:t>deformation and ABA</a:t>
                </a:r>
                <a:endParaRPr lang="en-GB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9210" y="1780118"/>
                <a:ext cx="4558401" cy="369332"/>
              </a:xfrm>
              <a:prstGeom prst="rect">
                <a:avLst/>
              </a:prstGeom>
              <a:blipFill>
                <a:blip r:embed="rId9"/>
                <a:stretch>
                  <a:fillRect l="-1070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7694656" y="3481770"/>
                <a:ext cx="43435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−−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656" y="3481770"/>
                <a:ext cx="434350" cy="276999"/>
              </a:xfrm>
              <a:prstGeom prst="rect">
                <a:avLst/>
              </a:prstGeom>
              <a:blipFill>
                <a:blip r:embed="rId10"/>
                <a:stretch>
                  <a:fillRect l="-11268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7428679" y="2750418"/>
                <a:ext cx="43435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rgbClr val="9966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996633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996633"/>
                              </a:solidFill>
                              <a:latin typeface="Cambria Math" panose="02040503050406030204" pitchFamily="18" charset="0"/>
                            </a:rPr>
                            <m:t>++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996633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679" y="2750418"/>
                <a:ext cx="434350" cy="276999"/>
              </a:xfrm>
              <a:prstGeom prst="rect">
                <a:avLst/>
              </a:prstGeom>
              <a:blipFill>
                <a:blip r:embed="rId11"/>
                <a:stretch>
                  <a:fillRect l="-12676" r="-4225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7412767" y="1720831"/>
                <a:ext cx="43435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rgbClr val="00A9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00A9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00A900"/>
                              </a:solidFill>
                              <a:latin typeface="Cambria Math" panose="02040503050406030204" pitchFamily="18" charset="0"/>
                            </a:rPr>
                            <m:t>++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00A900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767" y="1720831"/>
                <a:ext cx="434350" cy="276999"/>
              </a:xfrm>
              <a:prstGeom prst="rect">
                <a:avLst/>
              </a:prstGeom>
              <a:blipFill>
                <a:blip r:embed="rId12"/>
                <a:stretch>
                  <a:fillRect l="-11268" r="-5634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7790754" y="1978296"/>
                <a:ext cx="43435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rgbClr val="6CFF6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6CFF6C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6CFF6C"/>
                              </a:solidFill>
                              <a:latin typeface="Cambria Math" panose="02040503050406030204" pitchFamily="18" charset="0"/>
                            </a:rPr>
                            <m:t>−+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6CFF6C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754" y="1978296"/>
                <a:ext cx="434350" cy="276999"/>
              </a:xfrm>
              <a:prstGeom prst="rect">
                <a:avLst/>
              </a:prstGeom>
              <a:blipFill>
                <a:blip r:embed="rId13"/>
                <a:stretch>
                  <a:fillRect l="-11268" r="-5634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4"/>
          <a:srcRect l="10002" t="59389" r="84198" b="36558"/>
          <a:stretch/>
        </p:blipFill>
        <p:spPr>
          <a:xfrm flipH="1" flipV="1">
            <a:off x="5774635" y="5708980"/>
            <a:ext cx="210004" cy="7744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62240" y="5271734"/>
            <a:ext cx="3575777" cy="61086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6"/>
          <a:srcRect t="2780" r="5751"/>
          <a:stretch/>
        </p:blipFill>
        <p:spPr>
          <a:xfrm>
            <a:off x="5984639" y="1686663"/>
            <a:ext cx="746545" cy="39191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70457" y="4571390"/>
            <a:ext cx="709553" cy="381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27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92" y="4017600"/>
            <a:ext cx="2436952" cy="2436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Are flux tubes strings?</a:t>
            </a:r>
            <a:endParaRPr lang="en-US" sz="36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838200" y="1289917"/>
                <a:ext cx="7327392" cy="48337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In QCD quarks are confined in bound states called flux-tubes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Long flux tubes behave pretty much like thin strings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Energy increases with separation: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,   </m:t>
                    </m:r>
                    <m:rad>
                      <m:radPr>
                        <m:degHide m:val="on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rad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440</m:t>
                    </m:r>
                  </m:oMath>
                </a14:m>
                <a:r>
                  <a:rPr lang="el-GR" sz="1800" dirty="0">
                    <a:cs typeface="Times New Roman" panose="02020603050405020304" pitchFamily="18" charset="0"/>
                  </a:rPr>
                  <a:t> </a:t>
                </a:r>
                <a:r>
                  <a:rPr lang="en-GB" sz="1800" dirty="0">
                    <a:cs typeface="Times New Roman" panose="02020603050405020304" pitchFamily="18" charset="0"/>
                  </a:rPr>
                  <a:t>MeV</a:t>
                </a:r>
                <a:endParaRPr lang="en-GB" sz="1800" dirty="0">
                  <a:solidFill>
                    <a:srgbClr val="FF0000"/>
                  </a:solidFill>
                  <a:cs typeface="Times New Roman" panose="02020603050405020304" pitchFamily="18" charset="0"/>
                </a:endParaRP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At some point the string breaks – String breaking –   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We need dynamical fermions to observe string breaking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We work in pure gauge theory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are 𝑫 −𝟐 </a:t>
                </a:r>
                <a:r>
                  <a:rPr lang="en-GB" sz="2000" dirty="0" smtClean="0"/>
                  <a:t>massless </a:t>
                </a:r>
                <a:r>
                  <a:rPr lang="en-GB" sz="2000" dirty="0"/>
                  <a:t>Goldstone modes </a:t>
                </a:r>
                <a:r>
                  <a:rPr lang="en-GB" sz="2000" dirty="0" smtClean="0"/>
                  <a:t>from broken </a:t>
                </a:r>
                <a:r>
                  <a:rPr lang="en-GB" sz="2000" dirty="0"/>
                  <a:t>translation invariance in the 𝑫−𝟐 </a:t>
                </a:r>
                <a:r>
                  <a:rPr lang="en-GB" sz="2000" dirty="0" smtClean="0"/>
                  <a:t>directions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should be a Low Energy Effective String Theory model describing the energy spectrum of the flux </a:t>
                </a:r>
                <a:r>
                  <a:rPr lang="en-GB" sz="2000" dirty="0" smtClean="0"/>
                  <a:t>tube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Questions to be addressed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What is this effective string theory?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How good an approximation such an effective string theory is?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Are there additional massive excitations along the flux-tube?</a:t>
                </a:r>
                <a:endParaRPr lang="en-GB" sz="1800" dirty="0"/>
              </a:p>
              <a:p>
                <a:pPr algn="l"/>
                <a:endParaRPr lang="en-GB" sz="20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289917"/>
                <a:ext cx="7327392" cy="4833793"/>
              </a:xfrm>
              <a:prstGeom prst="rect">
                <a:avLst/>
              </a:prstGeom>
              <a:blipFill>
                <a:blip r:embed="rId4"/>
                <a:stretch>
                  <a:fillRect l="-749" t="-1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8165592" y="2609202"/>
            <a:ext cx="3782899" cy="1798274"/>
            <a:chOff x="7699375" y="4194117"/>
            <a:chExt cx="4492625" cy="23340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7307" b="93946" l="4230" r="9642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699375" y="4194117"/>
              <a:ext cx="4492625" cy="2334021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8220365" y="6022109"/>
              <a:ext cx="748144" cy="50602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8218190" y="5144655"/>
              <a:ext cx="0" cy="89996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5592" y="905304"/>
            <a:ext cx="3330503" cy="2203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8165592" y="652099"/>
            <a:ext cx="366619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>
                <a:solidFill>
                  <a:srgbClr val="FF00FF"/>
                </a:solidFill>
              </a:rPr>
              <a:t>J. </a:t>
            </a:r>
            <a:r>
              <a:rPr lang="en-GB" sz="1300" dirty="0" err="1" smtClean="0">
                <a:solidFill>
                  <a:srgbClr val="FF00FF"/>
                </a:solidFill>
              </a:rPr>
              <a:t>Bulava</a:t>
            </a:r>
            <a:r>
              <a:rPr lang="en-GB" sz="1300" dirty="0" smtClean="0">
                <a:solidFill>
                  <a:srgbClr val="FF00FF"/>
                </a:solidFill>
              </a:rPr>
              <a:t> et al, </a:t>
            </a:r>
            <a:r>
              <a:rPr lang="en-GB" sz="1300" dirty="0" err="1">
                <a:solidFill>
                  <a:srgbClr val="FF00FF"/>
                </a:solidFill>
              </a:rPr>
              <a:t>Phys.Lett.B</a:t>
            </a:r>
            <a:r>
              <a:rPr lang="en-GB" sz="1300" dirty="0">
                <a:solidFill>
                  <a:srgbClr val="FF00FF"/>
                </a:solidFill>
              </a:rPr>
              <a:t> 793 (2019), </a:t>
            </a:r>
            <a:r>
              <a:rPr lang="en-GB" sz="1300" dirty="0" smtClean="0">
                <a:solidFill>
                  <a:srgbClr val="FF00FF"/>
                </a:solidFill>
              </a:rPr>
              <a:t>493-498</a:t>
            </a:r>
            <a:endParaRPr lang="en-GB" sz="13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6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</a:rPr>
              <a:t>The </a:t>
            </a:r>
            <a:r>
              <a:rPr lang="en-GB" sz="3600" b="1" dirty="0" err="1" smtClean="0">
                <a:solidFill>
                  <a:srgbClr val="0000FF"/>
                </a:solidFill>
              </a:rPr>
              <a:t>Axionic</a:t>
            </a:r>
            <a:r>
              <a:rPr lang="en-GB" sz="3600" b="1" dirty="0" smtClean="0">
                <a:solidFill>
                  <a:srgbClr val="0000FF"/>
                </a:solidFill>
              </a:rPr>
              <a:t> States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18" y="1025240"/>
            <a:ext cx="5032627" cy="374884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6" y="4875051"/>
            <a:ext cx="5292437" cy="161140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1666" y="1678811"/>
            <a:ext cx="4542051" cy="462583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217" y="1349949"/>
            <a:ext cx="3390900" cy="304800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>
            <a:off x="5665305" y="3419567"/>
            <a:ext cx="136166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585791" y="933433"/>
            <a:ext cx="576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Operator that creates a massive excitation with momentum</a:t>
            </a:r>
            <a:endParaRPr lang="en-GB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2245" y="963250"/>
            <a:ext cx="426968" cy="39462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54545" y="1609286"/>
            <a:ext cx="4158700" cy="127869"/>
          </a:xfrm>
          <a:prstGeom prst="rect">
            <a:avLst/>
          </a:prstGeom>
          <a:solidFill>
            <a:schemeClr val="tx1">
              <a:alpha val="29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>
            <a:stCxn id="2" idx="3"/>
          </p:cNvCxnSpPr>
          <p:nvPr/>
        </p:nvCxnSpPr>
        <p:spPr>
          <a:xfrm flipV="1">
            <a:off x="5313245" y="1502349"/>
            <a:ext cx="2223628" cy="17087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292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−−</m:t>
                        </m:r>
                      </m:sup>
                    </m:s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state and the </a:t>
                </a:r>
                <a:r>
                  <a:rPr lang="en-GB" sz="3600" b="1" dirty="0" err="1">
                    <a:solidFill>
                      <a:srgbClr val="0000FF"/>
                    </a:solidFill>
                  </a:rPr>
                  <a:t>axion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3"/>
                <a:stretch>
                  <a:fillRect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63" y="1339275"/>
            <a:ext cx="5032627" cy="37488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r="2289"/>
          <a:stretch/>
        </p:blipFill>
        <p:spPr>
          <a:xfrm>
            <a:off x="366104" y="5285655"/>
            <a:ext cx="4914908" cy="7131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85083" y="2511586"/>
            <a:ext cx="5032627" cy="155448"/>
          </a:xfrm>
          <a:prstGeom prst="rect">
            <a:avLst/>
          </a:prstGeom>
          <a:solidFill>
            <a:srgbClr val="A80000">
              <a:alpha val="9000"/>
            </a:srgbClr>
          </a:solidFill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6476267" y="1425983"/>
            <a:ext cx="4877533" cy="3134989"/>
            <a:chOff x="6353175" y="1362378"/>
            <a:chExt cx="5838825" cy="375285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6906768" y="1438924"/>
                  <a:ext cx="496766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/>
                    <a:t>Results for </a:t>
                  </a:r>
                  <a14:m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</m:oMath>
                  </a14:m>
                  <a:r>
                    <a:rPr lang="en-GB" dirty="0" smtClean="0"/>
                    <a:t> and </a:t>
                  </a:r>
                  <a14:m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=6.0625</m:t>
                      </m:r>
                    </m:oMath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6768" y="1438924"/>
                  <a:ext cx="4967669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1175" t="-12000" b="-5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353175" y="1362378"/>
              <a:ext cx="5838825" cy="375285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6550107" y="1570893"/>
              <a:ext cx="5324330" cy="32153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617937" y="1137407"/>
                <a:ext cx="44705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Results for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=6.338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7937" y="1137407"/>
                <a:ext cx="4470583" cy="369332"/>
              </a:xfrm>
              <a:prstGeom prst="rect">
                <a:avLst/>
              </a:prstGeom>
              <a:blipFill>
                <a:blip r:embed="rId11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7926" y="2371703"/>
            <a:ext cx="1928608" cy="27976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407926" y="2350626"/>
            <a:ext cx="1945874" cy="281852"/>
          </a:xfrm>
          <a:prstGeom prst="rect">
            <a:avLst/>
          </a:prstGeom>
          <a:solidFill>
            <a:srgbClr val="0000FF">
              <a:alpha val="4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9888619" y="2758720"/>
                <a:ext cx="19858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404FF"/>
                    </a:solidFill>
                  </a:rPr>
                  <a:t>ABA +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0404FF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rgbClr val="0404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solidFill>
                              <a:srgbClr val="0404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GB" i="1" dirty="0">
                  <a:solidFill>
                    <a:srgbClr val="0404FF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8619" y="2758720"/>
                <a:ext cx="1985818" cy="369332"/>
              </a:xfrm>
              <a:prstGeom prst="rect">
                <a:avLst/>
              </a:prstGeom>
              <a:blipFill>
                <a:blip r:embed="rId13"/>
                <a:stretch>
                  <a:fillRect l="-2454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/>
          <p:nvPr/>
        </p:nvCxnSpPr>
        <p:spPr>
          <a:xfrm flipV="1">
            <a:off x="6906768" y="3128052"/>
            <a:ext cx="299102" cy="2067607"/>
          </a:xfrm>
          <a:prstGeom prst="straightConnector1">
            <a:avLst/>
          </a:prstGeom>
          <a:ln w="28575">
            <a:solidFill>
              <a:srgbClr val="A7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640777" y="5193641"/>
                <a:ext cx="35937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A70000"/>
                    </a:solidFill>
                  </a:rPr>
                  <a:t>TBA with no high orders in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A7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GB" dirty="0">
                  <a:solidFill>
                    <a:srgbClr val="A7000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777" y="5193641"/>
                <a:ext cx="3593743" cy="369332"/>
              </a:xfrm>
              <a:prstGeom prst="rect">
                <a:avLst/>
              </a:prstGeom>
              <a:blipFill>
                <a:blip r:embed="rId14"/>
                <a:stretch>
                  <a:fillRect l="-1356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>
          <a:xfrm flipV="1">
            <a:off x="6244461" y="2496589"/>
            <a:ext cx="545867" cy="3218314"/>
          </a:xfrm>
          <a:prstGeom prst="straightConnector1">
            <a:avLst/>
          </a:prstGeom>
          <a:ln w="28575">
            <a:solidFill>
              <a:srgbClr val="A7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71084" y="5704660"/>
            <a:ext cx="3593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A70000"/>
                </a:solidFill>
              </a:rPr>
              <a:t>TBA with higher orders</a:t>
            </a:r>
            <a:endParaRPr lang="en-GB" dirty="0">
              <a:solidFill>
                <a:srgbClr val="A70000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37397" y="5735212"/>
            <a:ext cx="3744071" cy="30822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680386" y="5738641"/>
            <a:ext cx="561975" cy="304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1161150" y="3488927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1150" y="3488927"/>
                <a:ext cx="874920" cy="184666"/>
              </a:xfrm>
              <a:prstGeom prst="rect">
                <a:avLst/>
              </a:prstGeom>
              <a:blipFill>
                <a:blip r:embed="rId17"/>
                <a:stretch>
                  <a:fillRect l="-3497" r="-4196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1161150" y="2758720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1150" y="2758720"/>
                <a:ext cx="874920" cy="184666"/>
              </a:xfrm>
              <a:prstGeom prst="rect">
                <a:avLst/>
              </a:prstGeom>
              <a:blipFill>
                <a:blip r:embed="rId18"/>
                <a:stretch>
                  <a:fillRect l="-3497" r="-4196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9"/>
          <a:srcRect b="61663"/>
          <a:stretch/>
        </p:blipFill>
        <p:spPr>
          <a:xfrm>
            <a:off x="1454396" y="3059909"/>
            <a:ext cx="4542051" cy="177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Rectangle 33"/>
          <p:cNvSpPr/>
          <p:nvPr/>
        </p:nvSpPr>
        <p:spPr>
          <a:xfrm>
            <a:off x="1272984" y="4028022"/>
            <a:ext cx="5032627" cy="136461"/>
          </a:xfrm>
          <a:prstGeom prst="rect">
            <a:avLst/>
          </a:prstGeom>
          <a:solidFill>
            <a:srgbClr val="8C8CFF">
              <a:alpha val="9000"/>
            </a:srgbClr>
          </a:solidFill>
          <a:ln>
            <a:solidFill>
              <a:srgbClr val="8C8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696379" y="4527078"/>
            <a:ext cx="794260" cy="47970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1"/>
          <a:srcRect t="2780" r="5751"/>
          <a:stretch/>
        </p:blipFill>
        <p:spPr>
          <a:xfrm>
            <a:off x="5497916" y="1865746"/>
            <a:ext cx="746545" cy="391916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85083" y="1906256"/>
            <a:ext cx="5032627" cy="155448"/>
          </a:xfrm>
          <a:prstGeom prst="rect">
            <a:avLst/>
          </a:prstGeom>
          <a:solidFill>
            <a:srgbClr val="FF0F0F">
              <a:alpha val="9000"/>
            </a:srgbClr>
          </a:solidFill>
          <a:ln>
            <a:solidFill>
              <a:srgbClr val="FF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86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63" y="1339283"/>
            <a:ext cx="5032627" cy="37488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2289"/>
          <a:stretch/>
        </p:blipFill>
        <p:spPr>
          <a:xfrm>
            <a:off x="366104" y="5285663"/>
            <a:ext cx="4914908" cy="71317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07893" y="1139196"/>
            <a:ext cx="4967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Results for all the ensembles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083" y="1769052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85082" y="1576553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48385" y="2369617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48384" y="2669639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48383" y="2919148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48383" y="4721182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062" y="1446551"/>
            <a:ext cx="5667375" cy="3124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414117" y="3811918"/>
                <a:ext cx="87491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117" y="3811918"/>
                <a:ext cx="874918" cy="184666"/>
              </a:xfrm>
              <a:prstGeom prst="rect">
                <a:avLst/>
              </a:prstGeom>
              <a:blipFill>
                <a:blip r:embed="rId5"/>
                <a:stretch>
                  <a:fillRect l="-3472" r="-3472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666760" y="3141424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6760" y="3141424"/>
                <a:ext cx="874920" cy="184666"/>
              </a:xfrm>
              <a:prstGeom prst="rect">
                <a:avLst/>
              </a:prstGeom>
              <a:blipFill>
                <a:blip r:embed="rId6"/>
                <a:stretch>
                  <a:fillRect l="-3497" r="-4196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653997" y="2300206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997" y="2300206"/>
                <a:ext cx="874920" cy="184666"/>
              </a:xfrm>
              <a:prstGeom prst="rect">
                <a:avLst/>
              </a:prstGeom>
              <a:blipFill>
                <a:blip r:embed="rId7"/>
                <a:stretch>
                  <a:fillRect l="-3497" r="-4196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906768" y="1942473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6768" y="1942473"/>
                <a:ext cx="874920" cy="184666"/>
              </a:xfrm>
              <a:prstGeom prst="rect">
                <a:avLst/>
              </a:prstGeom>
              <a:blipFill>
                <a:blip r:embed="rId8"/>
                <a:stretch>
                  <a:fillRect l="-3472" r="-3472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Isosceles Triangle 26"/>
          <p:cNvSpPr/>
          <p:nvPr/>
        </p:nvSpPr>
        <p:spPr>
          <a:xfrm>
            <a:off x="8235867" y="5138916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2B34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Isosceles Triangle 27"/>
          <p:cNvSpPr/>
          <p:nvPr/>
        </p:nvSpPr>
        <p:spPr>
          <a:xfrm rot="10800000">
            <a:off x="8235868" y="5473283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07A7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131073" y="5134373"/>
            <a:ext cx="160399" cy="1837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116086" y="5462580"/>
            <a:ext cx="190371" cy="190371"/>
          </a:xfrm>
          <a:prstGeom prst="ellipse">
            <a:avLst/>
          </a:prstGeom>
          <a:noFill/>
          <a:ln>
            <a:solidFill>
              <a:srgbClr val="E5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iamond 30"/>
          <p:cNvSpPr/>
          <p:nvPr/>
        </p:nvSpPr>
        <p:spPr>
          <a:xfrm>
            <a:off x="10315075" y="5119186"/>
            <a:ext cx="241037" cy="214109"/>
          </a:xfrm>
          <a:prstGeom prst="diamond">
            <a:avLst/>
          </a:prstGeom>
          <a:noFill/>
          <a:ln>
            <a:solidFill>
              <a:srgbClr val="0111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389937" y="5072353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=6.0625</m:t>
                      </m:r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7" y="5072353"/>
                <a:ext cx="1591190" cy="307777"/>
              </a:xfrm>
              <a:prstGeom prst="rect">
                <a:avLst/>
              </a:prstGeom>
              <a:blipFill>
                <a:blip r:embed="rId9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389936" y="540997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=6.338</m:t>
                      </m:r>
                    </m:oMath>
                  </m:oMathPara>
                </a14:m>
                <a:endParaRPr lang="en-GB" sz="1400" dirty="0">
                  <a:solidFill>
                    <a:srgbClr val="E59900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6" y="5409974"/>
                <a:ext cx="1591190" cy="307777"/>
              </a:xfrm>
              <a:prstGeom prst="rect">
                <a:avLst/>
              </a:prstGeom>
              <a:blipFill>
                <a:blip r:embed="rId1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8504218" y="5072353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=17.63</m:t>
                      </m:r>
                    </m:oMath>
                  </m:oMathPara>
                </a14:m>
                <a:endParaRPr lang="en-GB" sz="1400" dirty="0">
                  <a:solidFill>
                    <a:srgbClr val="02B34F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8" y="5072353"/>
                <a:ext cx="1591190" cy="307777"/>
              </a:xfrm>
              <a:prstGeom prst="rect">
                <a:avLst/>
              </a:prstGeom>
              <a:blipFill>
                <a:blip r:embed="rId11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8504217" y="5409974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=18.375</m:t>
                      </m:r>
                    </m:oMath>
                  </m:oMathPara>
                </a14:m>
                <a:endParaRPr lang="en-GB" sz="1400" dirty="0">
                  <a:solidFill>
                    <a:srgbClr val="007A7C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7" y="5409974"/>
                <a:ext cx="1591190" cy="307777"/>
              </a:xfrm>
              <a:prstGeom prst="rect">
                <a:avLst/>
              </a:prstGeom>
              <a:blipFill>
                <a:blip r:embed="rId1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0556112" y="5078093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=25.55</m:t>
                      </m:r>
                    </m:oMath>
                  </m:oMathPara>
                </a14:m>
                <a:endParaRPr lang="en-GB" sz="1400" dirty="0">
                  <a:solidFill>
                    <a:srgbClr val="0111EC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112" y="5078093"/>
                <a:ext cx="1591190" cy="307777"/>
              </a:xfrm>
              <a:prstGeom prst="rect">
                <a:avLst/>
              </a:prstGeom>
              <a:blipFill>
                <a:blip r:embed="rId13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5983357" y="5042507"/>
            <a:ext cx="6163945" cy="6752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4"/>
          <a:srcRect l="37570" b="7428"/>
          <a:stretch/>
        </p:blipFill>
        <p:spPr>
          <a:xfrm>
            <a:off x="5755832" y="1924500"/>
            <a:ext cx="494507" cy="33259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36952" y="4571299"/>
            <a:ext cx="709553" cy="3819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itle 1"/>
              <p:cNvSpPr txBox="1">
                <a:spLocks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states and the </a:t>
                </a:r>
                <a:r>
                  <a:rPr lang="en-GB" sz="3600" b="1" dirty="0" err="1">
                    <a:solidFill>
                      <a:srgbClr val="0000FF"/>
                    </a:solidFill>
                  </a:rPr>
                  <a:t>axion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  <a:blipFill>
                <a:blip r:embed="rId16"/>
                <a:stretch>
                  <a:fillRect t="-2631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907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63" y="1339282"/>
            <a:ext cx="5032627" cy="37488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2289"/>
          <a:stretch/>
        </p:blipFill>
        <p:spPr>
          <a:xfrm>
            <a:off x="366104" y="5285662"/>
            <a:ext cx="4914908" cy="71317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94811" y="1250356"/>
            <a:ext cx="523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Results for all the ensembles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083" y="1769051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85082" y="1576552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48385" y="2369616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48384" y="2669638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48383" y="2919147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48383" y="4721181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957" y="1569966"/>
            <a:ext cx="5810250" cy="3086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597580" y="2777492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7580" y="2777492"/>
                <a:ext cx="874920" cy="184666"/>
              </a:xfrm>
              <a:prstGeom prst="rect">
                <a:avLst/>
              </a:prstGeom>
              <a:blipFill>
                <a:blip r:embed="rId5"/>
                <a:stretch>
                  <a:fillRect l="-3472" r="-3472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158085" y="2323006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8085" y="2323006"/>
                <a:ext cx="874920" cy="184666"/>
              </a:xfrm>
              <a:prstGeom prst="rect">
                <a:avLst/>
              </a:prstGeom>
              <a:blipFill>
                <a:blip r:embed="rId6"/>
                <a:stretch>
                  <a:fillRect l="-3472" r="-3472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331821" y="1861878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1821" y="1861878"/>
                <a:ext cx="874920" cy="184666"/>
              </a:xfrm>
              <a:prstGeom prst="rect">
                <a:avLst/>
              </a:prstGeom>
              <a:blipFill>
                <a:blip r:embed="rId7"/>
                <a:stretch>
                  <a:fillRect l="-3497" r="-4196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Isosceles Triangle 26"/>
          <p:cNvSpPr/>
          <p:nvPr/>
        </p:nvSpPr>
        <p:spPr>
          <a:xfrm>
            <a:off x="8235867" y="5138915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2B34F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Isosceles Triangle 27"/>
          <p:cNvSpPr/>
          <p:nvPr/>
        </p:nvSpPr>
        <p:spPr>
          <a:xfrm rot="10800000">
            <a:off x="8235868" y="5473282"/>
            <a:ext cx="195999" cy="168965"/>
          </a:xfrm>
          <a:prstGeom prst="triangle">
            <a:avLst/>
          </a:prstGeom>
          <a:solidFill>
            <a:schemeClr val="bg1"/>
          </a:solidFill>
          <a:ln>
            <a:solidFill>
              <a:srgbClr val="007A7C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131073" y="5134372"/>
            <a:ext cx="160399" cy="1837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6116086" y="5462579"/>
            <a:ext cx="190371" cy="190371"/>
          </a:xfrm>
          <a:prstGeom prst="ellipse">
            <a:avLst/>
          </a:prstGeom>
          <a:noFill/>
          <a:ln>
            <a:solidFill>
              <a:srgbClr val="E5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iamond 30"/>
          <p:cNvSpPr/>
          <p:nvPr/>
        </p:nvSpPr>
        <p:spPr>
          <a:xfrm>
            <a:off x="10315075" y="5119185"/>
            <a:ext cx="241037" cy="214109"/>
          </a:xfrm>
          <a:prstGeom prst="diamond">
            <a:avLst/>
          </a:prstGeom>
          <a:noFill/>
          <a:ln>
            <a:solidFill>
              <a:srgbClr val="0111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389937" y="5072352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=6.0625</m:t>
                      </m:r>
                    </m:oMath>
                  </m:oMathPara>
                </a14:m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7" y="5072352"/>
                <a:ext cx="1591190" cy="307777"/>
              </a:xfrm>
              <a:prstGeom prst="rect">
                <a:avLst/>
              </a:prstGeom>
              <a:blipFill>
                <a:blip r:embed="rId8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389936" y="5409973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 dirty="0" smtClean="0">
                              <a:solidFill>
                                <a:srgbClr val="E599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E599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=6.338</m:t>
                      </m:r>
                    </m:oMath>
                  </m:oMathPara>
                </a14:m>
                <a:endParaRPr lang="en-GB" sz="1400" dirty="0">
                  <a:solidFill>
                    <a:srgbClr val="E59900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9936" y="5409973"/>
                <a:ext cx="1591190" cy="307777"/>
              </a:xfrm>
              <a:prstGeom prst="rect">
                <a:avLst/>
              </a:prstGeom>
              <a:blipFill>
                <a:blip r:embed="rId9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8504218" y="5072352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2B34F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2B34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=17.63</m:t>
                      </m:r>
                    </m:oMath>
                  </m:oMathPara>
                </a14:m>
                <a:endParaRPr lang="en-GB" sz="1400" dirty="0">
                  <a:solidFill>
                    <a:srgbClr val="02B34F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8" y="5072352"/>
                <a:ext cx="1591190" cy="307777"/>
              </a:xfrm>
              <a:prstGeom prst="rect">
                <a:avLst/>
              </a:prstGeom>
              <a:blipFill>
                <a:blip r:embed="rId1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8504217" y="5409973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07A7C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07A7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=18.375</m:t>
                      </m:r>
                    </m:oMath>
                  </m:oMathPara>
                </a14:m>
                <a:endParaRPr lang="en-GB" sz="1400" dirty="0">
                  <a:solidFill>
                    <a:srgbClr val="007A7C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4217" y="5409973"/>
                <a:ext cx="1591190" cy="307777"/>
              </a:xfrm>
              <a:prstGeom prst="rect">
                <a:avLst/>
              </a:prstGeom>
              <a:blipFill>
                <a:blip r:embed="rId11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0556112" y="5078092"/>
                <a:ext cx="159119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𝑆𝑈</m:t>
                      </m:r>
                      <m:d>
                        <m:dPr>
                          <m:ctrlPr>
                            <a:rPr lang="en-GB" sz="140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dirty="0" smtClean="0">
                              <a:solidFill>
                                <a:srgbClr val="0111EC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400" b="0" i="1" dirty="0" smtClean="0">
                          <a:solidFill>
                            <a:srgbClr val="0111E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=25.55</m:t>
                      </m:r>
                    </m:oMath>
                  </m:oMathPara>
                </a14:m>
                <a:endParaRPr lang="en-GB" sz="1400" dirty="0">
                  <a:solidFill>
                    <a:srgbClr val="0111EC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6112" y="5078092"/>
                <a:ext cx="1591190" cy="307777"/>
              </a:xfrm>
              <a:prstGeom prst="rect">
                <a:avLst/>
              </a:prstGeom>
              <a:blipFill>
                <a:blip r:embed="rId12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5983357" y="5042506"/>
            <a:ext cx="6163945" cy="6752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734189" y="4612671"/>
            <a:ext cx="662280" cy="39999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4"/>
          <a:srcRect t="2780" r="5751"/>
          <a:stretch/>
        </p:blipFill>
        <p:spPr>
          <a:xfrm>
            <a:off x="5497916" y="1865753"/>
            <a:ext cx="746545" cy="3919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itle 1"/>
              <p:cNvSpPr txBox="1">
                <a:spLocks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states and the </a:t>
                </a:r>
                <a:r>
                  <a:rPr lang="en-GB" sz="3600" b="1" dirty="0" err="1">
                    <a:solidFill>
                      <a:srgbClr val="0000FF"/>
                    </a:solidFill>
                  </a:rPr>
                  <a:t>axion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1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  <a:blipFill>
                <a:blip r:embed="rId15"/>
                <a:stretch>
                  <a:fillRect t="-2631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527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states and the </a:t>
                </a:r>
                <a:r>
                  <a:rPr lang="en-GB" sz="3600" b="1" dirty="0" err="1">
                    <a:solidFill>
                      <a:srgbClr val="0000FF"/>
                    </a:solidFill>
                  </a:rPr>
                  <a:t>axion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3"/>
                <a:stretch>
                  <a:fillRect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63" y="1339280"/>
            <a:ext cx="5032627" cy="374884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5"/>
          <a:srcRect r="2289"/>
          <a:stretch/>
        </p:blipFill>
        <p:spPr>
          <a:xfrm>
            <a:off x="366104" y="5285660"/>
            <a:ext cx="4914908" cy="7131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305612" y="1196982"/>
                <a:ext cx="45009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Results for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=6.338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5612" y="1196982"/>
                <a:ext cx="4500934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/>
          <p:cNvSpPr/>
          <p:nvPr/>
        </p:nvSpPr>
        <p:spPr>
          <a:xfrm>
            <a:off x="285083" y="1769049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285082" y="1576550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248385" y="2369614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248384" y="2669636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248383" y="2919145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248383" y="4721179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6836" y="1499216"/>
            <a:ext cx="4920221" cy="3008925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6363854" y="1616784"/>
            <a:ext cx="4442691" cy="269660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10592" y="2376565"/>
            <a:ext cx="803681" cy="303276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9690734" y="2408009"/>
            <a:ext cx="912612" cy="271832"/>
          </a:xfrm>
          <a:prstGeom prst="rect">
            <a:avLst/>
          </a:prstGeom>
          <a:solidFill>
            <a:srgbClr val="0000FF">
              <a:alpha val="4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10926876" y="4128724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6876" y="4128724"/>
                <a:ext cx="874920" cy="184666"/>
              </a:xfrm>
              <a:prstGeom prst="rect">
                <a:avLst/>
              </a:prstGeom>
              <a:blipFill>
                <a:blip r:embed="rId9"/>
                <a:stretch>
                  <a:fillRect l="-3472" r="-3472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10926876" y="3074593"/>
                <a:ext cx="87492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6876" y="3074593"/>
                <a:ext cx="874920" cy="184666"/>
              </a:xfrm>
              <a:prstGeom prst="rect">
                <a:avLst/>
              </a:prstGeom>
              <a:blipFill>
                <a:blip r:embed="rId10"/>
                <a:stretch>
                  <a:fillRect l="-3472" r="-3472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1"/>
          <a:srcRect b="61663"/>
          <a:stretch/>
        </p:blipFill>
        <p:spPr>
          <a:xfrm>
            <a:off x="1454396" y="3059914"/>
            <a:ext cx="4542051" cy="177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4" name="Rectangle 53"/>
          <p:cNvSpPr/>
          <p:nvPr/>
        </p:nvSpPr>
        <p:spPr>
          <a:xfrm>
            <a:off x="1272984" y="3898820"/>
            <a:ext cx="5032627" cy="136461"/>
          </a:xfrm>
          <a:prstGeom prst="rect">
            <a:avLst/>
          </a:prstGeom>
          <a:solidFill>
            <a:srgbClr val="8C8CFF">
              <a:alpha val="9000"/>
            </a:srgbClr>
          </a:solidFill>
          <a:ln>
            <a:solidFill>
              <a:srgbClr val="8C8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34189" y="4612669"/>
            <a:ext cx="662280" cy="39999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3"/>
          <a:srcRect t="2780" r="5751"/>
          <a:stretch/>
        </p:blipFill>
        <p:spPr>
          <a:xfrm>
            <a:off x="5497916" y="1865751"/>
            <a:ext cx="746545" cy="391916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>
          <a:xfrm flipV="1">
            <a:off x="6612180" y="3362037"/>
            <a:ext cx="767675" cy="2636793"/>
          </a:xfrm>
          <a:prstGeom prst="straightConnector1">
            <a:avLst/>
          </a:prstGeom>
          <a:ln w="15875">
            <a:solidFill>
              <a:srgbClr val="00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992934" y="3218880"/>
            <a:ext cx="637310" cy="2189019"/>
          </a:xfrm>
          <a:prstGeom prst="straightConnector1">
            <a:avLst/>
          </a:prstGeom>
          <a:ln w="15875">
            <a:solidFill>
              <a:srgbClr val="0000FF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363854" y="5998830"/>
            <a:ext cx="1126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ABA</a:t>
            </a:r>
            <a:endParaRPr lang="en-GB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816436" y="5434747"/>
                <a:ext cx="11268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0000FF"/>
                    </a:solidFill>
                  </a:rPr>
                  <a:t>ABA +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GB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436" y="5434747"/>
                <a:ext cx="1126837" cy="369332"/>
              </a:xfrm>
              <a:prstGeom prst="rect">
                <a:avLst/>
              </a:prstGeom>
              <a:blipFill>
                <a:blip r:embed="rId14"/>
                <a:stretch>
                  <a:fillRect l="-4324" t="-10000" r="-16216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351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</a:t>
                </a:r>
                <a14:m>
                  <m:oMath xmlns:m="http://schemas.openxmlformats.org/officeDocument/2006/math"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ground,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𝒔𝒕</m:t>
                        </m:r>
                      </m:sup>
                    </m:s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𝒏𝒅</m:t>
                        </m:r>
                      </m:sup>
                    </m:sSup>
                  </m:oMath>
                </a14:m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3"/>
                <a:stretch>
                  <a:fillRect t="-2631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61" y="4890057"/>
            <a:ext cx="6258211" cy="69105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052" y="1281672"/>
            <a:ext cx="5281011" cy="1607927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86741" y="2037726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86740" y="1573887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386741" y="2193174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86741" y="2595510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9029" y="1631211"/>
            <a:ext cx="4422384" cy="280429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575991" y="1568876"/>
            <a:ext cx="4204318" cy="269660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0900631" y="4173149"/>
                <a:ext cx="101758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1, 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0631" y="4173149"/>
                <a:ext cx="1017586" cy="184666"/>
              </a:xfrm>
              <a:prstGeom prst="rect">
                <a:avLst/>
              </a:prstGeom>
              <a:blipFill>
                <a:blip r:embed="rId7"/>
                <a:stretch>
                  <a:fillRect l="-2994" r="-2994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0900631" y="3391705"/>
                <a:ext cx="101758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2, 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0631" y="3391705"/>
                <a:ext cx="1017586" cy="184666"/>
              </a:xfrm>
              <a:prstGeom prst="rect">
                <a:avLst/>
              </a:prstGeom>
              <a:blipFill>
                <a:blip r:embed="rId8"/>
                <a:stretch>
                  <a:fillRect l="-2994" r="-2994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58633" y="3391705"/>
            <a:ext cx="1850687" cy="382594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8015593" y="3384893"/>
            <a:ext cx="1793727" cy="389406"/>
          </a:xfrm>
          <a:prstGeom prst="rect">
            <a:avLst/>
          </a:prstGeom>
          <a:solidFill>
            <a:srgbClr val="FF1212">
              <a:alpha val="29000"/>
            </a:srgbClr>
          </a:solidFill>
          <a:ln>
            <a:solidFill>
              <a:srgbClr val="FF12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575991" y="1247403"/>
                <a:ext cx="4204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Results for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=6.338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991" y="1247403"/>
                <a:ext cx="4204317" cy="369332"/>
              </a:xfrm>
              <a:prstGeom prst="rect">
                <a:avLst/>
              </a:prstGeom>
              <a:blipFill>
                <a:blip r:embed="rId10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1"/>
          <a:srcRect b="61633"/>
          <a:stretch/>
        </p:blipFill>
        <p:spPr>
          <a:xfrm>
            <a:off x="838200" y="2889599"/>
            <a:ext cx="4396049" cy="1717724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386740" y="3515287"/>
            <a:ext cx="5032627" cy="155448"/>
          </a:xfrm>
          <a:prstGeom prst="rect">
            <a:avLst/>
          </a:prstGeom>
          <a:solidFill>
            <a:srgbClr val="FF0000">
              <a:alpha val="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15326" y="4435509"/>
            <a:ext cx="794260" cy="47970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3"/>
          <a:srcRect t="2780" r="5751"/>
          <a:stretch/>
        </p:blipFill>
        <p:spPr>
          <a:xfrm>
            <a:off x="5647788" y="1950580"/>
            <a:ext cx="746545" cy="39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3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</p:spPr>
            <p:txBody>
              <a:bodyPr>
                <a:noAutofit/>
              </a:bodyPr>
              <a:lstStyle/>
              <a:p>
                <a:r>
                  <a:rPr lang="en-GB" sz="3600" b="1" dirty="0" smtClean="0">
                    <a:solidFill>
                      <a:srgbClr val="0000FF"/>
                    </a:solidFill>
                  </a:rPr>
                  <a:t>Closed flux tube results: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600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ground and first excitations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4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327232"/>
                <a:ext cx="12192000" cy="578072"/>
              </a:xfrm>
              <a:blipFill>
                <a:blip r:embed="rId3"/>
                <a:stretch>
                  <a:fillRect t="-27368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872" y="1623940"/>
            <a:ext cx="4668200" cy="298458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052" y="1283478"/>
            <a:ext cx="5281011" cy="1607927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386741" y="1911516"/>
            <a:ext cx="5032627" cy="155448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337061"/>
            <a:ext cx="6258211" cy="6910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10195740" y="3936735"/>
                <a:ext cx="101758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1, 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5740" y="3936735"/>
                <a:ext cx="1017586" cy="184666"/>
              </a:xfrm>
              <a:prstGeom prst="rect">
                <a:avLst/>
              </a:prstGeom>
              <a:blipFill>
                <a:blip r:embed="rId7"/>
                <a:stretch>
                  <a:fillRect l="-3012" r="-3614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0923195" y="3399295"/>
                <a:ext cx="101758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2, 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3195" y="3399295"/>
                <a:ext cx="1017586" cy="184666"/>
              </a:xfrm>
              <a:prstGeom prst="rect">
                <a:avLst/>
              </a:prstGeom>
              <a:blipFill>
                <a:blip r:embed="rId8"/>
                <a:stretch>
                  <a:fillRect l="-2994" r="-2994"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Rectangle 40"/>
          <p:cNvSpPr/>
          <p:nvPr/>
        </p:nvSpPr>
        <p:spPr>
          <a:xfrm>
            <a:off x="6703039" y="1585377"/>
            <a:ext cx="4204318" cy="269660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6703039" y="1173512"/>
                <a:ext cx="4204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Results for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d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=6.338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3039" y="1173512"/>
                <a:ext cx="4204317" cy="369332"/>
              </a:xfrm>
              <a:prstGeom prst="rect">
                <a:avLst/>
              </a:prstGeom>
              <a:blipFill>
                <a:blip r:embed="rId9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7633252" y="2061821"/>
            <a:ext cx="213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TBA</a:t>
            </a:r>
            <a:endParaRPr lang="en-GB" i="1" dirty="0">
              <a:solidFill>
                <a:srgbClr val="0000FF"/>
              </a:solidFill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0"/>
          <a:srcRect b="61633"/>
          <a:stretch/>
        </p:blipFill>
        <p:spPr>
          <a:xfrm>
            <a:off x="838200" y="3388359"/>
            <a:ext cx="4396049" cy="1717724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386740" y="3854949"/>
            <a:ext cx="5032627" cy="155448"/>
          </a:xfrm>
          <a:prstGeom prst="rect">
            <a:avLst/>
          </a:prstGeom>
          <a:solidFill>
            <a:srgbClr val="FF0F0F">
              <a:alpha val="9000"/>
            </a:srgbClr>
          </a:solidFill>
          <a:ln>
            <a:solidFill>
              <a:srgbClr val="FF0F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28860" y="1697736"/>
            <a:ext cx="2352675" cy="381000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7628859" y="1698252"/>
            <a:ext cx="2352675" cy="380484"/>
          </a:xfrm>
          <a:prstGeom prst="rect">
            <a:avLst/>
          </a:prstGeom>
          <a:solidFill>
            <a:srgbClr val="0000FF">
              <a:alpha val="45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2"/>
          <a:srcRect t="2780" r="5751"/>
          <a:stretch/>
        </p:blipFill>
        <p:spPr>
          <a:xfrm>
            <a:off x="5704064" y="1924179"/>
            <a:ext cx="746545" cy="391916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08066" y="4508652"/>
            <a:ext cx="794260" cy="47970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302606" y="3638543"/>
            <a:ext cx="638175" cy="390525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11196217" y="3664334"/>
            <a:ext cx="854192" cy="400358"/>
          </a:xfrm>
          <a:prstGeom prst="rect">
            <a:avLst/>
          </a:prstGeom>
          <a:solidFill>
            <a:srgbClr val="FF0505">
              <a:alpha val="17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69255" y="5923837"/>
            <a:ext cx="3744071" cy="3082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462981" y="5556036"/>
                <a:ext cx="39901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0000FF"/>
                    </a:solidFill>
                  </a:rPr>
                  <a:t>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GB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−−</m:t>
                        </m:r>
                      </m:sup>
                    </m:sSup>
                  </m:oMath>
                </a14:m>
                <a:r>
                  <a:rPr lang="en-GB" b="1" dirty="0" smtClean="0">
                    <a:solidFill>
                      <a:srgbClr val="0000FF"/>
                    </a:solidFill>
                  </a:rPr>
                  <a:t>first excited state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GB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GB" b="1" dirty="0" smtClean="0">
                    <a:solidFill>
                      <a:srgbClr val="0000FF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GB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GB" b="1" dirty="0" smtClean="0">
                    <a:solidFill>
                      <a:srgbClr val="0000FF"/>
                    </a:solidFill>
                  </a:rPr>
                  <a:t>   </a:t>
                </a:r>
                <a:endParaRPr lang="en-GB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2981" y="5556036"/>
                <a:ext cx="3990109" cy="369332"/>
              </a:xfrm>
              <a:prstGeom prst="rect">
                <a:avLst/>
              </a:prstGeom>
              <a:blipFill>
                <a:blip r:embed="rId17"/>
                <a:stretch>
                  <a:fillRect l="-1221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7361382" y="5467927"/>
            <a:ext cx="4091709" cy="951346"/>
          </a:xfrm>
          <a:prstGeom prst="rect">
            <a:avLst/>
          </a:prstGeom>
          <a:noFill/>
          <a:ln w="412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7361382" y="2631233"/>
            <a:ext cx="1046684" cy="2836694"/>
          </a:xfrm>
          <a:prstGeom prst="straightConnector1">
            <a:avLst/>
          </a:prstGeom>
          <a:ln w="38100">
            <a:solidFill>
              <a:srgbClr val="00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9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349" y="1111712"/>
            <a:ext cx="6349737" cy="50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22" y="1201164"/>
            <a:ext cx="4244008" cy="484932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38201" y="1539491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38201" y="1907634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838200" y="3615729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838200" y="3783262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838200" y="3965095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920980" y="3528237"/>
            <a:ext cx="1149148" cy="2905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7906" y="5867086"/>
            <a:ext cx="991006" cy="36680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25000" y="5699553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itle 1"/>
              <p:cNvSpPr txBox="1">
                <a:spLocks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3600" b="1" dirty="0" smtClean="0">
                    <a:solidFill>
                      <a:srgbClr val="0000FF"/>
                    </a:solidFill>
                  </a:rPr>
                  <a:t>Open flux tube results: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𝜮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GB" sz="3600" b="1" dirty="0" smtClean="0">
                    <a:solidFill>
                      <a:srgbClr val="0000FF"/>
                    </a:solidFill>
                  </a:rPr>
                  <a:t> representation in </a:t>
                </a:r>
                <a:r>
                  <a:rPr lang="en-GB" sz="3600" b="1" dirty="0">
                    <a:solidFill>
                      <a:srgbClr val="0000FF"/>
                    </a:solidFill>
                  </a:rPr>
                  <a:t>SU(6)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3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  <a:blipFill>
                <a:blip r:embed="rId6"/>
                <a:stretch>
                  <a:fillRect t="-27368" b="-3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869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349" y="1111708"/>
            <a:ext cx="6398851" cy="50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22" y="1201160"/>
            <a:ext cx="4244008" cy="484932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38200" y="4173810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920980" y="3528233"/>
            <a:ext cx="1149148" cy="2905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7906" y="5867082"/>
            <a:ext cx="991006" cy="366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/>
              <p:cNvSpPr txBox="1">
                <a:spLocks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3600" b="1" dirty="0" smtClean="0">
                    <a:solidFill>
                      <a:srgbClr val="0000FF"/>
                    </a:solidFill>
                  </a:rPr>
                  <a:t>Open flux tube results: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𝜮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GB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representation in SU(6)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  <a:blipFill>
                <a:blip r:embed="rId6"/>
                <a:stretch>
                  <a:fillRect t="-27368" b="-3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322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296" y="1105840"/>
            <a:ext cx="6633912" cy="50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22" y="1201179"/>
            <a:ext cx="4244008" cy="484932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38200" y="4173829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255060" y="3489664"/>
            <a:ext cx="2515999" cy="3994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7906" y="5867101"/>
            <a:ext cx="991006" cy="366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tle 1"/>
              <p:cNvSpPr txBox="1">
                <a:spLocks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3600" b="1" dirty="0">
                    <a:solidFill>
                      <a:srgbClr val="0000FF"/>
                    </a:solidFill>
                  </a:rPr>
                  <a:t>Open flux tube results: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𝜮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  <m:sup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representation in SU(6)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  <a:blipFill>
                <a:blip r:embed="rId6"/>
                <a:stretch>
                  <a:fillRect t="-27368" b="-3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843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92" y="4017600"/>
            <a:ext cx="2436952" cy="2436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Are flux tubes strings?</a:t>
            </a:r>
            <a:endParaRPr lang="en-US" sz="36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838200" y="1289917"/>
                <a:ext cx="7327392" cy="48337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In QCD quarks are confined in bound states called flux-tubes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Long flux tubes behave pretty much like thin strings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Energy increases with separation: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,   </m:t>
                    </m:r>
                    <m:rad>
                      <m:radPr>
                        <m:degHide m:val="on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rad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440</m:t>
                    </m:r>
                  </m:oMath>
                </a14:m>
                <a:r>
                  <a:rPr lang="el-GR" sz="1800" dirty="0">
                    <a:cs typeface="Times New Roman" panose="02020603050405020304" pitchFamily="18" charset="0"/>
                  </a:rPr>
                  <a:t> </a:t>
                </a:r>
                <a:r>
                  <a:rPr lang="en-GB" sz="1800" dirty="0">
                    <a:cs typeface="Times New Roman" panose="02020603050405020304" pitchFamily="18" charset="0"/>
                  </a:rPr>
                  <a:t>MeV</a:t>
                </a:r>
                <a:endParaRPr lang="en-GB" sz="1800" dirty="0">
                  <a:solidFill>
                    <a:srgbClr val="FF0000"/>
                  </a:solidFill>
                  <a:cs typeface="Times New Roman" panose="02020603050405020304" pitchFamily="18" charset="0"/>
                </a:endParaRP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At some point the string breaks – String breaking –   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We need dynamical fermions to observe string breaking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We work in pure gauge theory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are 𝑫 −𝟐 </a:t>
                </a:r>
                <a:r>
                  <a:rPr lang="en-GB" sz="2000" dirty="0" smtClean="0"/>
                  <a:t>massless </a:t>
                </a:r>
                <a:r>
                  <a:rPr lang="en-GB" sz="2000" dirty="0"/>
                  <a:t>Goldstone modes </a:t>
                </a:r>
                <a:r>
                  <a:rPr lang="en-GB" sz="2000" dirty="0" smtClean="0"/>
                  <a:t>from broken </a:t>
                </a:r>
                <a:r>
                  <a:rPr lang="en-GB" sz="2000" dirty="0"/>
                  <a:t>translation invariance in the 𝑫−𝟐 </a:t>
                </a:r>
                <a:r>
                  <a:rPr lang="en-GB" sz="2000" dirty="0" smtClean="0"/>
                  <a:t>directions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should be a Low Energy Effective String Theory model describing the energy spectrum of the flux </a:t>
                </a:r>
                <a:r>
                  <a:rPr lang="en-GB" sz="2000" dirty="0" smtClean="0"/>
                  <a:t>tube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Questions to be addressed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What is this effective string theory?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How good an approximation such an effective string theory is?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Are there additional massive excitations along the flux-tube?</a:t>
                </a:r>
                <a:endParaRPr lang="en-GB" sz="1800" dirty="0"/>
              </a:p>
              <a:p>
                <a:pPr algn="l"/>
                <a:endParaRPr lang="en-GB" sz="20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289917"/>
                <a:ext cx="7327392" cy="4833793"/>
              </a:xfrm>
              <a:prstGeom prst="rect">
                <a:avLst/>
              </a:prstGeom>
              <a:blipFill>
                <a:blip r:embed="rId4"/>
                <a:stretch>
                  <a:fillRect l="-749" t="-1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8165592" y="2609202"/>
            <a:ext cx="3782899" cy="1798274"/>
            <a:chOff x="7699375" y="4194117"/>
            <a:chExt cx="4492625" cy="23340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7307" b="93946" l="4230" r="9642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699375" y="4194117"/>
              <a:ext cx="4492625" cy="2334021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8220365" y="6022109"/>
              <a:ext cx="748144" cy="50602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8218190" y="5144655"/>
              <a:ext cx="0" cy="89996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0" b="21093"/>
          <a:stretch/>
        </p:blipFill>
        <p:spPr>
          <a:xfrm>
            <a:off x="8240083" y="2055113"/>
            <a:ext cx="3366312" cy="8312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50" b="55306"/>
          <a:stretch/>
        </p:blipFill>
        <p:spPr>
          <a:xfrm>
            <a:off x="8165592" y="2263363"/>
            <a:ext cx="3610376" cy="4147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847" y="841219"/>
            <a:ext cx="2151719" cy="11262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48575" y="1991094"/>
            <a:ext cx="670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QCD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4409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22" y="1201164"/>
            <a:ext cx="4244008" cy="48493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349" y="1105825"/>
            <a:ext cx="6156316" cy="50400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38200" y="2489424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920980" y="3528237"/>
            <a:ext cx="1149148" cy="2905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7906" y="5867086"/>
            <a:ext cx="991006" cy="3668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itle 1"/>
              <p:cNvSpPr txBox="1">
                <a:spLocks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3600" b="1" dirty="0" smtClean="0">
                    <a:solidFill>
                      <a:srgbClr val="0000FF"/>
                    </a:solidFill>
                  </a:rPr>
                  <a:t>Open flux tube results: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𝜮</m:t>
                        </m:r>
                      </m:e>
                      <m:sub>
                        <m:r>
                          <a:rPr lang="en-GB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sub>
                      <m:sup>
                        <m:r>
                          <a:rPr lang="en-GB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representation in SU(6)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  <a:blipFill>
                <a:blip r:embed="rId6"/>
                <a:stretch>
                  <a:fillRect t="-2631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815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349" y="1111710"/>
            <a:ext cx="6203934" cy="50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22" y="1201162"/>
            <a:ext cx="4244008" cy="484932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838200" y="2681449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920980" y="3528235"/>
            <a:ext cx="1149148" cy="2905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7998" y="5867589"/>
            <a:ext cx="987638" cy="3657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 txBox="1">
                <a:spLocks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3600" b="1" dirty="0" smtClean="0">
                    <a:solidFill>
                      <a:srgbClr val="0000FF"/>
                    </a:solidFill>
                  </a:rPr>
                  <a:t>Open flux tube results: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𝜮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sub>
                      <m:sup>
                        <m:r>
                          <a:rPr lang="en-GB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representation in SU(6)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  <a:blipFill>
                <a:blip r:embed="rId6"/>
                <a:stretch>
                  <a:fillRect t="-2631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333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349" y="1105820"/>
            <a:ext cx="6786172" cy="504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922" y="1201159"/>
            <a:ext cx="4244008" cy="484932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838200" y="2681446"/>
            <a:ext cx="3823252" cy="167533"/>
          </a:xfrm>
          <a:prstGeom prst="rect">
            <a:avLst/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255060" y="3489644"/>
            <a:ext cx="2515999" cy="3994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6080" y="5867081"/>
            <a:ext cx="991006" cy="36680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9101633" y="5890865"/>
            <a:ext cx="2718194" cy="4145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9047086" y="5900206"/>
            <a:ext cx="3022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1.656(2) from closed string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1131826" y="5444133"/>
            <a:ext cx="688001" cy="606348"/>
          </a:xfrm>
          <a:prstGeom prst="straightConnector1">
            <a:avLst/>
          </a:prstGeom>
          <a:ln w="317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tle 1"/>
              <p:cNvSpPr txBox="1">
                <a:spLocks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3600" b="1" dirty="0" smtClean="0">
                    <a:solidFill>
                      <a:srgbClr val="0000FF"/>
                    </a:solidFill>
                  </a:rPr>
                  <a:t>Open flux tube results: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𝜮</m:t>
                        </m:r>
                      </m:e>
                      <m:sub>
                        <m:r>
                          <a:rPr lang="en-GB" sz="36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</m:sub>
                      <m:sup>
                        <m:r>
                          <a:rPr lang="en-GB" sz="3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GB" sz="3600" b="1" dirty="0">
                    <a:solidFill>
                      <a:srgbClr val="0000FF"/>
                    </a:solidFill>
                  </a:rPr>
                  <a:t> representation in SU(6)</a:t>
                </a:r>
                <a:endParaRPr lang="en-US" sz="36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232"/>
                <a:ext cx="12192000" cy="578072"/>
              </a:xfrm>
              <a:prstGeom prst="rect">
                <a:avLst/>
              </a:prstGeom>
              <a:blipFill>
                <a:blip r:embed="rId6"/>
                <a:stretch>
                  <a:fillRect t="-26316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3321" y="5226756"/>
            <a:ext cx="2876749" cy="1518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ounded Rectangle 13"/>
          <p:cNvSpPr/>
          <p:nvPr/>
        </p:nvSpPr>
        <p:spPr>
          <a:xfrm>
            <a:off x="6830973" y="1459345"/>
            <a:ext cx="1962045" cy="416283"/>
          </a:xfrm>
          <a:prstGeom prst="round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44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Outlook</a:t>
            </a:r>
            <a:endParaRPr lang="en-US" sz="3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0" y="1172820"/>
                <a:ext cx="12192000" cy="4278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We have obtained the spectrum of closed flux-tubes in 4D SU(N) Gauge Theories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The interaction involving </a:t>
                </a:r>
                <a:r>
                  <a:rPr lang="en-GB" sz="2400" dirty="0" err="1"/>
                  <a:t>axions</a:t>
                </a:r>
                <a:r>
                  <a:rPr lang="en-GB" sz="2400" dirty="0"/>
                  <a:t> can be approximated by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𝑇</m:t>
                    </m:r>
                    <m:acc>
                      <m:accPr>
                        <m:chr m:val="̅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r>
                  <a:rPr lang="en-GB" sz="2400" i="1" dirty="0"/>
                  <a:t> </a:t>
                </a:r>
                <a:r>
                  <a:rPr lang="en-GB" sz="2400" dirty="0"/>
                  <a:t>deformation</a:t>
                </a:r>
                <a:endParaRPr lang="en-GB" sz="2400" i="1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We observe two towers of states – (phonon) + (</a:t>
                </a:r>
                <a:r>
                  <a:rPr lang="en-GB" sz="2400" dirty="0" err="1"/>
                  <a:t>axions</a:t>
                </a:r>
                <a:r>
                  <a:rPr lang="en-GB" sz="2400" dirty="0"/>
                  <a:t> + phonon) </a:t>
                </a:r>
                <a:r>
                  <a:rPr lang="en-GB" sz="2400" dirty="0" smtClean="0"/>
                  <a:t>states</a:t>
                </a:r>
              </a:p>
              <a:p>
                <a:pPr lvl="1"/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800" dirty="0"/>
                  <a:t>We have obtained the spectrum of open flux-tubes in 4D </a:t>
                </a:r>
                <a14:m>
                  <m:oMath xmlns:m="http://schemas.openxmlformats.org/officeDocument/2006/math">
                    <m:r>
                      <a:rPr lang="en-GB" sz="2800" i="1" dirty="0"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n-GB" sz="28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i="1" dirty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28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800" dirty="0"/>
                  <a:t> Gauge Theories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The spectrum involves an </a:t>
                </a:r>
                <a:r>
                  <a:rPr lang="en-GB" sz="2400" dirty="0" err="1"/>
                  <a:t>axion</a:t>
                </a:r>
                <a:r>
                  <a:rPr lang="en-GB" sz="2400" dirty="0"/>
                  <a:t> with the same mass as that for the closed flux-tube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There is need for an Effective String Theory for Open Flux </a:t>
                </a:r>
                <a:r>
                  <a:rPr lang="en-GB" sz="2400" dirty="0" smtClean="0"/>
                  <a:t>Tubes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TBA </a:t>
                </a:r>
                <a:r>
                  <a:rPr lang="en-GB" sz="2400" dirty="0"/>
                  <a:t>analysis for the Open </a:t>
                </a:r>
                <a:r>
                  <a:rPr lang="en-GB" sz="2400" dirty="0" smtClean="0"/>
                  <a:t>Flux tube </a:t>
                </a:r>
                <a:r>
                  <a:rPr lang="en-GB" sz="2400" dirty="0"/>
                  <a:t>is needed </a:t>
                </a:r>
                <a:endParaRPr lang="en-GB" sz="2400" dirty="0" smtClean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Spectrum of closed flux tube supports that it can be described by </a:t>
                </a:r>
                <a:r>
                  <a:rPr lang="en-GB" sz="2400" dirty="0" err="1" smtClean="0"/>
                  <a:t>worldsheet</a:t>
                </a:r>
                <a:r>
                  <a:rPr lang="en-GB" sz="2400" dirty="0" smtClean="0"/>
                  <a:t> </a:t>
                </a:r>
                <a:r>
                  <a:rPr lang="en-GB" sz="2400" dirty="0"/>
                  <a:t>fields </a:t>
                </a:r>
                <a:r>
                  <a:rPr lang="en-GB" sz="2400" dirty="0" smtClean="0"/>
                  <a:t>only</a:t>
                </a:r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72820"/>
                <a:ext cx="12192000" cy="4278094"/>
              </a:xfrm>
              <a:prstGeom prst="rect">
                <a:avLst/>
              </a:prstGeom>
              <a:blipFill>
                <a:blip r:embed="rId3"/>
                <a:stretch>
                  <a:fillRect l="-900" t="-1282" r="-11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580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91;p1" descr="http://www.physics.adelaide.edu.au/theory/staff/leinweber/VisualQCD/ImprovedOperators/ChargeAPE5LQanimXs30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4406"/>
            <a:ext cx="12192000" cy="687240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0" y="1158508"/>
            <a:ext cx="12192000" cy="5780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50" b="55306"/>
          <a:stretch/>
        </p:blipFill>
        <p:spPr>
          <a:xfrm rot="20244175">
            <a:off x="3152278" y="102278"/>
            <a:ext cx="2476408" cy="2845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65554">
            <a:off x="9233841" y="1447666"/>
            <a:ext cx="652367" cy="650117"/>
          </a:xfrm>
          <a:prstGeom prst="rect">
            <a:avLst/>
          </a:prstGeom>
        </p:spPr>
      </p:pic>
      <p:pic>
        <p:nvPicPr>
          <p:cNvPr id="9" name="Picture 2" descr="Austrian Physicists Confirm Existence of Glueballs, Exotic Particles  Composed of Pure Force - Popular Science Par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477" y="1265671"/>
            <a:ext cx="985333" cy="960277"/>
          </a:xfrm>
          <a:prstGeom prst="ellipse">
            <a:avLst/>
          </a:prstGeom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Austrian Physicists Confirm Existence of Glueballs, Exotic Particles  Composed of Pure Force - Popular Science Par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914" y="-417453"/>
            <a:ext cx="985333" cy="960277"/>
          </a:xfrm>
          <a:prstGeom prst="ellipse">
            <a:avLst/>
          </a:prstGeom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311286" y="4939296"/>
            <a:ext cx="2574845" cy="1224002"/>
          </a:xfrm>
          <a:prstGeom prst="rect">
            <a:avLst/>
          </a:prstGeom>
        </p:spPr>
      </p:pic>
      <p:pic>
        <p:nvPicPr>
          <p:cNvPr id="13" name="Picture 2" descr="Austrian Physicists Confirm Existence of Glueballs, Exotic Particles  Composed of Pure Force - Popular Science Par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524" y="977161"/>
            <a:ext cx="405864" cy="395543"/>
          </a:xfrm>
          <a:prstGeom prst="ellipse">
            <a:avLst/>
          </a:prstGeom>
          <a:ln>
            <a:noFill/>
          </a:ln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67424">
            <a:off x="4851602" y="3650972"/>
            <a:ext cx="1854471" cy="18480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65460">
            <a:off x="595637" y="4042216"/>
            <a:ext cx="2977717" cy="24439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21541" y="6467479"/>
            <a:ext cx="6973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Thanks Derek </a:t>
            </a:r>
            <a:r>
              <a:rPr lang="en-GB" dirty="0" err="1" smtClean="0">
                <a:solidFill>
                  <a:schemeClr val="bg2">
                    <a:lumMod val="90000"/>
                  </a:schemeClr>
                </a:solidFill>
              </a:rPr>
              <a:t>Leinweber</a:t>
            </a:r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 for the amazing visualizations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-27270"/>
            <a:ext cx="12192000" cy="6872406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171694" y="2801628"/>
            <a:ext cx="78486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attention!!!</a:t>
            </a:r>
            <a:endParaRPr lang="en-GB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8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50" b="55306"/>
          <a:stretch/>
        </p:blipFill>
        <p:spPr>
          <a:xfrm>
            <a:off x="8165592" y="2263363"/>
            <a:ext cx="3610376" cy="4147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292" y="4017600"/>
            <a:ext cx="2436952" cy="2436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Are </a:t>
            </a:r>
            <a:r>
              <a:rPr lang="en-US" sz="3600" b="1" smtClean="0">
                <a:solidFill>
                  <a:srgbClr val="0000FF"/>
                </a:solidFill>
              </a:rPr>
              <a:t>flux tubes </a:t>
            </a:r>
            <a:r>
              <a:rPr lang="en-US" sz="3600" b="1" dirty="0" smtClean="0">
                <a:solidFill>
                  <a:srgbClr val="0000FF"/>
                </a:solidFill>
              </a:rPr>
              <a:t>strings?</a:t>
            </a:r>
            <a:endParaRPr lang="en-US" sz="36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838200" y="1289917"/>
                <a:ext cx="7327392" cy="483379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In QCD quarks are confined in bound states called flux-tubes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Long flux tubes behave pretty much like thin strings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Energy increases with separation: </a:t>
                </a:r>
                <a14:m>
                  <m:oMath xmlns:m="http://schemas.openxmlformats.org/officeDocument/2006/math">
                    <m:r>
                      <a:rPr lang="en-GB" sz="18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el-GR" sz="180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,   </m:t>
                    </m:r>
                    <m:rad>
                      <m:radPr>
                        <m:degHide m:val="on"/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l-GR" sz="18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rad>
                    <m:r>
                      <a:rPr lang="en-GB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440</m:t>
                    </m:r>
                  </m:oMath>
                </a14:m>
                <a:r>
                  <a:rPr lang="el-GR" sz="1800" dirty="0">
                    <a:cs typeface="Times New Roman" panose="02020603050405020304" pitchFamily="18" charset="0"/>
                  </a:rPr>
                  <a:t> </a:t>
                </a:r>
                <a:r>
                  <a:rPr lang="en-GB" sz="1800" dirty="0">
                    <a:cs typeface="Times New Roman" panose="02020603050405020304" pitchFamily="18" charset="0"/>
                  </a:rPr>
                  <a:t>MeV</a:t>
                </a:r>
                <a:endParaRPr lang="en-GB" sz="1800" dirty="0">
                  <a:solidFill>
                    <a:srgbClr val="FF0000"/>
                  </a:solidFill>
                  <a:cs typeface="Times New Roman" panose="02020603050405020304" pitchFamily="18" charset="0"/>
                </a:endParaRP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At some point the string breaks – String breaking –   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We need dynamical fermions to observe string breaking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We work in pure gauge theory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are 𝑫 −𝟐 </a:t>
                </a:r>
                <a:r>
                  <a:rPr lang="en-GB" sz="2000" dirty="0" smtClean="0"/>
                  <a:t>massless </a:t>
                </a:r>
                <a:r>
                  <a:rPr lang="en-GB" sz="2000" dirty="0"/>
                  <a:t>Goldstone modes </a:t>
                </a:r>
                <a:r>
                  <a:rPr lang="en-GB" sz="2000" dirty="0" smtClean="0"/>
                  <a:t>from broken </a:t>
                </a:r>
                <a:r>
                  <a:rPr lang="en-GB" sz="2000" dirty="0"/>
                  <a:t>translation invariance in the 𝑫−𝟐 </a:t>
                </a:r>
                <a:r>
                  <a:rPr lang="en-GB" sz="2000" dirty="0" smtClean="0"/>
                  <a:t>directions</a:t>
                </a:r>
                <a:endParaRPr lang="en-GB" sz="2000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There should be a Low Energy Effective String Theory model describing the energy spectrum of the flux </a:t>
                </a:r>
                <a:r>
                  <a:rPr lang="en-GB" sz="2000" dirty="0" smtClean="0"/>
                  <a:t>tube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 smtClean="0"/>
                  <a:t>Questions to be addressed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What is this effective string theory?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How good an approximation such an effective string theory is?</a:t>
                </a:r>
              </a:p>
              <a:p>
                <a:pPr marL="742950" lvl="1" indent="-285750" algn="l">
                  <a:buFont typeface="Arial" panose="020B0604020202020204" pitchFamily="34" charset="0"/>
                  <a:buChar char="•"/>
                </a:pPr>
                <a:r>
                  <a:rPr lang="en-GB" sz="1800" dirty="0" smtClean="0"/>
                  <a:t>Are there additional massive excitations along the flux-tube?</a:t>
                </a:r>
                <a:endParaRPr lang="en-GB" sz="1800" dirty="0"/>
              </a:p>
              <a:p>
                <a:pPr algn="l"/>
                <a:endParaRPr lang="en-GB" sz="2000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289917"/>
                <a:ext cx="7327392" cy="4833793"/>
              </a:xfrm>
              <a:prstGeom prst="rect">
                <a:avLst/>
              </a:prstGeom>
              <a:blipFill>
                <a:blip r:embed="rId5"/>
                <a:stretch>
                  <a:fillRect l="-749" t="-13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8165592" y="2609202"/>
            <a:ext cx="3782899" cy="1798274"/>
            <a:chOff x="7699375" y="4194117"/>
            <a:chExt cx="4492625" cy="233402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7307" b="93946" l="4230" r="96421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699375" y="4194117"/>
              <a:ext cx="4492625" cy="2334021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>
              <a:off x="8220365" y="6022109"/>
              <a:ext cx="748144" cy="506029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8218190" y="5144655"/>
              <a:ext cx="0" cy="89996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7847" y="841219"/>
            <a:ext cx="2151719" cy="11262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648574" y="1991094"/>
            <a:ext cx="76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SU(3)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2632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How to investigate</a:t>
            </a:r>
            <a:endParaRPr lang="en-US" sz="36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87352" y="5212209"/>
                <a:ext cx="628123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No boundary terms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Computationally expensive (length=lattice extent)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Richer spectrum due to flux-compactification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GB" dirty="0" smtClean="0"/>
                  <a:t>) </a:t>
                </a:r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7352" y="5212209"/>
                <a:ext cx="6281232" cy="923330"/>
              </a:xfrm>
              <a:prstGeom prst="rect">
                <a:avLst/>
              </a:prstGeom>
              <a:blipFill>
                <a:blip r:embed="rId2"/>
                <a:stretch>
                  <a:fillRect l="-582" t="-3311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7526247" y="5215121"/>
            <a:ext cx="4904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One needs to deal with the boundary terms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Computationally not so expensive</a:t>
            </a:r>
            <a:endParaRPr lang="en-GB" dirty="0"/>
          </a:p>
        </p:txBody>
      </p:sp>
      <p:sp>
        <p:nvSpPr>
          <p:cNvPr id="21" name="Content Placeholder 7"/>
          <p:cNvSpPr txBox="1">
            <a:spLocks/>
          </p:cNvSpPr>
          <p:nvPr/>
        </p:nvSpPr>
        <p:spPr>
          <a:xfrm>
            <a:off x="838200" y="1243738"/>
            <a:ext cx="10515600" cy="5032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mtClean="0"/>
              <a:t>Strategy: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mtClean="0"/>
              <a:t>Is there a theoretical description in agreement with Lattice data for the flux-tube?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mtClean="0"/>
              <a:t>Is there a group of lattice data in striking disagreement with the theory?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mtClean="0"/>
              <a:t>What does this disagreement teach about the theory? Can the theory be extended?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mtClean="0"/>
              <a:t>Two flux-tube set ups:</a:t>
            </a:r>
            <a:endParaRPr lang="en-GB" sz="200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961625" y="3652790"/>
            <a:ext cx="208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Periodic boundaries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GB" dirty="0"/>
          </a:p>
          <a:p>
            <a:pPr algn="ctr"/>
            <a:r>
              <a:rPr lang="en-GB" dirty="0" smtClean="0"/>
              <a:t>Compactification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2" b="97980" l="55575" r="99066">
                        <a14:backgroundMark x1="72563" y1="18990" x2="72563" y2="18990"/>
                        <a14:backgroundMark x1="72796" y1="10101" x2="72796" y2="10101"/>
                        <a14:backgroundMark x1="79451" y1="11313" x2="79451" y2="11313"/>
                        <a14:backgroundMark x1="66725" y1="19798" x2="66725" y2="19798"/>
                        <a14:backgroundMark x1="67017" y1="14747" x2="67017" y2="14747"/>
                        <a14:backgroundMark x1="66316" y1="12525" x2="66316" y2="12525"/>
                        <a14:backgroundMark x1="80444" y1="12323" x2="80444" y2="12323"/>
                        <a14:backgroundMark x1="78984" y1="19192" x2="78984" y2="19192"/>
                        <a14:backgroundMark x1="82545" y1="22020" x2="82545" y2="22020"/>
                        <a14:backgroundMark x1="84180" y1="19192" x2="84180" y2="19192"/>
                        <a14:backgroundMark x1="84005" y1="13737" x2="84005" y2="13737"/>
                        <a14:backgroundMark x1="85231" y1="13131" x2="85231" y2="13131"/>
                        <a14:backgroundMark x1="86865" y1="17374" x2="86865" y2="17374"/>
                        <a14:backgroundMark x1="88675" y1="21818" x2="88675" y2="21818"/>
                        <a14:backgroundMark x1="88792" y1="28687" x2="88792" y2="28687"/>
                        <a14:backgroundMark x1="86281" y1="22424" x2="86281" y2="22424"/>
                        <a14:backgroundMark x1="86398" y1="26263" x2="86398" y2="26263"/>
                        <a14:backgroundMark x1="90368" y1="35152" x2="90368" y2="35152"/>
                        <a14:backgroundMark x1="89959" y1="26465" x2="89959" y2="26465"/>
                        <a14:backgroundMark x1="90718" y1="29697" x2="90718" y2="29697"/>
                        <a14:backgroundMark x1="88675" y1="40606" x2="88675" y2="40606"/>
                        <a14:backgroundMark x1="86865" y1="36970" x2="86865" y2="36970"/>
                        <a14:backgroundMark x1="85114" y1="31919" x2="85114" y2="31919"/>
                        <a14:backgroundMark x1="83187" y1="27879" x2="83187" y2="27879"/>
                        <a14:backgroundMark x1="79043" y1="26465" x2="79043" y2="26465"/>
                        <a14:backgroundMark x1="73380" y1="26465" x2="73380" y2="26465"/>
                        <a14:backgroundMark x1="68651" y1="26869" x2="68651" y2="26869"/>
                        <a14:backgroundMark x1="68768" y1="22424" x2="68768" y2="22424"/>
                        <a14:backgroundMark x1="63514" y1="19192" x2="63514" y2="19192"/>
                        <a14:backgroundMark x1="64799" y1="21818" x2="64799" y2="21818"/>
                        <a14:backgroundMark x1="61529" y1="26263" x2="61529" y2="26263"/>
                        <a14:backgroundMark x1="62989" y1="28687" x2="62989" y2="28687"/>
                        <a14:backgroundMark x1="60887" y1="34747" x2="60887" y2="34747"/>
                        <a14:backgroundMark x1="60304" y1="29697" x2="60304" y2="29697"/>
                        <a14:backgroundMark x1="66025" y1="30303" x2="66025" y2="30303"/>
                        <a14:backgroundMark x1="63923" y1="34747" x2="63923" y2="34747"/>
                        <a14:backgroundMark x1="64799" y1="26263" x2="64799" y2="26263"/>
                        <a14:backgroundMark x1="62055" y1="40202" x2="62055" y2="40202"/>
                        <a14:backgroundMark x1="62347" y1="22424" x2="62347" y2="22424"/>
                        <a14:backgroundMark x1="66667" y1="50303" x2="66667" y2="50303"/>
                        <a14:backgroundMark x1="61705" y1="44444" x2="61705" y2="44444"/>
                        <a14:backgroundMark x1="66492" y1="44646" x2="66492" y2="44646"/>
                        <a14:backgroundMark x1="67601" y1="43434" x2="67601" y2="43434"/>
                        <a14:backgroundMark x1="64565" y1="52323" x2="64565" y2="52323"/>
                        <a14:backgroundMark x1="78576" y1="58384" x2="78576" y2="58384"/>
                        <a14:backgroundMark x1="78517" y1="53333" x2="78517" y2="53333"/>
                        <a14:backgroundMark x1="78576" y1="47879" x2="78576" y2="47879"/>
                        <a14:backgroundMark x1="79335" y1="43434" x2="79335" y2="43434"/>
                        <a14:backgroundMark x1="76124" y1="36162" x2="76124" y2="36162"/>
                        <a14:backgroundMark x1="76182" y1="33131" x2="76182" y2="33131"/>
                        <a14:backgroundMark x1="82720" y1="43030" x2="82720" y2="43030"/>
                        <a14:backgroundMark x1="85289" y1="49697" x2="85289" y2="49697"/>
                        <a14:backgroundMark x1="85639" y1="40808" x2="85639" y2="40808"/>
                        <a14:backgroundMark x1="88616" y1="45859" x2="88616" y2="45859"/>
                        <a14:backgroundMark x1="87157" y1="50707" x2="87157" y2="50707"/>
                        <a14:backgroundMark x1="86748" y1="56970" x2="86748" y2="56970"/>
                        <a14:backgroundMark x1="82370" y1="60000" x2="82370" y2="60000"/>
                        <a14:backgroundMark x1="80502" y1="61414" x2="80502" y2="61414"/>
                        <a14:backgroundMark x1="78867" y1="63030" x2="78867" y2="63030"/>
                        <a14:backgroundMark x1="79685" y1="65051" x2="79685" y2="65051"/>
                        <a14:backgroundMark x1="80736" y1="64040" x2="80736" y2="64040"/>
                        <a14:backgroundMark x1="81611" y1="63434" x2="81611" y2="63434"/>
                        <a14:backgroundMark x1="83012" y1="62424" x2="83012" y2="62424"/>
                        <a14:backgroundMark x1="83830" y1="61818" x2="83830" y2="61818"/>
                        <a14:backgroundMark x1="77758" y1="66667" x2="77758" y2="66667"/>
                        <a14:backgroundMark x1="78342" y1="66667" x2="78342" y2="66667"/>
                        <a14:backgroundMark x1="76766" y1="67475" x2="76766" y2="67475"/>
                        <a14:backgroundMark x1="73614" y1="44444" x2="73614" y2="44444"/>
                        <a14:backgroundMark x1="73905" y1="49697" x2="73905" y2="49697"/>
                        <a14:backgroundMark x1="73088" y1="53535" x2="73088" y2="53535"/>
                        <a14:backgroundMark x1="73905" y1="58586" x2="73905" y2="58586"/>
                        <a14:backgroundMark x1="72154" y1="62828" x2="72154" y2="62828"/>
                        <a14:backgroundMark x1="70403" y1="64646" x2="70403" y2="64646"/>
                        <a14:backgroundMark x1="71278" y1="64646" x2="71278" y2="64646"/>
                        <a14:backgroundMark x1="72913" y1="65859" x2="72913" y2="65859"/>
                        <a14:backgroundMark x1="73847" y1="67273" x2="73847" y2="67273"/>
                        <a14:backgroundMark x1="68943" y1="63030" x2="68943" y2="63030"/>
                        <a14:backgroundMark x1="65090" y1="56768" x2="65090" y2="56768"/>
                        <a14:backgroundMark x1="76941" y1="31313" x2="76941" y2="31313"/>
                      </a14:backgroundRemoval>
                    </a14:imgEffect>
                  </a14:imgLayer>
                </a14:imgProps>
              </a:ext>
            </a:extLst>
          </a:blip>
          <a:srcRect l="55548"/>
          <a:stretch/>
        </p:blipFill>
        <p:spPr>
          <a:xfrm>
            <a:off x="1492058" y="3399046"/>
            <a:ext cx="2957851" cy="192280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564105" y="3095981"/>
            <a:ext cx="2973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Closed Flux-Tube </a:t>
            </a:r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err="1">
                <a:solidFill>
                  <a:srgbClr val="FF0000"/>
                </a:solidFill>
              </a:rPr>
              <a:t>Torelon</a:t>
            </a:r>
            <a:r>
              <a:rPr lang="en-US" b="1" dirty="0">
                <a:solidFill>
                  <a:srgbClr val="FF0000"/>
                </a:solidFill>
              </a:rPr>
              <a:t>)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049192" y="4920335"/>
            <a:ext cx="1843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FF"/>
                </a:solidFill>
              </a:rPr>
              <a:t>[</a:t>
            </a:r>
            <a:r>
              <a:rPr lang="en-GB" dirty="0" err="1" smtClean="0">
                <a:solidFill>
                  <a:srgbClr val="FF00FF"/>
                </a:solidFill>
              </a:rPr>
              <a:t>Teper</a:t>
            </a:r>
            <a:r>
              <a:rPr lang="en-GB" dirty="0" smtClean="0">
                <a:solidFill>
                  <a:srgbClr val="FF00FF"/>
                </a:solidFill>
              </a:rPr>
              <a:t>, Barak, AA]</a:t>
            </a:r>
            <a:endParaRPr lang="en-GB" dirty="0">
              <a:solidFill>
                <a:srgbClr val="FF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700407" y="4322893"/>
                <a:ext cx="2071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407" y="4322893"/>
                <a:ext cx="207108" cy="276999"/>
              </a:xfrm>
              <a:prstGeom prst="rect">
                <a:avLst/>
              </a:prstGeom>
              <a:blipFill>
                <a:blip r:embed="rId5"/>
                <a:stretch>
                  <a:fillRect l="-29412" r="-20588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24" b="98990" l="292" r="42499">
                        <a14:backgroundMark x1="15587" y1="54747" x2="15587" y2="54747"/>
                        <a14:backgroundMark x1="18039" y1="50303" x2="18039" y2="50303"/>
                        <a14:backgroundMark x1="20607" y1="45051" x2="20607" y2="45051"/>
                        <a14:backgroundMark x1="22534" y1="41616" x2="22534" y2="41616"/>
                        <a14:backgroundMark x1="24985" y1="37374" x2="24985" y2="37374"/>
                        <a14:backgroundMark x1="26912" y1="34343" x2="26912" y2="34343"/>
                        <a14:backgroundMark x1="28897" y1="30505" x2="28897" y2="30505"/>
                        <a14:backgroundMark x1="14011" y1="44040" x2="14011" y2="44040"/>
                        <a14:backgroundMark x1="16696" y1="40404" x2="16696" y2="40404"/>
                        <a14:backgroundMark x1="18797" y1="36768" x2="18797" y2="36768"/>
                        <a14:backgroundMark x1="20957" y1="33333" x2="20957" y2="33333"/>
                        <a14:backgroundMark x1="23234" y1="28889" x2="23234" y2="28889"/>
                        <a14:backgroundMark x1="24985" y1="26061" x2="24985" y2="26061"/>
                        <a14:backgroundMark x1="26970" y1="23232" x2="26970" y2="23232"/>
                        <a14:backgroundMark x1="24518" y1="17980" x2="24518" y2="17980"/>
                        <a14:backgroundMark x1="22417" y1="15152" x2="22417" y2="15152"/>
                        <a14:backgroundMark x1="20607" y1="17576" x2="20607" y2="17576"/>
                      </a14:backgroundRemoval>
                    </a14:imgEffect>
                  </a14:imgLayer>
                </a14:imgProps>
              </a:ext>
            </a:extLst>
          </a:blip>
          <a:srcRect r="56527"/>
          <a:stretch/>
        </p:blipFill>
        <p:spPr>
          <a:xfrm>
            <a:off x="7947575" y="3329967"/>
            <a:ext cx="2746936" cy="18258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344008" y="4360447"/>
                <a:ext cx="1849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4008" y="4360447"/>
                <a:ext cx="184922" cy="276999"/>
              </a:xfrm>
              <a:prstGeom prst="rect">
                <a:avLst/>
              </a:prstGeom>
              <a:blipFill>
                <a:blip r:embed="rId7"/>
                <a:stretch>
                  <a:fillRect l="-33333" r="-26667" b="-2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9978502" y="3365398"/>
                <a:ext cx="1849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8502" y="3365398"/>
                <a:ext cx="184922" cy="276999"/>
              </a:xfrm>
              <a:prstGeom prst="rect">
                <a:avLst/>
              </a:prstGeom>
              <a:blipFill>
                <a:blip r:embed="rId8"/>
                <a:stretch>
                  <a:fillRect l="-33333" r="-40000" b="-2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7882091" y="4925643"/>
            <a:ext cx="3985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FF"/>
                </a:solidFill>
              </a:rPr>
              <a:t>[</a:t>
            </a:r>
            <a:r>
              <a:rPr lang="en-GB" dirty="0" err="1" smtClean="0">
                <a:solidFill>
                  <a:srgbClr val="FF00FF"/>
                </a:solidFill>
              </a:rPr>
              <a:t>Caselle</a:t>
            </a:r>
            <a:r>
              <a:rPr lang="en-GB" dirty="0">
                <a:solidFill>
                  <a:srgbClr val="FF00FF"/>
                </a:solidFill>
              </a:rPr>
              <a:t>, </a:t>
            </a:r>
            <a:r>
              <a:rPr lang="en-GB" dirty="0" err="1">
                <a:solidFill>
                  <a:srgbClr val="FF00FF"/>
                </a:solidFill>
              </a:rPr>
              <a:t>Bicudo</a:t>
            </a:r>
            <a:r>
              <a:rPr lang="en-GB" dirty="0">
                <a:solidFill>
                  <a:srgbClr val="FF00FF"/>
                </a:solidFill>
              </a:rPr>
              <a:t>, </a:t>
            </a:r>
            <a:r>
              <a:rPr lang="en-GB" dirty="0" smtClean="0">
                <a:solidFill>
                  <a:srgbClr val="FF00FF"/>
                </a:solidFill>
              </a:rPr>
              <a:t>Brandt, </a:t>
            </a:r>
            <a:r>
              <a:rPr lang="en-GB" dirty="0" err="1" smtClean="0">
                <a:solidFill>
                  <a:srgbClr val="FF00FF"/>
                </a:solidFill>
              </a:rPr>
              <a:t>Kuti</a:t>
            </a:r>
            <a:r>
              <a:rPr lang="en-GB" dirty="0" smtClean="0">
                <a:solidFill>
                  <a:srgbClr val="FF00FF"/>
                </a:solidFill>
              </a:rPr>
              <a:t>, AA]</a:t>
            </a:r>
            <a:endParaRPr lang="en-GB" dirty="0">
              <a:solidFill>
                <a:srgbClr val="FF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9260046" y="3844598"/>
                <a:ext cx="2071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0046" y="3844598"/>
                <a:ext cx="207108" cy="276999"/>
              </a:xfrm>
              <a:prstGeom prst="rect">
                <a:avLst/>
              </a:prstGeom>
              <a:blipFill>
                <a:blip r:embed="rId9"/>
                <a:stretch>
                  <a:fillRect l="-26471" r="-23529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8579653" y="3115663"/>
            <a:ext cx="174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Open </a:t>
            </a:r>
            <a:r>
              <a:rPr lang="en-US" b="1" dirty="0">
                <a:solidFill>
                  <a:srgbClr val="FF0000"/>
                </a:solidFill>
              </a:rPr>
              <a:t>Flux-Tube </a:t>
            </a:r>
          </a:p>
        </p:txBody>
      </p:sp>
      <p:sp>
        <p:nvSpPr>
          <p:cNvPr id="35" name="Left-Right Arrow 34"/>
          <p:cNvSpPr/>
          <p:nvPr/>
        </p:nvSpPr>
        <p:spPr>
          <a:xfrm>
            <a:off x="4601588" y="3977726"/>
            <a:ext cx="2988824" cy="31326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1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rgbClr val="0000FF"/>
                </a:solidFill>
              </a:rPr>
              <a:t>Climbing the Large−𝑁 steep</a:t>
            </a:r>
            <a:endParaRPr lang="en-US" sz="36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/>
              <p:cNvSpPr txBox="1">
                <a:spLocks/>
              </p:cNvSpPr>
              <p:nvPr/>
            </p:nvSpPr>
            <p:spPr>
              <a:xfrm>
                <a:off x="838200" y="1378370"/>
                <a:ext cx="8222979" cy="48153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Pure gauge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GB" dirty="0"/>
                  <a:t> phenomena are also present on </a:t>
                </a:r>
                <a:r>
                  <a:rPr lang="en-GB" dirty="0" smtClean="0"/>
                  <a:t>flux-tube investigations</a:t>
                </a:r>
                <a:endParaRPr lang="en-GB" dirty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 err="1" smtClean="0"/>
                  <a:t>Glueball</a:t>
                </a:r>
                <a:r>
                  <a:rPr lang="en-GB" dirty="0" smtClean="0"/>
                  <a:t> – Flux-tube mixing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 </a:t>
                </a:r>
                <a:r>
                  <a:rPr lang="en-GB" dirty="0"/>
                  <a:t>low-energy eﬀective string theoretical </a:t>
                </a:r>
                <a:r>
                  <a:rPr lang="en-GB" dirty="0" smtClean="0"/>
                  <a:t>description</a:t>
                </a:r>
                <a:r>
                  <a:rPr lang="en-GB" dirty="0"/>
                  <a:t>:</a:t>
                </a:r>
                <a:endParaRPr lang="en-GB" dirty="0" smtClean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Cannot capture pure gauge phenomena…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How about moving to the large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 smtClean="0"/>
                  <a:t> limit?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Hence, we investigate the spectrum of closed flux-tubes in the Large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 smtClean="0"/>
                  <a:t> limit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What do we know so far: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</p:txBody>
          </p:sp>
        </mc:Choice>
        <mc:Fallback xmlns="">
          <p:sp>
            <p:nvSpPr>
              <p:cNvPr id="1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78370"/>
                <a:ext cx="8222979" cy="4815320"/>
              </a:xfrm>
              <a:prstGeom prst="rect">
                <a:avLst/>
              </a:prstGeom>
              <a:blipFill>
                <a:blip r:embed="rId2"/>
                <a:stretch>
                  <a:fillRect l="-1039" t="-1772" r="-1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7083423"/>
                  </p:ext>
                </p:extLst>
              </p:nvPr>
            </p:nvGraphicFramePr>
            <p:xfrm>
              <a:off x="1127539" y="4864282"/>
              <a:ext cx="9238974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358431872"/>
                        </a:ext>
                      </a:extLst>
                    </a:gridCol>
                    <a:gridCol w="2505765">
                      <a:extLst>
                        <a:ext uri="{9D8B030D-6E8A-4147-A177-3AD203B41FA5}">
                          <a16:colId xmlns:a16="http://schemas.microsoft.com/office/drawing/2014/main" val="3619763958"/>
                        </a:ext>
                      </a:extLst>
                    </a:gridCol>
                    <a:gridCol w="2494722">
                      <a:extLst>
                        <a:ext uri="{9D8B030D-6E8A-4147-A177-3AD203B41FA5}">
                          <a16:colId xmlns:a16="http://schemas.microsoft.com/office/drawing/2014/main" val="4235765701"/>
                        </a:ext>
                      </a:extLst>
                    </a:gridCol>
                    <a:gridCol w="2206487">
                      <a:extLst>
                        <a:ext uri="{9D8B030D-6E8A-4147-A177-3AD203B41FA5}">
                          <a16:colId xmlns:a16="http://schemas.microsoft.com/office/drawing/2014/main" val="195251140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Closed Flux-tube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Gauge Group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Open Flux-tube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Gauge Group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9413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arXiv:1007.4720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(3), 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(5)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arXiv:hep-lat</a:t>
                          </a:r>
                          <a:r>
                            <a:rPr lang="en-GB" dirty="0" smtClean="0"/>
                            <a:t>/9608019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312146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arXiv:1702.03717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(2−12)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arXiv:2105.12159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5380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arXiv:2112.1121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(3), 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(4), </m:t>
                                </m:r>
                                <m:r>
                                  <a:rPr lang="en-GB" i="1" baseline="0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baseline="0" dirty="0" smtClean="0">
                                    <a:latin typeface="Cambria Math" panose="02040503050406030204" pitchFamily="18" charset="0"/>
                                  </a:rPr>
                                  <m:t>(6)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arXiv:2303.15152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1219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arXiv:2205.03642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(3), 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(4), </m:t>
                                </m:r>
                                <m:r>
                                  <a:rPr lang="en-GB" i="1" baseline="0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baseline="0" dirty="0" smtClean="0">
                                    <a:latin typeface="Cambria Math" panose="02040503050406030204" pitchFamily="18" charset="0"/>
                                  </a:rPr>
                                  <m:t>(6)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err="1" smtClean="0">
                              <a:solidFill>
                                <a:schemeClr val="tx1"/>
                              </a:solidFill>
                            </a:rPr>
                            <a:t>arXiv:xxxx.xxxxx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GB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&gt;3)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EAEF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2619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7083423"/>
                  </p:ext>
                </p:extLst>
              </p:nvPr>
            </p:nvGraphicFramePr>
            <p:xfrm>
              <a:off x="1127539" y="4864282"/>
              <a:ext cx="9238974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358431872"/>
                        </a:ext>
                      </a:extLst>
                    </a:gridCol>
                    <a:gridCol w="2505765">
                      <a:extLst>
                        <a:ext uri="{9D8B030D-6E8A-4147-A177-3AD203B41FA5}">
                          <a16:colId xmlns:a16="http://schemas.microsoft.com/office/drawing/2014/main" val="3619763958"/>
                        </a:ext>
                      </a:extLst>
                    </a:gridCol>
                    <a:gridCol w="2494722">
                      <a:extLst>
                        <a:ext uri="{9D8B030D-6E8A-4147-A177-3AD203B41FA5}">
                          <a16:colId xmlns:a16="http://schemas.microsoft.com/office/drawing/2014/main" val="4235765701"/>
                        </a:ext>
                      </a:extLst>
                    </a:gridCol>
                    <a:gridCol w="2206487">
                      <a:extLst>
                        <a:ext uri="{9D8B030D-6E8A-4147-A177-3AD203B41FA5}">
                          <a16:colId xmlns:a16="http://schemas.microsoft.com/office/drawing/2014/main" val="195251140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Closed Flux-tube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Gauge Group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Open Flux-tube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Gauge Group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9413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arXiv:1007.4720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1509" t="-108197" r="-18880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arXiv:hep-lat</a:t>
                          </a:r>
                          <a:r>
                            <a:rPr lang="en-GB" dirty="0" smtClean="0"/>
                            <a:t>/9608019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337" t="-108197" r="-110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312146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arXiv:1702.03717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1509" t="-204839" r="-188808" b="-2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arXiv:2105.12159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337" t="-204839" r="-1105" b="-2193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5380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arXiv:2112.1121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1509" t="-309836" r="-188808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arXiv:2303.15152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337" t="-309836" r="-1105" b="-1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81219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arXiv:2205.03642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1509" t="-409836" r="-188808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err="1" smtClean="0">
                              <a:solidFill>
                                <a:schemeClr val="tx1"/>
                              </a:solidFill>
                            </a:rPr>
                            <a:t>arXiv:xxxx.xxxxx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337" t="-409836" r="-1105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26198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5565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rgbClr val="0000FF"/>
                </a:solidFill>
              </a:rPr>
              <a:t>Climbing the Large−𝑁 steep</a:t>
            </a:r>
            <a:endParaRPr lang="en-US" sz="36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/>
              <p:cNvSpPr txBox="1">
                <a:spLocks/>
              </p:cNvSpPr>
              <p:nvPr/>
            </p:nvSpPr>
            <p:spPr>
              <a:xfrm>
                <a:off x="838200" y="1378370"/>
                <a:ext cx="8222979" cy="481532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Pure gauge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𝑆𝑈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(3)</m:t>
                    </m:r>
                  </m:oMath>
                </a14:m>
                <a:r>
                  <a:rPr lang="en-GB" dirty="0"/>
                  <a:t> phenomena are also present on </a:t>
                </a:r>
                <a:r>
                  <a:rPr lang="en-GB" dirty="0" smtClean="0"/>
                  <a:t>flux-tube investigations</a:t>
                </a:r>
                <a:endParaRPr lang="en-GB" dirty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 err="1" smtClean="0"/>
                  <a:t>Glueball</a:t>
                </a:r>
                <a:r>
                  <a:rPr lang="en-GB" dirty="0" smtClean="0"/>
                  <a:t> – Flux-tube mixing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 </a:t>
                </a:r>
                <a:r>
                  <a:rPr lang="en-GB" dirty="0"/>
                  <a:t>low-energy eﬀective string theoretical </a:t>
                </a:r>
                <a:r>
                  <a:rPr lang="en-GB" dirty="0" smtClean="0"/>
                  <a:t>description</a:t>
                </a:r>
                <a:r>
                  <a:rPr lang="en-GB" dirty="0"/>
                  <a:t>:</a:t>
                </a:r>
                <a:endParaRPr lang="en-GB" dirty="0" smtClean="0"/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Cannot capture pure gauge phenomena…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How about moving to the large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 smtClean="0"/>
                  <a:t> limit?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Hence, we investigate the spectrum of closed flux-tubes in the Large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 smtClean="0"/>
                  <a:t> limit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What do we know so far: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</p:txBody>
          </p:sp>
        </mc:Choice>
        <mc:Fallback xmlns="">
          <p:sp>
            <p:nvSpPr>
              <p:cNvPr id="1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378370"/>
                <a:ext cx="8222979" cy="4815320"/>
              </a:xfrm>
              <a:prstGeom prst="rect">
                <a:avLst/>
              </a:prstGeom>
              <a:blipFill>
                <a:blip r:embed="rId2"/>
                <a:stretch>
                  <a:fillRect l="-1039" t="-1772" r="-1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2153896"/>
                  </p:ext>
                </p:extLst>
              </p:nvPr>
            </p:nvGraphicFramePr>
            <p:xfrm>
              <a:off x="1127539" y="4864282"/>
              <a:ext cx="9238974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358431872"/>
                        </a:ext>
                      </a:extLst>
                    </a:gridCol>
                    <a:gridCol w="2505765">
                      <a:extLst>
                        <a:ext uri="{9D8B030D-6E8A-4147-A177-3AD203B41FA5}">
                          <a16:colId xmlns:a16="http://schemas.microsoft.com/office/drawing/2014/main" val="3619763958"/>
                        </a:ext>
                      </a:extLst>
                    </a:gridCol>
                    <a:gridCol w="2494722">
                      <a:extLst>
                        <a:ext uri="{9D8B030D-6E8A-4147-A177-3AD203B41FA5}">
                          <a16:colId xmlns:a16="http://schemas.microsoft.com/office/drawing/2014/main" val="4235765701"/>
                        </a:ext>
                      </a:extLst>
                    </a:gridCol>
                    <a:gridCol w="2206487">
                      <a:extLst>
                        <a:ext uri="{9D8B030D-6E8A-4147-A177-3AD203B41FA5}">
                          <a16:colId xmlns:a16="http://schemas.microsoft.com/office/drawing/2014/main" val="195251140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Closed Flux-tube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Gauge Group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Open Flux-tube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Gauge Group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9413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arXiv:1007.4720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(3), 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(5)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arXiv:hep-lat</a:t>
                          </a:r>
                          <a:r>
                            <a:rPr lang="en-GB" dirty="0" smtClean="0"/>
                            <a:t>/9608019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312146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arXiv:1702.03717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(2−12)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arXiv:2105.12159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5380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arXiv:2112.1121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(3), 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(4), </m:t>
                                </m:r>
                                <m:r>
                                  <a:rPr lang="en-GB" i="1" baseline="0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baseline="0" dirty="0" smtClean="0">
                                    <a:latin typeface="Cambria Math" panose="02040503050406030204" pitchFamily="18" charset="0"/>
                                  </a:rPr>
                                  <m:t>(6)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arXiv:2303.15152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1219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arXiv:2205.03642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(3), 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(4), </m:t>
                                </m:r>
                                <m:r>
                                  <a:rPr lang="en-GB" i="1" baseline="0" dirty="0" smtClean="0"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baseline="0" dirty="0" smtClean="0">
                                    <a:latin typeface="Cambria Math" panose="02040503050406030204" pitchFamily="18" charset="0"/>
                                  </a:rPr>
                                  <m:t>(6)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err="1" smtClean="0">
                              <a:solidFill>
                                <a:schemeClr val="tx1"/>
                              </a:solidFill>
                            </a:rPr>
                            <a:t>arXiv:xxxx.xxxxx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𝑆𝑈</m:t>
                                </m:r>
                                <m:r>
                                  <a:rPr lang="en-GB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GB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&gt;3)</m:t>
                                </m:r>
                              </m:oMath>
                            </m:oMathPara>
                          </a14:m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2619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62153896"/>
                  </p:ext>
                </p:extLst>
              </p:nvPr>
            </p:nvGraphicFramePr>
            <p:xfrm>
              <a:off x="1127539" y="4864282"/>
              <a:ext cx="9238974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358431872"/>
                        </a:ext>
                      </a:extLst>
                    </a:gridCol>
                    <a:gridCol w="2505765">
                      <a:extLst>
                        <a:ext uri="{9D8B030D-6E8A-4147-A177-3AD203B41FA5}">
                          <a16:colId xmlns:a16="http://schemas.microsoft.com/office/drawing/2014/main" val="3619763958"/>
                        </a:ext>
                      </a:extLst>
                    </a:gridCol>
                    <a:gridCol w="2494722">
                      <a:extLst>
                        <a:ext uri="{9D8B030D-6E8A-4147-A177-3AD203B41FA5}">
                          <a16:colId xmlns:a16="http://schemas.microsoft.com/office/drawing/2014/main" val="4235765701"/>
                        </a:ext>
                      </a:extLst>
                    </a:gridCol>
                    <a:gridCol w="2206487">
                      <a:extLst>
                        <a:ext uri="{9D8B030D-6E8A-4147-A177-3AD203B41FA5}">
                          <a16:colId xmlns:a16="http://schemas.microsoft.com/office/drawing/2014/main" val="195251140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Closed Flux-tube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Gauge Group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Open Flux-tube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Gauge Group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9413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arXiv:1007.4720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1509" t="-108197" r="-18880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arXiv:hep-lat</a:t>
                          </a:r>
                          <a:r>
                            <a:rPr lang="en-GB" dirty="0" smtClean="0"/>
                            <a:t>/9608019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337" t="-108197" r="-1105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312146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arXiv:1702.03717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1509" t="-204839" r="-188808" b="-21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arXiv:2105.12159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337" t="-204839" r="-1105" b="-2193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5380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arXiv:2112.1121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1509" t="-309836" r="-188808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arXiv:2303.15152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337" t="-309836" r="-1105" b="-1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812195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dirty="0" smtClean="0">
                              <a:solidFill>
                                <a:schemeClr val="tx1"/>
                              </a:solidFill>
                              <a:cs typeface="Times New Roman" panose="02020603050405020304" pitchFamily="18" charset="0"/>
                            </a:rPr>
                            <a:t>arXiv:2205.03642</a:t>
                          </a:r>
                          <a:endParaRPr lang="en-GB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1509" t="-409836" r="-188808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b="0" dirty="0" err="1" smtClean="0">
                              <a:solidFill>
                                <a:schemeClr val="tx1"/>
                              </a:solidFill>
                            </a:rPr>
                            <a:t>arXiv:xxxx.xxxxx</a:t>
                          </a:r>
                          <a:endParaRPr lang="en-GB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FF0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19337" t="-409836" r="-1105" b="-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6626198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1904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>
            <a:spLocks noGrp="1"/>
          </p:cNvSpPr>
          <p:nvPr>
            <p:ph type="ctrTitle"/>
          </p:nvPr>
        </p:nvSpPr>
        <p:spPr>
          <a:xfrm>
            <a:off x="0" y="327232"/>
            <a:ext cx="12192000" cy="57807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The effective string theory of long strings</a:t>
            </a:r>
            <a:endParaRPr lang="en-US" sz="3600" b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588818" y="1234499"/>
                <a:ext cx="11353800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Universal properties of the QCD string studied extensively</a:t>
                </a:r>
                <a:r>
                  <a:rPr lang="en-GB" sz="2000" dirty="0" smtClean="0"/>
                  <a:t> </a:t>
                </a:r>
                <a:r>
                  <a:rPr lang="en-GB" sz="1800" dirty="0" smtClean="0">
                    <a:solidFill>
                      <a:srgbClr val="FF00FF"/>
                    </a:solidFill>
                  </a:rPr>
                  <a:t>[</a:t>
                </a:r>
                <a:r>
                  <a:rPr lang="en-GB" sz="1800" dirty="0" err="1" smtClean="0">
                    <a:solidFill>
                      <a:srgbClr val="FF00FF"/>
                    </a:solidFill>
                  </a:rPr>
                  <a:t>Dubovsky</a:t>
                </a:r>
                <a:r>
                  <a:rPr lang="en-GB" sz="1800" dirty="0" smtClean="0">
                    <a:solidFill>
                      <a:srgbClr val="FF00FF"/>
                    </a:solidFill>
                  </a:rPr>
                  <a:t>, </a:t>
                </a:r>
                <a:r>
                  <a:rPr lang="en-GB" sz="1800" dirty="0" err="1" smtClean="0">
                    <a:solidFill>
                      <a:srgbClr val="FF00FF"/>
                    </a:solidFill>
                  </a:rPr>
                  <a:t>Gorbenko</a:t>
                </a:r>
                <a:r>
                  <a:rPr lang="en-GB" sz="1800" dirty="0" smtClean="0">
                    <a:solidFill>
                      <a:srgbClr val="FF00FF"/>
                    </a:solidFill>
                  </a:rPr>
                  <a:t>, </a:t>
                </a:r>
                <a:r>
                  <a:rPr lang="en-GB" sz="1800" dirty="0" err="1" smtClean="0">
                    <a:solidFill>
                      <a:srgbClr val="FF00FF"/>
                    </a:solidFill>
                  </a:rPr>
                  <a:t>Aharony</a:t>
                </a:r>
                <a:r>
                  <a:rPr lang="en-GB" sz="1800" dirty="0" smtClean="0">
                    <a:solidFill>
                      <a:srgbClr val="FF00FF"/>
                    </a:solidFill>
                  </a:rPr>
                  <a:t>]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Re-parametrisation </a:t>
                </a:r>
                <a:r>
                  <a:rPr lang="en-GB" dirty="0"/>
                  <a:t>invariance 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GB" dirty="0"/>
                  <a:t>-dimensional target space </a:t>
                </a:r>
                <a:r>
                  <a:rPr lang="en-GB" dirty="0" err="1" smtClean="0"/>
                  <a:t>Poincaré</a:t>
                </a:r>
                <a:r>
                  <a:rPr lang="en-GB" dirty="0" smtClean="0"/>
                  <a:t> symmetry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First non-trivial </a:t>
                </a:r>
                <a:r>
                  <a:rPr lang="en-GB" dirty="0" err="1" smtClean="0"/>
                  <a:t>subleading</a:t>
                </a:r>
                <a:r>
                  <a:rPr lang="en-GB" dirty="0" smtClean="0"/>
                  <a:t> correction starts 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 smtClean="0"/>
                  <a:t> level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Hence, the perturbative perspectives of the theory are universally determined by </a:t>
                </a:r>
                <a:r>
                  <a:rPr lang="en-GB" dirty="0" err="1" smtClean="0"/>
                  <a:t>Nambu-Goto</a:t>
                </a:r>
                <a:r>
                  <a:rPr lang="en-GB" dirty="0" smtClean="0"/>
                  <a:t> action</a:t>
                </a:r>
              </a:p>
              <a:p>
                <a:pPr algn="l"/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818" y="1234499"/>
                <a:ext cx="11353800" cy="4351338"/>
              </a:xfrm>
              <a:prstGeom prst="rect">
                <a:avLst/>
              </a:prstGeom>
              <a:blipFill>
                <a:blip r:embed="rId4"/>
                <a:stretch>
                  <a:fillRect l="-752" t="-1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390736"/>
              </p:ext>
            </p:extLst>
          </p:nvPr>
        </p:nvGraphicFramePr>
        <p:xfrm>
          <a:off x="659335" y="2289928"/>
          <a:ext cx="6103590" cy="660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" name="Bitmap Image" r:id="rId5" imgW="9159120" imgH="990720" progId="Paint.Picture">
                  <p:embed/>
                </p:oleObj>
              </mc:Choice>
              <mc:Fallback>
                <p:oleObj name="Bitmap Image" r:id="rId5" imgW="9159120" imgH="990720" progId="Paint.Picture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9335" y="2289928"/>
                        <a:ext cx="6103590" cy="660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7112795" y="2142760"/>
            <a:ext cx="4726191" cy="902547"/>
            <a:chOff x="5329409" y="1550282"/>
            <a:chExt cx="6643383" cy="1268668"/>
          </a:xfrm>
        </p:grpSpPr>
        <p:grpSp>
          <p:nvGrpSpPr>
            <p:cNvPr id="8" name="Google Shape;167;p4"/>
            <p:cNvGrpSpPr/>
            <p:nvPr/>
          </p:nvGrpSpPr>
          <p:grpSpPr>
            <a:xfrm>
              <a:off x="8362895" y="1581846"/>
              <a:ext cx="3329233" cy="1190694"/>
              <a:chOff x="7705344" y="1475178"/>
              <a:chExt cx="4066032" cy="1595767"/>
            </a:xfrm>
          </p:grpSpPr>
          <p:sp>
            <p:nvSpPr>
              <p:cNvPr id="11" name="Google Shape;168;p4"/>
              <p:cNvSpPr/>
              <p:nvPr/>
            </p:nvSpPr>
            <p:spPr>
              <a:xfrm>
                <a:off x="7705344" y="2523690"/>
                <a:ext cx="3962400" cy="414635"/>
              </a:xfrm>
              <a:custGeom>
                <a:avLst/>
                <a:gdLst/>
                <a:ahLst/>
                <a:cxnLst/>
                <a:rect l="l" t="t" r="r" b="b"/>
                <a:pathLst>
                  <a:path w="3962400" h="414635" extrusionOk="0">
                    <a:moveTo>
                      <a:pt x="0" y="85398"/>
                    </a:moveTo>
                    <a:cubicBezTo>
                      <a:pt x="301752" y="64062"/>
                      <a:pt x="603504" y="42726"/>
                      <a:pt x="877824" y="97590"/>
                    </a:cubicBezTo>
                    <a:cubicBezTo>
                      <a:pt x="1152144" y="152454"/>
                      <a:pt x="1379728" y="410518"/>
                      <a:pt x="1645920" y="414582"/>
                    </a:cubicBezTo>
                    <a:cubicBezTo>
                      <a:pt x="1912112" y="418646"/>
                      <a:pt x="2210816" y="191062"/>
                      <a:pt x="2474976" y="121974"/>
                    </a:cubicBezTo>
                    <a:cubicBezTo>
                      <a:pt x="2739136" y="52886"/>
                      <a:pt x="2982976" y="-1978"/>
                      <a:pt x="3230880" y="54"/>
                    </a:cubicBezTo>
                    <a:cubicBezTo>
                      <a:pt x="3478784" y="2086"/>
                      <a:pt x="3720592" y="68126"/>
                      <a:pt x="3962400" y="134166"/>
                    </a:cubicBezTo>
                  </a:path>
                </a:pathLst>
              </a:custGeom>
              <a:noFill/>
              <a:ln w="444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R="0" lvl="0" rtl="0">
                  <a:spcBef>
                    <a:spcPts val="0"/>
                  </a:spcBef>
                  <a:spcAft>
                    <a:spcPts val="0"/>
                  </a:spcAft>
                </a:pPr>
                <a:endParaRPr sz="1800">
                  <a:solidFill>
                    <a:srgbClr val="0C015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2" name="Google Shape;169;p4"/>
              <p:cNvCxnSpPr/>
              <p:nvPr/>
            </p:nvCxnSpPr>
            <p:spPr>
              <a:xfrm>
                <a:off x="10812372" y="2509762"/>
                <a:ext cx="959004" cy="561183"/>
              </a:xfrm>
              <a:prstGeom prst="straightConnector1">
                <a:avLst/>
              </a:prstGeom>
              <a:noFill/>
              <a:ln w="317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cxnSp>
            <p:nvCxnSpPr>
              <p:cNvPr id="13" name="Google Shape;170;p4"/>
              <p:cNvCxnSpPr/>
              <p:nvPr/>
            </p:nvCxnSpPr>
            <p:spPr>
              <a:xfrm rot="10800000">
                <a:off x="10812372" y="1475178"/>
                <a:ext cx="0" cy="1048512"/>
              </a:xfrm>
              <a:prstGeom prst="straightConnector1">
                <a:avLst/>
              </a:prstGeom>
              <a:noFill/>
              <a:ln w="31750" cap="flat" cmpd="sng">
                <a:solidFill>
                  <a:schemeClr val="dk1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sp>
            <p:nvSpPr>
              <p:cNvPr id="14" name="Google Shape;171;p4"/>
              <p:cNvSpPr txBox="1"/>
              <p:nvPr/>
            </p:nvSpPr>
            <p:spPr>
              <a:xfrm>
                <a:off x="10952415" y="1585528"/>
                <a:ext cx="287643" cy="285912"/>
              </a:xfrm>
              <a:prstGeom prst="rect">
                <a:avLst/>
              </a:prstGeom>
              <a:blipFill rotWithShape="1">
                <a:blip r:embed="rId7">
                  <a:alphaModFix/>
                </a:blip>
                <a:stretch>
                  <a:fillRect l="-33331" t="-5713" r="-20510" b="-45710"/>
                </a:stretch>
              </a:blip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R="0" lvl="0" rtl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800">
                    <a:solidFill>
                      <a:srgbClr val="0C015F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 </a:t>
                </a:r>
                <a:endParaRPr>
                  <a:solidFill>
                    <a:srgbClr val="0C015F"/>
                  </a:solidFill>
                </a:endParaRPr>
              </a:p>
            </p:txBody>
          </p:sp>
        </p:grpSp>
        <p:sp>
          <p:nvSpPr>
            <p:cNvPr id="9" name="Google Shape;172;p4"/>
            <p:cNvSpPr txBox="1"/>
            <p:nvPr/>
          </p:nvSpPr>
          <p:spPr>
            <a:xfrm>
              <a:off x="5903500" y="2233176"/>
              <a:ext cx="4791700" cy="371448"/>
            </a:xfrm>
            <a:prstGeom prst="rect">
              <a:avLst/>
            </a:prstGeom>
            <a:blipFill rotWithShape="1">
              <a:blip r:embed="rId8">
                <a:alphaModFix/>
              </a:blip>
              <a:stretch>
                <a:fillRect t="-6554" b="-26228"/>
              </a:stretch>
            </a:blip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R="0" lvl="0" rtl="0">
                <a:spcBef>
                  <a:spcPts val="0"/>
                </a:spcBef>
                <a:spcAft>
                  <a:spcPts val="0"/>
                </a:spcAft>
              </a:pPr>
              <a:r>
                <a:rPr lang="en-US" sz="1800">
                  <a:solidFill>
                    <a:srgbClr val="0C015F"/>
                  </a:solidFill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>
                <a:solidFill>
                  <a:srgbClr val="0C015F"/>
                </a:solidFill>
              </a:endParaRPr>
            </a:p>
          </p:txBody>
        </p:sp>
        <p:sp>
          <p:nvSpPr>
            <p:cNvPr id="10" name="Google Shape;155;p4"/>
            <p:cNvSpPr/>
            <p:nvPr/>
          </p:nvSpPr>
          <p:spPr>
            <a:xfrm>
              <a:off x="5329409" y="1550282"/>
              <a:ext cx="6643383" cy="1268668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alpha val="27843"/>
              </a:schemeClr>
            </a:solidFill>
            <a:ln w="12700" cap="flat" cmpd="sng">
              <a:solidFill>
                <a:srgbClr val="517E3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R="0" lvl="0" rtl="0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srgbClr val="0C015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3515" y="4348629"/>
            <a:ext cx="4184904" cy="5797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29626" y="4410214"/>
            <a:ext cx="2316670" cy="45661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869970" y="4497501"/>
            <a:ext cx="218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,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32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21779</TotalTime>
  <Words>1751</Words>
  <Application>Microsoft Office PowerPoint</Application>
  <PresentationFormat>Widescreen</PresentationFormat>
  <Paragraphs>508</Paragraphs>
  <Slides>44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Arial</vt:lpstr>
      <vt:lpstr>Calibri</vt:lpstr>
      <vt:lpstr>Calibri Light</vt:lpstr>
      <vt:lpstr>Cambria Math</vt:lpstr>
      <vt:lpstr>Times New Roman</vt:lpstr>
      <vt:lpstr>Office Theme</vt:lpstr>
      <vt:lpstr>Bitmap Image</vt:lpstr>
      <vt:lpstr>The QCD confining string and the world-sheet axion</vt:lpstr>
      <vt:lpstr>Are flux tubes strings?</vt:lpstr>
      <vt:lpstr>Are flux tubes strings?</vt:lpstr>
      <vt:lpstr>Are flux tubes strings?</vt:lpstr>
      <vt:lpstr>Are flux tubes strings?</vt:lpstr>
      <vt:lpstr>How to investigate</vt:lpstr>
      <vt:lpstr>Climbing the Large−𝑁 steep</vt:lpstr>
      <vt:lpstr>Climbing the Large−𝑁 steep</vt:lpstr>
      <vt:lpstr>The effective string theory of long strings</vt:lpstr>
      <vt:lpstr>The Goddard-Goldstone-Rebbi-Thorn spectrum for closed string</vt:lpstr>
      <vt:lpstr>The closed string expansion in 1/Rl_s^(-1)</vt:lpstr>
      <vt:lpstr>The Nambu-Goto spectrum for open strings</vt:lpstr>
      <vt:lpstr>The open string expansion in 1/Rl_s^(-1)</vt:lpstr>
      <vt:lpstr>The expansion in 1/Rl_s^(-1) - the D=2+1 closed flux tube case</vt:lpstr>
      <vt:lpstr>Closed flux tube spectrum from world-sheet scattering</vt:lpstr>
      <vt:lpstr>Closed flux tube spectrum from world-sheet scattering</vt:lpstr>
      <vt:lpstr>Closed flux tube spectrum from world-sheet scattering</vt:lpstr>
      <vt:lpstr>The Axionic String Ansatz (ASA)</vt:lpstr>
      <vt:lpstr>The Axionic String Ansatz (ASA)</vt:lpstr>
      <vt:lpstr>Extracting the spectrum of close flux tubes</vt:lpstr>
      <vt:lpstr>Extracting the spectrum of open flux tubes</vt:lpstr>
      <vt:lpstr>The Quantum Numbers of closed flux tubes</vt:lpstr>
      <vt:lpstr>The Quantum Numbers of open flux tubes</vt:lpstr>
      <vt:lpstr>Closed flux tube results: The absolute ground state  N_L=N_R=0</vt:lpstr>
      <vt:lpstr>Closed flux tube results: the GGRT state with  N_L=N_R=1 </vt:lpstr>
      <vt:lpstr>Closed flux tube results: the GGRT state with  N_L=N_R=1 </vt:lpstr>
      <vt:lpstr>Closed flux tube results: the GGRT state with  N_L=N_R=1 </vt:lpstr>
      <vt:lpstr>Closed flux tube results: the GGRT state with  N_L=N_R=1 </vt:lpstr>
      <vt:lpstr>Closed flux tube results: the GGRT state with  N_L=N_R=1 </vt:lpstr>
      <vt:lpstr>The Axionic States</vt:lpstr>
      <vt:lpstr>Closed flux tube results: the 0^(--)state and the axion</vt:lpstr>
      <vt:lpstr>PowerPoint Presentation</vt:lpstr>
      <vt:lpstr>PowerPoint Presentation</vt:lpstr>
      <vt:lpstr>Closed flux tube results: the 0^(++)states and the axion</vt:lpstr>
      <vt:lpstr>Closed flux tube results: J=1, q=1 ground, 1^st and 2^nd</vt:lpstr>
      <vt:lpstr>Closed flux tube results: 0^-, q=1 ground and first excitations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Outlook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Flux Tubes</dc:title>
  <dc:creator>Andreas Athenodorou</dc:creator>
  <cp:lastModifiedBy>Andreas Athenodorou</cp:lastModifiedBy>
  <cp:revision>1478</cp:revision>
  <dcterms:created xsi:type="dcterms:W3CDTF">2019-12-08T15:16:10Z</dcterms:created>
  <dcterms:modified xsi:type="dcterms:W3CDTF">2024-08-22T01:48:32Z</dcterms:modified>
</cp:coreProperties>
</file>