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89" r:id="rId3"/>
    <p:sldId id="277" r:id="rId4"/>
    <p:sldId id="274" r:id="rId5"/>
    <p:sldId id="281" r:id="rId6"/>
    <p:sldId id="282" r:id="rId7"/>
    <p:sldId id="284" r:id="rId8"/>
    <p:sldId id="287" r:id="rId9"/>
    <p:sldId id="286" r:id="rId10"/>
    <p:sldId id="264" r:id="rId11"/>
    <p:sldId id="4472" r:id="rId12"/>
    <p:sldId id="4473" r:id="rId13"/>
    <p:sldId id="4474" r:id="rId14"/>
    <p:sldId id="4470" r:id="rId15"/>
    <p:sldId id="276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Helvetica" pitchFamily="2" charset="0"/>
      <p:regular r:id="rId22"/>
      <p:bold r:id="rId23"/>
      <p:italic r:id="rId24"/>
      <p:boldItalic r:id="rId25"/>
    </p:embeddedFont>
    <p:embeddedFont>
      <p:font typeface="HelveticaNeue MediumCond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8E"/>
    <a:srgbClr val="100E18"/>
    <a:srgbClr val="CBE4F7"/>
    <a:srgbClr val="F15927"/>
    <a:srgbClr val="000000"/>
    <a:srgbClr val="34164A"/>
    <a:srgbClr val="31559F"/>
    <a:srgbClr val="0B74BB"/>
    <a:srgbClr val="2E338C"/>
    <a:srgbClr val="1D2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10" autoAdjust="0"/>
    <p:restoredTop sz="91942"/>
  </p:normalViewPr>
  <p:slideViewPr>
    <p:cSldViewPr snapToGrid="0" showGuides="1">
      <p:cViewPr varScale="1">
        <p:scale>
          <a:sx n="110" d="100"/>
          <a:sy n="110" d="100"/>
        </p:scale>
        <p:origin x="25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ar/folders/6k/zddsd_bx33s_jjg61z9zb0w80000gn/T/com.microsoft.Outlook/Outlook%20Temp/CERN%20SCOAP3%20Usage%20Data%20April%2023%5b6%5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>
                <a:solidFill>
                  <a:schemeClr val="bg1"/>
                </a:solidFill>
              </a:rPr>
              <a:t>Average number of downloads per title</a:t>
            </a:r>
            <a:r>
              <a:rPr lang="en-GB" sz="1800" baseline="0" dirty="0">
                <a:solidFill>
                  <a:schemeClr val="bg1"/>
                </a:solidFill>
              </a:rPr>
              <a:t> for books converted in OA by SCOAP3 (Publisher data + OAPEN), 1 publisher, 19 titles</a:t>
            </a:r>
            <a:endParaRPr lang="en-GB" sz="1800" dirty="0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'Usage data'!$B$44</c:f>
              <c:strCache>
                <c:ptCount val="1"/>
                <c:pt idx="0">
                  <c:v>Publication date before 2018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963-1F49-8B9B-9E2C5D3431D3}"/>
              </c:ext>
            </c:extLst>
          </c:dPt>
          <c:cat>
            <c:numRef>
              <c:f>'Usage data'!$C$43:$H$43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'Usage data'!$C$44:$H$44</c:f>
              <c:numCache>
                <c:formatCode>General</c:formatCode>
                <c:ptCount val="6"/>
                <c:pt idx="0">
                  <c:v>6.25</c:v>
                </c:pt>
                <c:pt idx="1">
                  <c:v>16.875</c:v>
                </c:pt>
                <c:pt idx="2">
                  <c:v>16.875</c:v>
                </c:pt>
                <c:pt idx="3">
                  <c:v>307.75</c:v>
                </c:pt>
                <c:pt idx="4">
                  <c:v>2043.25</c:v>
                </c:pt>
                <c:pt idx="5">
                  <c:v>2439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63-1F49-8B9B-9E2C5D3431D3}"/>
            </c:ext>
          </c:extLst>
        </c:ser>
        <c:ser>
          <c:idx val="1"/>
          <c:order val="1"/>
          <c:tx>
            <c:strRef>
              <c:f>'Usage data'!$B$45</c:f>
              <c:strCache>
                <c:ptCount val="1"/>
                <c:pt idx="0">
                  <c:v>Publication date in 2019 or 2020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963-1F49-8B9B-9E2C5D3431D3}"/>
              </c:ext>
            </c:extLst>
          </c:dPt>
          <c:cat>
            <c:numRef>
              <c:f>'Usage data'!$C$43:$H$43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'Usage data'!$C$45:$H$45</c:f>
              <c:numCache>
                <c:formatCode>General</c:formatCode>
                <c:ptCount val="6"/>
                <c:pt idx="0">
                  <c:v>0</c:v>
                </c:pt>
                <c:pt idx="1">
                  <c:v>0.66666666666666663</c:v>
                </c:pt>
                <c:pt idx="2">
                  <c:v>31</c:v>
                </c:pt>
                <c:pt idx="3">
                  <c:v>43.333333333333336</c:v>
                </c:pt>
                <c:pt idx="4">
                  <c:v>1095.3333333333333</c:v>
                </c:pt>
                <c:pt idx="5">
                  <c:v>1374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963-1F49-8B9B-9E2C5D3431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8549328"/>
        <c:axId val="1868498480"/>
      </c:barChart>
      <c:catAx>
        <c:axId val="186854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68498480"/>
        <c:crosses val="autoZero"/>
        <c:auto val="1"/>
        <c:lblAlgn val="ctr"/>
        <c:lblOffset val="100"/>
        <c:noMultiLvlLbl val="0"/>
      </c:catAx>
      <c:valAx>
        <c:axId val="186849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6854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/>
      </a:solidFill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AC433-5831-354D-90B0-6D58FCE8997F}" type="doc">
      <dgm:prSet loTypeId="urn:microsoft.com/office/officeart/2005/8/layout/hProcess11" loCatId="" qsTypeId="urn:microsoft.com/office/officeart/2005/8/quickstyle/simple1" qsCatId="simple" csTypeId="urn:microsoft.com/office/officeart/2005/8/colors/accent1_2" csCatId="accent1" phldr="1"/>
      <dgm:spPr/>
    </dgm:pt>
    <dgm:pt modelId="{B7D41FD9-5D88-5B4A-8811-4E24C8783CE8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2100" dirty="0">
              <a:solidFill>
                <a:schemeClr val="bg1"/>
              </a:solidFill>
              <a:latin typeface="PT Sans" panose="020B0503020203020204" pitchFamily="34" charset="77"/>
            </a:rPr>
            <a:t>Article submitted by CERN corresponding authors and collaborations* </a:t>
          </a:r>
        </a:p>
        <a:p>
          <a:pPr>
            <a:lnSpc>
              <a:spcPct val="90000"/>
            </a:lnSpc>
          </a:pPr>
          <a:endParaRPr lang="en-GB" sz="2200" dirty="0">
            <a:solidFill>
              <a:schemeClr val="bg1"/>
            </a:solidFill>
          </a:endParaRPr>
        </a:p>
      </dgm:t>
    </dgm:pt>
    <dgm:pt modelId="{0F2A45E4-ABE9-C442-8DC5-FB5397E92399}" type="parTrans" cxnId="{322D7C52-6EE0-6242-B3B0-9BBEA3007319}">
      <dgm:prSet/>
      <dgm:spPr/>
      <dgm:t>
        <a:bodyPr/>
        <a:lstStyle/>
        <a:p>
          <a:endParaRPr lang="en-GB"/>
        </a:p>
      </dgm:t>
    </dgm:pt>
    <dgm:pt modelId="{56DFDDDA-09FF-4343-B007-914C5780440F}" type="sibTrans" cxnId="{322D7C52-6EE0-6242-B3B0-9BBEA3007319}">
      <dgm:prSet/>
      <dgm:spPr/>
      <dgm:t>
        <a:bodyPr/>
        <a:lstStyle/>
        <a:p>
          <a:endParaRPr lang="en-GB"/>
        </a:p>
      </dgm:t>
    </dgm:pt>
    <dgm:pt modelId="{CD013831-A0D9-C94D-81AF-FD23097BF750}">
      <dgm:prSet phldrT="[Text]" custT="1"/>
      <dgm:spPr/>
      <dgm:t>
        <a:bodyPr/>
        <a:lstStyle/>
        <a:p>
          <a:pPr>
            <a:lnSpc>
              <a:spcPct val="90000"/>
            </a:lnSpc>
          </a:pPr>
          <a:endParaRPr lang="en-GB" sz="2400" dirty="0">
            <a:solidFill>
              <a:schemeClr val="bg1"/>
            </a:solidFill>
          </a:endParaRPr>
        </a:p>
        <a:p>
          <a:pPr>
            <a:lnSpc>
              <a:spcPct val="100000"/>
            </a:lnSpc>
          </a:pP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The publisher captures the article as being part of the agreement</a:t>
          </a:r>
        </a:p>
      </dgm:t>
    </dgm:pt>
    <dgm:pt modelId="{BF11410F-099B-DF4C-8C25-58B534A50FA9}" type="parTrans" cxnId="{ECDC9DA9-35F3-7C46-9C6A-DF470DB4685D}">
      <dgm:prSet/>
      <dgm:spPr/>
      <dgm:t>
        <a:bodyPr/>
        <a:lstStyle/>
        <a:p>
          <a:endParaRPr lang="en-GB"/>
        </a:p>
      </dgm:t>
    </dgm:pt>
    <dgm:pt modelId="{3A1E2974-BABA-154D-AD8B-45D8FC231A62}" type="sibTrans" cxnId="{ECDC9DA9-35F3-7C46-9C6A-DF470DB4685D}">
      <dgm:prSet/>
      <dgm:spPr/>
      <dgm:t>
        <a:bodyPr/>
        <a:lstStyle/>
        <a:p>
          <a:endParaRPr lang="en-GB"/>
        </a:p>
      </dgm:t>
    </dgm:pt>
    <dgm:pt modelId="{94B62CAD-638A-354E-AC12-F9496AA5001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CERN SIS validates eligibility</a:t>
          </a:r>
        </a:p>
        <a:p>
          <a:pPr>
            <a:lnSpc>
              <a:spcPct val="90000"/>
            </a:lnSpc>
          </a:pPr>
          <a:endParaRPr lang="en-GB" sz="2400" dirty="0">
            <a:solidFill>
              <a:schemeClr val="bg1"/>
            </a:solidFill>
          </a:endParaRPr>
        </a:p>
      </dgm:t>
    </dgm:pt>
    <dgm:pt modelId="{EE4546FF-17F0-4D48-B083-CF6BA2373B75}" type="parTrans" cxnId="{95330874-180E-0745-89AE-5E9A8B046B89}">
      <dgm:prSet/>
      <dgm:spPr/>
      <dgm:t>
        <a:bodyPr/>
        <a:lstStyle/>
        <a:p>
          <a:endParaRPr lang="en-GB"/>
        </a:p>
      </dgm:t>
    </dgm:pt>
    <dgm:pt modelId="{45F25ADF-EE24-B742-9996-3A5A1A4A5730}" type="sibTrans" cxnId="{95330874-180E-0745-89AE-5E9A8B046B89}">
      <dgm:prSet/>
      <dgm:spPr/>
      <dgm:t>
        <a:bodyPr/>
        <a:lstStyle/>
        <a:p>
          <a:endParaRPr lang="en-GB"/>
        </a:p>
      </dgm:t>
    </dgm:pt>
    <dgm:pt modelId="{1ACEA71E-8AFB-2645-97EA-5BA3BC36B0B5}" type="pres">
      <dgm:prSet presAssocID="{C16AC433-5831-354D-90B0-6D58FCE8997F}" presName="Name0" presStyleCnt="0">
        <dgm:presLayoutVars>
          <dgm:dir/>
          <dgm:resizeHandles val="exact"/>
        </dgm:presLayoutVars>
      </dgm:prSet>
      <dgm:spPr/>
    </dgm:pt>
    <dgm:pt modelId="{6D911923-B6A7-004B-A873-D069D779C106}" type="pres">
      <dgm:prSet presAssocID="{C16AC433-5831-354D-90B0-6D58FCE8997F}" presName="arrow" presStyleLbl="bgShp" presStyleIdx="0" presStyleCnt="1"/>
      <dgm:spPr>
        <a:solidFill>
          <a:schemeClr val="bg1"/>
        </a:solidFill>
      </dgm:spPr>
    </dgm:pt>
    <dgm:pt modelId="{2C14D0FE-4FD2-3D4A-BCDE-EC7009A20492}" type="pres">
      <dgm:prSet presAssocID="{C16AC433-5831-354D-90B0-6D58FCE8997F}" presName="points" presStyleCnt="0"/>
      <dgm:spPr/>
    </dgm:pt>
    <dgm:pt modelId="{C4D618E4-296A-3F42-9860-2588ACD98585}" type="pres">
      <dgm:prSet presAssocID="{B7D41FD9-5D88-5B4A-8811-4E24C8783CE8}" presName="compositeA" presStyleCnt="0"/>
      <dgm:spPr/>
    </dgm:pt>
    <dgm:pt modelId="{236F5D86-E909-C741-B9B7-DA3869449845}" type="pres">
      <dgm:prSet presAssocID="{B7D41FD9-5D88-5B4A-8811-4E24C8783CE8}" presName="textA" presStyleLbl="revTx" presStyleIdx="0" presStyleCnt="3" custScaleX="184988">
        <dgm:presLayoutVars>
          <dgm:bulletEnabled val="1"/>
        </dgm:presLayoutVars>
      </dgm:prSet>
      <dgm:spPr/>
    </dgm:pt>
    <dgm:pt modelId="{01914187-1C51-B642-9265-47EC35C50A8A}" type="pres">
      <dgm:prSet presAssocID="{B7D41FD9-5D88-5B4A-8811-4E24C8783CE8}" presName="circleA" presStyleLbl="node1" presStyleIdx="0" presStyleCnt="3"/>
      <dgm:spPr>
        <a:solidFill>
          <a:schemeClr val="bg1"/>
        </a:solidFill>
      </dgm:spPr>
    </dgm:pt>
    <dgm:pt modelId="{6AA98387-C1C1-D341-B922-EFF94EBFDC11}" type="pres">
      <dgm:prSet presAssocID="{B7D41FD9-5D88-5B4A-8811-4E24C8783CE8}" presName="spaceA" presStyleCnt="0"/>
      <dgm:spPr/>
    </dgm:pt>
    <dgm:pt modelId="{41898458-D37E-3A4E-ABCB-AA6977065E70}" type="pres">
      <dgm:prSet presAssocID="{56DFDDDA-09FF-4343-B007-914C5780440F}" presName="space" presStyleCnt="0"/>
      <dgm:spPr/>
    </dgm:pt>
    <dgm:pt modelId="{94A2F6A8-41D6-6642-838A-AA2689FED2EA}" type="pres">
      <dgm:prSet presAssocID="{CD013831-A0D9-C94D-81AF-FD23097BF750}" presName="compositeB" presStyleCnt="0"/>
      <dgm:spPr/>
    </dgm:pt>
    <dgm:pt modelId="{B13B580F-A943-1C44-97D0-F133C097F0A7}" type="pres">
      <dgm:prSet presAssocID="{CD013831-A0D9-C94D-81AF-FD23097BF750}" presName="textB" presStyleLbl="revTx" presStyleIdx="1" presStyleCnt="3" custScaleX="157503" custLinFactNeighborX="-915" custLinFactNeighborY="28180">
        <dgm:presLayoutVars>
          <dgm:bulletEnabled val="1"/>
        </dgm:presLayoutVars>
      </dgm:prSet>
      <dgm:spPr/>
    </dgm:pt>
    <dgm:pt modelId="{FEAAD76B-CD54-A54F-A174-FD23430756C9}" type="pres">
      <dgm:prSet presAssocID="{CD013831-A0D9-C94D-81AF-FD23097BF750}" presName="circleB" presStyleLbl="node1" presStyleIdx="1" presStyleCnt="3"/>
      <dgm:spPr>
        <a:solidFill>
          <a:schemeClr val="bg1"/>
        </a:solidFill>
      </dgm:spPr>
    </dgm:pt>
    <dgm:pt modelId="{D635C19A-0A78-0140-AD14-AC89EF4C0D5A}" type="pres">
      <dgm:prSet presAssocID="{CD013831-A0D9-C94D-81AF-FD23097BF750}" presName="spaceB" presStyleCnt="0"/>
      <dgm:spPr/>
    </dgm:pt>
    <dgm:pt modelId="{6480F0EB-09A4-C044-8F02-16FB8A573707}" type="pres">
      <dgm:prSet presAssocID="{3A1E2974-BABA-154D-AD8B-45D8FC231A62}" presName="space" presStyleCnt="0"/>
      <dgm:spPr/>
    </dgm:pt>
    <dgm:pt modelId="{3F325075-1DB9-2E47-B5A4-366268D390FE}" type="pres">
      <dgm:prSet presAssocID="{94B62CAD-638A-354E-AC12-F9496AA5001F}" presName="compositeA" presStyleCnt="0"/>
      <dgm:spPr/>
    </dgm:pt>
    <dgm:pt modelId="{147F6CA2-998A-B346-B6DC-59181F3016A4}" type="pres">
      <dgm:prSet presAssocID="{94B62CAD-638A-354E-AC12-F9496AA5001F}" presName="textA" presStyleLbl="revTx" presStyleIdx="2" presStyleCnt="3" custScaleX="158524">
        <dgm:presLayoutVars>
          <dgm:bulletEnabled val="1"/>
        </dgm:presLayoutVars>
      </dgm:prSet>
      <dgm:spPr/>
    </dgm:pt>
    <dgm:pt modelId="{E2EEBF93-19B1-6540-AAFC-8DF29DCE1FE8}" type="pres">
      <dgm:prSet presAssocID="{94B62CAD-638A-354E-AC12-F9496AA5001F}" presName="circleA" presStyleLbl="node1" presStyleIdx="2" presStyleCnt="3"/>
      <dgm:spPr>
        <a:solidFill>
          <a:schemeClr val="bg1"/>
        </a:solidFill>
      </dgm:spPr>
    </dgm:pt>
    <dgm:pt modelId="{E3E69C8E-0430-D54B-B6A1-FD124C32FD05}" type="pres">
      <dgm:prSet presAssocID="{94B62CAD-638A-354E-AC12-F9496AA5001F}" presName="spaceA" presStyleCnt="0"/>
      <dgm:spPr/>
    </dgm:pt>
  </dgm:ptLst>
  <dgm:cxnLst>
    <dgm:cxn modelId="{D974B51E-06F6-9E4A-902F-D79DD140CADC}" type="presOf" srcId="{C16AC433-5831-354D-90B0-6D58FCE8997F}" destId="{1ACEA71E-8AFB-2645-97EA-5BA3BC36B0B5}" srcOrd="0" destOrd="0" presId="urn:microsoft.com/office/officeart/2005/8/layout/hProcess11"/>
    <dgm:cxn modelId="{322D7C52-6EE0-6242-B3B0-9BBEA3007319}" srcId="{C16AC433-5831-354D-90B0-6D58FCE8997F}" destId="{B7D41FD9-5D88-5B4A-8811-4E24C8783CE8}" srcOrd="0" destOrd="0" parTransId="{0F2A45E4-ABE9-C442-8DC5-FB5397E92399}" sibTransId="{56DFDDDA-09FF-4343-B007-914C5780440F}"/>
    <dgm:cxn modelId="{95330874-180E-0745-89AE-5E9A8B046B89}" srcId="{C16AC433-5831-354D-90B0-6D58FCE8997F}" destId="{94B62CAD-638A-354E-AC12-F9496AA5001F}" srcOrd="2" destOrd="0" parTransId="{EE4546FF-17F0-4D48-B083-CF6BA2373B75}" sibTransId="{45F25ADF-EE24-B742-9996-3A5A1A4A5730}"/>
    <dgm:cxn modelId="{34591C79-837A-6B47-85CB-6B31207F5877}" type="presOf" srcId="{CD013831-A0D9-C94D-81AF-FD23097BF750}" destId="{B13B580F-A943-1C44-97D0-F133C097F0A7}" srcOrd="0" destOrd="0" presId="urn:microsoft.com/office/officeart/2005/8/layout/hProcess11"/>
    <dgm:cxn modelId="{ECDC9DA9-35F3-7C46-9C6A-DF470DB4685D}" srcId="{C16AC433-5831-354D-90B0-6D58FCE8997F}" destId="{CD013831-A0D9-C94D-81AF-FD23097BF750}" srcOrd="1" destOrd="0" parTransId="{BF11410F-099B-DF4C-8C25-58B534A50FA9}" sibTransId="{3A1E2974-BABA-154D-AD8B-45D8FC231A62}"/>
    <dgm:cxn modelId="{4D7092BA-29E5-C341-A811-5785F85C50C0}" type="presOf" srcId="{B7D41FD9-5D88-5B4A-8811-4E24C8783CE8}" destId="{236F5D86-E909-C741-B9B7-DA3869449845}" srcOrd="0" destOrd="0" presId="urn:microsoft.com/office/officeart/2005/8/layout/hProcess11"/>
    <dgm:cxn modelId="{A9FB69D1-EA47-9948-8E56-FC7F3CD8047B}" type="presOf" srcId="{94B62CAD-638A-354E-AC12-F9496AA5001F}" destId="{147F6CA2-998A-B346-B6DC-59181F3016A4}" srcOrd="0" destOrd="0" presId="urn:microsoft.com/office/officeart/2005/8/layout/hProcess11"/>
    <dgm:cxn modelId="{FE2A8C72-3D97-BE41-9576-65FD170AD02C}" type="presParOf" srcId="{1ACEA71E-8AFB-2645-97EA-5BA3BC36B0B5}" destId="{6D911923-B6A7-004B-A873-D069D779C106}" srcOrd="0" destOrd="0" presId="urn:microsoft.com/office/officeart/2005/8/layout/hProcess11"/>
    <dgm:cxn modelId="{D29462A9-FFBD-F543-AF70-8DB1922F4A13}" type="presParOf" srcId="{1ACEA71E-8AFB-2645-97EA-5BA3BC36B0B5}" destId="{2C14D0FE-4FD2-3D4A-BCDE-EC7009A20492}" srcOrd="1" destOrd="0" presId="urn:microsoft.com/office/officeart/2005/8/layout/hProcess11"/>
    <dgm:cxn modelId="{0B065614-AA45-B34D-89DA-30D8F3F5F4C5}" type="presParOf" srcId="{2C14D0FE-4FD2-3D4A-BCDE-EC7009A20492}" destId="{C4D618E4-296A-3F42-9860-2588ACD98585}" srcOrd="0" destOrd="0" presId="urn:microsoft.com/office/officeart/2005/8/layout/hProcess11"/>
    <dgm:cxn modelId="{6986F7CB-822C-364E-B883-9064198E4C88}" type="presParOf" srcId="{C4D618E4-296A-3F42-9860-2588ACD98585}" destId="{236F5D86-E909-C741-B9B7-DA3869449845}" srcOrd="0" destOrd="0" presId="urn:microsoft.com/office/officeart/2005/8/layout/hProcess11"/>
    <dgm:cxn modelId="{D25FA4A2-DE9E-CB44-B875-7CA40BA53CE3}" type="presParOf" srcId="{C4D618E4-296A-3F42-9860-2588ACD98585}" destId="{01914187-1C51-B642-9265-47EC35C50A8A}" srcOrd="1" destOrd="0" presId="urn:microsoft.com/office/officeart/2005/8/layout/hProcess11"/>
    <dgm:cxn modelId="{954321A3-53BC-874A-972F-02B5AFDFE407}" type="presParOf" srcId="{C4D618E4-296A-3F42-9860-2588ACD98585}" destId="{6AA98387-C1C1-D341-B922-EFF94EBFDC11}" srcOrd="2" destOrd="0" presId="urn:microsoft.com/office/officeart/2005/8/layout/hProcess11"/>
    <dgm:cxn modelId="{13951610-7BB7-354B-8D2E-670B4AF9F660}" type="presParOf" srcId="{2C14D0FE-4FD2-3D4A-BCDE-EC7009A20492}" destId="{41898458-D37E-3A4E-ABCB-AA6977065E70}" srcOrd="1" destOrd="0" presId="urn:microsoft.com/office/officeart/2005/8/layout/hProcess11"/>
    <dgm:cxn modelId="{1646672F-7330-914E-BB05-4C1438F2B88C}" type="presParOf" srcId="{2C14D0FE-4FD2-3D4A-BCDE-EC7009A20492}" destId="{94A2F6A8-41D6-6642-838A-AA2689FED2EA}" srcOrd="2" destOrd="0" presId="urn:microsoft.com/office/officeart/2005/8/layout/hProcess11"/>
    <dgm:cxn modelId="{06AECF81-1485-6345-B82D-7CBEB982E6D7}" type="presParOf" srcId="{94A2F6A8-41D6-6642-838A-AA2689FED2EA}" destId="{B13B580F-A943-1C44-97D0-F133C097F0A7}" srcOrd="0" destOrd="0" presId="urn:microsoft.com/office/officeart/2005/8/layout/hProcess11"/>
    <dgm:cxn modelId="{DFE93FEA-C16F-F842-8394-C45A58C41D22}" type="presParOf" srcId="{94A2F6A8-41D6-6642-838A-AA2689FED2EA}" destId="{FEAAD76B-CD54-A54F-A174-FD23430756C9}" srcOrd="1" destOrd="0" presId="urn:microsoft.com/office/officeart/2005/8/layout/hProcess11"/>
    <dgm:cxn modelId="{84D3E87B-A1DC-C442-B499-2F544A7B2DD7}" type="presParOf" srcId="{94A2F6A8-41D6-6642-838A-AA2689FED2EA}" destId="{D635C19A-0A78-0140-AD14-AC89EF4C0D5A}" srcOrd="2" destOrd="0" presId="urn:microsoft.com/office/officeart/2005/8/layout/hProcess11"/>
    <dgm:cxn modelId="{11A1188D-903D-EB4F-84F7-8D152C950BEC}" type="presParOf" srcId="{2C14D0FE-4FD2-3D4A-BCDE-EC7009A20492}" destId="{6480F0EB-09A4-C044-8F02-16FB8A573707}" srcOrd="3" destOrd="0" presId="urn:microsoft.com/office/officeart/2005/8/layout/hProcess11"/>
    <dgm:cxn modelId="{CC4E0D59-81B7-A941-8A6C-4A58C4D0073B}" type="presParOf" srcId="{2C14D0FE-4FD2-3D4A-BCDE-EC7009A20492}" destId="{3F325075-1DB9-2E47-B5A4-366268D390FE}" srcOrd="4" destOrd="0" presId="urn:microsoft.com/office/officeart/2005/8/layout/hProcess11"/>
    <dgm:cxn modelId="{00895F21-6F7C-2C42-9F01-6D70EB73B5D5}" type="presParOf" srcId="{3F325075-1DB9-2E47-B5A4-366268D390FE}" destId="{147F6CA2-998A-B346-B6DC-59181F3016A4}" srcOrd="0" destOrd="0" presId="urn:microsoft.com/office/officeart/2005/8/layout/hProcess11"/>
    <dgm:cxn modelId="{6ADFE7E8-7040-9B4F-BE8C-46C5F610D5B4}" type="presParOf" srcId="{3F325075-1DB9-2E47-B5A4-366268D390FE}" destId="{E2EEBF93-19B1-6540-AAFC-8DF29DCE1FE8}" srcOrd="1" destOrd="0" presId="urn:microsoft.com/office/officeart/2005/8/layout/hProcess11"/>
    <dgm:cxn modelId="{391D6B09-5EEC-D549-B7DD-DDA416601D32}" type="presParOf" srcId="{3F325075-1DB9-2E47-B5A4-366268D390FE}" destId="{E3E69C8E-0430-D54B-B6A1-FD124C32FD0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11923-B6A7-004B-A873-D069D779C106}">
      <dsp:nvSpPr>
        <dsp:cNvPr id="0" name=""/>
        <dsp:cNvSpPr/>
      </dsp:nvSpPr>
      <dsp:spPr>
        <a:xfrm>
          <a:off x="0" y="1390649"/>
          <a:ext cx="11658600" cy="1854200"/>
        </a:xfrm>
        <a:prstGeom prst="notched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F5D86-E909-C741-B9B7-DA3869449845}">
      <dsp:nvSpPr>
        <dsp:cNvPr id="0" name=""/>
        <dsp:cNvSpPr/>
      </dsp:nvSpPr>
      <dsp:spPr>
        <a:xfrm>
          <a:off x="3547" y="0"/>
          <a:ext cx="3795814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bg1"/>
              </a:solidFill>
              <a:latin typeface="PT Sans" panose="020B0503020203020204" pitchFamily="34" charset="77"/>
            </a:rPr>
            <a:t>Article submitted by CERN corresponding authors and collaborations*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>
            <a:solidFill>
              <a:schemeClr val="bg1"/>
            </a:solidFill>
          </a:endParaRPr>
        </a:p>
      </dsp:txBody>
      <dsp:txXfrm>
        <a:off x="3547" y="0"/>
        <a:ext cx="3795814" cy="1854200"/>
      </dsp:txXfrm>
    </dsp:sp>
    <dsp:sp modelId="{01914187-1C51-B642-9265-47EC35C50A8A}">
      <dsp:nvSpPr>
        <dsp:cNvPr id="0" name=""/>
        <dsp:cNvSpPr/>
      </dsp:nvSpPr>
      <dsp:spPr>
        <a:xfrm>
          <a:off x="1669680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B580F-A943-1C44-97D0-F133C097F0A7}">
      <dsp:nvSpPr>
        <dsp:cNvPr id="0" name=""/>
        <dsp:cNvSpPr/>
      </dsp:nvSpPr>
      <dsp:spPr>
        <a:xfrm>
          <a:off x="3883183" y="2781299"/>
          <a:ext cx="3231843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>
            <a:solidFill>
              <a:schemeClr val="bg1"/>
            </a:solidFill>
          </a:endParaRP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The publisher captures the article as being part of the agreement</a:t>
          </a:r>
        </a:p>
      </dsp:txBody>
      <dsp:txXfrm>
        <a:off x="3883183" y="2781299"/>
        <a:ext cx="3231843" cy="1854200"/>
      </dsp:txXfrm>
    </dsp:sp>
    <dsp:sp modelId="{FEAAD76B-CD54-A54F-A174-FD23430756C9}">
      <dsp:nvSpPr>
        <dsp:cNvPr id="0" name=""/>
        <dsp:cNvSpPr/>
      </dsp:nvSpPr>
      <dsp:spPr>
        <a:xfrm>
          <a:off x="5286105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6CA2-998A-B346-B6DC-59181F3016A4}">
      <dsp:nvSpPr>
        <dsp:cNvPr id="0" name=""/>
        <dsp:cNvSpPr/>
      </dsp:nvSpPr>
      <dsp:spPr>
        <a:xfrm>
          <a:off x="7236398" y="0"/>
          <a:ext cx="3252793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CERN SIS validates eligibility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>
            <a:solidFill>
              <a:schemeClr val="bg1"/>
            </a:solidFill>
          </a:endParaRPr>
        </a:p>
      </dsp:txBody>
      <dsp:txXfrm>
        <a:off x="7236398" y="0"/>
        <a:ext cx="3252793" cy="1854200"/>
      </dsp:txXfrm>
    </dsp:sp>
    <dsp:sp modelId="{E2EEBF93-19B1-6540-AAFC-8DF29DCE1FE8}">
      <dsp:nvSpPr>
        <dsp:cNvPr id="0" name=""/>
        <dsp:cNvSpPr/>
      </dsp:nvSpPr>
      <dsp:spPr>
        <a:xfrm>
          <a:off x="8631020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EAF81-1235-49B8-B898-0C89BDA521E1}" type="datetimeFigureOut">
              <a:rPr lang="en-IN" smtClean="0"/>
              <a:t>13/06/23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66A49-E7CB-4003-8FE1-0D5D2A9EA01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156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09162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43149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52241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7029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26473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65108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1289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86519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436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93873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6778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0480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86352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9933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7855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1361DEB3-A8E1-E389-BB32-0AB8C8EB86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35B958-2E80-0BE9-65B2-2DF7C2E096E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4925" y="2265363"/>
            <a:ext cx="5943600" cy="2022475"/>
          </a:xfrm>
        </p:spPr>
        <p:txBody>
          <a:bodyPr anchor="b">
            <a:normAutofit/>
          </a:bodyPr>
          <a:lstStyle>
            <a:lvl1pPr algn="l">
              <a:defRPr sz="5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Presentation title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3CEE2-B0A1-F7F4-6975-9A2E8F062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925" y="4436813"/>
            <a:ext cx="5943600" cy="1039313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rgbClr val="F1592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D606FA-7715-EB2D-B5A9-C87D3C28E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925" y="6102350"/>
            <a:ext cx="1981200" cy="268288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1DDC34-06D9-B8E5-777E-89D6952DA30C}"/>
              </a:ext>
            </a:extLst>
          </p:cNvPr>
          <p:cNvSpPr txBox="1"/>
          <p:nvPr userDrawn="1"/>
        </p:nvSpPr>
        <p:spPr>
          <a:xfrm>
            <a:off x="2281685" y="524464"/>
            <a:ext cx="2233304" cy="142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3A2C37-0E22-F3DA-E817-9B9ECAAC5FC4}"/>
              </a:ext>
            </a:extLst>
          </p:cNvPr>
          <p:cNvCxnSpPr>
            <a:cxnSpLocks/>
          </p:cNvCxnSpPr>
          <p:nvPr userDrawn="1"/>
        </p:nvCxnSpPr>
        <p:spPr>
          <a:xfrm>
            <a:off x="2049642" y="604494"/>
            <a:ext cx="0" cy="1136698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63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8225841-F365-8491-F917-52B10733C0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13CFDC2-2E1C-9FBF-1B20-6E5376E3832A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7E915-AB75-417E-A87F-B3809BBB5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AAA2-B092-0E5F-AE7F-56EC75F4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31AF0E-4EEF-6C4D-8B46-F31786E1709A}"/>
              </a:ext>
            </a:extLst>
          </p:cNvPr>
          <p:cNvSpPr/>
          <p:nvPr userDrawn="1"/>
        </p:nvSpPr>
        <p:spPr>
          <a:xfrm>
            <a:off x="157942" y="101600"/>
            <a:ext cx="1251757" cy="943200"/>
          </a:xfrm>
          <a:prstGeom prst="rect">
            <a:avLst/>
          </a:prstGeom>
          <a:solidFill>
            <a:srgbClr val="100E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3867E-2F1E-B104-23DB-DE7E9B48C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10" y="169334"/>
            <a:ext cx="9190568" cy="77893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Slide title – Calibri – 32 points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1E2436-F2FC-26CF-F904-32AAE200D2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 contrast="-100000"/>
          </a:blip>
          <a:stretch>
            <a:fillRect/>
          </a:stretch>
        </p:blipFill>
        <p:spPr>
          <a:xfrm>
            <a:off x="246063" y="6220709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D4C080-2C61-80F2-DF5C-A742A8DB0F2F}"/>
              </a:ext>
            </a:extLst>
          </p:cNvPr>
          <p:cNvSpPr txBox="1"/>
          <p:nvPr userDrawn="1"/>
        </p:nvSpPr>
        <p:spPr>
          <a:xfrm>
            <a:off x="718926" y="6171508"/>
            <a:ext cx="822661" cy="507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3062506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F3D5CE11-58EB-2890-2E8B-C9DA5133F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AB3EC9-6C52-4377-19E0-BFE8C1DE60AC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7E915-AB75-417E-A87F-B3809BBB5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AAA2-B092-0E5F-AE7F-56EC75F4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863A1-F9DF-4DC8-F711-44158E641D18}"/>
              </a:ext>
            </a:extLst>
          </p:cNvPr>
          <p:cNvSpPr/>
          <p:nvPr userDrawn="1"/>
        </p:nvSpPr>
        <p:spPr>
          <a:xfrm>
            <a:off x="157942" y="101600"/>
            <a:ext cx="1251757" cy="943200"/>
          </a:xfrm>
          <a:prstGeom prst="rect">
            <a:avLst/>
          </a:prstGeom>
          <a:solidFill>
            <a:srgbClr val="100E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3867E-2F1E-B104-23DB-DE7E9B48C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169334"/>
            <a:ext cx="9190568" cy="77893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Slide title – Calibri – 32 points</a:t>
            </a:r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723627-F08C-E1B1-4921-E1504FEFC3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063" y="6220709"/>
            <a:ext cx="495300" cy="39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2F2B7C-3F58-737D-04F6-EBA8B4F17AFC}"/>
              </a:ext>
            </a:extLst>
          </p:cNvPr>
          <p:cNvSpPr txBox="1"/>
          <p:nvPr userDrawn="1"/>
        </p:nvSpPr>
        <p:spPr>
          <a:xfrm>
            <a:off x="718926" y="617150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53814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right light in a dark room&#10;&#10;Description automatically generated with low confidence">
            <a:extLst>
              <a:ext uri="{FF2B5EF4-FFF2-40B4-BE49-F238E27FC236}">
                <a16:creationId xmlns:a16="http://schemas.microsoft.com/office/drawing/2014/main" id="{8D6EBF3E-F264-1889-C46B-501AA4E8EE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5801E3-CBDB-AF92-1D1F-5F1AB4D05258}"/>
              </a:ext>
            </a:extLst>
          </p:cNvPr>
          <p:cNvSpPr/>
          <p:nvPr userDrawn="1"/>
        </p:nvSpPr>
        <p:spPr>
          <a:xfrm>
            <a:off x="0" y="3352800"/>
            <a:ext cx="12192000" cy="3505200"/>
          </a:xfrm>
          <a:prstGeom prst="rect">
            <a:avLst/>
          </a:prstGeom>
          <a:gradFill flip="none" rotWithShape="1">
            <a:gsLst>
              <a:gs pos="0">
                <a:srgbClr val="111335"/>
              </a:gs>
              <a:gs pos="31000">
                <a:srgbClr val="2A2F83"/>
              </a:gs>
              <a:gs pos="89000">
                <a:srgbClr val="08074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81C379-6BE1-5BF6-7FCC-D93E06C71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81200" y="4254500"/>
            <a:ext cx="9944100" cy="939800"/>
          </a:xfrm>
        </p:spPr>
        <p:txBody>
          <a:bodyPr anchor="t">
            <a:noAutofit/>
          </a:bodyPr>
          <a:lstStyle>
            <a:lvl1pPr>
              <a:defRPr sz="5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Section breaker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6246B3-46FB-1E74-7663-8B8E71A26936}"/>
              </a:ext>
            </a:extLst>
          </p:cNvPr>
          <p:cNvSpPr/>
          <p:nvPr userDrawn="1"/>
        </p:nvSpPr>
        <p:spPr>
          <a:xfrm>
            <a:off x="0" y="3246918"/>
            <a:ext cx="12192000" cy="180655"/>
          </a:xfrm>
          <a:prstGeom prst="rect">
            <a:avLst/>
          </a:prstGeom>
          <a:gradFill flip="none" rotWithShape="1">
            <a:gsLst>
              <a:gs pos="0">
                <a:srgbClr val="000008"/>
              </a:gs>
              <a:gs pos="100000">
                <a:srgbClr val="080741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C323FBC-2298-014B-05B4-C0B0538005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4241800"/>
            <a:ext cx="1295400" cy="939800"/>
          </a:xfrm>
        </p:spPr>
        <p:txBody>
          <a:bodyPr/>
          <a:lstStyle>
            <a:lvl1pPr marL="0" indent="0">
              <a:buNone/>
              <a:defRPr sz="6000">
                <a:solidFill>
                  <a:srgbClr val="F1592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01.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48470A-AA49-A8CA-4A05-BC5D22BF0045}"/>
              </a:ext>
            </a:extLst>
          </p:cNvPr>
          <p:cNvSpPr txBox="1"/>
          <p:nvPr userDrawn="1"/>
        </p:nvSpPr>
        <p:spPr>
          <a:xfrm>
            <a:off x="2205035" y="486139"/>
            <a:ext cx="2233304" cy="142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361F09-0B27-DF87-C61C-978414DC0220}"/>
              </a:ext>
            </a:extLst>
          </p:cNvPr>
          <p:cNvCxnSpPr>
            <a:cxnSpLocks/>
          </p:cNvCxnSpPr>
          <p:nvPr userDrawn="1"/>
        </p:nvCxnSpPr>
        <p:spPr>
          <a:xfrm>
            <a:off x="1972992" y="566169"/>
            <a:ext cx="0" cy="1136698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6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0B6555-E5DB-A1CD-BC10-1ACE4F58F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733" y="169334"/>
            <a:ext cx="9190568" cy="77893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83DFF-27D8-B54B-5BFF-12F26D8C7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409700"/>
            <a:ext cx="11658599" cy="4635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54EE5F-A4F0-4AF4-C5FD-BB13A59670DA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2957E-378A-8BE0-5C82-5799C1C42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9537" y="6362700"/>
            <a:ext cx="40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rgbClr val="F15927"/>
                </a:solidFill>
              </a:defRPr>
            </a:lvl1pPr>
          </a:lstStyle>
          <a:p>
            <a:fld id="{84DB8561-BA91-4603-A550-B73AEE1D369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9929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4" orient="horz" pos="720" userDrawn="1">
          <p15:clr>
            <a:srgbClr val="F26B43"/>
          </p15:clr>
        </p15:guide>
        <p15:guide id="5" pos="168" userDrawn="1">
          <p15:clr>
            <a:srgbClr val="F26B43"/>
          </p15:clr>
        </p15:guide>
        <p15:guide id="6" orient="horz" pos="888" userDrawn="1">
          <p15:clr>
            <a:srgbClr val="F26B43"/>
          </p15:clr>
        </p15:guide>
        <p15:guide id="7" orient="horz" pos="4184" userDrawn="1">
          <p15:clr>
            <a:srgbClr val="F26B43"/>
          </p15:clr>
        </p15:guide>
        <p15:guide id="8" pos="7512" userDrawn="1">
          <p15:clr>
            <a:srgbClr val="F26B43"/>
          </p15:clr>
        </p15:guide>
        <p15:guide id="9" pos="1248" userDrawn="1">
          <p15:clr>
            <a:srgbClr val="F26B43"/>
          </p15:clr>
        </p15:guide>
        <p15:guide id="10" pos="6432" userDrawn="1">
          <p15:clr>
            <a:srgbClr val="F26B43"/>
          </p15:clr>
        </p15:guide>
        <p15:guide id="11" pos="6264" userDrawn="1">
          <p15:clr>
            <a:srgbClr val="F26B43"/>
          </p15:clr>
        </p15:guide>
        <p15:guide id="12" pos="1416" userDrawn="1">
          <p15:clr>
            <a:srgbClr val="F26B43"/>
          </p15:clr>
        </p15:guide>
        <p15:guide id="13" pos="2496" userDrawn="1">
          <p15:clr>
            <a:srgbClr val="F26B43"/>
          </p15:clr>
        </p15:guide>
        <p15:guide id="14" pos="2664" userDrawn="1">
          <p15:clr>
            <a:srgbClr val="F26B43"/>
          </p15:clr>
        </p15:guide>
        <p15:guide id="15" pos="5016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3912" userDrawn="1">
          <p15:clr>
            <a:srgbClr val="F26B43"/>
          </p15:clr>
        </p15:guide>
        <p15:guide id="18" pos="3768" userDrawn="1">
          <p15:clr>
            <a:srgbClr val="F26B43"/>
          </p15:clr>
        </p15:guide>
        <p15:guide id="19" orient="horz" pos="1992" userDrawn="1">
          <p15:clr>
            <a:srgbClr val="F26B43"/>
          </p15:clr>
        </p15:guide>
        <p15:guide id="20" orient="horz" pos="23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open-acces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ientific-info.cern/cern-author-guid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7181/CERN.QXNK.8L2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http://dx.doi.org/10.17181/CERN.RTIF.Z8BO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f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8.gi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8.gif"/><Relationship Id="rId17" Type="http://schemas.openxmlformats.org/officeDocument/2006/relationships/image" Target="../media/image29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7.png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EFA0-6E33-CE16-236A-E7F3B5BF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3266281"/>
            <a:ext cx="8355319" cy="858838"/>
          </a:xfrm>
        </p:spPr>
        <p:txBody>
          <a:bodyPr>
            <a:normAutofit fontScale="90000"/>
          </a:bodyPr>
          <a:lstStyle/>
          <a:p>
            <a:b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dirty="0"/>
              <a:t>Open access at CERN </a:t>
            </a:r>
            <a:br>
              <a:rPr lang="en-IN" dirty="0"/>
            </a:b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EF0F1-A9C6-B878-E83B-2BA3F1E424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4235587"/>
            <a:ext cx="5943600" cy="1039313"/>
          </a:xfrm>
        </p:spPr>
        <p:txBody>
          <a:bodyPr/>
          <a:lstStyle/>
          <a:p>
            <a:r>
              <a:rPr lang="en-IN" dirty="0"/>
              <a:t>Anne Gentil-Beccot CERN SIS-OS</a:t>
            </a:r>
          </a:p>
          <a:p>
            <a:endParaRPr lang="en-IN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32C081-93C0-F5C3-B0F7-A42D13E8BA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June, 14</a:t>
            </a:r>
            <a:r>
              <a:rPr lang="en-IN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 2023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BD9D31C-185F-6C3E-EFD5-A4BC86777456}"/>
              </a:ext>
            </a:extLst>
          </p:cNvPr>
          <p:cNvSpPr txBox="1">
            <a:spLocks/>
          </p:cNvSpPr>
          <p:nvPr/>
        </p:nvSpPr>
        <p:spPr>
          <a:xfrm>
            <a:off x="574924" y="5105444"/>
            <a:ext cx="5943600" cy="10393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 kern="1200">
                <a:solidFill>
                  <a:srgbClr val="F15927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11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049F0-7C51-76CA-EDF8-A8922F94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Open Access at CERN in 2022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9B48D-9838-B57D-E6B6-D5FAF244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10</a:t>
            </a:fld>
            <a:endParaRPr lang="en-IN" dirty="0"/>
          </a:p>
        </p:txBody>
      </p:sp>
      <p:pic>
        <p:nvPicPr>
          <p:cNvPr id="7" name="Picture 6" descr="A picture containing text, screenshot, circle, font&#10;&#10;Description automatically generated">
            <a:extLst>
              <a:ext uri="{FF2B5EF4-FFF2-40B4-BE49-F238E27FC236}">
                <a16:creationId xmlns:a16="http://schemas.microsoft.com/office/drawing/2014/main" id="{817B3982-0681-FD22-8424-92AD9EA39D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930" y="1159940"/>
            <a:ext cx="5516880" cy="512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98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245590" cy="778934"/>
          </a:xfrm>
        </p:spPr>
        <p:txBody>
          <a:bodyPr/>
          <a:lstStyle/>
          <a:p>
            <a:r>
              <a:rPr lang="en-US" sz="4000" dirty="0"/>
              <a:t>Open Access to monographs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11</a:t>
            </a:fld>
            <a:endParaRPr lang="en-IN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E77584-623B-CC13-A984-FB7FD856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82378"/>
            <a:ext cx="11658599" cy="4635500"/>
          </a:xfrm>
        </p:spPr>
        <p:txBody>
          <a:bodyPr>
            <a:normAutofit/>
          </a:bodyPr>
          <a:lstStyle/>
          <a:p>
            <a:r>
              <a:rPr lang="en-CH" sz="2800" dirty="0"/>
              <a:t>CERN supports CERN authors in publishing monographs in Open Access</a:t>
            </a:r>
          </a:p>
          <a:p>
            <a:pPr lvl="1"/>
            <a:r>
              <a:rPr lang="en-CH" sz="2800" dirty="0"/>
              <a:t>&gt;10 monographs already published in OA</a:t>
            </a:r>
          </a:p>
          <a:p>
            <a:pPr marL="457200" lvl="1" indent="0">
              <a:buNone/>
            </a:pPr>
            <a:endParaRPr lang="en-CH" sz="2800" dirty="0"/>
          </a:p>
          <a:p>
            <a:r>
              <a:rPr lang="en-CH" sz="2800" dirty="0"/>
              <a:t>During pilot phase, SCOAP3 for books is converting some 100 titles in OA, all titles available on the OAPEN platform. </a:t>
            </a:r>
          </a:p>
          <a:p>
            <a:r>
              <a:rPr lang="en-CH" sz="2800" dirty="0"/>
              <a:t>Next phase of SCOAP3 for Books (in preparation) will publish frontlist titles in Open Access  </a:t>
            </a:r>
          </a:p>
        </p:txBody>
      </p:sp>
    </p:spTree>
    <p:extLst>
      <p:ext uri="{BB962C8B-B14F-4D97-AF65-F5344CB8AC3E}">
        <p14:creationId xmlns:p14="http://schemas.microsoft.com/office/powerpoint/2010/main" val="292080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245590" cy="778934"/>
          </a:xfrm>
        </p:spPr>
        <p:txBody>
          <a:bodyPr/>
          <a:lstStyle/>
          <a:p>
            <a:r>
              <a:rPr lang="en-US" sz="4000" dirty="0"/>
              <a:t>OA to monographs, a usage explosion! 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12</a:t>
            </a:fld>
            <a:endParaRPr lang="en-IN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E77584-623B-CC13-A984-FB7FD856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82378"/>
            <a:ext cx="11658599" cy="4635500"/>
          </a:xfrm>
        </p:spPr>
        <p:txBody>
          <a:bodyPr>
            <a:normAutofit/>
          </a:bodyPr>
          <a:lstStyle/>
          <a:p>
            <a:endParaRPr lang="en-CH" sz="2800" dirty="0"/>
          </a:p>
          <a:p>
            <a:endParaRPr lang="en-CH" sz="2800" dirty="0"/>
          </a:p>
          <a:p>
            <a:endParaRPr lang="en-CH" sz="28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5338782-C47A-9A73-C1AB-A06BF220DB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146296"/>
              </p:ext>
            </p:extLst>
          </p:nvPr>
        </p:nvGraphicFramePr>
        <p:xfrm>
          <a:off x="1689905" y="1446834"/>
          <a:ext cx="8252748" cy="4805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7CE6B7-3E92-1EC0-1610-F44E5CF573F4}"/>
              </a:ext>
            </a:extLst>
          </p:cNvPr>
          <p:cNvCxnSpPr>
            <a:cxnSpLocks/>
          </p:cNvCxnSpPr>
          <p:nvPr/>
        </p:nvCxnSpPr>
        <p:spPr>
          <a:xfrm>
            <a:off x="5947456" y="2419109"/>
            <a:ext cx="0" cy="3498769"/>
          </a:xfrm>
          <a:prstGeom prst="line">
            <a:avLst/>
          </a:prstGeom>
          <a:ln w="34925">
            <a:solidFill>
              <a:schemeClr val="bg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5273BC1-9BAF-C145-6AF1-D5F7F81E1A9A}"/>
              </a:ext>
            </a:extLst>
          </p:cNvPr>
          <p:cNvSpPr txBox="1"/>
          <p:nvPr/>
        </p:nvSpPr>
        <p:spPr>
          <a:xfrm>
            <a:off x="7359571" y="2880189"/>
            <a:ext cx="76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x326</a:t>
            </a:r>
          </a:p>
        </p:txBody>
      </p:sp>
      <p:pic>
        <p:nvPicPr>
          <p:cNvPr id="16" name="Picture 15" descr="A purple letter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46094D42-84E6-B035-E186-CFC69248B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74" y="2265796"/>
            <a:ext cx="1243910" cy="35477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7195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245590" cy="778934"/>
          </a:xfrm>
        </p:spPr>
        <p:txBody>
          <a:bodyPr/>
          <a:lstStyle/>
          <a:p>
            <a:r>
              <a:rPr lang="en-US" sz="4000" dirty="0"/>
              <a:t>Communication strategy regarding OA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13</a:t>
            </a:fld>
            <a:endParaRPr lang="en-IN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E77584-623B-CC13-A984-FB7FD856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82378"/>
            <a:ext cx="11658599" cy="4635500"/>
          </a:xfrm>
        </p:spPr>
        <p:txBody>
          <a:bodyPr>
            <a:normAutofit fontScale="92500" lnSpcReduction="10000"/>
          </a:bodyPr>
          <a:lstStyle/>
          <a:p>
            <a:r>
              <a:rPr lang="en-CH" sz="2800" dirty="0"/>
              <a:t>“traditional” channels: </a:t>
            </a:r>
          </a:p>
          <a:p>
            <a:pPr lvl="1"/>
            <a:r>
              <a:rPr lang="en-CH" sz="2800" dirty="0"/>
              <a:t>Website: </a:t>
            </a:r>
            <a:r>
              <a:rPr lang="en-CH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https://cern.ch/open-access</a:t>
            </a:r>
            <a:endParaRPr lang="en-CH" sz="2800" dirty="0"/>
          </a:p>
          <a:p>
            <a:pPr lvl="1"/>
            <a:r>
              <a:rPr lang="en-CH" sz="2800" dirty="0"/>
              <a:t>Support line (email and mattermost)</a:t>
            </a:r>
          </a:p>
          <a:p>
            <a:pPr lvl="1"/>
            <a:r>
              <a:rPr lang="en-CH" sz="2800" dirty="0"/>
              <a:t>Articles in internal bulletin </a:t>
            </a:r>
          </a:p>
          <a:p>
            <a:r>
              <a:rPr lang="en-CH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 guide</a:t>
            </a:r>
            <a:r>
              <a:rPr lang="en-CH" sz="2800" dirty="0"/>
              <a:t>: guidance provided to authors at the journal level </a:t>
            </a:r>
          </a:p>
          <a:p>
            <a:r>
              <a:rPr lang="en-CH" sz="2800" dirty="0"/>
              <a:t>Focused communication:</a:t>
            </a:r>
          </a:p>
          <a:p>
            <a:pPr lvl="1"/>
            <a:r>
              <a:rPr lang="en-CH" sz="2800" dirty="0"/>
              <a:t>Newcomers at CERN, “onboarding” sessions</a:t>
            </a:r>
          </a:p>
          <a:p>
            <a:pPr lvl="1"/>
            <a:r>
              <a:rPr lang="en-CH" sz="2800" dirty="0"/>
              <a:t>Presentations to author groups</a:t>
            </a:r>
          </a:p>
          <a:p>
            <a:pPr lvl="1"/>
            <a:r>
              <a:rPr lang="en-CH" sz="2800" dirty="0"/>
              <a:t>Discuss with publishers to improve communication provided to authors</a:t>
            </a:r>
          </a:p>
          <a:p>
            <a:r>
              <a:rPr lang="en-CH" sz="2800" dirty="0"/>
              <a:t>Next steps: </a:t>
            </a:r>
          </a:p>
          <a:p>
            <a:pPr lvl="1"/>
            <a:r>
              <a:rPr lang="en-CH" sz="2800" dirty="0"/>
              <a:t>Training materials</a:t>
            </a:r>
          </a:p>
          <a:p>
            <a:pPr lvl="1"/>
            <a:endParaRPr lang="en-CH" sz="2800" dirty="0"/>
          </a:p>
          <a:p>
            <a:pPr lvl="1"/>
            <a:endParaRPr lang="en-CH" sz="2800" dirty="0"/>
          </a:p>
          <a:p>
            <a:pPr marL="457200" lvl="1" indent="0">
              <a:buNone/>
            </a:pP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118421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>
                <a:latin typeface="Calibri" panose="020F0502020204030204" pitchFamily="34" charset="0"/>
                <a:cs typeface="Calibri" panose="020F0502020204030204" pitchFamily="34" charset="0"/>
              </a:rPr>
              <a:t>Going further towards Open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14</a:t>
            </a:fld>
            <a:endParaRPr lang="en-IN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85531F1-5410-00DD-7631-02EF7710BF22}"/>
              </a:ext>
            </a:extLst>
          </p:cNvPr>
          <p:cNvSpPr txBox="1">
            <a:spLocks/>
          </p:cNvSpPr>
          <p:nvPr/>
        </p:nvSpPr>
        <p:spPr>
          <a:xfrm>
            <a:off x="11539537" y="6362700"/>
            <a:ext cx="40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rgbClr val="F15927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671D3F2B-ED79-E059-C937-5447B9CC0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2268" y="1502999"/>
            <a:ext cx="7537269" cy="4635500"/>
          </a:xfrm>
        </p:spPr>
        <p:txBody>
          <a:bodyPr lIns="0" tIns="0" rIns="0" bIns="0">
            <a:normAutofit/>
          </a:bodyPr>
          <a:lstStyle/>
          <a:p>
            <a:r>
              <a:rPr lang="en-IN" sz="2400" dirty="0"/>
              <a:t>CERN open data policy for LHC experiments:</a:t>
            </a:r>
          </a:p>
          <a:p>
            <a:pPr lvl="1"/>
            <a:r>
              <a:rPr lang="en-IN" sz="2400" dirty="0"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http://dx.doi.org/10.17181/CERN.QXNK.8L2G</a:t>
            </a:r>
            <a:endParaRPr lang="en-I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I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N" sz="2400" dirty="0">
                <a:latin typeface="Calibri" panose="020F0502020204030204" pitchFamily="34" charset="0"/>
                <a:cs typeface="Calibri" panose="020F0502020204030204" pitchFamily="34" charset="0"/>
              </a:rPr>
              <a:t>CERN open science policy (October 2022):</a:t>
            </a:r>
          </a:p>
          <a:p>
            <a:pPr lvl="1"/>
            <a:r>
              <a:rPr lang="en-IN" sz="2400" dirty="0"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http://dx.doi.org/10.17181/CERN.RTIF.Z8BO</a:t>
            </a:r>
            <a:endParaRPr lang="en-I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I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IN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1750CB6-083C-F8BC-A6B6-F18840A8DC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0" y="1409700"/>
            <a:ext cx="4789747" cy="452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579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3142C5-0A46-A270-A6ED-AC699360D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0E3006D-BA6D-8A13-7B66-5CE73027B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925" y="4436813"/>
            <a:ext cx="5943600" cy="2111132"/>
          </a:xfrm>
        </p:spPr>
        <p:txBody>
          <a:bodyPr>
            <a:normAutofit/>
          </a:bodyPr>
          <a:lstStyle/>
          <a:p>
            <a:r>
              <a:rPr lang="en-IN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Anne.Gentil-Beccot@cern.ch</a:t>
            </a: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70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3834F2-DAA7-3477-24C1-9BF4D8489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CERN convention, signed in 1953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“preprint” culture in the discipline</a:t>
            </a:r>
          </a:p>
          <a:p>
            <a:pPr lvl="1"/>
            <a:r>
              <a:rPr lang="en-GB" sz="2400" dirty="0" err="1"/>
              <a:t>arXiv</a:t>
            </a:r>
            <a:endParaRPr lang="en-GB" sz="2400" dirty="0"/>
          </a:p>
          <a:p>
            <a:pPr lvl="1"/>
            <a:r>
              <a:rPr lang="en-GB" sz="2400" dirty="0"/>
              <a:t>Institutional repository, CDS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35CE3-C1F9-D9DB-1C01-6641689C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2</a:t>
            </a:fld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675FBB-CAE2-272D-B728-7BAC4AA5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 Access at CERN, a long history…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C821D1-7FCD-4EB8-C0DD-AA0F3E9671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5475"/>
            <a:ext cx="12192000" cy="140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5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The CERN OA Policy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3</a:t>
            </a:fld>
            <a:endParaRPr lang="en-IN" dirty="0"/>
          </a:p>
        </p:txBody>
      </p:sp>
      <p:pic>
        <p:nvPicPr>
          <p:cNvPr id="10" name="Content Placeholder 9" descr="Text, letter&#10;&#10;Description automatically generated">
            <a:extLst>
              <a:ext uri="{FF2B5EF4-FFF2-40B4-BE49-F238E27FC236}">
                <a16:creationId xmlns:a16="http://schemas.microsoft.com/office/drawing/2014/main" id="{51EB2A8D-E891-EFE0-9C00-E0DC9BF52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99" y="1148823"/>
            <a:ext cx="5846806" cy="5500614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E0E6A6-3B9D-5769-D359-A5EA8607A984}"/>
              </a:ext>
            </a:extLst>
          </p:cNvPr>
          <p:cNvSpPr/>
          <p:nvPr/>
        </p:nvSpPr>
        <p:spPr>
          <a:xfrm>
            <a:off x="3339762" y="4428936"/>
            <a:ext cx="4775480" cy="39188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2100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78386-08A4-EF85-1814-FE79C1F3A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The Open Access mechanisms available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AD129-104A-3BE4-48CA-FCEA336D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4</a:t>
            </a:fld>
            <a:endParaRPr lang="en-IN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C86524-AD41-82DD-AC75-58F5BC88DA2E}"/>
              </a:ext>
            </a:extLst>
          </p:cNvPr>
          <p:cNvGrpSpPr/>
          <p:nvPr/>
        </p:nvGrpSpPr>
        <p:grpSpPr>
          <a:xfrm>
            <a:off x="246063" y="1409700"/>
            <a:ext cx="11712937" cy="4603534"/>
            <a:chOff x="246063" y="1409700"/>
            <a:chExt cx="11712937" cy="460353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6510583-2BEC-BF14-3B18-E82379E4DC5A}"/>
                </a:ext>
              </a:extLst>
            </p:cNvPr>
            <p:cNvCxnSpPr/>
            <p:nvPr/>
          </p:nvCxnSpPr>
          <p:spPr>
            <a:xfrm>
              <a:off x="7962900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BBD19F0-99CD-9AD2-B708-BF15F20B3359}"/>
                </a:ext>
              </a:extLst>
            </p:cNvPr>
            <p:cNvCxnSpPr/>
            <p:nvPr/>
          </p:nvCxnSpPr>
          <p:spPr>
            <a:xfrm>
              <a:off x="246063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07403CF-8AE8-07DE-64F0-A768AE0F4CFF}"/>
                </a:ext>
              </a:extLst>
            </p:cNvPr>
            <p:cNvCxnSpPr/>
            <p:nvPr/>
          </p:nvCxnSpPr>
          <p:spPr>
            <a:xfrm>
              <a:off x="7962900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758523-349D-7C09-6A88-12DF1C25D9FE}"/>
                </a:ext>
              </a:extLst>
            </p:cNvPr>
            <p:cNvCxnSpPr/>
            <p:nvPr/>
          </p:nvCxnSpPr>
          <p:spPr>
            <a:xfrm>
              <a:off x="246063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96274C1-F55F-EC07-F2DF-D92C5362B279}"/>
                </a:ext>
              </a:extLst>
            </p:cNvPr>
            <p:cNvGrpSpPr/>
            <p:nvPr/>
          </p:nvGrpSpPr>
          <p:grpSpPr>
            <a:xfrm>
              <a:off x="3794233" y="1409700"/>
              <a:ext cx="4603534" cy="4603534"/>
              <a:chOff x="3505200" y="1409700"/>
              <a:chExt cx="5105399" cy="5105399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2FD0964-3CC5-2666-D8DE-0AE29EBC2140}"/>
                  </a:ext>
                </a:extLst>
              </p:cNvPr>
              <p:cNvSpPr/>
              <p:nvPr/>
            </p:nvSpPr>
            <p:spPr>
              <a:xfrm>
                <a:off x="3505200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19"/>
                      <a:pt x="1832219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" name="Graphic 7">
                <a:extLst>
                  <a:ext uri="{FF2B5EF4-FFF2-40B4-BE49-F238E27FC236}">
                    <a16:creationId xmlns:a16="http://schemas.microsoft.com/office/drawing/2014/main" id="{4C2C65E9-A705-8057-6C33-EA0C20A7723D}"/>
                  </a:ext>
                </a:extLst>
              </p:cNvPr>
              <p:cNvGrpSpPr/>
              <p:nvPr/>
            </p:nvGrpSpPr>
            <p:grpSpPr>
              <a:xfrm>
                <a:off x="3678087" y="1582584"/>
                <a:ext cx="2143885" cy="2143875"/>
                <a:chOff x="4260447" y="2164946"/>
                <a:chExt cx="1619257" cy="1619250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F77E9A6-4A0E-23AA-45E2-FC2861C8B183}"/>
                    </a:ext>
                  </a:extLst>
                </p:cNvPr>
                <p:cNvSpPr/>
                <p:nvPr/>
              </p:nvSpPr>
              <p:spPr>
                <a:xfrm>
                  <a:off x="4260447" y="2164946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1" y="1619250"/>
                        <a:pt x="0" y="1256769"/>
                        <a:pt x="0" y="809625"/>
                      </a:cubicBezTo>
                      <a:cubicBezTo>
                        <a:pt x="0" y="362481"/>
                        <a:pt x="362481" y="0"/>
                        <a:pt x="809625" y="0"/>
                      </a:cubicBezTo>
                      <a:cubicBezTo>
                        <a:pt x="1256769" y="0"/>
                        <a:pt x="1619250" y="362481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FB814DFA-6787-2FA0-3B5A-C216CC1BFCD1}"/>
                    </a:ext>
                  </a:extLst>
                </p:cNvPr>
                <p:cNvSpPr/>
                <p:nvPr/>
              </p:nvSpPr>
              <p:spPr>
                <a:xfrm>
                  <a:off x="4687022" y="2222592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3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3" y="1199121"/>
                        <a:pt x="1192683" y="751980"/>
                      </a:cubicBezTo>
                      <a:cubicBezTo>
                        <a:pt x="1192683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F9EE407-F257-8E64-8744-0A0A92759854}"/>
                  </a:ext>
                </a:extLst>
              </p:cNvPr>
              <p:cNvSpPr/>
              <p:nvPr/>
            </p:nvSpPr>
            <p:spPr>
              <a:xfrm>
                <a:off x="4397402" y="1856945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7B09593-42ED-EF77-E553-4795F7EA9818}"/>
                  </a:ext>
                </a:extLst>
              </p:cNvPr>
              <p:cNvSpPr/>
              <p:nvPr/>
            </p:nvSpPr>
            <p:spPr>
              <a:xfrm rot="10800000">
                <a:off x="6120955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20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aphic 7">
                <a:extLst>
                  <a:ext uri="{FF2B5EF4-FFF2-40B4-BE49-F238E27FC236}">
                    <a16:creationId xmlns:a16="http://schemas.microsoft.com/office/drawing/2014/main" id="{FF3294C8-466C-AEED-BF2D-5F5191B5427F}"/>
                  </a:ext>
                </a:extLst>
              </p:cNvPr>
              <p:cNvGrpSpPr/>
              <p:nvPr/>
            </p:nvGrpSpPr>
            <p:grpSpPr>
              <a:xfrm>
                <a:off x="6293839" y="1582584"/>
                <a:ext cx="2143875" cy="2143875"/>
                <a:chOff x="6236103" y="2164946"/>
                <a:chExt cx="1619250" cy="161925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1A3C8342-11F9-E085-C59B-17D060927DBD}"/>
                    </a:ext>
                  </a:extLst>
                </p:cNvPr>
                <p:cNvSpPr/>
                <p:nvPr/>
              </p:nvSpPr>
              <p:spPr>
                <a:xfrm>
                  <a:off x="6236103" y="2164946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2" y="1619250"/>
                        <a:pt x="0" y="1256769"/>
                        <a:pt x="0" y="809625"/>
                      </a:cubicBezTo>
                      <a:cubicBezTo>
                        <a:pt x="0" y="362481"/>
                        <a:pt x="362482" y="0"/>
                        <a:pt x="809625" y="0"/>
                      </a:cubicBezTo>
                      <a:cubicBezTo>
                        <a:pt x="1256769" y="0"/>
                        <a:pt x="1619250" y="362481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D4A0E99-71FD-5DDE-8828-2AD1A47E0780}"/>
                    </a:ext>
                  </a:extLst>
                </p:cNvPr>
                <p:cNvSpPr/>
                <p:nvPr/>
              </p:nvSpPr>
              <p:spPr>
                <a:xfrm>
                  <a:off x="6662670" y="2222592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2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2" y="1199121"/>
                        <a:pt x="1192682" y="751980"/>
                      </a:cubicBezTo>
                      <a:cubicBezTo>
                        <a:pt x="1192682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66FEA45-CE7A-9ABA-21BA-FDA93929B634}"/>
                  </a:ext>
                </a:extLst>
              </p:cNvPr>
              <p:cNvSpPr/>
              <p:nvPr/>
            </p:nvSpPr>
            <p:spPr>
              <a:xfrm>
                <a:off x="6987446" y="1853887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E3A588F-6102-E332-29C3-9E41AE57743F}"/>
                  </a:ext>
                </a:extLst>
              </p:cNvPr>
              <p:cNvSpPr/>
              <p:nvPr/>
            </p:nvSpPr>
            <p:spPr>
              <a:xfrm>
                <a:off x="3505200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19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6" name="Graphic 7">
                <a:extLst>
                  <a:ext uri="{FF2B5EF4-FFF2-40B4-BE49-F238E27FC236}">
                    <a16:creationId xmlns:a16="http://schemas.microsoft.com/office/drawing/2014/main" id="{BF27594A-FB09-45A6-BCC1-855B032F9EE6}"/>
                  </a:ext>
                </a:extLst>
              </p:cNvPr>
              <p:cNvGrpSpPr/>
              <p:nvPr/>
            </p:nvGrpSpPr>
            <p:grpSpPr>
              <a:xfrm>
                <a:off x="3678084" y="4198339"/>
                <a:ext cx="2143887" cy="2143875"/>
                <a:chOff x="4260446" y="4140603"/>
                <a:chExt cx="1619259" cy="1619250"/>
              </a:xfrm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C4F63EF3-71D6-3454-6C11-AC687B5F7D55}"/>
                    </a:ext>
                  </a:extLst>
                </p:cNvPr>
                <p:cNvSpPr/>
                <p:nvPr/>
              </p:nvSpPr>
              <p:spPr>
                <a:xfrm>
                  <a:off x="4260446" y="4140603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1" y="1619250"/>
                        <a:pt x="0" y="1256769"/>
                        <a:pt x="0" y="809625"/>
                      </a:cubicBezTo>
                      <a:cubicBezTo>
                        <a:pt x="0" y="362482"/>
                        <a:pt x="362481" y="0"/>
                        <a:pt x="809625" y="0"/>
                      </a:cubicBezTo>
                      <a:cubicBezTo>
                        <a:pt x="1256769" y="0"/>
                        <a:pt x="1619250" y="362482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E045237C-0334-645A-4427-FC06AC631FAA}"/>
                    </a:ext>
                  </a:extLst>
                </p:cNvPr>
                <p:cNvSpPr/>
                <p:nvPr/>
              </p:nvSpPr>
              <p:spPr>
                <a:xfrm>
                  <a:off x="4687023" y="4198248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3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3" y="1199121"/>
                        <a:pt x="1192683" y="751980"/>
                      </a:cubicBezTo>
                      <a:cubicBezTo>
                        <a:pt x="1192683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3FDF046-F35A-3AEB-B570-CF9592E30D51}"/>
                  </a:ext>
                </a:extLst>
              </p:cNvPr>
              <p:cNvSpPr/>
              <p:nvPr/>
            </p:nvSpPr>
            <p:spPr>
              <a:xfrm>
                <a:off x="4371691" y="4442930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7E0C274-7818-59EB-B4C0-8F878D202190}"/>
                  </a:ext>
                </a:extLst>
              </p:cNvPr>
              <p:cNvSpPr/>
              <p:nvPr/>
            </p:nvSpPr>
            <p:spPr>
              <a:xfrm rot="10800000">
                <a:off x="6120955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20"/>
                      <a:pt x="1832220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9" name="Graphic 7">
                <a:extLst>
                  <a:ext uri="{FF2B5EF4-FFF2-40B4-BE49-F238E27FC236}">
                    <a16:creationId xmlns:a16="http://schemas.microsoft.com/office/drawing/2014/main" id="{9DA7D939-0D48-2BE2-D67C-823144BDCF3D}"/>
                  </a:ext>
                </a:extLst>
              </p:cNvPr>
              <p:cNvGrpSpPr/>
              <p:nvPr/>
            </p:nvGrpSpPr>
            <p:grpSpPr>
              <a:xfrm>
                <a:off x="6293839" y="4198339"/>
                <a:ext cx="2143875" cy="2143875"/>
                <a:chOff x="6236103" y="4140603"/>
                <a:chExt cx="1619250" cy="1619250"/>
              </a:xfrm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2258F1B4-BFF0-160C-D154-3B20127E85C6}"/>
                    </a:ext>
                  </a:extLst>
                </p:cNvPr>
                <p:cNvSpPr/>
                <p:nvPr/>
              </p:nvSpPr>
              <p:spPr>
                <a:xfrm>
                  <a:off x="6236103" y="4140603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2" y="1619250"/>
                        <a:pt x="0" y="1256769"/>
                        <a:pt x="0" y="809625"/>
                      </a:cubicBezTo>
                      <a:cubicBezTo>
                        <a:pt x="0" y="362482"/>
                        <a:pt x="362482" y="0"/>
                        <a:pt x="809625" y="0"/>
                      </a:cubicBezTo>
                      <a:cubicBezTo>
                        <a:pt x="1256769" y="0"/>
                        <a:pt x="1619250" y="362482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4E9D105C-AB3D-DB2E-B850-93033E8667D9}"/>
                    </a:ext>
                  </a:extLst>
                </p:cNvPr>
                <p:cNvSpPr/>
                <p:nvPr/>
              </p:nvSpPr>
              <p:spPr>
                <a:xfrm>
                  <a:off x="6662670" y="4198248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2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2" y="1199121"/>
                        <a:pt x="1192682" y="751980"/>
                      </a:cubicBezTo>
                      <a:cubicBezTo>
                        <a:pt x="1192682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0036147-ECE3-3F3A-43DB-CD4E5DFEF96E}"/>
                  </a:ext>
                </a:extLst>
              </p:cNvPr>
              <p:cNvSpPr/>
              <p:nvPr/>
            </p:nvSpPr>
            <p:spPr>
              <a:xfrm>
                <a:off x="6987446" y="4442930"/>
                <a:ext cx="756662" cy="756662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7CFD9E-4D59-C1A1-E685-D5257FCE869A}"/>
                </a:ext>
              </a:extLst>
            </p:cNvPr>
            <p:cNvSpPr txBox="1"/>
            <p:nvPr/>
          </p:nvSpPr>
          <p:spPr>
            <a:xfrm>
              <a:off x="4434643" y="2566564"/>
              <a:ext cx="9730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SCOAP</a:t>
              </a:r>
              <a:r>
                <a:rPr lang="en-IN" sz="2000" baseline="30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935849-88AB-FD31-6B28-59A37FE94FC8}"/>
                </a:ext>
              </a:extLst>
            </p:cNvPr>
            <p:cNvSpPr txBox="1"/>
            <p:nvPr/>
          </p:nvSpPr>
          <p:spPr>
            <a:xfrm>
              <a:off x="6651701" y="2566564"/>
              <a:ext cx="12561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Collective </a:t>
              </a:r>
            </a:p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models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686BB0D-3FE0-13EC-7F53-FE4A21FBD207}"/>
                </a:ext>
              </a:extLst>
            </p:cNvPr>
            <p:cNvSpPr txBox="1"/>
            <p:nvPr/>
          </p:nvSpPr>
          <p:spPr>
            <a:xfrm>
              <a:off x="4828793" y="4969647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I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75A0F7-25BB-CA17-C0F2-DC1F1BB14AC4}"/>
                </a:ext>
              </a:extLst>
            </p:cNvPr>
            <p:cNvSpPr txBox="1"/>
            <p:nvPr/>
          </p:nvSpPr>
          <p:spPr>
            <a:xfrm>
              <a:off x="6439653" y="4969647"/>
              <a:ext cx="168026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Individual APC</a:t>
              </a:r>
            </a:p>
            <a:p>
              <a:pPr algn="ctr"/>
              <a:endParaRPr lang="en-I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6819E2-3091-526F-1784-9EBDFEA6FC4E}"/>
                </a:ext>
              </a:extLst>
            </p:cNvPr>
            <p:cNvSpPr txBox="1"/>
            <p:nvPr/>
          </p:nvSpPr>
          <p:spPr>
            <a:xfrm>
              <a:off x="266700" y="1746222"/>
              <a:ext cx="3371642" cy="1314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Sponsoring Consortium for Open Access Publishing in Particle Physics</a:t>
              </a:r>
            </a:p>
            <a:p>
              <a:pPr>
                <a:lnSpc>
                  <a:spcPct val="120000"/>
                </a:lnSpc>
              </a:pPr>
              <a:endParaRPr lang="en-IN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32A120-E8C1-3DF4-1CCC-ABF88045E55E}"/>
                </a:ext>
              </a:extLst>
            </p:cNvPr>
            <p:cNvSpPr txBox="1"/>
            <p:nvPr/>
          </p:nvSpPr>
          <p:spPr>
            <a:xfrm>
              <a:off x="8574295" y="1746222"/>
              <a:ext cx="3371642" cy="189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endParaRPr lang="en-IN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273935-F1E1-B158-A3DE-61A521B6461E}"/>
                </a:ext>
              </a:extLst>
            </p:cNvPr>
            <p:cNvSpPr txBox="1"/>
            <p:nvPr/>
          </p:nvSpPr>
          <p:spPr>
            <a:xfrm>
              <a:off x="266700" y="3963717"/>
              <a:ext cx="3371642" cy="14527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CERN has negotiated Open access agreements with 10 publishers (more than 4000 journals)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A873B4-44E8-8FAD-1D36-D98EA86847B0}"/>
                </a:ext>
              </a:extLst>
            </p:cNvPr>
            <p:cNvSpPr txBox="1"/>
            <p:nvPr/>
          </p:nvSpPr>
          <p:spPr>
            <a:xfrm>
              <a:off x="8587358" y="4398362"/>
              <a:ext cx="3371642" cy="108337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other articles the fees can be centrally covered under certain conditions 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82A3245-87CB-520A-D091-31279AB610A2}"/>
              </a:ext>
            </a:extLst>
          </p:cNvPr>
          <p:cNvSpPr txBox="1"/>
          <p:nvPr/>
        </p:nvSpPr>
        <p:spPr>
          <a:xfrm>
            <a:off x="3966169" y="4923240"/>
            <a:ext cx="179824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OA agreements</a:t>
            </a:r>
          </a:p>
          <a:p>
            <a:pPr algn="ctr"/>
            <a:endParaRPr lang="en-IN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57DCAE-C3F3-C5AE-8AFA-8AAABC0ABDD1}"/>
              </a:ext>
            </a:extLst>
          </p:cNvPr>
          <p:cNvSpPr txBox="1"/>
          <p:nvPr/>
        </p:nvSpPr>
        <p:spPr>
          <a:xfrm>
            <a:off x="8553658" y="1657541"/>
            <a:ext cx="3371642" cy="108337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supports other OA models transparent for the author</a:t>
            </a:r>
          </a:p>
          <a:p>
            <a:pPr algn="r">
              <a:lnSpc>
                <a:spcPct val="120000"/>
              </a:lnSpc>
            </a:pPr>
            <a:endParaRPr lang="en-IN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255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SCOAP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5</a:t>
            </a:fld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3BB6DA-8217-8F07-6345-41188FA1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90" y="1275022"/>
            <a:ext cx="11658599" cy="2456398"/>
          </a:xfrm>
        </p:spPr>
        <p:txBody>
          <a:bodyPr>
            <a:normAutofit/>
          </a:bodyPr>
          <a:lstStyle/>
          <a:p>
            <a:r>
              <a:rPr lang="fr-CH" sz="2400" dirty="0"/>
              <a:t>Sponsoring Consortium for Open Access </a:t>
            </a:r>
            <a:r>
              <a:rPr lang="fr-CH" sz="2400" dirty="0" err="1"/>
              <a:t>Publishing</a:t>
            </a:r>
            <a:r>
              <a:rPr lang="fr-CH" sz="2400" dirty="0"/>
              <a:t> in </a:t>
            </a:r>
            <a:r>
              <a:rPr lang="fr-CH" sz="2400" dirty="0" err="1"/>
              <a:t>Particle</a:t>
            </a:r>
            <a:r>
              <a:rPr lang="fr-CH" sz="2400" dirty="0"/>
              <a:t> </a:t>
            </a:r>
            <a:r>
              <a:rPr lang="fr-CH" sz="2400" dirty="0" err="1"/>
              <a:t>Physics</a:t>
            </a:r>
            <a:endParaRPr lang="fr-CH" sz="2400" dirty="0"/>
          </a:p>
          <a:p>
            <a:pPr lvl="1"/>
            <a:r>
              <a:rPr lang="fr-CH" sz="2400" dirty="0"/>
              <a:t>https://scoap3.org</a:t>
            </a:r>
          </a:p>
          <a:p>
            <a:r>
              <a:rPr lang="fr-CH" sz="2400" dirty="0"/>
              <a:t>11 HEP </a:t>
            </a:r>
            <a:r>
              <a:rPr lang="fr-CH" sz="2400" dirty="0" err="1"/>
              <a:t>journals</a:t>
            </a:r>
            <a:r>
              <a:rPr lang="fr-CH" sz="2400" dirty="0"/>
              <a:t> </a:t>
            </a:r>
            <a:r>
              <a:rPr lang="fr-CH" sz="2400" dirty="0" err="1"/>
              <a:t>fully</a:t>
            </a:r>
            <a:r>
              <a:rPr lang="fr-CH" sz="2400" dirty="0"/>
              <a:t> or </a:t>
            </a:r>
            <a:r>
              <a:rPr lang="fr-CH" sz="2400" dirty="0" err="1"/>
              <a:t>completely</a:t>
            </a:r>
            <a:r>
              <a:rPr lang="fr-CH" sz="2400" dirty="0"/>
              <a:t> </a:t>
            </a:r>
            <a:r>
              <a:rPr lang="fr-CH" sz="2400" dirty="0" err="1"/>
              <a:t>converted</a:t>
            </a:r>
            <a:r>
              <a:rPr lang="fr-CH" sz="2400" dirty="0"/>
              <a:t> to Open Access</a:t>
            </a:r>
          </a:p>
          <a:p>
            <a:r>
              <a:rPr lang="fr-CH" sz="2400" dirty="0"/>
              <a:t>All the articles are </a:t>
            </a:r>
            <a:r>
              <a:rPr lang="fr-CH" sz="2400" dirty="0" err="1"/>
              <a:t>automatically</a:t>
            </a:r>
            <a:r>
              <a:rPr lang="fr-CH" sz="2400" dirty="0"/>
              <a:t> </a:t>
            </a:r>
            <a:r>
              <a:rPr lang="fr-CH" sz="2400" dirty="0" err="1"/>
              <a:t>published</a:t>
            </a:r>
            <a:r>
              <a:rPr lang="fr-CH" sz="2400" dirty="0"/>
              <a:t> Open Access, </a:t>
            </a:r>
            <a:r>
              <a:rPr lang="fr-CH" sz="2400" dirty="0" err="1"/>
              <a:t>under</a:t>
            </a:r>
            <a:r>
              <a:rPr lang="fr-CH" sz="2400" dirty="0"/>
              <a:t> CC-BY </a:t>
            </a:r>
            <a:r>
              <a:rPr lang="fr-CH" sz="2400" dirty="0" err="1"/>
              <a:t>license</a:t>
            </a:r>
            <a:endParaRPr lang="fr-CH" sz="2400" dirty="0"/>
          </a:p>
          <a:p>
            <a:pPr marL="0" indent="0">
              <a:buNone/>
            </a:pPr>
            <a:endParaRPr lang="fr-CH" sz="2400" dirty="0"/>
          </a:p>
          <a:p>
            <a:pPr lvl="1"/>
            <a:endParaRPr lang="en-CH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7223E2-03AF-051D-76DC-DF82E9B8A6C1}"/>
              </a:ext>
            </a:extLst>
          </p:cNvPr>
          <p:cNvSpPr txBox="1"/>
          <p:nvPr/>
        </p:nvSpPr>
        <p:spPr>
          <a:xfrm>
            <a:off x="1680751" y="3465513"/>
            <a:ext cx="4379322" cy="2742558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/>
            </a:solidFill>
          </a:ln>
        </p:spPr>
        <p:txBody>
          <a:bodyPr wrap="square" rtlCol="0">
            <a:noAutofit/>
          </a:bodyPr>
          <a:lstStyle/>
          <a:p>
            <a:r>
              <a:rPr lang="en-GB" sz="2000" b="1" dirty="0">
                <a:solidFill>
                  <a:srgbClr val="2F2F8E"/>
                </a:solidFill>
              </a:rPr>
              <a:t>F</a:t>
            </a:r>
            <a:r>
              <a:rPr lang="en-CH" sz="2000" b="1" dirty="0">
                <a:solidFill>
                  <a:srgbClr val="2F2F8E"/>
                </a:solidFill>
              </a:rPr>
              <a:t>ull OA Journals:</a:t>
            </a:r>
          </a:p>
          <a:p>
            <a:endParaRPr lang="en-CH" sz="2000" b="1" dirty="0">
              <a:solidFill>
                <a:srgbClr val="2F2F8E"/>
              </a:solidFill>
            </a:endParaRPr>
          </a:p>
          <a:p>
            <a:pPr>
              <a:lnSpc>
                <a:spcPct val="120000"/>
              </a:lnSpc>
            </a:pPr>
            <a:r>
              <a:rPr lang="en-CH" sz="2000" dirty="0">
                <a:solidFill>
                  <a:srgbClr val="2F2F8E"/>
                </a:solidFill>
              </a:rPr>
              <a:t>	 </a:t>
            </a:r>
            <a:r>
              <a:rPr lang="en-CH" sz="1700" dirty="0">
                <a:solidFill>
                  <a:srgbClr val="2F2F8E"/>
                </a:solidFill>
              </a:rPr>
              <a:t>European physical Journal C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JHEP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Nuclear physics B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Physics Letters B</a:t>
            </a:r>
          </a:p>
          <a:p>
            <a:endParaRPr lang="en-CH" sz="2000" dirty="0">
              <a:solidFill>
                <a:srgbClr val="F15927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47E03-8ED8-CCE4-9D69-644B21669A77}"/>
              </a:ext>
            </a:extLst>
          </p:cNvPr>
          <p:cNvSpPr txBox="1"/>
          <p:nvPr/>
        </p:nvSpPr>
        <p:spPr>
          <a:xfrm>
            <a:off x="6380712" y="3446802"/>
            <a:ext cx="5158825" cy="27612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fr-CH" sz="2000" b="1" dirty="0">
                <a:solidFill>
                  <a:srgbClr val="2F2F8E"/>
                </a:solidFill>
              </a:rPr>
              <a:t>Partial</a:t>
            </a:r>
            <a:r>
              <a:rPr lang="en-CH" sz="2000" b="1" dirty="0">
                <a:solidFill>
                  <a:srgbClr val="2F2F8E"/>
                </a:solidFill>
              </a:rPr>
              <a:t> OA Journals (HEP):</a:t>
            </a:r>
            <a:r>
              <a:rPr lang="en-CH" sz="2000" dirty="0">
                <a:solidFill>
                  <a:srgbClr val="2F2F8E"/>
                </a:solidFill>
              </a:rPr>
              <a:t> </a:t>
            </a:r>
          </a:p>
          <a:p>
            <a:endParaRPr lang="en-CH" sz="800" dirty="0">
              <a:solidFill>
                <a:srgbClr val="2F2F8E"/>
              </a:solidFill>
            </a:endParaRP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</a:t>
            </a:r>
            <a:r>
              <a:rPr lang="en-CH" sz="1700">
                <a:solidFill>
                  <a:srgbClr val="2F2F8E"/>
                </a:solidFill>
              </a:rPr>
              <a:t>Acta Physica </a:t>
            </a:r>
            <a:r>
              <a:rPr lang="en-CH" sz="1700" dirty="0">
                <a:solidFill>
                  <a:srgbClr val="2F2F8E"/>
                </a:solidFill>
              </a:rPr>
              <a:t>polonica B	       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AHEP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Chinese physics C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C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D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letters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PTEP</a:t>
            </a:r>
          </a:p>
        </p:txBody>
      </p:sp>
      <p:pic>
        <p:nvPicPr>
          <p:cNvPr id="8" name="Picture 7" descr="springer.png">
            <a:extLst>
              <a:ext uri="{FF2B5EF4-FFF2-40B4-BE49-F238E27FC236}">
                <a16:creationId xmlns:a16="http://schemas.microsoft.com/office/drawing/2014/main" id="{D226B416-566F-AF92-0ED6-6BFDCA51E6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857" y="4253127"/>
            <a:ext cx="862086" cy="3189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200px-Elsevier.png">
            <a:extLst>
              <a:ext uri="{FF2B5EF4-FFF2-40B4-BE49-F238E27FC236}">
                <a16:creationId xmlns:a16="http://schemas.microsoft.com/office/drawing/2014/main" id="{6E51CECA-32CC-16DD-8BAD-7D94508D65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361" y="4823728"/>
            <a:ext cx="443285" cy="4876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oup logo.jpg">
            <a:extLst>
              <a:ext uri="{FF2B5EF4-FFF2-40B4-BE49-F238E27FC236}">
                <a16:creationId xmlns:a16="http://schemas.microsoft.com/office/drawing/2014/main" id="{48CFAEC5-5012-DD0B-3C33-322D476959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605" y="5799715"/>
            <a:ext cx="896329" cy="242344"/>
          </a:xfrm>
          <a:prstGeom prst="rect">
            <a:avLst/>
          </a:prstGeom>
        </p:spPr>
      </p:pic>
      <p:pic>
        <p:nvPicPr>
          <p:cNvPr id="13" name="Picture 12" descr="Hindawi.png">
            <a:extLst>
              <a:ext uri="{FF2B5EF4-FFF2-40B4-BE49-F238E27FC236}">
                <a16:creationId xmlns:a16="http://schemas.microsoft.com/office/drawing/2014/main" id="{53E81E49-263D-D8E4-ACEE-5E00FAAF3E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0631" y="4297213"/>
            <a:ext cx="715962" cy="166538"/>
          </a:xfrm>
          <a:prstGeom prst="rect">
            <a:avLst/>
          </a:prstGeom>
        </p:spPr>
      </p:pic>
      <p:pic>
        <p:nvPicPr>
          <p:cNvPr id="14" name="Picture 13" descr="DBXfNzb-_400x400.png">
            <a:extLst>
              <a:ext uri="{FF2B5EF4-FFF2-40B4-BE49-F238E27FC236}">
                <a16:creationId xmlns:a16="http://schemas.microsoft.com/office/drawing/2014/main" id="{692E8A5E-BA5F-4427-3C29-4B67D37632E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1517" y="4514986"/>
            <a:ext cx="414189" cy="3309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05E669-ADB3-6DA4-FB43-B3BFEF7C03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5941" y="3920544"/>
            <a:ext cx="935909" cy="2576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B75085-AF0A-88A1-5CF9-9A51E380461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0631" y="4992648"/>
            <a:ext cx="752279" cy="617943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1062CD2-44DF-05CC-E545-B2B44316644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51"/>
          <a:stretch/>
        </p:blipFill>
        <p:spPr>
          <a:xfrm>
            <a:off x="10584180" y="1286634"/>
            <a:ext cx="1119664" cy="121658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4922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Other collective models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6</a:t>
            </a:fld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3BB6DA-8217-8F07-6345-41188FA1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90" y="1331852"/>
            <a:ext cx="11658599" cy="46355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CERN supports collective agreements with publishers to cover OA for all articles.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PT Sans" panose="020B0503020203020204" pitchFamily="34" charset="77"/>
              </a:rPr>
              <a:t>Transparent for the author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PT Sans" panose="020B0503020203020204" pitchFamily="34" charset="77"/>
              </a:rPr>
              <a:t>All the articles are automatically published Open Access</a:t>
            </a:r>
          </a:p>
          <a:p>
            <a:pPr marL="457200" lvl="1" indent="0">
              <a:buNone/>
            </a:pPr>
            <a:r>
              <a:rPr lang="en-GB" sz="3200" b="1" dirty="0">
                <a:latin typeface="PT Sans" panose="020B0503020203020204" pitchFamily="34" charset="77"/>
              </a:rPr>
              <a:t>             </a:t>
            </a:r>
            <a:endParaRPr lang="en-GB" sz="3200" dirty="0">
              <a:latin typeface="PT Sans" panose="020B0503020203020204" pitchFamily="34" charset="77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A0D6059-6338-FD47-8A9A-D45C74F7A383}"/>
              </a:ext>
            </a:extLst>
          </p:cNvPr>
          <p:cNvSpPr/>
          <p:nvPr/>
        </p:nvSpPr>
        <p:spPr>
          <a:xfrm>
            <a:off x="1207758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73ED604-49D8-5FFB-7B24-F87FFB8172AB}"/>
              </a:ext>
            </a:extLst>
          </p:cNvPr>
          <p:cNvSpPr/>
          <p:nvPr/>
        </p:nvSpPr>
        <p:spPr>
          <a:xfrm>
            <a:off x="5161195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34B9CB2-0D1E-5C40-E4FC-9CEC60583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715" y="4292144"/>
            <a:ext cx="1351836" cy="41231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58A7BB61-D003-F2EA-3B39-7A43BFFB982C}"/>
              </a:ext>
            </a:extLst>
          </p:cNvPr>
          <p:cNvSpPr/>
          <p:nvPr/>
        </p:nvSpPr>
        <p:spPr>
          <a:xfrm>
            <a:off x="9155442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9C238C7A-4AFA-778B-8BDC-517DA8D59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245" y="4352771"/>
            <a:ext cx="1479193" cy="2910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04A717-F498-6D47-72C8-8D1E893F98F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018" y="3880355"/>
            <a:ext cx="752279" cy="617943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65856A7-8F5F-864E-49D7-F9C2F1BB92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57" y="4572910"/>
            <a:ext cx="1063050" cy="53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3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Open access agreements with publishers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7</a:t>
            </a:fld>
            <a:endParaRPr lang="en-IN" dirty="0"/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3CADDE3A-399C-5A53-CB21-FD5F6796247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66700" y="1857124"/>
          <a:ext cx="11658600" cy="463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95A0A9A6-FCD4-B1D1-B6E8-81631A1F48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053" y="3729900"/>
            <a:ext cx="551089" cy="857250"/>
          </a:xfrm>
          <a:prstGeom prst="rect">
            <a:avLst/>
          </a:prstGeom>
        </p:spPr>
      </p:pic>
      <p:pic>
        <p:nvPicPr>
          <p:cNvPr id="39" name="Picture 38" descr="200px-Elsevier.png">
            <a:extLst>
              <a:ext uri="{FF2B5EF4-FFF2-40B4-BE49-F238E27FC236}">
                <a16:creationId xmlns:a16="http://schemas.microsoft.com/office/drawing/2014/main" id="{427673B2-6355-51E1-1AFE-4835EFB7FA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630" y="4104161"/>
            <a:ext cx="443285" cy="4876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2" name="Picture 41" descr="A picture containing text, furniture, clock, seat&#10;&#10;Description automatically generated">
            <a:extLst>
              <a:ext uri="{FF2B5EF4-FFF2-40B4-BE49-F238E27FC236}">
                <a16:creationId xmlns:a16="http://schemas.microsoft.com/office/drawing/2014/main" id="{E1EDA8AD-BFD9-DD50-72D1-1A44378C28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5641" y="4174874"/>
            <a:ext cx="1028311" cy="287927"/>
          </a:xfrm>
          <a:prstGeom prst="rect">
            <a:avLst/>
          </a:prstGeom>
        </p:spPr>
      </p:pic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411B8471-872B-BE9C-E9A5-ECE8065A22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20536" y="4174874"/>
            <a:ext cx="707586" cy="27517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D453B-0FD1-2C9E-EE84-7A7CF74F5749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3519" y="3795277"/>
            <a:ext cx="551089" cy="4526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Picture 44" descr="DBXfNzb-_400x400.png">
            <a:extLst>
              <a:ext uri="{FF2B5EF4-FFF2-40B4-BE49-F238E27FC236}">
                <a16:creationId xmlns:a16="http://schemas.microsoft.com/office/drawing/2014/main" id="{8BCAB3E4-72B4-BFF8-F75B-66B4C1F7F269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919" y="3797211"/>
            <a:ext cx="444128" cy="354844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D11F00-351D-9578-FEC9-04C0B03F20C9}"/>
              </a:ext>
            </a:extLst>
          </p:cNvPr>
          <p:cNvCxnSpPr>
            <a:cxnSpLocks/>
          </p:cNvCxnSpPr>
          <p:nvPr/>
        </p:nvCxnSpPr>
        <p:spPr>
          <a:xfrm>
            <a:off x="1698171" y="3231867"/>
            <a:ext cx="0" cy="524447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44EC0D7-78FF-1669-7F08-F4F7DD467B9C}"/>
              </a:ext>
            </a:extLst>
          </p:cNvPr>
          <p:cNvCxnSpPr>
            <a:cxnSpLocks/>
          </p:cNvCxnSpPr>
          <p:nvPr/>
        </p:nvCxnSpPr>
        <p:spPr>
          <a:xfrm>
            <a:off x="5294967" y="4595881"/>
            <a:ext cx="0" cy="459445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994DC8-C0FA-5AC5-6BA9-68723E99598B}"/>
              </a:ext>
            </a:extLst>
          </p:cNvPr>
          <p:cNvCxnSpPr>
            <a:cxnSpLocks/>
          </p:cNvCxnSpPr>
          <p:nvPr/>
        </p:nvCxnSpPr>
        <p:spPr>
          <a:xfrm>
            <a:off x="9460578" y="3198549"/>
            <a:ext cx="0" cy="531248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0C5CCF6-A2E0-CACD-755B-E0D470DE927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67"/>
          <a:stretch/>
        </p:blipFill>
        <p:spPr>
          <a:xfrm>
            <a:off x="1677063" y="3784497"/>
            <a:ext cx="740327" cy="711200"/>
          </a:xfrm>
          <a:prstGeom prst="rect">
            <a:avLst/>
          </a:prstGeom>
        </p:spPr>
      </p:pic>
      <p:pic>
        <p:nvPicPr>
          <p:cNvPr id="59" name="Picture 5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1F0768B-934F-870F-9E22-98D35B8AB6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81188" y="4047593"/>
            <a:ext cx="740327" cy="400727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82257124-0608-8503-C15E-B4EC558DA98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71213" y="3863473"/>
            <a:ext cx="1663700" cy="152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B82CE4-28AE-FDA8-CF03-393367DED637}"/>
              </a:ext>
            </a:extLst>
          </p:cNvPr>
          <p:cNvSpPr txBox="1"/>
          <p:nvPr/>
        </p:nvSpPr>
        <p:spPr>
          <a:xfrm>
            <a:off x="3876351" y="3729242"/>
            <a:ext cx="18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81745E-CFED-12C2-52F7-DA8F8AB880FC}"/>
              </a:ext>
            </a:extLst>
          </p:cNvPr>
          <p:cNvSpPr txBox="1"/>
          <p:nvPr/>
        </p:nvSpPr>
        <p:spPr>
          <a:xfrm>
            <a:off x="5205254" y="3695700"/>
            <a:ext cx="18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8867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245590" cy="778934"/>
          </a:xfrm>
        </p:spPr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Agreements with gold open access publishers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8</a:t>
            </a:fld>
            <a:endParaRPr lang="en-IN" dirty="0"/>
          </a:p>
        </p:txBody>
      </p:sp>
      <p:pic>
        <p:nvPicPr>
          <p:cNvPr id="46" name="Picture 45" descr="Logo, company name&#10;&#10;Description automatically generated">
            <a:extLst>
              <a:ext uri="{FF2B5EF4-FFF2-40B4-BE49-F238E27FC236}">
                <a16:creationId xmlns:a16="http://schemas.microsoft.com/office/drawing/2014/main" id="{30BFE455-50CF-CB99-63F2-4E2A9D660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00" y="4642491"/>
            <a:ext cx="1718885" cy="930406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BF195BAA-17B5-FC2E-EBE8-22AB73F4A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0300" y="4642491"/>
            <a:ext cx="2880899" cy="80580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E77584-623B-CC13-A984-FB7FD856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409700"/>
            <a:ext cx="11658599" cy="4635500"/>
          </a:xfrm>
        </p:spPr>
        <p:txBody>
          <a:bodyPr>
            <a:normAutofit/>
          </a:bodyPr>
          <a:lstStyle/>
          <a:p>
            <a:r>
              <a:rPr lang="en-CH" sz="2800" dirty="0"/>
              <a:t>CERN has agreements with full Open Access publishers.</a:t>
            </a:r>
          </a:p>
          <a:p>
            <a:pPr lvl="1"/>
            <a:r>
              <a:rPr lang="en-CH" sz="2800" dirty="0"/>
              <a:t>MDPI</a:t>
            </a:r>
          </a:p>
          <a:p>
            <a:pPr lvl="1"/>
            <a:r>
              <a:rPr lang="en-GB" sz="2800" dirty="0"/>
              <a:t>F</a:t>
            </a:r>
            <a:r>
              <a:rPr lang="en-CH" sz="2800" dirty="0"/>
              <a:t>rontiers </a:t>
            </a:r>
          </a:p>
          <a:p>
            <a:endParaRPr lang="en-CH" sz="2800" dirty="0"/>
          </a:p>
          <a:p>
            <a:r>
              <a:rPr lang="en-CH" sz="2800" dirty="0"/>
              <a:t>Discounts for C</a:t>
            </a:r>
            <a:r>
              <a:rPr lang="en-GB" sz="2800" dirty="0"/>
              <a:t>ERN affiliated authors</a:t>
            </a:r>
          </a:p>
          <a:p>
            <a:r>
              <a:rPr lang="en-GB" sz="2800" dirty="0"/>
              <a:t>Centrally covered by CERN SIS, upon verification of the eligibility 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3809567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9" y="169334"/>
            <a:ext cx="10924859" cy="778934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Articles submitted to journals outside existing agreements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9</a:t>
            </a:fld>
            <a:endParaRPr lang="en-IN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E63F810-41D3-4DE0-A000-4BDF8826790B}"/>
              </a:ext>
            </a:extLst>
          </p:cNvPr>
          <p:cNvSpPr/>
          <p:nvPr/>
        </p:nvSpPr>
        <p:spPr>
          <a:xfrm>
            <a:off x="272477" y="1523850"/>
            <a:ext cx="1710701" cy="165420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C06458-97E9-89CC-3B53-43A9F2408F48}"/>
              </a:ext>
            </a:extLst>
          </p:cNvPr>
          <p:cNvSpPr/>
          <p:nvPr/>
        </p:nvSpPr>
        <p:spPr>
          <a:xfrm>
            <a:off x="2280493" y="2601897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Multiply 32">
            <a:extLst>
              <a:ext uri="{FF2B5EF4-FFF2-40B4-BE49-F238E27FC236}">
                <a16:creationId xmlns:a16="http://schemas.microsoft.com/office/drawing/2014/main" id="{77151A3A-452F-54F0-540C-4115B491DEA9}"/>
              </a:ext>
            </a:extLst>
          </p:cNvPr>
          <p:cNvSpPr/>
          <p:nvPr/>
        </p:nvSpPr>
        <p:spPr>
          <a:xfrm>
            <a:off x="1286116" y="2789805"/>
            <a:ext cx="71956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Multiply 34">
            <a:extLst>
              <a:ext uri="{FF2B5EF4-FFF2-40B4-BE49-F238E27FC236}">
                <a16:creationId xmlns:a16="http://schemas.microsoft.com/office/drawing/2014/main" id="{B01915ED-51D3-FD0E-4F30-EBC1408AC7EC}"/>
              </a:ext>
            </a:extLst>
          </p:cNvPr>
          <p:cNvSpPr/>
          <p:nvPr/>
        </p:nvSpPr>
        <p:spPr>
          <a:xfrm flipV="1">
            <a:off x="3281756" y="3932796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7853E6C-AF37-6F8E-DC33-E6BE95065F49}"/>
              </a:ext>
            </a:extLst>
          </p:cNvPr>
          <p:cNvSpPr/>
          <p:nvPr/>
        </p:nvSpPr>
        <p:spPr>
          <a:xfrm>
            <a:off x="270009" y="3737746"/>
            <a:ext cx="1710701" cy="165420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agreement</a:t>
            </a:r>
          </a:p>
        </p:txBody>
      </p:sp>
      <p:sp>
        <p:nvSpPr>
          <p:cNvPr id="39" name="Multiply 38">
            <a:extLst>
              <a:ext uri="{FF2B5EF4-FFF2-40B4-BE49-F238E27FC236}">
                <a16:creationId xmlns:a16="http://schemas.microsoft.com/office/drawing/2014/main" id="{7C5F93BA-FD96-ABE2-785D-94763B016B46}"/>
              </a:ext>
            </a:extLst>
          </p:cNvPr>
          <p:cNvSpPr/>
          <p:nvPr/>
        </p:nvSpPr>
        <p:spPr>
          <a:xfrm flipV="1">
            <a:off x="1322934" y="5035731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Plus 48">
            <a:extLst>
              <a:ext uri="{FF2B5EF4-FFF2-40B4-BE49-F238E27FC236}">
                <a16:creationId xmlns:a16="http://schemas.microsoft.com/office/drawing/2014/main" id="{D0E632C2-8452-1953-002D-5873641B7336}"/>
              </a:ext>
            </a:extLst>
          </p:cNvPr>
          <p:cNvSpPr/>
          <p:nvPr/>
        </p:nvSpPr>
        <p:spPr>
          <a:xfrm>
            <a:off x="4357168" y="2852700"/>
            <a:ext cx="1434442" cy="1445983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88922A4-E291-E44B-FAED-979B3DC4F7BF}"/>
              </a:ext>
            </a:extLst>
          </p:cNvPr>
          <p:cNvSpPr/>
          <p:nvPr/>
        </p:nvSpPr>
        <p:spPr>
          <a:xfrm>
            <a:off x="5791610" y="1855942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49259E"/>
                </a:solidFill>
                <a:latin typeface="PT Sans" panose="020B0503020203020204" pitchFamily="34" charset="77"/>
                <a:cs typeface="Calibri" panose="020F0502020204030204" pitchFamily="34" charset="0"/>
              </a:rPr>
              <a:t>CERN SIS informed at early stage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9B966C3-27A4-77C6-3308-31EA5462C577}"/>
              </a:ext>
            </a:extLst>
          </p:cNvPr>
          <p:cNvSpPr/>
          <p:nvPr/>
        </p:nvSpPr>
        <p:spPr>
          <a:xfrm>
            <a:off x="5797053" y="3783465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49259E"/>
                </a:solidFill>
                <a:latin typeface="PT Sans" panose="020B0503020203020204" pitchFamily="34" charset="77"/>
              </a:rPr>
              <a:t>No </a:t>
            </a:r>
          </a:p>
          <a:p>
            <a:pPr algn="ctr"/>
            <a:r>
              <a:rPr lang="en-GB" b="0" i="0" u="none" strike="noStrike" dirty="0">
                <a:solidFill>
                  <a:srgbClr val="49259E"/>
                </a:solidFill>
                <a:effectLst/>
                <a:latin typeface="PT Sans" panose="020B0503020203020204" pitchFamily="34" charset="77"/>
              </a:rPr>
              <a:t> high APC </a:t>
            </a:r>
            <a:endParaRPr lang="en-CH" dirty="0">
              <a:solidFill>
                <a:srgbClr val="49259E"/>
              </a:solidFill>
              <a:latin typeface="PT Sans" panose="020B0503020203020204" pitchFamily="34" charset="77"/>
              <a:cs typeface="Calibri" panose="020F0502020204030204" pitchFamily="34" charset="0"/>
            </a:endParaRPr>
          </a:p>
        </p:txBody>
      </p:sp>
      <p:sp>
        <p:nvSpPr>
          <p:cNvPr id="52" name="Equals 51">
            <a:extLst>
              <a:ext uri="{FF2B5EF4-FFF2-40B4-BE49-F238E27FC236}">
                <a16:creationId xmlns:a16="http://schemas.microsoft.com/office/drawing/2014/main" id="{8DBE423E-FE55-74AB-D4A5-670F038AAF13}"/>
              </a:ext>
            </a:extLst>
          </p:cNvPr>
          <p:cNvSpPr/>
          <p:nvPr/>
        </p:nvSpPr>
        <p:spPr>
          <a:xfrm>
            <a:off x="7777121" y="2899344"/>
            <a:ext cx="1856014" cy="1221605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pic>
        <p:nvPicPr>
          <p:cNvPr id="56" name="Picture 55" descr="Icon&#10;&#10;Description automatically generated">
            <a:extLst>
              <a:ext uri="{FF2B5EF4-FFF2-40B4-BE49-F238E27FC236}">
                <a16:creationId xmlns:a16="http://schemas.microsoft.com/office/drawing/2014/main" id="{16BA52CB-1121-BB9A-38DC-338188BC9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951" y="2881039"/>
            <a:ext cx="579180" cy="594030"/>
          </a:xfrm>
          <a:prstGeom prst="rect">
            <a:avLst/>
          </a:prstGeom>
        </p:spPr>
      </p:pic>
      <p:pic>
        <p:nvPicPr>
          <p:cNvPr id="57" name="Picture 56" descr="Icon&#10;&#10;Description automatically generated">
            <a:extLst>
              <a:ext uri="{FF2B5EF4-FFF2-40B4-BE49-F238E27FC236}">
                <a16:creationId xmlns:a16="http://schemas.microsoft.com/office/drawing/2014/main" id="{BC608013-F493-3D09-FF9E-03BE07547B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951" y="4755257"/>
            <a:ext cx="579180" cy="594030"/>
          </a:xfrm>
          <a:prstGeom prst="rect">
            <a:avLst/>
          </a:prstGeom>
        </p:spPr>
      </p:pic>
      <p:pic>
        <p:nvPicPr>
          <p:cNvPr id="64" name="Picture 63" descr="Logo, company name&#10;&#10;Description automatically generated">
            <a:extLst>
              <a:ext uri="{FF2B5EF4-FFF2-40B4-BE49-F238E27FC236}">
                <a16:creationId xmlns:a16="http://schemas.microsoft.com/office/drawing/2014/main" id="{11B4874F-3428-F3D7-BED9-4459D87D65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047" y="2840903"/>
            <a:ext cx="2390480" cy="124921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00698E0-758B-53BA-E7B9-607AAEFC9DEC}"/>
              </a:ext>
            </a:extLst>
          </p:cNvPr>
          <p:cNvSpPr txBox="1"/>
          <p:nvPr/>
        </p:nvSpPr>
        <p:spPr>
          <a:xfrm>
            <a:off x="9588960" y="3775846"/>
            <a:ext cx="2389567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PT Sans" panose="020B0503020203020204" pitchFamily="34" charset="77"/>
              </a:rPr>
              <a:t>Centrally covered by SIS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EB57EC8-5108-1DC2-0DE8-7DC152294D0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t="-1" r="51078" b="-639"/>
          <a:stretch/>
        </p:blipFill>
        <p:spPr>
          <a:xfrm>
            <a:off x="2532353" y="3047566"/>
            <a:ext cx="1348246" cy="690180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A733F3DB-ACDD-ADD5-FDE2-AD087643A793}"/>
              </a:ext>
            </a:extLst>
          </p:cNvPr>
          <p:cNvSpPr/>
          <p:nvPr/>
        </p:nvSpPr>
        <p:spPr>
          <a:xfrm>
            <a:off x="2280493" y="4665844"/>
            <a:ext cx="1710701" cy="165420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institution  agreement</a:t>
            </a:r>
          </a:p>
        </p:txBody>
      </p:sp>
      <p:sp>
        <p:nvSpPr>
          <p:cNvPr id="20" name="Multiply 19">
            <a:extLst>
              <a:ext uri="{FF2B5EF4-FFF2-40B4-BE49-F238E27FC236}">
                <a16:creationId xmlns:a16="http://schemas.microsoft.com/office/drawing/2014/main" id="{5CF21398-94CB-4EF4-69AD-6DF043F64760}"/>
              </a:ext>
            </a:extLst>
          </p:cNvPr>
          <p:cNvSpPr/>
          <p:nvPr/>
        </p:nvSpPr>
        <p:spPr>
          <a:xfrm flipV="1">
            <a:off x="3529776" y="5682343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1156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1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00010D"/>
      </a:accent1>
      <a:accent2>
        <a:srgbClr val="1D2059"/>
      </a:accent2>
      <a:accent3>
        <a:srgbClr val="2F2F8E"/>
      </a:accent3>
      <a:accent4>
        <a:srgbClr val="34164A"/>
      </a:accent4>
      <a:accent5>
        <a:srgbClr val="31559F"/>
      </a:accent5>
      <a:accent6>
        <a:srgbClr val="F15927"/>
      </a:accent6>
      <a:hlink>
        <a:srgbClr val="0563C1"/>
      </a:hlink>
      <a:folHlink>
        <a:srgbClr val="954F72"/>
      </a:folHlink>
    </a:clrScheme>
    <a:fontScheme name="Custom 220">
      <a:majorFont>
        <a:latin typeface="HelveticaNeue MediumCon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I_7_8_PPT_Master_deck_template_16_9_Oct_4_2022" id="{7134C763-3FF5-8248-84FC-1FF5FF4C0802}" vid="{A762D781-2B15-C248-A218-36CAB40726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18621</TotalTime>
  <Words>578</Words>
  <Application>Microsoft Macintosh PowerPoint</Application>
  <PresentationFormat>Widescreen</PresentationFormat>
  <Paragraphs>131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PT Sans</vt:lpstr>
      <vt:lpstr>Helvetica</vt:lpstr>
      <vt:lpstr>HelveticaNeue MediumCond</vt:lpstr>
      <vt:lpstr>Calibri</vt:lpstr>
      <vt:lpstr>Optima</vt:lpstr>
      <vt:lpstr>Office Theme</vt:lpstr>
      <vt:lpstr> Open access at CERN  </vt:lpstr>
      <vt:lpstr>Open Access at CERN, a long history…</vt:lpstr>
      <vt:lpstr>The CERN OA Policy</vt:lpstr>
      <vt:lpstr>The Open Access mechanisms available at CERN</vt:lpstr>
      <vt:lpstr>SCOAP3 </vt:lpstr>
      <vt:lpstr>Other collective models</vt:lpstr>
      <vt:lpstr>Open access agreements with publishers</vt:lpstr>
      <vt:lpstr>Agreements with gold open access publishers</vt:lpstr>
      <vt:lpstr>Articles submitted to journals outside existing agreements</vt:lpstr>
      <vt:lpstr>Open Access at CERN in 2022</vt:lpstr>
      <vt:lpstr>Open Access to monographs</vt:lpstr>
      <vt:lpstr>OA to monographs, a usage explosion! </vt:lpstr>
      <vt:lpstr>Communication strategy regarding OA</vt:lpstr>
      <vt:lpstr>Going further towards Open Science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CERN Open Access policy  </dc:title>
  <dc:creator>Anne Gentil-Beccot</dc:creator>
  <cp:lastModifiedBy>Anne Gentil-Beccot</cp:lastModifiedBy>
  <cp:revision>32</cp:revision>
  <cp:lastPrinted>2022-10-27T11:44:31Z</cp:lastPrinted>
  <dcterms:created xsi:type="dcterms:W3CDTF">2022-10-19T07:14:51Z</dcterms:created>
  <dcterms:modified xsi:type="dcterms:W3CDTF">2023-06-13T14:16:05Z</dcterms:modified>
</cp:coreProperties>
</file>