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4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notesSlides/notesSlide5.xml" ContentType="application/vnd.openxmlformats-officedocument.presentationml.notesSl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notesSlides/notesSlide6.xml" ContentType="application/vnd.openxmlformats-officedocument.presentationml.notesSlid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9" r:id="rId2"/>
  </p:sldMasterIdLst>
  <p:notesMasterIdLst>
    <p:notesMasterId r:id="rId34"/>
  </p:notesMasterIdLst>
  <p:handoutMasterIdLst>
    <p:handoutMasterId r:id="rId35"/>
  </p:handoutMasterIdLst>
  <p:sldIdLst>
    <p:sldId id="259" r:id="rId3"/>
    <p:sldId id="299" r:id="rId4"/>
    <p:sldId id="4512" r:id="rId5"/>
    <p:sldId id="4468" r:id="rId6"/>
    <p:sldId id="4449" r:id="rId7"/>
    <p:sldId id="983" r:id="rId8"/>
    <p:sldId id="294" r:id="rId9"/>
    <p:sldId id="4440" r:id="rId10"/>
    <p:sldId id="4451" r:id="rId11"/>
    <p:sldId id="4516" r:id="rId12"/>
    <p:sldId id="4452" r:id="rId13"/>
    <p:sldId id="268" r:id="rId14"/>
    <p:sldId id="4442" r:id="rId15"/>
    <p:sldId id="4455" r:id="rId16"/>
    <p:sldId id="4441" r:id="rId17"/>
    <p:sldId id="4453" r:id="rId18"/>
    <p:sldId id="4458" r:id="rId19"/>
    <p:sldId id="4459" r:id="rId20"/>
    <p:sldId id="993" r:id="rId21"/>
    <p:sldId id="4446" r:id="rId22"/>
    <p:sldId id="1002" r:id="rId23"/>
    <p:sldId id="1007" r:id="rId24"/>
    <p:sldId id="991" r:id="rId25"/>
    <p:sldId id="4511" r:id="rId26"/>
    <p:sldId id="277" r:id="rId27"/>
    <p:sldId id="4457" r:id="rId28"/>
    <p:sldId id="4456" r:id="rId29"/>
    <p:sldId id="4517" r:id="rId30"/>
    <p:sldId id="310" r:id="rId31"/>
    <p:sldId id="998" r:id="rId32"/>
    <p:sldId id="4518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93" userDrawn="1">
          <p15:clr>
            <a:srgbClr val="A4A3A4"/>
          </p15:clr>
        </p15:guide>
        <p15:guide id="2" orient="horz" pos="2273" userDrawn="1">
          <p15:clr>
            <a:srgbClr val="A4A3A4"/>
          </p15:clr>
        </p15:guide>
        <p15:guide id="3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A2EF"/>
    <a:srgbClr val="69CDC6"/>
    <a:srgbClr val="8ED3DF"/>
    <a:srgbClr val="5E7892"/>
    <a:srgbClr val="1C1C1C"/>
    <a:srgbClr val="96AFDB"/>
    <a:srgbClr val="1F3F18"/>
    <a:srgbClr val="000269"/>
    <a:srgbClr val="000000"/>
    <a:srgbClr val="2837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5"/>
  </p:normalViewPr>
  <p:slideViewPr>
    <p:cSldViewPr snapToGrid="0" snapToObjects="1" showGuides="1">
      <p:cViewPr varScale="1">
        <p:scale>
          <a:sx n="143" d="100"/>
          <a:sy n="143" d="100"/>
        </p:scale>
        <p:origin x="712" y="200"/>
      </p:cViewPr>
      <p:guideLst>
        <p:guide orient="horz" pos="3793"/>
        <p:guide orient="horz" pos="227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 b="1" dirty="0"/>
          </a:p>
        </c:rich>
      </c:tx>
      <c:layout>
        <c:manualLayout>
          <c:xMode val="edge"/>
          <c:yMode val="edge"/>
          <c:x val="0.40393356299212591"/>
          <c:y val="0.5039062190018319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  <a:effectLst>
              <a:glow>
                <a:schemeClr val="accent1">
                  <a:alpha val="40000"/>
                </a:schemeClr>
              </a:glow>
              <a:softEdge rad="0"/>
            </a:effectLst>
          </c:spPr>
          <c:explosion val="6"/>
          <c:dPt>
            <c:idx val="0"/>
            <c:bubble3D val="0"/>
            <c:spPr>
              <a:solidFill>
                <a:srgbClr val="A35FE9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1-EC2B-544C-841A-5BD40B9C6CE5}"/>
              </c:ext>
            </c:extLst>
          </c:dPt>
          <c:dPt>
            <c:idx val="1"/>
            <c:bubble3D val="0"/>
            <c:spPr>
              <a:solidFill>
                <a:srgbClr val="61C4D3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3-EC2B-544C-841A-5BD40B9C6CE5}"/>
              </c:ext>
            </c:extLst>
          </c:dPt>
          <c:dPt>
            <c:idx val="2"/>
            <c:bubble3D val="0"/>
            <c:spPr>
              <a:solidFill>
                <a:srgbClr val="7030A0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5-EC2B-544C-841A-5BD40B9C6CE5}"/>
              </c:ext>
            </c:extLst>
          </c:dPt>
          <c:dPt>
            <c:idx val="3"/>
            <c:bubble3D val="0"/>
            <c:spPr>
              <a:solidFill>
                <a:srgbClr val="2A80E9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7-EC2B-544C-841A-5BD40B9C6CE5}"/>
              </c:ext>
            </c:extLst>
          </c:dPt>
          <c:dPt>
            <c:idx val="4"/>
            <c:bubble3D val="0"/>
            <c:spPr>
              <a:solidFill>
                <a:srgbClr val="6E2466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9-EC2B-544C-841A-5BD40B9C6CE5}"/>
              </c:ext>
            </c:extLst>
          </c:dPt>
          <c:dPt>
            <c:idx val="5"/>
            <c:bubble3D val="0"/>
            <c:spPr>
              <a:solidFill>
                <a:srgbClr val="1C446A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B-EC2B-544C-841A-5BD40B9C6CE5}"/>
              </c:ext>
            </c:extLst>
          </c:dPt>
          <c:dPt>
            <c:idx val="6"/>
            <c:bubble3D val="0"/>
            <c:spPr>
              <a:solidFill>
                <a:srgbClr val="00BCB2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D-EC2B-544C-841A-5BD40B9C6CE5}"/>
              </c:ext>
            </c:extLst>
          </c:dPt>
          <c:cat>
            <c:strRef>
              <c:f>Sheet1!$A$2:$A$8</c:f>
              <c:strCache>
                <c:ptCount val="7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1.4285714285714286</c:v>
                </c:pt>
                <c:pt idx="1">
                  <c:v>1.4285714285714286</c:v>
                </c:pt>
                <c:pt idx="2">
                  <c:v>1.4285714285714286</c:v>
                </c:pt>
                <c:pt idx="3">
                  <c:v>1.4285714285714286</c:v>
                </c:pt>
                <c:pt idx="4">
                  <c:v>1.4285714285714286</c:v>
                </c:pt>
                <c:pt idx="5">
                  <c:v>1.4285714285714286</c:v>
                </c:pt>
                <c:pt idx="6">
                  <c:v>1.4285714285714286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EC2B-544C-841A-5BD40B9C6C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  <a:beve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>
      <a:glow rad="63500">
        <a:schemeClr val="accent1">
          <a:satMod val="175000"/>
          <a:alpha val="40000"/>
        </a:schemeClr>
      </a:glow>
    </a:effectLst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  <a:effectLst>
              <a:glow>
                <a:schemeClr val="accent1">
                  <a:alpha val="40000"/>
                </a:schemeClr>
              </a:glow>
              <a:softEdge rad="0"/>
            </a:effectLst>
          </c:spPr>
          <c:explosion val="6"/>
          <c:dPt>
            <c:idx val="0"/>
            <c:bubble3D val="0"/>
            <c:explosion val="28"/>
            <c:spPr>
              <a:solidFill>
                <a:srgbClr val="A35FE9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1-56C3-7A47-B55D-308DE0D7282F}"/>
              </c:ext>
            </c:extLst>
          </c:dPt>
          <c:dPt>
            <c:idx val="1"/>
            <c:bubble3D val="0"/>
            <c:spPr>
              <a:solidFill>
                <a:srgbClr val="61C4D3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3-56C3-7A47-B55D-308DE0D7282F}"/>
              </c:ext>
            </c:extLst>
          </c:dPt>
          <c:dPt>
            <c:idx val="2"/>
            <c:bubble3D val="0"/>
            <c:spPr>
              <a:solidFill>
                <a:srgbClr val="7030A0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5-56C3-7A47-B55D-308DE0D7282F}"/>
              </c:ext>
            </c:extLst>
          </c:dPt>
          <c:dPt>
            <c:idx val="3"/>
            <c:bubble3D val="0"/>
            <c:spPr>
              <a:solidFill>
                <a:srgbClr val="2A80E9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7-56C3-7A47-B55D-308DE0D7282F}"/>
              </c:ext>
            </c:extLst>
          </c:dPt>
          <c:dPt>
            <c:idx val="4"/>
            <c:bubble3D val="0"/>
            <c:spPr>
              <a:solidFill>
                <a:srgbClr val="6E2466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9-56C3-7A47-B55D-308DE0D7282F}"/>
              </c:ext>
            </c:extLst>
          </c:dPt>
          <c:dPt>
            <c:idx val="5"/>
            <c:bubble3D val="0"/>
            <c:spPr>
              <a:solidFill>
                <a:srgbClr val="1C446A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B-56C3-7A47-B55D-308DE0D7282F}"/>
              </c:ext>
            </c:extLst>
          </c:dPt>
          <c:dPt>
            <c:idx val="6"/>
            <c:bubble3D val="0"/>
            <c:spPr>
              <a:solidFill>
                <a:srgbClr val="00BCB2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D-56C3-7A47-B55D-308DE0D7282F}"/>
              </c:ext>
            </c:extLst>
          </c:dPt>
          <c:cat>
            <c:strRef>
              <c:f>Sheet1!$A$2:$A$8</c:f>
              <c:strCache>
                <c:ptCount val="7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1.4285714285714286</c:v>
                </c:pt>
                <c:pt idx="1">
                  <c:v>1.4285714285714286</c:v>
                </c:pt>
                <c:pt idx="2">
                  <c:v>1.4285714285714286</c:v>
                </c:pt>
                <c:pt idx="3">
                  <c:v>1.4285714285714286</c:v>
                </c:pt>
                <c:pt idx="4">
                  <c:v>1.4285714285714286</c:v>
                </c:pt>
                <c:pt idx="5">
                  <c:v>1.4285714285714286</c:v>
                </c:pt>
                <c:pt idx="6">
                  <c:v>1.4285714285714286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56C3-7A47-B55D-308DE0D728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2"/>
      </c:doughnutChart>
      <c:spPr>
        <a:noFill/>
        <a:ln>
          <a:noFill/>
          <a:beve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>
      <a:glow rad="63500">
        <a:schemeClr val="accent1">
          <a:satMod val="175000"/>
          <a:alpha val="40000"/>
        </a:schemeClr>
      </a:glow>
    </a:effectLst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  <a:effectLst>
              <a:glow>
                <a:schemeClr val="accent1">
                  <a:alpha val="40000"/>
                </a:schemeClr>
              </a:glow>
              <a:softEdge rad="0"/>
            </a:effectLst>
          </c:spPr>
          <c:explosion val="6"/>
          <c:dPt>
            <c:idx val="0"/>
            <c:bubble3D val="0"/>
            <c:spPr>
              <a:solidFill>
                <a:srgbClr val="A35FE9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1-7130-2449-ACC3-BF8F4A9C231C}"/>
              </c:ext>
            </c:extLst>
          </c:dPt>
          <c:dPt>
            <c:idx val="1"/>
            <c:bubble3D val="0"/>
            <c:spPr>
              <a:solidFill>
                <a:srgbClr val="61C4D3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3-7130-2449-ACC3-BF8F4A9C231C}"/>
              </c:ext>
            </c:extLst>
          </c:dPt>
          <c:dPt>
            <c:idx val="2"/>
            <c:bubble3D val="0"/>
            <c:spPr>
              <a:solidFill>
                <a:srgbClr val="7030A0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5-7130-2449-ACC3-BF8F4A9C231C}"/>
              </c:ext>
            </c:extLst>
          </c:dPt>
          <c:dPt>
            <c:idx val="3"/>
            <c:bubble3D val="0"/>
            <c:spPr>
              <a:solidFill>
                <a:srgbClr val="2A80E9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7-7130-2449-ACC3-BF8F4A9C231C}"/>
              </c:ext>
            </c:extLst>
          </c:dPt>
          <c:dPt>
            <c:idx val="4"/>
            <c:bubble3D val="0"/>
            <c:spPr>
              <a:solidFill>
                <a:srgbClr val="6E2466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9-7130-2449-ACC3-BF8F4A9C231C}"/>
              </c:ext>
            </c:extLst>
          </c:dPt>
          <c:dPt>
            <c:idx val="5"/>
            <c:bubble3D val="0"/>
            <c:explosion val="27"/>
            <c:spPr>
              <a:solidFill>
                <a:srgbClr val="1C446A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B-7130-2449-ACC3-BF8F4A9C231C}"/>
              </c:ext>
            </c:extLst>
          </c:dPt>
          <c:dPt>
            <c:idx val="6"/>
            <c:bubble3D val="0"/>
            <c:spPr>
              <a:solidFill>
                <a:srgbClr val="00BCB2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D-7130-2449-ACC3-BF8F4A9C231C}"/>
              </c:ext>
            </c:extLst>
          </c:dPt>
          <c:cat>
            <c:strRef>
              <c:f>Sheet1!$A$2:$A$8</c:f>
              <c:strCache>
                <c:ptCount val="7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1.4285714285714286</c:v>
                </c:pt>
                <c:pt idx="1">
                  <c:v>1.4285714285714286</c:v>
                </c:pt>
                <c:pt idx="2">
                  <c:v>1.4285714285714286</c:v>
                </c:pt>
                <c:pt idx="3">
                  <c:v>1.4285714285714286</c:v>
                </c:pt>
                <c:pt idx="4">
                  <c:v>1.4285714285714286</c:v>
                </c:pt>
                <c:pt idx="5">
                  <c:v>1.4285714285714286</c:v>
                </c:pt>
                <c:pt idx="6">
                  <c:v>1.4285714285714286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7130-2449-ACC3-BF8F4A9C23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2"/>
      </c:doughnutChart>
      <c:spPr>
        <a:noFill/>
        <a:ln>
          <a:noFill/>
          <a:beve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>
      <a:glow rad="63500">
        <a:schemeClr val="accent1">
          <a:satMod val="175000"/>
          <a:alpha val="40000"/>
        </a:schemeClr>
      </a:glow>
    </a:effectLst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  <a:effectLst>
              <a:glow>
                <a:schemeClr val="accent1">
                  <a:alpha val="40000"/>
                </a:schemeClr>
              </a:glow>
              <a:softEdge rad="0"/>
            </a:effectLst>
          </c:spPr>
          <c:explosion val="6"/>
          <c:dPt>
            <c:idx val="0"/>
            <c:bubble3D val="0"/>
            <c:spPr>
              <a:solidFill>
                <a:srgbClr val="A35FE9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1-EC2B-544C-841A-5BD40B9C6CE5}"/>
              </c:ext>
            </c:extLst>
          </c:dPt>
          <c:dPt>
            <c:idx val="1"/>
            <c:bubble3D val="0"/>
            <c:spPr>
              <a:solidFill>
                <a:srgbClr val="61C4D3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3-EC2B-544C-841A-5BD40B9C6CE5}"/>
              </c:ext>
            </c:extLst>
          </c:dPt>
          <c:dPt>
            <c:idx val="2"/>
            <c:bubble3D val="0"/>
            <c:spPr>
              <a:solidFill>
                <a:srgbClr val="7030A0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5-EC2B-544C-841A-5BD40B9C6CE5}"/>
              </c:ext>
            </c:extLst>
          </c:dPt>
          <c:dPt>
            <c:idx val="3"/>
            <c:bubble3D val="0"/>
            <c:spPr>
              <a:solidFill>
                <a:srgbClr val="2A80E9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7-EC2B-544C-841A-5BD40B9C6CE5}"/>
              </c:ext>
            </c:extLst>
          </c:dPt>
          <c:dPt>
            <c:idx val="4"/>
            <c:bubble3D val="0"/>
            <c:spPr>
              <a:solidFill>
                <a:srgbClr val="6E2466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9-EC2B-544C-841A-5BD40B9C6CE5}"/>
              </c:ext>
            </c:extLst>
          </c:dPt>
          <c:dPt>
            <c:idx val="5"/>
            <c:bubble3D val="0"/>
            <c:explosion val="27"/>
            <c:spPr>
              <a:solidFill>
                <a:srgbClr val="1C446A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B-EC2B-544C-841A-5BD40B9C6CE5}"/>
              </c:ext>
            </c:extLst>
          </c:dPt>
          <c:dPt>
            <c:idx val="6"/>
            <c:bubble3D val="0"/>
            <c:spPr>
              <a:solidFill>
                <a:srgbClr val="00BCB2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D-EC2B-544C-841A-5BD40B9C6CE5}"/>
              </c:ext>
            </c:extLst>
          </c:dPt>
          <c:cat>
            <c:strRef>
              <c:f>Sheet1!$A$2:$A$8</c:f>
              <c:strCache>
                <c:ptCount val="7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1.4285714285714286</c:v>
                </c:pt>
                <c:pt idx="1">
                  <c:v>1.4285714285714286</c:v>
                </c:pt>
                <c:pt idx="2">
                  <c:v>1.4285714285714286</c:v>
                </c:pt>
                <c:pt idx="3">
                  <c:v>1.4285714285714286</c:v>
                </c:pt>
                <c:pt idx="4">
                  <c:v>1.4285714285714286</c:v>
                </c:pt>
                <c:pt idx="5">
                  <c:v>1.4285714285714286</c:v>
                </c:pt>
                <c:pt idx="6">
                  <c:v>1.4285714285714286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EC2B-544C-841A-5BD40B9C6C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2"/>
      </c:doughnutChart>
      <c:spPr>
        <a:noFill/>
        <a:ln>
          <a:noFill/>
          <a:beve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>
      <a:glow rad="63500">
        <a:schemeClr val="accent1">
          <a:satMod val="175000"/>
          <a:alpha val="40000"/>
        </a:schemeClr>
      </a:glow>
    </a:effectLst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1971205047126114E-2"/>
          <c:y val="0.15289134274547211"/>
          <c:w val="0.83605758990574774"/>
          <c:h val="0.7198836147139779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  <a:effectLst>
              <a:glow>
                <a:schemeClr val="accent1">
                  <a:alpha val="40000"/>
                </a:schemeClr>
              </a:glow>
              <a:softEdge rad="0"/>
            </a:effectLst>
          </c:spPr>
          <c:explosion val="6"/>
          <c:dPt>
            <c:idx val="0"/>
            <c:bubble3D val="0"/>
            <c:spPr>
              <a:solidFill>
                <a:srgbClr val="A35FE9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1-EC2B-544C-841A-5BD40B9C6CE5}"/>
              </c:ext>
            </c:extLst>
          </c:dPt>
          <c:dPt>
            <c:idx val="1"/>
            <c:bubble3D val="0"/>
            <c:spPr>
              <a:solidFill>
                <a:srgbClr val="61C4D3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3-EC2B-544C-841A-5BD40B9C6CE5}"/>
              </c:ext>
            </c:extLst>
          </c:dPt>
          <c:dPt>
            <c:idx val="2"/>
            <c:bubble3D val="0"/>
            <c:spPr>
              <a:solidFill>
                <a:srgbClr val="7030A0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5-EC2B-544C-841A-5BD40B9C6CE5}"/>
              </c:ext>
            </c:extLst>
          </c:dPt>
          <c:dPt>
            <c:idx val="3"/>
            <c:bubble3D val="0"/>
            <c:spPr>
              <a:solidFill>
                <a:srgbClr val="2A80E9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7-EC2B-544C-841A-5BD40B9C6CE5}"/>
              </c:ext>
            </c:extLst>
          </c:dPt>
          <c:dPt>
            <c:idx val="4"/>
            <c:bubble3D val="0"/>
            <c:spPr>
              <a:solidFill>
                <a:srgbClr val="6E2466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9-EC2B-544C-841A-5BD40B9C6CE5}"/>
              </c:ext>
            </c:extLst>
          </c:dPt>
          <c:dPt>
            <c:idx val="5"/>
            <c:bubble3D val="0"/>
            <c:spPr>
              <a:solidFill>
                <a:srgbClr val="1C446A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B-EC2B-544C-841A-5BD40B9C6CE5}"/>
              </c:ext>
            </c:extLst>
          </c:dPt>
          <c:dPt>
            <c:idx val="6"/>
            <c:bubble3D val="0"/>
            <c:explosion val="29"/>
            <c:spPr>
              <a:solidFill>
                <a:srgbClr val="00BCB2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D-EC2B-544C-841A-5BD40B9C6CE5}"/>
              </c:ext>
            </c:extLst>
          </c:dPt>
          <c:cat>
            <c:strRef>
              <c:f>Sheet1!$A$2:$A$8</c:f>
              <c:strCache>
                <c:ptCount val="7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1.4285714285714286</c:v>
                </c:pt>
                <c:pt idx="1">
                  <c:v>1.4285714285714286</c:v>
                </c:pt>
                <c:pt idx="2">
                  <c:v>1.4285714285714286</c:v>
                </c:pt>
                <c:pt idx="3">
                  <c:v>1.4285714285714286</c:v>
                </c:pt>
                <c:pt idx="4">
                  <c:v>1.4285714285714286</c:v>
                </c:pt>
                <c:pt idx="5">
                  <c:v>1.4285714285714286</c:v>
                </c:pt>
                <c:pt idx="6">
                  <c:v>1.4285714285714286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EC2B-544C-841A-5BD40B9C6C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2"/>
      </c:doughnutChart>
      <c:spPr>
        <a:noFill/>
        <a:ln>
          <a:noFill/>
          <a:beve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>
      <a:glow rad="63500">
        <a:schemeClr val="accent1">
          <a:satMod val="175000"/>
          <a:alpha val="40000"/>
        </a:schemeClr>
      </a:glow>
    </a:effectLst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  <a:effectLst>
              <a:glow>
                <a:schemeClr val="accent1">
                  <a:alpha val="40000"/>
                </a:schemeClr>
              </a:glow>
              <a:softEdge rad="0"/>
            </a:effectLst>
          </c:spPr>
          <c:explosion val="6"/>
          <c:dPt>
            <c:idx val="0"/>
            <c:bubble3D val="0"/>
            <c:spPr>
              <a:solidFill>
                <a:srgbClr val="A35FE9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1-EC2B-544C-841A-5BD40B9C6CE5}"/>
              </c:ext>
            </c:extLst>
          </c:dPt>
          <c:dPt>
            <c:idx val="1"/>
            <c:bubble3D val="0"/>
            <c:spPr>
              <a:solidFill>
                <a:srgbClr val="61C4D3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3-EC2B-544C-841A-5BD40B9C6CE5}"/>
              </c:ext>
            </c:extLst>
          </c:dPt>
          <c:dPt>
            <c:idx val="2"/>
            <c:bubble3D val="0"/>
            <c:spPr>
              <a:solidFill>
                <a:srgbClr val="7030A0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5-EC2B-544C-841A-5BD40B9C6CE5}"/>
              </c:ext>
            </c:extLst>
          </c:dPt>
          <c:dPt>
            <c:idx val="3"/>
            <c:bubble3D val="0"/>
            <c:explosion val="22"/>
            <c:spPr>
              <a:solidFill>
                <a:srgbClr val="2A80E9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7-EC2B-544C-841A-5BD40B9C6CE5}"/>
              </c:ext>
            </c:extLst>
          </c:dPt>
          <c:dPt>
            <c:idx val="4"/>
            <c:bubble3D val="0"/>
            <c:spPr>
              <a:solidFill>
                <a:srgbClr val="6E2466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9-EC2B-544C-841A-5BD40B9C6CE5}"/>
              </c:ext>
            </c:extLst>
          </c:dPt>
          <c:dPt>
            <c:idx val="5"/>
            <c:bubble3D val="0"/>
            <c:spPr>
              <a:solidFill>
                <a:srgbClr val="1C446A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B-EC2B-544C-841A-5BD40B9C6CE5}"/>
              </c:ext>
            </c:extLst>
          </c:dPt>
          <c:dPt>
            <c:idx val="6"/>
            <c:bubble3D val="0"/>
            <c:spPr>
              <a:solidFill>
                <a:srgbClr val="00BCB2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D-EC2B-544C-841A-5BD40B9C6CE5}"/>
              </c:ext>
            </c:extLst>
          </c:dPt>
          <c:cat>
            <c:strRef>
              <c:f>Sheet1!$A$2:$A$8</c:f>
              <c:strCache>
                <c:ptCount val="7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1.4285714285714286</c:v>
                </c:pt>
                <c:pt idx="1">
                  <c:v>1.4285714285714286</c:v>
                </c:pt>
                <c:pt idx="2">
                  <c:v>1.4285714285714286</c:v>
                </c:pt>
                <c:pt idx="3">
                  <c:v>1.4285714285714286</c:v>
                </c:pt>
                <c:pt idx="4">
                  <c:v>1.4285714285714286</c:v>
                </c:pt>
                <c:pt idx="5">
                  <c:v>1.4285714285714286</c:v>
                </c:pt>
                <c:pt idx="6">
                  <c:v>1.4285714285714286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EC2B-544C-841A-5BD40B9C6C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2"/>
      </c:doughnutChart>
      <c:spPr>
        <a:noFill/>
        <a:ln>
          <a:noFill/>
          <a:beve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>
      <a:glow rad="63500">
        <a:schemeClr val="accent1">
          <a:satMod val="175000"/>
          <a:alpha val="40000"/>
        </a:schemeClr>
      </a:glow>
    </a:effectLst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  <a:effectLst>
              <a:glow>
                <a:schemeClr val="accent1">
                  <a:alpha val="40000"/>
                </a:schemeClr>
              </a:glow>
              <a:softEdge rad="0"/>
            </a:effectLst>
          </c:spPr>
          <c:explosion val="6"/>
          <c:dPt>
            <c:idx val="0"/>
            <c:bubble3D val="0"/>
            <c:explosion val="28"/>
            <c:spPr>
              <a:solidFill>
                <a:srgbClr val="A35FE9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1-0CD6-7140-9822-40FA0911D984}"/>
              </c:ext>
            </c:extLst>
          </c:dPt>
          <c:dPt>
            <c:idx val="1"/>
            <c:bubble3D val="0"/>
            <c:spPr>
              <a:solidFill>
                <a:srgbClr val="61C4D3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3-0CD6-7140-9822-40FA0911D984}"/>
              </c:ext>
            </c:extLst>
          </c:dPt>
          <c:dPt>
            <c:idx val="2"/>
            <c:bubble3D val="0"/>
            <c:spPr>
              <a:solidFill>
                <a:srgbClr val="7030A0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5-0CD6-7140-9822-40FA0911D984}"/>
              </c:ext>
            </c:extLst>
          </c:dPt>
          <c:dPt>
            <c:idx val="3"/>
            <c:bubble3D val="0"/>
            <c:spPr>
              <a:solidFill>
                <a:srgbClr val="2A80E9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7-0CD6-7140-9822-40FA0911D984}"/>
              </c:ext>
            </c:extLst>
          </c:dPt>
          <c:dPt>
            <c:idx val="4"/>
            <c:bubble3D val="0"/>
            <c:spPr>
              <a:solidFill>
                <a:srgbClr val="6E2466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9-0CD6-7140-9822-40FA0911D984}"/>
              </c:ext>
            </c:extLst>
          </c:dPt>
          <c:dPt>
            <c:idx val="5"/>
            <c:bubble3D val="0"/>
            <c:spPr>
              <a:solidFill>
                <a:srgbClr val="1C446A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B-0CD6-7140-9822-40FA0911D984}"/>
              </c:ext>
            </c:extLst>
          </c:dPt>
          <c:dPt>
            <c:idx val="6"/>
            <c:bubble3D val="0"/>
            <c:spPr>
              <a:solidFill>
                <a:srgbClr val="00BCB2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D-0CD6-7140-9822-40FA0911D984}"/>
              </c:ext>
            </c:extLst>
          </c:dPt>
          <c:cat>
            <c:strRef>
              <c:f>Sheet1!$A$2:$A$8</c:f>
              <c:strCache>
                <c:ptCount val="7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1.4285714285714286</c:v>
                </c:pt>
                <c:pt idx="1">
                  <c:v>1.4285714285714286</c:v>
                </c:pt>
                <c:pt idx="2">
                  <c:v>1.4285714285714286</c:v>
                </c:pt>
                <c:pt idx="3">
                  <c:v>1.4285714285714286</c:v>
                </c:pt>
                <c:pt idx="4">
                  <c:v>1.4285714285714286</c:v>
                </c:pt>
                <c:pt idx="5">
                  <c:v>1.4285714285714286</c:v>
                </c:pt>
                <c:pt idx="6">
                  <c:v>1.4285714285714286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0CD6-7140-9822-40FA0911D9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2"/>
      </c:doughnutChart>
      <c:spPr>
        <a:noFill/>
        <a:ln>
          <a:noFill/>
          <a:beve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>
      <a:glow rad="63500">
        <a:schemeClr val="accent1">
          <a:satMod val="175000"/>
          <a:alpha val="40000"/>
        </a:schemeClr>
      </a:glow>
    </a:effectLst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  <a:effectLst>
              <a:glow>
                <a:schemeClr val="accent1">
                  <a:alpha val="40000"/>
                </a:schemeClr>
              </a:glow>
              <a:softEdge rad="0"/>
            </a:effectLst>
          </c:spPr>
          <c:explosion val="6"/>
          <c:dPt>
            <c:idx val="0"/>
            <c:bubble3D val="0"/>
            <c:explosion val="28"/>
            <c:spPr>
              <a:solidFill>
                <a:srgbClr val="A35FE9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1-0107-634F-995C-1E4F51912542}"/>
              </c:ext>
            </c:extLst>
          </c:dPt>
          <c:dPt>
            <c:idx val="1"/>
            <c:bubble3D val="0"/>
            <c:spPr>
              <a:solidFill>
                <a:srgbClr val="61C4D3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3-0107-634F-995C-1E4F51912542}"/>
              </c:ext>
            </c:extLst>
          </c:dPt>
          <c:dPt>
            <c:idx val="2"/>
            <c:bubble3D val="0"/>
            <c:spPr>
              <a:solidFill>
                <a:srgbClr val="7030A0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5-0107-634F-995C-1E4F51912542}"/>
              </c:ext>
            </c:extLst>
          </c:dPt>
          <c:dPt>
            <c:idx val="3"/>
            <c:bubble3D val="0"/>
            <c:spPr>
              <a:solidFill>
                <a:srgbClr val="2A80E9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7-0107-634F-995C-1E4F51912542}"/>
              </c:ext>
            </c:extLst>
          </c:dPt>
          <c:dPt>
            <c:idx val="4"/>
            <c:bubble3D val="0"/>
            <c:spPr>
              <a:solidFill>
                <a:srgbClr val="6E2466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9-0107-634F-995C-1E4F51912542}"/>
              </c:ext>
            </c:extLst>
          </c:dPt>
          <c:dPt>
            <c:idx val="5"/>
            <c:bubble3D val="0"/>
            <c:spPr>
              <a:solidFill>
                <a:srgbClr val="1C446A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B-0107-634F-995C-1E4F51912542}"/>
              </c:ext>
            </c:extLst>
          </c:dPt>
          <c:dPt>
            <c:idx val="6"/>
            <c:bubble3D val="0"/>
            <c:spPr>
              <a:solidFill>
                <a:srgbClr val="00BCB2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D-0107-634F-995C-1E4F51912542}"/>
              </c:ext>
            </c:extLst>
          </c:dPt>
          <c:cat>
            <c:strRef>
              <c:f>Sheet1!$A$2:$A$8</c:f>
              <c:strCache>
                <c:ptCount val="7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1.4285714285714286</c:v>
                </c:pt>
                <c:pt idx="1">
                  <c:v>1.4285714285714286</c:v>
                </c:pt>
                <c:pt idx="2">
                  <c:v>1.4285714285714286</c:v>
                </c:pt>
                <c:pt idx="3">
                  <c:v>1.4285714285714286</c:v>
                </c:pt>
                <c:pt idx="4">
                  <c:v>1.4285714285714286</c:v>
                </c:pt>
                <c:pt idx="5">
                  <c:v>1.4285714285714286</c:v>
                </c:pt>
                <c:pt idx="6">
                  <c:v>1.4285714285714286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0107-634F-995C-1E4F519125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2"/>
      </c:doughnutChart>
      <c:spPr>
        <a:noFill/>
        <a:ln>
          <a:noFill/>
          <a:beve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>
      <a:glow rad="63500">
        <a:schemeClr val="accent1">
          <a:satMod val="175000"/>
          <a:alpha val="40000"/>
        </a:schemeClr>
      </a:glow>
    </a:effectLst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  <a:effectLst>
              <a:glow>
                <a:schemeClr val="accent1">
                  <a:alpha val="40000"/>
                </a:schemeClr>
              </a:glow>
              <a:softEdge rad="0"/>
            </a:effectLst>
          </c:spPr>
          <c:explosion val="6"/>
          <c:dPt>
            <c:idx val="0"/>
            <c:bubble3D val="0"/>
            <c:explosion val="28"/>
            <c:spPr>
              <a:solidFill>
                <a:srgbClr val="A35FE9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1-D887-DA4B-939E-ABB9E1BA7119}"/>
              </c:ext>
            </c:extLst>
          </c:dPt>
          <c:dPt>
            <c:idx val="1"/>
            <c:bubble3D val="0"/>
            <c:spPr>
              <a:solidFill>
                <a:srgbClr val="61C4D3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3-D887-DA4B-939E-ABB9E1BA7119}"/>
              </c:ext>
            </c:extLst>
          </c:dPt>
          <c:dPt>
            <c:idx val="2"/>
            <c:bubble3D val="0"/>
            <c:spPr>
              <a:solidFill>
                <a:srgbClr val="7030A0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5-D887-DA4B-939E-ABB9E1BA7119}"/>
              </c:ext>
            </c:extLst>
          </c:dPt>
          <c:dPt>
            <c:idx val="3"/>
            <c:bubble3D val="0"/>
            <c:spPr>
              <a:solidFill>
                <a:srgbClr val="2A80E9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7-D887-DA4B-939E-ABB9E1BA7119}"/>
              </c:ext>
            </c:extLst>
          </c:dPt>
          <c:dPt>
            <c:idx val="4"/>
            <c:bubble3D val="0"/>
            <c:spPr>
              <a:solidFill>
                <a:srgbClr val="6E2466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9-D887-DA4B-939E-ABB9E1BA7119}"/>
              </c:ext>
            </c:extLst>
          </c:dPt>
          <c:dPt>
            <c:idx val="5"/>
            <c:bubble3D val="0"/>
            <c:spPr>
              <a:solidFill>
                <a:srgbClr val="1C446A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B-D887-DA4B-939E-ABB9E1BA7119}"/>
              </c:ext>
            </c:extLst>
          </c:dPt>
          <c:dPt>
            <c:idx val="6"/>
            <c:bubble3D val="0"/>
            <c:spPr>
              <a:solidFill>
                <a:srgbClr val="00BCB2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D-D887-DA4B-939E-ABB9E1BA7119}"/>
              </c:ext>
            </c:extLst>
          </c:dPt>
          <c:cat>
            <c:strRef>
              <c:f>Sheet1!$A$2:$A$8</c:f>
              <c:strCache>
                <c:ptCount val="7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1.4285714285714286</c:v>
                </c:pt>
                <c:pt idx="1">
                  <c:v>1.4285714285714286</c:v>
                </c:pt>
                <c:pt idx="2">
                  <c:v>1.4285714285714286</c:v>
                </c:pt>
                <c:pt idx="3">
                  <c:v>1.4285714285714286</c:v>
                </c:pt>
                <c:pt idx="4">
                  <c:v>1.4285714285714286</c:v>
                </c:pt>
                <c:pt idx="5">
                  <c:v>1.4285714285714286</c:v>
                </c:pt>
                <c:pt idx="6">
                  <c:v>1.4285714285714286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D887-DA4B-939E-ABB9E1BA71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2"/>
      </c:doughnutChart>
      <c:spPr>
        <a:noFill/>
        <a:ln>
          <a:noFill/>
          <a:beve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>
      <a:glow rad="63500">
        <a:schemeClr val="accent1">
          <a:satMod val="175000"/>
          <a:alpha val="40000"/>
        </a:schemeClr>
      </a:glow>
    </a:effectLst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  <a:effectLst>
              <a:glow>
                <a:schemeClr val="accent1">
                  <a:alpha val="40000"/>
                </a:schemeClr>
              </a:glow>
              <a:softEdge rad="0"/>
            </a:effectLst>
          </c:spPr>
          <c:explosion val="6"/>
          <c:dPt>
            <c:idx val="0"/>
            <c:bubble3D val="0"/>
            <c:explosion val="28"/>
            <c:spPr>
              <a:solidFill>
                <a:srgbClr val="A35FE9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1-70D9-874E-9A8D-05685280BC4C}"/>
              </c:ext>
            </c:extLst>
          </c:dPt>
          <c:dPt>
            <c:idx val="1"/>
            <c:bubble3D val="0"/>
            <c:spPr>
              <a:solidFill>
                <a:srgbClr val="61C4D3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3-70D9-874E-9A8D-05685280BC4C}"/>
              </c:ext>
            </c:extLst>
          </c:dPt>
          <c:dPt>
            <c:idx val="2"/>
            <c:bubble3D val="0"/>
            <c:spPr>
              <a:solidFill>
                <a:srgbClr val="7030A0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5-70D9-874E-9A8D-05685280BC4C}"/>
              </c:ext>
            </c:extLst>
          </c:dPt>
          <c:dPt>
            <c:idx val="3"/>
            <c:bubble3D val="0"/>
            <c:spPr>
              <a:solidFill>
                <a:srgbClr val="2A80E9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7-70D9-874E-9A8D-05685280BC4C}"/>
              </c:ext>
            </c:extLst>
          </c:dPt>
          <c:dPt>
            <c:idx val="4"/>
            <c:bubble3D val="0"/>
            <c:spPr>
              <a:solidFill>
                <a:srgbClr val="6E2466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9-70D9-874E-9A8D-05685280BC4C}"/>
              </c:ext>
            </c:extLst>
          </c:dPt>
          <c:dPt>
            <c:idx val="5"/>
            <c:bubble3D val="0"/>
            <c:spPr>
              <a:solidFill>
                <a:srgbClr val="1C446A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B-70D9-874E-9A8D-05685280BC4C}"/>
              </c:ext>
            </c:extLst>
          </c:dPt>
          <c:dPt>
            <c:idx val="6"/>
            <c:bubble3D val="0"/>
            <c:spPr>
              <a:solidFill>
                <a:srgbClr val="00BCB2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D-70D9-874E-9A8D-05685280BC4C}"/>
              </c:ext>
            </c:extLst>
          </c:dPt>
          <c:cat>
            <c:strRef>
              <c:f>Sheet1!$A$2:$A$8</c:f>
              <c:strCache>
                <c:ptCount val="7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1.4285714285714286</c:v>
                </c:pt>
                <c:pt idx="1">
                  <c:v>1.4285714285714286</c:v>
                </c:pt>
                <c:pt idx="2">
                  <c:v>1.4285714285714286</c:v>
                </c:pt>
                <c:pt idx="3">
                  <c:v>1.4285714285714286</c:v>
                </c:pt>
                <c:pt idx="4">
                  <c:v>1.4285714285714286</c:v>
                </c:pt>
                <c:pt idx="5">
                  <c:v>1.4285714285714286</c:v>
                </c:pt>
                <c:pt idx="6">
                  <c:v>1.4285714285714286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70D9-874E-9A8D-05685280BC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2"/>
      </c:doughnutChart>
      <c:spPr>
        <a:noFill/>
        <a:ln>
          <a:noFill/>
          <a:beve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>
      <a:glow rad="63500">
        <a:schemeClr val="accent1">
          <a:satMod val="175000"/>
          <a:alpha val="40000"/>
        </a:schemeClr>
      </a:glow>
    </a:effectLst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  <a:effectLst>
              <a:glow>
                <a:schemeClr val="accent1">
                  <a:alpha val="40000"/>
                </a:schemeClr>
              </a:glow>
              <a:softEdge rad="0"/>
            </a:effectLst>
          </c:spPr>
          <c:explosion val="6"/>
          <c:dPt>
            <c:idx val="0"/>
            <c:bubble3D val="0"/>
            <c:explosion val="28"/>
            <c:spPr>
              <a:solidFill>
                <a:srgbClr val="A35FE9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1-62CE-B746-AEE3-4B49937F1B49}"/>
              </c:ext>
            </c:extLst>
          </c:dPt>
          <c:dPt>
            <c:idx val="1"/>
            <c:bubble3D val="0"/>
            <c:spPr>
              <a:solidFill>
                <a:srgbClr val="61C4D3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3-62CE-B746-AEE3-4B49937F1B49}"/>
              </c:ext>
            </c:extLst>
          </c:dPt>
          <c:dPt>
            <c:idx val="2"/>
            <c:bubble3D val="0"/>
            <c:spPr>
              <a:solidFill>
                <a:srgbClr val="7030A0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5-62CE-B746-AEE3-4B49937F1B49}"/>
              </c:ext>
            </c:extLst>
          </c:dPt>
          <c:dPt>
            <c:idx val="3"/>
            <c:bubble3D val="0"/>
            <c:spPr>
              <a:solidFill>
                <a:srgbClr val="2A80E9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7-62CE-B746-AEE3-4B49937F1B49}"/>
              </c:ext>
            </c:extLst>
          </c:dPt>
          <c:dPt>
            <c:idx val="4"/>
            <c:bubble3D val="0"/>
            <c:spPr>
              <a:solidFill>
                <a:srgbClr val="6E2466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9-62CE-B746-AEE3-4B49937F1B49}"/>
              </c:ext>
            </c:extLst>
          </c:dPt>
          <c:dPt>
            <c:idx val="5"/>
            <c:bubble3D val="0"/>
            <c:spPr>
              <a:solidFill>
                <a:srgbClr val="1C446A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B-62CE-B746-AEE3-4B49937F1B49}"/>
              </c:ext>
            </c:extLst>
          </c:dPt>
          <c:dPt>
            <c:idx val="6"/>
            <c:bubble3D val="0"/>
            <c:spPr>
              <a:solidFill>
                <a:srgbClr val="00BCB2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D-62CE-B746-AEE3-4B49937F1B49}"/>
              </c:ext>
            </c:extLst>
          </c:dPt>
          <c:cat>
            <c:strRef>
              <c:f>Sheet1!$A$2:$A$8</c:f>
              <c:strCache>
                <c:ptCount val="7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1.4285714285714286</c:v>
                </c:pt>
                <c:pt idx="1">
                  <c:v>1.4285714285714286</c:v>
                </c:pt>
                <c:pt idx="2">
                  <c:v>1.4285714285714286</c:v>
                </c:pt>
                <c:pt idx="3">
                  <c:v>1.4285714285714286</c:v>
                </c:pt>
                <c:pt idx="4">
                  <c:v>1.4285714285714286</c:v>
                </c:pt>
                <c:pt idx="5">
                  <c:v>1.4285714285714286</c:v>
                </c:pt>
                <c:pt idx="6">
                  <c:v>1.4285714285714286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62CE-B746-AEE3-4B49937F1B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2"/>
      </c:doughnutChart>
      <c:spPr>
        <a:noFill/>
        <a:ln>
          <a:noFill/>
          <a:beve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>
      <a:glow rad="63500">
        <a:schemeClr val="accent1">
          <a:satMod val="175000"/>
          <a:alpha val="40000"/>
        </a:schemeClr>
      </a:glow>
    </a:effectLst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  <a:effectLst>
              <a:glow>
                <a:schemeClr val="accent1">
                  <a:alpha val="40000"/>
                </a:schemeClr>
              </a:glow>
              <a:softEdge rad="0"/>
            </a:effectLst>
          </c:spPr>
          <c:explosion val="6"/>
          <c:dPt>
            <c:idx val="0"/>
            <c:bubble3D val="0"/>
            <c:explosion val="28"/>
            <c:spPr>
              <a:solidFill>
                <a:srgbClr val="A35FE9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1-D32C-2744-BA22-EF3437251E1C}"/>
              </c:ext>
            </c:extLst>
          </c:dPt>
          <c:dPt>
            <c:idx val="1"/>
            <c:bubble3D val="0"/>
            <c:spPr>
              <a:solidFill>
                <a:srgbClr val="61C4D3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3-D32C-2744-BA22-EF3437251E1C}"/>
              </c:ext>
            </c:extLst>
          </c:dPt>
          <c:dPt>
            <c:idx val="2"/>
            <c:bubble3D val="0"/>
            <c:spPr>
              <a:solidFill>
                <a:srgbClr val="7030A0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5-D32C-2744-BA22-EF3437251E1C}"/>
              </c:ext>
            </c:extLst>
          </c:dPt>
          <c:dPt>
            <c:idx val="3"/>
            <c:bubble3D val="0"/>
            <c:spPr>
              <a:solidFill>
                <a:srgbClr val="2A80E9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7-D32C-2744-BA22-EF3437251E1C}"/>
              </c:ext>
            </c:extLst>
          </c:dPt>
          <c:dPt>
            <c:idx val="4"/>
            <c:bubble3D val="0"/>
            <c:spPr>
              <a:solidFill>
                <a:srgbClr val="6E2466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9-D32C-2744-BA22-EF3437251E1C}"/>
              </c:ext>
            </c:extLst>
          </c:dPt>
          <c:dPt>
            <c:idx val="5"/>
            <c:bubble3D val="0"/>
            <c:spPr>
              <a:solidFill>
                <a:srgbClr val="1C446A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B-D32C-2744-BA22-EF3437251E1C}"/>
              </c:ext>
            </c:extLst>
          </c:dPt>
          <c:dPt>
            <c:idx val="6"/>
            <c:bubble3D val="0"/>
            <c:spPr>
              <a:solidFill>
                <a:srgbClr val="00BCB2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D-D32C-2744-BA22-EF3437251E1C}"/>
              </c:ext>
            </c:extLst>
          </c:dPt>
          <c:cat>
            <c:strRef>
              <c:f>Sheet1!$A$2:$A$8</c:f>
              <c:strCache>
                <c:ptCount val="7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1.4285714285714286</c:v>
                </c:pt>
                <c:pt idx="1">
                  <c:v>1.4285714285714286</c:v>
                </c:pt>
                <c:pt idx="2">
                  <c:v>1.4285714285714286</c:v>
                </c:pt>
                <c:pt idx="3">
                  <c:v>1.4285714285714286</c:v>
                </c:pt>
                <c:pt idx="4">
                  <c:v>1.4285714285714286</c:v>
                </c:pt>
                <c:pt idx="5">
                  <c:v>1.4285714285714286</c:v>
                </c:pt>
                <c:pt idx="6">
                  <c:v>1.4285714285714286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D32C-2744-BA22-EF3437251E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2"/>
      </c:doughnutChart>
      <c:spPr>
        <a:noFill/>
        <a:ln>
          <a:noFill/>
          <a:beve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>
      <a:glow rad="63500">
        <a:schemeClr val="accent1">
          <a:satMod val="175000"/>
          <a:alpha val="40000"/>
        </a:schemeClr>
      </a:glow>
    </a:effectLst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  <a:effectLst>
              <a:glow>
                <a:schemeClr val="accent1">
                  <a:alpha val="40000"/>
                </a:schemeClr>
              </a:glow>
              <a:softEdge rad="0"/>
            </a:effectLst>
          </c:spPr>
          <c:explosion val="6"/>
          <c:dPt>
            <c:idx val="0"/>
            <c:bubble3D val="0"/>
            <c:explosion val="28"/>
            <c:spPr>
              <a:solidFill>
                <a:srgbClr val="A35FE9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1-252C-0941-AEF0-843EDCE99032}"/>
              </c:ext>
            </c:extLst>
          </c:dPt>
          <c:dPt>
            <c:idx val="1"/>
            <c:bubble3D val="0"/>
            <c:spPr>
              <a:solidFill>
                <a:srgbClr val="61C4D3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3-252C-0941-AEF0-843EDCE99032}"/>
              </c:ext>
            </c:extLst>
          </c:dPt>
          <c:dPt>
            <c:idx val="2"/>
            <c:bubble3D val="0"/>
            <c:spPr>
              <a:solidFill>
                <a:srgbClr val="7030A0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5-252C-0941-AEF0-843EDCE99032}"/>
              </c:ext>
            </c:extLst>
          </c:dPt>
          <c:dPt>
            <c:idx val="3"/>
            <c:bubble3D val="0"/>
            <c:spPr>
              <a:solidFill>
                <a:srgbClr val="2A80E9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7-252C-0941-AEF0-843EDCE99032}"/>
              </c:ext>
            </c:extLst>
          </c:dPt>
          <c:dPt>
            <c:idx val="4"/>
            <c:bubble3D val="0"/>
            <c:spPr>
              <a:solidFill>
                <a:srgbClr val="6E2466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9-252C-0941-AEF0-843EDCE99032}"/>
              </c:ext>
            </c:extLst>
          </c:dPt>
          <c:dPt>
            <c:idx val="5"/>
            <c:bubble3D val="0"/>
            <c:spPr>
              <a:solidFill>
                <a:srgbClr val="1C446A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B-252C-0941-AEF0-843EDCE99032}"/>
              </c:ext>
            </c:extLst>
          </c:dPt>
          <c:dPt>
            <c:idx val="6"/>
            <c:bubble3D val="0"/>
            <c:spPr>
              <a:solidFill>
                <a:srgbClr val="00BCB2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D-252C-0941-AEF0-843EDCE99032}"/>
              </c:ext>
            </c:extLst>
          </c:dPt>
          <c:cat>
            <c:strRef>
              <c:f>Sheet1!$A$2:$A$8</c:f>
              <c:strCache>
                <c:ptCount val="7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1.4285714285714286</c:v>
                </c:pt>
                <c:pt idx="1">
                  <c:v>1.4285714285714286</c:v>
                </c:pt>
                <c:pt idx="2">
                  <c:v>1.4285714285714286</c:v>
                </c:pt>
                <c:pt idx="3">
                  <c:v>1.4285714285714286</c:v>
                </c:pt>
                <c:pt idx="4">
                  <c:v>1.4285714285714286</c:v>
                </c:pt>
                <c:pt idx="5">
                  <c:v>1.4285714285714286</c:v>
                </c:pt>
                <c:pt idx="6">
                  <c:v>1.4285714285714286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252C-0941-AEF0-843EDCE990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2"/>
      </c:doughnutChart>
      <c:spPr>
        <a:noFill/>
        <a:ln>
          <a:noFill/>
          <a:beve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>
      <a:glow rad="63500">
        <a:schemeClr val="accent1">
          <a:satMod val="175000"/>
          <a:alpha val="40000"/>
        </a:schemeClr>
      </a:glow>
    </a:effectLst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  <a:effectLst>
              <a:glow>
                <a:schemeClr val="accent1">
                  <a:alpha val="40000"/>
                </a:schemeClr>
              </a:glow>
              <a:softEdge rad="0"/>
            </a:effectLst>
          </c:spPr>
          <c:explosion val="6"/>
          <c:dPt>
            <c:idx val="0"/>
            <c:bubble3D val="0"/>
            <c:spPr>
              <a:solidFill>
                <a:srgbClr val="A35FE9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1-5095-E549-89BC-4CD1BE27A7B6}"/>
              </c:ext>
            </c:extLst>
          </c:dPt>
          <c:dPt>
            <c:idx val="1"/>
            <c:bubble3D val="0"/>
            <c:spPr>
              <a:solidFill>
                <a:srgbClr val="61C4D3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3-5095-E549-89BC-4CD1BE27A7B6}"/>
              </c:ext>
            </c:extLst>
          </c:dPt>
          <c:dPt>
            <c:idx val="2"/>
            <c:bubble3D val="0"/>
            <c:spPr>
              <a:solidFill>
                <a:srgbClr val="7030A0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5-5095-E549-89BC-4CD1BE27A7B6}"/>
              </c:ext>
            </c:extLst>
          </c:dPt>
          <c:dPt>
            <c:idx val="3"/>
            <c:bubble3D val="0"/>
            <c:spPr>
              <a:solidFill>
                <a:srgbClr val="2A80E9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7-5095-E549-89BC-4CD1BE27A7B6}"/>
              </c:ext>
            </c:extLst>
          </c:dPt>
          <c:dPt>
            <c:idx val="4"/>
            <c:bubble3D val="0"/>
            <c:spPr>
              <a:solidFill>
                <a:srgbClr val="6E2466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9-5095-E549-89BC-4CD1BE27A7B6}"/>
              </c:ext>
            </c:extLst>
          </c:dPt>
          <c:dPt>
            <c:idx val="5"/>
            <c:bubble3D val="0"/>
            <c:explosion val="27"/>
            <c:spPr>
              <a:solidFill>
                <a:srgbClr val="1C446A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B-5095-E549-89BC-4CD1BE27A7B6}"/>
              </c:ext>
            </c:extLst>
          </c:dPt>
          <c:dPt>
            <c:idx val="6"/>
            <c:bubble3D val="0"/>
            <c:spPr>
              <a:solidFill>
                <a:srgbClr val="00BCB2">
                  <a:alpha val="50000"/>
                </a:srgbClr>
              </a:solidFill>
              <a:ln w="19050">
                <a:noFill/>
              </a:ln>
              <a:effectLst>
                <a:glow>
                  <a:schemeClr val="accent1">
                    <a:alpha val="40000"/>
                  </a:schemeClr>
                </a:glow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D-5095-E549-89BC-4CD1BE27A7B6}"/>
              </c:ext>
            </c:extLst>
          </c:dPt>
          <c:cat>
            <c:strRef>
              <c:f>Sheet1!$A$2:$A$8</c:f>
              <c:strCache>
                <c:ptCount val="7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1.4285714285714286</c:v>
                </c:pt>
                <c:pt idx="1">
                  <c:v>1.4285714285714286</c:v>
                </c:pt>
                <c:pt idx="2">
                  <c:v>1.4285714285714286</c:v>
                </c:pt>
                <c:pt idx="3">
                  <c:v>1.4285714285714286</c:v>
                </c:pt>
                <c:pt idx="4">
                  <c:v>1.4285714285714286</c:v>
                </c:pt>
                <c:pt idx="5">
                  <c:v>1.4285714285714286</c:v>
                </c:pt>
                <c:pt idx="6">
                  <c:v>1.4285714285714286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5095-E549-89BC-4CD1BE27A7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2"/>
      </c:doughnutChart>
      <c:spPr>
        <a:noFill/>
        <a:ln>
          <a:noFill/>
          <a:beve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>
      <a:glow rad="63500">
        <a:schemeClr val="accent1">
          <a:satMod val="175000"/>
          <a:alpha val="40000"/>
        </a:schemeClr>
      </a:glow>
    </a:effectLst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6/14/23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6/14/23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5336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3789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3939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0074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9102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4578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8399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3982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Layout and colors review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1660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1439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9923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2670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6815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873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7648" y="2169047"/>
            <a:ext cx="2520000" cy="249467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3334C76-EEB2-674D-B81F-627ED43B4234}"/>
              </a:ext>
            </a:extLst>
          </p:cNvPr>
          <p:cNvSpPr txBox="1"/>
          <p:nvPr userDrawn="1"/>
        </p:nvSpPr>
        <p:spPr>
          <a:xfrm>
            <a:off x="6713554" y="2105712"/>
            <a:ext cx="4423006" cy="28354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6600" b="0" i="0">
                <a:solidFill>
                  <a:schemeClr val="bg1"/>
                </a:solidFill>
                <a:latin typeface="Optima" panose="02000503060000020004" pitchFamily="2" charset="0"/>
              </a:rPr>
              <a:t>Scientific</a:t>
            </a:r>
          </a:p>
          <a:p>
            <a:pPr>
              <a:lnSpc>
                <a:spcPct val="90000"/>
              </a:lnSpc>
            </a:pPr>
            <a:r>
              <a:rPr lang="en-US" sz="6600" b="0" i="0">
                <a:solidFill>
                  <a:schemeClr val="bg1"/>
                </a:solidFill>
                <a:latin typeface="Optima" panose="02000503060000020004" pitchFamily="2" charset="0"/>
              </a:rPr>
              <a:t>Information</a:t>
            </a:r>
          </a:p>
          <a:p>
            <a:pPr>
              <a:lnSpc>
                <a:spcPct val="90000"/>
              </a:lnSpc>
            </a:pPr>
            <a:r>
              <a:rPr lang="en-US" sz="6600" b="0" i="0">
                <a:solidFill>
                  <a:schemeClr val="bg1"/>
                </a:solidFill>
                <a:latin typeface="Optima" panose="02000503060000020004" pitchFamily="2" charset="0"/>
              </a:rPr>
              <a:t>Service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6A8199F-8635-8C4D-9410-D6E19CE4EC9F}"/>
              </a:ext>
            </a:extLst>
          </p:cNvPr>
          <p:cNvCxnSpPr/>
          <p:nvPr userDrawn="1"/>
        </p:nvCxnSpPr>
        <p:spPr>
          <a:xfrm>
            <a:off x="6096000" y="2132856"/>
            <a:ext cx="0" cy="2556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6/14/23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6/14/23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6/14/23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6/14/23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6/14/23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6/14/23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6/14/23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6/14/23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6/14/23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6/14/23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6/14/23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6/14/23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6/14/23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err="1">
                <a:solidFill>
                  <a:schemeClr val="bg1"/>
                </a:solidFill>
              </a:rPr>
              <a:t>scientific-info.cern</a:t>
            </a:r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Image 2" descr="logooutline.eps">
            <a:extLst>
              <a:ext uri="{FF2B5EF4-FFF2-40B4-BE49-F238E27FC236}">
                <a16:creationId xmlns:a16="http://schemas.microsoft.com/office/drawing/2014/main" id="{785D34D6-3935-5845-8A05-CDD888F7290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2028" y="4800877"/>
            <a:ext cx="1218966" cy="120671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91EC50E-C703-904A-866C-7A878DF1CB2E}"/>
              </a:ext>
            </a:extLst>
          </p:cNvPr>
          <p:cNvSpPr txBox="1"/>
          <p:nvPr userDrawn="1"/>
        </p:nvSpPr>
        <p:spPr>
          <a:xfrm>
            <a:off x="6240016" y="4711448"/>
            <a:ext cx="2300630" cy="14638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300" b="0" i="0">
                <a:solidFill>
                  <a:schemeClr val="bg1"/>
                </a:solidFill>
                <a:latin typeface="Optima" panose="02000503060000020004" pitchFamily="2" charset="0"/>
              </a:rPr>
              <a:t>Scientific</a:t>
            </a:r>
          </a:p>
          <a:p>
            <a:pPr>
              <a:lnSpc>
                <a:spcPct val="90000"/>
              </a:lnSpc>
            </a:pPr>
            <a:r>
              <a:rPr lang="en-US" sz="3300" b="0" i="0">
                <a:solidFill>
                  <a:schemeClr val="bg1"/>
                </a:solidFill>
                <a:latin typeface="Optima" panose="02000503060000020004" pitchFamily="2" charset="0"/>
              </a:rPr>
              <a:t>Information</a:t>
            </a:r>
          </a:p>
          <a:p>
            <a:pPr>
              <a:lnSpc>
                <a:spcPct val="90000"/>
              </a:lnSpc>
            </a:pPr>
            <a:r>
              <a:rPr lang="en-US" sz="3300" b="0" i="0">
                <a:solidFill>
                  <a:schemeClr val="bg1"/>
                </a:solidFill>
                <a:latin typeface="Optima" panose="02000503060000020004" pitchFamily="2" charset="0"/>
              </a:rPr>
              <a:t>Service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531201-8640-B64C-BBFA-E809EACA1EB4}"/>
              </a:ext>
            </a:extLst>
          </p:cNvPr>
          <p:cNvCxnSpPr>
            <a:cxnSpLocks/>
          </p:cNvCxnSpPr>
          <p:nvPr userDrawn="1"/>
        </p:nvCxnSpPr>
        <p:spPr>
          <a:xfrm>
            <a:off x="6096000" y="4800877"/>
            <a:ext cx="0" cy="1206715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9F2F5-4F31-624F-B4E5-3FDF2E952320}" type="datetime1">
              <a:rPr lang="fr-CH" smtClean="0"/>
              <a:t>14.06.23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96000" y="6316306"/>
            <a:ext cx="3608877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0299" y="6316305"/>
            <a:ext cx="205699" cy="365125"/>
          </a:xfrm>
        </p:spPr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76347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686D1F-92B9-BE7B-A83A-BEC1D5D074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C9F7EF-28F2-71B8-3709-06ACA7EA6B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A03568-A353-628A-B1C6-2A53B87B2CD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4DE302-025E-074D-8C59-D6346DCD13DB}" type="datetimeFigureOut">
              <a:rPr lang="en-CH" smtClean="0"/>
              <a:t>14.06.23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F4931D-68BC-266C-3311-8FEDC8CF9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567E78-77E4-4704-4CF1-C4219F885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4FF8240-1C1C-FD4A-8A90-E2A3A62BE04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015923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ADB6CF-B32F-CDCB-28EE-951AE795A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68A477-4160-4ADD-CC7F-15C4AA0BF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E46418-2EDA-2A26-EEF1-191B33C8E15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4DE302-025E-074D-8C59-D6346DCD13DB}" type="datetimeFigureOut">
              <a:rPr lang="en-CH" smtClean="0"/>
              <a:t>14.06.23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C3901A-8231-9FAF-BF63-095922BAEB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41CEC-C60A-8E19-AC24-DDA3B8860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4FF8240-1C1C-FD4A-8A90-E2A3A62BE04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700666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9E3D3-48FC-9BC2-5EDC-8F339812C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8EB846-F326-6823-403C-538AE5BF03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5F958F-EACE-4871-7CEE-D5F9BE6C53E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4DE302-025E-074D-8C59-D6346DCD13DB}" type="datetimeFigureOut">
              <a:rPr lang="en-CH" smtClean="0"/>
              <a:t>14.06.23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7D255C-8748-736B-3DC6-E3B02CE92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333C40-C314-8BBF-9D23-EFDAE2471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4FF8240-1C1C-FD4A-8A90-E2A3A62BE04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171566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1144C-9495-F9FC-02C6-15DDDA4DD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F1D5CF-EBFA-E2FF-C8AB-83C69898D9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7E03CE-7EFA-6E59-879A-DBF79E63F4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837F4F-7491-93B2-103A-0FD2875F74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4DE302-025E-074D-8C59-D6346DCD13DB}" type="datetimeFigureOut">
              <a:rPr lang="en-CH" smtClean="0"/>
              <a:t>14.06.23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4CDB6A-6A76-FBCD-8104-3281F0B50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5BB15D-4446-1F4B-BACF-EB305CB2A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4FF8240-1C1C-FD4A-8A90-E2A3A62BE04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870215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1E50E-8BC1-B100-8C15-FA02B609D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99031F-4032-3BF5-844D-B462F148C6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C46B71-F469-C3A5-A631-614D58BDC2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112F7A-9BE6-EAE6-6C0F-43623DFDB6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00F02A0-D0FA-5925-1718-E76A9011A3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DC0AA84-D963-6FC0-5E7F-53F1E9FA47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4DE302-025E-074D-8C59-D6346DCD13DB}" type="datetimeFigureOut">
              <a:rPr lang="en-CH" smtClean="0"/>
              <a:t>14.06.23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6FAE6C-1D97-7BCC-4B9A-597840DF9A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42304F1-243F-9C0D-319A-BD143EC49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4FF8240-1C1C-FD4A-8A90-E2A3A62BE04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8237450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6A50F-A605-5CEE-1E4A-DC401E307D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384252-430B-A3CD-84EF-C890C8974D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4DE302-025E-074D-8C59-D6346DCD13DB}" type="datetimeFigureOut">
              <a:rPr lang="en-CH" smtClean="0"/>
              <a:t>14.06.23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CF80A0-0B36-7CB7-2EC3-F94744465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682409-D7EC-4EFC-C246-BA109612C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4FF8240-1C1C-FD4A-8A90-E2A3A62BE04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76539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pic>
        <p:nvPicPr>
          <p:cNvPr id="2" name="Image 2" descr="logooutline.eps">
            <a:extLst>
              <a:ext uri="{FF2B5EF4-FFF2-40B4-BE49-F238E27FC236}">
                <a16:creationId xmlns:a16="http://schemas.microsoft.com/office/drawing/2014/main" id="{E9998CE2-72FF-6FC8-C58E-9E89AF6257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1364" y="710117"/>
            <a:ext cx="1218966" cy="1206715"/>
          </a:xfrm>
          <a:prstGeom prst="rect">
            <a:avLst/>
          </a:prstGeom>
        </p:spPr>
      </p:pic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F2883DEA-D488-1BFA-5755-CE4A6E60A1D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57387" y="685316"/>
            <a:ext cx="4355124" cy="1308076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A8A1E75-17A4-4236-0BCA-7AF2F8679248}"/>
              </a:ext>
            </a:extLst>
          </p:cNvPr>
          <p:cNvCxnSpPr>
            <a:cxnSpLocks/>
          </p:cNvCxnSpPr>
          <p:nvPr userDrawn="1"/>
        </p:nvCxnSpPr>
        <p:spPr>
          <a:xfrm>
            <a:off x="5355336" y="710117"/>
            <a:ext cx="0" cy="1206715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DA798A8-A3C2-9ECD-CAB9-95E6E77414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4DE302-025E-074D-8C59-D6346DCD13DB}" type="datetimeFigureOut">
              <a:rPr lang="en-CH" smtClean="0"/>
              <a:t>14.06.23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80D1C6-45DE-61F0-9F9C-EDE39AA88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562626-7009-51C2-92B2-0BF5317CF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4FF8240-1C1C-FD4A-8A90-E2A3A62BE04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3185250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692E64-C6F9-1737-0255-6B02AA053C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86EA7D-1A0B-8C2F-A3A4-B8BF3DFD9A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8F6B95-A0D0-B0BA-7BE7-D3009C14AE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A3CF9B-296A-F1F0-6A7D-49FE2679A9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4DE302-025E-074D-8C59-D6346DCD13DB}" type="datetimeFigureOut">
              <a:rPr lang="en-CH" smtClean="0"/>
              <a:t>14.06.23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853BF9-17AA-4B10-CA2C-2BF3FB46B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45D4B1-9ACE-3EED-231B-C3A6D3FDC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4FF8240-1C1C-FD4A-8A90-E2A3A62BE04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4730163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2F00DB-7373-9E4B-5F66-C123613A1C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82A90F-1088-B5FD-AE67-8D2BCB3D2F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7C0174-76F8-F416-8241-35CD0B0F27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42AEC8-4BC5-EAA8-2329-EB3F0F39AA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4DE302-025E-074D-8C59-D6346DCD13DB}" type="datetimeFigureOut">
              <a:rPr lang="en-CH" smtClean="0"/>
              <a:t>14.06.23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97D7FE-17A4-5895-D1E3-F40863EFF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D66688-3944-5BCC-8E28-516399C62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4FF8240-1C1C-FD4A-8A90-E2A3A62BE04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3020748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D89753-2155-D84C-4F0B-45D5A1298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B3EF6F-0C59-C779-B8A3-DA4834403B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50DEC6-FD1F-7E19-B2C3-E3C3BE3DDE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4DE302-025E-074D-8C59-D6346DCD13DB}" type="datetimeFigureOut">
              <a:rPr lang="en-CH" smtClean="0"/>
              <a:t>14.06.23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12E522-428E-76F5-DD91-9EE0BCDB5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62B237-8B95-E791-F65A-A6069E4FD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4FF8240-1C1C-FD4A-8A90-E2A3A62BE04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2065456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CD9F2D1-ABD7-650E-250C-BF582FEF30C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B33366-EC26-14FA-0FD6-D74120EA2A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0F6EA6-29F0-C138-B500-F20ED4B9A6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4DE302-025E-074D-8C59-D6346DCD13DB}" type="datetimeFigureOut">
              <a:rPr lang="en-CH" smtClean="0"/>
              <a:t>14.06.23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DF6605-8521-1B48-9E81-C6910843B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306A35-324D-9B3E-A9AB-FA9265A7A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4FF8240-1C1C-FD4A-8A90-E2A3A62BE04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7065165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0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6/14/23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34239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6/14/23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872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6/14/23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0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6/14/23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6/14/23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pPr/>
              <a:t>6/14/23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6/14/23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6/14/23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3793A62-AA7E-5A4D-A43E-DF1B3593C4E5}" type="datetime1">
              <a:rPr lang="en-US" smtClean="0"/>
              <a:pPr/>
              <a:t>6/14/23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26F47E2-E225-3A40-8A59-55B1124566FA}"/>
              </a:ext>
            </a:extLst>
          </p:cNvPr>
          <p:cNvSpPr txBox="1"/>
          <p:nvPr userDrawn="1"/>
        </p:nvSpPr>
        <p:spPr>
          <a:xfrm>
            <a:off x="880851" y="6315398"/>
            <a:ext cx="822661" cy="4617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000" b="0" i="0">
                <a:solidFill>
                  <a:srgbClr val="104282"/>
                </a:solidFill>
                <a:latin typeface="Optima" panose="02000503060000020004" pitchFamily="2" charset="0"/>
              </a:rPr>
              <a:t>Scientific</a:t>
            </a:r>
          </a:p>
          <a:p>
            <a:pPr>
              <a:lnSpc>
                <a:spcPct val="90000"/>
              </a:lnSpc>
            </a:pPr>
            <a:r>
              <a:rPr lang="en-US" sz="1000" b="0" i="0">
                <a:solidFill>
                  <a:srgbClr val="104282"/>
                </a:solidFill>
                <a:latin typeface="Optima" panose="02000503060000020004" pitchFamily="2" charset="0"/>
              </a:rPr>
              <a:t>Information</a:t>
            </a:r>
          </a:p>
          <a:p>
            <a:pPr>
              <a:lnSpc>
                <a:spcPct val="90000"/>
              </a:lnSpc>
            </a:pPr>
            <a:r>
              <a:rPr lang="en-US" sz="1000" b="0" i="0">
                <a:solidFill>
                  <a:srgbClr val="104282"/>
                </a:solidFill>
                <a:latin typeface="Optima" panose="02000503060000020004" pitchFamily="2" charset="0"/>
              </a:rPr>
              <a:t>Service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8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76DFACFC-38FF-9BCE-7354-926598A99F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1BF5C285-BBF5-0D2E-989B-BFF40098EA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5FC97DCB-DCDF-FC20-237D-016F13AC01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1pPr>
          </a:lstStyle>
          <a:p>
            <a:fld id="{23793A62-AA7E-5A4D-A43E-DF1B3593C4E5}" type="datetime1">
              <a:rPr lang="en-US" smtClean="0"/>
              <a:pPr/>
              <a:t>6/14/23</a:t>
            </a:fld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4066CC5D-8B6F-1E29-AD1D-3C639FB6FB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6">
            <a:extLst>
              <a:ext uri="{FF2B5EF4-FFF2-40B4-BE49-F238E27FC236}">
                <a16:creationId xmlns:a16="http://schemas.microsoft.com/office/drawing/2014/main" id="{A935EA28-26D9-033E-EC38-34E66EECEA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Presenter | Presentation Title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88208BB-7EDF-F9B4-AA1A-4235FFBF89B3}"/>
              </a:ext>
            </a:extLst>
          </p:cNvPr>
          <p:cNvSpPr txBox="1"/>
          <p:nvPr userDrawn="1"/>
        </p:nvSpPr>
        <p:spPr>
          <a:xfrm>
            <a:off x="880851" y="6315398"/>
            <a:ext cx="822661" cy="5079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000" b="0" i="0">
                <a:solidFill>
                  <a:schemeClr val="bg1"/>
                </a:solidFill>
                <a:latin typeface="Optima" panose="02000503060000020004" pitchFamily="2" charset="0"/>
              </a:rPr>
              <a:t>Scientific</a:t>
            </a:r>
          </a:p>
          <a:p>
            <a:pPr>
              <a:lnSpc>
                <a:spcPct val="90000"/>
              </a:lnSpc>
            </a:pPr>
            <a:r>
              <a:rPr lang="en-US" sz="1000" b="0" i="0">
                <a:solidFill>
                  <a:schemeClr val="bg1"/>
                </a:solidFill>
                <a:latin typeface="Optima" panose="02000503060000020004" pitchFamily="2" charset="0"/>
              </a:rPr>
              <a:t>Information</a:t>
            </a:r>
          </a:p>
          <a:p>
            <a:pPr>
              <a:lnSpc>
                <a:spcPct val="90000"/>
              </a:lnSpc>
            </a:pPr>
            <a:r>
              <a:rPr lang="en-US" sz="1000" b="0" i="0">
                <a:solidFill>
                  <a:schemeClr val="bg1"/>
                </a:solidFill>
                <a:latin typeface="Optima" panose="02000503060000020004" pitchFamily="2" charset="0"/>
              </a:rPr>
              <a:t>Service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243C9CE-DC79-4F29-4A9D-3696187476D7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5021322-E1CD-0D74-3881-A200F4F001C5}"/>
              </a:ext>
            </a:extLst>
          </p:cNvPr>
          <p:cNvCxnSpPr/>
          <p:nvPr userDrawn="1"/>
        </p:nvCxnSpPr>
        <p:spPr>
          <a:xfrm>
            <a:off x="902535" y="6368016"/>
            <a:ext cx="0" cy="3960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6" descr="Cern Logo White, HD Png Download , Transparent Png Image - PNGitem">
            <a:extLst>
              <a:ext uri="{FF2B5EF4-FFF2-40B4-BE49-F238E27FC236}">
                <a16:creationId xmlns:a16="http://schemas.microsoft.com/office/drawing/2014/main" id="{F661BF67-C2F1-D7F0-3389-9D64951D27C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 cstate="hq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015" y="6343642"/>
            <a:ext cx="436326" cy="426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6193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3" r:id="rId12"/>
    <p:sldLayoutId id="2147483694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bg1"/>
          </a:solidFill>
          <a:latin typeface="Arial" panose="020B0604020202020204" pitchFamily="34" charset="0"/>
          <a:ea typeface="Roboto" panose="02000000000000000000" pitchFamily="2" charset="0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Arial" panose="020B0604020202020204" pitchFamily="34" charset="0"/>
          <a:ea typeface="Roboto" panose="02000000000000000000" pitchFamily="2" charset="0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Arial" panose="020B0604020202020204" pitchFamily="34" charset="0"/>
          <a:ea typeface="Roboto" panose="02000000000000000000" pitchFamily="2" charset="0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Arial" panose="020B0604020202020204" pitchFamily="34" charset="0"/>
          <a:ea typeface="Roboto" panose="02000000000000000000" pitchFamily="2" charset="0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Arial" panose="020B0604020202020204" pitchFamily="34" charset="0"/>
          <a:ea typeface="Roboto" panose="02000000000000000000" pitchFamily="2" charset="0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chart" Target="../charts/chart5.xm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png"/><Relationship Id="rId5" Type="http://schemas.openxmlformats.org/officeDocument/2006/relationships/image" Target="../media/image38.svg"/><Relationship Id="rId4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0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10" Type="http://schemas.openxmlformats.org/officeDocument/2006/relationships/chart" Target="../charts/chart6.xml"/><Relationship Id="rId4" Type="http://schemas.openxmlformats.org/officeDocument/2006/relationships/image" Target="../media/image29.png"/><Relationship Id="rId9" Type="http://schemas.openxmlformats.org/officeDocument/2006/relationships/image" Target="../media/image4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chart" Target="../charts/chart7.xml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9.xml"/><Relationship Id="rId6" Type="http://schemas.openxmlformats.org/officeDocument/2006/relationships/chart" Target="../charts/chart11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png"/><Relationship Id="rId4" Type="http://schemas.openxmlformats.org/officeDocument/2006/relationships/image" Target="../media/image61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codimd.web.cern.ch/tbVJZyW7SVC1hsggmrAu6A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7" Type="http://schemas.openxmlformats.org/officeDocument/2006/relationships/image" Target="../media/image73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6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835057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835057" TargetMode="External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9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cds.cern.ch/record/2856044/files/CERN-OPEN-2023-007.pdf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jpeg"/><Relationship Id="rId10" Type="http://schemas.openxmlformats.org/officeDocument/2006/relationships/image" Target="../media/image17.pn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3" Type="http://schemas.openxmlformats.org/officeDocument/2006/relationships/image" Target="../media/image21.png"/><Relationship Id="rId7" Type="http://schemas.microsoft.com/office/2007/relationships/hdphoto" Target="../media/hdphoto1.wdp"/><Relationship Id="rId12" Type="http://schemas.openxmlformats.org/officeDocument/2006/relationships/image" Target="../media/image29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11" Type="http://schemas.openxmlformats.org/officeDocument/2006/relationships/image" Target="../media/image28.png"/><Relationship Id="rId5" Type="http://schemas.openxmlformats.org/officeDocument/2006/relationships/image" Target="../media/image23.png"/><Relationship Id="rId10" Type="http://schemas.openxmlformats.org/officeDocument/2006/relationships/image" Target="../media/image27.png"/><Relationship Id="rId4" Type="http://schemas.openxmlformats.org/officeDocument/2006/relationships/image" Target="../media/image22.png"/><Relationship Id="rId9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3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US" sz="4000" dirty="0"/>
            </a:br>
            <a:br>
              <a:rPr lang="en-US" sz="2000" dirty="0"/>
            </a:br>
            <a:r>
              <a:rPr lang="en-US" sz="4800" dirty="0"/>
              <a:t>Open Science at CERN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Alexander Kohls, Group Leader CERN Scientific Information Service</a:t>
            </a:r>
          </a:p>
          <a:p>
            <a:pPr algn="l"/>
            <a:r>
              <a:rPr lang="en-US" sz="1800" dirty="0"/>
              <a:t>14. June 2023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close-up of a text&#10;&#10;Description automatically generated with low confidence">
            <a:extLst>
              <a:ext uri="{FF2B5EF4-FFF2-40B4-BE49-F238E27FC236}">
                <a16:creationId xmlns:a16="http://schemas.microsoft.com/office/drawing/2014/main" id="{68C69165-7D9E-FC0B-3C1D-97E99246E1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-4063"/>
          <a:stretch/>
        </p:blipFill>
        <p:spPr>
          <a:xfrm>
            <a:off x="1027083" y="2092948"/>
            <a:ext cx="9804400" cy="26721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5B14C0C-F871-8DCF-21CB-E12F3BA36F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313" y="337733"/>
            <a:ext cx="11171700" cy="1065742"/>
          </a:xfrm>
        </p:spPr>
        <p:txBody>
          <a:bodyPr/>
          <a:lstStyle/>
          <a:p>
            <a:r>
              <a:rPr lang="en-CH" dirty="0"/>
              <a:t>CERN Open Data Policy: License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E634507-52BE-7020-B043-811D752F7838}"/>
              </a:ext>
            </a:extLst>
          </p:cNvPr>
          <p:cNvSpPr txBox="1"/>
          <p:nvPr/>
        </p:nvSpPr>
        <p:spPr>
          <a:xfrm>
            <a:off x="973293" y="4854732"/>
            <a:ext cx="1088234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400" dirty="0"/>
              <a:t>https://cds.cern.ch/record/2745133/files/CERN-OPEN-2020-013.pdf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8348219-E34C-9DA7-92B1-3B95BBCF257B}"/>
              </a:ext>
            </a:extLst>
          </p:cNvPr>
          <p:cNvGrpSpPr/>
          <p:nvPr/>
        </p:nvGrpSpPr>
        <p:grpSpPr>
          <a:xfrm>
            <a:off x="10405692" y="23979"/>
            <a:ext cx="1704257" cy="1979288"/>
            <a:chOff x="10405692" y="23979"/>
            <a:chExt cx="1704257" cy="1979288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04C88BB7-FAA0-1EDA-91F7-B2A0A29F7E6B}"/>
                </a:ext>
              </a:extLst>
            </p:cNvPr>
            <p:cNvSpPr/>
            <p:nvPr/>
          </p:nvSpPr>
          <p:spPr>
            <a:xfrm>
              <a:off x="10942934" y="693315"/>
              <a:ext cx="636753" cy="624037"/>
            </a:xfrm>
            <a:prstGeom prst="ellipse">
              <a:avLst/>
            </a:prstGeom>
            <a:solidFill>
              <a:srgbClr val="A35F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CF4AD3A-66E7-150A-358E-B74CE8A7CBFD}"/>
                </a:ext>
              </a:extLst>
            </p:cNvPr>
            <p:cNvGrpSpPr/>
            <p:nvPr/>
          </p:nvGrpSpPr>
          <p:grpSpPr>
            <a:xfrm>
              <a:off x="10405692" y="23979"/>
              <a:ext cx="1704257" cy="1979288"/>
              <a:chOff x="10405692" y="23979"/>
              <a:chExt cx="1704257" cy="1979288"/>
            </a:xfrm>
          </p:grpSpPr>
          <p:graphicFrame>
            <p:nvGraphicFramePr>
              <p:cNvPr id="10" name="Chart 9">
                <a:extLst>
                  <a:ext uri="{FF2B5EF4-FFF2-40B4-BE49-F238E27FC236}">
                    <a16:creationId xmlns:a16="http://schemas.microsoft.com/office/drawing/2014/main" id="{241164E6-9F30-0C50-5B0F-A548BE114068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371729460"/>
                  </p:ext>
                </p:extLst>
              </p:nvPr>
            </p:nvGraphicFramePr>
            <p:xfrm>
              <a:off x="10405692" y="23979"/>
              <a:ext cx="1704257" cy="197928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0DB7DB81-CDF2-848C-00A8-92D3B1CC4734}"/>
                  </a:ext>
                </a:extLst>
              </p:cNvPr>
              <p:cNvSpPr/>
              <p:nvPr/>
            </p:nvSpPr>
            <p:spPr>
              <a:xfrm>
                <a:off x="10860200" y="867488"/>
                <a:ext cx="802222" cy="307777"/>
              </a:xfrm>
              <a:prstGeom prst="rect">
                <a:avLst/>
              </a:prstGeom>
            </p:spPr>
            <p:txBody>
              <a:bodyPr wrap="square" lIns="91440" tIns="45720" rIns="91440" bIns="45720" anchor="t">
                <a:spAutoFit/>
              </a:bodyPr>
              <a:lstStyle/>
              <a:p>
                <a:pPr algn="ctr"/>
                <a:r>
                  <a:rPr lang="en-GB" sz="1400" b="1" dirty="0">
                    <a:solidFill>
                      <a:schemeClr val="bg1"/>
                    </a:solidFill>
                  </a:rPr>
                  <a:t>Data</a:t>
                </a:r>
                <a:endParaRPr lang="en-GB" b="1" dirty="0">
                  <a:solidFill>
                    <a:schemeClr val="bg1"/>
                  </a:solidFill>
                  <a:cs typeface="Arial"/>
                </a:endParaRPr>
              </a:p>
            </p:txBody>
          </p:sp>
        </p:grpSp>
      </p:grp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F6FB98A-D1D5-D0A8-95AC-86AD23BFA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Open Science at CERN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9B56FE2-2172-579C-4A77-95F04D24206C}"/>
              </a:ext>
            </a:extLst>
          </p:cNvPr>
          <p:cNvSpPr/>
          <p:nvPr/>
        </p:nvSpPr>
        <p:spPr>
          <a:xfrm>
            <a:off x="407989" y="373593"/>
            <a:ext cx="108648" cy="94157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FED8BC5B-626B-EE81-5876-2EFEA3486A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r>
              <a:rPr lang="en-US" dirty="0"/>
              <a:t>14.06.2023</a:t>
            </a:r>
          </a:p>
        </p:txBody>
      </p:sp>
    </p:spTree>
    <p:extLst>
      <p:ext uri="{BB962C8B-B14F-4D97-AF65-F5344CB8AC3E}">
        <p14:creationId xmlns:p14="http://schemas.microsoft.com/office/powerpoint/2010/main" val="16520445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AD2849E-7D2A-2713-4BC0-985653400797}"/>
              </a:ext>
            </a:extLst>
          </p:cNvPr>
          <p:cNvSpPr/>
          <p:nvPr/>
        </p:nvSpPr>
        <p:spPr>
          <a:xfrm>
            <a:off x="1582474" y="2437218"/>
            <a:ext cx="1336143" cy="350858"/>
          </a:xfrm>
          <a:prstGeom prst="rect">
            <a:avLst/>
          </a:prstGeom>
          <a:solidFill>
            <a:srgbClr val="2837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3414328"/>
            <a:ext cx="3708399" cy="1633683"/>
          </a:xfrm>
        </p:spPr>
        <p:txBody>
          <a:bodyPr/>
          <a:lstStyle/>
          <a:p>
            <a:pPr marL="177800" lvl="1" indent="-17780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/>
                </a:solidFill>
              </a:rPr>
              <a:t>CERN Open Data Portal allows HEP experiments to share their data (collisions, simulations, related software, etc.)</a:t>
            </a:r>
          </a:p>
          <a:p>
            <a:pPr marL="177800" lvl="1" indent="-17780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/>
                </a:solidFill>
              </a:rPr>
              <a:t>Already contains &gt; 2PB of data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313" y="318329"/>
            <a:ext cx="11161652" cy="1065742"/>
          </a:xfrm>
        </p:spPr>
        <p:txBody>
          <a:bodyPr/>
          <a:lstStyle/>
          <a:p>
            <a:r>
              <a:rPr lang="en-US" dirty="0"/>
              <a:t>CERN and its partners created a suite of </a:t>
            </a:r>
            <a:br>
              <a:rPr lang="en-US" dirty="0"/>
            </a:br>
            <a:r>
              <a:rPr lang="en-US" dirty="0"/>
              <a:t>tools for sharing and linking research data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4" name="Picture 4" descr="Zenodo">
            <a:extLst>
              <a:ext uri="{FF2B5EF4-FFF2-40B4-BE49-F238E27FC236}">
                <a16:creationId xmlns:a16="http://schemas.microsoft.com/office/drawing/2014/main" id="{BD6A952A-D832-7466-DF0C-79C4929854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5603" y="2181583"/>
            <a:ext cx="1993558" cy="797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HEPData by Antarctic Design on Dribbble">
            <a:extLst>
              <a:ext uri="{FF2B5EF4-FFF2-40B4-BE49-F238E27FC236}">
                <a16:creationId xmlns:a16="http://schemas.microsoft.com/office/drawing/2014/main" id="{AA0698BE-EFBE-F644-FF15-C8D2E5EFE8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513752" y="2277317"/>
            <a:ext cx="2530465" cy="547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86BCD28D-1BB4-D16E-D291-F0F2D3171B6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97375" y="2045731"/>
            <a:ext cx="1067904" cy="1010948"/>
          </a:xfrm>
          <a:prstGeom prst="rect">
            <a:avLst/>
          </a:prstGeom>
        </p:spPr>
      </p:pic>
      <p:pic>
        <p:nvPicPr>
          <p:cNvPr id="21" name="Picture 14">
            <a:extLst>
              <a:ext uri="{FF2B5EF4-FFF2-40B4-BE49-F238E27FC236}">
                <a16:creationId xmlns:a16="http://schemas.microsoft.com/office/drawing/2014/main" id="{309879F3-52B0-D667-B45C-E44B218B30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2717" y="2468399"/>
            <a:ext cx="884901" cy="288947"/>
          </a:xfrm>
          <a:prstGeom prst="rect">
            <a:avLst/>
          </a:prstGeom>
          <a:noFill/>
          <a:effectLst>
            <a:outerShdw blurRad="177800" dist="25400" dir="2700000" algn="tl" rotWithShape="0">
              <a:prstClr val="black">
                <a:alpha val="8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Content Placeholder 1">
            <a:extLst>
              <a:ext uri="{FF2B5EF4-FFF2-40B4-BE49-F238E27FC236}">
                <a16:creationId xmlns:a16="http://schemas.microsoft.com/office/drawing/2014/main" id="{838A5CB2-1333-A0A0-76EB-1FF5D0F3FA99}"/>
              </a:ext>
            </a:extLst>
          </p:cNvPr>
          <p:cNvSpPr txBox="1">
            <a:spLocks/>
          </p:cNvSpPr>
          <p:nvPr/>
        </p:nvSpPr>
        <p:spPr>
          <a:xfrm>
            <a:off x="4198300" y="3414328"/>
            <a:ext cx="3708399" cy="163368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7800" lvl="1" indent="-177800">
              <a:buFont typeface="Courier New" panose="02070309020205020404" pitchFamily="49" charset="0"/>
              <a:buChar char="o"/>
            </a:pPr>
            <a:r>
              <a:rPr lang="en-US">
                <a:solidFill>
                  <a:schemeClr val="tx1"/>
                </a:solidFill>
              </a:rPr>
              <a:t>Zenodo is a multi-disciplinary open research repository commissioned by the EC through </a:t>
            </a:r>
            <a:r>
              <a:rPr lang="en-US" err="1">
                <a:solidFill>
                  <a:schemeClr val="tx1"/>
                </a:solidFill>
              </a:rPr>
              <a:t>OpenAIRE</a:t>
            </a:r>
            <a:endParaRPr lang="en-US">
              <a:solidFill>
                <a:schemeClr val="tx1"/>
              </a:solidFill>
            </a:endParaRPr>
          </a:p>
          <a:p>
            <a:pPr marL="177800" lvl="1" indent="-177800">
              <a:buFont typeface="Courier New" panose="02070309020205020404" pitchFamily="49" charset="0"/>
              <a:buChar char="o"/>
            </a:pPr>
            <a:r>
              <a:rPr lang="en-US">
                <a:solidFill>
                  <a:schemeClr val="tx1"/>
                </a:solidFill>
              </a:rPr>
              <a:t>Hosts 80% of the world’s software DOIs</a:t>
            </a:r>
          </a:p>
        </p:txBody>
      </p:sp>
      <p:sp>
        <p:nvSpPr>
          <p:cNvPr id="28" name="Content Placeholder 1">
            <a:extLst>
              <a:ext uri="{FF2B5EF4-FFF2-40B4-BE49-F238E27FC236}">
                <a16:creationId xmlns:a16="http://schemas.microsoft.com/office/drawing/2014/main" id="{F4E805D2-DA89-EB9D-B2E7-0D4E0CA42BDD}"/>
              </a:ext>
            </a:extLst>
          </p:cNvPr>
          <p:cNvSpPr txBox="1">
            <a:spLocks/>
          </p:cNvSpPr>
          <p:nvPr/>
        </p:nvSpPr>
        <p:spPr>
          <a:xfrm>
            <a:off x="8136577" y="3414328"/>
            <a:ext cx="3708399" cy="163368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7800" lvl="1" indent="-177800">
              <a:buFont typeface="Courier New" panose="02070309020205020404" pitchFamily="49" charset="0"/>
              <a:buChar char="o"/>
            </a:pPr>
            <a:r>
              <a:rPr lang="en-US" err="1">
                <a:solidFill>
                  <a:schemeClr val="tx1"/>
                </a:solidFill>
              </a:rPr>
              <a:t>HEPData</a:t>
            </a:r>
            <a:r>
              <a:rPr lang="en-US">
                <a:solidFill>
                  <a:schemeClr val="tx1"/>
                </a:solidFill>
              </a:rPr>
              <a:t> is the primary repository for tables and datasets related to ca. 10’000 publications </a:t>
            </a:r>
          </a:p>
          <a:p>
            <a:pPr marL="177800" lvl="1" indent="-177800">
              <a:buFont typeface="Courier New" panose="02070309020205020404" pitchFamily="49" charset="0"/>
              <a:buChar char="o"/>
            </a:pPr>
            <a:r>
              <a:rPr lang="en-US">
                <a:solidFill>
                  <a:schemeClr val="tx1"/>
                </a:solidFill>
              </a:rPr>
              <a:t>Operated by Durham University in collaboration with CERN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9BA0F84-69CC-8215-878D-BF49F7D546B0}"/>
              </a:ext>
            </a:extLst>
          </p:cNvPr>
          <p:cNvGrpSpPr/>
          <p:nvPr/>
        </p:nvGrpSpPr>
        <p:grpSpPr>
          <a:xfrm>
            <a:off x="10405692" y="23979"/>
            <a:ext cx="1704257" cy="1979288"/>
            <a:chOff x="10405692" y="23979"/>
            <a:chExt cx="1704257" cy="1979288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500CBDF2-3423-D1EF-88A9-22B6316CAE18}"/>
                </a:ext>
              </a:extLst>
            </p:cNvPr>
            <p:cNvSpPr/>
            <p:nvPr/>
          </p:nvSpPr>
          <p:spPr>
            <a:xfrm>
              <a:off x="10942934" y="693315"/>
              <a:ext cx="636753" cy="624037"/>
            </a:xfrm>
            <a:prstGeom prst="ellipse">
              <a:avLst/>
            </a:prstGeom>
            <a:solidFill>
              <a:srgbClr val="A35F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3356CFF-FBCE-05E7-89B6-F3815FAB5EBB}"/>
                </a:ext>
              </a:extLst>
            </p:cNvPr>
            <p:cNvGrpSpPr/>
            <p:nvPr/>
          </p:nvGrpSpPr>
          <p:grpSpPr>
            <a:xfrm>
              <a:off x="10405692" y="23979"/>
              <a:ext cx="1704257" cy="1979288"/>
              <a:chOff x="10405692" y="23979"/>
              <a:chExt cx="1704257" cy="1979288"/>
            </a:xfrm>
          </p:grpSpPr>
          <p:graphicFrame>
            <p:nvGraphicFramePr>
              <p:cNvPr id="12" name="Chart 11">
                <a:extLst>
                  <a:ext uri="{FF2B5EF4-FFF2-40B4-BE49-F238E27FC236}">
                    <a16:creationId xmlns:a16="http://schemas.microsoft.com/office/drawing/2014/main" id="{593552DD-43C5-59DF-3F10-AD2BBFF4F6E9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371729460"/>
                  </p:ext>
                </p:extLst>
              </p:nvPr>
            </p:nvGraphicFramePr>
            <p:xfrm>
              <a:off x="10405692" y="23979"/>
              <a:ext cx="1704257" cy="197928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7"/>
              </a:graphicData>
            </a:graphic>
          </p:graphicFrame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4C627CA6-B15C-B568-CD03-E257C577CC21}"/>
                  </a:ext>
                </a:extLst>
              </p:cNvPr>
              <p:cNvSpPr/>
              <p:nvPr/>
            </p:nvSpPr>
            <p:spPr>
              <a:xfrm>
                <a:off x="10860200" y="867488"/>
                <a:ext cx="802222" cy="307777"/>
              </a:xfrm>
              <a:prstGeom prst="rect">
                <a:avLst/>
              </a:prstGeom>
            </p:spPr>
            <p:txBody>
              <a:bodyPr wrap="square" lIns="91440" tIns="45720" rIns="91440" bIns="45720" anchor="t">
                <a:spAutoFit/>
              </a:bodyPr>
              <a:lstStyle/>
              <a:p>
                <a:pPr algn="ctr"/>
                <a:r>
                  <a:rPr lang="en-GB" sz="1400" b="1" dirty="0">
                    <a:solidFill>
                      <a:schemeClr val="bg1"/>
                    </a:solidFill>
                  </a:rPr>
                  <a:t>Data</a:t>
                </a:r>
                <a:endParaRPr lang="en-GB" b="1" dirty="0">
                  <a:solidFill>
                    <a:schemeClr val="bg1"/>
                  </a:solidFill>
                  <a:cs typeface="Arial"/>
                </a:endParaRPr>
              </a:p>
            </p:txBody>
          </p:sp>
        </p:grpSp>
      </p:grp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DF534AB6-B644-A0F8-B6EC-AC9174BB8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Open Science at CERN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3D5D39A-2617-6216-80C8-CFF132C3C3A3}"/>
              </a:ext>
            </a:extLst>
          </p:cNvPr>
          <p:cNvSpPr/>
          <p:nvPr/>
        </p:nvSpPr>
        <p:spPr>
          <a:xfrm>
            <a:off x="407989" y="373593"/>
            <a:ext cx="108648" cy="94157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C9BA973A-0800-0297-165F-57678354D3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r>
              <a:rPr lang="en-US" dirty="0"/>
              <a:t>14.06.2023</a:t>
            </a:r>
          </a:p>
        </p:txBody>
      </p:sp>
    </p:spTree>
    <p:extLst>
      <p:ext uri="{BB962C8B-B14F-4D97-AF65-F5344CB8AC3E}">
        <p14:creationId xmlns:p14="http://schemas.microsoft.com/office/powerpoint/2010/main" val="3732737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27529" y="318329"/>
            <a:ext cx="11146436" cy="1065742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Open is not enough!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9636E14-3014-6E1B-E8DC-B63D83696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Alexander Kohls | Open Science at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solidFill>
                  <a:schemeClr val="bg1"/>
                </a:solidFill>
              </a:rPr>
              <a:pPr/>
              <a:t>12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29E06E4-FF67-6A26-4968-B33AA1BC5EA8}"/>
              </a:ext>
            </a:extLst>
          </p:cNvPr>
          <p:cNvSpPr/>
          <p:nvPr/>
        </p:nvSpPr>
        <p:spPr>
          <a:xfrm>
            <a:off x="8741816" y="1915886"/>
            <a:ext cx="3450184" cy="3866934"/>
          </a:xfrm>
          <a:prstGeom prst="rect">
            <a:avLst/>
          </a:prstGeom>
          <a:solidFill>
            <a:srgbClr val="1F3F18">
              <a:alpha val="6054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B894B4D-CA01-ACBF-4806-80A6A17CE3A0}"/>
              </a:ext>
            </a:extLst>
          </p:cNvPr>
          <p:cNvSpPr txBox="1"/>
          <p:nvPr/>
        </p:nvSpPr>
        <p:spPr>
          <a:xfrm>
            <a:off x="8813905" y="2039201"/>
            <a:ext cx="3270299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600" b="0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“The solutions adopted by the high-energy physics community to foster reproducible research are examples of best practices that could be embraced more widely. This first experience suggests that </a:t>
            </a:r>
            <a:r>
              <a:rPr lang="en-GB" sz="1600" i="0" u="sng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reproducibility requires going beyond openness</a:t>
            </a:r>
            <a:r>
              <a:rPr lang="en-GB" sz="1600" b="0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.”</a:t>
            </a:r>
            <a:endParaRPr lang="en-GB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A0BBA11-F02C-7390-BFBF-CD34F03D5958}"/>
              </a:ext>
            </a:extLst>
          </p:cNvPr>
          <p:cNvSpPr txBox="1"/>
          <p:nvPr/>
        </p:nvSpPr>
        <p:spPr>
          <a:xfrm>
            <a:off x="8802525" y="5151431"/>
            <a:ext cx="334751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0" i="1" u="none" strike="noStrike" dirty="0">
                <a:solidFill>
                  <a:schemeClr val="bg1"/>
                </a:solidFill>
                <a:effectLst/>
              </a:rPr>
              <a:t>Chen, X., </a:t>
            </a:r>
            <a:r>
              <a:rPr lang="en-GB" sz="1000" b="0" i="1" u="none" strike="noStrike" dirty="0" err="1">
                <a:solidFill>
                  <a:schemeClr val="bg1"/>
                </a:solidFill>
                <a:effectLst/>
              </a:rPr>
              <a:t>Dallmeier-Tiessen</a:t>
            </a:r>
            <a:r>
              <a:rPr lang="en-GB" sz="1000" b="0" i="1" u="none" strike="noStrike" dirty="0">
                <a:solidFill>
                  <a:schemeClr val="bg1"/>
                </a:solidFill>
                <a:effectLst/>
              </a:rPr>
              <a:t>, S., </a:t>
            </a:r>
            <a:r>
              <a:rPr lang="en-GB" sz="1000" b="0" i="1" u="none" strike="noStrike" dirty="0" err="1">
                <a:solidFill>
                  <a:schemeClr val="bg1"/>
                </a:solidFill>
                <a:effectLst/>
              </a:rPr>
              <a:t>Dasler</a:t>
            </a:r>
            <a:r>
              <a:rPr lang="en-GB" sz="1000" b="0" i="1" u="none" strike="noStrike" dirty="0">
                <a:solidFill>
                  <a:schemeClr val="bg1"/>
                </a:solidFill>
                <a:effectLst/>
              </a:rPr>
              <a:t>, R. et al. Open is not enough. Nature Phys </a:t>
            </a:r>
            <a:r>
              <a:rPr lang="en-GB" sz="1000" b="1" i="1" u="none" strike="noStrike" dirty="0">
                <a:solidFill>
                  <a:schemeClr val="bg1"/>
                </a:solidFill>
                <a:effectLst/>
              </a:rPr>
              <a:t>15, </a:t>
            </a:r>
            <a:r>
              <a:rPr lang="en-GB" sz="1000" b="0" i="1" u="none" strike="noStrike" dirty="0">
                <a:solidFill>
                  <a:schemeClr val="bg1"/>
                </a:solidFill>
                <a:effectLst/>
              </a:rPr>
              <a:t>113–119 (2019) https://</a:t>
            </a:r>
            <a:r>
              <a:rPr lang="en-GB" sz="1000" b="0" i="1" u="none" strike="noStrike" dirty="0" err="1">
                <a:solidFill>
                  <a:schemeClr val="bg1"/>
                </a:solidFill>
                <a:effectLst/>
              </a:rPr>
              <a:t>doi.org</a:t>
            </a:r>
            <a:r>
              <a:rPr lang="en-GB" sz="1000" b="0" i="1" u="none" strike="noStrike" dirty="0">
                <a:solidFill>
                  <a:schemeClr val="bg1"/>
                </a:solidFill>
                <a:effectLst/>
              </a:rPr>
              <a:t>/10.1038/s41567-018-0342-2</a:t>
            </a:r>
            <a:endParaRPr lang="en-GB" sz="1000" i="1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A07D975-3EF7-0A6A-818C-148BE88066A0}"/>
              </a:ext>
            </a:extLst>
          </p:cNvPr>
          <p:cNvSpPr/>
          <p:nvPr/>
        </p:nvSpPr>
        <p:spPr>
          <a:xfrm>
            <a:off x="407989" y="373593"/>
            <a:ext cx="108648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422C94B-C6EA-44C5-49F2-D403DCC5B4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r>
              <a:rPr lang="en-US" dirty="0"/>
              <a:t>14.06.2023</a:t>
            </a:r>
          </a:p>
        </p:txBody>
      </p:sp>
    </p:spTree>
    <p:extLst>
      <p:ext uri="{BB962C8B-B14F-4D97-AF65-F5344CB8AC3E}">
        <p14:creationId xmlns:p14="http://schemas.microsoft.com/office/powerpoint/2010/main" val="1811628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Footer Placeholder 4">
            <a:extLst>
              <a:ext uri="{FF2B5EF4-FFF2-40B4-BE49-F238E27FC236}">
                <a16:creationId xmlns:a16="http://schemas.microsoft.com/office/drawing/2014/main" id="{B9B97ED5-107B-BFCA-4650-3C717CD74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Alexander Kohls | Open Science at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DA6F07-CF4D-6347-B329-DC3CCB41C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8" name="Freeform 1">
            <a:extLst>
              <a:ext uri="{FF2B5EF4-FFF2-40B4-BE49-F238E27FC236}">
                <a16:creationId xmlns:a16="http://schemas.microsoft.com/office/drawing/2014/main" id="{F13FB444-C449-364D-A53D-06BAA1E956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0919" y="1287573"/>
            <a:ext cx="2581" cy="931504"/>
          </a:xfrm>
          <a:custGeom>
            <a:avLst/>
            <a:gdLst>
              <a:gd name="T0" fmla="*/ 0 w 1"/>
              <a:gd name="T1" fmla="*/ 0 h 1592"/>
              <a:gd name="T2" fmla="*/ 0 w 1"/>
              <a:gd name="T3" fmla="*/ 572727 h 1592"/>
              <a:gd name="T4" fmla="*/ 0 w 1"/>
              <a:gd name="T5" fmla="*/ 0 h 159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1592">
                <a:moveTo>
                  <a:pt x="0" y="0"/>
                </a:moveTo>
                <a:lnTo>
                  <a:pt x="0" y="1591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900" baseline="-25000"/>
          </a:p>
        </p:txBody>
      </p:sp>
      <p:sp>
        <p:nvSpPr>
          <p:cNvPr id="11" name="Freeform 3">
            <a:extLst>
              <a:ext uri="{FF2B5EF4-FFF2-40B4-BE49-F238E27FC236}">
                <a16:creationId xmlns:a16="http://schemas.microsoft.com/office/drawing/2014/main" id="{832270A8-A02F-4B41-A3A0-38CC21CE57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5489" y="1287573"/>
            <a:ext cx="2580" cy="1168896"/>
          </a:xfrm>
          <a:custGeom>
            <a:avLst/>
            <a:gdLst>
              <a:gd name="T0" fmla="*/ 0 w 1"/>
              <a:gd name="T1" fmla="*/ 0 h 1997"/>
              <a:gd name="T2" fmla="*/ 0 w 1"/>
              <a:gd name="T3" fmla="*/ 718777 h 1997"/>
              <a:gd name="T4" fmla="*/ 0 w 1"/>
              <a:gd name="T5" fmla="*/ 0 h 199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1997">
                <a:moveTo>
                  <a:pt x="0" y="0"/>
                </a:moveTo>
                <a:lnTo>
                  <a:pt x="0" y="1996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E3E3E3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900" baseline="-25000"/>
          </a:p>
        </p:txBody>
      </p:sp>
      <p:sp>
        <p:nvSpPr>
          <p:cNvPr id="19" name="Freeform 179">
            <a:extLst>
              <a:ext uri="{FF2B5EF4-FFF2-40B4-BE49-F238E27FC236}">
                <a16:creationId xmlns:a16="http://schemas.microsoft.com/office/drawing/2014/main" id="{1B2EF5CB-E516-554C-A045-4F64F6C9D2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4273" y="959869"/>
            <a:ext cx="2195873" cy="657989"/>
          </a:xfrm>
          <a:custGeom>
            <a:avLst/>
            <a:gdLst>
              <a:gd name="T0" fmla="*/ 1350602 w 3751"/>
              <a:gd name="T1" fmla="*/ 404453 h 1126"/>
              <a:gd name="T2" fmla="*/ 0 w 3751"/>
              <a:gd name="T3" fmla="*/ 404453 h 1126"/>
              <a:gd name="T4" fmla="*/ 0 w 3751"/>
              <a:gd name="T5" fmla="*/ 0 h 1126"/>
              <a:gd name="T6" fmla="*/ 1350602 w 3751"/>
              <a:gd name="T7" fmla="*/ 0 h 1126"/>
              <a:gd name="T8" fmla="*/ 1350602 w 3751"/>
              <a:gd name="T9" fmla="*/ 404453 h 11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751" h="1126">
                <a:moveTo>
                  <a:pt x="3750" y="1125"/>
                </a:moveTo>
                <a:lnTo>
                  <a:pt x="0" y="1125"/>
                </a:lnTo>
                <a:lnTo>
                  <a:pt x="0" y="0"/>
                </a:lnTo>
                <a:lnTo>
                  <a:pt x="3750" y="0"/>
                </a:lnTo>
                <a:lnTo>
                  <a:pt x="3750" y="1125"/>
                </a:lnTo>
              </a:path>
            </a:pathLst>
          </a:custGeom>
          <a:noFill/>
          <a:ln>
            <a:noFill/>
          </a:ln>
          <a:effectLst/>
        </p:spPr>
        <p:txBody>
          <a:bodyPr wrap="none" anchor="ctr"/>
          <a:lstStyle/>
          <a:p>
            <a:endParaRPr lang="es-MX" sz="900" baseline="-25000">
              <a:solidFill>
                <a:schemeClr val="accent1"/>
              </a:solidFill>
            </a:endParaRPr>
          </a:p>
        </p:txBody>
      </p:sp>
      <p:sp>
        <p:nvSpPr>
          <p:cNvPr id="24" name="Freeform 184">
            <a:extLst>
              <a:ext uri="{FF2B5EF4-FFF2-40B4-BE49-F238E27FC236}">
                <a16:creationId xmlns:a16="http://schemas.microsoft.com/office/drawing/2014/main" id="{CA03C1EC-7A32-E54A-A9EC-C9A4FC64E7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3904" y="1654723"/>
            <a:ext cx="1437253" cy="1437253"/>
          </a:xfrm>
          <a:custGeom>
            <a:avLst/>
            <a:gdLst>
              <a:gd name="T0" fmla="*/ 806863 w 2457"/>
              <a:gd name="T1" fmla="*/ 883878 h 2457"/>
              <a:gd name="T2" fmla="*/ 806863 w 2457"/>
              <a:gd name="T3" fmla="*/ 883878 h 2457"/>
              <a:gd name="T4" fmla="*/ 79895 w 2457"/>
              <a:gd name="T5" fmla="*/ 883878 h 2457"/>
              <a:gd name="T6" fmla="*/ 0 w 2457"/>
              <a:gd name="T7" fmla="*/ 806863 h 2457"/>
              <a:gd name="T8" fmla="*/ 0 w 2457"/>
              <a:gd name="T9" fmla="*/ 79895 h 2457"/>
              <a:gd name="T10" fmla="*/ 79895 w 2457"/>
              <a:gd name="T11" fmla="*/ 0 h 2457"/>
              <a:gd name="T12" fmla="*/ 806863 w 2457"/>
              <a:gd name="T13" fmla="*/ 0 h 2457"/>
              <a:gd name="T14" fmla="*/ 883878 w 2457"/>
              <a:gd name="T15" fmla="*/ 79895 h 2457"/>
              <a:gd name="T16" fmla="*/ 883878 w 2457"/>
              <a:gd name="T17" fmla="*/ 806863 h 2457"/>
              <a:gd name="T18" fmla="*/ 806863 w 2457"/>
              <a:gd name="T19" fmla="*/ 883878 h 245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457" h="2457">
                <a:moveTo>
                  <a:pt x="2242" y="2456"/>
                </a:moveTo>
                <a:lnTo>
                  <a:pt x="2242" y="2456"/>
                </a:lnTo>
                <a:cubicBezTo>
                  <a:pt x="222" y="2456"/>
                  <a:pt x="222" y="2456"/>
                  <a:pt x="222" y="2456"/>
                </a:cubicBezTo>
                <a:cubicBezTo>
                  <a:pt x="99" y="2456"/>
                  <a:pt x="0" y="2356"/>
                  <a:pt x="0" y="2242"/>
                </a:cubicBezTo>
                <a:cubicBezTo>
                  <a:pt x="0" y="222"/>
                  <a:pt x="0" y="222"/>
                  <a:pt x="0" y="222"/>
                </a:cubicBezTo>
                <a:cubicBezTo>
                  <a:pt x="0" y="99"/>
                  <a:pt x="99" y="0"/>
                  <a:pt x="222" y="0"/>
                </a:cubicBezTo>
                <a:cubicBezTo>
                  <a:pt x="2242" y="0"/>
                  <a:pt x="2242" y="0"/>
                  <a:pt x="2242" y="0"/>
                </a:cubicBezTo>
                <a:cubicBezTo>
                  <a:pt x="2364" y="0"/>
                  <a:pt x="2456" y="99"/>
                  <a:pt x="2456" y="222"/>
                </a:cubicBezTo>
                <a:cubicBezTo>
                  <a:pt x="2456" y="2242"/>
                  <a:pt x="2456" y="2242"/>
                  <a:pt x="2456" y="2242"/>
                </a:cubicBezTo>
                <a:cubicBezTo>
                  <a:pt x="2456" y="2356"/>
                  <a:pt x="2364" y="2456"/>
                  <a:pt x="2242" y="2456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s-MX" sz="900" baseline="-25000"/>
          </a:p>
        </p:txBody>
      </p:sp>
      <p:sp>
        <p:nvSpPr>
          <p:cNvPr id="25" name="Freeform 185">
            <a:extLst>
              <a:ext uri="{FF2B5EF4-FFF2-40B4-BE49-F238E27FC236}">
                <a16:creationId xmlns:a16="http://schemas.microsoft.com/office/drawing/2014/main" id="{628861AC-6044-104D-B28A-CA0D38B531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0732" y="1643891"/>
            <a:ext cx="1437253" cy="1437252"/>
          </a:xfrm>
          <a:custGeom>
            <a:avLst/>
            <a:gdLst>
              <a:gd name="T0" fmla="*/ 806863 w 2457"/>
              <a:gd name="T1" fmla="*/ 883877 h 2458"/>
              <a:gd name="T2" fmla="*/ 806863 w 2457"/>
              <a:gd name="T3" fmla="*/ 883877 h 2458"/>
              <a:gd name="T4" fmla="*/ 77015 w 2457"/>
              <a:gd name="T5" fmla="*/ 883877 h 2458"/>
              <a:gd name="T6" fmla="*/ 0 w 2457"/>
              <a:gd name="T7" fmla="*/ 806534 h 2458"/>
              <a:gd name="T8" fmla="*/ 0 w 2457"/>
              <a:gd name="T9" fmla="*/ 79862 h 2458"/>
              <a:gd name="T10" fmla="*/ 77015 w 2457"/>
              <a:gd name="T11" fmla="*/ 0 h 2458"/>
              <a:gd name="T12" fmla="*/ 806863 w 2457"/>
              <a:gd name="T13" fmla="*/ 0 h 2458"/>
              <a:gd name="T14" fmla="*/ 883878 w 2457"/>
              <a:gd name="T15" fmla="*/ 79862 h 2458"/>
              <a:gd name="T16" fmla="*/ 883878 w 2457"/>
              <a:gd name="T17" fmla="*/ 806534 h 2458"/>
              <a:gd name="T18" fmla="*/ 806863 w 2457"/>
              <a:gd name="T19" fmla="*/ 883877 h 245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457" h="2458">
                <a:moveTo>
                  <a:pt x="2242" y="2457"/>
                </a:moveTo>
                <a:lnTo>
                  <a:pt x="2242" y="2457"/>
                </a:lnTo>
                <a:cubicBezTo>
                  <a:pt x="214" y="2457"/>
                  <a:pt x="214" y="2457"/>
                  <a:pt x="214" y="2457"/>
                </a:cubicBezTo>
                <a:cubicBezTo>
                  <a:pt x="99" y="2457"/>
                  <a:pt x="0" y="2365"/>
                  <a:pt x="0" y="2242"/>
                </a:cubicBezTo>
                <a:cubicBezTo>
                  <a:pt x="0" y="222"/>
                  <a:pt x="0" y="222"/>
                  <a:pt x="0" y="222"/>
                </a:cubicBezTo>
                <a:cubicBezTo>
                  <a:pt x="0" y="100"/>
                  <a:pt x="99" y="0"/>
                  <a:pt x="214" y="0"/>
                </a:cubicBezTo>
                <a:cubicBezTo>
                  <a:pt x="2242" y="0"/>
                  <a:pt x="2242" y="0"/>
                  <a:pt x="2242" y="0"/>
                </a:cubicBezTo>
                <a:cubicBezTo>
                  <a:pt x="2357" y="0"/>
                  <a:pt x="2456" y="100"/>
                  <a:pt x="2456" y="222"/>
                </a:cubicBezTo>
                <a:cubicBezTo>
                  <a:pt x="2456" y="2242"/>
                  <a:pt x="2456" y="2242"/>
                  <a:pt x="2456" y="2242"/>
                </a:cubicBezTo>
                <a:cubicBezTo>
                  <a:pt x="2456" y="2365"/>
                  <a:pt x="2357" y="2457"/>
                  <a:pt x="2242" y="2457"/>
                </a:cubicBezTo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s-MX" sz="900" baseline="-25000"/>
          </a:p>
        </p:txBody>
      </p:sp>
      <p:sp>
        <p:nvSpPr>
          <p:cNvPr id="26" name="Freeform 186">
            <a:extLst>
              <a:ext uri="{FF2B5EF4-FFF2-40B4-BE49-F238E27FC236}">
                <a16:creationId xmlns:a16="http://schemas.microsoft.com/office/drawing/2014/main" id="{B5EEEC4C-3A9E-FC46-98FD-F887ECACC1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74981" y="1643891"/>
            <a:ext cx="1437252" cy="1437252"/>
          </a:xfrm>
          <a:custGeom>
            <a:avLst/>
            <a:gdLst>
              <a:gd name="T0" fmla="*/ 803983 w 2457"/>
              <a:gd name="T1" fmla="*/ 883877 h 2457"/>
              <a:gd name="T2" fmla="*/ 803983 w 2457"/>
              <a:gd name="T3" fmla="*/ 883877 h 2457"/>
              <a:gd name="T4" fmla="*/ 77375 w 2457"/>
              <a:gd name="T5" fmla="*/ 883877 h 2457"/>
              <a:gd name="T6" fmla="*/ 0 w 2457"/>
              <a:gd name="T7" fmla="*/ 803983 h 2457"/>
              <a:gd name="T8" fmla="*/ 0 w 2457"/>
              <a:gd name="T9" fmla="*/ 77015 h 2457"/>
              <a:gd name="T10" fmla="*/ 77375 w 2457"/>
              <a:gd name="T11" fmla="*/ 0 h 2457"/>
              <a:gd name="T12" fmla="*/ 803983 w 2457"/>
              <a:gd name="T13" fmla="*/ 0 h 2457"/>
              <a:gd name="T14" fmla="*/ 883877 w 2457"/>
              <a:gd name="T15" fmla="*/ 77015 h 2457"/>
              <a:gd name="T16" fmla="*/ 883877 w 2457"/>
              <a:gd name="T17" fmla="*/ 803983 h 2457"/>
              <a:gd name="T18" fmla="*/ 803983 w 2457"/>
              <a:gd name="T19" fmla="*/ 883877 h 245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457" h="2457">
                <a:moveTo>
                  <a:pt x="2234" y="2456"/>
                </a:moveTo>
                <a:lnTo>
                  <a:pt x="2234" y="2456"/>
                </a:lnTo>
                <a:cubicBezTo>
                  <a:pt x="215" y="2456"/>
                  <a:pt x="215" y="2456"/>
                  <a:pt x="215" y="2456"/>
                </a:cubicBezTo>
                <a:cubicBezTo>
                  <a:pt x="92" y="2456"/>
                  <a:pt x="0" y="2356"/>
                  <a:pt x="0" y="2234"/>
                </a:cubicBezTo>
                <a:cubicBezTo>
                  <a:pt x="0" y="214"/>
                  <a:pt x="0" y="214"/>
                  <a:pt x="0" y="214"/>
                </a:cubicBezTo>
                <a:cubicBezTo>
                  <a:pt x="0" y="91"/>
                  <a:pt x="92" y="0"/>
                  <a:pt x="215" y="0"/>
                </a:cubicBezTo>
                <a:cubicBezTo>
                  <a:pt x="2234" y="0"/>
                  <a:pt x="2234" y="0"/>
                  <a:pt x="2234" y="0"/>
                </a:cubicBezTo>
                <a:cubicBezTo>
                  <a:pt x="2356" y="0"/>
                  <a:pt x="2456" y="91"/>
                  <a:pt x="2456" y="214"/>
                </a:cubicBezTo>
                <a:cubicBezTo>
                  <a:pt x="2456" y="2234"/>
                  <a:pt x="2456" y="2234"/>
                  <a:pt x="2456" y="2234"/>
                </a:cubicBezTo>
                <a:cubicBezTo>
                  <a:pt x="2456" y="2356"/>
                  <a:pt x="2356" y="2456"/>
                  <a:pt x="2234" y="2456"/>
                </a:cubicBezTo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s-MX" sz="900" baseline="-25000"/>
          </a:p>
        </p:txBody>
      </p:sp>
      <p:sp>
        <p:nvSpPr>
          <p:cNvPr id="41" name="CuadroTexto 395">
            <a:extLst>
              <a:ext uri="{FF2B5EF4-FFF2-40B4-BE49-F238E27FC236}">
                <a16:creationId xmlns:a16="http://schemas.microsoft.com/office/drawing/2014/main" id="{698DFD0B-C3AD-364B-B36C-26EF1EB1A0C9}"/>
              </a:ext>
            </a:extLst>
          </p:cNvPr>
          <p:cNvSpPr txBox="1"/>
          <p:nvPr/>
        </p:nvSpPr>
        <p:spPr>
          <a:xfrm>
            <a:off x="3175504" y="1033083"/>
            <a:ext cx="12088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ea typeface="Lato" charset="0"/>
                <a:cs typeface="Lato" charset="0"/>
              </a:rPr>
              <a:t>Publish &amp; Share</a:t>
            </a:r>
          </a:p>
        </p:txBody>
      </p:sp>
      <p:sp>
        <p:nvSpPr>
          <p:cNvPr id="42" name="CuadroTexto 395">
            <a:extLst>
              <a:ext uri="{FF2B5EF4-FFF2-40B4-BE49-F238E27FC236}">
                <a16:creationId xmlns:a16="http://schemas.microsoft.com/office/drawing/2014/main" id="{B951FAB6-C39F-7340-8015-B90D3691F1CE}"/>
              </a:ext>
            </a:extLst>
          </p:cNvPr>
          <p:cNvSpPr txBox="1"/>
          <p:nvPr/>
        </p:nvSpPr>
        <p:spPr>
          <a:xfrm>
            <a:off x="5091411" y="993876"/>
            <a:ext cx="2004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2"/>
                </a:solidFill>
                <a:ea typeface="Lato" charset="0"/>
                <a:cs typeface="Lato" charset="0"/>
              </a:rPr>
              <a:t>Preservation &amp; Long-term Access</a:t>
            </a:r>
          </a:p>
        </p:txBody>
      </p:sp>
      <p:sp>
        <p:nvSpPr>
          <p:cNvPr id="43" name="CuadroTexto 395">
            <a:extLst>
              <a:ext uri="{FF2B5EF4-FFF2-40B4-BE49-F238E27FC236}">
                <a16:creationId xmlns:a16="http://schemas.microsoft.com/office/drawing/2014/main" id="{3A379586-9871-7A4F-B62C-34604BF04D89}"/>
              </a:ext>
            </a:extLst>
          </p:cNvPr>
          <p:cNvSpPr txBox="1"/>
          <p:nvPr/>
        </p:nvSpPr>
        <p:spPr>
          <a:xfrm>
            <a:off x="7499035" y="1118404"/>
            <a:ext cx="1818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3"/>
                </a:solidFill>
                <a:ea typeface="Lato" charset="0"/>
                <a:cs typeface="Lato" charset="0"/>
              </a:rPr>
              <a:t>Reproducibility</a:t>
            </a:r>
          </a:p>
        </p:txBody>
      </p:sp>
      <p:sp>
        <p:nvSpPr>
          <p:cNvPr id="50" name="CuadroTexto 395">
            <a:extLst>
              <a:ext uri="{FF2B5EF4-FFF2-40B4-BE49-F238E27FC236}">
                <a16:creationId xmlns:a16="http://schemas.microsoft.com/office/drawing/2014/main" id="{2925CF71-86A0-DE49-8010-1D4B4CB9B4E6}"/>
              </a:ext>
            </a:extLst>
          </p:cNvPr>
          <p:cNvSpPr txBox="1"/>
          <p:nvPr/>
        </p:nvSpPr>
        <p:spPr>
          <a:xfrm>
            <a:off x="7756634" y="1951256"/>
            <a:ext cx="12665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ea typeface="Lato" charset="0"/>
                <a:cs typeface="Lato" charset="0"/>
              </a:rPr>
              <a:t>Reproducible research data analysis platforms</a:t>
            </a:r>
          </a:p>
        </p:txBody>
      </p:sp>
      <p:sp>
        <p:nvSpPr>
          <p:cNvPr id="53" name="CuadroTexto 395">
            <a:extLst>
              <a:ext uri="{FF2B5EF4-FFF2-40B4-BE49-F238E27FC236}">
                <a16:creationId xmlns:a16="http://schemas.microsoft.com/office/drawing/2014/main" id="{0BAB00B7-621D-3344-8D6F-501538992B12}"/>
              </a:ext>
            </a:extLst>
          </p:cNvPr>
          <p:cNvSpPr txBox="1"/>
          <p:nvPr/>
        </p:nvSpPr>
        <p:spPr>
          <a:xfrm>
            <a:off x="5470349" y="2047299"/>
            <a:ext cx="12328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ea typeface="Lato" charset="0"/>
                <a:cs typeface="Lato" charset="0"/>
              </a:rPr>
              <a:t>Archive and publication platforms</a:t>
            </a:r>
          </a:p>
        </p:txBody>
      </p:sp>
      <p:sp>
        <p:nvSpPr>
          <p:cNvPr id="56" name="CuadroTexto 395">
            <a:extLst>
              <a:ext uri="{FF2B5EF4-FFF2-40B4-BE49-F238E27FC236}">
                <a16:creationId xmlns:a16="http://schemas.microsoft.com/office/drawing/2014/main" id="{9348ABEA-5AD7-2147-8DF8-27F8BCE2A9C6}"/>
              </a:ext>
            </a:extLst>
          </p:cNvPr>
          <p:cNvSpPr txBox="1"/>
          <p:nvPr/>
        </p:nvSpPr>
        <p:spPr>
          <a:xfrm>
            <a:off x="3175505" y="2125514"/>
            <a:ext cx="1208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ea typeface="Lato" charset="0"/>
                <a:cs typeface="Lato" charset="0"/>
              </a:rPr>
              <a:t>Digital Repositories</a:t>
            </a:r>
          </a:p>
        </p:txBody>
      </p:sp>
      <p:pic>
        <p:nvPicPr>
          <p:cNvPr id="31" name="Picture 30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184D13E9-995A-0E4D-A5A6-D4AC58DBC6E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0395" y="4404076"/>
            <a:ext cx="1567964" cy="1101374"/>
          </a:xfrm>
          <a:prstGeom prst="rect">
            <a:avLst/>
          </a:prstGeom>
        </p:spPr>
      </p:pic>
      <p:pic>
        <p:nvPicPr>
          <p:cNvPr id="32" name="Picture 14">
            <a:extLst>
              <a:ext uri="{FF2B5EF4-FFF2-40B4-BE49-F238E27FC236}">
                <a16:creationId xmlns:a16="http://schemas.microsoft.com/office/drawing/2014/main" id="{2178F00E-17F4-4F41-9D70-11A7CF50B5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1877" y="3839412"/>
            <a:ext cx="1010573" cy="329983"/>
          </a:xfrm>
          <a:prstGeom prst="rect">
            <a:avLst/>
          </a:prstGeom>
          <a:noFill/>
          <a:effectLst>
            <a:outerShdw blurRad="177800" dist="25400" dir="2700000" algn="tl" rotWithShape="0">
              <a:prstClr val="black">
                <a:alpha val="8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Google Shape;121;p27">
            <a:extLst>
              <a:ext uri="{FF2B5EF4-FFF2-40B4-BE49-F238E27FC236}">
                <a16:creationId xmlns:a16="http://schemas.microsoft.com/office/drawing/2014/main" id="{0317620B-DDDB-4443-AFD3-12EBA7D85199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5" cstate="hq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72346" y="4404076"/>
            <a:ext cx="1598573" cy="1101374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30" name="Picture 4" descr="Zenodo">
            <a:extLst>
              <a:ext uri="{FF2B5EF4-FFF2-40B4-BE49-F238E27FC236}">
                <a16:creationId xmlns:a16="http://schemas.microsoft.com/office/drawing/2014/main" id="{4BF67BE5-A1A3-244A-B75E-B1A8C80D86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2446" y="3701471"/>
            <a:ext cx="1378372" cy="551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Graphical user interface, application, Teams&#10;&#10;Description automatically generated">
            <a:extLst>
              <a:ext uri="{FF2B5EF4-FFF2-40B4-BE49-F238E27FC236}">
                <a16:creationId xmlns:a16="http://schemas.microsoft.com/office/drawing/2014/main" id="{08645D63-2D41-6942-B31E-09792DFD42A9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1776" y="4457374"/>
            <a:ext cx="1598573" cy="864763"/>
          </a:xfrm>
          <a:prstGeom prst="rect">
            <a:avLst/>
          </a:prstGeom>
        </p:spPr>
      </p:pic>
      <p:pic>
        <p:nvPicPr>
          <p:cNvPr id="16" name="Picture 15" descr="A picture containing shape&#10;&#10;Description automatically generated">
            <a:extLst>
              <a:ext uri="{FF2B5EF4-FFF2-40B4-BE49-F238E27FC236}">
                <a16:creationId xmlns:a16="http://schemas.microsoft.com/office/drawing/2014/main" id="{2964217B-695A-834C-9663-DC7A9E56B2BE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2023" y="3678106"/>
            <a:ext cx="598077" cy="598077"/>
          </a:xfrm>
          <a:prstGeom prst="rect">
            <a:avLst/>
          </a:prstGeom>
        </p:spPr>
      </p:pic>
      <p:sp>
        <p:nvSpPr>
          <p:cNvPr id="37" name="Title 2">
            <a:extLst>
              <a:ext uri="{FF2B5EF4-FFF2-40B4-BE49-F238E27FC236}">
                <a16:creationId xmlns:a16="http://schemas.microsoft.com/office/drawing/2014/main" id="{24EDD970-A7F2-2A54-997F-5F226D3C1DED}"/>
              </a:ext>
            </a:extLst>
          </p:cNvPr>
          <p:cNvSpPr txBox="1">
            <a:spLocks/>
          </p:cNvSpPr>
          <p:nvPr/>
        </p:nvSpPr>
        <p:spPr>
          <a:xfrm>
            <a:off x="612313" y="318329"/>
            <a:ext cx="11171700" cy="48854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Three pillars of successful Open Data</a:t>
            </a:r>
          </a:p>
        </p:txBody>
      </p:sp>
      <p:pic>
        <p:nvPicPr>
          <p:cNvPr id="34" name="Picture 2">
            <a:extLst>
              <a:ext uri="{FF2B5EF4-FFF2-40B4-BE49-F238E27FC236}">
                <a16:creationId xmlns:a16="http://schemas.microsoft.com/office/drawing/2014/main" id="{33E9B3D6-249F-2157-846F-967D7B2AE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0698" y="3870492"/>
            <a:ext cx="4279705" cy="1451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BA03282E-7B30-DD58-5ADA-7F27A66B4C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r>
              <a:rPr lang="en-US" dirty="0"/>
              <a:t>14.06.2023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8A45FF7-6EB4-4C6E-5D63-224810AF6071}"/>
              </a:ext>
            </a:extLst>
          </p:cNvPr>
          <p:cNvGrpSpPr/>
          <p:nvPr/>
        </p:nvGrpSpPr>
        <p:grpSpPr>
          <a:xfrm>
            <a:off x="10405692" y="23979"/>
            <a:ext cx="1704257" cy="1979288"/>
            <a:chOff x="10405692" y="23979"/>
            <a:chExt cx="1704257" cy="1979288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6C600262-5236-97E2-C0C7-0BF881FAD87A}"/>
                </a:ext>
              </a:extLst>
            </p:cNvPr>
            <p:cNvSpPr/>
            <p:nvPr/>
          </p:nvSpPr>
          <p:spPr>
            <a:xfrm>
              <a:off x="10942934" y="693315"/>
              <a:ext cx="636753" cy="624037"/>
            </a:xfrm>
            <a:prstGeom prst="ellipse">
              <a:avLst/>
            </a:prstGeom>
            <a:solidFill>
              <a:srgbClr val="A35F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8B5F512-3AE6-D4FE-62CA-BBD30267C35F}"/>
                </a:ext>
              </a:extLst>
            </p:cNvPr>
            <p:cNvGrpSpPr/>
            <p:nvPr/>
          </p:nvGrpSpPr>
          <p:grpSpPr>
            <a:xfrm>
              <a:off x="10405692" y="23979"/>
              <a:ext cx="1704257" cy="1979288"/>
              <a:chOff x="10405692" y="23979"/>
              <a:chExt cx="1704257" cy="1979288"/>
            </a:xfrm>
          </p:grpSpPr>
          <p:graphicFrame>
            <p:nvGraphicFramePr>
              <p:cNvPr id="9" name="Chart 8">
                <a:extLst>
                  <a:ext uri="{FF2B5EF4-FFF2-40B4-BE49-F238E27FC236}">
                    <a16:creationId xmlns:a16="http://schemas.microsoft.com/office/drawing/2014/main" id="{62C251BC-2C94-9C04-FC0A-2EA043C034A4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659687320"/>
                  </p:ext>
                </p:extLst>
              </p:nvPr>
            </p:nvGraphicFramePr>
            <p:xfrm>
              <a:off x="10405692" y="23979"/>
              <a:ext cx="1704257" cy="197928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0"/>
              </a:graphicData>
            </a:graphic>
          </p:graphicFrame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225580A7-A899-489C-4B53-5D1EA8754DE9}"/>
                  </a:ext>
                </a:extLst>
              </p:cNvPr>
              <p:cNvSpPr/>
              <p:nvPr/>
            </p:nvSpPr>
            <p:spPr>
              <a:xfrm>
                <a:off x="10860200" y="867488"/>
                <a:ext cx="802222" cy="307777"/>
              </a:xfrm>
              <a:prstGeom prst="rect">
                <a:avLst/>
              </a:prstGeom>
            </p:spPr>
            <p:txBody>
              <a:bodyPr wrap="square" lIns="91440" tIns="45720" rIns="91440" bIns="45720" anchor="t">
                <a:spAutoFit/>
              </a:bodyPr>
              <a:lstStyle/>
              <a:p>
                <a:pPr algn="ctr"/>
                <a:r>
                  <a:rPr lang="en-GB" sz="1400" b="1" dirty="0">
                    <a:solidFill>
                      <a:schemeClr val="bg1"/>
                    </a:solidFill>
                  </a:rPr>
                  <a:t>Data</a:t>
                </a:r>
                <a:endParaRPr lang="en-GB" b="1" dirty="0">
                  <a:solidFill>
                    <a:schemeClr val="bg1"/>
                  </a:solidFill>
                  <a:cs typeface="Arial"/>
                </a:endParaRPr>
              </a:p>
            </p:txBody>
          </p:sp>
        </p:grp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6AD71909-7B35-CF75-9EE1-B6F05C591312}"/>
              </a:ext>
            </a:extLst>
          </p:cNvPr>
          <p:cNvSpPr/>
          <p:nvPr/>
        </p:nvSpPr>
        <p:spPr>
          <a:xfrm>
            <a:off x="407989" y="373593"/>
            <a:ext cx="108648" cy="94157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713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313" y="315977"/>
            <a:ext cx="11151603" cy="1065742"/>
          </a:xfrm>
          <a:prstGeom prst="rect">
            <a:avLst/>
          </a:prstGeom>
        </p:spPr>
        <p:txBody>
          <a:bodyPr anchor="t">
            <a:normAutofit/>
          </a:bodyPr>
          <a:lstStyle/>
          <a:p>
            <a:r>
              <a:rPr lang="en-US" dirty="0"/>
              <a:t>Encourage and acknowledge FAIR </a:t>
            </a:r>
            <a:br>
              <a:rPr lang="en-US" dirty="0"/>
            </a:br>
            <a:r>
              <a:rPr lang="en-US" dirty="0"/>
              <a:t>data sharing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14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1A2896-87F2-1BAA-25BF-96755AE222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548" y="2764812"/>
            <a:ext cx="4711495" cy="216499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6925E9B-BE66-5BB3-705D-0540EF9BF1F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561"/>
          <a:stretch/>
        </p:blipFill>
        <p:spPr>
          <a:xfrm>
            <a:off x="1711920" y="3767864"/>
            <a:ext cx="4455518" cy="2341514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FA8A246-7258-88C2-E3AA-A2503183FBE7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084" y="2278055"/>
            <a:ext cx="4712959" cy="25118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305FBDC-E8D4-49C0-0CDE-B5C0B530DC34}"/>
              </a:ext>
            </a:extLst>
          </p:cNvPr>
          <p:cNvSpPr/>
          <p:nvPr/>
        </p:nvSpPr>
        <p:spPr>
          <a:xfrm>
            <a:off x="949454" y="3810526"/>
            <a:ext cx="313509" cy="138093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1F418E6-3AF5-D480-F5FE-67E59D40E018}"/>
              </a:ext>
            </a:extLst>
          </p:cNvPr>
          <p:cNvCxnSpPr>
            <a:cxnSpLocks/>
          </p:cNvCxnSpPr>
          <p:nvPr/>
        </p:nvCxnSpPr>
        <p:spPr>
          <a:xfrm>
            <a:off x="1262963" y="3943018"/>
            <a:ext cx="405350" cy="280413"/>
          </a:xfrm>
          <a:prstGeom prst="straightConnector1">
            <a:avLst/>
          </a:prstGeom>
          <a:ln w="127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D2D955F-31C5-6495-8C14-2BDE62780A16}"/>
              </a:ext>
            </a:extLst>
          </p:cNvPr>
          <p:cNvSpPr txBox="1"/>
          <p:nvPr/>
        </p:nvSpPr>
        <p:spPr>
          <a:xfrm>
            <a:off x="423171" y="1377607"/>
            <a:ext cx="6202019" cy="8771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en-GB" sz="1900" dirty="0">
                <a:solidFill>
                  <a:schemeClr val="accent6">
                    <a:lumMod val="50000"/>
                  </a:schemeClr>
                </a:solidFill>
              </a:rPr>
              <a:t>INSPIRE includes links to respective </a:t>
            </a:r>
            <a:r>
              <a:rPr lang="en-GB" sz="1900" dirty="0" err="1">
                <a:solidFill>
                  <a:schemeClr val="accent6">
                    <a:lumMod val="50000"/>
                  </a:schemeClr>
                </a:solidFill>
              </a:rPr>
              <a:t>HEPData</a:t>
            </a:r>
            <a:r>
              <a:rPr lang="en-GB" sz="1900" dirty="0">
                <a:solidFill>
                  <a:schemeClr val="accent6">
                    <a:lumMod val="50000"/>
                  </a:schemeClr>
                </a:solidFill>
              </a:rPr>
              <a:t> records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en-GB" sz="1900" dirty="0">
                <a:solidFill>
                  <a:schemeClr val="accent6">
                    <a:lumMod val="50000"/>
                  </a:schemeClr>
                </a:solidFill>
              </a:rPr>
              <a:t>Soon it will also link to other datasets and software…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en-GB" sz="1900" dirty="0">
                <a:solidFill>
                  <a:schemeClr val="accent6">
                    <a:lumMod val="50000"/>
                  </a:schemeClr>
                </a:solidFill>
              </a:rPr>
              <a:t>…and will count their citations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9C1635-F013-2C2E-BC7F-34ED8AF132F3}"/>
              </a:ext>
            </a:extLst>
          </p:cNvPr>
          <p:cNvSpPr txBox="1"/>
          <p:nvPr/>
        </p:nvSpPr>
        <p:spPr>
          <a:xfrm>
            <a:off x="7162800" y="5482105"/>
            <a:ext cx="899679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283747"/>
                </a:solidFill>
              </a:rPr>
              <a:t>https://</a:t>
            </a:r>
            <a:r>
              <a:rPr lang="en-GB" sz="1200" err="1">
                <a:solidFill>
                  <a:srgbClr val="283747"/>
                </a:solidFill>
              </a:rPr>
              <a:t>doi.org</a:t>
            </a:r>
            <a:r>
              <a:rPr lang="en-GB" sz="1200">
                <a:solidFill>
                  <a:srgbClr val="283747"/>
                </a:solidFill>
              </a:rPr>
              <a:t>/10.5281/zenodo.4028383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7E52256-2A9E-71CC-9C7B-A8CD2BC1B8B6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4068" y="2251322"/>
            <a:ext cx="3664969" cy="327467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1A79840-FC44-7155-7646-B1CFF5BD7F18}"/>
              </a:ext>
            </a:extLst>
          </p:cNvPr>
          <p:cNvSpPr txBox="1"/>
          <p:nvPr/>
        </p:nvSpPr>
        <p:spPr>
          <a:xfrm>
            <a:off x="7264068" y="1934303"/>
            <a:ext cx="362919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b="1" dirty="0">
                <a:solidFill>
                  <a:schemeClr val="accent3"/>
                </a:solidFill>
              </a:rPr>
              <a:t>Persistent identifiers are the key!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7EB8D80-4AC0-731B-DB4D-6776B3CA4F5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66020" y="5553935"/>
            <a:ext cx="947420" cy="538406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948049AE-83E5-EAAA-D192-D78469A3DA3F}"/>
              </a:ext>
            </a:extLst>
          </p:cNvPr>
          <p:cNvGrpSpPr/>
          <p:nvPr/>
        </p:nvGrpSpPr>
        <p:grpSpPr>
          <a:xfrm>
            <a:off x="10405692" y="23979"/>
            <a:ext cx="1704257" cy="1979288"/>
            <a:chOff x="10405692" y="23979"/>
            <a:chExt cx="1704257" cy="1979288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9F9A3B3-985C-4235-298E-097B92A0649B}"/>
                </a:ext>
              </a:extLst>
            </p:cNvPr>
            <p:cNvSpPr/>
            <p:nvPr/>
          </p:nvSpPr>
          <p:spPr>
            <a:xfrm>
              <a:off x="10942934" y="693315"/>
              <a:ext cx="636753" cy="624037"/>
            </a:xfrm>
            <a:prstGeom prst="ellipse">
              <a:avLst/>
            </a:prstGeom>
            <a:solidFill>
              <a:srgbClr val="A35F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94251C7-560C-489D-3222-4465A10987BA}"/>
                </a:ext>
              </a:extLst>
            </p:cNvPr>
            <p:cNvGrpSpPr/>
            <p:nvPr/>
          </p:nvGrpSpPr>
          <p:grpSpPr>
            <a:xfrm>
              <a:off x="10405692" y="23979"/>
              <a:ext cx="1704257" cy="1979288"/>
              <a:chOff x="10405692" y="23979"/>
              <a:chExt cx="1704257" cy="1979288"/>
            </a:xfrm>
          </p:grpSpPr>
          <p:graphicFrame>
            <p:nvGraphicFramePr>
              <p:cNvPr id="19" name="Chart 18">
                <a:extLst>
                  <a:ext uri="{FF2B5EF4-FFF2-40B4-BE49-F238E27FC236}">
                    <a16:creationId xmlns:a16="http://schemas.microsoft.com/office/drawing/2014/main" id="{9F64BEB8-D92A-3DEE-2885-91C2F7A5BF36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659687320"/>
                  </p:ext>
                </p:extLst>
              </p:nvPr>
            </p:nvGraphicFramePr>
            <p:xfrm>
              <a:off x="10405692" y="23979"/>
              <a:ext cx="1704257" cy="197928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7"/>
              </a:graphicData>
            </a:graphic>
          </p:graphicFrame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CB7DF2F4-D338-C056-A243-E80051D84618}"/>
                  </a:ext>
                </a:extLst>
              </p:cNvPr>
              <p:cNvSpPr/>
              <p:nvPr/>
            </p:nvSpPr>
            <p:spPr>
              <a:xfrm>
                <a:off x="10860200" y="867488"/>
                <a:ext cx="802222" cy="307777"/>
              </a:xfrm>
              <a:prstGeom prst="rect">
                <a:avLst/>
              </a:prstGeom>
            </p:spPr>
            <p:txBody>
              <a:bodyPr wrap="square" lIns="91440" tIns="45720" rIns="91440" bIns="45720" anchor="t">
                <a:spAutoFit/>
              </a:bodyPr>
              <a:lstStyle/>
              <a:p>
                <a:pPr algn="ctr"/>
                <a:r>
                  <a:rPr lang="en-GB" sz="1400" b="1" dirty="0">
                    <a:solidFill>
                      <a:schemeClr val="bg1"/>
                    </a:solidFill>
                  </a:rPr>
                  <a:t>Data</a:t>
                </a:r>
                <a:endParaRPr lang="en-GB" b="1" dirty="0">
                  <a:solidFill>
                    <a:schemeClr val="bg1"/>
                  </a:solidFill>
                  <a:cs typeface="Arial"/>
                </a:endParaRPr>
              </a:p>
            </p:txBody>
          </p:sp>
        </p:grp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AE11C7D0-B95F-7280-F09F-3CCBB3CFD792}"/>
              </a:ext>
            </a:extLst>
          </p:cNvPr>
          <p:cNvSpPr/>
          <p:nvPr/>
        </p:nvSpPr>
        <p:spPr>
          <a:xfrm>
            <a:off x="407989" y="373593"/>
            <a:ext cx="108648" cy="94157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90E78EFC-F3DE-4E7F-1777-CDD8687AF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Open Science at CERN</a:t>
            </a:r>
          </a:p>
        </p:txBody>
      </p:sp>
      <p:sp>
        <p:nvSpPr>
          <p:cNvPr id="23" name="Date Placeholder 3">
            <a:extLst>
              <a:ext uri="{FF2B5EF4-FFF2-40B4-BE49-F238E27FC236}">
                <a16:creationId xmlns:a16="http://schemas.microsoft.com/office/drawing/2014/main" id="{148EF0CE-F976-C6D4-C390-62B0B372A9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r>
              <a:rPr lang="en-US" dirty="0"/>
              <a:t>14.06.2023</a:t>
            </a:r>
          </a:p>
        </p:txBody>
      </p:sp>
    </p:spTree>
    <p:extLst>
      <p:ext uri="{BB962C8B-B14F-4D97-AF65-F5344CB8AC3E}">
        <p14:creationId xmlns:p14="http://schemas.microsoft.com/office/powerpoint/2010/main" val="166764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p" bldLvl="2"/>
      <p:bldP spid="15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DA6F07-CF4D-6347-B329-DC3CCB41C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27" name="AutoShape 2" descr="Zenodo">
            <a:extLst>
              <a:ext uri="{FF2B5EF4-FFF2-40B4-BE49-F238E27FC236}">
                <a16:creationId xmlns:a16="http://schemas.microsoft.com/office/drawing/2014/main" id="{2F9E2297-8610-4D01-BAAC-05FD98A7D22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16599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1" name="Picture Placeholder 12">
            <a:extLst>
              <a:ext uri="{FF2B5EF4-FFF2-40B4-BE49-F238E27FC236}">
                <a16:creationId xmlns:a16="http://schemas.microsoft.com/office/drawing/2014/main" id="{CB6F968D-338D-A34E-B56B-4E2AB198B2D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19066" y="3676533"/>
            <a:ext cx="5039119" cy="2538647"/>
          </a:xfrm>
          <a:prstGeom prst="rect">
            <a:avLst/>
          </a:prstGeom>
        </p:spPr>
      </p:pic>
      <p:sp>
        <p:nvSpPr>
          <p:cNvPr id="33" name="AutoShape 2" descr="Zenodo">
            <a:extLst>
              <a:ext uri="{FF2B5EF4-FFF2-40B4-BE49-F238E27FC236}">
                <a16:creationId xmlns:a16="http://schemas.microsoft.com/office/drawing/2014/main" id="{CC50ACD1-F72C-A24E-BD92-F9A42E3F70F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254108" y="1860249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" name="Freeform 1">
            <a:extLst>
              <a:ext uri="{FF2B5EF4-FFF2-40B4-BE49-F238E27FC236}">
                <a16:creationId xmlns:a16="http://schemas.microsoft.com/office/drawing/2014/main" id="{4AAC4131-93D0-CF4B-9516-029DA28795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0919" y="1287573"/>
            <a:ext cx="2581" cy="931504"/>
          </a:xfrm>
          <a:custGeom>
            <a:avLst/>
            <a:gdLst>
              <a:gd name="T0" fmla="*/ 0 w 1"/>
              <a:gd name="T1" fmla="*/ 0 h 1592"/>
              <a:gd name="T2" fmla="*/ 0 w 1"/>
              <a:gd name="T3" fmla="*/ 572727 h 1592"/>
              <a:gd name="T4" fmla="*/ 0 w 1"/>
              <a:gd name="T5" fmla="*/ 0 h 159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1592">
                <a:moveTo>
                  <a:pt x="0" y="0"/>
                </a:moveTo>
                <a:lnTo>
                  <a:pt x="0" y="1591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900" baseline="-25000"/>
          </a:p>
        </p:txBody>
      </p:sp>
      <p:sp>
        <p:nvSpPr>
          <p:cNvPr id="36" name="Freeform 3">
            <a:extLst>
              <a:ext uri="{FF2B5EF4-FFF2-40B4-BE49-F238E27FC236}">
                <a16:creationId xmlns:a16="http://schemas.microsoft.com/office/drawing/2014/main" id="{B3AE0304-5FFC-5C44-B521-431826AE73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5489" y="1287573"/>
            <a:ext cx="2580" cy="1168896"/>
          </a:xfrm>
          <a:custGeom>
            <a:avLst/>
            <a:gdLst>
              <a:gd name="T0" fmla="*/ 0 w 1"/>
              <a:gd name="T1" fmla="*/ 0 h 1997"/>
              <a:gd name="T2" fmla="*/ 0 w 1"/>
              <a:gd name="T3" fmla="*/ 718777 h 1997"/>
              <a:gd name="T4" fmla="*/ 0 w 1"/>
              <a:gd name="T5" fmla="*/ 0 h 199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1997">
                <a:moveTo>
                  <a:pt x="0" y="0"/>
                </a:moveTo>
                <a:lnTo>
                  <a:pt x="0" y="1996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E3E3E3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900" baseline="-25000"/>
          </a:p>
        </p:txBody>
      </p:sp>
      <p:sp>
        <p:nvSpPr>
          <p:cNvPr id="38" name="Freeform 5">
            <a:extLst>
              <a:ext uri="{FF2B5EF4-FFF2-40B4-BE49-F238E27FC236}">
                <a16:creationId xmlns:a16="http://schemas.microsoft.com/office/drawing/2014/main" id="{747C361F-6DD2-EF44-8F67-0DF37A1185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05218" y="1287573"/>
            <a:ext cx="2581" cy="1411448"/>
          </a:xfrm>
          <a:custGeom>
            <a:avLst/>
            <a:gdLst>
              <a:gd name="T0" fmla="*/ 0 w 1"/>
              <a:gd name="T1" fmla="*/ 0 h 2411"/>
              <a:gd name="T2" fmla="*/ 0 w 1"/>
              <a:gd name="T3" fmla="*/ 868002 h 2411"/>
              <a:gd name="T4" fmla="*/ 0 w 1"/>
              <a:gd name="T5" fmla="*/ 0 h 241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2411">
                <a:moveTo>
                  <a:pt x="0" y="0"/>
                </a:moveTo>
                <a:lnTo>
                  <a:pt x="0" y="2410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E3E3E3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900" baseline="-25000"/>
          </a:p>
        </p:txBody>
      </p:sp>
      <p:sp>
        <p:nvSpPr>
          <p:cNvPr id="43" name="Freeform 184">
            <a:extLst>
              <a:ext uri="{FF2B5EF4-FFF2-40B4-BE49-F238E27FC236}">
                <a16:creationId xmlns:a16="http://schemas.microsoft.com/office/drawing/2014/main" id="{0AE88388-2705-8742-8275-E17406D4D5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3904" y="1651267"/>
            <a:ext cx="1437253" cy="1437253"/>
          </a:xfrm>
          <a:custGeom>
            <a:avLst/>
            <a:gdLst>
              <a:gd name="T0" fmla="*/ 806863 w 2457"/>
              <a:gd name="T1" fmla="*/ 883878 h 2457"/>
              <a:gd name="T2" fmla="*/ 806863 w 2457"/>
              <a:gd name="T3" fmla="*/ 883878 h 2457"/>
              <a:gd name="T4" fmla="*/ 79895 w 2457"/>
              <a:gd name="T5" fmla="*/ 883878 h 2457"/>
              <a:gd name="T6" fmla="*/ 0 w 2457"/>
              <a:gd name="T7" fmla="*/ 806863 h 2457"/>
              <a:gd name="T8" fmla="*/ 0 w 2457"/>
              <a:gd name="T9" fmla="*/ 79895 h 2457"/>
              <a:gd name="T10" fmla="*/ 79895 w 2457"/>
              <a:gd name="T11" fmla="*/ 0 h 2457"/>
              <a:gd name="T12" fmla="*/ 806863 w 2457"/>
              <a:gd name="T13" fmla="*/ 0 h 2457"/>
              <a:gd name="T14" fmla="*/ 883878 w 2457"/>
              <a:gd name="T15" fmla="*/ 79895 h 2457"/>
              <a:gd name="T16" fmla="*/ 883878 w 2457"/>
              <a:gd name="T17" fmla="*/ 806863 h 2457"/>
              <a:gd name="T18" fmla="*/ 806863 w 2457"/>
              <a:gd name="T19" fmla="*/ 883878 h 245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457" h="2457">
                <a:moveTo>
                  <a:pt x="2242" y="2456"/>
                </a:moveTo>
                <a:lnTo>
                  <a:pt x="2242" y="2456"/>
                </a:lnTo>
                <a:cubicBezTo>
                  <a:pt x="222" y="2456"/>
                  <a:pt x="222" y="2456"/>
                  <a:pt x="222" y="2456"/>
                </a:cubicBezTo>
                <a:cubicBezTo>
                  <a:pt x="99" y="2456"/>
                  <a:pt x="0" y="2356"/>
                  <a:pt x="0" y="2242"/>
                </a:cubicBezTo>
                <a:cubicBezTo>
                  <a:pt x="0" y="222"/>
                  <a:pt x="0" y="222"/>
                  <a:pt x="0" y="222"/>
                </a:cubicBezTo>
                <a:cubicBezTo>
                  <a:pt x="0" y="99"/>
                  <a:pt x="99" y="0"/>
                  <a:pt x="222" y="0"/>
                </a:cubicBezTo>
                <a:cubicBezTo>
                  <a:pt x="2242" y="0"/>
                  <a:pt x="2242" y="0"/>
                  <a:pt x="2242" y="0"/>
                </a:cubicBezTo>
                <a:cubicBezTo>
                  <a:pt x="2364" y="0"/>
                  <a:pt x="2456" y="99"/>
                  <a:pt x="2456" y="222"/>
                </a:cubicBezTo>
                <a:cubicBezTo>
                  <a:pt x="2456" y="2242"/>
                  <a:pt x="2456" y="2242"/>
                  <a:pt x="2456" y="2242"/>
                </a:cubicBezTo>
                <a:cubicBezTo>
                  <a:pt x="2456" y="2356"/>
                  <a:pt x="2364" y="2456"/>
                  <a:pt x="2242" y="2456"/>
                </a:cubicBezTo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s-MX" sz="900" baseline="-25000"/>
          </a:p>
        </p:txBody>
      </p:sp>
      <p:sp>
        <p:nvSpPr>
          <p:cNvPr id="44" name="Freeform 185">
            <a:extLst>
              <a:ext uri="{FF2B5EF4-FFF2-40B4-BE49-F238E27FC236}">
                <a16:creationId xmlns:a16="http://schemas.microsoft.com/office/drawing/2014/main" id="{638FABD6-368E-A247-A517-0EC4F1A9E8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0732" y="1642337"/>
            <a:ext cx="1437253" cy="1437252"/>
          </a:xfrm>
          <a:custGeom>
            <a:avLst/>
            <a:gdLst>
              <a:gd name="T0" fmla="*/ 806863 w 2457"/>
              <a:gd name="T1" fmla="*/ 883877 h 2458"/>
              <a:gd name="T2" fmla="*/ 806863 w 2457"/>
              <a:gd name="T3" fmla="*/ 883877 h 2458"/>
              <a:gd name="T4" fmla="*/ 77015 w 2457"/>
              <a:gd name="T5" fmla="*/ 883877 h 2458"/>
              <a:gd name="T6" fmla="*/ 0 w 2457"/>
              <a:gd name="T7" fmla="*/ 806534 h 2458"/>
              <a:gd name="T8" fmla="*/ 0 w 2457"/>
              <a:gd name="T9" fmla="*/ 79862 h 2458"/>
              <a:gd name="T10" fmla="*/ 77015 w 2457"/>
              <a:gd name="T11" fmla="*/ 0 h 2458"/>
              <a:gd name="T12" fmla="*/ 806863 w 2457"/>
              <a:gd name="T13" fmla="*/ 0 h 2458"/>
              <a:gd name="T14" fmla="*/ 883878 w 2457"/>
              <a:gd name="T15" fmla="*/ 79862 h 2458"/>
              <a:gd name="T16" fmla="*/ 883878 w 2457"/>
              <a:gd name="T17" fmla="*/ 806534 h 2458"/>
              <a:gd name="T18" fmla="*/ 806863 w 2457"/>
              <a:gd name="T19" fmla="*/ 883877 h 245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457" h="2458">
                <a:moveTo>
                  <a:pt x="2242" y="2457"/>
                </a:moveTo>
                <a:lnTo>
                  <a:pt x="2242" y="2457"/>
                </a:lnTo>
                <a:cubicBezTo>
                  <a:pt x="214" y="2457"/>
                  <a:pt x="214" y="2457"/>
                  <a:pt x="214" y="2457"/>
                </a:cubicBezTo>
                <a:cubicBezTo>
                  <a:pt x="99" y="2457"/>
                  <a:pt x="0" y="2365"/>
                  <a:pt x="0" y="2242"/>
                </a:cubicBezTo>
                <a:cubicBezTo>
                  <a:pt x="0" y="222"/>
                  <a:pt x="0" y="222"/>
                  <a:pt x="0" y="222"/>
                </a:cubicBezTo>
                <a:cubicBezTo>
                  <a:pt x="0" y="100"/>
                  <a:pt x="99" y="0"/>
                  <a:pt x="214" y="0"/>
                </a:cubicBezTo>
                <a:cubicBezTo>
                  <a:pt x="2242" y="0"/>
                  <a:pt x="2242" y="0"/>
                  <a:pt x="2242" y="0"/>
                </a:cubicBezTo>
                <a:cubicBezTo>
                  <a:pt x="2357" y="0"/>
                  <a:pt x="2456" y="100"/>
                  <a:pt x="2456" y="222"/>
                </a:cubicBezTo>
                <a:cubicBezTo>
                  <a:pt x="2456" y="2242"/>
                  <a:pt x="2456" y="2242"/>
                  <a:pt x="2456" y="2242"/>
                </a:cubicBezTo>
                <a:cubicBezTo>
                  <a:pt x="2456" y="2365"/>
                  <a:pt x="2357" y="2457"/>
                  <a:pt x="2242" y="2457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s-MX" sz="900" baseline="-25000"/>
          </a:p>
        </p:txBody>
      </p:sp>
      <p:sp>
        <p:nvSpPr>
          <p:cNvPr id="50" name="CuadroTexto 395">
            <a:extLst>
              <a:ext uri="{FF2B5EF4-FFF2-40B4-BE49-F238E27FC236}">
                <a16:creationId xmlns:a16="http://schemas.microsoft.com/office/drawing/2014/main" id="{F305CD42-C471-8149-AD9C-893B6C14EC77}"/>
              </a:ext>
            </a:extLst>
          </p:cNvPr>
          <p:cNvSpPr txBox="1"/>
          <p:nvPr/>
        </p:nvSpPr>
        <p:spPr>
          <a:xfrm>
            <a:off x="5470349" y="2045745"/>
            <a:ext cx="12328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  <a:ea typeface="Lato" charset="0"/>
                <a:cs typeface="Lato" charset="0"/>
              </a:rPr>
              <a:t>Archive and publication platforms</a:t>
            </a:r>
          </a:p>
        </p:txBody>
      </p:sp>
      <p:sp>
        <p:nvSpPr>
          <p:cNvPr id="51" name="CuadroTexto 395">
            <a:extLst>
              <a:ext uri="{FF2B5EF4-FFF2-40B4-BE49-F238E27FC236}">
                <a16:creationId xmlns:a16="http://schemas.microsoft.com/office/drawing/2014/main" id="{CDB4F6DF-6DE5-0742-8E11-D5B51A847961}"/>
              </a:ext>
            </a:extLst>
          </p:cNvPr>
          <p:cNvSpPr txBox="1"/>
          <p:nvPr/>
        </p:nvSpPr>
        <p:spPr>
          <a:xfrm>
            <a:off x="3175505" y="2147006"/>
            <a:ext cx="1208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  <a:ea typeface="Lato" charset="0"/>
                <a:cs typeface="Lato" charset="0"/>
              </a:rPr>
              <a:t>Digital Repositories</a:t>
            </a:r>
          </a:p>
        </p:txBody>
      </p:sp>
      <p:sp>
        <p:nvSpPr>
          <p:cNvPr id="31" name="Title 2">
            <a:extLst>
              <a:ext uri="{FF2B5EF4-FFF2-40B4-BE49-F238E27FC236}">
                <a16:creationId xmlns:a16="http://schemas.microsoft.com/office/drawing/2014/main" id="{933E55A8-2B10-13FA-021D-049ED706C7A0}"/>
              </a:ext>
            </a:extLst>
          </p:cNvPr>
          <p:cNvSpPr txBox="1">
            <a:spLocks/>
          </p:cNvSpPr>
          <p:nvPr/>
        </p:nvSpPr>
        <p:spPr>
          <a:xfrm>
            <a:off x="612313" y="318329"/>
            <a:ext cx="11171700" cy="48854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Three pillars of successful Open Data</a:t>
            </a:r>
          </a:p>
        </p:txBody>
      </p:sp>
      <p:sp>
        <p:nvSpPr>
          <p:cNvPr id="29" name="AutoShape 2" descr="Zenodo">
            <a:extLst>
              <a:ext uri="{FF2B5EF4-FFF2-40B4-BE49-F238E27FC236}">
                <a16:creationId xmlns:a16="http://schemas.microsoft.com/office/drawing/2014/main" id="{EA3835B2-F9D9-49A1-CCAD-3CF896D0A42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254108" y="1860249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" name="Freeform 5">
            <a:extLst>
              <a:ext uri="{FF2B5EF4-FFF2-40B4-BE49-F238E27FC236}">
                <a16:creationId xmlns:a16="http://schemas.microsoft.com/office/drawing/2014/main" id="{FC13886D-8D58-A54A-3F1F-CC8988F21B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05218" y="1287573"/>
            <a:ext cx="2581" cy="1411448"/>
          </a:xfrm>
          <a:custGeom>
            <a:avLst/>
            <a:gdLst>
              <a:gd name="T0" fmla="*/ 0 w 1"/>
              <a:gd name="T1" fmla="*/ 0 h 2411"/>
              <a:gd name="T2" fmla="*/ 0 w 1"/>
              <a:gd name="T3" fmla="*/ 868002 h 2411"/>
              <a:gd name="T4" fmla="*/ 0 w 1"/>
              <a:gd name="T5" fmla="*/ 0 h 241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2411">
                <a:moveTo>
                  <a:pt x="0" y="0"/>
                </a:moveTo>
                <a:lnTo>
                  <a:pt x="0" y="2410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E3E3E3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900" baseline="-25000"/>
          </a:p>
        </p:txBody>
      </p:sp>
      <p:sp>
        <p:nvSpPr>
          <p:cNvPr id="55" name="Freeform 186">
            <a:extLst>
              <a:ext uri="{FF2B5EF4-FFF2-40B4-BE49-F238E27FC236}">
                <a16:creationId xmlns:a16="http://schemas.microsoft.com/office/drawing/2014/main" id="{0C8672EC-1553-A4B4-08B3-1B8A21B5D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74981" y="1643891"/>
            <a:ext cx="1437252" cy="1437252"/>
          </a:xfrm>
          <a:custGeom>
            <a:avLst/>
            <a:gdLst>
              <a:gd name="T0" fmla="*/ 803983 w 2457"/>
              <a:gd name="T1" fmla="*/ 883877 h 2457"/>
              <a:gd name="T2" fmla="*/ 803983 w 2457"/>
              <a:gd name="T3" fmla="*/ 883877 h 2457"/>
              <a:gd name="T4" fmla="*/ 77375 w 2457"/>
              <a:gd name="T5" fmla="*/ 883877 h 2457"/>
              <a:gd name="T6" fmla="*/ 0 w 2457"/>
              <a:gd name="T7" fmla="*/ 803983 h 2457"/>
              <a:gd name="T8" fmla="*/ 0 w 2457"/>
              <a:gd name="T9" fmla="*/ 77015 h 2457"/>
              <a:gd name="T10" fmla="*/ 77375 w 2457"/>
              <a:gd name="T11" fmla="*/ 0 h 2457"/>
              <a:gd name="T12" fmla="*/ 803983 w 2457"/>
              <a:gd name="T13" fmla="*/ 0 h 2457"/>
              <a:gd name="T14" fmla="*/ 883877 w 2457"/>
              <a:gd name="T15" fmla="*/ 77015 h 2457"/>
              <a:gd name="T16" fmla="*/ 883877 w 2457"/>
              <a:gd name="T17" fmla="*/ 803983 h 2457"/>
              <a:gd name="T18" fmla="*/ 803983 w 2457"/>
              <a:gd name="T19" fmla="*/ 883877 h 245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457" h="2457">
                <a:moveTo>
                  <a:pt x="2234" y="2456"/>
                </a:moveTo>
                <a:lnTo>
                  <a:pt x="2234" y="2456"/>
                </a:lnTo>
                <a:cubicBezTo>
                  <a:pt x="215" y="2456"/>
                  <a:pt x="215" y="2456"/>
                  <a:pt x="215" y="2456"/>
                </a:cubicBezTo>
                <a:cubicBezTo>
                  <a:pt x="92" y="2456"/>
                  <a:pt x="0" y="2356"/>
                  <a:pt x="0" y="2234"/>
                </a:cubicBezTo>
                <a:cubicBezTo>
                  <a:pt x="0" y="214"/>
                  <a:pt x="0" y="214"/>
                  <a:pt x="0" y="214"/>
                </a:cubicBezTo>
                <a:cubicBezTo>
                  <a:pt x="0" y="91"/>
                  <a:pt x="92" y="0"/>
                  <a:pt x="215" y="0"/>
                </a:cubicBezTo>
                <a:cubicBezTo>
                  <a:pt x="2234" y="0"/>
                  <a:pt x="2234" y="0"/>
                  <a:pt x="2234" y="0"/>
                </a:cubicBezTo>
                <a:cubicBezTo>
                  <a:pt x="2356" y="0"/>
                  <a:pt x="2456" y="91"/>
                  <a:pt x="2456" y="214"/>
                </a:cubicBezTo>
                <a:cubicBezTo>
                  <a:pt x="2456" y="2234"/>
                  <a:pt x="2456" y="2234"/>
                  <a:pt x="2456" y="2234"/>
                </a:cubicBezTo>
                <a:cubicBezTo>
                  <a:pt x="2456" y="2356"/>
                  <a:pt x="2356" y="2456"/>
                  <a:pt x="2234" y="2456"/>
                </a:cubicBezTo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s-MX" sz="900" baseline="-25000"/>
          </a:p>
        </p:txBody>
      </p:sp>
      <p:sp>
        <p:nvSpPr>
          <p:cNvPr id="57" name="CuadroTexto 395">
            <a:extLst>
              <a:ext uri="{FF2B5EF4-FFF2-40B4-BE49-F238E27FC236}">
                <a16:creationId xmlns:a16="http://schemas.microsoft.com/office/drawing/2014/main" id="{0E43B08E-EB74-44FA-EC9D-D514A5515AB1}"/>
              </a:ext>
            </a:extLst>
          </p:cNvPr>
          <p:cNvSpPr txBox="1"/>
          <p:nvPr/>
        </p:nvSpPr>
        <p:spPr>
          <a:xfrm>
            <a:off x="7756634" y="1951256"/>
            <a:ext cx="12665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ea typeface="Lato" charset="0"/>
                <a:cs typeface="Lato" charset="0"/>
              </a:rPr>
              <a:t>Reproducible research data analysis platforms</a:t>
            </a:r>
          </a:p>
        </p:txBody>
      </p:sp>
      <p:sp>
        <p:nvSpPr>
          <p:cNvPr id="39" name="CuadroTexto 395">
            <a:extLst>
              <a:ext uri="{FF2B5EF4-FFF2-40B4-BE49-F238E27FC236}">
                <a16:creationId xmlns:a16="http://schemas.microsoft.com/office/drawing/2014/main" id="{4123F535-D3A2-F940-3623-D73DA3E868E2}"/>
              </a:ext>
            </a:extLst>
          </p:cNvPr>
          <p:cNvSpPr txBox="1"/>
          <p:nvPr/>
        </p:nvSpPr>
        <p:spPr>
          <a:xfrm>
            <a:off x="3175504" y="1033083"/>
            <a:ext cx="12088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ea typeface="Lato" charset="0"/>
                <a:cs typeface="Lato" charset="0"/>
              </a:rPr>
              <a:t>Publish &amp; Share</a:t>
            </a:r>
          </a:p>
        </p:txBody>
      </p:sp>
      <p:sp>
        <p:nvSpPr>
          <p:cNvPr id="42" name="CuadroTexto 395">
            <a:extLst>
              <a:ext uri="{FF2B5EF4-FFF2-40B4-BE49-F238E27FC236}">
                <a16:creationId xmlns:a16="http://schemas.microsoft.com/office/drawing/2014/main" id="{49F8A21E-158E-9C11-5F16-3E66C18184B3}"/>
              </a:ext>
            </a:extLst>
          </p:cNvPr>
          <p:cNvSpPr txBox="1"/>
          <p:nvPr/>
        </p:nvSpPr>
        <p:spPr>
          <a:xfrm>
            <a:off x="5093536" y="993876"/>
            <a:ext cx="2004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2"/>
                </a:solidFill>
                <a:ea typeface="Lato" charset="0"/>
                <a:cs typeface="Lato" charset="0"/>
              </a:rPr>
              <a:t>Preservation &amp; Long-term Access</a:t>
            </a:r>
          </a:p>
        </p:txBody>
      </p:sp>
      <p:sp>
        <p:nvSpPr>
          <p:cNvPr id="45" name="CuadroTexto 395">
            <a:extLst>
              <a:ext uri="{FF2B5EF4-FFF2-40B4-BE49-F238E27FC236}">
                <a16:creationId xmlns:a16="http://schemas.microsoft.com/office/drawing/2014/main" id="{D8EC5539-D54F-C138-A3A3-BF5F68A1A8F2}"/>
              </a:ext>
            </a:extLst>
          </p:cNvPr>
          <p:cNvSpPr txBox="1"/>
          <p:nvPr/>
        </p:nvSpPr>
        <p:spPr>
          <a:xfrm>
            <a:off x="7499035" y="1118404"/>
            <a:ext cx="1818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3"/>
                </a:solidFill>
                <a:ea typeface="Lato" charset="0"/>
                <a:cs typeface="Lato" charset="0"/>
              </a:rPr>
              <a:t>Reproducibility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681250D-F5D8-4B37-CFE6-605D036A7F7F}"/>
              </a:ext>
            </a:extLst>
          </p:cNvPr>
          <p:cNvGrpSpPr/>
          <p:nvPr/>
        </p:nvGrpSpPr>
        <p:grpSpPr>
          <a:xfrm>
            <a:off x="10405692" y="23979"/>
            <a:ext cx="1704257" cy="1979288"/>
            <a:chOff x="10405692" y="23979"/>
            <a:chExt cx="1704257" cy="1979288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4083BD77-BDF4-C251-7E9B-C8E5D6CA32FD}"/>
                </a:ext>
              </a:extLst>
            </p:cNvPr>
            <p:cNvSpPr/>
            <p:nvPr/>
          </p:nvSpPr>
          <p:spPr>
            <a:xfrm>
              <a:off x="10942934" y="693315"/>
              <a:ext cx="636753" cy="624037"/>
            </a:xfrm>
            <a:prstGeom prst="ellipse">
              <a:avLst/>
            </a:prstGeom>
            <a:solidFill>
              <a:srgbClr val="A35F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2E5BA447-F31C-6038-4CAA-3240C3704C21}"/>
                </a:ext>
              </a:extLst>
            </p:cNvPr>
            <p:cNvGrpSpPr/>
            <p:nvPr/>
          </p:nvGrpSpPr>
          <p:grpSpPr>
            <a:xfrm>
              <a:off x="10405692" y="23979"/>
              <a:ext cx="1704257" cy="1979288"/>
              <a:chOff x="10405692" y="23979"/>
              <a:chExt cx="1704257" cy="1979288"/>
            </a:xfrm>
          </p:grpSpPr>
          <p:graphicFrame>
            <p:nvGraphicFramePr>
              <p:cNvPr id="5" name="Chart 4">
                <a:extLst>
                  <a:ext uri="{FF2B5EF4-FFF2-40B4-BE49-F238E27FC236}">
                    <a16:creationId xmlns:a16="http://schemas.microsoft.com/office/drawing/2014/main" id="{8BD2F218-7708-3D0D-7CA6-653C2E5A2E4C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221382030"/>
                  </p:ext>
                </p:extLst>
              </p:nvPr>
            </p:nvGraphicFramePr>
            <p:xfrm>
              <a:off x="10405692" y="23979"/>
              <a:ext cx="1704257" cy="197928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D91CCB96-E372-2203-82AA-4B4118478357}"/>
                  </a:ext>
                </a:extLst>
              </p:cNvPr>
              <p:cNvSpPr/>
              <p:nvPr/>
            </p:nvSpPr>
            <p:spPr>
              <a:xfrm>
                <a:off x="10860200" y="867488"/>
                <a:ext cx="802222" cy="307777"/>
              </a:xfrm>
              <a:prstGeom prst="rect">
                <a:avLst/>
              </a:prstGeom>
            </p:spPr>
            <p:txBody>
              <a:bodyPr wrap="square" lIns="91440" tIns="45720" rIns="91440" bIns="45720" anchor="t">
                <a:spAutoFit/>
              </a:bodyPr>
              <a:lstStyle/>
              <a:p>
                <a:pPr algn="ctr"/>
                <a:r>
                  <a:rPr lang="en-GB" sz="1400" b="1" dirty="0">
                    <a:solidFill>
                      <a:schemeClr val="bg1"/>
                    </a:solidFill>
                  </a:rPr>
                  <a:t>Data</a:t>
                </a:r>
                <a:endParaRPr lang="en-GB" b="1" dirty="0">
                  <a:solidFill>
                    <a:schemeClr val="bg1"/>
                  </a:solidFill>
                  <a:cs typeface="Arial"/>
                </a:endParaRPr>
              </a:p>
            </p:txBody>
          </p:sp>
        </p:grp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2D0BC38F-82FB-B146-D247-B533B46D351B}"/>
              </a:ext>
            </a:extLst>
          </p:cNvPr>
          <p:cNvSpPr/>
          <p:nvPr/>
        </p:nvSpPr>
        <p:spPr>
          <a:xfrm>
            <a:off x="407989" y="373593"/>
            <a:ext cx="108648" cy="94157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0A07E957-971B-35F8-5287-D44858A53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Open Science at CERN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455EA8E6-D763-B4D9-DF9E-81A46BE360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r>
              <a:rPr lang="en-US" dirty="0"/>
              <a:t>14.06.2023</a:t>
            </a:r>
          </a:p>
        </p:txBody>
      </p:sp>
    </p:spTree>
    <p:extLst>
      <p:ext uri="{BB962C8B-B14F-4D97-AF65-F5344CB8AC3E}">
        <p14:creationId xmlns:p14="http://schemas.microsoft.com/office/powerpoint/2010/main" val="20944505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232" y="323353"/>
            <a:ext cx="11185733" cy="637700"/>
          </a:xfrm>
        </p:spPr>
        <p:txBody>
          <a:bodyPr/>
          <a:lstStyle/>
          <a:p>
            <a:r>
              <a:rPr lang="en-US" dirty="0"/>
              <a:t>FAIR as the basis for open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490E9F-1337-B249-B72B-EEC3D0107C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00379"/>
            <a:ext cx="11365978" cy="4410573"/>
          </a:xfrm>
        </p:spPr>
        <p:txBody>
          <a:bodyPr/>
          <a:lstStyle/>
          <a:p>
            <a:r>
              <a:rPr lang="en-GB" b="0" dirty="0"/>
              <a:t>While Open Data is crucial, the </a:t>
            </a:r>
            <a:r>
              <a:rPr lang="en-GB" dirty="0"/>
              <a:t>integrity of research results </a:t>
            </a:r>
            <a:r>
              <a:rPr lang="en-GB" b="0" dirty="0"/>
              <a:t>is the </a:t>
            </a:r>
            <a:br>
              <a:rPr lang="en-GB" b="0" dirty="0"/>
            </a:br>
            <a:r>
              <a:rPr lang="en-GB" b="0" dirty="0"/>
              <a:t>foundation</a:t>
            </a:r>
            <a:r>
              <a:rPr lang="en-GB" dirty="0"/>
              <a:t>: </a:t>
            </a:r>
            <a:r>
              <a:rPr lang="en-GB" b="0" dirty="0"/>
              <a:t>preservation of outputs throughout the entire research process </a:t>
            </a:r>
            <a:br>
              <a:rPr lang="en-GB" b="0" dirty="0"/>
            </a:br>
            <a:r>
              <a:rPr lang="en-GB" b="0" dirty="0"/>
              <a:t>needed in order to ensure…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b="0" dirty="0"/>
              <a:t>long-term accessibility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b="0" dirty="0"/>
              <a:t>quality assurance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b="0" dirty="0"/>
              <a:t>(re)usability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DACB67A-96A2-CB6A-0C46-44652704685B}"/>
              </a:ext>
            </a:extLst>
          </p:cNvPr>
          <p:cNvGrpSpPr/>
          <p:nvPr/>
        </p:nvGrpSpPr>
        <p:grpSpPr>
          <a:xfrm>
            <a:off x="5573110" y="2233658"/>
            <a:ext cx="6069013" cy="3965933"/>
            <a:chOff x="5573110" y="2099187"/>
            <a:chExt cx="6069013" cy="3965933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2DB2C51-C01D-DA7F-965B-B2A05ADB9A5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73110" y="2406964"/>
              <a:ext cx="6069013" cy="3658156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15B6269-4C28-4482-5D4A-3DD11BB840C7}"/>
                </a:ext>
              </a:extLst>
            </p:cNvPr>
            <p:cNvSpPr txBox="1"/>
            <p:nvPr/>
          </p:nvSpPr>
          <p:spPr>
            <a:xfrm>
              <a:off x="5806290" y="2099187"/>
              <a:ext cx="4805931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CH" sz="2000" b="1" dirty="0">
                  <a:solidFill>
                    <a:schemeClr val="accent3"/>
                  </a:solidFill>
                </a:rPr>
                <a:t>Solution: CERN Analysis Preservation</a:t>
              </a:r>
            </a:p>
          </p:txBody>
        </p:sp>
      </p:grp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6FA20F1-B42D-1498-241F-844793C1E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Open Science at CERN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BEA3960E-01DA-2B94-7F91-645A9C028D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r>
              <a:rPr lang="en-US" dirty="0"/>
              <a:t>14.06.2023</a:t>
            </a: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ED4397B0-5880-A02D-0F2C-87073E5EB0E6}"/>
              </a:ext>
            </a:extLst>
          </p:cNvPr>
          <p:cNvGraphicFramePr/>
          <p:nvPr/>
        </p:nvGraphicFramePr>
        <p:xfrm>
          <a:off x="10405702" y="10633"/>
          <a:ext cx="1704257" cy="197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Oval 14">
            <a:extLst>
              <a:ext uri="{FF2B5EF4-FFF2-40B4-BE49-F238E27FC236}">
                <a16:creationId xmlns:a16="http://schemas.microsoft.com/office/drawing/2014/main" id="{CD13DDAF-D692-38B4-8B9C-0A7494F84316}"/>
              </a:ext>
            </a:extLst>
          </p:cNvPr>
          <p:cNvSpPr/>
          <p:nvPr/>
        </p:nvSpPr>
        <p:spPr>
          <a:xfrm>
            <a:off x="10942944" y="696011"/>
            <a:ext cx="636753" cy="624037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34B2893-72B7-4C38-F41B-08C1A0454701}"/>
              </a:ext>
            </a:extLst>
          </p:cNvPr>
          <p:cNvSpPr txBox="1"/>
          <p:nvPr/>
        </p:nvSpPr>
        <p:spPr>
          <a:xfrm>
            <a:off x="11014539" y="884861"/>
            <a:ext cx="925627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500" b="1" dirty="0">
                <a:solidFill>
                  <a:schemeClr val="bg1"/>
                </a:solidFill>
              </a:rPr>
              <a:t>Tools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C60DB78-49FE-41E0-7F7B-F9EA23743B6A}"/>
              </a:ext>
            </a:extLst>
          </p:cNvPr>
          <p:cNvSpPr/>
          <p:nvPr/>
        </p:nvSpPr>
        <p:spPr>
          <a:xfrm>
            <a:off x="407989" y="373593"/>
            <a:ext cx="108648" cy="94157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011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DA6F07-CF4D-6347-B329-DC3CCB41C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27" name="AutoShape 2" descr="Zenodo">
            <a:extLst>
              <a:ext uri="{FF2B5EF4-FFF2-40B4-BE49-F238E27FC236}">
                <a16:creationId xmlns:a16="http://schemas.microsoft.com/office/drawing/2014/main" id="{2F9E2297-8610-4D01-BAAC-05FD98A7D22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16599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3" name="Picture Placeholder 1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74C966E9-2D32-5640-9B53-EA807AF83A3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7981" y="3706424"/>
            <a:ext cx="4543895" cy="2338776"/>
          </a:xfrm>
          <a:prstGeom prst="rect">
            <a:avLst/>
          </a:prstGeom>
        </p:spPr>
      </p:pic>
      <p:sp>
        <p:nvSpPr>
          <p:cNvPr id="33" name="AutoShape 2" descr="Zenodo">
            <a:extLst>
              <a:ext uri="{FF2B5EF4-FFF2-40B4-BE49-F238E27FC236}">
                <a16:creationId xmlns:a16="http://schemas.microsoft.com/office/drawing/2014/main" id="{CC50ACD1-F72C-A24E-BD92-F9A42E3F70F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254108" y="1860249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" name="Freeform 1">
            <a:extLst>
              <a:ext uri="{FF2B5EF4-FFF2-40B4-BE49-F238E27FC236}">
                <a16:creationId xmlns:a16="http://schemas.microsoft.com/office/drawing/2014/main" id="{4AAC4131-93D0-CF4B-9516-029DA28795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0919" y="1287573"/>
            <a:ext cx="2581" cy="931504"/>
          </a:xfrm>
          <a:custGeom>
            <a:avLst/>
            <a:gdLst>
              <a:gd name="T0" fmla="*/ 0 w 1"/>
              <a:gd name="T1" fmla="*/ 0 h 1592"/>
              <a:gd name="T2" fmla="*/ 0 w 1"/>
              <a:gd name="T3" fmla="*/ 572727 h 1592"/>
              <a:gd name="T4" fmla="*/ 0 w 1"/>
              <a:gd name="T5" fmla="*/ 0 h 159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1592">
                <a:moveTo>
                  <a:pt x="0" y="0"/>
                </a:moveTo>
                <a:lnTo>
                  <a:pt x="0" y="1591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900" baseline="-25000"/>
          </a:p>
        </p:txBody>
      </p:sp>
      <p:sp>
        <p:nvSpPr>
          <p:cNvPr id="36" name="Freeform 3">
            <a:extLst>
              <a:ext uri="{FF2B5EF4-FFF2-40B4-BE49-F238E27FC236}">
                <a16:creationId xmlns:a16="http://schemas.microsoft.com/office/drawing/2014/main" id="{B3AE0304-5FFC-5C44-B521-431826AE73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5489" y="1287573"/>
            <a:ext cx="2580" cy="1168896"/>
          </a:xfrm>
          <a:custGeom>
            <a:avLst/>
            <a:gdLst>
              <a:gd name="T0" fmla="*/ 0 w 1"/>
              <a:gd name="T1" fmla="*/ 0 h 1997"/>
              <a:gd name="T2" fmla="*/ 0 w 1"/>
              <a:gd name="T3" fmla="*/ 718777 h 1997"/>
              <a:gd name="T4" fmla="*/ 0 w 1"/>
              <a:gd name="T5" fmla="*/ 0 h 199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1997">
                <a:moveTo>
                  <a:pt x="0" y="0"/>
                </a:moveTo>
                <a:lnTo>
                  <a:pt x="0" y="1996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E3E3E3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900" baseline="-25000"/>
          </a:p>
        </p:txBody>
      </p:sp>
      <p:sp>
        <p:nvSpPr>
          <p:cNvPr id="38" name="Freeform 5">
            <a:extLst>
              <a:ext uri="{FF2B5EF4-FFF2-40B4-BE49-F238E27FC236}">
                <a16:creationId xmlns:a16="http://schemas.microsoft.com/office/drawing/2014/main" id="{747C361F-6DD2-EF44-8F67-0DF37A1185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05218" y="1287573"/>
            <a:ext cx="2581" cy="1411448"/>
          </a:xfrm>
          <a:custGeom>
            <a:avLst/>
            <a:gdLst>
              <a:gd name="T0" fmla="*/ 0 w 1"/>
              <a:gd name="T1" fmla="*/ 0 h 2411"/>
              <a:gd name="T2" fmla="*/ 0 w 1"/>
              <a:gd name="T3" fmla="*/ 868002 h 2411"/>
              <a:gd name="T4" fmla="*/ 0 w 1"/>
              <a:gd name="T5" fmla="*/ 0 h 241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2411">
                <a:moveTo>
                  <a:pt x="0" y="0"/>
                </a:moveTo>
                <a:lnTo>
                  <a:pt x="0" y="2410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E3E3E3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900" baseline="-25000"/>
          </a:p>
        </p:txBody>
      </p:sp>
      <p:sp>
        <p:nvSpPr>
          <p:cNvPr id="43" name="Freeform 184">
            <a:extLst>
              <a:ext uri="{FF2B5EF4-FFF2-40B4-BE49-F238E27FC236}">
                <a16:creationId xmlns:a16="http://schemas.microsoft.com/office/drawing/2014/main" id="{0AE88388-2705-8742-8275-E17406D4D5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3904" y="1651267"/>
            <a:ext cx="1437253" cy="1437253"/>
          </a:xfrm>
          <a:custGeom>
            <a:avLst/>
            <a:gdLst>
              <a:gd name="T0" fmla="*/ 806863 w 2457"/>
              <a:gd name="T1" fmla="*/ 883878 h 2457"/>
              <a:gd name="T2" fmla="*/ 806863 w 2457"/>
              <a:gd name="T3" fmla="*/ 883878 h 2457"/>
              <a:gd name="T4" fmla="*/ 79895 w 2457"/>
              <a:gd name="T5" fmla="*/ 883878 h 2457"/>
              <a:gd name="T6" fmla="*/ 0 w 2457"/>
              <a:gd name="T7" fmla="*/ 806863 h 2457"/>
              <a:gd name="T8" fmla="*/ 0 w 2457"/>
              <a:gd name="T9" fmla="*/ 79895 h 2457"/>
              <a:gd name="T10" fmla="*/ 79895 w 2457"/>
              <a:gd name="T11" fmla="*/ 0 h 2457"/>
              <a:gd name="T12" fmla="*/ 806863 w 2457"/>
              <a:gd name="T13" fmla="*/ 0 h 2457"/>
              <a:gd name="T14" fmla="*/ 883878 w 2457"/>
              <a:gd name="T15" fmla="*/ 79895 h 2457"/>
              <a:gd name="T16" fmla="*/ 883878 w 2457"/>
              <a:gd name="T17" fmla="*/ 806863 h 2457"/>
              <a:gd name="T18" fmla="*/ 806863 w 2457"/>
              <a:gd name="T19" fmla="*/ 883878 h 245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457" h="2457">
                <a:moveTo>
                  <a:pt x="2242" y="2456"/>
                </a:moveTo>
                <a:lnTo>
                  <a:pt x="2242" y="2456"/>
                </a:lnTo>
                <a:cubicBezTo>
                  <a:pt x="222" y="2456"/>
                  <a:pt x="222" y="2456"/>
                  <a:pt x="222" y="2456"/>
                </a:cubicBezTo>
                <a:cubicBezTo>
                  <a:pt x="99" y="2456"/>
                  <a:pt x="0" y="2356"/>
                  <a:pt x="0" y="2242"/>
                </a:cubicBezTo>
                <a:cubicBezTo>
                  <a:pt x="0" y="222"/>
                  <a:pt x="0" y="222"/>
                  <a:pt x="0" y="222"/>
                </a:cubicBezTo>
                <a:cubicBezTo>
                  <a:pt x="0" y="99"/>
                  <a:pt x="99" y="0"/>
                  <a:pt x="222" y="0"/>
                </a:cubicBezTo>
                <a:cubicBezTo>
                  <a:pt x="2242" y="0"/>
                  <a:pt x="2242" y="0"/>
                  <a:pt x="2242" y="0"/>
                </a:cubicBezTo>
                <a:cubicBezTo>
                  <a:pt x="2364" y="0"/>
                  <a:pt x="2456" y="99"/>
                  <a:pt x="2456" y="222"/>
                </a:cubicBezTo>
                <a:cubicBezTo>
                  <a:pt x="2456" y="2242"/>
                  <a:pt x="2456" y="2242"/>
                  <a:pt x="2456" y="2242"/>
                </a:cubicBezTo>
                <a:cubicBezTo>
                  <a:pt x="2456" y="2356"/>
                  <a:pt x="2364" y="2456"/>
                  <a:pt x="2242" y="2456"/>
                </a:cubicBezTo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s-MX" sz="900" baseline="-25000"/>
          </a:p>
        </p:txBody>
      </p:sp>
      <p:sp>
        <p:nvSpPr>
          <p:cNvPr id="44" name="Freeform 185">
            <a:extLst>
              <a:ext uri="{FF2B5EF4-FFF2-40B4-BE49-F238E27FC236}">
                <a16:creationId xmlns:a16="http://schemas.microsoft.com/office/drawing/2014/main" id="{638FABD6-368E-A247-A517-0EC4F1A9E8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0732" y="1657175"/>
            <a:ext cx="1437253" cy="1437252"/>
          </a:xfrm>
          <a:custGeom>
            <a:avLst/>
            <a:gdLst>
              <a:gd name="T0" fmla="*/ 806863 w 2457"/>
              <a:gd name="T1" fmla="*/ 883877 h 2458"/>
              <a:gd name="T2" fmla="*/ 806863 w 2457"/>
              <a:gd name="T3" fmla="*/ 883877 h 2458"/>
              <a:gd name="T4" fmla="*/ 77015 w 2457"/>
              <a:gd name="T5" fmla="*/ 883877 h 2458"/>
              <a:gd name="T6" fmla="*/ 0 w 2457"/>
              <a:gd name="T7" fmla="*/ 806534 h 2458"/>
              <a:gd name="T8" fmla="*/ 0 w 2457"/>
              <a:gd name="T9" fmla="*/ 79862 h 2458"/>
              <a:gd name="T10" fmla="*/ 77015 w 2457"/>
              <a:gd name="T11" fmla="*/ 0 h 2458"/>
              <a:gd name="T12" fmla="*/ 806863 w 2457"/>
              <a:gd name="T13" fmla="*/ 0 h 2458"/>
              <a:gd name="T14" fmla="*/ 883878 w 2457"/>
              <a:gd name="T15" fmla="*/ 79862 h 2458"/>
              <a:gd name="T16" fmla="*/ 883878 w 2457"/>
              <a:gd name="T17" fmla="*/ 806534 h 2458"/>
              <a:gd name="T18" fmla="*/ 806863 w 2457"/>
              <a:gd name="T19" fmla="*/ 883877 h 245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457" h="2458">
                <a:moveTo>
                  <a:pt x="2242" y="2457"/>
                </a:moveTo>
                <a:lnTo>
                  <a:pt x="2242" y="2457"/>
                </a:lnTo>
                <a:cubicBezTo>
                  <a:pt x="214" y="2457"/>
                  <a:pt x="214" y="2457"/>
                  <a:pt x="214" y="2457"/>
                </a:cubicBezTo>
                <a:cubicBezTo>
                  <a:pt x="99" y="2457"/>
                  <a:pt x="0" y="2365"/>
                  <a:pt x="0" y="2242"/>
                </a:cubicBezTo>
                <a:cubicBezTo>
                  <a:pt x="0" y="222"/>
                  <a:pt x="0" y="222"/>
                  <a:pt x="0" y="222"/>
                </a:cubicBezTo>
                <a:cubicBezTo>
                  <a:pt x="0" y="100"/>
                  <a:pt x="99" y="0"/>
                  <a:pt x="214" y="0"/>
                </a:cubicBezTo>
                <a:cubicBezTo>
                  <a:pt x="2242" y="0"/>
                  <a:pt x="2242" y="0"/>
                  <a:pt x="2242" y="0"/>
                </a:cubicBezTo>
                <a:cubicBezTo>
                  <a:pt x="2357" y="0"/>
                  <a:pt x="2456" y="100"/>
                  <a:pt x="2456" y="222"/>
                </a:cubicBezTo>
                <a:cubicBezTo>
                  <a:pt x="2456" y="2242"/>
                  <a:pt x="2456" y="2242"/>
                  <a:pt x="2456" y="2242"/>
                </a:cubicBezTo>
                <a:cubicBezTo>
                  <a:pt x="2456" y="2365"/>
                  <a:pt x="2357" y="2457"/>
                  <a:pt x="2242" y="2457"/>
                </a:cubicBezTo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s-MX" sz="900" baseline="-25000"/>
          </a:p>
        </p:txBody>
      </p:sp>
      <p:sp>
        <p:nvSpPr>
          <p:cNvPr id="45" name="Freeform 186">
            <a:extLst>
              <a:ext uri="{FF2B5EF4-FFF2-40B4-BE49-F238E27FC236}">
                <a16:creationId xmlns:a16="http://schemas.microsoft.com/office/drawing/2014/main" id="{2DB005CB-5068-9149-912C-E567662EAD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74981" y="1651267"/>
            <a:ext cx="1437252" cy="1437252"/>
          </a:xfrm>
          <a:custGeom>
            <a:avLst/>
            <a:gdLst>
              <a:gd name="T0" fmla="*/ 803983 w 2457"/>
              <a:gd name="T1" fmla="*/ 883877 h 2457"/>
              <a:gd name="T2" fmla="*/ 803983 w 2457"/>
              <a:gd name="T3" fmla="*/ 883877 h 2457"/>
              <a:gd name="T4" fmla="*/ 77375 w 2457"/>
              <a:gd name="T5" fmla="*/ 883877 h 2457"/>
              <a:gd name="T6" fmla="*/ 0 w 2457"/>
              <a:gd name="T7" fmla="*/ 803983 h 2457"/>
              <a:gd name="T8" fmla="*/ 0 w 2457"/>
              <a:gd name="T9" fmla="*/ 77015 h 2457"/>
              <a:gd name="T10" fmla="*/ 77375 w 2457"/>
              <a:gd name="T11" fmla="*/ 0 h 2457"/>
              <a:gd name="T12" fmla="*/ 803983 w 2457"/>
              <a:gd name="T13" fmla="*/ 0 h 2457"/>
              <a:gd name="T14" fmla="*/ 883877 w 2457"/>
              <a:gd name="T15" fmla="*/ 77015 h 2457"/>
              <a:gd name="T16" fmla="*/ 883877 w 2457"/>
              <a:gd name="T17" fmla="*/ 803983 h 2457"/>
              <a:gd name="T18" fmla="*/ 803983 w 2457"/>
              <a:gd name="T19" fmla="*/ 883877 h 245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457" h="2457">
                <a:moveTo>
                  <a:pt x="2234" y="2456"/>
                </a:moveTo>
                <a:lnTo>
                  <a:pt x="2234" y="2456"/>
                </a:lnTo>
                <a:cubicBezTo>
                  <a:pt x="215" y="2456"/>
                  <a:pt x="215" y="2456"/>
                  <a:pt x="215" y="2456"/>
                </a:cubicBezTo>
                <a:cubicBezTo>
                  <a:pt x="92" y="2456"/>
                  <a:pt x="0" y="2356"/>
                  <a:pt x="0" y="2234"/>
                </a:cubicBezTo>
                <a:cubicBezTo>
                  <a:pt x="0" y="214"/>
                  <a:pt x="0" y="214"/>
                  <a:pt x="0" y="214"/>
                </a:cubicBezTo>
                <a:cubicBezTo>
                  <a:pt x="0" y="91"/>
                  <a:pt x="92" y="0"/>
                  <a:pt x="215" y="0"/>
                </a:cubicBezTo>
                <a:cubicBezTo>
                  <a:pt x="2234" y="0"/>
                  <a:pt x="2234" y="0"/>
                  <a:pt x="2234" y="0"/>
                </a:cubicBezTo>
                <a:cubicBezTo>
                  <a:pt x="2356" y="0"/>
                  <a:pt x="2456" y="91"/>
                  <a:pt x="2456" y="214"/>
                </a:cubicBezTo>
                <a:cubicBezTo>
                  <a:pt x="2456" y="2234"/>
                  <a:pt x="2456" y="2234"/>
                  <a:pt x="2456" y="2234"/>
                </a:cubicBezTo>
                <a:cubicBezTo>
                  <a:pt x="2456" y="2356"/>
                  <a:pt x="2356" y="2456"/>
                  <a:pt x="2234" y="2456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s-MX" sz="900" baseline="-25000"/>
          </a:p>
        </p:txBody>
      </p:sp>
      <p:sp>
        <p:nvSpPr>
          <p:cNvPr id="49" name="CuadroTexto 395">
            <a:extLst>
              <a:ext uri="{FF2B5EF4-FFF2-40B4-BE49-F238E27FC236}">
                <a16:creationId xmlns:a16="http://schemas.microsoft.com/office/drawing/2014/main" id="{8717BA06-6496-C445-A38E-BC0965AC17DC}"/>
              </a:ext>
            </a:extLst>
          </p:cNvPr>
          <p:cNvSpPr txBox="1"/>
          <p:nvPr/>
        </p:nvSpPr>
        <p:spPr>
          <a:xfrm>
            <a:off x="7756634" y="1958632"/>
            <a:ext cx="12665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  <a:ea typeface="Lato" charset="0"/>
                <a:cs typeface="Lato" charset="0"/>
              </a:rPr>
              <a:t>Reproducible research data analysis platforms</a:t>
            </a:r>
          </a:p>
        </p:txBody>
      </p:sp>
      <p:sp>
        <p:nvSpPr>
          <p:cNvPr id="50" name="CuadroTexto 395">
            <a:extLst>
              <a:ext uri="{FF2B5EF4-FFF2-40B4-BE49-F238E27FC236}">
                <a16:creationId xmlns:a16="http://schemas.microsoft.com/office/drawing/2014/main" id="{F305CD42-C471-8149-AD9C-893B6C14EC77}"/>
              </a:ext>
            </a:extLst>
          </p:cNvPr>
          <p:cNvSpPr txBox="1"/>
          <p:nvPr/>
        </p:nvSpPr>
        <p:spPr>
          <a:xfrm>
            <a:off x="5470349" y="2060583"/>
            <a:ext cx="12328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  <a:ea typeface="Lato" charset="0"/>
                <a:cs typeface="Lato" charset="0"/>
              </a:rPr>
              <a:t>Archive and publication platforms</a:t>
            </a:r>
          </a:p>
        </p:txBody>
      </p:sp>
      <p:sp>
        <p:nvSpPr>
          <p:cNvPr id="51" name="CuadroTexto 395">
            <a:extLst>
              <a:ext uri="{FF2B5EF4-FFF2-40B4-BE49-F238E27FC236}">
                <a16:creationId xmlns:a16="http://schemas.microsoft.com/office/drawing/2014/main" id="{CDB4F6DF-6DE5-0742-8E11-D5B51A847961}"/>
              </a:ext>
            </a:extLst>
          </p:cNvPr>
          <p:cNvSpPr txBox="1"/>
          <p:nvPr/>
        </p:nvSpPr>
        <p:spPr>
          <a:xfrm>
            <a:off x="3175505" y="2147006"/>
            <a:ext cx="1208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  <a:ea typeface="Lato" charset="0"/>
                <a:cs typeface="Lato" charset="0"/>
              </a:rPr>
              <a:t>Digital Repositories</a:t>
            </a:r>
          </a:p>
        </p:txBody>
      </p:sp>
      <p:sp>
        <p:nvSpPr>
          <p:cNvPr id="31" name="Title 2">
            <a:extLst>
              <a:ext uri="{FF2B5EF4-FFF2-40B4-BE49-F238E27FC236}">
                <a16:creationId xmlns:a16="http://schemas.microsoft.com/office/drawing/2014/main" id="{933E55A8-2B10-13FA-021D-049ED706C7A0}"/>
              </a:ext>
            </a:extLst>
          </p:cNvPr>
          <p:cNvSpPr txBox="1">
            <a:spLocks/>
          </p:cNvSpPr>
          <p:nvPr/>
        </p:nvSpPr>
        <p:spPr>
          <a:xfrm>
            <a:off x="612313" y="318329"/>
            <a:ext cx="11171700" cy="48854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Three pillars of successful Open Data</a:t>
            </a:r>
          </a:p>
        </p:txBody>
      </p:sp>
      <p:sp>
        <p:nvSpPr>
          <p:cNvPr id="28" name="CuadroTexto 395">
            <a:extLst>
              <a:ext uri="{FF2B5EF4-FFF2-40B4-BE49-F238E27FC236}">
                <a16:creationId xmlns:a16="http://schemas.microsoft.com/office/drawing/2014/main" id="{29E7BD9A-0C97-137F-7C8C-E744C4B410C3}"/>
              </a:ext>
            </a:extLst>
          </p:cNvPr>
          <p:cNvSpPr txBox="1"/>
          <p:nvPr/>
        </p:nvSpPr>
        <p:spPr>
          <a:xfrm>
            <a:off x="3175504" y="1033083"/>
            <a:ext cx="12088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ea typeface="Lato" charset="0"/>
                <a:cs typeface="Lato" charset="0"/>
              </a:rPr>
              <a:t>Publish &amp; Share</a:t>
            </a:r>
          </a:p>
        </p:txBody>
      </p:sp>
      <p:sp>
        <p:nvSpPr>
          <p:cNvPr id="29" name="CuadroTexto 395">
            <a:extLst>
              <a:ext uri="{FF2B5EF4-FFF2-40B4-BE49-F238E27FC236}">
                <a16:creationId xmlns:a16="http://schemas.microsoft.com/office/drawing/2014/main" id="{BD9CD6D0-E992-2217-A8B3-C2B7B8EA8055}"/>
              </a:ext>
            </a:extLst>
          </p:cNvPr>
          <p:cNvSpPr txBox="1"/>
          <p:nvPr/>
        </p:nvSpPr>
        <p:spPr>
          <a:xfrm>
            <a:off x="5093536" y="993876"/>
            <a:ext cx="2004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2"/>
                </a:solidFill>
                <a:ea typeface="Lato" charset="0"/>
                <a:cs typeface="Lato" charset="0"/>
              </a:rPr>
              <a:t>Preservation &amp; Long-term Access</a:t>
            </a:r>
          </a:p>
        </p:txBody>
      </p:sp>
      <p:sp>
        <p:nvSpPr>
          <p:cNvPr id="30" name="CuadroTexto 395">
            <a:extLst>
              <a:ext uri="{FF2B5EF4-FFF2-40B4-BE49-F238E27FC236}">
                <a16:creationId xmlns:a16="http://schemas.microsoft.com/office/drawing/2014/main" id="{663BE073-E1FE-4DC1-CC4E-B3BB63FDF254}"/>
              </a:ext>
            </a:extLst>
          </p:cNvPr>
          <p:cNvSpPr txBox="1"/>
          <p:nvPr/>
        </p:nvSpPr>
        <p:spPr>
          <a:xfrm>
            <a:off x="7499035" y="1118404"/>
            <a:ext cx="1818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3"/>
                </a:solidFill>
                <a:ea typeface="Lato" charset="0"/>
                <a:cs typeface="Lato" charset="0"/>
              </a:rPr>
              <a:t>Reproducibility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2E0C974-E71A-D50E-7C28-079BBE821EB9}"/>
              </a:ext>
            </a:extLst>
          </p:cNvPr>
          <p:cNvGrpSpPr/>
          <p:nvPr/>
        </p:nvGrpSpPr>
        <p:grpSpPr>
          <a:xfrm>
            <a:off x="10405692" y="23979"/>
            <a:ext cx="1704257" cy="1979288"/>
            <a:chOff x="10405692" y="23979"/>
            <a:chExt cx="1704257" cy="1979288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40C8BFEA-D28C-24C1-104E-3B7CAD2DA1B8}"/>
                </a:ext>
              </a:extLst>
            </p:cNvPr>
            <p:cNvSpPr/>
            <p:nvPr/>
          </p:nvSpPr>
          <p:spPr>
            <a:xfrm>
              <a:off x="10942934" y="693315"/>
              <a:ext cx="636753" cy="624037"/>
            </a:xfrm>
            <a:prstGeom prst="ellipse">
              <a:avLst/>
            </a:prstGeom>
            <a:solidFill>
              <a:srgbClr val="A35F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01A838B-3FBA-2D5B-35C4-185E240B4999}"/>
                </a:ext>
              </a:extLst>
            </p:cNvPr>
            <p:cNvGrpSpPr/>
            <p:nvPr/>
          </p:nvGrpSpPr>
          <p:grpSpPr>
            <a:xfrm>
              <a:off x="10405692" y="23979"/>
              <a:ext cx="1704257" cy="1979288"/>
              <a:chOff x="10405692" y="23979"/>
              <a:chExt cx="1704257" cy="1979288"/>
            </a:xfrm>
          </p:grpSpPr>
          <p:graphicFrame>
            <p:nvGraphicFramePr>
              <p:cNvPr id="5" name="Chart 4">
                <a:extLst>
                  <a:ext uri="{FF2B5EF4-FFF2-40B4-BE49-F238E27FC236}">
                    <a16:creationId xmlns:a16="http://schemas.microsoft.com/office/drawing/2014/main" id="{E2180AA5-9841-EFE1-5443-7F645B327ABF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324588604"/>
                  </p:ext>
                </p:extLst>
              </p:nvPr>
            </p:nvGraphicFramePr>
            <p:xfrm>
              <a:off x="10405692" y="23979"/>
              <a:ext cx="1704257" cy="197928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A1613226-15C1-028F-FBB3-AC19916F309D}"/>
                  </a:ext>
                </a:extLst>
              </p:cNvPr>
              <p:cNvSpPr/>
              <p:nvPr/>
            </p:nvSpPr>
            <p:spPr>
              <a:xfrm>
                <a:off x="10860200" y="867488"/>
                <a:ext cx="802222" cy="307777"/>
              </a:xfrm>
              <a:prstGeom prst="rect">
                <a:avLst/>
              </a:prstGeom>
            </p:spPr>
            <p:txBody>
              <a:bodyPr wrap="square" lIns="91440" tIns="45720" rIns="91440" bIns="45720" anchor="t">
                <a:spAutoFit/>
              </a:bodyPr>
              <a:lstStyle/>
              <a:p>
                <a:pPr algn="ctr"/>
                <a:r>
                  <a:rPr lang="en-GB" sz="1400" b="1" dirty="0">
                    <a:solidFill>
                      <a:schemeClr val="bg1"/>
                    </a:solidFill>
                  </a:rPr>
                  <a:t>Data</a:t>
                </a:r>
                <a:endParaRPr lang="en-GB" b="1" dirty="0">
                  <a:solidFill>
                    <a:schemeClr val="bg1"/>
                  </a:solidFill>
                  <a:cs typeface="Arial"/>
                </a:endParaRPr>
              </a:p>
            </p:txBody>
          </p:sp>
        </p:grp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0CCC83F8-3886-3ECD-BBA7-96E896D151A9}"/>
              </a:ext>
            </a:extLst>
          </p:cNvPr>
          <p:cNvSpPr/>
          <p:nvPr/>
        </p:nvSpPr>
        <p:spPr>
          <a:xfrm>
            <a:off x="407989" y="373593"/>
            <a:ext cx="108648" cy="94157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DF17AF0-D769-4BF4-2B7E-06A1EDB54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Open Science at CERN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A59C1A85-1673-CCFF-DBB4-AF3E3F2E6C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r>
              <a:rPr lang="en-US" dirty="0"/>
              <a:t>14.06.2023</a:t>
            </a:r>
          </a:p>
        </p:txBody>
      </p:sp>
    </p:spTree>
    <p:extLst>
      <p:ext uri="{BB962C8B-B14F-4D97-AF65-F5344CB8AC3E}">
        <p14:creationId xmlns:p14="http://schemas.microsoft.com/office/powerpoint/2010/main" val="37833071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BA8E4FE4-7C66-3F46-E6BA-D17C52E6DA0F}"/>
              </a:ext>
            </a:extLst>
          </p:cNvPr>
          <p:cNvSpPr/>
          <p:nvPr/>
        </p:nvSpPr>
        <p:spPr>
          <a:xfrm>
            <a:off x="3510260" y="1481327"/>
            <a:ext cx="2669445" cy="436886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303" y="315977"/>
            <a:ext cx="11151613" cy="1065742"/>
          </a:xfrm>
          <a:prstGeom prst="rect">
            <a:avLst/>
          </a:prstGeom>
        </p:spPr>
        <p:txBody>
          <a:bodyPr anchor="t">
            <a:normAutofit/>
          </a:bodyPr>
          <a:lstStyle/>
          <a:p>
            <a:r>
              <a:rPr lang="en-US" dirty="0"/>
              <a:t>REANA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B8298C2-888E-C32E-D614-FDFEBA78B9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28464" y="1504959"/>
            <a:ext cx="5616575" cy="1693144"/>
          </a:xfrm>
        </p:spPr>
        <p:txBody>
          <a:bodyPr/>
          <a:lstStyle/>
          <a:p>
            <a:pPr lvl="1">
              <a:buFont typeface="Courier New" panose="02070309020205020404" pitchFamily="49" charset="0"/>
              <a:buChar char="o"/>
            </a:pPr>
            <a:r>
              <a:rPr lang="en-US" b="0" dirty="0"/>
              <a:t>Cloud-native, free application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Flexible and scalable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/>
              <a:t>Storage backends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/>
              <a:t>Compute backends</a:t>
            </a:r>
          </a:p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18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7AEFA1C-397C-665F-D28C-37CA3F683BC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96679" y="3014668"/>
            <a:ext cx="3218803" cy="3186107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DFE16538-7494-79EC-F59A-F1A27CD1E732}"/>
              </a:ext>
            </a:extLst>
          </p:cNvPr>
          <p:cNvSpPr txBox="1">
            <a:spLocks/>
          </p:cNvSpPr>
          <p:nvPr/>
        </p:nvSpPr>
        <p:spPr>
          <a:xfrm>
            <a:off x="407988" y="1065847"/>
            <a:ext cx="10661306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5994400" algn="l"/>
              </a:tabLst>
            </a:pPr>
            <a:r>
              <a:rPr lang="en-US" dirty="0">
                <a:solidFill>
                  <a:schemeClr val="accent3"/>
                </a:solidFill>
              </a:rPr>
              <a:t>Four ingredients for reproducibility:</a:t>
            </a:r>
            <a:endParaRPr lang="en-US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D605EB4E-44EA-7537-99B5-75261077A51B}"/>
              </a:ext>
            </a:extLst>
          </p:cNvPr>
          <p:cNvSpPr txBox="1">
            <a:spLocks/>
          </p:cNvSpPr>
          <p:nvPr/>
        </p:nvSpPr>
        <p:spPr>
          <a:xfrm>
            <a:off x="463668" y="1509925"/>
            <a:ext cx="5616575" cy="46021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750" lvl="1" indent="-342900">
              <a:buFont typeface="+mj-lt"/>
              <a:buAutoNum type="arabicPeriod"/>
            </a:pPr>
            <a:r>
              <a:rPr lang="en-US" dirty="0"/>
              <a:t>Input data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/>
              <a:t>Input files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/>
              <a:t>Input parameters</a:t>
            </a:r>
          </a:p>
          <a:p>
            <a:pPr marL="342750" lvl="1" indent="-342900">
              <a:buFont typeface="+mj-lt"/>
              <a:buAutoNum type="arabicPeriod"/>
            </a:pPr>
            <a:r>
              <a:rPr lang="en-US" dirty="0"/>
              <a:t>Analysis code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/>
              <a:t>Software frameworks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/>
              <a:t>User code</a:t>
            </a:r>
          </a:p>
          <a:p>
            <a:pPr marL="342750" lvl="1" indent="-342900">
              <a:buFont typeface="+mj-lt"/>
              <a:buAutoNum type="arabicPeriod"/>
            </a:pPr>
            <a:r>
              <a:rPr lang="en-US" dirty="0"/>
              <a:t>Compute environment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/>
              <a:t>Operating system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/>
              <a:t>Database calls</a:t>
            </a:r>
          </a:p>
          <a:p>
            <a:pPr marL="342750" lvl="1" indent="-342900">
              <a:buFont typeface="+mj-lt"/>
              <a:buAutoNum type="arabicPeriod"/>
            </a:pPr>
            <a:r>
              <a:rPr lang="en-US" dirty="0"/>
              <a:t>Analysis workflow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/>
              <a:t>Single command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/>
              <a:t>Complex workflows</a:t>
            </a:r>
          </a:p>
          <a:p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A288D3D-0D9F-04E9-C411-3E812827C463}"/>
              </a:ext>
            </a:extLst>
          </p:cNvPr>
          <p:cNvSpPr/>
          <p:nvPr/>
        </p:nvSpPr>
        <p:spPr>
          <a:xfrm>
            <a:off x="8833533" y="2205448"/>
            <a:ext cx="3211506" cy="718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48000" lvl="2" indent="-324000">
              <a:spcBef>
                <a:spcPts val="5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rgbClr val="2F2F2F">
                    <a:lumMod val="50000"/>
                  </a:srgbClr>
                </a:solidFill>
              </a:rPr>
              <a:t>Container technologies</a:t>
            </a:r>
          </a:p>
          <a:p>
            <a:pPr marL="648000" lvl="2" indent="-324000">
              <a:spcBef>
                <a:spcPts val="5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rgbClr val="2F2F2F">
                    <a:lumMod val="50000"/>
                  </a:srgbClr>
                </a:solidFill>
              </a:rPr>
              <a:t>Workflow engines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4B92CCC-FFDD-4290-B40D-0432663918B3}"/>
              </a:ext>
            </a:extLst>
          </p:cNvPr>
          <p:cNvSpPr/>
          <p:nvPr/>
        </p:nvSpPr>
        <p:spPr>
          <a:xfrm>
            <a:off x="4468813" y="5267168"/>
            <a:ext cx="6270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H" altLang="en-CH" sz="4000">
                <a:solidFill>
                  <a:srgbClr val="283747"/>
                </a:solidFill>
                <a:latin typeface="NotoColorEmoji"/>
              </a:rPr>
              <a:t>♻</a:t>
            </a:r>
            <a:endParaRPr lang="en-CH" sz="400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39AA51D9-B229-3328-94F3-0318E4B0700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40576" y="2881652"/>
            <a:ext cx="2418272" cy="79972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EF6BC694-879A-6BD1-BFC4-EEE465BB6F5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32012" y="3978472"/>
            <a:ext cx="2198189" cy="999443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ED017324-810C-372E-7860-6F2EE332B61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37279" y="1826448"/>
            <a:ext cx="2405807" cy="499852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454B967F-8F02-98C0-5F23-B0F216D58749}"/>
              </a:ext>
            </a:extLst>
          </p:cNvPr>
          <p:cNvSpPr/>
          <p:nvPr/>
        </p:nvSpPr>
        <p:spPr>
          <a:xfrm>
            <a:off x="3520502" y="5822618"/>
            <a:ext cx="273664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>
                <a:solidFill>
                  <a:srgbClr val="283747"/>
                </a:solidFill>
                <a:latin typeface="SFTT0800"/>
              </a:rPr>
              <a:t>https://</a:t>
            </a:r>
            <a:r>
              <a:rPr lang="en-GB" sz="800" err="1">
                <a:solidFill>
                  <a:srgbClr val="283747"/>
                </a:solidFill>
                <a:latin typeface="SFTT0800"/>
              </a:rPr>
              <a:t>github.com</a:t>
            </a:r>
            <a:r>
              <a:rPr lang="en-GB" sz="800">
                <a:solidFill>
                  <a:srgbClr val="283747"/>
                </a:solidFill>
                <a:latin typeface="SFTT0800"/>
              </a:rPr>
              <a:t>/</a:t>
            </a:r>
            <a:r>
              <a:rPr lang="en-GB" sz="800" err="1">
                <a:solidFill>
                  <a:srgbClr val="283747"/>
                </a:solidFill>
                <a:latin typeface="SFTT0800"/>
              </a:rPr>
              <a:t>reanahub</a:t>
            </a:r>
            <a:r>
              <a:rPr lang="en-GB" sz="800">
                <a:solidFill>
                  <a:srgbClr val="283747"/>
                </a:solidFill>
                <a:latin typeface="SFTT0800"/>
              </a:rPr>
              <a:t>/</a:t>
            </a:r>
            <a:r>
              <a:rPr lang="en-GB" sz="800" err="1">
                <a:solidFill>
                  <a:srgbClr val="283747"/>
                </a:solidFill>
                <a:latin typeface="SFTT0800"/>
              </a:rPr>
              <a:t>reana</a:t>
            </a:r>
            <a:r>
              <a:rPr lang="en-GB" sz="800">
                <a:solidFill>
                  <a:srgbClr val="283747"/>
                </a:solidFill>
                <a:latin typeface="SFTT0800"/>
              </a:rPr>
              <a:t>-demo-</a:t>
            </a:r>
            <a:r>
              <a:rPr lang="en-GB" sz="800" err="1">
                <a:solidFill>
                  <a:srgbClr val="283747"/>
                </a:solidFill>
                <a:latin typeface="SFTT0800"/>
              </a:rPr>
              <a:t>worldpopulation</a:t>
            </a:r>
            <a:r>
              <a:rPr lang="en-GB" sz="800">
                <a:solidFill>
                  <a:srgbClr val="283747"/>
                </a:solidFill>
                <a:latin typeface="SFTT0800"/>
              </a:rPr>
              <a:t> </a:t>
            </a:r>
            <a:endParaRPr lang="en-GB">
              <a:solidFill>
                <a:srgbClr val="283747"/>
              </a:solidFill>
              <a:effectLst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7F2F376-2DC4-C3B9-EC79-3AE9F31E1781}"/>
              </a:ext>
            </a:extLst>
          </p:cNvPr>
          <p:cNvSpPr/>
          <p:nvPr/>
        </p:nvSpPr>
        <p:spPr>
          <a:xfrm>
            <a:off x="3545327" y="1537776"/>
            <a:ext cx="219320" cy="22625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E22B93B-61C4-2115-599B-E0247F4B1ED6}"/>
              </a:ext>
            </a:extLst>
          </p:cNvPr>
          <p:cNvSpPr/>
          <p:nvPr/>
        </p:nvSpPr>
        <p:spPr>
          <a:xfrm>
            <a:off x="3545327" y="3729889"/>
            <a:ext cx="219320" cy="22625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2C43CAF-0EAD-5AD9-12B0-B16FC2DD766B}"/>
              </a:ext>
            </a:extLst>
          </p:cNvPr>
          <p:cNvSpPr/>
          <p:nvPr/>
        </p:nvSpPr>
        <p:spPr>
          <a:xfrm>
            <a:off x="3545327" y="2628474"/>
            <a:ext cx="219320" cy="22625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1BE81F1-0DA2-E579-A587-656B7C27F72F}"/>
              </a:ext>
            </a:extLst>
          </p:cNvPr>
          <p:cNvSpPr/>
          <p:nvPr/>
        </p:nvSpPr>
        <p:spPr>
          <a:xfrm>
            <a:off x="3545327" y="5013990"/>
            <a:ext cx="219320" cy="22625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2AA88D2-EDB2-50DA-0F31-8B0B5645544A}"/>
              </a:ext>
            </a:extLst>
          </p:cNvPr>
          <p:cNvSpPr txBox="1"/>
          <p:nvPr/>
        </p:nvSpPr>
        <p:spPr>
          <a:xfrm>
            <a:off x="3520440" y="1371452"/>
            <a:ext cx="2696251" cy="387798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endParaRPr lang="en-GB" sz="1200">
              <a:latin typeface="Courier" pitchFamily="2" charset="0"/>
            </a:endParaRPr>
          </a:p>
          <a:p>
            <a:pPr algn="l"/>
            <a:r>
              <a:rPr lang="en-GB" sz="1200">
                <a:latin typeface="Courier" pitchFamily="2" charset="0"/>
              </a:rPr>
              <a:t> 1 input: CSV file</a:t>
            </a:r>
          </a:p>
          <a:p>
            <a:pPr algn="l"/>
            <a:endParaRPr lang="en-GB" sz="1200">
              <a:latin typeface="Courier" pitchFamily="2" charset="0"/>
            </a:endParaRPr>
          </a:p>
          <a:p>
            <a:pPr algn="l"/>
            <a:endParaRPr lang="en-GB" sz="1200">
              <a:latin typeface="Courier" pitchFamily="2" charset="0"/>
            </a:endParaRPr>
          </a:p>
          <a:p>
            <a:pPr algn="l"/>
            <a:endParaRPr lang="en-GB" sz="1200">
              <a:latin typeface="Courier" pitchFamily="2" charset="0"/>
            </a:endParaRPr>
          </a:p>
          <a:p>
            <a:pPr algn="l"/>
            <a:endParaRPr lang="en-GB" sz="1200">
              <a:latin typeface="Courier" pitchFamily="2" charset="0"/>
            </a:endParaRPr>
          </a:p>
          <a:p>
            <a:pPr algn="l"/>
            <a:endParaRPr lang="en-GB" sz="1200">
              <a:latin typeface="Courier" pitchFamily="2" charset="0"/>
            </a:endParaRPr>
          </a:p>
          <a:p>
            <a:pPr algn="l"/>
            <a:r>
              <a:rPr lang="en-GB" sz="1200">
                <a:latin typeface="Courier" pitchFamily="2" charset="0"/>
              </a:rPr>
              <a:t> 2 code: </a:t>
            </a:r>
            <a:r>
              <a:rPr lang="en-GB" sz="1200" err="1">
                <a:latin typeface="Courier" pitchFamily="2" charset="0"/>
              </a:rPr>
              <a:t>Jupyter</a:t>
            </a:r>
            <a:r>
              <a:rPr lang="en-GB" sz="1200">
                <a:latin typeface="Courier" pitchFamily="2" charset="0"/>
              </a:rPr>
              <a:t> notebook</a:t>
            </a:r>
          </a:p>
          <a:p>
            <a:pPr algn="l"/>
            <a:endParaRPr lang="en-GB" sz="1200">
              <a:latin typeface="Courier" pitchFamily="2" charset="0"/>
            </a:endParaRPr>
          </a:p>
          <a:p>
            <a:pPr algn="l"/>
            <a:endParaRPr lang="en-GB" sz="1200">
              <a:latin typeface="Courier" pitchFamily="2" charset="0"/>
            </a:endParaRPr>
          </a:p>
          <a:p>
            <a:pPr algn="l"/>
            <a:endParaRPr lang="en-GB" sz="1200">
              <a:latin typeface="Courier" pitchFamily="2" charset="0"/>
            </a:endParaRPr>
          </a:p>
          <a:p>
            <a:pPr algn="l"/>
            <a:endParaRPr lang="en-GB" sz="1200">
              <a:latin typeface="Courier" pitchFamily="2" charset="0"/>
            </a:endParaRPr>
          </a:p>
          <a:p>
            <a:pPr algn="l"/>
            <a:endParaRPr lang="en-GB" sz="1200">
              <a:latin typeface="Courier" pitchFamily="2" charset="0"/>
            </a:endParaRPr>
          </a:p>
          <a:p>
            <a:pPr algn="l"/>
            <a:r>
              <a:rPr lang="en-GB" sz="1200">
                <a:latin typeface="Courier" pitchFamily="2" charset="0"/>
              </a:rPr>
              <a:t> 3 environment: CentOS7, IP5 </a:t>
            </a:r>
          </a:p>
          <a:p>
            <a:pPr algn="l"/>
            <a:endParaRPr lang="en-GB" sz="1200">
              <a:latin typeface="Courier" pitchFamily="2" charset="0"/>
            </a:endParaRPr>
          </a:p>
          <a:p>
            <a:pPr algn="l"/>
            <a:endParaRPr lang="en-GB" sz="1200">
              <a:latin typeface="Courier" pitchFamily="2" charset="0"/>
            </a:endParaRPr>
          </a:p>
          <a:p>
            <a:pPr algn="l"/>
            <a:endParaRPr lang="en-GB" sz="1200">
              <a:latin typeface="Courier" pitchFamily="2" charset="0"/>
            </a:endParaRPr>
          </a:p>
          <a:p>
            <a:pPr algn="l"/>
            <a:endParaRPr lang="en-GB" sz="1200">
              <a:latin typeface="Courier" pitchFamily="2" charset="0"/>
            </a:endParaRPr>
          </a:p>
          <a:p>
            <a:pPr algn="l"/>
            <a:endParaRPr lang="en-GB" sz="1200">
              <a:latin typeface="Courier" pitchFamily="2" charset="0"/>
            </a:endParaRPr>
          </a:p>
          <a:p>
            <a:pPr algn="l"/>
            <a:endParaRPr lang="en-GB" sz="1200">
              <a:latin typeface="Courier" pitchFamily="2" charset="0"/>
            </a:endParaRPr>
          </a:p>
          <a:p>
            <a:pPr algn="l"/>
            <a:r>
              <a:rPr lang="en-GB" sz="1200">
                <a:latin typeface="Courier" pitchFamily="2" charset="0"/>
              </a:rPr>
              <a:t> 4 workflow: papermill ...</a:t>
            </a:r>
            <a:endParaRPr lang="en-CH" sz="1200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47501AA2-DCC2-03D1-8071-BBF8E7807D8C}"/>
              </a:ext>
            </a:extLst>
          </p:cNvPr>
          <p:cNvSpPr txBox="1">
            <a:spLocks/>
          </p:cNvSpPr>
          <p:nvPr/>
        </p:nvSpPr>
        <p:spPr>
          <a:xfrm>
            <a:off x="6401906" y="1064420"/>
            <a:ext cx="3079999" cy="65125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5994400" algn="l"/>
              </a:tabLst>
            </a:pPr>
            <a:r>
              <a:rPr lang="en-US" dirty="0">
                <a:solidFill>
                  <a:schemeClr val="accent3"/>
                </a:solidFill>
              </a:rPr>
              <a:t>REANA architecture:</a:t>
            </a:r>
            <a:endParaRPr lang="en-US" dirty="0"/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2596A9E6-F329-249C-B36D-FD3405FADE84}"/>
              </a:ext>
            </a:extLst>
          </p:cNvPr>
          <p:cNvGraphicFramePr/>
          <p:nvPr/>
        </p:nvGraphicFramePr>
        <p:xfrm>
          <a:off x="10405702" y="10633"/>
          <a:ext cx="1704257" cy="197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" name="Oval 4">
            <a:extLst>
              <a:ext uri="{FF2B5EF4-FFF2-40B4-BE49-F238E27FC236}">
                <a16:creationId xmlns:a16="http://schemas.microsoft.com/office/drawing/2014/main" id="{1278CE80-E38F-5096-E1E2-EFE631D4AE51}"/>
              </a:ext>
            </a:extLst>
          </p:cNvPr>
          <p:cNvSpPr/>
          <p:nvPr/>
        </p:nvSpPr>
        <p:spPr>
          <a:xfrm>
            <a:off x="10942944" y="696011"/>
            <a:ext cx="636753" cy="624037"/>
          </a:xfrm>
          <a:prstGeom prst="ellipse">
            <a:avLst/>
          </a:prstGeom>
          <a:solidFill>
            <a:srgbClr val="8ED3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4E686E-A177-4B67-B9A1-B852A32E5D90}"/>
              </a:ext>
            </a:extLst>
          </p:cNvPr>
          <p:cNvSpPr txBox="1"/>
          <p:nvPr/>
        </p:nvSpPr>
        <p:spPr>
          <a:xfrm>
            <a:off x="10507162" y="6003018"/>
            <a:ext cx="125675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CH" sz="1600" dirty="0">
                <a:solidFill>
                  <a:schemeClr val="bg2">
                    <a:lumMod val="25000"/>
                  </a:schemeClr>
                </a:solidFill>
              </a:rPr>
              <a:t>http://reana.io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79AC6D3-1E8D-AC09-421F-A6EC5C707C43}"/>
              </a:ext>
            </a:extLst>
          </p:cNvPr>
          <p:cNvSpPr txBox="1"/>
          <p:nvPr/>
        </p:nvSpPr>
        <p:spPr>
          <a:xfrm>
            <a:off x="11014539" y="884861"/>
            <a:ext cx="925627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500" b="1" dirty="0">
                <a:solidFill>
                  <a:schemeClr val="bg1"/>
                </a:solidFill>
              </a:rPr>
              <a:t>Tools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0C94008-0928-E64E-9663-BBB14A319854}"/>
              </a:ext>
            </a:extLst>
          </p:cNvPr>
          <p:cNvSpPr/>
          <p:nvPr/>
        </p:nvSpPr>
        <p:spPr>
          <a:xfrm>
            <a:off x="407989" y="373593"/>
            <a:ext cx="108648" cy="64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0521386B-182E-0050-4C96-C98932BD5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Open Science at CERN</a:t>
            </a:r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DA1F3A8A-BE98-7E82-5665-0AF3C54F79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r>
              <a:rPr lang="en-US" dirty="0"/>
              <a:t>14.06.2023</a:t>
            </a:r>
          </a:p>
        </p:txBody>
      </p:sp>
    </p:spTree>
    <p:extLst>
      <p:ext uri="{BB962C8B-B14F-4D97-AF65-F5344CB8AC3E}">
        <p14:creationId xmlns:p14="http://schemas.microsoft.com/office/powerpoint/2010/main" val="4008523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6" grpId="0"/>
      <p:bldP spid="2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B66FE5B7-0627-8745-B3C3-4B1D7EFE4D15}"/>
              </a:ext>
            </a:extLst>
          </p:cNvPr>
          <p:cNvGraphicFramePr/>
          <p:nvPr/>
        </p:nvGraphicFramePr>
        <p:xfrm>
          <a:off x="10405702" y="10633"/>
          <a:ext cx="1704257" cy="197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Oval 8">
            <a:extLst>
              <a:ext uri="{FF2B5EF4-FFF2-40B4-BE49-F238E27FC236}">
                <a16:creationId xmlns:a16="http://schemas.microsoft.com/office/drawing/2014/main" id="{2701419F-BC08-B043-8408-A4808BE282D3}"/>
              </a:ext>
            </a:extLst>
          </p:cNvPr>
          <p:cNvSpPr/>
          <p:nvPr/>
        </p:nvSpPr>
        <p:spPr>
          <a:xfrm>
            <a:off x="10942944" y="696011"/>
            <a:ext cx="636753" cy="624037"/>
          </a:xfrm>
          <a:prstGeom prst="ellipse">
            <a:avLst/>
          </a:prstGeom>
          <a:solidFill>
            <a:srgbClr val="5E78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AutoShape 2" descr="Zenodo">
            <a:extLst>
              <a:ext uri="{FF2B5EF4-FFF2-40B4-BE49-F238E27FC236}">
                <a16:creationId xmlns:a16="http://schemas.microsoft.com/office/drawing/2014/main" id="{2F9E2297-8610-4D01-BAAC-05FD98A7D22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8031FC7E-5757-4E7A-80C7-35B81615CF61}"/>
              </a:ext>
            </a:extLst>
          </p:cNvPr>
          <p:cNvSpPr/>
          <p:nvPr/>
        </p:nvSpPr>
        <p:spPr>
          <a:xfrm>
            <a:off x="10831765" y="873806"/>
            <a:ext cx="875071" cy="26161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GB" sz="1100" b="1" dirty="0">
                <a:solidFill>
                  <a:schemeClr val="bg1"/>
                </a:solidFill>
              </a:rPr>
              <a:t>Source</a:t>
            </a:r>
            <a:endParaRPr lang="en-GB" sz="1100" b="1" dirty="0">
              <a:solidFill>
                <a:schemeClr val="bg1"/>
              </a:solidFill>
              <a:cs typeface="Arial"/>
            </a:endParaRPr>
          </a:p>
        </p:txBody>
      </p:sp>
      <p:sp>
        <p:nvSpPr>
          <p:cNvPr id="8" name="CuadroTexto 60">
            <a:extLst>
              <a:ext uri="{FF2B5EF4-FFF2-40B4-BE49-F238E27FC236}">
                <a16:creationId xmlns:a16="http://schemas.microsoft.com/office/drawing/2014/main" id="{021C8700-07DA-4862-9F8C-BC72DE55A65E}"/>
              </a:ext>
            </a:extLst>
          </p:cNvPr>
          <p:cNvSpPr txBox="1"/>
          <p:nvPr/>
        </p:nvSpPr>
        <p:spPr>
          <a:xfrm>
            <a:off x="516637" y="216638"/>
            <a:ext cx="66479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ea typeface="Lato Heavy" charset="0"/>
                <a:cs typeface="Lato Heavy" charset="0"/>
              </a:rPr>
              <a:t>Our Open-Source Philosophy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0DE329-5D16-4E6C-A5F2-7BFD533C945A}"/>
              </a:ext>
            </a:extLst>
          </p:cNvPr>
          <p:cNvSpPr txBox="1"/>
          <p:nvPr/>
        </p:nvSpPr>
        <p:spPr>
          <a:xfrm>
            <a:off x="300413" y="1599031"/>
            <a:ext cx="1109372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i="1" dirty="0">
                <a:solidFill>
                  <a:schemeClr val="accent3"/>
                </a:solidFill>
              </a:rPr>
              <a:t>“Recipients of technology should have access to all its building blocks, such as software code, </a:t>
            </a:r>
            <a:br>
              <a:rPr lang="en-US" i="1" dirty="0">
                <a:solidFill>
                  <a:schemeClr val="accent3"/>
                </a:solidFill>
              </a:rPr>
            </a:br>
            <a:r>
              <a:rPr lang="en-US" i="1" dirty="0">
                <a:solidFill>
                  <a:schemeClr val="accent3"/>
                </a:solidFill>
              </a:rPr>
              <a:t>schematics for electronics and mechanical designs, in order to study it, modify it and redistribute it to others</a:t>
            </a:r>
            <a:r>
              <a:rPr lang="en-US" dirty="0">
                <a:solidFill>
                  <a:schemeClr val="accent3"/>
                </a:solidFill>
              </a:rPr>
              <a:t>” </a:t>
            </a:r>
          </a:p>
        </p:txBody>
      </p:sp>
      <p:pic>
        <p:nvPicPr>
          <p:cNvPr id="11" name="Picture Placeholder 10" descr="A person sitting in front of a computer&#10;&#10;Description automatically generated with medium confidence">
            <a:extLst>
              <a:ext uri="{FF2B5EF4-FFF2-40B4-BE49-F238E27FC236}">
                <a16:creationId xmlns:a16="http://schemas.microsoft.com/office/drawing/2014/main" id="{733FE55D-06BC-4ABF-B628-8141116C038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871" r="6871"/>
          <a:stretch>
            <a:fillRect/>
          </a:stretch>
        </p:blipFill>
        <p:spPr>
          <a:xfrm>
            <a:off x="173862" y="3745751"/>
            <a:ext cx="3476735" cy="233977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AD4053-C1DE-418A-A8C8-F3AF553D0528}"/>
              </a:ext>
            </a:extLst>
          </p:cNvPr>
          <p:cNvSpPr txBox="1"/>
          <p:nvPr/>
        </p:nvSpPr>
        <p:spPr>
          <a:xfrm>
            <a:off x="303781" y="2360386"/>
            <a:ext cx="850005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/>
              <a:t>CERN Tradition of developing software and placing it in the public domain</a:t>
            </a:r>
          </a:p>
          <a:p>
            <a:endParaRPr lang="en-US" dirty="0"/>
          </a:p>
        </p:txBody>
      </p:sp>
      <p:pic>
        <p:nvPicPr>
          <p:cNvPr id="13" name="Picture Placeholder 13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C0400EB3-ACF8-4122-AFDD-CAEA7261AE9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970" r="3970"/>
          <a:stretch>
            <a:fillRect/>
          </a:stretch>
        </p:blipFill>
        <p:spPr>
          <a:xfrm>
            <a:off x="8501321" y="3705740"/>
            <a:ext cx="3516817" cy="2366744"/>
          </a:xfrm>
          <a:prstGeom prst="rect">
            <a:avLst/>
          </a:prstGeom>
        </p:spPr>
      </p:pic>
      <p:pic>
        <p:nvPicPr>
          <p:cNvPr id="14" name="Picture Placeholder 30" descr="Graphical user interface&#10;&#10;Description automatically generated">
            <a:extLst>
              <a:ext uri="{FF2B5EF4-FFF2-40B4-BE49-F238E27FC236}">
                <a16:creationId xmlns:a16="http://schemas.microsoft.com/office/drawing/2014/main" id="{DCA4A462-B6CA-49CC-8786-CB5DBEFD773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4121" b="4121"/>
          <a:stretch>
            <a:fillRect/>
          </a:stretch>
        </p:blipFill>
        <p:spPr>
          <a:xfrm>
            <a:off x="4268785" y="3705740"/>
            <a:ext cx="3516817" cy="236674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B471152-E3D6-40C5-8421-C2E7F4161E1E}"/>
              </a:ext>
            </a:extLst>
          </p:cNvPr>
          <p:cNvSpPr txBox="1"/>
          <p:nvPr/>
        </p:nvSpPr>
        <p:spPr>
          <a:xfrm>
            <a:off x="8400714" y="2930213"/>
            <a:ext cx="330612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>
                <a:solidFill>
                  <a:schemeClr val="tx2"/>
                </a:solidFill>
              </a:rPr>
              <a:t>Indico is an open-source online conferencing tool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7320A5B-3809-4E7F-8CBD-578271AB559B}"/>
              </a:ext>
            </a:extLst>
          </p:cNvPr>
          <p:cNvSpPr txBox="1"/>
          <p:nvPr/>
        </p:nvSpPr>
        <p:spPr>
          <a:xfrm>
            <a:off x="173862" y="2902454"/>
            <a:ext cx="330329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>
                <a:solidFill>
                  <a:schemeClr val="tx2"/>
                </a:solidFill>
              </a:rPr>
              <a:t>The www was created by Tim Berners-Lee at CERN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6BE67E9-1157-461F-9B58-8E2C39042D5F}"/>
              </a:ext>
            </a:extLst>
          </p:cNvPr>
          <p:cNvSpPr txBox="1"/>
          <p:nvPr/>
        </p:nvSpPr>
        <p:spPr>
          <a:xfrm>
            <a:off x="4195872" y="2902454"/>
            <a:ext cx="310468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 err="1">
                <a:solidFill>
                  <a:schemeClr val="tx2"/>
                </a:solidFill>
              </a:rPr>
              <a:t>Invenio</a:t>
            </a:r>
            <a:r>
              <a:rPr lang="en-US" dirty="0">
                <a:solidFill>
                  <a:schemeClr val="tx2"/>
                </a:solidFill>
              </a:rPr>
              <a:t> is an open-source digital repository package</a:t>
            </a:r>
          </a:p>
        </p:txBody>
      </p:sp>
      <p:sp>
        <p:nvSpPr>
          <p:cNvPr id="23" name="Slide Number Placeholder 5">
            <a:extLst>
              <a:ext uri="{FF2B5EF4-FFF2-40B4-BE49-F238E27FC236}">
                <a16:creationId xmlns:a16="http://schemas.microsoft.com/office/drawing/2014/main" id="{86DCCAF5-749B-764C-91FE-AC856C6D6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3DA957B0-E3D6-27A5-8B23-E518205AD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Open Science at CERN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AD5DD7AC-D3C3-7141-1A4C-798B8C05D4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r>
              <a:rPr lang="en-US" dirty="0"/>
              <a:t>14.06.2023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F2E5C0B-224A-9E65-0214-099E3BB2B8F7}"/>
              </a:ext>
            </a:extLst>
          </p:cNvPr>
          <p:cNvSpPr/>
          <p:nvPr/>
        </p:nvSpPr>
        <p:spPr>
          <a:xfrm>
            <a:off x="407989" y="373593"/>
            <a:ext cx="108648" cy="94157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5233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068" y="367491"/>
            <a:ext cx="6127283" cy="2914619"/>
          </a:xfrm>
        </p:spPr>
        <p:txBody>
          <a:bodyPr/>
          <a:lstStyle/>
          <a:p>
            <a:pPr algn="ctr"/>
            <a:r>
              <a:rPr lang="en-US" sz="3200"/>
              <a:t>“…and the results of its experimental and theoretical work shall be published or otherwise made generally available”</a:t>
            </a:r>
            <a:br>
              <a:rPr lang="en-US" sz="2400"/>
            </a:br>
            <a:r>
              <a:rPr lang="en-US" sz="2000"/>
              <a:t>CERN Founding Convention (1953)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1C9E4F0-839D-F6BB-0D2A-1B26A4211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14.06.2023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F5E3F72-B643-ECA4-BA58-2BF77C845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Alexander Kohls | Open Science at CERN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1369D3-2AC0-854C-9FDF-496135AE0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0" name="Picture Placeholder 9" descr="Text, letter&#10;&#10;Description automatically generated">
            <a:extLst>
              <a:ext uri="{FF2B5EF4-FFF2-40B4-BE49-F238E27FC236}">
                <a16:creationId xmlns:a16="http://schemas.microsoft.com/office/drawing/2014/main" id="{2BB17005-6D4A-6246-8C5A-8EF210E3E0F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9068" y="3282110"/>
            <a:ext cx="6134615" cy="2567361"/>
          </a:xfr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4053B78-707C-ED4A-A375-496CF74868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8794" y="136525"/>
            <a:ext cx="6173206" cy="617320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2247388-5200-794A-9E38-F296AD669C69}"/>
              </a:ext>
            </a:extLst>
          </p:cNvPr>
          <p:cNvSpPr txBox="1"/>
          <p:nvPr/>
        </p:nvSpPr>
        <p:spPr>
          <a:xfrm>
            <a:off x="9409965" y="6031498"/>
            <a:ext cx="2374048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100"/>
              <a:t>Illustration by Stephanie van de </a:t>
            </a:r>
            <a:r>
              <a:rPr lang="en-US" sz="1100" err="1"/>
              <a:t>Sandt</a:t>
            </a:r>
            <a:endParaRPr lang="en-US" sz="1100"/>
          </a:p>
        </p:txBody>
      </p:sp>
    </p:spTree>
    <p:extLst>
      <p:ext uri="{BB962C8B-B14F-4D97-AF65-F5344CB8AC3E}">
        <p14:creationId xmlns:p14="http://schemas.microsoft.com/office/powerpoint/2010/main" val="485011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B66FE5B7-0627-8745-B3C3-4B1D7EFE4D15}"/>
              </a:ext>
            </a:extLst>
          </p:cNvPr>
          <p:cNvGraphicFramePr/>
          <p:nvPr/>
        </p:nvGraphicFramePr>
        <p:xfrm>
          <a:off x="10405701" y="10637"/>
          <a:ext cx="1704257" cy="197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Oval 8">
            <a:extLst>
              <a:ext uri="{FF2B5EF4-FFF2-40B4-BE49-F238E27FC236}">
                <a16:creationId xmlns:a16="http://schemas.microsoft.com/office/drawing/2014/main" id="{2701419F-BC08-B043-8408-A4808BE282D3}"/>
              </a:ext>
            </a:extLst>
          </p:cNvPr>
          <p:cNvSpPr/>
          <p:nvPr/>
        </p:nvSpPr>
        <p:spPr>
          <a:xfrm>
            <a:off x="10942943" y="696015"/>
            <a:ext cx="636753" cy="624037"/>
          </a:xfrm>
          <a:prstGeom prst="ellipse">
            <a:avLst/>
          </a:prstGeom>
          <a:solidFill>
            <a:srgbClr val="69CD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AutoShape 2" descr="Zenodo">
            <a:extLst>
              <a:ext uri="{FF2B5EF4-FFF2-40B4-BE49-F238E27FC236}">
                <a16:creationId xmlns:a16="http://schemas.microsoft.com/office/drawing/2014/main" id="{2F9E2297-8610-4D01-BAAC-05FD98A7D22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369109" y="3789486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8031FC7E-5757-4E7A-80C7-35B81615CF61}"/>
              </a:ext>
            </a:extLst>
          </p:cNvPr>
          <p:cNvSpPr/>
          <p:nvPr/>
        </p:nvSpPr>
        <p:spPr>
          <a:xfrm>
            <a:off x="10786218" y="880526"/>
            <a:ext cx="957317" cy="26161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GB" sz="1050" b="1" dirty="0">
                <a:solidFill>
                  <a:schemeClr val="bg1"/>
                </a:solidFill>
              </a:rPr>
              <a:t>Hardware</a:t>
            </a:r>
            <a:endParaRPr lang="en-GB" sz="1200" b="1" dirty="0">
              <a:solidFill>
                <a:schemeClr val="bg1"/>
              </a:solidFill>
              <a:cs typeface="Arial"/>
            </a:endParaRPr>
          </a:p>
        </p:txBody>
      </p:sp>
      <p:sp>
        <p:nvSpPr>
          <p:cNvPr id="13" name="Rectángulo 38">
            <a:extLst>
              <a:ext uri="{FF2B5EF4-FFF2-40B4-BE49-F238E27FC236}">
                <a16:creationId xmlns:a16="http://schemas.microsoft.com/office/drawing/2014/main" id="{3E6B39C7-019E-7F4B-B8FC-965130C75F03}"/>
              </a:ext>
            </a:extLst>
          </p:cNvPr>
          <p:cNvSpPr/>
          <p:nvPr/>
        </p:nvSpPr>
        <p:spPr>
          <a:xfrm>
            <a:off x="498173" y="247642"/>
            <a:ext cx="101102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600" b="1" dirty="0">
                <a:solidFill>
                  <a:srgbClr val="0033A0"/>
                </a:solidFill>
              </a:rPr>
              <a:t>Open Hardware</a:t>
            </a:r>
            <a:endParaRPr lang="en-GB" sz="3600" b="1" dirty="0">
              <a:solidFill>
                <a:srgbClr val="0033A0"/>
              </a:solidFill>
            </a:endParaRPr>
          </a:p>
        </p:txBody>
      </p:sp>
      <p:sp>
        <p:nvSpPr>
          <p:cNvPr id="15" name="TextBox 26">
            <a:extLst>
              <a:ext uri="{FF2B5EF4-FFF2-40B4-BE49-F238E27FC236}">
                <a16:creationId xmlns:a16="http://schemas.microsoft.com/office/drawing/2014/main" id="{3B41083D-D25E-A949-A637-845E7D7DFEE1}"/>
              </a:ext>
            </a:extLst>
          </p:cNvPr>
          <p:cNvSpPr txBox="1"/>
          <p:nvPr/>
        </p:nvSpPr>
        <p:spPr>
          <a:xfrm>
            <a:off x="698668" y="1297236"/>
            <a:ext cx="10110259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>
                <a:solidFill>
                  <a:schemeClr val="accent1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Developed the Open Hardware Repository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Created the CERN Open Hardware </a:t>
            </a:r>
            <a:r>
              <a:rPr lang="en-US" dirty="0" err="1"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Licence</a:t>
            </a:r>
            <a:r>
              <a:rPr lang="en-US" dirty="0"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 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sz="1600" dirty="0"/>
              <a:t>Anyone should be able to see the source – the design documentation in the case of hardware – study it, modify it and share it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sz="1600" dirty="0"/>
              <a:t>Source’ includes schematic diagrams, designs, circuit or circuit-board layouts, mechanical drawings, flow charts and descriptive texts, as well as other explanatory material.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dirty="0">
              <a:solidFill>
                <a:schemeClr val="accent5"/>
              </a:solidFill>
              <a:latin typeface="Arial" panose="020B0604020202020204" pitchFamily="34" charset="0"/>
              <a:ea typeface="Lato" panose="020F0502020204030203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endParaRPr lang="en-US" dirty="0">
              <a:solidFill>
                <a:schemeClr val="accent5"/>
              </a:solidFill>
              <a:latin typeface="Arial" panose="020B0604020202020204" pitchFamily="34" charset="0"/>
              <a:ea typeface="Lato" panose="020F0502020204030203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endParaRPr lang="en-US" dirty="0">
              <a:solidFill>
                <a:schemeClr val="accent1"/>
              </a:solidFill>
              <a:latin typeface="Arial" panose="020B0604020202020204" pitchFamily="34" charset="0"/>
              <a:ea typeface="Lato" panose="020F0502020204030203" pitchFamily="34" charset="0"/>
              <a:cs typeface="Arial" panose="020B0604020202020204" pitchFamily="34" charset="0"/>
            </a:endParaRPr>
          </a:p>
        </p:txBody>
      </p:sp>
      <p:sp>
        <p:nvSpPr>
          <p:cNvPr id="33" name="AutoShape 2" descr="Zenodo">
            <a:extLst>
              <a:ext uri="{FF2B5EF4-FFF2-40B4-BE49-F238E27FC236}">
                <a16:creationId xmlns:a16="http://schemas.microsoft.com/office/drawing/2014/main" id="{46D5F1CE-197D-FD44-B1D3-B370DE1F649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782438" y="3787981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42" name="Picture Placeholder 15" descr="A silicon mask produced using 3D printed moulds designed and made at CERN (Image: CERN)&#10;&#10;">
            <a:extLst>
              <a:ext uri="{FF2B5EF4-FFF2-40B4-BE49-F238E27FC236}">
                <a16:creationId xmlns:a16="http://schemas.microsoft.com/office/drawing/2014/main" id="{506D03E7-42F9-2C47-9D71-1BE46240D89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5178" b="5178"/>
          <a:stretch>
            <a:fillRect/>
          </a:stretch>
        </p:blipFill>
        <p:spPr>
          <a:xfrm>
            <a:off x="6949750" y="3259037"/>
            <a:ext cx="4315126" cy="290398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77C78F7-298A-2243-BB7F-9D0F0BD43C31}"/>
              </a:ext>
            </a:extLst>
          </p:cNvPr>
          <p:cNvSpPr txBox="1"/>
          <p:nvPr/>
        </p:nvSpPr>
        <p:spPr>
          <a:xfrm>
            <a:off x="6949750" y="3092844"/>
            <a:ext cx="432490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  <a:latin typeface="sourcesans-regular"/>
              </a:rPr>
              <a:t>A silicon mask produced using 3D printed molds designed and made at CERN (Image: CERN)</a:t>
            </a:r>
            <a:endParaRPr lang="en-US" sz="900" dirty="0">
              <a:solidFill>
                <a:schemeClr val="tx2"/>
              </a:solidFill>
            </a:endParaRPr>
          </a:p>
          <a:p>
            <a:pPr algn="l"/>
            <a:endParaRPr lang="en-GB" sz="900" dirty="0">
              <a:solidFill>
                <a:schemeClr val="tx2"/>
              </a:solidFill>
            </a:endParaRPr>
          </a:p>
        </p:txBody>
      </p:sp>
      <p:pic>
        <p:nvPicPr>
          <p:cNvPr id="4" name="Picture 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664A56D2-F9CF-7649-AE87-611305FA3B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4392" y="3310007"/>
            <a:ext cx="5647447" cy="286365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876FB94-C970-294E-ADB6-AE59D80B4893}"/>
              </a:ext>
            </a:extLst>
          </p:cNvPr>
          <p:cNvSpPr/>
          <p:nvPr/>
        </p:nvSpPr>
        <p:spPr>
          <a:xfrm>
            <a:off x="448465" y="3051070"/>
            <a:ext cx="93647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err="1">
                <a:solidFill>
                  <a:schemeClr val="tx2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OHWR.org</a:t>
            </a:r>
            <a:endParaRPr lang="en-US" sz="1200" dirty="0">
              <a:solidFill>
                <a:schemeClr val="tx2"/>
              </a:solidFill>
              <a:latin typeface="Arial" panose="020B0604020202020204" pitchFamily="34" charset="0"/>
              <a:ea typeface="Lato" panose="020F0502020204030203" pitchFamily="34" charset="0"/>
              <a:cs typeface="Arial" panose="020B0604020202020204" pitchFamily="34" charset="0"/>
            </a:endParaRPr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EF8AD738-763E-4040-86BD-EF5CFE4A0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C561B2B4-E016-1C8A-C734-97092DBA5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Open Science at CERN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3BBC2382-A056-18A9-C1EA-6289D67D78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r>
              <a:rPr lang="en-US" dirty="0"/>
              <a:t>14.06.2023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189F94-FECB-C576-D0A3-E1F8D0599EF2}"/>
              </a:ext>
            </a:extLst>
          </p:cNvPr>
          <p:cNvSpPr/>
          <p:nvPr/>
        </p:nvSpPr>
        <p:spPr>
          <a:xfrm>
            <a:off x="407989" y="373593"/>
            <a:ext cx="108648" cy="94157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01083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DBC6BAD8-94E4-2BE7-A65E-A8E4C2A28181}"/>
              </a:ext>
            </a:extLst>
          </p:cNvPr>
          <p:cNvSpPr/>
          <p:nvPr/>
        </p:nvSpPr>
        <p:spPr>
          <a:xfrm>
            <a:off x="469899" y="1225689"/>
            <a:ext cx="1765301" cy="104761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3B4A33B-C4A6-DA9B-06A5-F3BD7E08455D}"/>
              </a:ext>
            </a:extLst>
          </p:cNvPr>
          <p:cNvSpPr/>
          <p:nvPr/>
        </p:nvSpPr>
        <p:spPr>
          <a:xfrm>
            <a:off x="469898" y="2607261"/>
            <a:ext cx="1765301" cy="70743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488F1A0-98FF-B908-16D9-B0ED6DFDC222}"/>
              </a:ext>
            </a:extLst>
          </p:cNvPr>
          <p:cNvSpPr/>
          <p:nvPr/>
        </p:nvSpPr>
        <p:spPr>
          <a:xfrm>
            <a:off x="469898" y="4937572"/>
            <a:ext cx="1765301" cy="70743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F42267B-CA3E-C3CA-322E-BD6C2512B0EC}"/>
              </a:ext>
            </a:extLst>
          </p:cNvPr>
          <p:cNvSpPr/>
          <p:nvPr/>
        </p:nvSpPr>
        <p:spPr>
          <a:xfrm>
            <a:off x="469898" y="3589443"/>
            <a:ext cx="1765301" cy="10476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12259"/>
            <a:ext cx="11376025" cy="1065742"/>
          </a:xfrm>
        </p:spPr>
        <p:txBody>
          <a:bodyPr/>
          <a:lstStyle/>
          <a:p>
            <a:r>
              <a:rPr lang="en-US" dirty="0"/>
              <a:t>Open Source at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8" name="Terminator 7">
            <a:extLst>
              <a:ext uri="{FF2B5EF4-FFF2-40B4-BE49-F238E27FC236}">
                <a16:creationId xmlns:a16="http://schemas.microsoft.com/office/drawing/2014/main" id="{42835939-10AC-073F-9CC7-A62193E4245A}"/>
              </a:ext>
            </a:extLst>
          </p:cNvPr>
          <p:cNvSpPr/>
          <p:nvPr/>
        </p:nvSpPr>
        <p:spPr>
          <a:xfrm>
            <a:off x="10782693" y="69943"/>
            <a:ext cx="1330960" cy="484632"/>
          </a:xfrm>
          <a:prstGeom prst="flowChartTerminator">
            <a:avLst/>
          </a:prstGeom>
          <a:solidFill>
            <a:srgbClr val="00A2E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OSPO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0AD645-EA00-9E88-EDF2-95E890950303}"/>
              </a:ext>
            </a:extLst>
          </p:cNvPr>
          <p:cNvSpPr txBox="1"/>
          <p:nvPr/>
        </p:nvSpPr>
        <p:spPr>
          <a:xfrm>
            <a:off x="407987" y="1225689"/>
            <a:ext cx="11705666" cy="44935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tabLst>
                <a:tab pos="1905000" algn="l"/>
              </a:tabLst>
            </a:pPr>
            <a:r>
              <a:rPr lang="en-GB" sz="2200" i="0" u="none" strike="noStrike" dirty="0">
                <a:solidFill>
                  <a:schemeClr val="bg1"/>
                </a:solidFill>
                <a:effectLst/>
                <a:latin typeface="Helvetica" pitchFamily="2" charset="0"/>
              </a:rPr>
              <a:t> Producer</a:t>
            </a:r>
            <a:r>
              <a:rPr lang="en-GB" sz="22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	CERN regularly</a:t>
            </a:r>
            <a:r>
              <a:rPr lang="en-GB" sz="2200" dirty="0">
                <a:solidFill>
                  <a:srgbClr val="000000"/>
                </a:solidFill>
                <a:latin typeface="Helvetica" pitchFamily="2" charset="0"/>
              </a:rPr>
              <a:t> creates or updates numerous open-source products, such </a:t>
            </a:r>
            <a:br>
              <a:rPr lang="en-GB" sz="2200" dirty="0">
                <a:solidFill>
                  <a:srgbClr val="000000"/>
                </a:solidFill>
                <a:latin typeface="Helvetica" pitchFamily="2" charset="0"/>
              </a:rPr>
            </a:br>
            <a:r>
              <a:rPr lang="en-GB" sz="2200" dirty="0">
                <a:solidFill>
                  <a:srgbClr val="000000"/>
                </a:solidFill>
                <a:latin typeface="Helvetica" pitchFamily="2" charset="0"/>
              </a:rPr>
              <a:t>	as analysis or experiment software (e.g. root), general software projects </a:t>
            </a:r>
            <a:br>
              <a:rPr lang="en-GB" sz="2200" dirty="0">
                <a:solidFill>
                  <a:srgbClr val="000000"/>
                </a:solidFill>
                <a:latin typeface="Helvetica" pitchFamily="2" charset="0"/>
              </a:rPr>
            </a:br>
            <a:r>
              <a:rPr lang="en-GB" sz="2200" dirty="0">
                <a:solidFill>
                  <a:srgbClr val="000000"/>
                </a:solidFill>
                <a:latin typeface="Helvetica" pitchFamily="2" charset="0"/>
              </a:rPr>
              <a:t>	(e.g. Indico) or hardware design (e.g. 3D-printed face mask)</a:t>
            </a:r>
            <a:endParaRPr lang="en-GB" sz="2200" b="0" i="0" u="none" strike="noStrike" dirty="0">
              <a:solidFill>
                <a:srgbClr val="000000"/>
              </a:solidFill>
              <a:effectLst/>
              <a:latin typeface="Helvetica" pitchFamily="2" charset="0"/>
            </a:endParaRPr>
          </a:p>
          <a:p>
            <a:pPr algn="l">
              <a:tabLst>
                <a:tab pos="1905000" algn="l"/>
              </a:tabLst>
            </a:pPr>
            <a:endParaRPr lang="en-GB" sz="2200" dirty="0">
              <a:solidFill>
                <a:srgbClr val="000000"/>
              </a:solidFill>
              <a:latin typeface="Helvetica" pitchFamily="2" charset="0"/>
            </a:endParaRPr>
          </a:p>
          <a:p>
            <a:pPr algn="l">
              <a:tabLst>
                <a:tab pos="1905000" algn="l"/>
              </a:tabLst>
            </a:pPr>
            <a:r>
              <a:rPr lang="en-GB" sz="2200" i="0" u="none" strike="noStrike" dirty="0">
                <a:solidFill>
                  <a:schemeClr val="bg1"/>
                </a:solidFill>
                <a:effectLst/>
                <a:latin typeface="Helvetica" pitchFamily="2" charset="0"/>
              </a:rPr>
              <a:t> Contributor </a:t>
            </a:r>
            <a:r>
              <a:rPr lang="en-GB" sz="22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	CERN extensively contributes to a wide range of worldwide open-source </a:t>
            </a:r>
            <a:br>
              <a:rPr lang="en-GB" sz="22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</a:br>
            <a:r>
              <a:rPr lang="en-GB" sz="22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	initiatives </a:t>
            </a:r>
          </a:p>
          <a:p>
            <a:pPr algn="l">
              <a:tabLst>
                <a:tab pos="1905000" algn="l"/>
              </a:tabLst>
            </a:pPr>
            <a:endParaRPr lang="en-GB" sz="2200" b="0" i="0" u="none" strike="noStrike" dirty="0">
              <a:solidFill>
                <a:srgbClr val="000000"/>
              </a:solidFill>
              <a:effectLst/>
              <a:latin typeface="Helvetica" pitchFamily="2" charset="0"/>
            </a:endParaRPr>
          </a:p>
          <a:p>
            <a:pPr>
              <a:tabLst>
                <a:tab pos="1905000" algn="l"/>
              </a:tabLst>
            </a:pPr>
            <a:r>
              <a:rPr lang="en-GB" sz="2200" i="0" u="none" strike="noStrike" dirty="0">
                <a:solidFill>
                  <a:schemeClr val="bg1"/>
                </a:solidFill>
                <a:effectLst/>
                <a:latin typeface="Helvetica" pitchFamily="2" charset="0"/>
              </a:rPr>
              <a:t> Consumer</a:t>
            </a:r>
            <a:r>
              <a:rPr lang="en-GB" sz="22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	</a:t>
            </a:r>
            <a:r>
              <a:rPr lang="en-GB" sz="2200" dirty="0">
                <a:solidFill>
                  <a:srgbClr val="000000"/>
                </a:solidFill>
                <a:latin typeface="Helvetica" pitchFamily="2" charset="0"/>
              </a:rPr>
              <a:t>More than </a:t>
            </a:r>
            <a:r>
              <a:rPr lang="en-GB" sz="22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70% of open-source software used at CERN is based on</a:t>
            </a:r>
            <a:br>
              <a:rPr lang="en-GB" sz="22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</a:br>
            <a:r>
              <a:rPr lang="en-GB" sz="22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	external projects*; most CERN services rely on components such as </a:t>
            </a:r>
            <a:br>
              <a:rPr lang="en-GB" sz="22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</a:br>
            <a:r>
              <a:rPr lang="en-GB" sz="22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	Python, Kubernetes and the Linux Kernel</a:t>
            </a:r>
          </a:p>
          <a:p>
            <a:pPr algn="l">
              <a:tabLst>
                <a:tab pos="1905000" algn="l"/>
              </a:tabLst>
            </a:pPr>
            <a:endParaRPr lang="en-GB" sz="2200" b="0" i="0" u="none" strike="noStrike" dirty="0">
              <a:solidFill>
                <a:srgbClr val="000000"/>
              </a:solidFill>
              <a:effectLst/>
              <a:latin typeface="Helvetica" pitchFamily="2" charset="0"/>
            </a:endParaRPr>
          </a:p>
          <a:p>
            <a:pPr algn="l">
              <a:tabLst>
                <a:tab pos="1905000" algn="l"/>
              </a:tabLst>
            </a:pPr>
            <a:r>
              <a:rPr lang="en-GB" sz="2200" i="0" u="none" strike="noStrike" dirty="0">
                <a:solidFill>
                  <a:schemeClr val="bg1"/>
                </a:solidFill>
                <a:effectLst/>
                <a:latin typeface="Helvetica" pitchFamily="2" charset="0"/>
              </a:rPr>
              <a:t> Governance</a:t>
            </a:r>
            <a:r>
              <a:rPr lang="en-GB" sz="22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	Creation of the CERN Open Hardware licenses, CERN being member of</a:t>
            </a:r>
            <a:br>
              <a:rPr lang="en-GB" sz="22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</a:br>
            <a:r>
              <a:rPr lang="en-GB" sz="22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</a:t>
            </a:r>
            <a:r>
              <a:rPr lang="en-GB" sz="2200" i="0" u="none" strike="noStrike" dirty="0">
                <a:solidFill>
                  <a:schemeClr val="bg1"/>
                </a:solidFill>
                <a:effectLst/>
                <a:latin typeface="Helvetica" pitchFamily="2" charset="0"/>
              </a:rPr>
              <a:t>driver</a:t>
            </a:r>
            <a:r>
              <a:rPr lang="en-GB" sz="22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	major infrastructure projects governing bodies (e.g. </a:t>
            </a:r>
            <a:r>
              <a:rPr lang="en-GB" sz="2200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Ceph</a:t>
            </a:r>
            <a:r>
              <a:rPr lang="en-GB" sz="22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foundation)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15F4C0D-0E90-780B-5DEE-326A5B0437A9}"/>
              </a:ext>
            </a:extLst>
          </p:cNvPr>
          <p:cNvSpPr txBox="1"/>
          <p:nvPr/>
        </p:nvSpPr>
        <p:spPr>
          <a:xfrm>
            <a:off x="469899" y="6007944"/>
            <a:ext cx="609600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* See IT 2022 repor</a:t>
            </a:r>
            <a:r>
              <a:rPr lang="en-GB" sz="1050" dirty="0">
                <a:solidFill>
                  <a:srgbClr val="000000"/>
                </a:solidFill>
                <a:latin typeface="Helvetica" pitchFamily="2" charset="0"/>
              </a:rPr>
              <a:t>t:</a:t>
            </a: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 </a:t>
            </a: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Helvetica" pitchFamily="2" charset="0"/>
                <a:hlinkClick r:id="rId3"/>
              </a:rPr>
              <a:t>https://codimd.web.cern.ch/tbVJZyW7SVC1hsggmrAu6A</a:t>
            </a:r>
            <a:endParaRPr lang="en-CH" sz="1050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6511BE2-4D5D-B621-3D06-E40AE46E9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Open Science at CERN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D70E422-F7EB-6C25-FEC4-9284959443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r>
              <a:rPr lang="en-US" dirty="0"/>
              <a:t>14.06.2023</a:t>
            </a:r>
          </a:p>
        </p:txBody>
      </p:sp>
    </p:spTree>
    <p:extLst>
      <p:ext uri="{BB962C8B-B14F-4D97-AF65-F5344CB8AC3E}">
        <p14:creationId xmlns:p14="http://schemas.microsoft.com/office/powerpoint/2010/main" val="3089613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12259"/>
            <a:ext cx="11376025" cy="1065742"/>
          </a:xfrm>
        </p:spPr>
        <p:txBody>
          <a:bodyPr/>
          <a:lstStyle/>
          <a:p>
            <a:r>
              <a:rPr lang="en-US" dirty="0"/>
              <a:t>The OSPO Mandate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8" name="Terminator 7">
            <a:extLst>
              <a:ext uri="{FF2B5EF4-FFF2-40B4-BE49-F238E27FC236}">
                <a16:creationId xmlns:a16="http://schemas.microsoft.com/office/drawing/2014/main" id="{42835939-10AC-073F-9CC7-A62193E4245A}"/>
              </a:ext>
            </a:extLst>
          </p:cNvPr>
          <p:cNvSpPr/>
          <p:nvPr/>
        </p:nvSpPr>
        <p:spPr>
          <a:xfrm>
            <a:off x="10782693" y="69943"/>
            <a:ext cx="1330960" cy="484632"/>
          </a:xfrm>
          <a:prstGeom prst="flowChartTerminator">
            <a:avLst/>
          </a:prstGeom>
          <a:solidFill>
            <a:srgbClr val="00A2E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OSPO</a:t>
            </a: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C6D97C4C-01C1-ABE3-9E9A-FEC3F69596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0555" y="1176805"/>
            <a:ext cx="9485313" cy="4608512"/>
          </a:xfrm>
        </p:spPr>
        <p:txBody>
          <a:bodyPr/>
          <a:lstStyle/>
          <a:p>
            <a:pPr algn="just">
              <a:lnSpc>
                <a:spcPct val="115000"/>
              </a:lnSpc>
              <a:buFont typeface="Wingdings" pitchFamily="2" charset="2"/>
              <a:buChar char="§"/>
            </a:pPr>
            <a:r>
              <a:rPr lang="en-GB" sz="2200" dirty="0">
                <a:solidFill>
                  <a:schemeClr val="accent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Drive Open Source practices:</a:t>
            </a:r>
          </a:p>
          <a:p>
            <a:pPr lvl="1" algn="just">
              <a:lnSpc>
                <a:spcPct val="115000"/>
              </a:lnSpc>
              <a:buFont typeface="Wingdings" pitchFamily="2" charset="2"/>
              <a:buChar char="§"/>
            </a:pPr>
            <a:r>
              <a:rPr lang="en-GB" sz="19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P</a:t>
            </a:r>
            <a:r>
              <a:rPr lang="en-GB" sz="1900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romote</a:t>
            </a:r>
            <a:r>
              <a:rPr lang="en-GB" sz="1900" b="0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GB" sz="1900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CERN as a contributor</a:t>
            </a:r>
            <a:r>
              <a:rPr lang="en-GB" sz="1900" b="0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</a:p>
          <a:p>
            <a:pPr lvl="1" algn="just">
              <a:lnSpc>
                <a:spcPct val="115000"/>
              </a:lnSpc>
              <a:buFont typeface="Wingdings" pitchFamily="2" charset="2"/>
              <a:buChar char="§"/>
            </a:pPr>
            <a:r>
              <a:rPr lang="en-GB" sz="19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n-GB" sz="1900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ssert CERN as</a:t>
            </a:r>
            <a:r>
              <a:rPr lang="en-GB" sz="1900" b="0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a </a:t>
            </a:r>
            <a:r>
              <a:rPr lang="en-GB" sz="1900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user</a:t>
            </a:r>
          </a:p>
          <a:p>
            <a:pPr lvl="1" algn="just">
              <a:lnSpc>
                <a:spcPct val="115000"/>
              </a:lnSpc>
              <a:buFont typeface="Wingdings" pitchFamily="2" charset="2"/>
              <a:buChar char="§"/>
            </a:pPr>
            <a:r>
              <a:rPr lang="en-GB" sz="1900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Enable Open Source due diligence</a:t>
            </a:r>
            <a:endParaRPr lang="en-CH" sz="1900" b="0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algn="just">
              <a:lnSpc>
                <a:spcPct val="115000"/>
              </a:lnSpc>
              <a:buFont typeface="Wingdings" pitchFamily="2" charset="2"/>
              <a:buChar char="§"/>
            </a:pPr>
            <a:r>
              <a:rPr lang="en-GB" sz="2200" dirty="0">
                <a:solidFill>
                  <a:schemeClr val="accent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Provide support for the</a:t>
            </a:r>
            <a:r>
              <a:rPr lang="en-GB" sz="2200" b="0" dirty="0">
                <a:solidFill>
                  <a:schemeClr val="accent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GB" sz="2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entire CERN </a:t>
            </a:r>
            <a:r>
              <a:rPr lang="en-GB" sz="2200" dirty="0">
                <a:solidFill>
                  <a:schemeClr val="accent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community</a:t>
            </a:r>
            <a:endParaRPr lang="en-GB" sz="2200" b="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algn="just">
              <a:lnSpc>
                <a:spcPct val="115000"/>
              </a:lnSpc>
              <a:buFont typeface="Wingdings" pitchFamily="2" charset="2"/>
              <a:buChar char="§"/>
            </a:pPr>
            <a:r>
              <a:rPr lang="en-GB" sz="2200" dirty="0">
                <a:solidFill>
                  <a:schemeClr val="accent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Be an entry point to CERN’s expertise</a:t>
            </a:r>
            <a:r>
              <a:rPr lang="en-GB" sz="2200" b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n-GB" sz="2200" dirty="0">
              <a:solidFill>
                <a:schemeClr val="tx1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algn="just">
              <a:lnSpc>
                <a:spcPct val="115000"/>
              </a:lnSpc>
              <a:buFont typeface="Wingdings" pitchFamily="2" charset="2"/>
              <a:buChar char="§"/>
            </a:pPr>
            <a:r>
              <a:rPr lang="en-GB" sz="2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Organise</a:t>
            </a:r>
            <a:r>
              <a:rPr lang="en-GB" sz="2200" b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GB" sz="2200" dirty="0">
                <a:solidFill>
                  <a:schemeClr val="accent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events, communication, support and training</a:t>
            </a:r>
            <a:r>
              <a:rPr lang="en-GB" sz="2200" b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n-CH" sz="2200" b="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algn="just">
              <a:lnSpc>
                <a:spcPct val="115000"/>
              </a:lnSpc>
              <a:buFont typeface="Wingdings" pitchFamily="2" charset="2"/>
              <a:buChar char="§"/>
            </a:pPr>
            <a:r>
              <a:rPr lang="en-GB" sz="2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Act as interface </a:t>
            </a:r>
            <a:r>
              <a:rPr lang="en-GB" sz="2200" dirty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for external partners </a:t>
            </a:r>
            <a:endParaRPr lang="en-GB" sz="2200" dirty="0">
              <a:solidFill>
                <a:schemeClr val="tx1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15A0445-06CA-A38A-EF89-EDB7564F03B1}"/>
              </a:ext>
            </a:extLst>
          </p:cNvPr>
          <p:cNvSpPr/>
          <p:nvPr/>
        </p:nvSpPr>
        <p:spPr>
          <a:xfrm rot="16200000">
            <a:off x="-841938" y="2550553"/>
            <a:ext cx="3814295" cy="914400"/>
          </a:xfrm>
          <a:prstGeom prst="rect">
            <a:avLst/>
          </a:prstGeom>
          <a:solidFill>
            <a:srgbClr val="0033A0">
              <a:alpha val="5882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72000" rIns="144000" bIns="72000" rtlCol="0" anchor="ctr"/>
          <a:lstStyle/>
          <a:p>
            <a:pPr algn="r"/>
            <a:r>
              <a:rPr lang="en-CH" sz="2000" dirty="0"/>
              <a:t>Internally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77D132D-3267-0851-3714-74A68C447E75}"/>
              </a:ext>
            </a:extLst>
          </p:cNvPr>
          <p:cNvSpPr/>
          <p:nvPr/>
        </p:nvSpPr>
        <p:spPr>
          <a:xfrm rot="16200000">
            <a:off x="248601" y="4229731"/>
            <a:ext cx="2033261" cy="914400"/>
          </a:xfrm>
          <a:prstGeom prst="rect">
            <a:avLst/>
          </a:prstGeom>
          <a:solidFill>
            <a:srgbClr val="61C4D3">
              <a:alpha val="58039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72000" rIns="144000" bIns="72000" rtlCol="0" anchor="ctr"/>
          <a:lstStyle/>
          <a:p>
            <a:r>
              <a:rPr lang="en-CH" sz="2000" dirty="0"/>
              <a:t>Externally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82A397D5-06D3-A7C9-C84F-74089F34E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Open Science at CERN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9F810B4-6E03-B257-DC40-6EB8B77393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r>
              <a:rPr lang="en-US" dirty="0"/>
              <a:t>14.06.2023</a:t>
            </a:r>
          </a:p>
        </p:txBody>
      </p:sp>
    </p:spTree>
    <p:extLst>
      <p:ext uri="{BB962C8B-B14F-4D97-AF65-F5344CB8AC3E}">
        <p14:creationId xmlns:p14="http://schemas.microsoft.com/office/powerpoint/2010/main" val="27718207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B66FE5B7-0627-8745-B3C3-4B1D7EFE4D15}"/>
              </a:ext>
            </a:extLst>
          </p:cNvPr>
          <p:cNvGraphicFramePr/>
          <p:nvPr/>
        </p:nvGraphicFramePr>
        <p:xfrm>
          <a:off x="10405718" y="10637"/>
          <a:ext cx="1704257" cy="197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Oval 8">
            <a:extLst>
              <a:ext uri="{FF2B5EF4-FFF2-40B4-BE49-F238E27FC236}">
                <a16:creationId xmlns:a16="http://schemas.microsoft.com/office/drawing/2014/main" id="{2701419F-BC08-B043-8408-A4808BE282D3}"/>
              </a:ext>
            </a:extLst>
          </p:cNvPr>
          <p:cNvSpPr/>
          <p:nvPr/>
        </p:nvSpPr>
        <p:spPr>
          <a:xfrm>
            <a:off x="10942960" y="696015"/>
            <a:ext cx="636753" cy="624037"/>
          </a:xfrm>
          <a:prstGeom prst="ellipse">
            <a:avLst/>
          </a:prstGeom>
          <a:solidFill>
            <a:srgbClr val="69A2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8031FC7E-5757-4E7A-80C7-35B81615CF61}"/>
              </a:ext>
            </a:extLst>
          </p:cNvPr>
          <p:cNvSpPr/>
          <p:nvPr/>
        </p:nvSpPr>
        <p:spPr>
          <a:xfrm>
            <a:off x="10851445" y="844314"/>
            <a:ext cx="820835" cy="30777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Infra.</a:t>
            </a:r>
            <a:endParaRPr lang="en-GB" b="1" dirty="0">
              <a:solidFill>
                <a:schemeClr val="bg1"/>
              </a:solidFill>
              <a:cs typeface="Arial"/>
            </a:endParaRPr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7503A13B-15D5-4E9E-8870-5FF56834FE4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640" t="5210" r="5958" b="5940"/>
          <a:stretch/>
        </p:blipFill>
        <p:spPr>
          <a:xfrm>
            <a:off x="168504" y="2168201"/>
            <a:ext cx="6150281" cy="40053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9D107EF-F7A3-4926-9340-8FFC937B8859}"/>
              </a:ext>
            </a:extLst>
          </p:cNvPr>
          <p:cNvSpPr txBox="1"/>
          <p:nvPr/>
        </p:nvSpPr>
        <p:spPr>
          <a:xfrm>
            <a:off x="516637" y="229618"/>
            <a:ext cx="962046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ea typeface="Lato Heavy" charset="0"/>
                <a:cs typeface="Lato Heavy" charset="0"/>
              </a:rPr>
              <a:t>CERN in-kind contributions to European Open Science Cloud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D5759C2-4824-43BD-8934-6D851BD0FFE8}"/>
              </a:ext>
            </a:extLst>
          </p:cNvPr>
          <p:cNvSpPr txBox="1"/>
          <p:nvPr/>
        </p:nvSpPr>
        <p:spPr>
          <a:xfrm>
            <a:off x="6334998" y="1740635"/>
            <a:ext cx="5113175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1" indent="-2857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 b="1" dirty="0">
                <a:solidFill>
                  <a:srgbClr val="0033A0"/>
                </a:solidFill>
                <a:latin typeface="+mn-lt"/>
              </a:rPr>
              <a:t>Data culture </a:t>
            </a:r>
            <a:r>
              <a:rPr lang="en-US" altLang="en-US" sz="1600" dirty="0">
                <a:solidFill>
                  <a:srgbClr val="0033A0"/>
                </a:solidFill>
                <a:latin typeface="+mn-lt"/>
              </a:rPr>
              <a:t>- promote digital repository certification and data preservation across the research community</a:t>
            </a:r>
          </a:p>
          <a:p>
            <a:pPr marL="285750" lvl="1" indent="-285750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altLang="en-US" sz="1600" dirty="0">
              <a:solidFill>
                <a:srgbClr val="0033A0"/>
              </a:solidFill>
              <a:latin typeface="+mn-lt"/>
            </a:endParaRPr>
          </a:p>
          <a:p>
            <a:pPr marL="285750" lvl="1" indent="-2857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 b="1" dirty="0">
                <a:solidFill>
                  <a:srgbClr val="0033A0"/>
                </a:solidFill>
                <a:latin typeface="+mn-lt"/>
              </a:rPr>
              <a:t>Thematic areas </a:t>
            </a:r>
            <a:r>
              <a:rPr lang="en-US" altLang="en-US" sz="1600" dirty="0">
                <a:solidFill>
                  <a:srgbClr val="0033A0"/>
                </a:solidFill>
                <a:latin typeface="+mn-lt"/>
              </a:rPr>
              <a:t>- implement FAIR data principles in the particle physics domain</a:t>
            </a:r>
          </a:p>
          <a:p>
            <a:pPr marL="285750" lvl="1" indent="-285750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altLang="en-US" sz="1600" dirty="0">
              <a:solidFill>
                <a:srgbClr val="0033A0"/>
              </a:solidFill>
              <a:latin typeface="+mn-lt"/>
            </a:endParaRPr>
          </a:p>
          <a:p>
            <a:pPr marL="285750" lvl="1" indent="-2857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 b="1" dirty="0">
                <a:solidFill>
                  <a:srgbClr val="0033A0"/>
                </a:solidFill>
                <a:latin typeface="+mn-lt"/>
              </a:rPr>
              <a:t>Research data repositories </a:t>
            </a:r>
            <a:r>
              <a:rPr lang="en-US" altLang="en-US" sz="1600" dirty="0">
                <a:solidFill>
                  <a:srgbClr val="0033A0"/>
                </a:solidFill>
                <a:latin typeface="+mn-lt"/>
              </a:rPr>
              <a:t>– continue to support </a:t>
            </a:r>
            <a:r>
              <a:rPr lang="en-US" altLang="en-US" sz="1600" dirty="0" err="1">
                <a:solidFill>
                  <a:srgbClr val="0033A0"/>
                </a:solidFill>
                <a:latin typeface="+mn-lt"/>
              </a:rPr>
              <a:t>Zenodo</a:t>
            </a:r>
            <a:r>
              <a:rPr lang="en-US" altLang="en-US" sz="1600" dirty="0">
                <a:solidFill>
                  <a:srgbClr val="0033A0"/>
                </a:solidFill>
                <a:latin typeface="+mn-lt"/>
              </a:rPr>
              <a:t> as a trusted repository open to the world</a:t>
            </a:r>
          </a:p>
          <a:p>
            <a:pPr marL="285750" lvl="1" indent="-285750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altLang="en-US" sz="1600" dirty="0">
              <a:solidFill>
                <a:srgbClr val="0033A0"/>
              </a:solidFill>
              <a:latin typeface="+mn-lt"/>
            </a:endParaRPr>
          </a:p>
          <a:p>
            <a:pPr marL="285750" lvl="1" indent="-2857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 b="1" dirty="0">
                <a:solidFill>
                  <a:srgbClr val="0033A0"/>
                </a:solidFill>
                <a:latin typeface="+mn-lt"/>
              </a:rPr>
              <a:t>Service deployment </a:t>
            </a:r>
            <a:r>
              <a:rPr lang="en-US" altLang="en-US" sz="1600" dirty="0">
                <a:solidFill>
                  <a:srgbClr val="0033A0"/>
                </a:solidFill>
                <a:latin typeface="+mn-lt"/>
              </a:rPr>
              <a:t>- federate public e-infrastructures and commercial service providers to establish a hybrid cloud platform supporting open research</a:t>
            </a:r>
          </a:p>
          <a:p>
            <a:pPr marL="285750" lvl="1" indent="-285750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altLang="en-US" sz="1600" dirty="0">
              <a:solidFill>
                <a:srgbClr val="0033A0"/>
              </a:solidFill>
              <a:latin typeface="+mn-lt"/>
            </a:endParaRPr>
          </a:p>
          <a:p>
            <a:pPr marL="285750" lvl="1" indent="-2857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 b="1" dirty="0">
                <a:solidFill>
                  <a:srgbClr val="0033A0"/>
                </a:solidFill>
                <a:latin typeface="+mn-lt"/>
              </a:rPr>
              <a:t>Governance model </a:t>
            </a:r>
            <a:r>
              <a:rPr lang="en-US" altLang="en-US" sz="1600" dirty="0">
                <a:solidFill>
                  <a:srgbClr val="0033A0"/>
                </a:solidFill>
                <a:latin typeface="+mn-lt"/>
              </a:rPr>
              <a:t>- share the experience of more than a decade of operating a global data infrastructure</a:t>
            </a:r>
            <a:endParaRPr lang="de-DE" altLang="en-US" sz="1600" dirty="0">
              <a:solidFill>
                <a:srgbClr val="0033A0"/>
              </a:solidFill>
              <a:latin typeface="+mn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E7911A3-A43F-47D4-A678-B36C57250320}"/>
              </a:ext>
            </a:extLst>
          </p:cNvPr>
          <p:cNvSpPr/>
          <p:nvPr/>
        </p:nvSpPr>
        <p:spPr>
          <a:xfrm>
            <a:off x="118188" y="2102498"/>
            <a:ext cx="1132114" cy="11943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4B9B1B1C-CADC-7E4D-BD95-1B42E5F2D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A0BF30E-79F9-CBA0-07C8-2F93BF4A1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Open Science at CERN</a:t>
            </a:r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3F5C7543-9DFC-B9D9-2415-B99D8BF25A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r>
              <a:rPr lang="en-US" dirty="0"/>
              <a:t>14.06.2023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DC604B1-615B-B5E0-9EF9-424B6027F4AE}"/>
              </a:ext>
            </a:extLst>
          </p:cNvPr>
          <p:cNvSpPr/>
          <p:nvPr/>
        </p:nvSpPr>
        <p:spPr>
          <a:xfrm>
            <a:off x="407989" y="373593"/>
            <a:ext cx="108648" cy="94157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26286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Curved Connector 29">
            <a:extLst>
              <a:ext uri="{FF2B5EF4-FFF2-40B4-BE49-F238E27FC236}">
                <a16:creationId xmlns:a16="http://schemas.microsoft.com/office/drawing/2014/main" id="{23F054C5-065D-402A-9038-67A53290E3CF}"/>
              </a:ext>
            </a:extLst>
          </p:cNvPr>
          <p:cNvCxnSpPr>
            <a:cxnSpLocks/>
            <a:stCxn id="27" idx="3"/>
            <a:endCxn id="15" idx="3"/>
          </p:cNvCxnSpPr>
          <p:nvPr/>
        </p:nvCxnSpPr>
        <p:spPr>
          <a:xfrm>
            <a:off x="3049074" y="2535853"/>
            <a:ext cx="3885428" cy="2705094"/>
          </a:xfrm>
          <a:prstGeom prst="curvedConnector3">
            <a:avLst>
              <a:gd name="adj1" fmla="val 223795"/>
            </a:avLst>
          </a:prstGeom>
          <a:ln w="1333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25151" y="402261"/>
            <a:ext cx="11469313" cy="106574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3733" dirty="0"/>
              <a:t>UNESCO Recommendations on Open Science</a:t>
            </a:r>
            <a:br>
              <a:rPr lang="en-US" sz="3733" dirty="0"/>
            </a:br>
            <a:r>
              <a:rPr lang="en-US" sz="3733" dirty="0"/>
              <a:t>created the momentum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21CF377-970B-73B0-02FA-DF1B35414C2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227"/>
          <a:stretch/>
        </p:blipFill>
        <p:spPr>
          <a:xfrm>
            <a:off x="2705715" y="4281118"/>
            <a:ext cx="4228787" cy="1919657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1929942B-B8BC-500D-A128-E2A59352804E}"/>
              </a:ext>
            </a:extLst>
          </p:cNvPr>
          <p:cNvSpPr txBox="1"/>
          <p:nvPr/>
        </p:nvSpPr>
        <p:spPr>
          <a:xfrm>
            <a:off x="3690501" y="3805011"/>
            <a:ext cx="3025451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>
                <a:solidFill>
                  <a:schemeClr val="bg2">
                    <a:lumMod val="50000"/>
                  </a:schemeClr>
                </a:solidFill>
              </a:rPr>
              <a:t>https://</a:t>
            </a:r>
            <a:r>
              <a:rPr lang="en-GB" sz="900" dirty="0" err="1">
                <a:solidFill>
                  <a:schemeClr val="bg2">
                    <a:lumMod val="50000"/>
                  </a:schemeClr>
                </a:solidFill>
              </a:rPr>
              <a:t>doi.org</a:t>
            </a:r>
            <a:r>
              <a:rPr lang="en-GB" sz="900" dirty="0">
                <a:solidFill>
                  <a:schemeClr val="bg2">
                    <a:lumMod val="50000"/>
                  </a:schemeClr>
                </a:solidFill>
              </a:rPr>
              <a:t>/10.17181/CERN.1SYT.9RGJ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22025DC4-9FB6-1516-BD1D-D160130828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2735" y="1618402"/>
            <a:ext cx="1452029" cy="2114951"/>
          </a:xfrm>
          <a:prstGeom prst="rect">
            <a:avLst/>
          </a:prstGeom>
          <a:ln>
            <a:solidFill>
              <a:schemeClr val="accent2"/>
            </a:solidFill>
          </a:ln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2EE57541-27A6-85D7-6C07-EF274EE445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53687" y="2065715"/>
            <a:ext cx="2583369" cy="1355226"/>
          </a:xfrm>
          <a:prstGeom prst="rect">
            <a:avLst/>
          </a:prstGeom>
          <a:ln>
            <a:solidFill>
              <a:schemeClr val="accent2"/>
            </a:solidFill>
          </a:ln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99E8002F-1B7E-3E40-0350-CC6E7CD122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73953" y="2535853"/>
            <a:ext cx="2010060" cy="1181193"/>
          </a:xfrm>
          <a:prstGeom prst="rect">
            <a:avLst/>
          </a:prstGeom>
          <a:ln>
            <a:solidFill>
              <a:schemeClr val="accent2"/>
            </a:solidFill>
          </a:ln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18349944-0C25-F977-FA87-E75C8F3DAF3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7478" y="1558729"/>
            <a:ext cx="2371596" cy="1954248"/>
          </a:xfrm>
          <a:prstGeom prst="rect">
            <a:avLst/>
          </a:prstGeom>
          <a:ln>
            <a:solidFill>
              <a:schemeClr val="accent2"/>
            </a:solidFill>
          </a:ln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421225B6-2674-6234-1519-72252B95F7FA}"/>
              </a:ext>
            </a:extLst>
          </p:cNvPr>
          <p:cNvSpPr txBox="1"/>
          <p:nvPr/>
        </p:nvSpPr>
        <p:spPr>
          <a:xfrm>
            <a:off x="7955285" y="5227443"/>
            <a:ext cx="382155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GB" dirty="0"/>
              <a:t>CERN is proud to have joined</a:t>
            </a:r>
          </a:p>
          <a:p>
            <a:pPr algn="r"/>
            <a:r>
              <a:rPr lang="en-GB" dirty="0"/>
              <a:t>UNESCO on the journey towards</a:t>
            </a:r>
            <a:br>
              <a:rPr lang="en-GB" dirty="0"/>
            </a:br>
            <a:r>
              <a:rPr lang="en-GB" dirty="0"/>
              <a:t>Recommendations on Open Science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102067D-A479-6E52-180D-6700AC4C06CF}"/>
              </a:ext>
            </a:extLst>
          </p:cNvPr>
          <p:cNvSpPr/>
          <p:nvPr/>
        </p:nvSpPr>
        <p:spPr>
          <a:xfrm>
            <a:off x="407989" y="373593"/>
            <a:ext cx="108648" cy="94157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69B97CB-D94B-8BAA-01A8-949B30671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Open Science at CERN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9DD2B690-EF2D-F498-5FC1-177F3AF008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r>
              <a:rPr lang="en-US" dirty="0"/>
              <a:t>14.06.2023</a:t>
            </a:r>
          </a:p>
        </p:txBody>
      </p:sp>
    </p:spTree>
    <p:extLst>
      <p:ext uri="{BB962C8B-B14F-4D97-AF65-F5344CB8AC3E}">
        <p14:creationId xmlns:p14="http://schemas.microsoft.com/office/powerpoint/2010/main" val="20369085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8F6AF8-2B95-EF49-930B-77DD9F791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70" y="314885"/>
            <a:ext cx="11177033" cy="1084263"/>
          </a:xfrm>
        </p:spPr>
        <p:txBody>
          <a:bodyPr/>
          <a:lstStyle/>
          <a:p>
            <a:r>
              <a:rPr lang="en-US" dirty="0"/>
              <a:t>Policy framework for Open Science at CERN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6761E8-9E85-F847-B51F-7971D550C2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8" y="1386274"/>
            <a:ext cx="2700000" cy="668337"/>
          </a:xfrm>
        </p:spPr>
        <p:txBody>
          <a:bodyPr/>
          <a:lstStyle/>
          <a:p>
            <a:r>
              <a:rPr lang="en-US">
                <a:solidFill>
                  <a:schemeClr val="accent3"/>
                </a:solidFill>
              </a:rPr>
              <a:t>CERN Open Access Policy (2014)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D909BB-AAD6-B34C-B296-FD09B5E2E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91977" y="1421442"/>
            <a:ext cx="2700000" cy="655634"/>
          </a:xfrm>
        </p:spPr>
        <p:txBody>
          <a:bodyPr/>
          <a:lstStyle/>
          <a:p>
            <a:r>
              <a:rPr lang="en-US" sz="2100"/>
              <a:t>CERN Open Science Policy (2022)</a:t>
            </a:r>
          </a:p>
        </p:txBody>
      </p:sp>
      <p:pic>
        <p:nvPicPr>
          <p:cNvPr id="36" name="Picture Placeholder 35" descr="Chart, funnel chart&#10;&#10;Description automatically generated">
            <a:extLst>
              <a:ext uri="{FF2B5EF4-FFF2-40B4-BE49-F238E27FC236}">
                <a16:creationId xmlns:a16="http://schemas.microsoft.com/office/drawing/2014/main" id="{C2892F48-5F8C-7C3C-11E9-51A1CC8727D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907" b="6175"/>
          <a:stretch/>
        </p:blipFill>
        <p:spPr>
          <a:xfrm>
            <a:off x="6191250" y="3608387"/>
            <a:ext cx="2700338" cy="2413001"/>
          </a:xfrm>
        </p:spPr>
      </p:pic>
      <p:pic>
        <p:nvPicPr>
          <p:cNvPr id="38" name="Picture Placeholder 37" descr="A picture containing indoor, metal&#10;&#10;Description automatically generated">
            <a:extLst>
              <a:ext uri="{FF2B5EF4-FFF2-40B4-BE49-F238E27FC236}">
                <a16:creationId xmlns:a16="http://schemas.microsoft.com/office/drawing/2014/main" id="{59AF9EF5-9288-8317-CA01-F5BCB49B5AB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443" b="6212"/>
          <a:stretch/>
        </p:blipFill>
        <p:spPr>
          <a:xfrm>
            <a:off x="9088120" y="3594051"/>
            <a:ext cx="2699921" cy="2427338"/>
          </a:xfr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E0ACF64-35F0-7D43-81F1-E2083F6C2469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299942" y="1416418"/>
            <a:ext cx="2700000" cy="668337"/>
          </a:xfrm>
        </p:spPr>
        <p:txBody>
          <a:bodyPr/>
          <a:lstStyle/>
          <a:p>
            <a:r>
              <a:rPr lang="en-US">
                <a:solidFill>
                  <a:schemeClr val="accent6"/>
                </a:solidFill>
              </a:rPr>
              <a:t>LHC Open Data Policy (2020)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C104EEE-20D7-6D49-8767-8F44F1CE8925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30" name="Picture 29" descr="Icon&#10;&#10;Description automatically generated">
            <a:extLst>
              <a:ext uri="{FF2B5EF4-FFF2-40B4-BE49-F238E27FC236}">
                <a16:creationId xmlns:a16="http://schemas.microsoft.com/office/drawing/2014/main" id="{354F4FBD-B781-0189-5110-0E9D12E5CEE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907" b="6175"/>
          <a:stretch/>
        </p:blipFill>
        <p:spPr>
          <a:xfrm>
            <a:off x="407988" y="3608387"/>
            <a:ext cx="2700000" cy="2413001"/>
          </a:xfrm>
          <a:prstGeom prst="rect">
            <a:avLst/>
          </a:prstGeom>
        </p:spPr>
      </p:pic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FA242743-860C-5BA1-D60A-E0267CCFFA1A}"/>
              </a:ext>
            </a:extLst>
          </p:cNvPr>
          <p:cNvSpPr txBox="1">
            <a:spLocks/>
          </p:cNvSpPr>
          <p:nvPr/>
        </p:nvSpPr>
        <p:spPr>
          <a:xfrm>
            <a:off x="9084012" y="1421442"/>
            <a:ext cx="2700000" cy="65563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100">
                <a:solidFill>
                  <a:schemeClr val="accent5"/>
                </a:solidFill>
              </a:rPr>
              <a:t>Funder Open Science Policies</a:t>
            </a:r>
          </a:p>
        </p:txBody>
      </p:sp>
      <p:pic>
        <p:nvPicPr>
          <p:cNvPr id="34" name="Picture 33" descr="A picture containing text, computer, keyboard, dark&#10;&#10;Description automatically generated">
            <a:extLst>
              <a:ext uri="{FF2B5EF4-FFF2-40B4-BE49-F238E27FC236}">
                <a16:creationId xmlns:a16="http://schemas.microsoft.com/office/drawing/2014/main" id="{D9408C09-F024-50FD-EA47-35BB0DD7D83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8200" t="7463" r="19767" b="11285"/>
          <a:stretch/>
        </p:blipFill>
        <p:spPr>
          <a:xfrm>
            <a:off x="3300022" y="3608389"/>
            <a:ext cx="2699921" cy="2413000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C2A14371-DF7F-38CA-885A-25155E4DA50C}"/>
              </a:ext>
            </a:extLst>
          </p:cNvPr>
          <p:cNvSpPr txBox="1"/>
          <p:nvPr/>
        </p:nvSpPr>
        <p:spPr>
          <a:xfrm>
            <a:off x="407988" y="2184757"/>
            <a:ext cx="2700000" cy="11541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9388" indent="-179388" algn="l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1300"/>
              <a:t>All CERN research articles published OA (CC-BY)</a:t>
            </a:r>
          </a:p>
          <a:p>
            <a:pPr marL="179388" indent="-179388" algn="l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1300"/>
              <a:t>Central fund available</a:t>
            </a:r>
          </a:p>
          <a:p>
            <a:pPr marL="179388" indent="-179388" algn="l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1300"/>
              <a:t>Different routes (SCOAP</a:t>
            </a:r>
            <a:r>
              <a:rPr lang="en-GB" sz="1300" baseline="30000"/>
              <a:t>3</a:t>
            </a:r>
            <a:r>
              <a:rPr lang="en-GB" sz="1300"/>
              <a:t>, Read </a:t>
            </a:r>
            <a:br>
              <a:rPr lang="en-GB" sz="1300"/>
            </a:br>
            <a:r>
              <a:rPr lang="en-GB" sz="1300"/>
              <a:t>&amp; Publish, APC payment)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7554875-FF3E-1C3B-ABE8-FE1FF6C0FBCA}"/>
              </a:ext>
            </a:extLst>
          </p:cNvPr>
          <p:cNvSpPr txBox="1"/>
          <p:nvPr/>
        </p:nvSpPr>
        <p:spPr>
          <a:xfrm>
            <a:off x="3299942" y="2190696"/>
            <a:ext cx="2700000" cy="11541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9388" indent="-179388" algn="l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1300"/>
              <a:t>4 LHC collaborations will release all level 3 data (+ level 1 and 2)</a:t>
            </a:r>
          </a:p>
          <a:p>
            <a:pPr marL="179388" indent="-179388" algn="l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1300"/>
              <a:t>Gradual release will start ~5 years after collection</a:t>
            </a:r>
          </a:p>
          <a:p>
            <a:pPr marL="179388" indent="-179388" algn="l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1300"/>
              <a:t>Other experiments to follow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785A987-CDAA-CE39-C9B9-77B9C19094A2}"/>
              </a:ext>
            </a:extLst>
          </p:cNvPr>
          <p:cNvSpPr txBox="1"/>
          <p:nvPr/>
        </p:nvSpPr>
        <p:spPr>
          <a:xfrm>
            <a:off x="6191250" y="2181987"/>
            <a:ext cx="2700000" cy="11592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dirty="0"/>
              <a:t>Open…</a:t>
            </a:r>
            <a:br>
              <a:rPr lang="en-GB" sz="1300"/>
            </a:br>
            <a:r>
              <a:rPr lang="en-GB" sz="700" dirty="0"/>
              <a:t> </a:t>
            </a:r>
          </a:p>
          <a:p>
            <a:pPr indent="-190500">
              <a:spcAft>
                <a:spcPts val="500"/>
              </a:spcAft>
              <a:buFont typeface="Courier New" panose="02070309020205020404" pitchFamily="49" charset="0"/>
              <a:buChar char="o"/>
            </a:pPr>
            <a:r>
              <a:rPr lang="en-GB" sz="1300"/>
              <a:t>Reusability &amp; reproducibility</a:t>
            </a:r>
          </a:p>
          <a:p>
            <a:pPr indent="-190500">
              <a:spcAft>
                <a:spcPts val="500"/>
              </a:spcAft>
              <a:buFont typeface="Courier New" panose="02070309020205020404" pitchFamily="49" charset="0"/>
              <a:buChar char="o"/>
            </a:pPr>
            <a:r>
              <a:rPr lang="en-GB" sz="1300"/>
              <a:t>Research Assessment </a:t>
            </a:r>
          </a:p>
          <a:p>
            <a:pPr indent="-190500">
              <a:spcAft>
                <a:spcPts val="500"/>
              </a:spcAft>
              <a:buFont typeface="Courier New" panose="02070309020205020404" pitchFamily="49" charset="0"/>
              <a:buChar char="o"/>
            </a:pPr>
            <a:r>
              <a:rPr lang="en-GB" sz="1300"/>
              <a:t>Education &amp; Outreach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BB676B0-C894-C7E9-0258-48A142BDFF43}"/>
              </a:ext>
            </a:extLst>
          </p:cNvPr>
          <p:cNvSpPr txBox="1"/>
          <p:nvPr/>
        </p:nvSpPr>
        <p:spPr>
          <a:xfrm>
            <a:off x="9082558" y="2186732"/>
            <a:ext cx="2700000" cy="10772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9388" indent="-179388" algn="l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1300"/>
              <a:t>Funding agencies supporting experimental collaborations have specific open data requirements</a:t>
            </a:r>
          </a:p>
          <a:p>
            <a:pPr marL="179388" indent="-179388" algn="l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1300"/>
              <a:t>CERN will establish central support office for compliance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B6DEADC-039C-5C1F-2C71-1AB49F4425A9}"/>
              </a:ext>
            </a:extLst>
          </p:cNvPr>
          <p:cNvSpPr txBox="1"/>
          <p:nvPr/>
        </p:nvSpPr>
        <p:spPr>
          <a:xfrm>
            <a:off x="6653857" y="2134090"/>
            <a:ext cx="1774786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01638" lvl="1" indent="-134938">
              <a:buFont typeface="Courier New" panose="02070309020205020404" pitchFamily="49" charset="0"/>
              <a:buChar char="o"/>
            </a:pPr>
            <a:r>
              <a:rPr lang="en-GB" sz="1300"/>
              <a:t>Access</a:t>
            </a:r>
          </a:p>
          <a:p>
            <a:pPr marL="401638" lvl="1" indent="-134938">
              <a:buFont typeface="Courier New" panose="02070309020205020404" pitchFamily="49" charset="0"/>
              <a:buChar char="o"/>
            </a:pPr>
            <a:r>
              <a:rPr lang="en-GB" sz="1300"/>
              <a:t>Data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6C5BED1-D251-2271-74A1-BC210A60E83D}"/>
              </a:ext>
            </a:extLst>
          </p:cNvPr>
          <p:cNvSpPr txBox="1"/>
          <p:nvPr/>
        </p:nvSpPr>
        <p:spPr>
          <a:xfrm>
            <a:off x="7416199" y="2133682"/>
            <a:ext cx="1774786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01638" lvl="1" indent="-134938">
              <a:buFont typeface="Courier New" panose="02070309020205020404" pitchFamily="49" charset="0"/>
              <a:buChar char="o"/>
            </a:pPr>
            <a:r>
              <a:rPr lang="en-GB" sz="1300"/>
              <a:t>Hardware</a:t>
            </a:r>
          </a:p>
          <a:p>
            <a:pPr marL="401638" lvl="1" indent="-134938">
              <a:buFont typeface="Courier New" panose="02070309020205020404" pitchFamily="49" charset="0"/>
              <a:buChar char="o"/>
            </a:pPr>
            <a:r>
              <a:rPr lang="en-GB" sz="1300"/>
              <a:t>Software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C036FF2-9113-818B-2FF0-2E2D4260B0F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99942" y="6367973"/>
            <a:ext cx="7429500" cy="381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F263AC65-5DFC-6CC3-7916-FC49D54ACF07}"/>
              </a:ext>
            </a:extLst>
          </p:cNvPr>
          <p:cNvSpPr/>
          <p:nvPr/>
        </p:nvSpPr>
        <p:spPr>
          <a:xfrm>
            <a:off x="407989" y="373593"/>
            <a:ext cx="108648" cy="94157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5017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7" grpId="0" build="p"/>
      <p:bldP spid="31" grpId="0"/>
      <p:bldP spid="46" grpId="0"/>
      <p:bldP spid="47" grpId="0"/>
      <p:bldP spid="48" grpId="0"/>
      <p:bldP spid="52" grpId="0"/>
      <p:bldP spid="5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93225" y="325375"/>
            <a:ext cx="11483309" cy="1065743"/>
          </a:xfrm>
        </p:spPr>
        <p:txBody>
          <a:bodyPr/>
          <a:lstStyle/>
          <a:p>
            <a:r>
              <a:rPr lang="en-US" sz="3733" dirty="0"/>
              <a:t>Developing the CERN Open Science Policy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AB685D4-BEB4-E378-D61D-C0C18132CF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880" y="2596843"/>
            <a:ext cx="4520221" cy="274381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96F4470-277D-F764-0AD2-FCAD984A517F}"/>
              </a:ext>
            </a:extLst>
          </p:cNvPr>
          <p:cNvSpPr txBox="1"/>
          <p:nvPr/>
        </p:nvSpPr>
        <p:spPr>
          <a:xfrm>
            <a:off x="407988" y="1534992"/>
            <a:ext cx="561657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accent2"/>
                </a:solidFill>
              </a:rPr>
              <a:t>Decentralised institutional efforts &amp; </a:t>
            </a:r>
            <a:br>
              <a:rPr lang="en-GB" sz="2000" b="1" dirty="0">
                <a:solidFill>
                  <a:schemeClr val="accent2"/>
                </a:solidFill>
              </a:rPr>
            </a:br>
            <a:r>
              <a:rPr lang="en-GB" sz="2000" b="1" dirty="0">
                <a:solidFill>
                  <a:schemeClr val="accent2"/>
                </a:solidFill>
              </a:rPr>
              <a:t>grassroots movements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399A3DA-3F18-390C-237C-0D668A92E9BB}"/>
              </a:ext>
            </a:extLst>
          </p:cNvPr>
          <p:cNvSpPr txBox="1"/>
          <p:nvPr/>
        </p:nvSpPr>
        <p:spPr>
          <a:xfrm>
            <a:off x="6167439" y="1534992"/>
            <a:ext cx="561657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accent3"/>
                </a:solidFill>
              </a:rPr>
              <a:t>Policy frameworks &amp; best practices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21CF377-970B-73B0-02FA-DF1B35414C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5722" y="1992059"/>
            <a:ext cx="4215882" cy="2085349"/>
          </a:xfrm>
          <a:prstGeom prst="rect">
            <a:avLst/>
          </a:prstGeom>
        </p:spPr>
      </p:pic>
      <p:pic>
        <p:nvPicPr>
          <p:cNvPr id="18" name="Picture 17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ABD66583-412E-D4EA-6EAA-4FDCB4BF16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45372" y="5230990"/>
            <a:ext cx="3312367" cy="76876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34267ED-1818-818E-8A4D-CC51F24B59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46167" y="4269018"/>
            <a:ext cx="2694992" cy="961972"/>
          </a:xfrm>
          <a:prstGeom prst="rect">
            <a:avLst/>
          </a:prstGeom>
        </p:spPr>
      </p:pic>
      <p:sp>
        <p:nvSpPr>
          <p:cNvPr id="21" name="Oval 20">
            <a:extLst>
              <a:ext uri="{FF2B5EF4-FFF2-40B4-BE49-F238E27FC236}">
                <a16:creationId xmlns:a16="http://schemas.microsoft.com/office/drawing/2014/main" id="{07BB417D-ADDD-23D0-E152-6A7A653FCA0F}"/>
              </a:ext>
            </a:extLst>
          </p:cNvPr>
          <p:cNvSpPr/>
          <p:nvPr/>
        </p:nvSpPr>
        <p:spPr>
          <a:xfrm>
            <a:off x="5698967" y="3378477"/>
            <a:ext cx="895469" cy="895469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/>
              <a:t>+</a:t>
            </a:r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2E92A8A-2EFF-1D4B-35D7-2ED8A284351F}"/>
              </a:ext>
            </a:extLst>
          </p:cNvPr>
          <p:cNvSpPr/>
          <p:nvPr/>
        </p:nvSpPr>
        <p:spPr>
          <a:xfrm>
            <a:off x="407989" y="373593"/>
            <a:ext cx="108648" cy="94157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A1D57E6-52BA-2DE1-73BC-4B2B867C1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Open Science at CERN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FA3496F6-905F-2C88-615E-13EB829A98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r>
              <a:rPr lang="en-US" dirty="0"/>
              <a:t>14.06.2023</a:t>
            </a:r>
          </a:p>
        </p:txBody>
      </p:sp>
    </p:spTree>
    <p:extLst>
      <p:ext uri="{BB962C8B-B14F-4D97-AF65-F5344CB8AC3E}">
        <p14:creationId xmlns:p14="http://schemas.microsoft.com/office/powerpoint/2010/main" val="19579715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26772" y="1418008"/>
            <a:ext cx="11161159" cy="4608512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sz="2000" dirty="0">
                <a:solidFill>
                  <a:schemeClr val="tx1"/>
                </a:solidFill>
              </a:rPr>
              <a:t>Captures current practice and states progressive vision across multiple 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Open Science domains:</a:t>
            </a:r>
          </a:p>
          <a:p>
            <a:pPr>
              <a:buFont typeface="Wingdings" pitchFamily="2" charset="2"/>
              <a:buChar char="§"/>
            </a:pPr>
            <a:endParaRPr lang="en-US" sz="2000" dirty="0">
              <a:solidFill>
                <a:schemeClr val="accent3"/>
              </a:solidFill>
            </a:endParaRPr>
          </a:p>
          <a:p>
            <a:pPr>
              <a:buFont typeface="Wingdings" pitchFamily="2" charset="2"/>
              <a:buChar char="§"/>
            </a:pPr>
            <a:endParaRPr lang="en-US" sz="1900" dirty="0">
              <a:solidFill>
                <a:schemeClr val="accent3"/>
              </a:solidFill>
            </a:endParaRPr>
          </a:p>
          <a:p>
            <a:pPr marL="0" indent="0">
              <a:buNone/>
            </a:pPr>
            <a:endParaRPr lang="en-US" sz="2500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sz="2000" dirty="0">
                <a:solidFill>
                  <a:schemeClr val="tx1"/>
                </a:solidFill>
              </a:rPr>
              <a:t>Policy is governed and implemented by the community</a:t>
            </a:r>
          </a:p>
          <a:p>
            <a:pPr>
              <a:buFont typeface="Wingdings" pitchFamily="2" charset="2"/>
              <a:buChar char="§"/>
            </a:pPr>
            <a:r>
              <a:rPr lang="en-US" sz="2000" dirty="0">
                <a:solidFill>
                  <a:schemeClr val="tx1"/>
                </a:solidFill>
              </a:rPr>
              <a:t>Policy text (V1.0, Oct 2022) and more details available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on the CERN OS website: </a:t>
            </a:r>
            <a:r>
              <a:rPr lang="en-US" sz="2000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https://openscience.cern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</a:p>
          <a:p>
            <a:pPr marL="0" indent="0">
              <a:buNone/>
            </a:pPr>
            <a:endParaRPr lang="en-US" sz="2000" dirty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83366" y="311507"/>
            <a:ext cx="11475240" cy="1065743"/>
          </a:xfrm>
        </p:spPr>
        <p:txBody>
          <a:bodyPr/>
          <a:lstStyle/>
          <a:p>
            <a:r>
              <a:rPr lang="en-US" dirty="0"/>
              <a:t>CERN</a:t>
            </a:r>
            <a:r>
              <a:rPr lang="en-US" sz="3733" dirty="0"/>
              <a:t> Open Science Policy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FCD9DA0E-C660-1BAC-5EE1-042A88FDF5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915056"/>
              </p:ext>
            </p:extLst>
          </p:nvPr>
        </p:nvGraphicFramePr>
        <p:xfrm>
          <a:off x="1178716" y="2037067"/>
          <a:ext cx="9056739" cy="1752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10468">
                  <a:extLst>
                    <a:ext uri="{9D8B030D-6E8A-4147-A177-3AD203B41FA5}">
                      <a16:colId xmlns:a16="http://schemas.microsoft.com/office/drawing/2014/main" val="2990725857"/>
                    </a:ext>
                  </a:extLst>
                </a:gridCol>
                <a:gridCol w="5546271">
                  <a:extLst>
                    <a:ext uri="{9D8B030D-6E8A-4147-A177-3AD203B41FA5}">
                      <a16:colId xmlns:a16="http://schemas.microsoft.com/office/drawing/2014/main" val="3935207033"/>
                    </a:ext>
                  </a:extLst>
                </a:gridCol>
              </a:tblGrid>
              <a:tr h="340902">
                <a:tc>
                  <a:txBody>
                    <a:bodyPr/>
                    <a:lstStyle/>
                    <a:p>
                      <a:pPr marL="184150" indent="-1841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GB" sz="1700" b="0" dirty="0">
                          <a:solidFill>
                            <a:schemeClr val="accent2"/>
                          </a:solidFill>
                        </a:rPr>
                        <a:t>Open Access to Publications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4150" marR="0" lvl="0" indent="-1841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700" b="0" dirty="0">
                          <a:solidFill>
                            <a:schemeClr val="accent2"/>
                          </a:solidFill>
                        </a:rPr>
                        <a:t>Research Integrity, Reuse &amp; Reproducibility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3582737"/>
                  </a:ext>
                </a:extLst>
              </a:tr>
              <a:tr h="340902">
                <a:tc>
                  <a:txBody>
                    <a:bodyPr/>
                    <a:lstStyle/>
                    <a:p>
                      <a:pPr marL="184150" indent="-1841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GB" sz="1700" b="0" dirty="0">
                          <a:solidFill>
                            <a:schemeClr val="accent2"/>
                          </a:solidFill>
                        </a:rPr>
                        <a:t>Open Research 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4150" indent="-1841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GB" sz="1700" b="0" dirty="0">
                          <a:solidFill>
                            <a:schemeClr val="accent2"/>
                          </a:solidFill>
                        </a:rPr>
                        <a:t>Infrastructure for Open Science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5712496"/>
                  </a:ext>
                </a:extLst>
              </a:tr>
              <a:tr h="340902">
                <a:tc>
                  <a:txBody>
                    <a:bodyPr/>
                    <a:lstStyle/>
                    <a:p>
                      <a:pPr marL="184150" indent="-1841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GB" sz="1700" b="0" dirty="0">
                          <a:solidFill>
                            <a:schemeClr val="accent2"/>
                          </a:solidFill>
                        </a:rPr>
                        <a:t>Open Software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4150" indent="-1841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GB" sz="1700" b="0" dirty="0">
                          <a:solidFill>
                            <a:schemeClr val="accent2"/>
                          </a:solidFill>
                        </a:rPr>
                        <a:t>Research Assessment &amp; Evaluation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5586609"/>
                  </a:ext>
                </a:extLst>
              </a:tr>
              <a:tr h="340902">
                <a:tc>
                  <a:txBody>
                    <a:bodyPr/>
                    <a:lstStyle/>
                    <a:p>
                      <a:pPr marL="184150" indent="-1841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GB" sz="1700" b="0" dirty="0">
                          <a:solidFill>
                            <a:schemeClr val="accent2"/>
                          </a:solidFill>
                        </a:rPr>
                        <a:t>Open Hardware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4150" indent="-1841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GB" sz="1700" b="0" dirty="0">
                          <a:solidFill>
                            <a:schemeClr val="accent2"/>
                          </a:solidFill>
                        </a:rPr>
                        <a:t>Education, Training &amp; Outreach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9242143"/>
                  </a:ext>
                </a:extLst>
              </a:tr>
              <a:tr h="340902"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en-GB" sz="1700" b="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4150" indent="-1841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GB" sz="1700" b="0" dirty="0">
                          <a:solidFill>
                            <a:schemeClr val="accent2"/>
                          </a:solidFill>
                        </a:rPr>
                        <a:t>Citizen Science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8509892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901EE8E3-3F2D-744D-8388-C1265718E6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4632" y="3968750"/>
            <a:ext cx="3955751" cy="227801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AC78394-D454-07D2-4AF9-67C9610DB144}"/>
              </a:ext>
            </a:extLst>
          </p:cNvPr>
          <p:cNvSpPr/>
          <p:nvPr/>
        </p:nvSpPr>
        <p:spPr>
          <a:xfrm>
            <a:off x="407989" y="373593"/>
            <a:ext cx="108648" cy="94157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B225D09E-ACBD-19C7-77AB-4DD23A9D6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Open Science at CERN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3A3D2009-2CD9-5413-77D4-5D73C185F0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r>
              <a:rPr lang="en-US" dirty="0"/>
              <a:t>14.06.2023</a:t>
            </a:r>
          </a:p>
        </p:txBody>
      </p:sp>
    </p:spTree>
    <p:extLst>
      <p:ext uri="{BB962C8B-B14F-4D97-AF65-F5344CB8AC3E}">
        <p14:creationId xmlns:p14="http://schemas.microsoft.com/office/powerpoint/2010/main" val="15461326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E0A14DF-DE3A-DD90-000B-A2F28806FF74}"/>
              </a:ext>
            </a:extLst>
          </p:cNvPr>
          <p:cNvSpPr/>
          <p:nvPr/>
        </p:nvSpPr>
        <p:spPr>
          <a:xfrm>
            <a:off x="2839979" y="1988257"/>
            <a:ext cx="5473003" cy="15725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79F93A0-8FF6-E413-BFC1-C925CA0CC7F8}"/>
              </a:ext>
            </a:extLst>
          </p:cNvPr>
          <p:cNvSpPr/>
          <p:nvPr/>
        </p:nvSpPr>
        <p:spPr>
          <a:xfrm>
            <a:off x="2839979" y="3069635"/>
            <a:ext cx="6103705" cy="20764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09459B3-B6B4-F7D2-470E-2D280F9E3F01}"/>
              </a:ext>
            </a:extLst>
          </p:cNvPr>
          <p:cNvSpPr/>
          <p:nvPr/>
        </p:nvSpPr>
        <p:spPr>
          <a:xfrm>
            <a:off x="2839979" y="3199566"/>
            <a:ext cx="3363594" cy="24738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Content Placeholder 7" descr="Text&#10;&#10;Description automatically generated">
            <a:extLst>
              <a:ext uri="{FF2B5EF4-FFF2-40B4-BE49-F238E27FC236}">
                <a16:creationId xmlns:a16="http://schemas.microsoft.com/office/drawing/2014/main" id="{AACFFAF5-CE04-CB7A-5D60-353BB1B3ED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161" b="1"/>
          <a:stretch/>
        </p:blipFill>
        <p:spPr>
          <a:xfrm>
            <a:off x="2839979" y="1568455"/>
            <a:ext cx="6103705" cy="2533111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7D6C907-3BD8-5A59-96B4-A42CAD00FB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8163" y="334889"/>
            <a:ext cx="11334469" cy="1065742"/>
          </a:xfrm>
        </p:spPr>
        <p:txBody>
          <a:bodyPr/>
          <a:lstStyle/>
          <a:p>
            <a:r>
              <a:rPr lang="en-CH" dirty="0"/>
              <a:t>CERN Open Science Policy</a:t>
            </a:r>
            <a:br>
              <a:rPr lang="en-CH" dirty="0"/>
            </a:br>
            <a:r>
              <a:rPr lang="en-CH" b="0" dirty="0"/>
              <a:t>Examples of policy statements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131B94-5A89-156F-9243-D5FC67CC9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79FCC3D-E398-39FE-C1FF-B2B3D31914DC}"/>
              </a:ext>
            </a:extLst>
          </p:cNvPr>
          <p:cNvSpPr txBox="1"/>
          <p:nvPr/>
        </p:nvSpPr>
        <p:spPr>
          <a:xfrm>
            <a:off x="317242" y="5829893"/>
            <a:ext cx="407590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https://cds.cern.ch/record/2835057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en-CH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E3E8694-FC3C-F68C-1B8E-677B000A4CEF}"/>
              </a:ext>
            </a:extLst>
          </p:cNvPr>
          <p:cNvSpPr/>
          <p:nvPr/>
        </p:nvSpPr>
        <p:spPr>
          <a:xfrm>
            <a:off x="407987" y="368300"/>
            <a:ext cx="72000" cy="8640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C04A9AA-6FF1-5CFA-E390-59BDCF2C4923}"/>
              </a:ext>
            </a:extLst>
          </p:cNvPr>
          <p:cNvSpPr/>
          <p:nvPr/>
        </p:nvSpPr>
        <p:spPr>
          <a:xfrm>
            <a:off x="4857447" y="5107449"/>
            <a:ext cx="3870477" cy="1978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02EB44-58BD-C8EA-ED0A-5DEDC339AD23}"/>
              </a:ext>
            </a:extLst>
          </p:cNvPr>
          <p:cNvSpPr/>
          <p:nvPr/>
        </p:nvSpPr>
        <p:spPr>
          <a:xfrm>
            <a:off x="2839979" y="4554924"/>
            <a:ext cx="5491221" cy="1978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Content Placeholder 7" descr="Text&#10;&#10;Description automatically generated with medium confidence">
            <a:extLst>
              <a:ext uri="{FF2B5EF4-FFF2-40B4-BE49-F238E27FC236}">
                <a16:creationId xmlns:a16="http://schemas.microsoft.com/office/drawing/2014/main" id="{9700F800-0659-979D-C660-A3719EBABD0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33"/>
          <a:stretch/>
        </p:blipFill>
        <p:spPr>
          <a:xfrm>
            <a:off x="2704682" y="4226883"/>
            <a:ext cx="6357071" cy="160169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55E773B6-97FF-6B7F-39DF-BB4E3355CF3B}"/>
              </a:ext>
            </a:extLst>
          </p:cNvPr>
          <p:cNvSpPr/>
          <p:nvPr/>
        </p:nvSpPr>
        <p:spPr>
          <a:xfrm>
            <a:off x="407989" y="373593"/>
            <a:ext cx="108648" cy="94157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DE878BB2-FF80-B921-A2F4-2798D307A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Open Science at CERN</a:t>
            </a:r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C185A6FD-C2A5-0481-27C4-9CCE0BB123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r>
              <a:rPr lang="en-US" dirty="0"/>
              <a:t>14.06.2023</a:t>
            </a:r>
          </a:p>
        </p:txBody>
      </p:sp>
    </p:spTree>
    <p:extLst>
      <p:ext uri="{BB962C8B-B14F-4D97-AF65-F5344CB8AC3E}">
        <p14:creationId xmlns:p14="http://schemas.microsoft.com/office/powerpoint/2010/main" val="1323800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8478FF-4A46-6FCC-1A9F-7463018259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685172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Policy accompanied by implementation document outlining roles, responsibilities, mechanisms &amp; resources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Includes a</a:t>
            </a:r>
            <a:r>
              <a:rPr lang="en-CH" b="0" dirty="0">
                <a:solidFill>
                  <a:schemeClr val="tx1"/>
                </a:solidFill>
              </a:rPr>
              <a:t>ctionable measures to support the policy’s implementation across the organization and in the experiments@CERN</a:t>
            </a:r>
            <a:endParaRPr lang="en-US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Implementation led by Communities of Practice across the various OS activities</a:t>
            </a:r>
            <a:endParaRPr lang="en-CH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b="0" dirty="0">
                <a:solidFill>
                  <a:schemeClr val="tx1"/>
                </a:solidFill>
              </a:rPr>
              <a:t>Each chapter with editors/shepherds of the OSWG, but everyone within the WG could contribute to the development of each part</a:t>
            </a:r>
            <a:endParaRPr lang="en-US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Identifies/surfaces both existing and required resources for policy implementation</a:t>
            </a:r>
            <a:endParaRPr lang="en-CH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To be published openly</a:t>
            </a:r>
            <a:endParaRPr lang="en-CH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dirty="0"/>
          </a:p>
          <a:p>
            <a:r>
              <a:rPr lang="en-CH" dirty="0"/>
              <a:t>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689" y="373593"/>
            <a:ext cx="11376025" cy="1065742"/>
          </a:xfrm>
        </p:spPr>
        <p:txBody>
          <a:bodyPr/>
          <a:lstStyle/>
          <a:p>
            <a:r>
              <a:rPr lang="en-US" dirty="0"/>
              <a:t>Open Science Policy</a:t>
            </a:r>
            <a:br>
              <a:rPr lang="en-US" dirty="0"/>
            </a:br>
            <a:r>
              <a:rPr lang="en-US" dirty="0"/>
              <a:t>Implementation Plan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170BA8E-D032-20FE-00ED-0D213E545F6A}"/>
              </a:ext>
            </a:extLst>
          </p:cNvPr>
          <p:cNvSpPr/>
          <p:nvPr/>
        </p:nvSpPr>
        <p:spPr>
          <a:xfrm>
            <a:off x="407987" y="404664"/>
            <a:ext cx="72000" cy="864095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9BB9F5-73EA-A83E-0208-C87BB8131049}"/>
              </a:ext>
            </a:extLst>
          </p:cNvPr>
          <p:cNvSpPr txBox="1"/>
          <p:nvPr/>
        </p:nvSpPr>
        <p:spPr>
          <a:xfrm>
            <a:off x="331701" y="5874351"/>
            <a:ext cx="6096000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300" dirty="0">
                <a:solidFill>
                  <a:schemeClr val="bg1">
                    <a:lumMod val="50000"/>
                  </a:schemeClr>
                </a:solidFill>
                <a:hlinkClick r:id="rId2"/>
              </a:rPr>
              <a:t>https://cds.cern.ch/record/2856044/files/CERN-OPEN-2023-007.pdf</a:t>
            </a:r>
            <a:r>
              <a:rPr lang="en-CH" sz="1300" dirty="0">
                <a:solidFill>
                  <a:schemeClr val="bg1">
                    <a:lumMod val="50000"/>
                  </a:schemeClr>
                </a:solidFill>
              </a:rPr>
              <a:t>  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B33E518E-6E34-0582-D1CF-A3BF43D82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Open Science at CERN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8CEE8069-53E2-37F6-66A4-16392961B4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r>
              <a:rPr lang="en-US" dirty="0"/>
              <a:t>14.06.2023</a:t>
            </a:r>
          </a:p>
        </p:txBody>
      </p:sp>
    </p:spTree>
    <p:extLst>
      <p:ext uri="{BB962C8B-B14F-4D97-AF65-F5344CB8AC3E}">
        <p14:creationId xmlns:p14="http://schemas.microsoft.com/office/powerpoint/2010/main" val="1324276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B9820B-FBD1-8240-C3DA-FD758694B6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8613" y="1595948"/>
            <a:ext cx="11080187" cy="4608512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GB" b="0" dirty="0">
                <a:solidFill>
                  <a:schemeClr val="accent3"/>
                </a:solidFill>
                <a:latin typeface="Arial" panose="020B0604020202020204" pitchFamily="34" charset="0"/>
              </a:rPr>
              <a:t>O</a:t>
            </a:r>
            <a:r>
              <a:rPr lang="en-GB" b="0" dirty="0">
                <a:solidFill>
                  <a:schemeClr val="accent3"/>
                </a:solidFill>
                <a:effectLst/>
                <a:latin typeface="Arial" panose="020B0604020202020204" pitchFamily="34" charset="0"/>
              </a:rPr>
              <a:t>pen science is defined as an inclusive construct that combines </a:t>
            </a:r>
            <a:br>
              <a:rPr lang="en-GB" b="0" dirty="0">
                <a:solidFill>
                  <a:schemeClr val="accent3"/>
                </a:solidFill>
                <a:effectLst/>
                <a:latin typeface="Arial" panose="020B0604020202020204" pitchFamily="34" charset="0"/>
              </a:rPr>
            </a:br>
            <a:r>
              <a:rPr lang="en-GB" b="0" dirty="0">
                <a:solidFill>
                  <a:schemeClr val="accent3"/>
                </a:solidFill>
                <a:effectLst/>
                <a:latin typeface="Arial" panose="020B0604020202020204" pitchFamily="34" charset="0"/>
              </a:rPr>
              <a:t>various movements and practices aiming 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§"/>
            </a:pPr>
            <a:r>
              <a:rPr lang="en-GB" b="0" dirty="0">
                <a:effectLst/>
                <a:latin typeface="Arial" panose="020B0604020202020204" pitchFamily="34" charset="0"/>
              </a:rPr>
              <a:t>to make multilingual scientific knowledge openly available, accessible and reusable for everyone, 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§"/>
            </a:pPr>
            <a:r>
              <a:rPr lang="en-GB" b="0" dirty="0">
                <a:effectLst/>
                <a:latin typeface="Arial" panose="020B0604020202020204" pitchFamily="34" charset="0"/>
              </a:rPr>
              <a:t>to increase scientific collaborations and sharing of information for the benefits of science and society, and 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§"/>
            </a:pPr>
            <a:r>
              <a:rPr lang="en-GB" b="0" dirty="0">
                <a:effectLst/>
                <a:latin typeface="Arial" panose="020B0604020202020204" pitchFamily="34" charset="0"/>
              </a:rPr>
              <a:t>to open the processes of scientific knowledge creation, evaluation and communication to societal actors beyond the traditional scientific community. </a:t>
            </a:r>
          </a:p>
          <a:p>
            <a:pPr>
              <a:spcBef>
                <a:spcPts val="1200"/>
              </a:spcBef>
            </a:pPr>
            <a:r>
              <a:rPr lang="en-GB" b="0" dirty="0">
                <a:effectLst/>
                <a:latin typeface="Arial" panose="020B0604020202020204" pitchFamily="34" charset="0"/>
              </a:rPr>
              <a:t>[…] it builds on the following key pillars: open scientific knowledge, open science infrastructures, science communication, open engagement of societal actors and open dialogue with other knowledge systems.</a:t>
            </a:r>
            <a:endParaRPr lang="en-CH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F554189-28FA-6CA6-196F-204DBFD4E9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86" y="373593"/>
            <a:ext cx="11376025" cy="1065742"/>
          </a:xfrm>
        </p:spPr>
        <p:txBody>
          <a:bodyPr/>
          <a:lstStyle/>
          <a:p>
            <a:r>
              <a:rPr lang="en-CH" dirty="0"/>
              <a:t>What is O</a:t>
            </a:r>
            <a:r>
              <a:rPr lang="en-GB" dirty="0"/>
              <a:t>p</a:t>
            </a:r>
            <a:r>
              <a:rPr lang="en-CH" dirty="0"/>
              <a:t>en Science? </a:t>
            </a:r>
            <a:br>
              <a:rPr lang="en-CH" dirty="0"/>
            </a:br>
            <a:r>
              <a:rPr lang="en-CH" b="0" dirty="0"/>
              <a:t>The UNESCO definition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24E38C-0F75-D1BE-C883-2F8B07B73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05F0A7-23F5-A4D7-F83C-A5FE9430C627}"/>
              </a:ext>
            </a:extLst>
          </p:cNvPr>
          <p:cNvSpPr/>
          <p:nvPr/>
        </p:nvSpPr>
        <p:spPr>
          <a:xfrm>
            <a:off x="407989" y="373593"/>
            <a:ext cx="108648" cy="94157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8CBB4A-CE85-E5EC-48C6-D9D39862122D}"/>
              </a:ext>
            </a:extLst>
          </p:cNvPr>
          <p:cNvSpPr txBox="1"/>
          <p:nvPr/>
        </p:nvSpPr>
        <p:spPr>
          <a:xfrm>
            <a:off x="5804584" y="5893751"/>
            <a:ext cx="609719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CH" sz="1400" dirty="0">
                <a:solidFill>
                  <a:schemeClr val="bg1">
                    <a:lumMod val="50000"/>
                  </a:schemeClr>
                </a:solidFill>
              </a:rPr>
              <a:t>https://unesdoc.unesco.org/ark:/48223/pf0000379949.locale=en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82C59CE-33F6-702F-72DE-C443A17B3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Open Science at CERN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BFFFF9D3-7276-6A80-58B7-83AF0CE4BA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r>
              <a:rPr lang="en-US" dirty="0"/>
              <a:t>14.06.2023</a:t>
            </a:r>
          </a:p>
        </p:txBody>
      </p:sp>
    </p:spTree>
    <p:extLst>
      <p:ext uri="{BB962C8B-B14F-4D97-AF65-F5344CB8AC3E}">
        <p14:creationId xmlns:p14="http://schemas.microsoft.com/office/powerpoint/2010/main" val="74118024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12259"/>
            <a:ext cx="11376025" cy="1065742"/>
          </a:xfrm>
        </p:spPr>
        <p:txBody>
          <a:bodyPr/>
          <a:lstStyle/>
          <a:p>
            <a:r>
              <a:rPr lang="en-US" dirty="0"/>
              <a:t>CERN OS Governance Framework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37084EF-D491-F77F-90B5-207C9E0705F1}"/>
              </a:ext>
            </a:extLst>
          </p:cNvPr>
          <p:cNvSpPr/>
          <p:nvPr/>
        </p:nvSpPr>
        <p:spPr>
          <a:xfrm>
            <a:off x="528143" y="3042110"/>
            <a:ext cx="6654977" cy="30140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 Practitioners Forum (OSPF)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34F7C14-7DEA-F66C-8835-A0BBA51986B7}"/>
              </a:ext>
            </a:extLst>
          </p:cNvPr>
          <p:cNvSpPr/>
          <p:nvPr/>
        </p:nvSpPr>
        <p:spPr>
          <a:xfrm>
            <a:off x="528143" y="2070539"/>
            <a:ext cx="6649805" cy="743610"/>
          </a:xfrm>
          <a:prstGeom prst="rect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Open Science Steering Board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F613799-3060-6750-5B00-28AF4DDEBEBF}"/>
              </a:ext>
            </a:extLst>
          </p:cNvPr>
          <p:cNvSpPr/>
          <p:nvPr/>
        </p:nvSpPr>
        <p:spPr>
          <a:xfrm>
            <a:off x="5490916" y="3169485"/>
            <a:ext cx="1489397" cy="674404"/>
          </a:xfrm>
          <a:prstGeom prst="rect">
            <a:avLst/>
          </a:prstGeom>
          <a:solidFill>
            <a:srgbClr val="00A2E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 Office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1A3DC2B-5258-616D-8156-DCC421B97874}"/>
              </a:ext>
            </a:extLst>
          </p:cNvPr>
          <p:cNvSpPr/>
          <p:nvPr/>
        </p:nvSpPr>
        <p:spPr>
          <a:xfrm>
            <a:off x="2925544" y="1290319"/>
            <a:ext cx="1854438" cy="454889"/>
          </a:xfrm>
          <a:prstGeom prst="rect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bg1"/>
                </a:solidFill>
              </a:rPr>
              <a:t>Directorate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8AD1858-8F65-26FD-E52E-BE7925EEFDBD}"/>
              </a:ext>
            </a:extLst>
          </p:cNvPr>
          <p:cNvCxnSpPr>
            <a:cxnSpLocks/>
            <a:stCxn id="12" idx="2"/>
            <a:endCxn id="10" idx="0"/>
          </p:cNvCxnSpPr>
          <p:nvPr/>
        </p:nvCxnSpPr>
        <p:spPr>
          <a:xfrm>
            <a:off x="3852763" y="1745208"/>
            <a:ext cx="283" cy="32533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1D8C03D3-32DE-B291-7191-AB2720E95C8E}"/>
              </a:ext>
            </a:extLst>
          </p:cNvPr>
          <p:cNvSpPr/>
          <p:nvPr/>
        </p:nvSpPr>
        <p:spPr>
          <a:xfrm>
            <a:off x="725213" y="3975030"/>
            <a:ext cx="2016000" cy="914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 Data WG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59361C5-A109-44C4-E771-0D1B9BA171E4}"/>
              </a:ext>
            </a:extLst>
          </p:cNvPr>
          <p:cNvSpPr/>
          <p:nvPr/>
        </p:nvSpPr>
        <p:spPr>
          <a:xfrm>
            <a:off x="725213" y="4976125"/>
            <a:ext cx="2016000" cy="914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 WG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138F9F9-073B-DCEC-BEF8-5B6F88D5FAA0}"/>
              </a:ext>
            </a:extLst>
          </p:cNvPr>
          <p:cNvSpPr/>
          <p:nvPr/>
        </p:nvSpPr>
        <p:spPr>
          <a:xfrm>
            <a:off x="2844763" y="4976125"/>
            <a:ext cx="2016000" cy="914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 Interest Group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56BEBB3-C611-BD53-F0EA-0817979B481E}"/>
              </a:ext>
            </a:extLst>
          </p:cNvPr>
          <p:cNvSpPr/>
          <p:nvPr/>
        </p:nvSpPr>
        <p:spPr>
          <a:xfrm>
            <a:off x="2844763" y="3975030"/>
            <a:ext cx="2016000" cy="914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CoARA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Implementation WG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6B67A04-F09E-861A-BB72-9C1F7F491174}"/>
              </a:ext>
            </a:extLst>
          </p:cNvPr>
          <p:cNvCxnSpPr>
            <a:cxnSpLocks/>
            <a:stCxn id="10" idx="2"/>
            <a:endCxn id="9" idx="0"/>
          </p:cNvCxnSpPr>
          <p:nvPr/>
        </p:nvCxnSpPr>
        <p:spPr>
          <a:xfrm>
            <a:off x="3853046" y="2814149"/>
            <a:ext cx="2586" cy="22796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97EC55A5-D371-D0CB-E2FA-9D6C6A4FACBC}"/>
              </a:ext>
            </a:extLst>
          </p:cNvPr>
          <p:cNvSpPr txBox="1"/>
          <p:nvPr/>
        </p:nvSpPr>
        <p:spPr>
          <a:xfrm>
            <a:off x="7302046" y="5133172"/>
            <a:ext cx="448196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Ensures OS implementation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Provides input to annual OS Report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E4ECEBD-FE72-29B8-FF03-5F1B34AE6A10}"/>
              </a:ext>
            </a:extLst>
          </p:cNvPr>
          <p:cNvSpPr txBox="1"/>
          <p:nvPr/>
        </p:nvSpPr>
        <p:spPr>
          <a:xfrm>
            <a:off x="7302046" y="3119969"/>
            <a:ext cx="448196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Open forum for CERN-wide exchange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Meets at least 2x per year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163C429-8025-1415-0C72-12617163DF31}"/>
              </a:ext>
            </a:extLst>
          </p:cNvPr>
          <p:cNvSpPr txBox="1"/>
          <p:nvPr/>
        </p:nvSpPr>
        <p:spPr>
          <a:xfrm>
            <a:off x="7302046" y="2080327"/>
            <a:ext cx="465618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Responsible for OS strategy &amp; policy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Consists of department/experiment reps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EB7D639-9C4B-C584-FADA-0FBA36CC1028}"/>
              </a:ext>
            </a:extLst>
          </p:cNvPr>
          <p:cNvSpPr/>
          <p:nvPr/>
        </p:nvSpPr>
        <p:spPr>
          <a:xfrm>
            <a:off x="4964313" y="4976125"/>
            <a:ext cx="2016000" cy="9144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OSPO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55403B2-E504-9373-F889-90C426845AF5}"/>
              </a:ext>
            </a:extLst>
          </p:cNvPr>
          <p:cNvSpPr/>
          <p:nvPr/>
        </p:nvSpPr>
        <p:spPr>
          <a:xfrm>
            <a:off x="4964313" y="3975030"/>
            <a:ext cx="2016000" cy="9144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SIPB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FC2C764-15E5-40C1-CCDF-E71D45A24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Open Science at CERN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A6A248D0-3B55-CCC6-BE81-EF5BFA2371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r>
              <a:rPr lang="en-US" dirty="0"/>
              <a:t>14.06.2023</a:t>
            </a:r>
          </a:p>
        </p:txBody>
      </p:sp>
    </p:spTree>
    <p:extLst>
      <p:ext uri="{BB962C8B-B14F-4D97-AF65-F5344CB8AC3E}">
        <p14:creationId xmlns:p14="http://schemas.microsoft.com/office/powerpoint/2010/main" val="3046025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6" grpId="0" animBg="1"/>
      <p:bldP spid="18" grpId="0" animBg="1"/>
      <p:bldP spid="19" grpId="0" animBg="1"/>
      <p:bldP spid="20" grpId="0" animBg="1"/>
      <p:bldP spid="28" grpId="0"/>
      <p:bldP spid="32" grpId="0"/>
      <p:bldP spid="33" grpId="0"/>
      <p:bldP spid="37" grpId="0" animBg="1"/>
      <p:bldP spid="3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6E737-797A-B303-8066-B68CEB0C083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dirty="0"/>
              <a:t>T</a:t>
            </a:r>
            <a:r>
              <a:rPr lang="en-CH" dirty="0"/>
              <a:t>hank you!</a:t>
            </a:r>
            <a:br>
              <a:rPr lang="en-CH" dirty="0"/>
            </a:br>
            <a:br>
              <a:rPr lang="en-CH" dirty="0"/>
            </a:br>
            <a:r>
              <a:rPr lang="en-GB" sz="3200" b="0" dirty="0"/>
              <a:t>C</a:t>
            </a:r>
            <a:r>
              <a:rPr lang="en-CH" sz="3200" b="0" dirty="0"/>
              <a:t>ontact: alexander.kohls@cern.ch</a:t>
            </a:r>
            <a:br>
              <a:rPr lang="en-CH" sz="3200" b="0" dirty="0"/>
            </a:br>
            <a:br>
              <a:rPr lang="en-CH" sz="3200" b="0" dirty="0"/>
            </a:br>
            <a:r>
              <a:rPr lang="en-CH" sz="3200" b="0" dirty="0"/>
              <a:t>https://openscience.cern</a:t>
            </a:r>
            <a:endParaRPr lang="en-CH" b="0" dirty="0"/>
          </a:p>
        </p:txBody>
      </p:sp>
    </p:spTree>
    <p:extLst>
      <p:ext uri="{BB962C8B-B14F-4D97-AF65-F5344CB8AC3E}">
        <p14:creationId xmlns:p14="http://schemas.microsoft.com/office/powerpoint/2010/main" val="2599978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A50CD-B1A4-E046-A860-472CF18B0C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563" y="337733"/>
            <a:ext cx="11229274" cy="1065742"/>
          </a:xfrm>
        </p:spPr>
        <p:txBody>
          <a:bodyPr/>
          <a:lstStyle/>
          <a:p>
            <a:r>
              <a:rPr lang="en-US" dirty="0"/>
              <a:t>High-Energy Physics has always had an open preprint culture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0AC30E-A8D1-3A4C-913A-F4A1C4AF1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 descr="A picture containing floor, indoor, platform, cabinet&#10;&#10;Description automatically generated">
            <a:extLst>
              <a:ext uri="{FF2B5EF4-FFF2-40B4-BE49-F238E27FC236}">
                <a16:creationId xmlns:a16="http://schemas.microsoft.com/office/drawing/2014/main" id="{7D3F245B-FE1E-4046-B43B-20CDECAB72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6" y="1369372"/>
            <a:ext cx="11376025" cy="4469153"/>
          </a:xfrm>
          <a:prstGeom prst="rect">
            <a:avLst/>
          </a:prstGeom>
        </p:spPr>
      </p:pic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5500A2B-2454-F3D3-49DD-BBB29B168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Open Science at CERN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F11CADC-65A4-9315-7F28-893BDE3CF31F}"/>
              </a:ext>
            </a:extLst>
          </p:cNvPr>
          <p:cNvSpPr/>
          <p:nvPr/>
        </p:nvSpPr>
        <p:spPr>
          <a:xfrm>
            <a:off x="407989" y="373593"/>
            <a:ext cx="108648" cy="94157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F49DB33E-7F04-7B93-32C6-A8E00EA94E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r>
              <a:rPr lang="en-US" dirty="0"/>
              <a:t>14.06.2023</a:t>
            </a:r>
          </a:p>
        </p:txBody>
      </p:sp>
    </p:spTree>
    <p:extLst>
      <p:ext uri="{BB962C8B-B14F-4D97-AF65-F5344CB8AC3E}">
        <p14:creationId xmlns:p14="http://schemas.microsoft.com/office/powerpoint/2010/main" val="233173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61A5F9B-9658-5E06-6924-A9FAE7ECA83A}"/>
              </a:ext>
            </a:extLst>
          </p:cNvPr>
          <p:cNvSpPr/>
          <p:nvPr/>
        </p:nvSpPr>
        <p:spPr>
          <a:xfrm>
            <a:off x="0" y="3340047"/>
            <a:ext cx="12191999" cy="33595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40000">
                <a:schemeClr val="accent1">
                  <a:tint val="44500"/>
                  <a:satMod val="160000"/>
                </a:schemeClr>
              </a:gs>
              <a:gs pos="95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76A4E71-F4FA-AC41-A05A-7AC0E88FD5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565" y="318329"/>
            <a:ext cx="11155400" cy="1065742"/>
          </a:xfrm>
        </p:spPr>
        <p:txBody>
          <a:bodyPr/>
          <a:lstStyle/>
          <a:p>
            <a:r>
              <a:rPr lang="en-US" dirty="0"/>
              <a:t>CERN – on the path to universal open science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B82D27-59B6-F246-8209-32519D465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0BFA254-08D3-8D45-BADD-879C37E8F7D7}"/>
              </a:ext>
            </a:extLst>
          </p:cNvPr>
          <p:cNvCxnSpPr>
            <a:cxnSpLocks/>
            <a:endCxn id="1026" idx="2"/>
          </p:cNvCxnSpPr>
          <p:nvPr/>
        </p:nvCxnSpPr>
        <p:spPr>
          <a:xfrm flipV="1">
            <a:off x="1450634" y="2969739"/>
            <a:ext cx="478" cy="360673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FF0EB8B-CA58-2F4B-B443-F1865373F6B0}"/>
              </a:ext>
            </a:extLst>
          </p:cNvPr>
          <p:cNvCxnSpPr>
            <a:cxnSpLocks/>
            <a:endCxn id="1028" idx="2"/>
          </p:cNvCxnSpPr>
          <p:nvPr/>
        </p:nvCxnSpPr>
        <p:spPr>
          <a:xfrm flipV="1">
            <a:off x="2473156" y="2969739"/>
            <a:ext cx="0" cy="360673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>
            <a:extLst>
              <a:ext uri="{FF2B5EF4-FFF2-40B4-BE49-F238E27FC236}">
                <a16:creationId xmlns:a16="http://schemas.microsoft.com/office/drawing/2014/main" id="{875EB64F-07E1-C74E-8BA3-C309CD9A69F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90786" y="2069739"/>
            <a:ext cx="920652" cy="900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F0D3222-C374-E04E-AE5B-92CEE6173A8C}"/>
              </a:ext>
            </a:extLst>
          </p:cNvPr>
          <p:cNvSpPr txBox="1"/>
          <p:nvPr/>
        </p:nvSpPr>
        <p:spPr>
          <a:xfrm>
            <a:off x="990787" y="1602801"/>
            <a:ext cx="92065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700"/>
              <a:t>Creation of the WWW lays the foundation of digital scholarly publishing</a:t>
            </a:r>
          </a:p>
        </p:txBody>
      </p:sp>
      <p:pic>
        <p:nvPicPr>
          <p:cNvPr id="1028" name="Picture 4" descr="Why arXiv needs a brand | arXiv.org blog">
            <a:extLst>
              <a:ext uri="{FF2B5EF4-FFF2-40B4-BE49-F238E27FC236}">
                <a16:creationId xmlns:a16="http://schemas.microsoft.com/office/drawing/2014/main" id="{679976C2-0E04-AB4B-9CC2-861E0BE0395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426" t="-64683" r="-4320" b="-62858"/>
          <a:stretch/>
        </p:blipFill>
        <p:spPr bwMode="auto">
          <a:xfrm>
            <a:off x="2000171" y="2069739"/>
            <a:ext cx="945970" cy="90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F4777AC-6CA8-624F-A7AC-43D09F673588}"/>
              </a:ext>
            </a:extLst>
          </p:cNvPr>
          <p:cNvSpPr txBox="1"/>
          <p:nvPr/>
        </p:nvSpPr>
        <p:spPr>
          <a:xfrm>
            <a:off x="2000172" y="1598769"/>
            <a:ext cx="94597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700"/>
              <a:t>arXiv introduces global digital pre-print sharing which becomes the norm in particle physics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6D5CA11-0CDB-8243-B342-A3196E21F9A5}"/>
              </a:ext>
            </a:extLst>
          </p:cNvPr>
          <p:cNvSpPr txBox="1"/>
          <p:nvPr/>
        </p:nvSpPr>
        <p:spPr>
          <a:xfrm>
            <a:off x="1186689" y="3369142"/>
            <a:ext cx="53860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b="1" spc="50">
                <a:ln w="0"/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CH"/>
              <a:t>1989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BEAE641-1404-D648-821B-64E2B886AB1D}"/>
              </a:ext>
            </a:extLst>
          </p:cNvPr>
          <p:cNvSpPr txBox="1"/>
          <p:nvPr/>
        </p:nvSpPr>
        <p:spPr>
          <a:xfrm>
            <a:off x="2216675" y="3369142"/>
            <a:ext cx="53860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b="1" spc="50">
                <a:ln w="0"/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CH"/>
              <a:t>1991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A2F7C40-EE34-664B-91BF-BDA580244552}"/>
              </a:ext>
            </a:extLst>
          </p:cNvPr>
          <p:cNvCxnSpPr>
            <a:cxnSpLocks/>
          </p:cNvCxnSpPr>
          <p:nvPr/>
        </p:nvCxnSpPr>
        <p:spPr>
          <a:xfrm>
            <a:off x="990786" y="3330412"/>
            <a:ext cx="10226409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794629A0-5BE9-384C-8497-B73760E797AA}"/>
              </a:ext>
            </a:extLst>
          </p:cNvPr>
          <p:cNvSpPr txBox="1"/>
          <p:nvPr/>
        </p:nvSpPr>
        <p:spPr>
          <a:xfrm>
            <a:off x="5098503" y="1495079"/>
            <a:ext cx="945970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700"/>
              <a:t>CERN announces Open Access policy and launches SCOAP3 as primary mechanism to achieve 100% OA</a:t>
            </a:r>
          </a:p>
        </p:txBody>
      </p:sp>
      <p:pic>
        <p:nvPicPr>
          <p:cNvPr id="33" name="Picture 32" descr="A picture containing text&#10;&#10;Description automatically generated">
            <a:extLst>
              <a:ext uri="{FF2B5EF4-FFF2-40B4-BE49-F238E27FC236}">
                <a16:creationId xmlns:a16="http://schemas.microsoft.com/office/drawing/2014/main" id="{9DE71BBB-1743-A241-AF72-B634A8DFD8D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750" t="-67592" r="-1678" b="-68129"/>
          <a:stretch/>
        </p:blipFill>
        <p:spPr>
          <a:xfrm>
            <a:off x="7412916" y="2061020"/>
            <a:ext cx="924370" cy="90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9FA0CD0-0D5B-7A45-B44C-8DF504989538}"/>
              </a:ext>
            </a:extLst>
          </p:cNvPr>
          <p:cNvCxnSpPr>
            <a:cxnSpLocks/>
            <a:endCxn id="33" idx="2"/>
          </p:cNvCxnSpPr>
          <p:nvPr/>
        </p:nvCxnSpPr>
        <p:spPr>
          <a:xfrm flipV="1">
            <a:off x="7875101" y="2961020"/>
            <a:ext cx="0" cy="367852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B6B8ADBC-1B6C-FC4C-A9B2-5B239A2DBF33}"/>
              </a:ext>
            </a:extLst>
          </p:cNvPr>
          <p:cNvCxnSpPr>
            <a:cxnSpLocks/>
          </p:cNvCxnSpPr>
          <p:nvPr/>
        </p:nvCxnSpPr>
        <p:spPr>
          <a:xfrm>
            <a:off x="5684433" y="3689493"/>
            <a:ext cx="0" cy="784285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 descr="CERN Open Data Portal">
            <a:extLst>
              <a:ext uri="{FF2B5EF4-FFF2-40B4-BE49-F238E27FC236}">
                <a16:creationId xmlns:a16="http://schemas.microsoft.com/office/drawing/2014/main" id="{8A6FBD9A-F6FA-774F-96A8-D28517B7740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29267" y="4023830"/>
            <a:ext cx="910332" cy="900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D67AD8AD-2880-314A-B938-97B1546A4B87}"/>
              </a:ext>
            </a:extLst>
          </p:cNvPr>
          <p:cNvSpPr txBox="1"/>
          <p:nvPr/>
        </p:nvSpPr>
        <p:spPr>
          <a:xfrm>
            <a:off x="5211448" y="4986798"/>
            <a:ext cx="945970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700"/>
              <a:t>First partial LHC data released via CERN Open Data Portal incl. visualization tools for education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8C72716-E18C-1B4B-B174-874B2E4BF201}"/>
              </a:ext>
            </a:extLst>
          </p:cNvPr>
          <p:cNvSpPr txBox="1"/>
          <p:nvPr/>
        </p:nvSpPr>
        <p:spPr>
          <a:xfrm>
            <a:off x="7607820" y="3369142"/>
            <a:ext cx="53860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b="1" spc="50">
                <a:ln w="0"/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CH"/>
              <a:t>2018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13AA4A3-A21D-AC4E-BFFA-78EFAE0CDE26}"/>
              </a:ext>
            </a:extLst>
          </p:cNvPr>
          <p:cNvSpPr txBox="1"/>
          <p:nvPr/>
        </p:nvSpPr>
        <p:spPr>
          <a:xfrm>
            <a:off x="7412916" y="1384312"/>
            <a:ext cx="94597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700"/>
              <a:t>With the addition of APS SCOAP3 covers 90% of the journal literature in HEP and acts as role model for other OA transitions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80A93807-0963-434D-B2C8-9838CC8E065A}"/>
              </a:ext>
            </a:extLst>
          </p:cNvPr>
          <p:cNvCxnSpPr>
            <a:cxnSpLocks/>
          </p:cNvCxnSpPr>
          <p:nvPr/>
        </p:nvCxnSpPr>
        <p:spPr>
          <a:xfrm flipV="1">
            <a:off x="5540417" y="2962784"/>
            <a:ext cx="0" cy="367852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B22491A8-39E1-A84B-98C2-AA104B686E6E}"/>
              </a:ext>
            </a:extLst>
          </p:cNvPr>
          <p:cNvCxnSpPr>
            <a:cxnSpLocks/>
            <a:endCxn id="46" idx="0"/>
          </p:cNvCxnSpPr>
          <p:nvPr/>
        </p:nvCxnSpPr>
        <p:spPr>
          <a:xfrm>
            <a:off x="8689240" y="3686845"/>
            <a:ext cx="0" cy="336985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17AF7295-6BE7-1D43-8D12-A3EAB2BADEF9}"/>
              </a:ext>
            </a:extLst>
          </p:cNvPr>
          <p:cNvSpPr txBox="1"/>
          <p:nvPr/>
        </p:nvSpPr>
        <p:spPr>
          <a:xfrm>
            <a:off x="9159861" y="3369142"/>
            <a:ext cx="53860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b="1" spc="50">
                <a:ln w="0"/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CH"/>
              <a:t>2020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3AAB851-B84C-0D40-BC95-78408CDBE3A7}"/>
              </a:ext>
            </a:extLst>
          </p:cNvPr>
          <p:cNvSpPr txBox="1"/>
          <p:nvPr/>
        </p:nvSpPr>
        <p:spPr>
          <a:xfrm>
            <a:off x="8985358" y="1268760"/>
            <a:ext cx="945970" cy="7540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700"/>
              <a:t>CERN LHC Open Data Policy defines uniform mechanisms to release LHC experimental data + associated analysis artefacts (software, workflows, notes, etc.)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44F55D4-180C-B547-9EF5-64607A37878A}"/>
              </a:ext>
            </a:extLst>
          </p:cNvPr>
          <p:cNvSpPr txBox="1"/>
          <p:nvPr/>
        </p:nvSpPr>
        <p:spPr>
          <a:xfrm>
            <a:off x="10266246" y="4976414"/>
            <a:ext cx="94597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700" dirty="0"/>
              <a:t>CERN issued an institutional Open Science Policy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EC8678A-BE10-CE4D-A471-7B1885069E58}"/>
              </a:ext>
            </a:extLst>
          </p:cNvPr>
          <p:cNvSpPr txBox="1"/>
          <p:nvPr/>
        </p:nvSpPr>
        <p:spPr>
          <a:xfrm>
            <a:off x="8216255" y="4986798"/>
            <a:ext cx="94597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700"/>
              <a:t>CERN develops suite of tools to support reuse and reproducability of open data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9492E3F-4974-2D45-81CB-909570A4478A}"/>
              </a:ext>
            </a:extLst>
          </p:cNvPr>
          <p:cNvSpPr txBox="1"/>
          <p:nvPr/>
        </p:nvSpPr>
        <p:spPr>
          <a:xfrm>
            <a:off x="10481459" y="3369142"/>
            <a:ext cx="53860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b="1" spc="50">
                <a:ln w="0"/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CH"/>
              <a:t>2022</a:t>
            </a: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35BCD311-2F16-5240-A035-C8C58E40F75F}"/>
              </a:ext>
            </a:extLst>
          </p:cNvPr>
          <p:cNvCxnSpPr>
            <a:cxnSpLocks/>
          </p:cNvCxnSpPr>
          <p:nvPr/>
        </p:nvCxnSpPr>
        <p:spPr>
          <a:xfrm>
            <a:off x="990786" y="3685761"/>
            <a:ext cx="10226409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>
            <a:extLst>
              <a:ext uri="{FF2B5EF4-FFF2-40B4-BE49-F238E27FC236}">
                <a16:creationId xmlns:a16="http://schemas.microsoft.com/office/drawing/2014/main" id="{FFC8607B-0602-CB48-888E-C77DA3702F09}"/>
              </a:ext>
            </a:extLst>
          </p:cNvPr>
          <p:cNvGrpSpPr/>
          <p:nvPr/>
        </p:nvGrpSpPr>
        <p:grpSpPr>
          <a:xfrm>
            <a:off x="3152233" y="3276196"/>
            <a:ext cx="367211" cy="512844"/>
            <a:chOff x="3022969" y="3029452"/>
            <a:chExt cx="177120" cy="232386"/>
          </a:xfrm>
        </p:grpSpPr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949E53BB-749B-634A-A5E1-6AC5EDD18176}"/>
                </a:ext>
              </a:extLst>
            </p:cNvPr>
            <p:cNvCxnSpPr/>
            <p:nvPr/>
          </p:nvCxnSpPr>
          <p:spPr>
            <a:xfrm flipH="1">
              <a:off x="3032723" y="3044856"/>
              <a:ext cx="144016" cy="216982"/>
            </a:xfrm>
            <a:prstGeom prst="line">
              <a:avLst/>
            </a:prstGeom>
            <a:ln w="603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886BA144-AB82-5A45-8D3D-CCE721323889}"/>
                </a:ext>
              </a:extLst>
            </p:cNvPr>
            <p:cNvCxnSpPr/>
            <p:nvPr/>
          </p:nvCxnSpPr>
          <p:spPr>
            <a:xfrm flipH="1">
              <a:off x="3056073" y="3029452"/>
              <a:ext cx="144016" cy="2169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391066B5-B523-5B4D-89D9-E8E1079C0AB8}"/>
                </a:ext>
              </a:extLst>
            </p:cNvPr>
            <p:cNvCxnSpPr/>
            <p:nvPr/>
          </p:nvCxnSpPr>
          <p:spPr>
            <a:xfrm flipH="1">
              <a:off x="3022969" y="3030437"/>
              <a:ext cx="144016" cy="2169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0DEEF337-1724-2D46-86F7-D8E7757FD5AA}"/>
              </a:ext>
            </a:extLst>
          </p:cNvPr>
          <p:cNvGrpSpPr>
            <a:grpSpLocks noChangeAspect="1"/>
          </p:cNvGrpSpPr>
          <p:nvPr/>
        </p:nvGrpSpPr>
        <p:grpSpPr>
          <a:xfrm>
            <a:off x="8239240" y="4023830"/>
            <a:ext cx="900000" cy="900000"/>
            <a:chOff x="1821465" y="3665980"/>
            <a:chExt cx="1368000" cy="1368000"/>
          </a:xfrm>
        </p:grpSpPr>
        <p:pic>
          <p:nvPicPr>
            <p:cNvPr id="1032" name="Picture 8">
              <a:extLst>
                <a:ext uri="{FF2B5EF4-FFF2-40B4-BE49-F238E27FC236}">
                  <a16:creationId xmlns:a16="http://schemas.microsoft.com/office/drawing/2014/main" id="{E304C14F-5C5C-C243-87DE-A009D770F1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52145" y="4582869"/>
              <a:ext cx="1076113" cy="2089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4" name="Picture 10" descr="Welcome to the Documentation for CERN Analysis Preservation — CERN Analysis  Preservation documentation">
              <a:extLst>
                <a:ext uri="{FF2B5EF4-FFF2-40B4-BE49-F238E27FC236}">
                  <a16:creationId xmlns:a16="http://schemas.microsoft.com/office/drawing/2014/main" id="{CDB8D00C-B3F4-C64C-BF00-23B71E3D65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7409" y="3871074"/>
              <a:ext cx="1076113" cy="5215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87A6DC73-51C1-754E-9433-D0FC2AFCCA7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21465" y="3665980"/>
              <a:ext cx="1368000" cy="136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pic>
        <p:nvPicPr>
          <p:cNvPr id="1036" name="Picture 12" descr="CERN revises its Open Access Policy | CERN Scientific Information Service  (SIS)">
            <a:extLst>
              <a:ext uri="{FF2B5EF4-FFF2-40B4-BE49-F238E27FC236}">
                <a16:creationId xmlns:a16="http://schemas.microsoft.com/office/drawing/2014/main" id="{D15FC5EE-0731-5E41-BA4F-2127A468C2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6449" y="2068425"/>
            <a:ext cx="887936" cy="900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>
            <a:extLst>
              <a:ext uri="{FF2B5EF4-FFF2-40B4-BE49-F238E27FC236}">
                <a16:creationId xmlns:a16="http://schemas.microsoft.com/office/drawing/2014/main" id="{140E8E44-358D-4444-AD16-0394E7BD3C9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266246" y="4024307"/>
            <a:ext cx="915538" cy="900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8BDCEF4D-EF2D-1549-9AC2-43909DAD46DC}"/>
              </a:ext>
            </a:extLst>
          </p:cNvPr>
          <p:cNvCxnSpPr>
            <a:cxnSpLocks/>
          </p:cNvCxnSpPr>
          <p:nvPr/>
        </p:nvCxnSpPr>
        <p:spPr>
          <a:xfrm>
            <a:off x="10724015" y="3686845"/>
            <a:ext cx="0" cy="336985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1028">
            <a:extLst>
              <a:ext uri="{FF2B5EF4-FFF2-40B4-BE49-F238E27FC236}">
                <a16:creationId xmlns:a16="http://schemas.microsoft.com/office/drawing/2014/main" id="{7745882D-38E2-C342-BC78-F40793862676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762"/>
          <a:stretch/>
        </p:blipFill>
        <p:spPr>
          <a:xfrm>
            <a:off x="8985358" y="2061020"/>
            <a:ext cx="894463" cy="9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852F95F1-B667-6E48-94AB-E55CE6EBF0B0}"/>
              </a:ext>
            </a:extLst>
          </p:cNvPr>
          <p:cNvCxnSpPr>
            <a:cxnSpLocks/>
          </p:cNvCxnSpPr>
          <p:nvPr/>
        </p:nvCxnSpPr>
        <p:spPr>
          <a:xfrm flipV="1">
            <a:off x="9423806" y="2961020"/>
            <a:ext cx="0" cy="367852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1BF26EF7-B795-504E-8018-9D2D78C0BF3C}"/>
              </a:ext>
            </a:extLst>
          </p:cNvPr>
          <p:cNvSpPr txBox="1"/>
          <p:nvPr/>
        </p:nvSpPr>
        <p:spPr>
          <a:xfrm>
            <a:off x="3841959" y="3369142"/>
            <a:ext cx="52585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b="1" spc="50">
                <a:ln w="0"/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2011</a:t>
            </a: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9682FA88-1102-954A-8A77-6D692BE70CE4}"/>
              </a:ext>
            </a:extLst>
          </p:cNvPr>
          <p:cNvCxnSpPr>
            <a:cxnSpLocks/>
          </p:cNvCxnSpPr>
          <p:nvPr/>
        </p:nvCxnSpPr>
        <p:spPr>
          <a:xfrm>
            <a:off x="4088337" y="3689493"/>
            <a:ext cx="0" cy="784285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46" name="Picture 22" descr="CERN Embraces Open Hardware - Make:">
            <a:extLst>
              <a:ext uri="{FF2B5EF4-FFF2-40B4-BE49-F238E27FC236}">
                <a16:creationId xmlns:a16="http://schemas.microsoft.com/office/drawing/2014/main" id="{6BFE6581-A607-C341-BEE0-4122244285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8337" y="4023778"/>
            <a:ext cx="900000" cy="900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6" name="TextBox 85">
            <a:extLst>
              <a:ext uri="{FF2B5EF4-FFF2-40B4-BE49-F238E27FC236}">
                <a16:creationId xmlns:a16="http://schemas.microsoft.com/office/drawing/2014/main" id="{62FDB398-AD41-384C-A44C-47B5114A4D08}"/>
              </a:ext>
            </a:extLst>
          </p:cNvPr>
          <p:cNvSpPr txBox="1"/>
          <p:nvPr/>
        </p:nvSpPr>
        <p:spPr>
          <a:xfrm>
            <a:off x="3615351" y="4986797"/>
            <a:ext cx="977041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700"/>
              <a:t>CERN publishes v1.0 </a:t>
            </a:r>
            <a:br>
              <a:rPr lang="en-CH" sz="700"/>
            </a:br>
            <a:r>
              <a:rPr lang="en-CH" sz="700"/>
              <a:t>of its Open Hardware License, soon becoming a standard for open souce hardware</a:t>
            </a: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77E18867-698C-0082-D4CC-AF2E1049E163}"/>
              </a:ext>
            </a:extLst>
          </p:cNvPr>
          <p:cNvCxnSpPr>
            <a:cxnSpLocks/>
          </p:cNvCxnSpPr>
          <p:nvPr/>
        </p:nvCxnSpPr>
        <p:spPr>
          <a:xfrm flipV="1">
            <a:off x="4538337" y="2957267"/>
            <a:ext cx="0" cy="367852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6FB856FD-F61D-7C68-CD3B-CCB4D54096D0}"/>
              </a:ext>
            </a:extLst>
          </p:cNvPr>
          <p:cNvSpPr/>
          <p:nvPr/>
        </p:nvSpPr>
        <p:spPr>
          <a:xfrm>
            <a:off x="4083775" y="2061020"/>
            <a:ext cx="912298" cy="9124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2" descr="HEPData Submission — HEPData Submission documentation">
            <a:extLst>
              <a:ext uri="{FF2B5EF4-FFF2-40B4-BE49-F238E27FC236}">
                <a16:creationId xmlns:a16="http://schemas.microsoft.com/office/drawing/2014/main" id="{D0256E27-0EDF-9A96-9008-280CC248B6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8296" y="2533151"/>
            <a:ext cx="420082" cy="420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5A88868D-E0BC-D099-8D3F-916D4B30CB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83774" y="2159092"/>
            <a:ext cx="912299" cy="342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6" name="TextBox 65">
            <a:extLst>
              <a:ext uri="{FF2B5EF4-FFF2-40B4-BE49-F238E27FC236}">
                <a16:creationId xmlns:a16="http://schemas.microsoft.com/office/drawing/2014/main" id="{27D8D041-D9E0-49FD-D7C8-2F0E36229E28}"/>
              </a:ext>
            </a:extLst>
          </p:cNvPr>
          <p:cNvSpPr txBox="1"/>
          <p:nvPr/>
        </p:nvSpPr>
        <p:spPr>
          <a:xfrm>
            <a:off x="4082499" y="1598409"/>
            <a:ext cx="94597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700"/>
              <a:t>INSPIRE systematically links HEPData sets </a:t>
            </a:r>
            <a:br>
              <a:rPr lang="en-CH" sz="700"/>
            </a:br>
            <a:r>
              <a:rPr lang="en-CH" sz="700"/>
              <a:t>with their respective publications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0DD4AE5-439F-1B2B-46B1-E8BA623664EC}"/>
              </a:ext>
            </a:extLst>
          </p:cNvPr>
          <p:cNvSpPr txBox="1"/>
          <p:nvPr/>
        </p:nvSpPr>
        <p:spPr>
          <a:xfrm>
            <a:off x="5328125" y="3369142"/>
            <a:ext cx="53860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b="1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defRPr>
            </a:lvl1pPr>
          </a:lstStyle>
          <a:p>
            <a:r>
              <a:rPr lang="en-CH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2014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03B4F38-FE94-6DD7-7733-BAF397E731F8}"/>
              </a:ext>
            </a:extLst>
          </p:cNvPr>
          <p:cNvCxnSpPr/>
          <p:nvPr/>
        </p:nvCxnSpPr>
        <p:spPr>
          <a:xfrm>
            <a:off x="990786" y="1449388"/>
            <a:ext cx="920652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B544D167-53EA-ABAC-ED61-691CC29699CF}"/>
              </a:ext>
            </a:extLst>
          </p:cNvPr>
          <p:cNvCxnSpPr/>
          <p:nvPr/>
        </p:nvCxnSpPr>
        <p:spPr>
          <a:xfrm>
            <a:off x="5028469" y="1449388"/>
            <a:ext cx="920652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35439E19-9257-D2CA-3D7F-BEAB898F086B}"/>
              </a:ext>
            </a:extLst>
          </p:cNvPr>
          <p:cNvCxnSpPr/>
          <p:nvPr/>
        </p:nvCxnSpPr>
        <p:spPr>
          <a:xfrm>
            <a:off x="10266246" y="5351242"/>
            <a:ext cx="920652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5DE66BA-3D85-B8CD-16B0-6C4CBE6F1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Open Science at CERN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77D8B09-E1F8-F144-959D-92A3311FBD0C}"/>
              </a:ext>
            </a:extLst>
          </p:cNvPr>
          <p:cNvSpPr/>
          <p:nvPr/>
        </p:nvSpPr>
        <p:spPr>
          <a:xfrm>
            <a:off x="407989" y="373593"/>
            <a:ext cx="108648" cy="94157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C1C35450-9312-9A2D-C3AD-F158F79644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r>
              <a:rPr lang="en-US" dirty="0"/>
              <a:t>14.06.2023</a:t>
            </a:r>
          </a:p>
        </p:txBody>
      </p:sp>
    </p:spTree>
    <p:extLst>
      <p:ext uri="{BB962C8B-B14F-4D97-AF65-F5344CB8AC3E}">
        <p14:creationId xmlns:p14="http://schemas.microsoft.com/office/powerpoint/2010/main" val="3206583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B66FE5B7-0627-8745-B3C3-4B1D7EFE4D15}"/>
              </a:ext>
            </a:extLst>
          </p:cNvPr>
          <p:cNvGraphicFramePr/>
          <p:nvPr/>
        </p:nvGraphicFramePr>
        <p:xfrm>
          <a:off x="2366469" y="802979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Oval 7">
            <a:extLst>
              <a:ext uri="{FF2B5EF4-FFF2-40B4-BE49-F238E27FC236}">
                <a16:creationId xmlns:a16="http://schemas.microsoft.com/office/drawing/2014/main" id="{D26480B9-F1EF-6E40-9A6B-83BBA473C6BC}"/>
              </a:ext>
            </a:extLst>
          </p:cNvPr>
          <p:cNvSpPr/>
          <p:nvPr/>
        </p:nvSpPr>
        <p:spPr>
          <a:xfrm>
            <a:off x="5081887" y="1297459"/>
            <a:ext cx="1056483" cy="1007535"/>
          </a:xfrm>
          <a:prstGeom prst="ellipse">
            <a:avLst/>
          </a:prstGeom>
          <a:solidFill>
            <a:srgbClr val="00BC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701419F-BC08-B043-8408-A4808BE282D3}"/>
              </a:ext>
            </a:extLst>
          </p:cNvPr>
          <p:cNvSpPr/>
          <p:nvPr/>
        </p:nvSpPr>
        <p:spPr>
          <a:xfrm>
            <a:off x="6743307" y="1316726"/>
            <a:ext cx="1056483" cy="1007535"/>
          </a:xfrm>
          <a:prstGeom prst="ellipse">
            <a:avLst/>
          </a:prstGeom>
          <a:solidFill>
            <a:srgbClr val="A35F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8E14E4F-7BDB-6E46-B21F-3FC1EE4E0F6B}"/>
              </a:ext>
            </a:extLst>
          </p:cNvPr>
          <p:cNvSpPr/>
          <p:nvPr/>
        </p:nvSpPr>
        <p:spPr>
          <a:xfrm>
            <a:off x="3804456" y="2741103"/>
            <a:ext cx="1056483" cy="1007535"/>
          </a:xfrm>
          <a:prstGeom prst="ellipse">
            <a:avLst/>
          </a:prstGeom>
          <a:solidFill>
            <a:srgbClr val="1C44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992ED14-0E62-9641-AD9C-BD2A3877A6DF}"/>
              </a:ext>
            </a:extLst>
          </p:cNvPr>
          <p:cNvSpPr/>
          <p:nvPr/>
        </p:nvSpPr>
        <p:spPr>
          <a:xfrm>
            <a:off x="7973457" y="2785319"/>
            <a:ext cx="1056483" cy="100753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EBFCE2F-3804-7E4E-A8A9-D89ED0C0F677}"/>
              </a:ext>
            </a:extLst>
          </p:cNvPr>
          <p:cNvSpPr/>
          <p:nvPr/>
        </p:nvSpPr>
        <p:spPr>
          <a:xfrm>
            <a:off x="7575836" y="4503482"/>
            <a:ext cx="1056483" cy="1007535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51EFC05-7284-9843-AEA7-8CAE9F642D69}"/>
              </a:ext>
            </a:extLst>
          </p:cNvPr>
          <p:cNvSpPr/>
          <p:nvPr/>
        </p:nvSpPr>
        <p:spPr>
          <a:xfrm>
            <a:off x="4288847" y="4481375"/>
            <a:ext cx="1056483" cy="1007535"/>
          </a:xfrm>
          <a:prstGeom prst="ellipse">
            <a:avLst/>
          </a:prstGeom>
          <a:solidFill>
            <a:srgbClr val="6E24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F4E5975-6300-DC4D-BBDE-D7CEF65A0642}"/>
              </a:ext>
            </a:extLst>
          </p:cNvPr>
          <p:cNvSpPr txBox="1"/>
          <p:nvPr/>
        </p:nvSpPr>
        <p:spPr>
          <a:xfrm>
            <a:off x="8277193" y="3181364"/>
            <a:ext cx="925627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500" b="1" dirty="0">
                <a:solidFill>
                  <a:schemeClr val="bg1"/>
                </a:solidFill>
              </a:rPr>
              <a:t>Tools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D679F93-BE5F-2E48-9330-C45AB3A769E9}"/>
              </a:ext>
            </a:extLst>
          </p:cNvPr>
          <p:cNvSpPr/>
          <p:nvPr/>
        </p:nvSpPr>
        <p:spPr>
          <a:xfrm>
            <a:off x="5100741" y="1650376"/>
            <a:ext cx="1294919" cy="32316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1500" b="1" dirty="0">
                <a:solidFill>
                  <a:schemeClr val="bg1"/>
                </a:solidFill>
              </a:rPr>
              <a:t>Hardware</a:t>
            </a:r>
            <a:endParaRPr lang="en-GB" sz="1500" dirty="0">
              <a:solidFill>
                <a:schemeClr val="bg1"/>
              </a:solidFill>
            </a:endParaRPr>
          </a:p>
        </p:txBody>
      </p:sp>
      <p:pic>
        <p:nvPicPr>
          <p:cNvPr id="16" name="Picture 15" descr="Text, logo&#10;&#10;Description automatically generated">
            <a:extLst>
              <a:ext uri="{FF2B5EF4-FFF2-40B4-BE49-F238E27FC236}">
                <a16:creationId xmlns:a16="http://schemas.microsoft.com/office/drawing/2014/main" id="{1AA4C1E1-051A-9F4E-8E23-8CD963C6C0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2387" y="2461553"/>
            <a:ext cx="1431715" cy="804471"/>
          </a:xfrm>
          <a:prstGeom prst="rect">
            <a:avLst/>
          </a:prstGeom>
        </p:spPr>
      </p:pic>
      <p:pic>
        <p:nvPicPr>
          <p:cNvPr id="17" name="Picture 16" descr="Icon&#10;&#10;Description automatically generated">
            <a:extLst>
              <a:ext uri="{FF2B5EF4-FFF2-40B4-BE49-F238E27FC236}">
                <a16:creationId xmlns:a16="http://schemas.microsoft.com/office/drawing/2014/main" id="{6770795A-9248-9C43-B7FB-DFFA8D9306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0338" y="3287642"/>
            <a:ext cx="1429489" cy="587591"/>
          </a:xfrm>
          <a:prstGeom prst="rect">
            <a:avLst/>
          </a:prstGeom>
        </p:spPr>
      </p:pic>
      <p:pic>
        <p:nvPicPr>
          <p:cNvPr id="18" name="Picture 17" descr="A picture containing text&#10;&#10;Description automatically generated">
            <a:extLst>
              <a:ext uri="{FF2B5EF4-FFF2-40B4-BE49-F238E27FC236}">
                <a16:creationId xmlns:a16="http://schemas.microsoft.com/office/drawing/2014/main" id="{5B500DCB-E38F-AE4C-978B-0310CD7F43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81888" y="207272"/>
            <a:ext cx="751931" cy="999261"/>
          </a:xfrm>
          <a:prstGeom prst="rect">
            <a:avLst/>
          </a:prstGeom>
        </p:spPr>
      </p:pic>
      <p:pic>
        <p:nvPicPr>
          <p:cNvPr id="21" name="Picture 8" descr="Logo&#10;&#10;Description automatically generated">
            <a:extLst>
              <a:ext uri="{FF2B5EF4-FFF2-40B4-BE49-F238E27FC236}">
                <a16:creationId xmlns:a16="http://schemas.microsoft.com/office/drawing/2014/main" id="{84B97467-1C0E-F14D-892B-F35AA4EC685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35" b="92523" l="3390" r="98517">
                        <a14:foregroundMark x1="12924" y1="44860" x2="12288" y2="58879"/>
                        <a14:foregroundMark x1="4025" y1="40187" x2="12288" y2="28972"/>
                        <a14:foregroundMark x1="15042" y1="42991" x2="16525" y2="42991"/>
                        <a14:foregroundMark x1="23941" y1="70093" x2="70339" y2="79439"/>
                        <a14:foregroundMark x1="70339" y1="79439" x2="98517" y2="71963"/>
                        <a14:foregroundMark x1="94915" y1="63551" x2="36229" y2="42056"/>
                        <a14:foregroundMark x1="36229" y1="42056" x2="70975" y2="60748"/>
                        <a14:foregroundMark x1="10805" y1="935" x2="3390" y2="9252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059035" y="2500336"/>
            <a:ext cx="2870867" cy="674563"/>
          </a:xfrm>
          <a:prstGeom prst="rect">
            <a:avLst/>
          </a:prstGeom>
        </p:spPr>
      </p:pic>
      <p:sp>
        <p:nvSpPr>
          <p:cNvPr id="27" name="AutoShape 2" descr="Zenodo">
            <a:extLst>
              <a:ext uri="{FF2B5EF4-FFF2-40B4-BE49-F238E27FC236}">
                <a16:creationId xmlns:a16="http://schemas.microsoft.com/office/drawing/2014/main" id="{2F9E2297-8610-4D01-BAAC-05FD98A7D22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278069" y="338449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400"/>
          </a:p>
        </p:txBody>
      </p:sp>
      <p:pic>
        <p:nvPicPr>
          <p:cNvPr id="22" name="Picture 21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C87DA897-B5BA-5144-BC14-6C9F892249DD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-2159" b="36667"/>
          <a:stretch/>
        </p:blipFill>
        <p:spPr>
          <a:xfrm>
            <a:off x="8716360" y="4914775"/>
            <a:ext cx="2725656" cy="909964"/>
          </a:xfrm>
          <a:prstGeom prst="rect">
            <a:avLst/>
          </a:prstGeom>
        </p:spPr>
      </p:pic>
      <p:sp>
        <p:nvSpPr>
          <p:cNvPr id="57" name="Oval 56">
            <a:extLst>
              <a:ext uri="{FF2B5EF4-FFF2-40B4-BE49-F238E27FC236}">
                <a16:creationId xmlns:a16="http://schemas.microsoft.com/office/drawing/2014/main" id="{6CD2F1CA-EA46-477E-A70D-D163BFF1D6D7}"/>
              </a:ext>
            </a:extLst>
          </p:cNvPr>
          <p:cNvSpPr/>
          <p:nvPr/>
        </p:nvSpPr>
        <p:spPr>
          <a:xfrm>
            <a:off x="5932351" y="5272561"/>
            <a:ext cx="1056483" cy="1007535"/>
          </a:xfrm>
          <a:prstGeom prst="ellipse">
            <a:avLst/>
          </a:prstGeom>
          <a:solidFill>
            <a:srgbClr val="00A2E3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32DEF45-9CB9-45C9-926C-AB1FFF03D68A}"/>
              </a:ext>
            </a:extLst>
          </p:cNvPr>
          <p:cNvSpPr/>
          <p:nvPr/>
        </p:nvSpPr>
        <p:spPr>
          <a:xfrm>
            <a:off x="5868122" y="5619546"/>
            <a:ext cx="118494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500" b="1" dirty="0" err="1">
                <a:solidFill>
                  <a:schemeClr val="bg1"/>
                </a:solidFill>
              </a:rPr>
              <a:t>Infrastr</a:t>
            </a:r>
            <a:r>
              <a:rPr lang="en-GB" sz="1500" b="1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13" name="Picture Placeholder 1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8FE1623F-EEB2-45C0-AF22-835C191C0305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31260" t="21724" r="30764" b="53103"/>
          <a:stretch/>
        </p:blipFill>
        <p:spPr>
          <a:xfrm>
            <a:off x="9349017" y="3311450"/>
            <a:ext cx="1703007" cy="574139"/>
          </a:xfrm>
          <a:prstGeom prst="rect">
            <a:avLst/>
          </a:prstGeom>
        </p:spPr>
      </p:pic>
      <p:sp>
        <p:nvSpPr>
          <p:cNvPr id="60" name="Rectangle 59">
            <a:extLst>
              <a:ext uri="{FF2B5EF4-FFF2-40B4-BE49-F238E27FC236}">
                <a16:creationId xmlns:a16="http://schemas.microsoft.com/office/drawing/2014/main" id="{18F279F3-92B6-4DF1-B671-C3D7BE9D1646}"/>
              </a:ext>
            </a:extLst>
          </p:cNvPr>
          <p:cNvSpPr/>
          <p:nvPr/>
        </p:nvSpPr>
        <p:spPr>
          <a:xfrm>
            <a:off x="4217337" y="4848124"/>
            <a:ext cx="118494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500" b="1" dirty="0">
                <a:solidFill>
                  <a:schemeClr val="bg1"/>
                </a:solidFill>
              </a:rPr>
              <a:t>Policies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FF779C09-33C9-4001-965F-4C240BBC1409}"/>
              </a:ext>
            </a:extLst>
          </p:cNvPr>
          <p:cNvSpPr/>
          <p:nvPr/>
        </p:nvSpPr>
        <p:spPr>
          <a:xfrm>
            <a:off x="7527374" y="4828677"/>
            <a:ext cx="118494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500" b="1" dirty="0">
                <a:solidFill>
                  <a:schemeClr val="bg1"/>
                </a:solidFill>
              </a:rPr>
              <a:t>Access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8031FC7E-5757-4E7A-80C7-35B81615CF61}"/>
              </a:ext>
            </a:extLst>
          </p:cNvPr>
          <p:cNvSpPr/>
          <p:nvPr/>
        </p:nvSpPr>
        <p:spPr>
          <a:xfrm>
            <a:off x="6689164" y="1650377"/>
            <a:ext cx="1184940" cy="32316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GB" sz="1500" b="1" dirty="0">
                <a:solidFill>
                  <a:schemeClr val="bg1"/>
                </a:solidFill>
              </a:rPr>
              <a:t>Data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BAB1114-B2D6-4859-8943-2E9206198BDA}"/>
              </a:ext>
            </a:extLst>
          </p:cNvPr>
          <p:cNvSpPr/>
          <p:nvPr/>
        </p:nvSpPr>
        <p:spPr>
          <a:xfrm>
            <a:off x="3730628" y="3103345"/>
            <a:ext cx="1184940" cy="32316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GB" sz="1500" b="1" dirty="0">
                <a:solidFill>
                  <a:schemeClr val="bg1"/>
                </a:solidFill>
              </a:rPr>
              <a:t>Software</a:t>
            </a:r>
          </a:p>
        </p:txBody>
      </p:sp>
      <p:pic>
        <p:nvPicPr>
          <p:cNvPr id="20" name="Picture 8" descr="Icon&#10;&#10;Description automatically generated">
            <a:extLst>
              <a:ext uri="{FF2B5EF4-FFF2-40B4-BE49-F238E27FC236}">
                <a16:creationId xmlns:a16="http://schemas.microsoft.com/office/drawing/2014/main" id="{E2581EAF-192B-4B8E-9ADF-00925E5D53E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70659" y="646276"/>
            <a:ext cx="1311227" cy="1212113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99782E7E-0814-41B9-92AD-792398B48A5B}"/>
              </a:ext>
            </a:extLst>
          </p:cNvPr>
          <p:cNvSpPr txBox="1"/>
          <p:nvPr/>
        </p:nvSpPr>
        <p:spPr>
          <a:xfrm>
            <a:off x="1347898" y="5043652"/>
            <a:ext cx="274320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US" sz="1400" b="1" dirty="0">
                <a:solidFill>
                  <a:schemeClr val="accent5"/>
                </a:solidFill>
              </a:rPr>
              <a:t>Open Access (2014)</a:t>
            </a:r>
          </a:p>
          <a:p>
            <a:pPr algn="r"/>
            <a:r>
              <a:rPr lang="en-US" sz="1400" b="1" dirty="0">
                <a:solidFill>
                  <a:schemeClr val="accent5"/>
                </a:solidFill>
              </a:rPr>
              <a:t>LHC Open Data (2020)</a:t>
            </a:r>
          </a:p>
          <a:p>
            <a:pPr algn="r"/>
            <a:r>
              <a:rPr lang="en-US" sz="1400" b="1" dirty="0">
                <a:solidFill>
                  <a:schemeClr val="accent5"/>
                </a:solidFill>
              </a:rPr>
              <a:t>Open Science (2022)</a:t>
            </a:r>
          </a:p>
        </p:txBody>
      </p:sp>
      <p:pic>
        <p:nvPicPr>
          <p:cNvPr id="68" name="Picture 4" descr="Zenodo">
            <a:extLst>
              <a:ext uri="{FF2B5EF4-FFF2-40B4-BE49-F238E27FC236}">
                <a16:creationId xmlns:a16="http://schemas.microsoft.com/office/drawing/2014/main" id="{E827B34C-ED84-46FD-B966-FD25621FC1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912" y="1111670"/>
            <a:ext cx="2120887" cy="84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751D38B6-DD7D-4664-AF20-E4E54A50C0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834" y="560204"/>
            <a:ext cx="1866900" cy="609600"/>
          </a:xfrm>
          <a:prstGeom prst="rect">
            <a:avLst/>
          </a:prstGeom>
          <a:noFill/>
          <a:effectLst>
            <a:outerShdw blurRad="177800" dist="25400" dir="2700000" algn="tl" rotWithShape="0">
              <a:prstClr val="black">
                <a:alpha val="8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0" descr="Logo, company name&#10;&#10;Description automatically generated">
            <a:extLst>
              <a:ext uri="{FF2B5EF4-FFF2-40B4-BE49-F238E27FC236}">
                <a16:creationId xmlns:a16="http://schemas.microsoft.com/office/drawing/2014/main" id="{04F9AB01-3AF8-4147-B63C-9669595CBE9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578939" y="2860663"/>
            <a:ext cx="1836963" cy="183696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21C647E-5BE9-41DF-9AD2-D9EA05929B17}"/>
              </a:ext>
            </a:extLst>
          </p:cNvPr>
          <p:cNvSpPr/>
          <p:nvPr/>
        </p:nvSpPr>
        <p:spPr>
          <a:xfrm>
            <a:off x="514815" y="204142"/>
            <a:ext cx="3670667" cy="12412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600" b="1" dirty="0">
                <a:ea typeface="Lato Heavy" charset="0"/>
                <a:cs typeface="Lato Heavy" charset="0"/>
              </a:rPr>
              <a:t>Open Science at CERN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5C9D94-EC43-ABBC-2273-B41D8AE54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69759-A192-4649-AD64-296AC5304F32}" type="slidenum">
              <a:rPr lang="en-CH" smtClean="0"/>
              <a:t>6</a:t>
            </a:fld>
            <a:endParaRPr lang="en-CH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A737C4A-558D-43E0-4A85-D42934593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Open Science at CERN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236C32D-6C6D-AF3B-57CD-5CA9C30F4ED9}"/>
              </a:ext>
            </a:extLst>
          </p:cNvPr>
          <p:cNvSpPr/>
          <p:nvPr/>
        </p:nvSpPr>
        <p:spPr>
          <a:xfrm>
            <a:off x="407989" y="373593"/>
            <a:ext cx="108648" cy="94157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Date Placeholder 3">
            <a:extLst>
              <a:ext uri="{FF2B5EF4-FFF2-40B4-BE49-F238E27FC236}">
                <a16:creationId xmlns:a16="http://schemas.microsoft.com/office/drawing/2014/main" id="{B615D54E-36BB-8F17-4974-4F9B9F529E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r>
              <a:rPr lang="en-US" dirty="0"/>
              <a:t>14.06.2023</a:t>
            </a:r>
          </a:p>
        </p:txBody>
      </p:sp>
    </p:spTree>
    <p:extLst>
      <p:ext uri="{BB962C8B-B14F-4D97-AF65-F5344CB8AC3E}">
        <p14:creationId xmlns:p14="http://schemas.microsoft.com/office/powerpoint/2010/main" val="11878760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017" y="3864910"/>
            <a:ext cx="4647475" cy="2142359"/>
          </a:xfrm>
          <a:solidFill>
            <a:schemeClr val="tx1">
              <a:alpha val="29743"/>
            </a:schemeClr>
          </a:solidFill>
        </p:spPr>
        <p:txBody>
          <a:bodyPr lIns="72000" tIns="108000" bIns="180000">
            <a:noAutofit/>
          </a:bodyPr>
          <a:lstStyle/>
          <a:p>
            <a:pPr marL="223838" lvl="1" indent="-220663"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bg1"/>
                </a:solidFill>
              </a:rPr>
              <a:t>1 PB/sec of collision data impossible to store</a:t>
            </a:r>
          </a:p>
          <a:p>
            <a:pPr marL="223838" lvl="1" indent="-220663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bg1"/>
                </a:solidFill>
              </a:rPr>
              <a:t>Trigger systems at each of 4 main detectors:</a:t>
            </a:r>
          </a:p>
          <a:p>
            <a:pPr marL="444500" lvl="2" indent="-17780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bg1"/>
                </a:solidFill>
              </a:rPr>
              <a:t>Level 1: almost real-time (&lt; 2.5 microseconds)</a:t>
            </a:r>
            <a:br>
              <a:rPr lang="en-US" sz="1400" dirty="0">
                <a:solidFill>
                  <a:schemeClr val="bg1"/>
                </a:solidFill>
              </a:rPr>
            </a:br>
            <a:r>
              <a:rPr lang="en-US" sz="1400" dirty="0">
                <a:solidFill>
                  <a:schemeClr val="bg1"/>
                </a:solidFill>
              </a:rPr>
              <a:t>reduction to 100’000 events/second</a:t>
            </a:r>
          </a:p>
          <a:p>
            <a:pPr marL="444500" lvl="2" indent="-177800"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bg1"/>
                </a:solidFill>
              </a:rPr>
              <a:t>Level 2: within 200 microseconds further</a:t>
            </a:r>
            <a:br>
              <a:rPr lang="en-US" sz="1400" dirty="0">
                <a:solidFill>
                  <a:schemeClr val="bg1"/>
                </a:solidFill>
              </a:rPr>
            </a:br>
            <a:r>
              <a:rPr lang="en-US" sz="1400" dirty="0">
                <a:solidFill>
                  <a:schemeClr val="bg1"/>
                </a:solidFill>
              </a:rPr>
              <a:t>reduction to 1’000 events/second for storage</a:t>
            </a:r>
            <a:endParaRPr lang="en-US" sz="1600" dirty="0">
              <a:solidFill>
                <a:schemeClr val="bg1"/>
              </a:solidFill>
            </a:endParaRPr>
          </a:p>
          <a:p>
            <a:pPr marL="223838" lvl="1" indent="-220663">
              <a:buFont typeface="Courier New" panose="02070309020205020404" pitchFamily="49" charset="0"/>
              <a:buChar char="o"/>
            </a:pPr>
            <a:r>
              <a:rPr lang="en-US" sz="1600" b="1" dirty="0">
                <a:solidFill>
                  <a:schemeClr val="bg1"/>
                </a:solidFill>
              </a:rPr>
              <a:t>90 PB/year from LHC </a:t>
            </a:r>
            <a:br>
              <a:rPr lang="en-US" sz="1600" b="1" dirty="0">
                <a:solidFill>
                  <a:schemeClr val="bg1"/>
                </a:solidFill>
              </a:rPr>
            </a:br>
            <a:r>
              <a:rPr lang="en-US" sz="1600" dirty="0">
                <a:solidFill>
                  <a:schemeClr val="bg1"/>
                </a:solidFill>
              </a:rPr>
              <a:t>+ 25 PB from other experiments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6494" y="313304"/>
            <a:ext cx="11147519" cy="1065742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CERN stores more than 100 PB of data per year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86F4203-3908-B29E-3985-A725BB3C0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Alexander Kohls | Open Science at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solidFill>
                  <a:schemeClr val="bg1"/>
                </a:solidFill>
              </a:rPr>
              <a:pPr/>
              <a:t>7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2050" name="Picture 2" descr="Detector | CMS Experiment">
            <a:extLst>
              <a:ext uri="{FF2B5EF4-FFF2-40B4-BE49-F238E27FC236}">
                <a16:creationId xmlns:a16="http://schemas.microsoft.com/office/drawing/2014/main" id="{BD66EC61-C023-7948-1DDB-6AFF0AAD33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133" y="1230765"/>
            <a:ext cx="4653360" cy="2617516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The CERN Data Centre | CERN">
            <a:extLst>
              <a:ext uri="{FF2B5EF4-FFF2-40B4-BE49-F238E27FC236}">
                <a16:creationId xmlns:a16="http://schemas.microsoft.com/office/drawing/2014/main" id="{C02DA653-C2F7-6803-B834-965E535DE38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23508" y="1230765"/>
            <a:ext cx="4653360" cy="2617515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B7F5DF3-5881-720A-8C4E-91F7DA31522F}"/>
              </a:ext>
            </a:extLst>
          </p:cNvPr>
          <p:cNvSpPr txBox="1"/>
          <p:nvPr/>
        </p:nvSpPr>
        <p:spPr>
          <a:xfrm>
            <a:off x="418227" y="1238012"/>
            <a:ext cx="4646215" cy="369332"/>
          </a:xfrm>
          <a:prstGeom prst="rect">
            <a:avLst/>
          </a:prstGeom>
          <a:solidFill>
            <a:srgbClr val="2F2F2F">
              <a:alpha val="69804"/>
            </a:srgbClr>
          </a:solidFill>
        </p:spPr>
        <p:txBody>
          <a:bodyPr wrap="square" lIns="36000" tIns="0" rIns="0" bIns="0" rtlCol="0">
            <a:spAutoFit/>
          </a:bodyPr>
          <a:lstStyle/>
          <a:p>
            <a:pPr algn="l"/>
            <a:r>
              <a:rPr lang="en-GB" sz="2400">
                <a:solidFill>
                  <a:schemeClr val="bg1"/>
                </a:solidFill>
              </a:rPr>
              <a:t>Data collection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19D364A-BBD4-2098-93A0-B8FC1A2B5203}"/>
              </a:ext>
            </a:extLst>
          </p:cNvPr>
          <p:cNvSpPr txBox="1"/>
          <p:nvPr/>
        </p:nvSpPr>
        <p:spPr>
          <a:xfrm>
            <a:off x="7123509" y="1238335"/>
            <a:ext cx="4653360" cy="369332"/>
          </a:xfrm>
          <a:prstGeom prst="rect">
            <a:avLst/>
          </a:prstGeom>
          <a:solidFill>
            <a:srgbClr val="2F2F2F">
              <a:alpha val="69804"/>
            </a:srgbClr>
          </a:solidFill>
        </p:spPr>
        <p:txBody>
          <a:bodyPr wrap="square" lIns="36000" tIns="0" rIns="0" bIns="0" rtlCol="0">
            <a:spAutoFit/>
          </a:bodyPr>
          <a:lstStyle/>
          <a:p>
            <a:pPr algn="l"/>
            <a:r>
              <a:rPr lang="en-GB" sz="2400">
                <a:solidFill>
                  <a:schemeClr val="bg1"/>
                </a:solidFill>
              </a:rPr>
              <a:t>Data storage</a:t>
            </a:r>
          </a:p>
        </p:txBody>
      </p:sp>
      <p:sp>
        <p:nvSpPr>
          <p:cNvPr id="23" name="Content Placeholder 1">
            <a:extLst>
              <a:ext uri="{FF2B5EF4-FFF2-40B4-BE49-F238E27FC236}">
                <a16:creationId xmlns:a16="http://schemas.microsoft.com/office/drawing/2014/main" id="{7CE35338-7FD9-750D-80A2-0AF1F5BA6E0E}"/>
              </a:ext>
            </a:extLst>
          </p:cNvPr>
          <p:cNvSpPr txBox="1">
            <a:spLocks/>
          </p:cNvSpPr>
          <p:nvPr/>
        </p:nvSpPr>
        <p:spPr>
          <a:xfrm>
            <a:off x="7123508" y="3860426"/>
            <a:ext cx="4659116" cy="2146843"/>
          </a:xfrm>
          <a:prstGeom prst="rect">
            <a:avLst/>
          </a:prstGeom>
          <a:solidFill>
            <a:srgbClr val="000000">
              <a:alpha val="29819"/>
            </a:srgbClr>
          </a:solidFill>
        </p:spPr>
        <p:txBody>
          <a:bodyPr vert="horz" lIns="72000" tIns="108000" rIns="0" bIns="10800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3838" lvl="1" indent="-223838"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 data center has 411 PB on tapes + 365 PB on disks (including duplicates)</a:t>
            </a:r>
          </a:p>
          <a:p>
            <a:pPr marL="223838" lvl="1" indent="-223838"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 (CERN’s proprietary storage system) hosts now more than 5bn files and served 2.5 exabyte of data (in 2020)</a:t>
            </a:r>
          </a:p>
          <a:p>
            <a:pPr marL="223838" lvl="1" indent="-223838"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</a:t>
            </a:r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latency of tapes 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problematic for open data services (1-3 minutes or even more)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471C0C0-3EE8-CA4D-1C73-4D2CF6DC751F}"/>
              </a:ext>
            </a:extLst>
          </p:cNvPr>
          <p:cNvSpPr/>
          <p:nvPr/>
        </p:nvSpPr>
        <p:spPr>
          <a:xfrm>
            <a:off x="407989" y="373593"/>
            <a:ext cx="108648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D7B8C5E-0CB5-4284-20A9-6F20849B21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r>
              <a:rPr lang="en-US" dirty="0"/>
              <a:t>14.06.2023</a:t>
            </a:r>
          </a:p>
        </p:txBody>
      </p: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8" grpId="0" animBg="1"/>
      <p:bldP spid="22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DA6F07-CF4D-6347-B329-DC3CCB41C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3EC2FD3-31C7-CF4F-86E4-A73385ABACC1}"/>
              </a:ext>
            </a:extLst>
          </p:cNvPr>
          <p:cNvSpPr txBox="1">
            <a:spLocks/>
          </p:cNvSpPr>
          <p:nvPr/>
        </p:nvSpPr>
        <p:spPr>
          <a:xfrm>
            <a:off x="261875" y="2275578"/>
            <a:ext cx="4638615" cy="38214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-323850"/>
            <a:endParaRPr lang="en-US" sz="1800"/>
          </a:p>
          <a:p>
            <a:pPr lvl="1" indent="-323850"/>
            <a:endParaRPr lang="en-US" sz="1800"/>
          </a:p>
          <a:p>
            <a:endParaRPr lang="en-US" sz="1800"/>
          </a:p>
        </p:txBody>
      </p:sp>
      <p:sp>
        <p:nvSpPr>
          <p:cNvPr id="27" name="AutoShape 2" descr="Zenodo">
            <a:extLst>
              <a:ext uri="{FF2B5EF4-FFF2-40B4-BE49-F238E27FC236}">
                <a16:creationId xmlns:a16="http://schemas.microsoft.com/office/drawing/2014/main" id="{2F9E2297-8610-4D01-BAAC-05FD98A7D22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891269" y="5150466"/>
            <a:ext cx="392014" cy="402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9" name="Freeform 168">
            <a:extLst>
              <a:ext uri="{FF2B5EF4-FFF2-40B4-BE49-F238E27FC236}">
                <a16:creationId xmlns:a16="http://schemas.microsoft.com/office/drawing/2014/main" id="{492E1290-0052-544F-9E63-1D6C616E6D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6841" y="2339913"/>
            <a:ext cx="2076511" cy="9366"/>
          </a:xfrm>
          <a:custGeom>
            <a:avLst/>
            <a:gdLst>
              <a:gd name="T0" fmla="*/ 0 w 4683"/>
              <a:gd name="T1" fmla="*/ 16 h 17"/>
              <a:gd name="T2" fmla="*/ 4682 w 4683"/>
              <a:gd name="T3" fmla="*/ 16 h 17"/>
              <a:gd name="T4" fmla="*/ 4682 w 4683"/>
              <a:gd name="T5" fmla="*/ 0 h 17"/>
              <a:gd name="T6" fmla="*/ 0 w 4683"/>
              <a:gd name="T7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83" h="17">
                <a:moveTo>
                  <a:pt x="0" y="16"/>
                </a:moveTo>
                <a:lnTo>
                  <a:pt x="4682" y="16"/>
                </a:lnTo>
                <a:lnTo>
                  <a:pt x="468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B14002D-16A6-1BF7-2907-EE2068E79963}"/>
              </a:ext>
            </a:extLst>
          </p:cNvPr>
          <p:cNvGrpSpPr/>
          <p:nvPr/>
        </p:nvGrpSpPr>
        <p:grpSpPr>
          <a:xfrm>
            <a:off x="477949" y="1908972"/>
            <a:ext cx="11310851" cy="810071"/>
            <a:chOff x="477949" y="1909124"/>
            <a:chExt cx="11310851" cy="810071"/>
          </a:xfrm>
        </p:grpSpPr>
        <p:sp>
          <p:nvSpPr>
            <p:cNvPr id="13" name="Freeform 2">
              <a:extLst>
                <a:ext uri="{FF2B5EF4-FFF2-40B4-BE49-F238E27FC236}">
                  <a16:creationId xmlns:a16="http://schemas.microsoft.com/office/drawing/2014/main" id="{265E492B-DAF9-9944-8B41-712718C979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3599" y="1916149"/>
              <a:ext cx="7675201" cy="800706"/>
            </a:xfrm>
            <a:custGeom>
              <a:avLst/>
              <a:gdLst>
                <a:gd name="T0" fmla="*/ 9729 w 9730"/>
                <a:gd name="T1" fmla="*/ 0 h 1509"/>
                <a:gd name="T2" fmla="*/ 0 w 9730"/>
                <a:gd name="T3" fmla="*/ 0 h 1509"/>
                <a:gd name="T4" fmla="*/ 0 w 9730"/>
                <a:gd name="T5" fmla="*/ 1508 h 1509"/>
                <a:gd name="T6" fmla="*/ 9729 w 9730"/>
                <a:gd name="T7" fmla="*/ 1508 h 1509"/>
                <a:gd name="T8" fmla="*/ 9729 w 9730"/>
                <a:gd name="T9" fmla="*/ 0 h 1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30" h="1509">
                  <a:moveTo>
                    <a:pt x="9729" y="0"/>
                  </a:moveTo>
                  <a:lnTo>
                    <a:pt x="0" y="0"/>
                  </a:lnTo>
                  <a:lnTo>
                    <a:pt x="0" y="1508"/>
                  </a:lnTo>
                  <a:lnTo>
                    <a:pt x="9729" y="1508"/>
                  </a:lnTo>
                  <a:lnTo>
                    <a:pt x="9729" y="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6" name="Freeform 15">
              <a:extLst>
                <a:ext uri="{FF2B5EF4-FFF2-40B4-BE49-F238E27FC236}">
                  <a16:creationId xmlns:a16="http://schemas.microsoft.com/office/drawing/2014/main" id="{DC25875E-0C63-764A-8713-172F57B1B2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6678" y="1909124"/>
              <a:ext cx="789935" cy="810071"/>
            </a:xfrm>
            <a:custGeom>
              <a:avLst/>
              <a:gdLst>
                <a:gd name="T0" fmla="*/ 1748 w 1782"/>
                <a:gd name="T1" fmla="*/ 1400 h 1525"/>
                <a:gd name="T2" fmla="*/ 1748 w 1782"/>
                <a:gd name="T3" fmla="*/ 1400 h 1525"/>
                <a:gd name="T4" fmla="*/ 961 w 1782"/>
                <a:gd name="T5" fmla="*/ 58 h 1525"/>
                <a:gd name="T6" fmla="*/ 821 w 1782"/>
                <a:gd name="T7" fmla="*/ 58 h 1525"/>
                <a:gd name="T8" fmla="*/ 33 w 1782"/>
                <a:gd name="T9" fmla="*/ 1400 h 1525"/>
                <a:gd name="T10" fmla="*/ 108 w 1782"/>
                <a:gd name="T11" fmla="*/ 1524 h 1525"/>
                <a:gd name="T12" fmla="*/ 1673 w 1782"/>
                <a:gd name="T13" fmla="*/ 1524 h 1525"/>
                <a:gd name="T14" fmla="*/ 1748 w 1782"/>
                <a:gd name="T15" fmla="*/ 1400 h 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82" h="1525">
                  <a:moveTo>
                    <a:pt x="1748" y="1400"/>
                  </a:moveTo>
                  <a:lnTo>
                    <a:pt x="1748" y="1400"/>
                  </a:lnTo>
                  <a:cubicBezTo>
                    <a:pt x="961" y="58"/>
                    <a:pt x="961" y="58"/>
                    <a:pt x="961" y="58"/>
                  </a:cubicBezTo>
                  <a:cubicBezTo>
                    <a:pt x="927" y="0"/>
                    <a:pt x="853" y="0"/>
                    <a:pt x="821" y="58"/>
                  </a:cubicBezTo>
                  <a:cubicBezTo>
                    <a:pt x="33" y="1400"/>
                    <a:pt x="33" y="1400"/>
                    <a:pt x="33" y="1400"/>
                  </a:cubicBezTo>
                  <a:cubicBezTo>
                    <a:pt x="0" y="1458"/>
                    <a:pt x="42" y="1524"/>
                    <a:pt x="108" y="1524"/>
                  </a:cubicBezTo>
                  <a:cubicBezTo>
                    <a:pt x="1673" y="1524"/>
                    <a:pt x="1673" y="1524"/>
                    <a:pt x="1673" y="1524"/>
                  </a:cubicBezTo>
                  <a:cubicBezTo>
                    <a:pt x="1739" y="1524"/>
                    <a:pt x="1781" y="1458"/>
                    <a:pt x="1748" y="140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8" name="Freeform 187">
              <a:extLst>
                <a:ext uri="{FF2B5EF4-FFF2-40B4-BE49-F238E27FC236}">
                  <a16:creationId xmlns:a16="http://schemas.microsoft.com/office/drawing/2014/main" id="{938A53B8-BAA1-6746-B23D-38959B4B29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8153" y="2242202"/>
              <a:ext cx="305024" cy="288000"/>
            </a:xfrm>
            <a:custGeom>
              <a:avLst/>
              <a:gdLst>
                <a:gd name="T0" fmla="*/ 687 w 688"/>
                <a:gd name="T1" fmla="*/ 348 h 697"/>
                <a:gd name="T2" fmla="*/ 687 w 688"/>
                <a:gd name="T3" fmla="*/ 348 h 697"/>
                <a:gd name="T4" fmla="*/ 347 w 688"/>
                <a:gd name="T5" fmla="*/ 696 h 697"/>
                <a:gd name="T6" fmla="*/ 0 w 688"/>
                <a:gd name="T7" fmla="*/ 348 h 697"/>
                <a:gd name="T8" fmla="*/ 347 w 688"/>
                <a:gd name="T9" fmla="*/ 0 h 697"/>
                <a:gd name="T10" fmla="*/ 687 w 688"/>
                <a:gd name="T11" fmla="*/ 348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8" h="697">
                  <a:moveTo>
                    <a:pt x="687" y="348"/>
                  </a:moveTo>
                  <a:lnTo>
                    <a:pt x="687" y="348"/>
                  </a:lnTo>
                  <a:cubicBezTo>
                    <a:pt x="687" y="539"/>
                    <a:pt x="538" y="696"/>
                    <a:pt x="347" y="696"/>
                  </a:cubicBezTo>
                  <a:cubicBezTo>
                    <a:pt x="149" y="696"/>
                    <a:pt x="0" y="539"/>
                    <a:pt x="0" y="348"/>
                  </a:cubicBezTo>
                  <a:cubicBezTo>
                    <a:pt x="0" y="158"/>
                    <a:pt x="149" y="0"/>
                    <a:pt x="347" y="0"/>
                  </a:cubicBezTo>
                  <a:cubicBezTo>
                    <a:pt x="538" y="0"/>
                    <a:pt x="687" y="158"/>
                    <a:pt x="687" y="348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ffectLst/>
          </p:spPr>
          <p:txBody>
            <a:bodyPr wrap="none" anchor="ctr"/>
            <a:lstStyle/>
            <a:p>
              <a:pPr algn="ctr"/>
              <a:r>
                <a:rPr lang="es-MX"/>
                <a:t>1	</a:t>
              </a:r>
            </a:p>
          </p:txBody>
        </p:sp>
        <p:sp>
          <p:nvSpPr>
            <p:cNvPr id="90" name="CuadroTexto 395">
              <a:extLst>
                <a:ext uri="{FF2B5EF4-FFF2-40B4-BE49-F238E27FC236}">
                  <a16:creationId xmlns:a16="http://schemas.microsoft.com/office/drawing/2014/main" id="{3AA65B9C-92D9-5F4D-A28D-8A77CCB38640}"/>
                </a:ext>
              </a:extLst>
            </p:cNvPr>
            <p:cNvSpPr txBox="1"/>
            <p:nvPr/>
          </p:nvSpPr>
          <p:spPr>
            <a:xfrm flipH="1">
              <a:off x="477949" y="2207463"/>
              <a:ext cx="3029422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tx2"/>
                  </a:solidFill>
                  <a:latin typeface="Lato" charset="0"/>
                  <a:ea typeface="Lato" charset="0"/>
                  <a:cs typeface="Lato" charset="0"/>
                </a:rPr>
                <a:t>Plots and Tables of Published Results</a:t>
              </a:r>
            </a:p>
            <a:p>
              <a:r>
                <a:rPr lang="en-US" sz="1100" dirty="0">
                  <a:solidFill>
                    <a:schemeClr val="tx2"/>
                  </a:solidFill>
                  <a:latin typeface="Lato" charset="0"/>
                  <a:ea typeface="Lato" charset="0"/>
                  <a:cs typeface="Lato" charset="0"/>
                </a:rPr>
                <a:t>(data tables from &gt;1’500 LHC publications)</a:t>
              </a:r>
            </a:p>
          </p:txBody>
        </p:sp>
        <p:sp>
          <p:nvSpPr>
            <p:cNvPr id="91" name="Rectangle 40">
              <a:extLst>
                <a:ext uri="{FF2B5EF4-FFF2-40B4-BE49-F238E27FC236}">
                  <a16:creationId xmlns:a16="http://schemas.microsoft.com/office/drawing/2014/main" id="{4EBC0C0D-118A-7C42-B5AA-D19543D69CE7}"/>
                </a:ext>
              </a:extLst>
            </p:cNvPr>
            <p:cNvSpPr/>
            <p:nvPr/>
          </p:nvSpPr>
          <p:spPr>
            <a:xfrm>
              <a:off x="5689545" y="2050906"/>
              <a:ext cx="6094468" cy="5001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1450" indent="-171450">
                <a:spcAft>
                  <a:spcPts val="300"/>
                </a:spcAft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chemeClr val="bg2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Level 1 data made public at the time of underlying publication</a:t>
              </a:r>
            </a:p>
            <a:p>
              <a:pPr marL="171450" indent="-171450">
                <a:spcAft>
                  <a:spcPts val="300"/>
                </a:spcAft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chemeClr val="bg2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Data may include for instance simplified or full binned likelihoods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3662F9C8-3E9A-324B-A9F5-93FCD6DE3707}"/>
              </a:ext>
            </a:extLst>
          </p:cNvPr>
          <p:cNvSpPr txBox="1"/>
          <p:nvPr/>
        </p:nvSpPr>
        <p:spPr>
          <a:xfrm>
            <a:off x="2131142" y="3013599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endParaRPr lang="en-GB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513B35C-EB4C-877C-F51A-C96CE4B265B6}"/>
              </a:ext>
            </a:extLst>
          </p:cNvPr>
          <p:cNvGrpSpPr/>
          <p:nvPr/>
        </p:nvGrpSpPr>
        <p:grpSpPr>
          <a:xfrm>
            <a:off x="478423" y="2763019"/>
            <a:ext cx="11305590" cy="845191"/>
            <a:chOff x="478423" y="2871705"/>
            <a:chExt cx="11305590" cy="845191"/>
          </a:xfrm>
        </p:grpSpPr>
        <p:sp>
          <p:nvSpPr>
            <p:cNvPr id="15" name="Freeform 4">
              <a:extLst>
                <a:ext uri="{FF2B5EF4-FFF2-40B4-BE49-F238E27FC236}">
                  <a16:creationId xmlns:a16="http://schemas.microsoft.com/office/drawing/2014/main" id="{CBF43E17-5D8C-6948-94BD-AE52ECDA36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3597" y="2871705"/>
              <a:ext cx="7670415" cy="845191"/>
            </a:xfrm>
            <a:custGeom>
              <a:avLst/>
              <a:gdLst>
                <a:gd name="T0" fmla="*/ 9729 w 9730"/>
                <a:gd name="T1" fmla="*/ 0 h 1591"/>
                <a:gd name="T2" fmla="*/ 0 w 9730"/>
                <a:gd name="T3" fmla="*/ 0 h 1591"/>
                <a:gd name="T4" fmla="*/ 0 w 9730"/>
                <a:gd name="T5" fmla="*/ 1590 h 1591"/>
                <a:gd name="T6" fmla="*/ 9729 w 9730"/>
                <a:gd name="T7" fmla="*/ 1590 h 1591"/>
                <a:gd name="T8" fmla="*/ 9729 w 9730"/>
                <a:gd name="T9" fmla="*/ 0 h 1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30" h="1591">
                  <a:moveTo>
                    <a:pt x="9729" y="0"/>
                  </a:moveTo>
                  <a:lnTo>
                    <a:pt x="0" y="0"/>
                  </a:lnTo>
                  <a:lnTo>
                    <a:pt x="0" y="1590"/>
                  </a:lnTo>
                  <a:lnTo>
                    <a:pt x="9729" y="1590"/>
                  </a:lnTo>
                  <a:lnTo>
                    <a:pt x="9729" y="0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5" name="Freeform 14">
              <a:extLst>
                <a:ext uri="{FF2B5EF4-FFF2-40B4-BE49-F238E27FC236}">
                  <a16:creationId xmlns:a16="http://schemas.microsoft.com/office/drawing/2014/main" id="{29105817-C6FA-484F-9DA1-676BB5F3F3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8024" y="2871705"/>
              <a:ext cx="1609199" cy="845191"/>
            </a:xfrm>
            <a:custGeom>
              <a:avLst/>
              <a:gdLst>
                <a:gd name="T0" fmla="*/ 100 w 3630"/>
                <a:gd name="T1" fmla="*/ 1590 h 1591"/>
                <a:gd name="T2" fmla="*/ 100 w 3630"/>
                <a:gd name="T3" fmla="*/ 1590 h 1591"/>
                <a:gd name="T4" fmla="*/ 3521 w 3630"/>
                <a:gd name="T5" fmla="*/ 1590 h 1591"/>
                <a:gd name="T6" fmla="*/ 3596 w 3630"/>
                <a:gd name="T7" fmla="*/ 1465 h 1591"/>
                <a:gd name="T8" fmla="*/ 2759 w 3630"/>
                <a:gd name="T9" fmla="*/ 41 h 1591"/>
                <a:gd name="T10" fmla="*/ 2693 w 3630"/>
                <a:gd name="T11" fmla="*/ 0 h 1591"/>
                <a:gd name="T12" fmla="*/ 929 w 3630"/>
                <a:gd name="T13" fmla="*/ 0 h 1591"/>
                <a:gd name="T14" fmla="*/ 862 w 3630"/>
                <a:gd name="T15" fmla="*/ 41 h 1591"/>
                <a:gd name="T16" fmla="*/ 25 w 3630"/>
                <a:gd name="T17" fmla="*/ 1465 h 1591"/>
                <a:gd name="T18" fmla="*/ 100 w 3630"/>
                <a:gd name="T19" fmla="*/ 1590 h 1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30" h="1591">
                  <a:moveTo>
                    <a:pt x="100" y="1590"/>
                  </a:moveTo>
                  <a:lnTo>
                    <a:pt x="100" y="1590"/>
                  </a:lnTo>
                  <a:cubicBezTo>
                    <a:pt x="3521" y="1590"/>
                    <a:pt x="3521" y="1590"/>
                    <a:pt x="3521" y="1590"/>
                  </a:cubicBezTo>
                  <a:cubicBezTo>
                    <a:pt x="3588" y="1590"/>
                    <a:pt x="3629" y="1523"/>
                    <a:pt x="3596" y="1465"/>
                  </a:cubicBezTo>
                  <a:cubicBezTo>
                    <a:pt x="2759" y="41"/>
                    <a:pt x="2759" y="41"/>
                    <a:pt x="2759" y="41"/>
                  </a:cubicBezTo>
                  <a:cubicBezTo>
                    <a:pt x="2751" y="16"/>
                    <a:pt x="2717" y="0"/>
                    <a:pt x="2693" y="0"/>
                  </a:cubicBezTo>
                  <a:cubicBezTo>
                    <a:pt x="929" y="0"/>
                    <a:pt x="929" y="0"/>
                    <a:pt x="929" y="0"/>
                  </a:cubicBezTo>
                  <a:cubicBezTo>
                    <a:pt x="904" y="0"/>
                    <a:pt x="870" y="16"/>
                    <a:pt x="862" y="41"/>
                  </a:cubicBezTo>
                  <a:cubicBezTo>
                    <a:pt x="25" y="1465"/>
                    <a:pt x="25" y="1465"/>
                    <a:pt x="25" y="1465"/>
                  </a:cubicBezTo>
                  <a:cubicBezTo>
                    <a:pt x="0" y="1523"/>
                    <a:pt x="34" y="1590"/>
                    <a:pt x="100" y="159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89" name="Rectangle 40">
              <a:extLst>
                <a:ext uri="{FF2B5EF4-FFF2-40B4-BE49-F238E27FC236}">
                  <a16:creationId xmlns:a16="http://schemas.microsoft.com/office/drawing/2014/main" id="{F725715D-B630-5647-AF4C-B723771FA1E2}"/>
                </a:ext>
              </a:extLst>
            </p:cNvPr>
            <p:cNvSpPr/>
            <p:nvPr/>
          </p:nvSpPr>
          <p:spPr>
            <a:xfrm>
              <a:off x="5699312" y="2941527"/>
              <a:ext cx="6084701" cy="7232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1450" indent="-171450">
                <a:spcAft>
                  <a:spcPts val="300"/>
                </a:spcAft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chemeClr val="bg2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Dedicated subsets of data selected and formatted to provide rich samples </a:t>
              </a:r>
            </a:p>
            <a:p>
              <a:pPr marL="171450" indent="-171450">
                <a:spcAft>
                  <a:spcPts val="300"/>
                </a:spcAft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chemeClr val="bg2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Made available and accessible in formats suitable for educational </a:t>
              </a:r>
            </a:p>
            <a:p>
              <a:pPr marL="171450" indent="-171450">
                <a:spcAft>
                  <a:spcPts val="300"/>
                </a:spcAft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chemeClr val="bg2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Not intended nor adequate for the publication of scientific results.</a:t>
              </a:r>
            </a:p>
          </p:txBody>
        </p:sp>
        <p:sp>
          <p:nvSpPr>
            <p:cNvPr id="92" name="Freeform 187">
              <a:extLst>
                <a:ext uri="{FF2B5EF4-FFF2-40B4-BE49-F238E27FC236}">
                  <a16:creationId xmlns:a16="http://schemas.microsoft.com/office/drawing/2014/main" id="{47F0B972-053A-4CFD-BD16-B2ED3F497B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8152" y="3128539"/>
              <a:ext cx="305024" cy="288000"/>
            </a:xfrm>
            <a:custGeom>
              <a:avLst/>
              <a:gdLst>
                <a:gd name="T0" fmla="*/ 687 w 688"/>
                <a:gd name="T1" fmla="*/ 348 h 697"/>
                <a:gd name="T2" fmla="*/ 687 w 688"/>
                <a:gd name="T3" fmla="*/ 348 h 697"/>
                <a:gd name="T4" fmla="*/ 347 w 688"/>
                <a:gd name="T5" fmla="*/ 696 h 697"/>
                <a:gd name="T6" fmla="*/ 0 w 688"/>
                <a:gd name="T7" fmla="*/ 348 h 697"/>
                <a:gd name="T8" fmla="*/ 347 w 688"/>
                <a:gd name="T9" fmla="*/ 0 h 697"/>
                <a:gd name="T10" fmla="*/ 687 w 688"/>
                <a:gd name="T11" fmla="*/ 348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8" h="697">
                  <a:moveTo>
                    <a:pt x="687" y="348"/>
                  </a:moveTo>
                  <a:lnTo>
                    <a:pt x="687" y="348"/>
                  </a:lnTo>
                  <a:cubicBezTo>
                    <a:pt x="687" y="539"/>
                    <a:pt x="538" y="696"/>
                    <a:pt x="347" y="696"/>
                  </a:cubicBezTo>
                  <a:cubicBezTo>
                    <a:pt x="149" y="696"/>
                    <a:pt x="0" y="539"/>
                    <a:pt x="0" y="348"/>
                  </a:cubicBezTo>
                  <a:cubicBezTo>
                    <a:pt x="0" y="158"/>
                    <a:pt x="149" y="0"/>
                    <a:pt x="347" y="0"/>
                  </a:cubicBezTo>
                  <a:cubicBezTo>
                    <a:pt x="538" y="0"/>
                    <a:pt x="687" y="158"/>
                    <a:pt x="687" y="348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ffectLst/>
          </p:spPr>
          <p:txBody>
            <a:bodyPr wrap="none" anchor="ctr"/>
            <a:lstStyle/>
            <a:p>
              <a:pPr algn="ctr"/>
              <a:r>
                <a:rPr lang="es-MX"/>
                <a:t>2</a:t>
              </a:r>
            </a:p>
          </p:txBody>
        </p:sp>
        <p:sp>
          <p:nvSpPr>
            <p:cNvPr id="40" name="CuadroTexto 395">
              <a:extLst>
                <a:ext uri="{FF2B5EF4-FFF2-40B4-BE49-F238E27FC236}">
                  <a16:creationId xmlns:a16="http://schemas.microsoft.com/office/drawing/2014/main" id="{272E5920-313E-0BF4-E86C-BE6F9F8BD227}"/>
                </a:ext>
              </a:extLst>
            </p:cNvPr>
            <p:cNvSpPr txBox="1"/>
            <p:nvPr/>
          </p:nvSpPr>
          <p:spPr>
            <a:xfrm flipH="1">
              <a:off x="478423" y="3149998"/>
              <a:ext cx="30294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tx2"/>
                  </a:solidFill>
                  <a:latin typeface="Lato" charset="0"/>
                  <a:ea typeface="Lato" charset="0"/>
                  <a:cs typeface="Lato" charset="0"/>
                </a:rPr>
                <a:t>Outreach and Education Datasets</a:t>
              </a:r>
            </a:p>
            <a:p>
              <a:r>
                <a:rPr lang="en-US" sz="1100" dirty="0">
                  <a:solidFill>
                    <a:schemeClr val="tx2"/>
                  </a:solidFill>
                  <a:latin typeface="Lato" charset="0"/>
                  <a:ea typeface="Lato" charset="0"/>
                  <a:cs typeface="Lato" charset="0"/>
                </a:rPr>
                <a:t>(24 datasets containing &gt; 1.7m events)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83AF94C-26C6-DD8A-5EDD-61F8850B850E}"/>
              </a:ext>
            </a:extLst>
          </p:cNvPr>
          <p:cNvGrpSpPr/>
          <p:nvPr/>
        </p:nvGrpSpPr>
        <p:grpSpPr>
          <a:xfrm>
            <a:off x="478423" y="3654653"/>
            <a:ext cx="11305590" cy="845189"/>
            <a:chOff x="478423" y="3763720"/>
            <a:chExt cx="11305590" cy="845189"/>
          </a:xfrm>
        </p:grpSpPr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ABB5C0FA-A961-A84C-B84F-8F6E3CC4B6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3599" y="3763720"/>
              <a:ext cx="7670414" cy="845189"/>
            </a:xfrm>
            <a:custGeom>
              <a:avLst/>
              <a:gdLst>
                <a:gd name="T0" fmla="*/ 9729 w 9730"/>
                <a:gd name="T1" fmla="*/ 0 h 1592"/>
                <a:gd name="T2" fmla="*/ 0 w 9730"/>
                <a:gd name="T3" fmla="*/ 0 h 1592"/>
                <a:gd name="T4" fmla="*/ 0 w 9730"/>
                <a:gd name="T5" fmla="*/ 1591 h 1592"/>
                <a:gd name="T6" fmla="*/ 9729 w 9730"/>
                <a:gd name="T7" fmla="*/ 1591 h 1592"/>
                <a:gd name="T8" fmla="*/ 9729 w 9730"/>
                <a:gd name="T9" fmla="*/ 0 h 1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30" h="1592">
                  <a:moveTo>
                    <a:pt x="9729" y="0"/>
                  </a:moveTo>
                  <a:lnTo>
                    <a:pt x="0" y="0"/>
                  </a:lnTo>
                  <a:lnTo>
                    <a:pt x="0" y="1591"/>
                  </a:lnTo>
                  <a:lnTo>
                    <a:pt x="9729" y="1591"/>
                  </a:lnTo>
                  <a:lnTo>
                    <a:pt x="9729" y="0"/>
                  </a:ln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4" name="Freeform 13">
              <a:extLst>
                <a:ext uri="{FF2B5EF4-FFF2-40B4-BE49-F238E27FC236}">
                  <a16:creationId xmlns:a16="http://schemas.microsoft.com/office/drawing/2014/main" id="{DF70D1D0-9754-674C-8B61-7FF4CB3CAC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7414" y="3763720"/>
              <a:ext cx="2428461" cy="845189"/>
            </a:xfrm>
            <a:custGeom>
              <a:avLst/>
              <a:gdLst>
                <a:gd name="T0" fmla="*/ 423 w 5478"/>
                <a:gd name="T1" fmla="*/ 795 h 1592"/>
                <a:gd name="T2" fmla="*/ 423 w 5478"/>
                <a:gd name="T3" fmla="*/ 795 h 1592"/>
                <a:gd name="T4" fmla="*/ 25 w 5478"/>
                <a:gd name="T5" fmla="*/ 1466 h 1592"/>
                <a:gd name="T6" fmla="*/ 100 w 5478"/>
                <a:gd name="T7" fmla="*/ 1591 h 1592"/>
                <a:gd name="T8" fmla="*/ 5377 w 5478"/>
                <a:gd name="T9" fmla="*/ 1591 h 1592"/>
                <a:gd name="T10" fmla="*/ 5452 w 5478"/>
                <a:gd name="T11" fmla="*/ 1466 h 1592"/>
                <a:gd name="T12" fmla="*/ 5054 w 5478"/>
                <a:gd name="T13" fmla="*/ 795 h 1592"/>
                <a:gd name="T14" fmla="*/ 4615 w 5478"/>
                <a:gd name="T15" fmla="*/ 41 h 1592"/>
                <a:gd name="T16" fmla="*/ 4549 w 5478"/>
                <a:gd name="T17" fmla="*/ 0 h 1592"/>
                <a:gd name="T18" fmla="*/ 928 w 5478"/>
                <a:gd name="T19" fmla="*/ 0 h 1592"/>
                <a:gd name="T20" fmla="*/ 862 w 5478"/>
                <a:gd name="T21" fmla="*/ 41 h 1592"/>
                <a:gd name="T22" fmla="*/ 423 w 5478"/>
                <a:gd name="T23" fmla="*/ 795 h 1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78" h="1592">
                  <a:moveTo>
                    <a:pt x="423" y="795"/>
                  </a:moveTo>
                  <a:lnTo>
                    <a:pt x="423" y="795"/>
                  </a:lnTo>
                  <a:cubicBezTo>
                    <a:pt x="25" y="1466"/>
                    <a:pt x="25" y="1466"/>
                    <a:pt x="25" y="1466"/>
                  </a:cubicBezTo>
                  <a:cubicBezTo>
                    <a:pt x="0" y="1524"/>
                    <a:pt x="33" y="1591"/>
                    <a:pt x="100" y="1591"/>
                  </a:cubicBezTo>
                  <a:cubicBezTo>
                    <a:pt x="5377" y="1591"/>
                    <a:pt x="5377" y="1591"/>
                    <a:pt x="5377" y="1591"/>
                  </a:cubicBezTo>
                  <a:cubicBezTo>
                    <a:pt x="5444" y="1591"/>
                    <a:pt x="5477" y="1524"/>
                    <a:pt x="5452" y="1466"/>
                  </a:cubicBezTo>
                  <a:cubicBezTo>
                    <a:pt x="5054" y="795"/>
                    <a:pt x="5054" y="795"/>
                    <a:pt x="5054" y="795"/>
                  </a:cubicBezTo>
                  <a:cubicBezTo>
                    <a:pt x="4615" y="41"/>
                    <a:pt x="4615" y="41"/>
                    <a:pt x="4615" y="41"/>
                  </a:cubicBezTo>
                  <a:cubicBezTo>
                    <a:pt x="4607" y="16"/>
                    <a:pt x="4574" y="0"/>
                    <a:pt x="4549" y="0"/>
                  </a:cubicBezTo>
                  <a:cubicBezTo>
                    <a:pt x="928" y="0"/>
                    <a:pt x="928" y="0"/>
                    <a:pt x="928" y="0"/>
                  </a:cubicBezTo>
                  <a:cubicBezTo>
                    <a:pt x="904" y="0"/>
                    <a:pt x="870" y="16"/>
                    <a:pt x="862" y="41"/>
                  </a:cubicBezTo>
                  <a:lnTo>
                    <a:pt x="423" y="795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87" name="Rectangle 40">
              <a:extLst>
                <a:ext uri="{FF2B5EF4-FFF2-40B4-BE49-F238E27FC236}">
                  <a16:creationId xmlns:a16="http://schemas.microsoft.com/office/drawing/2014/main" id="{EA120352-3C46-CF42-84AC-F15CDE95A841}"/>
                </a:ext>
              </a:extLst>
            </p:cNvPr>
            <p:cNvSpPr/>
            <p:nvPr/>
          </p:nvSpPr>
          <p:spPr>
            <a:xfrm>
              <a:off x="5699311" y="3846403"/>
              <a:ext cx="6084701" cy="6848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1450" indent="-171450">
                <a:spcAft>
                  <a:spcPts val="300"/>
                </a:spcAft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chemeClr val="bg2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Calibrated reconstructed data useful for algorithmic, performance and physics studies</a:t>
              </a:r>
            </a:p>
            <a:p>
              <a:pPr marL="171450" indent="-171450">
                <a:spcAft>
                  <a:spcPts val="300"/>
                </a:spcAft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chemeClr val="bg2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Data accompanied by provenance metadata, appropriate simulated data samples, software, reproducible example analysis workflows, and documentation. </a:t>
              </a:r>
            </a:p>
          </p:txBody>
        </p:sp>
        <p:sp>
          <p:nvSpPr>
            <p:cNvPr id="93" name="Freeform 187">
              <a:extLst>
                <a:ext uri="{FF2B5EF4-FFF2-40B4-BE49-F238E27FC236}">
                  <a16:creationId xmlns:a16="http://schemas.microsoft.com/office/drawing/2014/main" id="{789E8C84-420E-437C-A6F4-1B39ABE6BD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8152" y="4027417"/>
              <a:ext cx="305024" cy="288000"/>
            </a:xfrm>
            <a:custGeom>
              <a:avLst/>
              <a:gdLst>
                <a:gd name="T0" fmla="*/ 687 w 688"/>
                <a:gd name="T1" fmla="*/ 348 h 697"/>
                <a:gd name="T2" fmla="*/ 687 w 688"/>
                <a:gd name="T3" fmla="*/ 348 h 697"/>
                <a:gd name="T4" fmla="*/ 347 w 688"/>
                <a:gd name="T5" fmla="*/ 696 h 697"/>
                <a:gd name="T6" fmla="*/ 0 w 688"/>
                <a:gd name="T7" fmla="*/ 348 h 697"/>
                <a:gd name="T8" fmla="*/ 347 w 688"/>
                <a:gd name="T9" fmla="*/ 0 h 697"/>
                <a:gd name="T10" fmla="*/ 687 w 688"/>
                <a:gd name="T11" fmla="*/ 348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8" h="697">
                  <a:moveTo>
                    <a:pt x="687" y="348"/>
                  </a:moveTo>
                  <a:lnTo>
                    <a:pt x="687" y="348"/>
                  </a:lnTo>
                  <a:cubicBezTo>
                    <a:pt x="687" y="539"/>
                    <a:pt x="538" y="696"/>
                    <a:pt x="347" y="696"/>
                  </a:cubicBezTo>
                  <a:cubicBezTo>
                    <a:pt x="149" y="696"/>
                    <a:pt x="0" y="539"/>
                    <a:pt x="0" y="348"/>
                  </a:cubicBezTo>
                  <a:cubicBezTo>
                    <a:pt x="0" y="158"/>
                    <a:pt x="149" y="0"/>
                    <a:pt x="347" y="0"/>
                  </a:cubicBezTo>
                  <a:cubicBezTo>
                    <a:pt x="538" y="0"/>
                    <a:pt x="687" y="158"/>
                    <a:pt x="687" y="348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ffectLst/>
          </p:spPr>
          <p:txBody>
            <a:bodyPr wrap="none" anchor="ctr"/>
            <a:lstStyle/>
            <a:p>
              <a:pPr algn="ctr"/>
              <a:r>
                <a:rPr lang="es-MX"/>
                <a:t>3</a:t>
              </a:r>
            </a:p>
          </p:txBody>
        </p:sp>
        <p:sp>
          <p:nvSpPr>
            <p:cNvPr id="42" name="CuadroTexto 395">
              <a:extLst>
                <a:ext uri="{FF2B5EF4-FFF2-40B4-BE49-F238E27FC236}">
                  <a16:creationId xmlns:a16="http://schemas.microsoft.com/office/drawing/2014/main" id="{102C4DD6-7B27-6E9A-0DC2-53042898773F}"/>
                </a:ext>
              </a:extLst>
            </p:cNvPr>
            <p:cNvSpPr txBox="1"/>
            <p:nvPr/>
          </p:nvSpPr>
          <p:spPr>
            <a:xfrm flipH="1">
              <a:off x="478423" y="4025071"/>
              <a:ext cx="30294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tx2"/>
                  </a:solidFill>
                  <a:latin typeface="Lato" charset="0"/>
                  <a:ea typeface="Lato" charset="0"/>
                  <a:cs typeface="Lato" charset="0"/>
                </a:rPr>
                <a:t>Reconstructed Data</a:t>
              </a:r>
            </a:p>
            <a:p>
              <a:r>
                <a:rPr lang="en-US" sz="1100" dirty="0">
                  <a:solidFill>
                    <a:schemeClr val="tx2"/>
                  </a:solidFill>
                  <a:latin typeface="Lato" charset="0"/>
                  <a:ea typeface="Lato" charset="0"/>
                  <a:cs typeface="Lato" charset="0"/>
                </a:rPr>
                <a:t>(ca. 70 PB for LHC Run 2 and Run 3)</a:t>
              </a:r>
              <a:endParaRPr lang="en-US" sz="1200" dirty="0">
                <a:solidFill>
                  <a:schemeClr val="tx2"/>
                </a:solidFill>
                <a:latin typeface="Lato" charset="0"/>
                <a:ea typeface="Lato" charset="0"/>
                <a:cs typeface="Lato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0F19D3D7-23A1-7E77-2056-7EB5B37B3ABA}"/>
              </a:ext>
            </a:extLst>
          </p:cNvPr>
          <p:cNvGrpSpPr/>
          <p:nvPr/>
        </p:nvGrpSpPr>
        <p:grpSpPr>
          <a:xfrm>
            <a:off x="477949" y="4549009"/>
            <a:ext cx="11306063" cy="845189"/>
            <a:chOff x="477949" y="4658077"/>
            <a:chExt cx="11306063" cy="845189"/>
          </a:xfrm>
        </p:grpSpPr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BFE24909-FD89-C449-A563-B33D0A39D0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3598" y="4658077"/>
              <a:ext cx="7670414" cy="845189"/>
            </a:xfrm>
            <a:custGeom>
              <a:avLst/>
              <a:gdLst>
                <a:gd name="T0" fmla="*/ 9729 w 9730"/>
                <a:gd name="T1" fmla="*/ 0 h 1592"/>
                <a:gd name="T2" fmla="*/ 0 w 9730"/>
                <a:gd name="T3" fmla="*/ 0 h 1592"/>
                <a:gd name="T4" fmla="*/ 0 w 9730"/>
                <a:gd name="T5" fmla="*/ 1591 h 1592"/>
                <a:gd name="T6" fmla="*/ 9729 w 9730"/>
                <a:gd name="T7" fmla="*/ 1591 h 1592"/>
                <a:gd name="T8" fmla="*/ 9729 w 9730"/>
                <a:gd name="T9" fmla="*/ 0 h 1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30" h="1592">
                  <a:moveTo>
                    <a:pt x="9729" y="0"/>
                  </a:moveTo>
                  <a:lnTo>
                    <a:pt x="0" y="0"/>
                  </a:lnTo>
                  <a:lnTo>
                    <a:pt x="0" y="1591"/>
                  </a:lnTo>
                  <a:lnTo>
                    <a:pt x="9729" y="1591"/>
                  </a:lnTo>
                  <a:lnTo>
                    <a:pt x="9729" y="0"/>
                  </a:ln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3" name="Freeform 12">
              <a:extLst>
                <a:ext uri="{FF2B5EF4-FFF2-40B4-BE49-F238E27FC236}">
                  <a16:creationId xmlns:a16="http://schemas.microsoft.com/office/drawing/2014/main" id="{BDE92C2F-2272-7242-A01D-DB486FCA17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4849" y="4658077"/>
              <a:ext cx="3251635" cy="845189"/>
            </a:xfrm>
            <a:custGeom>
              <a:avLst/>
              <a:gdLst>
                <a:gd name="T0" fmla="*/ 100 w 7334"/>
                <a:gd name="T1" fmla="*/ 1591 h 1592"/>
                <a:gd name="T2" fmla="*/ 100 w 7334"/>
                <a:gd name="T3" fmla="*/ 1591 h 1592"/>
                <a:gd name="T4" fmla="*/ 7233 w 7334"/>
                <a:gd name="T5" fmla="*/ 1591 h 1592"/>
                <a:gd name="T6" fmla="*/ 7308 w 7334"/>
                <a:gd name="T7" fmla="*/ 1466 h 1592"/>
                <a:gd name="T8" fmla="*/ 6471 w 7334"/>
                <a:gd name="T9" fmla="*/ 41 h 1592"/>
                <a:gd name="T10" fmla="*/ 6405 w 7334"/>
                <a:gd name="T11" fmla="*/ 0 h 1592"/>
                <a:gd name="T12" fmla="*/ 928 w 7334"/>
                <a:gd name="T13" fmla="*/ 0 h 1592"/>
                <a:gd name="T14" fmla="*/ 862 w 7334"/>
                <a:gd name="T15" fmla="*/ 41 h 1592"/>
                <a:gd name="T16" fmla="*/ 33 w 7334"/>
                <a:gd name="T17" fmla="*/ 1466 h 1592"/>
                <a:gd name="T18" fmla="*/ 100 w 7334"/>
                <a:gd name="T19" fmla="*/ 1591 h 1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34" h="1592">
                  <a:moveTo>
                    <a:pt x="100" y="1591"/>
                  </a:moveTo>
                  <a:lnTo>
                    <a:pt x="100" y="1591"/>
                  </a:lnTo>
                  <a:cubicBezTo>
                    <a:pt x="7233" y="1591"/>
                    <a:pt x="7233" y="1591"/>
                    <a:pt x="7233" y="1591"/>
                  </a:cubicBezTo>
                  <a:cubicBezTo>
                    <a:pt x="7300" y="1591"/>
                    <a:pt x="7333" y="1524"/>
                    <a:pt x="7308" y="1466"/>
                  </a:cubicBezTo>
                  <a:cubicBezTo>
                    <a:pt x="6471" y="41"/>
                    <a:pt x="6471" y="41"/>
                    <a:pt x="6471" y="41"/>
                  </a:cubicBezTo>
                  <a:cubicBezTo>
                    <a:pt x="6463" y="16"/>
                    <a:pt x="6430" y="0"/>
                    <a:pt x="6405" y="0"/>
                  </a:cubicBezTo>
                  <a:cubicBezTo>
                    <a:pt x="928" y="0"/>
                    <a:pt x="928" y="0"/>
                    <a:pt x="928" y="0"/>
                  </a:cubicBezTo>
                  <a:cubicBezTo>
                    <a:pt x="903" y="0"/>
                    <a:pt x="870" y="16"/>
                    <a:pt x="862" y="41"/>
                  </a:cubicBezTo>
                  <a:cubicBezTo>
                    <a:pt x="33" y="1466"/>
                    <a:pt x="33" y="1466"/>
                    <a:pt x="33" y="1466"/>
                  </a:cubicBezTo>
                  <a:cubicBezTo>
                    <a:pt x="0" y="1524"/>
                    <a:pt x="33" y="1591"/>
                    <a:pt x="100" y="159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85" name="Rectangle 40">
              <a:extLst>
                <a:ext uri="{FF2B5EF4-FFF2-40B4-BE49-F238E27FC236}">
                  <a16:creationId xmlns:a16="http://schemas.microsoft.com/office/drawing/2014/main" id="{CA019580-BB8F-A444-80DE-F0E4532C6710}"/>
                </a:ext>
              </a:extLst>
            </p:cNvPr>
            <p:cNvSpPr/>
            <p:nvPr/>
          </p:nvSpPr>
          <p:spPr>
            <a:xfrm>
              <a:off x="5708042" y="4834785"/>
              <a:ext cx="6075969" cy="5001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1450" indent="-171450">
                <a:spcAft>
                  <a:spcPts val="300"/>
                </a:spcAft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chemeClr val="bg2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Not released due to the complexity of the data, metadata, methods and software</a:t>
              </a:r>
            </a:p>
            <a:p>
              <a:pPr marL="171450" indent="-171450">
                <a:spcAft>
                  <a:spcPts val="300"/>
                </a:spcAft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chemeClr val="bg2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Practically impossible to use due to extensive computing resources</a:t>
              </a:r>
            </a:p>
          </p:txBody>
        </p:sp>
        <p:sp>
          <p:nvSpPr>
            <p:cNvPr id="94" name="Freeform 187">
              <a:extLst>
                <a:ext uri="{FF2B5EF4-FFF2-40B4-BE49-F238E27FC236}">
                  <a16:creationId xmlns:a16="http://schemas.microsoft.com/office/drawing/2014/main" id="{852D009B-198F-4808-8368-7A79BA6528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8151" y="4920173"/>
              <a:ext cx="305024" cy="288000"/>
            </a:xfrm>
            <a:custGeom>
              <a:avLst/>
              <a:gdLst>
                <a:gd name="T0" fmla="*/ 687 w 688"/>
                <a:gd name="T1" fmla="*/ 348 h 697"/>
                <a:gd name="T2" fmla="*/ 687 w 688"/>
                <a:gd name="T3" fmla="*/ 348 h 697"/>
                <a:gd name="T4" fmla="*/ 347 w 688"/>
                <a:gd name="T5" fmla="*/ 696 h 697"/>
                <a:gd name="T6" fmla="*/ 0 w 688"/>
                <a:gd name="T7" fmla="*/ 348 h 697"/>
                <a:gd name="T8" fmla="*/ 347 w 688"/>
                <a:gd name="T9" fmla="*/ 0 h 697"/>
                <a:gd name="T10" fmla="*/ 687 w 688"/>
                <a:gd name="T11" fmla="*/ 348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8" h="697">
                  <a:moveTo>
                    <a:pt x="687" y="348"/>
                  </a:moveTo>
                  <a:lnTo>
                    <a:pt x="687" y="348"/>
                  </a:lnTo>
                  <a:cubicBezTo>
                    <a:pt x="687" y="539"/>
                    <a:pt x="538" y="696"/>
                    <a:pt x="347" y="696"/>
                  </a:cubicBezTo>
                  <a:cubicBezTo>
                    <a:pt x="149" y="696"/>
                    <a:pt x="0" y="539"/>
                    <a:pt x="0" y="348"/>
                  </a:cubicBezTo>
                  <a:cubicBezTo>
                    <a:pt x="0" y="158"/>
                    <a:pt x="149" y="0"/>
                    <a:pt x="347" y="0"/>
                  </a:cubicBezTo>
                  <a:cubicBezTo>
                    <a:pt x="538" y="0"/>
                    <a:pt x="687" y="158"/>
                    <a:pt x="687" y="348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ffectLst/>
          </p:spPr>
          <p:txBody>
            <a:bodyPr wrap="none" anchor="ctr"/>
            <a:lstStyle/>
            <a:p>
              <a:pPr algn="ctr"/>
              <a:r>
                <a:rPr lang="es-MX"/>
                <a:t>4</a:t>
              </a:r>
            </a:p>
          </p:txBody>
        </p:sp>
        <p:sp>
          <p:nvSpPr>
            <p:cNvPr id="45" name="CuadroTexto 395">
              <a:extLst>
                <a:ext uri="{FF2B5EF4-FFF2-40B4-BE49-F238E27FC236}">
                  <a16:creationId xmlns:a16="http://schemas.microsoft.com/office/drawing/2014/main" id="{3273BAB9-527F-1335-F48C-78B1E3B3DBE8}"/>
                </a:ext>
              </a:extLst>
            </p:cNvPr>
            <p:cNvSpPr txBox="1"/>
            <p:nvPr/>
          </p:nvSpPr>
          <p:spPr>
            <a:xfrm flipH="1">
              <a:off x="477949" y="4925561"/>
              <a:ext cx="30294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>
                  <a:solidFill>
                    <a:schemeClr val="tx2"/>
                  </a:solidFill>
                  <a:latin typeface="Lato" charset="0"/>
                  <a:ea typeface="Lato" charset="0"/>
                  <a:cs typeface="Lato" charset="0"/>
                </a:rPr>
                <a:t>Raw Data</a:t>
              </a:r>
            </a:p>
            <a:p>
              <a:r>
                <a:rPr lang="en-US" sz="1100">
                  <a:solidFill>
                    <a:schemeClr val="tx2"/>
                  </a:solidFill>
                  <a:latin typeface="Lato" charset="0"/>
                  <a:ea typeface="Lato" charset="0"/>
                  <a:cs typeface="Lato" charset="0"/>
                </a:rPr>
                <a:t>(some 600 PB)</a:t>
              </a:r>
            </a:p>
          </p:txBody>
        </p:sp>
      </p:grpSp>
      <p:sp>
        <p:nvSpPr>
          <p:cNvPr id="47" name="Title 1">
            <a:extLst>
              <a:ext uri="{FF2B5EF4-FFF2-40B4-BE49-F238E27FC236}">
                <a16:creationId xmlns:a16="http://schemas.microsoft.com/office/drawing/2014/main" id="{A40B07D1-7E94-1CE9-D659-86B7107CA429}"/>
              </a:ext>
            </a:extLst>
          </p:cNvPr>
          <p:cNvSpPr txBox="1">
            <a:spLocks/>
          </p:cNvSpPr>
          <p:nvPr/>
        </p:nvSpPr>
        <p:spPr>
          <a:xfrm>
            <a:off x="612312" y="314886"/>
            <a:ext cx="11156391" cy="49258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Different level of CERN experimental data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E073191-C920-7274-B8FF-FDA2681B3A6D}"/>
              </a:ext>
            </a:extLst>
          </p:cNvPr>
          <p:cNvGrpSpPr/>
          <p:nvPr/>
        </p:nvGrpSpPr>
        <p:grpSpPr>
          <a:xfrm>
            <a:off x="10405692" y="23979"/>
            <a:ext cx="1704257" cy="1979288"/>
            <a:chOff x="10405692" y="23979"/>
            <a:chExt cx="1704257" cy="1979288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667406FF-7134-6775-E3A2-06CDE7FAF3D5}"/>
                </a:ext>
              </a:extLst>
            </p:cNvPr>
            <p:cNvSpPr/>
            <p:nvPr/>
          </p:nvSpPr>
          <p:spPr>
            <a:xfrm>
              <a:off x="10942934" y="693315"/>
              <a:ext cx="636753" cy="624037"/>
            </a:xfrm>
            <a:prstGeom prst="ellipse">
              <a:avLst/>
            </a:prstGeom>
            <a:solidFill>
              <a:srgbClr val="A35F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DBF09EC2-278F-6436-117D-1DCF633F04E7}"/>
                </a:ext>
              </a:extLst>
            </p:cNvPr>
            <p:cNvGrpSpPr/>
            <p:nvPr/>
          </p:nvGrpSpPr>
          <p:grpSpPr>
            <a:xfrm>
              <a:off x="10405692" y="23979"/>
              <a:ext cx="1704257" cy="1979288"/>
              <a:chOff x="10405692" y="23979"/>
              <a:chExt cx="1704257" cy="1979288"/>
            </a:xfrm>
          </p:grpSpPr>
          <p:graphicFrame>
            <p:nvGraphicFramePr>
              <p:cNvPr id="20" name="Chart 19">
                <a:extLst>
                  <a:ext uri="{FF2B5EF4-FFF2-40B4-BE49-F238E27FC236}">
                    <a16:creationId xmlns:a16="http://schemas.microsoft.com/office/drawing/2014/main" id="{AA3097F6-F4A3-B91C-4E1C-469DDE27015D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371729460"/>
                  </p:ext>
                </p:extLst>
              </p:nvPr>
            </p:nvGraphicFramePr>
            <p:xfrm>
              <a:off x="10405692" y="23979"/>
              <a:ext cx="1704257" cy="197928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53A4A78A-0F19-D15E-D61D-47D60657C1FB}"/>
                  </a:ext>
                </a:extLst>
              </p:cNvPr>
              <p:cNvSpPr/>
              <p:nvPr/>
            </p:nvSpPr>
            <p:spPr>
              <a:xfrm>
                <a:off x="10860200" y="867488"/>
                <a:ext cx="802222" cy="307777"/>
              </a:xfrm>
              <a:prstGeom prst="rect">
                <a:avLst/>
              </a:prstGeom>
            </p:spPr>
            <p:txBody>
              <a:bodyPr wrap="square" lIns="91440" tIns="45720" rIns="91440" bIns="45720" anchor="t">
                <a:spAutoFit/>
              </a:bodyPr>
              <a:lstStyle/>
              <a:p>
                <a:pPr algn="ctr"/>
                <a:r>
                  <a:rPr lang="en-GB" sz="1400" b="1" dirty="0">
                    <a:solidFill>
                      <a:schemeClr val="bg1"/>
                    </a:solidFill>
                  </a:rPr>
                  <a:t>Data</a:t>
                </a:r>
                <a:endParaRPr lang="en-GB" b="1" dirty="0">
                  <a:solidFill>
                    <a:schemeClr val="bg1"/>
                  </a:solidFill>
                  <a:cs typeface="Arial"/>
                </a:endParaRPr>
              </a:p>
            </p:txBody>
          </p:sp>
        </p:grpSp>
      </p:grp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34F32D55-219B-78DE-87AF-1AC0FEAA2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Open Science at CERN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EE969A9-ADDD-6CD5-E3BC-FB283BC393E6}"/>
              </a:ext>
            </a:extLst>
          </p:cNvPr>
          <p:cNvSpPr/>
          <p:nvPr/>
        </p:nvSpPr>
        <p:spPr>
          <a:xfrm>
            <a:off x="407989" y="373593"/>
            <a:ext cx="108648" cy="94157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Date Placeholder 3">
            <a:extLst>
              <a:ext uri="{FF2B5EF4-FFF2-40B4-BE49-F238E27FC236}">
                <a16:creationId xmlns:a16="http://schemas.microsoft.com/office/drawing/2014/main" id="{141AC6EF-504F-5713-BC8B-6A18661CE2C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r>
              <a:rPr lang="en-US" dirty="0"/>
              <a:t>14.06.2023</a:t>
            </a:r>
          </a:p>
        </p:txBody>
      </p:sp>
    </p:spTree>
    <p:extLst>
      <p:ext uri="{BB962C8B-B14F-4D97-AF65-F5344CB8AC3E}">
        <p14:creationId xmlns:p14="http://schemas.microsoft.com/office/powerpoint/2010/main" val="1417596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DA6F07-CF4D-6347-B329-DC3CCB41C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3EC2FD3-31C7-CF4F-86E4-A73385ABACC1}"/>
              </a:ext>
            </a:extLst>
          </p:cNvPr>
          <p:cNvSpPr txBox="1">
            <a:spLocks/>
          </p:cNvSpPr>
          <p:nvPr/>
        </p:nvSpPr>
        <p:spPr>
          <a:xfrm>
            <a:off x="261875" y="2275578"/>
            <a:ext cx="4638615" cy="38214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-323850"/>
            <a:endParaRPr lang="en-US" sz="1800"/>
          </a:p>
          <a:p>
            <a:pPr lvl="1" indent="-323850"/>
            <a:endParaRPr lang="en-US" sz="1800"/>
          </a:p>
          <a:p>
            <a:endParaRPr lang="en-US" sz="1800"/>
          </a:p>
        </p:txBody>
      </p:sp>
      <p:sp>
        <p:nvSpPr>
          <p:cNvPr id="27" name="AutoShape 2" descr="Zenodo">
            <a:extLst>
              <a:ext uri="{FF2B5EF4-FFF2-40B4-BE49-F238E27FC236}">
                <a16:creationId xmlns:a16="http://schemas.microsoft.com/office/drawing/2014/main" id="{2F9E2297-8610-4D01-BAAC-05FD98A7D22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660617" y="5256151"/>
            <a:ext cx="392014" cy="402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9586715F-18DF-CA4E-A04E-C62CE891C9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82947" y="3763720"/>
            <a:ext cx="4313356" cy="845189"/>
          </a:xfrm>
          <a:custGeom>
            <a:avLst/>
            <a:gdLst>
              <a:gd name="T0" fmla="*/ 9729 w 9730"/>
              <a:gd name="T1" fmla="*/ 0 h 1592"/>
              <a:gd name="T2" fmla="*/ 0 w 9730"/>
              <a:gd name="T3" fmla="*/ 0 h 1592"/>
              <a:gd name="T4" fmla="*/ 0 w 9730"/>
              <a:gd name="T5" fmla="*/ 1591 h 1592"/>
              <a:gd name="T6" fmla="*/ 9729 w 9730"/>
              <a:gd name="T7" fmla="*/ 1591 h 1592"/>
              <a:gd name="T8" fmla="*/ 9729 w 9730"/>
              <a:gd name="T9" fmla="*/ 0 h 1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30" h="1592">
                <a:moveTo>
                  <a:pt x="9729" y="0"/>
                </a:moveTo>
                <a:lnTo>
                  <a:pt x="0" y="0"/>
                </a:lnTo>
                <a:lnTo>
                  <a:pt x="0" y="1591"/>
                </a:lnTo>
                <a:lnTo>
                  <a:pt x="9729" y="1591"/>
                </a:lnTo>
                <a:lnTo>
                  <a:pt x="9729" y="0"/>
                </a:lnTo>
              </a:path>
            </a:pathLst>
          </a:custGeom>
          <a:solidFill>
            <a:srgbClr val="F5B7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" name="Freeform 6">
            <a:extLst>
              <a:ext uri="{FF2B5EF4-FFF2-40B4-BE49-F238E27FC236}">
                <a16:creationId xmlns:a16="http://schemas.microsoft.com/office/drawing/2014/main" id="{ABB5C0FA-A961-A84C-B84F-8F6E3CC4B6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82947" y="3763720"/>
            <a:ext cx="4638617" cy="845189"/>
          </a:xfrm>
          <a:custGeom>
            <a:avLst/>
            <a:gdLst>
              <a:gd name="T0" fmla="*/ 9729 w 9730"/>
              <a:gd name="T1" fmla="*/ 0 h 1592"/>
              <a:gd name="T2" fmla="*/ 0 w 9730"/>
              <a:gd name="T3" fmla="*/ 0 h 1592"/>
              <a:gd name="T4" fmla="*/ 0 w 9730"/>
              <a:gd name="T5" fmla="*/ 1591 h 1592"/>
              <a:gd name="T6" fmla="*/ 9729 w 9730"/>
              <a:gd name="T7" fmla="*/ 1591 h 1592"/>
              <a:gd name="T8" fmla="*/ 9729 w 9730"/>
              <a:gd name="T9" fmla="*/ 0 h 1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30" h="1592">
                <a:moveTo>
                  <a:pt x="9729" y="0"/>
                </a:moveTo>
                <a:lnTo>
                  <a:pt x="0" y="0"/>
                </a:lnTo>
                <a:lnTo>
                  <a:pt x="0" y="1591"/>
                </a:lnTo>
                <a:lnTo>
                  <a:pt x="9729" y="1591"/>
                </a:lnTo>
                <a:lnTo>
                  <a:pt x="9729" y="0"/>
                </a:lnTo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23" name="Freeform 12">
            <a:extLst>
              <a:ext uri="{FF2B5EF4-FFF2-40B4-BE49-F238E27FC236}">
                <a16:creationId xmlns:a16="http://schemas.microsoft.com/office/drawing/2014/main" id="{BDE92C2F-2272-7242-A01D-DB486FCA17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4197" y="4658077"/>
            <a:ext cx="3251635" cy="845189"/>
          </a:xfrm>
          <a:custGeom>
            <a:avLst/>
            <a:gdLst>
              <a:gd name="T0" fmla="*/ 100 w 7334"/>
              <a:gd name="T1" fmla="*/ 1591 h 1592"/>
              <a:gd name="T2" fmla="*/ 100 w 7334"/>
              <a:gd name="T3" fmla="*/ 1591 h 1592"/>
              <a:gd name="T4" fmla="*/ 7233 w 7334"/>
              <a:gd name="T5" fmla="*/ 1591 h 1592"/>
              <a:gd name="T6" fmla="*/ 7308 w 7334"/>
              <a:gd name="T7" fmla="*/ 1466 h 1592"/>
              <a:gd name="T8" fmla="*/ 6471 w 7334"/>
              <a:gd name="T9" fmla="*/ 41 h 1592"/>
              <a:gd name="T10" fmla="*/ 6405 w 7334"/>
              <a:gd name="T11" fmla="*/ 0 h 1592"/>
              <a:gd name="T12" fmla="*/ 928 w 7334"/>
              <a:gd name="T13" fmla="*/ 0 h 1592"/>
              <a:gd name="T14" fmla="*/ 862 w 7334"/>
              <a:gd name="T15" fmla="*/ 41 h 1592"/>
              <a:gd name="T16" fmla="*/ 33 w 7334"/>
              <a:gd name="T17" fmla="*/ 1466 h 1592"/>
              <a:gd name="T18" fmla="*/ 100 w 7334"/>
              <a:gd name="T19" fmla="*/ 1591 h 1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334" h="1592">
                <a:moveTo>
                  <a:pt x="100" y="1591"/>
                </a:moveTo>
                <a:lnTo>
                  <a:pt x="100" y="1591"/>
                </a:lnTo>
                <a:cubicBezTo>
                  <a:pt x="7233" y="1591"/>
                  <a:pt x="7233" y="1591"/>
                  <a:pt x="7233" y="1591"/>
                </a:cubicBezTo>
                <a:cubicBezTo>
                  <a:pt x="7300" y="1591"/>
                  <a:pt x="7333" y="1524"/>
                  <a:pt x="7308" y="1466"/>
                </a:cubicBezTo>
                <a:cubicBezTo>
                  <a:pt x="6471" y="41"/>
                  <a:pt x="6471" y="41"/>
                  <a:pt x="6471" y="41"/>
                </a:cubicBezTo>
                <a:cubicBezTo>
                  <a:pt x="6463" y="16"/>
                  <a:pt x="6430" y="0"/>
                  <a:pt x="6405" y="0"/>
                </a:cubicBezTo>
                <a:cubicBezTo>
                  <a:pt x="928" y="0"/>
                  <a:pt x="928" y="0"/>
                  <a:pt x="928" y="0"/>
                </a:cubicBezTo>
                <a:cubicBezTo>
                  <a:pt x="903" y="0"/>
                  <a:pt x="870" y="16"/>
                  <a:pt x="862" y="41"/>
                </a:cubicBezTo>
                <a:cubicBezTo>
                  <a:pt x="33" y="1466"/>
                  <a:pt x="33" y="1466"/>
                  <a:pt x="33" y="1466"/>
                </a:cubicBezTo>
                <a:cubicBezTo>
                  <a:pt x="0" y="1524"/>
                  <a:pt x="33" y="1591"/>
                  <a:pt x="100" y="1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24" name="Freeform 13">
            <a:extLst>
              <a:ext uri="{FF2B5EF4-FFF2-40B4-BE49-F238E27FC236}">
                <a16:creationId xmlns:a16="http://schemas.microsoft.com/office/drawing/2014/main" id="{DF70D1D0-9754-674C-8B61-7FF4CB3CAC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66762" y="3763720"/>
            <a:ext cx="2428461" cy="845189"/>
          </a:xfrm>
          <a:custGeom>
            <a:avLst/>
            <a:gdLst>
              <a:gd name="T0" fmla="*/ 423 w 5478"/>
              <a:gd name="T1" fmla="*/ 795 h 1592"/>
              <a:gd name="T2" fmla="*/ 423 w 5478"/>
              <a:gd name="T3" fmla="*/ 795 h 1592"/>
              <a:gd name="T4" fmla="*/ 25 w 5478"/>
              <a:gd name="T5" fmla="*/ 1466 h 1592"/>
              <a:gd name="T6" fmla="*/ 100 w 5478"/>
              <a:gd name="T7" fmla="*/ 1591 h 1592"/>
              <a:gd name="T8" fmla="*/ 5377 w 5478"/>
              <a:gd name="T9" fmla="*/ 1591 h 1592"/>
              <a:gd name="T10" fmla="*/ 5452 w 5478"/>
              <a:gd name="T11" fmla="*/ 1466 h 1592"/>
              <a:gd name="T12" fmla="*/ 5054 w 5478"/>
              <a:gd name="T13" fmla="*/ 795 h 1592"/>
              <a:gd name="T14" fmla="*/ 4615 w 5478"/>
              <a:gd name="T15" fmla="*/ 41 h 1592"/>
              <a:gd name="T16" fmla="*/ 4549 w 5478"/>
              <a:gd name="T17" fmla="*/ 0 h 1592"/>
              <a:gd name="T18" fmla="*/ 928 w 5478"/>
              <a:gd name="T19" fmla="*/ 0 h 1592"/>
              <a:gd name="T20" fmla="*/ 862 w 5478"/>
              <a:gd name="T21" fmla="*/ 41 h 1592"/>
              <a:gd name="T22" fmla="*/ 423 w 5478"/>
              <a:gd name="T23" fmla="*/ 795 h 1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478" h="1592">
                <a:moveTo>
                  <a:pt x="423" y="795"/>
                </a:moveTo>
                <a:lnTo>
                  <a:pt x="423" y="795"/>
                </a:lnTo>
                <a:cubicBezTo>
                  <a:pt x="25" y="1466"/>
                  <a:pt x="25" y="1466"/>
                  <a:pt x="25" y="1466"/>
                </a:cubicBezTo>
                <a:cubicBezTo>
                  <a:pt x="0" y="1524"/>
                  <a:pt x="33" y="1591"/>
                  <a:pt x="100" y="1591"/>
                </a:cubicBezTo>
                <a:cubicBezTo>
                  <a:pt x="5377" y="1591"/>
                  <a:pt x="5377" y="1591"/>
                  <a:pt x="5377" y="1591"/>
                </a:cubicBezTo>
                <a:cubicBezTo>
                  <a:pt x="5444" y="1591"/>
                  <a:pt x="5477" y="1524"/>
                  <a:pt x="5452" y="1466"/>
                </a:cubicBezTo>
                <a:cubicBezTo>
                  <a:pt x="5054" y="795"/>
                  <a:pt x="5054" y="795"/>
                  <a:pt x="5054" y="795"/>
                </a:cubicBezTo>
                <a:cubicBezTo>
                  <a:pt x="4615" y="41"/>
                  <a:pt x="4615" y="41"/>
                  <a:pt x="4615" y="41"/>
                </a:cubicBezTo>
                <a:cubicBezTo>
                  <a:pt x="4607" y="16"/>
                  <a:pt x="4574" y="0"/>
                  <a:pt x="4549" y="0"/>
                </a:cubicBezTo>
                <a:cubicBezTo>
                  <a:pt x="928" y="0"/>
                  <a:pt x="928" y="0"/>
                  <a:pt x="928" y="0"/>
                </a:cubicBezTo>
                <a:cubicBezTo>
                  <a:pt x="904" y="0"/>
                  <a:pt x="870" y="16"/>
                  <a:pt x="862" y="41"/>
                </a:cubicBezTo>
                <a:lnTo>
                  <a:pt x="423" y="795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25" name="Freeform 14">
            <a:extLst>
              <a:ext uri="{FF2B5EF4-FFF2-40B4-BE49-F238E27FC236}">
                <a16:creationId xmlns:a16="http://schemas.microsoft.com/office/drawing/2014/main" id="{29105817-C6FA-484F-9DA1-676BB5F3F3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7372" y="2871705"/>
            <a:ext cx="1609199" cy="845191"/>
          </a:xfrm>
          <a:custGeom>
            <a:avLst/>
            <a:gdLst>
              <a:gd name="T0" fmla="*/ 100 w 3630"/>
              <a:gd name="T1" fmla="*/ 1590 h 1591"/>
              <a:gd name="T2" fmla="*/ 100 w 3630"/>
              <a:gd name="T3" fmla="*/ 1590 h 1591"/>
              <a:gd name="T4" fmla="*/ 3521 w 3630"/>
              <a:gd name="T5" fmla="*/ 1590 h 1591"/>
              <a:gd name="T6" fmla="*/ 3596 w 3630"/>
              <a:gd name="T7" fmla="*/ 1465 h 1591"/>
              <a:gd name="T8" fmla="*/ 2759 w 3630"/>
              <a:gd name="T9" fmla="*/ 41 h 1591"/>
              <a:gd name="T10" fmla="*/ 2693 w 3630"/>
              <a:gd name="T11" fmla="*/ 0 h 1591"/>
              <a:gd name="T12" fmla="*/ 929 w 3630"/>
              <a:gd name="T13" fmla="*/ 0 h 1591"/>
              <a:gd name="T14" fmla="*/ 862 w 3630"/>
              <a:gd name="T15" fmla="*/ 41 h 1591"/>
              <a:gd name="T16" fmla="*/ 25 w 3630"/>
              <a:gd name="T17" fmla="*/ 1465 h 1591"/>
              <a:gd name="T18" fmla="*/ 100 w 3630"/>
              <a:gd name="T19" fmla="*/ 1590 h 15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30" h="1591">
                <a:moveTo>
                  <a:pt x="100" y="1590"/>
                </a:moveTo>
                <a:lnTo>
                  <a:pt x="100" y="1590"/>
                </a:lnTo>
                <a:cubicBezTo>
                  <a:pt x="3521" y="1590"/>
                  <a:pt x="3521" y="1590"/>
                  <a:pt x="3521" y="1590"/>
                </a:cubicBezTo>
                <a:cubicBezTo>
                  <a:pt x="3588" y="1590"/>
                  <a:pt x="3629" y="1523"/>
                  <a:pt x="3596" y="1465"/>
                </a:cubicBezTo>
                <a:cubicBezTo>
                  <a:pt x="2759" y="41"/>
                  <a:pt x="2759" y="41"/>
                  <a:pt x="2759" y="41"/>
                </a:cubicBezTo>
                <a:cubicBezTo>
                  <a:pt x="2751" y="16"/>
                  <a:pt x="2717" y="0"/>
                  <a:pt x="2693" y="0"/>
                </a:cubicBezTo>
                <a:cubicBezTo>
                  <a:pt x="929" y="0"/>
                  <a:pt x="929" y="0"/>
                  <a:pt x="929" y="0"/>
                </a:cubicBezTo>
                <a:cubicBezTo>
                  <a:pt x="904" y="0"/>
                  <a:pt x="870" y="16"/>
                  <a:pt x="862" y="41"/>
                </a:cubicBezTo>
                <a:cubicBezTo>
                  <a:pt x="25" y="1465"/>
                  <a:pt x="25" y="1465"/>
                  <a:pt x="25" y="1465"/>
                </a:cubicBezTo>
                <a:cubicBezTo>
                  <a:pt x="0" y="1523"/>
                  <a:pt x="34" y="1590"/>
                  <a:pt x="100" y="1590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26" name="Freeform 15">
            <a:extLst>
              <a:ext uri="{FF2B5EF4-FFF2-40B4-BE49-F238E27FC236}">
                <a16:creationId xmlns:a16="http://schemas.microsoft.com/office/drawing/2014/main" id="{DC25875E-0C63-764A-8713-172F57B1B2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86026" y="2014809"/>
            <a:ext cx="789935" cy="810071"/>
          </a:xfrm>
          <a:custGeom>
            <a:avLst/>
            <a:gdLst>
              <a:gd name="T0" fmla="*/ 1748 w 1782"/>
              <a:gd name="T1" fmla="*/ 1400 h 1525"/>
              <a:gd name="T2" fmla="*/ 1748 w 1782"/>
              <a:gd name="T3" fmla="*/ 1400 h 1525"/>
              <a:gd name="T4" fmla="*/ 961 w 1782"/>
              <a:gd name="T5" fmla="*/ 58 h 1525"/>
              <a:gd name="T6" fmla="*/ 821 w 1782"/>
              <a:gd name="T7" fmla="*/ 58 h 1525"/>
              <a:gd name="T8" fmla="*/ 33 w 1782"/>
              <a:gd name="T9" fmla="*/ 1400 h 1525"/>
              <a:gd name="T10" fmla="*/ 108 w 1782"/>
              <a:gd name="T11" fmla="*/ 1524 h 1525"/>
              <a:gd name="T12" fmla="*/ 1673 w 1782"/>
              <a:gd name="T13" fmla="*/ 1524 h 1525"/>
              <a:gd name="T14" fmla="*/ 1748 w 1782"/>
              <a:gd name="T15" fmla="*/ 1400 h 1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82" h="1525">
                <a:moveTo>
                  <a:pt x="1748" y="1400"/>
                </a:moveTo>
                <a:lnTo>
                  <a:pt x="1748" y="1400"/>
                </a:lnTo>
                <a:cubicBezTo>
                  <a:pt x="961" y="58"/>
                  <a:pt x="961" y="58"/>
                  <a:pt x="961" y="58"/>
                </a:cubicBezTo>
                <a:cubicBezTo>
                  <a:pt x="927" y="0"/>
                  <a:pt x="853" y="0"/>
                  <a:pt x="821" y="58"/>
                </a:cubicBezTo>
                <a:cubicBezTo>
                  <a:pt x="33" y="1400"/>
                  <a:pt x="33" y="1400"/>
                  <a:pt x="33" y="1400"/>
                </a:cubicBezTo>
                <a:cubicBezTo>
                  <a:pt x="0" y="1458"/>
                  <a:pt x="42" y="1524"/>
                  <a:pt x="108" y="1524"/>
                </a:cubicBezTo>
                <a:cubicBezTo>
                  <a:pt x="1673" y="1524"/>
                  <a:pt x="1673" y="1524"/>
                  <a:pt x="1673" y="1524"/>
                </a:cubicBezTo>
                <a:cubicBezTo>
                  <a:pt x="1739" y="1524"/>
                  <a:pt x="1781" y="1458"/>
                  <a:pt x="1748" y="1400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29" name="Freeform 168">
            <a:extLst>
              <a:ext uri="{FF2B5EF4-FFF2-40B4-BE49-F238E27FC236}">
                <a16:creationId xmlns:a16="http://schemas.microsoft.com/office/drawing/2014/main" id="{492E1290-0052-544F-9E63-1D6C616E6D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16189" y="2445598"/>
            <a:ext cx="2076511" cy="9366"/>
          </a:xfrm>
          <a:custGeom>
            <a:avLst/>
            <a:gdLst>
              <a:gd name="T0" fmla="*/ 0 w 4683"/>
              <a:gd name="T1" fmla="*/ 16 h 17"/>
              <a:gd name="T2" fmla="*/ 4682 w 4683"/>
              <a:gd name="T3" fmla="*/ 16 h 17"/>
              <a:gd name="T4" fmla="*/ 4682 w 4683"/>
              <a:gd name="T5" fmla="*/ 0 h 17"/>
              <a:gd name="T6" fmla="*/ 0 w 4683"/>
              <a:gd name="T7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83" h="17">
                <a:moveTo>
                  <a:pt x="0" y="16"/>
                </a:moveTo>
                <a:lnTo>
                  <a:pt x="4682" y="16"/>
                </a:lnTo>
                <a:lnTo>
                  <a:pt x="468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8" name="Freeform 187">
            <a:extLst>
              <a:ext uri="{FF2B5EF4-FFF2-40B4-BE49-F238E27FC236}">
                <a16:creationId xmlns:a16="http://schemas.microsoft.com/office/drawing/2014/main" id="{938A53B8-BAA1-6746-B23D-38959B4B29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7501" y="2370280"/>
            <a:ext cx="324000" cy="324000"/>
          </a:xfrm>
          <a:custGeom>
            <a:avLst/>
            <a:gdLst>
              <a:gd name="T0" fmla="*/ 687 w 688"/>
              <a:gd name="T1" fmla="*/ 348 h 697"/>
              <a:gd name="T2" fmla="*/ 687 w 688"/>
              <a:gd name="T3" fmla="*/ 348 h 697"/>
              <a:gd name="T4" fmla="*/ 347 w 688"/>
              <a:gd name="T5" fmla="*/ 696 h 697"/>
              <a:gd name="T6" fmla="*/ 0 w 688"/>
              <a:gd name="T7" fmla="*/ 348 h 697"/>
              <a:gd name="T8" fmla="*/ 347 w 688"/>
              <a:gd name="T9" fmla="*/ 0 h 697"/>
              <a:gd name="T10" fmla="*/ 687 w 688"/>
              <a:gd name="T11" fmla="*/ 348 h 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88" h="697">
                <a:moveTo>
                  <a:pt x="687" y="348"/>
                </a:moveTo>
                <a:lnTo>
                  <a:pt x="687" y="348"/>
                </a:lnTo>
                <a:cubicBezTo>
                  <a:pt x="687" y="539"/>
                  <a:pt x="538" y="696"/>
                  <a:pt x="347" y="696"/>
                </a:cubicBezTo>
                <a:cubicBezTo>
                  <a:pt x="149" y="696"/>
                  <a:pt x="0" y="539"/>
                  <a:pt x="0" y="348"/>
                </a:cubicBezTo>
                <a:cubicBezTo>
                  <a:pt x="0" y="158"/>
                  <a:pt x="149" y="0"/>
                  <a:pt x="347" y="0"/>
                </a:cubicBezTo>
                <a:cubicBezTo>
                  <a:pt x="538" y="0"/>
                  <a:pt x="687" y="158"/>
                  <a:pt x="687" y="348"/>
                </a:cubicBezTo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pPr algn="ctr"/>
            <a:r>
              <a:rPr lang="es-MX"/>
              <a:t>1	</a:t>
            </a:r>
          </a:p>
        </p:txBody>
      </p:sp>
      <p:grpSp>
        <p:nvGrpSpPr>
          <p:cNvPr id="77" name="Grupo 472">
            <a:extLst>
              <a:ext uri="{FF2B5EF4-FFF2-40B4-BE49-F238E27FC236}">
                <a16:creationId xmlns:a16="http://schemas.microsoft.com/office/drawing/2014/main" id="{9F7F7C13-076D-EB48-A8E4-4EA9AE1C6EC5}"/>
              </a:ext>
            </a:extLst>
          </p:cNvPr>
          <p:cNvGrpSpPr/>
          <p:nvPr/>
        </p:nvGrpSpPr>
        <p:grpSpPr>
          <a:xfrm>
            <a:off x="7312632" y="2145181"/>
            <a:ext cx="3044167" cy="510073"/>
            <a:chOff x="4247967" y="10678806"/>
            <a:chExt cx="4769524" cy="1029727"/>
          </a:xfrm>
        </p:grpSpPr>
        <p:sp>
          <p:nvSpPr>
            <p:cNvPr id="90" name="CuadroTexto 395">
              <a:extLst>
                <a:ext uri="{FF2B5EF4-FFF2-40B4-BE49-F238E27FC236}">
                  <a16:creationId xmlns:a16="http://schemas.microsoft.com/office/drawing/2014/main" id="{3AA65B9C-92D9-5F4D-A28D-8A77CCB38640}"/>
                </a:ext>
              </a:extLst>
            </p:cNvPr>
            <p:cNvSpPr txBox="1"/>
            <p:nvPr/>
          </p:nvSpPr>
          <p:spPr>
            <a:xfrm flipH="1">
              <a:off x="4247967" y="10678806"/>
              <a:ext cx="4746422" cy="5592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>
                  <a:solidFill>
                    <a:srgbClr val="283747"/>
                  </a:solidFill>
                  <a:latin typeface="Lato" charset="0"/>
                  <a:ea typeface="Lato" charset="0"/>
                  <a:cs typeface="Lato" charset="0"/>
                </a:rPr>
                <a:t>Provision of additional documentation</a:t>
              </a:r>
            </a:p>
          </p:txBody>
        </p:sp>
        <p:sp>
          <p:nvSpPr>
            <p:cNvPr id="91" name="Rectangle 40">
              <a:extLst>
                <a:ext uri="{FF2B5EF4-FFF2-40B4-BE49-F238E27FC236}">
                  <a16:creationId xmlns:a16="http://schemas.microsoft.com/office/drawing/2014/main" id="{4EBC0C0D-118A-7C42-B5AA-D19543D69CE7}"/>
                </a:ext>
              </a:extLst>
            </p:cNvPr>
            <p:cNvSpPr/>
            <p:nvPr/>
          </p:nvSpPr>
          <p:spPr>
            <a:xfrm>
              <a:off x="4271071" y="11180399"/>
              <a:ext cx="4746420" cy="5281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100">
                  <a:solidFill>
                    <a:srgbClr val="283747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Systematically released through HEP Data.</a:t>
              </a:r>
            </a:p>
          </p:txBody>
        </p:sp>
      </p:grpSp>
      <p:grpSp>
        <p:nvGrpSpPr>
          <p:cNvPr id="78" name="Grupo 475">
            <a:extLst>
              <a:ext uri="{FF2B5EF4-FFF2-40B4-BE49-F238E27FC236}">
                <a16:creationId xmlns:a16="http://schemas.microsoft.com/office/drawing/2014/main" id="{250B42E5-0801-0F4E-8730-68821B2DDADA}"/>
              </a:ext>
            </a:extLst>
          </p:cNvPr>
          <p:cNvGrpSpPr/>
          <p:nvPr/>
        </p:nvGrpSpPr>
        <p:grpSpPr>
          <a:xfrm>
            <a:off x="7864131" y="2902377"/>
            <a:ext cx="3026837" cy="679350"/>
            <a:chOff x="4263264" y="10678806"/>
            <a:chExt cx="6119729" cy="1371458"/>
          </a:xfrm>
        </p:grpSpPr>
        <p:sp>
          <p:nvSpPr>
            <p:cNvPr id="88" name="CuadroTexto 395">
              <a:extLst>
                <a:ext uri="{FF2B5EF4-FFF2-40B4-BE49-F238E27FC236}">
                  <a16:creationId xmlns:a16="http://schemas.microsoft.com/office/drawing/2014/main" id="{875D1CC6-0DAA-734B-B62A-11F8F855BA2B}"/>
                </a:ext>
              </a:extLst>
            </p:cNvPr>
            <p:cNvSpPr txBox="1"/>
            <p:nvPr/>
          </p:nvSpPr>
          <p:spPr>
            <a:xfrm flipH="1">
              <a:off x="4263264" y="10678806"/>
              <a:ext cx="5968122" cy="5592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>
                  <a:solidFill>
                    <a:srgbClr val="283747"/>
                  </a:solidFill>
                  <a:latin typeface="Lato" charset="0"/>
                  <a:ea typeface="Lato" charset="0"/>
                  <a:cs typeface="Lato" charset="0"/>
                </a:rPr>
                <a:t>Data formats for analysis in outreach</a:t>
              </a:r>
            </a:p>
          </p:txBody>
        </p:sp>
        <p:sp>
          <p:nvSpPr>
            <p:cNvPr id="89" name="Rectangle 40">
              <a:extLst>
                <a:ext uri="{FF2B5EF4-FFF2-40B4-BE49-F238E27FC236}">
                  <a16:creationId xmlns:a16="http://schemas.microsoft.com/office/drawing/2014/main" id="{F725715D-B630-5647-AF4C-B723771FA1E2}"/>
                </a:ext>
              </a:extLst>
            </p:cNvPr>
            <p:cNvSpPr/>
            <p:nvPr/>
          </p:nvSpPr>
          <p:spPr>
            <a:xfrm>
              <a:off x="4277785" y="11180398"/>
              <a:ext cx="6105208" cy="8698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100">
                  <a:solidFill>
                    <a:srgbClr val="283747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Released in simplified, portable and self-contained formats through CERN Open Data.</a:t>
              </a:r>
            </a:p>
          </p:txBody>
        </p:sp>
      </p:grpSp>
      <p:grpSp>
        <p:nvGrpSpPr>
          <p:cNvPr id="79" name="Grupo 478">
            <a:extLst>
              <a:ext uri="{FF2B5EF4-FFF2-40B4-BE49-F238E27FC236}">
                <a16:creationId xmlns:a16="http://schemas.microsoft.com/office/drawing/2014/main" id="{D752169F-BC3B-6248-80D5-B55FB46E4232}"/>
              </a:ext>
            </a:extLst>
          </p:cNvPr>
          <p:cNvGrpSpPr/>
          <p:nvPr/>
        </p:nvGrpSpPr>
        <p:grpSpPr>
          <a:xfrm>
            <a:off x="8286257" y="3846638"/>
            <a:ext cx="3234189" cy="679350"/>
            <a:chOff x="4263263" y="10678806"/>
            <a:chExt cx="5666656" cy="1371458"/>
          </a:xfrm>
        </p:grpSpPr>
        <p:sp>
          <p:nvSpPr>
            <p:cNvPr id="86" name="CuadroTexto 395">
              <a:extLst>
                <a:ext uri="{FF2B5EF4-FFF2-40B4-BE49-F238E27FC236}">
                  <a16:creationId xmlns:a16="http://schemas.microsoft.com/office/drawing/2014/main" id="{BD78E352-9F99-D446-BFBA-B105C58D8A9B}"/>
                </a:ext>
              </a:extLst>
            </p:cNvPr>
            <p:cNvSpPr txBox="1"/>
            <p:nvPr/>
          </p:nvSpPr>
          <p:spPr>
            <a:xfrm flipH="1">
              <a:off x="4263263" y="10678806"/>
              <a:ext cx="5666656" cy="5592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>
                  <a:solidFill>
                    <a:schemeClr val="bg2"/>
                  </a:solidFill>
                  <a:latin typeface="Lato" charset="0"/>
                  <a:ea typeface="Lato" charset="0"/>
                  <a:cs typeface="Lato" charset="0"/>
                </a:rPr>
                <a:t>Reconstructed data and simulations</a:t>
              </a:r>
            </a:p>
          </p:txBody>
        </p:sp>
        <p:sp>
          <p:nvSpPr>
            <p:cNvPr id="87" name="Rectangle 40">
              <a:extLst>
                <a:ext uri="{FF2B5EF4-FFF2-40B4-BE49-F238E27FC236}">
                  <a16:creationId xmlns:a16="http://schemas.microsoft.com/office/drawing/2014/main" id="{EA120352-3C46-CF42-84AC-F15CDE95A841}"/>
                </a:ext>
              </a:extLst>
            </p:cNvPr>
            <p:cNvSpPr/>
            <p:nvPr/>
          </p:nvSpPr>
          <p:spPr>
            <a:xfrm>
              <a:off x="4273805" y="11180398"/>
              <a:ext cx="5290769" cy="8698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100">
                  <a:solidFill>
                    <a:schemeClr val="bg2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Will be gradually shared along with the analysis software to allow full scientific analysis.</a:t>
              </a:r>
            </a:p>
          </p:txBody>
        </p:sp>
      </p:grpSp>
      <p:grpSp>
        <p:nvGrpSpPr>
          <p:cNvPr id="80" name="Grupo 481">
            <a:extLst>
              <a:ext uri="{FF2B5EF4-FFF2-40B4-BE49-F238E27FC236}">
                <a16:creationId xmlns:a16="http://schemas.microsoft.com/office/drawing/2014/main" id="{AC86D6D3-689F-2D48-8487-7B02297FEB09}"/>
              </a:ext>
            </a:extLst>
          </p:cNvPr>
          <p:cNvGrpSpPr/>
          <p:nvPr/>
        </p:nvGrpSpPr>
        <p:grpSpPr>
          <a:xfrm>
            <a:off x="8730178" y="4683514"/>
            <a:ext cx="3000708" cy="679350"/>
            <a:chOff x="4263265" y="10678806"/>
            <a:chExt cx="4494339" cy="1371458"/>
          </a:xfrm>
        </p:grpSpPr>
        <p:sp>
          <p:nvSpPr>
            <p:cNvPr id="84" name="CuadroTexto 395">
              <a:extLst>
                <a:ext uri="{FF2B5EF4-FFF2-40B4-BE49-F238E27FC236}">
                  <a16:creationId xmlns:a16="http://schemas.microsoft.com/office/drawing/2014/main" id="{DEBEBD5E-769A-584B-8C27-9AF761E02B0C}"/>
                </a:ext>
              </a:extLst>
            </p:cNvPr>
            <p:cNvSpPr txBox="1"/>
            <p:nvPr/>
          </p:nvSpPr>
          <p:spPr>
            <a:xfrm flipH="1">
              <a:off x="4263265" y="10678806"/>
              <a:ext cx="4494339" cy="5592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>
                  <a:solidFill>
                    <a:schemeClr val="bg2">
                      <a:lumMod val="50000"/>
                    </a:schemeClr>
                  </a:solidFill>
                  <a:latin typeface="Lato" charset="0"/>
                  <a:ea typeface="Lato" charset="0"/>
                  <a:cs typeface="Lato" charset="0"/>
                </a:rPr>
                <a:t>Basic raw level data</a:t>
              </a:r>
            </a:p>
          </p:txBody>
        </p:sp>
        <p:sp>
          <p:nvSpPr>
            <p:cNvPr id="85" name="Rectangle 40">
              <a:extLst>
                <a:ext uri="{FF2B5EF4-FFF2-40B4-BE49-F238E27FC236}">
                  <a16:creationId xmlns:a16="http://schemas.microsoft.com/office/drawing/2014/main" id="{CA019580-BB8F-A444-80DE-F0E4532C6710}"/>
                </a:ext>
              </a:extLst>
            </p:cNvPr>
            <p:cNvSpPr/>
            <p:nvPr/>
          </p:nvSpPr>
          <p:spPr>
            <a:xfrm>
              <a:off x="4270054" y="11180398"/>
              <a:ext cx="4419415" cy="8698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100">
                  <a:solidFill>
                    <a:schemeClr val="bg2">
                      <a:lumMod val="50000"/>
                    </a:schemeClr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Needs detailed understanding of the (data- taking) experimental conditions – not shared.</a:t>
              </a:r>
            </a:p>
          </p:txBody>
        </p:sp>
      </p:grpSp>
      <p:sp>
        <p:nvSpPr>
          <p:cNvPr id="92" name="Freeform 187">
            <a:extLst>
              <a:ext uri="{FF2B5EF4-FFF2-40B4-BE49-F238E27FC236}">
                <a16:creationId xmlns:a16="http://schemas.microsoft.com/office/drawing/2014/main" id="{47F0B972-053A-4CFD-BD16-B2ED3F497B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7500" y="3150932"/>
            <a:ext cx="324000" cy="324000"/>
          </a:xfrm>
          <a:custGeom>
            <a:avLst/>
            <a:gdLst>
              <a:gd name="T0" fmla="*/ 687 w 688"/>
              <a:gd name="T1" fmla="*/ 348 h 697"/>
              <a:gd name="T2" fmla="*/ 687 w 688"/>
              <a:gd name="T3" fmla="*/ 348 h 697"/>
              <a:gd name="T4" fmla="*/ 347 w 688"/>
              <a:gd name="T5" fmla="*/ 696 h 697"/>
              <a:gd name="T6" fmla="*/ 0 w 688"/>
              <a:gd name="T7" fmla="*/ 348 h 697"/>
              <a:gd name="T8" fmla="*/ 347 w 688"/>
              <a:gd name="T9" fmla="*/ 0 h 697"/>
              <a:gd name="T10" fmla="*/ 687 w 688"/>
              <a:gd name="T11" fmla="*/ 348 h 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88" h="697">
                <a:moveTo>
                  <a:pt x="687" y="348"/>
                </a:moveTo>
                <a:lnTo>
                  <a:pt x="687" y="348"/>
                </a:lnTo>
                <a:cubicBezTo>
                  <a:pt x="687" y="539"/>
                  <a:pt x="538" y="696"/>
                  <a:pt x="347" y="696"/>
                </a:cubicBezTo>
                <a:cubicBezTo>
                  <a:pt x="149" y="696"/>
                  <a:pt x="0" y="539"/>
                  <a:pt x="0" y="348"/>
                </a:cubicBezTo>
                <a:cubicBezTo>
                  <a:pt x="0" y="158"/>
                  <a:pt x="149" y="0"/>
                  <a:pt x="347" y="0"/>
                </a:cubicBezTo>
                <a:cubicBezTo>
                  <a:pt x="538" y="0"/>
                  <a:pt x="687" y="158"/>
                  <a:pt x="687" y="348"/>
                </a:cubicBezTo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pPr algn="ctr"/>
            <a:r>
              <a:rPr lang="es-MX"/>
              <a:t>2</a:t>
            </a:r>
          </a:p>
        </p:txBody>
      </p:sp>
      <p:sp>
        <p:nvSpPr>
          <p:cNvPr id="93" name="Freeform 187">
            <a:extLst>
              <a:ext uri="{FF2B5EF4-FFF2-40B4-BE49-F238E27FC236}">
                <a16:creationId xmlns:a16="http://schemas.microsoft.com/office/drawing/2014/main" id="{789E8C84-420E-437C-A6F4-1B39ABE6BD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7500" y="4008756"/>
            <a:ext cx="324000" cy="324000"/>
          </a:xfrm>
          <a:custGeom>
            <a:avLst/>
            <a:gdLst>
              <a:gd name="T0" fmla="*/ 687 w 688"/>
              <a:gd name="T1" fmla="*/ 348 h 697"/>
              <a:gd name="T2" fmla="*/ 687 w 688"/>
              <a:gd name="T3" fmla="*/ 348 h 697"/>
              <a:gd name="T4" fmla="*/ 347 w 688"/>
              <a:gd name="T5" fmla="*/ 696 h 697"/>
              <a:gd name="T6" fmla="*/ 0 w 688"/>
              <a:gd name="T7" fmla="*/ 348 h 697"/>
              <a:gd name="T8" fmla="*/ 347 w 688"/>
              <a:gd name="T9" fmla="*/ 0 h 697"/>
              <a:gd name="T10" fmla="*/ 687 w 688"/>
              <a:gd name="T11" fmla="*/ 348 h 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88" h="697">
                <a:moveTo>
                  <a:pt x="687" y="348"/>
                </a:moveTo>
                <a:lnTo>
                  <a:pt x="687" y="348"/>
                </a:lnTo>
                <a:cubicBezTo>
                  <a:pt x="687" y="539"/>
                  <a:pt x="538" y="696"/>
                  <a:pt x="347" y="696"/>
                </a:cubicBezTo>
                <a:cubicBezTo>
                  <a:pt x="149" y="696"/>
                  <a:pt x="0" y="539"/>
                  <a:pt x="0" y="348"/>
                </a:cubicBezTo>
                <a:cubicBezTo>
                  <a:pt x="0" y="158"/>
                  <a:pt x="149" y="0"/>
                  <a:pt x="347" y="0"/>
                </a:cubicBezTo>
                <a:cubicBezTo>
                  <a:pt x="538" y="0"/>
                  <a:pt x="687" y="158"/>
                  <a:pt x="687" y="348"/>
                </a:cubicBezTo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pPr algn="ctr"/>
            <a:r>
              <a:rPr lang="es-MX"/>
              <a:t>3</a:t>
            </a:r>
          </a:p>
        </p:txBody>
      </p:sp>
      <p:sp>
        <p:nvSpPr>
          <p:cNvPr id="94" name="Freeform 187">
            <a:extLst>
              <a:ext uri="{FF2B5EF4-FFF2-40B4-BE49-F238E27FC236}">
                <a16:creationId xmlns:a16="http://schemas.microsoft.com/office/drawing/2014/main" id="{852D009B-198F-4808-8368-7A79BA6528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7499" y="4879121"/>
            <a:ext cx="324000" cy="324000"/>
          </a:xfrm>
          <a:custGeom>
            <a:avLst/>
            <a:gdLst>
              <a:gd name="T0" fmla="*/ 687 w 688"/>
              <a:gd name="T1" fmla="*/ 348 h 697"/>
              <a:gd name="T2" fmla="*/ 687 w 688"/>
              <a:gd name="T3" fmla="*/ 348 h 697"/>
              <a:gd name="T4" fmla="*/ 347 w 688"/>
              <a:gd name="T5" fmla="*/ 696 h 697"/>
              <a:gd name="T6" fmla="*/ 0 w 688"/>
              <a:gd name="T7" fmla="*/ 348 h 697"/>
              <a:gd name="T8" fmla="*/ 347 w 688"/>
              <a:gd name="T9" fmla="*/ 0 h 697"/>
              <a:gd name="T10" fmla="*/ 687 w 688"/>
              <a:gd name="T11" fmla="*/ 348 h 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88" h="697">
                <a:moveTo>
                  <a:pt x="687" y="348"/>
                </a:moveTo>
                <a:lnTo>
                  <a:pt x="687" y="348"/>
                </a:lnTo>
                <a:cubicBezTo>
                  <a:pt x="687" y="539"/>
                  <a:pt x="538" y="696"/>
                  <a:pt x="347" y="696"/>
                </a:cubicBezTo>
                <a:cubicBezTo>
                  <a:pt x="149" y="696"/>
                  <a:pt x="0" y="539"/>
                  <a:pt x="0" y="348"/>
                </a:cubicBezTo>
                <a:cubicBezTo>
                  <a:pt x="0" y="158"/>
                  <a:pt x="149" y="0"/>
                  <a:pt x="347" y="0"/>
                </a:cubicBezTo>
                <a:cubicBezTo>
                  <a:pt x="538" y="0"/>
                  <a:pt x="687" y="158"/>
                  <a:pt x="687" y="348"/>
                </a:cubicBezTo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pPr algn="ctr"/>
            <a:r>
              <a:rPr lang="es-MX"/>
              <a:t>4</a:t>
            </a:r>
          </a:p>
        </p:txBody>
      </p:sp>
      <p:sp>
        <p:nvSpPr>
          <p:cNvPr id="41" name="CuadroTexto 60">
            <a:extLst>
              <a:ext uri="{FF2B5EF4-FFF2-40B4-BE49-F238E27FC236}">
                <a16:creationId xmlns:a16="http://schemas.microsoft.com/office/drawing/2014/main" id="{1FF00163-4F0A-D44C-9B5C-4EB415B85E22}"/>
              </a:ext>
            </a:extLst>
          </p:cNvPr>
          <p:cNvSpPr txBox="1"/>
          <p:nvPr/>
        </p:nvSpPr>
        <p:spPr>
          <a:xfrm>
            <a:off x="6875537" y="1305083"/>
            <a:ext cx="29722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>
                <a:solidFill>
                  <a:schemeClr val="accent6"/>
                </a:solidFill>
                <a:ea typeface="Lato Heavy" charset="0"/>
                <a:cs typeface="Lato Heavy" charset="0"/>
              </a:rPr>
              <a:t>(Open) Data Levels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662F9C8-3E9A-324B-A9F5-93FCD6DE3707}"/>
              </a:ext>
            </a:extLst>
          </p:cNvPr>
          <p:cNvSpPr txBox="1"/>
          <p:nvPr/>
        </p:nvSpPr>
        <p:spPr>
          <a:xfrm>
            <a:off x="4900490" y="3119284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endParaRPr lang="en-GB"/>
          </a:p>
        </p:txBody>
      </p:sp>
      <p:sp>
        <p:nvSpPr>
          <p:cNvPr id="42" name="CuadroTexto 60">
            <a:extLst>
              <a:ext uri="{FF2B5EF4-FFF2-40B4-BE49-F238E27FC236}">
                <a16:creationId xmlns:a16="http://schemas.microsoft.com/office/drawing/2014/main" id="{E8F1414D-4552-6E8D-D644-4431B9AE358C}"/>
              </a:ext>
            </a:extLst>
          </p:cNvPr>
          <p:cNvSpPr txBox="1"/>
          <p:nvPr/>
        </p:nvSpPr>
        <p:spPr>
          <a:xfrm>
            <a:off x="533773" y="1320056"/>
            <a:ext cx="474672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6"/>
                </a:solidFill>
                <a:ea typeface="Lato Heavy" charset="0"/>
                <a:cs typeface="Lato Heavy" charset="0"/>
              </a:rPr>
              <a:t>CERN Open Data Policy (2020) </a:t>
            </a:r>
            <a:br>
              <a:rPr lang="en-US" sz="2400" b="1" dirty="0">
                <a:solidFill>
                  <a:schemeClr val="accent6"/>
                </a:solidFill>
                <a:ea typeface="Lato Heavy" charset="0"/>
                <a:cs typeface="Lato Heavy" charset="0"/>
              </a:rPr>
            </a:br>
            <a:r>
              <a:rPr lang="en-US" i="1" dirty="0">
                <a:ea typeface="Lato Heavy" charset="0"/>
                <a:cs typeface="Lato Heavy" charset="0"/>
              </a:rPr>
              <a:t>To make scientific research more reproducible, accessible, and collaborative.</a:t>
            </a:r>
          </a:p>
          <a:p>
            <a:endParaRPr lang="en-US" sz="1600" i="1" dirty="0">
              <a:ea typeface="Lato Heavy" charset="0"/>
              <a:cs typeface="Lato Heavy" charset="0"/>
            </a:endParaRPr>
          </a:p>
          <a:p>
            <a:pPr marL="285750" indent="-2857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dirty="0">
                <a:ea typeface="Lato Heavy" charset="0"/>
                <a:cs typeface="Lato Heavy" charset="0"/>
              </a:rPr>
              <a:t>Endorsed by all four LHC experimental collaborations; to be expanded to others.</a:t>
            </a:r>
          </a:p>
          <a:p>
            <a:pPr marL="285750" indent="-2857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dirty="0">
                <a:ea typeface="Lato Heavy" charset="0"/>
                <a:cs typeface="Lato Heavy" charset="0"/>
              </a:rPr>
              <a:t>Level 1 and level 2 releases already common practice.</a:t>
            </a:r>
          </a:p>
          <a:p>
            <a:pPr marL="285750" indent="-2857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dirty="0">
                <a:ea typeface="Lato Heavy" charset="0"/>
                <a:cs typeface="Lato Heavy" charset="0"/>
              </a:rPr>
              <a:t>New OD Policy commits to publicly releasing level 3 scientific data. </a:t>
            </a:r>
          </a:p>
          <a:p>
            <a:pPr marL="285750" indent="-2857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dirty="0">
                <a:ea typeface="Lato Heavy" charset="0"/>
                <a:cs typeface="Lato Heavy" charset="0"/>
              </a:rPr>
              <a:t>Data will start to be gradually released five years after collection. </a:t>
            </a:r>
          </a:p>
          <a:p>
            <a:pPr algn="ctr"/>
            <a:endParaRPr lang="en-US" sz="2400" dirty="0">
              <a:latin typeface="Lato Heavy" charset="0"/>
              <a:ea typeface="Lato Heavy" charset="0"/>
              <a:cs typeface="Lato Heavy" charset="0"/>
            </a:endParaRPr>
          </a:p>
        </p:txBody>
      </p:sp>
      <p:sp>
        <p:nvSpPr>
          <p:cNvPr id="45" name="Title 1">
            <a:extLst>
              <a:ext uri="{FF2B5EF4-FFF2-40B4-BE49-F238E27FC236}">
                <a16:creationId xmlns:a16="http://schemas.microsoft.com/office/drawing/2014/main" id="{3DC7AC1C-CE36-98C4-81C8-3492E195A518}"/>
              </a:ext>
            </a:extLst>
          </p:cNvPr>
          <p:cNvSpPr txBox="1">
            <a:spLocks/>
          </p:cNvSpPr>
          <p:nvPr/>
        </p:nvSpPr>
        <p:spPr>
          <a:xfrm>
            <a:off x="612312" y="314886"/>
            <a:ext cx="11156391" cy="49520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Expanded LHC data sharing practices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8ECFB5B-BE25-1243-1A64-1757AC37D467}"/>
              </a:ext>
            </a:extLst>
          </p:cNvPr>
          <p:cNvGrpSpPr/>
          <p:nvPr/>
        </p:nvGrpSpPr>
        <p:grpSpPr>
          <a:xfrm>
            <a:off x="10405692" y="23979"/>
            <a:ext cx="1704257" cy="1979288"/>
            <a:chOff x="10405692" y="23979"/>
            <a:chExt cx="1704257" cy="1979288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CF9E5180-2115-1D5F-B4EF-1B85B99A248C}"/>
                </a:ext>
              </a:extLst>
            </p:cNvPr>
            <p:cNvSpPr/>
            <p:nvPr/>
          </p:nvSpPr>
          <p:spPr>
            <a:xfrm>
              <a:off x="10942934" y="693315"/>
              <a:ext cx="636753" cy="624037"/>
            </a:xfrm>
            <a:prstGeom prst="ellipse">
              <a:avLst/>
            </a:prstGeom>
            <a:solidFill>
              <a:srgbClr val="A35F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D525CA2-C7A4-75CA-4381-447DC5FE968A}"/>
                </a:ext>
              </a:extLst>
            </p:cNvPr>
            <p:cNvGrpSpPr/>
            <p:nvPr/>
          </p:nvGrpSpPr>
          <p:grpSpPr>
            <a:xfrm>
              <a:off x="10405692" y="23979"/>
              <a:ext cx="1704257" cy="1979288"/>
              <a:chOff x="10405692" y="23979"/>
              <a:chExt cx="1704257" cy="1979288"/>
            </a:xfrm>
          </p:grpSpPr>
          <p:graphicFrame>
            <p:nvGraphicFramePr>
              <p:cNvPr id="7" name="Chart 6">
                <a:extLst>
                  <a:ext uri="{FF2B5EF4-FFF2-40B4-BE49-F238E27FC236}">
                    <a16:creationId xmlns:a16="http://schemas.microsoft.com/office/drawing/2014/main" id="{A599E92A-144E-18AF-CF6E-F02F81704857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371729460"/>
                  </p:ext>
                </p:extLst>
              </p:nvPr>
            </p:nvGraphicFramePr>
            <p:xfrm>
              <a:off x="10405692" y="23979"/>
              <a:ext cx="1704257" cy="197928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74C483BC-CA33-70BB-70EF-45C8669730CF}"/>
                  </a:ext>
                </a:extLst>
              </p:cNvPr>
              <p:cNvSpPr/>
              <p:nvPr/>
            </p:nvSpPr>
            <p:spPr>
              <a:xfrm>
                <a:off x="10860200" y="867488"/>
                <a:ext cx="802222" cy="307777"/>
              </a:xfrm>
              <a:prstGeom prst="rect">
                <a:avLst/>
              </a:prstGeom>
            </p:spPr>
            <p:txBody>
              <a:bodyPr wrap="square" lIns="91440" tIns="45720" rIns="91440" bIns="45720" anchor="t">
                <a:spAutoFit/>
              </a:bodyPr>
              <a:lstStyle/>
              <a:p>
                <a:pPr algn="ctr"/>
                <a:r>
                  <a:rPr lang="en-GB" sz="1400" b="1" dirty="0">
                    <a:solidFill>
                      <a:schemeClr val="bg1"/>
                    </a:solidFill>
                  </a:rPr>
                  <a:t>Data</a:t>
                </a:r>
                <a:endParaRPr lang="en-GB" b="1" dirty="0">
                  <a:solidFill>
                    <a:schemeClr val="bg1"/>
                  </a:solidFill>
                  <a:cs typeface="Arial"/>
                </a:endParaRPr>
              </a:p>
            </p:txBody>
          </p:sp>
        </p:grpSp>
      </p:grp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380FA170-1513-0708-84A6-C5864DD24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Open Science at CERN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580A703-2C4B-2561-6C17-0AB843A2B7B2}"/>
              </a:ext>
            </a:extLst>
          </p:cNvPr>
          <p:cNvSpPr/>
          <p:nvPr/>
        </p:nvSpPr>
        <p:spPr>
          <a:xfrm>
            <a:off x="407989" y="373593"/>
            <a:ext cx="108648" cy="94157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0926B5CD-4707-3CA0-F2A8-765F2C63EC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r>
              <a:rPr lang="en-US" dirty="0"/>
              <a:t>14.06.2023</a:t>
            </a:r>
          </a:p>
        </p:txBody>
      </p:sp>
    </p:spTree>
    <p:extLst>
      <p:ext uri="{BB962C8B-B14F-4D97-AF65-F5344CB8AC3E}">
        <p14:creationId xmlns:p14="http://schemas.microsoft.com/office/powerpoint/2010/main" val="18018478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-SIS" id="{D5EB6A25-B652-D94C-B720-3CA3B2794683}" vid="{AAAB03E2-43CB-2E4A-8EF4-418908A1B812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</TotalTime>
  <Words>2505</Words>
  <Application>Microsoft Macintosh PowerPoint</Application>
  <PresentationFormat>Widescreen</PresentationFormat>
  <Paragraphs>420</Paragraphs>
  <Slides>31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46" baseType="lpstr">
      <vt:lpstr>Arial</vt:lpstr>
      <vt:lpstr>Calibri</vt:lpstr>
      <vt:lpstr>Courier</vt:lpstr>
      <vt:lpstr>Courier New</vt:lpstr>
      <vt:lpstr>Helvetica</vt:lpstr>
      <vt:lpstr>Lato</vt:lpstr>
      <vt:lpstr>Lato Heavy</vt:lpstr>
      <vt:lpstr>Lato Light</vt:lpstr>
      <vt:lpstr>NotoColorEmoji</vt:lpstr>
      <vt:lpstr>Optima</vt:lpstr>
      <vt:lpstr>SFTT0800</vt:lpstr>
      <vt:lpstr>sourcesans-regular</vt:lpstr>
      <vt:lpstr>Wingdings</vt:lpstr>
      <vt:lpstr>Office Theme</vt:lpstr>
      <vt:lpstr>Custom Design</vt:lpstr>
      <vt:lpstr>  Open Science at CERN</vt:lpstr>
      <vt:lpstr>“…and the results of its experimental and theoretical work shall be published or otherwise made generally available” CERN Founding Convention (1953)</vt:lpstr>
      <vt:lpstr>What is Open Science?  The UNESCO definition</vt:lpstr>
      <vt:lpstr>High-Energy Physics has always had an open preprint culture</vt:lpstr>
      <vt:lpstr>CERN – on the path to universal open science</vt:lpstr>
      <vt:lpstr>PowerPoint Presentation</vt:lpstr>
      <vt:lpstr>CERN stores more than 100 PB of data per year</vt:lpstr>
      <vt:lpstr>PowerPoint Presentation</vt:lpstr>
      <vt:lpstr>PowerPoint Presentation</vt:lpstr>
      <vt:lpstr>CERN Open Data Policy: License </vt:lpstr>
      <vt:lpstr>CERN and its partners created a suite of  tools for sharing and linking research data</vt:lpstr>
      <vt:lpstr>Open is not enough!</vt:lpstr>
      <vt:lpstr>PowerPoint Presentation</vt:lpstr>
      <vt:lpstr>Encourage and acknowledge FAIR  data sharing</vt:lpstr>
      <vt:lpstr>PowerPoint Presentation</vt:lpstr>
      <vt:lpstr>FAIR as the basis for open</vt:lpstr>
      <vt:lpstr>PowerPoint Presentation</vt:lpstr>
      <vt:lpstr>REANA</vt:lpstr>
      <vt:lpstr>PowerPoint Presentation</vt:lpstr>
      <vt:lpstr>PowerPoint Presentation</vt:lpstr>
      <vt:lpstr>Open Source at CERN</vt:lpstr>
      <vt:lpstr>The OSPO Mandate</vt:lpstr>
      <vt:lpstr>PowerPoint Presentation</vt:lpstr>
      <vt:lpstr>UNESCO Recommendations on Open Science created the momentum</vt:lpstr>
      <vt:lpstr>Policy framework for Open Science at CERN</vt:lpstr>
      <vt:lpstr>Developing the CERN Open Science Policy</vt:lpstr>
      <vt:lpstr>CERN Open Science Policy</vt:lpstr>
      <vt:lpstr>CERN Open Science Policy Examples of policy statements</vt:lpstr>
      <vt:lpstr>Open Science Policy Implementation Plan</vt:lpstr>
      <vt:lpstr>CERN OS Governance Framework</vt:lpstr>
      <vt:lpstr>Thank you!  Contact: alexander.kohls@cern.ch  https://openscience.cern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Alexander Kohls</dc:creator>
  <cp:lastModifiedBy>Alex Kohls</cp:lastModifiedBy>
  <cp:revision>7</cp:revision>
  <cp:lastPrinted>2020-01-30T13:49:18Z</cp:lastPrinted>
  <dcterms:created xsi:type="dcterms:W3CDTF">2022-04-19T08:27:19Z</dcterms:created>
  <dcterms:modified xsi:type="dcterms:W3CDTF">2023-06-14T07:50:48Z</dcterms:modified>
</cp:coreProperties>
</file>