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13" r:id="rId2"/>
  </p:sldMasterIdLst>
  <p:notesMasterIdLst>
    <p:notesMasterId r:id="rId33"/>
  </p:notesMasterIdLst>
  <p:handoutMasterIdLst>
    <p:handoutMasterId r:id="rId34"/>
  </p:handoutMasterIdLst>
  <p:sldIdLst>
    <p:sldId id="1952" r:id="rId3"/>
    <p:sldId id="538" r:id="rId4"/>
    <p:sldId id="544" r:id="rId5"/>
    <p:sldId id="1293" r:id="rId6"/>
    <p:sldId id="1297" r:id="rId7"/>
    <p:sldId id="2147196587" r:id="rId8"/>
    <p:sldId id="1294" r:id="rId9"/>
    <p:sldId id="2147196591" r:id="rId10"/>
    <p:sldId id="3113" r:id="rId11"/>
    <p:sldId id="283" r:id="rId12"/>
    <p:sldId id="284" r:id="rId13"/>
    <p:sldId id="287" r:id="rId14"/>
    <p:sldId id="293" r:id="rId15"/>
    <p:sldId id="290" r:id="rId16"/>
    <p:sldId id="295" r:id="rId17"/>
    <p:sldId id="2147196592" r:id="rId18"/>
    <p:sldId id="4442" r:id="rId19"/>
    <p:sldId id="2147196594" r:id="rId20"/>
    <p:sldId id="2147196595" r:id="rId21"/>
    <p:sldId id="3111" r:id="rId22"/>
    <p:sldId id="3153" r:id="rId23"/>
    <p:sldId id="2147196596" r:id="rId24"/>
    <p:sldId id="2248" r:id="rId25"/>
    <p:sldId id="2147196597" r:id="rId26"/>
    <p:sldId id="2147196598" r:id="rId27"/>
    <p:sldId id="5147" r:id="rId28"/>
    <p:sldId id="2147196593" r:id="rId29"/>
    <p:sldId id="263" r:id="rId30"/>
    <p:sldId id="268" r:id="rId31"/>
    <p:sldId id="214719658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59D2B2-71A3-0C4F-B84B-69A7D5E7A51A}">
          <p14:sldIdLst>
            <p14:sldId id="1952"/>
          </p14:sldIdLst>
        </p14:section>
        <p14:section name="Injectors" id="{1B318B93-8692-7F40-8331-AF18CBA575D3}">
          <p14:sldIdLst>
            <p14:sldId id="538"/>
            <p14:sldId id="544"/>
          </p14:sldIdLst>
        </p14:section>
        <p14:section name="Perfromance" id="{C0C5B207-370F-A245-99E8-7FE6312E10BD}">
          <p14:sldIdLst>
            <p14:sldId id="1293"/>
            <p14:sldId id="1297"/>
            <p14:sldId id="2147196587"/>
            <p14:sldId id="1294"/>
            <p14:sldId id="2147196591"/>
          </p14:sldIdLst>
        </p14:section>
        <p14:section name="ITL8" id="{67B8B004-64F8-BB4D-A689-FA14324E4E93}">
          <p14:sldIdLst>
            <p14:sldId id="3113"/>
            <p14:sldId id="283"/>
            <p14:sldId id="284"/>
            <p14:sldId id="287"/>
            <p14:sldId id="293"/>
            <p14:sldId id="290"/>
            <p14:sldId id="295"/>
            <p14:sldId id="2147196592"/>
            <p14:sldId id="4442"/>
            <p14:sldId id="2147196594"/>
          </p14:sldIdLst>
        </p14:section>
        <p14:section name="TDIS" id="{8E196D31-7E4B-C145-9DFA-36E0C51D4B3F}">
          <p14:sldIdLst>
            <p14:sldId id="2147196595"/>
            <p14:sldId id="3111"/>
            <p14:sldId id="3153"/>
            <p14:sldId id="2147196596"/>
          </p14:sldIdLst>
        </p14:section>
        <p14:section name="Run 3" id="{2693C071-90C5-B147-8DE8-D858331BE67F}">
          <p14:sldIdLst>
            <p14:sldId id="2248"/>
          </p14:sldIdLst>
        </p14:section>
        <p14:section name="Triplets" id="{4FF8DA6E-C028-8C47-85B4-1895DAFE0515}">
          <p14:sldIdLst>
            <p14:sldId id="2147196597"/>
            <p14:sldId id="2147196598"/>
          </p14:sldIdLst>
        </p14:section>
        <p14:section name="e-cloud" id="{A59C2A17-56FD-2441-B455-DB7476057844}">
          <p14:sldIdLst>
            <p14:sldId id="5147"/>
            <p14:sldId id="2147196593"/>
            <p14:sldId id="263"/>
            <p14:sldId id="268"/>
          </p14:sldIdLst>
        </p14:section>
        <p14:section name="Close" id="{A63E58E3-BF5A-ED43-ABC5-2A99E98B8B62}">
          <p14:sldIdLst>
            <p14:sldId id="214719658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2600"/>
    <a:srgbClr val="2F2F2F"/>
    <a:srgbClr val="73FDD6"/>
    <a:srgbClr val="76D6FF"/>
    <a:srgbClr val="0432FF"/>
    <a:srgbClr val="303030"/>
    <a:srgbClr val="9452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28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88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fact that some magnets quench after major electrical perturbations is a known + recurrent fact, as unfortunately some of the longer quench detection cables pick up on the perturbations and exceed the detection thresholds. Undesirable but nothing particularly special with this event…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4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66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85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994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. Redaelli, LMC meeting, 31-05-2023"/>
          <p:cNvSpPr txBox="1"/>
          <p:nvPr/>
        </p:nvSpPr>
        <p:spPr>
          <a:xfrm>
            <a:off x="-40287" y="6658921"/>
            <a:ext cx="2077973" cy="21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 i="1"/>
            </a:lvl1pPr>
          </a:lstStyle>
          <a:p>
            <a:r>
              <a:rPr sz="900"/>
              <a:t>S. Redaelli, LMC meeting, 31-05-2023</a:t>
            </a:r>
          </a:p>
        </p:txBody>
      </p:sp>
      <p:pic>
        <p:nvPicPr>
          <p:cNvPr id="29" name="image.png" descr="image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766" y="-8930"/>
            <a:ext cx="714376" cy="7233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con-lhc-pho-1999-087.gif" descr="icon-lhc-pho-1999-08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60" y="-17859"/>
            <a:ext cx="750094" cy="750094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0058" y="6661547"/>
            <a:ext cx="204924" cy="211138"/>
          </a:xfrm>
          <a:prstGeom prst="rect">
            <a:avLst/>
          </a:prstGeom>
        </p:spPr>
        <p:txBody>
          <a:bodyPr/>
          <a:lstStyle>
            <a:lvl1pPr>
              <a:defRPr sz="9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035699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459AE-CB35-59E4-1EAF-AFA92798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C52ED-F36A-2238-D007-7C3D906AF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57F2F-99EB-C08A-56F7-93BBBCF05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BB-FE19-4964-A382-C144F2360B7D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D9DE4-FDBD-34B9-89D4-7DF28EFB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80C5C-DDFA-6F7B-B1AA-1A1A68F8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1611-6BDD-402F-B979-5775F28517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123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0983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92000" cy="820800"/>
          </a:xfrm>
        </p:spPr>
        <p:txBody>
          <a:bodyPr/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196752"/>
            <a:ext cx="48768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24800" y="1196752"/>
            <a:ext cx="48768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255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24.09.23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LMC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1483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FC21AE2-A48A-54D0-B2B0-DA1E9371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Status of the LHC - HEP 2024                                       Oliver Brüning, CERN</a:t>
            </a:r>
            <a:endParaRPr lang="en-US" dirty="0"/>
          </a:p>
        </p:txBody>
      </p:sp>
      <p:sp>
        <p:nvSpPr>
          <p:cNvPr id="5" name="Espace réservé du numéro de diapositive 8">
            <a:extLst>
              <a:ext uri="{FF2B5EF4-FFF2-40B4-BE49-F238E27FC236}">
                <a16:creationId xmlns:a16="http://schemas.microsoft.com/office/drawing/2014/main" id="{A6D563CE-9EF1-9FC7-736A-6826C118D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r>
              <a:rPr lang="fr-FR" dirty="0"/>
              <a:t>c</a:t>
            </a:r>
          </a:p>
        </p:txBody>
      </p:sp>
      <p:sp>
        <p:nvSpPr>
          <p:cNvPr id="6" name="Date Placeholder 6">
            <a:extLst>
              <a:ext uri="{FF2B5EF4-FFF2-40B4-BE49-F238E27FC236}">
                <a16:creationId xmlns:a16="http://schemas.microsoft.com/office/drawing/2014/main" id="{5C41BAD3-387C-C9A4-0D87-8A6D3D232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24/08/2023</a:t>
            </a:r>
          </a:p>
        </p:txBody>
      </p:sp>
    </p:spTree>
    <p:extLst>
      <p:ext uri="{BB962C8B-B14F-4D97-AF65-F5344CB8AC3E}">
        <p14:creationId xmlns:p14="http://schemas.microsoft.com/office/powerpoint/2010/main" val="100950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3370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57250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49791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89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98742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89637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605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44374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5072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074235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07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711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9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8.tif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he unseen progress of the LHC | symmetry magazine">
            <a:extLst>
              <a:ext uri="{FF2B5EF4-FFF2-40B4-BE49-F238E27FC236}">
                <a16:creationId xmlns:a16="http://schemas.microsoft.com/office/drawing/2014/main" id="{7C861573-1D1B-6B8C-B780-614DF2FA1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8" y="-2963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6966-CDB7-BE4E-90FA-338EA838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F2511F-3680-F340-81D8-6551AB02B632}"/>
              </a:ext>
            </a:extLst>
          </p:cNvPr>
          <p:cNvSpPr txBox="1"/>
          <p:nvPr/>
        </p:nvSpPr>
        <p:spPr>
          <a:xfrm>
            <a:off x="2547815" y="382455"/>
            <a:ext cx="693730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LHC Run 3 – Status and Outlook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96926FF-DE7F-6C0D-887A-6EEEBE2A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58" y="234957"/>
            <a:ext cx="8226425" cy="565486"/>
          </a:xfrm>
        </p:spPr>
        <p:txBody>
          <a:bodyPr>
            <a:normAutofit/>
          </a:bodyPr>
          <a:lstStyle/>
          <a:p>
            <a:r>
              <a:rPr lang="en-GB" dirty="0"/>
              <a:t>Electrical glitch and consequence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AA685BD-6503-91EB-9F1C-F1500E864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766" y="1553836"/>
            <a:ext cx="5032747" cy="4288705"/>
          </a:xfrm>
        </p:spPr>
        <p:txBody>
          <a:bodyPr>
            <a:normAutofit/>
          </a:bodyPr>
          <a:lstStyle/>
          <a:p>
            <a:pPr marL="36576">
              <a:lnSpc>
                <a:spcPct val="90000"/>
              </a:lnSpc>
            </a:pPr>
            <a:r>
              <a:rPr lang="en-GB" sz="2400" dirty="0">
                <a:solidFill>
                  <a:schemeClr val="tx1"/>
                </a:solidFill>
              </a:rPr>
              <a:t>30 s after the quench, a significant leak appeared in the vacuum vessels of IT.L8 assembly.</a:t>
            </a:r>
          </a:p>
          <a:p>
            <a:pPr marL="36576">
              <a:lnSpc>
                <a:spcPct val="90000"/>
              </a:lnSpc>
            </a:pPr>
            <a:endParaRPr lang="en-GB" sz="2400" dirty="0">
              <a:solidFill>
                <a:schemeClr val="tx1"/>
              </a:solidFill>
            </a:endParaRPr>
          </a:p>
          <a:p>
            <a:pPr marL="36576">
              <a:lnSpc>
                <a:spcPct val="90000"/>
              </a:lnSpc>
            </a:pPr>
            <a:r>
              <a:rPr lang="en-GB" sz="2400" dirty="0">
                <a:solidFill>
                  <a:schemeClr val="tx1"/>
                </a:solidFill>
              </a:rPr>
              <a:t>8 hours after the quench, the pressure in the vacuum vessels is at </a:t>
            </a:r>
            <a:r>
              <a:rPr lang="en-GB" sz="2400" dirty="0">
                <a:solidFill>
                  <a:srgbClr val="FF0000"/>
                </a:solidFill>
              </a:rPr>
              <a:t>1 bar</a:t>
            </a:r>
            <a:r>
              <a:rPr lang="en-GB" sz="2400" dirty="0">
                <a:solidFill>
                  <a:schemeClr val="tx1"/>
                </a:solidFill>
              </a:rPr>
              <a:t> and the average temperature of the cold masses is </a:t>
            </a:r>
            <a:r>
              <a:rPr lang="en-GB" sz="2400" dirty="0">
                <a:solidFill>
                  <a:srgbClr val="00B050"/>
                </a:solidFill>
              </a:rPr>
              <a:t>150 K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2AF26B3-646E-4FD5-4D7E-2F0B422665C3}"/>
              </a:ext>
            </a:extLst>
          </p:cNvPr>
          <p:cNvGrpSpPr/>
          <p:nvPr/>
        </p:nvGrpSpPr>
        <p:grpSpPr>
          <a:xfrm>
            <a:off x="733758" y="1066095"/>
            <a:ext cx="5893543" cy="5264186"/>
            <a:chOff x="3175243" y="902653"/>
            <a:chExt cx="5976985" cy="538322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79C9410-DDE2-B9A2-EDF3-F8F06A5E1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5243" y="902653"/>
              <a:ext cx="5976985" cy="268088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2D01786-3DA2-F5D6-9835-520246E2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5243" y="3562440"/>
              <a:ext cx="5968757" cy="272343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E1EA5D4-D0FB-10BE-5235-BD1CC0FA2078}"/>
                </a:ext>
              </a:extLst>
            </p:cNvPr>
            <p:cNvSpPr txBox="1"/>
            <p:nvPr/>
          </p:nvSpPr>
          <p:spPr>
            <a:xfrm>
              <a:off x="4545989" y="1325625"/>
              <a:ext cx="603460" cy="472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highlight>
                    <a:srgbClr val="C0C0C0"/>
                  </a:highlight>
                </a:rPr>
                <a:t>Q1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2EB680-7EDD-39DA-F1BA-26B6C5B64838}"/>
                </a:ext>
              </a:extLst>
            </p:cNvPr>
            <p:cNvSpPr txBox="1"/>
            <p:nvPr/>
          </p:nvSpPr>
          <p:spPr>
            <a:xfrm>
              <a:off x="4874292" y="4126858"/>
              <a:ext cx="603460" cy="472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highlight>
                    <a:srgbClr val="C0C0C0"/>
                  </a:highlight>
                </a:rPr>
                <a:t>Q3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508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26EEE-3C31-25E2-04E6-B7426EFC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602" y="164197"/>
            <a:ext cx="8226854" cy="644081"/>
          </a:xfrm>
        </p:spPr>
        <p:txBody>
          <a:bodyPr>
            <a:normAutofit/>
          </a:bodyPr>
          <a:lstStyle/>
          <a:p>
            <a:r>
              <a:rPr lang="en-GB" dirty="0"/>
              <a:t>Leak location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CD02B-F156-4555-28D2-CEFB3D246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602" y="944963"/>
            <a:ext cx="6861206" cy="2434142"/>
          </a:xfrm>
        </p:spPr>
        <p:txBody>
          <a:bodyPr>
            <a:normAutofit/>
          </a:bodyPr>
          <a:lstStyle/>
          <a:p>
            <a:pPr marL="36576"/>
            <a:r>
              <a:rPr lang="en-GB" sz="1800" dirty="0"/>
              <a:t>Confirmed to be  in the cold masses volume, the helium leak had to be localised over the 40m of the triplet assembly.</a:t>
            </a:r>
          </a:p>
          <a:p>
            <a:pPr marL="36576"/>
            <a:r>
              <a:rPr lang="en-GB" sz="1800" dirty="0"/>
              <a:t>Microphones and accelerometers were installed below the interconnection bellows.</a:t>
            </a:r>
          </a:p>
          <a:p>
            <a:pPr marL="36576"/>
            <a:r>
              <a:rPr lang="en-GB" sz="1800" dirty="0"/>
              <a:t>With the pressurisation of the cold masses, accelerometers in Q1-Q2 interconnection measured significant vibration, indicating a possible position of the leak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99B105-C58C-F76D-DEB8-7637736CD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672" y="3778216"/>
            <a:ext cx="8770555" cy="25211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2C8CE8-DB61-7447-FA45-658F7141A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3" t="-1665" r="2862" b="3460"/>
          <a:stretch/>
        </p:blipFill>
        <p:spPr>
          <a:xfrm>
            <a:off x="8324796" y="268918"/>
            <a:ext cx="2736305" cy="2943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9A0632-F0F7-D239-3082-34CF88CFB11B}"/>
              </a:ext>
            </a:extLst>
          </p:cNvPr>
          <p:cNvSpPr txBox="1"/>
          <p:nvPr/>
        </p:nvSpPr>
        <p:spPr>
          <a:xfrm>
            <a:off x="2841244" y="3941648"/>
            <a:ext cx="9361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Q1-Q2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F3851E-F9C9-663C-AACC-0CD8AA59D81E}"/>
              </a:ext>
            </a:extLst>
          </p:cNvPr>
          <p:cNvSpPr txBox="1"/>
          <p:nvPr/>
        </p:nvSpPr>
        <p:spPr>
          <a:xfrm>
            <a:off x="5698950" y="3957961"/>
            <a:ext cx="9361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Q2-Q3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C37170-562C-C80D-8FC0-17E4FC4700AE}"/>
              </a:ext>
            </a:extLst>
          </p:cNvPr>
          <p:cNvSpPr txBox="1"/>
          <p:nvPr/>
        </p:nvSpPr>
        <p:spPr>
          <a:xfrm>
            <a:off x="8458288" y="3941648"/>
            <a:ext cx="123466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Q3-DFBX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2A4DFE-6167-B500-07BA-B7F8CCF1622F}"/>
              </a:ext>
            </a:extLst>
          </p:cNvPr>
          <p:cNvSpPr/>
          <p:nvPr/>
        </p:nvSpPr>
        <p:spPr>
          <a:xfrm>
            <a:off x="1714256" y="4474412"/>
            <a:ext cx="2063092" cy="97817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A3373C-84E1-C5D5-2C7E-C235879A55D2}"/>
              </a:ext>
            </a:extLst>
          </p:cNvPr>
          <p:cNvSpPr txBox="1"/>
          <p:nvPr/>
        </p:nvSpPr>
        <p:spPr>
          <a:xfrm>
            <a:off x="9658752" y="3152001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Courtesy EN-MME</a:t>
            </a:r>
          </a:p>
        </p:txBody>
      </p:sp>
    </p:spTree>
    <p:extLst>
      <p:ext uri="{BB962C8B-B14F-4D97-AF65-F5344CB8AC3E}">
        <p14:creationId xmlns:p14="http://schemas.microsoft.com/office/powerpoint/2010/main" val="1567423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45E0D-5F2C-1DB3-481B-DE8E8884A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294" y="191397"/>
            <a:ext cx="7055520" cy="431325"/>
          </a:xfrm>
        </p:spPr>
        <p:txBody>
          <a:bodyPr>
            <a:noAutofit/>
          </a:bodyPr>
          <a:lstStyle/>
          <a:p>
            <a:r>
              <a:rPr lang="en-GB" dirty="0"/>
              <a:t>24</a:t>
            </a:r>
            <a:r>
              <a:rPr lang="en-GB" baseline="30000" dirty="0"/>
              <a:t>th</a:t>
            </a:r>
            <a:r>
              <a:rPr lang="en-GB" dirty="0"/>
              <a:t> July, start of countdown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5114CD-9722-A111-B4D2-BA7FB3D1B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3862C1-9057-4122-A60D-1A0066E50FF2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EC16A1-0FBF-7BC9-76B3-25A3E971A95F}"/>
              </a:ext>
            </a:extLst>
          </p:cNvPr>
          <p:cNvGrpSpPr/>
          <p:nvPr/>
        </p:nvGrpSpPr>
        <p:grpSpPr>
          <a:xfrm>
            <a:off x="5807829" y="1599728"/>
            <a:ext cx="3441850" cy="1944216"/>
            <a:chOff x="280030" y="1095120"/>
            <a:chExt cx="3441850" cy="19442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80E000-FDAB-85E8-0154-669A3A44C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7324" b="6774"/>
            <a:stretch/>
          </p:blipFill>
          <p:spPr>
            <a:xfrm>
              <a:off x="323528" y="1095120"/>
              <a:ext cx="3354854" cy="194421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E6A105-BD50-45FC-B539-B9C77B389F05}"/>
                </a:ext>
              </a:extLst>
            </p:cNvPr>
            <p:cNvSpPr txBox="1"/>
            <p:nvPr/>
          </p:nvSpPr>
          <p:spPr>
            <a:xfrm>
              <a:off x="3229437" y="256646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Q1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43EF6F9-E01E-F882-5391-D41D439BE3E2}"/>
                </a:ext>
              </a:extLst>
            </p:cNvPr>
            <p:cNvSpPr txBox="1"/>
            <p:nvPr/>
          </p:nvSpPr>
          <p:spPr>
            <a:xfrm>
              <a:off x="280030" y="2618737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Q2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6B35B16-0F55-AC0B-0592-A83548A6842F}"/>
              </a:ext>
            </a:extLst>
          </p:cNvPr>
          <p:cNvSpPr txBox="1"/>
          <p:nvPr/>
        </p:nvSpPr>
        <p:spPr>
          <a:xfrm>
            <a:off x="375294" y="1501414"/>
            <a:ext cx="4512454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dirty="0">
                <a:highlight>
                  <a:srgbClr val="FFFFFF"/>
                </a:highlight>
              </a:rPr>
              <a:t> Complete warm-up of the IT magnets</a:t>
            </a:r>
          </a:p>
          <a:p>
            <a:pPr>
              <a:buFontTx/>
              <a:buChar char="-"/>
            </a:pPr>
            <a:r>
              <a:rPr lang="en-GB" dirty="0">
                <a:highlight>
                  <a:srgbClr val="FFFFFF"/>
                </a:highlight>
              </a:rPr>
              <a:t> Electrical lock out</a:t>
            </a:r>
          </a:p>
          <a:p>
            <a:pPr>
              <a:buFontTx/>
              <a:buChar char="-"/>
            </a:pPr>
            <a:r>
              <a:rPr lang="en-GB" dirty="0">
                <a:highlight>
                  <a:srgbClr val="FFFFFF"/>
                </a:highlight>
              </a:rPr>
              <a:t> Depressurisation of all cryogenics lines</a:t>
            </a:r>
          </a:p>
          <a:p>
            <a:pPr>
              <a:buFontTx/>
              <a:buChar char="-"/>
            </a:pPr>
            <a:r>
              <a:rPr lang="en-GB" dirty="0">
                <a:highlight>
                  <a:srgbClr val="FFFFFF"/>
                </a:highlight>
              </a:rPr>
              <a:t> Injection of dry air in the interconnections</a:t>
            </a:r>
          </a:p>
          <a:p>
            <a:pPr lvl="1"/>
            <a:endParaRPr lang="en-GB" dirty="0"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lvl="1"/>
            <a:r>
              <a:rPr lang="en-GB" dirty="0">
                <a:highlight>
                  <a:srgbClr val="FFFFFF"/>
                </a:highlight>
                <a:sym typeface="Wingdings" panose="05000000000000000000" pitchFamily="2" charset="2"/>
              </a:rPr>
              <a:t> Green light to open the IC </a:t>
            </a:r>
            <a:endParaRPr lang="en-GB" dirty="0">
              <a:highlight>
                <a:srgbClr val="FFFFFF"/>
              </a:highlight>
            </a:endParaRPr>
          </a:p>
        </p:txBody>
      </p:sp>
      <p:pic>
        <p:nvPicPr>
          <p:cNvPr id="15" name="Content Placeholder 5" descr="A close-up of a black surface&#10;&#10;Description automatically generated">
            <a:extLst>
              <a:ext uri="{FF2B5EF4-FFF2-40B4-BE49-F238E27FC236}">
                <a16:creationId xmlns:a16="http://schemas.microsoft.com/office/drawing/2014/main" id="{CA64DFA1-995D-B11D-6138-C41C484B0B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667" y="3756044"/>
            <a:ext cx="3747861" cy="2810896"/>
          </a:xfrm>
          <a:prstGeom prst="rect">
            <a:avLst/>
          </a:prstGeom>
          <a:ln>
            <a:noFill/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41052D-F935-1F07-72A4-FDD6BBC0CDFD}"/>
              </a:ext>
            </a:extLst>
          </p:cNvPr>
          <p:cNvCxnSpPr/>
          <p:nvPr/>
        </p:nvCxnSpPr>
        <p:spPr>
          <a:xfrm flipH="1">
            <a:off x="3368541" y="5250471"/>
            <a:ext cx="566121" cy="548242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21F8B0C-2E6A-BC03-51D5-E29350EB8AFB}"/>
              </a:ext>
            </a:extLst>
          </p:cNvPr>
          <p:cNvSpPr txBox="1"/>
          <p:nvPr/>
        </p:nvSpPr>
        <p:spPr>
          <a:xfrm>
            <a:off x="3598307" y="542637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1.6mm</a:t>
            </a:r>
          </a:p>
        </p:txBody>
      </p:sp>
      <p:pic>
        <p:nvPicPr>
          <p:cNvPr id="24" name="Picture 23" descr="Close-up of a machine&#10;&#10;Description automatically generated">
            <a:extLst>
              <a:ext uri="{FF2B5EF4-FFF2-40B4-BE49-F238E27FC236}">
                <a16:creationId xmlns:a16="http://schemas.microsoft.com/office/drawing/2014/main" id="{1F743350-566C-DE95-32A0-E2259ED470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85"/>
          <a:stretch/>
        </p:blipFill>
        <p:spPr>
          <a:xfrm>
            <a:off x="9535395" y="1165169"/>
            <a:ext cx="1248134" cy="2327508"/>
          </a:xfrm>
          <a:prstGeom prst="rect">
            <a:avLst/>
          </a:prstGeom>
          <a:ln w="57150" cap="sq">
            <a:solidFill>
              <a:srgbClr val="1E5AAE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F5E7088-3938-D94D-3DB8-FE5F7D738C51}"/>
              </a:ext>
            </a:extLst>
          </p:cNvPr>
          <p:cNvSpPr/>
          <p:nvPr/>
        </p:nvSpPr>
        <p:spPr>
          <a:xfrm>
            <a:off x="7990794" y="1708848"/>
            <a:ext cx="504056" cy="820800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E877976-6590-B3C3-2703-F9A1A3E574A3}"/>
              </a:ext>
            </a:extLst>
          </p:cNvPr>
          <p:cNvGrpSpPr/>
          <p:nvPr/>
        </p:nvGrpSpPr>
        <p:grpSpPr>
          <a:xfrm>
            <a:off x="6139491" y="2130942"/>
            <a:ext cx="4536521" cy="4254761"/>
            <a:chOff x="4520896" y="1757173"/>
            <a:chExt cx="4536521" cy="4254761"/>
          </a:xfrm>
        </p:grpSpPr>
        <p:pic>
          <p:nvPicPr>
            <p:cNvPr id="16" name="Content Placeholder 5" descr="A close up of a metal object&#10;&#10;Description automatically generated">
              <a:extLst>
                <a:ext uri="{FF2B5EF4-FFF2-40B4-BE49-F238E27FC236}">
                  <a16:creationId xmlns:a16="http://schemas.microsoft.com/office/drawing/2014/main" id="{2C7D7DB9-1CFA-607D-B8F4-13B477B63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0896" y="3423994"/>
              <a:ext cx="4536521" cy="2558818"/>
            </a:xfrm>
            <a:prstGeom prst="rect">
              <a:avLst/>
            </a:prstGeom>
            <a:ln w="57150" cap="sq">
              <a:solidFill>
                <a:schemeClr val="accent6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7A8A87C-C4BA-8D96-D0F0-33CE46C0C01E}"/>
                </a:ext>
              </a:extLst>
            </p:cNvPr>
            <p:cNvSpPr/>
            <p:nvPr/>
          </p:nvSpPr>
          <p:spPr>
            <a:xfrm>
              <a:off x="7486650" y="4945039"/>
              <a:ext cx="430150" cy="7125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022A03-C010-25F9-4948-C18A647DE32A}"/>
                </a:ext>
              </a:extLst>
            </p:cNvPr>
            <p:cNvSpPr txBox="1"/>
            <p:nvPr/>
          </p:nvSpPr>
          <p:spPr>
            <a:xfrm>
              <a:off x="5047609" y="3792293"/>
              <a:ext cx="33408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Edge welded bellow of the M2 Line</a:t>
              </a:r>
            </a:p>
            <a:p>
              <a:r>
                <a:rPr lang="en-GB" sz="1600" dirty="0">
                  <a:solidFill>
                    <a:schemeClr val="bg1"/>
                  </a:solidFill>
                </a:rPr>
                <a:t> (instrumentation line)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72CDEF1-FC16-DF68-454A-BD0DC54571B8}"/>
                </a:ext>
              </a:extLst>
            </p:cNvPr>
            <p:cNvSpPr/>
            <p:nvPr/>
          </p:nvSpPr>
          <p:spPr>
            <a:xfrm>
              <a:off x="8100392" y="1757173"/>
              <a:ext cx="957025" cy="521013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6487FA8-2FED-D8C4-5E88-A0854F89F53D}"/>
                </a:ext>
              </a:extLst>
            </p:cNvPr>
            <p:cNvCxnSpPr>
              <a:cxnSpLocks/>
            </p:cNvCxnSpPr>
            <p:nvPr/>
          </p:nvCxnSpPr>
          <p:spPr>
            <a:xfrm>
              <a:off x="5543550" y="5707295"/>
              <a:ext cx="2158175" cy="50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02A0B2-5B1E-A6B5-6896-A6880BC7F034}"/>
                </a:ext>
              </a:extLst>
            </p:cNvPr>
            <p:cNvSpPr txBox="1"/>
            <p:nvPr/>
          </p:nvSpPr>
          <p:spPr>
            <a:xfrm>
              <a:off x="6343555" y="564260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>
                      <a:lumMod val="75000"/>
                    </a:schemeClr>
                  </a:solidFill>
                </a:rPr>
                <a:t>20cm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D75E3D2-56FB-F8D9-1130-F03314EBB888}"/>
              </a:ext>
            </a:extLst>
          </p:cNvPr>
          <p:cNvSpPr txBox="1"/>
          <p:nvPr/>
        </p:nvSpPr>
        <p:spPr>
          <a:xfrm>
            <a:off x="359538" y="782288"/>
            <a:ext cx="10896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Cryogenics gives 10 day window for intervention - longer will mean warming up sector 78 </a:t>
            </a:r>
          </a:p>
        </p:txBody>
      </p:sp>
    </p:spTree>
    <p:extLst>
      <p:ext uri="{BB962C8B-B14F-4D97-AF65-F5344CB8AC3E}">
        <p14:creationId xmlns:p14="http://schemas.microsoft.com/office/powerpoint/2010/main" val="200252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5E8F7-29E9-B99B-B67A-A5C4DB13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Bellow removal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0994F66-47EE-4E9F-B4A3-AE980E435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4800" y="1061895"/>
            <a:ext cx="4540843" cy="4929411"/>
          </a:xfrm>
        </p:spPr>
        <p:txBody>
          <a:bodyPr>
            <a:normAutofit/>
          </a:bodyPr>
          <a:lstStyle/>
          <a:p>
            <a:pPr marL="36576"/>
            <a:r>
              <a:rPr lang="en-GB" sz="2000" dirty="0"/>
              <a:t>In IT.L8, the M2 bellow is removed.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DD5FF26-5FCC-AD2D-7F72-4CB15FE37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04217" y="995273"/>
            <a:ext cx="6140849" cy="5489610"/>
          </a:xfrm>
        </p:spPr>
        <p:txBody>
          <a:bodyPr>
            <a:normAutofit/>
          </a:bodyPr>
          <a:lstStyle/>
          <a:p>
            <a:pPr marL="36576"/>
            <a:r>
              <a:rPr lang="en-GB" sz="2000" dirty="0"/>
              <a:t>In the lab, 2 spare bellows are pressure tested.</a:t>
            </a:r>
          </a:p>
          <a:p>
            <a:pPr marL="36576"/>
            <a:r>
              <a:rPr lang="en-US" sz="2000" dirty="0">
                <a:solidFill>
                  <a:srgbClr val="0070C0"/>
                </a:solidFill>
              </a:rPr>
              <a:t>Leak test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</a:t>
            </a:r>
            <a:r>
              <a:rPr lang="en-US" sz="2000" dirty="0">
                <a:solidFill>
                  <a:srgbClr val="0070C0"/>
                </a:solidFill>
              </a:rPr>
              <a:t> pressure cycle to 20 </a:t>
            </a:r>
            <a:r>
              <a:rPr lang="en-US" sz="2000" dirty="0" err="1">
                <a:solidFill>
                  <a:srgbClr val="0070C0"/>
                </a:solidFill>
              </a:rPr>
              <a:t>barg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</a:t>
            </a:r>
            <a:r>
              <a:rPr lang="en-US" sz="2000" dirty="0">
                <a:solidFill>
                  <a:srgbClr val="0070C0"/>
                </a:solidFill>
              </a:rPr>
              <a:t> leak test</a:t>
            </a:r>
          </a:p>
          <a:p>
            <a:pPr marL="36576"/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E8E26D-AA26-D906-FD2D-2C488EDF26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9" name="Content Placeholder 5" descr="A close-up of a machine&#10;&#10;Description automatically generated">
            <a:extLst>
              <a:ext uri="{FF2B5EF4-FFF2-40B4-BE49-F238E27FC236}">
                <a16:creationId xmlns:a16="http://schemas.microsoft.com/office/drawing/2014/main" id="{06ABCCCA-9D01-41D3-45CB-B1FC04A488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55"/>
          <a:stretch/>
        </p:blipFill>
        <p:spPr>
          <a:xfrm>
            <a:off x="1651084" y="4250298"/>
            <a:ext cx="2557590" cy="1869657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close up of a machine&#10;&#10;Description automatically generated">
            <a:extLst>
              <a:ext uri="{FF2B5EF4-FFF2-40B4-BE49-F238E27FC236}">
                <a16:creationId xmlns:a16="http://schemas.microsoft.com/office/drawing/2014/main" id="{C9AC3918-ADFA-18E4-41FC-122523A73C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7" t="12401" r="29704" b="40700"/>
          <a:stretch/>
        </p:blipFill>
        <p:spPr>
          <a:xfrm>
            <a:off x="1651084" y="2114532"/>
            <a:ext cx="2557590" cy="2035998"/>
          </a:xfrm>
          <a:prstGeom prst="rect">
            <a:avLst/>
          </a:prstGeom>
        </p:spPr>
      </p:pic>
      <p:pic>
        <p:nvPicPr>
          <p:cNvPr id="13" name="Picture 12" descr="A metal cylinder with a black wire&#10;&#10;Description automatically generated">
            <a:extLst>
              <a:ext uri="{FF2B5EF4-FFF2-40B4-BE49-F238E27FC236}">
                <a16:creationId xmlns:a16="http://schemas.microsoft.com/office/drawing/2014/main" id="{C8D68254-AEB1-A4A5-3D40-665F00AD6B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6" t="12174" r="8579" b="30898"/>
          <a:stretch/>
        </p:blipFill>
        <p:spPr>
          <a:xfrm>
            <a:off x="7179177" y="2197835"/>
            <a:ext cx="3361739" cy="1884262"/>
          </a:xfrm>
          <a:prstGeom prst="rect">
            <a:avLst/>
          </a:prstGeom>
        </p:spPr>
      </p:pic>
      <p:pic>
        <p:nvPicPr>
          <p:cNvPr id="14" name="Picture 13" descr="A metal cylinder with a metal band&#10;&#10;Description automatically generated">
            <a:extLst>
              <a:ext uri="{FF2B5EF4-FFF2-40B4-BE49-F238E27FC236}">
                <a16:creationId xmlns:a16="http://schemas.microsoft.com/office/drawing/2014/main" id="{C57C9BAE-A4B5-EC91-E924-F133E1C12E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2" t="17275" r="1971" b="16406"/>
          <a:stretch/>
        </p:blipFill>
        <p:spPr>
          <a:xfrm rot="10800000">
            <a:off x="7226043" y="4310347"/>
            <a:ext cx="3320930" cy="18696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24B0DA-4533-DDD0-483B-E6BF953CE2BD}"/>
              </a:ext>
            </a:extLst>
          </p:cNvPr>
          <p:cNvSpPr txBox="1"/>
          <p:nvPr/>
        </p:nvSpPr>
        <p:spPr>
          <a:xfrm>
            <a:off x="8569286" y="2139316"/>
            <a:ext cx="2012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before pressure test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39DF1C-F5B3-A3B4-3A73-539EAF25F3D7}"/>
              </a:ext>
            </a:extLst>
          </p:cNvPr>
          <p:cNvSpPr txBox="1"/>
          <p:nvPr/>
        </p:nvSpPr>
        <p:spPr>
          <a:xfrm>
            <a:off x="8654246" y="5911288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after pressure test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4595E9-21B8-08F7-D13E-F3A3EEF07195}"/>
              </a:ext>
            </a:extLst>
          </p:cNvPr>
          <p:cNvSpPr txBox="1"/>
          <p:nvPr/>
        </p:nvSpPr>
        <p:spPr>
          <a:xfrm>
            <a:off x="1281632" y="1641340"/>
            <a:ext cx="3154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Instrumentation </a:t>
            </a:r>
            <a:r>
              <a:rPr lang="en-GB" sz="1400" dirty="0" err="1"/>
              <a:t>onnection</a:t>
            </a:r>
            <a:r>
              <a:rPr lang="en-GB" sz="1400" dirty="0"/>
              <a:t> box </a:t>
            </a:r>
          </a:p>
          <a:p>
            <a:endParaRPr lang="en-GB" sz="1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F341B1-C5A0-88DE-8D77-FCE9F916B24C}"/>
              </a:ext>
            </a:extLst>
          </p:cNvPr>
          <p:cNvCxnSpPr>
            <a:cxnSpLocks/>
          </p:cNvCxnSpPr>
          <p:nvPr/>
        </p:nvCxnSpPr>
        <p:spPr>
          <a:xfrm>
            <a:off x="2427682" y="1979500"/>
            <a:ext cx="431032" cy="97767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7DAE3ED-1E51-A62B-1685-158B530F9174}"/>
              </a:ext>
            </a:extLst>
          </p:cNvPr>
          <p:cNvSpPr txBox="1"/>
          <p:nvPr/>
        </p:nvSpPr>
        <p:spPr>
          <a:xfrm>
            <a:off x="9772396" y="204801"/>
            <a:ext cx="20009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/>
            <a:r>
              <a:rPr lang="en-GB" sz="2000" dirty="0"/>
              <a:t>Tuesday 25</a:t>
            </a:r>
            <a:r>
              <a:rPr lang="en-GB" sz="2000" baseline="30000" dirty="0"/>
              <a:t>th</a:t>
            </a: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476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0A995D-3504-0B1A-FA74-2902D07B73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3862C1-9057-4122-A60D-1A0066E50FF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DADCE35-7AC4-840C-509A-61DAC231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375" y="90310"/>
            <a:ext cx="8226425" cy="820737"/>
          </a:xfrm>
        </p:spPr>
        <p:txBody>
          <a:bodyPr>
            <a:normAutofit/>
          </a:bodyPr>
          <a:lstStyle/>
          <a:p>
            <a:r>
              <a:rPr lang="en-GB" dirty="0"/>
              <a:t>Spare bellows welding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34473C-9603-2727-28AB-98673012197A}"/>
              </a:ext>
            </a:extLst>
          </p:cNvPr>
          <p:cNvSpPr txBox="1">
            <a:spLocks/>
          </p:cNvSpPr>
          <p:nvPr/>
        </p:nvSpPr>
        <p:spPr>
          <a:xfrm>
            <a:off x="5951984" y="836712"/>
            <a:ext cx="5619906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>
                <a:solidFill>
                  <a:schemeClr val="tx1"/>
                </a:solidFill>
              </a:rPr>
              <a:t>Wednesday 26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r>
              <a:rPr lang="en-GB" sz="1800" dirty="0">
                <a:solidFill>
                  <a:schemeClr val="tx1"/>
                </a:solidFill>
              </a:rPr>
              <a:t> &amp; Thursday 27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endParaRPr lang="en-GB" sz="1800" dirty="0">
              <a:solidFill>
                <a:schemeClr val="tx1"/>
              </a:solidFill>
            </a:endParaRPr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r>
              <a:rPr lang="en-GB" sz="2000" dirty="0"/>
              <a:t>The M2 bellows is an integral component of the as-delivered Q1 cold mass. In-situ replacement of the bellows requires a new strategy of welding at the interconnection.</a:t>
            </a:r>
          </a:p>
          <a:p>
            <a:pPr marL="36576" indent="0">
              <a:buNone/>
            </a:pPr>
            <a:endParaRPr lang="en-GB" sz="18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E5BE548-E395-ADF7-EA0E-763A4E8DA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190" y="822415"/>
            <a:ext cx="3960440" cy="290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5" descr="A drawing of a machine&#10;&#10;Description automatically generated">
            <a:extLst>
              <a:ext uri="{FF2B5EF4-FFF2-40B4-BE49-F238E27FC236}">
                <a16:creationId xmlns:a16="http://schemas.microsoft.com/office/drawing/2014/main" id="{9339127A-85D6-02BF-81CC-091D1A55A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8" t="28479" r="21299" b="14363"/>
          <a:stretch/>
        </p:blipFill>
        <p:spPr>
          <a:xfrm>
            <a:off x="1631504" y="4137055"/>
            <a:ext cx="3992125" cy="2328306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10288E-3AA1-71C7-867D-0EFF0C051944}"/>
              </a:ext>
            </a:extLst>
          </p:cNvPr>
          <p:cNvSpPr txBox="1"/>
          <p:nvPr/>
        </p:nvSpPr>
        <p:spPr>
          <a:xfrm>
            <a:off x="2514375" y="6014166"/>
            <a:ext cx="1546626" cy="4001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sz="1000" dirty="0"/>
              <a:t>Additional intermediate Ring (316LN)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4DA227-3A3A-2691-998A-B33B2842BC3C}"/>
              </a:ext>
            </a:extLst>
          </p:cNvPr>
          <p:cNvCxnSpPr>
            <a:cxnSpLocks/>
          </p:cNvCxnSpPr>
          <p:nvPr/>
        </p:nvCxnSpPr>
        <p:spPr>
          <a:xfrm flipH="1">
            <a:off x="4151784" y="4149080"/>
            <a:ext cx="288032" cy="21602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2B2797-E1C7-4E11-5A79-C782CFF8120F}"/>
              </a:ext>
            </a:extLst>
          </p:cNvPr>
          <p:cNvSpPr txBox="1"/>
          <p:nvPr/>
        </p:nvSpPr>
        <p:spPr>
          <a:xfrm>
            <a:off x="4367808" y="393305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8C3861-9D59-5612-23B7-2955972685F1}"/>
              </a:ext>
            </a:extLst>
          </p:cNvPr>
          <p:cNvSpPr txBox="1"/>
          <p:nvPr/>
        </p:nvSpPr>
        <p:spPr>
          <a:xfrm>
            <a:off x="4223792" y="558924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FE1CE-5066-A196-9F12-355023ECF3C3}"/>
              </a:ext>
            </a:extLst>
          </p:cNvPr>
          <p:cNvSpPr txBox="1"/>
          <p:nvPr/>
        </p:nvSpPr>
        <p:spPr>
          <a:xfrm>
            <a:off x="1847528" y="414908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#3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48CF2D-A112-C77A-F659-C72D731CC7DB}"/>
              </a:ext>
            </a:extLst>
          </p:cNvPr>
          <p:cNvCxnSpPr>
            <a:cxnSpLocks/>
          </p:cNvCxnSpPr>
          <p:nvPr/>
        </p:nvCxnSpPr>
        <p:spPr>
          <a:xfrm flipH="1" flipV="1">
            <a:off x="3935760" y="5373216"/>
            <a:ext cx="360040" cy="36004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23A679-B3F5-E16F-566C-DAA67B0A16E2}"/>
              </a:ext>
            </a:extLst>
          </p:cNvPr>
          <p:cNvCxnSpPr>
            <a:cxnSpLocks/>
          </p:cNvCxnSpPr>
          <p:nvPr/>
        </p:nvCxnSpPr>
        <p:spPr>
          <a:xfrm flipV="1">
            <a:off x="3287688" y="4869160"/>
            <a:ext cx="504056" cy="8640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281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06842-81AA-5455-CEDE-6926677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90" y="258072"/>
            <a:ext cx="8226854" cy="414590"/>
          </a:xfrm>
        </p:spPr>
        <p:txBody>
          <a:bodyPr>
            <a:noAutofit/>
          </a:bodyPr>
          <a:lstStyle/>
          <a:p>
            <a:r>
              <a:rPr lang="en-GB" dirty="0"/>
              <a:t>End of countdown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52702-828B-421D-C082-159FD601D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666" y="1020124"/>
            <a:ext cx="6854371" cy="1789316"/>
          </a:xfrm>
        </p:spPr>
        <p:txBody>
          <a:bodyPr>
            <a:normAutofit/>
          </a:bodyPr>
          <a:lstStyle/>
          <a:p>
            <a:pPr marL="36576"/>
            <a:r>
              <a:rPr lang="en-GB" sz="2000" dirty="0"/>
              <a:t>On Friday 28</a:t>
            </a:r>
            <a:r>
              <a:rPr lang="en-GB" sz="2000" baseline="30000" dirty="0"/>
              <a:t>th</a:t>
            </a:r>
            <a:r>
              <a:rPr lang="en-GB" sz="2000" dirty="0"/>
              <a:t>, the Q1-Q2 interconnection is closed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>
                <a:sym typeface="Wingdings" panose="05000000000000000000" pitchFamily="2" charset="2"/>
              </a:rPr>
              <a:t> Start of </a:t>
            </a:r>
            <a:r>
              <a:rPr lang="en-GB" sz="1800" dirty="0"/>
              <a:t>Insulation vacuum pumping &amp; tightness checks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800" dirty="0"/>
              <a:t> Start of cold mass purging</a:t>
            </a:r>
          </a:p>
          <a:p>
            <a:pPr marL="36576"/>
            <a:endParaRPr lang="en-GB" sz="1600" dirty="0"/>
          </a:p>
          <a:p>
            <a:pPr marL="36576"/>
            <a:endParaRPr lang="en-GB" sz="2000" dirty="0"/>
          </a:p>
        </p:txBody>
      </p:sp>
      <p:pic>
        <p:nvPicPr>
          <p:cNvPr id="5" name="Content Placeholder 12" descr="A large machine in a factory&#10;&#10;Description automatically generated">
            <a:extLst>
              <a:ext uri="{FF2B5EF4-FFF2-40B4-BE49-F238E27FC236}">
                <a16:creationId xmlns:a16="http://schemas.microsoft.com/office/drawing/2014/main" id="{AFECB170-EDB0-E642-5972-E973E5A3CE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 b="14641"/>
          <a:stretch/>
        </p:blipFill>
        <p:spPr>
          <a:xfrm>
            <a:off x="6959475" y="258071"/>
            <a:ext cx="4317648" cy="2453597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4AE809-78BE-935A-FD7A-25A226D64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077" y="3148724"/>
            <a:ext cx="7686600" cy="121685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2CC2905-4D57-16E3-A923-F4E81A348FD4}"/>
              </a:ext>
            </a:extLst>
          </p:cNvPr>
          <p:cNvSpPr txBox="1">
            <a:spLocks/>
          </p:cNvSpPr>
          <p:nvPr/>
        </p:nvSpPr>
        <p:spPr>
          <a:xfrm>
            <a:off x="1760381" y="4704864"/>
            <a:ext cx="5598318" cy="1789316"/>
          </a:xfrm>
          <a:prstGeom prst="rect">
            <a:avLst/>
          </a:prstGeom>
          <a:ln>
            <a:noFill/>
          </a:ln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b="1" dirty="0">
                <a:solidFill>
                  <a:schemeClr val="tx1"/>
                </a:solidFill>
              </a:rPr>
              <a:t>In total : </a:t>
            </a:r>
          </a:p>
          <a:p>
            <a:r>
              <a:rPr lang="en-GB" sz="1900" dirty="0"/>
              <a:t>IT magnet warm-up 		: 1 week</a:t>
            </a:r>
          </a:p>
          <a:p>
            <a:r>
              <a:rPr lang="en-GB" sz="1900" dirty="0"/>
              <a:t>Leak repair			: 1 week</a:t>
            </a:r>
          </a:p>
          <a:p>
            <a:r>
              <a:rPr lang="en-GB" sz="1900" dirty="0"/>
              <a:t>Cool-down and reconditioning 	: 3.5 weeks</a:t>
            </a:r>
          </a:p>
          <a:p>
            <a:r>
              <a:rPr lang="en-GB" sz="1900" dirty="0" err="1"/>
              <a:t>ElQA</a:t>
            </a:r>
            <a:r>
              <a:rPr lang="en-GB" sz="1900" dirty="0"/>
              <a:t> and Powering		: 0.5 weeks</a:t>
            </a:r>
          </a:p>
          <a:p>
            <a:pPr marL="36576" indent="0">
              <a:buNone/>
            </a:pPr>
            <a:r>
              <a:rPr lang="en-GB" sz="1900" dirty="0"/>
              <a:t>	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7C906C0-877D-1559-E100-C55AD0584C03}"/>
              </a:ext>
            </a:extLst>
          </p:cNvPr>
          <p:cNvSpPr/>
          <p:nvPr/>
        </p:nvSpPr>
        <p:spPr>
          <a:xfrm>
            <a:off x="1296979" y="3655801"/>
            <a:ext cx="576064" cy="369332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11AE03-B35F-56BD-2E6F-D676E20BDFAA}"/>
              </a:ext>
            </a:extLst>
          </p:cNvPr>
          <p:cNvSpPr txBox="1"/>
          <p:nvPr/>
        </p:nvSpPr>
        <p:spPr>
          <a:xfrm>
            <a:off x="1760381" y="630951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1½  months without beam in the LHC</a:t>
            </a:r>
          </a:p>
        </p:txBody>
      </p:sp>
    </p:spTree>
    <p:extLst>
      <p:ext uri="{BB962C8B-B14F-4D97-AF65-F5344CB8AC3E}">
        <p14:creationId xmlns:p14="http://schemas.microsoft.com/office/powerpoint/2010/main" val="358148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B3DE1-11EB-81C0-652D-73148A712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luminosity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6C257A-E9C9-93C2-F06F-374E9CBE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BBCAED-4077-2467-91F5-3F7FE2813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07" y="1097053"/>
            <a:ext cx="10981140" cy="5259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E3C47A-0E81-1DBB-698A-F38A9DDC5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369" y="401299"/>
            <a:ext cx="33655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3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FD0CE31-DD81-8B2A-8FFB-261F19DFA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959FE2B2-BA4E-A1CF-4773-22FF47CCE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8618871-BBF0-FC26-2837-1F0A1900EA6C}"/>
              </a:ext>
            </a:extLst>
          </p:cNvPr>
          <p:cNvGrpSpPr/>
          <p:nvPr/>
        </p:nvGrpSpPr>
        <p:grpSpPr>
          <a:xfrm>
            <a:off x="10721581" y="6184074"/>
            <a:ext cx="1110711" cy="436135"/>
            <a:chOff x="3167063" y="2715766"/>
            <a:chExt cx="1110711" cy="43613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82DB4DC-5E04-0BAE-339C-1630F3608C6C}"/>
                </a:ext>
              </a:extLst>
            </p:cNvPr>
            <p:cNvCxnSpPr/>
            <p:nvPr/>
          </p:nvCxnSpPr>
          <p:spPr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4FEC525-0373-E614-B8CA-29EB54611C15}"/>
                </a:ext>
              </a:extLst>
            </p:cNvPr>
            <p:cNvCxnSpPr/>
            <p:nvPr/>
          </p:nvCxnSpPr>
          <p:spPr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3EDC7F-882A-B577-8E2C-C7C59351F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063" y="2715766"/>
              <a:ext cx="434721" cy="4174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9C876C-EF02-0E05-462F-61DF3C97F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3053" y="2734470"/>
              <a:ext cx="434721" cy="417431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A518020-DBC8-BDCE-5DD4-D3AEC4993A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618" y="2564830"/>
            <a:ext cx="5725382" cy="429317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026" name="Picture 2" descr="LHC Switches to Smashing Lead Ions | WIRED">
            <a:extLst>
              <a:ext uri="{FF2B5EF4-FFF2-40B4-BE49-F238E27FC236}">
                <a16:creationId xmlns:a16="http://schemas.microsoft.com/office/drawing/2014/main" id="{7B6B715C-EB13-9617-07C0-1FDED2430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40721" cy="31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36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7C741-2D06-D2C6-6542-748BB9F12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of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C99C9C-E5F3-67BD-67D6-E5378AC20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5DDF354-3BB1-89E1-1805-643D09D2A213}"/>
              </a:ext>
            </a:extLst>
          </p:cNvPr>
          <p:cNvGrpSpPr/>
          <p:nvPr/>
        </p:nvGrpSpPr>
        <p:grpSpPr>
          <a:xfrm>
            <a:off x="1991849" y="1619407"/>
            <a:ext cx="7257256" cy="4022792"/>
            <a:chOff x="2244097" y="1607933"/>
            <a:chExt cx="4569708" cy="253304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05734E3-D1A3-9CA6-F02D-18A1E9207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6"/>
            <a:stretch/>
          </p:blipFill>
          <p:spPr>
            <a:xfrm>
              <a:off x="2244097" y="1607933"/>
              <a:ext cx="4569708" cy="253304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B9FFAF-BB48-DBD9-C1C5-7C79F4DA8BFD}"/>
                </a:ext>
              </a:extLst>
            </p:cNvPr>
            <p:cNvSpPr/>
            <p:nvPr/>
          </p:nvSpPr>
          <p:spPr>
            <a:xfrm>
              <a:off x="2970615" y="2166185"/>
              <a:ext cx="712284" cy="576075"/>
            </a:xfrm>
            <a:prstGeom prst="rect">
              <a:avLst/>
            </a:prstGeom>
            <a:solidFill>
              <a:srgbClr val="FF0000">
                <a:alpha val="21000"/>
              </a:srgbClr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960B68-6112-4CF8-0A24-CA48F0B7F788}"/>
                </a:ext>
              </a:extLst>
            </p:cNvPr>
            <p:cNvSpPr/>
            <p:nvPr/>
          </p:nvSpPr>
          <p:spPr>
            <a:xfrm>
              <a:off x="2277379" y="1897022"/>
              <a:ext cx="658008" cy="2225199"/>
            </a:xfrm>
            <a:prstGeom prst="rect">
              <a:avLst/>
            </a:prstGeom>
            <a:solidFill>
              <a:srgbClr val="FF0000">
                <a:alpha val="21000"/>
              </a:srgbClr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F8F407A-F846-65C7-764F-400CA35C140F}"/>
              </a:ext>
            </a:extLst>
          </p:cNvPr>
          <p:cNvSpPr txBox="1"/>
          <p:nvPr/>
        </p:nvSpPr>
        <p:spPr>
          <a:xfrm>
            <a:off x="2044705" y="1061912"/>
            <a:ext cx="813500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Decided to focus on special runs and ions in the remaining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662F99-D0D1-9C5D-D12E-755DA0C84420}"/>
              </a:ext>
            </a:extLst>
          </p:cNvPr>
          <p:cNvSpPr txBox="1"/>
          <p:nvPr/>
        </p:nvSpPr>
        <p:spPr>
          <a:xfrm>
            <a:off x="8523889" y="5991964"/>
            <a:ext cx="233329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/>
              <a:t>However…</a:t>
            </a:r>
          </a:p>
        </p:txBody>
      </p:sp>
    </p:spTree>
    <p:extLst>
      <p:ext uri="{BB962C8B-B14F-4D97-AF65-F5344CB8AC3E}">
        <p14:creationId xmlns:p14="http://schemas.microsoft.com/office/powerpoint/2010/main" val="15932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E4B633-3353-8950-0285-ED2883C6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TDIS</a:t>
            </a:r>
            <a:r>
              <a:rPr lang="en-GB" dirty="0"/>
              <a:t> – Injection Projection Devices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7CB7A-C20B-45B0-0F6C-4568C4CEA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AB4784-E04D-4415-D6FE-86FC52F6F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72" y="1094674"/>
            <a:ext cx="11668456" cy="513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08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931BA-9513-365D-5193-4CF199DD8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Achieved SPS LIU intensity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11ECD-CD5F-D397-089A-6C4E86F64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Intensity reach demonstrated on 13.06.23, 18.08.23: </a:t>
            </a:r>
            <a:br>
              <a:rPr lang="en-US" b="1" dirty="0"/>
            </a:br>
            <a:r>
              <a:rPr lang="en-US" b="1" u="sng" dirty="0">
                <a:solidFill>
                  <a:srgbClr val="008000"/>
                </a:solidFill>
              </a:rPr>
              <a:t>4x72 with 2.2e11 p/b at flat top</a:t>
            </a:r>
          </a:p>
          <a:p>
            <a:pPr lvl="1"/>
            <a:r>
              <a:rPr lang="en-US" dirty="0"/>
              <a:t>Excellent transmission (~95% without scraping)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65B7E-42FA-22DC-477A-DFFC98373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406DA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2</a:t>
            </a:fld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C491D-8C48-05F6-A513-90EB52367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406DA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LMC, "LIU beam parameters in the injectors", G. Rumolo et al.</a:t>
            </a:r>
            <a:endParaRPr lang="en-US" dirty="0">
              <a:latin typeface="Arial"/>
            </a:endParaRPr>
          </a:p>
        </p:txBody>
      </p:sp>
      <p:pic>
        <p:nvPicPr>
          <p:cNvPr id="11" name="Picture 10" descr="A screen shot of a graph&#10;&#10;Description automatically generated">
            <a:extLst>
              <a:ext uri="{FF2B5EF4-FFF2-40B4-BE49-F238E27FC236}">
                <a16:creationId xmlns:a16="http://schemas.microsoft.com/office/drawing/2014/main" id="{1F5F40CB-222E-2700-4A3F-EB2A20CF12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12" t="13076" r="2341" b="4558"/>
          <a:stretch/>
        </p:blipFill>
        <p:spPr>
          <a:xfrm>
            <a:off x="1352412" y="2889772"/>
            <a:ext cx="4572953" cy="3168000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81DFB7F2-33C3-395E-3FF8-C59DEA5BC1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" t="7579" r="4876" b="1969"/>
          <a:stretch/>
        </p:blipFill>
        <p:spPr>
          <a:xfrm>
            <a:off x="7283240" y="2379796"/>
            <a:ext cx="3982399" cy="36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51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A3CB7D-4B2D-D241-9C69-19949087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984195" cy="714265"/>
          </a:xfrm>
        </p:spPr>
        <p:txBody>
          <a:bodyPr>
            <a:normAutofit/>
          </a:bodyPr>
          <a:lstStyle/>
          <a:p>
            <a:r>
              <a:rPr lang="en-US" dirty="0"/>
              <a:t>TDIS-IP8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B1B5B0-BF0F-944C-8E94-875E091C8545}"/>
              </a:ext>
            </a:extLst>
          </p:cNvPr>
          <p:cNvSpPr/>
          <p:nvPr/>
        </p:nvSpPr>
        <p:spPr>
          <a:xfrm>
            <a:off x="911326" y="986158"/>
            <a:ext cx="110205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 </a:t>
            </a:r>
            <a:r>
              <a:rPr lang="en-US" sz="2400" b="1" dirty="0">
                <a:latin typeface="+mn-lt"/>
              </a:rPr>
              <a:t>vacuum leak </a:t>
            </a:r>
            <a:r>
              <a:rPr lang="en-US" sz="2400" dirty="0">
                <a:latin typeface="+mn-lt"/>
              </a:rPr>
              <a:t>developed on IP8-TDIS, starting on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1</a:t>
            </a:r>
            <a:r>
              <a:rPr lang="en-US" sz="2400" baseline="30000" dirty="0">
                <a:solidFill>
                  <a:srgbClr val="FF0000"/>
                </a:solidFill>
                <a:latin typeface="+mn-lt"/>
              </a:rPr>
              <a:t>st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September</a:t>
            </a:r>
            <a:endParaRPr lang="en-US" sz="2400" dirty="0"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Leak</a:t>
            </a:r>
            <a:r>
              <a:rPr lang="en-US" sz="2400" dirty="0">
                <a:latin typeface="+mn-lt"/>
              </a:rPr>
              <a:t> at the level of module B, bottom jaw,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downstream bellow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Leak varnished and jaw blocked in open position: </a:t>
            </a:r>
            <a:r>
              <a:rPr lang="en-US" sz="2400" b="1" dirty="0">
                <a:latin typeface="+mn-lt"/>
              </a:rPr>
              <a:t>degraded injection </a:t>
            </a:r>
            <a:r>
              <a:rPr lang="en-US" sz="2400" dirty="0">
                <a:latin typeface="+mn-lt"/>
              </a:rPr>
              <a:t>setup</a:t>
            </a:r>
            <a:r>
              <a:rPr lang="en-US" sz="2400" b="1" dirty="0">
                <a:latin typeface="+mn-lt"/>
              </a:rPr>
              <a:t>:</a:t>
            </a:r>
          </a:p>
          <a:p>
            <a:pPr>
              <a:spcBef>
                <a:spcPts val="600"/>
              </a:spcBef>
            </a:pPr>
            <a:r>
              <a:rPr lang="en-US" sz="2200" dirty="0">
                <a:latin typeface="+mn-lt"/>
                <a:sym typeface="Wingdings" pitchFamily="2" charset="2"/>
              </a:rPr>
              <a:t>	 </a:t>
            </a:r>
            <a:r>
              <a:rPr lang="en-US" sz="2200" b="1" dirty="0">
                <a:latin typeface="+mn-lt"/>
                <a:sym typeface="Wingdings" pitchFamily="2" charset="2"/>
              </a:rPr>
              <a:t>slightly reduced </a:t>
            </a:r>
            <a:r>
              <a:rPr lang="en-US" sz="2200" dirty="0">
                <a:latin typeface="+mn-lt"/>
                <a:sym typeface="Wingdings" pitchFamily="2" charset="2"/>
              </a:rPr>
              <a:t>number of bunches for </a:t>
            </a:r>
            <a:r>
              <a:rPr lang="en-US" sz="2200" b="1" dirty="0" err="1">
                <a:solidFill>
                  <a:srgbClr val="00B0F0"/>
                </a:solidFill>
                <a:latin typeface="+mn-lt"/>
                <a:sym typeface="Wingdings" pitchFamily="2" charset="2"/>
              </a:rPr>
              <a:t>ppref</a:t>
            </a:r>
            <a:r>
              <a:rPr lang="en-US" sz="2200" b="1" dirty="0">
                <a:solidFill>
                  <a:srgbClr val="00B0F0"/>
                </a:solidFill>
                <a:latin typeface="+mn-lt"/>
                <a:sym typeface="Wingdings" pitchFamily="2" charset="2"/>
              </a:rPr>
              <a:t> run </a:t>
            </a:r>
            <a:r>
              <a:rPr lang="en-US" sz="2000" dirty="0">
                <a:latin typeface="+mn-lt"/>
                <a:sym typeface="Wingdings" pitchFamily="2" charset="2"/>
              </a:rPr>
              <a:t>(impact on filing scheme)</a:t>
            </a:r>
          </a:p>
          <a:p>
            <a:pPr>
              <a:spcBef>
                <a:spcPts val="600"/>
              </a:spcBef>
            </a:pPr>
            <a:r>
              <a:rPr lang="en-US" sz="2200" dirty="0">
                <a:latin typeface="+mn-lt"/>
                <a:sym typeface="Wingdings" pitchFamily="2" charset="2"/>
              </a:rPr>
              <a:t>	 </a:t>
            </a:r>
            <a:r>
              <a:rPr lang="en-US" sz="2200" b="1" dirty="0">
                <a:latin typeface="+mn-lt"/>
                <a:sym typeface="Wingdings" pitchFamily="2" charset="2"/>
              </a:rPr>
              <a:t>NO intensity limitation </a:t>
            </a:r>
            <a:r>
              <a:rPr lang="en-US" sz="2200" dirty="0">
                <a:latin typeface="+mn-lt"/>
                <a:sym typeface="Wingdings" pitchFamily="2" charset="2"/>
              </a:rPr>
              <a:t>for </a:t>
            </a:r>
            <a:r>
              <a:rPr lang="en-US" sz="2200" b="1" dirty="0">
                <a:solidFill>
                  <a:srgbClr val="00B0F0"/>
                </a:solidFill>
                <a:latin typeface="+mn-lt"/>
                <a:sym typeface="Wingdings" pitchFamily="2" charset="2"/>
              </a:rPr>
              <a:t>ION run</a:t>
            </a:r>
            <a:endParaRPr lang="en-US" sz="2200" b="1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946A17-09FE-6741-91AC-8BD7CA5805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5" t="24053" r="60395" b="9224"/>
          <a:stretch/>
        </p:blipFill>
        <p:spPr>
          <a:xfrm>
            <a:off x="412060" y="3627499"/>
            <a:ext cx="5239536" cy="1964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08B036-FF9E-5A46-BB39-47AE343CFC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0" t="20345" r="9365"/>
          <a:stretch/>
        </p:blipFill>
        <p:spPr>
          <a:xfrm>
            <a:off x="7248150" y="3659289"/>
            <a:ext cx="4683756" cy="21188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6EF18B-4BB7-B50D-9E02-E84E7CD65CD7}"/>
              </a:ext>
            </a:extLst>
          </p:cNvPr>
          <p:cNvSpPr txBox="1"/>
          <p:nvPr/>
        </p:nvSpPr>
        <p:spPr>
          <a:xfrm>
            <a:off x="9385737" y="6147369"/>
            <a:ext cx="233329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/>
              <a:t>However…</a:t>
            </a:r>
          </a:p>
        </p:txBody>
      </p:sp>
    </p:spTree>
    <p:extLst>
      <p:ext uri="{BB962C8B-B14F-4D97-AF65-F5344CB8AC3E}">
        <p14:creationId xmlns:p14="http://schemas.microsoft.com/office/powerpoint/2010/main" val="157563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A3CB7D-4B2D-D241-9C69-19949087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984195" cy="714265"/>
          </a:xfrm>
        </p:spPr>
        <p:txBody>
          <a:bodyPr>
            <a:normAutofit/>
          </a:bodyPr>
          <a:lstStyle/>
          <a:p>
            <a:r>
              <a:rPr lang="en-US" dirty="0"/>
              <a:t>TDIS-IP8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B1B5B0-BF0F-944C-8E94-875E091C8545}"/>
              </a:ext>
            </a:extLst>
          </p:cNvPr>
          <p:cNvSpPr/>
          <p:nvPr/>
        </p:nvSpPr>
        <p:spPr>
          <a:xfrm>
            <a:off x="181630" y="1016423"/>
            <a:ext cx="63558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>
                <a:latin typeface="+mj-lt"/>
              </a:rPr>
              <a:t>An </a:t>
            </a:r>
            <a:r>
              <a:rPr lang="en-GB" sz="2300" b="1" dirty="0">
                <a:latin typeface="+mj-lt"/>
              </a:rPr>
              <a:t>additional leak </a:t>
            </a:r>
            <a:r>
              <a:rPr lang="en-GB" sz="2300" dirty="0">
                <a:latin typeface="+mj-lt"/>
              </a:rPr>
              <a:t>developed on the </a:t>
            </a:r>
            <a:r>
              <a:rPr lang="en-US" sz="2300" dirty="0">
                <a:latin typeface="+mj-lt"/>
              </a:rPr>
              <a:t>IP8-TDIS, </a:t>
            </a:r>
            <a:r>
              <a:rPr lang="en-US" sz="2300" dirty="0">
                <a:solidFill>
                  <a:srgbClr val="FF0000"/>
                </a:solidFill>
                <a:latin typeface="+mj-lt"/>
              </a:rPr>
              <a:t>starting on 8</a:t>
            </a:r>
            <a:r>
              <a:rPr lang="en-US" sz="2300" baseline="30000" dirty="0">
                <a:solidFill>
                  <a:srgbClr val="FF0000"/>
                </a:solidFill>
                <a:latin typeface="+mj-lt"/>
              </a:rPr>
              <a:t>th</a:t>
            </a:r>
            <a:r>
              <a:rPr lang="en-US" sz="2300" dirty="0">
                <a:solidFill>
                  <a:srgbClr val="FF0000"/>
                </a:solidFill>
                <a:latin typeface="+mj-lt"/>
              </a:rPr>
              <a:t> September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300" dirty="0">
                <a:latin typeface="+mj-lt"/>
              </a:rPr>
              <a:t>Investigation revealed a </a:t>
            </a:r>
            <a:r>
              <a:rPr lang="en-US" sz="2300" b="1" dirty="0">
                <a:latin typeface="+mj-lt"/>
              </a:rPr>
              <a:t>leak</a:t>
            </a:r>
            <a:r>
              <a:rPr lang="en-US" sz="2300" dirty="0">
                <a:latin typeface="+mj-lt"/>
              </a:rPr>
              <a:t> at the level of module A, bottom jaw, upstream bellow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300" dirty="0">
                <a:latin typeface="+mj-lt"/>
              </a:rPr>
              <a:t>Leak was </a:t>
            </a:r>
            <a:r>
              <a:rPr lang="en-US" sz="2300" b="1" dirty="0">
                <a:latin typeface="+mj-lt"/>
              </a:rPr>
              <a:t>varnished</a:t>
            </a:r>
            <a:r>
              <a:rPr lang="en-US" sz="2300" dirty="0">
                <a:latin typeface="+mj-lt"/>
              </a:rPr>
              <a:t> and jaw </a:t>
            </a:r>
            <a:r>
              <a:rPr lang="en-US" sz="2300" b="1" dirty="0">
                <a:latin typeface="+mj-lt"/>
              </a:rPr>
              <a:t>blocked</a:t>
            </a:r>
            <a:r>
              <a:rPr lang="en-US" sz="2300" dirty="0">
                <a:latin typeface="+mj-lt"/>
              </a:rPr>
              <a:t> in open position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CAF305-179C-C244-8F8C-B09E53C01E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5" t="24053" r="60395" b="9224"/>
          <a:stretch/>
        </p:blipFill>
        <p:spPr>
          <a:xfrm>
            <a:off x="412060" y="4394752"/>
            <a:ext cx="5239536" cy="19648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E0AA47-91E2-EF4D-A5ED-5E59E36DD0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0" t="20345" r="9365"/>
          <a:stretch/>
        </p:blipFill>
        <p:spPr>
          <a:xfrm>
            <a:off x="7249804" y="4433157"/>
            <a:ext cx="4683756" cy="21188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70D492-6066-1847-B915-10446AF793B4}"/>
              </a:ext>
            </a:extLst>
          </p:cNvPr>
          <p:cNvSpPr/>
          <p:nvPr/>
        </p:nvSpPr>
        <p:spPr>
          <a:xfrm>
            <a:off x="7211399" y="5645994"/>
            <a:ext cx="1607005" cy="6621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2759A0-79BC-2947-BA85-312ED988FA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0" t="63164" r="29191" b="16623"/>
          <a:stretch/>
        </p:blipFill>
        <p:spPr>
          <a:xfrm>
            <a:off x="7249804" y="5975972"/>
            <a:ext cx="1580610" cy="5376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1CED8F-891B-3745-BEC2-1C973B043B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8645" y="548055"/>
            <a:ext cx="4683755" cy="35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04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FE234-B71F-F3A8-B9BC-BB609CCC2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Another schedule update…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D17E7B-F877-E2AC-C5B6-C3369A595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A62CA-5523-8B6B-7A9D-281A80E39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292" y="2128820"/>
            <a:ext cx="8347416" cy="37119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C878E6-D083-53B2-A416-9EFB30669EEA}"/>
              </a:ext>
            </a:extLst>
          </p:cNvPr>
          <p:cNvSpPr txBox="1"/>
          <p:nvPr/>
        </p:nvSpPr>
        <p:spPr>
          <a:xfrm>
            <a:off x="1240221" y="1231673"/>
            <a:ext cx="92385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With 2 jaws blocked out, TDIS-IP8 OK for ion runs but not for full pp reference run</a:t>
            </a:r>
          </a:p>
        </p:txBody>
      </p:sp>
    </p:spTree>
    <p:extLst>
      <p:ext uri="{BB962C8B-B14F-4D97-AF65-F5344CB8AC3E}">
        <p14:creationId xmlns:p14="http://schemas.microsoft.com/office/powerpoint/2010/main" val="254224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EC0F6A-ED32-CAC6-B81B-7B7DF002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3 Schedule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C37F2-10F1-926A-132E-7702C6E844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08.03.2023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79CBA-B8FD-25BA-4774-25E19D3A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R. Steerenberg | LMC: LHC Schedule options for 2024 and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5F279-C1F4-7E7C-5F05-1C33F9DA9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BB279B-9068-707E-82A4-91BCD6AFDCBB}"/>
              </a:ext>
            </a:extLst>
          </p:cNvPr>
          <p:cNvSpPr/>
          <p:nvPr/>
        </p:nvSpPr>
        <p:spPr>
          <a:xfrm>
            <a:off x="1142538" y="3237226"/>
            <a:ext cx="2605005" cy="19907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2023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42B268-2D0F-DFFD-4592-46F2D07804A1}"/>
              </a:ext>
            </a:extLst>
          </p:cNvPr>
          <p:cNvSpPr/>
          <p:nvPr/>
        </p:nvSpPr>
        <p:spPr>
          <a:xfrm>
            <a:off x="3830932" y="3237226"/>
            <a:ext cx="2880000" cy="19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F97561-CD4B-A916-B51A-30B38DB1877D}"/>
              </a:ext>
            </a:extLst>
          </p:cNvPr>
          <p:cNvSpPr/>
          <p:nvPr/>
        </p:nvSpPr>
        <p:spPr>
          <a:xfrm>
            <a:off x="6800942" y="3237226"/>
            <a:ext cx="2880000" cy="19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2025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61B04A-5385-B027-F16A-38C4E6A393D5}"/>
              </a:ext>
            </a:extLst>
          </p:cNvPr>
          <p:cNvSpPr/>
          <p:nvPr/>
        </p:nvSpPr>
        <p:spPr>
          <a:xfrm rot="16200000">
            <a:off x="-24947" y="3790137"/>
            <a:ext cx="2152108" cy="883013"/>
          </a:xfrm>
          <a:prstGeom prst="rect">
            <a:avLst/>
          </a:prstGeom>
          <a:solidFill>
            <a:srgbClr val="FF0000">
              <a:alpha val="502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YETS 22-23</a:t>
            </a:r>
            <a:br>
              <a:rPr lang="en-GB" b="1" dirty="0">
                <a:solidFill>
                  <a:schemeClr val="bg1"/>
                </a:solidFill>
              </a:rPr>
            </a:b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17 weeks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7BE7D-34D4-5506-F14B-B228452ED3D3}"/>
              </a:ext>
            </a:extLst>
          </p:cNvPr>
          <p:cNvSpPr/>
          <p:nvPr/>
        </p:nvSpPr>
        <p:spPr>
          <a:xfrm rot="16200000">
            <a:off x="5692597" y="3691645"/>
            <a:ext cx="2152105" cy="1080000"/>
          </a:xfrm>
          <a:prstGeom prst="rect">
            <a:avLst/>
          </a:prstGeom>
          <a:solidFill>
            <a:srgbClr val="FF0000">
              <a:alpha val="502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EYETS</a:t>
            </a:r>
            <a:r>
              <a:rPr lang="en-GB" b="1" dirty="0"/>
              <a:t> 24-25</a:t>
            </a:r>
            <a:br>
              <a:rPr lang="en-GB" b="1" dirty="0"/>
            </a:br>
            <a:endParaRPr lang="en-GB" b="1" dirty="0"/>
          </a:p>
          <a:p>
            <a:pPr algn="ctr"/>
            <a:r>
              <a:rPr lang="en-GB" b="1" dirty="0"/>
              <a:t>19 weeks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7EE62988-C4CC-5F4E-2240-029A1CE89F43}"/>
              </a:ext>
            </a:extLst>
          </p:cNvPr>
          <p:cNvSpPr/>
          <p:nvPr/>
        </p:nvSpPr>
        <p:spPr>
          <a:xfrm>
            <a:off x="9433460" y="3183448"/>
            <a:ext cx="1398023" cy="2124250"/>
          </a:xfrm>
          <a:prstGeom prst="homePlate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80C146-5BC8-7C12-C730-438C9F37E6E8}"/>
              </a:ext>
            </a:extLst>
          </p:cNvPr>
          <p:cNvSpPr/>
          <p:nvPr/>
        </p:nvSpPr>
        <p:spPr>
          <a:xfrm rot="16200000">
            <a:off x="9634899" y="4044719"/>
            <a:ext cx="809296" cy="4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LS3</a:t>
            </a:r>
          </a:p>
        </p:txBody>
      </p:sp>
      <p:sp>
        <p:nvSpPr>
          <p:cNvPr id="26" name="Left-right Arrow 25">
            <a:extLst>
              <a:ext uri="{FF2B5EF4-FFF2-40B4-BE49-F238E27FC236}">
                <a16:creationId xmlns:a16="http://schemas.microsoft.com/office/drawing/2014/main" id="{2D9E6962-10D1-64E1-28B4-451D60BCEC12}"/>
              </a:ext>
            </a:extLst>
          </p:cNvPr>
          <p:cNvSpPr/>
          <p:nvPr/>
        </p:nvSpPr>
        <p:spPr>
          <a:xfrm>
            <a:off x="1468587" y="3237226"/>
            <a:ext cx="1771498" cy="6677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31 weeks</a:t>
            </a:r>
          </a:p>
        </p:txBody>
      </p:sp>
      <p:sp>
        <p:nvSpPr>
          <p:cNvPr id="29" name="Left-right Arrow 28">
            <a:extLst>
              <a:ext uri="{FF2B5EF4-FFF2-40B4-BE49-F238E27FC236}">
                <a16:creationId xmlns:a16="http://schemas.microsoft.com/office/drawing/2014/main" id="{A477C44F-458A-A517-01CB-06D7FC9190B7}"/>
              </a:ext>
            </a:extLst>
          </p:cNvPr>
          <p:cNvSpPr/>
          <p:nvPr/>
        </p:nvSpPr>
        <p:spPr>
          <a:xfrm>
            <a:off x="4344111" y="3296953"/>
            <a:ext cx="1884538" cy="6677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33 weeks</a:t>
            </a:r>
          </a:p>
        </p:txBody>
      </p:sp>
      <p:sp>
        <p:nvSpPr>
          <p:cNvPr id="30" name="Left-right Arrow 29">
            <a:extLst>
              <a:ext uri="{FF2B5EF4-FFF2-40B4-BE49-F238E27FC236}">
                <a16:creationId xmlns:a16="http://schemas.microsoft.com/office/drawing/2014/main" id="{A861E429-B800-10EF-0E3B-708FCB76AA92}"/>
              </a:ext>
            </a:extLst>
          </p:cNvPr>
          <p:cNvSpPr/>
          <p:nvPr/>
        </p:nvSpPr>
        <p:spPr>
          <a:xfrm>
            <a:off x="7308650" y="3309314"/>
            <a:ext cx="2113793" cy="6677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36 weeks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134379B-9B15-F39F-1B13-2BEEF3447918}"/>
              </a:ext>
            </a:extLst>
          </p:cNvPr>
          <p:cNvSpPr txBox="1"/>
          <p:nvPr/>
        </p:nvSpPr>
        <p:spPr>
          <a:xfrm>
            <a:off x="5949143" y="5415594"/>
            <a:ext cx="63402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Baseline start of LS3 is 17 November 2025</a:t>
            </a: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38731EE9-B7F6-2C6B-5FF0-DA5771CBD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49952"/>
            <a:ext cx="10423495" cy="160559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Reduced operation in 2023 but total for 2024/2025 remains unchanged</a:t>
            </a:r>
          </a:p>
          <a:p>
            <a:r>
              <a:rPr lang="en-GB" dirty="0">
                <a:solidFill>
                  <a:schemeClr val="tx1"/>
                </a:solidFill>
              </a:rPr>
              <a:t>Optimised the running time to adapt to energy costs to bring significant savings without impacting overall physics time beyond that introduced with 2022 &amp; 2023 measures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605D4F-27A5-7474-7804-DA9EEF5AEA07}"/>
              </a:ext>
            </a:extLst>
          </p:cNvPr>
          <p:cNvSpPr/>
          <p:nvPr/>
        </p:nvSpPr>
        <p:spPr>
          <a:xfrm rot="16200000">
            <a:off x="2676998" y="3687225"/>
            <a:ext cx="2152107" cy="1080000"/>
          </a:xfrm>
          <a:prstGeom prst="rect">
            <a:avLst/>
          </a:prstGeom>
          <a:solidFill>
            <a:srgbClr val="FF0000">
              <a:alpha val="502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YETS 23-24</a:t>
            </a:r>
            <a:br>
              <a:rPr lang="en-GB" b="1" dirty="0">
                <a:solidFill>
                  <a:schemeClr val="bg1"/>
                </a:solidFill>
              </a:rPr>
            </a:b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19 weeks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15012-48CB-0AE3-2C1F-132975EC8A56}"/>
              </a:ext>
            </a:extLst>
          </p:cNvPr>
          <p:cNvSpPr txBox="1"/>
          <p:nvPr/>
        </p:nvSpPr>
        <p:spPr>
          <a:xfrm>
            <a:off x="1816407" y="6206901"/>
            <a:ext cx="84398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i="1" dirty="0">
                <a:solidFill>
                  <a:srgbClr val="FF0000"/>
                </a:solidFill>
                <a:effectLst/>
                <a:latin typeface="Helvetica" pitchFamily="2" charset="0"/>
              </a:rPr>
              <a:t>Total pp goal for Run 3 was 300 fb-1, revised to ~260 fb-1</a:t>
            </a:r>
            <a:endParaRPr lang="en-GB" sz="2400" dirty="0">
              <a:solidFill>
                <a:srgbClr val="FF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96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2AD0B3-92B7-21E8-3333-71A105E35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62A0F4-9C51-68A5-1686-D472550F3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0" y="483476"/>
            <a:ext cx="12175340" cy="5623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ADF8F6-78A8-CBCB-5C71-3725655F1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942" y="2474878"/>
            <a:ext cx="3036512" cy="2097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023729-D62A-A9A3-1AE7-8DD4B9008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72" y="2474879"/>
            <a:ext cx="3006102" cy="209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50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9A8F7-AA79-E054-8DD5-FE2F6DB8F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Triplet Polarity Inversion (latest)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3202C1-DBBB-04CB-D264-DD5DF370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9F1A5F-A8C1-9BA2-A156-10AF1CEA9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94" y="1201531"/>
            <a:ext cx="10756696" cy="5154819"/>
          </a:xfrm>
          <a:prstGeom prst="rect">
            <a:avLst/>
          </a:prstGeom>
        </p:spPr>
      </p:pic>
      <p:sp>
        <p:nvSpPr>
          <p:cNvPr id="6" name="Left Arrow 5">
            <a:extLst>
              <a:ext uri="{FF2B5EF4-FFF2-40B4-BE49-F238E27FC236}">
                <a16:creationId xmlns:a16="http://schemas.microsoft.com/office/drawing/2014/main" id="{9DF9C281-9854-2825-08AE-644582011813}"/>
              </a:ext>
            </a:extLst>
          </p:cNvPr>
          <p:cNvSpPr/>
          <p:nvPr/>
        </p:nvSpPr>
        <p:spPr>
          <a:xfrm>
            <a:off x="10971459" y="3993931"/>
            <a:ext cx="681254" cy="365125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573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8A6BA6-6CCF-16DF-ABB7-3C4280C11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87732"/>
            <a:ext cx="11376025" cy="549951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Sector 7-8 emerged degraded from LS2, determining the heat load limitation of the LHC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68149B-C4C9-C8D0-F40F-6F6F8A102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Cloud Heat Load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2EFB6-6F83-DD75-4FB0-30FAF900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12D1128-0693-F570-11AE-406912CDF22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175" y="1936302"/>
            <a:ext cx="7101345" cy="3770488"/>
          </a:xfrm>
          <a:prstGeom prst="rect">
            <a:avLst/>
          </a:prstGeom>
        </p:spPr>
      </p:pic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AF60DA75-1C3E-6A5E-BF5A-ED5B8288E941}"/>
              </a:ext>
            </a:extLst>
          </p:cNvPr>
          <p:cNvSpPr txBox="1">
            <a:spLocks/>
          </p:cNvSpPr>
          <p:nvPr/>
        </p:nvSpPr>
        <p:spPr>
          <a:xfrm>
            <a:off x="7545372" y="3330303"/>
            <a:ext cx="4493418" cy="22320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LS1</a:t>
            </a:r>
          </a:p>
          <a:p>
            <a:pPr lvl="1"/>
            <a:r>
              <a:rPr lang="en-GB" dirty="0"/>
              <a:t>Provoked significant degradation of heat loads in S12 &amp; S23 &amp; </a:t>
            </a:r>
            <a:r>
              <a:rPr lang="en-GB" dirty="0">
                <a:solidFill>
                  <a:srgbClr val="FF2600"/>
                </a:solidFill>
              </a:rPr>
              <a:t>S78</a:t>
            </a:r>
            <a:r>
              <a:rPr lang="en-GB" dirty="0"/>
              <a:t> &amp; S81 </a:t>
            </a:r>
          </a:p>
          <a:p>
            <a:pPr marL="0" indent="0">
              <a:buNone/>
            </a:pPr>
            <a:r>
              <a:rPr lang="en-GB" dirty="0"/>
              <a:t>LS2</a:t>
            </a:r>
          </a:p>
          <a:p>
            <a:pPr lvl="1"/>
            <a:r>
              <a:rPr lang="en-GB" dirty="0"/>
              <a:t>Provoked significant degradation of heat loads in S56 &amp; S67 &amp; </a:t>
            </a:r>
            <a:r>
              <a:rPr lang="en-GB" dirty="0">
                <a:solidFill>
                  <a:srgbClr val="FF2600"/>
                </a:solidFill>
              </a:rPr>
              <a:t>S78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ACF5F-BE15-A976-66CC-BAE9F3248A70}"/>
              </a:ext>
            </a:extLst>
          </p:cNvPr>
          <p:cNvSpPr txBox="1"/>
          <p:nvPr/>
        </p:nvSpPr>
        <p:spPr>
          <a:xfrm>
            <a:off x="2081048" y="6079351"/>
            <a:ext cx="77881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Thanks to the </a:t>
            </a:r>
            <a:r>
              <a:rPr lang="en-GB" b="1" dirty="0"/>
              <a:t>hybrid filling scheme </a:t>
            </a:r>
            <a:r>
              <a:rPr lang="en-GB" dirty="0"/>
              <a:t>(mixture of 8b4e and 36 bunch trains), the heat load is under control for Run 3</a:t>
            </a:r>
          </a:p>
        </p:txBody>
      </p:sp>
    </p:spTree>
    <p:extLst>
      <p:ext uri="{BB962C8B-B14F-4D97-AF65-F5344CB8AC3E}">
        <p14:creationId xmlns:p14="http://schemas.microsoft.com/office/powerpoint/2010/main" val="31868209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E2923E-CDA2-C55A-D5A2-C33CFDC9A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44" y="1272444"/>
            <a:ext cx="11376024" cy="4884039"/>
          </a:xfrm>
        </p:spPr>
        <p:txBody>
          <a:bodyPr/>
          <a:lstStyle/>
          <a:p>
            <a:r>
              <a:rPr lang="en-GB" dirty="0"/>
              <a:t>Problem</a:t>
            </a:r>
          </a:p>
          <a:p>
            <a:pPr lvl="2"/>
            <a:r>
              <a:rPr lang="en-GB" dirty="0"/>
              <a:t>Non-uniform heat load along the LHC arcs</a:t>
            </a:r>
          </a:p>
          <a:p>
            <a:pPr lvl="2"/>
            <a:r>
              <a:rPr lang="en-GB" dirty="0"/>
              <a:t>Important scatter within arcs, cells, magnets.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Degradation during Long Shutdowns</a:t>
            </a:r>
          </a:p>
          <a:p>
            <a:r>
              <a:rPr lang="en-GB" dirty="0"/>
              <a:t>Origins*</a:t>
            </a:r>
          </a:p>
          <a:p>
            <a:pPr lvl="2"/>
            <a:r>
              <a:rPr lang="en-GB" dirty="0"/>
              <a:t>Presence of </a:t>
            </a:r>
            <a:r>
              <a:rPr lang="en-GB" dirty="0" err="1"/>
              <a:t>CuO</a:t>
            </a:r>
            <a:r>
              <a:rPr lang="en-GB" dirty="0"/>
              <a:t> layer – Max </a:t>
            </a:r>
            <a:r>
              <a:rPr lang="en-GB" dirty="0" err="1"/>
              <a:t>SEY</a:t>
            </a:r>
            <a:r>
              <a:rPr lang="en-GB" dirty="0"/>
              <a:t> &gt; e- cloud threshold</a:t>
            </a:r>
          </a:p>
          <a:p>
            <a:pPr lvl="2"/>
            <a:r>
              <a:rPr lang="en-GB" dirty="0"/>
              <a:t>Low carbon concentration – limited surface graphitization (required for scrubbing)</a:t>
            </a:r>
          </a:p>
          <a:p>
            <a:r>
              <a:rPr lang="en-GB" dirty="0"/>
              <a:t>Objectives</a:t>
            </a:r>
          </a:p>
          <a:p>
            <a:pPr lvl="2"/>
            <a:r>
              <a:rPr lang="en-GB" dirty="0"/>
              <a:t>Remove </a:t>
            </a:r>
            <a:r>
              <a:rPr lang="en-GB" dirty="0" err="1"/>
              <a:t>CuO</a:t>
            </a:r>
            <a:r>
              <a:rPr lang="en-GB" dirty="0"/>
              <a:t> and/or increase surface carbon concentration on selected Beam Screen (BS)</a:t>
            </a:r>
          </a:p>
          <a:p>
            <a:pPr lvl="2"/>
            <a:r>
              <a:rPr lang="en-GB" dirty="0"/>
              <a:t>BS surface passivation (robustness against re-oxidation)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C78F2A-1918-C66B-592D-6E2ADB3C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screen heat load – longer term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696AC-800A-69C4-0A8A-B1D894A67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8E99BE48-0B61-FB9F-4708-1AB8218B8DB1}"/>
              </a:ext>
            </a:extLst>
          </p:cNvPr>
          <p:cNvSpPr txBox="1"/>
          <p:nvPr/>
        </p:nvSpPr>
        <p:spPr>
          <a:xfrm>
            <a:off x="3808027" y="6156483"/>
            <a:ext cx="7299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*Cf. Valentine </a:t>
            </a:r>
            <a:r>
              <a:rPr lang="fr-FR" dirty="0" err="1"/>
              <a:t>Petit’s</a:t>
            </a:r>
            <a:r>
              <a:rPr lang="fr-FR" dirty="0"/>
              <a:t> PhD </a:t>
            </a:r>
            <a:r>
              <a:rPr lang="fr-FR" dirty="0" err="1"/>
              <a:t>thesis</a:t>
            </a:r>
            <a:r>
              <a:rPr lang="fr-FR" dirty="0"/>
              <a:t>: https://cds.cern.ch/record/2721533</a:t>
            </a:r>
          </a:p>
        </p:txBody>
      </p:sp>
    </p:spTree>
    <p:extLst>
      <p:ext uri="{BB962C8B-B14F-4D97-AF65-F5344CB8AC3E}">
        <p14:creationId xmlns:p14="http://schemas.microsoft.com/office/powerpoint/2010/main" val="24841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4CA7D3C-0DFB-CD7B-7082-67B3C48FE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969849"/>
            <a:ext cx="11376024" cy="1695186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Phase 1 – Process </a:t>
            </a:r>
            <a:r>
              <a:rPr lang="fr-FR" dirty="0" err="1">
                <a:solidFill>
                  <a:schemeClr val="tx1"/>
                </a:solidFill>
              </a:rPr>
              <a:t>selection</a:t>
            </a:r>
            <a:r>
              <a:rPr lang="fr-FR" dirty="0">
                <a:solidFill>
                  <a:schemeClr val="tx1"/>
                </a:solidFill>
              </a:rPr>
              <a:t> / </a:t>
            </a:r>
            <a:r>
              <a:rPr lang="fr-FR" dirty="0" err="1">
                <a:solidFill>
                  <a:schemeClr val="tx1"/>
                </a:solidFill>
              </a:rPr>
              <a:t>optimization</a:t>
            </a:r>
            <a:r>
              <a:rPr lang="fr-FR" dirty="0">
                <a:solidFill>
                  <a:schemeClr val="tx1"/>
                </a:solidFill>
              </a:rPr>
              <a:t> (2 </a:t>
            </a:r>
            <a:r>
              <a:rPr lang="fr-FR" dirty="0" err="1">
                <a:solidFill>
                  <a:schemeClr val="tx1"/>
                </a:solidFill>
              </a:rPr>
              <a:t>technological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choices</a:t>
            </a:r>
            <a:r>
              <a:rPr lang="fr-FR" dirty="0">
                <a:solidFill>
                  <a:schemeClr val="tx1"/>
                </a:solidFill>
              </a:rPr>
              <a:t>) (up to Q2-2024)</a:t>
            </a:r>
          </a:p>
          <a:p>
            <a:r>
              <a:rPr lang="fr-FR" dirty="0">
                <a:solidFill>
                  <a:schemeClr val="tx1"/>
                </a:solidFill>
              </a:rPr>
              <a:t>Phase 2 – </a:t>
            </a:r>
            <a:r>
              <a:rPr lang="fr-FR" dirty="0" err="1">
                <a:solidFill>
                  <a:schemeClr val="tx1"/>
                </a:solidFill>
              </a:rPr>
              <a:t>Mock</a:t>
            </a:r>
            <a:r>
              <a:rPr lang="fr-FR" dirty="0">
                <a:solidFill>
                  <a:schemeClr val="tx1"/>
                </a:solidFill>
              </a:rPr>
              <a:t>-up </a:t>
            </a:r>
            <a:r>
              <a:rPr lang="fr-FR" dirty="0" err="1">
                <a:solidFill>
                  <a:schemeClr val="tx1"/>
                </a:solidFill>
              </a:rPr>
              <a:t>demonstration</a:t>
            </a:r>
            <a:r>
              <a:rPr lang="fr-FR" dirty="0">
                <a:solidFill>
                  <a:schemeClr val="tx1"/>
                </a:solidFill>
              </a:rPr>
              <a:t> / Personnel training (Q2-2024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Q1-2026)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Phase 3 – </a:t>
            </a:r>
            <a:r>
              <a:rPr lang="fr-FR" dirty="0" err="1">
                <a:solidFill>
                  <a:schemeClr val="tx1"/>
                </a:solidFill>
              </a:rPr>
              <a:t>Implementation</a:t>
            </a:r>
            <a:r>
              <a:rPr lang="fr-FR" dirty="0">
                <a:solidFill>
                  <a:schemeClr val="tx1"/>
                </a:solidFill>
              </a:rPr>
              <a:t> in the machine (Q2-2026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 Q2-2028) – LS3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34022C5-CB4C-328C-C8B3-E028C2F1C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Beam-Screen Treatment </a:t>
            </a:r>
            <a:r>
              <a:rPr lang="fr-FR" dirty="0"/>
              <a:t>Project phases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87B844-E22E-8B97-03CD-D0F2A2688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00612BE-D3E3-384A-D4F8-5962BBC35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0" y="3956451"/>
            <a:ext cx="11376024" cy="16951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7B1446-73CC-CA7B-E0EA-4459F758FBC6}"/>
              </a:ext>
            </a:extLst>
          </p:cNvPr>
          <p:cNvSpPr txBox="1"/>
          <p:nvPr/>
        </p:nvSpPr>
        <p:spPr>
          <a:xfrm>
            <a:off x="1870841" y="1037860"/>
            <a:ext cx="87971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Proposal for a New Project aiming to reduce the </a:t>
            </a:r>
            <a:r>
              <a:rPr lang="en-GB" dirty="0" err="1"/>
              <a:t>LHC's</a:t>
            </a:r>
            <a:r>
              <a:rPr lang="en-GB" dirty="0"/>
              <a:t> heat load by in-situ Beam-Screen Treatment (BST) presented at last week’s </a:t>
            </a:r>
            <a:r>
              <a:rPr lang="en-GB" dirty="0" err="1"/>
              <a:t>LMC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85174-4F90-9693-1468-EA3089B44D30}"/>
              </a:ext>
            </a:extLst>
          </p:cNvPr>
          <p:cNvSpPr txBox="1"/>
          <p:nvPr/>
        </p:nvSpPr>
        <p:spPr>
          <a:xfrm>
            <a:off x="412775" y="6274676"/>
            <a:ext cx="33499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Guillaume </a:t>
            </a:r>
            <a:r>
              <a:rPr lang="en-GB" dirty="0" err="1"/>
              <a:t>Rosaz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900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ligne, capture d’écran, Tracé&#10;&#10;Description générée automatiquement">
            <a:extLst>
              <a:ext uri="{FF2B5EF4-FFF2-40B4-BE49-F238E27FC236}">
                <a16:creationId xmlns:a16="http://schemas.microsoft.com/office/drawing/2014/main" id="{DEE4BA48-1759-F1C9-07BD-CB27F99EC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502" y="954973"/>
            <a:ext cx="5947716" cy="4778283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18C0312-3772-26E7-CD62-391B89D21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sz="1800" dirty="0"/>
              <a:t>Thin a-C coating vs Plasma discharge in </a:t>
            </a:r>
            <a:r>
              <a:rPr lang="en-GB" sz="1800" dirty="0" err="1"/>
              <a:t>C</a:t>
            </a:r>
            <a:r>
              <a:rPr lang="en-GB" sz="1800" baseline="-25000" dirty="0" err="1"/>
              <a:t>x</a:t>
            </a:r>
            <a:r>
              <a:rPr lang="en-GB" sz="1800" dirty="0" err="1"/>
              <a:t>H</a:t>
            </a:r>
            <a:r>
              <a:rPr lang="en-GB" sz="1800" baseline="-25000" dirty="0" err="1"/>
              <a:t>y</a:t>
            </a:r>
            <a:endParaRPr lang="en-GB" sz="1800" baseline="-25000" dirty="0"/>
          </a:p>
          <a:p>
            <a:pPr marL="342900" indent="-342900">
              <a:buFontTx/>
              <a:buChar char="-"/>
            </a:pPr>
            <a:r>
              <a:rPr lang="en-GB" sz="1800" dirty="0"/>
              <a:t>Samples qualification</a:t>
            </a:r>
          </a:p>
          <a:p>
            <a:pPr marL="666900" lvl="1" indent="-342900">
              <a:buFontTx/>
              <a:buChar char="-"/>
            </a:pPr>
            <a:r>
              <a:rPr lang="en-GB" sz="1600" dirty="0" err="1"/>
              <a:t>SEY</a:t>
            </a:r>
            <a:r>
              <a:rPr lang="en-GB" sz="1600" dirty="0"/>
              <a:t> quantification on samples</a:t>
            </a:r>
          </a:p>
          <a:p>
            <a:pPr marL="666900" lvl="1" indent="-342900">
              <a:buFontTx/>
              <a:buChar char="-"/>
            </a:pPr>
            <a:r>
              <a:rPr lang="en-GB" sz="1600" b="1" dirty="0"/>
              <a:t>P</a:t>
            </a:r>
            <a:r>
              <a:rPr lang="en-GB" sz="1600" dirty="0"/>
              <a:t>hoto-</a:t>
            </a:r>
            <a:r>
              <a:rPr lang="en-GB" sz="1600" b="1" dirty="0"/>
              <a:t>E</a:t>
            </a:r>
            <a:r>
              <a:rPr lang="en-GB" sz="1600" dirty="0"/>
              <a:t>lectron </a:t>
            </a:r>
            <a:r>
              <a:rPr lang="en-GB" sz="1600" b="1" dirty="0"/>
              <a:t>Y</a:t>
            </a:r>
            <a:r>
              <a:rPr lang="en-GB" sz="1600" dirty="0"/>
              <a:t>ield quantification on samples</a:t>
            </a:r>
          </a:p>
          <a:p>
            <a:pPr marL="666900" lvl="1" indent="-342900">
              <a:buFontTx/>
              <a:buChar char="-"/>
            </a:pPr>
            <a:r>
              <a:rPr lang="en-GB" sz="1600" dirty="0">
                <a:solidFill>
                  <a:srgbClr val="2F2F2F"/>
                </a:solidFill>
              </a:rPr>
              <a:t>Ageing (multiple 15K conditioning + Air exposure cycles)</a:t>
            </a:r>
          </a:p>
          <a:p>
            <a:pPr marL="666900" lvl="1" indent="-342900">
              <a:buFontTx/>
              <a:buChar char="-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Adhesion </a:t>
            </a:r>
          </a:p>
          <a:p>
            <a:pPr marL="666900" lvl="1" indent="-342900">
              <a:buFontTx/>
              <a:buChar char="-"/>
            </a:pP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lectron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timulated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esorption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974AFA3-1AC0-66A9-B017-E6DA72F68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1 - Activities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74A9A8-8511-22D3-5B4B-1D5A15C8B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1C5538-0D1D-0918-244F-51E652D938A2}"/>
              </a:ext>
            </a:extLst>
          </p:cNvPr>
          <p:cNvSpPr txBox="1"/>
          <p:nvPr/>
        </p:nvSpPr>
        <p:spPr>
          <a:xfrm>
            <a:off x="7032104" y="4809954"/>
            <a:ext cx="14401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V. Petit</a:t>
            </a:r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Image 10" descr="Une image contenant objectif de caméra, cercle, gros plan, lentille&#10;&#10;Description générée automatiquement">
            <a:extLst>
              <a:ext uri="{FF2B5EF4-FFF2-40B4-BE49-F238E27FC236}">
                <a16:creationId xmlns:a16="http://schemas.microsoft.com/office/drawing/2014/main" id="{2775CFA7-7BA7-6478-721C-2AA6322AE7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87" r="28148"/>
          <a:stretch/>
        </p:blipFill>
        <p:spPr>
          <a:xfrm>
            <a:off x="1306610" y="4298977"/>
            <a:ext cx="1795020" cy="1834281"/>
          </a:xfrm>
          <a:prstGeom prst="rect">
            <a:avLst/>
          </a:prstGeom>
        </p:spPr>
      </p:pic>
      <p:pic>
        <p:nvPicPr>
          <p:cNvPr id="13" name="Image 12" descr="Une image contenant cercle, violet, violette, Caractère coloré&#10;&#10;Description générée automatiquement">
            <a:extLst>
              <a:ext uri="{FF2B5EF4-FFF2-40B4-BE49-F238E27FC236}">
                <a16:creationId xmlns:a16="http://schemas.microsoft.com/office/drawing/2014/main" id="{27C8680E-51BA-491C-C1E0-3111C07C08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562" t="2751" r="14564" b="1669"/>
          <a:stretch/>
        </p:blipFill>
        <p:spPr>
          <a:xfrm>
            <a:off x="3503712" y="4298977"/>
            <a:ext cx="1833626" cy="182877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221F538-CB6F-9731-E02E-903335A06E03}"/>
              </a:ext>
            </a:extLst>
          </p:cNvPr>
          <p:cNvSpPr txBox="1"/>
          <p:nvPr/>
        </p:nvSpPr>
        <p:spPr>
          <a:xfrm>
            <a:off x="1397049" y="4298977"/>
            <a:ext cx="16141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PVD discharge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37F4F2F-70FE-06B6-E04E-91A45D84CD32}"/>
              </a:ext>
            </a:extLst>
          </p:cNvPr>
          <p:cNvSpPr txBox="1"/>
          <p:nvPr/>
        </p:nvSpPr>
        <p:spPr>
          <a:xfrm>
            <a:off x="3613454" y="4307088"/>
            <a:ext cx="16141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PE-CVD discharge</a:t>
            </a:r>
            <a:endParaRPr lang="fr-F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3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B6A1-A44A-6C28-7581-4A8571E8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beams - 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0172C-616E-6E94-F7C9-03CD24FE0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975" y="3716215"/>
            <a:ext cx="10556764" cy="181744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Demonstrate reproducibly LIU target intensity (2.3e11 p/b) at SPS flat top</a:t>
            </a:r>
          </a:p>
          <a:p>
            <a:pPr lvl="1"/>
            <a:r>
              <a:rPr lang="en-US" dirty="0"/>
              <a:t>Prove and/or improve robustness of new WS design</a:t>
            </a:r>
          </a:p>
          <a:p>
            <a:r>
              <a:rPr lang="en-US" dirty="0"/>
              <a:t>Improve 8b4e brightness and explore reach beyond 2.3e11 p/b, while continuing </a:t>
            </a:r>
            <a:r>
              <a:rPr lang="en-US" dirty="0" err="1"/>
              <a:t>BCMS</a:t>
            </a:r>
            <a:r>
              <a:rPr lang="en-US" dirty="0"/>
              <a:t> characterization</a:t>
            </a:r>
          </a:p>
          <a:p>
            <a:r>
              <a:rPr lang="en-US" dirty="0"/>
              <a:t>Beam quality: Study in detail and minimize tails in transverse beam profiles across chain</a:t>
            </a:r>
          </a:p>
          <a:p>
            <a:pPr marL="720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AE04F-BF45-F934-1E04-8101CD06B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406DA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3</a:t>
            </a:fld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855B3-A23B-BCB7-3BC4-F8D346E1F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406DA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LMC, "LIU beam parameters in the injectors", G. Rumolo et al.</a:t>
            </a:r>
            <a:endParaRPr lang="en-US" dirty="0">
              <a:latin typeface="Arial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665DEB6-5624-A918-8BA9-E745AB325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93961"/>
              </p:ext>
            </p:extLst>
          </p:nvPr>
        </p:nvGraphicFramePr>
        <p:xfrm>
          <a:off x="1021975" y="1324336"/>
          <a:ext cx="10165975" cy="1722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55004">
                  <a:extLst>
                    <a:ext uri="{9D8B030D-6E8A-4147-A177-3AD203B41FA5}">
                      <a16:colId xmlns:a16="http://schemas.microsoft.com/office/drawing/2014/main" val="2455227991"/>
                    </a:ext>
                  </a:extLst>
                </a:gridCol>
                <a:gridCol w="1657638">
                  <a:extLst>
                    <a:ext uri="{9D8B030D-6E8A-4147-A177-3AD203B41FA5}">
                      <a16:colId xmlns:a16="http://schemas.microsoft.com/office/drawing/2014/main" val="244186214"/>
                    </a:ext>
                  </a:extLst>
                </a:gridCol>
                <a:gridCol w="1312305">
                  <a:extLst>
                    <a:ext uri="{9D8B030D-6E8A-4147-A177-3AD203B41FA5}">
                      <a16:colId xmlns:a16="http://schemas.microsoft.com/office/drawing/2014/main" val="183315212"/>
                    </a:ext>
                  </a:extLst>
                </a:gridCol>
                <a:gridCol w="1740923">
                  <a:extLst>
                    <a:ext uri="{9D8B030D-6E8A-4147-A177-3AD203B41FA5}">
                      <a16:colId xmlns:a16="http://schemas.microsoft.com/office/drawing/2014/main" val="3512229498"/>
                    </a:ext>
                  </a:extLst>
                </a:gridCol>
                <a:gridCol w="1883802">
                  <a:extLst>
                    <a:ext uri="{9D8B030D-6E8A-4147-A177-3AD203B41FA5}">
                      <a16:colId xmlns:a16="http://schemas.microsoft.com/office/drawing/2014/main" val="3132770017"/>
                    </a:ext>
                  </a:extLst>
                </a:gridCol>
                <a:gridCol w="1394724">
                  <a:extLst>
                    <a:ext uri="{9D8B030D-6E8A-4147-A177-3AD203B41FA5}">
                      <a16:colId xmlns:a16="http://schemas.microsoft.com/office/drawing/2014/main" val="2361408849"/>
                    </a:ext>
                  </a:extLst>
                </a:gridCol>
                <a:gridCol w="1321579">
                  <a:extLst>
                    <a:ext uri="{9D8B030D-6E8A-4147-A177-3AD203B41FA5}">
                      <a16:colId xmlns:a16="http://schemas.microsoft.com/office/drawing/2014/main" val="4188442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Intensity at SPS FT [p/b]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#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Batch spacing 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/>
                        <a:t>Transverse emittance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Bunch</a:t>
                      </a:r>
                      <a:r>
                        <a:rPr lang="en-US" sz="1700" baseline="0" dirty="0"/>
                        <a:t> length [ns]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Beam type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734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2023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rgbClr val="0000FF"/>
                          </a:solidFill>
                        </a:rPr>
                        <a:t>2.2e11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700" b="0" u="none" strike="noStrike" noProof="0" dirty="0">
                          <a:solidFill>
                            <a:srgbClr val="0000FF"/>
                          </a:solidFill>
                        </a:rPr>
                        <a:t>4 x</a:t>
                      </a:r>
                      <a:r>
                        <a:rPr lang="en-CH" sz="1700" b="0" u="none" strike="noStrike" noProof="0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 sz="1700" b="0" u="none" strike="noStrike" noProof="0" dirty="0">
                          <a:solidFill>
                            <a:srgbClr val="0000FF"/>
                          </a:solidFill>
                        </a:rPr>
                        <a:t>72</a:t>
                      </a:r>
                      <a:endParaRPr lang="en-US" sz="17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rgbClr val="0000FF"/>
                          </a:solidFill>
                        </a:rPr>
                        <a:t>200</a:t>
                      </a:r>
                      <a:endParaRPr lang="en-GB" sz="1700" b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rgbClr val="0000FF"/>
                          </a:solidFill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rgbClr val="0000FF"/>
                          </a:solidFill>
                        </a:rPr>
                        <a:t>1.6</a:t>
                      </a:r>
                      <a:endParaRPr lang="en-GB" sz="1700" b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rgbClr val="0000FF"/>
                          </a:solidFill>
                        </a:rPr>
                        <a:t>Standard</a:t>
                      </a:r>
                      <a:endParaRPr lang="en-GB" sz="1700" b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273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2023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2.15e11</a:t>
                      </a:r>
                      <a:endParaRPr lang="en-GB" sz="17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baseline="0" dirty="0">
                          <a:solidFill>
                            <a:srgbClr val="00B050"/>
                          </a:solidFill>
                        </a:rPr>
                        <a:t>4 </a:t>
                      </a:r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x 56</a:t>
                      </a:r>
                      <a:endParaRPr lang="en-US" sz="1700" b="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2.05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00B050"/>
                          </a:solidFill>
                        </a:rPr>
                        <a:t>8b4e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340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2023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1.8e11</a:t>
                      </a:r>
                      <a:endParaRPr lang="en-GB" sz="1700" b="0" dirty="0">
                        <a:solidFill>
                          <a:srgbClr val="FF9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56 + 5 x 36</a:t>
                      </a:r>
                      <a:endParaRPr lang="en-US" sz="1700" b="0" dirty="0">
                        <a:solidFill>
                          <a:srgbClr val="FF93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00" b="0" dirty="0">
                          <a:solidFill>
                            <a:srgbClr val="FF9300"/>
                          </a:solidFill>
                        </a:rPr>
                        <a:t>hybrid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25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222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F0CF31-FDF9-B790-911A-B4614B5AD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88783"/>
            <a:ext cx="11376024" cy="4884039"/>
          </a:xfrm>
        </p:spPr>
        <p:txBody>
          <a:bodyPr/>
          <a:lstStyle/>
          <a:p>
            <a:r>
              <a:rPr lang="en-GB" dirty="0"/>
              <a:t>LIU targets achieved in injectors!</a:t>
            </a:r>
          </a:p>
          <a:p>
            <a:r>
              <a:rPr lang="en-GB" dirty="0"/>
              <a:t>LHC in Run 3 has demonstrated</a:t>
            </a:r>
          </a:p>
          <a:p>
            <a:pPr lvl="2"/>
            <a:r>
              <a:rPr lang="en-GB" dirty="0"/>
              <a:t>Excellent luminosity performance – both peak and integrated </a:t>
            </a:r>
          </a:p>
          <a:p>
            <a:pPr lvl="2"/>
            <a:r>
              <a:rPr lang="en-GB" dirty="0"/>
              <a:t>Good availability over sustained periods of time</a:t>
            </a:r>
          </a:p>
          <a:p>
            <a:pPr lvl="2"/>
            <a:r>
              <a:rPr lang="en-GB" dirty="0"/>
              <a:t>Impressive flexibility and sophisticated operational and system level control</a:t>
            </a:r>
          </a:p>
          <a:p>
            <a:r>
              <a:rPr lang="en-GB" dirty="0"/>
              <a:t>However, 2023 has been a difficult year with poor availability</a:t>
            </a:r>
          </a:p>
          <a:p>
            <a:pPr lvl="2"/>
            <a:r>
              <a:rPr lang="en-GB" dirty="0"/>
              <a:t>Pushing performance in an aging machine? Non-conformities? Might worry that it’s systematic…</a:t>
            </a:r>
          </a:p>
          <a:p>
            <a:r>
              <a:rPr lang="en-GB" dirty="0"/>
              <a:t>Reactivity has been fantastic as always, IT.L8 widely seen as a remarkable collaborative recovery</a:t>
            </a:r>
          </a:p>
          <a:p>
            <a:r>
              <a:rPr lang="en-GB" dirty="0"/>
              <a:t>Triplet longevity and electron cloud remain key issues going forward…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75CB8B-72BC-2D50-08BE-105DB882A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remarks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67D41-8DEE-FF47-60D8-ACC9337E0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4F471-3526-DC65-82B3-06AA61FED2B3}"/>
              </a:ext>
            </a:extLst>
          </p:cNvPr>
          <p:cNvSpPr txBox="1"/>
          <p:nvPr/>
        </p:nvSpPr>
        <p:spPr>
          <a:xfrm>
            <a:off x="8002562" y="5923359"/>
            <a:ext cx="235131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000" b="1" dirty="0">
                <a:solidFill>
                  <a:srgbClr val="FF9300"/>
                </a:solidFill>
                <a:latin typeface="Chalkduster" panose="03050602040202020205" pitchFamily="66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272168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1C993E-9843-469E-6A03-AF44308B4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0346"/>
            <a:ext cx="7047888" cy="5080429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New record: Integrated luminosity of 1.2 fb</a:t>
            </a:r>
            <a:r>
              <a:rPr lang="en-GB" baseline="30000" dirty="0">
                <a:solidFill>
                  <a:srgbClr val="FF0000"/>
                </a:solidFill>
              </a:rPr>
              <a:t>-1</a:t>
            </a:r>
            <a:r>
              <a:rPr lang="en-GB" dirty="0">
                <a:solidFill>
                  <a:srgbClr val="FF0000"/>
                </a:solidFill>
              </a:rPr>
              <a:t> in 24h!</a:t>
            </a:r>
          </a:p>
          <a:p>
            <a:r>
              <a:rPr lang="en-GB" dirty="0"/>
              <a:t>Peak levelling just above 2.0 x 10</a:t>
            </a:r>
            <a:r>
              <a:rPr lang="en-GB" baseline="30000" dirty="0"/>
              <a:t>34 </a:t>
            </a:r>
            <a:r>
              <a:rPr lang="en-GB" dirty="0"/>
              <a:t>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endParaRPr lang="en-GB" dirty="0"/>
          </a:p>
          <a:p>
            <a:r>
              <a:rPr lang="en-GB" dirty="0"/>
              <a:t>Pileup targets ATLAS/CMS = 63 / 59</a:t>
            </a:r>
          </a:p>
          <a:p>
            <a:pPr lvl="1"/>
            <a:r>
              <a:rPr lang="en-GB" dirty="0"/>
              <a:t>Thanks to combined separation β* levelling and separation levelling we can deliver different pile up to ATLAS and CMS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4A5BEB-CE37-7413-6116-B126415A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excellent physics performance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74392-52DB-097F-0F81-298BC45CB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udp_..multicast-bevlhc1_1234 - VLC media player 23-05-25_01_20.png" descr="udp_..multicast-bevlhc1_1234 - VLC media player 23-05-25_01_20.png">
            <a:extLst>
              <a:ext uri="{FF2B5EF4-FFF2-40B4-BE49-F238E27FC236}">
                <a16:creationId xmlns:a16="http://schemas.microsoft.com/office/drawing/2014/main" id="{DDD2FF9B-C878-CAD8-9483-25E0605FE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8486" y="3153820"/>
            <a:ext cx="3849806" cy="2979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creenshot 2023-05-26 at 05.59.02.png" descr="Screenshot 2023-05-26 at 05.59.02.png">
            <a:extLst>
              <a:ext uri="{FF2B5EF4-FFF2-40B4-BE49-F238E27FC236}">
                <a16:creationId xmlns:a16="http://schemas.microsoft.com/office/drawing/2014/main" id="{1745CDFF-9496-465F-293B-2F5BD766A0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285" y="3429000"/>
            <a:ext cx="7934205" cy="24539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6A64A6-C3F0-4203-14EB-B0B71852024A}"/>
              </a:ext>
            </a:extLst>
          </p:cNvPr>
          <p:cNvSpPr txBox="1"/>
          <p:nvPr/>
        </p:nvSpPr>
        <p:spPr>
          <a:xfrm>
            <a:off x="3228618" y="5829269"/>
            <a:ext cx="2600682" cy="423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 sz="4500"/>
            </a:pPr>
            <a:r>
              <a:rPr lang="en-GB" sz="1800" dirty="0"/>
              <a:t>24</a:t>
            </a:r>
            <a:r>
              <a:rPr lang="en-GB" sz="1800" baseline="30000" dirty="0"/>
              <a:t>th</a:t>
            </a:r>
            <a:r>
              <a:rPr lang="en-GB" sz="1800" dirty="0"/>
              <a:t> to 25</a:t>
            </a:r>
            <a:r>
              <a:rPr lang="en-GB" sz="1800" baseline="30000" dirty="0"/>
              <a:t>th</a:t>
            </a:r>
            <a:r>
              <a:rPr lang="en-GB" sz="1800" dirty="0"/>
              <a:t> of May 2023</a:t>
            </a:r>
          </a:p>
        </p:txBody>
      </p:sp>
      <p:sp>
        <p:nvSpPr>
          <p:cNvPr id="10" name="Max at start of stable beams: 409 MJ…">
            <a:extLst>
              <a:ext uri="{FF2B5EF4-FFF2-40B4-BE49-F238E27FC236}">
                <a16:creationId xmlns:a16="http://schemas.microsoft.com/office/drawing/2014/main" id="{E8EAEA3D-C1A8-33A2-82A4-A972A0B5E295}"/>
              </a:ext>
            </a:extLst>
          </p:cNvPr>
          <p:cNvSpPr txBox="1"/>
          <p:nvPr/>
        </p:nvSpPr>
        <p:spPr>
          <a:xfrm>
            <a:off x="7799682" y="1432874"/>
            <a:ext cx="4152311" cy="995465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/>
            <a:r>
              <a:rPr sz="2000" dirty="0"/>
              <a:t>Max </a:t>
            </a:r>
            <a:r>
              <a:rPr lang="en-US" sz="2000" dirty="0"/>
              <a:t>energy per beam </a:t>
            </a:r>
            <a:r>
              <a:rPr sz="2000" dirty="0"/>
              <a:t>at start of stable beams: </a:t>
            </a:r>
            <a:r>
              <a:rPr sz="2000" b="1" dirty="0">
                <a:solidFill>
                  <a:srgbClr val="0433FF"/>
                </a:solidFill>
              </a:rPr>
              <a:t>409 MJ</a:t>
            </a:r>
          </a:p>
          <a:p>
            <a:pPr algn="ctr"/>
            <a:r>
              <a:rPr sz="2000" dirty="0"/>
              <a:t>1.59 x 10</a:t>
            </a:r>
            <a:r>
              <a:rPr sz="2000" baseline="31999" dirty="0"/>
              <a:t>11</a:t>
            </a:r>
            <a:r>
              <a:rPr sz="2000" dirty="0"/>
              <a:t> p/b</a:t>
            </a:r>
            <a:r>
              <a:rPr lang="en-GB" sz="2000" dirty="0"/>
              <a:t> </a:t>
            </a:r>
            <a:r>
              <a:rPr sz="2000" dirty="0"/>
              <a:t>(Injected: 1.61)</a:t>
            </a:r>
          </a:p>
        </p:txBody>
      </p:sp>
    </p:spTree>
    <p:extLst>
      <p:ext uri="{BB962C8B-B14F-4D97-AF65-F5344CB8AC3E}">
        <p14:creationId xmlns:p14="http://schemas.microsoft.com/office/powerpoint/2010/main" val="3591783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19CD3A-BBD1-2603-84C1-71217DAD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1489"/>
            <a:ext cx="11376025" cy="531663"/>
          </a:xfrm>
        </p:spPr>
        <p:txBody>
          <a:bodyPr/>
          <a:lstStyle/>
          <a:p>
            <a:r>
              <a:rPr lang="en-GB" sz="3600" dirty="0"/>
              <a:t>Vacuum Module R1 – May – 5 days lost</a:t>
            </a:r>
            <a:endParaRPr lang="en-GB" dirty="0"/>
          </a:p>
        </p:txBody>
      </p:sp>
      <p:pic>
        <p:nvPicPr>
          <p:cNvPr id="8" name="Picture 7" descr="A picture containing text, book, notebook&#10;&#10;Description automatically generated">
            <a:extLst>
              <a:ext uri="{FF2B5EF4-FFF2-40B4-BE49-F238E27FC236}">
                <a16:creationId xmlns:a16="http://schemas.microsoft.com/office/drawing/2014/main" id="{350A473A-5556-ABF3-4F40-D399C63849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460" y="1126062"/>
            <a:ext cx="3260706" cy="42768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DC7D5D-487B-C2AF-0D36-06C009D03D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16" b="1474"/>
          <a:stretch/>
        </p:blipFill>
        <p:spPr>
          <a:xfrm>
            <a:off x="236617" y="1040338"/>
            <a:ext cx="3588824" cy="4448264"/>
          </a:xfrm>
          <a:prstGeom prst="rect">
            <a:avLst/>
          </a:prstGeom>
        </p:spPr>
      </p:pic>
      <p:pic>
        <p:nvPicPr>
          <p:cNvPr id="11" name="Picture 10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91A4A611-55D8-E4DF-F87B-65D62E916A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0364" y="1244192"/>
            <a:ext cx="2056244" cy="15421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154EBB-D4CE-3EB4-C0D4-833546708730}"/>
              </a:ext>
            </a:extLst>
          </p:cNvPr>
          <p:cNvSpPr txBox="1"/>
          <p:nvPr/>
        </p:nvSpPr>
        <p:spPr>
          <a:xfrm>
            <a:off x="9684361" y="2953472"/>
            <a:ext cx="2507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Clear sign of the spring heating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ECBBBB-A932-6B62-12C0-2EC74D34441E}"/>
              </a:ext>
            </a:extLst>
          </p:cNvPr>
          <p:cNvSpPr txBox="1"/>
          <p:nvPr/>
        </p:nvSpPr>
        <p:spPr>
          <a:xfrm>
            <a:off x="-128187" y="5613808"/>
            <a:ext cx="43184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How it should look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9B58F5-2200-8B49-4809-43B72DAE3C46}"/>
              </a:ext>
            </a:extLst>
          </p:cNvPr>
          <p:cNvSpPr txBox="1"/>
          <p:nvPr/>
        </p:nvSpPr>
        <p:spPr>
          <a:xfrm>
            <a:off x="4374833" y="5613808"/>
            <a:ext cx="26570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Spring disengaged with RF fingers not touching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3507F09-D15F-F717-457B-4246C1E718E6}"/>
              </a:ext>
            </a:extLst>
          </p:cNvPr>
          <p:cNvSpPr/>
          <p:nvPr/>
        </p:nvSpPr>
        <p:spPr>
          <a:xfrm>
            <a:off x="5703340" y="4433314"/>
            <a:ext cx="1061884" cy="61131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FE3988-A317-84F1-79AA-BB980E1379E6}"/>
              </a:ext>
            </a:extLst>
          </p:cNvPr>
          <p:cNvSpPr/>
          <p:nvPr/>
        </p:nvSpPr>
        <p:spPr>
          <a:xfrm>
            <a:off x="8099138" y="5613808"/>
            <a:ext cx="3845608" cy="10162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Possibly intensity driven hold at 1.6e11 ppb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31C9E1-39FA-609E-B907-D5FA584CE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3886" y="806842"/>
            <a:ext cx="2172275" cy="452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9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34CFBD-23CF-2F3A-2EC6-DD71C9D7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Verdana" panose="020B0604030504040204" pitchFamily="34" charset="0"/>
              </a:rPr>
              <a:t>Warm module exchange foreseen </a:t>
            </a:r>
            <a:br>
              <a:rPr lang="en-GB" dirty="0">
                <a:effectLst/>
                <a:latin typeface="Verdana" panose="020B0604030504040204" pitchFamily="34" charset="0"/>
              </a:rPr>
            </a:b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6CF58B-566B-AF3A-37CA-976B7938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D4C595-DBF9-410C-055B-B9A7BA10F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062" y="2074551"/>
            <a:ext cx="5200044" cy="36228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7B73E7-F64D-A0E3-E442-0F663D2FF1A0}"/>
              </a:ext>
            </a:extLst>
          </p:cNvPr>
          <p:cNvSpPr txBox="1"/>
          <p:nvPr/>
        </p:nvSpPr>
        <p:spPr>
          <a:xfrm>
            <a:off x="903890" y="1160596"/>
            <a:ext cx="985870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effectLst/>
                <a:latin typeface="Verdana" panose="020B0604030504040204" pitchFamily="34" charset="0"/>
              </a:rPr>
              <a:t>The new </a:t>
            </a:r>
            <a:r>
              <a:rPr lang="en-GB" dirty="0" err="1">
                <a:effectLst/>
                <a:latin typeface="Verdana" panose="020B0604030504040204" pitchFamily="34" charset="0"/>
              </a:rPr>
              <a:t>DRF</a:t>
            </a:r>
            <a:r>
              <a:rPr lang="en-GB" dirty="0">
                <a:effectLst/>
                <a:latin typeface="Verdana" panose="020B0604030504040204" pitchFamily="34" charset="0"/>
              </a:rPr>
              <a:t> warm module design does not contain any sliding RF fingers or a spring to guarantee electrical continuity.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F4ED3A-7773-4E6A-659B-F5D0165040A7}"/>
              </a:ext>
            </a:extLst>
          </p:cNvPr>
          <p:cNvSpPr txBox="1"/>
          <p:nvPr/>
        </p:nvSpPr>
        <p:spPr>
          <a:xfrm>
            <a:off x="1099375" y="5834680"/>
            <a:ext cx="1025809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effectLst/>
                <a:latin typeface="Verdana" panose="020B0604030504040204" pitchFamily="34" charset="0"/>
              </a:rPr>
              <a:t>65 warm modules of ID212.7 with two beams circulating inside are installed in the LHC.</a:t>
            </a:r>
            <a:br>
              <a:rPr lang="en-GB" dirty="0">
                <a:effectLst/>
                <a:latin typeface="Verdana" panose="020B0604030504040204" pitchFamily="34" charset="0"/>
              </a:rPr>
            </a:br>
            <a:r>
              <a:rPr lang="en-GB" dirty="0">
                <a:latin typeface="Verdana" panose="020B0604030504040204" pitchFamily="34" charset="0"/>
              </a:rPr>
              <a:t>Replacement </a:t>
            </a:r>
            <a:r>
              <a:rPr lang="en-GB" dirty="0">
                <a:effectLst/>
                <a:latin typeface="Verdana" panose="020B0604030504040204" pitchFamily="34" charset="0"/>
              </a:rPr>
              <a:t>program foreseen – 28 modules in YETS 23/24, the rest in YETS 24/25.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494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685BDD-9284-396F-9686-CC782DB80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190" y="4588214"/>
            <a:ext cx="2661382" cy="34281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In June 2023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9FEF7D-37C6-AE63-A0FD-CCA0A30C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61088"/>
            <a:ext cx="11376025" cy="531663"/>
          </a:xfrm>
        </p:spPr>
        <p:txBody>
          <a:bodyPr/>
          <a:lstStyle/>
          <a:p>
            <a:r>
              <a:rPr lang="en-US" dirty="0"/>
              <a:t>Overall LHC Performance…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A5D16-6B07-E0B9-B4C8-556A98577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DF2943-4253-B61E-3FBA-72BE520DD7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862"/>
          <a:stretch/>
        </p:blipFill>
        <p:spPr>
          <a:xfrm>
            <a:off x="5532248" y="689260"/>
            <a:ext cx="6458893" cy="36795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494B22-233D-471A-7491-4A00999830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00" t="24160" r="2575" b="3868"/>
          <a:stretch/>
        </p:blipFill>
        <p:spPr>
          <a:xfrm>
            <a:off x="776458" y="1208483"/>
            <a:ext cx="4387320" cy="2769577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F9C9911-833F-33D0-BF9D-E976BF488439}"/>
              </a:ext>
            </a:extLst>
          </p:cNvPr>
          <p:cNvSpPr txBox="1">
            <a:spLocks/>
          </p:cNvSpPr>
          <p:nvPr/>
        </p:nvSpPr>
        <p:spPr>
          <a:xfrm>
            <a:off x="267190" y="1026265"/>
            <a:ext cx="2661382" cy="5033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May 2023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B01646-5115-84B0-1653-4C95AF2FA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713" y="4759623"/>
            <a:ext cx="50419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4F6BFA-8AB8-00FA-6BDD-755C12C69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7550C3-61AB-D4C7-43A1-76CE274D4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97" y="906518"/>
            <a:ext cx="4645206" cy="53196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D3E43EF-6C82-0B25-B37E-CC8488CDA095}"/>
              </a:ext>
            </a:extLst>
          </p:cNvPr>
          <p:cNvSpPr txBox="1">
            <a:spLocks/>
          </p:cNvSpPr>
          <p:nvPr/>
        </p:nvSpPr>
        <p:spPr>
          <a:xfrm>
            <a:off x="184548" y="193265"/>
            <a:ext cx="4755314" cy="6475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>
                <a:solidFill>
                  <a:schemeClr val="tx1"/>
                </a:solidFill>
              </a:rPr>
              <a:t>… up to July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E34851-544D-146F-DDF6-4C7843AA8C4D}"/>
              </a:ext>
            </a:extLst>
          </p:cNvPr>
          <p:cNvSpPr txBox="1"/>
          <p:nvPr/>
        </p:nvSpPr>
        <p:spPr>
          <a:xfrm>
            <a:off x="9455503" y="5516748"/>
            <a:ext cx="233329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/>
              <a:t>However…</a:t>
            </a:r>
          </a:p>
        </p:txBody>
      </p:sp>
    </p:spTree>
    <p:extLst>
      <p:ext uri="{BB962C8B-B14F-4D97-AF65-F5344CB8AC3E}">
        <p14:creationId xmlns:p14="http://schemas.microsoft.com/office/powerpoint/2010/main" val="381381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287AB-734C-CEF3-937A-00C152B6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July 2023 01:00:17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32E698-4C72-5DB9-10C9-547CC96C6A1E}"/>
              </a:ext>
            </a:extLst>
          </p:cNvPr>
          <p:cNvSpPr txBox="1"/>
          <p:nvPr/>
        </p:nvSpPr>
        <p:spPr>
          <a:xfrm>
            <a:off x="5495169" y="1264986"/>
            <a:ext cx="632723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Beams dumped at 01:00:17 by </a:t>
            </a:r>
            <a:r>
              <a:rPr lang="en-US" sz="2400" b="1" dirty="0">
                <a:latin typeface="+mn-lt"/>
              </a:rPr>
              <a:t>RF fault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370 </a:t>
            </a:r>
            <a:r>
              <a:rPr lang="en-US" sz="2400" dirty="0" err="1">
                <a:latin typeface="+mn-lt"/>
              </a:rPr>
              <a:t>ms</a:t>
            </a:r>
            <a:r>
              <a:rPr lang="en-US" sz="2400" dirty="0">
                <a:latin typeface="+mn-lt"/>
              </a:rPr>
              <a:t> later </a:t>
            </a:r>
            <a:r>
              <a:rPr lang="en-US" sz="2400" b="1" dirty="0">
                <a:latin typeface="+mn-lt"/>
              </a:rPr>
              <a:t>several magnets quenched</a:t>
            </a:r>
            <a:r>
              <a:rPr lang="en-US" sz="2400" dirty="0">
                <a:latin typeface="+mn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RQ7/9/10.R4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RQ10.R8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  <a:latin typeface="+mn-lt"/>
              </a:rPr>
              <a:t>RQX.L8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The heat wave generated by RQX.L8 quench tripped the </a:t>
            </a:r>
            <a:r>
              <a:rPr lang="en-US" sz="2400" b="1" dirty="0">
                <a:latin typeface="+mn-lt"/>
              </a:rPr>
              <a:t>IP8 cold compressor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46BC57E-5FA2-4B1E-0A08-19E60507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42A962-E49C-725C-BC89-0D446E7EB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544" y="1264986"/>
            <a:ext cx="4088523" cy="54513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B4ABC9-B1B9-B7B3-C022-13946C7E4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6550" y="5585131"/>
            <a:ext cx="3360245" cy="74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14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59022</TotalTime>
  <Words>1482</Words>
  <Application>Microsoft Macintosh PowerPoint</Application>
  <PresentationFormat>Widescreen</PresentationFormat>
  <Paragraphs>238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Chalkduster</vt:lpstr>
      <vt:lpstr>Helvetica</vt:lpstr>
      <vt:lpstr>Verdana</vt:lpstr>
      <vt:lpstr>Wingdings</vt:lpstr>
      <vt:lpstr>Office Theme</vt:lpstr>
      <vt:lpstr>Content Slides - Deep Blue</vt:lpstr>
      <vt:lpstr>PowerPoint Presentation</vt:lpstr>
      <vt:lpstr>Achieved SPS LIU intensity target</vt:lpstr>
      <vt:lpstr>LIU beams - Summary &amp; outlook</vt:lpstr>
      <vt:lpstr>Some excellent physics performance </vt:lpstr>
      <vt:lpstr>Vacuum Module R1 – May – 5 days lost</vt:lpstr>
      <vt:lpstr>Warm module exchange foreseen  </vt:lpstr>
      <vt:lpstr>Overall LHC Performance…</vt:lpstr>
      <vt:lpstr>PowerPoint Presentation</vt:lpstr>
      <vt:lpstr>17th July 2023 01:00:17</vt:lpstr>
      <vt:lpstr>Electrical glitch and consequence</vt:lpstr>
      <vt:lpstr>Leak location </vt:lpstr>
      <vt:lpstr>24th July, start of countdown</vt:lpstr>
      <vt:lpstr>Bellow removal</vt:lpstr>
      <vt:lpstr>Spare bellows welding</vt:lpstr>
      <vt:lpstr>End of countdown</vt:lpstr>
      <vt:lpstr>Proton luminosity 2023</vt:lpstr>
      <vt:lpstr>PowerPoint Presentation</vt:lpstr>
      <vt:lpstr>Change of plan</vt:lpstr>
      <vt:lpstr>TDIS – Injection Projection Devices</vt:lpstr>
      <vt:lpstr>TDIS-IP8</vt:lpstr>
      <vt:lpstr>TDIS-IP8</vt:lpstr>
      <vt:lpstr>Another schedule update…</vt:lpstr>
      <vt:lpstr>Run 3 Schedule</vt:lpstr>
      <vt:lpstr>PowerPoint Presentation</vt:lpstr>
      <vt:lpstr>Triplet Polarity Inversion (latest)</vt:lpstr>
      <vt:lpstr>Electron Cloud Heat Load </vt:lpstr>
      <vt:lpstr>Beam screen heat load – longer term</vt:lpstr>
      <vt:lpstr>Beam-Screen Treatment Project phases</vt:lpstr>
      <vt:lpstr>Phase 1 - Activities</vt:lpstr>
      <vt:lpstr>Summary remarks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complex</dc:title>
  <dc:subject/>
  <dc:creator>Mike Lamont</dc:creator>
  <cp:keywords/>
  <dc:description/>
  <cp:lastModifiedBy>Mike Lamont</cp:lastModifiedBy>
  <cp:revision>1080</cp:revision>
  <dcterms:created xsi:type="dcterms:W3CDTF">2021-03-16T12:17:23Z</dcterms:created>
  <dcterms:modified xsi:type="dcterms:W3CDTF">2023-09-25T13:39:05Z</dcterms:modified>
  <cp:category/>
</cp:coreProperties>
</file>