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63" r:id="rId5"/>
    <p:sldId id="1553" r:id="rId6"/>
    <p:sldId id="1521" r:id="rId7"/>
    <p:sldId id="1518" r:id="rId8"/>
    <p:sldId id="1690" r:id="rId9"/>
    <p:sldId id="281" r:id="rId10"/>
    <p:sldId id="363" r:id="rId11"/>
    <p:sldId id="2011" r:id="rId12"/>
    <p:sldId id="1948" r:id="rId13"/>
    <p:sldId id="2012" r:id="rId14"/>
    <p:sldId id="2013" r:id="rId15"/>
    <p:sldId id="2014" r:id="rId16"/>
    <p:sldId id="2015" r:id="rId17"/>
    <p:sldId id="266" r:id="rId18"/>
    <p:sldId id="2017" r:id="rId19"/>
    <p:sldId id="1704" r:id="rId20"/>
    <p:sldId id="2018" r:id="rId21"/>
    <p:sldId id="2016" r:id="rId22"/>
    <p:sldId id="538" r:id="rId23"/>
    <p:sldId id="536" r:id="rId24"/>
    <p:sldId id="501" r:id="rId25"/>
    <p:sldId id="1700" r:id="rId26"/>
    <p:sldId id="1695" r:id="rId27"/>
    <p:sldId id="1947" r:id="rId28"/>
    <p:sldId id="1699" r:id="rId29"/>
    <p:sldId id="1702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H Carcagno" initials="RHC" lastIdx="14" clrIdx="0">
    <p:extLst>
      <p:ext uri="{19B8F6BF-5375-455C-9EA6-DF929625EA0E}">
        <p15:presenceInfo xmlns:p15="http://schemas.microsoft.com/office/powerpoint/2012/main" userId="S::ruben@services.fnal.gov::17a3d739-0f64-4485-a2dd-47c820303c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E699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969" autoAdjust="0"/>
    <p:restoredTop sz="95788" autoAdjust="0"/>
  </p:normalViewPr>
  <p:slideViewPr>
    <p:cSldViewPr snapToObjects="1" showGuides="1">
      <p:cViewPr varScale="1">
        <p:scale>
          <a:sx n="117" d="100"/>
          <a:sy n="117" d="100"/>
        </p:scale>
        <p:origin x="832" y="176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30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419EE1E-DAB1-FD4C-A879-60D7238B5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731711-F295-5949-8C99-D34265DF6A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9889A06-8574-E345-B4F0-A00FD1FB7A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A768719-0B79-704E-A184-7FDFDD5B91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F5103F-C1F2-A04F-8258-664184514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557C3DE-FB9C-EC48-98E9-E1E4A5D39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/>
              <a:t>HL-LHC AUP CD-3c Director’s Review - Jul 28-30,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 without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15232"/>
            <a:ext cx="4040188" cy="479345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15232"/>
            <a:ext cx="4041775" cy="479345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Sep 6,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9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IPR DOE/SC Review– Jan 14-16,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emf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Giorgio Apollinari – FNAL</a:t>
            </a:r>
          </a:p>
          <a:p>
            <a:r>
              <a:rPr lang="en-GB" sz="1400" i="1" dirty="0"/>
              <a:t>HL-LHC AUP Project Manager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8BA455CD-E762-FE48-BC33-8D9881C60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8915" y="2634656"/>
            <a:ext cx="5317301" cy="1658439"/>
          </a:xfrm>
        </p:spPr>
        <p:txBody>
          <a:bodyPr/>
          <a:lstStyle/>
          <a:p>
            <a:r>
              <a:rPr lang="en-GB" sz="3600" dirty="0"/>
              <a:t>Status of US AUP Contribution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C48FD70B-7EEB-9149-9E5F-87A8504B95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19672" y="5694388"/>
            <a:ext cx="3600400" cy="853938"/>
          </a:xfrm>
        </p:spPr>
        <p:txBody>
          <a:bodyPr>
            <a:normAutofit/>
          </a:bodyPr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 </a:t>
            </a:r>
          </a:p>
          <a:p>
            <a:r>
              <a:rPr lang="en-US" dirty="0"/>
              <a:t>Vancouver, Canada - September 2023</a:t>
            </a:r>
            <a:endParaRPr lang="en-GB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2F6759B8-3C77-F4D7-F3A8-7D83BB2C31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4273" y="2312875"/>
            <a:ext cx="2736304" cy="39604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B05DB-AD52-3BAC-72CB-F3E31194E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97DE79-D2AC-3502-0086-E1612F10C6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  <p:pic>
        <p:nvPicPr>
          <p:cNvPr id="2" name="Picture 1" descr="A picture containing building, factory, blue&#10;&#10;Description automatically generated">
            <a:extLst>
              <a:ext uri="{FF2B5EF4-FFF2-40B4-BE49-F238E27FC236}">
                <a16:creationId xmlns:a16="http://schemas.microsoft.com/office/drawing/2014/main" id="{04A351C3-3D39-D6B8-5E3A-FC2F0D4A9F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0376" y="1238999"/>
            <a:ext cx="3816424" cy="23087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730845-B1F8-5F0C-2451-13F4FF9B6A09}"/>
              </a:ext>
            </a:extLst>
          </p:cNvPr>
          <p:cNvSpPr txBox="1"/>
          <p:nvPr/>
        </p:nvSpPr>
        <p:spPr>
          <a:xfrm>
            <a:off x="5242778" y="3199887"/>
            <a:ext cx="336823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Insertion in Cryostat (shown at Uppsala)</a:t>
            </a:r>
          </a:p>
        </p:txBody>
      </p:sp>
      <p:pic>
        <p:nvPicPr>
          <p:cNvPr id="9" name="Picture 8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E1484221-7C95-81F7-B1BB-6344DC20DF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330" y="3780139"/>
            <a:ext cx="3816424" cy="2313157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65A9C74B-D1A7-F135-6796-E3728F8C6E4F}"/>
              </a:ext>
            </a:extLst>
          </p:cNvPr>
          <p:cNvSpPr txBox="1"/>
          <p:nvPr/>
        </p:nvSpPr>
        <p:spPr>
          <a:xfrm>
            <a:off x="4942382" y="5731123"/>
            <a:ext cx="35060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400" dirty="0"/>
              <a:t>Test Completion/Warm-up Start (Aug. ‘23) </a:t>
            </a:r>
          </a:p>
        </p:txBody>
      </p:sp>
      <p:pic>
        <p:nvPicPr>
          <p:cNvPr id="12" name="Picture 11" descr="A collage of several images of a factory&#10;&#10;Description automatically generated">
            <a:extLst>
              <a:ext uri="{FF2B5EF4-FFF2-40B4-BE49-F238E27FC236}">
                <a16:creationId xmlns:a16="http://schemas.microsoft.com/office/drawing/2014/main" id="{5BD996D6-C756-D7E1-24D3-12080E8298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919" t="18801" r="52276" b="47105"/>
          <a:stretch/>
        </p:blipFill>
        <p:spPr>
          <a:xfrm>
            <a:off x="1238134" y="1264463"/>
            <a:ext cx="3446041" cy="230875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15062A-6241-C288-E01C-FFDE7506B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LQXFA/B-01 Progress &amp; Achievements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7615527-6D62-1AAC-9D8F-0FE89398C0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8135" y="3780139"/>
            <a:ext cx="3421522" cy="229972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D7AEFB-9B19-6AF0-985A-5064EF93ECAC}"/>
              </a:ext>
            </a:extLst>
          </p:cNvPr>
          <p:cNvSpPr txBox="1"/>
          <p:nvPr/>
        </p:nvSpPr>
        <p:spPr>
          <a:xfrm>
            <a:off x="1413139" y="5731123"/>
            <a:ext cx="321883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Installation in FNAL TS4 (Jan-Feb ‘23)</a:t>
            </a:r>
          </a:p>
        </p:txBody>
      </p:sp>
    </p:spTree>
    <p:extLst>
      <p:ext uri="{BB962C8B-B14F-4D97-AF65-F5344CB8AC3E}">
        <p14:creationId xmlns:p14="http://schemas.microsoft.com/office/powerpoint/2010/main" val="3485497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1B5E3-9AA5-1851-475B-63077DD95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704" y="1186333"/>
            <a:ext cx="4619336" cy="4906963"/>
          </a:xfrm>
        </p:spPr>
        <p:txBody>
          <a:bodyPr>
            <a:normAutofit fontScale="92500"/>
          </a:bodyPr>
          <a:lstStyle/>
          <a:p>
            <a:r>
              <a:rPr lang="en-US" dirty="0"/>
              <a:t>Validated Cold Mass design</a:t>
            </a:r>
          </a:p>
          <a:p>
            <a:pPr lvl="1"/>
            <a:r>
              <a:rPr lang="en-US" dirty="0"/>
              <a:t>Magnet alignment, quench performance, pressure test, etc.</a:t>
            </a:r>
          </a:p>
          <a:p>
            <a:r>
              <a:rPr lang="en-US" dirty="0"/>
              <a:t>Validated Cryostat Design and FSI (CERN)</a:t>
            </a:r>
          </a:p>
          <a:p>
            <a:pPr lvl="1"/>
            <a:r>
              <a:rPr lang="en-US" dirty="0"/>
              <a:t>1.9K, 80K, heat loss, etc.</a:t>
            </a:r>
          </a:p>
          <a:p>
            <a:r>
              <a:rPr lang="en-US" dirty="0"/>
              <a:t>Re-validated Magnet performance</a:t>
            </a:r>
          </a:p>
          <a:p>
            <a:pPr lvl="1"/>
            <a:r>
              <a:rPr lang="en-US" dirty="0"/>
              <a:t>Nominal and Acceptance, 1.9K and 4.2K, 5h test, ramp rates, field measurements, etc.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F62A1-1155-85C6-0EDC-D84141C49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AC6CF7E2-6ABD-CBBD-3070-78B60DAE02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197065"/>
            <a:ext cx="3970744" cy="22425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A48E90B-1648-8CFC-9971-3A6DDD1C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LQXFA/B-01 Progress &amp; Achievements (cont.)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B9E6FC-E9B5-83C3-163B-DD5727339CF1}"/>
              </a:ext>
            </a:extLst>
          </p:cNvPr>
          <p:cNvSpPr txBox="1"/>
          <p:nvPr/>
        </p:nvSpPr>
        <p:spPr>
          <a:xfrm>
            <a:off x="6791223" y="3299588"/>
            <a:ext cx="212058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/>
              <a:t>from V. Rude, 5/10/2023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7D362-0864-797B-562B-31E25E2E79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0352" y="851920"/>
            <a:ext cx="1248569" cy="849074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946E21F-BD0E-4593-4685-FB04AC158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DEB62B77-3C9F-D9A2-0E66-5198CC69B3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698084"/>
            <a:ext cx="3970744" cy="20589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4C551E-3601-D055-354C-D0BE09D3BA52}"/>
              </a:ext>
            </a:extLst>
          </p:cNvPr>
          <p:cNvSpPr txBox="1"/>
          <p:nvPr/>
        </p:nvSpPr>
        <p:spPr>
          <a:xfrm>
            <a:off x="6372200" y="5661248"/>
            <a:ext cx="251222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/>
              <a:t>from G. </a:t>
            </a:r>
            <a:r>
              <a:rPr lang="en-US" sz="1400" i="1" dirty="0" err="1"/>
              <a:t>Chlachidze</a:t>
            </a:r>
            <a:r>
              <a:rPr lang="en-US" sz="1400" i="1" dirty="0"/>
              <a:t>, 9/8/2023</a:t>
            </a:r>
          </a:p>
        </p:txBody>
      </p:sp>
    </p:spTree>
    <p:extLst>
      <p:ext uri="{BB962C8B-B14F-4D97-AF65-F5344CB8AC3E}">
        <p14:creationId xmlns:p14="http://schemas.microsoft.com/office/powerpoint/2010/main" val="1421532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D2190-11C5-14E6-9C5E-52EBC6EEE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LQXFA/B-01 Horizontal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1D561-B005-4BB5-E154-83A50C9A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9E92A4E3-1505-7C7E-4462-4E73D266CE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00" y="1196752"/>
            <a:ext cx="8610100" cy="44644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F7CBB7-8E83-286F-9EF7-B10C38706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388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34A68-8870-608B-7BEF-E556A049C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LQXFA/B-01 Path to Acceptance by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03A4B-113F-DA86-FEB5-E7FB64509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964" y="692696"/>
            <a:ext cx="8232508" cy="57606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2 major type of NCRs in LQXFA01</a:t>
            </a:r>
          </a:p>
          <a:p>
            <a:pPr lvl="1"/>
            <a:r>
              <a:rPr lang="en-US" dirty="0"/>
              <a:t>Welded by ASME Code in Jan. 2022</a:t>
            </a:r>
          </a:p>
          <a:p>
            <a:pPr lvl="2"/>
            <a:r>
              <a:rPr lang="en-US" dirty="0"/>
              <a:t>No </a:t>
            </a:r>
            <a:r>
              <a:rPr lang="en-US" u="sng" dirty="0"/>
              <a:t>formal</a:t>
            </a:r>
            <a:r>
              <a:rPr lang="en-US" dirty="0"/>
              <a:t> and timely (i.e. before weld execution) approval by CERN for WPS/PQR according to “Safety Agreement”</a:t>
            </a:r>
          </a:p>
          <a:p>
            <a:pPr lvl="2"/>
            <a:r>
              <a:rPr lang="en-US" dirty="0"/>
              <a:t>For LQXFA/B-01 used the same welding rod, WPS/PQR and volumetric inspection eventually approved by CERN in April 2023.</a:t>
            </a:r>
          </a:p>
          <a:p>
            <a:pPr lvl="1"/>
            <a:r>
              <a:rPr lang="en-US" dirty="0"/>
              <a:t>2 missing QH in one of the magnets (2 out of 16)</a:t>
            </a:r>
          </a:p>
          <a:p>
            <a:pPr lvl="2"/>
            <a:r>
              <a:rPr lang="en-US" dirty="0"/>
              <a:t>Lack of redundancy in QP if installed in the tunnel</a:t>
            </a:r>
          </a:p>
          <a:p>
            <a:r>
              <a:rPr lang="en-US" dirty="0"/>
              <a:t>Mutual suggestion for  Acceptance of  LQXFA/B-01 + </a:t>
            </a:r>
            <a:r>
              <a:rPr lang="en-US" i="1" dirty="0"/>
              <a:t>1 additional vertically tested MQXFA Magnet (+ misc.)</a:t>
            </a:r>
            <a:r>
              <a:rPr lang="en-US" dirty="0"/>
              <a:t> for potential swap of magnet at CERN at a later date if necessary.</a:t>
            </a:r>
          </a:p>
          <a:p>
            <a:pPr lvl="1"/>
            <a:r>
              <a:rPr lang="en-US" dirty="0"/>
              <a:t>Important for US to be a reliable partner to support the CERN String Test schedule. In addition, timely experience on Integration and Shipments to CERN is critical. </a:t>
            </a:r>
          </a:p>
          <a:p>
            <a:pPr lvl="1"/>
            <a:r>
              <a:rPr lang="en-US" dirty="0"/>
              <a:t>Letter from AUP PO to </a:t>
            </a:r>
            <a:r>
              <a:rPr lang="en-US" dirty="0" err="1"/>
              <a:t>HiLumi</a:t>
            </a:r>
            <a:r>
              <a:rPr lang="en-US" dirty="0"/>
              <a:t> Leader with response starting the clock.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4E178-1FDD-43AE-11BD-DB3EF458E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772E7E-7BF3-C831-9DD6-9D1BE2A7B1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593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5A805-ADD4-4F3F-A919-A91F0955C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6712"/>
            <a:ext cx="7920000" cy="720000"/>
          </a:xfrm>
        </p:spPr>
        <p:txBody>
          <a:bodyPr/>
          <a:lstStyle/>
          <a:p>
            <a:r>
              <a:rPr lang="en-US" dirty="0"/>
              <a:t>Q1/Q3 Transportation Readiness Review</a:t>
            </a:r>
            <a:br>
              <a:rPr lang="en-US" dirty="0"/>
            </a:br>
            <a:r>
              <a:rPr lang="en-US" dirty="0"/>
              <a:t>LQXFA/B-01 Delivery to CERN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A8B683-ABEE-46A7-94EA-AB76F55731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9440" y="1227832"/>
            <a:ext cx="4040188" cy="479345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Review of testing results from local road testing and full-scale dummy load test shipment to CERN</a:t>
            </a:r>
          </a:p>
          <a:p>
            <a:pPr lvl="1"/>
            <a:r>
              <a:rPr lang="en-US" dirty="0"/>
              <a:t>Included discussion of previously-reviewed shipping matters for a thorough examination of the transportation process. </a:t>
            </a:r>
          </a:p>
          <a:p>
            <a:r>
              <a:rPr lang="en-US" dirty="0"/>
              <a:t>Results show the transportation frame performed nominally, attenuating expected shipping loads to acceptable levels.</a:t>
            </a:r>
          </a:p>
          <a:p>
            <a:r>
              <a:rPr lang="en-US" dirty="0"/>
              <a:t>With one minor process recommendation, the committee endorsed proceeding with the first Q1/Q3 shipment.</a:t>
            </a:r>
          </a:p>
          <a:p>
            <a:r>
              <a:rPr lang="en-US" dirty="0"/>
              <a:t>Ship for LQXFA/B-01 reserved for Nov. 5</a:t>
            </a:r>
            <a:r>
              <a:rPr lang="en-US" baseline="30000" dirty="0"/>
              <a:t>th</a:t>
            </a:r>
            <a:r>
              <a:rPr lang="en-US" dirty="0"/>
              <a:t> 2023 anticipating LQXFA/B-01 convergence on acceptance path by late September</a:t>
            </a:r>
          </a:p>
          <a:p>
            <a:endParaRPr lang="en-US" dirty="0"/>
          </a:p>
        </p:txBody>
      </p:sp>
      <p:pic>
        <p:nvPicPr>
          <p:cNvPr id="3" name="Content Placeholder 8" descr="A red truck on the road&#10;&#10;Description automatically generated with low confidence">
            <a:extLst>
              <a:ext uri="{FF2B5EF4-FFF2-40B4-BE49-F238E27FC236}">
                <a16:creationId xmlns:a16="http://schemas.microsoft.com/office/drawing/2014/main" id="{5357060D-F831-4581-A0E9-39DE6D1746C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73644"/>
            <a:ext cx="4042172" cy="250109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269CC-D406-4112-A6C9-6EAEAE30F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A48D89-1A9A-B378-188E-E3D7E6896051}"/>
              </a:ext>
            </a:extLst>
          </p:cNvPr>
          <p:cNvSpPr txBox="1"/>
          <p:nvPr/>
        </p:nvSpPr>
        <p:spPr>
          <a:xfrm>
            <a:off x="5010212" y="3004928"/>
            <a:ext cx="3165748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Dummy Load Test Shipment Leaving FNAL – 11 November 2022</a:t>
            </a:r>
          </a:p>
        </p:txBody>
      </p:sp>
      <p:pic>
        <p:nvPicPr>
          <p:cNvPr id="9" name="Content Placeholder 10" descr="A picture containing indoor, red, curtain, step&#10;&#10;Description automatically generated">
            <a:extLst>
              <a:ext uri="{FF2B5EF4-FFF2-40B4-BE49-F238E27FC236}">
                <a16:creationId xmlns:a16="http://schemas.microsoft.com/office/drawing/2014/main" id="{783650AB-876D-71B2-60E9-81DE22ABF9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48380"/>
            <a:ext cx="4114800" cy="30860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CB6935-5A30-26E6-A7F8-42EBD44CA237}"/>
              </a:ext>
            </a:extLst>
          </p:cNvPr>
          <p:cNvSpPr txBox="1"/>
          <p:nvPr/>
        </p:nvSpPr>
        <p:spPr>
          <a:xfrm>
            <a:off x="5124564" y="6181854"/>
            <a:ext cx="3237756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Dummy Load Test Shipment at CERN – 14 December 2022</a:t>
            </a:r>
          </a:p>
        </p:txBody>
      </p:sp>
    </p:spTree>
    <p:extLst>
      <p:ext uri="{BB962C8B-B14F-4D97-AF65-F5344CB8AC3E}">
        <p14:creationId xmlns:p14="http://schemas.microsoft.com/office/powerpoint/2010/main" val="297128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74D0C-3FE6-23A4-3888-187D2FEA2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CM02 and CM03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85066-F342-1E57-D1D6-2AAA9ADC7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8" name="Picture 7" descr="A person working on a large pipe&#10;&#10;Description automatically generated">
            <a:extLst>
              <a:ext uri="{FF2B5EF4-FFF2-40B4-BE49-F238E27FC236}">
                <a16:creationId xmlns:a16="http://schemas.microsoft.com/office/drawing/2014/main" id="{088B31E3-E194-4180-084D-13C6ED5E53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35" y="758344"/>
            <a:ext cx="3594214" cy="2695661"/>
          </a:xfrm>
          <a:prstGeom prst="rect">
            <a:avLst/>
          </a:prstGeom>
        </p:spPr>
      </p:pic>
      <p:pic>
        <p:nvPicPr>
          <p:cNvPr id="10" name="Picture 9" descr="A large metal cylinder with pipes and wires&#10;&#10;Description automatically generated with medium confidence">
            <a:extLst>
              <a:ext uri="{FF2B5EF4-FFF2-40B4-BE49-F238E27FC236}">
                <a16:creationId xmlns:a16="http://schemas.microsoft.com/office/drawing/2014/main" id="{91FB0C14-B5DE-ABAA-F30F-7B6D734912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58343"/>
            <a:ext cx="3594216" cy="2695662"/>
          </a:xfrm>
          <a:prstGeom prst="rect">
            <a:avLst/>
          </a:prstGeom>
        </p:spPr>
      </p:pic>
      <p:pic>
        <p:nvPicPr>
          <p:cNvPr id="12" name="Picture 11" descr="A large tube on a blue stand in a factory&#10;&#10;Description automatically generated">
            <a:extLst>
              <a:ext uri="{FF2B5EF4-FFF2-40B4-BE49-F238E27FC236}">
                <a16:creationId xmlns:a16="http://schemas.microsoft.com/office/drawing/2014/main" id="{10148EAC-252F-C4DC-3E3D-76ABF45F32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035" y="3501008"/>
            <a:ext cx="3594214" cy="2695661"/>
          </a:xfrm>
          <a:prstGeom prst="rect">
            <a:avLst/>
          </a:prstGeom>
        </p:spPr>
      </p:pic>
      <p:pic>
        <p:nvPicPr>
          <p:cNvPr id="14" name="Picture 13" descr="A large cylindrical object with blue writing on it&#10;&#10;Description automatically generated">
            <a:extLst>
              <a:ext uri="{FF2B5EF4-FFF2-40B4-BE49-F238E27FC236}">
                <a16:creationId xmlns:a16="http://schemas.microsoft.com/office/drawing/2014/main" id="{E2C45DD5-F0C6-D771-0716-933145A697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1008"/>
            <a:ext cx="3594214" cy="26956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1D56C2-D001-F941-9E87-DEA102B7EF4D}"/>
              </a:ext>
            </a:extLst>
          </p:cNvPr>
          <p:cNvSpPr txBox="1"/>
          <p:nvPr/>
        </p:nvSpPr>
        <p:spPr>
          <a:xfrm>
            <a:off x="685198" y="3121223"/>
            <a:ext cx="275530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CM02 ready for PAUT (Sep. ‘23)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240201-F118-8054-769F-8E632EE966EE}"/>
              </a:ext>
            </a:extLst>
          </p:cNvPr>
          <p:cNvSpPr txBox="1"/>
          <p:nvPr/>
        </p:nvSpPr>
        <p:spPr>
          <a:xfrm>
            <a:off x="4572000" y="3128553"/>
            <a:ext cx="231505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CM02 End Plate (Sep. ‘23)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440839-DAC7-3B0D-8A2E-1AA4027C4F11}"/>
              </a:ext>
            </a:extLst>
          </p:cNvPr>
          <p:cNvSpPr txBox="1"/>
          <p:nvPr/>
        </p:nvSpPr>
        <p:spPr>
          <a:xfrm>
            <a:off x="673071" y="5854063"/>
            <a:ext cx="3394873" cy="3112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CM03 ready for Long. Welds (Sep. ‘23)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FED7E4-6A31-04D2-FACC-F82745E25497}"/>
              </a:ext>
            </a:extLst>
          </p:cNvPr>
          <p:cNvSpPr txBox="1"/>
          <p:nvPr/>
        </p:nvSpPr>
        <p:spPr>
          <a:xfrm>
            <a:off x="4572000" y="5850850"/>
            <a:ext cx="245695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CM03 Tack Welds (Sep. ‘23)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4CF936E-F064-3264-357F-CA7868F2D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370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2BCA5-FD2F-8447-8D72-D2E04B3F9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Production Dashboard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FCED7F-EE23-4F40-A7F2-865B9E8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953F0C-96D2-6C40-879E-2D6903D08990}"/>
              </a:ext>
            </a:extLst>
          </p:cNvPr>
          <p:cNvSpPr txBox="1"/>
          <p:nvPr/>
        </p:nvSpPr>
        <p:spPr>
          <a:xfrm>
            <a:off x="7687922" y="43434"/>
            <a:ext cx="137249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/>
              <a:t>from R. </a:t>
            </a:r>
            <a:r>
              <a:rPr lang="en-US" sz="1100" dirty="0" err="1"/>
              <a:t>Carcagno</a:t>
            </a:r>
            <a:r>
              <a:rPr lang="en-US" sz="1100" dirty="0"/>
              <a:t>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63C14A-2A2C-874E-90B4-4ED4C469B781}"/>
              </a:ext>
            </a:extLst>
          </p:cNvPr>
          <p:cNvSpPr txBox="1"/>
          <p:nvPr/>
        </p:nvSpPr>
        <p:spPr>
          <a:xfrm>
            <a:off x="6532970" y="687786"/>
            <a:ext cx="2513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“Basic” deliverables</a:t>
            </a:r>
          </a:p>
          <a:p>
            <a:r>
              <a:rPr lang="en-US" sz="1600" dirty="0"/>
              <a:t>80 coils, 20 magnets, etc.</a:t>
            </a: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46098E18-2F8D-BD46-A522-D8C69512192B}"/>
              </a:ext>
            </a:extLst>
          </p:cNvPr>
          <p:cNvCxnSpPr>
            <a:stCxn id="13" idx="1"/>
          </p:cNvCxnSpPr>
          <p:nvPr/>
        </p:nvCxnSpPr>
        <p:spPr>
          <a:xfrm rot="10800000" flipV="1">
            <a:off x="6444208" y="980173"/>
            <a:ext cx="88762" cy="469497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25DDC-C276-E163-ED68-B2D0D938E3C9}"/>
              </a:ext>
            </a:extLst>
          </p:cNvPr>
          <p:cNvSpPr txBox="1">
            <a:spLocks/>
          </p:cNvSpPr>
          <p:nvPr/>
        </p:nvSpPr>
        <p:spPr>
          <a:xfrm>
            <a:off x="1115616" y="5525076"/>
            <a:ext cx="7381028" cy="8312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Technical Production Details in WPs presentations</a:t>
            </a:r>
          </a:p>
        </p:txBody>
      </p:sp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6ABD7741-FFDE-8C19-E7FC-23A8C9E26A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473566"/>
            <a:ext cx="8629556" cy="1019330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16F6DB5-41F9-1546-74F9-F0F393CD62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1" y="4031188"/>
            <a:ext cx="8892739" cy="1104827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B1D34CEA-C0A1-16FE-C039-B4B65B4D8B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6192" y="2642616"/>
            <a:ext cx="1463040" cy="1344168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C12789-4F2D-C069-2B80-1DD4EDCDE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429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C97331-BE84-E24C-95D7-1D4AFF3BA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E111FB-1D29-454D-9B5A-5B6776DA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400" y="975046"/>
            <a:ext cx="8341199" cy="53813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/>
            <a:r>
              <a:rPr lang="en-US" sz="2200" dirty="0"/>
              <a:t>Demonstrated RFD HOMs at JLAB</a:t>
            </a:r>
          </a:p>
          <a:p>
            <a:pPr algn="just"/>
            <a:r>
              <a:rPr lang="en-US" sz="2200" dirty="0"/>
              <a:t>Completed receipt of all Nb Raw Material at ZANON</a:t>
            </a:r>
          </a:p>
          <a:p>
            <a:pPr algn="just"/>
            <a:r>
              <a:rPr lang="en-US" sz="2200" dirty="0"/>
              <a:t>2 Pre-series at ZANON in final phases</a:t>
            </a:r>
          </a:p>
          <a:p>
            <a:pPr lvl="1" algn="just"/>
            <a:r>
              <a:rPr lang="en-US" sz="1800" dirty="0"/>
              <a:t>Unable to polish a small damage on beampipe flange. Will need complex re-machining process with estimated delay of 1-2 months.</a:t>
            </a:r>
          </a:p>
          <a:p>
            <a:pPr algn="just"/>
            <a:r>
              <a:rPr lang="en-US" sz="2200" dirty="0"/>
              <a:t>Documentation under control</a:t>
            </a:r>
          </a:p>
          <a:p>
            <a:pPr algn="just"/>
            <a:r>
              <a:rPr lang="en-US" sz="2200" dirty="0"/>
              <a:t>Placed order for 10 Series Cavities, production at peak with majority of components formed.</a:t>
            </a:r>
          </a:p>
          <a:p>
            <a:pPr algn="just"/>
            <a:r>
              <a:rPr lang="en-US" sz="2200" dirty="0"/>
              <a:t>1</a:t>
            </a:r>
            <a:r>
              <a:rPr lang="en-US" sz="2200" baseline="30000" dirty="0"/>
              <a:t>st</a:t>
            </a:r>
            <a:r>
              <a:rPr lang="en-US" sz="2200" dirty="0"/>
              <a:t> Prototype Cavities at ZANON for He Vessel installation</a:t>
            </a:r>
          </a:p>
          <a:p>
            <a:pPr lvl="1" algn="just"/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Prototype at FNAL (for validation of ZANON processing) might require additional HPR.</a:t>
            </a:r>
          </a:p>
          <a:p>
            <a:pPr algn="just"/>
            <a:r>
              <a:rPr lang="en-US" sz="2200" dirty="0"/>
              <a:t>Cracked ceramic window at CERN in leak test preparation</a:t>
            </a:r>
          </a:p>
          <a:p>
            <a:pPr algn="just"/>
            <a:r>
              <a:rPr lang="en-US" sz="2200" dirty="0"/>
              <a:t>Order for He Vessels expected to be placed by the end of September ‘23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B208495-3842-8C4A-9B81-E4BE8EBAB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1" y="44624"/>
            <a:ext cx="7920000" cy="720000"/>
          </a:xfrm>
        </p:spPr>
        <p:txBody>
          <a:bodyPr/>
          <a:lstStyle/>
          <a:p>
            <a:r>
              <a:rPr lang="en-US" sz="2800" dirty="0"/>
              <a:t>Progress since last CM</a:t>
            </a:r>
            <a:br>
              <a:rPr lang="en-US" sz="2800" dirty="0"/>
            </a:br>
            <a:r>
              <a:rPr lang="en-US" sz="2800" dirty="0"/>
              <a:t>on RFD Crab Cavities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8E679E-297D-1347-84BA-F10EC052AB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75" y="6212170"/>
            <a:ext cx="1907704" cy="645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C24CBC-6A50-8949-B595-F5AC6D45D7A0}"/>
              </a:ext>
            </a:extLst>
          </p:cNvPr>
          <p:cNvSpPr txBox="1"/>
          <p:nvPr/>
        </p:nvSpPr>
        <p:spPr>
          <a:xfrm>
            <a:off x="7452320" y="43434"/>
            <a:ext cx="159448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L. </a:t>
            </a:r>
            <a:r>
              <a:rPr lang="en-US" sz="1100" dirty="0" err="1"/>
              <a:t>Ristori</a:t>
            </a:r>
            <a:r>
              <a:rPr lang="en-US" sz="1100" dirty="0"/>
              <a:t> in  Plenary +</a:t>
            </a:r>
          </a:p>
          <a:p>
            <a:r>
              <a:rPr lang="en-US" sz="1100" dirty="0"/>
              <a:t>3 AUP Talks in WP4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60079E6-81E0-2605-543F-704E1D2E7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765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2D557-96FE-2310-B7B9-0C20889ED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NRFD002+HOMs 3</a:t>
            </a:r>
            <a:r>
              <a:rPr lang="en-US" baseline="30000" dirty="0"/>
              <a:t>rd</a:t>
            </a:r>
            <a:r>
              <a:rPr lang="en-US" dirty="0"/>
              <a:t> Test Summary</a:t>
            </a:r>
            <a:br>
              <a:rPr lang="en-US" dirty="0"/>
            </a:br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– 18</a:t>
            </a:r>
            <a:r>
              <a:rPr lang="en-US" baseline="30000" dirty="0"/>
              <a:t>th</a:t>
            </a:r>
            <a:r>
              <a:rPr lang="en-US" dirty="0"/>
              <a:t> Aug. ‘23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E5C262-6141-73FA-917E-C0C0E7FC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DDCD9-768C-C2C9-D637-F2D5E57694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HL-LHC AUP CD-3c Director’s Review - Jul 28-30, 2020</a:t>
            </a:r>
            <a:endParaRPr lang="en-GB" dirty="0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5E0FB336-C427-7198-BBBE-6D1F868E2D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124744"/>
            <a:ext cx="6141896" cy="3384376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CE407F0E-2F0B-F2AC-D2A9-751E48A934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789040"/>
            <a:ext cx="4882901" cy="29804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4728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2"/>
            <a:ext cx="7920000" cy="720000"/>
          </a:xfrm>
        </p:spPr>
        <p:txBody>
          <a:bodyPr/>
          <a:lstStyle/>
          <a:p>
            <a:r>
              <a:rPr lang="en-US" dirty="0"/>
              <a:t>Pre-Series RFD Cavities</a:t>
            </a:r>
          </a:p>
        </p:txBody>
      </p:sp>
      <p:pic>
        <p:nvPicPr>
          <p:cNvPr id="6" name="Picture 5" descr="A picture containing indoor, kitchen&#10;&#10;Description automatically generated">
            <a:extLst>
              <a:ext uri="{FF2B5EF4-FFF2-40B4-BE49-F238E27FC236}">
                <a16:creationId xmlns:a16="http://schemas.microsoft.com/office/drawing/2014/main" id="{D779E104-4BFB-BD4E-B0B5-0DC530BFF2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915" y="1772816"/>
            <a:ext cx="3063936" cy="2297952"/>
          </a:xfrm>
          <a:prstGeom prst="rect">
            <a:avLst/>
          </a:prstGeom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CFFB2777-971C-0D4C-A075-496B24D4F9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776" y="1772816"/>
            <a:ext cx="3063936" cy="2297952"/>
          </a:xfrm>
          <a:prstGeom prst="rect">
            <a:avLst/>
          </a:prstGeom>
        </p:spPr>
      </p:pic>
      <p:pic>
        <p:nvPicPr>
          <p:cNvPr id="10" name="Picture 9" descr="A picture containing indoor, counter&#10;&#10;Description automatically generated">
            <a:extLst>
              <a:ext uri="{FF2B5EF4-FFF2-40B4-BE49-F238E27FC236}">
                <a16:creationId xmlns:a16="http://schemas.microsoft.com/office/drawing/2014/main" id="{F6740EC4-C43D-9341-8A1A-0D51B84CD8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914" y="4152078"/>
            <a:ext cx="3063936" cy="2297952"/>
          </a:xfrm>
          <a:prstGeom prst="rect">
            <a:avLst/>
          </a:prstGeom>
        </p:spPr>
      </p:pic>
      <p:pic>
        <p:nvPicPr>
          <p:cNvPr id="12" name="Picture 11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0D3F969F-FE45-DD46-B059-FE8EAD4666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776" y="4152077"/>
            <a:ext cx="3063936" cy="2297953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7BE0D-36DC-537D-D051-8258D2052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678B2F3-54AE-E07E-D3CC-F760C528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016686-0C05-B58B-3346-E41C751CB845}"/>
              </a:ext>
            </a:extLst>
          </p:cNvPr>
          <p:cNvSpPr txBox="1">
            <a:spLocks/>
          </p:cNvSpPr>
          <p:nvPr/>
        </p:nvSpPr>
        <p:spPr>
          <a:xfrm>
            <a:off x="525601" y="573844"/>
            <a:ext cx="8341199" cy="115387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NRFD01: Reshaping and trim-tuning completed successfully, needs re-machining prior to EBW. </a:t>
            </a:r>
          </a:p>
          <a:p>
            <a:pPr algn="just"/>
            <a:r>
              <a:rPr lang="en-US" sz="2200" dirty="0"/>
              <a:t>NRFD02: Reshaping complete, undergoing trim-tuning.</a:t>
            </a:r>
          </a:p>
        </p:txBody>
      </p:sp>
    </p:spTree>
    <p:extLst>
      <p:ext uri="{BB962C8B-B14F-4D97-AF65-F5344CB8AC3E}">
        <p14:creationId xmlns:p14="http://schemas.microsoft.com/office/powerpoint/2010/main" val="87924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EDA40-4BE5-F747-A92F-1FEDB2DED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5960CF-5C90-9A4B-BF34-33C986197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2</a:t>
            </a:fld>
            <a:endParaRPr lang="fr-FR">
              <a:solidFill>
                <a:schemeClr val="bg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FEC523D-F338-7241-9D7C-C84C7BDBE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508" y="1294614"/>
            <a:ext cx="7920000" cy="33895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Introduction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Project Overview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Overview of AUP Status</a:t>
            </a:r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8D2732D-94D3-866F-CD02-73BE890C13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6265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2"/>
            <a:ext cx="7920000" cy="720000"/>
          </a:xfrm>
        </p:spPr>
        <p:txBody>
          <a:bodyPr/>
          <a:lstStyle/>
          <a:p>
            <a:r>
              <a:rPr lang="en-US" dirty="0"/>
              <a:t>Series RFD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160" y="836712"/>
            <a:ext cx="8624815" cy="334714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Series RFD Bare Cavity @ ZRI</a:t>
            </a:r>
            <a:endParaRPr lang="en-US" sz="2100" dirty="0"/>
          </a:p>
          <a:p>
            <a:pPr marL="342900" lvl="1" indent="-342900">
              <a:buFont typeface="Wingdings" pitchFamily="2" charset="2"/>
              <a:buChar char="§"/>
            </a:pPr>
            <a:r>
              <a:rPr lang="en-US" dirty="0"/>
              <a:t>Processing procedures approved by CERN</a:t>
            </a:r>
          </a:p>
          <a:p>
            <a:r>
              <a:rPr lang="en-US" sz="2400" dirty="0"/>
              <a:t>ZRI QCP/ MIP global advancement: 11% completed</a:t>
            </a:r>
            <a:endParaRPr lang="en-US" sz="1900" dirty="0"/>
          </a:p>
          <a:p>
            <a:pPr lvl="1"/>
            <a:endParaRPr lang="en-US" sz="15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1900" b="1" dirty="0">
              <a:solidFill>
                <a:srgbClr val="5A5A5A"/>
              </a:solidFill>
              <a:highlight>
                <a:srgbClr val="FFFF00"/>
              </a:highlight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D74A3C-ED10-5D43-8175-3A826DC6DB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160" y="2183568"/>
            <a:ext cx="2889954" cy="2000292"/>
          </a:xfrm>
          <a:prstGeom prst="rect">
            <a:avLst/>
          </a:prstGeom>
        </p:spPr>
      </p:pic>
      <p:pic>
        <p:nvPicPr>
          <p:cNvPr id="9" name="Picture 8" descr="A picture containing indoor, tray, oven, pan&#10;&#10;Description automatically generated">
            <a:extLst>
              <a:ext uri="{FF2B5EF4-FFF2-40B4-BE49-F238E27FC236}">
                <a16:creationId xmlns:a16="http://schemas.microsoft.com/office/drawing/2014/main" id="{5D7AB10D-A18D-694F-B306-17250F51CD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734" y="2183568"/>
            <a:ext cx="1634952" cy="2000292"/>
          </a:xfrm>
          <a:prstGeom prst="rect">
            <a:avLst/>
          </a:prstGeom>
        </p:spPr>
      </p:pic>
      <p:pic>
        <p:nvPicPr>
          <p:cNvPr id="6" name="Picture 5" descr="A picture containing text, indoor, blue&#10;&#10;Description automatically generated">
            <a:extLst>
              <a:ext uri="{FF2B5EF4-FFF2-40B4-BE49-F238E27FC236}">
                <a16:creationId xmlns:a16="http://schemas.microsoft.com/office/drawing/2014/main" id="{967C4544-6FEC-944F-928C-218A0809CC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6306" y="2183568"/>
            <a:ext cx="2196817" cy="2000292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D567B581-5C19-AE65-AAF8-00BA5AD15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12BD72-C184-B8F8-1CC9-A09B406638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60" y="4370119"/>
            <a:ext cx="1143000" cy="1037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A2FD41-32A3-E187-0E26-D134DEA7381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8014">
            <a:off x="1501681" y="5456849"/>
            <a:ext cx="1247098" cy="10822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E4C679-BC8B-D0E2-FD82-89D726AD1C8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891">
            <a:off x="1394483" y="4421381"/>
            <a:ext cx="1372799" cy="9153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EAE47D-9373-FAF4-203D-9BA74BAA5CB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55426">
            <a:off x="3159170" y="5499786"/>
            <a:ext cx="1068160" cy="995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A0E813-50CD-AB85-870D-8D726BC2F0F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24351">
            <a:off x="5456192" y="5681390"/>
            <a:ext cx="1389224" cy="9198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8F5B5F-AC4A-3F42-8F8C-3AADC96858D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67042">
            <a:off x="4318504" y="5626823"/>
            <a:ext cx="1347176" cy="9015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4A4D11-E40D-8E96-57E1-20302EF964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2864" y="4291265"/>
            <a:ext cx="5245180" cy="108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091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BDDFE-1B71-41F6-90E8-297B6F7BF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</p:spPr>
        <p:txBody>
          <a:bodyPr/>
          <a:lstStyle/>
          <a:p>
            <a:r>
              <a:rPr lang="en-US" dirty="0"/>
              <a:t>RFD Pre-series QA</a:t>
            </a:r>
            <a:r>
              <a:rPr lang="en-US" sz="2800" dirty="0"/>
              <a:t>:</a:t>
            </a:r>
            <a:r>
              <a:rPr lang="en-US" dirty="0"/>
              <a:t> </a:t>
            </a:r>
            <a:r>
              <a:rPr lang="en-US" i="1" dirty="0"/>
              <a:t>EDMS</a:t>
            </a:r>
            <a:r>
              <a:rPr lang="en-US" dirty="0"/>
              <a:t> </a:t>
            </a:r>
            <a:r>
              <a:rPr lang="en-US" i="1" dirty="0"/>
              <a:t>Status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C362243-01D4-4576-B7BB-EE7907F67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03722"/>
              </p:ext>
            </p:extLst>
          </p:nvPr>
        </p:nvGraphicFramePr>
        <p:xfrm>
          <a:off x="827494" y="656856"/>
          <a:ext cx="7488195" cy="539864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60943">
                  <a:extLst>
                    <a:ext uri="{9D8B030D-6E8A-4147-A177-3AD203B41FA5}">
                      <a16:colId xmlns:a16="http://schemas.microsoft.com/office/drawing/2014/main" val="1715315041"/>
                    </a:ext>
                  </a:extLst>
                </a:gridCol>
                <a:gridCol w="1393190">
                  <a:extLst>
                    <a:ext uri="{9D8B030D-6E8A-4147-A177-3AD203B41FA5}">
                      <a16:colId xmlns:a16="http://schemas.microsoft.com/office/drawing/2014/main" val="2554902581"/>
                    </a:ext>
                  </a:extLst>
                </a:gridCol>
                <a:gridCol w="2034062">
                  <a:extLst>
                    <a:ext uri="{9D8B030D-6E8A-4147-A177-3AD203B41FA5}">
                      <a16:colId xmlns:a16="http://schemas.microsoft.com/office/drawing/2014/main" val="213348145"/>
                    </a:ext>
                  </a:extLst>
                </a:gridCol>
              </a:tblGrid>
              <a:tr h="49539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Drawings RFD Bare Cavities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2080712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9051"/>
                          </a:solidFill>
                        </a:rPr>
                        <a:t>Released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58360695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Test Plan PQR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2479595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009051"/>
                          </a:solidFill>
                        </a:rPr>
                        <a:t>Released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16840827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Welding Book</a:t>
                      </a:r>
                      <a:endParaRPr lang="en-US" sz="1400" kern="1200" dirty="0">
                        <a:solidFill>
                          <a:srgbClr val="5A5A5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2397280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9051"/>
                          </a:solidFill>
                        </a:rPr>
                        <a:t>Released</a:t>
                      </a:r>
                      <a:endParaRPr lang="en-US" sz="1400" dirty="0">
                        <a:solidFill>
                          <a:schemeClr val="accent6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742476690"/>
                  </a:ext>
                </a:extLst>
              </a:tr>
              <a:tr h="49539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and Inspection Plan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fontAlgn="t" latinLnBrk="0" hangingPunct="1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2069490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009051"/>
                          </a:solidFill>
                        </a:rPr>
                        <a:t>Released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451223135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Cleaning &amp; Etching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2069492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009051"/>
                          </a:solidFill>
                        </a:rPr>
                        <a:t>Released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172104183"/>
                  </a:ext>
                </a:extLst>
              </a:tr>
              <a:tr h="49539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Identification, Marking and Traceability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2069496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15199028"/>
                  </a:ext>
                </a:extLst>
              </a:tr>
              <a:tr h="49539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Procedure of Radiographic Examination of Welds 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2069497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968076545"/>
                  </a:ext>
                </a:extLst>
              </a:tr>
              <a:tr h="49539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Leak Test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2080831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49702285"/>
                  </a:ext>
                </a:extLst>
              </a:tr>
              <a:tr h="49539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Dimensional Control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2080834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718722547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Visual Testing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2100569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716422512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Grinding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2630567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90969310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RF measurements &amp; Trimming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rgbClr val="5A5A5A"/>
                          </a:solidFill>
                          <a:latin typeface="+mn-lt"/>
                          <a:ea typeface="+mn-ea"/>
                          <a:cs typeface="+mn-cs"/>
                        </a:rPr>
                        <a:t>EDMS 2080833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05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Released</a:t>
                      </a:r>
                      <a:endParaRPr lang="en-US" sz="1400" dirty="0">
                        <a:solidFill>
                          <a:srgbClr val="009051"/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65161174"/>
                  </a:ext>
                </a:extLst>
              </a:tr>
              <a:tr h="34661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Packing Procedure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EDMS 2642947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sz="14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Ongoing review (ZRI)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094704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988DE9CC-77BA-D65B-B28A-90D97D9844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353" y="4727315"/>
            <a:ext cx="2166960" cy="14877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C285A3-E373-162E-50BA-68AB87B24B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2640762"/>
            <a:ext cx="2147057" cy="2072619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08CA5991-12BC-5871-BA7C-E9F79290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0A76D11-844E-64A7-26F1-9B796C44B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672" y="6160520"/>
            <a:ext cx="4536504" cy="540144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342900" lvl="1" indent="-342900">
              <a:buFont typeface="Wingdings" pitchFamily="2" charset="2"/>
              <a:buChar char="§"/>
            </a:pPr>
            <a:r>
              <a:rPr lang="en-US" dirty="0"/>
              <a:t>Pre-Series Production Procedures fully approved by CERN</a:t>
            </a:r>
            <a:endParaRPr lang="en-US" sz="15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1900" b="1" dirty="0">
              <a:solidFill>
                <a:srgbClr val="5A5A5A"/>
              </a:solidFill>
              <a:highlight>
                <a:srgbClr val="FFFF00"/>
              </a:highlight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1693D-3116-08BB-8A20-6C6D64C44E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992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8C343-67DE-0142-9F73-1E72F06D5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err="1"/>
              <a:t>Rebaseline</a:t>
            </a:r>
            <a:r>
              <a:rPr lang="en-US" dirty="0"/>
              <a:t>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2DDC2-F14B-E740-A8BD-0764189E9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378" y="868546"/>
            <a:ext cx="8413422" cy="566373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DOE has acknowledged that the impact of unexpected events such as COVID and Abnormal Cost/Escalations due to geopolitical events are placing AUP in jeopardy of not completing its KPPs and has allowed AUP to </a:t>
            </a:r>
            <a:r>
              <a:rPr lang="en-US" i="1" dirty="0"/>
              <a:t>“apply for </a:t>
            </a:r>
            <a:r>
              <a:rPr lang="en-US" i="1" dirty="0" err="1"/>
              <a:t>rebaseline</a:t>
            </a:r>
            <a:r>
              <a:rPr lang="en-US" i="1" dirty="0"/>
              <a:t>” </a:t>
            </a:r>
            <a:r>
              <a:rPr lang="en-US" dirty="0"/>
              <a:t>in late 2022</a:t>
            </a:r>
            <a:endParaRPr lang="en-US" i="1" dirty="0"/>
          </a:p>
          <a:p>
            <a:r>
              <a:rPr lang="en-US" dirty="0"/>
              <a:t>A “</a:t>
            </a:r>
            <a:r>
              <a:rPr lang="en-US" dirty="0" err="1"/>
              <a:t>Rebaseline</a:t>
            </a:r>
            <a:r>
              <a:rPr lang="en-US" dirty="0"/>
              <a:t> Process” was initiated with funding agency (DOE) with the following goals:</a:t>
            </a:r>
          </a:p>
          <a:p>
            <a:pPr lvl="1"/>
            <a:r>
              <a:rPr lang="en-US" dirty="0"/>
              <a:t>Maintain Objective Deliverables to CERN as approved in 2019 (10 Q1/Q3 CA, 10 Dressed RFD Cavities)</a:t>
            </a:r>
          </a:p>
          <a:p>
            <a:pPr lvl="1"/>
            <a:r>
              <a:rPr lang="en-US" dirty="0"/>
              <a:t>Modify TPC and CD-4 dates:</a:t>
            </a:r>
          </a:p>
          <a:p>
            <a:pPr lvl="2"/>
            <a:r>
              <a:rPr lang="en-US" dirty="0"/>
              <a:t>2019 Baseline			TPC</a:t>
            </a:r>
            <a:r>
              <a:rPr lang="en-US" baseline="-25000" dirty="0"/>
              <a:t>CD2</a:t>
            </a:r>
            <a:r>
              <a:rPr lang="en-US" dirty="0"/>
              <a:t>= $242.7M		CD4</a:t>
            </a:r>
            <a:r>
              <a:rPr lang="en-US" baseline="-25000" dirty="0"/>
              <a:t>CD2</a:t>
            </a:r>
            <a:r>
              <a:rPr lang="en-US" dirty="0"/>
              <a:t>= Mar. ‘28 </a:t>
            </a:r>
          </a:p>
          <a:p>
            <a:pPr lvl="2"/>
            <a:r>
              <a:rPr lang="en-US" dirty="0"/>
              <a:t>2023 Re-Baseline		</a:t>
            </a:r>
            <a:r>
              <a:rPr lang="en-US" dirty="0" err="1"/>
              <a:t>TPC</a:t>
            </a:r>
            <a:r>
              <a:rPr lang="en-US" baseline="-25000" dirty="0" err="1"/>
              <a:t>Reb</a:t>
            </a:r>
            <a:r>
              <a:rPr lang="en-US" dirty="0"/>
              <a:t>= $266.0M		CD4</a:t>
            </a:r>
            <a:r>
              <a:rPr lang="en-US" baseline="-25000" dirty="0"/>
              <a:t>Reb</a:t>
            </a:r>
            <a:r>
              <a:rPr lang="en-US" dirty="0"/>
              <a:t>= Dec. ’29</a:t>
            </a:r>
          </a:p>
          <a:p>
            <a:pPr lvl="1"/>
            <a:r>
              <a:rPr lang="en-US" dirty="0" err="1"/>
              <a:t>Rebaseline</a:t>
            </a:r>
            <a:r>
              <a:rPr lang="en-US" dirty="0"/>
              <a:t> Reviews and Approval:</a:t>
            </a:r>
          </a:p>
          <a:p>
            <a:pPr lvl="2"/>
            <a:r>
              <a:rPr lang="en-US" dirty="0"/>
              <a:t>DOE Review in Dec. 13</a:t>
            </a:r>
            <a:r>
              <a:rPr lang="en-US" baseline="30000" dirty="0"/>
              <a:t>th</a:t>
            </a:r>
            <a:r>
              <a:rPr lang="en-US" dirty="0"/>
              <a:t>-15</a:t>
            </a:r>
            <a:r>
              <a:rPr lang="en-US" baseline="30000" dirty="0"/>
              <a:t>th</a:t>
            </a:r>
            <a:r>
              <a:rPr lang="en-US" dirty="0"/>
              <a:t> ’22 (</a:t>
            </a:r>
            <a:r>
              <a:rPr lang="en-US" i="1" dirty="0"/>
              <a:t>thanks to Oliver for help !</a:t>
            </a:r>
            <a:r>
              <a:rPr lang="en-US" dirty="0"/>
              <a:t>)</a:t>
            </a:r>
          </a:p>
          <a:p>
            <a:pPr lvl="2"/>
            <a:r>
              <a:rPr lang="en-US" b="1" dirty="0"/>
              <a:t>ESAAB approval in February 2023.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D1329-8099-BB4F-BF66-9ED06BFA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1C1A99-29D0-0CE9-4ED2-6704464FEA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056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BA7E8496-6E21-C04D-364C-3EFE43AE50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1742" y="1493521"/>
            <a:ext cx="6618669" cy="44172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A8C343-67DE-0142-9F73-1E72F06D5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448" y="44704"/>
            <a:ext cx="7920000" cy="720000"/>
          </a:xfrm>
        </p:spPr>
        <p:txBody>
          <a:bodyPr/>
          <a:lstStyle/>
          <a:p>
            <a:r>
              <a:rPr lang="en-US" dirty="0"/>
              <a:t>Financial Situation (Past)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2DDC2-F14B-E740-A8BD-0764189E9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08" y="705396"/>
            <a:ext cx="8136464" cy="71883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DOE has disbursed $266M to the US-AUP (</a:t>
            </a:r>
            <a:r>
              <a:rPr lang="en-US" i="1" dirty="0"/>
              <a:t>fully funded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D1329-8099-BB4F-BF66-9ED06BFA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E8AFBA5-AB65-0344-9F53-9DD7BC6E2139}"/>
              </a:ext>
            </a:extLst>
          </p:cNvPr>
          <p:cNvSpPr txBox="1">
            <a:spLocks/>
          </p:cNvSpPr>
          <p:nvPr/>
        </p:nvSpPr>
        <p:spPr>
          <a:xfrm>
            <a:off x="1583668" y="6101803"/>
            <a:ext cx="6732748" cy="4235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AUP is in the “last leg of the race” (~3/4 complete)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7175B0-99D2-1E44-B494-294EB4981AFE}"/>
              </a:ext>
            </a:extLst>
          </p:cNvPr>
          <p:cNvSpPr txBox="1"/>
          <p:nvPr/>
        </p:nvSpPr>
        <p:spPr>
          <a:xfrm>
            <a:off x="7321037" y="1127630"/>
            <a:ext cx="164660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CPI</a:t>
            </a:r>
            <a:r>
              <a:rPr lang="en-US" baseline="-25000" dirty="0" err="1"/>
              <a:t>Jun</a:t>
            </a:r>
            <a:r>
              <a:rPr lang="en-US" baseline="-25000" dirty="0"/>
              <a:t> ‘23</a:t>
            </a:r>
            <a:r>
              <a:rPr lang="en-US" dirty="0"/>
              <a:t>=1.00</a:t>
            </a:r>
          </a:p>
          <a:p>
            <a:r>
              <a:rPr lang="en-US" dirty="0" err="1"/>
              <a:t>SPI</a:t>
            </a:r>
            <a:r>
              <a:rPr lang="en-US" baseline="-25000" dirty="0" err="1"/>
              <a:t>Jun</a:t>
            </a:r>
            <a:r>
              <a:rPr lang="en-US" baseline="-25000" dirty="0"/>
              <a:t> ’23</a:t>
            </a:r>
            <a:r>
              <a:rPr lang="en-US" dirty="0"/>
              <a:t>=0.99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A0882040-DA55-E471-E445-64A43F5C40A6}"/>
              </a:ext>
            </a:extLst>
          </p:cNvPr>
          <p:cNvSpPr/>
          <p:nvPr/>
        </p:nvSpPr>
        <p:spPr>
          <a:xfrm>
            <a:off x="4932040" y="2154342"/>
            <a:ext cx="63746" cy="338554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A3EE91AF-06D7-9123-69EA-465BA826001E}"/>
              </a:ext>
            </a:extLst>
          </p:cNvPr>
          <p:cNvSpPr/>
          <p:nvPr/>
        </p:nvSpPr>
        <p:spPr>
          <a:xfrm>
            <a:off x="4932040" y="2459712"/>
            <a:ext cx="100250" cy="686581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6733ED-1DFE-C24D-8DFD-41D69CFA9B7D}"/>
              </a:ext>
            </a:extLst>
          </p:cNvPr>
          <p:cNvSpPr txBox="1"/>
          <p:nvPr/>
        </p:nvSpPr>
        <p:spPr>
          <a:xfrm>
            <a:off x="5505193" y="2163007"/>
            <a:ext cx="134527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Contingency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ED2C1C-16CF-96CA-D621-9C898C133B78}"/>
              </a:ext>
            </a:extLst>
          </p:cNvPr>
          <p:cNvSpPr txBox="1"/>
          <p:nvPr/>
        </p:nvSpPr>
        <p:spPr>
          <a:xfrm>
            <a:off x="5496189" y="2592562"/>
            <a:ext cx="143372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Work To 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D4C861-6B28-1489-B43B-D06C339D2C38}"/>
              </a:ext>
            </a:extLst>
          </p:cNvPr>
          <p:cNvSpPr txBox="1"/>
          <p:nvPr/>
        </p:nvSpPr>
        <p:spPr>
          <a:xfrm>
            <a:off x="1343966" y="3201828"/>
            <a:ext cx="229878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Estimate at Completion </a:t>
            </a:r>
          </a:p>
        </p:txBody>
      </p:sp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0A5515AB-AD35-46AE-E546-D73076DDC33A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642748" y="2731242"/>
            <a:ext cx="261376" cy="639863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A93089-EBC4-AB41-6313-6EF88B8B7BC4}"/>
                  </a:ext>
                </a:extLst>
              </p:cNvPr>
              <p:cNvSpPr txBox="1"/>
              <p:nvPr/>
            </p:nvSpPr>
            <p:spPr>
              <a:xfrm>
                <a:off x="5306693" y="3979024"/>
                <a:ext cx="2322595" cy="555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𝐶𝑜𝑛𝑡𝑖𝑛𝑔𝑒𝑛𝑐𝑦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𝑇𝑜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𝐺𝑜</m:t>
                          </m:r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45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A93089-EBC4-AB41-6313-6EF88B8B7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693" y="3979024"/>
                <a:ext cx="2322595" cy="555024"/>
              </a:xfrm>
              <a:prstGeom prst="rect">
                <a:avLst/>
              </a:prstGeom>
              <a:blipFill>
                <a:blip r:embed="rId3"/>
                <a:stretch>
                  <a:fillRect b="-1521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B97A4D89-84E8-A2BB-560D-C1E78881FECD}"/>
              </a:ext>
            </a:extLst>
          </p:cNvPr>
          <p:cNvSpPr txBox="1"/>
          <p:nvPr/>
        </p:nvSpPr>
        <p:spPr>
          <a:xfrm>
            <a:off x="2195736" y="4405231"/>
            <a:ext cx="129552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Actual Cost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0E6557-1B5A-C472-043D-2BE73B1AD9F3}"/>
              </a:ext>
            </a:extLst>
          </p:cNvPr>
          <p:cNvCxnSpPr>
            <a:stCxn id="19" idx="1"/>
          </p:cNvCxnSpPr>
          <p:nvPr/>
        </p:nvCxnSpPr>
        <p:spPr>
          <a:xfrm flipH="1" flipV="1">
            <a:off x="4716016" y="4149080"/>
            <a:ext cx="590677" cy="1074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2D6553-BC7F-737A-B1B0-92C0492A7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24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85571-02BF-1C4C-A41D-8E1567662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Delivery Dates to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4EBEF-24DF-4B48-98F7-FAE2418A0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2F0EBE-71DA-564E-9509-A6BB041AD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2432" y="5965584"/>
            <a:ext cx="5759136" cy="4157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Delivery dates agreed with CERN </a:t>
            </a:r>
          </a:p>
        </p:txBody>
      </p:sp>
      <p:pic>
        <p:nvPicPr>
          <p:cNvPr id="9" name="Picture 8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3853135E-ACE3-E58B-7A3B-A1BE293503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727296"/>
            <a:ext cx="2952328" cy="38164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052119A3-32FE-8277-2F95-A802C9BAAF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4944" y="2060848"/>
            <a:ext cx="2952328" cy="3744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68DC8885-C9F8-C8DC-7377-49678D3201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727296"/>
            <a:ext cx="3613169" cy="507796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5AB6153-FF9A-C002-EA66-A0E68ADC68FA}"/>
              </a:ext>
            </a:extLst>
          </p:cNvPr>
          <p:cNvGrpSpPr/>
          <p:nvPr/>
        </p:nvGrpSpPr>
        <p:grpSpPr>
          <a:xfrm>
            <a:off x="2504452" y="3068960"/>
            <a:ext cx="6501409" cy="2044034"/>
            <a:chOff x="2504452" y="3068960"/>
            <a:chExt cx="6501409" cy="2044034"/>
          </a:xfrm>
        </p:grpSpPr>
        <p:pic>
          <p:nvPicPr>
            <p:cNvPr id="14" name="Picture 13" descr="Graphical user interface, text, application, Word&#10;&#10;Description automatically generated">
              <a:extLst>
                <a:ext uri="{FF2B5EF4-FFF2-40B4-BE49-F238E27FC236}">
                  <a16:creationId xmlns:a16="http://schemas.microsoft.com/office/drawing/2014/main" id="{FD505FB4-2C58-1158-31F9-097B9C4ACC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504452" y="4536930"/>
              <a:ext cx="6501409" cy="5760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6937B632-E7AA-A574-1002-071939BACD0C}"/>
                </a:ext>
              </a:extLst>
            </p:cNvPr>
            <p:cNvSpPr/>
            <p:nvPr/>
          </p:nvSpPr>
          <p:spPr>
            <a:xfrm>
              <a:off x="5292080" y="3068960"/>
              <a:ext cx="3239920" cy="260471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71CBD5BE-EAD8-A64F-A276-9D8A3A626183}"/>
                </a:ext>
              </a:extLst>
            </p:cNvPr>
            <p:cNvCxnSpPr>
              <a:stCxn id="15" idx="2"/>
              <a:endCxn id="14" idx="0"/>
            </p:cNvCxnSpPr>
            <p:nvPr/>
          </p:nvCxnSpPr>
          <p:spPr>
            <a:xfrm rot="5400000">
              <a:off x="5729850" y="3354739"/>
              <a:ext cx="1207499" cy="1156883"/>
            </a:xfrm>
            <a:prstGeom prst="bentConnector3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237F925-130E-5432-C8EC-06937F3D3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5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85571-02BF-1C4C-A41D-8E1567662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Delivery Dates to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4EBEF-24DF-4B48-98F7-FAE2418A0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2F0EBE-71DA-564E-9509-A6BB041AD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803" y="5038352"/>
            <a:ext cx="8627469" cy="910928"/>
          </a:xfrm>
        </p:spPr>
        <p:txBody>
          <a:bodyPr>
            <a:normAutofit/>
          </a:bodyPr>
          <a:lstStyle/>
          <a:p>
            <a:r>
              <a:rPr lang="en-US" dirty="0"/>
              <a:t>Success Oriented Schedule provided to CERN WPs as input for upcoming C&amp;S Review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7011FBE-84C7-CFAC-BAAA-8D8D00E4C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FC9D7B56-9080-D5B4-05D3-7A5EA14F18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664" y="682263"/>
            <a:ext cx="7662672" cy="40782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2136F8AD-3980-148D-C036-74158A472F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220" y="679114"/>
            <a:ext cx="7666116" cy="40782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4C6741-3820-073E-710F-94630BE9D40C}"/>
              </a:ext>
            </a:extLst>
          </p:cNvPr>
          <p:cNvSpPr txBox="1"/>
          <p:nvPr/>
        </p:nvSpPr>
        <p:spPr>
          <a:xfrm>
            <a:off x="4932040" y="2924944"/>
            <a:ext cx="181972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/>
              <a:t>1 cell = 1 month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4AB5AE-9AA4-1E60-DE63-304F21B17842}"/>
              </a:ext>
            </a:extLst>
          </p:cNvPr>
          <p:cNvSpPr txBox="1"/>
          <p:nvPr/>
        </p:nvSpPr>
        <p:spPr>
          <a:xfrm>
            <a:off x="361799" y="1069229"/>
            <a:ext cx="4604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5181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DF5E4-0E0C-6F4A-94AB-772463430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9C38F-ED8A-074B-8ED4-CB4F23CBB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AUP is ~3/4 complete</a:t>
            </a:r>
          </a:p>
          <a:p>
            <a:r>
              <a:rPr lang="en-US" dirty="0"/>
              <a:t>Steady progress on MQXFA Construction</a:t>
            </a:r>
          </a:p>
          <a:p>
            <a:pPr lvl="1"/>
            <a:r>
              <a:rPr lang="en-US" dirty="0"/>
              <a:t>8 magnets passed vertical test, one more ready for test now. </a:t>
            </a:r>
          </a:p>
          <a:p>
            <a:r>
              <a:rPr lang="en-US" dirty="0"/>
              <a:t>LQXFA/B-01 Horizontal Test successfully completed, cryomodule soon to be on its way to CERN. </a:t>
            </a:r>
          </a:p>
          <a:p>
            <a:r>
              <a:rPr lang="en-US" dirty="0"/>
              <a:t>RFD Crab Cavities series order placed.</a:t>
            </a:r>
          </a:p>
          <a:p>
            <a:pPr lvl="1"/>
            <a:r>
              <a:rPr lang="en-US" dirty="0"/>
              <a:t>Pre-production cavities in final assembly completion.</a:t>
            </a:r>
          </a:p>
          <a:p>
            <a:pPr lvl="1"/>
            <a:r>
              <a:rPr lang="en-US" dirty="0"/>
              <a:t>Order for He Vessel soon to be placed</a:t>
            </a:r>
          </a:p>
          <a:p>
            <a:r>
              <a:rPr lang="en-US" dirty="0" err="1"/>
              <a:t>Succesfull</a:t>
            </a:r>
            <a:r>
              <a:rPr lang="en-US" dirty="0"/>
              <a:t> approval of AUP </a:t>
            </a:r>
            <a:r>
              <a:rPr lang="en-US" dirty="0" err="1"/>
              <a:t>Rebaseline</a:t>
            </a:r>
            <a:r>
              <a:rPr lang="en-US" dirty="0"/>
              <a:t> due to COVID/Abnormal Escalation impact with ~10% increase in funding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06AEA-2155-6446-BAB3-95C356840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4E21AA5-EDE0-09BC-8B20-74ADCD9E4B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399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C6F3127-B4F5-0E4D-9325-A70A732DF3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10" y="553775"/>
            <a:ext cx="5088926" cy="3599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C612A-2220-044A-B7F9-ABE6B4EE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B49D0B-6471-EE44-AA72-AA818AA5C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US Contribution to HL-LHC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2834F8-BFE8-9041-B05E-02A1812F251A}"/>
              </a:ext>
            </a:extLst>
          </p:cNvPr>
          <p:cNvSpPr txBox="1"/>
          <p:nvPr/>
        </p:nvSpPr>
        <p:spPr>
          <a:xfrm>
            <a:off x="170174" y="3717032"/>
            <a:ext cx="21804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From HL-LHC Project Leader</a:t>
            </a:r>
          </a:p>
          <a:p>
            <a:r>
              <a:rPr lang="en-US" sz="1200" i="1" dirty="0"/>
              <a:t>O. </a:t>
            </a:r>
            <a:r>
              <a:rPr lang="en-US" sz="1200" i="1" dirty="0" err="1"/>
              <a:t>Bruning</a:t>
            </a:r>
            <a:r>
              <a:rPr lang="en-US" sz="1200" i="1" dirty="0"/>
              <a:t> - CERN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526876-4C43-6C4B-A527-45B358175D6D}"/>
              </a:ext>
            </a:extLst>
          </p:cNvPr>
          <p:cNvGrpSpPr/>
          <p:nvPr/>
        </p:nvGrpSpPr>
        <p:grpSpPr>
          <a:xfrm>
            <a:off x="2627784" y="640622"/>
            <a:ext cx="2643069" cy="2284322"/>
            <a:chOff x="3675992" y="764703"/>
            <a:chExt cx="2862750" cy="253802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2C4AB55-338D-5B4F-8590-F61699C06807}"/>
                </a:ext>
              </a:extLst>
            </p:cNvPr>
            <p:cNvGrpSpPr/>
            <p:nvPr/>
          </p:nvGrpSpPr>
          <p:grpSpPr>
            <a:xfrm>
              <a:off x="3675992" y="764704"/>
              <a:ext cx="1112032" cy="2538021"/>
              <a:chOff x="3675992" y="1196752"/>
              <a:chExt cx="1112032" cy="2538021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C4B7F355-F8F0-EB43-A948-1F551196113B}"/>
                  </a:ext>
                </a:extLst>
              </p:cNvPr>
              <p:cNvSpPr/>
              <p:nvPr/>
            </p:nvSpPr>
            <p:spPr>
              <a:xfrm>
                <a:off x="3675992" y="2510637"/>
                <a:ext cx="1112032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CA893BCB-ECA9-4A45-B407-E96A8530BD9D}"/>
                  </a:ext>
                </a:extLst>
              </p:cNvPr>
              <p:cNvSpPr/>
              <p:nvPr/>
            </p:nvSpPr>
            <p:spPr>
              <a:xfrm>
                <a:off x="3675992" y="1196752"/>
                <a:ext cx="1112031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E8CFE8-30DA-6A4B-847E-22FE1E6A7BC6}"/>
                </a:ext>
              </a:extLst>
            </p:cNvPr>
            <p:cNvSpPr txBox="1"/>
            <p:nvPr/>
          </p:nvSpPr>
          <p:spPr>
            <a:xfrm>
              <a:off x="4839040" y="764703"/>
              <a:ext cx="1699702" cy="4103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/>
                <a:t>HL-LHC AUP</a:t>
              </a:r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D0DBFCE-C4F4-6345-A570-B69DFA859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74" y="4365104"/>
            <a:ext cx="8516626" cy="1814503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2400" dirty="0"/>
              <a:t>HL-LHC: from 300 fb</a:t>
            </a:r>
            <a:r>
              <a:rPr lang="en-US" sz="2400" baseline="30000" dirty="0"/>
              <a:t>-1</a:t>
            </a:r>
            <a:r>
              <a:rPr lang="en-US" sz="2400" dirty="0"/>
              <a:t> to 3000/4000 fb</a:t>
            </a:r>
            <a:r>
              <a:rPr lang="en-US" sz="2400" baseline="30000" dirty="0"/>
              <a:t>-1</a:t>
            </a:r>
          </a:p>
          <a:p>
            <a:pPr algn="just"/>
            <a:r>
              <a:rPr lang="en-US" sz="2400" dirty="0"/>
              <a:t>LARP (DOE supported R&amp;D Program) established the necessary technology for the HL-LHC Focusing Magnets and Crab Cavities</a:t>
            </a:r>
          </a:p>
          <a:p>
            <a:pPr algn="just"/>
            <a:r>
              <a:rPr lang="en-US" sz="2400" dirty="0"/>
              <a:t>DOE </a:t>
            </a:r>
            <a:r>
              <a:rPr lang="en-US" sz="2400" i="1" dirty="0"/>
              <a:t>baselined</a:t>
            </a:r>
            <a:r>
              <a:rPr lang="en-US" sz="2400" dirty="0"/>
              <a:t> </a:t>
            </a:r>
            <a:r>
              <a:rPr lang="en-US" sz="2400" b="1" dirty="0"/>
              <a:t>HL-LHC AUP </a:t>
            </a:r>
            <a:r>
              <a:rPr lang="en-US" sz="2400" dirty="0"/>
              <a:t>Project in 2019 (FNAL, BNL, LBNL with contributions from ANL, SLAC, JLAB, ODU &amp; FSU)</a:t>
            </a:r>
          </a:p>
          <a:p>
            <a:pPr algn="just"/>
            <a:r>
              <a:rPr lang="en-US" sz="2400" dirty="0"/>
              <a:t>DOE </a:t>
            </a:r>
            <a:r>
              <a:rPr lang="en-US" sz="2400" i="1" dirty="0"/>
              <a:t>re-baseline </a:t>
            </a:r>
            <a:r>
              <a:rPr lang="en-US" sz="2400" dirty="0"/>
              <a:t>AUP in 2023 to absorb COVID impacts on Cost and Schedule</a:t>
            </a:r>
          </a:p>
          <a:p>
            <a:pPr algn="just"/>
            <a:endParaRPr lang="en-US" sz="2400" dirty="0"/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2E9662-5240-6842-9C42-A438A103EF15}"/>
              </a:ext>
            </a:extLst>
          </p:cNvPr>
          <p:cNvGrpSpPr/>
          <p:nvPr/>
        </p:nvGrpSpPr>
        <p:grpSpPr>
          <a:xfrm>
            <a:off x="5930293" y="2214056"/>
            <a:ext cx="2756508" cy="1871288"/>
            <a:chOff x="6086877" y="732415"/>
            <a:chExt cx="2949619" cy="2079040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CB28FD96-B8EE-3846-B7A6-49EC5CB1E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113" y="737599"/>
              <a:ext cx="1610583" cy="955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703CECBC-7AB6-AF4B-9183-DBC5DD58EE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4334" y="1763957"/>
              <a:ext cx="1792162" cy="1047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3779F007-2061-EE4A-9673-229F6E2FA0F1}"/>
                </a:ext>
              </a:extLst>
            </p:cNvPr>
            <p:cNvSpPr/>
            <p:nvPr/>
          </p:nvSpPr>
          <p:spPr>
            <a:xfrm>
              <a:off x="6948264" y="732415"/>
              <a:ext cx="360040" cy="207904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2C4425-2772-214F-8BC5-27447F985285}"/>
                </a:ext>
              </a:extLst>
            </p:cNvPr>
            <p:cNvSpPr txBox="1"/>
            <p:nvPr/>
          </p:nvSpPr>
          <p:spPr>
            <a:xfrm>
              <a:off x="6086877" y="1447400"/>
              <a:ext cx="1005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Crab</a:t>
              </a:r>
            </a:p>
            <a:p>
              <a:r>
                <a:rPr lang="en-US" dirty="0"/>
                <a:t>Cavities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4773EB9-2940-8346-AFB6-9C6E009175C3}"/>
              </a:ext>
            </a:extLst>
          </p:cNvPr>
          <p:cNvGrpSpPr/>
          <p:nvPr/>
        </p:nvGrpSpPr>
        <p:grpSpPr>
          <a:xfrm>
            <a:off x="5930292" y="750379"/>
            <a:ext cx="2936508" cy="1171522"/>
            <a:chOff x="6012160" y="3337598"/>
            <a:chExt cx="2936508" cy="1171522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5483C66C-6423-6E4A-8852-5B8DD4EEA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5296" y="3337598"/>
              <a:ext cx="1851503" cy="583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4352753-9223-6F48-8675-B39D42E26FE8}"/>
                </a:ext>
              </a:extLst>
            </p:cNvPr>
            <p:cNvSpPr/>
            <p:nvPr/>
          </p:nvSpPr>
          <p:spPr>
            <a:xfrm>
              <a:off x="7709591" y="3635732"/>
              <a:ext cx="809067" cy="369332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10F8A5-0EBB-3245-84B7-18366B156C33}"/>
                </a:ext>
              </a:extLst>
            </p:cNvPr>
            <p:cNvSpPr txBox="1"/>
            <p:nvPr/>
          </p:nvSpPr>
          <p:spPr>
            <a:xfrm>
              <a:off x="7584496" y="4139788"/>
              <a:ext cx="1364172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CH" b="1" dirty="0" err="1"/>
                <a:t>Beam</a:t>
              </a:r>
              <a:r>
                <a:rPr lang="fr-CH" b="1" dirty="0"/>
                <a:t> size</a:t>
              </a:r>
              <a:endParaRPr lang="en-GB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9F9FB-FFCE-D24E-8E6F-3DE34A576EAB}"/>
                </a:ext>
              </a:extLst>
            </p:cNvPr>
            <p:cNvSpPr txBox="1"/>
            <p:nvPr/>
          </p:nvSpPr>
          <p:spPr>
            <a:xfrm>
              <a:off x="6012160" y="3406287"/>
              <a:ext cx="10695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Quad</a:t>
              </a:r>
            </a:p>
            <a:p>
              <a:r>
                <a:rPr lang="en-US" dirty="0"/>
                <a:t>Magnets</a:t>
              </a:r>
            </a:p>
          </p:txBody>
        </p:sp>
      </p:grp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B0BAA98-B64F-DA7F-0C05-EE85B46F7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86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289894" y="44624"/>
            <a:ext cx="7666482" cy="930346"/>
          </a:xfrm>
        </p:spPr>
        <p:txBody>
          <a:bodyPr/>
          <a:lstStyle/>
          <a:p>
            <a:r>
              <a:rPr lang="en-US" sz="3200" dirty="0"/>
              <a:t>HL-LHC AUP Deliverable Scope </a:t>
            </a:r>
            <a:br>
              <a:rPr lang="en-US" sz="3200" dirty="0"/>
            </a:br>
            <a:r>
              <a:rPr lang="en-US" sz="3200" dirty="0"/>
              <a:t>Technical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631" y="1004821"/>
            <a:ext cx="7920000" cy="5376507"/>
          </a:xfrm>
        </p:spPr>
        <p:txBody>
          <a:bodyPr/>
          <a:lstStyle/>
          <a:p>
            <a:r>
              <a:rPr lang="en-US" dirty="0"/>
              <a:t>Q1/Q3 </a:t>
            </a:r>
            <a:r>
              <a:rPr lang="en-US" dirty="0" err="1"/>
              <a:t>Cryoassembly</a:t>
            </a:r>
            <a:endParaRPr lang="en-US" dirty="0"/>
          </a:p>
          <a:p>
            <a:pPr marL="0" indent="0">
              <a:buNone/>
            </a:pPr>
            <a:r>
              <a:rPr lang="en-US" sz="1600" dirty="0"/>
              <a:t>(10 </a:t>
            </a:r>
            <a:r>
              <a:rPr lang="en-US" sz="1600" dirty="0" err="1"/>
              <a:t>CryoAssemblies</a:t>
            </a:r>
            <a:r>
              <a:rPr lang="en-US" sz="1600" dirty="0"/>
              <a:t> with 20 Magnets)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Dressed RFD Cavity</a:t>
            </a:r>
          </a:p>
          <a:p>
            <a:pPr marL="0" indent="0">
              <a:buNone/>
            </a:pPr>
            <a:r>
              <a:rPr lang="en-US" sz="1600" dirty="0"/>
              <a:t>(10 Dressed Cavities &amp; Ancillaries)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8058725" y="1085021"/>
            <a:ext cx="7617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302.2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73" t="7285" r="3922" b="47060"/>
          <a:stretch/>
        </p:blipFill>
        <p:spPr>
          <a:xfrm>
            <a:off x="916938" y="2141301"/>
            <a:ext cx="5756007" cy="171974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0183EFCE-AB50-9B46-9D87-8DE28BAD3A4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429312" y="-1"/>
            <a:ext cx="57146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" name="Picture 31" descr="P:\ruben\LARP\3-D Models\Jodi\MQXF-cutaway5.jpg">
            <a:extLst>
              <a:ext uri="{FF2B5EF4-FFF2-40B4-BE49-F238E27FC236}">
                <a16:creationId xmlns:a16="http://schemas.microsoft.com/office/drawing/2014/main" id="{822CB336-A04B-AD43-B226-E8CC45AD4251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36365"/>
            <a:ext cx="1234003" cy="558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 descr="P:\ruben\LARP\3-D Models\Jodi\MQXF-cutaway5.jpg">
            <a:extLst>
              <a:ext uri="{FF2B5EF4-FFF2-40B4-BE49-F238E27FC236}">
                <a16:creationId xmlns:a16="http://schemas.microsoft.com/office/drawing/2014/main" id="{024A5A62-0BF9-604E-9C99-1FDE6083DC2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920" y="936365"/>
            <a:ext cx="1234003" cy="5653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8733C8-C719-C24B-B000-08B23C8D00BB}"/>
              </a:ext>
            </a:extLst>
          </p:cNvPr>
          <p:cNvSpPr txBox="1"/>
          <p:nvPr/>
        </p:nvSpPr>
        <p:spPr>
          <a:xfrm>
            <a:off x="4572000" y="1040076"/>
            <a:ext cx="724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MQXFA</a:t>
            </a:r>
          </a:p>
          <a:p>
            <a:r>
              <a:rPr lang="en-US" sz="1200" i="1"/>
              <a:t>Magnet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A7B507-F51D-774A-B9B8-ECB47FDBF82A}"/>
              </a:ext>
            </a:extLst>
          </p:cNvPr>
          <p:cNvSpPr txBox="1"/>
          <p:nvPr/>
        </p:nvSpPr>
        <p:spPr>
          <a:xfrm>
            <a:off x="4117388" y="1756840"/>
            <a:ext cx="909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/>
              <a:t>Cold Mass</a:t>
            </a:r>
          </a:p>
          <a:p>
            <a:r>
              <a:rPr lang="en-US" sz="1200" i="1"/>
              <a:t>Assembly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E4270B-70D2-9E43-97F6-0C1D8E45D282}"/>
              </a:ext>
            </a:extLst>
          </p:cNvPr>
          <p:cNvSpPr txBox="1"/>
          <p:nvPr/>
        </p:nvSpPr>
        <p:spPr>
          <a:xfrm>
            <a:off x="180441" y="2863969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Cryo-Assembly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84F8098-BD46-5644-A1E8-CEA1F8B48D4A}"/>
              </a:ext>
            </a:extLst>
          </p:cNvPr>
          <p:cNvSpPr/>
          <p:nvPr/>
        </p:nvSpPr>
        <p:spPr>
          <a:xfrm>
            <a:off x="7642914" y="1484784"/>
            <a:ext cx="313462" cy="2144606"/>
          </a:xfrm>
          <a:prstGeom prst="rightBrace">
            <a:avLst>
              <a:gd name="adj1" fmla="val 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6552AA-9D79-D24C-9FF7-4A90EF2A2F33}"/>
              </a:ext>
            </a:extLst>
          </p:cNvPr>
          <p:cNvSpPr txBox="1"/>
          <p:nvPr/>
        </p:nvSpPr>
        <p:spPr>
          <a:xfrm>
            <a:off x="8315496" y="2332824"/>
            <a:ext cx="7617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302.4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30757" y="4596717"/>
            <a:ext cx="76174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302.3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80CED4-F898-B843-A34B-636B3E4492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863" y="1589168"/>
            <a:ext cx="2089491" cy="1263768"/>
          </a:xfrm>
          <a:prstGeom prst="rect">
            <a:avLst/>
          </a:prstGeom>
        </p:spPr>
      </p:pic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286BA68F-720D-C148-898A-832C0E0F3F40}"/>
              </a:ext>
            </a:extLst>
          </p:cNvPr>
          <p:cNvCxnSpPr>
            <a:cxnSpLocks/>
          </p:cNvCxnSpPr>
          <p:nvPr/>
        </p:nvCxnSpPr>
        <p:spPr>
          <a:xfrm rot="5400000">
            <a:off x="6158140" y="2462064"/>
            <a:ext cx="1432690" cy="645197"/>
          </a:xfrm>
          <a:prstGeom prst="bentConnector3">
            <a:avLst>
              <a:gd name="adj1" fmla="val 99282"/>
            </a:avLst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23D8639-343F-4F4B-BB27-10EDB5EA7390}"/>
              </a:ext>
            </a:extLst>
          </p:cNvPr>
          <p:cNvCxnSpPr>
            <a:cxnSpLocks/>
          </p:cNvCxnSpPr>
          <p:nvPr/>
        </p:nvCxnSpPr>
        <p:spPr>
          <a:xfrm>
            <a:off x="6981588" y="1457165"/>
            <a:ext cx="31983" cy="22769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19A8494-E1AF-524F-94AA-66E513C9268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909082" y="1494425"/>
            <a:ext cx="166139" cy="7104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8B0B8119-9AF4-68F7-CD6E-38B922FFA248}"/>
              </a:ext>
            </a:extLst>
          </p:cNvPr>
          <p:cNvGrpSpPr/>
          <p:nvPr/>
        </p:nvGrpSpPr>
        <p:grpSpPr>
          <a:xfrm>
            <a:off x="935572" y="4417564"/>
            <a:ext cx="7920001" cy="2403000"/>
            <a:chOff x="935572" y="4417564"/>
            <a:chExt cx="7920001" cy="2403000"/>
          </a:xfrm>
        </p:grpSpPr>
        <p:pic>
          <p:nvPicPr>
            <p:cNvPr id="23" name="Picture 22" descr="A picture containing cake, indoor, table&#10;&#10;Description automatically generated">
              <a:extLst>
                <a:ext uri="{FF2B5EF4-FFF2-40B4-BE49-F238E27FC236}">
                  <a16:creationId xmlns:a16="http://schemas.microsoft.com/office/drawing/2014/main" id="{8F2694EC-F934-AC4A-A82B-60E3336A0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5572" y="4417564"/>
              <a:ext cx="7920001" cy="2403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F20CF6A-6766-8259-C419-FACE72D6015D}"/>
                </a:ext>
              </a:extLst>
            </p:cNvPr>
            <p:cNvSpPr txBox="1"/>
            <p:nvPr/>
          </p:nvSpPr>
          <p:spPr>
            <a:xfrm>
              <a:off x="6981588" y="6165304"/>
              <a:ext cx="136127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High Order Mode</a:t>
              </a:r>
            </a:p>
            <a:p>
              <a:r>
                <a:rPr lang="en-US" sz="1200" dirty="0"/>
                <a:t>Antennas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3918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B734E-D9F1-F04F-AB2E-E088D3457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AUP Q1/Q3 and RFD Cavities KPPs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01169-2957-E74A-8E49-4AD76CE05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2DDA577-4383-B24C-A0F3-2E762AACF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834396"/>
            <a:ext cx="7920000" cy="39941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HL-LHC AUP Project includes Objective KPPs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8AF77A-4635-132C-0D58-60A1EE5CF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092351"/>
              </p:ext>
            </p:extLst>
          </p:nvPr>
        </p:nvGraphicFramePr>
        <p:xfrm>
          <a:off x="179512" y="841226"/>
          <a:ext cx="6696744" cy="4892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9538">
                  <a:extLst>
                    <a:ext uri="{9D8B030D-6E8A-4147-A177-3AD203B41FA5}">
                      <a16:colId xmlns:a16="http://schemas.microsoft.com/office/drawing/2014/main" val="3903214864"/>
                    </a:ext>
                  </a:extLst>
                </a:gridCol>
                <a:gridCol w="2958934">
                  <a:extLst>
                    <a:ext uri="{9D8B030D-6E8A-4147-A177-3AD203B41FA5}">
                      <a16:colId xmlns:a16="http://schemas.microsoft.com/office/drawing/2014/main" val="7105588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638001968"/>
                    </a:ext>
                  </a:extLst>
                </a:gridCol>
              </a:tblGrid>
              <a:tr h="1371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Parameters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Threshold Performance</a:t>
                      </a:r>
                      <a:endParaRPr lang="en-US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Objective Performance</a:t>
                      </a:r>
                      <a:endParaRPr lang="en-US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extLst>
                  <a:ext uri="{0D108BD9-81ED-4DB2-BD59-A6C34878D82A}">
                    <a16:rowId xmlns:a16="http://schemas.microsoft.com/office/drawing/2014/main" val="528533038"/>
                  </a:ext>
                </a:extLst>
              </a:tr>
              <a:tr h="26880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Inner Triplet Focusing Quadrupoles (Q1 and Q3)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a) 6 Q1/Q3 Cryoassemblies are accepted by CERN after testing at HL-LHC agreed upon Acceptance Criteria for the </a:t>
                      </a:r>
                      <a:r>
                        <a:rPr lang="en-US" sz="1200" dirty="0" err="1">
                          <a:effectLst/>
                        </a:rPr>
                        <a:t>Cryoassembly</a:t>
                      </a:r>
                      <a:r>
                        <a:rPr lang="en-US" sz="1200" dirty="0">
                          <a:effectLst/>
                        </a:rPr>
                        <a:t>. The Cryoassemblies will be assembled from Cold Masses built by HL-LHC AUP and Cryostat kits provided by CERN.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b) 3 Q1/Q3 Cold Masses built with magnets tested vertically at HL-LHC agreed-upon Acceptance Criteria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c) Complete coils and remaining components for 1 additional Q1/Q3 Cold Mass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 additional Q1/Q3 Cryoassemblies are accepted by CERN after testing at HL-LHC agreed-upon Acceptance Criteria for the </a:t>
                      </a:r>
                      <a:r>
                        <a:rPr lang="en-US" sz="1200" dirty="0" err="1">
                          <a:effectLst/>
                        </a:rPr>
                        <a:t>Cryoassembly</a:t>
                      </a:r>
                      <a:r>
                        <a:rPr lang="en-US" sz="1200" dirty="0">
                          <a:effectLst/>
                        </a:rPr>
                        <a:t>. The </a:t>
                      </a:r>
                      <a:r>
                        <a:rPr lang="en-US" sz="1200" dirty="0" err="1">
                          <a:effectLst/>
                        </a:rPr>
                        <a:t>Cryoassembly</a:t>
                      </a:r>
                      <a:r>
                        <a:rPr lang="en-US" sz="1200" dirty="0">
                          <a:effectLst/>
                        </a:rPr>
                        <a:t> will be assembled from Cold Masses built by HL-LHC AUP and Cryostat kits provided by CERN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extLst>
                  <a:ext uri="{0D108BD9-81ED-4DB2-BD59-A6C34878D82A}">
                    <a16:rowId xmlns:a16="http://schemas.microsoft.com/office/drawing/2014/main" val="1175111778"/>
                  </a:ext>
                </a:extLst>
              </a:tr>
              <a:tr h="19712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SRF Crab Cavities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a) 8 Radio Frequency Dipoles (RFDs) Dressed cavities for the HL-LHC Crab Cavity System are accepted by CERN after being tested at HL-LHC nominal temperature, nominal frequency, and ultimate cavity voltage. Dressed cavities include HOM couplers, pick-ups, He Vessel and magnetic shields.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b) Procurement of components for 2 additional RFD Dressed Cavities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 additional Radio Frequency Dipoles (RFDs) Dressed cavities for the HL-LHC Crab Cavity System are accepted by CERN after being tested at HL-LHC nominal temperature, nominal frequency, and ultimate cavity voltage. Dressed cavities include HOM couplers, pick-ups, He Vessel and magnetic shields.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595" marR="49595" marT="0" marB="0"/>
                </a:tc>
                <a:extLst>
                  <a:ext uri="{0D108BD9-81ED-4DB2-BD59-A6C34878D82A}">
                    <a16:rowId xmlns:a16="http://schemas.microsoft.com/office/drawing/2014/main" val="55578750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05C8424-B462-1549-AEA8-BF063C874420}"/>
              </a:ext>
            </a:extLst>
          </p:cNvPr>
          <p:cNvSpPr txBox="1"/>
          <p:nvPr/>
        </p:nvSpPr>
        <p:spPr>
          <a:xfrm>
            <a:off x="6497838" y="5272357"/>
            <a:ext cx="257634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10 RFD Dressed Cavities</a:t>
            </a:r>
          </a:p>
          <a:p>
            <a:r>
              <a:rPr lang="en-US" sz="1400" dirty="0"/>
              <a:t>(8 Operations + 2 Hot Spares)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3350A0-615F-6540-9D82-6602474E4B0C}"/>
              </a:ext>
            </a:extLst>
          </p:cNvPr>
          <p:cNvSpPr txBox="1"/>
          <p:nvPr/>
        </p:nvSpPr>
        <p:spPr>
          <a:xfrm>
            <a:off x="6470454" y="3049133"/>
            <a:ext cx="257634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10 Q1/Q3 </a:t>
            </a:r>
            <a:r>
              <a:rPr lang="en-US" sz="1400" dirty="0" err="1"/>
              <a:t>Cryoassemblies</a:t>
            </a:r>
            <a:endParaRPr lang="en-US" sz="1400" dirty="0"/>
          </a:p>
          <a:p>
            <a:r>
              <a:rPr lang="en-US" sz="1400" dirty="0"/>
              <a:t>(8 Operations + 2 Hot Spares)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A4D049E-22D5-8747-81F6-0B8A998BF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893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C97331-BE84-E24C-95D7-1D4AFF3BA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E111FB-1D29-454D-9B5A-5B6776DA4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08720"/>
            <a:ext cx="8341199" cy="53813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200" dirty="0"/>
              <a:t>LBNL Cable Factory ~completed Production</a:t>
            </a:r>
          </a:p>
          <a:p>
            <a:pPr lvl="1" algn="just"/>
            <a:r>
              <a:rPr lang="en-US" sz="1800" dirty="0"/>
              <a:t>2 more cables recently added to absorb Coils yield impact</a:t>
            </a:r>
          </a:p>
          <a:p>
            <a:pPr algn="just"/>
            <a:r>
              <a:rPr lang="en-US" sz="2200" dirty="0"/>
              <a:t>FNAL and BNL Factories at end of Production (~2-3 coils left)</a:t>
            </a:r>
          </a:p>
          <a:p>
            <a:pPr algn="just"/>
            <a:r>
              <a:rPr lang="en-US" sz="2200" dirty="0"/>
              <a:t>MQXFA11 assembled and tested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800" dirty="0"/>
              <a:t>Successfully passed BNL Vertical Test</a:t>
            </a:r>
          </a:p>
          <a:p>
            <a:pPr algn="just"/>
            <a:r>
              <a:rPr lang="en-US" sz="2200" dirty="0"/>
              <a:t>MQXFA08b (COVID impact) had coil replaced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800" dirty="0"/>
              <a:t>Successfully passed BNL Vertical Test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800" dirty="0"/>
              <a:t>First demonstration of Coil replacement in long (4.2m) production magnet</a:t>
            </a:r>
          </a:p>
          <a:p>
            <a:pPr algn="just"/>
            <a:r>
              <a:rPr lang="en-US" sz="2200" dirty="0"/>
              <a:t>MQXFA13 assembled and tested</a:t>
            </a:r>
          </a:p>
          <a:p>
            <a:pPr lvl="1" algn="just"/>
            <a:r>
              <a:rPr lang="en-US" sz="1800" dirty="0"/>
              <a:t>Failed BNL Vertical Test on ramp-rates NC, probably due to insufficient azimuthal pre-load on Magnet ends</a:t>
            </a:r>
          </a:p>
          <a:p>
            <a:pPr lvl="1" algn="just"/>
            <a:r>
              <a:rPr lang="en-US" sz="1800" dirty="0"/>
              <a:t>Plan to replace limiting coil. </a:t>
            </a:r>
          </a:p>
          <a:p>
            <a:pPr algn="just"/>
            <a:r>
              <a:rPr lang="en-US" sz="2200" dirty="0"/>
              <a:t>MQXFA14b assembled and tested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800" dirty="0"/>
              <a:t>MQXFA14 failed on QH </a:t>
            </a:r>
            <a:r>
              <a:rPr lang="en-US" sz="1800" dirty="0" err="1"/>
              <a:t>Hipot</a:t>
            </a:r>
            <a:r>
              <a:rPr lang="en-US" sz="1800" dirty="0"/>
              <a:t> during Fabrication. Coil Replaced. Also benefited from lesson learned in MQXFA13 with increase in pre-stress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800" dirty="0"/>
              <a:t>Fastest training to date among AUP magnets.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200" dirty="0"/>
              <a:t>MQXFA15, MQXFA16 and MQXFA17 in various states of completion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dirty="0"/>
              <a:t>MQXFA07b to be tested next in Nov. ‘23, after BNL </a:t>
            </a:r>
            <a:r>
              <a:rPr lang="en-US" sz="1800" dirty="0" err="1"/>
              <a:t>cryo</a:t>
            </a:r>
            <a:r>
              <a:rPr lang="en-US" sz="1800" dirty="0"/>
              <a:t> system maintenance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B208495-3842-8C4A-9B81-E4BE8EBAB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221" y="44624"/>
            <a:ext cx="7920000" cy="720000"/>
          </a:xfrm>
        </p:spPr>
        <p:txBody>
          <a:bodyPr/>
          <a:lstStyle/>
          <a:p>
            <a:r>
              <a:rPr lang="en-US" sz="2800" dirty="0"/>
              <a:t>Progress since last CM</a:t>
            </a:r>
            <a:br>
              <a:rPr lang="en-US" sz="2800" dirty="0"/>
            </a:br>
            <a:r>
              <a:rPr lang="en-US" sz="2800" dirty="0"/>
              <a:t>on Magnets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8E679E-297D-1347-84BA-F10EC052AB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875" y="6212170"/>
            <a:ext cx="1907704" cy="645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4C24CBC-6A50-8949-B595-F5AC6D45D7A0}"/>
              </a:ext>
            </a:extLst>
          </p:cNvPr>
          <p:cNvSpPr txBox="1"/>
          <p:nvPr/>
        </p:nvSpPr>
        <p:spPr>
          <a:xfrm>
            <a:off x="7114313" y="44624"/>
            <a:ext cx="1932487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G. Ambrosio in Plenary + </a:t>
            </a:r>
          </a:p>
          <a:p>
            <a:r>
              <a:rPr lang="en-US" sz="1100" dirty="0"/>
              <a:t>6 AUP Talks in WP3 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70D7555-DA78-3E25-FDEB-E82C804BB1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55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9A6CB-D4C1-C94C-8C36-5CF22E3EF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658" y="48406"/>
            <a:ext cx="7920000" cy="720000"/>
          </a:xfrm>
        </p:spPr>
        <p:txBody>
          <a:bodyPr/>
          <a:lstStyle/>
          <a:p>
            <a:r>
              <a:rPr lang="en-US" dirty="0"/>
              <a:t>Magnets Assembly &amp; Test History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6EDB9E-BD8E-6C4D-A6E6-295F1A68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224A3C4-B883-DEBF-4BCC-942A8A507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00279"/>
              </p:ext>
            </p:extLst>
          </p:nvPr>
        </p:nvGraphicFramePr>
        <p:xfrm>
          <a:off x="635214" y="718904"/>
          <a:ext cx="7992888" cy="589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2">
                  <a:extLst>
                    <a:ext uri="{9D8B030D-6E8A-4147-A177-3AD203B41FA5}">
                      <a16:colId xmlns:a16="http://schemas.microsoft.com/office/drawing/2014/main" val="1159262125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188524773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1305869286"/>
                    </a:ext>
                  </a:extLst>
                </a:gridCol>
                <a:gridCol w="1998222">
                  <a:extLst>
                    <a:ext uri="{9D8B030D-6E8A-4147-A177-3AD203B41FA5}">
                      <a16:colId xmlns:a16="http://schemas.microsoft.com/office/drawing/2014/main" val="716196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595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710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945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97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6085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VTS COVID Limitations, coil replaced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MQXFA07b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TBT</a:t>
                      </a:r>
                      <a:r>
                        <a:rPr lang="en-US" b="1" i="1" baseline="-25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142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VTS COVID Limitations, coil replaced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MQXFA08b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41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Assembly NCR (2 coils affected by folded Kapton)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/>
                        <a:t>Cannibalized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 coils rejected</a:t>
                      </a:r>
                    </a:p>
                    <a:p>
                      <a:r>
                        <a:rPr lang="en-US" sz="1100" dirty="0"/>
                        <a:t>2 coils used in 14b and 5, structure used in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7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52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819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Assembly NCR (</a:t>
                      </a:r>
                      <a:r>
                        <a:rPr lang="en-US" sz="1200" dirty="0" err="1"/>
                        <a:t>Hipot</a:t>
                      </a:r>
                      <a:r>
                        <a:rPr lang="en-US" sz="1200" dirty="0"/>
                        <a:t> fail) coils to be replaced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>
                          <a:solidFill>
                            <a:schemeClr val="tx1"/>
                          </a:solidFill>
                        </a:rPr>
                        <a:t>MQXFA12b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TBT</a:t>
                      </a:r>
                      <a:r>
                        <a:rPr lang="en-US" sz="1800" b="1" baseline="-25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099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VTS Limitations (end prestress), coil replaced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MQXFA13b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dirty="0"/>
                        <a:t>TBT</a:t>
                      </a:r>
                      <a:r>
                        <a:rPr lang="en-US" sz="1800" b="1" i="1" baseline="-25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789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MQXFA14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Assembly NCR (QH </a:t>
                      </a:r>
                      <a:r>
                        <a:rPr lang="en-US" sz="1200" dirty="0" err="1"/>
                        <a:t>hipot</a:t>
                      </a:r>
                      <a:r>
                        <a:rPr lang="en-US" sz="1200" dirty="0"/>
                        <a:t> fail), coil replaced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MQXFA14b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</a:rPr>
                        <a:t>VTS Tested 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32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MQXFA15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dirty="0"/>
                        <a:t>TBT</a:t>
                      </a:r>
                      <a:r>
                        <a:rPr lang="en-US" sz="1800" b="1" i="1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999284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4C27B553-865F-EDE8-2327-8473295939A2}"/>
              </a:ext>
            </a:extLst>
          </p:cNvPr>
          <p:cNvGrpSpPr/>
          <p:nvPr/>
        </p:nvGrpSpPr>
        <p:grpSpPr>
          <a:xfrm>
            <a:off x="611560" y="1052816"/>
            <a:ext cx="5436037" cy="720000"/>
            <a:chOff x="611560" y="1052816"/>
            <a:chExt cx="5436037" cy="720000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46DB9DC9-710D-847F-B7A2-B57363B19A61}"/>
                </a:ext>
              </a:extLst>
            </p:cNvPr>
            <p:cNvSpPr/>
            <p:nvPr/>
          </p:nvSpPr>
          <p:spPr>
            <a:xfrm>
              <a:off x="611560" y="1052816"/>
              <a:ext cx="3672408" cy="720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723318-8616-8098-6E93-D0DC7DE47977}"/>
                </a:ext>
              </a:extLst>
            </p:cNvPr>
            <p:cNvSpPr txBox="1"/>
            <p:nvPr/>
          </p:nvSpPr>
          <p:spPr>
            <a:xfrm>
              <a:off x="4572000" y="1228150"/>
              <a:ext cx="147559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LQXFA/B-01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35691BD-E1F9-92CE-BF53-4C3DD152F408}"/>
                </a:ext>
              </a:extLst>
            </p:cNvPr>
            <p:cNvCxnSpPr>
              <a:cxnSpLocks/>
            </p:cNvCxnSpPr>
            <p:nvPr/>
          </p:nvCxnSpPr>
          <p:spPr>
            <a:xfrm>
              <a:off x="4283968" y="1397157"/>
              <a:ext cx="288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31FE692-1C6C-AF41-67B0-CED341D8C197}"/>
              </a:ext>
            </a:extLst>
          </p:cNvPr>
          <p:cNvGrpSpPr/>
          <p:nvPr/>
        </p:nvGrpSpPr>
        <p:grpSpPr>
          <a:xfrm>
            <a:off x="635214" y="1844904"/>
            <a:ext cx="5436037" cy="720000"/>
            <a:chOff x="635214" y="1844904"/>
            <a:chExt cx="5436037" cy="72000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303A0937-6357-CAF2-6297-CAECA21955C2}"/>
                </a:ext>
              </a:extLst>
            </p:cNvPr>
            <p:cNvSpPr/>
            <p:nvPr/>
          </p:nvSpPr>
          <p:spPr>
            <a:xfrm>
              <a:off x="635214" y="1844904"/>
              <a:ext cx="3672408" cy="720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5BA6A3D-4108-442C-1C2A-9F2FD0F685CA}"/>
                </a:ext>
              </a:extLst>
            </p:cNvPr>
            <p:cNvSpPr txBox="1"/>
            <p:nvPr/>
          </p:nvSpPr>
          <p:spPr>
            <a:xfrm>
              <a:off x="4595654" y="2020238"/>
              <a:ext cx="147559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LQXFA/B-02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0E22106-C489-1F30-C0DD-0B281D6634B2}"/>
                </a:ext>
              </a:extLst>
            </p:cNvPr>
            <p:cNvCxnSpPr>
              <a:cxnSpLocks/>
            </p:cNvCxnSpPr>
            <p:nvPr/>
          </p:nvCxnSpPr>
          <p:spPr>
            <a:xfrm>
              <a:off x="4307622" y="2189245"/>
              <a:ext cx="288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407D68-CD7D-2379-8648-5A469BD774EA}"/>
              </a:ext>
            </a:extLst>
          </p:cNvPr>
          <p:cNvGrpSpPr/>
          <p:nvPr/>
        </p:nvGrpSpPr>
        <p:grpSpPr>
          <a:xfrm>
            <a:off x="635214" y="4099498"/>
            <a:ext cx="5436037" cy="720000"/>
            <a:chOff x="635214" y="4099498"/>
            <a:chExt cx="5436037" cy="7200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A94A89DA-F0DD-F624-9EED-D8D9BE40D177}"/>
                </a:ext>
              </a:extLst>
            </p:cNvPr>
            <p:cNvSpPr/>
            <p:nvPr/>
          </p:nvSpPr>
          <p:spPr>
            <a:xfrm>
              <a:off x="635214" y="4099498"/>
              <a:ext cx="3672408" cy="720000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ED870A1-0213-1451-355B-677DE8919464}"/>
                </a:ext>
              </a:extLst>
            </p:cNvPr>
            <p:cNvSpPr txBox="1"/>
            <p:nvPr/>
          </p:nvSpPr>
          <p:spPr>
            <a:xfrm>
              <a:off x="4595654" y="4274832"/>
              <a:ext cx="147559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LQXFA/B-03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74A7E5F-3037-84CF-BD1A-D13DC21A3B0E}"/>
                </a:ext>
              </a:extLst>
            </p:cNvPr>
            <p:cNvCxnSpPr>
              <a:cxnSpLocks/>
            </p:cNvCxnSpPr>
            <p:nvPr/>
          </p:nvCxnSpPr>
          <p:spPr>
            <a:xfrm>
              <a:off x="4307622" y="4443839"/>
              <a:ext cx="28803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33D875-420B-ADE3-6B52-6E13B869AE95}"/>
              </a:ext>
            </a:extLst>
          </p:cNvPr>
          <p:cNvGrpSpPr/>
          <p:nvPr/>
        </p:nvGrpSpPr>
        <p:grpSpPr>
          <a:xfrm>
            <a:off x="4572000" y="2994457"/>
            <a:ext cx="4423423" cy="3170847"/>
            <a:chOff x="4572000" y="2994457"/>
            <a:chExt cx="4423423" cy="317084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B9A70C8-91C8-3639-4E40-4EBF6DC3CA50}"/>
                </a:ext>
              </a:extLst>
            </p:cNvPr>
            <p:cNvSpPr/>
            <p:nvPr/>
          </p:nvSpPr>
          <p:spPr>
            <a:xfrm>
              <a:off x="4572000" y="2994457"/>
              <a:ext cx="2016224" cy="434543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11FB5167-830E-A3C1-86C4-3161AF0F28A1}"/>
                </a:ext>
              </a:extLst>
            </p:cNvPr>
            <p:cNvSpPr/>
            <p:nvPr/>
          </p:nvSpPr>
          <p:spPr>
            <a:xfrm>
              <a:off x="4631658" y="5795971"/>
              <a:ext cx="2016224" cy="369333"/>
            </a:xfrm>
            <a:prstGeom prst="round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1FDFD7-398E-33EE-B839-750FB01A7A0B}"/>
                </a:ext>
              </a:extLst>
            </p:cNvPr>
            <p:cNvSpPr txBox="1"/>
            <p:nvPr/>
          </p:nvSpPr>
          <p:spPr>
            <a:xfrm>
              <a:off x="7519826" y="4259173"/>
              <a:ext cx="1475597" cy="3693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LQXFA/B-04</a:t>
              </a:r>
            </a:p>
          </p:txBody>
        </p:sp>
        <p:cxnSp>
          <p:nvCxnSpPr>
            <p:cNvPr id="24" name="Elbow Connector 23">
              <a:extLst>
                <a:ext uri="{FF2B5EF4-FFF2-40B4-BE49-F238E27FC236}">
                  <a16:creationId xmlns:a16="http://schemas.microsoft.com/office/drawing/2014/main" id="{BC28472C-5AC6-0BEB-8695-3323B65FEE5C}"/>
                </a:ext>
              </a:extLst>
            </p:cNvPr>
            <p:cNvCxnSpPr>
              <a:cxnSpLocks/>
              <a:stCxn id="9" idx="3"/>
              <a:endCxn id="20" idx="1"/>
            </p:cNvCxnSpPr>
            <p:nvPr/>
          </p:nvCxnSpPr>
          <p:spPr>
            <a:xfrm>
              <a:off x="6588224" y="3211729"/>
              <a:ext cx="931602" cy="123211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>
              <a:extLst>
                <a:ext uri="{FF2B5EF4-FFF2-40B4-BE49-F238E27FC236}">
                  <a16:creationId xmlns:a16="http://schemas.microsoft.com/office/drawing/2014/main" id="{BDEB828D-D0B9-D5C2-EDED-FADB789BA96E}"/>
                </a:ext>
              </a:extLst>
            </p:cNvPr>
            <p:cNvCxnSpPr>
              <a:cxnSpLocks/>
              <a:stCxn id="19" idx="3"/>
              <a:endCxn id="20" idx="1"/>
            </p:cNvCxnSpPr>
            <p:nvPr/>
          </p:nvCxnSpPr>
          <p:spPr>
            <a:xfrm flipV="1">
              <a:off x="6647882" y="4443839"/>
              <a:ext cx="871944" cy="1536799"/>
            </a:xfrm>
            <a:prstGeom prst="bentConnector3">
              <a:avLst>
                <a:gd name="adj1" fmla="val 47004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2">
            <a:extLst>
              <a:ext uri="{FF2B5EF4-FFF2-40B4-BE49-F238E27FC236}">
                <a16:creationId xmlns:a16="http://schemas.microsoft.com/office/drawing/2014/main" id="{49E66623-290F-F09C-0D4D-D85C547777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499" y="4655703"/>
            <a:ext cx="886797" cy="70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2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30ED0-E3E8-EF99-27A2-D0C688A28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04744"/>
            <a:ext cx="7920000" cy="720000"/>
          </a:xfrm>
        </p:spPr>
        <p:txBody>
          <a:bodyPr/>
          <a:lstStyle/>
          <a:p>
            <a:r>
              <a:rPr lang="en-US" dirty="0"/>
              <a:t>Celebrations for Last Cable Completed @ LBNL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0C0089-48CC-E401-C204-B1D5DA50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8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Picture 5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A69C8038-66FB-4443-96BF-D7A4065F05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730" y="1340768"/>
            <a:ext cx="7920000" cy="4654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860D58-BA49-3653-3493-0564FF2D7C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E61779-FAD8-EFC5-ECBD-A2729D164614}"/>
              </a:ext>
            </a:extLst>
          </p:cNvPr>
          <p:cNvSpPr txBox="1"/>
          <p:nvPr/>
        </p:nvSpPr>
        <p:spPr>
          <a:xfrm>
            <a:off x="1532404" y="6111924"/>
            <a:ext cx="6708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newscenter.lbl.gov</a:t>
            </a:r>
            <a:r>
              <a:rPr lang="en-US" sz="1600" dirty="0"/>
              <a:t>/2023/08/30/cabling-for-</a:t>
            </a:r>
            <a:r>
              <a:rPr lang="en-US" sz="1600" dirty="0" err="1"/>
              <a:t>lhc</a:t>
            </a:r>
            <a:r>
              <a:rPr lang="en-US" sz="1600" dirty="0"/>
              <a:t>-upgrade-wraps-up/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0D7C99C-278D-509D-C741-FDC610812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890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E0579-AAA3-4622-B2EB-09777CFF7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491" y="38018"/>
            <a:ext cx="7920000" cy="720000"/>
          </a:xfrm>
        </p:spPr>
        <p:txBody>
          <a:bodyPr/>
          <a:lstStyle/>
          <a:p>
            <a:r>
              <a:rPr lang="en-US" dirty="0"/>
              <a:t>MQXFA08b and MQXFA14b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AD363-7814-4206-A073-291E802CA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1"/>
                </a:solidFill>
              </a:rPr>
              <a:pPr/>
              <a:t>9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5CE46A-CB08-49E9-9AD8-3A455E7EE7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0284"/>
            <a:ext cx="1907704" cy="645100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3C5E8A2-98FD-A6A2-8650-9CF680343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07704" y="6356350"/>
            <a:ext cx="6550800" cy="360000"/>
          </a:xfrm>
        </p:spPr>
        <p:txBody>
          <a:bodyPr/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Sep ‘23, Vancouver</a:t>
            </a:r>
            <a:endParaRPr lang="en-GB" dirty="0"/>
          </a:p>
        </p:txBody>
      </p:sp>
      <p:pic>
        <p:nvPicPr>
          <p:cNvPr id="14" name="Picture 13" descr="A diagram of a test&#10;&#10;Description automatically generated">
            <a:extLst>
              <a:ext uri="{FF2B5EF4-FFF2-40B4-BE49-F238E27FC236}">
                <a16:creationId xmlns:a16="http://schemas.microsoft.com/office/drawing/2014/main" id="{650C45FE-E8E4-EAF5-50F4-84CE24D981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" y="692696"/>
            <a:ext cx="4323623" cy="27609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diagram of a test&#10;&#10;Description automatically generated">
            <a:extLst>
              <a:ext uri="{FF2B5EF4-FFF2-40B4-BE49-F238E27FC236}">
                <a16:creationId xmlns:a16="http://schemas.microsoft.com/office/drawing/2014/main" id="{4451B23A-F197-F210-7B63-BECD40FF21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037" y="692696"/>
            <a:ext cx="4309779" cy="27609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0BD2795E-DC04-1037-BAE4-A15F7A4C7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496" y="4138166"/>
            <a:ext cx="3762304" cy="120350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200" dirty="0"/>
              <a:t>Approximately 60% MQXFA Magnets Produced</a:t>
            </a:r>
          </a:p>
          <a:p>
            <a:pPr algn="just"/>
            <a:r>
              <a:rPr lang="en-US" sz="2200" dirty="0"/>
              <a:t>40% MQXFAs Magnets (8/20)  Accepted for CM/CA 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A73663-934A-47EA-F420-11752A225A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667" y="3528122"/>
            <a:ext cx="3762304" cy="27316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1AD323-784E-DBAE-B0C5-B27A632C6F59}"/>
              </a:ext>
            </a:extLst>
          </p:cNvPr>
          <p:cNvSpPr txBox="1"/>
          <p:nvPr/>
        </p:nvSpPr>
        <p:spPr>
          <a:xfrm>
            <a:off x="241073" y="5847355"/>
            <a:ext cx="13645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8 MQXFAs </a:t>
            </a:r>
          </a:p>
        </p:txBody>
      </p:sp>
    </p:spTree>
    <p:extLst>
      <p:ext uri="{BB962C8B-B14F-4D97-AF65-F5344CB8AC3E}">
        <p14:creationId xmlns:p14="http://schemas.microsoft.com/office/powerpoint/2010/main" val="4118349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73788</TotalTime>
  <Words>2108</Words>
  <Application>Microsoft Macintosh PowerPoint</Application>
  <PresentationFormat>On-screen Show (4:3)</PresentationFormat>
  <Paragraphs>321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Times New Roman</vt:lpstr>
      <vt:lpstr>Wingdings</vt:lpstr>
      <vt:lpstr>Thème Office</vt:lpstr>
      <vt:lpstr>Status of US AUP Contribution</vt:lpstr>
      <vt:lpstr>Outline</vt:lpstr>
      <vt:lpstr>US Contribution to HL-LHC</vt:lpstr>
      <vt:lpstr>HL-LHC AUP Deliverable Scope  Technical Details</vt:lpstr>
      <vt:lpstr>AUP Q1/Q3 and RFD Cavities KPPs</vt:lpstr>
      <vt:lpstr>Progress since last CM on Magnets</vt:lpstr>
      <vt:lpstr>Magnets Assembly &amp; Test History</vt:lpstr>
      <vt:lpstr>Celebrations for Last Cable Completed @ LBNL</vt:lpstr>
      <vt:lpstr>MQXFA08b and MQXFA14b</vt:lpstr>
      <vt:lpstr>LQXFA/B-01 Progress &amp; Achievements</vt:lpstr>
      <vt:lpstr>LQXFA/B-01 Progress &amp; Achievements (cont.)</vt:lpstr>
      <vt:lpstr>LQXFA/B-01 Horizontal Test</vt:lpstr>
      <vt:lpstr>LQXFA/B-01 Path to Acceptance by CERN</vt:lpstr>
      <vt:lpstr>Q1/Q3 Transportation Readiness Review LQXFA/B-01 Delivery to CERN</vt:lpstr>
      <vt:lpstr>CM02 and CM03</vt:lpstr>
      <vt:lpstr>Production Dashboard</vt:lpstr>
      <vt:lpstr>Progress since last CM on RFD Crab Cavities</vt:lpstr>
      <vt:lpstr>NRFD002+HOMs 3rd Test Summary 14th – 18th Aug. ‘23</vt:lpstr>
      <vt:lpstr>Pre-Series RFD Cavities</vt:lpstr>
      <vt:lpstr>Series RFD Cavities</vt:lpstr>
      <vt:lpstr>RFD Pre-series QA: EDMS Status</vt:lpstr>
      <vt:lpstr>Rebaseline Process</vt:lpstr>
      <vt:lpstr>Financial Situation (Past)</vt:lpstr>
      <vt:lpstr>Delivery Dates to CERN</vt:lpstr>
      <vt:lpstr>Delivery Dates to CERN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apollina@services.fnal.gov</cp:lastModifiedBy>
  <cp:revision>1145</cp:revision>
  <cp:lastPrinted>2023-09-06T19:40:40Z</cp:lastPrinted>
  <dcterms:created xsi:type="dcterms:W3CDTF">2016-03-23T12:58:39Z</dcterms:created>
  <dcterms:modified xsi:type="dcterms:W3CDTF">2023-09-25T18:36:05Z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