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63" r:id="rId5"/>
    <p:sldId id="467" r:id="rId6"/>
    <p:sldId id="463" r:id="rId7"/>
    <p:sldId id="1006" r:id="rId8"/>
    <p:sldId id="380" r:id="rId9"/>
    <p:sldId id="470" r:id="rId10"/>
    <p:sldId id="474" r:id="rId11"/>
    <p:sldId id="471" r:id="rId12"/>
    <p:sldId id="989" r:id="rId13"/>
    <p:sldId id="999" r:id="rId14"/>
    <p:sldId id="472" r:id="rId15"/>
    <p:sldId id="1008" r:id="rId16"/>
    <p:sldId id="477" r:id="rId17"/>
    <p:sldId id="930" r:id="rId18"/>
    <p:sldId id="944" r:id="rId19"/>
    <p:sldId id="931" r:id="rId20"/>
    <p:sldId id="991" r:id="rId21"/>
    <p:sldId id="951" r:id="rId22"/>
    <p:sldId id="992" r:id="rId23"/>
    <p:sldId id="1003" r:id="rId24"/>
    <p:sldId id="1004" r:id="rId25"/>
    <p:sldId id="1002" r:id="rId26"/>
    <p:sldId id="1009" r:id="rId27"/>
    <p:sldId id="1010" r:id="rId28"/>
    <p:sldId id="478" r:id="rId29"/>
    <p:sldId id="361" r:id="rId30"/>
    <p:sldId id="993" r:id="rId31"/>
    <p:sldId id="1005" r:id="rId32"/>
    <p:sldId id="994" r:id="rId33"/>
    <p:sldId id="997" r:id="rId34"/>
    <p:sldId id="456" r:id="rId35"/>
    <p:sldId id="457" r:id="rId36"/>
    <p:sldId id="996" r:id="rId3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RN\sriebe" initials="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5A5A5A"/>
    <a:srgbClr val="00EA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82" autoAdjust="0"/>
    <p:restoredTop sz="94660"/>
  </p:normalViewPr>
  <p:slideViewPr>
    <p:cSldViewPr snapToObjects="1" showGuides="1">
      <p:cViewPr varScale="1">
        <p:scale>
          <a:sx n="86" d="100"/>
          <a:sy n="86" d="100"/>
        </p:scale>
        <p:origin x="80" y="10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25/09/2023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25/09/2023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237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Susana Izquierdo Bermudez, on behalf of WP3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/>
              <a:t>Susana Izquierdo Bermudez, on behalf of WP3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823" y="4583140"/>
            <a:ext cx="518873" cy="5102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Susana Izquierdo Bermudez, on behalf of WP3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Susana Izquierdo Bermudez, on behalf of WP3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Susana Izquierdo Bermudez, on behalf of WP3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Susana Izquierdo Bermudez, on behalf of WP3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Susana Izquierdo Bermudez, on behalf of WP3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Susana Izquierdo Bermudez, on behalf of WP3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823" y="4583140"/>
            <a:ext cx="518873" cy="5102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emf"/><Relationship Id="rId7" Type="http://schemas.openxmlformats.org/officeDocument/2006/relationships/image" Target="../media/image61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emf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g"/><Relationship Id="rId5" Type="http://schemas.openxmlformats.org/officeDocument/2006/relationships/image" Target="../media/image66.jpeg"/><Relationship Id="rId4" Type="http://schemas.openxmlformats.org/officeDocument/2006/relationships/image" Target="../media/image6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74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3.jpeg"/><Relationship Id="rId5" Type="http://schemas.openxmlformats.org/officeDocument/2006/relationships/image" Target="../media/image33.png"/><Relationship Id="rId4" Type="http://schemas.openxmlformats.org/officeDocument/2006/relationships/image" Target="../media/image7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8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86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5.jpg"/><Relationship Id="rId5" Type="http://schemas.openxmlformats.org/officeDocument/2006/relationships/image" Target="../media/image84.jpg"/><Relationship Id="rId4" Type="http://schemas.openxmlformats.org/officeDocument/2006/relationships/image" Target="../media/image8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hyperlink" Target="https://ieeexplore.ieee.org/document/1002435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7.jpg"/><Relationship Id="rId18" Type="http://schemas.openxmlformats.org/officeDocument/2006/relationships/image" Target="../media/image5.gif"/><Relationship Id="rId26" Type="http://schemas.openxmlformats.org/officeDocument/2006/relationships/image" Target="../media/image30.png"/><Relationship Id="rId3" Type="http://schemas.openxmlformats.org/officeDocument/2006/relationships/image" Target="../media/image11.png"/><Relationship Id="rId21" Type="http://schemas.openxmlformats.org/officeDocument/2006/relationships/image" Target="../media/image25.jpeg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17" Type="http://schemas.openxmlformats.org/officeDocument/2006/relationships/image" Target="../media/image22.jpeg"/><Relationship Id="rId25" Type="http://schemas.openxmlformats.org/officeDocument/2006/relationships/image" Target="../media/image29.png"/><Relationship Id="rId2" Type="http://schemas.openxmlformats.org/officeDocument/2006/relationships/image" Target="../media/image9.png"/><Relationship Id="rId16" Type="http://schemas.openxmlformats.org/officeDocument/2006/relationships/image" Target="../media/image8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11" Type="http://schemas.openxmlformats.org/officeDocument/2006/relationships/image" Target="../media/image18.JPG"/><Relationship Id="rId24" Type="http://schemas.openxmlformats.org/officeDocument/2006/relationships/image" Target="../media/image28.png"/><Relationship Id="rId5" Type="http://schemas.openxmlformats.org/officeDocument/2006/relationships/image" Target="../media/image13.jpeg"/><Relationship Id="rId15" Type="http://schemas.openxmlformats.org/officeDocument/2006/relationships/image" Target="../media/image21.jpg"/><Relationship Id="rId23" Type="http://schemas.openxmlformats.org/officeDocument/2006/relationships/image" Target="../media/image27.png"/><Relationship Id="rId10" Type="http://schemas.openxmlformats.org/officeDocument/2006/relationships/image" Target="../media/image10.jpg"/><Relationship Id="rId19" Type="http://schemas.openxmlformats.org/officeDocument/2006/relationships/image" Target="../media/image23.gif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image" Target="../media/image20.jpeg"/><Relationship Id="rId22" Type="http://schemas.openxmlformats.org/officeDocument/2006/relationships/image" Target="../media/image2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827584" y="2152319"/>
            <a:ext cx="7845239" cy="965448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  <a:cs typeface="Times"/>
              </a:rPr>
              <a:t>Status of interaction region magnets (WP3) </a:t>
            </a:r>
            <a:br>
              <a:rPr lang="en-US" dirty="0">
                <a:solidFill>
                  <a:schemeClr val="tx1"/>
                </a:solidFill>
                <a:cs typeface="Times"/>
              </a:rPr>
            </a:br>
            <a:r>
              <a:rPr lang="en-US" dirty="0">
                <a:solidFill>
                  <a:schemeClr val="tx1"/>
                </a:solidFill>
                <a:cs typeface="Times"/>
              </a:rPr>
              <a:t>with focus on MQXFB</a:t>
            </a:r>
            <a:endParaRPr lang="en-GB" dirty="0">
              <a:solidFill>
                <a:schemeClr val="tx1"/>
              </a:solidFill>
              <a:cs typeface="Times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539552" y="3379585"/>
            <a:ext cx="7632848" cy="1051570"/>
          </a:xfrm>
        </p:spPr>
        <p:txBody>
          <a:bodyPr>
            <a:no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+mj-lt"/>
                <a:cs typeface="Times"/>
              </a:rPr>
              <a:t>E. Todesco, </a:t>
            </a:r>
            <a:r>
              <a:rPr lang="en-GB" sz="1600" u="sng" dirty="0">
                <a:solidFill>
                  <a:schemeClr val="tx1"/>
                </a:solidFill>
                <a:latin typeface="+mj-lt"/>
                <a:cs typeface="Times"/>
              </a:rPr>
              <a:t>S. Izquierdo Bermudez</a:t>
            </a:r>
            <a:r>
              <a:rPr lang="en-GB" sz="1600" dirty="0">
                <a:solidFill>
                  <a:schemeClr val="tx1"/>
                </a:solidFill>
                <a:latin typeface="+mj-lt"/>
                <a:cs typeface="Times"/>
              </a:rPr>
              <a:t>, D. Duarte Ramos, </a:t>
            </a:r>
          </a:p>
          <a:p>
            <a:r>
              <a:rPr lang="fr-CH" sz="1600" dirty="0">
                <a:solidFill>
                  <a:schemeClr val="tx1"/>
                </a:solidFill>
                <a:latin typeface="+mj-lt"/>
                <a:cs typeface="Times"/>
              </a:rPr>
              <a:t>G. Ambrosio, S. Feher, T. Nakamoto, Q. Xu, F. Toral, S. Farinon, M. Statera</a:t>
            </a:r>
            <a:endParaRPr lang="en-GB" sz="1600" dirty="0">
              <a:solidFill>
                <a:schemeClr val="tx1"/>
              </a:solidFill>
              <a:latin typeface="+mj-lt"/>
              <a:cs typeface="Times"/>
            </a:endParaRPr>
          </a:p>
          <a:p>
            <a:r>
              <a:rPr lang="en-GB" sz="1600" dirty="0">
                <a:solidFill>
                  <a:schemeClr val="tx1"/>
                </a:solidFill>
                <a:latin typeface="+mj-lt"/>
                <a:cs typeface="Times"/>
              </a:rPr>
              <a:t>A. Foussat, J.-C. Perez, E. Gautheron, </a:t>
            </a:r>
            <a:r>
              <a:rPr lang="fr-CH" sz="1600" dirty="0">
                <a:solidFill>
                  <a:schemeClr val="tx1"/>
                </a:solidFill>
                <a:latin typeface="+mj-lt"/>
                <a:cs typeface="Times"/>
              </a:rPr>
              <a:t>A. Devred, </a:t>
            </a:r>
            <a:r>
              <a:rPr lang="en-GB" sz="1600" dirty="0">
                <a:solidFill>
                  <a:schemeClr val="tx1"/>
                </a:solidFill>
                <a:latin typeface="+mj-lt"/>
                <a:cs typeface="Times"/>
              </a:rPr>
              <a:t>et al, 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979712" y="4692973"/>
            <a:ext cx="6480000" cy="261938"/>
          </a:xfrm>
        </p:spPr>
        <p:txBody>
          <a:bodyPr/>
          <a:lstStyle/>
          <a:p>
            <a:r>
              <a:rPr lang="en-GB" b="0" i="0" dirty="0">
                <a:solidFill>
                  <a:schemeClr val="bg2"/>
                </a:solidFill>
                <a:latin typeface="+mj-lt"/>
                <a:cs typeface="Times" panose="02020603050405020304" pitchFamily="18" charset="0"/>
              </a:rPr>
              <a:t>13</a:t>
            </a:r>
            <a:r>
              <a:rPr lang="en-GB" b="0" i="0" baseline="30000" dirty="0">
                <a:solidFill>
                  <a:schemeClr val="bg2"/>
                </a:solidFill>
                <a:latin typeface="+mj-lt"/>
                <a:cs typeface="Times" panose="02020603050405020304" pitchFamily="18" charset="0"/>
              </a:rPr>
              <a:t>th</a:t>
            </a:r>
            <a:r>
              <a:rPr lang="en-GB" b="0" i="0" dirty="0">
                <a:solidFill>
                  <a:schemeClr val="bg2"/>
                </a:solidFill>
                <a:latin typeface="+mj-lt"/>
                <a:cs typeface="Times" panose="02020603050405020304" pitchFamily="18" charset="0"/>
              </a:rPr>
              <a:t> HL-LHC Collaboration Meeting, 25 September 2023</a:t>
            </a:r>
          </a:p>
        </p:txBody>
      </p:sp>
      <p:pic>
        <p:nvPicPr>
          <p:cNvPr id="5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2287" y="1649327"/>
            <a:ext cx="1005691" cy="4318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8838" y="1671276"/>
            <a:ext cx="1180990" cy="4749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23478"/>
            <a:ext cx="1495466" cy="4628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1382597"/>
            <a:ext cx="1069343" cy="4690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699542"/>
            <a:ext cx="821201" cy="615901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EAA5F-5022-D574-DE90-3B1CCEAFB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Removing performance limitations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9729C3-7368-AE49-646B-D073C4C3D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866286"/>
            <a:ext cx="8424936" cy="3680222"/>
          </a:xfrm>
        </p:spPr>
        <p:txBody>
          <a:bodyPr>
            <a:normAutofit/>
          </a:bodyPr>
          <a:lstStyle/>
          <a:p>
            <a:r>
              <a:rPr lang="en-GB" sz="1600" dirty="0"/>
              <a:t>MQXFA08 limiting coil was replaced, and the magnet reached performance requirements</a:t>
            </a:r>
          </a:p>
          <a:p>
            <a:pPr lvl="1"/>
            <a:r>
              <a:rPr lang="en-GB" sz="1400" dirty="0"/>
              <a:t>First long magnet with coil replacement</a:t>
            </a:r>
          </a:p>
          <a:p>
            <a:pPr lvl="1"/>
            <a:r>
              <a:rPr lang="en-GB" sz="1400" dirty="0"/>
              <a:t>Same procedure will be applied to MQXFA07 and to MQXFA13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4E9CC1-92C9-0579-C6A0-B1B2983FD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Susana Izquierdo Bermudez, on behalf of WP3</a:t>
            </a:r>
            <a:endParaRPr lang="en-GB" noProof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18132A-40A4-78B8-CDA7-71B978C98548}"/>
              </a:ext>
            </a:extLst>
          </p:cNvPr>
          <p:cNvSpPr txBox="1"/>
          <p:nvPr/>
        </p:nvSpPr>
        <p:spPr>
          <a:xfrm>
            <a:off x="2483768" y="4529928"/>
            <a:ext cx="44630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Power test of MQXFA08 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(J. Muratore, A. Yahia, S. Feher, G. Ambrosio et al.)</a:t>
            </a:r>
            <a:endParaRPr lang="en-GB" sz="105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33937C-9ACB-AECE-13B0-3DC5B1E6F9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558569"/>
            <a:ext cx="5203676" cy="28757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6B4038-3322-7DCC-560A-0E4E317F0086}"/>
              </a:ext>
            </a:extLst>
          </p:cNvPr>
          <p:cNvSpPr txBox="1"/>
          <p:nvPr/>
        </p:nvSpPr>
        <p:spPr>
          <a:xfrm>
            <a:off x="5734520" y="3579862"/>
            <a:ext cx="1460940" cy="4385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CH" sz="750" i="1" dirty="0" err="1">
                <a:latin typeface="Times" panose="02020603050405020304" pitchFamily="18" charset="0"/>
                <a:cs typeface="Times" panose="02020603050405020304" pitchFamily="18" charset="0"/>
              </a:rPr>
              <a:t>Only</a:t>
            </a:r>
            <a:r>
              <a:rPr lang="fr-CH" sz="750" i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750" i="1" dirty="0" err="1">
                <a:latin typeface="Times" panose="02020603050405020304" pitchFamily="18" charset="0"/>
                <a:cs typeface="Times" panose="02020603050405020304" pitchFamily="18" charset="0"/>
              </a:rPr>
              <a:t>ramps</a:t>
            </a:r>
            <a:r>
              <a:rPr lang="fr-CH" sz="750" i="1" dirty="0">
                <a:latin typeface="Times" panose="02020603050405020304" pitchFamily="18" charset="0"/>
                <a:cs typeface="Times" panose="02020603050405020304" pitchFamily="18" charset="0"/>
              </a:rPr>
              <a:t> at 20 A/s</a:t>
            </a:r>
          </a:p>
          <a:p>
            <a:r>
              <a:rPr lang="fr-CH" sz="750" i="1" dirty="0" err="1">
                <a:latin typeface="Times" panose="02020603050405020304" pitchFamily="18" charset="0"/>
                <a:cs typeface="Times" panose="02020603050405020304" pitchFamily="18" charset="0"/>
              </a:rPr>
              <a:t>Empty</a:t>
            </a:r>
            <a:r>
              <a:rPr lang="fr-CH" sz="750" i="1" dirty="0">
                <a:latin typeface="Times" panose="02020603050405020304" pitchFamily="18" charset="0"/>
                <a:cs typeface="Times" panose="02020603050405020304" pitchFamily="18" charset="0"/>
              </a:rPr>
              <a:t> markers </a:t>
            </a:r>
            <a:r>
              <a:rPr lang="fr-CH" sz="750" i="1" dirty="0" err="1">
                <a:latin typeface="Times" panose="02020603050405020304" pitchFamily="18" charset="0"/>
                <a:cs typeface="Times" panose="02020603050405020304" pitchFamily="18" charset="0"/>
              </a:rPr>
              <a:t>indicate</a:t>
            </a:r>
            <a:r>
              <a:rPr lang="fr-CH" sz="750" i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750" i="1" dirty="0" err="1"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CH" sz="750" i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750" i="1" dirty="0" err="1">
                <a:latin typeface="Times" panose="02020603050405020304" pitchFamily="18" charset="0"/>
                <a:cs typeface="Times" panose="02020603050405020304" pitchFamily="18" charset="0"/>
              </a:rPr>
              <a:t>reached</a:t>
            </a:r>
            <a:r>
              <a:rPr lang="fr-CH" sz="750" i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750" i="1" dirty="0" err="1">
                <a:latin typeface="Times" panose="02020603050405020304" pitchFamily="18" charset="0"/>
                <a:cs typeface="Times" panose="02020603050405020304" pitchFamily="18" charset="0"/>
              </a:rPr>
              <a:t>without</a:t>
            </a:r>
            <a:r>
              <a:rPr lang="fr-CH" sz="750" i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750" i="1" dirty="0" err="1">
                <a:latin typeface="Times" panose="02020603050405020304" pitchFamily="18" charset="0"/>
                <a:cs typeface="Times" panose="02020603050405020304" pitchFamily="18" charset="0"/>
              </a:rPr>
              <a:t>quench</a:t>
            </a:r>
            <a:endParaRPr lang="en-GB" sz="750" i="1" baseline="-25000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D1514E62-15EA-2464-253D-57461A6D1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308164-8FED-8661-9558-029D1FA03E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20636"/>
            <a:ext cx="1495466" cy="46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155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22FD7-5493-C598-ACED-4D3FC70B2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MQXFA program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2AD193-F6C0-8EA3-8084-BBBB0FC4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Susana Izquierdo Bermudez, on behalf of WP3</a:t>
            </a:r>
            <a:endParaRPr lang="en-GB" noProof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819F14-6B40-7FA5-63FF-E69C3E8BF2D3}"/>
              </a:ext>
            </a:extLst>
          </p:cNvPr>
          <p:cNvSpPr txBox="1"/>
          <p:nvPr/>
        </p:nvSpPr>
        <p:spPr>
          <a:xfrm>
            <a:off x="1750200" y="4306224"/>
            <a:ext cx="4630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>
                <a:latin typeface="+mj-lt"/>
                <a:cs typeface="Times" panose="02020603050405020304" pitchFamily="18" charset="0"/>
              </a:rPr>
              <a:t>Quench</a:t>
            </a:r>
            <a:r>
              <a:rPr lang="fr-CH" sz="1200" dirty="0">
                <a:latin typeface="+mj-lt"/>
                <a:cs typeface="Times" panose="02020603050405020304" pitchFamily="18" charset="0"/>
              </a:rPr>
              <a:t> performance of LQXFA01 </a:t>
            </a:r>
            <a:r>
              <a:rPr lang="fr-CH" sz="12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(G. Ambrosio, S. Feher, et al.)</a:t>
            </a:r>
            <a:r>
              <a:rPr lang="fr-CH" sz="1200" dirty="0">
                <a:latin typeface="+mj-lt"/>
                <a:cs typeface="Times" panose="02020603050405020304" pitchFamily="18" charset="0"/>
              </a:rPr>
              <a:t> </a:t>
            </a:r>
            <a:endParaRPr lang="en-GB" sz="1200" dirty="0">
              <a:latin typeface="+mj-lt"/>
              <a:cs typeface="Times" panose="02020603050405020304" pitchFamily="18" charset="0"/>
            </a:endParaRPr>
          </a:p>
        </p:txBody>
      </p:sp>
      <p:pic>
        <p:nvPicPr>
          <p:cNvPr id="8" name="Content Placeholder 5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309A0D39-E198-A68C-D2D7-8449D0EC93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457561"/>
            <a:ext cx="3670225" cy="275266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F59C7809-6EC6-290E-C0C8-62A913798D71}"/>
              </a:ext>
            </a:extLst>
          </p:cNvPr>
          <p:cNvSpPr txBox="1">
            <a:spLocks/>
          </p:cNvSpPr>
          <p:nvPr/>
        </p:nvSpPr>
        <p:spPr>
          <a:xfrm>
            <a:off x="452219" y="771550"/>
            <a:ext cx="8424936" cy="39957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First cold mass reaching performance 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– no retraining after thermal cycle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90A7C4-371A-20DB-CA0B-DB92FA2DBD93}"/>
              </a:ext>
            </a:extLst>
          </p:cNvPr>
          <p:cNvSpPr txBox="1"/>
          <p:nvPr/>
        </p:nvSpPr>
        <p:spPr>
          <a:xfrm>
            <a:off x="6300192" y="2715766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highlight>
                  <a:srgbClr val="FFFF00"/>
                </a:highlight>
                <a:cs typeface="Calibri" panose="020F0502020204030204" pitchFamily="34" charset="0"/>
              </a:rPr>
              <a:t>Update </a:t>
            </a:r>
            <a:endParaRPr lang="en-GB" dirty="0">
              <a:solidFill>
                <a:srgbClr val="5A5A5A"/>
              </a:solidFill>
              <a:highlight>
                <a:srgbClr val="FFFF00"/>
              </a:highlight>
              <a:cs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D4EED2C-FDE4-70CE-57DC-C6577E04F5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862" t="7407" r="50000" b="24013"/>
          <a:stretch/>
        </p:blipFill>
        <p:spPr>
          <a:xfrm>
            <a:off x="3993753" y="1315939"/>
            <a:ext cx="5118207" cy="291499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370696-7707-C705-FC94-74F499094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50022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BE7991-CFE6-E425-EDF5-CB2A07DAD5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20636"/>
            <a:ext cx="1495466" cy="46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001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dirty="0">
                <a:cs typeface="Times New Roman" panose="02020603050405020304" pitchFamily="18" charset="0"/>
              </a:rPr>
              <a:t>Contents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>
                <a:cs typeface="Times New Roman" panose="02020603050405020304" pitchFamily="18" charset="0"/>
              </a:rPr>
              <a:t>Susana Izquierdo Bermudez, on behalf of WP3</a:t>
            </a:r>
            <a:endParaRPr lang="en-GB" noProof="0" dirty="0">
              <a:cs typeface="Times New Roman" panose="02020603050405020304" pitchFamily="18" charset="0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Summary of Nb-</a:t>
            </a:r>
            <a:r>
              <a:rPr lang="en-US" sz="1800" dirty="0" err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Ti</a:t>
            </a:r>
            <a:r>
              <a:rPr lang="en-US" sz="18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magnets</a:t>
            </a:r>
          </a:p>
          <a:p>
            <a:endParaRPr lang="en-US" sz="18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Summary of MQXFA</a:t>
            </a:r>
          </a:p>
          <a:p>
            <a:endParaRPr lang="en-US" sz="18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Status of MQXFB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8F4E0FCF-979D-BE86-B12A-75DF32FEA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4856" y="4738914"/>
            <a:ext cx="301943" cy="298349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8180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A498126A-A86C-8285-3653-4F1B5BBF6D8A}"/>
              </a:ext>
            </a:extLst>
          </p:cNvPr>
          <p:cNvSpPr txBox="1"/>
          <p:nvPr/>
        </p:nvSpPr>
        <p:spPr>
          <a:xfrm>
            <a:off x="548836" y="3423815"/>
            <a:ext cx="24270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  <a:latin typeface="Times"/>
                <a:cs typeface="Times"/>
              </a:rPr>
              <a:t>Red: conform</a:t>
            </a:r>
            <a:endParaRPr lang="en-US" sz="1000" dirty="0">
              <a:latin typeface="Times"/>
              <a:cs typeface="Times"/>
            </a:endParaRPr>
          </a:p>
          <a:p>
            <a:r>
              <a:rPr lang="en-US" sz="1000" dirty="0">
                <a:latin typeface="Times"/>
                <a:cs typeface="Times"/>
              </a:rPr>
              <a:t>Black: non conform </a:t>
            </a:r>
          </a:p>
          <a:p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Grey: coming soon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B6FD57EC-E7F1-6011-6DEB-5BD02758F6F7}"/>
              </a:ext>
            </a:extLst>
          </p:cNvPr>
          <p:cNvCxnSpPr>
            <a:cxnSpLocks/>
            <a:endCxn id="64" idx="1"/>
          </p:cNvCxnSpPr>
          <p:nvPr/>
        </p:nvCxnSpPr>
        <p:spPr>
          <a:xfrm flipV="1">
            <a:off x="6857003" y="3214306"/>
            <a:ext cx="0" cy="84995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9F5F8314-82E9-E49B-E282-F0B2507D9999}"/>
              </a:ext>
            </a:extLst>
          </p:cNvPr>
          <p:cNvCxnSpPr>
            <a:cxnSpLocks/>
          </p:cNvCxnSpPr>
          <p:nvPr/>
        </p:nvCxnSpPr>
        <p:spPr>
          <a:xfrm flipH="1" flipV="1">
            <a:off x="3960291" y="1275731"/>
            <a:ext cx="0" cy="278640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543D24F-D14D-847D-0088-AC094E82C185}"/>
              </a:ext>
            </a:extLst>
          </p:cNvPr>
          <p:cNvCxnSpPr>
            <a:cxnSpLocks/>
          </p:cNvCxnSpPr>
          <p:nvPr/>
        </p:nvCxnSpPr>
        <p:spPr>
          <a:xfrm flipV="1">
            <a:off x="4450318" y="1688852"/>
            <a:ext cx="0" cy="2341789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0B86CFD2-E274-032A-F84E-39FFC7BCEB7A}"/>
              </a:ext>
            </a:extLst>
          </p:cNvPr>
          <p:cNvSpPr/>
          <p:nvPr/>
        </p:nvSpPr>
        <p:spPr>
          <a:xfrm>
            <a:off x="0" y="4433354"/>
            <a:ext cx="4131192" cy="6683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F33B4B-D66E-5FBC-09A0-60368EDD7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summary of MQXF program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48D1E78-BFF5-9B60-6A6A-83E4789883A1}"/>
              </a:ext>
            </a:extLst>
          </p:cNvPr>
          <p:cNvCxnSpPr>
            <a:cxnSpLocks/>
            <a:endCxn id="42" idx="1"/>
          </p:cNvCxnSpPr>
          <p:nvPr/>
        </p:nvCxnSpPr>
        <p:spPr>
          <a:xfrm flipV="1">
            <a:off x="5535409" y="1979769"/>
            <a:ext cx="819" cy="2202375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16401AB3-ECDB-04A2-FD18-A128B047DDC4}"/>
              </a:ext>
            </a:extLst>
          </p:cNvPr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>
                <a:solidFill>
                  <a:schemeClr val="tx1"/>
                </a:solidFill>
                <a:cs typeface="Times New Roman" panose="02020603050405020304" pitchFamily="18" charset="0"/>
              </a:rPr>
              <a:t>132.6 T/m at 7 TeV, corresponding to </a:t>
            </a:r>
            <a:r>
              <a:rPr lang="fr-CH" sz="2000" dirty="0">
                <a:solidFill>
                  <a:schemeClr val="accent3"/>
                </a:solidFill>
                <a:cs typeface="Times New Roman" panose="02020603050405020304" pitchFamily="18" charset="0"/>
              </a:rPr>
              <a:t>11.3 T peak field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779A41B-9DF2-7A7D-A65E-73325BEE69B3}"/>
              </a:ext>
            </a:extLst>
          </p:cNvPr>
          <p:cNvCxnSpPr/>
          <p:nvPr/>
        </p:nvCxnSpPr>
        <p:spPr>
          <a:xfrm flipV="1">
            <a:off x="509311" y="1203598"/>
            <a:ext cx="0" cy="2952328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8A8180F-D3DF-7FC3-F550-687BD6D25CC8}"/>
              </a:ext>
            </a:extLst>
          </p:cNvPr>
          <p:cNvSpPr txBox="1"/>
          <p:nvPr/>
        </p:nvSpPr>
        <p:spPr>
          <a:xfrm rot="16200000">
            <a:off x="-1090718" y="2377115"/>
            <a:ext cx="2839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: aperture and cable selection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030836-2C27-B6E0-85D2-93FB95C8FB97}"/>
              </a:ext>
            </a:extLst>
          </p:cNvPr>
          <p:cNvSpPr txBox="1"/>
          <p:nvPr/>
        </p:nvSpPr>
        <p:spPr>
          <a:xfrm>
            <a:off x="81858" y="4316010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2013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2D183C-5BBF-81A6-D202-A2CB3E3493BD}"/>
              </a:ext>
            </a:extLst>
          </p:cNvPr>
          <p:cNvSpPr txBox="1"/>
          <p:nvPr/>
        </p:nvSpPr>
        <p:spPr>
          <a:xfrm>
            <a:off x="1326242" y="4319684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2017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445D49-E0A4-0386-A30F-A16F0EF8B3FF}"/>
              </a:ext>
            </a:extLst>
          </p:cNvPr>
          <p:cNvSpPr txBox="1"/>
          <p:nvPr/>
        </p:nvSpPr>
        <p:spPr>
          <a:xfrm>
            <a:off x="2081456" y="4319684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2018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19943E-CFBC-7BD1-BBA5-C6E61D22D778}"/>
              </a:ext>
            </a:extLst>
          </p:cNvPr>
          <p:cNvSpPr txBox="1"/>
          <p:nvPr/>
        </p:nvSpPr>
        <p:spPr>
          <a:xfrm>
            <a:off x="2827470" y="4317144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2019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ADDDC1-5B2A-C767-944A-8F4B71FE619C}"/>
              </a:ext>
            </a:extLst>
          </p:cNvPr>
          <p:cNvSpPr txBox="1"/>
          <p:nvPr/>
        </p:nvSpPr>
        <p:spPr>
          <a:xfrm>
            <a:off x="3582684" y="4317144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2020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0945485-E603-5595-3FC5-A85210B7C72F}"/>
              </a:ext>
            </a:extLst>
          </p:cNvPr>
          <p:cNvSpPr txBox="1"/>
          <p:nvPr/>
        </p:nvSpPr>
        <p:spPr>
          <a:xfrm>
            <a:off x="4337898" y="4317144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2021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5DB8DF7-EF71-4806-61A8-616B56F2317A}"/>
              </a:ext>
            </a:extLst>
          </p:cNvPr>
          <p:cNvSpPr txBox="1"/>
          <p:nvPr/>
        </p:nvSpPr>
        <p:spPr>
          <a:xfrm rot="16200000">
            <a:off x="3439409" y="3522008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dirty="0">
                <a:solidFill>
                  <a:srgbClr val="5A5A5A"/>
                </a:solidFill>
                <a:latin typeface="Times"/>
                <a:cs typeface="Times"/>
              </a:rPr>
              <a:t>+7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58072E3-E860-C3DE-5585-0B3E83FF12D0}"/>
              </a:ext>
            </a:extLst>
          </p:cNvPr>
          <p:cNvSpPr txBox="1"/>
          <p:nvPr/>
        </p:nvSpPr>
        <p:spPr>
          <a:xfrm>
            <a:off x="5095106" y="4317298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2022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6B4CE03-0D16-EAD6-284B-F877380D11FA}"/>
              </a:ext>
            </a:extLst>
          </p:cNvPr>
          <p:cNvSpPr txBox="1"/>
          <p:nvPr/>
        </p:nvSpPr>
        <p:spPr>
          <a:xfrm>
            <a:off x="5857164" y="4317298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2023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6EB647E-709D-9BF5-F919-5DF18BBD3ACD}"/>
              </a:ext>
            </a:extLst>
          </p:cNvPr>
          <p:cNvSpPr txBox="1"/>
          <p:nvPr/>
        </p:nvSpPr>
        <p:spPr>
          <a:xfrm>
            <a:off x="5536228" y="1841269"/>
            <a:ext cx="1922642" cy="2769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MQXFBP3: &gt;7 </a:t>
            </a:r>
            <a:r>
              <a:rPr lang="en-US" sz="1200" dirty="0" err="1">
                <a:solidFill>
                  <a:schemeClr val="accent3"/>
                </a:solidFill>
                <a:latin typeface="Times"/>
                <a:cs typeface="Times"/>
              </a:rPr>
              <a:t>TeV</a:t>
            </a:r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, 11.6 T </a:t>
            </a:r>
          </a:p>
        </p:txBody>
      </p:sp>
      <p:sp>
        <p:nvSpPr>
          <p:cNvPr id="44" name="Right Arrow 4">
            <a:extLst>
              <a:ext uri="{FF2B5EF4-FFF2-40B4-BE49-F238E27FC236}">
                <a16:creationId xmlns:a16="http://schemas.microsoft.com/office/drawing/2014/main" id="{71A121FD-3E0A-4D6E-EB3B-6A2522E74C14}"/>
              </a:ext>
            </a:extLst>
          </p:cNvPr>
          <p:cNvSpPr/>
          <p:nvPr/>
        </p:nvSpPr>
        <p:spPr>
          <a:xfrm>
            <a:off x="35496" y="3952413"/>
            <a:ext cx="8924048" cy="373086"/>
          </a:xfrm>
          <a:prstGeom prst="rightArrow">
            <a:avLst/>
          </a:prstGeom>
          <a:gradFill flip="none" rotWithShape="1">
            <a:gsLst>
              <a:gs pos="0">
                <a:schemeClr val="accent3"/>
              </a:gs>
              <a:gs pos="100000">
                <a:srgbClr val="FFFFFF"/>
              </a:gs>
            </a:gsLst>
            <a:lin ang="10500000" scaled="0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4981B14-2817-6B1C-FC42-CF186AA48783}"/>
              </a:ext>
            </a:extLst>
          </p:cNvPr>
          <p:cNvSpPr txBox="1"/>
          <p:nvPr/>
        </p:nvSpPr>
        <p:spPr>
          <a:xfrm>
            <a:off x="6611913" y="4317833"/>
            <a:ext cx="75521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2024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AC40979-FA38-674B-9E46-439ABE72A677}"/>
              </a:ext>
            </a:extLst>
          </p:cNvPr>
          <p:cNvSpPr txBox="1"/>
          <p:nvPr/>
        </p:nvSpPr>
        <p:spPr>
          <a:xfrm>
            <a:off x="878974" y="4316066"/>
            <a:ext cx="37079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…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D6624E2-9CD5-8B85-C97E-C9AA488C7B87}"/>
              </a:ext>
            </a:extLst>
          </p:cNvPr>
          <p:cNvSpPr txBox="1"/>
          <p:nvPr/>
        </p:nvSpPr>
        <p:spPr>
          <a:xfrm>
            <a:off x="7366464" y="4317833"/>
            <a:ext cx="75521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2025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C0E1354-B632-4DDC-411B-BBC8106C780D}"/>
              </a:ext>
            </a:extLst>
          </p:cNvPr>
          <p:cNvSpPr txBox="1"/>
          <p:nvPr/>
        </p:nvSpPr>
        <p:spPr>
          <a:xfrm>
            <a:off x="6857003" y="3075806"/>
            <a:ext cx="1278876" cy="27699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MQXFB04: April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F7CDF1-E3F7-C675-D25C-B5D98D3B7EA3}"/>
              </a:ext>
            </a:extLst>
          </p:cNvPr>
          <p:cNvSpPr txBox="1"/>
          <p:nvPr/>
        </p:nvSpPr>
        <p:spPr>
          <a:xfrm>
            <a:off x="3959879" y="1112348"/>
            <a:ext cx="2126672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MQXFBP1: ~6.5 </a:t>
            </a:r>
            <a:r>
              <a:rPr lang="en-US" sz="1200" dirty="0" err="1">
                <a:latin typeface="Times"/>
                <a:cs typeface="Times"/>
              </a:rPr>
              <a:t>TeV</a:t>
            </a:r>
            <a:r>
              <a:rPr lang="en-US" sz="1200" dirty="0">
                <a:latin typeface="Times"/>
                <a:cs typeface="Times"/>
              </a:rPr>
              <a:t>, ~10.5 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3124DD-D85D-20A9-C756-B5482E79E6F1}"/>
              </a:ext>
            </a:extLst>
          </p:cNvPr>
          <p:cNvSpPr txBox="1"/>
          <p:nvPr/>
        </p:nvSpPr>
        <p:spPr>
          <a:xfrm>
            <a:off x="4450318" y="1467070"/>
            <a:ext cx="208249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MQXFBP2: ~6.9 </a:t>
            </a:r>
            <a:r>
              <a:rPr lang="en-US" sz="1200" dirty="0" err="1">
                <a:latin typeface="Times"/>
                <a:cs typeface="Times"/>
              </a:rPr>
              <a:t>TeV</a:t>
            </a:r>
            <a:r>
              <a:rPr lang="en-US" sz="1200" dirty="0">
                <a:latin typeface="Times"/>
                <a:cs typeface="Times"/>
              </a:rPr>
              <a:t>, ~11.2 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3B15FD5-5C9E-35AC-C791-BA16D5DD6C2A}"/>
              </a:ext>
            </a:extLst>
          </p:cNvPr>
          <p:cNvSpPr txBox="1"/>
          <p:nvPr/>
        </p:nvSpPr>
        <p:spPr>
          <a:xfrm>
            <a:off x="5854469" y="2226035"/>
            <a:ext cx="1914627" cy="2769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MQXFB02: &gt;7 </a:t>
            </a:r>
            <a:r>
              <a:rPr lang="en-US" sz="1200" dirty="0" err="1">
                <a:solidFill>
                  <a:schemeClr val="accent3"/>
                </a:solidFill>
                <a:latin typeface="Times"/>
                <a:cs typeface="Times"/>
              </a:rPr>
              <a:t>TeV</a:t>
            </a:r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, 11.6 T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5B3321D-DFBD-5C22-93DA-4CDD765DEEBB}"/>
              </a:ext>
            </a:extLst>
          </p:cNvPr>
          <p:cNvSpPr txBox="1"/>
          <p:nvPr/>
        </p:nvSpPr>
        <p:spPr>
          <a:xfrm>
            <a:off x="6372197" y="2654791"/>
            <a:ext cx="1723549" cy="2769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MQXFB03: test ongoing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788CD1E-5FBA-2300-1928-BFA1B0C42695}"/>
              </a:ext>
            </a:extLst>
          </p:cNvPr>
          <p:cNvCxnSpPr>
            <a:cxnSpLocks/>
          </p:cNvCxnSpPr>
          <p:nvPr/>
        </p:nvCxnSpPr>
        <p:spPr>
          <a:xfrm flipV="1">
            <a:off x="5854469" y="2351004"/>
            <a:ext cx="0" cy="1691744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D7CDC65-60EE-FD3F-7BBB-63ACDD2B5524}"/>
              </a:ext>
            </a:extLst>
          </p:cNvPr>
          <p:cNvCxnSpPr>
            <a:cxnSpLocks/>
          </p:cNvCxnSpPr>
          <p:nvPr/>
        </p:nvCxnSpPr>
        <p:spPr>
          <a:xfrm flipV="1">
            <a:off x="6372200" y="2679762"/>
            <a:ext cx="0" cy="1376516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FA4A706E-C893-022D-9D80-5020E0A68AC8}"/>
              </a:ext>
            </a:extLst>
          </p:cNvPr>
          <p:cNvSpPr txBox="1"/>
          <p:nvPr/>
        </p:nvSpPr>
        <p:spPr>
          <a:xfrm>
            <a:off x="1023980" y="4819150"/>
            <a:ext cx="20569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  <a:cs typeface="Times"/>
              </a:rPr>
              <a:t>7 to 9 more magnets to test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A3E949A7-78F4-E310-2798-0BAC0E300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50022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862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1DB148E-3FB5-34A2-3551-A00E93BC16FD}"/>
              </a:ext>
            </a:extLst>
          </p:cNvPr>
          <p:cNvSpPr/>
          <p:nvPr/>
        </p:nvSpPr>
        <p:spPr>
          <a:xfrm>
            <a:off x="0" y="4569972"/>
            <a:ext cx="1493658" cy="5735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5BEA88-252C-1B69-4F46-EDB09CF9C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MQXFBP1&amp;BP2 Prototypes Performance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39933-487B-002E-764F-969ECD9D2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086" y="840079"/>
            <a:ext cx="8354383" cy="1504763"/>
          </a:xfrm>
        </p:spPr>
        <p:txBody>
          <a:bodyPr>
            <a:normAutofit fontScale="92500"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MQXFBP1 </a:t>
            </a:r>
            <a:r>
              <a:rPr lang="en-US" sz="1200" dirty="0"/>
              <a:t>and </a:t>
            </a:r>
            <a:r>
              <a:rPr lang="en-US" sz="1200" b="1" dirty="0">
                <a:solidFill>
                  <a:srgbClr val="FF0000"/>
                </a:solidFill>
              </a:rPr>
              <a:t>BP2 </a:t>
            </a:r>
            <a:r>
              <a:rPr lang="en-US" sz="1200" dirty="0"/>
              <a:t>were </a:t>
            </a:r>
            <a:r>
              <a:rPr lang="en-US" sz="1200" b="1" dirty="0">
                <a:solidFill>
                  <a:srgbClr val="FF0000"/>
                </a:solidFill>
              </a:rPr>
              <a:t>limited below nominal current </a:t>
            </a:r>
            <a:r>
              <a:rPr lang="en-US" sz="1200" dirty="0"/>
              <a:t>at 1.9 K (~15 and ~16 kA respectively). </a:t>
            </a:r>
          </a:p>
          <a:p>
            <a:r>
              <a:rPr lang="en-GB" sz="1200" dirty="0"/>
              <a:t>4.5 K behaviour compatible with magnet on the critical surface (70% of the short sample limit in MQXFBP1, 73 % in MQXFBP2).</a:t>
            </a:r>
          </a:p>
          <a:p>
            <a:r>
              <a:rPr lang="en-US" sz="1200" dirty="0"/>
              <a:t>No retraining after thermal cycle and </a:t>
            </a:r>
            <a:r>
              <a:rPr lang="en-US" sz="1200" b="1" dirty="0">
                <a:solidFill>
                  <a:srgbClr val="FF0000"/>
                </a:solidFill>
              </a:rPr>
              <a:t>magnet performance did not degrade with temperature cycles, quenches and current cycles.</a:t>
            </a:r>
          </a:p>
          <a:p>
            <a:r>
              <a:rPr lang="en-GB" sz="1200" dirty="0"/>
              <a:t>In all the cases, the quench location was on the inner layer pole turns near the mechanical center of the magnet. </a:t>
            </a:r>
          </a:p>
          <a:p>
            <a:r>
              <a:rPr lang="en-GB" sz="1200" b="1" dirty="0">
                <a:solidFill>
                  <a:srgbClr val="FF0000"/>
                </a:solidFill>
              </a:rPr>
              <a:t>Power circuit modification </a:t>
            </a:r>
            <a:r>
              <a:rPr lang="en-GB" sz="1200" dirty="0"/>
              <a:t>(the so-called trimmed powering) to evaluate the performance of non-limiting coils </a:t>
            </a:r>
            <a:r>
              <a:rPr lang="en-GB" sz="1200" dirty="0">
                <a:sym typeface="Wingdings" panose="05000000000000000000" pitchFamily="2" charset="2"/>
              </a:rPr>
              <a:t> </a:t>
            </a:r>
            <a:r>
              <a:rPr lang="en-GB" sz="1200" b="1" dirty="0">
                <a:solidFill>
                  <a:srgbClr val="FF0000"/>
                </a:solidFill>
              </a:rPr>
              <a:t>other two coils </a:t>
            </a:r>
            <a:r>
              <a:rPr lang="en-GB" sz="1200" dirty="0"/>
              <a:t>also limited with</a:t>
            </a:r>
            <a:r>
              <a:rPr lang="en-GB" sz="1200" b="1" dirty="0">
                <a:solidFill>
                  <a:srgbClr val="FF0000"/>
                </a:solidFill>
              </a:rPr>
              <a:t> similar </a:t>
            </a:r>
            <a:r>
              <a:rPr lang="en-GB" sz="1200" dirty="0"/>
              <a:t>mechanism (straight part), at 16.5-17 kA – no quenches in the heads, and no degradation with thermal cycle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GB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9F765A-345A-6717-A2A9-F444A1C32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Susana Izquierdo Bermudez, </a:t>
            </a:r>
            <a:r>
              <a:rPr lang="en-US" dirty="0"/>
              <a:t>ASC22</a:t>
            </a:r>
            <a:endParaRPr lang="en-GB" noProof="0" dirty="0"/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397AC5-9A92-C02E-A0B7-5287BB538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FCE2A66-DD41-B07C-0FA2-AD325CFD57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300" t="14300" r="18500" b="4525"/>
          <a:stretch/>
        </p:blipFill>
        <p:spPr>
          <a:xfrm>
            <a:off x="5760132" y="2648658"/>
            <a:ext cx="1418845" cy="156487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C398CB1-373D-24F2-3F1E-AACA6DBDBDAE}"/>
              </a:ext>
            </a:extLst>
          </p:cNvPr>
          <p:cNvSpPr txBox="1"/>
          <p:nvPr/>
        </p:nvSpPr>
        <p:spPr>
          <a:xfrm rot="1471022">
            <a:off x="6610737" y="3162038"/>
            <a:ext cx="373323" cy="184666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6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A3728D3-0F2E-3519-CD71-05AF258A2C4D}"/>
              </a:ext>
            </a:extLst>
          </p:cNvPr>
          <p:cNvGrpSpPr/>
          <p:nvPr/>
        </p:nvGrpSpPr>
        <p:grpSpPr>
          <a:xfrm>
            <a:off x="7371325" y="2619526"/>
            <a:ext cx="1674278" cy="1631087"/>
            <a:chOff x="721761" y="4620975"/>
            <a:chExt cx="2232371" cy="2174783"/>
          </a:xfrm>
        </p:grpSpPr>
        <p:pic>
          <p:nvPicPr>
            <p:cNvPr id="16" name="Picture 6">
              <a:extLst>
                <a:ext uri="{FF2B5EF4-FFF2-40B4-BE49-F238E27FC236}">
                  <a16:creationId xmlns:a16="http://schemas.microsoft.com/office/drawing/2014/main" id="{3E19D986-C537-544D-AD02-6F67F45DB9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48" t="30643" r="38117" b="29233"/>
            <a:stretch/>
          </p:blipFill>
          <p:spPr bwMode="auto">
            <a:xfrm>
              <a:off x="721761" y="4620975"/>
              <a:ext cx="2049691" cy="207841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8392D0A-71CD-AD8B-FAAE-4623B36B0E5C}"/>
                </a:ext>
              </a:extLst>
            </p:cNvPr>
            <p:cNvSpPr txBox="1"/>
            <p:nvPr/>
          </p:nvSpPr>
          <p:spPr>
            <a:xfrm>
              <a:off x="2425783" y="4620975"/>
              <a:ext cx="52834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P1</a:t>
              </a:r>
              <a:endParaRPr lang="en-GB" sz="135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B6B2DA8-CC72-4322-68B3-040126129A7B}"/>
                </a:ext>
              </a:extLst>
            </p:cNvPr>
            <p:cNvSpPr txBox="1"/>
            <p:nvPr/>
          </p:nvSpPr>
          <p:spPr>
            <a:xfrm>
              <a:off x="721761" y="4620975"/>
              <a:ext cx="52834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P2</a:t>
              </a:r>
              <a:endParaRPr lang="en-GB" sz="135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3F8D26-8296-809A-A6D1-C5007F40FBFB}"/>
                </a:ext>
              </a:extLst>
            </p:cNvPr>
            <p:cNvSpPr txBox="1"/>
            <p:nvPr/>
          </p:nvSpPr>
          <p:spPr>
            <a:xfrm>
              <a:off x="721761" y="6395649"/>
              <a:ext cx="52834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P3</a:t>
              </a:r>
              <a:endParaRPr lang="en-GB" sz="135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E9110A3-57AD-BF3B-04CF-BBAA9E3B0502}"/>
                </a:ext>
              </a:extLst>
            </p:cNvPr>
            <p:cNvSpPr txBox="1"/>
            <p:nvPr/>
          </p:nvSpPr>
          <p:spPr>
            <a:xfrm>
              <a:off x="2425783" y="6395649"/>
              <a:ext cx="52834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P4</a:t>
              </a:r>
              <a:endParaRPr lang="en-GB" sz="135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6BED0D4-DACA-9DFA-335F-183018C44D7A}"/>
                </a:ext>
              </a:extLst>
            </p:cNvPr>
            <p:cNvSpPr txBox="1"/>
            <p:nvPr/>
          </p:nvSpPr>
          <p:spPr>
            <a:xfrm>
              <a:off x="1195462" y="5475518"/>
              <a:ext cx="1102287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/>
                <a:t>CS view</a:t>
              </a:r>
              <a:endParaRPr lang="en-GB" sz="1350" dirty="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7108B0F9-78BF-42DD-0BAC-F8648819799D}"/>
              </a:ext>
            </a:extLst>
          </p:cNvPr>
          <p:cNvSpPr/>
          <p:nvPr/>
        </p:nvSpPr>
        <p:spPr>
          <a:xfrm>
            <a:off x="8297801" y="2933765"/>
            <a:ext cx="227314" cy="193686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47E2B9CB-CC1F-769B-9F77-CAFC07140C1A}"/>
              </a:ext>
            </a:extLst>
          </p:cNvPr>
          <p:cNvSpPr/>
          <p:nvPr/>
        </p:nvSpPr>
        <p:spPr>
          <a:xfrm>
            <a:off x="7792317" y="3630363"/>
            <a:ext cx="227314" cy="193686"/>
          </a:xfrm>
          <a:prstGeom prst="triangl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658412F0-FDFE-ABAE-3DB2-F551333C7090}"/>
              </a:ext>
            </a:extLst>
          </p:cNvPr>
          <p:cNvSpPr/>
          <p:nvPr/>
        </p:nvSpPr>
        <p:spPr>
          <a:xfrm>
            <a:off x="7616706" y="3526165"/>
            <a:ext cx="227314" cy="193686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1ACD821D-CF45-F713-B5FD-9A3288EAF2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0826" y="4243655"/>
            <a:ext cx="3437945" cy="1003140"/>
          </a:xfrm>
          <a:prstGeom prst="rect">
            <a:avLst/>
          </a:prstGeom>
        </p:spPr>
      </p:pic>
      <p:sp>
        <p:nvSpPr>
          <p:cNvPr id="35" name="TextBox 36">
            <a:extLst>
              <a:ext uri="{FF2B5EF4-FFF2-40B4-BE49-F238E27FC236}">
                <a16:creationId xmlns:a16="http://schemas.microsoft.com/office/drawing/2014/main" id="{840BCEA9-E5F2-8213-7EDC-67E921A32CD5}"/>
              </a:ext>
            </a:extLst>
          </p:cNvPr>
          <p:cNvSpPr txBox="1">
            <a:spLocks noChangeArrowheads="1"/>
          </p:cNvSpPr>
          <p:nvPr/>
        </p:nvSpPr>
        <p:spPr bwMode="auto">
          <a:xfrm rot="17554931">
            <a:off x="6647887" y="3719412"/>
            <a:ext cx="737038" cy="391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pPr algn="ctr"/>
            <a:r>
              <a:rPr lang="en-GB" sz="788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Pole turn inner layer</a:t>
            </a:r>
            <a:endParaRPr lang="en-GB" sz="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BC1ED7AD-DAF4-1653-BD9E-3CDFBB5717A7}"/>
              </a:ext>
            </a:extLst>
          </p:cNvPr>
          <p:cNvSpPr>
            <a:spLocks noChangeArrowheads="1"/>
          </p:cNvSpPr>
          <p:nvPr/>
        </p:nvSpPr>
        <p:spPr bwMode="auto">
          <a:xfrm rot="14636811">
            <a:off x="6914914" y="3449227"/>
            <a:ext cx="202268" cy="34289"/>
          </a:xfrm>
          <a:prstGeom prst="rightArrow">
            <a:avLst>
              <a:gd name="adj1" fmla="val 50000"/>
              <a:gd name="adj2" fmla="val 50002"/>
            </a:avLst>
          </a:prstGeom>
          <a:solidFill>
            <a:srgbClr val="FF0000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ctr" anchorCtr="0" upright="1">
            <a:noAutofit/>
          </a:bodyPr>
          <a:lstStyle/>
          <a:p>
            <a:endParaRPr lang="en-GB" sz="135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FA8E44AC-F7FC-7192-8DC4-15D464CAAF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30" y="2446165"/>
            <a:ext cx="2880000" cy="216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CED0D6F3-7CAA-2797-AAFC-127F25AC26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7037" y="2457432"/>
            <a:ext cx="2880000" cy="2160000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F5CA8198-FA00-3AB9-104C-EC7F037DF521}"/>
              </a:ext>
            </a:extLst>
          </p:cNvPr>
          <p:cNvSpPr txBox="1"/>
          <p:nvPr/>
        </p:nvSpPr>
        <p:spPr>
          <a:xfrm>
            <a:off x="1097842" y="2301720"/>
            <a:ext cx="10118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MQXFBP1</a:t>
            </a:r>
            <a:endParaRPr lang="en-GB" sz="135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3E973A0-BF84-D1D6-14E0-67F2250D7D95}"/>
              </a:ext>
            </a:extLst>
          </p:cNvPr>
          <p:cNvSpPr txBox="1"/>
          <p:nvPr/>
        </p:nvSpPr>
        <p:spPr>
          <a:xfrm>
            <a:off x="3798309" y="2342527"/>
            <a:ext cx="10118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MQXFBP2</a:t>
            </a:r>
            <a:endParaRPr lang="en-GB" sz="135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0FEE7C-47AD-A35B-6911-2782814FD1B4}"/>
              </a:ext>
            </a:extLst>
          </p:cNvPr>
          <p:cNvSpPr txBox="1"/>
          <p:nvPr/>
        </p:nvSpPr>
        <p:spPr>
          <a:xfrm>
            <a:off x="2004659" y="3243520"/>
            <a:ext cx="537327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 </a:t>
            </a:r>
            <a:r>
              <a:rPr lang="en-US" sz="8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US" sz="8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82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5564DB-1023-79CD-DC53-DA3597F8E12D}"/>
              </a:ext>
            </a:extLst>
          </p:cNvPr>
          <p:cNvSpPr txBox="1"/>
          <p:nvPr/>
        </p:nvSpPr>
        <p:spPr>
          <a:xfrm>
            <a:off x="1905000" y="3050341"/>
            <a:ext cx="62549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(7.5 </a:t>
            </a:r>
            <a:r>
              <a:rPr lang="en-US" sz="8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US" sz="8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82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8D176A-A4A0-D84C-EC67-910FBED8CE9B}"/>
              </a:ext>
            </a:extLst>
          </p:cNvPr>
          <p:cNvSpPr txBox="1"/>
          <p:nvPr/>
        </p:nvSpPr>
        <p:spPr>
          <a:xfrm>
            <a:off x="-5041068" y="426804"/>
            <a:ext cx="4602078" cy="2996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buSzPts val="800"/>
              <a:tabLst>
                <a:tab pos="135255" algn="l"/>
              </a:tabLst>
            </a:pPr>
            <a:r>
              <a:rPr lang="en-GB" sz="1350" dirty="0">
                <a:latin typeface="Times New Roman" panose="02020603050405020304" pitchFamily="18" charset="0"/>
                <a:ea typeface="Calibri" panose="020F0502020204030204" pitchFamily="34" charset="0"/>
              </a:rPr>
              <a:t>F</a:t>
            </a:r>
            <a:endParaRPr lang="en-GB" sz="15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8E6ED0-616B-0295-A2B2-EFA835680BC7}"/>
              </a:ext>
            </a:extLst>
          </p:cNvPr>
          <p:cNvSpPr txBox="1"/>
          <p:nvPr/>
        </p:nvSpPr>
        <p:spPr>
          <a:xfrm>
            <a:off x="262616" y="4629514"/>
            <a:ext cx="5204035" cy="52693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buSzPts val="800"/>
              <a:tabLst>
                <a:tab pos="135255" algn="l"/>
              </a:tabLst>
            </a:pPr>
            <a:r>
              <a:rPr lang="en-GB" sz="900" dirty="0">
                <a:solidFill>
                  <a:srgbClr val="00B050"/>
                </a:solidFill>
                <a:latin typeface="Times New Roman" panose="02020603050405020304" pitchFamily="18" charset="0"/>
              </a:rPr>
              <a:t>F. J. Mangiarotti et al., "Power Test of the First Two HL-LHC Insertion Quadrupole Magnets Built at CERN," in IEEE Transactions on Applied Superconductivity, vol. 32, no. 6, pp. 1-5, Sept. 2022, Art no. 4003305, </a:t>
            </a:r>
            <a:r>
              <a:rPr lang="en-GB" sz="900" dirty="0" err="1">
                <a:solidFill>
                  <a:srgbClr val="00B050"/>
                </a:solidFill>
                <a:latin typeface="Times New Roman" panose="02020603050405020304" pitchFamily="18" charset="0"/>
              </a:rPr>
              <a:t>doi</a:t>
            </a:r>
            <a:r>
              <a:rPr lang="en-GB" sz="900" dirty="0">
                <a:solidFill>
                  <a:srgbClr val="00B050"/>
                </a:solidFill>
                <a:latin typeface="Times New Roman" panose="02020603050405020304" pitchFamily="18" charset="0"/>
              </a:rPr>
              <a:t>: 10.1109/TASC.2022.3157574.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0F26F6-D692-5D69-2BBE-BD0078EF4003}"/>
              </a:ext>
            </a:extLst>
          </p:cNvPr>
          <p:cNvSpPr txBox="1"/>
          <p:nvPr/>
        </p:nvSpPr>
        <p:spPr>
          <a:xfrm>
            <a:off x="4571074" y="3243520"/>
            <a:ext cx="537327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 </a:t>
            </a:r>
            <a:r>
              <a:rPr lang="en-US" sz="8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US" sz="8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82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4D8314-6A35-16AC-36D2-8672506677A2}"/>
              </a:ext>
            </a:extLst>
          </p:cNvPr>
          <p:cNvSpPr txBox="1"/>
          <p:nvPr/>
        </p:nvSpPr>
        <p:spPr>
          <a:xfrm>
            <a:off x="4471415" y="3050341"/>
            <a:ext cx="62549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(7.5 </a:t>
            </a:r>
            <a:r>
              <a:rPr lang="en-US" sz="8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US" sz="8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82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26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rrow: Right 5">
            <a:extLst>
              <a:ext uri="{FF2B5EF4-FFF2-40B4-BE49-F238E27FC236}">
                <a16:creationId xmlns:a16="http://schemas.microsoft.com/office/drawing/2014/main" id="{F16C8CA2-0524-ADFC-2DFC-4533D17302FF}"/>
              </a:ext>
            </a:extLst>
          </p:cNvPr>
          <p:cNvSpPr/>
          <p:nvPr/>
        </p:nvSpPr>
        <p:spPr>
          <a:xfrm>
            <a:off x="230114" y="2545175"/>
            <a:ext cx="8576700" cy="2303423"/>
          </a:xfrm>
          <a:prstGeom prst="rightArrow">
            <a:avLst>
              <a:gd name="adj1" fmla="val 50000"/>
              <a:gd name="adj2" fmla="val 3441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9A267473-D613-DC04-7AE1-AB19194439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500991"/>
              </p:ext>
            </p:extLst>
          </p:nvPr>
        </p:nvGraphicFramePr>
        <p:xfrm>
          <a:off x="279630" y="3207507"/>
          <a:ext cx="7721600" cy="992736"/>
        </p:xfrm>
        <a:graphic>
          <a:graphicData uri="http://schemas.openxmlformats.org/drawingml/2006/table">
            <a:tbl>
              <a:tblPr/>
              <a:tblGrid>
                <a:gridCol w="482600">
                  <a:extLst>
                    <a:ext uri="{9D8B030D-6E8A-4147-A177-3AD203B41FA5}">
                      <a16:colId xmlns:a16="http://schemas.microsoft.com/office/drawing/2014/main" val="3473149206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4233001201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758063253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3613578710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3955188570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1443804578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169209962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517374907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1160610641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3264614170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718573223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3793669186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113161661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1926332739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643631748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1697284788"/>
                    </a:ext>
                  </a:extLst>
                </a:gridCol>
              </a:tblGrid>
              <a:tr h="143285"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587427"/>
                  </a:ext>
                </a:extLst>
              </a:tr>
              <a:tr h="14328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306239"/>
                  </a:ext>
                </a:extLst>
              </a:tr>
              <a:tr h="1174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Identify and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BB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mass: BP3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DCC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554622"/>
                  </a:ext>
                </a:extLst>
              </a:tr>
              <a:tr h="21252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assess potential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BB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 assembly: B02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8050149"/>
                  </a:ext>
                </a:extLst>
              </a:tr>
              <a:tr h="21252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root causes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BB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fabrication: B03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6B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6786107"/>
                  </a:ext>
                </a:extLst>
              </a:tr>
            </a:tbl>
          </a:graphicData>
        </a:graphic>
      </p:graphicFrame>
      <p:sp>
        <p:nvSpPr>
          <p:cNvPr id="84" name="Rectangle 83">
            <a:extLst>
              <a:ext uri="{FF2B5EF4-FFF2-40B4-BE49-F238E27FC236}">
                <a16:creationId xmlns:a16="http://schemas.microsoft.com/office/drawing/2014/main" id="{BE387225-617E-B7FC-5729-072552A2A7E0}"/>
              </a:ext>
            </a:extLst>
          </p:cNvPr>
          <p:cNvSpPr/>
          <p:nvPr/>
        </p:nvSpPr>
        <p:spPr>
          <a:xfrm>
            <a:off x="-47214" y="4425313"/>
            <a:ext cx="1979712" cy="7316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33B408-7BED-B849-9615-A1F92CDDE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on main findings and strategy definition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2B844F-DFCC-8159-CC9E-48F9D3A30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1" y="485977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DD13F89-C7DB-51F1-F579-90AD55F9421D}"/>
              </a:ext>
            </a:extLst>
          </p:cNvPr>
          <p:cNvCxnSpPr>
            <a:cxnSpLocks/>
          </p:cNvCxnSpPr>
          <p:nvPr/>
        </p:nvCxnSpPr>
        <p:spPr>
          <a:xfrm>
            <a:off x="3277335" y="2248663"/>
            <a:ext cx="0" cy="8743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2F58F76-7B24-A593-F7A5-CDFE835EA723}"/>
              </a:ext>
            </a:extLst>
          </p:cNvPr>
          <p:cNvCxnSpPr>
            <a:cxnSpLocks/>
          </p:cNvCxnSpPr>
          <p:nvPr/>
        </p:nvCxnSpPr>
        <p:spPr>
          <a:xfrm>
            <a:off x="4937174" y="2248663"/>
            <a:ext cx="0" cy="8647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6A1EEFC-4FD0-4FC9-AEC2-268966D4F935}"/>
              </a:ext>
            </a:extLst>
          </p:cNvPr>
          <p:cNvCxnSpPr>
            <a:cxnSpLocks/>
          </p:cNvCxnSpPr>
          <p:nvPr/>
        </p:nvCxnSpPr>
        <p:spPr>
          <a:xfrm>
            <a:off x="5495649" y="2248663"/>
            <a:ext cx="0" cy="8743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2A0710E2-CA72-7700-A7BF-504740795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4291" y="2424523"/>
            <a:ext cx="1011128" cy="507923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BAE6141-E091-F2D1-34D2-B46675941032}"/>
              </a:ext>
            </a:extLst>
          </p:cNvPr>
          <p:cNvCxnSpPr>
            <a:cxnSpLocks/>
          </p:cNvCxnSpPr>
          <p:nvPr/>
        </p:nvCxnSpPr>
        <p:spPr>
          <a:xfrm>
            <a:off x="639870" y="4276854"/>
            <a:ext cx="0" cy="29714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E1941181-4381-B68C-A8A8-3376BDA2471E}"/>
              </a:ext>
            </a:extLst>
          </p:cNvPr>
          <p:cNvSpPr txBox="1"/>
          <p:nvPr/>
        </p:nvSpPr>
        <p:spPr>
          <a:xfrm rot="16200000">
            <a:off x="175877" y="4464354"/>
            <a:ext cx="90388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BP2 </a:t>
            </a:r>
          </a:p>
          <a:p>
            <a:pPr algn="ctr"/>
            <a:r>
              <a:rPr lang="en-US" sz="1050" dirty="0"/>
              <a:t>coils</a:t>
            </a:r>
            <a:endParaRPr lang="en-GB" sz="105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D4B7D6B-4176-8DE3-F15F-9E1117FA07E7}"/>
              </a:ext>
            </a:extLst>
          </p:cNvPr>
          <p:cNvSpPr txBox="1"/>
          <p:nvPr/>
        </p:nvSpPr>
        <p:spPr>
          <a:xfrm rot="16200000">
            <a:off x="1159453" y="4392777"/>
            <a:ext cx="90388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BP3 </a:t>
            </a:r>
          </a:p>
          <a:p>
            <a:pPr algn="ctr"/>
            <a:r>
              <a:rPr lang="en-US" sz="1050" dirty="0"/>
              <a:t>coils</a:t>
            </a:r>
            <a:endParaRPr lang="en-GB" sz="1050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8153486F-332A-02ED-23DE-227859613682}"/>
              </a:ext>
            </a:extLst>
          </p:cNvPr>
          <p:cNvCxnSpPr>
            <a:cxnSpLocks/>
          </p:cNvCxnSpPr>
          <p:nvPr/>
        </p:nvCxnSpPr>
        <p:spPr>
          <a:xfrm>
            <a:off x="1618112" y="4266229"/>
            <a:ext cx="0" cy="27905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38F88D37-FA40-D093-6EA4-E146045B7F6A}"/>
              </a:ext>
            </a:extLst>
          </p:cNvPr>
          <p:cNvCxnSpPr>
            <a:cxnSpLocks/>
          </p:cNvCxnSpPr>
          <p:nvPr/>
        </p:nvCxnSpPr>
        <p:spPr>
          <a:xfrm>
            <a:off x="2697648" y="4262509"/>
            <a:ext cx="2189" cy="2933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9C4DADC2-877A-C71F-6918-DA32044E5848}"/>
              </a:ext>
            </a:extLst>
          </p:cNvPr>
          <p:cNvSpPr txBox="1"/>
          <p:nvPr/>
        </p:nvSpPr>
        <p:spPr>
          <a:xfrm rot="16200000">
            <a:off x="2301162" y="4372422"/>
            <a:ext cx="79297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B02 </a:t>
            </a:r>
          </a:p>
          <a:p>
            <a:pPr algn="ctr"/>
            <a:r>
              <a:rPr lang="en-US" sz="1050" dirty="0"/>
              <a:t>coils</a:t>
            </a:r>
            <a:endParaRPr lang="en-GB" sz="1050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CCF3EB1-AC42-5E30-F437-40F306E61636}"/>
              </a:ext>
            </a:extLst>
          </p:cNvPr>
          <p:cNvCxnSpPr>
            <a:cxnSpLocks/>
          </p:cNvCxnSpPr>
          <p:nvPr/>
        </p:nvCxnSpPr>
        <p:spPr>
          <a:xfrm>
            <a:off x="2051814" y="4276854"/>
            <a:ext cx="0" cy="27905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1516BCA2-31F5-D6F4-130A-53507C29A8F1}"/>
              </a:ext>
            </a:extLst>
          </p:cNvPr>
          <p:cNvSpPr txBox="1"/>
          <p:nvPr/>
        </p:nvSpPr>
        <p:spPr>
          <a:xfrm rot="16200000">
            <a:off x="1467724" y="4453255"/>
            <a:ext cx="90388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BP3 </a:t>
            </a:r>
          </a:p>
          <a:p>
            <a:pPr algn="ctr"/>
            <a:r>
              <a:rPr lang="en-US" sz="1050" dirty="0"/>
              <a:t>magnet</a:t>
            </a:r>
            <a:endParaRPr lang="en-GB" sz="1050" dirty="0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0459868-8154-9900-C788-795CE2139583}"/>
              </a:ext>
            </a:extLst>
          </p:cNvPr>
          <p:cNvCxnSpPr>
            <a:cxnSpLocks/>
          </p:cNvCxnSpPr>
          <p:nvPr/>
        </p:nvCxnSpPr>
        <p:spPr>
          <a:xfrm>
            <a:off x="2246550" y="4276854"/>
            <a:ext cx="0" cy="27905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646CA1D8-A70D-A42D-D780-5D459E76BBB5}"/>
              </a:ext>
            </a:extLst>
          </p:cNvPr>
          <p:cNvSpPr txBox="1"/>
          <p:nvPr/>
        </p:nvSpPr>
        <p:spPr>
          <a:xfrm rot="16200000">
            <a:off x="1709982" y="4420443"/>
            <a:ext cx="10891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BP3 </a:t>
            </a:r>
          </a:p>
          <a:p>
            <a:pPr algn="ctr"/>
            <a:r>
              <a:rPr lang="en-US" sz="1050" dirty="0"/>
              <a:t>cold mass</a:t>
            </a:r>
            <a:endParaRPr lang="en-GB" sz="1050" dirty="0"/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E34EC523-4F29-094D-CC13-13AA20204C7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05" y="2282787"/>
            <a:ext cx="1055192" cy="791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54756CDF-E344-B1D3-FC5E-967A8872571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7"/>
          <a:stretch/>
        </p:blipFill>
        <p:spPr>
          <a:xfrm>
            <a:off x="2022482" y="2286479"/>
            <a:ext cx="1121554" cy="773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966C34FD-123D-34E5-CF68-06B1F30264AF}"/>
              </a:ext>
            </a:extLst>
          </p:cNvPr>
          <p:cNvSpPr txBox="1"/>
          <p:nvPr/>
        </p:nvSpPr>
        <p:spPr>
          <a:xfrm>
            <a:off x="528377" y="1898744"/>
            <a:ext cx="116147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Limiting performance BP1</a:t>
            </a:r>
            <a:endParaRPr lang="en-GB" sz="9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5E0D9A9-6D14-E7AF-D944-8403EE55EA44}"/>
              </a:ext>
            </a:extLst>
          </p:cNvPr>
          <p:cNvSpPr txBox="1"/>
          <p:nvPr/>
        </p:nvSpPr>
        <p:spPr>
          <a:xfrm>
            <a:off x="1737639" y="1898008"/>
            <a:ext cx="1720642" cy="5078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Very similar phenomenology in BP2 </a:t>
            </a:r>
            <a:r>
              <a:rPr lang="en-US" sz="900" dirty="0">
                <a:sym typeface="Wingdings" panose="05000000000000000000" pitchFamily="2" charset="2"/>
              </a:rPr>
              <a:t> systematic problem?</a:t>
            </a:r>
            <a:endParaRPr lang="en-GB" sz="900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53A64F7-F3D4-A9BA-1747-EE382C638F4A}"/>
              </a:ext>
            </a:extLst>
          </p:cNvPr>
          <p:cNvSpPr txBox="1"/>
          <p:nvPr/>
        </p:nvSpPr>
        <p:spPr>
          <a:xfrm>
            <a:off x="5129119" y="1893307"/>
            <a:ext cx="146580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Very localized defect in the limiting coil of BP1</a:t>
            </a:r>
            <a:endParaRPr lang="en-GB" sz="900" dirty="0"/>
          </a:p>
        </p:txBody>
      </p:sp>
      <p:pic>
        <p:nvPicPr>
          <p:cNvPr id="90" name="Content Placeholder 4">
            <a:extLst>
              <a:ext uri="{FF2B5EF4-FFF2-40B4-BE49-F238E27FC236}">
                <a16:creationId xmlns:a16="http://schemas.microsoft.com/office/drawing/2014/main" id="{520F87D6-4212-5B47-FE00-FF1B2A17A0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171" y="2280184"/>
            <a:ext cx="1122323" cy="833263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584C4F19-E1B1-7BBB-BB12-EAC93AAC043C}"/>
              </a:ext>
            </a:extLst>
          </p:cNvPr>
          <p:cNvSpPr txBox="1"/>
          <p:nvPr/>
        </p:nvSpPr>
        <p:spPr>
          <a:xfrm>
            <a:off x="3494766" y="1896818"/>
            <a:ext cx="1587532" cy="5078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3 out of the 4 coils in BP2 show same type of limitation</a:t>
            </a:r>
            <a:endParaRPr lang="en-GB" sz="9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4960BB-649C-4E98-0B51-183F4E4820C6}"/>
              </a:ext>
            </a:extLst>
          </p:cNvPr>
          <p:cNvSpPr txBox="1"/>
          <p:nvPr/>
        </p:nvSpPr>
        <p:spPr>
          <a:xfrm>
            <a:off x="495718" y="789620"/>
            <a:ext cx="811846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In Spring 2021, we stopped the production to identify and address possible root causes for the performance limitation: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200"/>
              <a:t>Cold mass assembly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200"/>
              <a:t>Magnet assembly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200"/>
              <a:t>Coil manufacturing</a:t>
            </a:r>
          </a:p>
          <a:p>
            <a:r>
              <a:rPr lang="en-US" sz="1200"/>
              <a:t>It may also be a combination of two of the three, or all of them </a:t>
            </a:r>
            <a:endParaRPr lang="en-US" sz="1200" dirty="0"/>
          </a:p>
        </p:txBody>
      </p:sp>
      <p:pic>
        <p:nvPicPr>
          <p:cNvPr id="9" name="Picture 2" descr="Elektroautos Aufladen | Leitfaden zum Laden | Honda CH">
            <a:extLst>
              <a:ext uri="{FF2B5EF4-FFF2-40B4-BE49-F238E27FC236}">
                <a16:creationId xmlns:a16="http://schemas.microsoft.com/office/drawing/2014/main" id="{C1B46483-91CE-A322-9062-65B2D3B020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721" y="3607687"/>
            <a:ext cx="129302" cy="12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11BCA46-ACF6-DDD8-701E-E7D40BC5B198}"/>
              </a:ext>
            </a:extLst>
          </p:cNvPr>
          <p:cNvSpPr txBox="1"/>
          <p:nvPr/>
        </p:nvSpPr>
        <p:spPr>
          <a:xfrm>
            <a:off x="6641749" y="1887095"/>
            <a:ext cx="177896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Similar defect in a virgin coil (never assembled in a magnet)</a:t>
            </a:r>
            <a:endParaRPr lang="en-GB" sz="90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9F1E200-FFAE-6066-7E7C-B9C7FE26A7D1}"/>
              </a:ext>
            </a:extLst>
          </p:cNvPr>
          <p:cNvCxnSpPr>
            <a:cxnSpLocks/>
          </p:cNvCxnSpPr>
          <p:nvPr/>
        </p:nvCxnSpPr>
        <p:spPr>
          <a:xfrm>
            <a:off x="1689847" y="2248663"/>
            <a:ext cx="0" cy="8743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727E8F2-36B1-58BD-AF5B-F4A7896A26D7}"/>
              </a:ext>
            </a:extLst>
          </p:cNvPr>
          <p:cNvCxnSpPr>
            <a:cxnSpLocks/>
          </p:cNvCxnSpPr>
          <p:nvPr/>
        </p:nvCxnSpPr>
        <p:spPr>
          <a:xfrm>
            <a:off x="6641749" y="2241287"/>
            <a:ext cx="0" cy="8743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>
            <a:extLst>
              <a:ext uri="{FF2B5EF4-FFF2-40B4-BE49-F238E27FC236}">
                <a16:creationId xmlns:a16="http://schemas.microsoft.com/office/drawing/2014/main" id="{CED0D010-F715-21B3-E7F7-6D0EBE03FF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10184" y="2343184"/>
            <a:ext cx="1011386" cy="713354"/>
          </a:xfrm>
          <a:prstGeom prst="rect">
            <a:avLst/>
          </a:prstGeom>
        </p:spPr>
      </p:pic>
      <p:pic>
        <p:nvPicPr>
          <p:cNvPr id="1026" name="Picture 2" descr="Stop Images – Browse 1,596,070 Stock Photos, Vectors, and Video | Adobe  Stock">
            <a:extLst>
              <a:ext uri="{FF2B5EF4-FFF2-40B4-BE49-F238E27FC236}">
                <a16:creationId xmlns:a16="http://schemas.microsoft.com/office/drawing/2014/main" id="{0805FB3B-1D0D-4F3E-002D-976404F791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560"/>
          <a:stretch/>
        </p:blipFill>
        <p:spPr bwMode="auto">
          <a:xfrm>
            <a:off x="2460126" y="3711287"/>
            <a:ext cx="347661" cy="42333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lektroautos Aufladen | Leitfaden zum Laden | Honda CH">
            <a:extLst>
              <a:ext uri="{FF2B5EF4-FFF2-40B4-BE49-F238E27FC236}">
                <a16:creationId xmlns:a16="http://schemas.microsoft.com/office/drawing/2014/main" id="{5629E2C7-1ED5-AF15-EADA-6DCDB4641C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882" y="3796530"/>
            <a:ext cx="129302" cy="12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05613CA-0DCD-3D9E-88F8-5048718A4F10}"/>
              </a:ext>
            </a:extLst>
          </p:cNvPr>
          <p:cNvSpPr txBox="1"/>
          <p:nvPr/>
        </p:nvSpPr>
        <p:spPr>
          <a:xfrm>
            <a:off x="7568629" y="4015647"/>
            <a:ext cx="73577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000" dirty="0">
                <a:solidFill>
                  <a:srgbClr val="00B050"/>
                </a:solidFill>
                <a:cs typeface="Calibri" panose="020F0502020204030204" pitchFamily="34" charset="0"/>
              </a:rPr>
              <a:t>Test ongoing</a:t>
            </a:r>
            <a:endParaRPr lang="en-GB" sz="1000" dirty="0">
              <a:solidFill>
                <a:srgbClr val="00B050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5423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766D9F6-4543-F32F-7E98-5B43255452D1}"/>
              </a:ext>
            </a:extLst>
          </p:cNvPr>
          <p:cNvSpPr/>
          <p:nvPr/>
        </p:nvSpPr>
        <p:spPr>
          <a:xfrm>
            <a:off x="0" y="4515966"/>
            <a:ext cx="1979712" cy="820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5C809C-1BD8-E55C-2837-A54A4F538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248014"/>
            <a:ext cx="3600000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5ED22F-29FE-CE77-CEB8-C63407007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MQXFBP3: Cold mass assembly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3F637-37E3-DBE6-27C4-0391ACE73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431" y="764261"/>
            <a:ext cx="5882951" cy="1108653"/>
          </a:xfrm>
        </p:spPr>
        <p:txBody>
          <a:bodyPr>
            <a:noAutofit/>
          </a:bodyPr>
          <a:lstStyle/>
          <a:p>
            <a:r>
              <a:rPr lang="en-US" sz="1050" dirty="0"/>
              <a:t>Optimized welding procedure, to </a:t>
            </a:r>
            <a:r>
              <a:rPr lang="en-US" sz="1050" b="1" dirty="0">
                <a:solidFill>
                  <a:srgbClr val="FF0000"/>
                </a:solidFill>
              </a:rPr>
              <a:t>decouple the stainless steel vessel and and magnet </a:t>
            </a:r>
          </a:p>
          <a:p>
            <a:r>
              <a:rPr lang="en-US" sz="1050" dirty="0"/>
              <a:t>MQXFBP3 </a:t>
            </a:r>
            <a:r>
              <a:rPr lang="en-US" sz="1050" b="1" dirty="0">
                <a:solidFill>
                  <a:srgbClr val="FF0000"/>
                </a:solidFill>
              </a:rPr>
              <a:t>reached the target current at 1.9 K </a:t>
            </a:r>
            <a:r>
              <a:rPr lang="en-US" sz="1050" dirty="0"/>
              <a:t>(I</a:t>
            </a:r>
            <a:r>
              <a:rPr lang="en-US" sz="1050" baseline="-25000" dirty="0"/>
              <a:t>nom</a:t>
            </a:r>
            <a:r>
              <a:rPr lang="en-US" sz="1050" dirty="0"/>
              <a:t> + 300 A) after one quench</a:t>
            </a:r>
          </a:p>
          <a:p>
            <a:r>
              <a:rPr lang="en-US" sz="1050" dirty="0"/>
              <a:t>At 4.5 K, we see the same type of limitation observed in MQXFBP1 and MQXFBP2 but at higher levels.</a:t>
            </a:r>
          </a:p>
          <a:p>
            <a:pPr lvl="1"/>
            <a:r>
              <a:rPr lang="en-US" sz="1050" dirty="0"/>
              <a:t>Quench level extrapolation for MQXFBP3 at 1.9 K: above ultimate current with a </a:t>
            </a:r>
            <a:r>
              <a:rPr lang="en-US" sz="1050" b="1" dirty="0">
                <a:solidFill>
                  <a:srgbClr val="FF0000"/>
                </a:solidFill>
              </a:rPr>
              <a:t>temperature margin </a:t>
            </a:r>
            <a:r>
              <a:rPr lang="en-US" sz="1050" dirty="0"/>
              <a:t>at nominal current of </a:t>
            </a:r>
            <a:r>
              <a:rPr lang="en-US" sz="1050" b="1" dirty="0">
                <a:solidFill>
                  <a:srgbClr val="FF0000"/>
                </a:solidFill>
              </a:rPr>
              <a:t>2 K</a:t>
            </a:r>
            <a:r>
              <a:rPr lang="en-US" sz="1050" b="1" dirty="0"/>
              <a:t> </a:t>
            </a:r>
            <a:r>
              <a:rPr lang="en-US" sz="1050" dirty="0"/>
              <a:t>(0.35 K needed for operation</a:t>
            </a:r>
            <a:r>
              <a:rPr lang="en-US" sz="1050" baseline="30000" dirty="0">
                <a:solidFill>
                  <a:srgbClr val="00B050"/>
                </a:solidFill>
              </a:rPr>
              <a:t>1</a:t>
            </a:r>
            <a:r>
              <a:rPr lang="en-US" sz="1050" dirty="0"/>
              <a:t>).</a:t>
            </a:r>
            <a:endParaRPr lang="en-GB" sz="1050" dirty="0"/>
          </a:p>
          <a:p>
            <a:r>
              <a:rPr lang="en-US" sz="1050" dirty="0"/>
              <a:t>No re-training after thermal cycle. Magnet performance does not change with thermal and current cycling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EB7030-4C07-FC0A-3BEA-02B9C4C2A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90B1B1A-65B3-1FAB-AAC7-465453BD68B9}"/>
              </a:ext>
            </a:extLst>
          </p:cNvPr>
          <p:cNvCxnSpPr>
            <a:cxnSpLocks/>
          </p:cNvCxnSpPr>
          <p:nvPr/>
        </p:nvCxnSpPr>
        <p:spPr>
          <a:xfrm>
            <a:off x="5151202" y="4504922"/>
            <a:ext cx="1788894" cy="18641"/>
          </a:xfrm>
          <a:prstGeom prst="straightConnector1">
            <a:avLst/>
          </a:prstGeom>
          <a:ln>
            <a:solidFill>
              <a:srgbClr val="FF00FF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6F92698-E4B0-EC87-A652-33A9135D8BFF}"/>
              </a:ext>
            </a:extLst>
          </p:cNvPr>
          <p:cNvSpPr txBox="1"/>
          <p:nvPr/>
        </p:nvSpPr>
        <p:spPr>
          <a:xfrm>
            <a:off x="5291367" y="4315814"/>
            <a:ext cx="16305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MQXFBP3 </a:t>
            </a:r>
            <a:r>
              <a:rPr lang="en-US" sz="900" dirty="0" err="1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900" baseline="-25000" dirty="0" err="1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en-US" sz="9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I</a:t>
            </a:r>
            <a:r>
              <a:rPr lang="en-US" sz="900" baseline="-250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 </a:t>
            </a:r>
            <a:r>
              <a:rPr lang="en-US" sz="9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≈ 2 K</a:t>
            </a:r>
            <a:endParaRPr lang="en-GB" sz="900" dirty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524605-CDE7-E295-5DF8-83B9B8E0636D}"/>
              </a:ext>
            </a:extLst>
          </p:cNvPr>
          <p:cNvSpPr txBox="1"/>
          <p:nvPr/>
        </p:nvSpPr>
        <p:spPr>
          <a:xfrm rot="689667">
            <a:off x="5856224" y="241168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RRP reference</a:t>
            </a:r>
          </a:p>
          <a:p>
            <a:pPr algn="ctr"/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strand performance</a:t>
            </a:r>
            <a:endParaRPr lang="en-GB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D72B017-C873-D639-9476-7A8FD81AFF76}"/>
              </a:ext>
            </a:extLst>
          </p:cNvPr>
          <p:cNvCxnSpPr>
            <a:cxnSpLocks/>
          </p:cNvCxnSpPr>
          <p:nvPr/>
        </p:nvCxnSpPr>
        <p:spPr>
          <a:xfrm>
            <a:off x="5151202" y="3767479"/>
            <a:ext cx="0" cy="756084"/>
          </a:xfrm>
          <a:prstGeom prst="line">
            <a:avLst/>
          </a:prstGeom>
          <a:ln w="3175">
            <a:solidFill>
              <a:srgbClr val="FF00FF"/>
            </a:solidFill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DF32604-C163-EC2A-5193-1553D34F2A61}"/>
              </a:ext>
            </a:extLst>
          </p:cNvPr>
          <p:cNvCxnSpPr>
            <a:cxnSpLocks/>
          </p:cNvCxnSpPr>
          <p:nvPr/>
        </p:nvCxnSpPr>
        <p:spPr>
          <a:xfrm>
            <a:off x="6940096" y="3803858"/>
            <a:ext cx="0" cy="701064"/>
          </a:xfrm>
          <a:prstGeom prst="line">
            <a:avLst/>
          </a:prstGeom>
          <a:ln w="3175">
            <a:solidFill>
              <a:srgbClr val="FF00FF"/>
            </a:solidFill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EFBBC03-BE8E-182A-B132-B3767D06B5B3}"/>
              </a:ext>
            </a:extLst>
          </p:cNvPr>
          <p:cNvSpPr txBox="1"/>
          <p:nvPr/>
        </p:nvSpPr>
        <p:spPr>
          <a:xfrm rot="731120">
            <a:off x="6466558" y="3868897"/>
            <a:ext cx="550151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73 % </a:t>
            </a:r>
            <a:r>
              <a:rPr lang="en-US" sz="825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825" baseline="-25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en-US" sz="825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825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7BBE773-13C2-8C91-3484-B179212B2948}"/>
              </a:ext>
            </a:extLst>
          </p:cNvPr>
          <p:cNvSpPr txBox="1"/>
          <p:nvPr/>
        </p:nvSpPr>
        <p:spPr>
          <a:xfrm rot="662532">
            <a:off x="6400084" y="4095513"/>
            <a:ext cx="550151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70 % </a:t>
            </a:r>
            <a:r>
              <a:rPr lang="en-US" sz="825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825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en-US" sz="82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825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B08C2DB-0B69-4478-6D22-5B9A57CC3DBE}"/>
              </a:ext>
            </a:extLst>
          </p:cNvPr>
          <p:cNvSpPr txBox="1"/>
          <p:nvPr/>
        </p:nvSpPr>
        <p:spPr>
          <a:xfrm rot="702494">
            <a:off x="6516891" y="3540696"/>
            <a:ext cx="550151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80 % </a:t>
            </a:r>
            <a:r>
              <a:rPr lang="en-US" sz="825" dirty="0" err="1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825" baseline="-25000" dirty="0" err="1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en-US" sz="825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825" dirty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AE87187-1640-3780-A143-4D71387285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34" y="2209381"/>
            <a:ext cx="3600000" cy="270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9041AC4-31EE-722B-80E1-F0669B11F096}"/>
              </a:ext>
            </a:extLst>
          </p:cNvPr>
          <p:cNvSpPr txBox="1"/>
          <p:nvPr/>
        </p:nvSpPr>
        <p:spPr>
          <a:xfrm>
            <a:off x="43048" y="4948851"/>
            <a:ext cx="8488952" cy="21518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buSzPts val="800"/>
              <a:tabLst>
                <a:tab pos="135255" algn="l"/>
              </a:tabLst>
            </a:pPr>
            <a:r>
              <a:rPr lang="en-GB" sz="800" dirty="0">
                <a:solidFill>
                  <a:srgbClr val="00B050"/>
                </a:solidFill>
                <a:latin typeface="Times New Roman" panose="02020603050405020304" pitchFamily="18" charset="0"/>
              </a:rPr>
              <a:t>Borges de Sousa et al, “Numerical Assessment of the Inhomogeneous Temperature Field and the Quality of Heat Extraction of Nb</a:t>
            </a:r>
            <a:r>
              <a:rPr lang="en-GB" sz="800" baseline="-25000" dirty="0">
                <a:solidFill>
                  <a:srgbClr val="00B050"/>
                </a:solidFill>
                <a:latin typeface="Times New Roman" panose="02020603050405020304" pitchFamily="18" charset="0"/>
              </a:rPr>
              <a:t>3</a:t>
            </a:r>
            <a:r>
              <a:rPr lang="en-GB" sz="800" dirty="0">
                <a:solidFill>
                  <a:srgbClr val="00B050"/>
                </a:solidFill>
                <a:latin typeface="Times New Roman" panose="02020603050405020304" pitchFamily="18" charset="0"/>
              </a:rPr>
              <a:t>Sn Impregnated Magnets for the High Luminosity Upgrade of the LHC “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DF1E9C-F06A-1A0D-F49A-9DCD7C2E2212}"/>
              </a:ext>
            </a:extLst>
          </p:cNvPr>
          <p:cNvSpPr txBox="1"/>
          <p:nvPr/>
        </p:nvSpPr>
        <p:spPr>
          <a:xfrm>
            <a:off x="1259632" y="3262259"/>
            <a:ext cx="43473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en-US" sz="825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endParaRPr lang="en-GB" sz="825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A07610-B1BB-1531-152B-0A4425EFD8F3}"/>
              </a:ext>
            </a:extLst>
          </p:cNvPr>
          <p:cNvSpPr txBox="1"/>
          <p:nvPr/>
        </p:nvSpPr>
        <p:spPr>
          <a:xfrm>
            <a:off x="1269893" y="3027564"/>
            <a:ext cx="53251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7.5 </a:t>
            </a:r>
            <a:r>
              <a:rPr lang="en-US" sz="825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endParaRPr lang="en-GB" sz="825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A person playing a guitar&#10;&#10;Description automatically generated with low confidence">
            <a:extLst>
              <a:ext uri="{FF2B5EF4-FFF2-40B4-BE49-F238E27FC236}">
                <a16:creationId xmlns:a16="http://schemas.microsoft.com/office/drawing/2014/main" id="{C8889F45-D04E-7AC5-C824-ACF98D85195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715407"/>
            <a:ext cx="2678024" cy="150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0742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0D41079-4433-945F-5859-9B326556A7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341" y="2392030"/>
            <a:ext cx="3600000" cy="270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BCE72D2-D55D-3D33-7440-9F646EB24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416" y="2390081"/>
            <a:ext cx="3600000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7807D1-7723-BDAE-7104-4B9CC5FDD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MQXFB02: Magnet Assembly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954430-62EB-7CFC-6DB9-2463BEAD8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26354D-2E0A-B987-A030-484626A059C5}"/>
              </a:ext>
            </a:extLst>
          </p:cNvPr>
          <p:cNvSpPr txBox="1">
            <a:spLocks/>
          </p:cNvSpPr>
          <p:nvPr/>
        </p:nvSpPr>
        <p:spPr>
          <a:xfrm>
            <a:off x="529164" y="792318"/>
            <a:ext cx="6275480" cy="16390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/>
              <a:t>Optimized </a:t>
            </a:r>
            <a:r>
              <a:rPr lang="en-US" sz="1050" b="1" dirty="0">
                <a:solidFill>
                  <a:srgbClr val="FF0000"/>
                </a:solidFill>
              </a:rPr>
              <a:t>procedure of bladder and key loading</a:t>
            </a:r>
            <a:r>
              <a:rPr lang="en-US" sz="1050" dirty="0"/>
              <a:t>, to </a:t>
            </a:r>
            <a:r>
              <a:rPr lang="en-US" sz="1050" b="1" dirty="0">
                <a:solidFill>
                  <a:srgbClr val="FF0000"/>
                </a:solidFill>
              </a:rPr>
              <a:t>eliminate the overshoot of coil azimuthal stress during loading </a:t>
            </a:r>
          </a:p>
          <a:p>
            <a:r>
              <a:rPr lang="en-US" sz="1050" dirty="0"/>
              <a:t>MQXFB02 </a:t>
            </a:r>
            <a:r>
              <a:rPr lang="en-US" sz="1050" b="1" dirty="0">
                <a:solidFill>
                  <a:srgbClr val="FF0000"/>
                </a:solidFill>
              </a:rPr>
              <a:t>reached the target current at 1.9 K </a:t>
            </a:r>
            <a:r>
              <a:rPr lang="en-US" sz="1050" dirty="0"/>
              <a:t>(I</a:t>
            </a:r>
            <a:r>
              <a:rPr lang="en-US" sz="1050" baseline="-25000" dirty="0"/>
              <a:t>nom</a:t>
            </a:r>
            <a:r>
              <a:rPr lang="en-US" sz="1050" dirty="0"/>
              <a:t> + 300 A) after two quenches.</a:t>
            </a:r>
            <a:endParaRPr lang="en-GB" sz="1050" dirty="0"/>
          </a:p>
          <a:p>
            <a:r>
              <a:rPr lang="en-US" sz="1050" dirty="0"/>
              <a:t>At 4.5 K, we see the same type of limitation observed in MQXFBP1&amp;P2&amp;P3 but above nominal current</a:t>
            </a:r>
          </a:p>
          <a:p>
            <a:pPr lvl="1"/>
            <a:r>
              <a:rPr lang="en-US" sz="1000" dirty="0"/>
              <a:t>Quench level extrapolation for MQXFB02 at 1.9 K: above ultimate current with a </a:t>
            </a:r>
            <a:r>
              <a:rPr lang="en-US" sz="1000" b="1" dirty="0">
                <a:solidFill>
                  <a:srgbClr val="FF0000"/>
                </a:solidFill>
              </a:rPr>
              <a:t>temperature margin </a:t>
            </a:r>
            <a:r>
              <a:rPr lang="en-US" sz="1000" dirty="0"/>
              <a:t>at nominal current of </a:t>
            </a:r>
            <a:r>
              <a:rPr lang="en-US" sz="1000" b="1" dirty="0">
                <a:solidFill>
                  <a:srgbClr val="FF0000"/>
                </a:solidFill>
              </a:rPr>
              <a:t>2.8 K</a:t>
            </a:r>
            <a:r>
              <a:rPr lang="en-US" sz="1000" b="1" dirty="0"/>
              <a:t> </a:t>
            </a:r>
            <a:r>
              <a:rPr lang="en-US" sz="1000" dirty="0"/>
              <a:t>(0.35 K temperature margin needed for operation).</a:t>
            </a:r>
            <a:endParaRPr lang="en-GB" sz="1000" dirty="0"/>
          </a:p>
          <a:p>
            <a:r>
              <a:rPr lang="en-US" sz="1050" dirty="0"/>
              <a:t>No retraining after thermal cycle. </a:t>
            </a:r>
            <a:r>
              <a:rPr lang="en-US" sz="1050" b="1" dirty="0">
                <a:solidFill>
                  <a:srgbClr val="FF0000"/>
                </a:solidFill>
              </a:rPr>
              <a:t>Endurance</a:t>
            </a:r>
            <a:r>
              <a:rPr lang="en-US" sz="1050" dirty="0"/>
              <a:t> test show no degradation after </a:t>
            </a:r>
            <a:r>
              <a:rPr lang="en-US" sz="1050" b="1" dirty="0">
                <a:solidFill>
                  <a:srgbClr val="FF0000"/>
                </a:solidFill>
              </a:rPr>
              <a:t>3 thermal cycles</a:t>
            </a:r>
            <a:r>
              <a:rPr lang="en-US" sz="1050" dirty="0"/>
              <a:t>, ≈ </a:t>
            </a:r>
            <a:r>
              <a:rPr lang="en-US" sz="1050" b="1" dirty="0">
                <a:solidFill>
                  <a:srgbClr val="FF0000"/>
                </a:solidFill>
              </a:rPr>
              <a:t>50 quenches </a:t>
            </a:r>
            <a:r>
              <a:rPr lang="en-US" sz="1050" dirty="0"/>
              <a:t>and </a:t>
            </a:r>
            <a:r>
              <a:rPr lang="en-US" sz="1050" b="1" dirty="0">
                <a:solidFill>
                  <a:srgbClr val="FF0000"/>
                </a:solidFill>
              </a:rPr>
              <a:t>500 current cycles</a:t>
            </a:r>
            <a:r>
              <a:rPr lang="en-US" sz="1050" dirty="0"/>
              <a:t>.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D2A6E7E-D496-6ED5-1A94-C337A16B8254}"/>
              </a:ext>
            </a:extLst>
          </p:cNvPr>
          <p:cNvCxnSpPr>
            <a:cxnSpLocks/>
          </p:cNvCxnSpPr>
          <p:nvPr/>
        </p:nvCxnSpPr>
        <p:spPr>
          <a:xfrm>
            <a:off x="5246718" y="4627023"/>
            <a:ext cx="2497591" cy="30565"/>
          </a:xfrm>
          <a:prstGeom prst="straightConnector1">
            <a:avLst/>
          </a:prstGeom>
          <a:ln>
            <a:solidFill>
              <a:srgbClr val="7030A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EF8A39B-6C8E-9B13-8639-617F18045D6A}"/>
              </a:ext>
            </a:extLst>
          </p:cNvPr>
          <p:cNvSpPr txBox="1"/>
          <p:nvPr/>
        </p:nvSpPr>
        <p:spPr>
          <a:xfrm>
            <a:off x="5386882" y="4437915"/>
            <a:ext cx="17107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MQXFB02 </a:t>
            </a:r>
            <a:r>
              <a:rPr lang="en-US" sz="9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900" baseline="-25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en-US" sz="9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I</a:t>
            </a:r>
            <a:r>
              <a:rPr lang="en-US" sz="900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 </a:t>
            </a:r>
            <a:r>
              <a:rPr lang="en-US" sz="9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≈ 2.8 K</a:t>
            </a:r>
            <a:endParaRPr lang="en-GB" sz="9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94A3FE-7D38-A6E9-6C70-F2AE9ACCF336}"/>
              </a:ext>
            </a:extLst>
          </p:cNvPr>
          <p:cNvSpPr txBox="1"/>
          <p:nvPr/>
        </p:nvSpPr>
        <p:spPr>
          <a:xfrm rot="689667">
            <a:off x="5912352" y="252781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RRP reference</a:t>
            </a:r>
          </a:p>
          <a:p>
            <a:pPr algn="ctr"/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strand performance</a:t>
            </a:r>
            <a:endParaRPr lang="en-GB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9D6E68D-A2C9-65D0-0FE0-5F1FA45D8CA2}"/>
              </a:ext>
            </a:extLst>
          </p:cNvPr>
          <p:cNvCxnSpPr>
            <a:cxnSpLocks/>
          </p:cNvCxnSpPr>
          <p:nvPr/>
        </p:nvCxnSpPr>
        <p:spPr>
          <a:xfrm>
            <a:off x="5246717" y="3889580"/>
            <a:ext cx="0" cy="756084"/>
          </a:xfrm>
          <a:prstGeom prst="line">
            <a:avLst/>
          </a:prstGeom>
          <a:ln w="3175">
            <a:solidFill>
              <a:srgbClr val="7030A0"/>
            </a:solidFill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CF8C5CA-DE07-40F2-8DCA-D763287FFA24}"/>
              </a:ext>
            </a:extLst>
          </p:cNvPr>
          <p:cNvCxnSpPr>
            <a:cxnSpLocks/>
          </p:cNvCxnSpPr>
          <p:nvPr/>
        </p:nvCxnSpPr>
        <p:spPr>
          <a:xfrm>
            <a:off x="7744308" y="3979590"/>
            <a:ext cx="0" cy="693850"/>
          </a:xfrm>
          <a:prstGeom prst="line">
            <a:avLst/>
          </a:prstGeom>
          <a:ln w="3175">
            <a:solidFill>
              <a:srgbClr val="7030A0"/>
            </a:solidFill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41ED83D-D225-E096-C542-98D5BD114E27}"/>
              </a:ext>
            </a:extLst>
          </p:cNvPr>
          <p:cNvSpPr txBox="1"/>
          <p:nvPr/>
        </p:nvSpPr>
        <p:spPr>
          <a:xfrm rot="731120">
            <a:off x="6567303" y="4014585"/>
            <a:ext cx="550151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73 % </a:t>
            </a:r>
            <a:r>
              <a:rPr lang="en-US" sz="825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825" baseline="-25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en-US" sz="825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825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08B4B9F-7071-4845-B997-9B136416B78D}"/>
              </a:ext>
            </a:extLst>
          </p:cNvPr>
          <p:cNvSpPr txBox="1"/>
          <p:nvPr/>
        </p:nvSpPr>
        <p:spPr>
          <a:xfrm rot="662532">
            <a:off x="6495599" y="4217614"/>
            <a:ext cx="550151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70 % </a:t>
            </a:r>
            <a:r>
              <a:rPr lang="en-US" sz="825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825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en-US" sz="82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825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73BAEDF-173E-6965-0E95-CE88ED02C3B2}"/>
              </a:ext>
            </a:extLst>
          </p:cNvPr>
          <p:cNvSpPr txBox="1"/>
          <p:nvPr/>
        </p:nvSpPr>
        <p:spPr>
          <a:xfrm rot="702494">
            <a:off x="6612406" y="3740331"/>
            <a:ext cx="550151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80 % </a:t>
            </a:r>
            <a:r>
              <a:rPr lang="en-US" sz="825" dirty="0" err="1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825" baseline="-25000" dirty="0" err="1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en-US" sz="825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825" dirty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06E8D80-F725-FA28-C078-A1349661942B}"/>
              </a:ext>
            </a:extLst>
          </p:cNvPr>
          <p:cNvSpPr txBox="1"/>
          <p:nvPr/>
        </p:nvSpPr>
        <p:spPr>
          <a:xfrm rot="702494">
            <a:off x="6936982" y="3641080"/>
            <a:ext cx="52290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82% </a:t>
            </a:r>
            <a:r>
              <a:rPr lang="en-US" sz="825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825" baseline="-25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en-US" sz="82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825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6E0DB84-3D1C-4B72-CAFE-CE1A27100539}"/>
              </a:ext>
            </a:extLst>
          </p:cNvPr>
          <p:cNvSpPr txBox="1"/>
          <p:nvPr/>
        </p:nvSpPr>
        <p:spPr>
          <a:xfrm>
            <a:off x="717731" y="4858814"/>
            <a:ext cx="1091966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ramps at 20 A/s</a:t>
            </a:r>
            <a:endParaRPr lang="en-GB" sz="82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People working in a factory&#10;&#10;Description automatically generated with medium confidence">
            <a:extLst>
              <a:ext uri="{FF2B5EF4-FFF2-40B4-BE49-F238E27FC236}">
                <a16:creationId xmlns:a16="http://schemas.microsoft.com/office/drawing/2014/main" id="{1EFC89D2-F5D0-6C62-7526-0B024F7C6DC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750" t="32351" r="34977" b="25877"/>
          <a:stretch/>
        </p:blipFill>
        <p:spPr>
          <a:xfrm>
            <a:off x="6984681" y="771486"/>
            <a:ext cx="2159319" cy="163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122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8EFA7-1535-55C8-F33E-DD3081443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MQXFB03: Coil fabrication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87D1D-FD45-C78D-9593-833732B65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05409"/>
            <a:ext cx="8321087" cy="1187637"/>
          </a:xfrm>
        </p:spPr>
        <p:txBody>
          <a:bodyPr>
            <a:norm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After reaction</a:t>
            </a:r>
            <a:r>
              <a:rPr lang="en-US" sz="1200" dirty="0"/>
              <a:t>, a vertical deflection of the outer layer pole with respect to the base plate of 1-2 mm is typically observed after the opening of the reaction fixture. </a:t>
            </a:r>
          </a:p>
          <a:p>
            <a:r>
              <a:rPr lang="en-US" sz="1200" b="1" dirty="0">
                <a:solidFill>
                  <a:srgbClr val="FF0000"/>
                </a:solidFill>
              </a:rPr>
              <a:t>After impregnation</a:t>
            </a:r>
            <a:r>
              <a:rPr lang="en-US" sz="1200" dirty="0"/>
              <a:t>, the coil is azimuthally bigger in the middle (≈ 0.1 mm per mid-plane). </a:t>
            </a:r>
          </a:p>
          <a:p>
            <a:r>
              <a:rPr lang="en-US" sz="1200" dirty="0"/>
              <a:t>Pole to pole transitions, where collapsed filaments are found in destructive inspections, have been identified as stress concentration region during the closure of the impregnation fixture</a:t>
            </a:r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820182-AEF3-597B-E801-9B4C3C49D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62CE1B-87ED-7DB3-9F7E-593EA5E3D7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399" y="1919925"/>
            <a:ext cx="2502425" cy="16525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FA744C-AC1A-E219-324D-D5D7D254F0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146" y="2041962"/>
            <a:ext cx="3233323" cy="1616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6DD8643-10DB-4FD0-E846-E01D720DDD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07" t="14018" r="27887" b="14201"/>
          <a:stretch/>
        </p:blipFill>
        <p:spPr>
          <a:xfrm>
            <a:off x="3280172" y="3921900"/>
            <a:ext cx="4532493" cy="1188132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AD91AC8-F8BB-2640-76A4-1396F375BB27}"/>
              </a:ext>
            </a:extLst>
          </p:cNvPr>
          <p:cNvCxnSpPr>
            <a:cxnSpLocks/>
          </p:cNvCxnSpPr>
          <p:nvPr/>
        </p:nvCxnSpPr>
        <p:spPr>
          <a:xfrm flipH="1" flipV="1">
            <a:off x="4302268" y="4515966"/>
            <a:ext cx="2075206" cy="0"/>
          </a:xfrm>
          <a:prstGeom prst="straightConnector1">
            <a:avLst/>
          </a:prstGeom>
          <a:ln>
            <a:solidFill>
              <a:srgbClr val="0000FF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45A1451-FFCA-86AD-A35F-19E3357875AA}"/>
              </a:ext>
            </a:extLst>
          </p:cNvPr>
          <p:cNvSpPr txBox="1"/>
          <p:nvPr/>
        </p:nvSpPr>
        <p:spPr>
          <a:xfrm>
            <a:off x="4993501" y="4396161"/>
            <a:ext cx="736099" cy="161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" dirty="0">
                <a:solidFill>
                  <a:srgbClr val="0000FF"/>
                </a:solidFill>
              </a:rPr>
              <a:t>Pole (400 mm length)</a:t>
            </a:r>
            <a:endParaRPr lang="en-GB" sz="450" dirty="0">
              <a:solidFill>
                <a:srgbClr val="0000FF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1A113A-1494-1D30-DA6B-FAC2259DBD76}"/>
              </a:ext>
            </a:extLst>
          </p:cNvPr>
          <p:cNvSpPr txBox="1"/>
          <p:nvPr/>
        </p:nvSpPr>
        <p:spPr>
          <a:xfrm rot="16200000">
            <a:off x="2966838" y="4005016"/>
            <a:ext cx="304892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dirty="0" err="1"/>
              <a:t>mp</a:t>
            </a:r>
            <a:endParaRPr lang="en-GB" sz="675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776FDA-67B0-D25A-48E3-60CA13A3A18C}"/>
              </a:ext>
            </a:extLst>
          </p:cNvPr>
          <p:cNvSpPr txBox="1"/>
          <p:nvPr/>
        </p:nvSpPr>
        <p:spPr>
          <a:xfrm rot="16200000">
            <a:off x="2803832" y="4380895"/>
            <a:ext cx="641522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dirty="0"/>
              <a:t>Inner radius</a:t>
            </a:r>
            <a:endParaRPr lang="en-GB" sz="675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3BCCC11-EF03-E074-44DF-548279D507E9}"/>
              </a:ext>
            </a:extLst>
          </p:cNvPr>
          <p:cNvSpPr txBox="1"/>
          <p:nvPr/>
        </p:nvSpPr>
        <p:spPr>
          <a:xfrm rot="16200000">
            <a:off x="2972148" y="4818847"/>
            <a:ext cx="304892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dirty="0" err="1"/>
              <a:t>mp</a:t>
            </a:r>
            <a:endParaRPr lang="en-GB" sz="675" dirty="0"/>
          </a:p>
        </p:txBody>
      </p:sp>
      <p:sp>
        <p:nvSpPr>
          <p:cNvPr id="35" name="Left Brace 34">
            <a:extLst>
              <a:ext uri="{FF2B5EF4-FFF2-40B4-BE49-F238E27FC236}">
                <a16:creationId xmlns:a16="http://schemas.microsoft.com/office/drawing/2014/main" id="{8A833DD5-9604-8A78-073E-D50F1C495074}"/>
              </a:ext>
            </a:extLst>
          </p:cNvPr>
          <p:cNvSpPr/>
          <p:nvPr/>
        </p:nvSpPr>
        <p:spPr>
          <a:xfrm>
            <a:off x="3187094" y="4202132"/>
            <a:ext cx="81099" cy="60874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6" name="Left Brace 35">
            <a:extLst>
              <a:ext uri="{FF2B5EF4-FFF2-40B4-BE49-F238E27FC236}">
                <a16:creationId xmlns:a16="http://schemas.microsoft.com/office/drawing/2014/main" id="{8A508F57-8966-9417-E326-BBBED3196852}"/>
              </a:ext>
            </a:extLst>
          </p:cNvPr>
          <p:cNvSpPr/>
          <p:nvPr/>
        </p:nvSpPr>
        <p:spPr>
          <a:xfrm>
            <a:off x="3176935" y="4000279"/>
            <a:ext cx="92399" cy="20019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7" name="Left Brace 36">
            <a:extLst>
              <a:ext uri="{FF2B5EF4-FFF2-40B4-BE49-F238E27FC236}">
                <a16:creationId xmlns:a16="http://schemas.microsoft.com/office/drawing/2014/main" id="{F8274D19-EA04-A96E-5D2A-65A75B657C6E}"/>
              </a:ext>
            </a:extLst>
          </p:cNvPr>
          <p:cNvSpPr/>
          <p:nvPr/>
        </p:nvSpPr>
        <p:spPr>
          <a:xfrm>
            <a:off x="3180488" y="4816855"/>
            <a:ext cx="92399" cy="20019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852F5FC-1C25-79E0-8045-5DEEE48FB0CB}"/>
              </a:ext>
            </a:extLst>
          </p:cNvPr>
          <p:cNvSpPr txBox="1"/>
          <p:nvPr/>
        </p:nvSpPr>
        <p:spPr>
          <a:xfrm>
            <a:off x="3857214" y="3726936"/>
            <a:ext cx="329324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900" i="1" dirty="0"/>
              <a:t>Pressure sensitive film imprints (2.5 – 10 MPa)of the inner coil radius during the closure of the impregnation fixture</a:t>
            </a:r>
            <a:endParaRPr lang="en-GB" sz="900" i="1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26F77221-DBDA-3AE6-55FB-429A5130E3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0597" y="4133984"/>
            <a:ext cx="1033964" cy="745043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A3AF33EE-29B0-8DA1-00FA-6B1AD5C1102C}"/>
              </a:ext>
            </a:extLst>
          </p:cNvPr>
          <p:cNvSpPr txBox="1"/>
          <p:nvPr/>
        </p:nvSpPr>
        <p:spPr>
          <a:xfrm>
            <a:off x="7846325" y="3729653"/>
            <a:ext cx="1086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/>
              <a:t>Ti</a:t>
            </a:r>
            <a:r>
              <a:rPr lang="en-US" sz="900" dirty="0"/>
              <a:t> pole</a:t>
            </a:r>
          </a:p>
          <a:p>
            <a:pPr algn="ctr"/>
            <a:r>
              <a:rPr lang="en-US" sz="900" dirty="0"/>
              <a:t> (400 mm length)</a:t>
            </a:r>
            <a:endParaRPr lang="en-GB" sz="900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DC27A44-8BF2-8D16-A261-D12B2051C340}"/>
              </a:ext>
            </a:extLst>
          </p:cNvPr>
          <p:cNvCxnSpPr>
            <a:cxnSpLocks/>
            <a:stCxn id="39" idx="0"/>
          </p:cNvCxnSpPr>
          <p:nvPr/>
        </p:nvCxnSpPr>
        <p:spPr>
          <a:xfrm>
            <a:off x="8437579" y="4133984"/>
            <a:ext cx="252493" cy="3450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7D64F4C-0D3B-646D-12E2-94101CB0493A}"/>
              </a:ext>
            </a:extLst>
          </p:cNvPr>
          <p:cNvCxnSpPr>
            <a:cxnSpLocks/>
          </p:cNvCxnSpPr>
          <p:nvPr/>
        </p:nvCxnSpPr>
        <p:spPr>
          <a:xfrm flipV="1">
            <a:off x="7722010" y="4546618"/>
            <a:ext cx="678581" cy="4704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F783028F-5A9E-0979-F44D-DAACBAC418F6}"/>
              </a:ext>
            </a:extLst>
          </p:cNvPr>
          <p:cNvSpPr txBox="1"/>
          <p:nvPr/>
        </p:nvSpPr>
        <p:spPr>
          <a:xfrm>
            <a:off x="6357368" y="4947609"/>
            <a:ext cx="16308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Pole to pole transition</a:t>
            </a:r>
            <a:endParaRPr lang="en-GB" sz="900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BE5C02E-8F1F-AA9F-5151-8CBC66868F73}"/>
              </a:ext>
            </a:extLst>
          </p:cNvPr>
          <p:cNvCxnSpPr>
            <a:cxnSpLocks/>
          </p:cNvCxnSpPr>
          <p:nvPr/>
        </p:nvCxnSpPr>
        <p:spPr>
          <a:xfrm flipH="1" flipV="1">
            <a:off x="6430032" y="4586884"/>
            <a:ext cx="152344" cy="360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FED1F72A-94FD-D91E-EC1E-AC12354E0C71}"/>
              </a:ext>
            </a:extLst>
          </p:cNvPr>
          <p:cNvCxnSpPr>
            <a:cxnSpLocks/>
          </p:cNvCxnSpPr>
          <p:nvPr/>
        </p:nvCxnSpPr>
        <p:spPr>
          <a:xfrm flipH="1" flipV="1">
            <a:off x="4302268" y="4604810"/>
            <a:ext cx="2316146" cy="374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4" name="Content Placeholder 5">
            <a:extLst>
              <a:ext uri="{FF2B5EF4-FFF2-40B4-BE49-F238E27FC236}">
                <a16:creationId xmlns:a16="http://schemas.microsoft.com/office/drawing/2014/main" id="{AB7212F0-3DEA-9D97-CDD0-C1CFF027AB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530" y="2055752"/>
            <a:ext cx="3051779" cy="1553138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0DAC8233-762F-0937-C198-4C4ECF9D51BC}"/>
              </a:ext>
            </a:extLst>
          </p:cNvPr>
          <p:cNvSpPr txBox="1"/>
          <p:nvPr/>
        </p:nvSpPr>
        <p:spPr>
          <a:xfrm>
            <a:off x="6062469" y="1892975"/>
            <a:ext cx="29894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/>
              <a:t>Azimuthal coil arc excess (impregnated coils)</a:t>
            </a:r>
            <a:endParaRPr lang="en-GB" sz="900" i="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44E37EF-435E-B40D-BDD1-0F28871E0297}"/>
              </a:ext>
            </a:extLst>
          </p:cNvPr>
          <p:cNvSpPr txBox="1"/>
          <p:nvPr/>
        </p:nvSpPr>
        <p:spPr>
          <a:xfrm>
            <a:off x="2856249" y="1869672"/>
            <a:ext cx="29894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/>
              <a:t>Vertical pole deflection (reacted coils)</a:t>
            </a:r>
            <a:endParaRPr lang="en-GB" sz="900" i="1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EA32EC4B-4D9F-8BF0-F39B-5BB13D890EB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415" y="3640353"/>
            <a:ext cx="2555065" cy="14540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0A6D1270-3D8B-5418-9881-485A3C64BC6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80172" y="2178822"/>
            <a:ext cx="729337" cy="37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2353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736C1-5439-E015-44D7-8EFAA6DD4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generation coils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D4741-4483-B128-8137-87D97FE21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502" y="840347"/>
            <a:ext cx="5929600" cy="3222939"/>
          </a:xfrm>
        </p:spPr>
        <p:txBody>
          <a:bodyPr>
            <a:normAutofit/>
          </a:bodyPr>
          <a:lstStyle/>
          <a:p>
            <a:pPr marL="342000" lvl="1" algn="just"/>
            <a:r>
              <a:rPr lang="it-IT" sz="1050" dirty="0">
                <a:solidFill>
                  <a:schemeClr val="tx1"/>
                </a:solidFill>
              </a:rPr>
              <a:t>Modifications aimed at reducing the friction between coil and reaction mold</a:t>
            </a:r>
          </a:p>
          <a:p>
            <a:pPr marL="742050" lvl="2" algn="just"/>
            <a:r>
              <a:rPr lang="it-IT" sz="900" dirty="0">
                <a:solidFill>
                  <a:schemeClr val="tx1"/>
                </a:solidFill>
              </a:rPr>
              <a:t>Pole gap increase</a:t>
            </a:r>
          </a:p>
          <a:p>
            <a:pPr marL="742050" lvl="2" algn="just"/>
            <a:r>
              <a:rPr lang="it-IT" sz="900" dirty="0">
                <a:solidFill>
                  <a:schemeClr val="tx1"/>
                </a:solidFill>
              </a:rPr>
              <a:t>Partial compensation of the curing cavity</a:t>
            </a:r>
          </a:p>
          <a:p>
            <a:pPr marL="742050" lvl="2" algn="just"/>
            <a:r>
              <a:rPr lang="it-IT" sz="900" b="1" dirty="0">
                <a:solidFill>
                  <a:schemeClr val="tx1"/>
                </a:solidFill>
              </a:rPr>
              <a:t>Removal of the ceramic binder from the outer layer of the coil</a:t>
            </a:r>
          </a:p>
          <a:p>
            <a:pPr algn="just"/>
            <a:r>
              <a:rPr lang="it-IT" sz="1050" dirty="0">
                <a:solidFill>
                  <a:schemeClr val="tx1"/>
                </a:solidFill>
              </a:rPr>
              <a:t>New generation coil measurables point to a coil which is more ‘relaxed’ after RHT</a:t>
            </a:r>
          </a:p>
          <a:p>
            <a:pPr lvl="1" algn="just"/>
            <a:r>
              <a:rPr lang="it-IT" sz="900" dirty="0">
                <a:solidFill>
                  <a:schemeClr val="tx1"/>
                </a:solidFill>
              </a:rPr>
              <a:t>No coil ‘hump’ after reaction </a:t>
            </a:r>
          </a:p>
          <a:p>
            <a:pPr lvl="1" algn="just"/>
            <a:r>
              <a:rPr lang="it-IT" sz="900" dirty="0">
                <a:solidFill>
                  <a:schemeClr val="tx1"/>
                </a:solidFill>
              </a:rPr>
              <a:t>No bigger coil azimuthal size towards the middle after impregnation </a:t>
            </a:r>
          </a:p>
          <a:p>
            <a:pPr lvl="1" algn="just"/>
            <a:r>
              <a:rPr lang="it-IT" sz="900" dirty="0">
                <a:solidFill>
                  <a:schemeClr val="tx1"/>
                </a:solidFill>
              </a:rPr>
              <a:t>More homogeneous torque required to close the impregnation fixture</a:t>
            </a:r>
          </a:p>
          <a:p>
            <a:endParaRPr lang="en-GB" sz="11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E8741D-EFCD-FC80-D6BF-6CF762A25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Susana Izquierdo Bermudez, on behalf of WP3</a:t>
            </a:r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7D0809-9532-B8A1-C684-2CC60FC42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771" y="2316451"/>
            <a:ext cx="3674355" cy="2399727"/>
          </a:xfrm>
          <a:prstGeom prst="rect">
            <a:avLst/>
          </a:prstGeom>
        </p:spPr>
      </p:pic>
      <p:pic>
        <p:nvPicPr>
          <p:cNvPr id="6" name="Picture 5" descr="A person using a measuring device&#10;&#10;Description automatically generated">
            <a:extLst>
              <a:ext uri="{FF2B5EF4-FFF2-40B4-BE49-F238E27FC236}">
                <a16:creationId xmlns:a16="http://schemas.microsoft.com/office/drawing/2014/main" id="{53BFEDA8-B369-1581-6D2E-C65A20B968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2469364"/>
            <a:ext cx="900000" cy="5996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7DD89F-E879-A0FA-1FD2-9C44E02570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1430" y="2300246"/>
            <a:ext cx="3835499" cy="23016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476947-9D75-CC88-7F8A-416E370D735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10476" y="2458697"/>
            <a:ext cx="900000" cy="5121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0D165C-DB6B-6EF2-9C89-3C9F76F4908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7136" t="27298" r="22946" b="10275"/>
          <a:stretch/>
        </p:blipFill>
        <p:spPr>
          <a:xfrm rot="5400000">
            <a:off x="6769534" y="-60182"/>
            <a:ext cx="2097537" cy="2460158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584D40BD-F2D2-28BA-2852-97363FF2D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803998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00358A-4AE0-5560-8B87-D60684862690}"/>
              </a:ext>
            </a:extLst>
          </p:cNvPr>
          <p:cNvSpPr txBox="1"/>
          <p:nvPr/>
        </p:nvSpPr>
        <p:spPr>
          <a:xfrm>
            <a:off x="1999722" y="4767263"/>
            <a:ext cx="2296704" cy="21518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buSzPts val="800"/>
              <a:tabLst>
                <a:tab pos="135255" algn="l"/>
              </a:tabLst>
            </a:pPr>
            <a:r>
              <a:rPr lang="en-GB" sz="800" dirty="0">
                <a:solidFill>
                  <a:srgbClr val="00B050"/>
                </a:solidFill>
                <a:latin typeface="Times New Roman" panose="02020603050405020304" pitchFamily="18" charset="0"/>
              </a:rPr>
              <a:t>More details on Wednesday in the parallel session</a:t>
            </a:r>
          </a:p>
        </p:txBody>
      </p:sp>
    </p:spTree>
    <p:extLst>
      <p:ext uri="{BB962C8B-B14F-4D97-AF65-F5344CB8AC3E}">
        <p14:creationId xmlns:p14="http://schemas.microsoft.com/office/powerpoint/2010/main" val="1716056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02441-56FF-B988-86D5-0A80924C3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cs typeface="Times New Roman" panose="02020603050405020304" pitchFamily="18" charset="0"/>
              </a:rPr>
              <a:t>List of </a:t>
            </a:r>
            <a:r>
              <a:rPr lang="fr-CH" dirty="0" err="1">
                <a:cs typeface="Times New Roman" panose="02020603050405020304" pitchFamily="18" charset="0"/>
              </a:rPr>
              <a:t>contributors</a:t>
            </a:r>
            <a:r>
              <a:rPr lang="fr-CH" dirty="0">
                <a:cs typeface="Times New Roman" panose="02020603050405020304" pitchFamily="18" charset="0"/>
              </a:rPr>
              <a:t> (</a:t>
            </a:r>
            <a:r>
              <a:rPr lang="fr-CH" dirty="0" err="1">
                <a:cs typeface="Times New Roman" panose="02020603050405020304" pitchFamily="18" charset="0"/>
              </a:rPr>
              <a:t>from</a:t>
            </a:r>
            <a:r>
              <a:rPr lang="fr-CH" dirty="0">
                <a:cs typeface="Times New Roman" panose="02020603050405020304" pitchFamily="18" charset="0"/>
              </a:rPr>
              <a:t> East to West)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A0CA3-1AC3-C57A-7E31-C6A12DB2E8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5566"/>
            <a:ext cx="7920000" cy="3679143"/>
          </a:xfrm>
        </p:spPr>
        <p:txBody>
          <a:bodyPr>
            <a:normAutofit/>
          </a:bodyPr>
          <a:lstStyle/>
          <a:p>
            <a:pPr algn="just"/>
            <a:r>
              <a:rPr lang="fr-CH" sz="1400" dirty="0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KEK: T. Nakamoto, M. Sugano, K. Suzuki, N. Kimura et al.</a:t>
            </a:r>
          </a:p>
          <a:p>
            <a:pPr algn="just"/>
            <a:r>
              <a:rPr lang="fr-CH" sz="1400" dirty="0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IHEP: Q. Xu, Y. Wang, D. Ni, W. Wu, L. Li, Q. Peng, et al.</a:t>
            </a:r>
          </a:p>
          <a:p>
            <a:pPr algn="just"/>
            <a:r>
              <a:rPr lang="fr-CH" sz="1400" dirty="0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INFN-LASA: M. Statera, M. Sorbi, M. Prioli, S. Mariotto, et al.</a:t>
            </a:r>
          </a:p>
          <a:p>
            <a:pPr algn="just"/>
            <a:r>
              <a:rPr lang="fr-CH" sz="1400" dirty="0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INFN-Genova: S. Farinon, B. Caiffi, A. Bersani, R. </a:t>
            </a:r>
            <a:r>
              <a:rPr lang="fr-CH" sz="1400" dirty="0" err="1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Cereseto</a:t>
            </a:r>
            <a:r>
              <a:rPr lang="fr-CH" sz="1400" dirty="0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, et al.</a:t>
            </a:r>
          </a:p>
          <a:p>
            <a:pPr algn="just"/>
            <a:r>
              <a:rPr lang="fr-CH" sz="1400" dirty="0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CERN: S. Izquierdo Bermudez, E. Gautheron, G. Kirby, A. Foussat, J. Carlos Perez, F. Rodriguez Mateos, N. Lusa, E. Ravaioli, M. Bednarek, P. Quassolo, F. Mangiarotti, M. Bajko, A. Devred, G .Willering, S. Ferradas Troitino, H. Prin, A Milanese, R. Principe, A. Ballarino, B. Bordini, J. Fleiter, F. Savary, D. Duarte Ramos,  Y. Leclercq, M. Struik,  L. Fiscarelli, S. Russenschuck, C. Petrone, P. Fessia, S. Riebe, H. Garcia Gavela, G. Vandoni, L. Quain Solis, A. </a:t>
            </a:r>
            <a:r>
              <a:rPr lang="fr-CH" sz="1400" dirty="0" err="1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Dallocchio</a:t>
            </a:r>
            <a:r>
              <a:rPr lang="fr-CH" sz="1400" dirty="0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, D. Perini, P. Moyret, S. Sgobba, A. Moros, M. Crouvizier, M. Guinchard and </a:t>
            </a:r>
            <a:r>
              <a:rPr lang="fr-CH" sz="1400" dirty="0" err="1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its</a:t>
            </a:r>
            <a:r>
              <a:rPr lang="fr-CH" sz="1400" dirty="0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 team, et al.</a:t>
            </a:r>
          </a:p>
          <a:p>
            <a:pPr algn="just"/>
            <a:r>
              <a:rPr lang="fr-CH" sz="1400" dirty="0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CIEMAT: F. Toral, C. Martins Jardim, J. Garcia Matos, et al.</a:t>
            </a:r>
          </a:p>
          <a:p>
            <a:pPr algn="just"/>
            <a:r>
              <a:rPr lang="fr-CH" sz="1400" dirty="0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AUP: G. Ambrosio, S. Feher, R. Carcagno, G. Apollinari, B. </a:t>
            </a:r>
            <a:r>
              <a:rPr lang="fr-CH" sz="1400" dirty="0" err="1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Ahia</a:t>
            </a:r>
            <a:r>
              <a:rPr lang="fr-CH" sz="1400" dirty="0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, P. Joshi, K. </a:t>
            </a:r>
            <a:r>
              <a:rPr lang="fr-CH" sz="1400" dirty="0" err="1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Amm</a:t>
            </a:r>
            <a:r>
              <a:rPr lang="fr-CH" sz="1400" dirty="0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, M. Yu, A. Nobrega, J. </a:t>
            </a:r>
            <a:r>
              <a:rPr lang="fr-CH" sz="1400" dirty="0" err="1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Schmalzle</a:t>
            </a:r>
            <a:r>
              <a:rPr lang="fr-CH" sz="1400" dirty="0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, M. </a:t>
            </a:r>
            <a:r>
              <a:rPr lang="fr-CH" sz="1400" dirty="0" err="1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Anarella</a:t>
            </a:r>
            <a:r>
              <a:rPr lang="fr-CH" sz="1400" dirty="0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, A </a:t>
            </a:r>
            <a:r>
              <a:rPr lang="fr-CH" sz="1400" dirty="0" err="1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Vouris</a:t>
            </a:r>
            <a:r>
              <a:rPr lang="fr-CH" sz="1400" dirty="0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, G. Chlachidze, S. </a:t>
            </a:r>
            <a:r>
              <a:rPr lang="fr-CH" sz="1400" dirty="0" err="1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Stoynev</a:t>
            </a:r>
            <a:r>
              <a:rPr lang="fr-CH" sz="1400" dirty="0">
                <a:solidFill>
                  <a:schemeClr val="tx1"/>
                </a:solidFill>
                <a:latin typeface="+mj-lt"/>
                <a:cs typeface="Times" panose="02020603050405020304" pitchFamily="18" charset="0"/>
              </a:rPr>
              <a:t>, R. Bossert, M. Baldini, P. Ferracin, D. Cheng, S. Prestemon, G. L. Sabbi, L. Cooley, V. Lombardo  et al.,</a:t>
            </a:r>
            <a:endParaRPr lang="fr-CH" sz="1000" dirty="0">
              <a:solidFill>
                <a:srgbClr val="00B050"/>
              </a:solidFill>
              <a:latin typeface="+mj-lt"/>
              <a:cs typeface="Times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C8C8E9-411B-B29B-89CC-5AC558D67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Susana Izquierdo Bermudez, on behalf of WP3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E3B9DE-27D4-FB01-A109-EC173F7E3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91569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2EB1B4E5-76C4-FB28-7D1C-680002EB8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285" y="2067263"/>
            <a:ext cx="3600000" cy="27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33092D-F7F4-3775-A084-69BF7F10F7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7200" y="2091030"/>
            <a:ext cx="3600000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518858-2837-BF70-55FB-D6B89FED3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MQXFB03 Test Results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9AB510-96BE-E65B-C313-A3BC8077C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Susana Izquierdo Bermudez, on behalf of WP3</a:t>
            </a:r>
            <a:endParaRPr lang="en-GB" noProof="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049E785-8824-50FF-BD06-AC7766A62D80}"/>
              </a:ext>
            </a:extLst>
          </p:cNvPr>
          <p:cNvSpPr txBox="1">
            <a:spLocks/>
          </p:cNvSpPr>
          <p:nvPr/>
        </p:nvSpPr>
        <p:spPr>
          <a:xfrm>
            <a:off x="467544" y="771550"/>
            <a:ext cx="8780435" cy="1552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MQXFB03 </a:t>
            </a:r>
            <a:r>
              <a:rPr lang="en-US" sz="1200" b="1" dirty="0">
                <a:solidFill>
                  <a:srgbClr val="FF0000"/>
                </a:solidFill>
              </a:rPr>
              <a:t>reached the target current at 1.9 K </a:t>
            </a:r>
            <a:r>
              <a:rPr lang="en-US" sz="1200" dirty="0"/>
              <a:t>(I</a:t>
            </a:r>
            <a:r>
              <a:rPr lang="en-US" sz="1200" baseline="-25000" dirty="0"/>
              <a:t>nom</a:t>
            </a:r>
            <a:r>
              <a:rPr lang="en-US" sz="1200" dirty="0"/>
              <a:t> + 300 A) after eight quenches. </a:t>
            </a:r>
            <a:r>
              <a:rPr lang="en-GB" sz="1200" dirty="0"/>
              <a:t>It operated during 1 hour at target current and 7 hours at </a:t>
            </a:r>
            <a:r>
              <a:rPr lang="en-US" sz="1200" dirty="0"/>
              <a:t>I</a:t>
            </a:r>
            <a:r>
              <a:rPr lang="en-US" sz="1200" baseline="-25000" dirty="0"/>
              <a:t>nom</a:t>
            </a:r>
            <a:endParaRPr lang="en-GB" sz="1200" dirty="0"/>
          </a:p>
          <a:p>
            <a:r>
              <a:rPr lang="en-US" sz="1200" dirty="0"/>
              <a:t>Stable operation at </a:t>
            </a:r>
            <a:r>
              <a:rPr lang="en-US" sz="1200" b="1" dirty="0">
                <a:solidFill>
                  <a:srgbClr val="FF0000"/>
                </a:solidFill>
              </a:rPr>
              <a:t>4.5 K at target current </a:t>
            </a:r>
            <a:r>
              <a:rPr lang="en-US" sz="1200" dirty="0"/>
              <a:t>(I</a:t>
            </a:r>
            <a:r>
              <a:rPr lang="en-US" sz="1200" baseline="-25000" dirty="0"/>
              <a:t>nom</a:t>
            </a:r>
            <a:r>
              <a:rPr lang="en-US" sz="1200" dirty="0"/>
              <a:t> + 300 A), no sign of conductor limitation as observed in previous magnets</a:t>
            </a:r>
          </a:p>
          <a:p>
            <a:pPr lvl="1"/>
            <a:r>
              <a:rPr lang="en-US" sz="1200" dirty="0"/>
              <a:t>The magnet reaches target current at 4.5 K at 100 A/s (nominal 20 A/s), a good indication that we still have margin.</a:t>
            </a:r>
          </a:p>
          <a:p>
            <a:r>
              <a:rPr lang="en-US" sz="1200" dirty="0"/>
              <a:t>Good memory after thermal cycle (test still ongoing)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5B1986-F161-1C89-65C5-7044814CBDED}"/>
              </a:ext>
            </a:extLst>
          </p:cNvPr>
          <p:cNvSpPr txBox="1"/>
          <p:nvPr/>
        </p:nvSpPr>
        <p:spPr>
          <a:xfrm>
            <a:off x="1281156" y="4132509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ramps at 20 A/s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B1D858-3755-240E-23CE-D45DEBD9B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8D2CCB-53A6-5F7E-3026-0AEF86417FA5}"/>
              </a:ext>
            </a:extLst>
          </p:cNvPr>
          <p:cNvSpPr txBox="1"/>
          <p:nvPr/>
        </p:nvSpPr>
        <p:spPr>
          <a:xfrm>
            <a:off x="5436096" y="2282730"/>
            <a:ext cx="6623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quench</a:t>
            </a:r>
            <a:endParaRPr lang="en-GB" sz="9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28E732-C589-74B3-D391-C2546A3AC62E}"/>
              </a:ext>
            </a:extLst>
          </p:cNvPr>
          <p:cNvSpPr txBox="1"/>
          <p:nvPr/>
        </p:nvSpPr>
        <p:spPr>
          <a:xfrm>
            <a:off x="5104701" y="1872343"/>
            <a:ext cx="24064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5A5A5A"/>
                </a:solidFill>
                <a:cs typeface="Calibri" panose="020F0502020204030204" pitchFamily="34" charset="0"/>
              </a:rPr>
              <a:t>Ramp rate dependency at 4.5 K</a:t>
            </a:r>
            <a:endParaRPr lang="en-GB" sz="1200" dirty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FBDD5B-D880-48C0-F5C7-08B50A77989D}"/>
              </a:ext>
            </a:extLst>
          </p:cNvPr>
          <p:cNvSpPr txBox="1"/>
          <p:nvPr/>
        </p:nvSpPr>
        <p:spPr>
          <a:xfrm>
            <a:off x="1682921" y="1934711"/>
            <a:ext cx="1664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5A5A5A"/>
                </a:solidFill>
                <a:cs typeface="Calibri" panose="020F0502020204030204" pitchFamily="34" charset="0"/>
              </a:rPr>
              <a:t>Training of MQXFB03</a:t>
            </a:r>
            <a:endParaRPr lang="en-GB" sz="1200" dirty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38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5A509-48C7-9D9C-B140-CDD38866D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 – Next steps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819D99-A4D0-E4A1-E9A5-C65A4484C3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11431"/>
            <a:ext cx="4464056" cy="3823073"/>
          </a:xfrm>
        </p:spPr>
        <p:txBody>
          <a:bodyPr>
            <a:normAutofit/>
          </a:bodyPr>
          <a:lstStyle/>
          <a:p>
            <a:r>
              <a:rPr lang="en-US" sz="1200" i="1" u="sng" dirty="0"/>
              <a:t>Coil fabrication:</a:t>
            </a:r>
          </a:p>
          <a:p>
            <a:pPr lvl="1"/>
            <a:r>
              <a:rPr lang="en-US" sz="1200" dirty="0"/>
              <a:t>10 ‘new generation’ coils have been completed</a:t>
            </a:r>
          </a:p>
          <a:p>
            <a:pPr lvl="1"/>
            <a:r>
              <a:rPr lang="en-US" sz="1200" dirty="0"/>
              <a:t>Coil fabrication ongoing, with a pace of ≈ 1 coil/month</a:t>
            </a:r>
          </a:p>
          <a:p>
            <a:pPr lvl="1"/>
            <a:endParaRPr lang="en-US" sz="1200" dirty="0"/>
          </a:p>
          <a:p>
            <a:r>
              <a:rPr lang="en-US" sz="1200" i="1" u="sng" dirty="0"/>
              <a:t>Magnet assembly</a:t>
            </a:r>
          </a:p>
          <a:p>
            <a:pPr lvl="1"/>
            <a:r>
              <a:rPr lang="en-US" sz="1200" dirty="0"/>
              <a:t>Assembly of MQXFB04, with 4 new generation coils ongoing. Test expected in Spring 2024.</a:t>
            </a:r>
            <a:endParaRPr lang="en-GB" sz="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64D739-CC46-F7FC-28D3-84361DCD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Susana Izquierdo Bermudez, on behalf of WP3</a:t>
            </a:r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5DDBA8-0104-1199-EB84-EC4B5F6AB1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627534"/>
            <a:ext cx="3482014" cy="213104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974F307-E44E-1657-30DC-8EF9D6A0FABE}"/>
              </a:ext>
            </a:extLst>
          </p:cNvPr>
          <p:cNvSpPr/>
          <p:nvPr/>
        </p:nvSpPr>
        <p:spPr>
          <a:xfrm>
            <a:off x="8100392" y="720243"/>
            <a:ext cx="432048" cy="360000"/>
          </a:xfrm>
          <a:prstGeom prst="rect">
            <a:avLst/>
          </a:prstGeom>
          <a:noFill/>
          <a:ln w="635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D979B4-5135-52D1-CE24-CAE7BBAC73D2}"/>
              </a:ext>
            </a:extLst>
          </p:cNvPr>
          <p:cNvSpPr txBox="1"/>
          <p:nvPr/>
        </p:nvSpPr>
        <p:spPr>
          <a:xfrm>
            <a:off x="6445388" y="720243"/>
            <a:ext cx="14959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  <a:cs typeface="Calibri" panose="020F0502020204030204" pitchFamily="34" charset="0"/>
              </a:rPr>
              <a:t>New generation coils</a:t>
            </a:r>
            <a:endParaRPr lang="en-GB" sz="1050" dirty="0">
              <a:solidFill>
                <a:srgbClr val="00B050"/>
              </a:solidFill>
              <a:cs typeface="Calibri" panose="020F0502020204030204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A58B98F-6C49-A129-9D61-949423CAA6AA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7941310" y="851048"/>
            <a:ext cx="15908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C5D84FA-B952-A007-3714-C5844EC78963}"/>
              </a:ext>
            </a:extLst>
          </p:cNvPr>
          <p:cNvSpPr txBox="1">
            <a:spLocks/>
          </p:cNvSpPr>
          <p:nvPr/>
        </p:nvSpPr>
        <p:spPr>
          <a:xfrm>
            <a:off x="581416" y="2571750"/>
            <a:ext cx="8136464" cy="21310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i="1" u="sng" dirty="0"/>
              <a:t>Cold mass and cryo-assembly</a:t>
            </a:r>
          </a:p>
          <a:p>
            <a:pPr lvl="1"/>
            <a:r>
              <a:rPr lang="en-GB" sz="1200" dirty="0"/>
              <a:t>MQXFBP2b and MQXFBP3b have been assembled in Q2 cold mass configuration, BP2b is ready to be tested in SM18 (and then, the string). </a:t>
            </a:r>
            <a:r>
              <a:rPr lang="en-GB" sz="1200" dirty="0" err="1"/>
              <a:t>Cryostating</a:t>
            </a:r>
            <a:r>
              <a:rPr lang="en-GB" sz="1200" dirty="0"/>
              <a:t> of BP3b almost </a:t>
            </a:r>
            <a:r>
              <a:rPr lang="en-GB" sz="1200" dirty="0" err="1"/>
              <a:t>copleted</a:t>
            </a:r>
            <a:r>
              <a:rPr lang="en-GB" sz="1200" dirty="0"/>
              <a:t>.</a:t>
            </a:r>
          </a:p>
          <a:p>
            <a:pPr lvl="1"/>
            <a:r>
              <a:rPr lang="en-GB" sz="1200" dirty="0"/>
              <a:t>MQXFB02b Q2-type cold mass completed, but disassembly needed due to an electrical non-conformity</a:t>
            </a:r>
          </a:p>
          <a:p>
            <a:pPr lvl="1"/>
            <a:r>
              <a:rPr lang="en-GB" sz="1200" dirty="0"/>
              <a:t>From MQXFB04, the plan is to go directly to Q2 cold mass</a:t>
            </a:r>
          </a:p>
          <a:p>
            <a:pPr lvl="1"/>
            <a:endParaRPr lang="en-GB" sz="1200" dirty="0"/>
          </a:p>
          <a:p>
            <a:r>
              <a:rPr lang="en-GB" sz="1200" b="1" dirty="0"/>
              <a:t>Next critical steps:</a:t>
            </a:r>
          </a:p>
          <a:p>
            <a:pPr lvl="1"/>
            <a:r>
              <a:rPr lang="en-GB" sz="1200" dirty="0"/>
              <a:t>Demonstrate </a:t>
            </a:r>
            <a:r>
              <a:rPr lang="en-GB" sz="1200" dirty="0">
                <a:solidFill>
                  <a:srgbClr val="FF0000"/>
                </a:solidFill>
              </a:rPr>
              <a:t>reproducibility of the performance </a:t>
            </a:r>
            <a:r>
              <a:rPr lang="en-GB" sz="1200" dirty="0"/>
              <a:t>with </a:t>
            </a:r>
            <a:r>
              <a:rPr lang="en-GB" sz="1200" dirty="0">
                <a:solidFill>
                  <a:srgbClr val="FF0000"/>
                </a:solidFill>
              </a:rPr>
              <a:t>MQXFB04</a:t>
            </a:r>
          </a:p>
          <a:p>
            <a:pPr lvl="1"/>
            <a:r>
              <a:rPr lang="en-GB" sz="1200" dirty="0"/>
              <a:t>First </a:t>
            </a:r>
            <a:r>
              <a:rPr lang="en-GB" sz="1200" dirty="0">
                <a:solidFill>
                  <a:srgbClr val="FF0000"/>
                </a:solidFill>
              </a:rPr>
              <a:t>test</a:t>
            </a:r>
            <a:r>
              <a:rPr lang="en-GB" sz="1200" dirty="0"/>
              <a:t> of a </a:t>
            </a:r>
            <a:r>
              <a:rPr lang="en-GB" sz="1200" dirty="0">
                <a:solidFill>
                  <a:srgbClr val="FF0000"/>
                </a:solidFill>
              </a:rPr>
              <a:t>Q2</a:t>
            </a:r>
            <a:r>
              <a:rPr lang="en-GB" sz="1200" dirty="0"/>
              <a:t> final cryo-assembly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12D99AF2-632D-328E-9FAB-3E905D961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04042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29629-BD3A-7A18-7D66-567D93E4A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985E7-293A-9327-365E-70B9E51B30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881020"/>
            <a:ext cx="8064456" cy="3680222"/>
          </a:xfrm>
        </p:spPr>
        <p:txBody>
          <a:bodyPr>
            <a:noAutofit/>
          </a:bodyPr>
          <a:lstStyle/>
          <a:p>
            <a:pPr algn="just"/>
            <a:r>
              <a:rPr lang="en-US" sz="1600" dirty="0"/>
              <a:t>Cold mass manufacturing procedures successfully applied to all types of magnets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dirty="0"/>
              <a:t>MQXFA</a:t>
            </a:r>
          </a:p>
          <a:p>
            <a:pPr lvl="1" algn="just"/>
            <a:r>
              <a:rPr lang="en-US" sz="1200" dirty="0"/>
              <a:t>Successful test of the </a:t>
            </a:r>
            <a:r>
              <a:rPr lang="en-US" sz="1200" b="1" dirty="0">
                <a:solidFill>
                  <a:srgbClr val="FF0000"/>
                </a:solidFill>
              </a:rPr>
              <a:t>first cold mass in horizontal position </a:t>
            </a:r>
            <a:r>
              <a:rPr lang="en-US" sz="1200" dirty="0"/>
              <a:t>– major milestone</a:t>
            </a:r>
          </a:p>
          <a:p>
            <a:pPr lvl="1" algn="just"/>
            <a:r>
              <a:rPr lang="en-US" sz="1200" b="1" dirty="0">
                <a:solidFill>
                  <a:srgbClr val="FF0000"/>
                </a:solidFill>
              </a:rPr>
              <a:t>Coil replacement </a:t>
            </a:r>
            <a:r>
              <a:rPr lang="en-US" sz="1200" dirty="0"/>
              <a:t>validated in MQXFA08b</a:t>
            </a:r>
          </a:p>
          <a:p>
            <a:pPr lvl="1" algn="just"/>
            <a:r>
              <a:rPr lang="en-US" sz="1200" dirty="0"/>
              <a:t>AUP completed cable and (almost) coil production.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8 magnets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(out of 11 (+2) magnets tested)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are accepted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(reached </a:t>
            </a:r>
            <a:r>
              <a:rPr lang="en-US" sz="1200" dirty="0">
                <a:latin typeface="+mj-lt"/>
              </a:rPr>
              <a:t>I</a:t>
            </a:r>
            <a:r>
              <a:rPr lang="en-US" sz="1200" baseline="-25000" dirty="0">
                <a:latin typeface="+mj-lt"/>
              </a:rPr>
              <a:t>nom</a:t>
            </a:r>
            <a:r>
              <a:rPr lang="en-US" sz="1200" dirty="0">
                <a:latin typeface="+mj-lt"/>
              </a:rPr>
              <a:t> + 300 A at 1.9 K, I</a:t>
            </a:r>
            <a:r>
              <a:rPr lang="en-US" sz="1200" baseline="-25000" dirty="0">
                <a:latin typeface="+mj-lt"/>
              </a:rPr>
              <a:t>nom</a:t>
            </a:r>
            <a:r>
              <a:rPr lang="en-US" sz="1200" dirty="0">
                <a:latin typeface="+mj-lt"/>
              </a:rPr>
              <a:t> at 4.5 K, &gt; 2.6 K temperature margin (0.35 K needed</a:t>
            </a:r>
            <a:r>
              <a:rPr lang="en-US" sz="1200" dirty="0">
                <a:solidFill>
                  <a:prstClr val="black"/>
                </a:solidFill>
                <a:latin typeface="+mj-lt"/>
              </a:rPr>
              <a:t>)).</a:t>
            </a:r>
          </a:p>
          <a:p>
            <a:pPr lvl="1" algn="just"/>
            <a:endParaRPr lang="en-US" sz="1600" dirty="0"/>
          </a:p>
          <a:p>
            <a:pPr algn="just"/>
            <a:r>
              <a:rPr lang="en-US" sz="1600" dirty="0"/>
              <a:t>MQXFB</a:t>
            </a:r>
          </a:p>
          <a:p>
            <a:pPr lvl="1" algn="just"/>
            <a:r>
              <a:rPr lang="en-US" sz="1200" dirty="0">
                <a:latin typeface="+mj-lt"/>
              </a:rPr>
              <a:t>Three MQXFB magnets reached HL-LHC requirements (MQXFBP3, MQXFB02 and MQXFB03). </a:t>
            </a:r>
          </a:p>
          <a:p>
            <a:pPr lvl="1" algn="just"/>
            <a:r>
              <a:rPr lang="en-US" sz="1200" b="1" dirty="0">
                <a:solidFill>
                  <a:srgbClr val="FF0000"/>
                </a:solidFill>
              </a:rPr>
              <a:t>Endurance</a:t>
            </a:r>
            <a:r>
              <a:rPr lang="en-US" sz="1200" dirty="0"/>
              <a:t> test in </a:t>
            </a:r>
            <a:r>
              <a:rPr lang="en-US" sz="1200" b="1" dirty="0">
                <a:solidFill>
                  <a:srgbClr val="FF0000"/>
                </a:solidFill>
              </a:rPr>
              <a:t>MQXFB02</a:t>
            </a:r>
            <a:r>
              <a:rPr lang="en-US" sz="1200" dirty="0"/>
              <a:t> show no degradation after </a:t>
            </a:r>
            <a:r>
              <a:rPr lang="en-US" sz="1200" b="1" dirty="0">
                <a:solidFill>
                  <a:srgbClr val="FF0000"/>
                </a:solidFill>
              </a:rPr>
              <a:t>3 thermal cycles</a:t>
            </a:r>
            <a:r>
              <a:rPr lang="en-US" sz="1200" dirty="0"/>
              <a:t>, ≈ </a:t>
            </a:r>
            <a:r>
              <a:rPr lang="en-US" sz="1200" b="1" dirty="0">
                <a:solidFill>
                  <a:srgbClr val="FF0000"/>
                </a:solidFill>
              </a:rPr>
              <a:t>50 quenches </a:t>
            </a:r>
            <a:r>
              <a:rPr lang="en-US" sz="1200" dirty="0"/>
              <a:t>and </a:t>
            </a:r>
            <a:r>
              <a:rPr lang="en-US" sz="1200" b="1" dirty="0">
                <a:solidFill>
                  <a:srgbClr val="FF0000"/>
                </a:solidFill>
              </a:rPr>
              <a:t>500 current cycles</a:t>
            </a:r>
            <a:r>
              <a:rPr lang="en-US" sz="1200" dirty="0"/>
              <a:t>. </a:t>
            </a:r>
          </a:p>
          <a:p>
            <a:pPr lvl="1" algn="just"/>
            <a:r>
              <a:rPr lang="en-US" sz="1200" b="1" dirty="0">
                <a:solidFill>
                  <a:srgbClr val="FF0000"/>
                </a:solidFill>
                <a:latin typeface="+mj-lt"/>
              </a:rPr>
              <a:t>MQXFB03</a:t>
            </a:r>
            <a:r>
              <a:rPr lang="en-US" sz="1200" dirty="0">
                <a:latin typeface="+mj-lt"/>
              </a:rPr>
              <a:t>, produced using </a:t>
            </a:r>
            <a:r>
              <a:rPr lang="en-US" sz="1200" b="1" dirty="0">
                <a:solidFill>
                  <a:srgbClr val="FF0000"/>
                </a:solidFill>
                <a:latin typeface="+mj-lt"/>
              </a:rPr>
              <a:t>new generation coils</a:t>
            </a:r>
            <a:r>
              <a:rPr lang="en-US" sz="1200" dirty="0">
                <a:latin typeface="+mj-lt"/>
              </a:rPr>
              <a:t>, does not show performance limitation: </a:t>
            </a:r>
            <a:r>
              <a:rPr lang="en-US" sz="1200" b="1" dirty="0">
                <a:solidFill>
                  <a:srgbClr val="FF0000"/>
                </a:solidFill>
                <a:latin typeface="+mj-lt"/>
              </a:rPr>
              <a:t>first 7.2 m length magnets with no signs of conductor degradation!</a:t>
            </a:r>
          </a:p>
          <a:p>
            <a:pPr lvl="1" algn="just"/>
            <a:r>
              <a:rPr lang="en-US" sz="1200" dirty="0">
                <a:latin typeface="+mj-lt"/>
              </a:rPr>
              <a:t>Next critical step: </a:t>
            </a:r>
            <a:r>
              <a:rPr lang="en-GB" sz="1200" dirty="0">
                <a:latin typeface="+mj-lt"/>
              </a:rPr>
              <a:t>d</a:t>
            </a:r>
            <a:r>
              <a:rPr lang="en-GB" sz="1200" dirty="0"/>
              <a:t>emonstrate </a:t>
            </a:r>
            <a:r>
              <a:rPr lang="en-GB" sz="1200" b="1" dirty="0">
                <a:solidFill>
                  <a:srgbClr val="FF0000"/>
                </a:solidFill>
              </a:rPr>
              <a:t>reproducibility of the performance </a:t>
            </a:r>
            <a:r>
              <a:rPr lang="en-GB" sz="1200" dirty="0"/>
              <a:t>with </a:t>
            </a:r>
            <a:r>
              <a:rPr lang="en-GB" sz="1200" b="1" dirty="0">
                <a:solidFill>
                  <a:srgbClr val="FF0000"/>
                </a:solidFill>
              </a:rPr>
              <a:t>MQXFB04</a:t>
            </a:r>
            <a:endParaRPr lang="en-US" sz="1200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4B8433-5CAA-FB3C-43FD-DEFB1EE40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Susana Izquierdo Bermudez, on behalf of WP3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DCF3C4-E10E-249B-BD3D-7F579DD21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89521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AA559-3ED5-3421-B148-D810E7971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6369" y="2031750"/>
            <a:ext cx="5911921" cy="540000"/>
          </a:xfrm>
        </p:spPr>
        <p:txBody>
          <a:bodyPr/>
          <a:lstStyle/>
          <a:p>
            <a:r>
              <a:rPr lang="en-US" dirty="0"/>
              <a:t>The string is taking the right colors!</a:t>
            </a:r>
            <a:endParaRPr lang="en-GB" dirty="0"/>
          </a:p>
        </p:txBody>
      </p:sp>
      <p:pic>
        <p:nvPicPr>
          <p:cNvPr id="5" name="Picture 2" descr="Aperçu de l’image">
            <a:extLst>
              <a:ext uri="{FF2B5EF4-FFF2-40B4-BE49-F238E27FC236}">
                <a16:creationId xmlns:a16="http://schemas.microsoft.com/office/drawing/2014/main" id="{EF61A004-1B88-4E88-8756-9E5440FD39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27" r="40706" b="19374"/>
          <a:stretch/>
        </p:blipFill>
        <p:spPr bwMode="auto">
          <a:xfrm>
            <a:off x="6917368" y="96054"/>
            <a:ext cx="2209610" cy="1743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4D3A261-89CA-D1A7-A77D-280C727ED4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27"/>
          <a:stretch/>
        </p:blipFill>
        <p:spPr>
          <a:xfrm>
            <a:off x="6180520" y="2700864"/>
            <a:ext cx="2920663" cy="2304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199B82-C2D1-C18E-866E-FF32BC8737C5}"/>
              </a:ext>
            </a:extLst>
          </p:cNvPr>
          <p:cNvSpPr txBox="1"/>
          <p:nvPr/>
        </p:nvSpPr>
        <p:spPr>
          <a:xfrm>
            <a:off x="8120860" y="76730"/>
            <a:ext cx="8963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Q2a</a:t>
            </a:r>
          </a:p>
          <a:p>
            <a:pPr algn="ctr"/>
            <a:r>
              <a:rPr lang="fr-CH" sz="1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(in SMI2)</a:t>
            </a:r>
            <a:endParaRPr lang="en-GB" sz="14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295B68-0181-1DF0-1865-F1555B31FF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9977"/>
          <a:stretch/>
        </p:blipFill>
        <p:spPr>
          <a:xfrm>
            <a:off x="82745" y="126217"/>
            <a:ext cx="2662232" cy="17974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565E582-10D7-DCB6-F7AA-A51EF04F6A3F}"/>
              </a:ext>
            </a:extLst>
          </p:cNvPr>
          <p:cNvSpPr txBox="1"/>
          <p:nvPr/>
        </p:nvSpPr>
        <p:spPr>
          <a:xfrm>
            <a:off x="126741" y="552672"/>
            <a:ext cx="598241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CP</a:t>
            </a:r>
          </a:p>
          <a:p>
            <a:r>
              <a:rPr lang="fr-CH" sz="11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(SMI2)</a:t>
            </a:r>
            <a:endParaRPr lang="en-GB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BD1702-8626-70A6-BEF0-30AC9269C777}"/>
              </a:ext>
            </a:extLst>
          </p:cNvPr>
          <p:cNvSpPr txBox="1"/>
          <p:nvPr/>
        </p:nvSpPr>
        <p:spPr>
          <a:xfrm>
            <a:off x="8261797" y="4443958"/>
            <a:ext cx="84670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Q3 </a:t>
            </a:r>
          </a:p>
          <a:p>
            <a:pPr algn="ctr"/>
            <a:r>
              <a:rPr lang="fr-CH" sz="12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(in FNAL)</a:t>
            </a:r>
            <a:endParaRPr lang="en-GB" sz="12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10" descr="A large blue tube in a factory&#10;&#10;Description automatically generated">
            <a:extLst>
              <a:ext uri="{FF2B5EF4-FFF2-40B4-BE49-F238E27FC236}">
                <a16:creationId xmlns:a16="http://schemas.microsoft.com/office/drawing/2014/main" id="{BFAB3DBF-85C4-0E58-84C4-4048AFDCAB3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70" t="20159" r="3150" b="24941"/>
          <a:stretch/>
        </p:blipFill>
        <p:spPr>
          <a:xfrm>
            <a:off x="2788973" y="126217"/>
            <a:ext cx="4015275" cy="17974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3367B3D-E4B4-55AC-D0CD-91F655500FDD}"/>
              </a:ext>
            </a:extLst>
          </p:cNvPr>
          <p:cNvSpPr txBox="1"/>
          <p:nvPr/>
        </p:nvSpPr>
        <p:spPr>
          <a:xfrm>
            <a:off x="2744977" y="1348114"/>
            <a:ext cx="1560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D1</a:t>
            </a:r>
          </a:p>
          <a:p>
            <a:pPr algn="ctr"/>
            <a:r>
              <a:rPr lang="fr-CH" sz="1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fr-CH" sz="1400" dirty="0" err="1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now</a:t>
            </a:r>
            <a:r>
              <a:rPr lang="fr-CH" sz="1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SMA18)</a:t>
            </a:r>
            <a:endParaRPr lang="en-GB" sz="14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3" name="Picture 12" descr="A large red machine in a factory&#10;&#10;Description automatically generated">
            <a:extLst>
              <a:ext uri="{FF2B5EF4-FFF2-40B4-BE49-F238E27FC236}">
                <a16:creationId xmlns:a16="http://schemas.microsoft.com/office/drawing/2014/main" id="{3715DD4F-9237-FB42-7D7E-5E5FA74ADAD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00" t="24366" r="3633" b="27129"/>
          <a:stretch/>
        </p:blipFill>
        <p:spPr>
          <a:xfrm>
            <a:off x="40558" y="2690891"/>
            <a:ext cx="6058809" cy="2304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69AFE66-DDC1-782C-B4CF-CEE2884F9BE6}"/>
              </a:ext>
            </a:extLst>
          </p:cNvPr>
          <p:cNvSpPr txBox="1"/>
          <p:nvPr/>
        </p:nvSpPr>
        <p:spPr>
          <a:xfrm>
            <a:off x="42817" y="2787774"/>
            <a:ext cx="9650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Q2b</a:t>
            </a:r>
            <a:endParaRPr lang="fr-CH" sz="14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en-GB" sz="12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(in SM18)</a:t>
            </a:r>
            <a:endParaRPr lang="en-GB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9573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2651AA-063B-057B-C514-5CDA99E34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Susana Izquierdo Bermudez, on behalf of WP3</a:t>
            </a:r>
            <a:endParaRPr lang="en-GB" noProof="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B692D1B-EE78-B813-C5C2-265FB124474A}"/>
              </a:ext>
            </a:extLst>
          </p:cNvPr>
          <p:cNvSpPr txBox="1">
            <a:spLocks/>
          </p:cNvSpPr>
          <p:nvPr/>
        </p:nvSpPr>
        <p:spPr>
          <a:xfrm>
            <a:off x="1886369" y="2031750"/>
            <a:ext cx="5911921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Thanks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90250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1673D-E77E-FB4D-0236-30340F593F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Additional slides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8C7719-1764-0400-5D8F-E82BF8CB10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7AC9C6-89F6-9A0A-4BCF-9937AF9E19B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905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perçu de l’image">
            <a:extLst>
              <a:ext uri="{FF2B5EF4-FFF2-40B4-BE49-F238E27FC236}">
                <a16:creationId xmlns:a16="http://schemas.microsoft.com/office/drawing/2014/main" id="{1B8BEEB5-5DC6-473F-1C6A-482D401FC7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51" y="2834128"/>
            <a:ext cx="2662232" cy="1996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51520" y="100761"/>
            <a:ext cx="8729411" cy="540000"/>
          </a:xfrm>
        </p:spPr>
        <p:txBody>
          <a:bodyPr/>
          <a:lstStyle/>
          <a:p>
            <a:r>
              <a:rPr lang="en-GB" sz="2400" dirty="0"/>
              <a:t>Readiness for the string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E. Todesco on behalf of WP3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209164" y="975031"/>
            <a:ext cx="6627000" cy="3731190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Readiness dates for the string: </a:t>
            </a:r>
          </a:p>
          <a:p>
            <a:pPr lvl="1" algn="l"/>
            <a:r>
              <a:rPr lang="en-US" sz="1200" dirty="0">
                <a:solidFill>
                  <a:schemeClr val="tx1"/>
                </a:solidFill>
                <a:cs typeface="Times New Roman" panose="02020603050405020304" pitchFamily="18" charset="0"/>
              </a:rPr>
              <a:t>Q1: magnet cold mass being welded </a:t>
            </a:r>
            <a:r>
              <a:rPr lang="en-US" sz="12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 Available in </a:t>
            </a:r>
            <a:r>
              <a:rPr lang="en-US" sz="1200" dirty="0">
                <a:solidFill>
                  <a:schemeClr val="accent3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September 2024</a:t>
            </a:r>
            <a:endParaRPr lang="en-US" sz="1200" dirty="0">
              <a:solidFill>
                <a:schemeClr val="accent3"/>
              </a:solidFill>
              <a:cs typeface="Times New Roman" panose="02020603050405020304" pitchFamily="18" charset="0"/>
            </a:endParaRPr>
          </a:p>
          <a:p>
            <a:pPr lvl="1" algn="l"/>
            <a:r>
              <a:rPr lang="en-US" sz="1200" dirty="0">
                <a:solidFill>
                  <a:schemeClr val="tx1"/>
                </a:solidFill>
                <a:cs typeface="Times New Roman" panose="02020603050405020304" pitchFamily="18" charset="0"/>
              </a:rPr>
              <a:t>Q2a: MQXFBP3b completed – H test in January </a:t>
            </a:r>
            <a:r>
              <a:rPr lang="en-US" sz="12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 Available April 2024 </a:t>
            </a:r>
            <a:endParaRPr lang="en-US" sz="1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lvl="1" algn="l"/>
            <a:r>
              <a:rPr lang="en-US" sz="1200" dirty="0">
                <a:solidFill>
                  <a:schemeClr val="tx1"/>
                </a:solidFill>
                <a:cs typeface="Times New Roman" panose="02020603050405020304" pitchFamily="18" charset="0"/>
              </a:rPr>
              <a:t>Q2b: MQXFBP2b completed – H test in October </a:t>
            </a:r>
            <a:r>
              <a:rPr lang="en-US" sz="12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 Available April 2024 </a:t>
            </a:r>
            <a:endParaRPr lang="en-US" sz="1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lvl="1" algn="l"/>
            <a:r>
              <a:rPr lang="en-US" sz="1200" dirty="0">
                <a:solidFill>
                  <a:schemeClr val="tx1"/>
                </a:solidFill>
                <a:cs typeface="Times New Roman" panose="02020603050405020304" pitchFamily="18" charset="0"/>
              </a:rPr>
              <a:t>Q3: magnet test being completed </a:t>
            </a:r>
            <a:r>
              <a:rPr lang="en-US" sz="12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 Available in July 2024</a:t>
            </a:r>
            <a:endParaRPr lang="en-US" sz="1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lvl="1" algn="l"/>
            <a:r>
              <a:rPr lang="en-US" sz="1200" dirty="0">
                <a:solidFill>
                  <a:schemeClr val="tx1"/>
                </a:solidFill>
                <a:cs typeface="Times New Roman" panose="02020603050405020304" pitchFamily="18" charset="0"/>
              </a:rPr>
              <a:t>CP </a:t>
            </a:r>
            <a:r>
              <a:rPr lang="en-US" sz="1200" dirty="0" err="1">
                <a:solidFill>
                  <a:schemeClr val="tx1"/>
                </a:solidFill>
                <a:cs typeface="Times New Roman" panose="02020603050405020304" pitchFamily="18" charset="0"/>
              </a:rPr>
              <a:t>cryostating</a:t>
            </a:r>
            <a:r>
              <a:rPr lang="en-US" sz="12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cs typeface="Times New Roman" panose="02020603050405020304" pitchFamily="18" charset="0"/>
              </a:rPr>
              <a:t>phaseII</a:t>
            </a:r>
            <a:r>
              <a:rPr lang="en-US" sz="1200" dirty="0">
                <a:solidFill>
                  <a:schemeClr val="tx1"/>
                </a:solidFill>
                <a:cs typeface="Times New Roman" panose="02020603050405020304" pitchFamily="18" charset="0"/>
              </a:rPr>
              <a:t> ongoing </a:t>
            </a:r>
            <a:r>
              <a:rPr lang="en-US" sz="12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 Available </a:t>
            </a:r>
            <a:r>
              <a:rPr lang="en-US" sz="1200" dirty="0">
                <a:solidFill>
                  <a:schemeClr val="accent3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August 2024</a:t>
            </a:r>
            <a:r>
              <a:rPr lang="en-US" sz="1200" dirty="0">
                <a:solidFill>
                  <a:schemeClr val="tx1"/>
                </a:solidFill>
                <a:cs typeface="Times New Roman" panose="02020603050405020304" pitchFamily="18" charset="0"/>
              </a:rPr>
              <a:t>   </a:t>
            </a:r>
          </a:p>
          <a:p>
            <a:pPr lvl="1" algn="l"/>
            <a:r>
              <a:rPr lang="en-US" sz="1200" dirty="0">
                <a:solidFill>
                  <a:schemeClr val="tx1"/>
                </a:solidFill>
                <a:cs typeface="Times New Roman" panose="02020603050405020304" pitchFamily="18" charset="0"/>
              </a:rPr>
              <a:t>D1 </a:t>
            </a:r>
            <a:r>
              <a:rPr lang="en-US" sz="1200" dirty="0" err="1">
                <a:solidFill>
                  <a:schemeClr val="tx1"/>
                </a:solidFill>
                <a:cs typeface="Times New Roman" panose="02020603050405020304" pitchFamily="18" charset="0"/>
              </a:rPr>
              <a:t>cryostating</a:t>
            </a:r>
            <a:r>
              <a:rPr lang="en-US" sz="1200" dirty="0">
                <a:solidFill>
                  <a:schemeClr val="tx1"/>
                </a:solidFill>
                <a:cs typeface="Times New Roman" panose="02020603050405020304" pitchFamily="18" charset="0"/>
              </a:rPr>
              <a:t> completed </a:t>
            </a:r>
            <a:r>
              <a:rPr lang="en-US" sz="12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 Available March 2024</a:t>
            </a:r>
          </a:p>
          <a:p>
            <a:pPr algn="l"/>
            <a:endParaRPr lang="en-US" sz="18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4035" y="3603846"/>
            <a:ext cx="1938113" cy="145358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140671" y="278777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CP</a:t>
            </a:r>
            <a:endParaRPr lang="en-GB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188770" y="3157106"/>
            <a:ext cx="8963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Q2a</a:t>
            </a:r>
          </a:p>
          <a:p>
            <a:pPr algn="ctr"/>
            <a:r>
              <a:rPr lang="fr-CH" sz="1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(in SMI2)</a:t>
            </a:r>
            <a:endParaRPr lang="en-GB" sz="14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119E48-9EFA-A5FD-2860-BD2BCC5372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443" y="2958961"/>
            <a:ext cx="2058369" cy="15437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B85B1F-ECA8-8564-77C2-7C0D9D960ADD}"/>
              </a:ext>
            </a:extLst>
          </p:cNvPr>
          <p:cNvSpPr txBox="1"/>
          <p:nvPr/>
        </p:nvSpPr>
        <p:spPr>
          <a:xfrm>
            <a:off x="1725841" y="2971417"/>
            <a:ext cx="598241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CP</a:t>
            </a:r>
          </a:p>
          <a:p>
            <a:r>
              <a:rPr lang="fr-CH" sz="11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(SMI2)</a:t>
            </a:r>
            <a:endParaRPr lang="en-GB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B158C5-0DB5-0F8A-C408-54D3651E7B15}"/>
              </a:ext>
            </a:extLst>
          </p:cNvPr>
          <p:cNvSpPr txBox="1"/>
          <p:nvPr/>
        </p:nvSpPr>
        <p:spPr>
          <a:xfrm>
            <a:off x="5677144" y="4539182"/>
            <a:ext cx="84670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Q3 </a:t>
            </a:r>
          </a:p>
          <a:p>
            <a:pPr algn="ctr"/>
            <a:r>
              <a:rPr lang="fr-CH" sz="12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(in FNAL)</a:t>
            </a:r>
            <a:endParaRPr lang="en-GB" sz="12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2" name="Picture 11" descr="A large blue tube in a factory&#10;&#10;Description automatically generated">
            <a:extLst>
              <a:ext uri="{FF2B5EF4-FFF2-40B4-BE49-F238E27FC236}">
                <a16:creationId xmlns:a16="http://schemas.microsoft.com/office/drawing/2014/main" id="{AD646FBA-049B-2D50-7D07-1A371BF87F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8507" y="544751"/>
            <a:ext cx="2903973" cy="21779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D712064-5063-3B34-ADEB-A4E10802BE42}"/>
              </a:ext>
            </a:extLst>
          </p:cNvPr>
          <p:cNvSpPr txBox="1"/>
          <p:nvPr/>
        </p:nvSpPr>
        <p:spPr>
          <a:xfrm>
            <a:off x="6948545" y="804012"/>
            <a:ext cx="1560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D1</a:t>
            </a:r>
          </a:p>
          <a:p>
            <a:pPr algn="ctr"/>
            <a:r>
              <a:rPr lang="fr-CH" sz="1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fr-CH" sz="1400" dirty="0" err="1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now</a:t>
            </a:r>
            <a:r>
              <a:rPr lang="fr-CH" sz="1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SMA18)</a:t>
            </a:r>
            <a:endParaRPr lang="en-GB" sz="14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" name="Picture 13" descr="A large red machine in a factory&#10;&#10;Description automatically generated">
            <a:extLst>
              <a:ext uri="{FF2B5EF4-FFF2-40B4-BE49-F238E27FC236}">
                <a16:creationId xmlns:a16="http://schemas.microsoft.com/office/drawing/2014/main" id="{BB9E1B3B-95CE-88B2-698F-D813F0821D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43554" y="3421632"/>
            <a:ext cx="2113082" cy="158481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C29FA83-8411-E904-ABFB-6F55655F462F}"/>
              </a:ext>
            </a:extLst>
          </p:cNvPr>
          <p:cNvSpPr txBox="1"/>
          <p:nvPr/>
        </p:nvSpPr>
        <p:spPr>
          <a:xfrm>
            <a:off x="2767530" y="3844744"/>
            <a:ext cx="9650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Q2b</a:t>
            </a:r>
            <a:endParaRPr lang="fr-CH" sz="14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en-GB" sz="12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(in SM18)</a:t>
            </a:r>
            <a:endParaRPr lang="en-GB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0000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9FD0B-82E7-5F71-0E40-E6D88A563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B: MQXFBMT4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17CF4-3112-DF3B-7EF5-40515557D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138719"/>
            <a:ext cx="3600400" cy="3343650"/>
          </a:xfrm>
        </p:spPr>
        <p:txBody>
          <a:bodyPr>
            <a:normAutofit/>
          </a:bodyPr>
          <a:lstStyle/>
          <a:p>
            <a:r>
              <a:rPr lang="en-US" sz="1100" dirty="0"/>
              <a:t>A coil produced with minor modifications with respect to MQXFB02 (CR127) was assembled with the 3 non-limiting coils of MQXFBP1.</a:t>
            </a:r>
          </a:p>
          <a:p>
            <a:r>
              <a:rPr lang="en-US" sz="1100" dirty="0"/>
              <a:t>Objectives:</a:t>
            </a:r>
          </a:p>
          <a:p>
            <a:pPr lvl="1"/>
            <a:r>
              <a:rPr lang="en-US" sz="1100" dirty="0"/>
              <a:t>Improve our understanding on the phenomenology for conductor limitation, in case MQXFB03 coils do not reach performance and we need to go back to the ‘old’ coil fabrication process</a:t>
            </a:r>
          </a:p>
          <a:p>
            <a:pPr lvl="1"/>
            <a:r>
              <a:rPr lang="en-US" sz="1100" dirty="0"/>
              <a:t>Practice coil replacement</a:t>
            </a:r>
          </a:p>
          <a:p>
            <a:r>
              <a:rPr lang="en-GB" sz="1100" dirty="0"/>
              <a:t>Results:</a:t>
            </a:r>
          </a:p>
          <a:p>
            <a:pPr lvl="1"/>
            <a:r>
              <a:rPr lang="en-GB" sz="1100" dirty="0"/>
              <a:t>Longer training than previous magnets, always the new coil (CR127) is the quenching coil</a:t>
            </a:r>
          </a:p>
          <a:p>
            <a:pPr lvl="1"/>
            <a:r>
              <a:rPr lang="en-GB" sz="1100" dirty="0"/>
              <a:t>Performance limitation at 15.5 kA at  4.5 K in CR127</a:t>
            </a:r>
          </a:p>
          <a:p>
            <a:pPr marL="0" indent="0">
              <a:buNone/>
            </a:pPr>
            <a:endParaRPr lang="en-GB" sz="1500" dirty="0"/>
          </a:p>
          <a:p>
            <a:endParaRPr lang="en-GB" sz="11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80FFEE-655C-0988-5266-B52168A38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Susana Izquierdo Bermudez, on behalf of WP3</a:t>
            </a:r>
            <a:endParaRPr lang="en-GB" noProof="0" dirty="0"/>
          </a:p>
        </p:txBody>
      </p:sp>
      <p:pic>
        <p:nvPicPr>
          <p:cNvPr id="1026" name="Picture 3">
            <a:extLst>
              <a:ext uri="{FF2B5EF4-FFF2-40B4-BE49-F238E27FC236}">
                <a16:creationId xmlns:a16="http://schemas.microsoft.com/office/drawing/2014/main" id="{C47CB4C3-0C08-08E9-0D04-D8EFBBEE6D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802" y="1151554"/>
            <a:ext cx="5208801" cy="3009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0524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37E01-2205-2AED-2DD8-180F2F5B7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Ramp rate dependency MQXFB magnets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877604-0FB4-9271-9F01-556BBD8F4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270000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MQXFB03 is able to reach target current at 4.5 K at 100 A/s</a:t>
            </a:r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28C56A-9E59-F45D-75DC-44E7C573F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Susana Izquierdo Bermudez, on behalf of WP3</a:t>
            </a:r>
            <a:endParaRPr lang="en-GB" noProof="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3E64705-7152-2F4F-F4BA-FFCB37A6AC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23678"/>
            <a:ext cx="3999661" cy="2506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B69C4E3B-953B-6429-1E87-478E6343E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145" y="1923678"/>
            <a:ext cx="4122060" cy="2506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3D21D92-DC97-517F-7244-16C2E2DD7DA7}"/>
              </a:ext>
            </a:extLst>
          </p:cNvPr>
          <p:cNvSpPr txBox="1"/>
          <p:nvPr/>
        </p:nvSpPr>
        <p:spPr>
          <a:xfrm>
            <a:off x="1691680" y="2039094"/>
            <a:ext cx="7232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cs typeface="Calibri" panose="020F0502020204030204" pitchFamily="34" charset="0"/>
              </a:rPr>
              <a:t>no quench</a:t>
            </a:r>
            <a:endParaRPr lang="en-GB" sz="900" dirty="0">
              <a:cs typeface="Calibri" panose="020F0502020204030204" pitchFamily="34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2DA871C-609A-D8DE-675E-48CC9540EC3D}"/>
              </a:ext>
            </a:extLst>
          </p:cNvPr>
          <p:cNvCxnSpPr/>
          <p:nvPr/>
        </p:nvCxnSpPr>
        <p:spPr>
          <a:xfrm>
            <a:off x="6593689" y="3579378"/>
            <a:ext cx="288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5D39464-5A51-98A6-88A5-DF34386ED276}"/>
              </a:ext>
            </a:extLst>
          </p:cNvPr>
          <p:cNvCxnSpPr>
            <a:cxnSpLocks/>
          </p:cNvCxnSpPr>
          <p:nvPr/>
        </p:nvCxnSpPr>
        <p:spPr>
          <a:xfrm flipV="1">
            <a:off x="6588224" y="2269926"/>
            <a:ext cx="0" cy="1724279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E19309B-17FA-6AFC-E975-5CFE6A0B777C}"/>
              </a:ext>
            </a:extLst>
          </p:cNvPr>
          <p:cNvCxnSpPr>
            <a:cxnSpLocks/>
          </p:cNvCxnSpPr>
          <p:nvPr/>
        </p:nvCxnSpPr>
        <p:spPr>
          <a:xfrm flipH="1">
            <a:off x="6305657" y="3585380"/>
            <a:ext cx="288032" cy="2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924E815-275E-AEFE-8A9B-4BC8E9D2876C}"/>
              </a:ext>
            </a:extLst>
          </p:cNvPr>
          <p:cNvSpPr txBox="1"/>
          <p:nvPr/>
        </p:nvSpPr>
        <p:spPr>
          <a:xfrm>
            <a:off x="5526415" y="2141423"/>
            <a:ext cx="7232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cs typeface="Calibri" panose="020F0502020204030204" pitchFamily="34" charset="0"/>
              </a:rPr>
              <a:t>no quench</a:t>
            </a:r>
            <a:endParaRPr lang="en-GB" sz="900" dirty="0"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BBCB66-34F5-8A3E-6E2B-CA125B476209}"/>
              </a:ext>
            </a:extLst>
          </p:cNvPr>
          <p:cNvSpPr txBox="1"/>
          <p:nvPr/>
        </p:nvSpPr>
        <p:spPr>
          <a:xfrm>
            <a:off x="6553161" y="3655651"/>
            <a:ext cx="839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>
                <a:cs typeface="Calibri" panose="020F0502020204030204" pitchFamily="34" charset="0"/>
              </a:rPr>
              <a:t>Mid-plane block quench</a:t>
            </a:r>
            <a:endParaRPr lang="en-GB" sz="800" i="1" dirty="0"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511ECC-AD18-886A-9330-4F7A85C7443D}"/>
              </a:ext>
            </a:extLst>
          </p:cNvPr>
          <p:cNvSpPr txBox="1"/>
          <p:nvPr/>
        </p:nvSpPr>
        <p:spPr>
          <a:xfrm>
            <a:off x="5753847" y="3645496"/>
            <a:ext cx="839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>
                <a:cs typeface="Calibri" panose="020F0502020204030204" pitchFamily="34" charset="0"/>
              </a:rPr>
              <a:t>Pole turn quench</a:t>
            </a:r>
            <a:endParaRPr lang="en-GB" sz="800" i="1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0653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F3EE2EB-5492-D46C-B642-66942B345651}"/>
              </a:ext>
            </a:extLst>
          </p:cNvPr>
          <p:cNvSpPr/>
          <p:nvPr/>
        </p:nvSpPr>
        <p:spPr>
          <a:xfrm>
            <a:off x="0" y="4340449"/>
            <a:ext cx="2123728" cy="771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F0DE71-46CD-F8BA-EC15-9189A7DF7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D1 (see T. Nakamoto talk)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ABF58-CB9A-4474-F099-44DC8E74A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87" y="710815"/>
            <a:ext cx="5616184" cy="1441325"/>
          </a:xfrm>
        </p:spPr>
        <p:txBody>
          <a:bodyPr>
            <a:normAutofit/>
          </a:bodyPr>
          <a:lstStyle/>
          <a:p>
            <a:r>
              <a:rPr lang="en-US" sz="1200" dirty="0">
                <a:latin typeface="+mj-lt"/>
                <a:cs typeface="Times"/>
              </a:rPr>
              <a:t>MBXFP1 (prototype) in the cryostat, ready to be connected to the test bench</a:t>
            </a:r>
          </a:p>
          <a:p>
            <a:pPr lvl="1"/>
            <a:r>
              <a:rPr lang="en-US" sz="1100" dirty="0"/>
              <a:t>After cold test, </a:t>
            </a:r>
            <a:r>
              <a:rPr lang="en-GB" sz="1100" dirty="0"/>
              <a:t>~15 weeks of work (phase 2 cryo-stating for delivery to the string)</a:t>
            </a:r>
          </a:p>
          <a:p>
            <a:r>
              <a:rPr lang="en-US" sz="1200" dirty="0">
                <a:latin typeface="+mj-lt"/>
                <a:cs typeface="Times"/>
              </a:rPr>
              <a:t>MBXF1 (first series) reached requirements (vertical test)</a:t>
            </a:r>
          </a:p>
          <a:p>
            <a:r>
              <a:rPr lang="en-US" sz="1200" dirty="0">
                <a:latin typeface="+mj-lt"/>
                <a:cs typeface="Times"/>
              </a:rPr>
              <a:t>MBXF5 (second series) tests in October</a:t>
            </a:r>
          </a:p>
          <a:p>
            <a:r>
              <a:rPr lang="en-US" sz="1200" dirty="0">
                <a:latin typeface="+mj-lt"/>
                <a:cs typeface="Times"/>
              </a:rPr>
              <a:t>MBXF2 magnet assembly on-going</a:t>
            </a:r>
          </a:p>
          <a:p>
            <a:r>
              <a:rPr lang="en-GB" sz="1200" dirty="0"/>
              <a:t>Half of the coils are completed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10066D-FA58-2126-767F-362ADD3085AB}"/>
              </a:ext>
            </a:extLst>
          </p:cNvPr>
          <p:cNvSpPr txBox="1"/>
          <p:nvPr/>
        </p:nvSpPr>
        <p:spPr>
          <a:xfrm>
            <a:off x="7236296" y="1918969"/>
            <a:ext cx="1524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+mj-lt"/>
                <a:cs typeface="Times"/>
              </a:rPr>
              <a:t>MBXFP1 in the cryostat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9893C9-BA0C-26D9-AA06-69CAFF1FA3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4548" y="106237"/>
            <a:ext cx="2304256" cy="1727041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C780681-736C-2EB0-9F18-8D2EC315F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644" y="2250881"/>
            <a:ext cx="4367808" cy="255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E77301-807B-7CC8-EEB8-BF0C764AF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252" y="2192544"/>
            <a:ext cx="3381536" cy="2617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E4AC14-F8C7-9234-0DCC-3545C0C8F92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88" b="31431"/>
          <a:stretch/>
        </p:blipFill>
        <p:spPr>
          <a:xfrm>
            <a:off x="2828786" y="2250881"/>
            <a:ext cx="1037715" cy="4034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16DE247-0D6C-E4EA-E9D8-08223BD829C9}"/>
              </a:ext>
            </a:extLst>
          </p:cNvPr>
          <p:cNvSpPr txBox="1"/>
          <p:nvPr/>
        </p:nvSpPr>
        <p:spPr>
          <a:xfrm>
            <a:off x="4086395" y="4726224"/>
            <a:ext cx="53763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Times" panose="02020603050405020304" pitchFamily="18" charset="0"/>
                <a:cs typeface="Times" panose="02020603050405020304" pitchFamily="18" charset="0"/>
              </a:rPr>
              <a:t>Powering test of first series magnet MBXF1 </a:t>
            </a:r>
          </a:p>
          <a:p>
            <a:pPr algn="ctr"/>
            <a:r>
              <a:rPr lang="en-US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(T. Nakamoto, M. Sugano, K. Suzuki, J. C. Perez, et al)</a:t>
            </a:r>
          </a:p>
        </p:txBody>
      </p:sp>
    </p:spTree>
    <p:extLst>
      <p:ext uri="{BB962C8B-B14F-4D97-AF65-F5344CB8AC3E}">
        <p14:creationId xmlns:p14="http://schemas.microsoft.com/office/powerpoint/2010/main" val="2981190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dirty="0">
                <a:cs typeface="Times New Roman" panose="02020603050405020304" pitchFamily="18" charset="0"/>
              </a:rPr>
              <a:t>Interaction region magnets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cs typeface="Times New Roman" panose="02020603050405020304" pitchFamily="18" charset="0"/>
              </a:rPr>
              <a:t>Susana Izquierdo Bermudez, on </a:t>
            </a:r>
            <a:r>
              <a:rPr lang="fr-FR" dirty="0" err="1">
                <a:cs typeface="Times New Roman" panose="02020603050405020304" pitchFamily="18" charset="0"/>
              </a:rPr>
              <a:t>behalf</a:t>
            </a:r>
            <a:r>
              <a:rPr lang="fr-FR" dirty="0">
                <a:cs typeface="Times New Roman" panose="02020603050405020304" pitchFamily="18" charset="0"/>
              </a:rPr>
              <a:t> of WP3</a:t>
            </a:r>
            <a:endParaRPr lang="en-GB" dirty="0">
              <a:cs typeface="Times New Roman" panose="02020603050405020304" pitchFamily="18" charset="0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6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fr-CH" sz="1600" b="1" u="sng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MQXF</a:t>
            </a:r>
            <a:r>
              <a:rPr lang="fr-CH" sz="1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: Nb</a:t>
            </a:r>
            <a:r>
              <a:rPr lang="fr-CH" sz="1600" baseline="-250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fr-CH" sz="1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Sn quadrupole (24 magnets to install)</a:t>
            </a:r>
          </a:p>
          <a:p>
            <a:r>
              <a:rPr lang="fr-CH" sz="1600" b="1" u="sng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D1</a:t>
            </a:r>
            <a:r>
              <a:rPr lang="fr-CH" sz="1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: Nb-Ti separation dipole (4 magnets to install)</a:t>
            </a:r>
          </a:p>
          <a:p>
            <a:r>
              <a:rPr lang="fr-CH" sz="1600" b="1" u="sng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D2</a:t>
            </a:r>
            <a:r>
              <a:rPr lang="fr-CH" sz="1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: Nb-Ti recombination dipole (4 magnets to install)</a:t>
            </a:r>
          </a:p>
          <a:p>
            <a:r>
              <a:rPr lang="fr-CH" sz="1600" b="1" u="sng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MCBXFA/B</a:t>
            </a:r>
            <a:r>
              <a:rPr lang="fr-CH" sz="1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: Nb-Ti nested correctors (12 magnets to install)</a:t>
            </a:r>
          </a:p>
          <a:p>
            <a:r>
              <a:rPr lang="fr-CH" sz="1600" b="1" u="sng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MCBRD</a:t>
            </a:r>
            <a:r>
              <a:rPr lang="fr-CH" sz="16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: </a:t>
            </a:r>
            <a:r>
              <a:rPr lang="fr-CH" sz="1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Nb-Ti CCT correctors (8 magnets to install)</a:t>
            </a:r>
          </a:p>
          <a:p>
            <a:r>
              <a:rPr lang="fr-CH" sz="1600" b="1" u="sng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High order correctors</a:t>
            </a:r>
            <a:r>
              <a:rPr lang="fr-CH" sz="16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: </a:t>
            </a:r>
            <a:r>
              <a:rPr lang="fr-CH" sz="1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Nb-Ti superferric correctors (36 magnets to install)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08799"/>
            <a:ext cx="7128792" cy="2178989"/>
          </a:xfrm>
          <a:prstGeom prst="rect">
            <a:avLst/>
          </a:prstGeom>
        </p:spPr>
      </p:pic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415B72EB-2491-1A66-9CCA-1AA8614A2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495893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BA4A1D3-DC7D-DA4C-B33C-9A2EA076C2A9}"/>
              </a:ext>
            </a:extLst>
          </p:cNvPr>
          <p:cNvSpPr/>
          <p:nvPr/>
        </p:nvSpPr>
        <p:spPr>
          <a:xfrm>
            <a:off x="0" y="4340449"/>
            <a:ext cx="2123728" cy="771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22EFD8-AB03-0BFE-4C1C-783D3AC79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D2 (see A. </a:t>
            </a:r>
            <a:r>
              <a:rPr lang="en-GB" dirty="0" err="1"/>
              <a:t>Pampaloni</a:t>
            </a:r>
            <a:r>
              <a:rPr lang="en-GB" dirty="0"/>
              <a:t> talk)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ACFD8-5EF7-CCD0-0F6D-A6E25D8F9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318" y="824819"/>
            <a:ext cx="8136464" cy="1250512"/>
          </a:xfrm>
        </p:spPr>
        <p:txBody>
          <a:bodyPr>
            <a:normAutofit/>
          </a:bodyPr>
          <a:lstStyle/>
          <a:p>
            <a:r>
              <a:rPr lang="en-US" sz="1400" dirty="0"/>
              <a:t>D2 prototype (fully made in ASG) reached requirements</a:t>
            </a:r>
          </a:p>
          <a:p>
            <a:r>
              <a:rPr lang="en-US" sz="1400" dirty="0"/>
              <a:t>Manufacturing of the first series magnets close to completion, expected at CERN in October 2023</a:t>
            </a:r>
          </a:p>
          <a:p>
            <a:pPr lvl="1"/>
            <a:r>
              <a:rPr lang="en-US" sz="1000" dirty="0"/>
              <a:t>RT magnetic measurements show that the iteration on field quality was successful</a:t>
            </a:r>
          </a:p>
          <a:p>
            <a:r>
              <a:rPr lang="en-US" sz="1400" dirty="0"/>
              <a:t>Half of the series coils are completed, collaring of the second series magnet on-going</a:t>
            </a:r>
            <a:endParaRPr lang="en-US" sz="1400" dirty="0">
              <a:highlight>
                <a:srgbClr val="FFFF00"/>
              </a:highlight>
            </a:endParaRPr>
          </a:p>
          <a:p>
            <a:endParaRPr lang="en-US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65B112-0257-3343-D305-A2043CF51A4E}"/>
              </a:ext>
            </a:extLst>
          </p:cNvPr>
          <p:cNvSpPr txBox="1"/>
          <p:nvPr/>
        </p:nvSpPr>
        <p:spPr>
          <a:xfrm>
            <a:off x="1211242" y="4429157"/>
            <a:ext cx="693797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D2 cold mass on the test bench in SM18 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Farinon, B. </a:t>
            </a:r>
            <a:r>
              <a:rPr lang="en-US" sz="12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Caiffi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</a:t>
            </a:r>
            <a:r>
              <a:rPr lang="en-US" sz="12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Bersani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Foussat, et al)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F79B27-861F-9813-1529-CBAD1D67C4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435" y="1817005"/>
            <a:ext cx="3240360" cy="24398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53E7C2-000E-8691-1659-37A59B0801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63" y="1855918"/>
            <a:ext cx="3457824" cy="236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0524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Nested correctors </a:t>
            </a:r>
            <a:r>
              <a:rPr lang="en-GB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(see F. Toral talk)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771550"/>
            <a:ext cx="8424936" cy="151216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The performance limitation seen on the retraining after change of torque in prototype MCBXFBP1 and MCBXFBP2 (short nested correctors) was overcome after a design iteration executed on MCBXFB01</a:t>
            </a:r>
          </a:p>
          <a:p>
            <a:r>
              <a:rPr lang="en-US" sz="105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Three (out of 12) short nested series magnets produced and qualified for installation</a:t>
            </a:r>
          </a:p>
          <a:p>
            <a:pPr lvl="1"/>
            <a:r>
              <a:rPr lang="en-US" sz="105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From MCBXFB02, magnets fully manufactured in </a:t>
            </a:r>
            <a:r>
              <a:rPr lang="en-US" sz="1050" dirty="0" err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Elytt</a:t>
            </a:r>
            <a:endParaRPr lang="en-US" sz="105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105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Endurance test of MQXFB02 showed no degradation of the performance after  2000 cycles</a:t>
            </a:r>
          </a:p>
          <a:p>
            <a:r>
              <a:rPr lang="en-US" sz="105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Prototype long magnet also qualified for installation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46" y="3525366"/>
            <a:ext cx="1125401" cy="60344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31326" y="4633098"/>
            <a:ext cx="4032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Test results of MCBXFB02 </a:t>
            </a:r>
          </a:p>
          <a:p>
            <a:pPr algn="ctr"/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(G. Willering, F. Toral, J. C. Perez, C. Martins, et al)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92" y="2417462"/>
            <a:ext cx="1107904" cy="110790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44FF61A-9C6C-77A5-44C7-4AA79367D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7102" y="2364580"/>
            <a:ext cx="3212851" cy="2190233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C8209049-A961-B5F6-1304-941D025DA1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9"/>
          <a:stretch/>
        </p:blipFill>
        <p:spPr bwMode="auto">
          <a:xfrm>
            <a:off x="2057991" y="2417462"/>
            <a:ext cx="2297259" cy="210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19882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673224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D2 correctors (see Q. Xu talk) </a:t>
            </a: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787178"/>
            <a:ext cx="8424936" cy="320219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Issue of very long training at 4.5 K observed in initial production at BAMA has been solved (iteration on impregnation procedures, and size of the channel gap)</a:t>
            </a:r>
          </a:p>
          <a:p>
            <a:r>
              <a:rPr lang="en-US" sz="12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MCBRD01 and 02 reached performance at 4.5 K in IMP (nonconformity in retraining and HV test) (quarantine, non-conformed procedures, performance close to requirement)</a:t>
            </a:r>
          </a:p>
          <a:p>
            <a:r>
              <a:rPr lang="en-US" sz="12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MCBRD03 reached performance at 4.5 K in IMP, good memory after thermal cycle</a:t>
            </a:r>
          </a:p>
          <a:p>
            <a:r>
              <a:rPr lang="en-US" sz="12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MCBRD04 being tested IMP</a:t>
            </a:r>
          </a:p>
          <a:p>
            <a:r>
              <a:rPr lang="en-US" sz="12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At CERN:</a:t>
            </a:r>
          </a:p>
          <a:p>
            <a:pPr lvl="1"/>
            <a:r>
              <a:rPr lang="en-US" sz="12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3 prototype magnets have been completed and are conformed (MCBRDP2-3-4). </a:t>
            </a:r>
          </a:p>
          <a:p>
            <a:pPr lvl="1"/>
            <a:r>
              <a:rPr lang="en-US" sz="12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2 magnets being built with components from IHEP (MCBRD11/12)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92111"/>
            <a:ext cx="821201" cy="6159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810" y="111485"/>
            <a:ext cx="708027" cy="63199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62" y="115072"/>
            <a:ext cx="1174315" cy="54630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95536" y="4766779"/>
            <a:ext cx="482453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Training of MCBRD01 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(PE: Q. Xu, test: W. Wu, G. Willering et al)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948" y="2771802"/>
            <a:ext cx="3116264" cy="19490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" y="2771802"/>
            <a:ext cx="2992927" cy="19490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872" y="2774080"/>
            <a:ext cx="2992928" cy="194900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008430" y="4689836"/>
            <a:ext cx="3162362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" panose="02020603050405020304" pitchFamily="18" charset="0"/>
                <a:cs typeface="Times" panose="02020603050405020304" pitchFamily="18" charset="0"/>
              </a:rPr>
              <a:t>Training of MCBRDP4 </a:t>
            </a:r>
          </a:p>
          <a:p>
            <a:r>
              <a:rPr lang="en-US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(WPE: A. Foussat, G. Kirby, test: G. Willering et al)</a:t>
            </a:r>
          </a:p>
        </p:txBody>
      </p:sp>
    </p:spTree>
    <p:extLst>
      <p:ext uri="{BB962C8B-B14F-4D97-AF65-F5344CB8AC3E}">
        <p14:creationId xmlns:p14="http://schemas.microsoft.com/office/powerpoint/2010/main" val="13130546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7EC77-D13B-7623-71D6-2D48DE217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order correctors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0DE82-B305-2672-F7BE-549F61D4ED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587" y="881020"/>
            <a:ext cx="7488392" cy="898642"/>
          </a:xfrm>
        </p:spPr>
        <p:txBody>
          <a:bodyPr/>
          <a:lstStyle/>
          <a:p>
            <a:r>
              <a:rPr lang="en-US" sz="18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Production completed in SAES-RIAL vacuum (54 magnets)</a:t>
            </a:r>
          </a:p>
          <a:p>
            <a:pPr lvl="1"/>
            <a:r>
              <a:rPr lang="en-US" sz="14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All magnets delivered and accepted </a:t>
            </a:r>
            <a:r>
              <a:rPr lang="en-US" sz="1400" dirty="0">
                <a:solidFill>
                  <a:schemeClr val="accent3"/>
                </a:solidFill>
                <a:latin typeface="+mj-lt"/>
                <a:cs typeface="Times New Roman" panose="02020603050405020304" pitchFamily="18" charset="0"/>
                <a:hlinkClick r:id="rId2"/>
              </a:rPr>
              <a:t>M. </a:t>
            </a:r>
            <a:r>
              <a:rPr lang="en-US" sz="1400" dirty="0" err="1">
                <a:solidFill>
                  <a:schemeClr val="accent3"/>
                </a:solidFill>
                <a:latin typeface="+mj-lt"/>
                <a:cs typeface="Times New Roman" panose="02020603050405020304" pitchFamily="18" charset="0"/>
                <a:hlinkClick r:id="rId2"/>
              </a:rPr>
              <a:t>Statera</a:t>
            </a:r>
            <a:r>
              <a:rPr lang="en-US" sz="1400" dirty="0">
                <a:solidFill>
                  <a:schemeClr val="accent3"/>
                </a:solidFill>
                <a:latin typeface="+mj-lt"/>
                <a:cs typeface="Times New Roman" panose="02020603050405020304" pitchFamily="18" charset="0"/>
                <a:hlinkClick r:id="rId2"/>
              </a:rPr>
              <a:t>, et al., IEEE TAS 32 (2022)</a:t>
            </a:r>
            <a:endParaRPr lang="en-US" sz="1400" dirty="0">
              <a:solidFill>
                <a:schemeClr val="accent3"/>
              </a:solidFill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1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First corrector package cold mass completed, and being </a:t>
            </a:r>
            <a:r>
              <a:rPr lang="en-US" sz="1400" dirty="0" err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cryostated</a:t>
            </a:r>
            <a:endParaRPr lang="en-US" sz="14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E79A6D-046D-BFF3-78EB-61984AB05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Susana Izquierdo Bermudez, on behalf of WP3</a:t>
            </a:r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C242F4-4576-6DA6-3A8D-B3F296A22C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902" b="25947"/>
          <a:stretch/>
        </p:blipFill>
        <p:spPr>
          <a:xfrm>
            <a:off x="3319453" y="1923297"/>
            <a:ext cx="5227960" cy="24547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F3D276-82A7-9CD1-A51C-54B5D1F51E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87" y="1923297"/>
            <a:ext cx="2616826" cy="24547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2D18B15-4ED7-8337-C1F0-1B97C91DD6CA}"/>
              </a:ext>
            </a:extLst>
          </p:cNvPr>
          <p:cNvSpPr txBox="1"/>
          <p:nvPr/>
        </p:nvSpPr>
        <p:spPr>
          <a:xfrm>
            <a:off x="1594128" y="4440598"/>
            <a:ext cx="63497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(M. Statera, E. Gautheron, H. Prin, D. Duarte et al)</a:t>
            </a:r>
          </a:p>
        </p:txBody>
      </p:sp>
    </p:spTree>
    <p:extLst>
      <p:ext uri="{BB962C8B-B14F-4D97-AF65-F5344CB8AC3E}">
        <p14:creationId xmlns:p14="http://schemas.microsoft.com/office/powerpoint/2010/main" val="3098920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98">
            <a:extLst>
              <a:ext uri="{FF2B5EF4-FFF2-40B4-BE49-F238E27FC236}">
                <a16:creationId xmlns:a16="http://schemas.microsoft.com/office/drawing/2014/main" id="{7C25A935-8903-F2AD-5B56-C406DF4CDE7C}"/>
              </a:ext>
            </a:extLst>
          </p:cNvPr>
          <p:cNvSpPr/>
          <p:nvPr/>
        </p:nvSpPr>
        <p:spPr>
          <a:xfrm>
            <a:off x="-26536" y="-81787"/>
            <a:ext cx="9207047" cy="52383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C850FA8-F3A3-2209-D84C-2B6EC751F28B}"/>
              </a:ext>
            </a:extLst>
          </p:cNvPr>
          <p:cNvSpPr/>
          <p:nvPr/>
        </p:nvSpPr>
        <p:spPr>
          <a:xfrm>
            <a:off x="0" y="4433354"/>
            <a:ext cx="4131192" cy="6683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A5F18BB8-E646-C17A-AA2C-DC591263D8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8" b="-1"/>
          <a:stretch/>
        </p:blipFill>
        <p:spPr>
          <a:xfrm>
            <a:off x="6732240" y="2951611"/>
            <a:ext cx="503047" cy="461404"/>
          </a:xfrm>
          <a:prstGeom prst="rect">
            <a:avLst/>
          </a:prstGeom>
        </p:spPr>
      </p:pic>
      <p:pic>
        <p:nvPicPr>
          <p:cNvPr id="5" name="Picture 11">
            <a:extLst>
              <a:ext uri="{FF2B5EF4-FFF2-40B4-BE49-F238E27FC236}">
                <a16:creationId xmlns:a16="http://schemas.microsoft.com/office/drawing/2014/main" id="{5ABBD078-F383-D2CC-72BB-024B7FD4B0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4" r="4948"/>
          <a:stretch/>
        </p:blipFill>
        <p:spPr>
          <a:xfrm>
            <a:off x="7244679" y="2931790"/>
            <a:ext cx="453738" cy="472166"/>
          </a:xfrm>
          <a:prstGeom prst="rect">
            <a:avLst/>
          </a:prstGeom>
        </p:spPr>
      </p:pic>
      <p:pic>
        <p:nvPicPr>
          <p:cNvPr id="6" name="图片 11">
            <a:extLst>
              <a:ext uri="{FF2B5EF4-FFF2-40B4-BE49-F238E27FC236}">
                <a16:creationId xmlns:a16="http://schemas.microsoft.com/office/drawing/2014/main" id="{BFBFAB80-D2B8-7311-8245-43F24450B2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2" t="34860" r="18022" b="35424"/>
          <a:stretch/>
        </p:blipFill>
        <p:spPr>
          <a:xfrm>
            <a:off x="8205143" y="3013164"/>
            <a:ext cx="798130" cy="370848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A77CB9E4-9A65-683F-B937-5754EB44DD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809" y="3009040"/>
            <a:ext cx="433183" cy="346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B015651-5271-7817-1C4F-FA8319B5A63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099" t="21491" r="8766" b="12755"/>
          <a:stretch/>
        </p:blipFill>
        <p:spPr>
          <a:xfrm>
            <a:off x="6527925" y="522574"/>
            <a:ext cx="2123692" cy="1275095"/>
          </a:xfrm>
          <a:prstGeom prst="rect">
            <a:avLst/>
          </a:prstGeom>
        </p:spPr>
      </p:pic>
      <p:pic>
        <p:nvPicPr>
          <p:cNvPr id="9" name="Picture 2" descr="ASG Superconductors index">
            <a:extLst>
              <a:ext uri="{FF2B5EF4-FFF2-40B4-BE49-F238E27FC236}">
                <a16:creationId xmlns:a16="http://schemas.microsoft.com/office/drawing/2014/main" id="{18D02046-1AC7-7AD2-7DD6-26CC327C2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510" y="1534710"/>
            <a:ext cx="858694" cy="255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ED59BF6-79EE-72CE-4CCB-DF88110D5F1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9941" t="10272" r="12073" b="4172"/>
          <a:stretch/>
        </p:blipFill>
        <p:spPr>
          <a:xfrm>
            <a:off x="3740459" y="446328"/>
            <a:ext cx="1609597" cy="1366909"/>
          </a:xfrm>
          <a:prstGeom prst="rect">
            <a:avLst/>
          </a:prstGeom>
        </p:spPr>
      </p:pic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419AD364-87CF-2A00-FAA6-F3ADC97B0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F09E4DD-0472-DA11-B4D6-2D314147575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98" y="491023"/>
            <a:ext cx="1359299" cy="12750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88E6307-CE74-6E6D-F806-009F5E860B8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798" y="2027984"/>
            <a:ext cx="3557973" cy="1087531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8375881-67BE-525F-3FDA-57C67A5E9151}"/>
              </a:ext>
            </a:extLst>
          </p:cNvPr>
          <p:cNvCxnSpPr>
            <a:cxnSpLocks/>
          </p:cNvCxnSpPr>
          <p:nvPr/>
        </p:nvCxnSpPr>
        <p:spPr>
          <a:xfrm flipH="1">
            <a:off x="5474044" y="1807029"/>
            <a:ext cx="875956" cy="5530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79EF201-1197-57EF-5A61-7785F781CF8E}"/>
              </a:ext>
            </a:extLst>
          </p:cNvPr>
          <p:cNvSpPr txBox="1"/>
          <p:nvPr/>
        </p:nvSpPr>
        <p:spPr>
          <a:xfrm>
            <a:off x="6323907" y="27944"/>
            <a:ext cx="24965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cs typeface="Times New Roman" panose="02020603050405020304" pitchFamily="18" charset="0"/>
              </a:rPr>
              <a:t>D2</a:t>
            </a:r>
          </a:p>
          <a:p>
            <a:pPr algn="ctr"/>
            <a:r>
              <a:rPr lang="en-GB" sz="1200" dirty="0">
                <a:cs typeface="Times New Roman" panose="02020603050405020304" pitchFamily="18" charset="0"/>
              </a:rPr>
              <a:t> </a:t>
            </a:r>
            <a:r>
              <a:rPr lang="en-GB" sz="1200" dirty="0">
                <a:solidFill>
                  <a:srgbClr val="00B050"/>
                </a:solidFill>
                <a:cs typeface="Times New Roman" panose="02020603050405020304" pitchFamily="18" charset="0"/>
              </a:rPr>
              <a:t>[S. Farinon, A. Foussat, et al.]</a:t>
            </a:r>
          </a:p>
        </p:txBody>
      </p:sp>
      <p:pic>
        <p:nvPicPr>
          <p:cNvPr id="22" name="Picture 21" descr="A picture containing text, building, miller&#10;&#10;Description automatically generated">
            <a:extLst>
              <a:ext uri="{FF2B5EF4-FFF2-40B4-BE49-F238E27FC236}">
                <a16:creationId xmlns:a16="http://schemas.microsoft.com/office/drawing/2014/main" id="{1728F0F9-CD3F-6AE4-12CF-2CE2FFEF151E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21070" b="16033"/>
          <a:stretch/>
        </p:blipFill>
        <p:spPr>
          <a:xfrm>
            <a:off x="571744" y="3804650"/>
            <a:ext cx="2627917" cy="123967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34C13FC-2CD6-B96C-2219-F344AB8FC009}"/>
              </a:ext>
            </a:extLst>
          </p:cNvPr>
          <p:cNvSpPr txBox="1"/>
          <p:nvPr/>
        </p:nvSpPr>
        <p:spPr>
          <a:xfrm>
            <a:off x="6516216" y="1813778"/>
            <a:ext cx="25971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latin typeface="+mj-lt"/>
                <a:cs typeface="Times New Roman" panose="02020603050405020304" pitchFamily="18" charset="0"/>
              </a:rPr>
              <a:t>CCT correctors </a:t>
            </a:r>
            <a:r>
              <a:rPr lang="en-GB" sz="1050" dirty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[Q. Xu, A. Foussat et al.]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6631C7F-E6C2-4302-CAA8-F33B6FE7563E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88" b="31431"/>
          <a:stretch/>
        </p:blipFill>
        <p:spPr>
          <a:xfrm>
            <a:off x="4663517" y="1576746"/>
            <a:ext cx="712423" cy="2770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A0422F8-89B8-863C-0B4C-EC81F09EB0C9}"/>
              </a:ext>
            </a:extLst>
          </p:cNvPr>
          <p:cNvSpPr txBox="1"/>
          <p:nvPr/>
        </p:nvSpPr>
        <p:spPr>
          <a:xfrm>
            <a:off x="3302812" y="-8862"/>
            <a:ext cx="26279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+mj-lt"/>
                <a:cs typeface="Times New Roman" panose="02020603050405020304" pitchFamily="18" charset="0"/>
              </a:rPr>
              <a:t>D1</a:t>
            </a:r>
            <a:endParaRPr lang="en-GB" sz="1200" dirty="0">
              <a:solidFill>
                <a:srgbClr val="00B050"/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en-GB" sz="1200" dirty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[T. Nakamoto, J. C. Perez et al.]</a:t>
            </a:r>
            <a:endParaRPr lang="en-GB" sz="1200" dirty="0">
              <a:latin typeface="+mj-lt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55E57CA-441E-E0E9-37E2-5B960C5BEEC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811" y="3820226"/>
            <a:ext cx="996319" cy="411179"/>
          </a:xfrm>
          <a:prstGeom prst="rect">
            <a:avLst/>
          </a:prstGeom>
        </p:spPr>
      </p:pic>
      <p:pic>
        <p:nvPicPr>
          <p:cNvPr id="30" name="图片 18">
            <a:extLst>
              <a:ext uri="{FF2B5EF4-FFF2-40B4-BE49-F238E27FC236}">
                <a16:creationId xmlns:a16="http://schemas.microsoft.com/office/drawing/2014/main" id="{647C88AC-3E45-D9D1-C018-93B19065E497}"/>
              </a:ext>
            </a:extLst>
          </p:cNvPr>
          <p:cNvPicPr/>
          <p:nvPr/>
        </p:nvPicPr>
        <p:blipFill rotWithShape="1">
          <a:blip r:embed="rId14"/>
          <a:srcRect l="7046" t="14613"/>
          <a:stretch/>
        </p:blipFill>
        <p:spPr>
          <a:xfrm rot="5400000">
            <a:off x="6917274" y="2027230"/>
            <a:ext cx="917442" cy="930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图片 3">
            <a:extLst>
              <a:ext uri="{FF2B5EF4-FFF2-40B4-BE49-F238E27FC236}">
                <a16:creationId xmlns:a16="http://schemas.microsoft.com/office/drawing/2014/main" id="{B71E4B6A-B71D-7269-66BC-3FD8598A272A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68"/>
          <a:stretch/>
        </p:blipFill>
        <p:spPr>
          <a:xfrm>
            <a:off x="7852723" y="2038418"/>
            <a:ext cx="929734" cy="957588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9DAA32C0-15EF-D2BE-E3DA-96D283542A49}"/>
              </a:ext>
            </a:extLst>
          </p:cNvPr>
          <p:cNvGrpSpPr/>
          <p:nvPr/>
        </p:nvGrpSpPr>
        <p:grpSpPr>
          <a:xfrm>
            <a:off x="6499534" y="1413260"/>
            <a:ext cx="862200" cy="391729"/>
            <a:chOff x="-965149" y="1489924"/>
            <a:chExt cx="1069343" cy="469073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6EEA20A-7255-790A-CF9C-523CC9D0E666}"/>
                </a:ext>
              </a:extLst>
            </p:cNvPr>
            <p:cNvSpPr/>
            <p:nvPr/>
          </p:nvSpPr>
          <p:spPr>
            <a:xfrm>
              <a:off x="-897835" y="1563638"/>
              <a:ext cx="984189" cy="3732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D635971-D37E-D60A-EC7A-D93DAE3FC5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65149" y="1489924"/>
              <a:ext cx="1069343" cy="469073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B9DA55A9-68B9-AE21-185E-16EDEEC39014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31" y="4555713"/>
            <a:ext cx="430226" cy="42310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355425D4-6C50-C2BF-2B7A-1CBACB9D985E}"/>
              </a:ext>
            </a:extLst>
          </p:cNvPr>
          <p:cNvSpPr txBox="1"/>
          <p:nvPr/>
        </p:nvSpPr>
        <p:spPr>
          <a:xfrm>
            <a:off x="672417" y="3507854"/>
            <a:ext cx="26279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  <a:cs typeface="Times New Roman" panose="02020603050405020304" pitchFamily="18" charset="0"/>
              </a:rPr>
              <a:t>Q2</a:t>
            </a:r>
            <a:r>
              <a:rPr lang="en-GB" sz="1200" dirty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 [S. Izquierdo Bermudez et al.]</a:t>
            </a:r>
            <a:endParaRPr lang="en-GB" sz="1200" dirty="0">
              <a:latin typeface="+mj-lt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3974B4C-D54E-8FC7-F95F-70E60B2A0720}"/>
              </a:ext>
            </a:extLst>
          </p:cNvPr>
          <p:cNvCxnSpPr>
            <a:cxnSpLocks/>
            <a:stCxn id="90" idx="1"/>
          </p:cNvCxnSpPr>
          <p:nvPr/>
        </p:nvCxnSpPr>
        <p:spPr>
          <a:xfrm flipH="1" flipV="1">
            <a:off x="5587076" y="2517212"/>
            <a:ext cx="973616" cy="1029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FBF4F14-C506-D0DA-84DA-AD088BDCD396}"/>
              </a:ext>
            </a:extLst>
          </p:cNvPr>
          <p:cNvSpPr txBox="1"/>
          <p:nvPr/>
        </p:nvSpPr>
        <p:spPr>
          <a:xfrm>
            <a:off x="4302098" y="3468095"/>
            <a:ext cx="45183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  <a:cs typeface="Times New Roman" panose="02020603050405020304" pitchFamily="18" charset="0"/>
              </a:rPr>
              <a:t>Q1/Q3</a:t>
            </a:r>
            <a:r>
              <a:rPr lang="en-GB" sz="1200" dirty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 [G. Ambrosio, S. Feher, S. Izquierdo Bermudez et al.]</a:t>
            </a:r>
            <a:endParaRPr lang="en-GB" sz="1200" dirty="0"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6BFF8CD-5EA5-DA1E-26F7-F9C788BD2E1D}"/>
              </a:ext>
            </a:extLst>
          </p:cNvPr>
          <p:cNvSpPr txBox="1"/>
          <p:nvPr/>
        </p:nvSpPr>
        <p:spPr>
          <a:xfrm>
            <a:off x="628701" y="-205"/>
            <a:ext cx="22806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cs typeface="Times New Roman" panose="02020603050405020304" pitchFamily="18" charset="0"/>
              </a:rPr>
              <a:t>High order correctors</a:t>
            </a:r>
          </a:p>
          <a:p>
            <a:pPr algn="ctr"/>
            <a:r>
              <a:rPr lang="en-GB" sz="1100" dirty="0">
                <a:cs typeface="Times New Roman" panose="02020603050405020304" pitchFamily="18" charset="0"/>
              </a:rPr>
              <a:t> </a:t>
            </a:r>
            <a:r>
              <a:rPr lang="en-GB" sz="1100" dirty="0">
                <a:solidFill>
                  <a:srgbClr val="00B050"/>
                </a:solidFill>
                <a:cs typeface="Times New Roman" panose="02020603050405020304" pitchFamily="18" charset="0"/>
              </a:rPr>
              <a:t>[M. </a:t>
            </a:r>
            <a:r>
              <a:rPr lang="en-GB" sz="1100" dirty="0" err="1">
                <a:solidFill>
                  <a:srgbClr val="00B050"/>
                </a:solidFill>
                <a:cs typeface="Times New Roman" panose="02020603050405020304" pitchFamily="18" charset="0"/>
              </a:rPr>
              <a:t>Statera</a:t>
            </a:r>
            <a:r>
              <a:rPr lang="en-GB" sz="1100" dirty="0">
                <a:solidFill>
                  <a:srgbClr val="00B050"/>
                </a:solidFill>
                <a:cs typeface="Times New Roman" panose="02020603050405020304" pitchFamily="18" charset="0"/>
              </a:rPr>
              <a:t>, E. Gautheron et al.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D2E082A-E592-AA1F-E7FC-309957DAB062}"/>
              </a:ext>
            </a:extLst>
          </p:cNvPr>
          <p:cNvGrpSpPr/>
          <p:nvPr/>
        </p:nvGrpSpPr>
        <p:grpSpPr>
          <a:xfrm>
            <a:off x="3769441" y="1516428"/>
            <a:ext cx="468300" cy="325217"/>
            <a:chOff x="-1175329" y="1661147"/>
            <a:chExt cx="559589" cy="394071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565A41A-13A4-4DBC-B474-FBCA20320482}"/>
                </a:ext>
              </a:extLst>
            </p:cNvPr>
            <p:cNvSpPr/>
            <p:nvPr/>
          </p:nvSpPr>
          <p:spPr>
            <a:xfrm>
              <a:off x="-1175329" y="1661147"/>
              <a:ext cx="559589" cy="3940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6" name="Picture 3" descr="\\cern.ch\dfs\Users\e\etodesco\Desktop\keklogo-c.gif">
              <a:extLst>
                <a:ext uri="{FF2B5EF4-FFF2-40B4-BE49-F238E27FC236}">
                  <a16:creationId xmlns:a16="http://schemas.microsoft.com/office/drawing/2014/main" id="{900EB3D0-7C55-D2AE-9E36-69889B3CDA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55169" y="1695784"/>
              <a:ext cx="539429" cy="3088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690C97C-C531-1DA5-4634-1E183742391F}"/>
              </a:ext>
            </a:extLst>
          </p:cNvPr>
          <p:cNvGrpSpPr/>
          <p:nvPr/>
        </p:nvGrpSpPr>
        <p:grpSpPr>
          <a:xfrm>
            <a:off x="1013605" y="1497130"/>
            <a:ext cx="664548" cy="330169"/>
            <a:chOff x="-965149" y="1489924"/>
            <a:chExt cx="1069343" cy="469073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8DBFFB63-7BC4-B972-F968-4353E1367C9F}"/>
                </a:ext>
              </a:extLst>
            </p:cNvPr>
            <p:cNvSpPr/>
            <p:nvPr/>
          </p:nvSpPr>
          <p:spPr>
            <a:xfrm>
              <a:off x="-897835" y="1563638"/>
              <a:ext cx="984189" cy="3732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CFC96677-CB4C-AF92-ED20-4C1EABA3C5D2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65149" y="1489924"/>
              <a:ext cx="1069343" cy="469073"/>
            </a:xfrm>
            <a:prstGeom prst="rect">
              <a:avLst/>
            </a:prstGeom>
          </p:spPr>
        </p:pic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5DF4145F-4A31-0F39-FE05-D20C7AB8481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486" y="2898098"/>
            <a:ext cx="609975" cy="327073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D8B0E2DD-0C40-3482-FC1C-DCED3079A2C8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969" y="2238251"/>
            <a:ext cx="600492" cy="600492"/>
          </a:xfrm>
          <a:prstGeom prst="rect">
            <a:avLst/>
          </a:prstGeom>
        </p:spPr>
      </p:pic>
      <p:pic>
        <p:nvPicPr>
          <p:cNvPr id="54" name="Picture 2">
            <a:extLst>
              <a:ext uri="{FF2B5EF4-FFF2-40B4-BE49-F238E27FC236}">
                <a16:creationId xmlns:a16="http://schemas.microsoft.com/office/drawing/2014/main" id="{C5DCC237-77F0-2E4A-5BC9-1E2C01080D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9"/>
          <a:stretch/>
        </p:blipFill>
        <p:spPr bwMode="auto">
          <a:xfrm>
            <a:off x="522311" y="2335140"/>
            <a:ext cx="1080646" cy="989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E002A54C-6C2E-37E2-C794-E94E3FD49EBD}"/>
              </a:ext>
            </a:extLst>
          </p:cNvPr>
          <p:cNvSpPr txBox="1"/>
          <p:nvPr/>
        </p:nvSpPr>
        <p:spPr>
          <a:xfrm>
            <a:off x="137439" y="1880136"/>
            <a:ext cx="26279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+mj-lt"/>
                <a:cs typeface="Times New Roman" panose="02020603050405020304" pitchFamily="18" charset="0"/>
              </a:rPr>
              <a:t>Nested correctors</a:t>
            </a:r>
            <a:endParaRPr lang="en-GB" sz="1200" dirty="0">
              <a:solidFill>
                <a:srgbClr val="00B050"/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en-GB" sz="1200" dirty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[F. Toral, J. C. Perez et al.]</a:t>
            </a:r>
            <a:endParaRPr lang="en-GB" sz="1200" dirty="0">
              <a:latin typeface="+mj-lt"/>
            </a:endParaRPr>
          </a:p>
        </p:txBody>
      </p:sp>
      <p:pic>
        <p:nvPicPr>
          <p:cNvPr id="56" name="Content Placeholder 5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02E8D580-AA8F-3217-9F72-6667D9CCB00B}"/>
              </a:ext>
            </a:extLst>
          </p:cNvPr>
          <p:cNvPicPr>
            <a:picLocks noChangeAspect="1"/>
          </p:cNvPicPr>
          <p:nvPr/>
        </p:nvPicPr>
        <p:blipFill rotWithShape="1">
          <a:blip r:embed="rId22"/>
          <a:srcRect l="15696" t="24091" b="20191"/>
          <a:stretch/>
        </p:blipFill>
        <p:spPr>
          <a:xfrm>
            <a:off x="5530174" y="3737752"/>
            <a:ext cx="2610818" cy="1294140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FBC8E53D-8137-968E-A730-A2A6B8CC8766}"/>
              </a:ext>
            </a:extLst>
          </p:cNvPr>
          <p:cNvSpPr/>
          <p:nvPr/>
        </p:nvSpPr>
        <p:spPr>
          <a:xfrm>
            <a:off x="6344668" y="27944"/>
            <a:ext cx="2475804" cy="1794698"/>
          </a:xfrm>
          <a:prstGeom prst="rect">
            <a:avLst/>
          </a:prstGeom>
          <a:noFill/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2846009-63D0-0021-F70A-0DD2A5BBB339}"/>
              </a:ext>
            </a:extLst>
          </p:cNvPr>
          <p:cNvSpPr/>
          <p:nvPr/>
        </p:nvSpPr>
        <p:spPr>
          <a:xfrm>
            <a:off x="548394" y="51469"/>
            <a:ext cx="2475804" cy="1740709"/>
          </a:xfrm>
          <a:prstGeom prst="rect">
            <a:avLst/>
          </a:prstGeom>
          <a:noFill/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4BD8AEB-13BE-30FE-89BE-50B599CB84BF}"/>
              </a:ext>
            </a:extLst>
          </p:cNvPr>
          <p:cNvCxnSpPr>
            <a:cxnSpLocks/>
          </p:cNvCxnSpPr>
          <p:nvPr/>
        </p:nvCxnSpPr>
        <p:spPr>
          <a:xfrm>
            <a:off x="3039441" y="1792179"/>
            <a:ext cx="886551" cy="4777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38928F5B-17BC-058B-F3FE-26C4A17D4E63}"/>
              </a:ext>
            </a:extLst>
          </p:cNvPr>
          <p:cNvSpPr/>
          <p:nvPr/>
        </p:nvSpPr>
        <p:spPr>
          <a:xfrm>
            <a:off x="3276915" y="39109"/>
            <a:ext cx="2475804" cy="1794698"/>
          </a:xfrm>
          <a:prstGeom prst="rect">
            <a:avLst/>
          </a:prstGeom>
          <a:noFill/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00806FF2-95D9-7186-5D4F-15ACCADEE096}"/>
              </a:ext>
            </a:extLst>
          </p:cNvPr>
          <p:cNvCxnSpPr>
            <a:cxnSpLocks/>
            <a:stCxn id="62" idx="2"/>
          </p:cNvCxnSpPr>
          <p:nvPr/>
        </p:nvCxnSpPr>
        <p:spPr>
          <a:xfrm flipH="1">
            <a:off x="4104657" y="1833807"/>
            <a:ext cx="410160" cy="398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795CD754-6FF2-52CB-60A8-DE90B61D644C}"/>
              </a:ext>
            </a:extLst>
          </p:cNvPr>
          <p:cNvSpPr/>
          <p:nvPr/>
        </p:nvSpPr>
        <p:spPr>
          <a:xfrm>
            <a:off x="251520" y="1835382"/>
            <a:ext cx="2242422" cy="1600464"/>
          </a:xfrm>
          <a:prstGeom prst="rect">
            <a:avLst/>
          </a:prstGeom>
          <a:noFill/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DA3D567-920C-6F2E-51D9-23E77E1CA3B4}"/>
              </a:ext>
            </a:extLst>
          </p:cNvPr>
          <p:cNvCxnSpPr>
            <a:cxnSpLocks/>
            <a:stCxn id="72" idx="3"/>
          </p:cNvCxnSpPr>
          <p:nvPr/>
        </p:nvCxnSpPr>
        <p:spPr>
          <a:xfrm flipV="1">
            <a:off x="2493942" y="2473603"/>
            <a:ext cx="705719" cy="1620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B6BE6038-35FE-FB1C-7524-070D5D59AE53}"/>
              </a:ext>
            </a:extLst>
          </p:cNvPr>
          <p:cNvCxnSpPr>
            <a:cxnSpLocks/>
            <a:stCxn id="72" idx="3"/>
          </p:cNvCxnSpPr>
          <p:nvPr/>
        </p:nvCxnSpPr>
        <p:spPr>
          <a:xfrm flipV="1">
            <a:off x="2493942" y="2491879"/>
            <a:ext cx="1432050" cy="143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Rectangle 82">
            <a:extLst>
              <a:ext uri="{FF2B5EF4-FFF2-40B4-BE49-F238E27FC236}">
                <a16:creationId xmlns:a16="http://schemas.microsoft.com/office/drawing/2014/main" id="{F8040879-F4DA-6834-D7EC-6EC2674B5ACA}"/>
              </a:ext>
            </a:extLst>
          </p:cNvPr>
          <p:cNvSpPr/>
          <p:nvPr/>
        </p:nvSpPr>
        <p:spPr>
          <a:xfrm>
            <a:off x="419649" y="3508992"/>
            <a:ext cx="2998169" cy="1611890"/>
          </a:xfrm>
          <a:prstGeom prst="rect">
            <a:avLst/>
          </a:prstGeom>
          <a:noFill/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58BBC749-0339-E87B-5E11-C8AD6EB45DCA}"/>
              </a:ext>
            </a:extLst>
          </p:cNvPr>
          <p:cNvCxnSpPr>
            <a:cxnSpLocks/>
          </p:cNvCxnSpPr>
          <p:nvPr/>
        </p:nvCxnSpPr>
        <p:spPr>
          <a:xfrm flipV="1">
            <a:off x="3302812" y="2565024"/>
            <a:ext cx="0" cy="9608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93D63879-E112-F3FF-14B3-A936D20A367E}"/>
              </a:ext>
            </a:extLst>
          </p:cNvPr>
          <p:cNvCxnSpPr>
            <a:cxnSpLocks/>
          </p:cNvCxnSpPr>
          <p:nvPr/>
        </p:nvCxnSpPr>
        <p:spPr>
          <a:xfrm flipH="1" flipV="1">
            <a:off x="3715279" y="2556714"/>
            <a:ext cx="544467" cy="911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Rectangle 89">
            <a:extLst>
              <a:ext uri="{FF2B5EF4-FFF2-40B4-BE49-F238E27FC236}">
                <a16:creationId xmlns:a16="http://schemas.microsoft.com/office/drawing/2014/main" id="{F65F84FA-9614-7B5C-D8D0-19273857D3E0}"/>
              </a:ext>
            </a:extLst>
          </p:cNvPr>
          <p:cNvSpPr/>
          <p:nvPr/>
        </p:nvSpPr>
        <p:spPr>
          <a:xfrm>
            <a:off x="6560692" y="1844320"/>
            <a:ext cx="2475804" cy="1551775"/>
          </a:xfrm>
          <a:prstGeom prst="rect">
            <a:avLst/>
          </a:prstGeom>
          <a:noFill/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5B4C10E1-8C3C-8CA7-5542-F2AACD488D7C}"/>
              </a:ext>
            </a:extLst>
          </p:cNvPr>
          <p:cNvSpPr/>
          <p:nvPr/>
        </p:nvSpPr>
        <p:spPr>
          <a:xfrm>
            <a:off x="4252255" y="3452523"/>
            <a:ext cx="4313501" cy="1649190"/>
          </a:xfrm>
          <a:prstGeom prst="rect">
            <a:avLst/>
          </a:prstGeom>
          <a:noFill/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3B78FC-3ACE-D24A-D4EA-A10D22C00347}"/>
              </a:ext>
            </a:extLst>
          </p:cNvPr>
          <p:cNvPicPr>
            <a:picLocks noChangeAspect="1"/>
          </p:cNvPicPr>
          <p:nvPr/>
        </p:nvPicPr>
        <p:blipFill rotWithShape="1">
          <a:blip r:embed="rId23"/>
          <a:srcRect l="85165" t="68549" r="2993" b="11007"/>
          <a:stretch/>
        </p:blipFill>
        <p:spPr>
          <a:xfrm>
            <a:off x="2089409" y="484542"/>
            <a:ext cx="348535" cy="338479"/>
          </a:xfrm>
          <a:prstGeom prst="rect">
            <a:avLst/>
          </a:prstGeom>
        </p:spPr>
      </p:pic>
      <p:pic>
        <p:nvPicPr>
          <p:cNvPr id="1026" name="Picture 2" descr="Fermi National Accelerator Laboratory is the premier particle physics lab  in the United States. Founded as the Nationa… | Physics lab, Underarmor logo,  Illustration">
            <a:extLst>
              <a:ext uri="{FF2B5EF4-FFF2-40B4-BE49-F238E27FC236}">
                <a16:creationId xmlns:a16="http://schemas.microsoft.com/office/drawing/2014/main" id="{0055B892-F574-1666-0D6A-71380A2E44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291" y="4394995"/>
            <a:ext cx="321436" cy="321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399B2B1-A963-1F8C-5FCE-FC8331E905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271" y="4395373"/>
            <a:ext cx="424785" cy="32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NL | Brand Center | Logo">
            <a:extLst>
              <a:ext uri="{FF2B5EF4-FFF2-40B4-BE49-F238E27FC236}">
                <a16:creationId xmlns:a16="http://schemas.microsoft.com/office/drawing/2014/main" id="{A19ED15C-3114-A048-4279-F7B33BDF1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884" y="4817024"/>
            <a:ext cx="935056" cy="23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98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/>
      <p:bldP spid="28" grpId="0"/>
      <p:bldP spid="34" grpId="0"/>
      <p:bldP spid="39" grpId="0"/>
      <p:bldP spid="41" grpId="0"/>
      <p:bldP spid="55" grpId="0"/>
      <p:bldP spid="57" grpId="0" animBg="1"/>
      <p:bldP spid="59" grpId="0" animBg="1"/>
      <p:bldP spid="62" grpId="0" animBg="1"/>
      <p:bldP spid="72" grpId="0" animBg="1"/>
      <p:bldP spid="83" grpId="0" animBg="1"/>
      <p:bldP spid="90" grpId="0" animBg="1"/>
      <p:bldP spid="9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dirty="0">
                <a:cs typeface="Times New Roman" panose="02020603050405020304" pitchFamily="18" charset="0"/>
              </a:rPr>
              <a:t>Contents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>
                <a:cs typeface="Times New Roman" panose="02020603050405020304" pitchFamily="18" charset="0"/>
              </a:rPr>
              <a:t>Susana Izquierdo Bermudez, on behalf of WP3</a:t>
            </a:r>
            <a:endParaRPr lang="en-GB" noProof="0" dirty="0">
              <a:cs typeface="Times New Roman" panose="02020603050405020304" pitchFamily="18" charset="0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Summary of Nb-</a:t>
            </a:r>
            <a:r>
              <a:rPr lang="en-US" sz="1800" b="1" dirty="0" err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Ti</a:t>
            </a:r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magnets</a:t>
            </a:r>
          </a:p>
          <a:p>
            <a:endParaRPr lang="en-US" sz="18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Summary of MQXFA</a:t>
            </a:r>
          </a:p>
          <a:p>
            <a:endParaRPr lang="en-US" sz="18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Status of MQXFB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8786A9E1-313E-2856-7A42-9AF3776F7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7827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2FD3428-2425-BEA1-5BDE-50EC6CACA975}"/>
              </a:ext>
            </a:extLst>
          </p:cNvPr>
          <p:cNvSpPr/>
          <p:nvPr/>
        </p:nvSpPr>
        <p:spPr>
          <a:xfrm>
            <a:off x="0" y="4433354"/>
            <a:ext cx="4131192" cy="6683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DD44BF-18A2-B811-AC2F-CD4AAB812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Nb-</a:t>
            </a:r>
            <a:r>
              <a:rPr lang="en-US" dirty="0" err="1"/>
              <a:t>Ti</a:t>
            </a:r>
            <a:r>
              <a:rPr lang="en-US" dirty="0"/>
              <a:t> magnets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B82B1-0390-8184-0BE2-83A948402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45490"/>
            <a:ext cx="6192248" cy="4202524"/>
          </a:xfrm>
        </p:spPr>
        <p:txBody>
          <a:bodyPr>
            <a:normAutofit/>
          </a:bodyPr>
          <a:lstStyle/>
          <a:p>
            <a:r>
              <a:rPr lang="en-US" sz="1400" b="1" dirty="0">
                <a:solidFill>
                  <a:schemeClr val="tx1"/>
                </a:solidFill>
                <a:cs typeface="Times New Roman" panose="02020603050405020304" pitchFamily="18" charset="0"/>
              </a:rPr>
              <a:t>D1</a:t>
            </a:r>
            <a:r>
              <a:rPr 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 (See talk by T. Nakamoto):</a:t>
            </a:r>
          </a:p>
          <a:p>
            <a:pPr lvl="1"/>
            <a:r>
              <a:rPr lang="en-US" sz="1100" dirty="0">
                <a:solidFill>
                  <a:srgbClr val="FF0000"/>
                </a:solidFill>
                <a:cs typeface="Times New Roman" panose="02020603050405020304" pitchFamily="18" charset="0"/>
              </a:rPr>
              <a:t>Prototype</a:t>
            </a:r>
            <a:r>
              <a:rPr lang="en-US" sz="1100" dirty="0">
                <a:cs typeface="Times New Roman" panose="02020603050405020304" pitchFamily="18" charset="0"/>
              </a:rPr>
              <a:t> and </a:t>
            </a:r>
            <a:r>
              <a:rPr lang="en-US" sz="1100" dirty="0">
                <a:solidFill>
                  <a:srgbClr val="FF0000"/>
                </a:solidFill>
                <a:cs typeface="Times New Roman" panose="02020603050405020304" pitchFamily="18" charset="0"/>
              </a:rPr>
              <a:t>first series </a:t>
            </a:r>
            <a:r>
              <a:rPr lang="en-US" sz="1100" dirty="0">
                <a:cs typeface="Times New Roman" panose="02020603050405020304" pitchFamily="18" charset="0"/>
              </a:rPr>
              <a:t>magnet </a:t>
            </a:r>
            <a:r>
              <a:rPr lang="en-US" sz="1100" dirty="0">
                <a:solidFill>
                  <a:srgbClr val="FF0000"/>
                </a:solidFill>
                <a:cs typeface="Times New Roman" panose="02020603050405020304" pitchFamily="18" charset="0"/>
              </a:rPr>
              <a:t>reached requirements </a:t>
            </a:r>
            <a:r>
              <a:rPr lang="en-US" sz="1100" dirty="0">
                <a:cs typeface="Times New Roman" panose="02020603050405020304" pitchFamily="18" charset="0"/>
              </a:rPr>
              <a:t>(vertical test)</a:t>
            </a:r>
          </a:p>
          <a:p>
            <a:pPr lvl="1"/>
            <a:r>
              <a:rPr lang="en-US" sz="1100" dirty="0">
                <a:solidFill>
                  <a:srgbClr val="FF0000"/>
                </a:solidFill>
                <a:cs typeface="Times New Roman" panose="02020603050405020304" pitchFamily="18" charset="0"/>
              </a:rPr>
              <a:t>1st cryo-assembly completed</a:t>
            </a:r>
            <a:r>
              <a:rPr lang="en-US" sz="1100" dirty="0">
                <a:solidFill>
                  <a:schemeClr val="tx1"/>
                </a:solidFill>
                <a:cs typeface="Times New Roman" panose="02020603050405020304" pitchFamily="18" charset="0"/>
              </a:rPr>
              <a:t>, test in October 2023 at CERN</a:t>
            </a:r>
            <a:endParaRPr lang="en-US" sz="1100" dirty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chemeClr val="tx1"/>
                </a:solidFill>
                <a:cs typeface="Times New Roman" panose="02020603050405020304" pitchFamily="18" charset="0"/>
              </a:rPr>
              <a:t>D2 </a:t>
            </a:r>
            <a:r>
              <a:rPr 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(See talk by A. </a:t>
            </a:r>
            <a:r>
              <a:rPr lang="en-US" sz="1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Pampaloni</a:t>
            </a:r>
            <a:r>
              <a:rPr 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):</a:t>
            </a:r>
          </a:p>
          <a:p>
            <a:pPr lvl="1"/>
            <a:r>
              <a:rPr lang="en-US" sz="1100" dirty="0">
                <a:solidFill>
                  <a:srgbClr val="FF0000"/>
                </a:solidFill>
                <a:cs typeface="Times New Roman" panose="02020603050405020304" pitchFamily="18" charset="0"/>
              </a:rPr>
              <a:t>D2 prototype reached requirements </a:t>
            </a:r>
            <a:r>
              <a:rPr lang="en-US" sz="1100" dirty="0">
                <a:solidFill>
                  <a:schemeClr val="tx1"/>
                </a:solidFill>
                <a:cs typeface="Times New Roman" panose="02020603050405020304" pitchFamily="18" charset="0"/>
              </a:rPr>
              <a:t>– test completed</a:t>
            </a:r>
          </a:p>
          <a:p>
            <a:pPr lvl="1"/>
            <a:r>
              <a:rPr lang="en-US" sz="1100" dirty="0">
                <a:solidFill>
                  <a:srgbClr val="FF0000"/>
                </a:solidFill>
                <a:cs typeface="Times New Roman" panose="02020603050405020304" pitchFamily="18" charset="0"/>
              </a:rPr>
              <a:t>1</a:t>
            </a:r>
            <a:r>
              <a:rPr lang="en-US" sz="1100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st</a:t>
            </a:r>
            <a:r>
              <a:rPr lang="en-US" sz="1100" dirty="0">
                <a:solidFill>
                  <a:srgbClr val="FF0000"/>
                </a:solidFill>
                <a:cs typeface="Times New Roman" panose="02020603050405020304" pitchFamily="18" charset="0"/>
              </a:rPr>
              <a:t> series magnet </a:t>
            </a:r>
            <a:r>
              <a:rPr lang="en-US" sz="1100" dirty="0">
                <a:cs typeface="Times New Roman" panose="02020603050405020304" pitchFamily="18" charset="0"/>
              </a:rPr>
              <a:t>expected at CERN in October 2023</a:t>
            </a:r>
            <a:endParaRPr lang="en-US" sz="11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chemeClr val="tx1"/>
                </a:solidFill>
                <a:cs typeface="Times New Roman" panose="02020603050405020304" pitchFamily="18" charset="0"/>
              </a:rPr>
              <a:t>D2 correctors </a:t>
            </a:r>
            <a:r>
              <a:rPr 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(see talk by E. Todesco):</a:t>
            </a:r>
            <a:endParaRPr lang="en-US" sz="1400" dirty="0">
              <a:solidFill>
                <a:schemeClr val="tx1"/>
              </a:solidFill>
              <a:highlight>
                <a:srgbClr val="FFFF00"/>
              </a:highlight>
              <a:cs typeface="Times New Roman" panose="02020603050405020304" pitchFamily="18" charset="0"/>
            </a:endParaRPr>
          </a:p>
          <a:p>
            <a:pPr lvl="1"/>
            <a:r>
              <a:rPr lang="en-US" sz="11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The performance of the first two magnets (MCBRD01/02) is close to requirements, </a:t>
            </a:r>
            <a:r>
              <a:rPr lang="en-US" sz="11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MCBRD03</a:t>
            </a:r>
            <a:r>
              <a:rPr lang="en-US" sz="11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reached performance at 4.5 K in IMP, </a:t>
            </a:r>
            <a:r>
              <a:rPr lang="en-US" sz="11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MCBRD04</a:t>
            </a:r>
            <a:r>
              <a:rPr lang="en-US" sz="11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reached performance at 4.5 K in IMP, thermal cycle pending</a:t>
            </a:r>
          </a:p>
          <a:p>
            <a:r>
              <a:rPr lang="en-US" sz="1400" b="1" dirty="0">
                <a:solidFill>
                  <a:schemeClr val="tx1"/>
                </a:solidFill>
                <a:cs typeface="Times New Roman" panose="02020603050405020304" pitchFamily="18" charset="0"/>
              </a:rPr>
              <a:t>Nested correctors </a:t>
            </a:r>
            <a:r>
              <a:rPr 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(see talk by F. Toral):</a:t>
            </a:r>
          </a:p>
          <a:p>
            <a:pPr lvl="1"/>
            <a:r>
              <a:rPr lang="en-US" sz="12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Three </a:t>
            </a:r>
            <a:r>
              <a:rPr lang="en-US" sz="12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(out of 12) </a:t>
            </a:r>
            <a:r>
              <a:rPr lang="en-US" sz="12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short </a:t>
            </a:r>
            <a:r>
              <a:rPr lang="en-US" sz="12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nested series magnets produced and qualified for installation</a:t>
            </a:r>
          </a:p>
          <a:p>
            <a:pPr lvl="1"/>
            <a:r>
              <a:rPr lang="en-US" sz="12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Prototype long </a:t>
            </a:r>
            <a:r>
              <a:rPr lang="en-US" sz="12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magnet also qualified for installation</a:t>
            </a:r>
          </a:p>
          <a:p>
            <a:r>
              <a:rPr lang="en-US" sz="1400" b="1" dirty="0">
                <a:solidFill>
                  <a:schemeClr val="tx1"/>
                </a:solidFill>
                <a:cs typeface="Times New Roman" panose="02020603050405020304" pitchFamily="18" charset="0"/>
              </a:rPr>
              <a:t>High order correctors: </a:t>
            </a:r>
            <a:r>
              <a:rPr lang="en-US" sz="1400" dirty="0">
                <a:solidFill>
                  <a:srgbClr val="FF0000"/>
                </a:solidFill>
                <a:cs typeface="Times New Roman" panose="02020603050405020304" pitchFamily="18" charset="0"/>
              </a:rPr>
              <a:t>production completed</a:t>
            </a:r>
            <a:r>
              <a:rPr 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, all magnets tested and accepted </a:t>
            </a:r>
          </a:p>
          <a:p>
            <a:pPr lvl="1"/>
            <a:r>
              <a:rPr lang="en-US" sz="1200" dirty="0">
                <a:solidFill>
                  <a:srgbClr val="FF0000"/>
                </a:solidFill>
                <a:cs typeface="Times New Roman" panose="02020603050405020304" pitchFamily="18" charset="0"/>
              </a:rPr>
              <a:t>1st cold mass </a:t>
            </a:r>
            <a:r>
              <a:rPr lang="en-US" sz="1200" dirty="0">
                <a:solidFill>
                  <a:schemeClr val="tx1"/>
                </a:solidFill>
                <a:cs typeface="Times New Roman" panose="02020603050405020304" pitchFamily="18" charset="0"/>
              </a:rPr>
              <a:t>production </a:t>
            </a:r>
            <a:r>
              <a:rPr lang="en-US" sz="1200" dirty="0">
                <a:cs typeface="Times New Roman" panose="02020603050405020304" pitchFamily="18" charset="0"/>
              </a:rPr>
              <a:t>completed </a:t>
            </a:r>
            <a:r>
              <a:rPr lang="en-US" sz="1200" dirty="0">
                <a:solidFill>
                  <a:schemeClr val="tx1"/>
                </a:solidFill>
                <a:cs typeface="Times New Roman" panose="02020603050405020304" pitchFamily="18" charset="0"/>
              </a:rPr>
              <a:t>at CERN, cryo-stating ongoing</a:t>
            </a:r>
          </a:p>
          <a:p>
            <a:pPr lvl="1"/>
            <a:r>
              <a:rPr lang="en-US" sz="1200" dirty="0">
                <a:cs typeface="Times New Roman" panose="02020603050405020304" pitchFamily="18" charset="0"/>
              </a:rPr>
              <a:t>Assembly of the second cold mass started</a:t>
            </a:r>
            <a:endParaRPr lang="en-US" sz="1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8E9FB3-8019-CAF7-C77A-24285289D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Susana Izquierdo Bermudez, on behalf of WP3</a:t>
            </a:r>
            <a:endParaRPr lang="en-GB" noProof="0" dirty="0"/>
          </a:p>
        </p:txBody>
      </p:sp>
      <p:pic>
        <p:nvPicPr>
          <p:cNvPr id="6" name="Picture 5" descr="A large machine in a factory&#10;&#10;Description automatically generated with low confidence">
            <a:extLst>
              <a:ext uri="{FF2B5EF4-FFF2-40B4-BE49-F238E27FC236}">
                <a16:creationId xmlns:a16="http://schemas.microsoft.com/office/drawing/2014/main" id="{EBDF0B1B-15AC-60BB-300F-BE22B368ED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178" r="5075"/>
          <a:stretch/>
        </p:blipFill>
        <p:spPr>
          <a:xfrm>
            <a:off x="6717456" y="378484"/>
            <a:ext cx="2160240" cy="13856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D479B25-34B0-0823-735C-B3FB3658C01F}"/>
              </a:ext>
            </a:extLst>
          </p:cNvPr>
          <p:cNvSpPr txBox="1"/>
          <p:nvPr/>
        </p:nvSpPr>
        <p:spPr>
          <a:xfrm>
            <a:off x="7063494" y="1742208"/>
            <a:ext cx="1524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+mj-lt"/>
                <a:cs typeface="Times"/>
              </a:rPr>
              <a:t>MBXFP1 in the cryostat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D8FF99-1968-EF42-96E7-B5DD9E2AA9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7382" r="7955" b="30099"/>
          <a:stretch/>
        </p:blipFill>
        <p:spPr>
          <a:xfrm>
            <a:off x="6717456" y="1957223"/>
            <a:ext cx="2339149" cy="8087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BA7235-DAD6-DF36-3580-B23C71583CB4}"/>
              </a:ext>
            </a:extLst>
          </p:cNvPr>
          <p:cNvSpPr txBox="1"/>
          <p:nvPr/>
        </p:nvSpPr>
        <p:spPr>
          <a:xfrm>
            <a:off x="7063494" y="2752141"/>
            <a:ext cx="18822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cs typeface="Times" panose="02020603050405020304" pitchFamily="18" charset="0"/>
              </a:rPr>
              <a:t>D2 prototype in the test bench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0E2A3C6-829B-0EBD-9DC7-B8E8DBF48B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1993"/>
          <a:stretch/>
        </p:blipFill>
        <p:spPr>
          <a:xfrm>
            <a:off x="6678605" y="3003798"/>
            <a:ext cx="2368370" cy="13856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6C92C79-9D3C-09A2-E24C-6651F5F26924}"/>
              </a:ext>
            </a:extLst>
          </p:cNvPr>
          <p:cNvSpPr txBox="1"/>
          <p:nvPr/>
        </p:nvSpPr>
        <p:spPr>
          <a:xfrm>
            <a:off x="6618433" y="4458220"/>
            <a:ext cx="257153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cs typeface="Times" panose="02020603050405020304" pitchFamily="18" charset="0"/>
              </a:rPr>
              <a:t>Corrector package in the </a:t>
            </a:r>
            <a:r>
              <a:rPr lang="en-US" sz="1000" dirty="0" err="1">
                <a:cs typeface="Times" panose="02020603050405020304" pitchFamily="18" charset="0"/>
              </a:rPr>
              <a:t>cyostating</a:t>
            </a:r>
            <a:r>
              <a:rPr lang="en-US" sz="1000" dirty="0">
                <a:cs typeface="Times" panose="02020603050405020304" pitchFamily="18" charset="0"/>
              </a:rPr>
              <a:t> bench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47FA3E-649E-CB45-4273-FB9D9879A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13031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dirty="0">
                <a:cs typeface="Times New Roman" panose="02020603050405020304" pitchFamily="18" charset="0"/>
              </a:rPr>
              <a:t>Contents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>
                <a:cs typeface="Times New Roman" panose="02020603050405020304" pitchFamily="18" charset="0"/>
              </a:rPr>
              <a:t>Susana Izquierdo Bermudez, on behalf of WP3</a:t>
            </a:r>
            <a:endParaRPr lang="en-GB" noProof="0" dirty="0">
              <a:cs typeface="Times New Roman" panose="02020603050405020304" pitchFamily="18" charset="0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Summary of Nb-</a:t>
            </a:r>
            <a:r>
              <a:rPr lang="en-US" sz="1800" dirty="0" err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Ti</a:t>
            </a:r>
            <a:r>
              <a:rPr lang="en-US" sz="18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magnets</a:t>
            </a:r>
          </a:p>
          <a:p>
            <a:endParaRPr lang="en-US" sz="18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Summary of MQXFA</a:t>
            </a:r>
          </a:p>
          <a:p>
            <a:endParaRPr lang="en-US" sz="18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Status of MQXFB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8F4E0FCF-979D-BE86-B12A-75DF32FEA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4856" y="4738914"/>
            <a:ext cx="301943" cy="298349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7324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B6FD57EC-E7F1-6011-6DEB-5BD02758F6F7}"/>
              </a:ext>
            </a:extLst>
          </p:cNvPr>
          <p:cNvCxnSpPr>
            <a:cxnSpLocks/>
            <a:endCxn id="64" idx="1"/>
          </p:cNvCxnSpPr>
          <p:nvPr/>
        </p:nvCxnSpPr>
        <p:spPr>
          <a:xfrm flipV="1">
            <a:off x="6635196" y="3113908"/>
            <a:ext cx="0" cy="993724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18601E40-2260-E3E7-B2CC-8DF117B36B45}"/>
              </a:ext>
            </a:extLst>
          </p:cNvPr>
          <p:cNvCxnSpPr>
            <a:cxnSpLocks/>
          </p:cNvCxnSpPr>
          <p:nvPr/>
        </p:nvCxnSpPr>
        <p:spPr>
          <a:xfrm flipV="1">
            <a:off x="6537813" y="2679762"/>
            <a:ext cx="0" cy="1367634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AAB0CBE-CF08-7EA2-BF21-5CD5BE406E72}"/>
              </a:ext>
            </a:extLst>
          </p:cNvPr>
          <p:cNvCxnSpPr>
            <a:cxnSpLocks/>
            <a:endCxn id="63" idx="1"/>
          </p:cNvCxnSpPr>
          <p:nvPr/>
        </p:nvCxnSpPr>
        <p:spPr>
          <a:xfrm flipV="1">
            <a:off x="6341477" y="2467328"/>
            <a:ext cx="0" cy="1576547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B5F42F56-4A8F-E7DB-3310-7C521273CB0B}"/>
              </a:ext>
            </a:extLst>
          </p:cNvPr>
          <p:cNvCxnSpPr>
            <a:cxnSpLocks/>
          </p:cNvCxnSpPr>
          <p:nvPr/>
        </p:nvCxnSpPr>
        <p:spPr>
          <a:xfrm flipV="1">
            <a:off x="6019780" y="1794891"/>
            <a:ext cx="0" cy="2361035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1128D66-DCA5-4C57-450C-F3086C2F25D5}"/>
              </a:ext>
            </a:extLst>
          </p:cNvPr>
          <p:cNvCxnSpPr>
            <a:cxnSpLocks/>
          </p:cNvCxnSpPr>
          <p:nvPr/>
        </p:nvCxnSpPr>
        <p:spPr>
          <a:xfrm flipV="1">
            <a:off x="4687632" y="2989883"/>
            <a:ext cx="0" cy="1067865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9031E91-4663-402C-263D-C55E6574CAAD}"/>
              </a:ext>
            </a:extLst>
          </p:cNvPr>
          <p:cNvCxnSpPr>
            <a:cxnSpLocks/>
          </p:cNvCxnSpPr>
          <p:nvPr/>
        </p:nvCxnSpPr>
        <p:spPr>
          <a:xfrm flipV="1">
            <a:off x="4559412" y="2635137"/>
            <a:ext cx="0" cy="1440000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BF1DFA96-CBF4-9F43-734E-D9E9FB31C5FE}"/>
              </a:ext>
            </a:extLst>
          </p:cNvPr>
          <p:cNvCxnSpPr>
            <a:cxnSpLocks/>
          </p:cNvCxnSpPr>
          <p:nvPr/>
        </p:nvCxnSpPr>
        <p:spPr>
          <a:xfrm flipV="1">
            <a:off x="3521277" y="1883796"/>
            <a:ext cx="0" cy="2163600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372DC487-F923-75FB-2549-EA66379E884A}"/>
              </a:ext>
            </a:extLst>
          </p:cNvPr>
          <p:cNvCxnSpPr>
            <a:cxnSpLocks/>
          </p:cNvCxnSpPr>
          <p:nvPr/>
        </p:nvCxnSpPr>
        <p:spPr>
          <a:xfrm flipV="1">
            <a:off x="5532943" y="1258718"/>
            <a:ext cx="0" cy="2883600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E98807E4-5150-FE5E-D356-5A357E864C8A}"/>
              </a:ext>
            </a:extLst>
          </p:cNvPr>
          <p:cNvCxnSpPr>
            <a:cxnSpLocks/>
          </p:cNvCxnSpPr>
          <p:nvPr/>
        </p:nvCxnSpPr>
        <p:spPr>
          <a:xfrm flipH="1" flipV="1">
            <a:off x="4806431" y="3363838"/>
            <a:ext cx="0" cy="79200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44ED029-8E32-1F7C-01B5-0579A312C558}"/>
              </a:ext>
            </a:extLst>
          </p:cNvPr>
          <p:cNvCxnSpPr>
            <a:cxnSpLocks/>
          </p:cNvCxnSpPr>
          <p:nvPr/>
        </p:nvCxnSpPr>
        <p:spPr>
          <a:xfrm flipH="1" flipV="1">
            <a:off x="2612747" y="1533284"/>
            <a:ext cx="0" cy="259200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9F5F8314-82E9-E49B-E282-F0B2507D9999}"/>
              </a:ext>
            </a:extLst>
          </p:cNvPr>
          <p:cNvCxnSpPr>
            <a:cxnSpLocks/>
          </p:cNvCxnSpPr>
          <p:nvPr/>
        </p:nvCxnSpPr>
        <p:spPr>
          <a:xfrm flipH="1" flipV="1">
            <a:off x="1808436" y="1291919"/>
            <a:ext cx="0" cy="278640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543D24F-D14D-847D-0088-AC094E82C185}"/>
              </a:ext>
            </a:extLst>
          </p:cNvPr>
          <p:cNvCxnSpPr>
            <a:cxnSpLocks/>
          </p:cNvCxnSpPr>
          <p:nvPr/>
        </p:nvCxnSpPr>
        <p:spPr>
          <a:xfrm flipH="1" flipV="1">
            <a:off x="6135899" y="2139702"/>
            <a:ext cx="0" cy="2067918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0B86CFD2-E274-032A-F84E-39FFC7BCEB7A}"/>
              </a:ext>
            </a:extLst>
          </p:cNvPr>
          <p:cNvSpPr/>
          <p:nvPr/>
        </p:nvSpPr>
        <p:spPr>
          <a:xfrm>
            <a:off x="0" y="4433354"/>
            <a:ext cx="4131192" cy="6683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F33B4B-D66E-5FBC-09A0-60368EDD7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MQXFA program (see G. Apollinari and G. Ambrosio)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48D1E78-BFF5-9B60-6A6A-83E4789883A1}"/>
              </a:ext>
            </a:extLst>
          </p:cNvPr>
          <p:cNvCxnSpPr>
            <a:cxnSpLocks/>
          </p:cNvCxnSpPr>
          <p:nvPr/>
        </p:nvCxnSpPr>
        <p:spPr>
          <a:xfrm flipV="1">
            <a:off x="5631845" y="1658019"/>
            <a:ext cx="0" cy="2524125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16401AB3-ECDB-04A2-FD18-A128B047DDC4}"/>
              </a:ext>
            </a:extLst>
          </p:cNvPr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>
                <a:solidFill>
                  <a:schemeClr val="tx1"/>
                </a:solidFill>
                <a:cs typeface="Times New Roman" panose="02020603050405020304" pitchFamily="18" charset="0"/>
              </a:rPr>
              <a:t>132.6 T/m at 7 TeV, corresponding to </a:t>
            </a:r>
            <a:r>
              <a:rPr lang="fr-CH" sz="2000" dirty="0">
                <a:solidFill>
                  <a:schemeClr val="accent3"/>
                </a:solidFill>
                <a:cs typeface="Times New Roman" panose="02020603050405020304" pitchFamily="18" charset="0"/>
              </a:rPr>
              <a:t>11.3 T peak field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CE1C33-F788-A1FF-A9FA-7158F1F335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690" y="561550"/>
            <a:ext cx="1495466" cy="462882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779A41B-9DF2-7A7D-A65E-73325BEE69B3}"/>
              </a:ext>
            </a:extLst>
          </p:cNvPr>
          <p:cNvCxnSpPr/>
          <p:nvPr/>
        </p:nvCxnSpPr>
        <p:spPr>
          <a:xfrm flipV="1">
            <a:off x="509311" y="1203598"/>
            <a:ext cx="0" cy="2952328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8A8180F-D3DF-7FC3-F550-687BD6D25CC8}"/>
              </a:ext>
            </a:extLst>
          </p:cNvPr>
          <p:cNvSpPr txBox="1"/>
          <p:nvPr/>
        </p:nvSpPr>
        <p:spPr>
          <a:xfrm rot="16200000">
            <a:off x="-1090718" y="2377115"/>
            <a:ext cx="2839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: aperture and cable selection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030836-2C27-B6E0-85D2-93FB95C8FB97}"/>
              </a:ext>
            </a:extLst>
          </p:cNvPr>
          <p:cNvSpPr txBox="1"/>
          <p:nvPr/>
        </p:nvSpPr>
        <p:spPr>
          <a:xfrm>
            <a:off x="81858" y="4316010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2013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2D183C-5BBF-81A6-D202-A2CB3E3493BD}"/>
              </a:ext>
            </a:extLst>
          </p:cNvPr>
          <p:cNvSpPr txBox="1"/>
          <p:nvPr/>
        </p:nvSpPr>
        <p:spPr>
          <a:xfrm>
            <a:off x="1326242" y="4319684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2017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445D49-E0A4-0386-A30F-A16F0EF8B3FF}"/>
              </a:ext>
            </a:extLst>
          </p:cNvPr>
          <p:cNvSpPr txBox="1"/>
          <p:nvPr/>
        </p:nvSpPr>
        <p:spPr>
          <a:xfrm>
            <a:off x="2081456" y="4317144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2018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19943E-CFBC-7BD1-BBA5-C6E61D22D778}"/>
              </a:ext>
            </a:extLst>
          </p:cNvPr>
          <p:cNvSpPr txBox="1"/>
          <p:nvPr/>
        </p:nvSpPr>
        <p:spPr>
          <a:xfrm>
            <a:off x="2827470" y="4317144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2019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ADDDC1-5B2A-C767-944A-8F4B71FE619C}"/>
              </a:ext>
            </a:extLst>
          </p:cNvPr>
          <p:cNvSpPr txBox="1"/>
          <p:nvPr/>
        </p:nvSpPr>
        <p:spPr>
          <a:xfrm>
            <a:off x="3582684" y="4317144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2020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0945485-E603-5595-3FC5-A85210B7C72F}"/>
              </a:ext>
            </a:extLst>
          </p:cNvPr>
          <p:cNvSpPr txBox="1"/>
          <p:nvPr/>
        </p:nvSpPr>
        <p:spPr>
          <a:xfrm>
            <a:off x="4337898" y="4317144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2021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4D8D014-3EFC-9FA0-5698-AE23DA5716F8}"/>
              </a:ext>
            </a:extLst>
          </p:cNvPr>
          <p:cNvSpPr txBox="1"/>
          <p:nvPr/>
        </p:nvSpPr>
        <p:spPr>
          <a:xfrm>
            <a:off x="1808436" y="1203598"/>
            <a:ext cx="2909771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Times"/>
                <a:cs typeface="Times"/>
              </a:rPr>
              <a:t>MQXFAP1: &gt;7 </a:t>
            </a:r>
            <a:r>
              <a:rPr lang="en-US" sz="1100" dirty="0" err="1">
                <a:latin typeface="Times"/>
                <a:cs typeface="Times"/>
              </a:rPr>
              <a:t>TeV</a:t>
            </a:r>
            <a:r>
              <a:rPr lang="en-US" sz="1100" dirty="0">
                <a:latin typeface="Times"/>
                <a:cs typeface="Times"/>
              </a:rPr>
              <a:t>, 11.6 T, but electrical short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6F6A6A-CF3A-1275-4568-3E3C7577D8CD}"/>
              </a:ext>
            </a:extLst>
          </p:cNvPr>
          <p:cNvSpPr txBox="1"/>
          <p:nvPr/>
        </p:nvSpPr>
        <p:spPr>
          <a:xfrm>
            <a:off x="2612747" y="1539406"/>
            <a:ext cx="2751074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Times"/>
                <a:cs typeface="Times"/>
              </a:rPr>
              <a:t>MQXFAP2: ~6 </a:t>
            </a:r>
            <a:r>
              <a:rPr lang="en-US" sz="1100" dirty="0" err="1">
                <a:latin typeface="Times"/>
                <a:cs typeface="Times"/>
              </a:rPr>
              <a:t>TeV</a:t>
            </a:r>
            <a:r>
              <a:rPr lang="en-US" sz="1100" dirty="0">
                <a:latin typeface="Times"/>
                <a:cs typeface="Times"/>
              </a:rPr>
              <a:t>, ~10 T, broken structure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8153843-41B3-E354-3A52-19239BF384F5}"/>
              </a:ext>
            </a:extLst>
          </p:cNvPr>
          <p:cNvSpPr txBox="1"/>
          <p:nvPr/>
        </p:nvSpPr>
        <p:spPr>
          <a:xfrm>
            <a:off x="3521455" y="1873225"/>
            <a:ext cx="19112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MQXFA03: &gt;7 </a:t>
            </a:r>
            <a:r>
              <a:rPr lang="en-US" sz="1200" dirty="0" err="1">
                <a:solidFill>
                  <a:schemeClr val="accent3"/>
                </a:solidFill>
                <a:latin typeface="Times"/>
                <a:cs typeface="Times"/>
              </a:rPr>
              <a:t>TeV</a:t>
            </a:r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, 11.6 T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166CD7-4F23-52D2-FD6A-951725949707}"/>
              </a:ext>
            </a:extLst>
          </p:cNvPr>
          <p:cNvSpPr txBox="1"/>
          <p:nvPr/>
        </p:nvSpPr>
        <p:spPr>
          <a:xfrm>
            <a:off x="4559412" y="2632947"/>
            <a:ext cx="19112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MQXFA05: &gt;7 </a:t>
            </a:r>
            <a:r>
              <a:rPr lang="en-US" sz="1200" dirty="0" err="1">
                <a:solidFill>
                  <a:schemeClr val="accent3"/>
                </a:solidFill>
                <a:latin typeface="Times"/>
                <a:cs typeface="Times"/>
              </a:rPr>
              <a:t>TeV</a:t>
            </a:r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, 11.6 T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2064AC4-E7A1-A29A-6A81-B4DA148E83FF}"/>
              </a:ext>
            </a:extLst>
          </p:cNvPr>
          <p:cNvSpPr txBox="1"/>
          <p:nvPr/>
        </p:nvSpPr>
        <p:spPr>
          <a:xfrm>
            <a:off x="4682594" y="2975779"/>
            <a:ext cx="19112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MQXFA06: &gt;7 </a:t>
            </a:r>
            <a:r>
              <a:rPr lang="en-US" sz="1200" dirty="0" err="1">
                <a:solidFill>
                  <a:schemeClr val="accent3"/>
                </a:solidFill>
                <a:latin typeface="Times"/>
                <a:cs typeface="Times"/>
              </a:rPr>
              <a:t>TeV</a:t>
            </a:r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, 11.6 T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5DB8DF7-EF71-4806-61A8-616B56F2317A}"/>
              </a:ext>
            </a:extLst>
          </p:cNvPr>
          <p:cNvSpPr txBox="1"/>
          <p:nvPr/>
        </p:nvSpPr>
        <p:spPr>
          <a:xfrm rot="16200000">
            <a:off x="1635591" y="3499138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dirty="0">
                <a:solidFill>
                  <a:srgbClr val="5A5A5A"/>
                </a:solidFill>
                <a:latin typeface="Times"/>
                <a:cs typeface="Times"/>
              </a:rPr>
              <a:t>+4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99EA71A-64D7-A301-D358-EFB30BF411AB}"/>
              </a:ext>
            </a:extLst>
          </p:cNvPr>
          <p:cNvSpPr txBox="1"/>
          <p:nvPr/>
        </p:nvSpPr>
        <p:spPr>
          <a:xfrm>
            <a:off x="4806431" y="3322075"/>
            <a:ext cx="202914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MQXFA07: ~6.5 </a:t>
            </a:r>
            <a:r>
              <a:rPr lang="en-US" sz="1200" dirty="0" err="1">
                <a:latin typeface="Times"/>
                <a:cs typeface="Times"/>
              </a:rPr>
              <a:t>TeV</a:t>
            </a:r>
            <a:r>
              <a:rPr lang="en-US" sz="1200" dirty="0">
                <a:latin typeface="Times"/>
                <a:cs typeface="Times"/>
              </a:rPr>
              <a:t>, 10.7 T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47F4103-BF4B-6C83-CAC0-8B1C35E76AE6}"/>
              </a:ext>
            </a:extLst>
          </p:cNvPr>
          <p:cNvSpPr txBox="1"/>
          <p:nvPr/>
        </p:nvSpPr>
        <p:spPr>
          <a:xfrm rot="16200000">
            <a:off x="3664306" y="3283639"/>
            <a:ext cx="1226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Times"/>
                <a:cs typeface="Times"/>
              </a:rPr>
              <a:t>DOE approval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D3D0C0BE-262B-062F-FEC0-869827AFC2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247" y="2577479"/>
            <a:ext cx="280993" cy="280993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F7D058E2-E7DE-31F6-32F8-57EF3F17F675}"/>
              </a:ext>
            </a:extLst>
          </p:cNvPr>
          <p:cNvSpPr txBox="1"/>
          <p:nvPr/>
        </p:nvSpPr>
        <p:spPr>
          <a:xfrm>
            <a:off x="837072" y="4790901"/>
            <a:ext cx="7623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13 magnet tested, 8 conform,  3 non-conform, 12 more new magnets to test (7b, 12b, 13b,15-23)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58072E3-E860-C3DE-5585-0B3E83FF12D0}"/>
              </a:ext>
            </a:extLst>
          </p:cNvPr>
          <p:cNvSpPr txBox="1"/>
          <p:nvPr/>
        </p:nvSpPr>
        <p:spPr>
          <a:xfrm>
            <a:off x="5099255" y="4317298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2022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A359391-D2F8-F01C-51A4-4B19D49DDA74}"/>
              </a:ext>
            </a:extLst>
          </p:cNvPr>
          <p:cNvSpPr txBox="1"/>
          <p:nvPr/>
        </p:nvSpPr>
        <p:spPr>
          <a:xfrm>
            <a:off x="5007670" y="3664751"/>
            <a:ext cx="142449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MQXFA08: &lt;6 </a:t>
            </a:r>
            <a:r>
              <a:rPr lang="en-US" sz="1200" dirty="0" err="1">
                <a:latin typeface="Times"/>
                <a:cs typeface="Times"/>
              </a:rPr>
              <a:t>TeV</a:t>
            </a:r>
            <a:endParaRPr lang="en-US" sz="1200" dirty="0">
              <a:latin typeface="Times"/>
              <a:cs typeface="Time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6B4CE03-0D16-EAD6-284B-F877380D11FA}"/>
              </a:ext>
            </a:extLst>
          </p:cNvPr>
          <p:cNvSpPr txBox="1"/>
          <p:nvPr/>
        </p:nvSpPr>
        <p:spPr>
          <a:xfrm>
            <a:off x="5857164" y="4317298"/>
            <a:ext cx="75521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2023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6EB647E-709D-9BF5-F919-5DF18BBD3ACD}"/>
              </a:ext>
            </a:extLst>
          </p:cNvPr>
          <p:cNvSpPr txBox="1"/>
          <p:nvPr/>
        </p:nvSpPr>
        <p:spPr>
          <a:xfrm>
            <a:off x="5532943" y="1065099"/>
            <a:ext cx="1911229" cy="2769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MQXFA10: &gt;7 </a:t>
            </a:r>
            <a:r>
              <a:rPr lang="en-US" sz="1200" dirty="0" err="1">
                <a:solidFill>
                  <a:schemeClr val="accent3"/>
                </a:solidFill>
                <a:latin typeface="Times"/>
                <a:cs typeface="Times"/>
              </a:rPr>
              <a:t>TeV</a:t>
            </a:r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, 11.6 T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691E429-F833-2CA6-B628-37A3663F0EBA}"/>
              </a:ext>
            </a:extLst>
          </p:cNvPr>
          <p:cNvSpPr txBox="1"/>
          <p:nvPr/>
        </p:nvSpPr>
        <p:spPr>
          <a:xfrm>
            <a:off x="4153873" y="2228084"/>
            <a:ext cx="19112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MQXFA04: &gt;7 </a:t>
            </a:r>
            <a:r>
              <a:rPr lang="en-US" sz="1200" dirty="0" err="1">
                <a:solidFill>
                  <a:schemeClr val="accent3"/>
                </a:solidFill>
                <a:latin typeface="Times"/>
                <a:cs typeface="Times"/>
              </a:rPr>
              <a:t>TeV</a:t>
            </a:r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, 11.6 T </a:t>
            </a:r>
          </a:p>
        </p:txBody>
      </p:sp>
      <p:sp>
        <p:nvSpPr>
          <p:cNvPr id="44" name="Right Arrow 4">
            <a:extLst>
              <a:ext uri="{FF2B5EF4-FFF2-40B4-BE49-F238E27FC236}">
                <a16:creationId xmlns:a16="http://schemas.microsoft.com/office/drawing/2014/main" id="{71A121FD-3E0A-4D6E-EB3B-6A2522E74C14}"/>
              </a:ext>
            </a:extLst>
          </p:cNvPr>
          <p:cNvSpPr/>
          <p:nvPr/>
        </p:nvSpPr>
        <p:spPr>
          <a:xfrm>
            <a:off x="35496" y="3952413"/>
            <a:ext cx="8924048" cy="373086"/>
          </a:xfrm>
          <a:prstGeom prst="rightArrow">
            <a:avLst/>
          </a:prstGeom>
          <a:gradFill flip="none" rotWithShape="1">
            <a:gsLst>
              <a:gs pos="0">
                <a:schemeClr val="accent3"/>
              </a:gs>
              <a:gs pos="100000">
                <a:srgbClr val="FFFFFF"/>
              </a:gs>
            </a:gsLst>
            <a:lin ang="10500000" scaled="0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F451C63-2E76-7280-9E85-376A6F48AC25}"/>
              </a:ext>
            </a:extLst>
          </p:cNvPr>
          <p:cNvSpPr txBox="1"/>
          <p:nvPr/>
        </p:nvSpPr>
        <p:spPr>
          <a:xfrm>
            <a:off x="6537813" y="2637193"/>
            <a:ext cx="1612749" cy="27699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MQXFA7b: November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64BC69D-099F-D1E9-A3FD-6067251E93E0}"/>
              </a:ext>
            </a:extLst>
          </p:cNvPr>
          <p:cNvSpPr txBox="1"/>
          <p:nvPr/>
        </p:nvSpPr>
        <p:spPr>
          <a:xfrm>
            <a:off x="6136409" y="2017241"/>
            <a:ext cx="1946495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MQXFA13 : ~7 </a:t>
            </a:r>
            <a:r>
              <a:rPr lang="en-US" sz="1200" dirty="0" err="1">
                <a:latin typeface="Times"/>
                <a:cs typeface="Times"/>
              </a:rPr>
              <a:t>TeV</a:t>
            </a:r>
            <a:r>
              <a:rPr lang="en-US" sz="1200" dirty="0">
                <a:latin typeface="Times"/>
                <a:cs typeface="Times"/>
              </a:rPr>
              <a:t>, 11.3 T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498126A-A86C-8285-3653-4F1B5BBF6D8A}"/>
              </a:ext>
            </a:extLst>
          </p:cNvPr>
          <p:cNvSpPr txBox="1"/>
          <p:nvPr/>
        </p:nvSpPr>
        <p:spPr>
          <a:xfrm>
            <a:off x="548836" y="3423815"/>
            <a:ext cx="24270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  <a:latin typeface="Times"/>
                <a:cs typeface="Times"/>
              </a:rPr>
              <a:t>Red: conform</a:t>
            </a:r>
            <a:endParaRPr lang="en-US" sz="1000" dirty="0">
              <a:latin typeface="Times"/>
              <a:cs typeface="Times"/>
            </a:endParaRPr>
          </a:p>
          <a:p>
            <a:r>
              <a:rPr lang="en-US" sz="1000" dirty="0">
                <a:latin typeface="Times"/>
                <a:cs typeface="Times"/>
              </a:rPr>
              <a:t>Black: non conform </a:t>
            </a:r>
          </a:p>
          <a:p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Grey: coming soon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4981B14-2817-6B1C-FC42-CF186AA48783}"/>
              </a:ext>
            </a:extLst>
          </p:cNvPr>
          <p:cNvSpPr txBox="1"/>
          <p:nvPr/>
        </p:nvSpPr>
        <p:spPr>
          <a:xfrm>
            <a:off x="6611913" y="4317833"/>
            <a:ext cx="75521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2024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5C86988-E41E-9FAC-423B-D3707AE6DDD7}"/>
              </a:ext>
            </a:extLst>
          </p:cNvPr>
          <p:cNvSpPr txBox="1"/>
          <p:nvPr/>
        </p:nvSpPr>
        <p:spPr>
          <a:xfrm>
            <a:off x="5634929" y="1378420"/>
            <a:ext cx="1911229" cy="2769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MQXFA11: &gt;7 </a:t>
            </a:r>
            <a:r>
              <a:rPr lang="en-US" sz="1200" dirty="0" err="1">
                <a:solidFill>
                  <a:schemeClr val="accent3"/>
                </a:solidFill>
                <a:latin typeface="Times"/>
                <a:cs typeface="Times"/>
              </a:rPr>
              <a:t>TeV</a:t>
            </a:r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, 11.6 T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AC40979-FA38-674B-9E46-439ABE72A677}"/>
              </a:ext>
            </a:extLst>
          </p:cNvPr>
          <p:cNvSpPr txBox="1"/>
          <p:nvPr/>
        </p:nvSpPr>
        <p:spPr>
          <a:xfrm>
            <a:off x="878974" y="4316066"/>
            <a:ext cx="37079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…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D6624E2-9CD5-8B85-C97E-C9AA488C7B87}"/>
              </a:ext>
            </a:extLst>
          </p:cNvPr>
          <p:cNvSpPr txBox="1"/>
          <p:nvPr/>
        </p:nvSpPr>
        <p:spPr>
          <a:xfrm>
            <a:off x="7366464" y="4317833"/>
            <a:ext cx="75521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2025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E255598-216C-13D7-BFBB-104CA2732730}"/>
              </a:ext>
            </a:extLst>
          </p:cNvPr>
          <p:cNvSpPr txBox="1"/>
          <p:nvPr/>
        </p:nvSpPr>
        <p:spPr>
          <a:xfrm>
            <a:off x="6019780" y="1683591"/>
            <a:ext cx="1911229" cy="2769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MQXFA8b: &gt;7 </a:t>
            </a:r>
            <a:r>
              <a:rPr lang="en-US" sz="1200" dirty="0" err="1">
                <a:solidFill>
                  <a:schemeClr val="accent3"/>
                </a:solidFill>
                <a:latin typeface="Times"/>
                <a:cs typeface="Times"/>
              </a:rPr>
              <a:t>TeV</a:t>
            </a:r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, 11.6 T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8E3A05C-1CDB-9280-FFB8-D60098F9701E}"/>
              </a:ext>
            </a:extLst>
          </p:cNvPr>
          <p:cNvSpPr txBox="1"/>
          <p:nvPr/>
        </p:nvSpPr>
        <p:spPr>
          <a:xfrm>
            <a:off x="6341477" y="2328828"/>
            <a:ext cx="1988173" cy="2769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MQXFA14b: &gt;7 </a:t>
            </a:r>
            <a:r>
              <a:rPr lang="en-US" sz="1200" dirty="0" err="1">
                <a:solidFill>
                  <a:schemeClr val="accent3"/>
                </a:solidFill>
                <a:latin typeface="Times"/>
                <a:cs typeface="Times"/>
              </a:rPr>
              <a:t>TeV</a:t>
            </a:r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, 11.6 T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C0E1354-B632-4DDC-411B-BBC8106C780D}"/>
              </a:ext>
            </a:extLst>
          </p:cNvPr>
          <p:cNvSpPr txBox="1"/>
          <p:nvPr/>
        </p:nvSpPr>
        <p:spPr>
          <a:xfrm>
            <a:off x="6635196" y="2975408"/>
            <a:ext cx="1518173" cy="27699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MQXFA15b: January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7BDD1F53-071C-8F4A-D7D9-73F0B6C11880}"/>
              </a:ext>
            </a:extLst>
          </p:cNvPr>
          <p:cNvCxnSpPr>
            <a:cxnSpLocks/>
          </p:cNvCxnSpPr>
          <p:nvPr/>
        </p:nvCxnSpPr>
        <p:spPr>
          <a:xfrm flipH="1" flipV="1">
            <a:off x="5007670" y="3687337"/>
            <a:ext cx="0" cy="36000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116569C1-4141-B45A-582C-CE797753FDAA}"/>
              </a:ext>
            </a:extLst>
          </p:cNvPr>
          <p:cNvCxnSpPr>
            <a:cxnSpLocks/>
          </p:cNvCxnSpPr>
          <p:nvPr/>
        </p:nvCxnSpPr>
        <p:spPr>
          <a:xfrm flipV="1">
            <a:off x="4153619" y="2240275"/>
            <a:ext cx="0" cy="1803600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42A2D4AD-758E-1FF4-7FD2-14FD7A8E3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4856" y="4721673"/>
            <a:ext cx="301943" cy="298349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3605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ECE747D-5056-F3B3-6BB4-21217B4304C2}"/>
              </a:ext>
            </a:extLst>
          </p:cNvPr>
          <p:cNvSpPr/>
          <p:nvPr/>
        </p:nvSpPr>
        <p:spPr>
          <a:xfrm>
            <a:off x="0" y="4433354"/>
            <a:ext cx="4131192" cy="6683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7C7677-1BD1-5C06-2A23-AF0A907CB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MQXFA Test Results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20693-0088-1CB0-5F79-8FDFC70361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908" y="731639"/>
            <a:ext cx="8434800" cy="3680222"/>
          </a:xfrm>
        </p:spPr>
        <p:txBody>
          <a:bodyPr>
            <a:normAutofit/>
          </a:bodyPr>
          <a:lstStyle/>
          <a:p>
            <a:r>
              <a:rPr lang="en-GB" sz="1200" dirty="0">
                <a:latin typeface="+mj-lt"/>
              </a:rPr>
              <a:t>MQXFA03-06, A10, A11, A08b and 14b reached performance and met all requirements </a:t>
            </a:r>
          </a:p>
          <a:p>
            <a:pPr lvl="1"/>
            <a:r>
              <a:rPr lang="en-US" sz="1200" dirty="0">
                <a:latin typeface="+mj-lt"/>
                <a:cs typeface="Times New Roman" panose="02020603050405020304" pitchFamily="18" charset="0"/>
              </a:rPr>
              <a:t>Operation at </a:t>
            </a:r>
            <a:r>
              <a:rPr lang="en-US" sz="12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nominal current plus 300 A at 1.9 K, nominal current at 4.5 </a:t>
            </a:r>
            <a:r>
              <a:rPr lang="fr-CH" sz="12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K</a:t>
            </a:r>
          </a:p>
          <a:p>
            <a:pPr lvl="1"/>
            <a:r>
              <a:rPr lang="en-US" sz="1200" dirty="0">
                <a:latin typeface="+mj-lt"/>
                <a:cs typeface="Times New Roman" panose="02020603050405020304" pitchFamily="18" charset="0"/>
              </a:rPr>
              <a:t>Good memory, i.e. </a:t>
            </a:r>
            <a:r>
              <a:rPr lang="en-US" sz="12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no retraining</a:t>
            </a:r>
            <a:r>
              <a:rPr lang="en-US" sz="1200" dirty="0">
                <a:solidFill>
                  <a:schemeClr val="accent3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after thermal cycle</a:t>
            </a:r>
          </a:p>
          <a:p>
            <a:r>
              <a:rPr lang="en-US" sz="1200" dirty="0"/>
              <a:t>MQXFA07 and MQXFA08 showed </a:t>
            </a:r>
            <a:r>
              <a:rPr lang="en-US" sz="1200" dirty="0">
                <a:solidFill>
                  <a:srgbClr val="FF0000"/>
                </a:solidFill>
              </a:rPr>
              <a:t>performance limitations with reverse behavior</a:t>
            </a:r>
          </a:p>
          <a:p>
            <a:r>
              <a:rPr lang="en-US" sz="1200" dirty="0"/>
              <a:t>MQXFA13 showed long training and erratic behavior close to nominal current, the weak coil will be replaced</a:t>
            </a:r>
            <a:endParaRPr lang="fr-CH" sz="1200" dirty="0"/>
          </a:p>
          <a:p>
            <a:endParaRPr lang="en-GB" sz="1200" dirty="0">
              <a:latin typeface="+mj-lt"/>
            </a:endParaRPr>
          </a:p>
          <a:p>
            <a:endParaRPr lang="en-GB" sz="1200" dirty="0">
              <a:latin typeface="+mj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21A91-AED5-4284-B1A1-08D0EA621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4856" y="4738914"/>
            <a:ext cx="301943" cy="298349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2147F8-9D95-BD86-C73B-E8B78B6A58E5}"/>
              </a:ext>
            </a:extLst>
          </p:cNvPr>
          <p:cNvSpPr txBox="1"/>
          <p:nvPr/>
        </p:nvSpPr>
        <p:spPr>
          <a:xfrm>
            <a:off x="2524155" y="4864968"/>
            <a:ext cx="39036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dirty="0" err="1">
                <a:latin typeface="+mj-lt"/>
                <a:cs typeface="Times" panose="02020603050405020304" pitchFamily="18" charset="0"/>
              </a:rPr>
              <a:t>Powering</a:t>
            </a:r>
            <a:r>
              <a:rPr lang="fr-CH" sz="900" dirty="0">
                <a:latin typeface="+mj-lt"/>
                <a:cs typeface="Times" panose="02020603050405020304" pitchFamily="18" charset="0"/>
              </a:rPr>
              <a:t> test of MQXFA magnets </a:t>
            </a:r>
            <a:r>
              <a:rPr lang="fr-CH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(B. </a:t>
            </a:r>
            <a:r>
              <a:rPr lang="fr-CH" sz="900" dirty="0" err="1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Ahia</a:t>
            </a:r>
            <a:r>
              <a:rPr lang="fr-CH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, S. Feher, G. Ambrosio et al.)</a:t>
            </a:r>
            <a:endParaRPr lang="en-GB" sz="900" dirty="0">
              <a:solidFill>
                <a:srgbClr val="00B050"/>
              </a:solidFill>
              <a:latin typeface="+mj-lt"/>
              <a:cs typeface="Times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603C1C-5363-8D75-3D25-4D662931A6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20636"/>
            <a:ext cx="1495466" cy="4628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32FE4E-5D09-1EA3-6DF5-142041D98D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1520" y="1874188"/>
            <a:ext cx="9144000" cy="30018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FF76EF-F076-EDFE-0946-FE4C390410FC}"/>
              </a:ext>
            </a:extLst>
          </p:cNvPr>
          <p:cNvSpPr txBox="1"/>
          <p:nvPr/>
        </p:nvSpPr>
        <p:spPr>
          <a:xfrm flipH="1">
            <a:off x="865352" y="2840037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aseline="-250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</a:t>
            </a:r>
            <a:endParaRPr lang="en-GB" sz="1400" baseline="-25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6F5683-F836-8E5D-BDF3-5DE49698F8A4}"/>
              </a:ext>
            </a:extLst>
          </p:cNvPr>
          <p:cNvSpPr/>
          <p:nvPr/>
        </p:nvSpPr>
        <p:spPr>
          <a:xfrm>
            <a:off x="936168" y="2093982"/>
            <a:ext cx="2016000" cy="2304000"/>
          </a:xfrm>
          <a:prstGeom prst="rect">
            <a:avLst/>
          </a:prstGeom>
          <a:solidFill>
            <a:srgbClr val="00B050">
              <a:alpha val="10196"/>
            </a:srgbClr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5A5E31-6712-841D-312C-8369C0FA8CBA}"/>
              </a:ext>
            </a:extLst>
          </p:cNvPr>
          <p:cNvSpPr txBox="1"/>
          <p:nvPr/>
        </p:nvSpPr>
        <p:spPr>
          <a:xfrm flipH="1">
            <a:off x="989935" y="4030193"/>
            <a:ext cx="494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A03</a:t>
            </a:r>
            <a:endParaRPr lang="en-GB" sz="11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5A437D-FF5C-B209-5D18-6F25CB09055B}"/>
              </a:ext>
            </a:extLst>
          </p:cNvPr>
          <p:cNvSpPr txBox="1"/>
          <p:nvPr/>
        </p:nvSpPr>
        <p:spPr>
          <a:xfrm flipH="1">
            <a:off x="1413423" y="4030193"/>
            <a:ext cx="494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A04</a:t>
            </a:r>
            <a:endParaRPr lang="en-GB" sz="11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16ACFB1-1AAB-CB3A-94A7-0CA63DE47EBC}"/>
              </a:ext>
            </a:extLst>
          </p:cNvPr>
          <p:cNvSpPr txBox="1"/>
          <p:nvPr/>
        </p:nvSpPr>
        <p:spPr>
          <a:xfrm flipH="1">
            <a:off x="1756142" y="4030193"/>
            <a:ext cx="494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A05</a:t>
            </a:r>
            <a:endParaRPr lang="en-GB" sz="11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5560BE-3C85-C3BC-AFE9-28FE6A4F980A}"/>
              </a:ext>
            </a:extLst>
          </p:cNvPr>
          <p:cNvSpPr txBox="1"/>
          <p:nvPr/>
        </p:nvSpPr>
        <p:spPr>
          <a:xfrm flipH="1">
            <a:off x="2349527" y="4030193"/>
            <a:ext cx="494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A06</a:t>
            </a:r>
            <a:endParaRPr lang="en-GB" sz="11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A28D2AE-8DFC-1FA0-2E4E-3DCD21B4CEA7}"/>
              </a:ext>
            </a:extLst>
          </p:cNvPr>
          <p:cNvSpPr txBox="1"/>
          <p:nvPr/>
        </p:nvSpPr>
        <p:spPr>
          <a:xfrm flipH="1">
            <a:off x="2976953" y="4030193"/>
            <a:ext cx="494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A07</a:t>
            </a:r>
            <a:endParaRPr lang="en-GB" sz="11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7603B2-0E91-167F-0E01-403ABA87C881}"/>
              </a:ext>
            </a:extLst>
          </p:cNvPr>
          <p:cNvSpPr txBox="1"/>
          <p:nvPr/>
        </p:nvSpPr>
        <p:spPr>
          <a:xfrm flipH="1">
            <a:off x="3779912" y="4027828"/>
            <a:ext cx="494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A08</a:t>
            </a:r>
            <a:endParaRPr lang="en-GB" sz="11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53848D-A383-F770-F8F8-0A94C1A3CB03}"/>
              </a:ext>
            </a:extLst>
          </p:cNvPr>
          <p:cNvSpPr txBox="1"/>
          <p:nvPr/>
        </p:nvSpPr>
        <p:spPr>
          <a:xfrm flipH="1">
            <a:off x="4496312" y="4024653"/>
            <a:ext cx="494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A08b</a:t>
            </a:r>
            <a:endParaRPr lang="en-GB" sz="11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3D4A45-9FB3-1D8D-9C41-E98B10DDC399}"/>
              </a:ext>
            </a:extLst>
          </p:cNvPr>
          <p:cNvSpPr txBox="1"/>
          <p:nvPr/>
        </p:nvSpPr>
        <p:spPr>
          <a:xfrm flipH="1">
            <a:off x="5132825" y="4030193"/>
            <a:ext cx="494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A10</a:t>
            </a:r>
            <a:endParaRPr lang="en-GB" sz="11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2C9807-A63C-89FD-FE8C-2AB0494DF624}"/>
              </a:ext>
            </a:extLst>
          </p:cNvPr>
          <p:cNvSpPr txBox="1"/>
          <p:nvPr/>
        </p:nvSpPr>
        <p:spPr>
          <a:xfrm flipH="1">
            <a:off x="5883599" y="4027828"/>
            <a:ext cx="494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A11</a:t>
            </a:r>
            <a:endParaRPr lang="en-GB" sz="11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6FA8-7A8F-AD54-2822-7A69D4E1120D}"/>
              </a:ext>
            </a:extLst>
          </p:cNvPr>
          <p:cNvSpPr txBox="1"/>
          <p:nvPr/>
        </p:nvSpPr>
        <p:spPr>
          <a:xfrm flipH="1">
            <a:off x="6876256" y="4030193"/>
            <a:ext cx="494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A13</a:t>
            </a:r>
            <a:endParaRPr lang="en-GB" sz="11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AA3D4F-0755-3B50-7892-C452D89A4E3E}"/>
              </a:ext>
            </a:extLst>
          </p:cNvPr>
          <p:cNvSpPr txBox="1"/>
          <p:nvPr/>
        </p:nvSpPr>
        <p:spPr>
          <a:xfrm flipH="1">
            <a:off x="7703780" y="4030193"/>
            <a:ext cx="494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A14</a:t>
            </a:r>
            <a:endParaRPr lang="en-GB" sz="11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368ABB9-B3B8-1D44-78B8-11DBA5209E80}"/>
              </a:ext>
            </a:extLst>
          </p:cNvPr>
          <p:cNvSpPr/>
          <p:nvPr/>
        </p:nvSpPr>
        <p:spPr>
          <a:xfrm>
            <a:off x="2958296" y="2083569"/>
            <a:ext cx="1555243" cy="2304000"/>
          </a:xfrm>
          <a:prstGeom prst="rect">
            <a:avLst/>
          </a:prstGeom>
          <a:solidFill>
            <a:schemeClr val="tx1">
              <a:alpha val="10196"/>
            </a:schemeClr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6729BF7-E704-8991-FC26-534827B53EB9}"/>
              </a:ext>
            </a:extLst>
          </p:cNvPr>
          <p:cNvSpPr/>
          <p:nvPr/>
        </p:nvSpPr>
        <p:spPr>
          <a:xfrm>
            <a:off x="4506411" y="2101376"/>
            <a:ext cx="1872000" cy="2304000"/>
          </a:xfrm>
          <a:prstGeom prst="rect">
            <a:avLst/>
          </a:prstGeom>
          <a:solidFill>
            <a:srgbClr val="00B050">
              <a:alpha val="10196"/>
            </a:srgbClr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6A8AFC9-30BA-C686-5BDA-99DC2A67AF5E}"/>
              </a:ext>
            </a:extLst>
          </p:cNvPr>
          <p:cNvSpPr/>
          <p:nvPr/>
        </p:nvSpPr>
        <p:spPr>
          <a:xfrm>
            <a:off x="6395677" y="2083569"/>
            <a:ext cx="1308103" cy="2304000"/>
          </a:xfrm>
          <a:prstGeom prst="rect">
            <a:avLst/>
          </a:prstGeom>
          <a:solidFill>
            <a:schemeClr val="tx1">
              <a:alpha val="10196"/>
            </a:schemeClr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CFF1F8E-DB5B-D8CE-4778-379C66255659}"/>
              </a:ext>
            </a:extLst>
          </p:cNvPr>
          <p:cNvSpPr/>
          <p:nvPr/>
        </p:nvSpPr>
        <p:spPr>
          <a:xfrm>
            <a:off x="7681043" y="2088859"/>
            <a:ext cx="348945" cy="2304000"/>
          </a:xfrm>
          <a:prstGeom prst="rect">
            <a:avLst/>
          </a:prstGeom>
          <a:solidFill>
            <a:srgbClr val="00B050">
              <a:alpha val="10196"/>
            </a:srgbClr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1904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5A5A5A"/>
            </a:solidFill>
            <a:cs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43A6481E-E6A1-463D-B1A9-41C04A87865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BD9C91-8A2D-4D78-9B66-E439723DDD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794E86-0487-46F2-B904-2989DA392DBC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4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21994</TotalTime>
  <Words>3618</Words>
  <Application>Microsoft Office PowerPoint</Application>
  <PresentationFormat>On-screen Show (16:9)</PresentationFormat>
  <Paragraphs>478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Times</vt:lpstr>
      <vt:lpstr>Times New Roman</vt:lpstr>
      <vt:lpstr>Wingdings</vt:lpstr>
      <vt:lpstr>Thème Office</vt:lpstr>
      <vt:lpstr>Status of interaction region magnets (WP3)  with focus on MQXFB</vt:lpstr>
      <vt:lpstr>List of contributors (from East to West)</vt:lpstr>
      <vt:lpstr>Interaction region magnets</vt:lpstr>
      <vt:lpstr>PowerPoint Presentation</vt:lpstr>
      <vt:lpstr>Contents</vt:lpstr>
      <vt:lpstr>Nb-Ti magnets</vt:lpstr>
      <vt:lpstr>Contents</vt:lpstr>
      <vt:lpstr>MQXFA program (see G. Apollinari and G. Ambrosio)</vt:lpstr>
      <vt:lpstr>MQXFA Test Results</vt:lpstr>
      <vt:lpstr>Removing performance limitations</vt:lpstr>
      <vt:lpstr>MQXFA program</vt:lpstr>
      <vt:lpstr>Contents</vt:lpstr>
      <vt:lpstr>A summary of MQXF program</vt:lpstr>
      <vt:lpstr>MQXFBP1&amp;BP2 Prototypes Performance</vt:lpstr>
      <vt:lpstr>Overview on main findings and strategy definition</vt:lpstr>
      <vt:lpstr>MQXFBP3: Cold mass assembly</vt:lpstr>
      <vt:lpstr>MQXFB02: Magnet Assembly</vt:lpstr>
      <vt:lpstr>MQXFB03: Coil fabrication</vt:lpstr>
      <vt:lpstr>New generation coils</vt:lpstr>
      <vt:lpstr>MQXFB03 Test Results</vt:lpstr>
      <vt:lpstr>MQXFB – Next steps</vt:lpstr>
      <vt:lpstr>Conclusions</vt:lpstr>
      <vt:lpstr>The string is taking the right colors!</vt:lpstr>
      <vt:lpstr>PowerPoint Presentation</vt:lpstr>
      <vt:lpstr>Additional slides</vt:lpstr>
      <vt:lpstr>Readiness for the string</vt:lpstr>
      <vt:lpstr>Plan B: MQXFBMT4</vt:lpstr>
      <vt:lpstr>Ramp rate dependency MQXFB magnets</vt:lpstr>
      <vt:lpstr>D1 (see T. Nakamoto talk)</vt:lpstr>
      <vt:lpstr>D2 (see A. Pampaloni talk)</vt:lpstr>
      <vt:lpstr>Nested correctors (see F. Toral talk)</vt:lpstr>
      <vt:lpstr>D2 correctors (see Q. Xu talk) </vt:lpstr>
      <vt:lpstr>High order correctors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HiLumi-Pres-Template-16-9-v2</dc:title>
  <dc:creator>André-Pierre OLIVIER</dc:creator>
  <cp:lastModifiedBy>Susana Izquierdo Bermudez</cp:lastModifiedBy>
  <cp:revision>1091</cp:revision>
  <dcterms:created xsi:type="dcterms:W3CDTF">2016-02-11T10:47:23Z</dcterms:created>
  <dcterms:modified xsi:type="dcterms:W3CDTF">2023-09-25T14:02:49Z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