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20"/>
  </p:notesMasterIdLst>
  <p:handoutMasterIdLst>
    <p:handoutMasterId r:id="rId21"/>
  </p:handoutMasterIdLst>
  <p:sldIdLst>
    <p:sldId id="1710" r:id="rId2"/>
    <p:sldId id="2093" r:id="rId3"/>
    <p:sldId id="2168" r:id="rId4"/>
    <p:sldId id="2009" r:id="rId5"/>
    <p:sldId id="2240" r:id="rId6"/>
    <p:sldId id="276" r:id="rId7"/>
    <p:sldId id="676" r:id="rId8"/>
    <p:sldId id="569" r:id="rId9"/>
    <p:sldId id="1979" r:id="rId10"/>
    <p:sldId id="2247" r:id="rId11"/>
    <p:sldId id="398" r:id="rId12"/>
    <p:sldId id="1481" r:id="rId13"/>
    <p:sldId id="1514" r:id="rId14"/>
    <p:sldId id="1978" r:id="rId15"/>
    <p:sldId id="331" r:id="rId16"/>
    <p:sldId id="536" r:id="rId17"/>
    <p:sldId id="2241" r:id="rId18"/>
    <p:sldId id="180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9BE7"/>
    <a:srgbClr val="FFFFFF"/>
    <a:srgbClr val="B2B2B2"/>
    <a:srgbClr val="3AB9F2"/>
    <a:srgbClr val="04B3EA"/>
    <a:srgbClr val="04ADE2"/>
    <a:srgbClr val="04B9F2"/>
    <a:srgbClr val="04A7DA"/>
    <a:srgbClr val="05B9F1"/>
    <a:srgbClr val="0EC2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674212-BA72-E97D-B040-5AF5350DB3AA}" v="233" dt="2022-09-18T09:44:44.388"/>
    <p1510:client id="{A526337D-8BDA-2423-F4CC-3BDE81494621}" v="15" dt="2022-09-18T08:00:28.633"/>
    <p1510:client id="{A84D252A-F273-4A7B-935F-BAEA1DAB15F6}" v="35" dt="2022-09-18T11:07:05.474"/>
    <p1510:client id="{BC62DCF0-BAF5-4A5F-9D83-ED2E4CFB9A73}" v="121" dt="2022-09-18T22:24:37.4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73" autoAdjust="0"/>
  </p:normalViewPr>
  <p:slideViewPr>
    <p:cSldViewPr snapToGrid="0">
      <p:cViewPr varScale="1">
        <p:scale>
          <a:sx n="70" d="100"/>
          <a:sy n="70" d="100"/>
        </p:scale>
        <p:origin x="444" y="6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F9C03A-79D8-174C-8A65-8B724BE9D7B5}" type="datetimeFigureOut">
              <a:rPr lang="en-US" smtClean="0"/>
              <a:t>9/28/2023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D49E93-5542-D14B-A07B-05AD65D6EB97}" type="slidenum">
              <a:rPr lang="en-US" smtClean="0"/>
              <a:t>‹#›</a:t>
            </a:fld>
            <a:endParaRPr lang="en-US"/>
          </a:p>
        </p:txBody>
      </p:sp>
    </p:spTree>
    <p:extLst>
      <p:ext uri="{BB962C8B-B14F-4D97-AF65-F5344CB8AC3E}">
        <p14:creationId xmlns:p14="http://schemas.microsoft.com/office/powerpoint/2010/main" val="198920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3967B-E13D-644C-B749-25F5E6C5117C}" type="datetimeFigureOut">
              <a:rPr lang="en-US" smtClean="0"/>
              <a:t>9/28/2023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6A82-C43D-0E45-8BBC-3BA89641B414}" type="slidenum">
              <a:rPr lang="en-US" smtClean="0"/>
              <a:t>‹#›</a:t>
            </a:fld>
            <a:endParaRPr lang="en-US"/>
          </a:p>
        </p:txBody>
      </p:sp>
    </p:spTree>
    <p:extLst>
      <p:ext uri="{BB962C8B-B14F-4D97-AF65-F5344CB8AC3E}">
        <p14:creationId xmlns:p14="http://schemas.microsoft.com/office/powerpoint/2010/main" val="150446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rPr>
              <a:t>I would like to start with acknowledging the unceded and traditional territories of the Musqueam, Squamish and Tsleil-Waututh Nations, on which the SFU Morris J. </a:t>
            </a:r>
            <a:r>
              <a:rPr lang="en-CA" sz="1800" dirty="0" err="1">
                <a:effectLst/>
                <a:latin typeface="Calibri" panose="020F0502020204030204" pitchFamily="34" charset="0"/>
                <a:ea typeface="Calibri" panose="020F0502020204030204" pitchFamily="34" charset="0"/>
              </a:rPr>
              <a:t>Wosk</a:t>
            </a:r>
            <a:r>
              <a:rPr lang="en-CA" sz="1800" dirty="0">
                <a:effectLst/>
                <a:latin typeface="Calibri" panose="020F0502020204030204" pitchFamily="34" charset="0"/>
                <a:ea typeface="Calibri" panose="020F0502020204030204" pitchFamily="34" charset="0"/>
              </a:rPr>
              <a:t> Centre for Dialogue building is located. </a:t>
            </a:r>
          </a:p>
        </p:txBody>
      </p:sp>
      <p:sp>
        <p:nvSpPr>
          <p:cNvPr id="4" name="Slide Number Placeholder 3"/>
          <p:cNvSpPr>
            <a:spLocks noGrp="1"/>
          </p:cNvSpPr>
          <p:nvPr>
            <p:ph type="sldNum" sz="quarter" idx="5"/>
          </p:nvPr>
        </p:nvSpPr>
        <p:spPr/>
        <p:txBody>
          <a:bodyPr/>
          <a:lstStyle/>
          <a:p>
            <a:fld id="{1AFA6A82-C43D-0E45-8BBC-3BA89641B414}" type="slidenum">
              <a:rPr lang="en-US" smtClean="0"/>
              <a:t>1</a:t>
            </a:fld>
            <a:endParaRPr lang="en-US"/>
          </a:p>
        </p:txBody>
      </p:sp>
    </p:spTree>
    <p:extLst>
      <p:ext uri="{BB962C8B-B14F-4D97-AF65-F5344CB8AC3E}">
        <p14:creationId xmlns:p14="http://schemas.microsoft.com/office/powerpoint/2010/main" val="4105024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55173F58-EB44-43DA-8DE0-6C1FEBD28E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19FD6667-2D3A-476D-87F2-E0937EC77E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A" altLang="en-US"/>
          </a:p>
        </p:txBody>
      </p:sp>
      <p:sp>
        <p:nvSpPr>
          <p:cNvPr id="4" name="Slide Number Placeholder 3">
            <a:extLst>
              <a:ext uri="{FF2B5EF4-FFF2-40B4-BE49-F238E27FC236}">
                <a16:creationId xmlns:a16="http://schemas.microsoft.com/office/drawing/2014/main" id="{43A3FCED-73AB-46F9-A842-5E5620DCCBFC}"/>
              </a:ext>
            </a:extLst>
          </p:cNvPr>
          <p:cNvSpPr>
            <a:spLocks noGrp="1"/>
          </p:cNvSpPr>
          <p:nvPr>
            <p:ph type="sldNum" sz="quarter" idx="5"/>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36E3491-1E02-426E-9516-711D8FD67880}" type="slidenum">
              <a:rPr lang="en-US" altLang="en-US"/>
              <a:pPr eaLnBrk="1" hangingPunct="1"/>
              <a:t>15</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A" altLang="en-US"/>
          </a:p>
        </p:txBody>
      </p:sp>
      <p:sp>
        <p:nvSpPr>
          <p:cNvPr id="4" name="Slide Number Placeholder 3"/>
          <p:cNvSpPr>
            <a:spLocks noGrp="1"/>
          </p:cNvSpPr>
          <p:nvPr>
            <p:ph type="sldNum" sz="quarter" idx="5"/>
          </p:nvPr>
        </p:nvSpPr>
        <p:spPr/>
        <p:txBody>
          <a:bodyPr/>
          <a:lstStyle/>
          <a:p>
            <a:pPr>
              <a:defRPr/>
            </a:pPr>
            <a:fld id="{B8B9C0EA-797A-4B51-B0B2-476AE1B6B04D}"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A82A3A9D-33BC-4412-8D68-8751AAD538E8}" type="slidenum">
              <a:rPr lang="en-US" smtClean="0"/>
              <a:t>17</a:t>
            </a:fld>
            <a:endParaRPr lang="en-US"/>
          </a:p>
        </p:txBody>
      </p:sp>
    </p:spTree>
    <p:extLst>
      <p:ext uri="{BB962C8B-B14F-4D97-AF65-F5344CB8AC3E}">
        <p14:creationId xmlns:p14="http://schemas.microsoft.com/office/powerpoint/2010/main" val="541229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9F2B25-28E7-484E-AFA7-E2D6D08A0A48}" type="slidenum">
              <a:rPr lang="en-US" smtClean="0"/>
              <a:t>3</a:t>
            </a:fld>
            <a:endParaRPr lang="en-US"/>
          </a:p>
        </p:txBody>
      </p:sp>
    </p:spTree>
    <p:extLst>
      <p:ext uri="{BB962C8B-B14F-4D97-AF65-F5344CB8AC3E}">
        <p14:creationId xmlns:p14="http://schemas.microsoft.com/office/powerpoint/2010/main" val="2040309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82A3A9D-33BC-4412-8D68-8751AAD538E8}" type="slidenum">
              <a:rPr lang="en-US" smtClean="0"/>
              <a:t>4</a:t>
            </a:fld>
            <a:endParaRPr lang="en-US"/>
          </a:p>
        </p:txBody>
      </p:sp>
    </p:spTree>
    <p:extLst>
      <p:ext uri="{BB962C8B-B14F-4D97-AF65-F5344CB8AC3E}">
        <p14:creationId xmlns:p14="http://schemas.microsoft.com/office/powerpoint/2010/main" val="325234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92020D0-FFB1-4BB8-89D8-2E5665C8E89B}" type="slidenum">
              <a:rPr lang="de-DE" altLang="de-DE" smtClean="0"/>
              <a:pPr/>
              <a:t>5</a:t>
            </a:fld>
            <a:endParaRPr lang="de-DE" altLang="de-DE"/>
          </a:p>
        </p:txBody>
      </p:sp>
      <p:sp>
        <p:nvSpPr>
          <p:cNvPr id="27651" name="Slide Image Placeholder 1"/>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39738"/>
            <a:endParaRPr lang="en-CA" altLang="de-DE"/>
          </a:p>
        </p:txBody>
      </p:sp>
    </p:spTree>
    <p:extLst>
      <p:ext uri="{BB962C8B-B14F-4D97-AF65-F5344CB8AC3E}">
        <p14:creationId xmlns:p14="http://schemas.microsoft.com/office/powerpoint/2010/main" val="1662600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34959" lvl="1"/>
            <a:endParaRPr lang="en-CA" dirty="0"/>
          </a:p>
        </p:txBody>
      </p:sp>
      <p:sp>
        <p:nvSpPr>
          <p:cNvPr id="4" name="Slide Number Placeholder 3"/>
          <p:cNvSpPr>
            <a:spLocks noGrp="1"/>
          </p:cNvSpPr>
          <p:nvPr>
            <p:ph type="sldNum" sz="quarter" idx="10"/>
          </p:nvPr>
        </p:nvSpPr>
        <p:spPr/>
        <p:txBody>
          <a:bodyPr/>
          <a:lstStyle/>
          <a:p>
            <a:fld id="{1AFA6A82-C43D-0E45-8BBC-3BA89641B414}" type="slidenum">
              <a:rPr lang="en-US" smtClean="0"/>
              <a:t>6</a:t>
            </a:fld>
            <a:endParaRPr lang="en-US" dirty="0"/>
          </a:p>
        </p:txBody>
      </p:sp>
    </p:spTree>
    <p:extLst>
      <p:ext uri="{BB962C8B-B14F-4D97-AF65-F5344CB8AC3E}">
        <p14:creationId xmlns:p14="http://schemas.microsoft.com/office/powerpoint/2010/main" val="606786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96476310-DAD6-EE4F-ABB6-4124C82A7486}" type="slidenum">
              <a:rPr lang="en-US" smtClean="0"/>
              <a:t>7</a:t>
            </a:fld>
            <a:endParaRPr lang="en-US"/>
          </a:p>
        </p:txBody>
      </p:sp>
    </p:spTree>
    <p:extLst>
      <p:ext uri="{BB962C8B-B14F-4D97-AF65-F5344CB8AC3E}">
        <p14:creationId xmlns:p14="http://schemas.microsoft.com/office/powerpoint/2010/main" val="3088044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0DE5DCC-249F-4CD7-BC09-D80E780D2A47}" type="slidenum">
              <a:rPr lang="fr-FR" altLang="en-US" smtClean="0"/>
              <a:pPr/>
              <a:t>9</a:t>
            </a:fld>
            <a:endParaRPr lang="fr-FR" altLang="en-US"/>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2490656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6476310-DAD6-EE4F-ABB6-4124C82A7486}" type="slidenum">
              <a:rPr lang="en-US" smtClean="0"/>
              <a:t>10</a:t>
            </a:fld>
            <a:endParaRPr lang="en-US"/>
          </a:p>
        </p:txBody>
      </p:sp>
    </p:spTree>
    <p:extLst>
      <p:ext uri="{BB962C8B-B14F-4D97-AF65-F5344CB8AC3E}">
        <p14:creationId xmlns:p14="http://schemas.microsoft.com/office/powerpoint/2010/main" val="2042929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EEF08EE0-F671-5A48-AE26-ED94D7DF6D58}" type="slidenum">
              <a:rPr lang="en-US" smtClean="0"/>
              <a:t>13</a:t>
            </a:fld>
            <a:endParaRPr lang="en-US"/>
          </a:p>
        </p:txBody>
      </p:sp>
    </p:spTree>
    <p:extLst>
      <p:ext uri="{BB962C8B-B14F-4D97-AF65-F5344CB8AC3E}">
        <p14:creationId xmlns:p14="http://schemas.microsoft.com/office/powerpoint/2010/main" val="25922517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38.jpeg"/><Relationship Id="rId4" Type="http://schemas.openxmlformats.org/officeDocument/2006/relationships/image" Target="../media/image37.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38.jpeg"/><Relationship Id="rId4" Type="http://schemas.openxmlformats.org/officeDocument/2006/relationships/image" Target="../media/image3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15" name="Rectangle 14"/>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
        <p:nvSpPr>
          <p:cNvPr id="17"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8" name="TextBox 17"/>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0"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82534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1"/>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58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9" name="Content Placeholder 3"/>
          <p:cNvSpPr>
            <a:spLocks noGrp="1"/>
          </p:cNvSpPr>
          <p:nvPr>
            <p:ph sz="half" idx="2"/>
          </p:nvPr>
        </p:nvSpPr>
        <p:spPr>
          <a:xfrm>
            <a:off x="773410"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0" name="Content Placeholder 3"/>
          <p:cNvSpPr>
            <a:spLocks noGrp="1"/>
          </p:cNvSpPr>
          <p:nvPr>
            <p:ph sz="half" idx="13"/>
          </p:nvPr>
        </p:nvSpPr>
        <p:spPr>
          <a:xfrm>
            <a:off x="5968073"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06616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Text Placeholder 2"/>
          <p:cNvSpPr>
            <a:spLocks noGrp="1"/>
          </p:cNvSpPr>
          <p:nvPr>
            <p:ph type="body" idx="1"/>
          </p:nvPr>
        </p:nvSpPr>
        <p:spPr>
          <a:xfrm>
            <a:off x="773411"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3"/>
          <p:cNvSpPr>
            <a:spLocks noGrp="1"/>
          </p:cNvSpPr>
          <p:nvPr>
            <p:ph sz="half" idx="2"/>
          </p:nvPr>
        </p:nvSpPr>
        <p:spPr>
          <a:xfrm>
            <a:off x="773410" y="3337854"/>
            <a:ext cx="4869744" cy="3040252"/>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9" name="Text Placeholder 2"/>
          <p:cNvSpPr>
            <a:spLocks noGrp="1"/>
          </p:cNvSpPr>
          <p:nvPr>
            <p:ph type="body" idx="12"/>
          </p:nvPr>
        </p:nvSpPr>
        <p:spPr>
          <a:xfrm>
            <a:off x="5968074"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p:cNvSpPr>
            <a:spLocks noGrp="1"/>
          </p:cNvSpPr>
          <p:nvPr>
            <p:ph sz="half" idx="13"/>
          </p:nvPr>
        </p:nvSpPr>
        <p:spPr>
          <a:xfrm>
            <a:off x="5968073" y="3337854"/>
            <a:ext cx="4869744" cy="3040251"/>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1" name="Title 1"/>
          <p:cNvSpPr>
            <a:spLocks noGrp="1"/>
          </p:cNvSpPr>
          <p:nvPr>
            <p:ph type="title" hasCustomPrompt="1"/>
          </p:nvPr>
        </p:nvSpPr>
        <p:spPr>
          <a:xfrm>
            <a:off x="773410" y="979687"/>
            <a:ext cx="10064407" cy="637077"/>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903464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2"/>
          </a:xfrm>
          <a:prstGeom prst="rect">
            <a:avLst/>
          </a:prstGeom>
        </p:spPr>
        <p:txBody>
          <a:bodyPr anchor="t">
            <a:normAutofit/>
          </a:bodyPr>
          <a:lstStyle>
            <a:lvl1pPr algn="l">
              <a:defRPr sz="3200" b="0">
                <a:solidFill>
                  <a:srgbClr val="00B0F0"/>
                </a:solidFill>
                <a:latin typeface="+mn-lt"/>
              </a:defRPr>
            </a:lvl1pPr>
          </a:lstStyle>
          <a:p>
            <a:r>
              <a:rPr lang="en-US"/>
              <a:t>Click to edit Master title style</a:t>
            </a:r>
          </a:p>
        </p:txBody>
      </p:sp>
      <p:sp>
        <p:nvSpPr>
          <p:cNvPr id="11"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Content Placeholder 2"/>
          <p:cNvSpPr>
            <a:spLocks noGrp="1"/>
          </p:cNvSpPr>
          <p:nvPr>
            <p:ph idx="1"/>
          </p:nvPr>
        </p:nvSpPr>
        <p:spPr>
          <a:xfrm>
            <a:off x="5075864" y="2032776"/>
            <a:ext cx="5446278" cy="3931442"/>
          </a:xfrm>
          <a:prstGeom prst="rect">
            <a:avLst/>
          </a:prstGeom>
        </p:spPr>
        <p:txBody>
          <a:bodyPr anchor="ct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6365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Title 1"/>
          <p:cNvSpPr>
            <a:spLocks noGrp="1"/>
          </p:cNvSpPr>
          <p:nvPr>
            <p:ph type="title"/>
          </p:nvPr>
        </p:nvSpPr>
        <p:spPr>
          <a:xfrm>
            <a:off x="661743" y="2032776"/>
            <a:ext cx="3938833" cy="1581962"/>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Picture Placeholder 2"/>
          <p:cNvSpPr>
            <a:spLocks noGrp="1" noChangeAspect="1"/>
          </p:cNvSpPr>
          <p:nvPr>
            <p:ph type="pic" idx="1"/>
          </p:nvPr>
        </p:nvSpPr>
        <p:spPr>
          <a:xfrm>
            <a:off x="6747062" y="979688"/>
            <a:ext cx="4182876"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468787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7687507"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a:off x="1947791" y="979688"/>
            <a:ext cx="7687507" cy="663582"/>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592065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6921889"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rot="5400000">
            <a:off x="7116880" y="3953881"/>
            <a:ext cx="4439522" cy="597317"/>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560668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ur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0"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3"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4"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130185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ur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535462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ur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564176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20" name="TextBox 19"/>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2"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66811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ur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9"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0"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885934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yclotr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51282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Control Room 1">
    <p:bg>
      <p:bgPr>
        <a:blipFill dpi="0" rotWithShape="1">
          <a:blip r:embed="rId2">
            <a:lum/>
          </a:blip>
          <a:srcRect/>
          <a:tile tx="0" ty="0" sx="100000" sy="100000" flip="none" algn="l"/>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pic>
        <p:nvPicPr>
          <p:cNvPr id="3" name="Picture 2">
            <a:extLst>
              <a:ext uri="{FF2B5EF4-FFF2-40B4-BE49-F238E27FC236}">
                <a16:creationId xmlns:a16="http://schemas.microsoft.com/office/drawing/2014/main" id="{E20B1B79-5956-4E84-9500-79CB1C04FC5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itle 1">
            <a:extLst>
              <a:ext uri="{FF2B5EF4-FFF2-40B4-BE49-F238E27FC236}">
                <a16:creationId xmlns:a16="http://schemas.microsoft.com/office/drawing/2014/main" id="{EC655AC9-1413-4E49-84D6-EC822D547281}"/>
              </a:ext>
            </a:extLst>
          </p:cNvPr>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127253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RI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34398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eson Ha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5896059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eo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921574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yclotron Grou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039419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afe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297925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I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37673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1740321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mote Handl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065897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mote Handl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124815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mote Handling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701012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F NIF">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9597145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099446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RAG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852085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elium Recyc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131516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R-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22323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R-13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53669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ESCA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32640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ESCA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350479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er Tap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36687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Rabbit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76498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achine Sh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18993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rol Room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8286531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rol Room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520384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rol Room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674047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aper Clip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563148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0717073" y="6319111"/>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extBox 4"/>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grpSp>
        <p:nvGrpSpPr>
          <p:cNvPr id="2" name="Group 1">
            <a:extLst>
              <a:ext uri="{FF2B5EF4-FFF2-40B4-BE49-F238E27FC236}">
                <a16:creationId xmlns:a16="http://schemas.microsoft.com/office/drawing/2014/main" id="{3FC14581-27E7-63C6-87A9-C1D048F62B32}"/>
              </a:ext>
            </a:extLst>
          </p:cNvPr>
          <p:cNvGrpSpPr/>
          <p:nvPr userDrawn="1"/>
        </p:nvGrpSpPr>
        <p:grpSpPr>
          <a:xfrm>
            <a:off x="10490200" y="113759"/>
            <a:ext cx="1602862" cy="611622"/>
            <a:chOff x="2899741" y="3408765"/>
            <a:chExt cx="3401670" cy="1421594"/>
          </a:xfrm>
        </p:grpSpPr>
        <p:pic>
          <p:nvPicPr>
            <p:cNvPr id="6" name="Picture 5">
              <a:extLst>
                <a:ext uri="{FF2B5EF4-FFF2-40B4-BE49-F238E27FC236}">
                  <a16:creationId xmlns:a16="http://schemas.microsoft.com/office/drawing/2014/main" id="{4F8BA167-ED0F-C00A-105D-4B0B2A9D82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Bildergebnis für canadian flag">
              <a:extLst>
                <a:ext uri="{FF2B5EF4-FFF2-40B4-BE49-F238E27FC236}">
                  <a16:creationId xmlns:a16="http://schemas.microsoft.com/office/drawing/2014/main" id="{B6E01C65-022E-F3BB-CAE0-7374C29B4CD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drawing&#10;&#10;Description automatically generated">
              <a:extLst>
                <a:ext uri="{FF2B5EF4-FFF2-40B4-BE49-F238E27FC236}">
                  <a16:creationId xmlns:a16="http://schemas.microsoft.com/office/drawing/2014/main" id="{3B0E07B8-305B-B33A-1D3A-A6538CAA0875}"/>
                </a:ext>
              </a:extLst>
            </p:cNvPr>
            <p:cNvPicPr>
              <a:picLocks noChangeAspect="1"/>
            </p:cNvPicPr>
            <p:nvPr/>
          </p:nvPicPr>
          <p:blipFill>
            <a:blip r:embed="rId5"/>
            <a:stretch>
              <a:fillRect/>
            </a:stretch>
          </p:blipFill>
          <p:spPr>
            <a:xfrm>
              <a:off x="5743417" y="4302845"/>
              <a:ext cx="486874" cy="486874"/>
            </a:xfrm>
            <a:prstGeom prst="rect">
              <a:avLst/>
            </a:prstGeom>
          </p:spPr>
        </p:pic>
      </p:grpSp>
    </p:spTree>
    <p:extLst>
      <p:ext uri="{BB962C8B-B14F-4D97-AF65-F5344CB8AC3E}">
        <p14:creationId xmlns:p14="http://schemas.microsoft.com/office/powerpoint/2010/main" val="22574132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1431437" y="1036321"/>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grpSp>
        <p:nvGrpSpPr>
          <p:cNvPr id="2" name="Group 1">
            <a:extLst>
              <a:ext uri="{FF2B5EF4-FFF2-40B4-BE49-F238E27FC236}">
                <a16:creationId xmlns:a16="http://schemas.microsoft.com/office/drawing/2014/main" id="{8501522D-5F63-8615-059C-F020920D722B}"/>
              </a:ext>
            </a:extLst>
          </p:cNvPr>
          <p:cNvGrpSpPr/>
          <p:nvPr userDrawn="1"/>
        </p:nvGrpSpPr>
        <p:grpSpPr>
          <a:xfrm>
            <a:off x="10490200" y="113759"/>
            <a:ext cx="1602862" cy="611622"/>
            <a:chOff x="2899741" y="3408765"/>
            <a:chExt cx="3401670" cy="1421594"/>
          </a:xfrm>
        </p:grpSpPr>
        <p:pic>
          <p:nvPicPr>
            <p:cNvPr id="5" name="Picture 4">
              <a:extLst>
                <a:ext uri="{FF2B5EF4-FFF2-40B4-BE49-F238E27FC236}">
                  <a16:creationId xmlns:a16="http://schemas.microsoft.com/office/drawing/2014/main" id="{EA285990-9761-DABA-82F0-C45BD40BE6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Bildergebnis für canadian flag">
              <a:extLst>
                <a:ext uri="{FF2B5EF4-FFF2-40B4-BE49-F238E27FC236}">
                  <a16:creationId xmlns:a16="http://schemas.microsoft.com/office/drawing/2014/main" id="{D2A82BBE-4FA5-AD81-FFF1-8620D2EE2C4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B3D61447-B75C-1412-68A1-985F0F9D2B83}"/>
                </a:ext>
              </a:extLst>
            </p:cNvPr>
            <p:cNvPicPr>
              <a:picLocks noChangeAspect="1"/>
            </p:cNvPicPr>
            <p:nvPr/>
          </p:nvPicPr>
          <p:blipFill>
            <a:blip r:embed="rId5"/>
            <a:stretch>
              <a:fillRect/>
            </a:stretch>
          </p:blipFill>
          <p:spPr>
            <a:xfrm>
              <a:off x="5743417" y="4302845"/>
              <a:ext cx="486874" cy="486874"/>
            </a:xfrm>
            <a:prstGeom prst="rect">
              <a:avLst/>
            </a:prstGeom>
          </p:spPr>
        </p:pic>
      </p:grpSp>
    </p:spTree>
    <p:extLst>
      <p:ext uri="{BB962C8B-B14F-4D97-AF65-F5344CB8AC3E}">
        <p14:creationId xmlns:p14="http://schemas.microsoft.com/office/powerpoint/2010/main" val="2429604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AC-I IH cavity">
    <p:bg>
      <p:bgPr>
        <a:blipFill dpi="0" rotWithShape="1">
          <a:blip r:embed="rId2">
            <a:lum/>
          </a:blip>
          <a:srcRect/>
          <a:stretch>
            <a:fillRect l="52000" t="15000" b="15000"/>
          </a:stretch>
        </a:blipFill>
        <a:effectLst/>
      </p:bgPr>
    </p:bg>
    <p:spTree>
      <p:nvGrpSpPr>
        <p:cNvPr id="1" name=""/>
        <p:cNvGrpSpPr/>
        <p:nvPr/>
      </p:nvGrpSpPr>
      <p:grpSpPr>
        <a:xfrm>
          <a:off x="0" y="0"/>
          <a:ext cx="0" cy="0"/>
          <a:chOff x="0" y="0"/>
          <a:chExt cx="0" cy="0"/>
        </a:xfrm>
      </p:grpSpPr>
      <p:sp>
        <p:nvSpPr>
          <p:cNvPr id="4" name="Rectangle 3"/>
          <p:cNvSpPr/>
          <p:nvPr userDrawn="1"/>
        </p:nvSpPr>
        <p:spPr>
          <a:xfrm>
            <a:off x="1" y="0"/>
            <a:ext cx="6580413"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pic>
        <p:nvPicPr>
          <p:cNvPr id="3" name="Picture 2">
            <a:extLst>
              <a:ext uri="{FF2B5EF4-FFF2-40B4-BE49-F238E27FC236}">
                <a16:creationId xmlns:a16="http://schemas.microsoft.com/office/drawing/2014/main" id="{E20B1B79-5956-4E84-9500-79CB1C04FC5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2" name="Title 1">
            <a:extLst>
              <a:ext uri="{FF2B5EF4-FFF2-40B4-BE49-F238E27FC236}">
                <a16:creationId xmlns:a16="http://schemas.microsoft.com/office/drawing/2014/main" id="{C5618716-85DE-9A14-3D23-1D5044F2ECFC}"/>
              </a:ext>
            </a:extLst>
          </p:cNvPr>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6" name="Subtitle 2">
            <a:extLst>
              <a:ext uri="{FF2B5EF4-FFF2-40B4-BE49-F238E27FC236}">
                <a16:creationId xmlns:a16="http://schemas.microsoft.com/office/drawing/2014/main" id="{65D4FF6F-13F7-1DFF-1644-328F87BC4BDC}"/>
              </a:ext>
            </a:extLst>
          </p:cNvPr>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895913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0717075" y="6319112"/>
            <a:ext cx="636727" cy="322851"/>
          </a:xfrm>
          <a:prstGeom prst="rect">
            <a:avLst/>
          </a:prstGeom>
        </p:spPr>
        <p:txBody>
          <a:bodyPr vert="horz" lIns="91440" tIns="45721" rIns="45721" bIns="45721"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z="1001" smtClean="0">
                <a:solidFill>
                  <a:srgbClr val="00B0F0"/>
                </a:solidFill>
                <a:latin typeface="Arial" panose="020B0604020202020204"/>
              </a:rPr>
              <a:pPr/>
              <a:t>‹#›</a:t>
            </a:fld>
            <a:endParaRPr lang="en-US" sz="1001">
              <a:solidFill>
                <a:srgbClr val="00B0F0"/>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extBox 4"/>
          <p:cNvSpPr txBox="1"/>
          <p:nvPr userDrawn="1"/>
        </p:nvSpPr>
        <p:spPr>
          <a:xfrm rot="16200000">
            <a:off x="10098876" y="4772151"/>
            <a:ext cx="3514724" cy="502702"/>
          </a:xfrm>
          <a:prstGeom prst="rect">
            <a:avLst/>
          </a:prstGeom>
          <a:noFill/>
        </p:spPr>
        <p:txBody>
          <a:bodyPr wrap="square" rtlCol="0">
            <a:spAutoFit/>
          </a:bodyPr>
          <a:lstStyle/>
          <a:p>
            <a:pPr>
              <a:lnSpc>
                <a:spcPts val="1561"/>
              </a:lnSpc>
            </a:pPr>
            <a:r>
              <a:rPr lang="en-US" sz="1801" b="1">
                <a:solidFill>
                  <a:srgbClr val="00B0F0"/>
                </a:solidFill>
                <a:latin typeface="Arial" charset="0"/>
                <a:ea typeface="Arial" charset="0"/>
                <a:cs typeface="Arial" charset="0"/>
              </a:rPr>
              <a:t>Discovery,</a:t>
            </a:r>
          </a:p>
          <a:p>
            <a:pPr>
              <a:lnSpc>
                <a:spcPts val="1561"/>
              </a:lnSpc>
            </a:pPr>
            <a:r>
              <a:rPr lang="en-US" sz="1801" b="1">
                <a:solidFill>
                  <a:srgbClr val="00B0F0"/>
                </a:solidFill>
                <a:latin typeface="Arial" charset="0"/>
                <a:ea typeface="Arial" charset="0"/>
                <a:cs typeface="Arial" charset="0"/>
              </a:rPr>
              <a:t>accelerated</a:t>
            </a:r>
          </a:p>
        </p:txBody>
      </p:sp>
      <p:sp>
        <p:nvSpPr>
          <p:cNvPr id="9" name="Title 9">
            <a:extLst>
              <a:ext uri="{FF2B5EF4-FFF2-40B4-BE49-F238E27FC236}">
                <a16:creationId xmlns:a16="http://schemas.microsoft.com/office/drawing/2014/main" id="{85CDA8CD-846D-2448-9087-569224AFFB39}"/>
              </a:ext>
            </a:extLst>
          </p:cNvPr>
          <p:cNvSpPr>
            <a:spLocks noGrp="1"/>
          </p:cNvSpPr>
          <p:nvPr>
            <p:ph type="title"/>
          </p:nvPr>
        </p:nvSpPr>
        <p:spPr>
          <a:xfrm>
            <a:off x="2094806" y="204095"/>
            <a:ext cx="9577143" cy="350306"/>
          </a:xfrm>
          <a:prstGeom prst="rect">
            <a:avLst/>
          </a:prstGeom>
        </p:spPr>
        <p:txBody>
          <a:bodyPr/>
          <a:lstStyle>
            <a:lvl1pPr algn="r">
              <a:defRPr sz="2500" b="1">
                <a:solidFill>
                  <a:srgbClr val="00B0F0"/>
                </a:solidFill>
                <a:latin typeface="+mn-lt"/>
              </a:defRPr>
            </a:lvl1pPr>
          </a:lstStyle>
          <a:p>
            <a:r>
              <a:rPr lang="en-US"/>
              <a:t>Click to edit Master title style</a:t>
            </a:r>
            <a:endParaRPr lang="en-CA"/>
          </a:p>
        </p:txBody>
      </p:sp>
    </p:spTree>
    <p:extLst>
      <p:ext uri="{BB962C8B-B14F-4D97-AF65-F5344CB8AC3E}">
        <p14:creationId xmlns:p14="http://schemas.microsoft.com/office/powerpoint/2010/main" val="30014011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7748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5">
    <p:spTree>
      <p:nvGrpSpPr>
        <p:cNvPr id="1" name=""/>
        <p:cNvGrpSpPr/>
        <p:nvPr/>
      </p:nvGrpSpPr>
      <p:grpSpPr>
        <a:xfrm>
          <a:off x="0" y="0"/>
          <a:ext cx="0" cy="0"/>
          <a:chOff x="0" y="0"/>
          <a:chExt cx="0" cy="0"/>
        </a:xfrm>
      </p:grpSpPr>
      <p:sp>
        <p:nvSpPr>
          <p:cNvPr id="4" name="Rectangle 3"/>
          <p:cNvSpPr/>
          <p:nvPr userDrawn="1"/>
        </p:nvSpPr>
        <p:spPr>
          <a:xfrm>
            <a:off x="1142864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pic>
        <p:nvPicPr>
          <p:cNvPr id="2" name="Picture 1" descr="A high angle view of a factory&#10;&#10;Description automatically generated">
            <a:extLst>
              <a:ext uri="{FF2B5EF4-FFF2-40B4-BE49-F238E27FC236}">
                <a16:creationId xmlns:a16="http://schemas.microsoft.com/office/drawing/2014/main" id="{C3B7DD6D-4BF9-784A-0FE3-7A6457171030}"/>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7868" r="15537"/>
          <a:stretch/>
        </p:blipFill>
        <p:spPr>
          <a:xfrm>
            <a:off x="4949687" y="0"/>
            <a:ext cx="6605086" cy="6858000"/>
          </a:xfrm>
          <a:prstGeom prst="rect">
            <a:avLst/>
          </a:prstGeom>
        </p:spPr>
      </p:pic>
      <p:sp>
        <p:nvSpPr>
          <p:cNvPr id="3" name="Title 1">
            <a:extLst>
              <a:ext uri="{FF2B5EF4-FFF2-40B4-BE49-F238E27FC236}">
                <a16:creationId xmlns:a16="http://schemas.microsoft.com/office/drawing/2014/main" id="{61231781-6C3A-F46B-3525-B9C1EAD77701}"/>
              </a:ext>
            </a:extLst>
          </p:cNvPr>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0" name="Subtitle 2">
            <a:extLst>
              <a:ext uri="{FF2B5EF4-FFF2-40B4-BE49-F238E27FC236}">
                <a16:creationId xmlns:a16="http://schemas.microsoft.com/office/drawing/2014/main" id="{CBD4E25E-1D88-1BAC-B93C-42390E572BFE}"/>
              </a:ext>
            </a:extLst>
          </p:cNvPr>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03167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2023-09-28</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20624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681471" y="979687"/>
            <a:ext cx="8953827" cy="650329"/>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
        <p:nvSpPr>
          <p:cNvPr id="12" name="Content Placeholder 2"/>
          <p:cNvSpPr>
            <a:spLocks noGrp="1"/>
          </p:cNvSpPr>
          <p:nvPr>
            <p:ph idx="1"/>
          </p:nvPr>
        </p:nvSpPr>
        <p:spPr>
          <a:xfrm>
            <a:off x="681471" y="2032777"/>
            <a:ext cx="8953827" cy="3939398"/>
          </a:xfrm>
          <a:prstGeom prst="rect">
            <a:avLst/>
          </a:prstGeom>
        </p:spPr>
        <p:txBody>
          <a:bodyPr anchor="ctr">
            <a:normAutofit/>
          </a:bodyP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7523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Picture Placeholder 2"/>
          <p:cNvSpPr>
            <a:spLocks noGrp="1" noChangeAspect="1"/>
          </p:cNvSpPr>
          <p:nvPr>
            <p:ph type="pic" idx="1"/>
          </p:nvPr>
        </p:nvSpPr>
        <p:spPr>
          <a:xfrm>
            <a:off x="698269" y="979688"/>
            <a:ext cx="10231669"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23957406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023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86" r:id="rId4"/>
    <p:sldLayoutId id="2147483832" r:id="rId5"/>
    <p:sldLayoutId id="2147483833" r:id="rId6"/>
    <p:sldLayoutId id="2147483817" r:id="rId7"/>
    <p:sldLayoutId id="2147483770" r:id="rId8"/>
    <p:sldLayoutId id="2147483784" r:id="rId9"/>
    <p:sldLayoutId id="2147483771"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 id="2147483788" r:id="rId20"/>
    <p:sldLayoutId id="2147483818" r:id="rId21"/>
    <p:sldLayoutId id="2147483790" r:id="rId22"/>
    <p:sldLayoutId id="2147483834" r:id="rId23"/>
    <p:sldLayoutId id="2147483791" r:id="rId24"/>
    <p:sldLayoutId id="2147483793" r:id="rId25"/>
    <p:sldLayoutId id="2147483794" r:id="rId26"/>
    <p:sldLayoutId id="2147483795" r:id="rId27"/>
    <p:sldLayoutId id="2147483798" r:id="rId28"/>
    <p:sldLayoutId id="2147483800" r:id="rId29"/>
    <p:sldLayoutId id="2147483801" r:id="rId30"/>
    <p:sldLayoutId id="2147483802" r:id="rId31"/>
    <p:sldLayoutId id="2147483803" r:id="rId32"/>
    <p:sldLayoutId id="2147483805" r:id="rId33"/>
    <p:sldLayoutId id="2147483806" r:id="rId34"/>
    <p:sldLayoutId id="2147483808" r:id="rId35"/>
    <p:sldLayoutId id="2147483810" r:id="rId36"/>
    <p:sldLayoutId id="2147483811" r:id="rId37"/>
    <p:sldLayoutId id="2147483812" r:id="rId38"/>
    <p:sldLayoutId id="2147483813" r:id="rId39"/>
    <p:sldLayoutId id="2147483796" r:id="rId40"/>
    <p:sldLayoutId id="2147483821" r:id="rId41"/>
    <p:sldLayoutId id="2147483819" r:id="rId42"/>
    <p:sldLayoutId id="2147483820" r:id="rId43"/>
    <p:sldLayoutId id="2147483814" r:id="rId44"/>
    <p:sldLayoutId id="2147483815" r:id="rId45"/>
    <p:sldLayoutId id="2147483816" r:id="rId46"/>
    <p:sldLayoutId id="2147483824" r:id="rId47"/>
    <p:sldLayoutId id="2147483831" r:id="rId48"/>
    <p:sldLayoutId id="2147483835" r:id="rId49"/>
    <p:sldLayoutId id="2147483836" r:id="rId50"/>
    <p:sldLayoutId id="2147483837" r:id="rId5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51.xml"/><Relationship Id="rId5" Type="http://schemas.openxmlformats.org/officeDocument/2006/relationships/image" Target="../media/image41.jpeg"/><Relationship Id="rId4" Type="http://schemas.openxmlformats.org/officeDocument/2006/relationships/image" Target="../media/image40.jpeg"/></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50.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slideLayout" Target="../slideLayouts/slideLayout48.xml"/><Relationship Id="rId1" Type="http://schemas.openxmlformats.org/officeDocument/2006/relationships/tags" Target="../tags/tag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png"/><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9.xml"/><Relationship Id="rId1" Type="http://schemas.openxmlformats.org/officeDocument/2006/relationships/slideLayout" Target="../slideLayouts/slideLayout50.xml"/><Relationship Id="rId4" Type="http://schemas.openxmlformats.org/officeDocument/2006/relationships/image" Target="../media/image67.jpeg"/></Relationships>
</file>

<file path=ppt/slides/_rels/slide1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50.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notesSlide" Target="../notesSlides/notesSlide10.xml"/><Relationship Id="rId1" Type="http://schemas.openxmlformats.org/officeDocument/2006/relationships/slideLayout" Target="../slideLayouts/slideLayout49.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1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1.xml"/><Relationship Id="rId1" Type="http://schemas.openxmlformats.org/officeDocument/2006/relationships/slideLayout" Target="../slideLayouts/slideLayout49.xml"/><Relationship Id="rId5" Type="http://schemas.openxmlformats.org/officeDocument/2006/relationships/image" Target="../media/image81.jpeg"/><Relationship Id="rId4" Type="http://schemas.openxmlformats.org/officeDocument/2006/relationships/image" Target="../media/image80.jpe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2.xml"/><Relationship Id="rId1" Type="http://schemas.openxmlformats.org/officeDocument/2006/relationships/slideLayout" Target="../slideLayouts/slideLayout49.xml"/><Relationship Id="rId5" Type="http://schemas.openxmlformats.org/officeDocument/2006/relationships/image" Target="../media/image83.png"/><Relationship Id="rId4" Type="http://schemas.openxmlformats.org/officeDocument/2006/relationships/hyperlink" Target="https://www.triumf.ca/sites/default/files/2022-TRIUMF-20YP-Web-Vertical.pdf"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9.xml"/><Relationship Id="rId5" Type="http://schemas.openxmlformats.org/officeDocument/2006/relationships/image" Target="../media/image87.png"/><Relationship Id="rId4" Type="http://schemas.openxmlformats.org/officeDocument/2006/relationships/image" Target="../media/image86.png"/></Relationships>
</file>

<file path=ppt/slides/_rels/slide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notesSlide" Target="../notesSlides/notesSlide2.xml"/><Relationship Id="rId1" Type="http://schemas.openxmlformats.org/officeDocument/2006/relationships/slideLayout" Target="../slideLayouts/slideLayout51.xml"/><Relationship Id="rId4" Type="http://schemas.openxmlformats.org/officeDocument/2006/relationships/image" Target="../media/image44.tiff"/></Relationships>
</file>

<file path=ppt/slides/_rels/slide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48.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47.jpeg"/></Relationships>
</file>

<file path=ppt/slides/_rels/slide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6.xml"/><Relationship Id="rId1" Type="http://schemas.openxmlformats.org/officeDocument/2006/relationships/slideLayout" Target="../slideLayouts/slideLayout49.xml"/><Relationship Id="rId4" Type="http://schemas.openxmlformats.org/officeDocument/2006/relationships/image" Target="../media/image50.png"/></Relationships>
</file>

<file path=ppt/slides/_rels/slide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9.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0.xml"/><Relationship Id="rId1" Type="http://schemas.openxmlformats.org/officeDocument/2006/relationships/tags" Target="../tags/tag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7084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221652" y="1344668"/>
            <a:ext cx="3205396" cy="4832092"/>
          </a:xfrm>
          <a:prstGeom prst="rect">
            <a:avLst/>
          </a:prstGeom>
          <a:noFill/>
        </p:spPr>
        <p:txBody>
          <a:bodyPr wrap="square" rtlCol="0">
            <a:spAutoFit/>
          </a:bodyPr>
          <a:lstStyle/>
          <a:p>
            <a:r>
              <a:rPr lang="en-US" sz="3600" b="1" dirty="0">
                <a:solidFill>
                  <a:schemeClr val="bg1"/>
                </a:solidFill>
                <a:latin typeface="Arial" panose="020B0604020202020204" pitchFamily="34" charset="0"/>
                <a:cs typeface="Arial" panose="020B0604020202020204" pitchFamily="34" charset="0"/>
              </a:rPr>
              <a:t>Overview of TRIUMF</a:t>
            </a:r>
            <a:endParaRPr lang="en-CA" sz="3600" b="1" dirty="0">
              <a:solidFill>
                <a:schemeClr val="bg1"/>
              </a:solidFill>
              <a:latin typeface="Arial" panose="020B0604020202020204" pitchFamily="34" charset="0"/>
              <a:cs typeface="Arial" panose="020B0604020202020204" pitchFamily="34" charset="0"/>
            </a:endParaRPr>
          </a:p>
          <a:p>
            <a:endParaRPr lang="en-CA" sz="2800" dirty="0">
              <a:solidFill>
                <a:schemeClr val="bg1"/>
              </a:solidFill>
              <a:latin typeface="Arial" panose="020B0604020202020204" pitchFamily="34" charset="0"/>
              <a:cs typeface="Arial" panose="020B0604020202020204" pitchFamily="34" charset="0"/>
            </a:endParaRPr>
          </a:p>
          <a:p>
            <a:r>
              <a:rPr lang="en-CA" sz="2800" dirty="0">
                <a:solidFill>
                  <a:schemeClr val="bg1"/>
                </a:solidFill>
                <a:latin typeface="Arial" panose="020B0604020202020204" pitchFamily="34" charset="0"/>
                <a:cs typeface="Arial" panose="020B0604020202020204" pitchFamily="34" charset="0"/>
              </a:rPr>
              <a:t>HL-LHC collaboration meeting</a:t>
            </a:r>
          </a:p>
          <a:p>
            <a:endParaRPr lang="en-CA" sz="2400" dirty="0">
              <a:solidFill>
                <a:schemeClr val="bg1"/>
              </a:solidFill>
              <a:latin typeface="Arial" panose="020B0604020202020204" pitchFamily="34" charset="0"/>
              <a:cs typeface="Arial" panose="020B0604020202020204" pitchFamily="34" charset="0"/>
            </a:endParaRPr>
          </a:p>
          <a:p>
            <a:r>
              <a:rPr lang="en-CA" dirty="0">
                <a:solidFill>
                  <a:schemeClr val="bg1"/>
                </a:solidFill>
                <a:latin typeface="Arial" panose="020B0604020202020204" pitchFamily="34" charset="0"/>
                <a:cs typeface="Arial" panose="020B0604020202020204" pitchFamily="34" charset="0"/>
              </a:rPr>
              <a:t>Oliver Kester</a:t>
            </a:r>
          </a:p>
          <a:p>
            <a:r>
              <a:rPr lang="en-CA" dirty="0">
                <a:solidFill>
                  <a:schemeClr val="bg1"/>
                </a:solidFill>
                <a:latin typeface="Arial" panose="020B0604020202020204" pitchFamily="34" charset="0"/>
                <a:cs typeface="Arial" panose="020B0604020202020204" pitchFamily="34" charset="0"/>
              </a:rPr>
              <a:t>Director, Accelerator Division TRIUMF</a:t>
            </a:r>
          </a:p>
          <a:p>
            <a:endParaRPr lang="en-CA" sz="1600" dirty="0">
              <a:solidFill>
                <a:schemeClr val="bg1"/>
              </a:solidFill>
              <a:latin typeface="Arial" panose="020B0604020202020204" pitchFamily="34" charset="0"/>
              <a:cs typeface="Arial" panose="020B0604020202020204" pitchFamily="34" charset="0"/>
            </a:endParaRPr>
          </a:p>
          <a:p>
            <a:endParaRPr lang="en-CA" sz="1600" dirty="0">
              <a:solidFill>
                <a:schemeClr val="bg1"/>
              </a:solidFill>
              <a:latin typeface="Arial" panose="020B0604020202020204" pitchFamily="34" charset="0"/>
              <a:cs typeface="Arial" panose="020B0604020202020204" pitchFamily="34" charset="0"/>
            </a:endParaRPr>
          </a:p>
          <a:p>
            <a:r>
              <a:rPr lang="en-CA" sz="1400" dirty="0">
                <a:solidFill>
                  <a:schemeClr val="bg1"/>
                </a:solidFill>
                <a:latin typeface="Arial" panose="020B0604020202020204" pitchFamily="34" charset="0"/>
                <a:cs typeface="Arial" panose="020B0604020202020204" pitchFamily="34" charset="0"/>
              </a:rPr>
              <a:t>Monday, September 25, 2023</a:t>
            </a:r>
          </a:p>
        </p:txBody>
      </p:sp>
      <p:pic>
        <p:nvPicPr>
          <p:cNvPr id="2" name="Picture 1">
            <a:extLst>
              <a:ext uri="{FF2B5EF4-FFF2-40B4-BE49-F238E27FC236}">
                <a16:creationId xmlns:a16="http://schemas.microsoft.com/office/drawing/2014/main" id="{50F748DE-A83A-4023-98C6-BADDBBB44D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151" y="543057"/>
            <a:ext cx="2062716" cy="375696"/>
          </a:xfrm>
          <a:prstGeom prst="rect">
            <a:avLst/>
          </a:prstGeom>
        </p:spPr>
      </p:pic>
      <p:pic>
        <p:nvPicPr>
          <p:cNvPr id="8" name="Picture 7" descr="C:\Users\seanlee\Desktop\G0030121.JPG">
            <a:extLst>
              <a:ext uri="{FF2B5EF4-FFF2-40B4-BE49-F238E27FC236}">
                <a16:creationId xmlns:a16="http://schemas.microsoft.com/office/drawing/2014/main" id="{AA8125A5-15CD-596A-80F5-799C698937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9700"/>
          <a:stretch/>
        </p:blipFill>
        <p:spPr bwMode="auto">
          <a:xfrm>
            <a:off x="3935046" y="0"/>
            <a:ext cx="825695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BBCCB0C2-89D1-1748-0122-959417A8DA2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460433" y="0"/>
            <a:ext cx="2731567" cy="2211754"/>
          </a:xfrm>
          <a:prstGeom prst="rect">
            <a:avLst/>
          </a:prstGeom>
        </p:spPr>
      </p:pic>
      <p:sp>
        <p:nvSpPr>
          <p:cNvPr id="9" name="Rectangle 8">
            <a:extLst>
              <a:ext uri="{FF2B5EF4-FFF2-40B4-BE49-F238E27FC236}">
                <a16:creationId xmlns:a16="http://schemas.microsoft.com/office/drawing/2014/main" id="{D38BA20B-185E-3ED7-CACA-553733403A9C}"/>
              </a:ext>
            </a:extLst>
          </p:cNvPr>
          <p:cNvSpPr/>
          <p:nvPr/>
        </p:nvSpPr>
        <p:spPr>
          <a:xfrm>
            <a:off x="3931138" y="0"/>
            <a:ext cx="8256954" cy="6858000"/>
          </a:xfrm>
          <a:prstGeom prst="rect">
            <a:avLst/>
          </a:prstGeom>
          <a:gradFill>
            <a:gsLst>
              <a:gs pos="0">
                <a:schemeClr val="bg1"/>
              </a:gs>
              <a:gs pos="4000">
                <a:srgbClr val="FFFFFF"/>
              </a:gs>
              <a:gs pos="52000">
                <a:schemeClr val="bg1">
                  <a:alpha val="5796"/>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648863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07A275B-5CC1-4223-8627-BD779072302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15277" y="1066981"/>
            <a:ext cx="3060361" cy="4433981"/>
          </a:xfrm>
          <a:prstGeom prst="rect">
            <a:avLst/>
          </a:prstGeom>
          <a:noFill/>
          <a:ln w="19050">
            <a:solidFill>
              <a:srgbClr val="00AAFF"/>
            </a:solidFill>
            <a:miter lim="800000"/>
            <a:headEnd/>
            <a:tailEnd/>
          </a:ln>
          <a:extLst>
            <a:ext uri="{909E8E84-426E-40DD-AFC4-6F175D3DCCD1}">
              <a14:hiddenFill xmlns:a14="http://schemas.microsoft.com/office/drawing/2010/main">
                <a:solidFill>
                  <a:schemeClr val="accent1"/>
                </a:solidFill>
              </a14:hiddenFill>
            </a:ext>
          </a:extLst>
        </p:spPr>
      </p:pic>
      <p:cxnSp>
        <p:nvCxnSpPr>
          <p:cNvPr id="9" name="Straight Arrow Connector 8">
            <a:extLst>
              <a:ext uri="{FF2B5EF4-FFF2-40B4-BE49-F238E27FC236}">
                <a16:creationId xmlns:a16="http://schemas.microsoft.com/office/drawing/2014/main" id="{028C0E45-439A-4AEF-BA03-F736ACFE0D99}"/>
              </a:ext>
            </a:extLst>
          </p:cNvPr>
          <p:cNvCxnSpPr>
            <a:cxnSpLocks/>
            <a:stCxn id="10" idx="1"/>
          </p:cNvCxnSpPr>
          <p:nvPr/>
        </p:nvCxnSpPr>
        <p:spPr>
          <a:xfrm flipV="1">
            <a:off x="4464708" y="4723852"/>
            <a:ext cx="1605016" cy="250932"/>
          </a:xfrm>
          <a:prstGeom prst="straightConnector1">
            <a:avLst/>
          </a:prstGeom>
          <a:ln w="38100">
            <a:solidFill>
              <a:srgbClr val="00B0F0"/>
            </a:solidFill>
            <a:tailEnd type="triangle" w="lg" len="lg"/>
          </a:ln>
        </p:spPr>
        <p:style>
          <a:lnRef idx="2">
            <a:schemeClr val="accent1"/>
          </a:lnRef>
          <a:fillRef idx="0">
            <a:schemeClr val="accent1"/>
          </a:fillRef>
          <a:effectRef idx="1">
            <a:schemeClr val="accent1"/>
          </a:effectRef>
          <a:fontRef idx="minor">
            <a:schemeClr val="tx1"/>
          </a:fontRef>
        </p:style>
      </p:cxnSp>
      <p:sp>
        <p:nvSpPr>
          <p:cNvPr id="10" name="Right Brace 9">
            <a:extLst>
              <a:ext uri="{FF2B5EF4-FFF2-40B4-BE49-F238E27FC236}">
                <a16:creationId xmlns:a16="http://schemas.microsoft.com/office/drawing/2014/main" id="{1BF195F9-B5C6-419A-A2C4-E7FD9BFFC4B3}"/>
              </a:ext>
            </a:extLst>
          </p:cNvPr>
          <p:cNvSpPr/>
          <p:nvPr/>
        </p:nvSpPr>
        <p:spPr>
          <a:xfrm>
            <a:off x="3770155" y="3752335"/>
            <a:ext cx="694553" cy="2444897"/>
          </a:xfrm>
          <a:prstGeom prst="rightBrace">
            <a:avLst/>
          </a:prstGeom>
          <a:ln w="38100">
            <a:solidFill>
              <a:srgbClr val="00B0F0"/>
            </a:solidFill>
          </a:ln>
        </p:spPr>
        <p:style>
          <a:lnRef idx="2">
            <a:schemeClr val="accent1"/>
          </a:lnRef>
          <a:fillRef idx="0">
            <a:schemeClr val="accent1"/>
          </a:fillRef>
          <a:effectRef idx="1">
            <a:schemeClr val="accent1"/>
          </a:effectRef>
          <a:fontRef idx="minor">
            <a:schemeClr val="tx1"/>
          </a:fontRef>
        </p:style>
        <p:txBody>
          <a:bodyPr lIns="87984" tIns="43992" rIns="87984" bIns="43992" rtlCol="0" anchor="ctr"/>
          <a:lstStyle/>
          <a:p>
            <a:pPr algn="ctr"/>
            <a:endParaRPr lang="en-US">
              <a:solidFill>
                <a:schemeClr val="bg2">
                  <a:lumMod val="25000"/>
                </a:schemeClr>
              </a:solidFill>
            </a:endParaRPr>
          </a:p>
        </p:txBody>
      </p:sp>
      <p:sp>
        <p:nvSpPr>
          <p:cNvPr id="18" name="TextBox 17">
            <a:extLst>
              <a:ext uri="{FF2B5EF4-FFF2-40B4-BE49-F238E27FC236}">
                <a16:creationId xmlns:a16="http://schemas.microsoft.com/office/drawing/2014/main" id="{822E9B0C-F731-4F4E-A443-B3F536C5B6BE}"/>
              </a:ext>
            </a:extLst>
          </p:cNvPr>
          <p:cNvSpPr txBox="1"/>
          <p:nvPr/>
        </p:nvSpPr>
        <p:spPr>
          <a:xfrm>
            <a:off x="4794147" y="5022137"/>
            <a:ext cx="2330803" cy="396620"/>
          </a:xfrm>
          <a:prstGeom prst="rect">
            <a:avLst/>
          </a:prstGeom>
          <a:solidFill>
            <a:srgbClr val="C1C5AB"/>
          </a:solidFill>
        </p:spPr>
        <p:txBody>
          <a:bodyPr wrap="square" lIns="87984" tIns="43992" rIns="87984" bIns="43992" rtlCol="0">
            <a:spAutoFit/>
          </a:bodyPr>
          <a:lstStyle/>
          <a:p>
            <a:r>
              <a:rPr lang="en-US" sz="2000" b="1" dirty="0">
                <a:solidFill>
                  <a:schemeClr val="tx2">
                    <a:lumMod val="75000"/>
                  </a:schemeClr>
                </a:solidFill>
              </a:rPr>
              <a:t>Containment Box</a:t>
            </a:r>
          </a:p>
        </p:txBody>
      </p:sp>
      <p:sp>
        <p:nvSpPr>
          <p:cNvPr id="19" name="Rectangle 18">
            <a:extLst>
              <a:ext uri="{FF2B5EF4-FFF2-40B4-BE49-F238E27FC236}">
                <a16:creationId xmlns:a16="http://schemas.microsoft.com/office/drawing/2014/main" id="{CED80070-E79F-486D-91FC-11BBD70479C7}"/>
              </a:ext>
            </a:extLst>
          </p:cNvPr>
          <p:cNvSpPr/>
          <p:nvPr/>
        </p:nvSpPr>
        <p:spPr>
          <a:xfrm>
            <a:off x="6069724" y="4072790"/>
            <a:ext cx="987973" cy="945931"/>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2">
                  <a:lumMod val="25000"/>
                </a:schemeClr>
              </a:solidFill>
            </a:endParaRPr>
          </a:p>
        </p:txBody>
      </p:sp>
      <p:sp>
        <p:nvSpPr>
          <p:cNvPr id="29" name="TextBox 28">
            <a:extLst>
              <a:ext uri="{FF2B5EF4-FFF2-40B4-BE49-F238E27FC236}">
                <a16:creationId xmlns:a16="http://schemas.microsoft.com/office/drawing/2014/main" id="{692F80F2-3577-4CA9-AB7B-950242AE4DE7}"/>
              </a:ext>
            </a:extLst>
          </p:cNvPr>
          <p:cNvSpPr txBox="1"/>
          <p:nvPr/>
        </p:nvSpPr>
        <p:spPr>
          <a:xfrm>
            <a:off x="4794147" y="2850215"/>
            <a:ext cx="3539126" cy="396620"/>
          </a:xfrm>
          <a:prstGeom prst="rect">
            <a:avLst/>
          </a:prstGeom>
          <a:noFill/>
        </p:spPr>
        <p:txBody>
          <a:bodyPr wrap="square" lIns="87984" tIns="43992" rIns="87984" bIns="43992" rtlCol="0">
            <a:spAutoFit/>
          </a:bodyPr>
          <a:lstStyle/>
          <a:p>
            <a:r>
              <a:rPr lang="en-US" sz="2000" b="1">
                <a:solidFill>
                  <a:schemeClr val="tx2">
                    <a:lumMod val="75000"/>
                  </a:schemeClr>
                </a:solidFill>
              </a:rPr>
              <a:t>Shielding</a:t>
            </a:r>
          </a:p>
        </p:txBody>
      </p:sp>
      <p:sp>
        <p:nvSpPr>
          <p:cNvPr id="14" name="Title 13">
            <a:extLst>
              <a:ext uri="{FF2B5EF4-FFF2-40B4-BE49-F238E27FC236}">
                <a16:creationId xmlns:a16="http://schemas.microsoft.com/office/drawing/2014/main" id="{CC5D5114-94E0-1A43-AED8-5D3F1C682C44}"/>
              </a:ext>
            </a:extLst>
          </p:cNvPr>
          <p:cNvSpPr>
            <a:spLocks noGrp="1"/>
          </p:cNvSpPr>
          <p:nvPr>
            <p:ph type="title"/>
          </p:nvPr>
        </p:nvSpPr>
        <p:spPr>
          <a:xfrm>
            <a:off x="144380" y="204095"/>
            <a:ext cx="11527570" cy="350306"/>
          </a:xfrm>
          <a:solidFill>
            <a:srgbClr val="FFFFFF"/>
          </a:solidFill>
        </p:spPr>
        <p:txBody>
          <a:bodyPr/>
          <a:lstStyle/>
          <a:p>
            <a:r>
              <a:rPr lang="en-US" sz="2800" b="0" dirty="0"/>
              <a:t>ISAC – World’s Highest Power ISOL Target Systems</a:t>
            </a:r>
          </a:p>
        </p:txBody>
      </p:sp>
      <p:pic>
        <p:nvPicPr>
          <p:cNvPr id="23" name="Picture 2" descr="https://www.physics.uoguelph.ca/Nucweb/images/figures/ISAC.png">
            <a:extLst>
              <a:ext uri="{FF2B5EF4-FFF2-40B4-BE49-F238E27FC236}">
                <a16:creationId xmlns:a16="http://schemas.microsoft.com/office/drawing/2014/main" id="{DC99B25D-370E-084C-BA54-BDCE5D9FE4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928" t="59752" r="20197" b="11995"/>
          <a:stretch/>
        </p:blipFill>
        <p:spPr bwMode="auto">
          <a:xfrm>
            <a:off x="319855" y="705601"/>
            <a:ext cx="3943361" cy="263891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9C81C27-5AFA-A34B-8E3B-1FE0FFA4947D}"/>
              </a:ext>
            </a:extLst>
          </p:cNvPr>
          <p:cNvSpPr txBox="1"/>
          <p:nvPr/>
        </p:nvSpPr>
        <p:spPr>
          <a:xfrm>
            <a:off x="8087557" y="926301"/>
            <a:ext cx="3864118" cy="3797551"/>
          </a:xfrm>
          <a:prstGeom prst="rect">
            <a:avLst/>
          </a:prstGeom>
          <a:noFill/>
        </p:spPr>
        <p:txBody>
          <a:bodyPr wrap="square" lIns="87984" tIns="43992" rIns="87984" bIns="43992" rtlCol="0" anchor="t">
            <a:spAutoFit/>
          </a:bodyPr>
          <a:lstStyle/>
          <a:p>
            <a:pPr marL="285750" indent="-285750">
              <a:spcBef>
                <a:spcPts val="600"/>
              </a:spcBef>
              <a:buFont typeface="Arial" panose="020B0604020202020204" pitchFamily="34" charset="0"/>
              <a:buChar char="•"/>
            </a:pPr>
            <a:r>
              <a:rPr lang="en-US" b="1" dirty="0">
                <a:solidFill>
                  <a:schemeClr val="tx2">
                    <a:lumMod val="75000"/>
                  </a:schemeClr>
                </a:solidFill>
              </a:rPr>
              <a:t>Target assembly </a:t>
            </a:r>
            <a:r>
              <a:rPr lang="en-US" dirty="0">
                <a:solidFill>
                  <a:schemeClr val="tx2">
                    <a:lumMod val="75000"/>
                  </a:schemeClr>
                </a:solidFill>
              </a:rPr>
              <a:t>mounted in the Target Module containment box</a:t>
            </a:r>
          </a:p>
          <a:p>
            <a:pPr marL="285750" indent="-285750">
              <a:spcBef>
                <a:spcPts val="600"/>
              </a:spcBef>
              <a:buFont typeface="Arial" panose="020B0604020202020204" pitchFamily="34" charset="0"/>
              <a:buChar char="•"/>
            </a:pPr>
            <a:r>
              <a:rPr lang="en-US" dirty="0">
                <a:solidFill>
                  <a:schemeClr val="tx2">
                    <a:lumMod val="75000"/>
                  </a:schemeClr>
                </a:solidFill>
              </a:rPr>
              <a:t>The target containment box is mounted on the bottom end of the </a:t>
            </a:r>
            <a:r>
              <a:rPr lang="en-US" b="1" dirty="0">
                <a:solidFill>
                  <a:schemeClr val="tx2">
                    <a:lumMod val="75000"/>
                  </a:schemeClr>
                </a:solidFill>
              </a:rPr>
              <a:t>target module</a:t>
            </a:r>
            <a:r>
              <a:rPr lang="en-US" dirty="0">
                <a:solidFill>
                  <a:schemeClr val="tx2">
                    <a:lumMod val="75000"/>
                  </a:schemeClr>
                </a:solidFill>
              </a:rPr>
              <a:t>.</a:t>
            </a:r>
          </a:p>
          <a:p>
            <a:pPr marL="285750" indent="-285750">
              <a:spcBef>
                <a:spcPts val="600"/>
              </a:spcBef>
              <a:buFont typeface="Arial" panose="020B0604020202020204" pitchFamily="34" charset="0"/>
              <a:buChar char="•"/>
            </a:pPr>
            <a:r>
              <a:rPr lang="en-US" dirty="0">
                <a:solidFill>
                  <a:schemeClr val="tx2">
                    <a:lumMod val="75000"/>
                  </a:schemeClr>
                </a:solidFill>
              </a:rPr>
              <a:t>The target module is moved to/from </a:t>
            </a:r>
            <a:r>
              <a:rPr lang="en-US" b="1" dirty="0">
                <a:solidFill>
                  <a:schemeClr val="tx2">
                    <a:lumMod val="75000"/>
                  </a:schemeClr>
                </a:solidFill>
              </a:rPr>
              <a:t>target stations </a:t>
            </a:r>
            <a:r>
              <a:rPr lang="en-US" dirty="0">
                <a:solidFill>
                  <a:schemeClr val="tx2">
                    <a:lumMod val="75000"/>
                  </a:schemeClr>
                </a:solidFill>
              </a:rPr>
              <a:t>via remote handling crane – target exchange is done in a hot cell</a:t>
            </a:r>
          </a:p>
          <a:p>
            <a:pPr>
              <a:spcBef>
                <a:spcPts val="600"/>
              </a:spcBef>
            </a:pPr>
            <a:endParaRPr lang="en-US" sz="1600" dirty="0">
              <a:solidFill>
                <a:schemeClr val="tx2">
                  <a:lumMod val="75000"/>
                </a:schemeClr>
              </a:solidFill>
            </a:endParaRPr>
          </a:p>
          <a:p>
            <a:endParaRPr lang="en-US" sz="1600" b="1" dirty="0">
              <a:solidFill>
                <a:schemeClr val="bg2">
                  <a:lumMod val="25000"/>
                </a:schemeClr>
              </a:solidFill>
              <a:cs typeface="Arial"/>
            </a:endParaRPr>
          </a:p>
          <a:p>
            <a:br>
              <a:rPr lang="en-US" sz="1600" b="1" dirty="0">
                <a:solidFill>
                  <a:schemeClr val="bg2">
                    <a:lumMod val="25000"/>
                  </a:schemeClr>
                </a:solidFill>
                <a:highlight>
                  <a:srgbClr val="FFFF00"/>
                </a:highlight>
                <a:cs typeface="Arial"/>
              </a:rPr>
            </a:br>
            <a:endParaRPr lang="en-US" sz="1600" dirty="0">
              <a:solidFill>
                <a:schemeClr val="bg2">
                  <a:lumMod val="25000"/>
                </a:schemeClr>
              </a:solidFill>
            </a:endParaRPr>
          </a:p>
        </p:txBody>
      </p:sp>
      <p:pic>
        <p:nvPicPr>
          <p:cNvPr id="3" name="Picture 3">
            <a:extLst>
              <a:ext uri="{FF2B5EF4-FFF2-40B4-BE49-F238E27FC236}">
                <a16:creationId xmlns:a16="http://schemas.microsoft.com/office/drawing/2014/main" id="{BB08188E-1964-6F79-4346-EA05E8688EF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400527" y="3794288"/>
            <a:ext cx="2874433" cy="2859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E369B406-77BE-02EE-AF6D-D0A8F42BD5A7}"/>
              </a:ext>
            </a:extLst>
          </p:cNvPr>
          <p:cNvSpPr/>
          <p:nvPr/>
        </p:nvSpPr>
        <p:spPr>
          <a:xfrm>
            <a:off x="322131" y="6399573"/>
            <a:ext cx="8096592" cy="2543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1C17DEE9-C9AE-950F-2BE1-494B57A0409C}"/>
              </a:ext>
            </a:extLst>
          </p:cNvPr>
          <p:cNvSpPr txBox="1"/>
          <p:nvPr/>
        </p:nvSpPr>
        <p:spPr>
          <a:xfrm>
            <a:off x="1021288" y="6267337"/>
            <a:ext cx="2003266" cy="369332"/>
          </a:xfrm>
          <a:prstGeom prst="rect">
            <a:avLst/>
          </a:prstGeom>
          <a:noFill/>
        </p:spPr>
        <p:txBody>
          <a:bodyPr wrap="square">
            <a:spAutoFit/>
          </a:bodyPr>
          <a:lstStyle/>
          <a:p>
            <a:r>
              <a:rPr lang="en-US" b="1" dirty="0">
                <a:solidFill>
                  <a:srgbClr val="00AAFF"/>
                </a:solidFill>
              </a:rPr>
              <a:t>Target assembly </a:t>
            </a:r>
            <a:endParaRPr lang="en-CA" b="1" dirty="0">
              <a:solidFill>
                <a:srgbClr val="00AAFF"/>
              </a:solidFill>
            </a:endParaRPr>
          </a:p>
        </p:txBody>
      </p:sp>
      <p:sp>
        <p:nvSpPr>
          <p:cNvPr id="12" name="TextBox 11">
            <a:extLst>
              <a:ext uri="{FF2B5EF4-FFF2-40B4-BE49-F238E27FC236}">
                <a16:creationId xmlns:a16="http://schemas.microsoft.com/office/drawing/2014/main" id="{7491F298-F82F-E50C-F503-39A81A4CA1BF}"/>
              </a:ext>
            </a:extLst>
          </p:cNvPr>
          <p:cNvSpPr txBox="1"/>
          <p:nvPr/>
        </p:nvSpPr>
        <p:spPr>
          <a:xfrm>
            <a:off x="625048" y="2701574"/>
            <a:ext cx="2003266" cy="369332"/>
          </a:xfrm>
          <a:prstGeom prst="rect">
            <a:avLst/>
          </a:prstGeom>
          <a:solidFill>
            <a:schemeClr val="bg1"/>
          </a:solidFill>
        </p:spPr>
        <p:txBody>
          <a:bodyPr wrap="square">
            <a:spAutoFit/>
          </a:bodyPr>
          <a:lstStyle/>
          <a:p>
            <a:r>
              <a:rPr lang="en-US" b="1" dirty="0">
                <a:solidFill>
                  <a:srgbClr val="00AAFF"/>
                </a:solidFill>
              </a:rPr>
              <a:t>Target station </a:t>
            </a:r>
            <a:endParaRPr lang="en-CA" b="1" dirty="0">
              <a:solidFill>
                <a:srgbClr val="00AAFF"/>
              </a:solidFill>
            </a:endParaRPr>
          </a:p>
        </p:txBody>
      </p:sp>
      <p:sp>
        <p:nvSpPr>
          <p:cNvPr id="13" name="TextBox 12">
            <a:extLst>
              <a:ext uri="{FF2B5EF4-FFF2-40B4-BE49-F238E27FC236}">
                <a16:creationId xmlns:a16="http://schemas.microsoft.com/office/drawing/2014/main" id="{3CCBDD28-0309-39ED-5386-9CE82B078F79}"/>
              </a:ext>
            </a:extLst>
          </p:cNvPr>
          <p:cNvSpPr txBox="1"/>
          <p:nvPr/>
        </p:nvSpPr>
        <p:spPr>
          <a:xfrm>
            <a:off x="5121684" y="5611047"/>
            <a:ext cx="2003266" cy="369332"/>
          </a:xfrm>
          <a:prstGeom prst="rect">
            <a:avLst/>
          </a:prstGeom>
          <a:solidFill>
            <a:schemeClr val="bg1"/>
          </a:solidFill>
        </p:spPr>
        <p:txBody>
          <a:bodyPr wrap="square">
            <a:spAutoFit/>
          </a:bodyPr>
          <a:lstStyle/>
          <a:p>
            <a:r>
              <a:rPr lang="en-US" b="1" dirty="0">
                <a:solidFill>
                  <a:srgbClr val="00AAFF"/>
                </a:solidFill>
              </a:rPr>
              <a:t>Target module </a:t>
            </a:r>
            <a:endParaRPr lang="en-CA" b="1" dirty="0">
              <a:solidFill>
                <a:srgbClr val="00AAFF"/>
              </a:solidFill>
            </a:endParaRPr>
          </a:p>
        </p:txBody>
      </p:sp>
      <p:pic>
        <p:nvPicPr>
          <p:cNvPr id="21" name="Picture 20">
            <a:extLst>
              <a:ext uri="{FF2B5EF4-FFF2-40B4-BE49-F238E27FC236}">
                <a16:creationId xmlns:a16="http://schemas.microsoft.com/office/drawing/2014/main" id="{D231E41F-403C-468D-BB43-977A32352BB6}"/>
              </a:ext>
            </a:extLst>
          </p:cNvPr>
          <p:cNvPicPr>
            <a:picLocks/>
          </p:cNvPicPr>
          <p:nvPr/>
        </p:nvPicPr>
        <p:blipFill rotWithShape="1">
          <a:blip r:embed="rId6"/>
          <a:srcRect l="33184" t="8988" r="3720" b="-471"/>
          <a:stretch/>
        </p:blipFill>
        <p:spPr>
          <a:xfrm>
            <a:off x="254690" y="3352132"/>
            <a:ext cx="3556466" cy="2899970"/>
          </a:xfrm>
          <a:prstGeom prst="rect">
            <a:avLst/>
          </a:prstGeom>
        </p:spPr>
      </p:pic>
      <p:sp>
        <p:nvSpPr>
          <p:cNvPr id="22" name="TextBox 21">
            <a:extLst>
              <a:ext uri="{FF2B5EF4-FFF2-40B4-BE49-F238E27FC236}">
                <a16:creationId xmlns:a16="http://schemas.microsoft.com/office/drawing/2014/main" id="{348A89B6-9E07-0BCD-B8E5-2F1CA661283E}"/>
              </a:ext>
            </a:extLst>
          </p:cNvPr>
          <p:cNvSpPr txBox="1"/>
          <p:nvPr/>
        </p:nvSpPr>
        <p:spPr>
          <a:xfrm>
            <a:off x="42242" y="5065669"/>
            <a:ext cx="1015793" cy="553992"/>
          </a:xfrm>
          <a:prstGeom prst="rect">
            <a:avLst/>
          </a:prstGeom>
          <a:noFill/>
        </p:spPr>
        <p:txBody>
          <a:bodyPr wrap="square" lIns="121914" tIns="60957" rIns="121914" bIns="60957" rtlCol="0">
            <a:spAutoFit/>
          </a:bodyPr>
          <a:lstStyle/>
          <a:p>
            <a:r>
              <a:rPr lang="en-US" sz="1400">
                <a:solidFill>
                  <a:srgbClr val="C00000"/>
                </a:solidFill>
                <a:latin typeface="+mj-lt"/>
                <a:ea typeface="Seravek" charset="0"/>
                <a:cs typeface="Seravek" charset="0"/>
              </a:rPr>
              <a:t>500 MeV </a:t>
            </a:r>
            <a:br>
              <a:rPr lang="en-US" sz="1400">
                <a:solidFill>
                  <a:srgbClr val="C00000"/>
                </a:solidFill>
                <a:latin typeface="+mj-lt"/>
                <a:ea typeface="Seravek" charset="0"/>
                <a:cs typeface="Seravek" charset="0"/>
              </a:rPr>
            </a:br>
            <a:r>
              <a:rPr lang="en-US" sz="1400">
                <a:solidFill>
                  <a:srgbClr val="C00000"/>
                </a:solidFill>
                <a:latin typeface="+mj-lt"/>
                <a:ea typeface="Seravek" charset="0"/>
                <a:cs typeface="Seravek" charset="0"/>
              </a:rPr>
              <a:t>protons</a:t>
            </a:r>
            <a:endParaRPr lang="en-CA" sz="1400">
              <a:solidFill>
                <a:srgbClr val="C00000"/>
              </a:solidFill>
              <a:latin typeface="+mj-lt"/>
              <a:ea typeface="Seravek" charset="0"/>
              <a:cs typeface="Seravek" charset="0"/>
            </a:endParaRPr>
          </a:p>
        </p:txBody>
      </p:sp>
      <p:cxnSp>
        <p:nvCxnSpPr>
          <p:cNvPr id="24" name="Straight Arrow Connector 23">
            <a:extLst>
              <a:ext uri="{FF2B5EF4-FFF2-40B4-BE49-F238E27FC236}">
                <a16:creationId xmlns:a16="http://schemas.microsoft.com/office/drawing/2014/main" id="{30D9FFF6-9E89-9FE0-24DF-ABABC40C8348}"/>
              </a:ext>
            </a:extLst>
          </p:cNvPr>
          <p:cNvCxnSpPr>
            <a:cxnSpLocks/>
          </p:cNvCxnSpPr>
          <p:nvPr/>
        </p:nvCxnSpPr>
        <p:spPr>
          <a:xfrm flipV="1">
            <a:off x="273269" y="4461831"/>
            <a:ext cx="2866538" cy="341523"/>
          </a:xfrm>
          <a:prstGeom prst="straightConnector1">
            <a:avLst/>
          </a:prstGeom>
          <a:ln w="57150">
            <a:solidFill>
              <a:srgbClr val="C0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8846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2" descr="ISACIIOVERIVIEW-MARCO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7647" y="699295"/>
            <a:ext cx="8161865" cy="65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0" descr="mindy_tank1-5_3"/>
          <p:cNvPicPr>
            <a:picLocks noChangeAspect="1" noChangeArrowheads="1"/>
          </p:cNvPicPr>
          <p:nvPr/>
        </p:nvPicPr>
        <p:blipFill>
          <a:blip r:embed="rId4" cstate="print">
            <a:lum bright="8000" contrast="4000"/>
            <a:extLst>
              <a:ext uri="{28A0092B-C50C-407E-A947-70E740481C1C}">
                <a14:useLocalDpi xmlns:a14="http://schemas.microsoft.com/office/drawing/2010/main"/>
              </a:ext>
            </a:extLst>
          </a:blip>
          <a:srcRect/>
          <a:stretch>
            <a:fillRect/>
          </a:stretch>
        </p:blipFill>
        <p:spPr bwMode="auto">
          <a:xfrm>
            <a:off x="184774" y="1746884"/>
            <a:ext cx="1927817" cy="1445851"/>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1" name="Picture 6" descr="mindy_rfq_photo_2"/>
          <p:cNvPicPr>
            <a:picLocks noChangeAspect="1" noChangeArrowheads="1"/>
          </p:cNvPicPr>
          <p:nvPr/>
        </p:nvPicPr>
        <p:blipFill>
          <a:blip r:embed="rId5" cstate="print">
            <a:lum bright="14000" contrast="6000"/>
            <a:extLst>
              <a:ext uri="{28A0092B-C50C-407E-A947-70E740481C1C}">
                <a14:useLocalDpi xmlns:a14="http://schemas.microsoft.com/office/drawing/2010/main"/>
              </a:ext>
            </a:extLst>
          </a:blip>
          <a:srcRect/>
          <a:stretch>
            <a:fillRect/>
          </a:stretch>
        </p:blipFill>
        <p:spPr bwMode="auto">
          <a:xfrm>
            <a:off x="165984" y="3283932"/>
            <a:ext cx="1946607" cy="1314104"/>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7351" name="Line 4"/>
          <p:cNvSpPr>
            <a:spLocks noChangeShapeType="1"/>
          </p:cNvSpPr>
          <p:nvPr/>
        </p:nvSpPr>
        <p:spPr bwMode="auto">
          <a:xfrm flipH="1" flipV="1">
            <a:off x="4918326" y="3350262"/>
            <a:ext cx="1670049" cy="220663"/>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sp>
        <p:nvSpPr>
          <p:cNvPr id="57352" name="Text Box 5"/>
          <p:cNvSpPr txBox="1">
            <a:spLocks noChangeArrowheads="1"/>
          </p:cNvSpPr>
          <p:nvPr/>
        </p:nvSpPr>
        <p:spPr bwMode="auto">
          <a:xfrm>
            <a:off x="5507605" y="3391535"/>
            <a:ext cx="1396784" cy="338554"/>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dirty="0">
                <a:solidFill>
                  <a:srgbClr val="C00000"/>
                </a:solidFill>
                <a:latin typeface="+mn-lt"/>
                <a:cs typeface="Times New Roman" pitchFamily="18" charset="0"/>
              </a:rPr>
              <a:t>Refrigerator</a:t>
            </a:r>
          </a:p>
        </p:txBody>
      </p:sp>
      <p:sp>
        <p:nvSpPr>
          <p:cNvPr id="57356" name="Rectangle 9"/>
          <p:cNvSpPr>
            <a:spLocks noChangeArrowheads="1"/>
          </p:cNvSpPr>
          <p:nvPr/>
        </p:nvSpPr>
        <p:spPr bwMode="auto">
          <a:xfrm>
            <a:off x="7679859" y="3515097"/>
            <a:ext cx="2404533" cy="246659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endParaRPr lang="en-CA" altLang="en-US" sz="3200"/>
          </a:p>
        </p:txBody>
      </p:sp>
      <p:sp>
        <p:nvSpPr>
          <p:cNvPr id="57357" name="Rectangle 10"/>
          <p:cNvSpPr>
            <a:spLocks noChangeArrowheads="1"/>
          </p:cNvSpPr>
          <p:nvPr/>
        </p:nvSpPr>
        <p:spPr bwMode="auto">
          <a:xfrm>
            <a:off x="0" y="6812373"/>
            <a:ext cx="10317317" cy="104933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endParaRPr lang="en-CA" altLang="en-US" sz="3200"/>
          </a:p>
        </p:txBody>
      </p:sp>
      <p:grpSp>
        <p:nvGrpSpPr>
          <p:cNvPr id="236555" name="Group 11"/>
          <p:cNvGrpSpPr>
            <a:grpSpLocks/>
          </p:cNvGrpSpPr>
          <p:nvPr/>
        </p:nvGrpSpPr>
        <p:grpSpPr bwMode="auto">
          <a:xfrm>
            <a:off x="1411516" y="2823212"/>
            <a:ext cx="4995333" cy="3627437"/>
            <a:chOff x="574" y="1944"/>
            <a:chExt cx="2360" cy="2285"/>
          </a:xfrm>
        </p:grpSpPr>
        <p:sp>
          <p:nvSpPr>
            <p:cNvPr id="57366" name="Text Box 12"/>
            <p:cNvSpPr txBox="1">
              <a:spLocks noChangeArrowheads="1"/>
            </p:cNvSpPr>
            <p:nvPr/>
          </p:nvSpPr>
          <p:spPr bwMode="auto">
            <a:xfrm>
              <a:off x="574" y="2242"/>
              <a:ext cx="327" cy="213"/>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a:solidFill>
                    <a:srgbClr val="C00000"/>
                  </a:solidFill>
                  <a:latin typeface="+mn-lt"/>
                  <a:cs typeface="Times New Roman" pitchFamily="18" charset="0"/>
                </a:rPr>
                <a:t>RFQ</a:t>
              </a:r>
            </a:p>
          </p:txBody>
        </p:sp>
        <p:sp>
          <p:nvSpPr>
            <p:cNvPr id="57368" name="Line 14"/>
            <p:cNvSpPr>
              <a:spLocks noChangeShapeType="1"/>
            </p:cNvSpPr>
            <p:nvPr/>
          </p:nvSpPr>
          <p:spPr bwMode="auto">
            <a:xfrm>
              <a:off x="905" y="2177"/>
              <a:ext cx="469" cy="484"/>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sp>
          <p:nvSpPr>
            <p:cNvPr id="57369" name="Line 15"/>
            <p:cNvSpPr>
              <a:spLocks noChangeShapeType="1"/>
            </p:cNvSpPr>
            <p:nvPr/>
          </p:nvSpPr>
          <p:spPr bwMode="auto">
            <a:xfrm>
              <a:off x="901" y="2475"/>
              <a:ext cx="179" cy="540"/>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sp>
          <p:nvSpPr>
            <p:cNvPr id="57370" name="Line 16"/>
            <p:cNvSpPr>
              <a:spLocks noChangeShapeType="1"/>
            </p:cNvSpPr>
            <p:nvPr/>
          </p:nvSpPr>
          <p:spPr bwMode="auto">
            <a:xfrm flipH="1" flipV="1">
              <a:off x="1873" y="3669"/>
              <a:ext cx="284" cy="92"/>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sp>
          <p:nvSpPr>
            <p:cNvPr id="57371" name="Text Box 17"/>
            <p:cNvSpPr txBox="1">
              <a:spLocks noChangeArrowheads="1"/>
            </p:cNvSpPr>
            <p:nvPr/>
          </p:nvSpPr>
          <p:spPr bwMode="auto">
            <a:xfrm>
              <a:off x="2157" y="3677"/>
              <a:ext cx="777" cy="368"/>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a:solidFill>
                    <a:srgbClr val="C00000"/>
                  </a:solidFill>
                  <a:latin typeface="+mn-lt"/>
                  <a:cs typeface="Times New Roman" pitchFamily="18" charset="0"/>
                </a:rPr>
                <a:t>Mass Separator</a:t>
              </a:r>
            </a:p>
          </p:txBody>
        </p:sp>
        <p:sp>
          <p:nvSpPr>
            <p:cNvPr id="57373" name="Text Box 19"/>
            <p:cNvSpPr txBox="1">
              <a:spLocks noChangeArrowheads="1"/>
            </p:cNvSpPr>
            <p:nvPr/>
          </p:nvSpPr>
          <p:spPr bwMode="auto">
            <a:xfrm>
              <a:off x="1108" y="4016"/>
              <a:ext cx="526" cy="213"/>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dirty="0">
                  <a:solidFill>
                    <a:srgbClr val="C00000"/>
                  </a:solidFill>
                  <a:latin typeface="+mn-lt"/>
                  <a:cs typeface="Times New Roman" pitchFamily="18" charset="0"/>
                </a:rPr>
                <a:t>Targets</a:t>
              </a:r>
            </a:p>
          </p:txBody>
        </p:sp>
        <p:sp>
          <p:nvSpPr>
            <p:cNvPr id="57367" name="Text Box 13"/>
            <p:cNvSpPr txBox="1">
              <a:spLocks noChangeArrowheads="1"/>
            </p:cNvSpPr>
            <p:nvPr/>
          </p:nvSpPr>
          <p:spPr bwMode="auto">
            <a:xfrm>
              <a:off x="574" y="1944"/>
              <a:ext cx="331" cy="213"/>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a:solidFill>
                    <a:srgbClr val="C00000"/>
                  </a:solidFill>
                  <a:latin typeface="+mn-lt"/>
                  <a:cs typeface="Times New Roman" pitchFamily="18" charset="0"/>
                </a:rPr>
                <a:t>DTL</a:t>
              </a:r>
            </a:p>
          </p:txBody>
        </p:sp>
      </p:grpSp>
      <p:sp>
        <p:nvSpPr>
          <p:cNvPr id="57360" name="Rectangle 21"/>
          <p:cNvSpPr>
            <a:spLocks noChangeArrowheads="1"/>
          </p:cNvSpPr>
          <p:nvPr/>
        </p:nvSpPr>
        <p:spPr bwMode="auto">
          <a:xfrm>
            <a:off x="4910705" y="2707641"/>
            <a:ext cx="267587" cy="71120"/>
          </a:xfrm>
          <a:prstGeom prst="rect">
            <a:avLst/>
          </a:prstGeom>
          <a:solidFill>
            <a:schemeClr val="bg1"/>
          </a:solidFill>
          <a:ln w="6350">
            <a:solidFill>
              <a:schemeClr val="tx1"/>
            </a:solidFill>
            <a:miter lim="800000"/>
            <a:headEnd/>
            <a:tailEnd/>
          </a:ln>
          <a:effectLst/>
        </p:spPr>
        <p:txBody>
          <a:bodyPr wrap="none"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endParaRPr lang="en-CA" altLang="en-US" sz="1600">
              <a:solidFill>
                <a:srgbClr val="C00000"/>
              </a:solidFill>
              <a:latin typeface="+mn-lt"/>
            </a:endParaRPr>
          </a:p>
        </p:txBody>
      </p:sp>
      <p:grpSp>
        <p:nvGrpSpPr>
          <p:cNvPr id="236567" name="Group 23"/>
          <p:cNvGrpSpPr>
            <a:grpSpLocks/>
          </p:cNvGrpSpPr>
          <p:nvPr/>
        </p:nvGrpSpPr>
        <p:grpSpPr bwMode="auto">
          <a:xfrm>
            <a:off x="876336" y="5470374"/>
            <a:ext cx="2114584" cy="751417"/>
            <a:chOff x="821" y="2599"/>
            <a:chExt cx="592" cy="1003"/>
          </a:xfrm>
        </p:grpSpPr>
        <p:sp>
          <p:nvSpPr>
            <p:cNvPr id="57364" name="Text Box 25"/>
            <p:cNvSpPr txBox="1">
              <a:spLocks noChangeArrowheads="1"/>
            </p:cNvSpPr>
            <p:nvPr/>
          </p:nvSpPr>
          <p:spPr bwMode="auto">
            <a:xfrm>
              <a:off x="821" y="2657"/>
              <a:ext cx="230" cy="945"/>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333" b="1" dirty="0">
                  <a:solidFill>
                    <a:srgbClr val="C00000"/>
                  </a:solidFill>
                  <a:latin typeface="+mn-lt"/>
                  <a:cs typeface="Times New Roman" pitchFamily="18" charset="0"/>
                </a:rPr>
                <a:t>ECR  charge breeder</a:t>
              </a:r>
            </a:p>
          </p:txBody>
        </p:sp>
        <p:sp>
          <p:nvSpPr>
            <p:cNvPr id="57365" name="Line 26"/>
            <p:cNvSpPr>
              <a:spLocks noChangeShapeType="1"/>
            </p:cNvSpPr>
            <p:nvPr/>
          </p:nvSpPr>
          <p:spPr bwMode="auto">
            <a:xfrm flipV="1">
              <a:off x="1051" y="2599"/>
              <a:ext cx="362" cy="212"/>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grpSp>
      <p:sp>
        <p:nvSpPr>
          <p:cNvPr id="3" name="Rectangle 2"/>
          <p:cNvSpPr/>
          <p:nvPr/>
        </p:nvSpPr>
        <p:spPr>
          <a:xfrm>
            <a:off x="2260213" y="2577781"/>
            <a:ext cx="1013040" cy="33813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35" name="Rectangle 34"/>
          <p:cNvSpPr/>
          <p:nvPr/>
        </p:nvSpPr>
        <p:spPr>
          <a:xfrm>
            <a:off x="5367266" y="3051652"/>
            <a:ext cx="1556387" cy="23228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36" name="Rectangle 35"/>
          <p:cNvSpPr/>
          <p:nvPr/>
        </p:nvSpPr>
        <p:spPr>
          <a:xfrm>
            <a:off x="8098613" y="3159254"/>
            <a:ext cx="1556387" cy="23228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37" name="Rectangle 36"/>
          <p:cNvSpPr/>
          <p:nvPr/>
        </p:nvSpPr>
        <p:spPr>
          <a:xfrm>
            <a:off x="4763170" y="3893107"/>
            <a:ext cx="2363683" cy="1505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38" name="Rectangle 37"/>
          <p:cNvSpPr/>
          <p:nvPr/>
        </p:nvSpPr>
        <p:spPr>
          <a:xfrm>
            <a:off x="3549277" y="4147672"/>
            <a:ext cx="541235" cy="32870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0" name="Rectangle 39"/>
          <p:cNvSpPr/>
          <p:nvPr/>
        </p:nvSpPr>
        <p:spPr>
          <a:xfrm>
            <a:off x="3922481" y="4638894"/>
            <a:ext cx="423921" cy="1505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1" name="Rectangle 40"/>
          <p:cNvSpPr/>
          <p:nvPr/>
        </p:nvSpPr>
        <p:spPr>
          <a:xfrm>
            <a:off x="3231794" y="4476377"/>
            <a:ext cx="423921" cy="25187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2" name="Rectangle 41"/>
          <p:cNvSpPr/>
          <p:nvPr/>
        </p:nvSpPr>
        <p:spPr>
          <a:xfrm>
            <a:off x="2806673" y="4480126"/>
            <a:ext cx="423921" cy="25187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3" name="Rectangle 42"/>
          <p:cNvSpPr/>
          <p:nvPr/>
        </p:nvSpPr>
        <p:spPr>
          <a:xfrm>
            <a:off x="2991944" y="4796881"/>
            <a:ext cx="557333" cy="12039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4" name="Rectangle 43"/>
          <p:cNvSpPr/>
          <p:nvPr/>
        </p:nvSpPr>
        <p:spPr>
          <a:xfrm>
            <a:off x="4339802" y="4524184"/>
            <a:ext cx="770716" cy="1505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5" name="Rectangle 44"/>
          <p:cNvSpPr/>
          <p:nvPr/>
        </p:nvSpPr>
        <p:spPr>
          <a:xfrm>
            <a:off x="5599593" y="4656031"/>
            <a:ext cx="412051" cy="1505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6" name="Rectangle 45"/>
          <p:cNvSpPr/>
          <p:nvPr/>
        </p:nvSpPr>
        <p:spPr>
          <a:xfrm>
            <a:off x="3852378" y="3164215"/>
            <a:ext cx="214231" cy="19142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7" name="Rectangle 46"/>
          <p:cNvSpPr/>
          <p:nvPr/>
        </p:nvSpPr>
        <p:spPr>
          <a:xfrm>
            <a:off x="2871775" y="3212275"/>
            <a:ext cx="677503" cy="19142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8" name="Rectangle 47"/>
          <p:cNvSpPr/>
          <p:nvPr/>
        </p:nvSpPr>
        <p:spPr>
          <a:xfrm>
            <a:off x="3754159" y="3083966"/>
            <a:ext cx="214231" cy="19142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49" name="Rectangle 48"/>
          <p:cNvSpPr/>
          <p:nvPr/>
        </p:nvSpPr>
        <p:spPr>
          <a:xfrm>
            <a:off x="3520164" y="3307989"/>
            <a:ext cx="135551" cy="15560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0" name="Rectangle 49"/>
          <p:cNvSpPr/>
          <p:nvPr/>
        </p:nvSpPr>
        <p:spPr>
          <a:xfrm>
            <a:off x="3353010" y="3640019"/>
            <a:ext cx="135551" cy="15560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1" name="Rectangle 50"/>
          <p:cNvSpPr/>
          <p:nvPr/>
        </p:nvSpPr>
        <p:spPr>
          <a:xfrm>
            <a:off x="5110518" y="3599742"/>
            <a:ext cx="135551" cy="15560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3" name="Rectangle 52"/>
          <p:cNvSpPr/>
          <p:nvPr/>
        </p:nvSpPr>
        <p:spPr>
          <a:xfrm>
            <a:off x="8329428" y="2901078"/>
            <a:ext cx="1209964" cy="1070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4" name="Rectangle 53"/>
          <p:cNvSpPr/>
          <p:nvPr/>
        </p:nvSpPr>
        <p:spPr>
          <a:xfrm>
            <a:off x="7754048" y="1715233"/>
            <a:ext cx="344565" cy="15125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7" name="Rectangle 56"/>
          <p:cNvSpPr/>
          <p:nvPr/>
        </p:nvSpPr>
        <p:spPr>
          <a:xfrm>
            <a:off x="3670230" y="1825312"/>
            <a:ext cx="2787519" cy="63571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7354" name="Text Box 7"/>
          <p:cNvSpPr txBox="1">
            <a:spLocks noChangeArrowheads="1"/>
          </p:cNvSpPr>
          <p:nvPr/>
        </p:nvSpPr>
        <p:spPr bwMode="auto">
          <a:xfrm>
            <a:off x="3922993" y="1956044"/>
            <a:ext cx="1016000" cy="297454"/>
          </a:xfrm>
          <a:prstGeom prst="rect">
            <a:avLst/>
          </a:prstGeom>
          <a:solidFill>
            <a:schemeClr val="bg1"/>
          </a:solidFill>
          <a:ln w="12700">
            <a:solidFill>
              <a:schemeClr val="bg1"/>
            </a:solidFill>
            <a:miter lim="800000"/>
            <a:headEnd/>
            <a:tailEnd/>
          </a:ln>
          <a:effec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333" dirty="0">
                <a:latin typeface="+mn-lt"/>
                <a:cs typeface="Times New Roman" pitchFamily="18" charset="0"/>
              </a:rPr>
              <a:t>SCRF Lab</a:t>
            </a:r>
          </a:p>
        </p:txBody>
      </p:sp>
      <p:pic>
        <p:nvPicPr>
          <p:cNvPr id="32" name="Picture 12" descr="phaseII-linac"/>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5186930" y="717122"/>
            <a:ext cx="2567119" cy="163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Text Box 3"/>
          <p:cNvSpPr txBox="1">
            <a:spLocks noChangeArrowheads="1"/>
          </p:cNvSpPr>
          <p:nvPr/>
        </p:nvSpPr>
        <p:spPr bwMode="auto">
          <a:xfrm>
            <a:off x="5195739" y="1982603"/>
            <a:ext cx="1073575" cy="338554"/>
          </a:xfrm>
          <a:prstGeom prst="rect">
            <a:avLst/>
          </a:prstGeom>
          <a:solidFill>
            <a:srgbClr val="EFEFEF"/>
          </a:solidFill>
          <a:ln w="12700">
            <a:solidFill>
              <a:srgbClr val="256EB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defTabSz="1219170" eaLnBrk="1" hangingPunct="1">
              <a:spcBef>
                <a:spcPct val="50000"/>
              </a:spcBef>
            </a:pPr>
            <a:r>
              <a:rPr lang="en-US" altLang="en-US" sz="1600" b="1">
                <a:solidFill>
                  <a:srgbClr val="C00000"/>
                </a:solidFill>
                <a:latin typeface="+mn-lt"/>
                <a:cs typeface="Times New Roman" pitchFamily="18" charset="0"/>
              </a:rPr>
              <a:t>SC-Linac</a:t>
            </a:r>
          </a:p>
        </p:txBody>
      </p:sp>
      <p:sp>
        <p:nvSpPr>
          <p:cNvPr id="57353" name="Line 6"/>
          <p:cNvSpPr>
            <a:spLocks noChangeShapeType="1"/>
          </p:cNvSpPr>
          <p:nvPr/>
        </p:nvSpPr>
        <p:spPr bwMode="auto">
          <a:xfrm flipH="1">
            <a:off x="5246069" y="2351316"/>
            <a:ext cx="484632" cy="363945"/>
          </a:xfrm>
          <a:prstGeom prst="line">
            <a:avLst/>
          </a:prstGeom>
          <a:noFill/>
          <a:ln w="1270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CA" sz="1600">
              <a:solidFill>
                <a:srgbClr val="C00000"/>
              </a:solidFill>
            </a:endParaRPr>
          </a:p>
        </p:txBody>
      </p:sp>
      <p:sp>
        <p:nvSpPr>
          <p:cNvPr id="58" name="Rectangle 57"/>
          <p:cNvSpPr/>
          <p:nvPr/>
        </p:nvSpPr>
        <p:spPr>
          <a:xfrm>
            <a:off x="5857699" y="5329958"/>
            <a:ext cx="770716" cy="1505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59" name="Rectangle 58"/>
          <p:cNvSpPr/>
          <p:nvPr/>
        </p:nvSpPr>
        <p:spPr>
          <a:xfrm>
            <a:off x="8793093" y="2286469"/>
            <a:ext cx="609600" cy="18471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a:p>
        </p:txBody>
      </p:sp>
      <p:sp>
        <p:nvSpPr>
          <p:cNvPr id="60" name="Rectangle 21"/>
          <p:cNvSpPr>
            <a:spLocks noChangeArrowheads="1"/>
          </p:cNvSpPr>
          <p:nvPr/>
        </p:nvSpPr>
        <p:spPr bwMode="auto">
          <a:xfrm>
            <a:off x="5204844" y="2707641"/>
            <a:ext cx="267587" cy="71120"/>
          </a:xfrm>
          <a:prstGeom prst="rect">
            <a:avLst/>
          </a:prstGeom>
          <a:solidFill>
            <a:schemeClr val="bg1"/>
          </a:solidFill>
          <a:ln w="6350">
            <a:solidFill>
              <a:schemeClr val="tx1"/>
            </a:solidFill>
            <a:miter lim="800000"/>
            <a:headEnd/>
            <a:tailEnd/>
          </a:ln>
          <a:effectLst/>
        </p:spPr>
        <p:txBody>
          <a:bodyPr wrap="none"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endParaRPr lang="en-CA" altLang="en-US" sz="1600">
              <a:solidFill>
                <a:srgbClr val="C00000"/>
              </a:solidFill>
              <a:latin typeface="+mn-lt"/>
            </a:endParaRPr>
          </a:p>
        </p:txBody>
      </p:sp>
      <p:sp>
        <p:nvSpPr>
          <p:cNvPr id="61" name="Rectangle 21"/>
          <p:cNvSpPr>
            <a:spLocks noChangeArrowheads="1"/>
          </p:cNvSpPr>
          <p:nvPr/>
        </p:nvSpPr>
        <p:spPr bwMode="auto">
          <a:xfrm>
            <a:off x="5493465" y="2707641"/>
            <a:ext cx="317233" cy="71120"/>
          </a:xfrm>
          <a:prstGeom prst="rect">
            <a:avLst/>
          </a:prstGeom>
          <a:solidFill>
            <a:schemeClr val="bg1"/>
          </a:solidFill>
          <a:ln w="6350">
            <a:solidFill>
              <a:schemeClr val="tx1"/>
            </a:solidFill>
            <a:miter lim="800000"/>
            <a:headEnd/>
            <a:tailEnd/>
          </a:ln>
          <a:effectLst/>
        </p:spPr>
        <p:txBody>
          <a:bodyPr wrap="none"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endParaRPr lang="en-CA" altLang="en-US" sz="1600">
              <a:solidFill>
                <a:srgbClr val="C00000"/>
              </a:solidFill>
              <a:latin typeface="+mn-lt"/>
            </a:endParaRPr>
          </a:p>
        </p:txBody>
      </p:sp>
      <p:sp>
        <p:nvSpPr>
          <p:cNvPr id="4" name="TextBox 3"/>
          <p:cNvSpPr txBox="1"/>
          <p:nvPr/>
        </p:nvSpPr>
        <p:spPr>
          <a:xfrm>
            <a:off x="4927213" y="2712460"/>
            <a:ext cx="152824" cy="215444"/>
          </a:xfrm>
          <a:prstGeom prst="rect">
            <a:avLst/>
          </a:prstGeom>
          <a:noFill/>
        </p:spPr>
        <p:txBody>
          <a:bodyPr wrap="square" rtlCol="0">
            <a:spAutoFit/>
          </a:bodyPr>
          <a:lstStyle/>
          <a:p>
            <a:r>
              <a:rPr lang="en-CA" sz="800" i="1" dirty="0"/>
              <a:t>6</a:t>
            </a:r>
          </a:p>
        </p:txBody>
      </p:sp>
      <p:sp>
        <p:nvSpPr>
          <p:cNvPr id="63" name="TextBox 62"/>
          <p:cNvSpPr txBox="1"/>
          <p:nvPr/>
        </p:nvSpPr>
        <p:spPr>
          <a:xfrm>
            <a:off x="5232184" y="2715340"/>
            <a:ext cx="152824" cy="215444"/>
          </a:xfrm>
          <a:prstGeom prst="rect">
            <a:avLst/>
          </a:prstGeom>
          <a:noFill/>
        </p:spPr>
        <p:txBody>
          <a:bodyPr wrap="square" rtlCol="0">
            <a:spAutoFit/>
          </a:bodyPr>
          <a:lstStyle/>
          <a:p>
            <a:r>
              <a:rPr lang="en-CA" sz="800" i="1" dirty="0"/>
              <a:t>7</a:t>
            </a:r>
          </a:p>
        </p:txBody>
      </p:sp>
      <p:sp>
        <p:nvSpPr>
          <p:cNvPr id="64" name="TextBox 63"/>
          <p:cNvSpPr txBox="1"/>
          <p:nvPr/>
        </p:nvSpPr>
        <p:spPr>
          <a:xfrm>
            <a:off x="5523565" y="2710260"/>
            <a:ext cx="152824" cy="215444"/>
          </a:xfrm>
          <a:prstGeom prst="rect">
            <a:avLst/>
          </a:prstGeom>
          <a:noFill/>
        </p:spPr>
        <p:txBody>
          <a:bodyPr wrap="square" rtlCol="0">
            <a:spAutoFit/>
          </a:bodyPr>
          <a:lstStyle/>
          <a:p>
            <a:r>
              <a:rPr lang="en-CA" sz="800" i="1" dirty="0"/>
              <a:t>8</a:t>
            </a:r>
          </a:p>
        </p:txBody>
      </p:sp>
      <p:sp>
        <p:nvSpPr>
          <p:cNvPr id="5" name="TextBox 4"/>
          <p:cNvSpPr txBox="1"/>
          <p:nvPr/>
        </p:nvSpPr>
        <p:spPr>
          <a:xfrm>
            <a:off x="7864149" y="4043680"/>
            <a:ext cx="4278488" cy="1631216"/>
          </a:xfrm>
          <a:prstGeom prst="rect">
            <a:avLst/>
          </a:prstGeom>
          <a:noFill/>
        </p:spPr>
        <p:txBody>
          <a:bodyPr wrap="square" rtlCol="0">
            <a:spAutoFit/>
          </a:bodyPr>
          <a:lstStyle/>
          <a:p>
            <a:pPr>
              <a:spcBef>
                <a:spcPts val="1800"/>
              </a:spcBef>
            </a:pPr>
            <a:r>
              <a:rPr lang="en-CA" b="1" dirty="0"/>
              <a:t>World leading flexibility and performance:</a:t>
            </a:r>
          </a:p>
          <a:p>
            <a:pPr marL="285750" indent="-285750">
              <a:spcBef>
                <a:spcPts val="600"/>
              </a:spcBef>
              <a:buFontTx/>
              <a:buChar char="-"/>
            </a:pPr>
            <a:r>
              <a:rPr lang="en-CA" dirty="0"/>
              <a:t>Fully variable energy from 0.15 MeV/u to 16.5 MeV/u</a:t>
            </a:r>
          </a:p>
          <a:p>
            <a:pPr marL="285750" indent="-285750">
              <a:spcBef>
                <a:spcPts val="600"/>
              </a:spcBef>
              <a:buFontTx/>
              <a:buChar char="-"/>
            </a:pPr>
            <a:r>
              <a:rPr lang="en-CA" dirty="0"/>
              <a:t>Designed and built in house</a:t>
            </a:r>
          </a:p>
        </p:txBody>
      </p:sp>
      <p:sp>
        <p:nvSpPr>
          <p:cNvPr id="6" name="Title 5">
            <a:extLst>
              <a:ext uri="{FF2B5EF4-FFF2-40B4-BE49-F238E27FC236}">
                <a16:creationId xmlns:a16="http://schemas.microsoft.com/office/drawing/2014/main" id="{412BD457-266F-C3AB-C080-62163E96FE94}"/>
              </a:ext>
            </a:extLst>
          </p:cNvPr>
          <p:cNvSpPr>
            <a:spLocks noGrp="1"/>
          </p:cNvSpPr>
          <p:nvPr>
            <p:ph type="title"/>
          </p:nvPr>
        </p:nvSpPr>
        <p:spPr>
          <a:xfrm>
            <a:off x="2392182" y="130610"/>
            <a:ext cx="9258993" cy="676102"/>
          </a:xfrm>
        </p:spPr>
        <p:txBody>
          <a:bodyPr/>
          <a:lstStyle/>
          <a:p>
            <a:r>
              <a:rPr lang="en-US" dirty="0"/>
              <a:t>RIB-Post Accelerators</a:t>
            </a:r>
            <a:endParaRPr lang="en-CA" dirty="0"/>
          </a:p>
        </p:txBody>
      </p:sp>
    </p:spTree>
    <p:custDataLst>
      <p:tags r:id="rId1"/>
    </p:custDataLst>
    <p:extLst>
      <p:ext uri="{BB962C8B-B14F-4D97-AF65-F5344CB8AC3E}">
        <p14:creationId xmlns:p14="http://schemas.microsoft.com/office/powerpoint/2010/main" val="416572872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EE1021B-EA5C-57DC-4BEE-E8621FEBD0CF}"/>
              </a:ext>
            </a:extLst>
          </p:cNvPr>
          <p:cNvSpPr txBox="1">
            <a:spLocks/>
          </p:cNvSpPr>
          <p:nvPr/>
        </p:nvSpPr>
        <p:spPr>
          <a:xfrm>
            <a:off x="2569500" y="499767"/>
            <a:ext cx="8953827" cy="650329"/>
          </a:xfrm>
          <a:prstGeom prst="rect">
            <a:avLst/>
          </a:prstGeom>
        </p:spPr>
        <p:txBody>
          <a:bodyPr lIns="91440" tIns="45720" rIns="91440" bIns="45720" anchor="t">
            <a:normAutofit/>
          </a:bodyPr>
          <a:lstStyle>
            <a:lvl1pPr algn="l" defTabSz="914400" rtl="0" eaLnBrk="1" latinLnBrk="0" hangingPunct="1">
              <a:lnSpc>
                <a:spcPct val="90000"/>
              </a:lnSpc>
              <a:spcBef>
                <a:spcPct val="0"/>
              </a:spcBef>
              <a:buNone/>
              <a:defRPr sz="1800" b="1" i="0" kern="1200">
                <a:solidFill>
                  <a:srgbClr val="00B0F0"/>
                </a:solidFill>
                <a:latin typeface="Arial" charset="0"/>
                <a:ea typeface="Arial" charset="0"/>
                <a:cs typeface="Arial" charset="0"/>
              </a:defRPr>
            </a:lvl1pPr>
          </a:lstStyle>
          <a:p>
            <a:r>
              <a:rPr lang="en-US" sz="3600" dirty="0">
                <a:latin typeface="Arial"/>
                <a:cs typeface="Arial"/>
              </a:rPr>
              <a:t>ARIEL: ISAC</a:t>
            </a:r>
            <a:r>
              <a:rPr lang="en-CA" sz="3600" dirty="0">
                <a:latin typeface="Arial"/>
                <a:cs typeface="Arial"/>
              </a:rPr>
              <a:t>×</a:t>
            </a:r>
            <a:r>
              <a:rPr lang="en-US" sz="3600" dirty="0">
                <a:latin typeface="Arial"/>
                <a:cs typeface="Arial"/>
              </a:rPr>
              <a:t>3</a:t>
            </a:r>
            <a:endParaRPr lang="en-US" sz="3600" dirty="0"/>
          </a:p>
        </p:txBody>
      </p:sp>
      <p:pic>
        <p:nvPicPr>
          <p:cNvPr id="2" name="Picture 1">
            <a:extLst>
              <a:ext uri="{FF2B5EF4-FFF2-40B4-BE49-F238E27FC236}">
                <a16:creationId xmlns:a16="http://schemas.microsoft.com/office/drawing/2014/main" id="{3B93AE41-4707-8443-45A2-5C5CB1B2CC9B}"/>
              </a:ext>
            </a:extLst>
          </p:cNvPr>
          <p:cNvPicPr>
            <a:picLocks noChangeAspect="1"/>
          </p:cNvPicPr>
          <p:nvPr/>
        </p:nvPicPr>
        <p:blipFill>
          <a:blip r:embed="rId2"/>
          <a:stretch>
            <a:fillRect/>
          </a:stretch>
        </p:blipFill>
        <p:spPr>
          <a:xfrm>
            <a:off x="5556738" y="1019632"/>
            <a:ext cx="4419600" cy="5637352"/>
          </a:xfrm>
          <a:prstGeom prst="rect">
            <a:avLst/>
          </a:prstGeom>
        </p:spPr>
      </p:pic>
      <p:pic>
        <p:nvPicPr>
          <p:cNvPr id="4" name="Picture 4">
            <a:extLst>
              <a:ext uri="{FF2B5EF4-FFF2-40B4-BE49-F238E27FC236}">
                <a16:creationId xmlns:a16="http://schemas.microsoft.com/office/drawing/2014/main" id="{AD5F1F80-894F-1D24-8BDB-9BC04B94514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301"/>
          <a:stretch/>
        </p:blipFill>
        <p:spPr>
          <a:xfrm>
            <a:off x="8604440" y="3710052"/>
            <a:ext cx="3518401" cy="2975937"/>
          </a:xfrm>
          <a:prstGeom prst="rect">
            <a:avLst/>
          </a:prstGeom>
          <a:ln>
            <a:noFill/>
          </a:ln>
          <a:effectLst>
            <a:outerShdw blurRad="292100" dist="139700" dir="2700000" algn="tl" rotWithShape="0">
              <a:srgbClr val="333333">
                <a:alpha val="65000"/>
              </a:srgbClr>
            </a:outerShdw>
          </a:effectLst>
        </p:spPr>
      </p:pic>
      <p:sp>
        <p:nvSpPr>
          <p:cNvPr id="9" name="Rectangle 8">
            <a:extLst>
              <a:ext uri="{FF2B5EF4-FFF2-40B4-BE49-F238E27FC236}">
                <a16:creationId xmlns:a16="http://schemas.microsoft.com/office/drawing/2014/main" id="{7C34465D-183E-F3CC-2A77-2D9AC6D9AF59}"/>
              </a:ext>
            </a:extLst>
          </p:cNvPr>
          <p:cNvSpPr/>
          <p:nvPr/>
        </p:nvSpPr>
        <p:spPr>
          <a:xfrm>
            <a:off x="192780" y="1304976"/>
            <a:ext cx="5450253" cy="4708981"/>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spcBef>
                <a:spcPts val="1200"/>
              </a:spcBef>
              <a:buClr>
                <a:srgbClr val="00B0F0"/>
              </a:buClr>
              <a:buFont typeface="Wingdings" panose="05000000000000000000" pitchFamily="2" charset="2"/>
              <a:buChar char="§"/>
            </a:pPr>
            <a:r>
              <a:rPr lang="en-CA" sz="2000" dirty="0"/>
              <a:t>ARIEL is the world’s most powerful isotope separation online complex.</a:t>
            </a:r>
          </a:p>
          <a:p>
            <a:pPr marL="342900" indent="-342900">
              <a:spcBef>
                <a:spcPts val="1200"/>
              </a:spcBef>
              <a:buClr>
                <a:srgbClr val="00B0F0"/>
              </a:buClr>
              <a:buFont typeface="Wingdings" panose="05000000000000000000" pitchFamily="2" charset="2"/>
              <a:buChar char="§"/>
            </a:pPr>
            <a:r>
              <a:rPr lang="en-CA" sz="2000" dirty="0"/>
              <a:t>It will triple ISAC's present rare isotope capabilities by adding</a:t>
            </a:r>
          </a:p>
          <a:p>
            <a:pPr marL="800100" lvl="1" indent="-342900">
              <a:spcBef>
                <a:spcPts val="1200"/>
              </a:spcBef>
              <a:buClr>
                <a:srgbClr val="00B0F0"/>
              </a:buClr>
              <a:buFont typeface="Wingdings" panose="05000000000000000000" pitchFamily="2" charset="2"/>
              <a:buChar char="§"/>
            </a:pPr>
            <a:r>
              <a:rPr lang="en-US" sz="1600" dirty="0"/>
              <a:t>a 50kW proton target station</a:t>
            </a:r>
          </a:p>
          <a:p>
            <a:pPr marL="800100" lvl="1" indent="-342900">
              <a:spcBef>
                <a:spcPts val="1200"/>
              </a:spcBef>
              <a:buClr>
                <a:srgbClr val="00B0F0"/>
              </a:buClr>
              <a:buFont typeface="Wingdings" panose="05000000000000000000" pitchFamily="2" charset="2"/>
              <a:buChar char="§"/>
            </a:pPr>
            <a:r>
              <a:rPr lang="en-US" sz="1600" dirty="0"/>
              <a:t>a 100kW electron target station</a:t>
            </a:r>
          </a:p>
          <a:p>
            <a:pPr marL="800100" lvl="1" indent="-342900">
              <a:spcBef>
                <a:spcPts val="1200"/>
              </a:spcBef>
              <a:buClr>
                <a:srgbClr val="00B0F0"/>
              </a:buClr>
              <a:buFont typeface="Wingdings" panose="05000000000000000000" pitchFamily="2" charset="2"/>
              <a:buChar char="§"/>
            </a:pPr>
            <a:r>
              <a:rPr lang="en-US" sz="1600" dirty="0"/>
              <a:t>Unique beam preparation and transport system (</a:t>
            </a:r>
            <a:r>
              <a:rPr lang="en-US" sz="1600" dirty="0" err="1"/>
              <a:t>CANadian</a:t>
            </a:r>
            <a:r>
              <a:rPr lang="en-US" sz="1600" dirty="0"/>
              <a:t> Rare isotope facility with Electron </a:t>
            </a:r>
            <a:br>
              <a:rPr lang="en-US" sz="1600" dirty="0"/>
            </a:br>
            <a:r>
              <a:rPr lang="en-US" sz="1600" dirty="0"/>
              <a:t> Beam ion source - CANREB)</a:t>
            </a:r>
          </a:p>
          <a:p>
            <a:pPr marL="342900" indent="-342900">
              <a:spcBef>
                <a:spcPts val="1200"/>
              </a:spcBef>
              <a:buClr>
                <a:srgbClr val="00B0F0"/>
              </a:buClr>
              <a:buFont typeface="Wingdings" panose="05000000000000000000" pitchFamily="2" charset="2"/>
              <a:buChar char="§"/>
            </a:pPr>
            <a:r>
              <a:rPr lang="en-CA" sz="2000" dirty="0"/>
              <a:t>ARIEL is the only rare isotope</a:t>
            </a:r>
            <a:br>
              <a:rPr lang="en-CA" sz="2000" dirty="0"/>
            </a:br>
            <a:r>
              <a:rPr lang="en-CA" sz="2000" dirty="0"/>
              <a:t>facility that will provide three RIB beams simultaneously to experiments.</a:t>
            </a:r>
          </a:p>
          <a:p>
            <a:pPr marL="342900" indent="-342900">
              <a:spcBef>
                <a:spcPts val="1200"/>
              </a:spcBef>
              <a:buClr>
                <a:srgbClr val="00B0F0"/>
              </a:buClr>
              <a:buFont typeface="Wingdings" panose="05000000000000000000" pitchFamily="2" charset="2"/>
              <a:buChar char="§"/>
            </a:pPr>
            <a:r>
              <a:rPr lang="en-CA" sz="2000" dirty="0">
                <a:cs typeface="Arial"/>
              </a:rPr>
              <a:t>ARIEL completion is planned for 2027</a:t>
            </a:r>
          </a:p>
        </p:txBody>
      </p:sp>
    </p:spTree>
    <p:extLst>
      <p:ext uri="{BB962C8B-B14F-4D97-AF65-F5344CB8AC3E}">
        <p14:creationId xmlns:p14="http://schemas.microsoft.com/office/powerpoint/2010/main" val="159963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 picture containing indoor, ceiling, several&#10;&#10;Description automatically generated">
            <a:extLst>
              <a:ext uri="{FF2B5EF4-FFF2-40B4-BE49-F238E27FC236}">
                <a16:creationId xmlns:a16="http://schemas.microsoft.com/office/drawing/2014/main" id="{23BC606C-C158-5B22-0D0B-1BEBF0A14DA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38" r="-1" b="-381"/>
          <a:stretch/>
        </p:blipFill>
        <p:spPr>
          <a:xfrm>
            <a:off x="-19050" y="5819"/>
            <a:ext cx="12210861" cy="6468871"/>
          </a:xfrm>
          <a:prstGeom prst="rect">
            <a:avLst/>
          </a:prstGeom>
        </p:spPr>
      </p:pic>
      <p:sp>
        <p:nvSpPr>
          <p:cNvPr id="3" name="TextBox 2">
            <a:extLst>
              <a:ext uri="{FF2B5EF4-FFF2-40B4-BE49-F238E27FC236}">
                <a16:creationId xmlns:a16="http://schemas.microsoft.com/office/drawing/2014/main" id="{E4F49F33-319C-FC22-0750-73618731C7C2}"/>
              </a:ext>
            </a:extLst>
          </p:cNvPr>
          <p:cNvSpPr txBox="1"/>
          <p:nvPr/>
        </p:nvSpPr>
        <p:spPr>
          <a:xfrm>
            <a:off x="11182782" y="3725198"/>
            <a:ext cx="8013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b="1">
                <a:solidFill>
                  <a:schemeClr val="bg1"/>
                </a:solidFill>
                <a:cs typeface="Arial"/>
              </a:rPr>
              <a:t>e</a:t>
            </a:r>
            <a:r>
              <a:rPr lang="en-CA" b="1" baseline="30000">
                <a:solidFill>
                  <a:schemeClr val="bg1"/>
                </a:solidFill>
                <a:cs typeface="Arial"/>
              </a:rPr>
              <a:t>-</a:t>
            </a:r>
            <a:r>
              <a:rPr lang="en-CA" b="1">
                <a:solidFill>
                  <a:schemeClr val="bg1"/>
                </a:solidFill>
                <a:cs typeface="Arial"/>
              </a:rPr>
              <a:t>gun</a:t>
            </a:r>
            <a:endParaRPr lang="en-US">
              <a:solidFill>
                <a:schemeClr val="bg1"/>
              </a:solidFill>
              <a:cs typeface="Arial"/>
            </a:endParaRPr>
          </a:p>
        </p:txBody>
      </p:sp>
      <p:sp>
        <p:nvSpPr>
          <p:cNvPr id="5" name="TextBox 4">
            <a:extLst>
              <a:ext uri="{FF2B5EF4-FFF2-40B4-BE49-F238E27FC236}">
                <a16:creationId xmlns:a16="http://schemas.microsoft.com/office/drawing/2014/main" id="{775690A4-7E1B-369E-BFAC-6FE14DFDC3E6}"/>
              </a:ext>
            </a:extLst>
          </p:cNvPr>
          <p:cNvSpPr txBox="1"/>
          <p:nvPr/>
        </p:nvSpPr>
        <p:spPr>
          <a:xfrm>
            <a:off x="2843979" y="2798120"/>
            <a:ext cx="19443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b="1">
                <a:solidFill>
                  <a:schemeClr val="bg1"/>
                </a:solidFill>
                <a:cs typeface="Arial"/>
              </a:rPr>
              <a:t>cryo-module 2</a:t>
            </a:r>
            <a:endParaRPr lang="en-US">
              <a:solidFill>
                <a:schemeClr val="bg1"/>
              </a:solidFill>
              <a:cs typeface="Arial"/>
            </a:endParaRPr>
          </a:p>
        </p:txBody>
      </p:sp>
      <p:sp>
        <p:nvSpPr>
          <p:cNvPr id="6" name="TextBox 5">
            <a:extLst>
              <a:ext uri="{FF2B5EF4-FFF2-40B4-BE49-F238E27FC236}">
                <a16:creationId xmlns:a16="http://schemas.microsoft.com/office/drawing/2014/main" id="{ADF27A80-223A-2750-D219-18C7FF038EFC}"/>
              </a:ext>
            </a:extLst>
          </p:cNvPr>
          <p:cNvSpPr txBox="1"/>
          <p:nvPr/>
        </p:nvSpPr>
        <p:spPr>
          <a:xfrm>
            <a:off x="250720" y="2088216"/>
            <a:ext cx="23867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b="1">
                <a:solidFill>
                  <a:schemeClr val="bg1"/>
                </a:solidFill>
                <a:cs typeface="Arial"/>
              </a:rPr>
              <a:t>10 kW beam dump</a:t>
            </a:r>
            <a:endParaRPr lang="en-US">
              <a:solidFill>
                <a:schemeClr val="bg1"/>
              </a:solidFill>
              <a:cs typeface="Arial"/>
            </a:endParaRPr>
          </a:p>
        </p:txBody>
      </p:sp>
      <p:sp>
        <p:nvSpPr>
          <p:cNvPr id="9" name="TextBox 8">
            <a:extLst>
              <a:ext uri="{FF2B5EF4-FFF2-40B4-BE49-F238E27FC236}">
                <a16:creationId xmlns:a16="http://schemas.microsoft.com/office/drawing/2014/main" id="{CFAA9F9C-E5B7-77EB-AEFB-9A1A3C25A0AF}"/>
              </a:ext>
            </a:extLst>
          </p:cNvPr>
          <p:cNvSpPr txBox="1"/>
          <p:nvPr/>
        </p:nvSpPr>
        <p:spPr>
          <a:xfrm>
            <a:off x="5902967" y="3935131"/>
            <a:ext cx="19443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b="1">
                <a:solidFill>
                  <a:schemeClr val="bg1"/>
                </a:solidFill>
                <a:cs typeface="Arial"/>
              </a:rPr>
              <a:t>cryo-module 1</a:t>
            </a:r>
            <a:endParaRPr lang="en-US">
              <a:solidFill>
                <a:schemeClr val="bg1"/>
              </a:solidFill>
              <a:cs typeface="Arial"/>
            </a:endParaRPr>
          </a:p>
        </p:txBody>
      </p:sp>
      <p:sp>
        <p:nvSpPr>
          <p:cNvPr id="33" name="Rectangle 32">
            <a:extLst>
              <a:ext uri="{FF2B5EF4-FFF2-40B4-BE49-F238E27FC236}">
                <a16:creationId xmlns:a16="http://schemas.microsoft.com/office/drawing/2014/main" id="{89BDFAE3-1DF5-E0A4-81C2-5749DFF431BF}"/>
              </a:ext>
            </a:extLst>
          </p:cNvPr>
          <p:cNvSpPr/>
          <p:nvPr/>
        </p:nvSpPr>
        <p:spPr>
          <a:xfrm>
            <a:off x="-19050" y="675356"/>
            <a:ext cx="12188825" cy="6182644"/>
          </a:xfrm>
          <a:prstGeom prst="rect">
            <a:avLst/>
          </a:prstGeom>
          <a:gradFill flip="none" rotWithShape="1">
            <a:gsLst>
              <a:gs pos="0">
                <a:schemeClr val="bg1"/>
              </a:gs>
              <a:gs pos="0">
                <a:srgbClr val="FFFFFF"/>
              </a:gs>
              <a:gs pos="70000">
                <a:schemeClr val="bg1">
                  <a:alpha val="5796"/>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p:cNvSpPr txBox="1"/>
          <p:nvPr/>
        </p:nvSpPr>
        <p:spPr>
          <a:xfrm>
            <a:off x="12984" y="5524096"/>
            <a:ext cx="12210860" cy="1323439"/>
          </a:xfrm>
          <a:prstGeom prst="rect">
            <a:avLst/>
          </a:prstGeom>
          <a:solidFill>
            <a:schemeClr val="bg1"/>
          </a:solidFill>
        </p:spPr>
        <p:txBody>
          <a:bodyPr wrap="square" anchor="b">
            <a:spAutoFit/>
          </a:bodyPr>
          <a:lstStyle>
            <a:defPPr>
              <a:defRPr lang="en-US"/>
            </a:defPPr>
            <a:lvl1pPr indent="0">
              <a:spcBef>
                <a:spcPts val="300"/>
              </a:spcBef>
              <a:buFont typeface="Arial" panose="020B0604020202020204" pitchFamily="34" charset="0"/>
              <a:buNone/>
              <a:defRPr sz="2400">
                <a:solidFill>
                  <a:srgbClr val="00AAFF"/>
                </a:solidFill>
              </a:defRPr>
            </a:lvl1pPr>
            <a:lvl2pPr marL="533400" lvl="1" indent="-285750" eaLnBrk="0" hangingPunct="0">
              <a:spcBef>
                <a:spcPts val="300"/>
              </a:spcBef>
              <a:buFont typeface="Arial" panose="020B0604020202020204" pitchFamily="34" charset="0"/>
              <a:buChar char="•"/>
              <a:defRPr sz="2000">
                <a:latin typeface="Arial" charset="0"/>
              </a:defRPr>
            </a:lvl2pPr>
            <a:lvl3pPr marL="1143000" indent="-228600" eaLnBrk="0" hangingPunct="0">
              <a:defRPr sz="1600">
                <a:latin typeface="Arial" charset="0"/>
              </a:defRPr>
            </a:lvl3pPr>
            <a:lvl4pPr marL="1600200" indent="-228600" eaLnBrk="0" hangingPunct="0">
              <a:defRPr sz="1600">
                <a:latin typeface="Arial" charset="0"/>
              </a:defRPr>
            </a:lvl4pPr>
            <a:lvl5pPr marL="2057400" indent="-228600" eaLnBrk="0" hangingPunct="0">
              <a:defRPr sz="1600">
                <a:latin typeface="Arial" charset="0"/>
              </a:defRPr>
            </a:lvl5pPr>
            <a:lvl6pPr marL="2514600" indent="-228600" algn="ctr" eaLnBrk="0" fontAlgn="base" hangingPunct="0">
              <a:spcBef>
                <a:spcPct val="0"/>
              </a:spcBef>
              <a:spcAft>
                <a:spcPct val="0"/>
              </a:spcAft>
              <a:defRPr sz="1600">
                <a:latin typeface="Arial" charset="0"/>
              </a:defRPr>
            </a:lvl6pPr>
            <a:lvl7pPr marL="2971800" indent="-228600" algn="ctr" eaLnBrk="0" fontAlgn="base" hangingPunct="0">
              <a:spcBef>
                <a:spcPct val="0"/>
              </a:spcBef>
              <a:spcAft>
                <a:spcPct val="0"/>
              </a:spcAft>
              <a:defRPr sz="1600">
                <a:latin typeface="Arial" charset="0"/>
              </a:defRPr>
            </a:lvl7pPr>
            <a:lvl8pPr marL="3429000" indent="-228600" algn="ctr" eaLnBrk="0" fontAlgn="base" hangingPunct="0">
              <a:spcBef>
                <a:spcPct val="0"/>
              </a:spcBef>
              <a:spcAft>
                <a:spcPct val="0"/>
              </a:spcAft>
              <a:defRPr sz="1600">
                <a:latin typeface="Arial" charset="0"/>
              </a:defRPr>
            </a:lvl8pPr>
            <a:lvl9pPr marL="3886200" indent="-228600" algn="ctr" eaLnBrk="0" fontAlgn="base" hangingPunct="0">
              <a:spcBef>
                <a:spcPct val="0"/>
              </a:spcBef>
              <a:spcAft>
                <a:spcPct val="0"/>
              </a:spcAft>
              <a:defRPr sz="1600">
                <a:latin typeface="Arial" charset="0"/>
              </a:defRPr>
            </a:lvl9pPr>
          </a:lstStyle>
          <a:p>
            <a:pPr marL="4129088" indent="-250825">
              <a:spcBef>
                <a:spcPts val="0"/>
              </a:spcBef>
              <a:buFont typeface="Arial" panose="020B0604020202020204" pitchFamily="34" charset="0"/>
              <a:buChar char="•"/>
              <a:defRPr/>
            </a:pPr>
            <a:r>
              <a:rPr lang="en-CA" sz="2000" dirty="0">
                <a:solidFill>
                  <a:schemeClr val="tx1"/>
                </a:solidFill>
              </a:rPr>
              <a:t>E-gun delivers max. 10 mA at 300 </a:t>
            </a:r>
            <a:r>
              <a:rPr lang="en-CA" sz="2000" dirty="0" err="1">
                <a:solidFill>
                  <a:schemeClr val="tx1"/>
                </a:solidFill>
              </a:rPr>
              <a:t>keV</a:t>
            </a:r>
            <a:r>
              <a:rPr lang="en-CA" sz="2000" dirty="0">
                <a:solidFill>
                  <a:schemeClr val="tx1"/>
                </a:solidFill>
              </a:rPr>
              <a:t> beam</a:t>
            </a:r>
            <a:endParaRPr lang="en-CA" sz="2000" dirty="0">
              <a:solidFill>
                <a:schemeClr val="tx1"/>
              </a:solidFill>
              <a:sym typeface="ZapfDingbats"/>
            </a:endParaRPr>
          </a:p>
          <a:p>
            <a:pPr marL="4129088" indent="-250825">
              <a:spcBef>
                <a:spcPts val="0"/>
              </a:spcBef>
              <a:buFont typeface="Arial" panose="020B0604020202020204" pitchFamily="34" charset="0"/>
              <a:buChar char="•"/>
              <a:defRPr/>
            </a:pPr>
            <a:r>
              <a:rPr lang="en-CA" sz="2000" dirty="0">
                <a:solidFill>
                  <a:schemeClr val="tx1"/>
                </a:solidFill>
              </a:rPr>
              <a:t>The injector cryomodule (1) accelerates to 5-10 MeV</a:t>
            </a:r>
          </a:p>
          <a:p>
            <a:pPr marL="4129088" indent="-250825">
              <a:spcBef>
                <a:spcPts val="0"/>
              </a:spcBef>
              <a:spcAft>
                <a:spcPts val="600"/>
              </a:spcAft>
              <a:buFont typeface="Arial" panose="020B0604020202020204" pitchFamily="34" charset="0"/>
              <a:buChar char="•"/>
              <a:defRPr/>
            </a:pPr>
            <a:r>
              <a:rPr lang="en-CA" sz="2000" dirty="0">
                <a:solidFill>
                  <a:schemeClr val="tx1"/>
                </a:solidFill>
              </a:rPr>
              <a:t>The accelerator cryomodule (2) is equipped with two cavities and reaches max. 30 MeV.</a:t>
            </a:r>
          </a:p>
        </p:txBody>
      </p:sp>
      <p:sp>
        <p:nvSpPr>
          <p:cNvPr id="55298" name="Title 1"/>
          <p:cNvSpPr>
            <a:spLocks noGrp="1"/>
          </p:cNvSpPr>
          <p:nvPr>
            <p:ph type="title"/>
          </p:nvPr>
        </p:nvSpPr>
        <p:spPr>
          <a:xfrm>
            <a:off x="459970" y="316062"/>
            <a:ext cx="9258993" cy="676102"/>
          </a:xfrm>
        </p:spPr>
        <p:txBody>
          <a:bodyPr/>
          <a:lstStyle/>
          <a:p>
            <a:pPr eaLnBrk="1" hangingPunct="1"/>
            <a:r>
              <a:rPr lang="en-CA" altLang="en-US" dirty="0">
                <a:solidFill>
                  <a:schemeClr val="tx1"/>
                </a:solidFill>
                <a:latin typeface="Myriad Pro SemiExt"/>
                <a:cs typeface="Myriad Pro SemiExt"/>
              </a:rPr>
              <a:t>ARIEL – superconducting electron-</a:t>
            </a:r>
            <a:r>
              <a:rPr lang="en-CA" altLang="en-US" dirty="0" err="1">
                <a:solidFill>
                  <a:schemeClr val="tx1"/>
                </a:solidFill>
                <a:latin typeface="Myriad Pro SemiExt"/>
                <a:cs typeface="Myriad Pro SemiExt"/>
              </a:rPr>
              <a:t>Linac</a:t>
            </a:r>
            <a:endParaRPr lang="en-CA" altLang="en-US" dirty="0">
              <a:solidFill>
                <a:schemeClr val="tx1"/>
              </a:solidFill>
              <a:latin typeface="Myriad Pro SemiExt"/>
              <a:cs typeface="Myriad Pro SemiExt"/>
            </a:endParaRPr>
          </a:p>
        </p:txBody>
      </p:sp>
      <p:pic>
        <p:nvPicPr>
          <p:cNvPr id="12" name="Picture 11">
            <a:extLst>
              <a:ext uri="{FF2B5EF4-FFF2-40B4-BE49-F238E27FC236}">
                <a16:creationId xmlns:a16="http://schemas.microsoft.com/office/drawing/2014/main" id="{9E87ED7E-5696-48D8-A09F-1B0AC0726B7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4761" y="4849211"/>
            <a:ext cx="3025059" cy="170262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cxnSp>
        <p:nvCxnSpPr>
          <p:cNvPr id="21" name="Straight Arrow Connector 20">
            <a:extLst>
              <a:ext uri="{FF2B5EF4-FFF2-40B4-BE49-F238E27FC236}">
                <a16:creationId xmlns:a16="http://schemas.microsoft.com/office/drawing/2014/main" id="{3DCCCDA8-870A-4832-8459-93D625AE7986}"/>
              </a:ext>
            </a:extLst>
          </p:cNvPr>
          <p:cNvCxnSpPr>
            <a:cxnSpLocks/>
          </p:cNvCxnSpPr>
          <p:nvPr/>
        </p:nvCxnSpPr>
        <p:spPr>
          <a:xfrm flipV="1">
            <a:off x="2843979" y="3290090"/>
            <a:ext cx="972164" cy="1616360"/>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3B23B38E-891C-130C-1E09-4A1D51253365}"/>
              </a:ext>
            </a:extLst>
          </p:cNvPr>
          <p:cNvSpPr txBox="1"/>
          <p:nvPr/>
        </p:nvSpPr>
        <p:spPr>
          <a:xfrm>
            <a:off x="-12736" y="3915416"/>
            <a:ext cx="3168922" cy="923330"/>
          </a:xfrm>
          <a:prstGeom prst="rect">
            <a:avLst/>
          </a:prstGeom>
          <a:noFill/>
        </p:spPr>
        <p:txBody>
          <a:bodyPr wrap="square">
            <a:spAutoFit/>
          </a:bodyPr>
          <a:lstStyle/>
          <a:p>
            <a:pPr marL="285750" indent="-285750">
              <a:buClr>
                <a:srgbClr val="00B0F0"/>
              </a:buClr>
              <a:buFont typeface="Wingdings" panose="05000000000000000000" pitchFamily="2" charset="2"/>
              <a:buChar char="§"/>
              <a:defRPr/>
            </a:pPr>
            <a:r>
              <a:rPr lang="en-CA" dirty="0"/>
              <a:t>Elliptical cavities, 1.3 GHz</a:t>
            </a:r>
          </a:p>
          <a:p>
            <a:pPr marL="285750" indent="-285750">
              <a:buClr>
                <a:srgbClr val="00B0F0"/>
              </a:buClr>
              <a:buFont typeface="Wingdings" panose="05000000000000000000" pitchFamily="2" charset="2"/>
              <a:buChar char="§"/>
              <a:defRPr/>
            </a:pPr>
            <a:r>
              <a:rPr lang="en-CA" dirty="0">
                <a:sym typeface="ZapfDingbats"/>
              </a:rPr>
              <a:t>9 cell, TESLA type</a:t>
            </a:r>
            <a:endParaRPr lang="en-CA" dirty="0"/>
          </a:p>
          <a:p>
            <a:pPr marL="285750" indent="-285750">
              <a:buClr>
                <a:srgbClr val="00B0F0"/>
              </a:buClr>
              <a:buFont typeface="Wingdings" panose="05000000000000000000" pitchFamily="2" charset="2"/>
              <a:buChar char="§"/>
              <a:defRPr/>
            </a:pPr>
            <a:r>
              <a:rPr lang="en-CA" dirty="0"/>
              <a:t>11 MV/m demonstrated</a:t>
            </a:r>
          </a:p>
        </p:txBody>
      </p:sp>
    </p:spTree>
    <p:extLst>
      <p:ext uri="{BB962C8B-B14F-4D97-AF65-F5344CB8AC3E}">
        <p14:creationId xmlns:p14="http://schemas.microsoft.com/office/powerpoint/2010/main" val="940789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6430A-BCC3-4124-B208-39E858A62540}"/>
              </a:ext>
            </a:extLst>
          </p:cNvPr>
          <p:cNvSpPr>
            <a:spLocks noGrp="1"/>
          </p:cNvSpPr>
          <p:nvPr>
            <p:ph type="title"/>
          </p:nvPr>
        </p:nvSpPr>
        <p:spPr>
          <a:xfrm>
            <a:off x="2418952" y="237063"/>
            <a:ext cx="9773048" cy="676102"/>
          </a:xfrm>
        </p:spPr>
        <p:txBody>
          <a:bodyPr lIns="91440" tIns="45720" rIns="91440" bIns="45720" anchor="t"/>
          <a:lstStyle/>
          <a:p>
            <a:r>
              <a:rPr lang="en-US" sz="3200" dirty="0">
                <a:latin typeface="Arial"/>
                <a:cs typeface="Arial"/>
              </a:rPr>
              <a:t>Early science supported by the</a:t>
            </a:r>
            <a:r>
              <a:rPr lang="en-US" sz="3200" dirty="0"/>
              <a:t> ARIEL e-linac (active)</a:t>
            </a:r>
            <a:endParaRPr lang="en-CA" sz="3200" dirty="0"/>
          </a:p>
        </p:txBody>
      </p:sp>
      <p:pic>
        <p:nvPicPr>
          <p:cNvPr id="4" name="Picture 3">
            <a:extLst>
              <a:ext uri="{FF2B5EF4-FFF2-40B4-BE49-F238E27FC236}">
                <a16:creationId xmlns:a16="http://schemas.microsoft.com/office/drawing/2014/main" id="{6FFC7AAA-ACF0-4B45-CDCD-0FDD1007FA0F}"/>
              </a:ext>
            </a:extLst>
          </p:cNvPr>
          <p:cNvPicPr>
            <a:picLocks noChangeAspect="1"/>
          </p:cNvPicPr>
          <p:nvPr/>
        </p:nvPicPr>
        <p:blipFill>
          <a:blip r:embed="rId2"/>
          <a:stretch>
            <a:fillRect/>
          </a:stretch>
        </p:blipFill>
        <p:spPr>
          <a:xfrm>
            <a:off x="4657725" y="2771899"/>
            <a:ext cx="7571395" cy="4082946"/>
          </a:xfrm>
          <a:prstGeom prst="rect">
            <a:avLst/>
          </a:prstGeom>
        </p:spPr>
      </p:pic>
      <p:pic>
        <p:nvPicPr>
          <p:cNvPr id="5" name="Picture 4">
            <a:extLst>
              <a:ext uri="{FF2B5EF4-FFF2-40B4-BE49-F238E27FC236}">
                <a16:creationId xmlns:a16="http://schemas.microsoft.com/office/drawing/2014/main" id="{D5EFD55D-E806-3031-732C-08C4D7267AAF}"/>
              </a:ext>
            </a:extLst>
          </p:cNvPr>
          <p:cNvPicPr>
            <a:picLocks noChangeAspect="1"/>
          </p:cNvPicPr>
          <p:nvPr/>
        </p:nvPicPr>
        <p:blipFill>
          <a:blip r:embed="rId3"/>
          <a:stretch>
            <a:fillRect/>
          </a:stretch>
        </p:blipFill>
        <p:spPr>
          <a:xfrm>
            <a:off x="6337946" y="5043987"/>
            <a:ext cx="2510779" cy="1744183"/>
          </a:xfrm>
          <a:prstGeom prst="rect">
            <a:avLst/>
          </a:prstGeom>
        </p:spPr>
      </p:pic>
      <p:sp>
        <p:nvSpPr>
          <p:cNvPr id="6" name="Content Placeholder 2">
            <a:extLst>
              <a:ext uri="{FF2B5EF4-FFF2-40B4-BE49-F238E27FC236}">
                <a16:creationId xmlns:a16="http://schemas.microsoft.com/office/drawing/2014/main" id="{AC8523AB-2748-7CC9-71BD-AEDE4EAD35CF}"/>
              </a:ext>
            </a:extLst>
          </p:cNvPr>
          <p:cNvSpPr txBox="1">
            <a:spLocks/>
          </p:cNvSpPr>
          <p:nvPr/>
        </p:nvSpPr>
        <p:spPr>
          <a:xfrm>
            <a:off x="4703070" y="925715"/>
            <a:ext cx="6996135" cy="2408338"/>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600"/>
              </a:spcBef>
              <a:buFont typeface="Arial"/>
              <a:buNone/>
            </a:pPr>
            <a:r>
              <a:rPr lang="en-US" sz="1800" dirty="0">
                <a:latin typeface="Arial"/>
                <a:cs typeface="Arial"/>
              </a:rPr>
              <a:t>FLASH radiotherapy </a:t>
            </a:r>
            <a:br>
              <a:rPr lang="en-US" sz="1800" dirty="0">
                <a:latin typeface="Arial"/>
                <a:cs typeface="Arial"/>
              </a:rPr>
            </a:br>
            <a:r>
              <a:rPr lang="en-US" sz="1600" dirty="0">
                <a:latin typeface="Arial"/>
                <a:cs typeface="Arial"/>
              </a:rPr>
              <a:t> involves the ultra-fast delivery of radiation treatment at dose rates several orders of magnitude greater than those currently in routine clinical practice.</a:t>
            </a:r>
            <a:br>
              <a:rPr lang="en-US" sz="1600" dirty="0">
                <a:latin typeface="Arial"/>
                <a:cs typeface="Arial"/>
              </a:rPr>
            </a:br>
            <a:r>
              <a:rPr lang="en-US" sz="1800" dirty="0">
                <a:latin typeface="Arial"/>
                <a:cs typeface="Arial"/>
              </a:rPr>
              <a:t>It is enabled by the new ARIEL convertor technology: </a:t>
            </a:r>
            <a:endParaRPr lang="en-US" sz="1800" dirty="0"/>
          </a:p>
          <a:p>
            <a:pPr>
              <a:lnSpc>
                <a:spcPct val="100000"/>
              </a:lnSpc>
              <a:spcBef>
                <a:spcPts val="600"/>
              </a:spcBef>
              <a:buClr>
                <a:srgbClr val="00B0F0"/>
              </a:buClr>
              <a:buFont typeface="Wingdings" panose="05000000000000000000" pitchFamily="2" charset="2"/>
              <a:buChar char="§"/>
            </a:pPr>
            <a:r>
              <a:rPr lang="en-US" sz="1600" dirty="0">
                <a:latin typeface="Arial"/>
                <a:cs typeface="Arial"/>
              </a:rPr>
              <a:t>Studies comparing response to identical dose deposited at FLASH and conventional rates in mouse, fruit fly and DNA completed</a:t>
            </a:r>
          </a:p>
          <a:p>
            <a:pPr>
              <a:lnSpc>
                <a:spcPct val="100000"/>
              </a:lnSpc>
              <a:spcBef>
                <a:spcPts val="600"/>
              </a:spcBef>
              <a:buClr>
                <a:srgbClr val="00B0F0"/>
              </a:buClr>
              <a:buFont typeface="Wingdings" panose="05000000000000000000" pitchFamily="2" charset="2"/>
              <a:buChar char="§"/>
            </a:pPr>
            <a:r>
              <a:rPr lang="en-US" sz="1600" dirty="0">
                <a:latin typeface="Arial"/>
                <a:cs typeface="Arial"/>
              </a:rPr>
              <a:t>FLASH does rates about 100 </a:t>
            </a:r>
            <a:r>
              <a:rPr lang="en-US" sz="1600" dirty="0" err="1">
                <a:latin typeface="Arial"/>
                <a:cs typeface="Arial"/>
              </a:rPr>
              <a:t>Gy</a:t>
            </a:r>
            <a:r>
              <a:rPr lang="en-US" sz="1600" dirty="0">
                <a:latin typeface="Arial"/>
                <a:cs typeface="Arial"/>
              </a:rPr>
              <a:t>/s, conventional 0.1 </a:t>
            </a:r>
            <a:r>
              <a:rPr lang="en-US" sz="1600" dirty="0" err="1">
                <a:latin typeface="Arial"/>
                <a:cs typeface="Arial"/>
              </a:rPr>
              <a:t>Gy</a:t>
            </a:r>
            <a:r>
              <a:rPr lang="en-US" sz="1600" dirty="0">
                <a:latin typeface="Arial"/>
                <a:cs typeface="Arial"/>
              </a:rPr>
              <a:t>/s</a:t>
            </a:r>
          </a:p>
          <a:p>
            <a:pPr>
              <a:lnSpc>
                <a:spcPct val="100000"/>
              </a:lnSpc>
              <a:spcBef>
                <a:spcPts val="600"/>
              </a:spcBef>
              <a:buClr>
                <a:srgbClr val="00B0F0"/>
              </a:buClr>
              <a:buFont typeface="Wingdings" panose="05000000000000000000" pitchFamily="2" charset="2"/>
              <a:buChar char="§"/>
            </a:pPr>
            <a:r>
              <a:rPr lang="en-US" sz="1600" dirty="0">
                <a:latin typeface="Arial"/>
                <a:cs typeface="Arial"/>
              </a:rPr>
              <a:t>Future activities are planned</a:t>
            </a:r>
            <a:endParaRPr lang="en-CA" sz="2000" dirty="0"/>
          </a:p>
        </p:txBody>
      </p:sp>
      <p:pic>
        <p:nvPicPr>
          <p:cNvPr id="7" name="Picture 6">
            <a:extLst>
              <a:ext uri="{FF2B5EF4-FFF2-40B4-BE49-F238E27FC236}">
                <a16:creationId xmlns:a16="http://schemas.microsoft.com/office/drawing/2014/main" id="{6BBCCF63-D41C-DA99-D8B4-C9818378F360}"/>
              </a:ext>
            </a:extLst>
          </p:cNvPr>
          <p:cNvPicPr>
            <a:picLocks noChangeAspect="1"/>
          </p:cNvPicPr>
          <p:nvPr/>
        </p:nvPicPr>
        <p:blipFill rotWithShape="1">
          <a:blip r:embed="rId4"/>
          <a:srcRect t="20539" r="-976" b="10536"/>
          <a:stretch/>
        </p:blipFill>
        <p:spPr>
          <a:xfrm>
            <a:off x="300573" y="825400"/>
            <a:ext cx="2813492" cy="2584937"/>
          </a:xfrm>
          <a:prstGeom prst="rect">
            <a:avLst/>
          </a:prstGeom>
          <a:ln>
            <a:noFill/>
          </a:ln>
          <a:effectLst>
            <a:outerShdw blurRad="292100" dist="139700" dir="2700000" algn="tl" rotWithShape="0">
              <a:srgbClr val="333333">
                <a:alpha val="65000"/>
              </a:srgbClr>
            </a:outerShdw>
          </a:effectLst>
        </p:spPr>
      </p:pic>
      <p:sp>
        <p:nvSpPr>
          <p:cNvPr id="9" name="Oval 8">
            <a:extLst>
              <a:ext uri="{FF2B5EF4-FFF2-40B4-BE49-F238E27FC236}">
                <a16:creationId xmlns:a16="http://schemas.microsoft.com/office/drawing/2014/main" id="{0A513772-F3F9-9E96-2CFB-BE305C21B16E}"/>
              </a:ext>
            </a:extLst>
          </p:cNvPr>
          <p:cNvSpPr/>
          <p:nvPr/>
        </p:nvSpPr>
        <p:spPr>
          <a:xfrm>
            <a:off x="9926684" y="3960482"/>
            <a:ext cx="779416" cy="5638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4">
            <a:extLst>
              <a:ext uri="{FF2B5EF4-FFF2-40B4-BE49-F238E27FC236}">
                <a16:creationId xmlns:a16="http://schemas.microsoft.com/office/drawing/2014/main" id="{38D3BEFD-5E6D-D44E-0726-62685A5B9774}"/>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977384" y="2487450"/>
            <a:ext cx="1458689" cy="19449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7C55789B-2302-C1A1-4000-51F543A200EA}"/>
              </a:ext>
            </a:extLst>
          </p:cNvPr>
          <p:cNvCxnSpPr>
            <a:cxnSpLocks/>
            <a:endCxn id="9" idx="2"/>
          </p:cNvCxnSpPr>
          <p:nvPr/>
        </p:nvCxnSpPr>
        <p:spPr>
          <a:xfrm>
            <a:off x="4657725" y="3459909"/>
            <a:ext cx="5268959" cy="78252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14C147C-6EE2-7ED1-8699-FCAB899503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0899" y="3207819"/>
            <a:ext cx="1715599" cy="1286700"/>
          </a:xfrm>
          <a:prstGeom prst="rect">
            <a:avLst/>
          </a:prstGeom>
        </p:spPr>
      </p:pic>
      <p:sp>
        <p:nvSpPr>
          <p:cNvPr id="8" name="TextBox 7">
            <a:extLst>
              <a:ext uri="{FF2B5EF4-FFF2-40B4-BE49-F238E27FC236}">
                <a16:creationId xmlns:a16="http://schemas.microsoft.com/office/drawing/2014/main" id="{1D82EE51-50BA-4E57-940E-CA5444A3EE03}"/>
              </a:ext>
            </a:extLst>
          </p:cNvPr>
          <p:cNvSpPr txBox="1"/>
          <p:nvPr/>
        </p:nvSpPr>
        <p:spPr>
          <a:xfrm>
            <a:off x="276966" y="4782488"/>
            <a:ext cx="4113762" cy="1938992"/>
          </a:xfrm>
          <a:prstGeom prst="rect">
            <a:avLst/>
          </a:prstGeom>
          <a:noFill/>
        </p:spPr>
        <p:txBody>
          <a:bodyPr wrap="square" lIns="91440" tIns="45720" rIns="91440" bIns="45720" anchor="t">
            <a:spAutoFit/>
          </a:bodyPr>
          <a:lstStyle/>
          <a:p>
            <a:pPr>
              <a:buClr>
                <a:srgbClr val="00B0F0"/>
              </a:buClr>
            </a:pPr>
            <a:r>
              <a:rPr lang="en-US" dirty="0"/>
              <a:t>Dark matter search – DARK LIGHT experiment looking for a 5th force (dark photons) in electron scattering</a:t>
            </a:r>
          </a:p>
          <a:p>
            <a:pPr>
              <a:buClr>
                <a:srgbClr val="00B0F0"/>
              </a:buClr>
            </a:pPr>
            <a:r>
              <a:rPr lang="en-US" dirty="0"/>
              <a:t>at the ARIEL e-linac</a:t>
            </a:r>
            <a:br>
              <a:rPr lang="en-US" dirty="0"/>
            </a:br>
            <a:r>
              <a:rPr lang="en-US" sz="1600" dirty="0"/>
              <a:t>Experiment gets additional motivation from recent results from the muon g-2 experiment at Fermilab. </a:t>
            </a:r>
            <a:endParaRPr lang="en-US" dirty="0"/>
          </a:p>
        </p:txBody>
      </p:sp>
    </p:spTree>
    <p:extLst>
      <p:ext uri="{BB962C8B-B14F-4D97-AF65-F5344CB8AC3E}">
        <p14:creationId xmlns:p14="http://schemas.microsoft.com/office/powerpoint/2010/main" val="382323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CEFFAEC2-AED5-4B85-9C12-6661CD81A9F5}"/>
              </a:ext>
            </a:extLst>
          </p:cNvPr>
          <p:cNvSpPr>
            <a:spLocks noGrp="1"/>
          </p:cNvSpPr>
          <p:nvPr>
            <p:ph type="title"/>
          </p:nvPr>
        </p:nvSpPr>
        <p:spPr>
          <a:xfrm>
            <a:off x="367607" y="793509"/>
            <a:ext cx="9258993" cy="676102"/>
          </a:xfrm>
        </p:spPr>
        <p:txBody>
          <a:bodyPr/>
          <a:lstStyle/>
          <a:p>
            <a:r>
              <a:rPr lang="en-CA" altLang="en-US" sz="3200" dirty="0">
                <a:solidFill>
                  <a:srgbClr val="00B0F0"/>
                </a:solidFill>
                <a:latin typeface="+mn-lt"/>
                <a:cs typeface="Myriad Pro SemiExt"/>
              </a:rPr>
              <a:t>TRIUMF SRF Infrastructure (I)</a:t>
            </a:r>
          </a:p>
        </p:txBody>
      </p:sp>
      <p:sp>
        <p:nvSpPr>
          <p:cNvPr id="57" name="Text Box 27">
            <a:extLst>
              <a:ext uri="{FF2B5EF4-FFF2-40B4-BE49-F238E27FC236}">
                <a16:creationId xmlns:a16="http://schemas.microsoft.com/office/drawing/2014/main" id="{F42580C4-0D79-448A-955A-A294CF57DC3F}"/>
              </a:ext>
            </a:extLst>
          </p:cNvPr>
          <p:cNvSpPr txBox="1">
            <a:spLocks noChangeArrowheads="1"/>
          </p:cNvSpPr>
          <p:nvPr/>
        </p:nvSpPr>
        <p:spPr bwMode="auto">
          <a:xfrm>
            <a:off x="347639" y="1793646"/>
            <a:ext cx="5454651" cy="4401205"/>
          </a:xfrm>
          <a:prstGeom prst="rect">
            <a:avLst/>
          </a:prstGeom>
          <a:noFill/>
        </p:spPr>
        <p:txBody>
          <a:bodyPr wrap="square" rtlCol="0" anchor="t">
            <a:spAutoFit/>
          </a:bodyPr>
          <a:lstStyle>
            <a:defPPr>
              <a:defRPr lang="en-US"/>
            </a:defPPr>
            <a:lvl1pPr marL="215900" indent="-215900">
              <a:spcBef>
                <a:spcPts val="600"/>
              </a:spcBef>
              <a:buClr>
                <a:srgbClr val="00A4FF"/>
              </a:buClr>
              <a:buFont typeface="Arial" panose="020B0604020202020204" pitchFamily="34" charset="0"/>
              <a:buChar char="•"/>
              <a:defRPr>
                <a:cs typeface="Arial"/>
              </a:defRPr>
            </a:lvl1pPr>
          </a:lstStyle>
          <a:p>
            <a:pPr>
              <a:buFont typeface="Wingdings" panose="05000000000000000000" pitchFamily="2" charset="2"/>
              <a:buChar char="§"/>
            </a:pPr>
            <a:r>
              <a:rPr lang="en-CA" altLang="en-US" sz="2000" dirty="0"/>
              <a:t>TRIUMF hosts two SRF </a:t>
            </a:r>
            <a:r>
              <a:rPr lang="en-CA" altLang="en-US" sz="2000" dirty="0" err="1"/>
              <a:t>linacs</a:t>
            </a:r>
            <a:r>
              <a:rPr lang="en-CA" altLang="en-US" sz="2000" dirty="0"/>
              <a:t> (ISAC-II heavy ion </a:t>
            </a:r>
            <a:r>
              <a:rPr lang="en-CA" altLang="en-US" sz="2000" dirty="0" err="1"/>
              <a:t>linac</a:t>
            </a:r>
            <a:r>
              <a:rPr lang="en-CA" altLang="en-US" sz="2000" dirty="0"/>
              <a:t> and the ARIEL electron linac) and SRF supporting infrastructure.</a:t>
            </a:r>
          </a:p>
          <a:p>
            <a:pPr>
              <a:buFont typeface="Wingdings" panose="05000000000000000000" pitchFamily="2" charset="2"/>
              <a:buChar char="§"/>
            </a:pPr>
            <a:r>
              <a:rPr lang="en-CA" altLang="en-US" sz="2000" dirty="0"/>
              <a:t>Activities range from student R&amp;D on test resonators to work for others (prototyping cavities and components) and to full cryomodule assemblies </a:t>
            </a:r>
          </a:p>
          <a:p>
            <a:pPr>
              <a:buFont typeface="Wingdings" panose="05000000000000000000" pitchFamily="2" charset="2"/>
              <a:buChar char="§"/>
            </a:pPr>
            <a:r>
              <a:rPr lang="en-CA" altLang="en-US" sz="2000" dirty="0"/>
              <a:t>For student training and R&amp;D we have added</a:t>
            </a:r>
          </a:p>
          <a:p>
            <a:pPr marL="742950" lvl="1" indent="-285750">
              <a:buFont typeface="Wingdings" panose="05000000000000000000" pitchFamily="2" charset="2"/>
              <a:buChar char="§"/>
            </a:pPr>
            <a:r>
              <a:rPr lang="en-CA" altLang="en-US" dirty="0"/>
              <a:t>UHV RF induction oven</a:t>
            </a:r>
          </a:p>
          <a:p>
            <a:pPr marL="742950" lvl="1" indent="-285750">
              <a:buFont typeface="Wingdings" panose="05000000000000000000" pitchFamily="2" charset="2"/>
              <a:buChar char="§"/>
            </a:pPr>
            <a:r>
              <a:rPr lang="en-CA" altLang="en-US" dirty="0"/>
              <a:t>Coaxial test resonators for fundamental studies</a:t>
            </a:r>
          </a:p>
          <a:p>
            <a:pPr marL="742950" lvl="1" indent="-285750">
              <a:buFont typeface="Wingdings" panose="05000000000000000000" pitchFamily="2" charset="2"/>
              <a:buChar char="§"/>
            </a:pPr>
            <a:r>
              <a:rPr lang="en-CA" altLang="en-US" dirty="0"/>
              <a:t>New high parallel field spectrometer for beta-NMR</a:t>
            </a:r>
          </a:p>
        </p:txBody>
      </p:sp>
      <p:pic>
        <p:nvPicPr>
          <p:cNvPr id="23558" name="Picture 12" descr="SRF09-mindy-etching">
            <a:extLst>
              <a:ext uri="{FF2B5EF4-FFF2-40B4-BE49-F238E27FC236}">
                <a16:creationId xmlns:a16="http://schemas.microsoft.com/office/drawing/2014/main" id="{717098E4-2837-4EC3-9F60-9FAD1BE53FB6}"/>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117036" y="3056604"/>
            <a:ext cx="2636341" cy="16266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59">
            <a:extLst>
              <a:ext uri="{FF2B5EF4-FFF2-40B4-BE49-F238E27FC236}">
                <a16:creationId xmlns:a16="http://schemas.microsoft.com/office/drawing/2014/main" id="{AB4CDB18-34A9-469F-9850-E7FBF7AE0CF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6175618" y="4377618"/>
            <a:ext cx="2647133" cy="23835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4" descr="phaseII-linac">
            <a:extLst>
              <a:ext uri="{FF2B5EF4-FFF2-40B4-BE49-F238E27FC236}">
                <a16:creationId xmlns:a16="http://schemas.microsoft.com/office/drawing/2014/main" id="{C3AB4E04-D40B-4796-90EE-C5F558A70BBF}"/>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205934" y="635961"/>
            <a:ext cx="2749762" cy="19828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0">
            <a:extLst>
              <a:ext uri="{FF2B5EF4-FFF2-40B4-BE49-F238E27FC236}">
                <a16:creationId xmlns:a16="http://schemas.microsoft.com/office/drawing/2014/main" id="{C1A3BA3F-30BB-4E53-A0DB-8EDA02C0790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1273" t="3818" r="-1273" b="3201"/>
          <a:stretch/>
        </p:blipFill>
        <p:spPr bwMode="auto">
          <a:xfrm>
            <a:off x="9150295" y="778864"/>
            <a:ext cx="2579249" cy="21922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9">
            <a:extLst>
              <a:ext uri="{FF2B5EF4-FFF2-40B4-BE49-F238E27FC236}">
                <a16:creationId xmlns:a16="http://schemas.microsoft.com/office/drawing/2014/main" id="{C2D9D21A-89B0-4DA4-8513-421B185499B4}"/>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6205934" y="2751099"/>
            <a:ext cx="2669599" cy="14942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5F09964F-2DBD-6D44-CFBA-3C0BEF3D2E80}"/>
              </a:ext>
            </a:extLst>
          </p:cNvPr>
          <p:cNvPicPr>
            <a:picLocks noChangeAspect="1"/>
          </p:cNvPicPr>
          <p:nvPr/>
        </p:nvPicPr>
        <p:blipFill>
          <a:blip r:embed="rId8"/>
          <a:stretch>
            <a:fillRect/>
          </a:stretch>
        </p:blipFill>
        <p:spPr>
          <a:xfrm>
            <a:off x="9111641" y="4768802"/>
            <a:ext cx="2647133" cy="199240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438140" y="153847"/>
            <a:ext cx="9258993" cy="676102"/>
          </a:xfrm>
        </p:spPr>
        <p:txBody>
          <a:bodyPr/>
          <a:lstStyle/>
          <a:p>
            <a:r>
              <a:rPr lang="en-CA" altLang="en-US" sz="3200" dirty="0">
                <a:solidFill>
                  <a:srgbClr val="00A4FF"/>
                </a:solidFill>
                <a:latin typeface="+mn-lt"/>
                <a:cs typeface="Myriad Pro SemiExt"/>
              </a:rPr>
              <a:t>TRIUMF SRF Infrastructure (II)</a:t>
            </a:r>
          </a:p>
        </p:txBody>
      </p:sp>
      <p:grpSp>
        <p:nvGrpSpPr>
          <p:cNvPr id="27651" name="Group 55"/>
          <p:cNvGrpSpPr>
            <a:grpSpLocks/>
          </p:cNvGrpSpPr>
          <p:nvPr/>
        </p:nvGrpSpPr>
        <p:grpSpPr bwMode="auto">
          <a:xfrm>
            <a:off x="5562686" y="784439"/>
            <a:ext cx="6170084" cy="2288116"/>
            <a:chOff x="-36513" y="512837"/>
            <a:chExt cx="9180513" cy="2819723"/>
          </a:xfrm>
        </p:grpSpPr>
        <p:sp>
          <p:nvSpPr>
            <p:cNvPr id="7" name="Rectangle 2"/>
            <p:cNvSpPr>
              <a:spLocks noChangeArrowheads="1"/>
            </p:cNvSpPr>
            <p:nvPr/>
          </p:nvSpPr>
          <p:spPr bwMode="auto">
            <a:xfrm>
              <a:off x="155602" y="820633"/>
              <a:ext cx="8871869" cy="251192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8" name="Rectangle 3"/>
            <p:cNvSpPr txBox="1">
              <a:spLocks noChangeArrowheads="1"/>
            </p:cNvSpPr>
            <p:nvPr/>
          </p:nvSpPr>
          <p:spPr bwMode="auto">
            <a:xfrm>
              <a:off x="2073588" y="778898"/>
              <a:ext cx="3880065" cy="858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defTabSz="457200" rtl="0" eaLnBrk="0" fontAlgn="base" hangingPunct="0">
                <a:spcBef>
                  <a:spcPct val="0"/>
                </a:spcBef>
                <a:spcAft>
                  <a:spcPct val="0"/>
                </a:spcAft>
                <a:defRPr sz="2000" kern="1200">
                  <a:solidFill>
                    <a:srgbClr val="FFFFFF"/>
                  </a:solidFill>
                  <a:latin typeface="Myriad Pro SemiExt" pitchFamily="34" charset="0"/>
                  <a:ea typeface="Myriad Pro SemiExt"/>
                  <a:cs typeface="Myriad Pro SemiExt" pitchFamily="34" charset="0"/>
                </a:defRPr>
              </a:lvl1pPr>
              <a:lvl2pPr algn="r" defTabSz="457200" rtl="0" eaLnBrk="0" fontAlgn="base" hangingPunct="0">
                <a:spcBef>
                  <a:spcPct val="0"/>
                </a:spcBef>
                <a:spcAft>
                  <a:spcPct val="0"/>
                </a:spcAft>
                <a:defRPr sz="2000">
                  <a:solidFill>
                    <a:srgbClr val="FFFFFF"/>
                  </a:solidFill>
                  <a:latin typeface="Myriad Pro SemiExt"/>
                  <a:ea typeface="Myriad Pro SemiExt"/>
                  <a:cs typeface="Myriad Pro SemiExt"/>
                </a:defRPr>
              </a:lvl2pPr>
              <a:lvl3pPr algn="r" defTabSz="457200" rtl="0" eaLnBrk="0" fontAlgn="base" hangingPunct="0">
                <a:spcBef>
                  <a:spcPct val="0"/>
                </a:spcBef>
                <a:spcAft>
                  <a:spcPct val="0"/>
                </a:spcAft>
                <a:defRPr sz="2000">
                  <a:solidFill>
                    <a:srgbClr val="FFFFFF"/>
                  </a:solidFill>
                  <a:latin typeface="Myriad Pro SemiExt"/>
                  <a:ea typeface="Myriad Pro SemiExt"/>
                  <a:cs typeface="Myriad Pro SemiExt"/>
                </a:defRPr>
              </a:lvl3pPr>
              <a:lvl4pPr algn="r" defTabSz="457200" rtl="0" eaLnBrk="0" fontAlgn="base" hangingPunct="0">
                <a:spcBef>
                  <a:spcPct val="0"/>
                </a:spcBef>
                <a:spcAft>
                  <a:spcPct val="0"/>
                </a:spcAft>
                <a:defRPr sz="2000">
                  <a:solidFill>
                    <a:srgbClr val="FFFFFF"/>
                  </a:solidFill>
                  <a:latin typeface="Myriad Pro SemiExt"/>
                  <a:ea typeface="Myriad Pro SemiExt"/>
                  <a:cs typeface="Myriad Pro SemiExt"/>
                </a:defRPr>
              </a:lvl4pPr>
              <a:lvl5pPr algn="r" defTabSz="457200" rtl="0" eaLnBrk="0" fontAlgn="base" hangingPunct="0">
                <a:spcBef>
                  <a:spcPct val="0"/>
                </a:spcBef>
                <a:spcAft>
                  <a:spcPct val="0"/>
                </a:spcAft>
                <a:defRPr sz="2000">
                  <a:solidFill>
                    <a:srgbClr val="FFFFFF"/>
                  </a:solidFill>
                  <a:latin typeface="Myriad Pro SemiExt"/>
                  <a:ea typeface="Myriad Pro SemiExt"/>
                  <a:cs typeface="Myriad Pro SemiExt"/>
                </a:defRPr>
              </a:lvl5pPr>
              <a:lvl6pPr marL="457200" algn="r" defTabSz="457200" rtl="0" fontAlgn="base">
                <a:spcBef>
                  <a:spcPct val="0"/>
                </a:spcBef>
                <a:spcAft>
                  <a:spcPct val="0"/>
                </a:spcAft>
                <a:defRPr sz="2000">
                  <a:solidFill>
                    <a:srgbClr val="FFFFFF"/>
                  </a:solidFill>
                  <a:latin typeface="Myriad Pro SemiExt"/>
                  <a:ea typeface="Myriad Pro SemiExt"/>
                  <a:cs typeface="Myriad Pro SemiExt"/>
                </a:defRPr>
              </a:lvl6pPr>
              <a:lvl7pPr marL="914400" algn="r" defTabSz="457200" rtl="0" fontAlgn="base">
                <a:spcBef>
                  <a:spcPct val="0"/>
                </a:spcBef>
                <a:spcAft>
                  <a:spcPct val="0"/>
                </a:spcAft>
                <a:defRPr sz="2000">
                  <a:solidFill>
                    <a:srgbClr val="FFFFFF"/>
                  </a:solidFill>
                  <a:latin typeface="Myriad Pro SemiExt"/>
                  <a:ea typeface="Myriad Pro SemiExt"/>
                  <a:cs typeface="Myriad Pro SemiExt"/>
                </a:defRPr>
              </a:lvl7pPr>
              <a:lvl8pPr marL="1371600" algn="r" defTabSz="457200" rtl="0" fontAlgn="base">
                <a:spcBef>
                  <a:spcPct val="0"/>
                </a:spcBef>
                <a:spcAft>
                  <a:spcPct val="0"/>
                </a:spcAft>
                <a:defRPr sz="2000">
                  <a:solidFill>
                    <a:srgbClr val="FFFFFF"/>
                  </a:solidFill>
                  <a:latin typeface="Myriad Pro SemiExt"/>
                  <a:ea typeface="Myriad Pro SemiExt"/>
                  <a:cs typeface="Myriad Pro SemiExt"/>
                </a:defRPr>
              </a:lvl8pPr>
              <a:lvl9pPr marL="1828800" algn="r" defTabSz="457200" rtl="0" fontAlgn="base">
                <a:spcBef>
                  <a:spcPct val="0"/>
                </a:spcBef>
                <a:spcAft>
                  <a:spcPct val="0"/>
                </a:spcAft>
                <a:defRPr sz="2000">
                  <a:solidFill>
                    <a:srgbClr val="FFFFFF"/>
                  </a:solidFill>
                  <a:latin typeface="Myriad Pro SemiExt"/>
                  <a:ea typeface="Myriad Pro SemiExt"/>
                  <a:cs typeface="Myriad Pro SemiExt"/>
                </a:defRPr>
              </a:lvl9pPr>
            </a:lstStyle>
            <a:p>
              <a:pPr>
                <a:defRPr/>
              </a:pPr>
              <a:r>
                <a:rPr lang="fr-FR" altLang="en-US" sz="2133">
                  <a:solidFill>
                    <a:srgbClr val="00A4FF"/>
                  </a:solidFill>
                  <a:latin typeface="+mn-lt"/>
                  <a:cs typeface="Myriad Pro" charset="0"/>
                </a:rPr>
                <a:t>ISAC-II SCRF Area</a:t>
              </a:r>
            </a:p>
          </p:txBody>
        </p:sp>
        <p:sp>
          <p:nvSpPr>
            <p:cNvPr id="9" name="Line 4"/>
            <p:cNvSpPr>
              <a:spLocks noChangeShapeType="1"/>
            </p:cNvSpPr>
            <p:nvPr/>
          </p:nvSpPr>
          <p:spPr bwMode="auto">
            <a:xfrm>
              <a:off x="3720727" y="2242232"/>
              <a:ext cx="2724233"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0" name="Line 5"/>
            <p:cNvSpPr>
              <a:spLocks noChangeShapeType="1"/>
            </p:cNvSpPr>
            <p:nvPr/>
          </p:nvSpPr>
          <p:spPr bwMode="auto">
            <a:xfrm>
              <a:off x="1368121" y="838891"/>
              <a:ext cx="0" cy="800792"/>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1" name="Line 6"/>
            <p:cNvSpPr>
              <a:spLocks noChangeShapeType="1"/>
            </p:cNvSpPr>
            <p:nvPr/>
          </p:nvSpPr>
          <p:spPr bwMode="auto">
            <a:xfrm>
              <a:off x="760287" y="838891"/>
              <a:ext cx="0" cy="2457151"/>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2" name="Line 7"/>
            <p:cNvSpPr>
              <a:spLocks noChangeShapeType="1"/>
            </p:cNvSpPr>
            <p:nvPr/>
          </p:nvSpPr>
          <p:spPr bwMode="auto">
            <a:xfrm>
              <a:off x="1342926" y="1665768"/>
              <a:ext cx="5105185"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3" name="Line 8"/>
            <p:cNvSpPr>
              <a:spLocks noChangeShapeType="1"/>
            </p:cNvSpPr>
            <p:nvPr/>
          </p:nvSpPr>
          <p:spPr bwMode="auto">
            <a:xfrm>
              <a:off x="2186966" y="1665768"/>
              <a:ext cx="0" cy="1181623"/>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4" name="Line 9"/>
            <p:cNvSpPr>
              <a:spLocks noChangeShapeType="1"/>
            </p:cNvSpPr>
            <p:nvPr/>
          </p:nvSpPr>
          <p:spPr bwMode="auto">
            <a:xfrm>
              <a:off x="2186966" y="2818698"/>
              <a:ext cx="0" cy="459085"/>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5" name="Line 10"/>
            <p:cNvSpPr>
              <a:spLocks noChangeShapeType="1"/>
            </p:cNvSpPr>
            <p:nvPr/>
          </p:nvSpPr>
          <p:spPr bwMode="auto">
            <a:xfrm>
              <a:off x="725643" y="3277784"/>
              <a:ext cx="8141210"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6" name="Line 11"/>
            <p:cNvSpPr>
              <a:spLocks noChangeShapeType="1"/>
            </p:cNvSpPr>
            <p:nvPr/>
          </p:nvSpPr>
          <p:spPr bwMode="auto">
            <a:xfrm>
              <a:off x="6448110" y="1637074"/>
              <a:ext cx="0" cy="164071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7" name="Line 12"/>
            <p:cNvSpPr>
              <a:spLocks noChangeShapeType="1"/>
            </p:cNvSpPr>
            <p:nvPr/>
          </p:nvSpPr>
          <p:spPr bwMode="auto">
            <a:xfrm>
              <a:off x="3758520" y="1694460"/>
              <a:ext cx="0" cy="547772"/>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8" name="Line 13"/>
            <p:cNvSpPr>
              <a:spLocks noChangeShapeType="1"/>
            </p:cNvSpPr>
            <p:nvPr/>
          </p:nvSpPr>
          <p:spPr bwMode="auto">
            <a:xfrm>
              <a:off x="2186966" y="2242232"/>
              <a:ext cx="1533761"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19" name="Line 14"/>
            <p:cNvSpPr>
              <a:spLocks noChangeShapeType="1"/>
            </p:cNvSpPr>
            <p:nvPr/>
          </p:nvSpPr>
          <p:spPr bwMode="auto">
            <a:xfrm>
              <a:off x="2952272" y="1694460"/>
              <a:ext cx="0" cy="547772"/>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0" name="Line 15"/>
            <p:cNvSpPr>
              <a:spLocks noChangeShapeType="1"/>
            </p:cNvSpPr>
            <p:nvPr/>
          </p:nvSpPr>
          <p:spPr bwMode="auto">
            <a:xfrm>
              <a:off x="6832338" y="831067"/>
              <a:ext cx="0" cy="2446717"/>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1" name="Line 16"/>
            <p:cNvSpPr>
              <a:spLocks noChangeShapeType="1"/>
            </p:cNvSpPr>
            <p:nvPr/>
          </p:nvSpPr>
          <p:spPr bwMode="auto">
            <a:xfrm>
              <a:off x="8866852" y="2414389"/>
              <a:ext cx="0" cy="863395"/>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2" name="Line 17"/>
            <p:cNvSpPr>
              <a:spLocks noChangeShapeType="1"/>
            </p:cNvSpPr>
            <p:nvPr/>
          </p:nvSpPr>
          <p:spPr bwMode="auto">
            <a:xfrm>
              <a:off x="6832338" y="2414389"/>
              <a:ext cx="2072308"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3" name="Line 18"/>
            <p:cNvSpPr>
              <a:spLocks noChangeShapeType="1"/>
            </p:cNvSpPr>
            <p:nvPr/>
          </p:nvSpPr>
          <p:spPr bwMode="auto">
            <a:xfrm>
              <a:off x="7912582" y="831067"/>
              <a:ext cx="0" cy="1583322"/>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4" name="Line 19"/>
            <p:cNvSpPr>
              <a:spLocks noChangeShapeType="1"/>
            </p:cNvSpPr>
            <p:nvPr/>
          </p:nvSpPr>
          <p:spPr bwMode="auto">
            <a:xfrm>
              <a:off x="6832338" y="1031916"/>
              <a:ext cx="1073946"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5" name="Line 20"/>
            <p:cNvSpPr>
              <a:spLocks noChangeShapeType="1"/>
            </p:cNvSpPr>
            <p:nvPr/>
          </p:nvSpPr>
          <p:spPr bwMode="auto">
            <a:xfrm>
              <a:off x="763436" y="1060609"/>
              <a:ext cx="614135"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26" name="Text Box 21"/>
            <p:cNvSpPr txBox="1">
              <a:spLocks noChangeArrowheads="1"/>
            </p:cNvSpPr>
            <p:nvPr/>
          </p:nvSpPr>
          <p:spPr bwMode="auto">
            <a:xfrm>
              <a:off x="2952272" y="1665768"/>
              <a:ext cx="768455" cy="923239"/>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a:latin typeface="+mn-lt"/>
                  <a:cs typeface="Times New Roman" pitchFamily="18" charset="0"/>
                </a:rPr>
                <a:t>RF Measurments</a:t>
              </a:r>
            </a:p>
          </p:txBody>
        </p:sp>
        <p:sp>
          <p:nvSpPr>
            <p:cNvPr id="27" name="Text Box 22"/>
            <p:cNvSpPr txBox="1">
              <a:spLocks noChangeArrowheads="1"/>
            </p:cNvSpPr>
            <p:nvPr/>
          </p:nvSpPr>
          <p:spPr bwMode="auto">
            <a:xfrm>
              <a:off x="2190116" y="1749238"/>
              <a:ext cx="768455" cy="51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a:solidFill>
                    <a:srgbClr val="FF0000"/>
                  </a:solidFill>
                  <a:latin typeface="+mn-lt"/>
                  <a:cs typeface="Times New Roman" pitchFamily="18" charset="0"/>
                </a:rPr>
                <a:t>Boot-up</a:t>
              </a:r>
            </a:p>
          </p:txBody>
        </p:sp>
        <p:sp>
          <p:nvSpPr>
            <p:cNvPr id="28" name="Rectangle 23"/>
            <p:cNvSpPr>
              <a:spLocks noChangeArrowheads="1"/>
            </p:cNvSpPr>
            <p:nvPr/>
          </p:nvSpPr>
          <p:spPr bwMode="auto">
            <a:xfrm>
              <a:off x="3336499" y="2876084"/>
              <a:ext cx="1228267" cy="25823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29" name="Line 24"/>
            <p:cNvSpPr>
              <a:spLocks noChangeShapeType="1"/>
            </p:cNvSpPr>
            <p:nvPr/>
          </p:nvSpPr>
          <p:spPr bwMode="auto">
            <a:xfrm>
              <a:off x="5065521" y="2242232"/>
              <a:ext cx="0" cy="1035552"/>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30" name="Line 28"/>
            <p:cNvSpPr>
              <a:spLocks noChangeShapeType="1"/>
            </p:cNvSpPr>
            <p:nvPr/>
          </p:nvSpPr>
          <p:spPr bwMode="auto">
            <a:xfrm flipV="1">
              <a:off x="385507" y="857151"/>
              <a:ext cx="0" cy="892087"/>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31" name="Text Box 29"/>
            <p:cNvSpPr txBox="1">
              <a:spLocks noChangeArrowheads="1"/>
            </p:cNvSpPr>
            <p:nvPr/>
          </p:nvSpPr>
          <p:spPr bwMode="auto">
            <a:xfrm>
              <a:off x="-36513" y="1762279"/>
              <a:ext cx="922776" cy="316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rgbClr val="800000"/>
                  </a:solidFill>
                  <a:latin typeface="+mn-lt"/>
                  <a:cs typeface="Times New Roman" pitchFamily="18" charset="0"/>
                </a:rPr>
                <a:t>17m</a:t>
              </a:r>
            </a:p>
          </p:txBody>
        </p:sp>
        <p:sp>
          <p:nvSpPr>
            <p:cNvPr id="32" name="Rectangle 30"/>
            <p:cNvSpPr>
              <a:spLocks noChangeArrowheads="1"/>
            </p:cNvSpPr>
            <p:nvPr/>
          </p:nvSpPr>
          <p:spPr bwMode="auto">
            <a:xfrm>
              <a:off x="2227909" y="1691852"/>
              <a:ext cx="692869" cy="519079"/>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33" name="Line 31"/>
            <p:cNvSpPr>
              <a:spLocks noChangeShapeType="1"/>
            </p:cNvSpPr>
            <p:nvPr/>
          </p:nvSpPr>
          <p:spPr bwMode="auto">
            <a:xfrm>
              <a:off x="385507" y="2093552"/>
              <a:ext cx="0" cy="1181623"/>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34" name="Rectangle 32"/>
            <p:cNvSpPr>
              <a:spLocks noChangeArrowheads="1"/>
            </p:cNvSpPr>
            <p:nvPr/>
          </p:nvSpPr>
          <p:spPr bwMode="auto">
            <a:xfrm>
              <a:off x="769734" y="1691852"/>
              <a:ext cx="1382589" cy="1583322"/>
            </a:xfrm>
            <a:prstGeom prst="rect">
              <a:avLst/>
            </a:prstGeom>
            <a:solidFill>
              <a:srgbClr val="E8FFE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35" name="Rectangle 33"/>
            <p:cNvSpPr>
              <a:spLocks noChangeArrowheads="1"/>
            </p:cNvSpPr>
            <p:nvPr/>
          </p:nvSpPr>
          <p:spPr bwMode="auto">
            <a:xfrm>
              <a:off x="769734" y="885843"/>
              <a:ext cx="576342" cy="834701"/>
            </a:xfrm>
            <a:prstGeom prst="rect">
              <a:avLst/>
            </a:prstGeom>
            <a:solidFill>
              <a:srgbClr val="E8FFE7"/>
            </a:solidFill>
            <a:ln w="9525">
              <a:solidFill>
                <a:srgbClr val="E8FFE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36" name="Rectangle 34"/>
            <p:cNvSpPr>
              <a:spLocks noChangeArrowheads="1"/>
            </p:cNvSpPr>
            <p:nvPr/>
          </p:nvSpPr>
          <p:spPr bwMode="auto">
            <a:xfrm>
              <a:off x="2996364" y="1691852"/>
              <a:ext cx="730662" cy="519079"/>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37" name="Text Box 35"/>
            <p:cNvSpPr txBox="1">
              <a:spLocks noChangeArrowheads="1"/>
            </p:cNvSpPr>
            <p:nvPr/>
          </p:nvSpPr>
          <p:spPr bwMode="auto">
            <a:xfrm>
              <a:off x="747690" y="1978780"/>
              <a:ext cx="1455025" cy="51851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err="1">
                  <a:solidFill>
                    <a:schemeClr val="accent2"/>
                  </a:solidFill>
                  <a:latin typeface="+mn-lt"/>
                  <a:cs typeface="Times New Roman" pitchFamily="18" charset="0"/>
                </a:rPr>
                <a:t>Preparation</a:t>
              </a:r>
              <a:r>
                <a:rPr lang="fr-FR" altLang="en-US" sz="1067" b="1">
                  <a:solidFill>
                    <a:schemeClr val="accent2"/>
                  </a:solidFill>
                  <a:latin typeface="+mn-lt"/>
                  <a:cs typeface="Times New Roman" pitchFamily="18" charset="0"/>
                </a:rPr>
                <a:t> Area</a:t>
              </a:r>
            </a:p>
          </p:txBody>
        </p:sp>
        <p:sp>
          <p:nvSpPr>
            <p:cNvPr id="38" name="Text Box 36"/>
            <p:cNvSpPr txBox="1">
              <a:spLocks noChangeArrowheads="1"/>
            </p:cNvSpPr>
            <p:nvPr/>
          </p:nvSpPr>
          <p:spPr bwMode="auto">
            <a:xfrm>
              <a:off x="2164922" y="1723153"/>
              <a:ext cx="809396" cy="51851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Boot Area</a:t>
              </a:r>
            </a:p>
          </p:txBody>
        </p:sp>
        <p:sp>
          <p:nvSpPr>
            <p:cNvPr id="39" name="Text Box 37"/>
            <p:cNvSpPr txBox="1">
              <a:spLocks noChangeArrowheads="1"/>
            </p:cNvSpPr>
            <p:nvPr/>
          </p:nvSpPr>
          <p:spPr bwMode="auto">
            <a:xfrm>
              <a:off x="2643631" y="1772714"/>
              <a:ext cx="1445575" cy="316149"/>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RF </a:t>
              </a:r>
              <a:r>
                <a:rPr lang="fr-FR" altLang="en-US" sz="1067" b="1" err="1">
                  <a:solidFill>
                    <a:schemeClr val="accent2"/>
                  </a:solidFill>
                  <a:latin typeface="+mn-lt"/>
                  <a:cs typeface="Times New Roman" pitchFamily="18" charset="0"/>
                </a:rPr>
                <a:t>Meas</a:t>
              </a:r>
              <a:endParaRPr lang="fr-FR" altLang="en-US" sz="1067" b="1">
                <a:solidFill>
                  <a:schemeClr val="accent2"/>
                </a:solidFill>
                <a:latin typeface="+mn-lt"/>
                <a:cs typeface="Times New Roman" pitchFamily="18" charset="0"/>
              </a:endParaRPr>
            </a:p>
          </p:txBody>
        </p:sp>
        <p:sp>
          <p:nvSpPr>
            <p:cNvPr id="40" name="Rectangle 38"/>
            <p:cNvSpPr>
              <a:spLocks noChangeArrowheads="1"/>
            </p:cNvSpPr>
            <p:nvPr/>
          </p:nvSpPr>
          <p:spPr bwMode="auto">
            <a:xfrm>
              <a:off x="2227909" y="2265709"/>
              <a:ext cx="2802969" cy="980774"/>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41" name="Rectangle 39"/>
            <p:cNvSpPr>
              <a:spLocks noChangeArrowheads="1"/>
            </p:cNvSpPr>
            <p:nvPr/>
          </p:nvSpPr>
          <p:spPr bwMode="auto">
            <a:xfrm>
              <a:off x="3802611" y="1691852"/>
              <a:ext cx="2614005" cy="519079"/>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42" name="Text Box 40"/>
            <p:cNvSpPr txBox="1">
              <a:spLocks noChangeArrowheads="1"/>
            </p:cNvSpPr>
            <p:nvPr/>
          </p:nvSpPr>
          <p:spPr bwMode="auto">
            <a:xfrm>
              <a:off x="3727026" y="1704893"/>
              <a:ext cx="2535269" cy="51851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 Water </a:t>
              </a:r>
              <a:r>
                <a:rPr lang="fr-FR" altLang="en-US" sz="1067" b="1" err="1">
                  <a:solidFill>
                    <a:schemeClr val="accent2"/>
                  </a:solidFill>
                  <a:latin typeface="+mn-lt"/>
                  <a:cs typeface="Times New Roman" pitchFamily="18" charset="0"/>
                </a:rPr>
                <a:t>Rinse</a:t>
              </a:r>
              <a:r>
                <a:rPr lang="fr-FR" altLang="en-US" sz="1067" b="1">
                  <a:solidFill>
                    <a:schemeClr val="accent2"/>
                  </a:solidFill>
                  <a:latin typeface="+mn-lt"/>
                  <a:cs typeface="Times New Roman" pitchFamily="18" charset="0"/>
                </a:rPr>
                <a:t>/Clean Area</a:t>
              </a:r>
            </a:p>
          </p:txBody>
        </p:sp>
        <p:sp>
          <p:nvSpPr>
            <p:cNvPr id="43" name="Text Box 41"/>
            <p:cNvSpPr txBox="1">
              <a:spLocks noChangeArrowheads="1"/>
            </p:cNvSpPr>
            <p:nvPr/>
          </p:nvSpPr>
          <p:spPr bwMode="auto">
            <a:xfrm>
              <a:off x="2842042" y="2325702"/>
              <a:ext cx="1461323" cy="518512"/>
            </a:xfrm>
            <a:prstGeom prst="rect">
              <a:avLst/>
            </a:prstGeom>
            <a:solidFill>
              <a:srgbClr val="E8FFE7"/>
            </a:solidFill>
            <a:ln w="9525">
              <a:solidFill>
                <a:srgbClr val="E8FFE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SCRF Test Clean Area</a:t>
              </a:r>
            </a:p>
          </p:txBody>
        </p:sp>
        <p:sp>
          <p:nvSpPr>
            <p:cNvPr id="44" name="Rectangle 42"/>
            <p:cNvSpPr>
              <a:spLocks noChangeArrowheads="1"/>
            </p:cNvSpPr>
            <p:nvPr/>
          </p:nvSpPr>
          <p:spPr bwMode="auto">
            <a:xfrm>
              <a:off x="3342798" y="2870867"/>
              <a:ext cx="1190475" cy="289536"/>
            </a:xfrm>
            <a:prstGeom prst="rect">
              <a:avLst/>
            </a:prstGeom>
            <a:solidFill>
              <a:schemeClr va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45" name="Text Box 43"/>
            <p:cNvSpPr txBox="1">
              <a:spLocks noChangeArrowheads="1"/>
            </p:cNvSpPr>
            <p:nvPr/>
          </p:nvSpPr>
          <p:spPr bwMode="auto">
            <a:xfrm>
              <a:off x="3226268" y="2826523"/>
              <a:ext cx="1461323" cy="316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a:solidFill>
                    <a:schemeClr val="bg1"/>
                  </a:solidFill>
                  <a:latin typeface="+mn-lt"/>
                  <a:cs typeface="Times New Roman" pitchFamily="18" charset="0"/>
                </a:rPr>
                <a:t>Test </a:t>
              </a:r>
              <a:r>
                <a:rPr lang="fr-FR" altLang="en-US" sz="1067" err="1">
                  <a:solidFill>
                    <a:schemeClr val="bg1"/>
                  </a:solidFill>
                  <a:latin typeface="+mn-lt"/>
                  <a:cs typeface="Times New Roman" pitchFamily="18" charset="0"/>
                </a:rPr>
                <a:t>Pit</a:t>
              </a:r>
              <a:endParaRPr lang="fr-FR" altLang="en-US" sz="1067">
                <a:solidFill>
                  <a:schemeClr val="bg1"/>
                </a:solidFill>
                <a:latin typeface="+mn-lt"/>
                <a:cs typeface="Times New Roman" pitchFamily="18" charset="0"/>
              </a:endParaRPr>
            </a:p>
          </p:txBody>
        </p:sp>
        <p:sp>
          <p:nvSpPr>
            <p:cNvPr id="46" name="Rectangle 44"/>
            <p:cNvSpPr>
              <a:spLocks noChangeArrowheads="1"/>
            </p:cNvSpPr>
            <p:nvPr/>
          </p:nvSpPr>
          <p:spPr bwMode="auto">
            <a:xfrm>
              <a:off x="5109613" y="2265709"/>
              <a:ext cx="1307004" cy="980774"/>
            </a:xfrm>
            <a:prstGeom prst="rect">
              <a:avLst/>
            </a:prstGeom>
            <a:solidFill>
              <a:srgbClr val="E8FFE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47" name="Text Box 45"/>
            <p:cNvSpPr txBox="1">
              <a:spLocks noChangeArrowheads="1"/>
            </p:cNvSpPr>
            <p:nvPr/>
          </p:nvSpPr>
          <p:spPr bwMode="auto">
            <a:xfrm>
              <a:off x="5030880" y="2325702"/>
              <a:ext cx="1385739" cy="720876"/>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Clean </a:t>
              </a:r>
              <a:r>
                <a:rPr lang="fr-FR" altLang="en-US" sz="1067" b="1" err="1">
                  <a:solidFill>
                    <a:schemeClr val="accent2"/>
                  </a:solidFill>
                  <a:latin typeface="+mn-lt"/>
                  <a:cs typeface="Times New Roman" pitchFamily="18" charset="0"/>
                </a:rPr>
                <a:t>Assembly</a:t>
              </a:r>
              <a:r>
                <a:rPr lang="fr-FR" altLang="en-US" sz="1067" b="1">
                  <a:solidFill>
                    <a:schemeClr val="accent2"/>
                  </a:solidFill>
                  <a:latin typeface="+mn-lt"/>
                  <a:cs typeface="Times New Roman" pitchFamily="18" charset="0"/>
                </a:rPr>
                <a:t> Area</a:t>
              </a:r>
            </a:p>
          </p:txBody>
        </p:sp>
        <p:sp>
          <p:nvSpPr>
            <p:cNvPr id="48" name="Rectangle 46"/>
            <p:cNvSpPr>
              <a:spLocks noChangeArrowheads="1"/>
            </p:cNvSpPr>
            <p:nvPr/>
          </p:nvSpPr>
          <p:spPr bwMode="auto">
            <a:xfrm>
              <a:off x="6876429" y="2440473"/>
              <a:ext cx="1958929" cy="806009"/>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49" name="Text Box 47"/>
            <p:cNvSpPr txBox="1">
              <a:spLocks noChangeArrowheads="1"/>
            </p:cNvSpPr>
            <p:nvPr/>
          </p:nvSpPr>
          <p:spPr bwMode="auto">
            <a:xfrm>
              <a:off x="7336242" y="2497860"/>
              <a:ext cx="1196773" cy="518512"/>
            </a:xfrm>
            <a:prstGeom prst="rect">
              <a:avLst/>
            </a:prstGeom>
            <a:solidFill>
              <a:srgbClr val="E8FFE7"/>
            </a:solidFill>
            <a:ln w="9525">
              <a:solidFill>
                <a:srgbClr val="E8FFE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Chemical </a:t>
              </a:r>
              <a:r>
                <a:rPr lang="fr-FR" altLang="en-US" sz="1067" b="1" err="1">
                  <a:solidFill>
                    <a:schemeClr val="accent2"/>
                  </a:solidFill>
                  <a:latin typeface="+mn-lt"/>
                  <a:cs typeface="Times New Roman" pitchFamily="18" charset="0"/>
                </a:rPr>
                <a:t>Lab</a:t>
              </a:r>
              <a:endParaRPr lang="fr-FR" altLang="en-US" sz="1067" b="1">
                <a:solidFill>
                  <a:schemeClr val="accent2"/>
                </a:solidFill>
                <a:latin typeface="+mn-lt"/>
                <a:cs typeface="Times New Roman" pitchFamily="18" charset="0"/>
              </a:endParaRPr>
            </a:p>
          </p:txBody>
        </p:sp>
        <p:sp>
          <p:nvSpPr>
            <p:cNvPr id="50" name="Rectangle 48"/>
            <p:cNvSpPr>
              <a:spLocks noChangeArrowheads="1"/>
            </p:cNvSpPr>
            <p:nvPr/>
          </p:nvSpPr>
          <p:spPr bwMode="auto">
            <a:xfrm>
              <a:off x="6876429" y="857151"/>
              <a:ext cx="998360" cy="1525937"/>
            </a:xfrm>
            <a:prstGeom prst="rect">
              <a:avLst/>
            </a:prstGeom>
            <a:solidFill>
              <a:srgbClr val="E8FFE7"/>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defRPr/>
              </a:pPr>
              <a:endParaRPr lang="en-CA" altLang="en-US" sz="1067">
                <a:latin typeface="+mn-lt"/>
              </a:endParaRPr>
            </a:p>
          </p:txBody>
        </p:sp>
        <p:sp>
          <p:nvSpPr>
            <p:cNvPr id="51" name="Text Box 49"/>
            <p:cNvSpPr txBox="1">
              <a:spLocks noChangeArrowheads="1"/>
            </p:cNvSpPr>
            <p:nvPr/>
          </p:nvSpPr>
          <p:spPr bwMode="auto">
            <a:xfrm>
              <a:off x="6794545" y="1311020"/>
              <a:ext cx="1162129" cy="720876"/>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chemeClr val="accent2"/>
                  </a:solidFill>
                  <a:latin typeface="+mn-lt"/>
                  <a:cs typeface="Times New Roman" pitchFamily="18" charset="0"/>
                </a:rPr>
                <a:t>RF </a:t>
              </a:r>
              <a:r>
                <a:rPr lang="fr-FR" altLang="en-US" sz="1067" b="1" err="1">
                  <a:solidFill>
                    <a:schemeClr val="accent2"/>
                  </a:solidFill>
                  <a:latin typeface="+mn-lt"/>
                  <a:cs typeface="Times New Roman" pitchFamily="18" charset="0"/>
                </a:rPr>
                <a:t>Controls</a:t>
              </a:r>
              <a:r>
                <a:rPr lang="fr-FR" altLang="en-US" sz="1067" b="1">
                  <a:solidFill>
                    <a:schemeClr val="accent2"/>
                  </a:solidFill>
                  <a:latin typeface="+mn-lt"/>
                  <a:cs typeface="Times New Roman" pitchFamily="18" charset="0"/>
                </a:rPr>
                <a:t> </a:t>
              </a:r>
              <a:r>
                <a:rPr lang="fr-FR" altLang="en-US" sz="1067" b="1" err="1">
                  <a:solidFill>
                    <a:schemeClr val="accent2"/>
                  </a:solidFill>
                  <a:latin typeface="+mn-lt"/>
                  <a:cs typeface="Times New Roman" pitchFamily="18" charset="0"/>
                </a:rPr>
                <a:t>Lab</a:t>
              </a:r>
              <a:endParaRPr lang="fr-FR" altLang="en-US" sz="1067" b="1">
                <a:solidFill>
                  <a:schemeClr val="accent2"/>
                </a:solidFill>
                <a:latin typeface="+mn-lt"/>
                <a:cs typeface="Times New Roman" pitchFamily="18" charset="0"/>
              </a:endParaRPr>
            </a:p>
          </p:txBody>
        </p:sp>
        <p:sp>
          <p:nvSpPr>
            <p:cNvPr id="52" name="Line 50"/>
            <p:cNvSpPr>
              <a:spLocks noChangeShapeType="1"/>
            </p:cNvSpPr>
            <p:nvPr/>
          </p:nvSpPr>
          <p:spPr bwMode="auto">
            <a:xfrm>
              <a:off x="5320624" y="653693"/>
              <a:ext cx="3823376" cy="0"/>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sp>
          <p:nvSpPr>
            <p:cNvPr id="53" name="Text Box 51"/>
            <p:cNvSpPr txBox="1">
              <a:spLocks noChangeArrowheads="1"/>
            </p:cNvSpPr>
            <p:nvPr/>
          </p:nvSpPr>
          <p:spPr bwMode="auto">
            <a:xfrm>
              <a:off x="4407298" y="512837"/>
              <a:ext cx="1020407" cy="316149"/>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1" hangingPunct="1">
                <a:spcBef>
                  <a:spcPct val="50000"/>
                </a:spcBef>
                <a:defRPr/>
              </a:pPr>
              <a:r>
                <a:rPr lang="fr-FR" altLang="en-US" sz="1067" b="1">
                  <a:solidFill>
                    <a:srgbClr val="800000"/>
                  </a:solidFill>
                  <a:latin typeface="+mn-lt"/>
                  <a:cs typeface="Times New Roman" pitchFamily="18" charset="0"/>
                </a:rPr>
                <a:t>42m</a:t>
              </a:r>
            </a:p>
          </p:txBody>
        </p:sp>
        <p:sp>
          <p:nvSpPr>
            <p:cNvPr id="54" name="Line 52"/>
            <p:cNvSpPr>
              <a:spLocks noChangeShapeType="1"/>
            </p:cNvSpPr>
            <p:nvPr/>
          </p:nvSpPr>
          <p:spPr bwMode="auto">
            <a:xfrm flipH="1">
              <a:off x="750838" y="653693"/>
              <a:ext cx="3725746" cy="0"/>
            </a:xfrm>
            <a:prstGeom prst="line">
              <a:avLst/>
            </a:prstGeom>
            <a:noFill/>
            <a:ln w="19050">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CA" sz="1067"/>
            </a:p>
          </p:txBody>
        </p:sp>
      </p:grpSp>
      <p:sp>
        <p:nvSpPr>
          <p:cNvPr id="57" name="Text Box 27"/>
          <p:cNvSpPr txBox="1">
            <a:spLocks noChangeArrowheads="1"/>
          </p:cNvSpPr>
          <p:nvPr/>
        </p:nvSpPr>
        <p:spPr bwMode="auto">
          <a:xfrm>
            <a:off x="258805" y="976985"/>
            <a:ext cx="5476200" cy="561692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charset="-128"/>
              </a:defRPr>
            </a:lvl1pPr>
            <a:lvl2pPr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spcBef>
                <a:spcPct val="50000"/>
              </a:spcBef>
              <a:defRPr/>
            </a:pPr>
            <a:r>
              <a:rPr lang="en-CA" altLang="en-US" sz="2000" dirty="0">
                <a:cs typeface="Times New Roman" pitchFamily="18" charset="0"/>
              </a:rPr>
              <a:t>TRIUMF SRF test and assembly areas </a:t>
            </a:r>
          </a:p>
          <a:p>
            <a:pPr marL="342900" lvl="1" indent="-342900" eaLnBrk="1" hangingPunct="1">
              <a:spcBef>
                <a:spcPts val="600"/>
              </a:spcBef>
              <a:buClr>
                <a:srgbClr val="00B0F0"/>
              </a:buClr>
              <a:buFont typeface="Wingdings" panose="05000000000000000000" pitchFamily="2" charset="2"/>
              <a:buChar char="§"/>
              <a:defRPr/>
            </a:pPr>
            <a:r>
              <a:rPr lang="en-CA" altLang="en-US" sz="2000" dirty="0">
                <a:cs typeface="Times New Roman" pitchFamily="18" charset="0"/>
              </a:rPr>
              <a:t>500m</a:t>
            </a:r>
            <a:r>
              <a:rPr lang="en-CA" altLang="en-US" sz="2000" baseline="30000" dirty="0">
                <a:cs typeface="Times New Roman" pitchFamily="18" charset="0"/>
              </a:rPr>
              <a:t>2</a:t>
            </a:r>
            <a:r>
              <a:rPr lang="en-CA" altLang="en-US" sz="2000" dirty="0">
                <a:cs typeface="Times New Roman" pitchFamily="18" charset="0"/>
              </a:rPr>
              <a:t> of floor space, overhead crane comprising:</a:t>
            </a:r>
            <a:br>
              <a:rPr lang="en-CA" altLang="en-US" sz="2000" dirty="0">
                <a:cs typeface="Times New Roman" pitchFamily="18" charset="0"/>
              </a:rPr>
            </a:br>
            <a:r>
              <a:rPr lang="en-CA" altLang="en-US" sz="1800" dirty="0">
                <a:cs typeface="Times New Roman" pitchFamily="18" charset="0"/>
              </a:rPr>
              <a:t>US cleaning tanks, HPWR area, cryogenics on tap, cryomodule assembly area (clean room for hermetic string assembly), chemical etching lab (BCP), rf testing</a:t>
            </a:r>
          </a:p>
          <a:p>
            <a:pPr marL="342900" lvl="1" indent="-342900" eaLnBrk="1" hangingPunct="1">
              <a:spcBef>
                <a:spcPts val="600"/>
              </a:spcBef>
              <a:buClr>
                <a:srgbClr val="00B0F0"/>
              </a:buClr>
              <a:buFont typeface="Wingdings" panose="05000000000000000000" pitchFamily="2" charset="2"/>
              <a:buChar char="§"/>
              <a:defRPr/>
            </a:pPr>
            <a:r>
              <a:rPr lang="en-CA" altLang="en-US" sz="2000" dirty="0">
                <a:cs typeface="Times New Roman" pitchFamily="18" charset="0"/>
              </a:rPr>
              <a:t>Minor upgrades of clean room performed to meet the HL-LHC requirements.</a:t>
            </a:r>
          </a:p>
          <a:p>
            <a:pPr marL="342900" lvl="1" indent="-342900" eaLnBrk="1" hangingPunct="1">
              <a:spcBef>
                <a:spcPts val="600"/>
              </a:spcBef>
              <a:buClr>
                <a:srgbClr val="00B0F0"/>
              </a:buClr>
              <a:buFont typeface="Wingdings" panose="05000000000000000000" pitchFamily="2" charset="2"/>
              <a:buChar char="§"/>
              <a:defRPr/>
            </a:pPr>
            <a:r>
              <a:rPr lang="en-CA" altLang="en-US" sz="2000" dirty="0">
                <a:cs typeface="Times New Roman" pitchFamily="18" charset="0"/>
              </a:rPr>
              <a:t>Cryomodule test capability in ISAC-II</a:t>
            </a:r>
          </a:p>
          <a:p>
            <a:pPr marL="837306" lvl="2" indent="-342900" eaLnBrk="1" hangingPunct="1">
              <a:spcBef>
                <a:spcPts val="600"/>
              </a:spcBef>
              <a:buClr>
                <a:srgbClr val="00B0F0"/>
              </a:buClr>
              <a:buFont typeface="Wingdings" panose="05000000000000000000" pitchFamily="2" charset="2"/>
              <a:buChar char="§"/>
              <a:defRPr/>
            </a:pPr>
            <a:r>
              <a:rPr lang="en-CA" altLang="en-US" sz="1800" dirty="0" err="1">
                <a:cs typeface="Times New Roman" pitchFamily="18" charset="0"/>
              </a:rPr>
              <a:t>LHe</a:t>
            </a:r>
            <a:r>
              <a:rPr lang="en-CA" altLang="en-US" sz="1800" dirty="0">
                <a:cs typeface="Times New Roman" pitchFamily="18" charset="0"/>
              </a:rPr>
              <a:t> – 100ltr/h in falling level, 200W at 4K, 40W at 2K</a:t>
            </a:r>
          </a:p>
          <a:p>
            <a:pPr marL="837306" lvl="2" indent="-342900" eaLnBrk="1" hangingPunct="1">
              <a:spcBef>
                <a:spcPts val="600"/>
              </a:spcBef>
              <a:buClr>
                <a:srgbClr val="00B0F0"/>
              </a:buClr>
              <a:buFont typeface="Wingdings" panose="05000000000000000000" pitchFamily="2" charset="2"/>
              <a:buChar char="§"/>
              <a:defRPr/>
            </a:pPr>
            <a:r>
              <a:rPr lang="en-CA" altLang="en-US" sz="1800" dirty="0">
                <a:cs typeface="Times New Roman" pitchFamily="18" charset="0"/>
              </a:rPr>
              <a:t>LN2 at 1.5 Bar</a:t>
            </a:r>
          </a:p>
          <a:p>
            <a:pPr marL="837306" lvl="2" indent="-342900" eaLnBrk="1" hangingPunct="1">
              <a:spcBef>
                <a:spcPts val="600"/>
              </a:spcBef>
              <a:buClr>
                <a:srgbClr val="00B0F0"/>
              </a:buClr>
              <a:buFont typeface="Wingdings" panose="05000000000000000000" pitchFamily="2" charset="2"/>
              <a:buChar char="§"/>
              <a:defRPr/>
            </a:pPr>
            <a:r>
              <a:rPr lang="en-CA" altLang="en-US" sz="1800" dirty="0">
                <a:cs typeface="Times New Roman" pitchFamily="18" charset="0"/>
              </a:rPr>
              <a:t>Shielded pit, LLRF, controls</a:t>
            </a:r>
          </a:p>
          <a:p>
            <a:pPr marL="342900" lvl="1" indent="-342900" eaLnBrk="1" hangingPunct="1">
              <a:spcBef>
                <a:spcPts val="600"/>
              </a:spcBef>
              <a:buClr>
                <a:srgbClr val="00B0F0"/>
              </a:buClr>
              <a:buFont typeface="Wingdings" panose="05000000000000000000" pitchFamily="2" charset="2"/>
              <a:buChar char="§"/>
              <a:defRPr/>
            </a:pPr>
            <a:r>
              <a:rPr lang="en-CA" altLang="en-US" sz="2000" dirty="0">
                <a:cs typeface="Times New Roman" pitchFamily="18" charset="0"/>
              </a:rPr>
              <a:t>Issues with space for the HL-LHC project </a:t>
            </a:r>
            <a:r>
              <a:rPr lang="en-CA" altLang="en-US" sz="1800" dirty="0">
                <a:cs typeface="Times New Roman" pitchFamily="18" charset="0"/>
              </a:rPr>
              <a:t>(larger CM assembly space in adjacent hall) </a:t>
            </a:r>
            <a:r>
              <a:rPr lang="en-CA" altLang="en-US" sz="2000" dirty="0">
                <a:cs typeface="Times New Roman" pitchFamily="18" charset="0"/>
                <a:sym typeface="Wingdings" panose="05000000000000000000" pitchFamily="2" charset="2"/>
              </a:rPr>
              <a:t></a:t>
            </a:r>
            <a:r>
              <a:rPr lang="en-CA" altLang="en-US" sz="2000" dirty="0">
                <a:cs typeface="Times New Roman" pitchFamily="18" charset="0"/>
              </a:rPr>
              <a:t>New clean room for ISAC-II ordered!</a:t>
            </a:r>
          </a:p>
        </p:txBody>
      </p:sp>
      <p:pic>
        <p:nvPicPr>
          <p:cNvPr id="27653" name="Picture 4" descr="SRF09-mindy-SCC1"/>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9062105" y="4969088"/>
            <a:ext cx="2417233" cy="17695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59"/>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5836305" y="3290573"/>
            <a:ext cx="2933700" cy="34480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11" descr="E:\Bob\ARIEL-folder\cryomodule\ACM-LN2-lid-2.jpg">
            <a:extLst>
              <a:ext uri="{FF2B5EF4-FFF2-40B4-BE49-F238E27FC236}">
                <a16:creationId xmlns:a16="http://schemas.microsoft.com/office/drawing/2014/main" id="{50351822-6D3B-4708-AFF3-8880D228F70F}"/>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9062106" y="3290574"/>
            <a:ext cx="2421466" cy="15134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310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CFDEE7-2071-9B86-A7F6-8DEDF44FF50B}"/>
              </a:ext>
            </a:extLst>
          </p:cNvPr>
          <p:cNvPicPr>
            <a:picLocks noChangeAspect="1"/>
          </p:cNvPicPr>
          <p:nvPr/>
        </p:nvPicPr>
        <p:blipFill rotWithShape="1">
          <a:blip r:embed="rId3"/>
          <a:srcRect t="1420" r="57779" b="2716"/>
          <a:stretch/>
        </p:blipFill>
        <p:spPr>
          <a:xfrm>
            <a:off x="458" y="-8346"/>
            <a:ext cx="5375875" cy="6866346"/>
          </a:xfrm>
          <a:prstGeom prst="rect">
            <a:avLst/>
          </a:prstGeom>
        </p:spPr>
      </p:pic>
      <p:sp>
        <p:nvSpPr>
          <p:cNvPr id="2" name="Text Box 27">
            <a:extLst>
              <a:ext uri="{FF2B5EF4-FFF2-40B4-BE49-F238E27FC236}">
                <a16:creationId xmlns:a16="http://schemas.microsoft.com/office/drawing/2014/main" id="{0DEA3BEC-893E-7EF7-93A5-DCBC59F79E19}"/>
              </a:ext>
            </a:extLst>
          </p:cNvPr>
          <p:cNvSpPr txBox="1">
            <a:spLocks noChangeArrowheads="1"/>
          </p:cNvSpPr>
          <p:nvPr/>
        </p:nvSpPr>
        <p:spPr bwMode="auto">
          <a:xfrm>
            <a:off x="5464090" y="781507"/>
            <a:ext cx="5055742" cy="393954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ea typeface="ヒラギノ角ゴ Pro W3" charset="-128"/>
              </a:defRPr>
            </a:lvl1pPr>
            <a:lvl2pPr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342900" lvl="1" indent="-342900" eaLnBrk="1" hangingPunct="1">
              <a:spcBef>
                <a:spcPts val="600"/>
              </a:spcBef>
              <a:buClr>
                <a:srgbClr val="00B0F0"/>
              </a:buClr>
              <a:buFont typeface="Wingdings" panose="05000000000000000000" pitchFamily="2" charset="2"/>
              <a:buChar char="§"/>
              <a:defRPr/>
            </a:pPr>
            <a:r>
              <a:rPr lang="en-CA" altLang="en-US" sz="2000" dirty="0">
                <a:cs typeface="Times New Roman" pitchFamily="18" charset="0"/>
              </a:rPr>
              <a:t>TRIUMF  released the </a:t>
            </a:r>
            <a:r>
              <a:rPr lang="en-CA" altLang="en-US" sz="2000" dirty="0">
                <a:cs typeface="Times New Roman" pitchFamily="18" charset="0"/>
                <a:hlinkClick r:id="rId4"/>
              </a:rPr>
              <a:t>20-year vision </a:t>
            </a:r>
            <a:r>
              <a:rPr lang="en-CA" altLang="en-US" sz="2000" dirty="0">
                <a:cs typeface="Times New Roman" pitchFamily="18" charset="0"/>
              </a:rPr>
              <a:t>September 2022 as a response to an international peer review. </a:t>
            </a:r>
          </a:p>
          <a:p>
            <a:pPr marL="342900" lvl="1" indent="-342900" eaLnBrk="1" hangingPunct="1">
              <a:spcBef>
                <a:spcPts val="600"/>
              </a:spcBef>
              <a:buClr>
                <a:srgbClr val="00B0F0"/>
              </a:buClr>
              <a:buFont typeface="Wingdings" panose="05000000000000000000" pitchFamily="2" charset="2"/>
              <a:buChar char="§"/>
              <a:defRPr/>
            </a:pPr>
            <a:r>
              <a:rPr lang="en-US" altLang="en-US" sz="2000" dirty="0">
                <a:cs typeface="Times New Roman" pitchFamily="18" charset="0"/>
              </a:rPr>
              <a:t>The product of an 18 months process engaging a broad research and stakeholder community leading to five core themes.</a:t>
            </a:r>
          </a:p>
          <a:p>
            <a:pPr marL="342900" lvl="1" indent="-342900" eaLnBrk="1" hangingPunct="1">
              <a:spcBef>
                <a:spcPts val="600"/>
              </a:spcBef>
              <a:buClr>
                <a:srgbClr val="00B0F0"/>
              </a:buClr>
              <a:buFont typeface="Wingdings" panose="05000000000000000000" pitchFamily="2" charset="2"/>
              <a:buChar char="§"/>
              <a:defRPr/>
            </a:pPr>
            <a:r>
              <a:rPr lang="en-US" altLang="en-US" sz="2000" dirty="0">
                <a:cs typeface="Times New Roman" pitchFamily="18" charset="0"/>
              </a:rPr>
              <a:t>The Visions lays out a long-term direction for the laboratory built</a:t>
            </a:r>
            <a:br>
              <a:rPr lang="en-US" altLang="en-US" sz="2000" dirty="0">
                <a:cs typeface="Times New Roman" pitchFamily="18" charset="0"/>
              </a:rPr>
            </a:br>
            <a:r>
              <a:rPr lang="en-US" altLang="en-US" sz="2000" dirty="0">
                <a:cs typeface="Times New Roman" pitchFamily="18" charset="0"/>
              </a:rPr>
              <a:t>around five pillars defining how</a:t>
            </a:r>
            <a:br>
              <a:rPr lang="en-US" altLang="en-US" sz="2000" dirty="0">
                <a:cs typeface="Times New Roman" pitchFamily="18" charset="0"/>
              </a:rPr>
            </a:br>
            <a:r>
              <a:rPr lang="en-US" altLang="en-US" sz="2000" dirty="0">
                <a:cs typeface="Times New Roman" pitchFamily="18" charset="0"/>
              </a:rPr>
              <a:t>the community sees the</a:t>
            </a:r>
            <a:br>
              <a:rPr lang="en-US" altLang="en-US" sz="2000" dirty="0">
                <a:cs typeface="Times New Roman" pitchFamily="18" charset="0"/>
              </a:rPr>
            </a:br>
            <a:r>
              <a:rPr lang="en-US" altLang="en-US" sz="2000" dirty="0">
                <a:cs typeface="Times New Roman" pitchFamily="18" charset="0"/>
              </a:rPr>
              <a:t>laboratory’s future</a:t>
            </a:r>
            <a:r>
              <a:rPr lang="en-CA" altLang="en-US" sz="2000" dirty="0">
                <a:cs typeface="Times New Roman" pitchFamily="18" charset="0"/>
              </a:rPr>
              <a:t>.</a:t>
            </a:r>
          </a:p>
        </p:txBody>
      </p:sp>
      <p:pic>
        <p:nvPicPr>
          <p:cNvPr id="7" name="Picture 6">
            <a:extLst>
              <a:ext uri="{FF2B5EF4-FFF2-40B4-BE49-F238E27FC236}">
                <a16:creationId xmlns:a16="http://schemas.microsoft.com/office/drawing/2014/main" id="{610FBB50-8A5B-FE04-B844-24418E2EDC5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645876" y="3534012"/>
            <a:ext cx="2546124" cy="3323988"/>
          </a:xfrm>
          <a:prstGeom prst="rect">
            <a:avLst/>
          </a:prstGeom>
        </p:spPr>
      </p:pic>
    </p:spTree>
    <p:extLst>
      <p:ext uri="{BB962C8B-B14F-4D97-AF65-F5344CB8AC3E}">
        <p14:creationId xmlns:p14="http://schemas.microsoft.com/office/powerpoint/2010/main" val="94522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BBE13D-E3E7-26D8-2258-7D146A7FD3EE}"/>
              </a:ext>
            </a:extLst>
          </p:cNvPr>
          <p:cNvSpPr>
            <a:spLocks noGrp="1"/>
          </p:cNvSpPr>
          <p:nvPr>
            <p:ph type="title"/>
          </p:nvPr>
        </p:nvSpPr>
        <p:spPr/>
        <p:txBody>
          <a:bodyPr lIns="91440" tIns="45720" rIns="91440" bIns="45720" anchor="t">
            <a:normAutofit/>
          </a:bodyPr>
          <a:lstStyle/>
          <a:p>
            <a:r>
              <a:rPr lang="en-CA" dirty="0">
                <a:latin typeface="Arial"/>
                <a:cs typeface="Arial"/>
              </a:rPr>
              <a:t>Thank you</a:t>
            </a:r>
            <a:br>
              <a:rPr lang="en-CA">
                <a:latin typeface="Arial"/>
                <a:cs typeface="Arial"/>
              </a:rPr>
            </a:br>
            <a:r>
              <a:rPr lang="en-CA">
                <a:latin typeface="Arial"/>
                <a:cs typeface="Arial"/>
              </a:rPr>
              <a:t>Merci</a:t>
            </a:r>
            <a:endParaRPr lang="en-CA" dirty="0"/>
          </a:p>
        </p:txBody>
      </p:sp>
      <p:sp>
        <p:nvSpPr>
          <p:cNvPr id="2" name="Text Placeholder 2">
            <a:extLst>
              <a:ext uri="{FF2B5EF4-FFF2-40B4-BE49-F238E27FC236}">
                <a16:creationId xmlns:a16="http://schemas.microsoft.com/office/drawing/2014/main" id="{983603CF-37AE-1D75-60BB-14E70212AEF9}"/>
              </a:ext>
            </a:extLst>
          </p:cNvPr>
          <p:cNvSpPr txBox="1">
            <a:spLocks/>
          </p:cNvSpPr>
          <p:nvPr/>
        </p:nvSpPr>
        <p:spPr>
          <a:xfrm>
            <a:off x="662234" y="5015156"/>
            <a:ext cx="3938587" cy="304113"/>
          </a:xfrm>
          <a:prstGeom prst="rect">
            <a:avLst/>
          </a:prstGeom>
        </p:spPr>
        <p:txBody>
          <a:bodyPr/>
          <a:lstStyle>
            <a:lvl1pPr marL="0" indent="0" algn="l" defTabSz="914400" rtl="0" eaLnBrk="1" latinLnBrk="0" hangingPunct="1">
              <a:lnSpc>
                <a:spcPct val="90000"/>
              </a:lnSpc>
              <a:spcBef>
                <a:spcPts val="1000"/>
              </a:spcBef>
              <a:buFontTx/>
              <a:buNone/>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a:t>Follow us </a:t>
            </a:r>
            <a:r>
              <a:rPr lang="en-US" sz="2000" b="1"/>
              <a:t>@TRIUMFLab</a:t>
            </a:r>
          </a:p>
        </p:txBody>
      </p:sp>
      <p:sp>
        <p:nvSpPr>
          <p:cNvPr id="3" name="Text Placeholder 3">
            <a:extLst>
              <a:ext uri="{FF2B5EF4-FFF2-40B4-BE49-F238E27FC236}">
                <a16:creationId xmlns:a16="http://schemas.microsoft.com/office/drawing/2014/main" id="{2E1CE9D6-0A61-8CCB-0434-FDF4932ED899}"/>
              </a:ext>
            </a:extLst>
          </p:cNvPr>
          <p:cNvSpPr txBox="1">
            <a:spLocks/>
          </p:cNvSpPr>
          <p:nvPr/>
        </p:nvSpPr>
        <p:spPr>
          <a:xfrm>
            <a:off x="661989" y="4640536"/>
            <a:ext cx="3938587" cy="374620"/>
          </a:xfrm>
          <a:prstGeom prst="rect">
            <a:avLst/>
          </a:prstGeom>
        </p:spPr>
        <p:txBody>
          <a:bodyPr/>
          <a:lstStyle>
            <a:lvl1pPr marL="0" indent="0" algn="l" defTabSz="914400" rtl="0" eaLnBrk="1" latinLnBrk="0" hangingPunct="1">
              <a:lnSpc>
                <a:spcPct val="90000"/>
              </a:lnSpc>
              <a:spcBef>
                <a:spcPts val="1000"/>
              </a:spcBef>
              <a:buFontTx/>
              <a:buNone/>
              <a:defRPr sz="2000" b="1" kern="1200">
                <a:solidFill>
                  <a:srgbClr val="00B0F0"/>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a:t>www.triumf.ca</a:t>
            </a:r>
          </a:p>
        </p:txBody>
      </p:sp>
      <p:pic>
        <p:nvPicPr>
          <p:cNvPr id="7" name="Picture 6">
            <a:extLst>
              <a:ext uri="{FF2B5EF4-FFF2-40B4-BE49-F238E27FC236}">
                <a16:creationId xmlns:a16="http://schemas.microsoft.com/office/drawing/2014/main" id="{C6BA1808-DE0E-8121-2369-1CEF4735F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942" y="5454925"/>
            <a:ext cx="411480" cy="411480"/>
          </a:xfrm>
          <a:prstGeom prst="rect">
            <a:avLst/>
          </a:prstGeom>
        </p:spPr>
      </p:pic>
      <p:pic>
        <p:nvPicPr>
          <p:cNvPr id="8" name="Picture 7">
            <a:extLst>
              <a:ext uri="{FF2B5EF4-FFF2-40B4-BE49-F238E27FC236}">
                <a16:creationId xmlns:a16="http://schemas.microsoft.com/office/drawing/2014/main" id="{221DD460-BDF1-52AC-7FEA-6A2C2D8DA4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1795" y="5457973"/>
            <a:ext cx="408432" cy="408432"/>
          </a:xfrm>
          <a:prstGeom prst="rect">
            <a:avLst/>
          </a:prstGeom>
        </p:spPr>
      </p:pic>
      <p:pic>
        <p:nvPicPr>
          <p:cNvPr id="9" name="Picture 8">
            <a:extLst>
              <a:ext uri="{FF2B5EF4-FFF2-40B4-BE49-F238E27FC236}">
                <a16:creationId xmlns:a16="http://schemas.microsoft.com/office/drawing/2014/main" id="{4B1A5368-D8D8-93BD-B818-972763FDD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1600" y="5454925"/>
            <a:ext cx="411480" cy="411480"/>
          </a:xfrm>
          <a:prstGeom prst="rect">
            <a:avLst/>
          </a:prstGeom>
        </p:spPr>
      </p:pic>
      <p:pic>
        <p:nvPicPr>
          <p:cNvPr id="10" name="Picture 9">
            <a:extLst>
              <a:ext uri="{FF2B5EF4-FFF2-40B4-BE49-F238E27FC236}">
                <a16:creationId xmlns:a16="http://schemas.microsoft.com/office/drawing/2014/main" id="{7264DC25-36A0-51A5-8360-19A7ABFF59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1405" y="5454925"/>
            <a:ext cx="411480" cy="411480"/>
          </a:xfrm>
          <a:prstGeom prst="rect">
            <a:avLst/>
          </a:prstGeom>
        </p:spPr>
      </p:pic>
    </p:spTree>
    <p:extLst>
      <p:ext uri="{BB962C8B-B14F-4D97-AF65-F5344CB8AC3E}">
        <p14:creationId xmlns:p14="http://schemas.microsoft.com/office/powerpoint/2010/main" val="197655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14797" y="0"/>
            <a:ext cx="7289074" cy="6858000"/>
          </a:xfrm>
          <a:prstGeom prst="rect">
            <a:avLst/>
          </a:prstGeom>
        </p:spPr>
      </p:pic>
      <p:sp>
        <p:nvSpPr>
          <p:cNvPr id="5" name="TextBox 4"/>
          <p:cNvSpPr txBox="1"/>
          <p:nvPr/>
        </p:nvSpPr>
        <p:spPr>
          <a:xfrm>
            <a:off x="228511" y="385047"/>
            <a:ext cx="4761703" cy="1077218"/>
          </a:xfrm>
          <a:prstGeom prst="rect">
            <a:avLst/>
          </a:prstGeom>
          <a:noFill/>
        </p:spPr>
        <p:txBody>
          <a:bodyPr wrap="square" rtlCol="0">
            <a:spAutoFit/>
          </a:bodyPr>
          <a:lstStyle/>
          <a:p>
            <a:r>
              <a:rPr lang="en-CA" sz="3200" b="1" dirty="0">
                <a:solidFill>
                  <a:srgbClr val="00B0F0"/>
                </a:solidFill>
                <a:latin typeface="Arial" panose="020B0604020202020204" pitchFamily="34" charset="0"/>
                <a:cs typeface="Arial" panose="020B0604020202020204" pitchFamily="34" charset="0"/>
              </a:rPr>
              <a:t>Welcome to B.C.!</a:t>
            </a:r>
          </a:p>
          <a:p>
            <a:r>
              <a:rPr lang="en-CA" sz="3200" b="1" dirty="0">
                <a:solidFill>
                  <a:srgbClr val="00B0F0"/>
                </a:solidFill>
                <a:latin typeface="Arial" panose="020B0604020202020204" pitchFamily="34" charset="0"/>
                <a:cs typeface="Arial" panose="020B0604020202020204" pitchFamily="34" charset="0"/>
              </a:rPr>
              <a:t>Home of TRIUMF</a:t>
            </a:r>
          </a:p>
        </p:txBody>
      </p:sp>
      <p:sp>
        <p:nvSpPr>
          <p:cNvPr id="7" name="TextBox 6"/>
          <p:cNvSpPr txBox="1"/>
          <p:nvPr/>
        </p:nvSpPr>
        <p:spPr>
          <a:xfrm>
            <a:off x="429233" y="1862812"/>
            <a:ext cx="4443093" cy="4493538"/>
          </a:xfrm>
          <a:prstGeom prst="rect">
            <a:avLst/>
          </a:prstGeom>
          <a:noFill/>
        </p:spPr>
        <p:txBody>
          <a:bodyPr wrap="square" lIns="91440" tIns="45720" rIns="91440" bIns="45720" rtlCol="0" anchor="t">
            <a:spAutoFit/>
          </a:bodyPr>
          <a:lstStyle/>
          <a:p>
            <a:r>
              <a:rPr lang="en-CA" sz="2200" b="1" dirty="0">
                <a:latin typeface="Arial"/>
                <a:cs typeface="Arial"/>
              </a:rPr>
              <a:t>TRIUMF is Canada’s particle accelerator centre. </a:t>
            </a:r>
            <a:r>
              <a:rPr lang="en-CA" sz="2200" dirty="0">
                <a:latin typeface="Arial"/>
                <a:cs typeface="Arial"/>
              </a:rPr>
              <a:t>We are a world-class hub of research, education, and innovation that is home to ~600 staff and students</a:t>
            </a:r>
          </a:p>
          <a:p>
            <a:endParaRPr lang="en-CA" sz="2200" dirty="0">
              <a:latin typeface="Arial" panose="020B0604020202020204" pitchFamily="34" charset="0"/>
              <a:cs typeface="Arial" panose="020B0604020202020204" pitchFamily="34" charset="0"/>
            </a:endParaRPr>
          </a:p>
          <a:p>
            <a:r>
              <a:rPr lang="en-CA" sz="2200" dirty="0">
                <a:latin typeface="Arial "/>
                <a:cs typeface="Arial"/>
              </a:rPr>
              <a:t>Founded in 1968 by the University of British Columbia, Simon Fraser University, and the University of Victoria</a:t>
            </a:r>
            <a:r>
              <a:rPr lang="en-US" sz="2200" dirty="0">
                <a:latin typeface="Arial "/>
                <a:cs typeface="Arial"/>
              </a:rPr>
              <a:t>, TRIUMF is a cornerstone of BC’s innovation ecosystem, driving impact locally, nationally, and around the world</a:t>
            </a:r>
            <a:endParaRPr lang="en-CA" sz="2200" dirty="0">
              <a:latin typeface="Arial "/>
              <a:cs typeface="Arial" panose="020B0604020202020204" pitchFamily="34" charset="0"/>
            </a:endParaRPr>
          </a:p>
        </p:txBody>
      </p:sp>
      <p:sp>
        <p:nvSpPr>
          <p:cNvPr id="4" name="Slide Number Placeholder 13">
            <a:extLst>
              <a:ext uri="{FF2B5EF4-FFF2-40B4-BE49-F238E27FC236}">
                <a16:creationId xmlns:a16="http://schemas.microsoft.com/office/drawing/2014/main" id="{4AB25E80-8D62-6783-EA45-CD3A0556184D}"/>
              </a:ext>
            </a:extLst>
          </p:cNvPr>
          <p:cNvSpPr txBox="1">
            <a:spLocks/>
          </p:cNvSpPr>
          <p:nvPr/>
        </p:nvSpPr>
        <p:spPr>
          <a:xfrm>
            <a:off x="8610600" y="6356350"/>
            <a:ext cx="27432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DD41DE15-18D3-4E2F-9E4A-A34F7A85E12A}" type="slidenum">
              <a:rPr lang="en-CA" sz="1200" smtClean="0">
                <a:solidFill>
                  <a:schemeClr val="bg1"/>
                </a:solidFill>
              </a:rPr>
              <a:pPr algn="r"/>
              <a:t>2</a:t>
            </a:fld>
            <a:endParaRPr lang="en-CA" sz="1200">
              <a:solidFill>
                <a:schemeClr val="bg1"/>
              </a:solidFill>
            </a:endParaRPr>
          </a:p>
        </p:txBody>
      </p:sp>
    </p:spTree>
    <p:extLst>
      <p:ext uri="{BB962C8B-B14F-4D97-AF65-F5344CB8AC3E}">
        <p14:creationId xmlns:p14="http://schemas.microsoft.com/office/powerpoint/2010/main" val="2251604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1DF4D1-61A5-BC41-9590-7339DEA69430}"/>
              </a:ext>
            </a:extLst>
          </p:cNvPr>
          <p:cNvPicPr>
            <a:picLocks noChangeAspect="1"/>
          </p:cNvPicPr>
          <p:nvPr/>
        </p:nvPicPr>
        <p:blipFill rotWithShape="1">
          <a:blip r:embed="rId3"/>
          <a:srcRect l="16547" t="5185" r="20799" b="10102"/>
          <a:stretch/>
        </p:blipFill>
        <p:spPr>
          <a:xfrm>
            <a:off x="4782308" y="0"/>
            <a:ext cx="7638854" cy="6858000"/>
          </a:xfrm>
          <a:prstGeom prst="rect">
            <a:avLst/>
          </a:prstGeom>
        </p:spPr>
      </p:pic>
      <p:sp>
        <p:nvSpPr>
          <p:cNvPr id="4" name="Rectangle 3">
            <a:extLst>
              <a:ext uri="{FF2B5EF4-FFF2-40B4-BE49-F238E27FC236}">
                <a16:creationId xmlns:a16="http://schemas.microsoft.com/office/drawing/2014/main" id="{4090B019-33A8-8229-187B-2B9A4D935E70}"/>
              </a:ext>
            </a:extLst>
          </p:cNvPr>
          <p:cNvSpPr/>
          <p:nvPr/>
        </p:nvSpPr>
        <p:spPr>
          <a:xfrm>
            <a:off x="1" y="0"/>
            <a:ext cx="4780156"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0" i="0" dirty="0">
                <a:solidFill>
                  <a:schemeClr val="bg1"/>
                </a:solidFill>
                <a:effectLst/>
                <a:latin typeface="Arial" panose="020B0604020202020204" pitchFamily="34" charset="0"/>
                <a:cs typeface="Arial" panose="020B0604020202020204" pitchFamily="34" charset="0"/>
              </a:rPr>
              <a:t>TRIUMF is located on the traditional, ancestral, and unceded territory of the Musqueam people, who for millennia have passed on their culture, history, and traditions from one generation to the next on this site. </a:t>
            </a:r>
          </a:p>
          <a:p>
            <a:pPr algn="ctr"/>
            <a:endParaRPr lang="en-US" sz="2400" dirty="0">
              <a:solidFill>
                <a:schemeClr val="bg1"/>
              </a:solidFill>
              <a:latin typeface="Arial" panose="020B0604020202020204" pitchFamily="34" charset="0"/>
              <a:cs typeface="Arial" panose="020B0604020202020204" pitchFamily="34" charset="0"/>
            </a:endParaRPr>
          </a:p>
          <a:p>
            <a:pPr algn="ctr"/>
            <a:r>
              <a:rPr lang="en-US" sz="2400" b="0" i="0" dirty="0">
                <a:solidFill>
                  <a:schemeClr val="bg1"/>
                </a:solidFill>
                <a:effectLst/>
                <a:latin typeface="Arial" panose="020B0604020202020204" pitchFamily="34" charset="0"/>
                <a:cs typeface="Arial" panose="020B0604020202020204" pitchFamily="34" charset="0"/>
              </a:rPr>
              <a:t>TRIUMF’s home has always</a:t>
            </a:r>
            <a:br>
              <a:rPr lang="en-US" sz="2400" b="0" i="0" dirty="0">
                <a:solidFill>
                  <a:schemeClr val="bg1"/>
                </a:solidFill>
                <a:effectLst/>
                <a:latin typeface="Arial" panose="020B0604020202020204" pitchFamily="34" charset="0"/>
                <a:cs typeface="Arial" panose="020B0604020202020204" pitchFamily="34" charset="0"/>
              </a:rPr>
            </a:br>
            <a:r>
              <a:rPr lang="en-US" sz="2400" b="0" i="0" dirty="0">
                <a:solidFill>
                  <a:schemeClr val="bg1"/>
                </a:solidFill>
                <a:effectLst/>
                <a:latin typeface="Arial" panose="020B0604020202020204" pitchFamily="34" charset="0"/>
                <a:cs typeface="Arial" panose="020B0604020202020204" pitchFamily="34" charset="0"/>
              </a:rPr>
              <a:t>been a seat of learning. </a:t>
            </a:r>
            <a:endParaRPr lang="en-CA" sz="2400" dirty="0">
              <a:solidFill>
                <a:schemeClr val="bg1"/>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061EF230-BC40-F3BD-AD46-773F97104829}"/>
              </a:ext>
            </a:extLst>
          </p:cNvPr>
          <p:cNvPicPr>
            <a:picLocks noChangeAspect="1"/>
          </p:cNvPicPr>
          <p:nvPr/>
        </p:nvPicPr>
        <p:blipFill>
          <a:blip r:embed="rId4"/>
          <a:stretch>
            <a:fillRect/>
          </a:stretch>
        </p:blipFill>
        <p:spPr>
          <a:xfrm>
            <a:off x="6096000" y="5982764"/>
            <a:ext cx="2742649" cy="609478"/>
          </a:xfrm>
          <a:prstGeom prst="rect">
            <a:avLst/>
          </a:prstGeom>
        </p:spPr>
      </p:pic>
      <p:sp>
        <p:nvSpPr>
          <p:cNvPr id="7" name="Oval 6">
            <a:extLst>
              <a:ext uri="{FF2B5EF4-FFF2-40B4-BE49-F238E27FC236}">
                <a16:creationId xmlns:a16="http://schemas.microsoft.com/office/drawing/2014/main" id="{B1AFB5A6-D140-B61F-2B04-1E8796F1E165}"/>
              </a:ext>
            </a:extLst>
          </p:cNvPr>
          <p:cNvSpPr/>
          <p:nvPr/>
        </p:nvSpPr>
        <p:spPr>
          <a:xfrm rot="19984697">
            <a:off x="8931375" y="5233484"/>
            <a:ext cx="1940236" cy="1170751"/>
          </a:xfrm>
          <a:prstGeom prst="ellipse">
            <a:avLst/>
          </a:prstGeom>
          <a:noFill/>
          <a:ln w="38100">
            <a:solidFill>
              <a:srgbClr val="0C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65289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DBA81B-4BBB-4A74-B0E2-E0CFFF160F64}"/>
              </a:ext>
            </a:extLst>
          </p:cNvPr>
          <p:cNvSpPr/>
          <p:nvPr/>
        </p:nvSpPr>
        <p:spPr>
          <a:xfrm>
            <a:off x="-239" y="0"/>
            <a:ext cx="12192239" cy="694121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CC1D72D-3B50-49B9-AB1E-5E5D21A74630}"/>
              </a:ext>
            </a:extLst>
          </p:cNvPr>
          <p:cNvSpPr txBox="1"/>
          <p:nvPr/>
        </p:nvSpPr>
        <p:spPr>
          <a:xfrm>
            <a:off x="232357" y="3405951"/>
            <a:ext cx="425917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solidFill>
                  <a:schemeClr val="bg1"/>
                </a:solidFill>
                <a:latin typeface="Arial"/>
                <a:cs typeface="Arial"/>
              </a:rPr>
              <a:t>Member Universities:</a:t>
            </a:r>
            <a:endParaRPr lang="en-US" sz="2800">
              <a:solidFill>
                <a:schemeClr val="bg1"/>
              </a:solidFill>
              <a:cs typeface="Calibri"/>
            </a:endParaRPr>
          </a:p>
        </p:txBody>
      </p:sp>
      <p:sp>
        <p:nvSpPr>
          <p:cNvPr id="3" name="TextBox 1">
            <a:extLst>
              <a:ext uri="{FF2B5EF4-FFF2-40B4-BE49-F238E27FC236}">
                <a16:creationId xmlns:a16="http://schemas.microsoft.com/office/drawing/2014/main" id="{EB7019C6-D702-FFB5-D97A-5369A3A0DD77}"/>
              </a:ext>
            </a:extLst>
          </p:cNvPr>
          <p:cNvSpPr txBox="1"/>
          <p:nvPr/>
        </p:nvSpPr>
        <p:spPr>
          <a:xfrm>
            <a:off x="232357" y="4116314"/>
            <a:ext cx="2558717" cy="273921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Arial"/>
                <a:cs typeface="Arial"/>
              </a:rPr>
              <a:t>University of Alberta</a:t>
            </a:r>
            <a:br>
              <a:rPr lang="en-US" sz="1400" dirty="0">
                <a:latin typeface="Arial"/>
                <a:cs typeface="Arial"/>
              </a:rPr>
            </a:br>
            <a:r>
              <a:rPr lang="en-US" sz="1400" dirty="0">
                <a:solidFill>
                  <a:schemeClr val="bg1"/>
                </a:solidFill>
                <a:latin typeface="Arial"/>
                <a:cs typeface="Arial"/>
              </a:rPr>
              <a:t>University of British Columbia</a:t>
            </a:r>
            <a:br>
              <a:rPr lang="en-US" sz="1400" dirty="0">
                <a:latin typeface="Arial"/>
                <a:cs typeface="Arial"/>
              </a:rPr>
            </a:br>
            <a:r>
              <a:rPr lang="en-US" sz="1400" dirty="0">
                <a:solidFill>
                  <a:schemeClr val="bg1"/>
                </a:solidFill>
                <a:latin typeface="Arial"/>
                <a:cs typeface="Arial"/>
              </a:rPr>
              <a:t>University of Calgary</a:t>
            </a:r>
            <a:br>
              <a:rPr lang="en-US" sz="1400" dirty="0">
                <a:latin typeface="Arial"/>
                <a:cs typeface="Arial"/>
              </a:rPr>
            </a:br>
            <a:r>
              <a:rPr lang="en-US" sz="1400" dirty="0">
                <a:solidFill>
                  <a:schemeClr val="bg1"/>
                </a:solidFill>
                <a:latin typeface="Arial"/>
                <a:cs typeface="Arial"/>
              </a:rPr>
              <a:t>Carleton University</a:t>
            </a:r>
          </a:p>
          <a:p>
            <a:r>
              <a:rPr lang="en-US" sz="1400" dirty="0">
                <a:solidFill>
                  <a:schemeClr val="bg1"/>
                </a:solidFill>
                <a:latin typeface="Arial"/>
                <a:cs typeface="Arial"/>
              </a:rPr>
              <a:t>University of Guelph</a:t>
            </a:r>
            <a:br>
              <a:rPr lang="en-US" sz="1400" dirty="0">
                <a:latin typeface="Arial"/>
                <a:cs typeface="Arial"/>
              </a:rPr>
            </a:br>
            <a:r>
              <a:rPr lang="en-US" sz="1400" dirty="0">
                <a:solidFill>
                  <a:schemeClr val="bg1"/>
                </a:solidFill>
                <a:latin typeface="Arial"/>
                <a:cs typeface="Arial"/>
              </a:rPr>
              <a:t>University of Manitoba</a:t>
            </a:r>
          </a:p>
          <a:p>
            <a:r>
              <a:rPr lang="en-US" sz="1400" dirty="0">
                <a:solidFill>
                  <a:schemeClr val="bg1"/>
                </a:solidFill>
                <a:latin typeface="Arial"/>
                <a:cs typeface="Arial"/>
              </a:rPr>
              <a:t>McGill University</a:t>
            </a:r>
            <a:br>
              <a:rPr lang="en-US" sz="1400" dirty="0">
                <a:latin typeface="Arial"/>
                <a:cs typeface="Arial"/>
              </a:rPr>
            </a:br>
            <a:r>
              <a:rPr lang="en-US" sz="1400" dirty="0">
                <a:solidFill>
                  <a:schemeClr val="bg1"/>
                </a:solidFill>
                <a:latin typeface="Arial"/>
                <a:cs typeface="Arial"/>
              </a:rPr>
              <a:t>McMaster University</a:t>
            </a:r>
          </a:p>
          <a:p>
            <a:r>
              <a:rPr lang="en-US" sz="1400" dirty="0">
                <a:solidFill>
                  <a:schemeClr val="bg1"/>
                </a:solidFill>
                <a:latin typeface="Arial"/>
                <a:cs typeface="Arial"/>
              </a:rPr>
              <a:t>Université de Montréal</a:t>
            </a:r>
          </a:p>
          <a:p>
            <a:r>
              <a:rPr lang="en-US" sz="1400" dirty="0">
                <a:solidFill>
                  <a:schemeClr val="bg1"/>
                </a:solidFill>
                <a:latin typeface="Arial"/>
                <a:cs typeface="Arial"/>
              </a:rPr>
              <a:t>University of Northern </a:t>
            </a:r>
          </a:p>
          <a:p>
            <a:r>
              <a:rPr lang="en-US" sz="1400" dirty="0">
                <a:solidFill>
                  <a:schemeClr val="bg1"/>
                </a:solidFill>
                <a:latin typeface="Arial"/>
                <a:cs typeface="Arial"/>
              </a:rPr>
              <a:t>         British Columbia</a:t>
            </a:r>
            <a:br>
              <a:rPr lang="en-US" sz="1400" dirty="0">
                <a:solidFill>
                  <a:schemeClr val="bg1"/>
                </a:solidFill>
                <a:latin typeface="Arial"/>
                <a:cs typeface="Arial"/>
              </a:rPr>
            </a:br>
            <a:endParaRPr lang="en-US" dirty="0">
              <a:solidFill>
                <a:schemeClr val="bg1"/>
              </a:solidFill>
              <a:cs typeface="Arial"/>
            </a:endParaRPr>
          </a:p>
        </p:txBody>
      </p:sp>
      <p:pic>
        <p:nvPicPr>
          <p:cNvPr id="6" name="Picture 5" descr="A picture containing text, map&#10;&#10;Description generated with very high confidence">
            <a:extLst>
              <a:ext uri="{FF2B5EF4-FFF2-40B4-BE49-F238E27FC236}">
                <a16:creationId xmlns:a16="http://schemas.microsoft.com/office/drawing/2014/main" id="{D53E0518-748A-1339-F9BB-3B7F3888FFF9}"/>
              </a:ext>
            </a:extLst>
          </p:cNvPr>
          <p:cNvPicPr>
            <a:picLocks noChangeAspect="1"/>
          </p:cNvPicPr>
          <p:nvPr/>
        </p:nvPicPr>
        <p:blipFill rotWithShape="1">
          <a:blip r:embed="rId3"/>
          <a:srcRect t="13698" r="2399" b="12290"/>
          <a:stretch/>
        </p:blipFill>
        <p:spPr>
          <a:xfrm>
            <a:off x="4927405" y="524967"/>
            <a:ext cx="7309465" cy="5683328"/>
          </a:xfrm>
          <a:prstGeom prst="rect">
            <a:avLst/>
          </a:prstGeom>
        </p:spPr>
      </p:pic>
      <p:sp>
        <p:nvSpPr>
          <p:cNvPr id="8" name="TextBox 7">
            <a:extLst>
              <a:ext uri="{FF2B5EF4-FFF2-40B4-BE49-F238E27FC236}">
                <a16:creationId xmlns:a16="http://schemas.microsoft.com/office/drawing/2014/main" id="{2E93D577-670F-4683-8DF9-318627033082}"/>
              </a:ext>
            </a:extLst>
          </p:cNvPr>
          <p:cNvSpPr txBox="1"/>
          <p:nvPr/>
        </p:nvSpPr>
        <p:spPr>
          <a:xfrm>
            <a:off x="232357" y="230901"/>
            <a:ext cx="11727285" cy="769441"/>
          </a:xfrm>
          <a:prstGeom prst="rect">
            <a:avLst/>
          </a:prstGeom>
          <a:noFill/>
        </p:spPr>
        <p:txBody>
          <a:bodyPr wrap="square" rtlCol="0">
            <a:spAutoFit/>
          </a:bodyPr>
          <a:lstStyle/>
          <a:p>
            <a:r>
              <a:rPr lang="en-CA" sz="4400" b="1">
                <a:solidFill>
                  <a:schemeClr val="bg1"/>
                </a:solidFill>
                <a:latin typeface="Arial" panose="020B0604020202020204" pitchFamily="34" charset="0"/>
                <a:cs typeface="Arial" panose="020B0604020202020204" pitchFamily="34" charset="0"/>
              </a:rPr>
              <a:t>Discovery, accelerated.</a:t>
            </a:r>
          </a:p>
        </p:txBody>
      </p:sp>
      <p:sp>
        <p:nvSpPr>
          <p:cNvPr id="13" name="TextBox 12">
            <a:extLst>
              <a:ext uri="{FF2B5EF4-FFF2-40B4-BE49-F238E27FC236}">
                <a16:creationId xmlns:a16="http://schemas.microsoft.com/office/drawing/2014/main" id="{AC6EC321-2AC6-4CFD-9536-832B83F2BBE0}"/>
              </a:ext>
            </a:extLst>
          </p:cNvPr>
          <p:cNvSpPr txBox="1"/>
          <p:nvPr/>
        </p:nvSpPr>
        <p:spPr>
          <a:xfrm>
            <a:off x="232356" y="1314460"/>
            <a:ext cx="4835829"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Arial Nova Light"/>
                <a:cs typeface="Arial"/>
              </a:rPr>
              <a:t>Our multidisciplinary community uses TRIUMF’s world-class accelerator infrastructure to drive leading-edge research that delivers impact in </a:t>
            </a:r>
            <a:r>
              <a:rPr lang="en-US" sz="2000" b="1" dirty="0">
                <a:solidFill>
                  <a:schemeClr val="bg1"/>
                </a:solidFill>
                <a:latin typeface="Arial"/>
                <a:cs typeface="Arial"/>
              </a:rPr>
              <a:t>science, medicine, and industry, helping position Canada as a global leader</a:t>
            </a:r>
            <a:endParaRPr lang="en-US" sz="2000" b="1" dirty="0">
              <a:solidFill>
                <a:schemeClr val="bg1"/>
              </a:solidFill>
              <a:highlight>
                <a:srgbClr val="FFFF00"/>
              </a:highlight>
              <a:latin typeface="Arial"/>
              <a:cs typeface="Arial"/>
            </a:endParaRPr>
          </a:p>
        </p:txBody>
      </p:sp>
      <p:sp>
        <p:nvSpPr>
          <p:cNvPr id="5" name="TextBox 2">
            <a:extLst>
              <a:ext uri="{FF2B5EF4-FFF2-40B4-BE49-F238E27FC236}">
                <a16:creationId xmlns:a16="http://schemas.microsoft.com/office/drawing/2014/main" id="{281566EF-2CC7-8E99-ED1D-5948E47CAD19}"/>
              </a:ext>
            </a:extLst>
          </p:cNvPr>
          <p:cNvSpPr txBox="1"/>
          <p:nvPr/>
        </p:nvSpPr>
        <p:spPr>
          <a:xfrm>
            <a:off x="3226943" y="4116314"/>
            <a:ext cx="3368843" cy="246221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chemeClr val="bg1"/>
                </a:solidFill>
                <a:latin typeface="Arial"/>
                <a:cs typeface="Arial"/>
              </a:rPr>
              <a:t>Queen's University</a:t>
            </a:r>
          </a:p>
          <a:p>
            <a:r>
              <a:rPr lang="en-US" sz="1400">
                <a:solidFill>
                  <a:schemeClr val="bg1"/>
                </a:solidFill>
                <a:latin typeface="Arial"/>
                <a:cs typeface="Arial"/>
              </a:rPr>
              <a:t>University of Regina</a:t>
            </a:r>
          </a:p>
          <a:p>
            <a:r>
              <a:rPr lang="en-US" sz="1400">
                <a:solidFill>
                  <a:schemeClr val="bg1"/>
                </a:solidFill>
                <a:latin typeface="Arial"/>
                <a:cs typeface="Arial"/>
              </a:rPr>
              <a:t>Saint Mary's University</a:t>
            </a:r>
          </a:p>
          <a:p>
            <a:r>
              <a:rPr lang="en-US" sz="1400">
                <a:solidFill>
                  <a:schemeClr val="bg1"/>
                </a:solidFill>
                <a:latin typeface="Arial"/>
                <a:cs typeface="Arial"/>
              </a:rPr>
              <a:t>Université de Sherbrooke</a:t>
            </a:r>
            <a:br>
              <a:rPr lang="en-US" sz="1400">
                <a:solidFill>
                  <a:schemeClr val="bg1"/>
                </a:solidFill>
                <a:latin typeface="Arial"/>
                <a:cs typeface="Arial"/>
              </a:rPr>
            </a:br>
            <a:r>
              <a:rPr lang="en-US" sz="1400">
                <a:solidFill>
                  <a:schemeClr val="bg1"/>
                </a:solidFill>
                <a:latin typeface="Arial"/>
                <a:cs typeface="Arial"/>
              </a:rPr>
              <a:t>Simon Fraser University</a:t>
            </a:r>
            <a:br>
              <a:rPr lang="en-US" sz="1400">
                <a:solidFill>
                  <a:schemeClr val="bg1"/>
                </a:solidFill>
                <a:latin typeface="Arial"/>
                <a:cs typeface="Arial"/>
              </a:rPr>
            </a:br>
            <a:r>
              <a:rPr lang="en-US" sz="1400">
                <a:solidFill>
                  <a:schemeClr val="bg1"/>
                </a:solidFill>
                <a:latin typeface="Arial"/>
                <a:cs typeface="Arial"/>
              </a:rPr>
              <a:t>University of Toronto</a:t>
            </a:r>
            <a:br>
              <a:rPr lang="en-US" sz="1400">
                <a:solidFill>
                  <a:schemeClr val="bg1"/>
                </a:solidFill>
                <a:latin typeface="Arial"/>
                <a:cs typeface="Arial"/>
              </a:rPr>
            </a:br>
            <a:r>
              <a:rPr lang="en-US" sz="1400">
                <a:solidFill>
                  <a:schemeClr val="bg1"/>
                </a:solidFill>
                <a:latin typeface="Arial"/>
                <a:cs typeface="Arial"/>
              </a:rPr>
              <a:t>University of Victoria</a:t>
            </a:r>
          </a:p>
          <a:p>
            <a:r>
              <a:rPr lang="en-US" sz="1400">
                <a:solidFill>
                  <a:schemeClr val="bg1"/>
                </a:solidFill>
                <a:latin typeface="Arial"/>
                <a:cs typeface="Arial"/>
              </a:rPr>
              <a:t>University of Waterloo</a:t>
            </a:r>
          </a:p>
          <a:p>
            <a:r>
              <a:rPr lang="en-US" sz="1400">
                <a:solidFill>
                  <a:schemeClr val="bg1"/>
                </a:solidFill>
                <a:latin typeface="Arial"/>
                <a:cs typeface="Arial"/>
              </a:rPr>
              <a:t>Western University</a:t>
            </a:r>
          </a:p>
          <a:p>
            <a:r>
              <a:rPr lang="en-US" sz="1400">
                <a:solidFill>
                  <a:schemeClr val="bg1"/>
                </a:solidFill>
                <a:latin typeface="Arial"/>
                <a:cs typeface="Arial"/>
              </a:rPr>
              <a:t>University of Winnipeg</a:t>
            </a:r>
            <a:br>
              <a:rPr lang="en-US" sz="1400">
                <a:solidFill>
                  <a:schemeClr val="bg1"/>
                </a:solidFill>
                <a:latin typeface="Arial"/>
                <a:cs typeface="Arial"/>
              </a:rPr>
            </a:br>
            <a:r>
              <a:rPr lang="en-US" sz="1400">
                <a:solidFill>
                  <a:schemeClr val="bg1"/>
                </a:solidFill>
                <a:latin typeface="Arial"/>
                <a:cs typeface="Arial"/>
              </a:rPr>
              <a:t>York University</a:t>
            </a:r>
          </a:p>
        </p:txBody>
      </p:sp>
      <p:sp>
        <p:nvSpPr>
          <p:cNvPr id="9" name="Oval 8">
            <a:extLst>
              <a:ext uri="{FF2B5EF4-FFF2-40B4-BE49-F238E27FC236}">
                <a16:creationId xmlns:a16="http://schemas.microsoft.com/office/drawing/2014/main" id="{9B04638E-4957-AFF7-A007-0109D4AF5F02}"/>
              </a:ext>
            </a:extLst>
          </p:cNvPr>
          <p:cNvSpPr/>
          <p:nvPr/>
        </p:nvSpPr>
        <p:spPr>
          <a:xfrm>
            <a:off x="9847580" y="5766520"/>
            <a:ext cx="75480" cy="754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587446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35D5D56-023C-85C4-3C88-37873F0A1981}"/>
              </a:ext>
            </a:extLst>
          </p:cNvPr>
          <p:cNvSpPr/>
          <p:nvPr/>
        </p:nvSpPr>
        <p:spPr>
          <a:xfrm>
            <a:off x="125016" y="6422628"/>
            <a:ext cx="8338760" cy="28291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7" name="Group 6">
            <a:extLst>
              <a:ext uri="{FF2B5EF4-FFF2-40B4-BE49-F238E27FC236}">
                <a16:creationId xmlns:a16="http://schemas.microsoft.com/office/drawing/2014/main" id="{90A04785-2123-40A7-A11B-9A945CCE45D6}"/>
              </a:ext>
            </a:extLst>
          </p:cNvPr>
          <p:cNvGrpSpPr/>
          <p:nvPr/>
        </p:nvGrpSpPr>
        <p:grpSpPr>
          <a:xfrm>
            <a:off x="47260" y="114605"/>
            <a:ext cx="6975698" cy="6133404"/>
            <a:chOff x="47260" y="700532"/>
            <a:chExt cx="6975698" cy="6133404"/>
          </a:xfrm>
        </p:grpSpPr>
        <p:pic>
          <p:nvPicPr>
            <p:cNvPr id="4" name="Picture 3">
              <a:extLst>
                <a:ext uri="{FF2B5EF4-FFF2-40B4-BE49-F238E27FC236}">
                  <a16:creationId xmlns:a16="http://schemas.microsoft.com/office/drawing/2014/main" id="{47F84217-935F-454C-AB88-5183FDBABAA3}"/>
                </a:ext>
              </a:extLst>
            </p:cNvPr>
            <p:cNvPicPr>
              <a:picLocks noChangeAspect="1"/>
            </p:cNvPicPr>
            <p:nvPr/>
          </p:nvPicPr>
          <p:blipFill rotWithShape="1">
            <a:blip r:embed="rId3"/>
            <a:srcRect l="6720" t="4971" r="4794" b="8709"/>
            <a:stretch/>
          </p:blipFill>
          <p:spPr>
            <a:xfrm>
              <a:off x="47260" y="700532"/>
              <a:ext cx="6975698" cy="6133404"/>
            </a:xfrm>
            <a:prstGeom prst="rect">
              <a:avLst/>
            </a:prstGeom>
          </p:spPr>
        </p:pic>
        <p:sp>
          <p:nvSpPr>
            <p:cNvPr id="5" name="Rectangle 4">
              <a:extLst>
                <a:ext uri="{FF2B5EF4-FFF2-40B4-BE49-F238E27FC236}">
                  <a16:creationId xmlns:a16="http://schemas.microsoft.com/office/drawing/2014/main" id="{A82C1FE3-C4D5-441C-BB81-6ADD523C3CA5}"/>
                </a:ext>
              </a:extLst>
            </p:cNvPr>
            <p:cNvSpPr/>
            <p:nvPr/>
          </p:nvSpPr>
          <p:spPr>
            <a:xfrm>
              <a:off x="47260" y="768088"/>
              <a:ext cx="1986858" cy="13189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6" name="TextBox 5"/>
          <p:cNvSpPr txBox="1"/>
          <p:nvPr/>
        </p:nvSpPr>
        <p:spPr>
          <a:xfrm>
            <a:off x="2188307" y="5602848"/>
            <a:ext cx="3119332" cy="318924"/>
          </a:xfrm>
          <a:prstGeom prst="rect">
            <a:avLst/>
          </a:prstGeom>
          <a:solidFill>
            <a:schemeClr val="bg1">
              <a:alpha val="75000"/>
            </a:schemeClr>
          </a:solidFill>
        </p:spPr>
        <p:txBody>
          <a:bodyPr wrap="square" lIns="36000" tIns="36000" rIns="36000" bIns="36000">
            <a:spAutoFit/>
          </a:bodyPr>
          <a:lstStyle/>
          <a:p>
            <a:pPr>
              <a:defRPr/>
            </a:pPr>
            <a:r>
              <a:rPr lang="en-US" sz="1600" b="1" dirty="0">
                <a:solidFill>
                  <a:srgbClr val="002060"/>
                </a:solidFill>
              </a:rPr>
              <a:t>500 MeV Cyclotron and BL1A</a:t>
            </a:r>
          </a:p>
        </p:txBody>
      </p:sp>
      <p:sp>
        <p:nvSpPr>
          <p:cNvPr id="3" name="Rectangle 2"/>
          <p:cNvSpPr/>
          <p:nvPr/>
        </p:nvSpPr>
        <p:spPr>
          <a:xfrm>
            <a:off x="2188307" y="101990"/>
            <a:ext cx="3786716" cy="1435100"/>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1" name="TextBox 3"/>
          <p:cNvSpPr txBox="1">
            <a:spLocks noChangeArrowheads="1"/>
          </p:cNvSpPr>
          <p:nvPr/>
        </p:nvSpPr>
        <p:spPr bwMode="auto">
          <a:xfrm>
            <a:off x="3097540" y="339430"/>
            <a:ext cx="1068553" cy="626701"/>
          </a:xfrm>
          <a:prstGeom prst="rect">
            <a:avLst/>
          </a:prstGeom>
          <a:solidFill>
            <a:srgbClr val="D9F1E2"/>
          </a:solidFill>
          <a:ln>
            <a:noFill/>
          </a:ln>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ISAC-II</a:t>
            </a:r>
          </a:p>
          <a:p>
            <a:pPr algn="ctr">
              <a:spcBef>
                <a:spcPct val="0"/>
              </a:spcBef>
              <a:buFontTx/>
              <a:buNone/>
            </a:pPr>
            <a:r>
              <a:rPr lang="en-CA" altLang="en-US" sz="1600">
                <a:latin typeface="Calibri" panose="020F0502020204030204" pitchFamily="34" charset="0"/>
                <a:cs typeface="Arial" panose="020B0604020202020204" pitchFamily="34" charset="0"/>
              </a:rPr>
              <a:t>High energy</a:t>
            </a:r>
          </a:p>
        </p:txBody>
      </p:sp>
      <p:sp>
        <p:nvSpPr>
          <p:cNvPr id="11" name="Rectangle 10"/>
          <p:cNvSpPr/>
          <p:nvPr/>
        </p:nvSpPr>
        <p:spPr>
          <a:xfrm>
            <a:off x="2408647" y="1574379"/>
            <a:ext cx="2461683" cy="1634067"/>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3" name="TextBox 11"/>
          <p:cNvSpPr txBox="1">
            <a:spLocks noChangeArrowheads="1"/>
          </p:cNvSpPr>
          <p:nvPr/>
        </p:nvSpPr>
        <p:spPr bwMode="auto">
          <a:xfrm>
            <a:off x="3900082" y="1921153"/>
            <a:ext cx="820472" cy="11191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a:t>
            </a:r>
          </a:p>
          <a:p>
            <a:pPr algn="ctr">
              <a:spcBef>
                <a:spcPct val="0"/>
              </a:spcBef>
              <a:buFontTx/>
              <a:buNone/>
            </a:pPr>
            <a:r>
              <a:rPr lang="en-CA" altLang="en-US" sz="1600">
                <a:latin typeface="Calibri" panose="020F0502020204030204" pitchFamily="34" charset="0"/>
                <a:cs typeface="Arial" panose="020B0604020202020204" pitchFamily="34" charset="0"/>
              </a:rPr>
              <a:t>Low and </a:t>
            </a:r>
          </a:p>
          <a:p>
            <a:pPr algn="ctr">
              <a:spcBef>
                <a:spcPct val="0"/>
              </a:spcBef>
              <a:buFontTx/>
              <a:buNone/>
            </a:pPr>
            <a:r>
              <a:rPr lang="en-CA" altLang="en-US" sz="1600">
                <a:latin typeface="Calibri" panose="020F0502020204030204" pitchFamily="34" charset="0"/>
                <a:cs typeface="Arial" panose="020B0604020202020204" pitchFamily="34" charset="0"/>
              </a:rPr>
              <a:t>medium </a:t>
            </a:r>
          </a:p>
          <a:p>
            <a:pPr algn="ctr">
              <a:spcBef>
                <a:spcPct val="0"/>
              </a:spcBef>
              <a:buFontTx/>
              <a:buNone/>
            </a:pPr>
            <a:r>
              <a:rPr lang="en-CA" altLang="en-US" sz="1600">
                <a:latin typeface="Calibri" panose="020F0502020204030204" pitchFamily="34" charset="0"/>
                <a:cs typeface="Arial" panose="020B0604020202020204" pitchFamily="34" charset="0"/>
              </a:rPr>
              <a:t>energy</a:t>
            </a:r>
            <a:endParaRPr lang="en-CA" altLang="en-US" sz="1800">
              <a:latin typeface="Calibri" panose="020F0502020204030204" pitchFamily="34" charset="0"/>
              <a:cs typeface="Arial" panose="020B0604020202020204" pitchFamily="34" charset="0"/>
            </a:endParaRPr>
          </a:p>
        </p:txBody>
      </p:sp>
      <p:sp>
        <p:nvSpPr>
          <p:cNvPr id="14" name="Rectangle 13"/>
          <p:cNvSpPr/>
          <p:nvPr/>
        </p:nvSpPr>
        <p:spPr>
          <a:xfrm>
            <a:off x="966711" y="1604647"/>
            <a:ext cx="1328736" cy="2737887"/>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5" name="TextBox 14"/>
          <p:cNvSpPr txBox="1">
            <a:spLocks noChangeArrowheads="1"/>
          </p:cNvSpPr>
          <p:nvPr/>
        </p:nvSpPr>
        <p:spPr bwMode="auto">
          <a:xfrm>
            <a:off x="1040689" y="1126627"/>
            <a:ext cx="794054"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a:solidFill>
                  <a:srgbClr val="00B0F0"/>
                </a:solidFill>
                <a:latin typeface="Calibri" panose="020F0502020204030204" pitchFamily="34" charset="0"/>
                <a:cs typeface="Arial" panose="020B0604020202020204" pitchFamily="34" charset="0"/>
              </a:rPr>
              <a:t>ARIEL</a:t>
            </a:r>
          </a:p>
        </p:txBody>
      </p:sp>
      <p:sp>
        <p:nvSpPr>
          <p:cNvPr id="16" name="TextBox 11">
            <a:extLst>
              <a:ext uri="{FF2B5EF4-FFF2-40B4-BE49-F238E27FC236}">
                <a16:creationId xmlns:a16="http://schemas.microsoft.com/office/drawing/2014/main" id="{03669360-C9E2-4DA8-A362-7CE9B96AA786}"/>
              </a:ext>
            </a:extLst>
          </p:cNvPr>
          <p:cNvSpPr txBox="1">
            <a:spLocks noChangeArrowheads="1"/>
          </p:cNvSpPr>
          <p:nvPr/>
        </p:nvSpPr>
        <p:spPr bwMode="auto">
          <a:xfrm>
            <a:off x="5206612" y="2187864"/>
            <a:ext cx="1178691" cy="6267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1800" b="1" dirty="0">
                <a:solidFill>
                  <a:srgbClr val="00B050"/>
                </a:solidFill>
                <a:latin typeface="Calibri" panose="020F0502020204030204" pitchFamily="34" charset="0"/>
                <a:cs typeface="Arial" panose="020B0604020202020204" pitchFamily="34" charset="0"/>
              </a:rPr>
              <a:t>Isotope Cyclotrons</a:t>
            </a:r>
          </a:p>
        </p:txBody>
      </p:sp>
      <p:sp>
        <p:nvSpPr>
          <p:cNvPr id="2" name="Oval 1">
            <a:extLst>
              <a:ext uri="{FF2B5EF4-FFF2-40B4-BE49-F238E27FC236}">
                <a16:creationId xmlns:a16="http://schemas.microsoft.com/office/drawing/2014/main" id="{FDC0BF33-05FE-47BB-B00D-A3E405D52A19}"/>
              </a:ext>
            </a:extLst>
          </p:cNvPr>
          <p:cNvSpPr/>
          <p:nvPr/>
        </p:nvSpPr>
        <p:spPr>
          <a:xfrm>
            <a:off x="5307639" y="1604647"/>
            <a:ext cx="1054126" cy="308570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7E35664B-61B0-4E26-922D-0D4EC97B66CB}"/>
              </a:ext>
            </a:extLst>
          </p:cNvPr>
          <p:cNvSpPr/>
          <p:nvPr/>
        </p:nvSpPr>
        <p:spPr>
          <a:xfrm>
            <a:off x="2188307" y="4342534"/>
            <a:ext cx="3119332" cy="121134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CD6D590C-105C-4B01-8C0A-375444C107B0}"/>
              </a:ext>
            </a:extLst>
          </p:cNvPr>
          <p:cNvSpPr/>
          <p:nvPr/>
        </p:nvSpPr>
        <p:spPr>
          <a:xfrm>
            <a:off x="965295" y="4343110"/>
            <a:ext cx="976588" cy="1197435"/>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18" name="TextBox 14">
            <a:extLst>
              <a:ext uri="{FF2B5EF4-FFF2-40B4-BE49-F238E27FC236}">
                <a16:creationId xmlns:a16="http://schemas.microsoft.com/office/drawing/2014/main" id="{862E41C1-8FAB-462C-89FA-B4A791725AA6}"/>
              </a:ext>
            </a:extLst>
          </p:cNvPr>
          <p:cNvSpPr txBox="1">
            <a:spLocks noChangeArrowheads="1"/>
          </p:cNvSpPr>
          <p:nvPr/>
        </p:nvSpPr>
        <p:spPr bwMode="auto">
          <a:xfrm>
            <a:off x="125016" y="4632220"/>
            <a:ext cx="824512"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err="1">
                <a:solidFill>
                  <a:srgbClr val="00B0F0"/>
                </a:solidFill>
                <a:latin typeface="Calibri" panose="020F0502020204030204" pitchFamily="34" charset="0"/>
                <a:cs typeface="Arial" panose="020B0604020202020204" pitchFamily="34" charset="0"/>
              </a:rPr>
              <a:t>elinac</a:t>
            </a:r>
            <a:endParaRPr lang="en-CA" altLang="en-US" sz="2400" b="1" dirty="0">
              <a:solidFill>
                <a:srgbClr val="00B0F0"/>
              </a:solidFill>
              <a:latin typeface="Calibri" panose="020F0502020204030204" pitchFamily="34" charset="0"/>
              <a:cs typeface="Arial" panose="020B0604020202020204" pitchFamily="34" charset="0"/>
            </a:endParaRPr>
          </a:p>
        </p:txBody>
      </p:sp>
      <p:sp>
        <p:nvSpPr>
          <p:cNvPr id="9" name="Content Placeholder 2">
            <a:extLst>
              <a:ext uri="{FF2B5EF4-FFF2-40B4-BE49-F238E27FC236}">
                <a16:creationId xmlns:a16="http://schemas.microsoft.com/office/drawing/2014/main" id="{027259E1-3344-B827-1D29-D0C77BBF68BD}"/>
              </a:ext>
            </a:extLst>
          </p:cNvPr>
          <p:cNvSpPr txBox="1">
            <a:spLocks/>
          </p:cNvSpPr>
          <p:nvPr/>
        </p:nvSpPr>
        <p:spPr>
          <a:xfrm>
            <a:off x="7186797" y="813323"/>
            <a:ext cx="4647830" cy="479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defPPr>
              <a:defRPr lang="en-US"/>
            </a:defPPr>
            <a:lvl1pPr marL="0" indent="0" eaLnBrk="1" fontAlgn="auto" hangingPunct="1">
              <a:spcBef>
                <a:spcPct val="20000"/>
              </a:spcBef>
              <a:spcAft>
                <a:spcPts val="0"/>
              </a:spcAft>
              <a:buFont typeface="Arial" pitchFamily="34" charset="0"/>
              <a:buNone/>
              <a:defRPr sz="1800">
                <a:solidFill>
                  <a:schemeClr val="accent1">
                    <a:lumMod val="75000"/>
                  </a:schemeClr>
                </a:solidFill>
                <a:latin typeface="Myriad Pro" pitchFamily="34" charset="0"/>
                <a:cs typeface="Myriad Pro" pitchFamily="34" charset="0"/>
              </a:defRPr>
            </a:lvl1pPr>
            <a:lvl2pPr marL="742950" indent="-285750" eaLnBrk="0" hangingPunct="0">
              <a:spcBef>
                <a:spcPct val="20000"/>
              </a:spcBef>
              <a:buFont typeface="Arial" pitchFamily="34" charset="0"/>
              <a:buChar char="–"/>
              <a:defRPr sz="2400">
                <a:latin typeface="Myriad Pro" pitchFamily="34" charset="0"/>
                <a:ea typeface="Myriad Pro"/>
                <a:cs typeface="Myriad Pro" pitchFamily="34" charset="0"/>
              </a:defRPr>
            </a:lvl2pPr>
            <a:lvl3pPr marL="1143000" indent="-228600" eaLnBrk="0" hangingPunct="0">
              <a:spcBef>
                <a:spcPct val="20000"/>
              </a:spcBef>
              <a:buFont typeface="Arial" pitchFamily="34" charset="0"/>
              <a:buChar char="•"/>
              <a:defRPr sz="2000">
                <a:latin typeface="Myriad Pro" pitchFamily="34" charset="0"/>
                <a:ea typeface="Myriad Pro"/>
                <a:cs typeface="Myriad Pro" pitchFamily="34" charset="0"/>
              </a:defRPr>
            </a:lvl3pPr>
            <a:lvl4pPr marL="1600200" indent="-228600" eaLnBrk="0" hangingPunct="0">
              <a:spcBef>
                <a:spcPct val="20000"/>
              </a:spcBef>
              <a:buFont typeface="Arial" pitchFamily="34" charset="0"/>
              <a:buChar char="–"/>
              <a:defRPr>
                <a:latin typeface="Myriad Pro" pitchFamily="34" charset="0"/>
                <a:ea typeface="Myriad Pro"/>
                <a:cs typeface="Myriad Pro" pitchFamily="34" charset="0"/>
              </a:defRPr>
            </a:lvl4pPr>
            <a:lvl5pPr marL="2057400" indent="-228600" eaLnBrk="0" hangingPunct="0">
              <a:spcBef>
                <a:spcPct val="20000"/>
              </a:spcBef>
              <a:buFont typeface="Arial" pitchFamily="34" charset="0"/>
              <a:buChar char="»"/>
              <a:defRPr>
                <a:latin typeface="Myriad Pro" pitchFamily="34" charset="0"/>
                <a:ea typeface="Myriad Pro"/>
                <a:cs typeface="Myriad Pro" pitchFamily="34" charset="0"/>
              </a:defRPr>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a:spcBef>
                <a:spcPts val="0"/>
              </a:spcBef>
              <a:defRPr/>
            </a:pPr>
            <a:r>
              <a:rPr lang="en-US" sz="2000" dirty="0">
                <a:solidFill>
                  <a:srgbClr val="0070C0"/>
                </a:solidFill>
                <a:latin typeface="+mn-lt"/>
              </a:rPr>
              <a:t>Primary beam driver (1974): </a:t>
            </a:r>
          </a:p>
          <a:p>
            <a:pPr>
              <a:spcBef>
                <a:spcPts val="0"/>
              </a:spcBef>
              <a:defRPr/>
            </a:pPr>
            <a:r>
              <a:rPr lang="en-US" dirty="0">
                <a:solidFill>
                  <a:schemeClr val="tx1"/>
                </a:solidFill>
                <a:latin typeface="+mn-lt"/>
              </a:rPr>
              <a:t>500 MeV Cyclotron, 300 </a:t>
            </a:r>
            <a:r>
              <a:rPr lang="en-US" dirty="0">
                <a:solidFill>
                  <a:schemeClr val="tx1"/>
                </a:solidFill>
                <a:latin typeface="+mn-lt"/>
                <a:sym typeface="Symbol" panose="05050102010706020507" pitchFamily="18" charset="2"/>
              </a:rPr>
              <a:t>A, </a:t>
            </a:r>
            <a:r>
              <a:rPr lang="en-US" dirty="0">
                <a:solidFill>
                  <a:schemeClr val="tx1"/>
                </a:solidFill>
                <a:latin typeface="+mn-lt"/>
              </a:rPr>
              <a:t>H</a:t>
            </a:r>
            <a:r>
              <a:rPr lang="en-US" baseline="30000" dirty="0">
                <a:solidFill>
                  <a:schemeClr val="tx1"/>
                </a:solidFill>
                <a:latin typeface="+mn-lt"/>
              </a:rPr>
              <a:t>-</a:t>
            </a:r>
            <a:endParaRPr lang="en-US" baseline="30000" dirty="0">
              <a:solidFill>
                <a:schemeClr val="tx1"/>
              </a:solidFill>
              <a:latin typeface="+mn-lt"/>
              <a:cs typeface="Arial"/>
            </a:endParaRPr>
          </a:p>
          <a:p>
            <a:pPr>
              <a:spcBef>
                <a:spcPts val="0"/>
              </a:spcBef>
              <a:defRPr/>
            </a:pPr>
            <a:r>
              <a:rPr lang="en-US" dirty="0">
                <a:solidFill>
                  <a:schemeClr val="tx1"/>
                </a:solidFill>
                <a:latin typeface="+mn-lt"/>
              </a:rPr>
              <a:t>Produces rare isotopes, neutrons and muons</a:t>
            </a:r>
            <a:br>
              <a:rPr lang="en-US" dirty="0">
                <a:solidFill>
                  <a:schemeClr val="tx1"/>
                </a:solidFill>
                <a:latin typeface="+mn-lt"/>
                <a:cs typeface="Arial"/>
              </a:rPr>
            </a:br>
            <a:endParaRPr lang="en-US" dirty="0">
              <a:solidFill>
                <a:schemeClr val="tx1"/>
              </a:solidFill>
              <a:latin typeface="+mn-lt"/>
            </a:endParaRPr>
          </a:p>
          <a:p>
            <a:pPr>
              <a:spcBef>
                <a:spcPts val="0"/>
              </a:spcBef>
              <a:defRPr/>
            </a:pPr>
            <a:r>
              <a:rPr lang="en-US" sz="2000" dirty="0">
                <a:solidFill>
                  <a:srgbClr val="FF0000"/>
                </a:solidFill>
                <a:latin typeface="+mn-lt"/>
              </a:rPr>
              <a:t>Isotope Separator and Accelerator facility – ISAC (1996)</a:t>
            </a:r>
            <a:endParaRPr lang="en-US" dirty="0">
              <a:solidFill>
                <a:schemeClr val="tx1"/>
              </a:solidFill>
              <a:latin typeface="+mn-lt"/>
              <a:cs typeface="Arial"/>
            </a:endParaRPr>
          </a:p>
          <a:p>
            <a:pPr marL="266700" indent="-266700">
              <a:spcBef>
                <a:spcPts val="0"/>
              </a:spcBef>
              <a:buFont typeface="Arial" panose="020B0604020202020204" pitchFamily="34" charset="0"/>
              <a:buChar char="•"/>
              <a:defRPr/>
            </a:pPr>
            <a:r>
              <a:rPr lang="en-US" dirty="0">
                <a:solidFill>
                  <a:schemeClr val="tx1"/>
                </a:solidFill>
                <a:latin typeface="+mn-lt"/>
              </a:rPr>
              <a:t>ISAC-I: Normal conducting-</a:t>
            </a:r>
            <a:r>
              <a:rPr lang="en-US" dirty="0" err="1">
                <a:solidFill>
                  <a:schemeClr val="tx1"/>
                </a:solidFill>
                <a:latin typeface="+mn-lt"/>
              </a:rPr>
              <a:t>linac</a:t>
            </a:r>
            <a:r>
              <a:rPr lang="en-US" dirty="0">
                <a:solidFill>
                  <a:schemeClr val="tx1"/>
                </a:solidFill>
                <a:latin typeface="+mn-lt"/>
                <a:cs typeface="Arial"/>
              </a:rPr>
              <a:t> </a:t>
            </a:r>
          </a:p>
          <a:p>
            <a:pPr marL="1085850" lvl="1" indent="-342900">
              <a:spcBef>
                <a:spcPts val="0"/>
              </a:spcBef>
              <a:buFont typeface="Arial" panose="020B0604020202020204" pitchFamily="34" charset="0"/>
              <a:buChar char="•"/>
              <a:defRPr/>
            </a:pPr>
            <a:r>
              <a:rPr lang="en-US" sz="1800" dirty="0">
                <a:solidFill>
                  <a:schemeClr val="tx1"/>
                </a:solidFill>
                <a:latin typeface="+mn-lt"/>
              </a:rPr>
              <a:t>0.15-1.8 MeV/u (2000)</a:t>
            </a:r>
            <a:endParaRPr lang="en-US" sz="1800" dirty="0">
              <a:solidFill>
                <a:schemeClr val="tx1"/>
              </a:solidFill>
              <a:latin typeface="+mn-lt"/>
              <a:cs typeface="Arial"/>
            </a:endParaRPr>
          </a:p>
          <a:p>
            <a:pPr marL="285750" indent="-285750">
              <a:spcBef>
                <a:spcPts val="0"/>
              </a:spcBef>
              <a:buFont typeface="Arial" panose="020B0604020202020204" pitchFamily="34" charset="0"/>
              <a:buChar char="•"/>
              <a:defRPr/>
            </a:pPr>
            <a:r>
              <a:rPr lang="en-US" dirty="0">
                <a:solidFill>
                  <a:schemeClr val="tx1"/>
                </a:solidFill>
                <a:latin typeface="+mn-lt"/>
              </a:rPr>
              <a:t>ISAC-II: Superconducting-</a:t>
            </a:r>
            <a:r>
              <a:rPr lang="en-US" dirty="0" err="1">
                <a:solidFill>
                  <a:schemeClr val="tx1"/>
                </a:solidFill>
                <a:latin typeface="+mn-lt"/>
              </a:rPr>
              <a:t>linac</a:t>
            </a:r>
            <a:endParaRPr lang="en-US" dirty="0">
              <a:solidFill>
                <a:schemeClr val="tx1"/>
              </a:solidFill>
              <a:latin typeface="+mn-lt"/>
            </a:endParaRPr>
          </a:p>
          <a:p>
            <a:pPr marL="1028700" lvl="1">
              <a:spcBef>
                <a:spcPts val="0"/>
              </a:spcBef>
              <a:buFont typeface="Arial" panose="020B0604020202020204" pitchFamily="34" charset="0"/>
              <a:buChar char="•"/>
              <a:defRPr/>
            </a:pPr>
            <a:r>
              <a:rPr lang="en-US" sz="1800" dirty="0">
                <a:solidFill>
                  <a:schemeClr val="tx1"/>
                </a:solidFill>
                <a:latin typeface="+mn-lt"/>
              </a:rPr>
              <a:t>1.5-16.5 MeV/u (2006)</a:t>
            </a:r>
            <a:endParaRPr lang="en-US" sz="1800" dirty="0">
              <a:solidFill>
                <a:schemeClr val="tx1"/>
              </a:solidFill>
              <a:latin typeface="+mn-lt"/>
              <a:cs typeface="Arial"/>
            </a:endParaRPr>
          </a:p>
          <a:p>
            <a:pPr>
              <a:spcBef>
                <a:spcPts val="0"/>
              </a:spcBef>
              <a:defRPr/>
            </a:pPr>
            <a:endParaRPr lang="en-US" dirty="0">
              <a:solidFill>
                <a:schemeClr val="tx1"/>
              </a:solidFill>
              <a:latin typeface="+mn-lt"/>
            </a:endParaRPr>
          </a:p>
          <a:p>
            <a:pPr>
              <a:spcBef>
                <a:spcPts val="0"/>
              </a:spcBef>
              <a:defRPr/>
            </a:pPr>
            <a:r>
              <a:rPr lang="en-US" sz="2000" dirty="0">
                <a:solidFill>
                  <a:srgbClr val="00AAFF"/>
                </a:solidFill>
                <a:latin typeface="+mn-lt"/>
              </a:rPr>
              <a:t>Advanced Rare Isotope Laboratory – ARIEL (in progress)</a:t>
            </a:r>
            <a:endParaRPr lang="en-US" sz="2000" dirty="0">
              <a:solidFill>
                <a:srgbClr val="00AAFF"/>
              </a:solidFill>
              <a:latin typeface="+mn-lt"/>
              <a:cs typeface="Arial"/>
            </a:endParaRPr>
          </a:p>
          <a:p>
            <a:pPr marL="342900" indent="-342900">
              <a:spcBef>
                <a:spcPts val="0"/>
              </a:spcBef>
              <a:buFont typeface="Arial" panose="020B0604020202020204" pitchFamily="34" charset="0"/>
              <a:buChar char="•"/>
              <a:defRPr/>
            </a:pPr>
            <a:r>
              <a:rPr lang="en-US" dirty="0">
                <a:solidFill>
                  <a:schemeClr val="tx1"/>
                </a:solidFill>
                <a:latin typeface="+mn-lt"/>
              </a:rPr>
              <a:t>Superconducting electron linac </a:t>
            </a:r>
            <a:br>
              <a:rPr lang="en-US" dirty="0">
                <a:solidFill>
                  <a:schemeClr val="tx1"/>
                </a:solidFill>
                <a:latin typeface="+mn-lt"/>
              </a:rPr>
            </a:br>
            <a:r>
              <a:rPr lang="en-US" sz="1800" dirty="0">
                <a:solidFill>
                  <a:schemeClr val="tx1"/>
                </a:solidFill>
                <a:latin typeface="+mn-lt"/>
              </a:rPr>
              <a:t>30 MeV, 10 mA, </a:t>
            </a:r>
            <a:r>
              <a:rPr lang="en-US" sz="1800" dirty="0" err="1">
                <a:solidFill>
                  <a:schemeClr val="tx1"/>
                </a:solidFill>
                <a:latin typeface="+mn-lt"/>
              </a:rPr>
              <a:t>cw</a:t>
            </a:r>
            <a:r>
              <a:rPr lang="en-US" sz="1800" dirty="0">
                <a:solidFill>
                  <a:schemeClr val="tx1"/>
                </a:solidFill>
                <a:latin typeface="+mn-lt"/>
              </a:rPr>
              <a:t> (2019)</a:t>
            </a:r>
          </a:p>
          <a:p>
            <a:pPr>
              <a:spcBef>
                <a:spcPts val="0"/>
              </a:spcBef>
              <a:defRPr/>
            </a:pPr>
            <a:endParaRPr lang="en-US" dirty="0">
              <a:solidFill>
                <a:schemeClr val="tx1"/>
              </a:solidFill>
              <a:latin typeface="+mn-lt"/>
            </a:endParaRPr>
          </a:p>
          <a:p>
            <a:pPr>
              <a:spcBef>
                <a:spcPts val="0"/>
              </a:spcBef>
              <a:defRPr/>
            </a:pPr>
            <a:r>
              <a:rPr lang="en-US" dirty="0">
                <a:solidFill>
                  <a:srgbClr val="00B050"/>
                </a:solidFill>
                <a:latin typeface="+mn-lt"/>
              </a:rPr>
              <a:t>4 (+1) Cyclotrons for medical isotope production – TR30 and TR13 designed by TRIUMF</a:t>
            </a:r>
            <a:endParaRPr lang="en-US" dirty="0">
              <a:solidFill>
                <a:srgbClr val="00B050"/>
              </a:solidFill>
              <a:latin typeface="+mn-lt"/>
              <a:cs typeface="Arial"/>
            </a:endParaRPr>
          </a:p>
        </p:txBody>
      </p:sp>
      <p:sp>
        <p:nvSpPr>
          <p:cNvPr id="10" name="Rectangle 28">
            <a:extLst>
              <a:ext uri="{FF2B5EF4-FFF2-40B4-BE49-F238E27FC236}">
                <a16:creationId xmlns:a16="http://schemas.microsoft.com/office/drawing/2014/main" id="{40888308-13B6-E2D1-1F07-EAC96DD8BBE0}"/>
              </a:ext>
            </a:extLst>
          </p:cNvPr>
          <p:cNvSpPr>
            <a:spLocks noGrp="1" noChangeArrowheads="1"/>
          </p:cNvSpPr>
          <p:nvPr>
            <p:ph type="title"/>
          </p:nvPr>
        </p:nvSpPr>
        <p:spPr>
          <a:xfrm>
            <a:off x="6516975" y="91985"/>
            <a:ext cx="5627765" cy="830882"/>
          </a:xfrm>
          <a:solidFill>
            <a:schemeClr val="bg1"/>
          </a:solidFill>
        </p:spPr>
        <p:txBody>
          <a:bodyPr/>
          <a:lstStyle/>
          <a:p>
            <a:pPr algn="r"/>
            <a:r>
              <a:rPr lang="de-DE" altLang="de-DE" sz="2800" b="0" dirty="0">
                <a:latin typeface="+mj-lt"/>
                <a:cs typeface="Myriad Pro SemiExt"/>
              </a:rPr>
              <a:t>TRIUMF </a:t>
            </a:r>
            <a:r>
              <a:rPr lang="en-CA" altLang="de-DE" sz="2800" b="0" dirty="0">
                <a:latin typeface="+mj-lt"/>
                <a:cs typeface="Myriad Pro SemiExt"/>
              </a:rPr>
              <a:t>accelerator complex</a:t>
            </a:r>
          </a:p>
        </p:txBody>
      </p:sp>
      <p:sp>
        <p:nvSpPr>
          <p:cNvPr id="12" name="Rectangle 11">
            <a:extLst>
              <a:ext uri="{FF2B5EF4-FFF2-40B4-BE49-F238E27FC236}">
                <a16:creationId xmlns:a16="http://schemas.microsoft.com/office/drawing/2014/main" id="{DA3E7E14-615B-366A-4B82-9606C586AC52}"/>
              </a:ext>
            </a:extLst>
          </p:cNvPr>
          <p:cNvSpPr/>
          <p:nvPr/>
        </p:nvSpPr>
        <p:spPr>
          <a:xfrm>
            <a:off x="4870329" y="6270629"/>
            <a:ext cx="1406183" cy="434910"/>
          </a:xfrm>
          <a:prstGeom prst="rect">
            <a:avLst/>
          </a:prstGeom>
          <a:noFill/>
          <a:ln w="254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b="1">
                <a:solidFill>
                  <a:schemeClr val="tx1"/>
                </a:solidFill>
              </a:rPr>
              <a:t>IAMI</a:t>
            </a:r>
            <a:r>
              <a:rPr lang="en-US" sz="1050">
                <a:solidFill>
                  <a:schemeClr val="tx1"/>
                </a:solidFill>
              </a:rPr>
              <a:t>         		</a:t>
            </a:r>
          </a:p>
        </p:txBody>
      </p:sp>
      <p:pic>
        <p:nvPicPr>
          <p:cNvPr id="13" name="Picture 13">
            <a:extLst>
              <a:ext uri="{FF2B5EF4-FFF2-40B4-BE49-F238E27FC236}">
                <a16:creationId xmlns:a16="http://schemas.microsoft.com/office/drawing/2014/main" id="{2CB45887-ADC6-F214-A385-288CC97F4138}"/>
              </a:ext>
            </a:extLst>
          </p:cNvPr>
          <p:cNvPicPr>
            <a:picLocks noChangeAspect="1"/>
          </p:cNvPicPr>
          <p:nvPr/>
        </p:nvPicPr>
        <p:blipFill rotWithShape="1">
          <a:blip r:embed="rId4">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a:ext>
            </a:extLst>
          </a:blip>
          <a:srcRect l="73621" t="29088" r="14222" b="68271"/>
          <a:stretch/>
        </p:blipFill>
        <p:spPr bwMode="auto">
          <a:xfrm>
            <a:off x="5279813" y="6370637"/>
            <a:ext cx="1063613" cy="207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Oval 18">
            <a:extLst>
              <a:ext uri="{FF2B5EF4-FFF2-40B4-BE49-F238E27FC236}">
                <a16:creationId xmlns:a16="http://schemas.microsoft.com/office/drawing/2014/main" id="{B1BE3E1F-0B79-9781-1FB5-0A2B0DFC9070}"/>
              </a:ext>
            </a:extLst>
          </p:cNvPr>
          <p:cNvSpPr/>
          <p:nvPr/>
        </p:nvSpPr>
        <p:spPr>
          <a:xfrm>
            <a:off x="5542048" y="6224300"/>
            <a:ext cx="539142" cy="500213"/>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20" name="Group 19">
            <a:extLst>
              <a:ext uri="{FF2B5EF4-FFF2-40B4-BE49-F238E27FC236}">
                <a16:creationId xmlns:a16="http://schemas.microsoft.com/office/drawing/2014/main" id="{5BF54DEC-FCEE-4862-FDD8-97B84590DDFC}"/>
              </a:ext>
            </a:extLst>
          </p:cNvPr>
          <p:cNvGrpSpPr/>
          <p:nvPr/>
        </p:nvGrpSpPr>
        <p:grpSpPr>
          <a:xfrm>
            <a:off x="0" y="59533"/>
            <a:ext cx="1602862" cy="611622"/>
            <a:chOff x="2899741" y="3408765"/>
            <a:chExt cx="3401670" cy="1421594"/>
          </a:xfrm>
        </p:grpSpPr>
        <p:pic>
          <p:nvPicPr>
            <p:cNvPr id="21" name="Picture 20">
              <a:extLst>
                <a:ext uri="{FF2B5EF4-FFF2-40B4-BE49-F238E27FC236}">
                  <a16:creationId xmlns:a16="http://schemas.microsoft.com/office/drawing/2014/main" id="{C005BAF4-7162-184E-DA64-077F3ABC05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descr="Bildergebnis für canadian flag">
              <a:extLst>
                <a:ext uri="{FF2B5EF4-FFF2-40B4-BE49-F238E27FC236}">
                  <a16:creationId xmlns:a16="http://schemas.microsoft.com/office/drawing/2014/main" id="{4F1EFE8D-E2CE-0949-5C47-05233AE52D7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A picture containing drawing&#10;&#10;Description automatically generated">
              <a:extLst>
                <a:ext uri="{FF2B5EF4-FFF2-40B4-BE49-F238E27FC236}">
                  <a16:creationId xmlns:a16="http://schemas.microsoft.com/office/drawing/2014/main" id="{6C02D133-59B8-20B4-3B89-39E7E0C37B6F}"/>
                </a:ext>
              </a:extLst>
            </p:cNvPr>
            <p:cNvPicPr>
              <a:picLocks noChangeAspect="1"/>
            </p:cNvPicPr>
            <p:nvPr/>
          </p:nvPicPr>
          <p:blipFill>
            <a:blip r:embed="rId7"/>
            <a:stretch>
              <a:fillRect/>
            </a:stretch>
          </p:blipFill>
          <p:spPr>
            <a:xfrm>
              <a:off x="5743417" y="4302845"/>
              <a:ext cx="486874" cy="486874"/>
            </a:xfrm>
            <a:prstGeom prst="rect">
              <a:avLst/>
            </a:prstGeom>
          </p:spPr>
        </p:pic>
      </p:grpSp>
    </p:spTree>
    <p:extLst>
      <p:ext uri="{BB962C8B-B14F-4D97-AF65-F5344CB8AC3E}">
        <p14:creationId xmlns:p14="http://schemas.microsoft.com/office/powerpoint/2010/main" val="575685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anim calcmode="lin" valueType="num">
                                      <p:cBhvr>
                                        <p:cTn id="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9">
                                            <p:txEl>
                                              <p:pRg st="3" end="3"/>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xEl>
                                              <p:pRg st="4" end="4"/>
                                            </p:txEl>
                                          </p:spTgt>
                                        </p:tgtEl>
                                        <p:attrNameLst>
                                          <p:attrName>style.visibility</p:attrName>
                                        </p:attrNameLst>
                                      </p:cBhvr>
                                      <p:to>
                                        <p:strVal val="visible"/>
                                      </p:to>
                                    </p:set>
                                    <p:anim calcmode="lin" valueType="num">
                                      <p:cBhvr>
                                        <p:cTn id="12"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9">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9">
                                            <p:txEl>
                                              <p:pRg st="4" end="4"/>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anim calcmode="lin" valueType="num">
                                      <p:cBhvr>
                                        <p:cTn id="17" dur="500" fill="hold"/>
                                        <p:tgtEl>
                                          <p:spTgt spid="9">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9">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9">
                                            <p:txEl>
                                              <p:pRg st="5" end="5"/>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anim calcmode="lin" valueType="num">
                                      <p:cBhvr>
                                        <p:cTn id="27" dur="500" fill="hold"/>
                                        <p:tgtEl>
                                          <p:spTgt spid="9">
                                            <p:txEl>
                                              <p:pRg st="6" end="6"/>
                                            </p:txEl>
                                          </p:spTgt>
                                        </p:tgtEl>
                                        <p:attrNameLst>
                                          <p:attrName>ppt_w</p:attrName>
                                        </p:attrNameLst>
                                      </p:cBhvr>
                                      <p:tavLst>
                                        <p:tav tm="0">
                                          <p:val>
                                            <p:fltVal val="0"/>
                                          </p:val>
                                        </p:tav>
                                        <p:tav tm="100000">
                                          <p:val>
                                            <p:strVal val="#ppt_w"/>
                                          </p:val>
                                        </p:tav>
                                      </p:tavLst>
                                    </p:anim>
                                    <p:anim calcmode="lin" valueType="num">
                                      <p:cBhvr>
                                        <p:cTn id="28" dur="500" fill="hold"/>
                                        <p:tgtEl>
                                          <p:spTgt spid="9">
                                            <p:txEl>
                                              <p:pRg st="6" end="6"/>
                                            </p:txEl>
                                          </p:spTgt>
                                        </p:tgtEl>
                                        <p:attrNameLst>
                                          <p:attrName>ppt_h</p:attrName>
                                        </p:attrNameLst>
                                      </p:cBhvr>
                                      <p:tavLst>
                                        <p:tav tm="0">
                                          <p:val>
                                            <p:fltVal val="0"/>
                                          </p:val>
                                        </p:tav>
                                        <p:tav tm="100000">
                                          <p:val>
                                            <p:strVal val="#ppt_h"/>
                                          </p:val>
                                        </p:tav>
                                      </p:tavLst>
                                    </p:anim>
                                    <p:animEffect transition="in" filter="fade">
                                      <p:cBhvr>
                                        <p:cTn id="29" dur="500"/>
                                        <p:tgtEl>
                                          <p:spTgt spid="9">
                                            <p:txEl>
                                              <p:pRg st="6" end="6"/>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9">
                                            <p:txEl>
                                              <p:pRg st="7" end="7"/>
                                            </p:txEl>
                                          </p:spTgt>
                                        </p:tgtEl>
                                        <p:attrNameLst>
                                          <p:attrName>style.visibility</p:attrName>
                                        </p:attrNameLst>
                                      </p:cBhvr>
                                      <p:to>
                                        <p:strVal val="visible"/>
                                      </p:to>
                                    </p:set>
                                    <p:anim calcmode="lin" valueType="num">
                                      <p:cBhvr>
                                        <p:cTn id="32" dur="500" fill="hold"/>
                                        <p:tgtEl>
                                          <p:spTgt spid="9">
                                            <p:txEl>
                                              <p:pRg st="7" end="7"/>
                                            </p:txEl>
                                          </p:spTgt>
                                        </p:tgtEl>
                                        <p:attrNameLst>
                                          <p:attrName>ppt_w</p:attrName>
                                        </p:attrNameLst>
                                      </p:cBhvr>
                                      <p:tavLst>
                                        <p:tav tm="0">
                                          <p:val>
                                            <p:fltVal val="0"/>
                                          </p:val>
                                        </p:tav>
                                        <p:tav tm="100000">
                                          <p:val>
                                            <p:strVal val="#ppt_w"/>
                                          </p:val>
                                        </p:tav>
                                      </p:tavLst>
                                    </p:anim>
                                    <p:anim calcmode="lin" valueType="num">
                                      <p:cBhvr>
                                        <p:cTn id="33" dur="500" fill="hold"/>
                                        <p:tgtEl>
                                          <p:spTgt spid="9">
                                            <p:txEl>
                                              <p:pRg st="7" end="7"/>
                                            </p:txEl>
                                          </p:spTgt>
                                        </p:tgtEl>
                                        <p:attrNameLst>
                                          <p:attrName>ppt_h</p:attrName>
                                        </p:attrNameLst>
                                      </p:cBhvr>
                                      <p:tavLst>
                                        <p:tav tm="0">
                                          <p:val>
                                            <p:fltVal val="0"/>
                                          </p:val>
                                        </p:tav>
                                        <p:tav tm="100000">
                                          <p:val>
                                            <p:strVal val="#ppt_h"/>
                                          </p:val>
                                        </p:tav>
                                      </p:tavLst>
                                    </p:anim>
                                    <p:animEffect transition="in" filter="fade">
                                      <p:cBhvr>
                                        <p:cTn id="34" dur="500"/>
                                        <p:tgtEl>
                                          <p:spTgt spid="9">
                                            <p:txEl>
                                              <p:pRg st="7" end="7"/>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9">
                                            <p:txEl>
                                              <p:pRg st="9" end="9"/>
                                            </p:txEl>
                                          </p:spTgt>
                                        </p:tgtEl>
                                        <p:attrNameLst>
                                          <p:attrName>style.visibility</p:attrName>
                                        </p:attrNameLst>
                                      </p:cBhvr>
                                      <p:to>
                                        <p:strVal val="visible"/>
                                      </p:to>
                                    </p:set>
                                    <p:anim calcmode="lin" valueType="num">
                                      <p:cBhvr>
                                        <p:cTn id="44" dur="500" fill="hold"/>
                                        <p:tgtEl>
                                          <p:spTgt spid="9">
                                            <p:txEl>
                                              <p:pRg st="9" end="9"/>
                                            </p:txEl>
                                          </p:spTgt>
                                        </p:tgtEl>
                                        <p:attrNameLst>
                                          <p:attrName>ppt_w</p:attrName>
                                        </p:attrNameLst>
                                      </p:cBhvr>
                                      <p:tavLst>
                                        <p:tav tm="0">
                                          <p:val>
                                            <p:fltVal val="0"/>
                                          </p:val>
                                        </p:tav>
                                        <p:tav tm="100000">
                                          <p:val>
                                            <p:strVal val="#ppt_w"/>
                                          </p:val>
                                        </p:tav>
                                      </p:tavLst>
                                    </p:anim>
                                    <p:anim calcmode="lin" valueType="num">
                                      <p:cBhvr>
                                        <p:cTn id="45" dur="500" fill="hold"/>
                                        <p:tgtEl>
                                          <p:spTgt spid="9">
                                            <p:txEl>
                                              <p:pRg st="9" end="9"/>
                                            </p:txEl>
                                          </p:spTgt>
                                        </p:tgtEl>
                                        <p:attrNameLst>
                                          <p:attrName>ppt_h</p:attrName>
                                        </p:attrNameLst>
                                      </p:cBhvr>
                                      <p:tavLst>
                                        <p:tav tm="0">
                                          <p:val>
                                            <p:fltVal val="0"/>
                                          </p:val>
                                        </p:tav>
                                        <p:tav tm="100000">
                                          <p:val>
                                            <p:strVal val="#ppt_h"/>
                                          </p:val>
                                        </p:tav>
                                      </p:tavLst>
                                    </p:anim>
                                    <p:animEffect transition="in" filter="fade">
                                      <p:cBhvr>
                                        <p:cTn id="46" dur="500"/>
                                        <p:tgtEl>
                                          <p:spTgt spid="9">
                                            <p:txEl>
                                              <p:pRg st="9" end="9"/>
                                            </p:txEl>
                                          </p:spTgt>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6635"/>
                                        </p:tgtEl>
                                        <p:attrNameLst>
                                          <p:attrName>style.visibility</p:attrName>
                                        </p:attrNameLst>
                                      </p:cBhvr>
                                      <p:to>
                                        <p:strVal val="visible"/>
                                      </p:to>
                                    </p:set>
                                    <p:anim calcmode="lin" valueType="num">
                                      <p:cBhvr>
                                        <p:cTn id="54" dur="500" fill="hold"/>
                                        <p:tgtEl>
                                          <p:spTgt spid="26635"/>
                                        </p:tgtEl>
                                        <p:attrNameLst>
                                          <p:attrName>ppt_w</p:attrName>
                                        </p:attrNameLst>
                                      </p:cBhvr>
                                      <p:tavLst>
                                        <p:tav tm="0">
                                          <p:val>
                                            <p:fltVal val="0"/>
                                          </p:val>
                                        </p:tav>
                                        <p:tav tm="100000">
                                          <p:val>
                                            <p:strVal val="#ppt_w"/>
                                          </p:val>
                                        </p:tav>
                                      </p:tavLst>
                                    </p:anim>
                                    <p:anim calcmode="lin" valueType="num">
                                      <p:cBhvr>
                                        <p:cTn id="55" dur="500" fill="hold"/>
                                        <p:tgtEl>
                                          <p:spTgt spid="26635"/>
                                        </p:tgtEl>
                                        <p:attrNameLst>
                                          <p:attrName>ppt_h</p:attrName>
                                        </p:attrNameLst>
                                      </p:cBhvr>
                                      <p:tavLst>
                                        <p:tav tm="0">
                                          <p:val>
                                            <p:fltVal val="0"/>
                                          </p:val>
                                        </p:tav>
                                        <p:tav tm="100000">
                                          <p:val>
                                            <p:strVal val="#ppt_h"/>
                                          </p:val>
                                        </p:tav>
                                      </p:tavLst>
                                    </p:anim>
                                    <p:animEffect transition="in" filter="fade">
                                      <p:cBhvr>
                                        <p:cTn id="56" dur="500"/>
                                        <p:tgtEl>
                                          <p:spTgt spid="26635"/>
                                        </p:tgtEl>
                                      </p:cBhvr>
                                    </p:animEffect>
                                  </p:childTnLst>
                                </p:cTn>
                              </p:par>
                              <p:par>
                                <p:cTn id="57" presetID="53" presetClass="entr" presetSubtype="16" fill="hold" nodeType="withEffect">
                                  <p:stCondLst>
                                    <p:cond delay="0"/>
                                  </p:stCondLst>
                                  <p:childTnLst>
                                    <p:set>
                                      <p:cBhvr>
                                        <p:cTn id="58" dur="1" fill="hold">
                                          <p:stCondLst>
                                            <p:cond delay="0"/>
                                          </p:stCondLst>
                                        </p:cTn>
                                        <p:tgtEl>
                                          <p:spTgt spid="9">
                                            <p:txEl>
                                              <p:pRg st="10" end="10"/>
                                            </p:txEl>
                                          </p:spTgt>
                                        </p:tgtEl>
                                        <p:attrNameLst>
                                          <p:attrName>style.visibility</p:attrName>
                                        </p:attrNameLst>
                                      </p:cBhvr>
                                      <p:to>
                                        <p:strVal val="visible"/>
                                      </p:to>
                                    </p:set>
                                    <p:anim calcmode="lin" valueType="num">
                                      <p:cBhvr>
                                        <p:cTn id="59" dur="500" fill="hold"/>
                                        <p:tgtEl>
                                          <p:spTgt spid="9">
                                            <p:txEl>
                                              <p:pRg st="10" end="10"/>
                                            </p:txEl>
                                          </p:spTgt>
                                        </p:tgtEl>
                                        <p:attrNameLst>
                                          <p:attrName>ppt_w</p:attrName>
                                        </p:attrNameLst>
                                      </p:cBhvr>
                                      <p:tavLst>
                                        <p:tav tm="0">
                                          <p:val>
                                            <p:fltVal val="0"/>
                                          </p:val>
                                        </p:tav>
                                        <p:tav tm="100000">
                                          <p:val>
                                            <p:strVal val="#ppt_w"/>
                                          </p:val>
                                        </p:tav>
                                      </p:tavLst>
                                    </p:anim>
                                    <p:anim calcmode="lin" valueType="num">
                                      <p:cBhvr>
                                        <p:cTn id="60" dur="500" fill="hold"/>
                                        <p:tgtEl>
                                          <p:spTgt spid="9">
                                            <p:txEl>
                                              <p:pRg st="10" end="10"/>
                                            </p:txEl>
                                          </p:spTgt>
                                        </p:tgtEl>
                                        <p:attrNameLst>
                                          <p:attrName>ppt_h</p:attrName>
                                        </p:attrNameLst>
                                      </p:cBhvr>
                                      <p:tavLst>
                                        <p:tav tm="0">
                                          <p:val>
                                            <p:fltVal val="0"/>
                                          </p:val>
                                        </p:tav>
                                        <p:tav tm="100000">
                                          <p:val>
                                            <p:strVal val="#ppt_h"/>
                                          </p:val>
                                        </p:tav>
                                      </p:tavLst>
                                    </p:anim>
                                    <p:animEffect transition="in" filter="fade">
                                      <p:cBhvr>
                                        <p:cTn id="61" dur="500"/>
                                        <p:tgtEl>
                                          <p:spTgt spid="9">
                                            <p:txEl>
                                              <p:pRg st="10" end="10"/>
                                            </p:txEl>
                                          </p:spTgt>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fltVal val="0"/>
                                          </p:val>
                                        </p:tav>
                                        <p:tav tm="100000">
                                          <p:val>
                                            <p:strVal val="#ppt_h"/>
                                          </p:val>
                                        </p:tav>
                                      </p:tavLst>
                                    </p:anim>
                                    <p:animEffect transition="in" filter="fade">
                                      <p:cBhvr>
                                        <p:cTn id="66" dur="500"/>
                                        <p:tgtEl>
                                          <p:spTgt spid="1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9">
                                            <p:txEl>
                                              <p:pRg st="12" end="12"/>
                                            </p:txEl>
                                          </p:spTgt>
                                        </p:tgtEl>
                                        <p:attrNameLst>
                                          <p:attrName>style.visibility</p:attrName>
                                        </p:attrNameLst>
                                      </p:cBhvr>
                                      <p:to>
                                        <p:strVal val="visible"/>
                                      </p:to>
                                    </p:set>
                                    <p:anim calcmode="lin" valueType="num">
                                      <p:cBhvr>
                                        <p:cTn id="76" dur="500" fill="hold"/>
                                        <p:tgtEl>
                                          <p:spTgt spid="9">
                                            <p:txEl>
                                              <p:pRg st="12" end="12"/>
                                            </p:txEl>
                                          </p:spTgt>
                                        </p:tgtEl>
                                        <p:attrNameLst>
                                          <p:attrName>ppt_w</p:attrName>
                                        </p:attrNameLst>
                                      </p:cBhvr>
                                      <p:tavLst>
                                        <p:tav tm="0">
                                          <p:val>
                                            <p:fltVal val="0"/>
                                          </p:val>
                                        </p:tav>
                                        <p:tav tm="100000">
                                          <p:val>
                                            <p:strVal val="#ppt_w"/>
                                          </p:val>
                                        </p:tav>
                                      </p:tavLst>
                                    </p:anim>
                                    <p:anim calcmode="lin" valueType="num">
                                      <p:cBhvr>
                                        <p:cTn id="77" dur="500" fill="hold"/>
                                        <p:tgtEl>
                                          <p:spTgt spid="9">
                                            <p:txEl>
                                              <p:pRg st="12" end="12"/>
                                            </p:txEl>
                                          </p:spTgt>
                                        </p:tgtEl>
                                        <p:attrNameLst>
                                          <p:attrName>ppt_h</p:attrName>
                                        </p:attrNameLst>
                                      </p:cBhvr>
                                      <p:tavLst>
                                        <p:tav tm="0">
                                          <p:val>
                                            <p:fltVal val="0"/>
                                          </p:val>
                                        </p:tav>
                                        <p:tav tm="100000">
                                          <p:val>
                                            <p:strVal val="#ppt_h"/>
                                          </p:val>
                                        </p:tav>
                                      </p:tavLst>
                                    </p:anim>
                                    <p:animEffect transition="in" filter="fade">
                                      <p:cBhvr>
                                        <p:cTn id="78" dur="500"/>
                                        <p:tgtEl>
                                          <p:spTgt spid="9">
                                            <p:txEl>
                                              <p:pRg st="12" end="12"/>
                                            </p:txEl>
                                          </p:spTgt>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p:cTn id="86" dur="500" fill="hold"/>
                                        <p:tgtEl>
                                          <p:spTgt spid="2"/>
                                        </p:tgtEl>
                                        <p:attrNameLst>
                                          <p:attrName>ppt_w</p:attrName>
                                        </p:attrNameLst>
                                      </p:cBhvr>
                                      <p:tavLst>
                                        <p:tav tm="0">
                                          <p:val>
                                            <p:fltVal val="0"/>
                                          </p:val>
                                        </p:tav>
                                        <p:tav tm="100000">
                                          <p:val>
                                            <p:strVal val="#ppt_w"/>
                                          </p:val>
                                        </p:tav>
                                      </p:tavLst>
                                    </p:anim>
                                    <p:anim calcmode="lin" valueType="num">
                                      <p:cBhvr>
                                        <p:cTn id="87" dur="500" fill="hold"/>
                                        <p:tgtEl>
                                          <p:spTgt spid="2"/>
                                        </p:tgtEl>
                                        <p:attrNameLst>
                                          <p:attrName>ppt_h</p:attrName>
                                        </p:attrNameLst>
                                      </p:cBhvr>
                                      <p:tavLst>
                                        <p:tav tm="0">
                                          <p:val>
                                            <p:fltVal val="0"/>
                                          </p:val>
                                        </p:tav>
                                        <p:tav tm="100000">
                                          <p:val>
                                            <p:strVal val="#ppt_h"/>
                                          </p:val>
                                        </p:tav>
                                      </p:tavLst>
                                    </p:anim>
                                    <p:animEffect transition="in" filter="fade">
                                      <p:cBhvr>
                                        <p:cTn id="8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4" grpId="0" animBg="1"/>
      <p:bldP spid="26635" grpId="0" animBg="1"/>
      <p:bldP spid="2"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6" name="Rectangle 5">
            <a:extLst>
              <a:ext uri="{FF2B5EF4-FFF2-40B4-BE49-F238E27FC236}">
                <a16:creationId xmlns:a16="http://schemas.microsoft.com/office/drawing/2014/main" id="{4033AEB1-4C8A-B349-AC0E-F4A5B37E97E8}"/>
              </a:ext>
            </a:extLst>
          </p:cNvPr>
          <p:cNvSpPr/>
          <p:nvPr/>
        </p:nvSpPr>
        <p:spPr>
          <a:xfrm>
            <a:off x="8019" y="5226781"/>
            <a:ext cx="7308787" cy="1631217"/>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77F20197-9E4B-4104-B024-868C56BE5EFD}"/>
              </a:ext>
            </a:extLst>
          </p:cNvPr>
          <p:cNvSpPr txBox="1"/>
          <p:nvPr/>
        </p:nvSpPr>
        <p:spPr>
          <a:xfrm>
            <a:off x="8019" y="5226784"/>
            <a:ext cx="7316806" cy="1631216"/>
          </a:xfrm>
          <a:prstGeom prst="rect">
            <a:avLst/>
          </a:prstGeom>
          <a:noFill/>
        </p:spPr>
        <p:txBody>
          <a:bodyPr wrap="square">
            <a:spAutoFit/>
          </a:bodyPr>
          <a:lstStyle/>
          <a:p>
            <a:pPr marL="342900" indent="-342900">
              <a:lnSpc>
                <a:spcPct val="100000"/>
              </a:lnSpc>
              <a:buFont typeface="Arial" panose="020B0604020202020204" pitchFamily="34" charset="0"/>
              <a:buChar char="•"/>
            </a:pPr>
            <a:r>
              <a:rPr lang="en-US" sz="2000" dirty="0">
                <a:solidFill>
                  <a:schemeClr val="bg1"/>
                </a:solidFill>
              </a:rPr>
              <a:t>Constructed in the early 70</a:t>
            </a:r>
            <a:r>
              <a:rPr lang="en-US" sz="2000" baseline="30000" dirty="0">
                <a:solidFill>
                  <a:schemeClr val="bg1"/>
                </a:solidFill>
              </a:rPr>
              <a:t>th</a:t>
            </a:r>
            <a:r>
              <a:rPr lang="en-US" sz="2000" dirty="0">
                <a:solidFill>
                  <a:schemeClr val="bg1"/>
                </a:solidFill>
              </a:rPr>
              <a:t> of last century</a:t>
            </a:r>
          </a:p>
          <a:p>
            <a:pPr marL="342900" indent="-342900">
              <a:lnSpc>
                <a:spcPct val="100000"/>
              </a:lnSpc>
              <a:buFont typeface="Arial" panose="020B0604020202020204" pitchFamily="34" charset="0"/>
              <a:buChar char="•"/>
            </a:pPr>
            <a:r>
              <a:rPr lang="en-US" sz="2000" dirty="0">
                <a:solidFill>
                  <a:schemeClr val="bg1"/>
                </a:solidFill>
              </a:rPr>
              <a:t>Largest normal conducting Cyclotron in the world: D = 18 m</a:t>
            </a:r>
          </a:p>
          <a:p>
            <a:pPr marL="342900" indent="-342900">
              <a:lnSpc>
                <a:spcPct val="100000"/>
              </a:lnSpc>
              <a:buFont typeface="Arial" panose="020B0604020202020204" pitchFamily="34" charset="0"/>
              <a:buChar char="•"/>
            </a:pPr>
            <a:r>
              <a:rPr lang="en-US" sz="2000" dirty="0">
                <a:solidFill>
                  <a:schemeClr val="bg1"/>
                </a:solidFill>
              </a:rPr>
              <a:t>Magnet weight: 4000 t, Coil current:  18500 A</a:t>
            </a:r>
          </a:p>
          <a:p>
            <a:pPr marL="342900" indent="-342900">
              <a:lnSpc>
                <a:spcPct val="100000"/>
              </a:lnSpc>
              <a:buFont typeface="Arial" panose="020B0604020202020204" pitchFamily="34" charset="0"/>
              <a:buChar char="•"/>
              <a:defRPr/>
            </a:pPr>
            <a:r>
              <a:rPr lang="en-GB" sz="2000" dirty="0">
                <a:solidFill>
                  <a:schemeClr val="bg1"/>
                </a:solidFill>
              </a:rPr>
              <a:t>H- cyclotron (multiple extraction at different energies)</a:t>
            </a:r>
          </a:p>
          <a:p>
            <a:pPr marL="342900" indent="-342900">
              <a:lnSpc>
                <a:spcPct val="100000"/>
              </a:lnSpc>
              <a:buFont typeface="Arial" panose="020B0604020202020204" pitchFamily="34" charset="0"/>
              <a:buChar char="•"/>
              <a:defRPr/>
            </a:pPr>
            <a:r>
              <a:rPr lang="en-GB" sz="2000" dirty="0">
                <a:solidFill>
                  <a:schemeClr val="bg1"/>
                </a:solidFill>
              </a:rPr>
              <a:t>5500 hours of beam delivery per year</a:t>
            </a:r>
          </a:p>
        </p:txBody>
      </p:sp>
    </p:spTree>
    <p:extLst>
      <p:ext uri="{BB962C8B-B14F-4D97-AF65-F5344CB8AC3E}">
        <p14:creationId xmlns:p14="http://schemas.microsoft.com/office/powerpoint/2010/main" val="3896683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50FA80F-1240-5F47-98F5-8E62BCE42891}"/>
              </a:ext>
            </a:extLst>
          </p:cNvPr>
          <p:cNvSpPr/>
          <p:nvPr/>
        </p:nvSpPr>
        <p:spPr>
          <a:xfrm>
            <a:off x="244885" y="945277"/>
            <a:ext cx="5285904" cy="1646605"/>
          </a:xfrm>
          <a:prstGeom prst="rect">
            <a:avLst/>
          </a:prstGeom>
        </p:spPr>
        <p:txBody>
          <a:bodyPr wrap="square" anchor="t">
            <a:spAutoFit/>
          </a:bodyPr>
          <a:lstStyle/>
          <a:p>
            <a:pPr marL="342900" indent="-342900">
              <a:spcBef>
                <a:spcPts val="600"/>
              </a:spcBef>
              <a:buFont typeface="Wingdings" panose="05000000000000000000" pitchFamily="2" charset="2"/>
              <a:buChar char="§"/>
            </a:pPr>
            <a:r>
              <a:rPr lang="en-US" sz="2400" dirty="0">
                <a:solidFill>
                  <a:srgbClr val="00B0F0"/>
                </a:solidFill>
                <a:latin typeface="HelveticaNeueLT Pro 55 Roman" panose="020B0604020202020204" pitchFamily="34" charset="0"/>
              </a:rPr>
              <a:t>H</a:t>
            </a:r>
            <a:r>
              <a:rPr lang="en-US" sz="2400" baseline="30000" dirty="0">
                <a:solidFill>
                  <a:srgbClr val="00B0F0"/>
                </a:solidFill>
                <a:latin typeface="HelveticaNeueLT Pro 55 Roman" panose="020B0604020202020204" pitchFamily="34" charset="0"/>
              </a:rPr>
              <a:t>-</a:t>
            </a:r>
            <a:r>
              <a:rPr lang="en-US" sz="2400" dirty="0">
                <a:solidFill>
                  <a:srgbClr val="00B0F0"/>
                </a:solidFill>
                <a:latin typeface="HelveticaNeueLT Pro 55 Roman" panose="020B0604020202020204" pitchFamily="34" charset="0"/>
              </a:rPr>
              <a:t> extraction</a:t>
            </a:r>
          </a:p>
          <a:p>
            <a:pPr marL="568325" lvl="1" indent="-285750">
              <a:spcBef>
                <a:spcPts val="300"/>
              </a:spcBef>
              <a:buFont typeface="Wingdings" panose="05000000000000000000" pitchFamily="2" charset="2"/>
              <a:buChar char="§"/>
            </a:pPr>
            <a:r>
              <a:rPr lang="en-US" dirty="0">
                <a:latin typeface="HelveticaNeueLT Pro 55 Roman" panose="020B0604020202020204" pitchFamily="34" charset="0"/>
              </a:rPr>
              <a:t>Multiple high-power beams by stripping extraction </a:t>
            </a:r>
          </a:p>
          <a:p>
            <a:pPr marL="1025525" lvl="2" indent="-285750">
              <a:spcBef>
                <a:spcPts val="300"/>
              </a:spcBef>
              <a:buFont typeface="Wingdings" panose="05000000000000000000" pitchFamily="2" charset="2"/>
              <a:buChar char="§"/>
            </a:pPr>
            <a:r>
              <a:rPr lang="en-US" dirty="0">
                <a:latin typeface="HelveticaNeueLT Pro 55 Roman" panose="020B0604020202020204" pitchFamily="34" charset="0"/>
              </a:rPr>
              <a:t>Variable energy – simultaneous beam delivery – presently 3 beams extracted</a:t>
            </a:r>
          </a:p>
        </p:txBody>
      </p:sp>
      <p:pic>
        <p:nvPicPr>
          <p:cNvPr id="7" name="Picture 7" descr="Cyclotank">
            <a:extLst>
              <a:ext uri="{FF2B5EF4-FFF2-40B4-BE49-F238E27FC236}">
                <a16:creationId xmlns:a16="http://schemas.microsoft.com/office/drawing/2014/main" id="{35A30D42-6B04-47E1-A595-066AFF873F2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898547" y="945277"/>
            <a:ext cx="5759711" cy="3407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46" name="Group 2">
            <a:extLst>
              <a:ext uri="{FF2B5EF4-FFF2-40B4-BE49-F238E27FC236}">
                <a16:creationId xmlns:a16="http://schemas.microsoft.com/office/drawing/2014/main" id="{C776A2EA-FAA2-464F-9B42-5730653D39A9}"/>
              </a:ext>
            </a:extLst>
          </p:cNvPr>
          <p:cNvGrpSpPr>
            <a:grpSpLocks/>
          </p:cNvGrpSpPr>
          <p:nvPr/>
        </p:nvGrpSpPr>
        <p:grpSpPr bwMode="auto">
          <a:xfrm>
            <a:off x="10125558" y="4697654"/>
            <a:ext cx="2039952" cy="1932392"/>
            <a:chOff x="6251576" y="2611041"/>
            <a:chExt cx="1869573" cy="1246584"/>
          </a:xfrm>
        </p:grpSpPr>
        <p:sp>
          <p:nvSpPr>
            <p:cNvPr id="73" name="Oval 29">
              <a:extLst>
                <a:ext uri="{FF2B5EF4-FFF2-40B4-BE49-F238E27FC236}">
                  <a16:creationId xmlns:a16="http://schemas.microsoft.com/office/drawing/2014/main" id="{C164F7ED-2F3D-4485-A9D4-8E6FB3E3F78A}"/>
                </a:ext>
              </a:extLst>
            </p:cNvPr>
            <p:cNvSpPr>
              <a:spLocks noChangeArrowheads="1"/>
            </p:cNvSpPr>
            <p:nvPr/>
          </p:nvSpPr>
          <p:spPr bwMode="auto">
            <a:xfrm>
              <a:off x="6251576" y="2611041"/>
              <a:ext cx="1719263" cy="12465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1800">
                <a:latin typeface="+mn-lt"/>
                <a:cs typeface="Arial" pitchFamily="34" charset="0"/>
              </a:endParaRPr>
            </a:p>
          </p:txBody>
        </p:sp>
        <p:sp>
          <p:nvSpPr>
            <p:cNvPr id="74" name="Arc 30">
              <a:extLst>
                <a:ext uri="{FF2B5EF4-FFF2-40B4-BE49-F238E27FC236}">
                  <a16:creationId xmlns:a16="http://schemas.microsoft.com/office/drawing/2014/main" id="{F1479463-31A9-4E53-92D5-3FEE308ECEA2}"/>
                </a:ext>
              </a:extLst>
            </p:cNvPr>
            <p:cNvSpPr>
              <a:spLocks/>
            </p:cNvSpPr>
            <p:nvPr/>
          </p:nvSpPr>
          <p:spPr bwMode="auto">
            <a:xfrm flipV="1">
              <a:off x="7218363" y="3293269"/>
              <a:ext cx="368300" cy="26551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rgbClr val="FF000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5" name="Line 31">
              <a:extLst>
                <a:ext uri="{FF2B5EF4-FFF2-40B4-BE49-F238E27FC236}">
                  <a16:creationId xmlns:a16="http://schemas.microsoft.com/office/drawing/2014/main" id="{9706BB20-0A6C-4D44-BEC6-B567D86E2DF8}"/>
                </a:ext>
              </a:extLst>
            </p:cNvPr>
            <p:cNvSpPr>
              <a:spLocks noChangeShapeType="1"/>
            </p:cNvSpPr>
            <p:nvPr/>
          </p:nvSpPr>
          <p:spPr bwMode="auto">
            <a:xfrm flipV="1">
              <a:off x="7604125" y="3209925"/>
              <a:ext cx="0" cy="10358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6" name="Text Box 32">
              <a:extLst>
                <a:ext uri="{FF2B5EF4-FFF2-40B4-BE49-F238E27FC236}">
                  <a16:creationId xmlns:a16="http://schemas.microsoft.com/office/drawing/2014/main" id="{BA6CB7BE-6747-45C7-85FB-929134C41AE3}"/>
                </a:ext>
              </a:extLst>
            </p:cNvPr>
            <p:cNvSpPr txBox="1">
              <a:spLocks noChangeArrowheads="1"/>
            </p:cNvSpPr>
            <p:nvPr/>
          </p:nvSpPr>
          <p:spPr bwMode="auto">
            <a:xfrm>
              <a:off x="6912108" y="3104858"/>
              <a:ext cx="750887" cy="2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50000"/>
                </a:spcBef>
                <a:buFontTx/>
                <a:buNone/>
              </a:pPr>
              <a:r>
                <a:rPr lang="en-US" altLang="en-US" sz="1800">
                  <a:latin typeface="+mn-lt"/>
                  <a:cs typeface="Arial" pitchFamily="34" charset="0"/>
                  <a:sym typeface="Symbol" pitchFamily="18" charset="2"/>
                </a:rPr>
                <a:t>B</a:t>
              </a:r>
            </a:p>
          </p:txBody>
        </p:sp>
        <p:sp>
          <p:nvSpPr>
            <p:cNvPr id="77" name="Text Box 33">
              <a:extLst>
                <a:ext uri="{FF2B5EF4-FFF2-40B4-BE49-F238E27FC236}">
                  <a16:creationId xmlns:a16="http://schemas.microsoft.com/office/drawing/2014/main" id="{83569EAB-B4B5-445B-9832-0801C4F0C242}"/>
                </a:ext>
              </a:extLst>
            </p:cNvPr>
            <p:cNvSpPr txBox="1">
              <a:spLocks noChangeArrowheads="1"/>
            </p:cNvSpPr>
            <p:nvPr/>
          </p:nvSpPr>
          <p:spPr bwMode="auto">
            <a:xfrm>
              <a:off x="7368674" y="3461754"/>
              <a:ext cx="752475" cy="2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50000"/>
                </a:spcBef>
                <a:buFontTx/>
                <a:buNone/>
              </a:pPr>
              <a:r>
                <a:rPr lang="en-US" altLang="en-US" sz="1800">
                  <a:latin typeface="+mn-lt"/>
                  <a:cs typeface="Arial" pitchFamily="34" charset="0"/>
                  <a:sym typeface="Symbol" pitchFamily="18" charset="2"/>
                </a:rPr>
                <a:t>v</a:t>
              </a:r>
            </a:p>
          </p:txBody>
        </p:sp>
        <p:sp>
          <p:nvSpPr>
            <p:cNvPr id="78" name="Arc 34">
              <a:extLst>
                <a:ext uri="{FF2B5EF4-FFF2-40B4-BE49-F238E27FC236}">
                  <a16:creationId xmlns:a16="http://schemas.microsoft.com/office/drawing/2014/main" id="{1964FEF9-F9AE-4433-ADEB-E701484A67B8}"/>
                </a:ext>
              </a:extLst>
            </p:cNvPr>
            <p:cNvSpPr>
              <a:spLocks/>
            </p:cNvSpPr>
            <p:nvPr/>
          </p:nvSpPr>
          <p:spPr bwMode="auto">
            <a:xfrm rot="5400000" flipH="1" flipV="1">
              <a:off x="7647981" y="2935487"/>
              <a:ext cx="277415" cy="3524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FF0000"/>
              </a:solidFill>
              <a:round/>
              <a:headEnd type="none" w="lg" len="lg"/>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9" name="Oval 35">
              <a:extLst>
                <a:ext uri="{FF2B5EF4-FFF2-40B4-BE49-F238E27FC236}">
                  <a16:creationId xmlns:a16="http://schemas.microsoft.com/office/drawing/2014/main" id="{DCD17E9C-7172-4CAF-8759-1E26D401AA28}"/>
                </a:ext>
              </a:extLst>
            </p:cNvPr>
            <p:cNvSpPr>
              <a:spLocks noChangeArrowheads="1"/>
            </p:cNvSpPr>
            <p:nvPr/>
          </p:nvSpPr>
          <p:spPr bwMode="auto">
            <a:xfrm>
              <a:off x="6640263" y="2858095"/>
              <a:ext cx="1016000" cy="71199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1800">
                <a:latin typeface="+mn-lt"/>
                <a:cs typeface="Arial" pitchFamily="34" charset="0"/>
              </a:endParaRPr>
            </a:p>
          </p:txBody>
        </p:sp>
      </p:grpSp>
      <p:grpSp>
        <p:nvGrpSpPr>
          <p:cNvPr id="2" name="Group 1">
            <a:extLst>
              <a:ext uri="{FF2B5EF4-FFF2-40B4-BE49-F238E27FC236}">
                <a16:creationId xmlns:a16="http://schemas.microsoft.com/office/drawing/2014/main" id="{515ABCA9-C976-4293-BDC0-65B3D9C8019E}"/>
              </a:ext>
            </a:extLst>
          </p:cNvPr>
          <p:cNvGrpSpPr/>
          <p:nvPr/>
        </p:nvGrpSpPr>
        <p:grpSpPr>
          <a:xfrm>
            <a:off x="5884667" y="4822415"/>
            <a:ext cx="4167687" cy="1732704"/>
            <a:chOff x="5774310" y="4053257"/>
            <a:chExt cx="4167687" cy="1732704"/>
          </a:xfrm>
        </p:grpSpPr>
        <p:sp>
          <p:nvSpPr>
            <p:cNvPr id="45" name="Text Box 22">
              <a:extLst>
                <a:ext uri="{FF2B5EF4-FFF2-40B4-BE49-F238E27FC236}">
                  <a16:creationId xmlns:a16="http://schemas.microsoft.com/office/drawing/2014/main" id="{7B77BFC3-FFCD-4992-9176-AB2E13E55B25}"/>
                </a:ext>
              </a:extLst>
            </p:cNvPr>
            <p:cNvSpPr txBox="1">
              <a:spLocks noChangeArrowheads="1"/>
            </p:cNvSpPr>
            <p:nvPr/>
          </p:nvSpPr>
          <p:spPr bwMode="auto">
            <a:xfrm>
              <a:off x="5876278" y="5267223"/>
              <a:ext cx="20509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altLang="en-US" sz="2400"/>
                <a:t>H</a:t>
              </a:r>
              <a:r>
                <a:rPr lang="en-US" altLang="en-US" sz="2400" baseline="30000"/>
                <a:t>-</a:t>
              </a:r>
              <a:r>
                <a:rPr lang="en-US" altLang="en-US" sz="2400"/>
                <a:t> extraction</a:t>
              </a:r>
            </a:p>
          </p:txBody>
        </p:sp>
        <p:grpSp>
          <p:nvGrpSpPr>
            <p:cNvPr id="47" name="Group 1">
              <a:extLst>
                <a:ext uri="{FF2B5EF4-FFF2-40B4-BE49-F238E27FC236}">
                  <a16:creationId xmlns:a16="http://schemas.microsoft.com/office/drawing/2014/main" id="{C9C26062-524C-4FF7-8A6F-DB737E084BF7}"/>
                </a:ext>
              </a:extLst>
            </p:cNvPr>
            <p:cNvGrpSpPr>
              <a:grpSpLocks/>
            </p:cNvGrpSpPr>
            <p:nvPr/>
          </p:nvGrpSpPr>
          <p:grpSpPr bwMode="auto">
            <a:xfrm>
              <a:off x="5774310" y="4053257"/>
              <a:ext cx="4167687" cy="1732704"/>
              <a:chOff x="4775200" y="1000125"/>
              <a:chExt cx="4147741" cy="1171575"/>
            </a:xfrm>
          </p:grpSpPr>
          <p:sp>
            <p:nvSpPr>
              <p:cNvPr id="48" name="Oval 4">
                <a:extLst>
                  <a:ext uri="{FF2B5EF4-FFF2-40B4-BE49-F238E27FC236}">
                    <a16:creationId xmlns:a16="http://schemas.microsoft.com/office/drawing/2014/main" id="{85385D1F-FD9C-4B65-8D38-FFEA2A0866E1}"/>
                  </a:ext>
                </a:extLst>
              </p:cNvPr>
              <p:cNvSpPr>
                <a:spLocks noChangeArrowheads="1"/>
              </p:cNvSpPr>
              <p:nvPr/>
            </p:nvSpPr>
            <p:spPr bwMode="auto">
              <a:xfrm>
                <a:off x="6362700" y="1409700"/>
                <a:ext cx="241300" cy="1809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49" name="Oval 5">
                <a:extLst>
                  <a:ext uri="{FF2B5EF4-FFF2-40B4-BE49-F238E27FC236}">
                    <a16:creationId xmlns:a16="http://schemas.microsoft.com/office/drawing/2014/main" id="{18364CD7-E1B9-41FC-BBE4-387C988B46C4}"/>
                  </a:ext>
                </a:extLst>
              </p:cNvPr>
              <p:cNvSpPr>
                <a:spLocks noChangeArrowheads="1"/>
              </p:cNvSpPr>
              <p:nvPr/>
            </p:nvSpPr>
            <p:spPr bwMode="auto">
              <a:xfrm>
                <a:off x="6261100" y="1343025"/>
                <a:ext cx="88900" cy="6667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0" name="Oval 6">
                <a:extLst>
                  <a:ext uri="{FF2B5EF4-FFF2-40B4-BE49-F238E27FC236}">
                    <a16:creationId xmlns:a16="http://schemas.microsoft.com/office/drawing/2014/main" id="{576565DF-6770-44DE-BACE-8E254257CCB3}"/>
                  </a:ext>
                </a:extLst>
              </p:cNvPr>
              <p:cNvSpPr>
                <a:spLocks noChangeArrowheads="1"/>
              </p:cNvSpPr>
              <p:nvPr/>
            </p:nvSpPr>
            <p:spPr bwMode="auto">
              <a:xfrm>
                <a:off x="6173788" y="1563291"/>
                <a:ext cx="88900" cy="6667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1" name="Oval 7">
                <a:extLst>
                  <a:ext uri="{FF2B5EF4-FFF2-40B4-BE49-F238E27FC236}">
                    <a16:creationId xmlns:a16="http://schemas.microsoft.com/office/drawing/2014/main" id="{6E34FB8C-4346-460E-8D3A-5DE3DFAE6557}"/>
                  </a:ext>
                </a:extLst>
              </p:cNvPr>
              <p:cNvSpPr>
                <a:spLocks noChangeArrowheads="1"/>
              </p:cNvSpPr>
              <p:nvPr/>
            </p:nvSpPr>
            <p:spPr bwMode="auto">
              <a:xfrm rot="1993225">
                <a:off x="6134100" y="1476375"/>
                <a:ext cx="723900" cy="666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2" name="Oval 8">
                <a:extLst>
                  <a:ext uri="{FF2B5EF4-FFF2-40B4-BE49-F238E27FC236}">
                    <a16:creationId xmlns:a16="http://schemas.microsoft.com/office/drawing/2014/main" id="{95069684-3393-4635-8A5C-FA6DA5B63A64}"/>
                  </a:ext>
                </a:extLst>
              </p:cNvPr>
              <p:cNvSpPr>
                <a:spLocks noChangeArrowheads="1"/>
              </p:cNvSpPr>
              <p:nvPr/>
            </p:nvSpPr>
            <p:spPr bwMode="auto">
              <a:xfrm rot="-1920266">
                <a:off x="6110288" y="1477566"/>
                <a:ext cx="723900" cy="666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3" name="Rectangle 9">
                <a:extLst>
                  <a:ext uri="{FF2B5EF4-FFF2-40B4-BE49-F238E27FC236}">
                    <a16:creationId xmlns:a16="http://schemas.microsoft.com/office/drawing/2014/main" id="{E3058622-A4A0-42D4-A8B2-2ADC670DED30}"/>
                  </a:ext>
                </a:extLst>
              </p:cNvPr>
              <p:cNvSpPr>
                <a:spLocks noChangeArrowheads="1"/>
              </p:cNvSpPr>
              <p:nvPr/>
            </p:nvSpPr>
            <p:spPr bwMode="auto">
              <a:xfrm>
                <a:off x="7061200" y="1181100"/>
                <a:ext cx="88900" cy="6000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4" name="Oval 10">
                <a:extLst>
                  <a:ext uri="{FF2B5EF4-FFF2-40B4-BE49-F238E27FC236}">
                    <a16:creationId xmlns:a16="http://schemas.microsoft.com/office/drawing/2014/main" id="{5E1BF0AA-26FD-4B63-B0D6-CCFE8D69B78F}"/>
                  </a:ext>
                </a:extLst>
              </p:cNvPr>
              <p:cNvSpPr>
                <a:spLocks noChangeArrowheads="1"/>
              </p:cNvSpPr>
              <p:nvPr/>
            </p:nvSpPr>
            <p:spPr bwMode="auto">
              <a:xfrm>
                <a:off x="7558088" y="1410891"/>
                <a:ext cx="241300" cy="1809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5" name="Oval 11">
                <a:extLst>
                  <a:ext uri="{FF2B5EF4-FFF2-40B4-BE49-F238E27FC236}">
                    <a16:creationId xmlns:a16="http://schemas.microsoft.com/office/drawing/2014/main" id="{C635FF1B-417D-4F06-9301-4EB95BFDFB9E}"/>
                  </a:ext>
                </a:extLst>
              </p:cNvPr>
              <p:cNvSpPr>
                <a:spLocks noChangeArrowheads="1"/>
              </p:cNvSpPr>
              <p:nvPr/>
            </p:nvSpPr>
            <p:spPr bwMode="auto">
              <a:xfrm>
                <a:off x="7062788" y="1553766"/>
                <a:ext cx="88900" cy="6667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6" name="Oval 12">
                <a:extLst>
                  <a:ext uri="{FF2B5EF4-FFF2-40B4-BE49-F238E27FC236}">
                    <a16:creationId xmlns:a16="http://schemas.microsoft.com/office/drawing/2014/main" id="{FFBEB0C0-F577-414B-9242-0C616C189DF4}"/>
                  </a:ext>
                </a:extLst>
              </p:cNvPr>
              <p:cNvSpPr>
                <a:spLocks noChangeArrowheads="1"/>
              </p:cNvSpPr>
              <p:nvPr/>
            </p:nvSpPr>
            <p:spPr bwMode="auto">
              <a:xfrm>
                <a:off x="7064375" y="1326356"/>
                <a:ext cx="88900" cy="6667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57" name="Line 13">
                <a:extLst>
                  <a:ext uri="{FF2B5EF4-FFF2-40B4-BE49-F238E27FC236}">
                    <a16:creationId xmlns:a16="http://schemas.microsoft.com/office/drawing/2014/main" id="{B1AABC35-129A-4C2F-9F0D-F6DF4B98329A}"/>
                  </a:ext>
                </a:extLst>
              </p:cNvPr>
              <p:cNvSpPr>
                <a:spLocks noChangeShapeType="1"/>
              </p:cNvSpPr>
              <p:nvPr/>
            </p:nvSpPr>
            <p:spPr bwMode="auto">
              <a:xfrm>
                <a:off x="7112000" y="1781175"/>
                <a:ext cx="0" cy="209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grpSp>
            <p:nvGrpSpPr>
              <p:cNvPr id="58" name="Group 14">
                <a:extLst>
                  <a:ext uri="{FF2B5EF4-FFF2-40B4-BE49-F238E27FC236}">
                    <a16:creationId xmlns:a16="http://schemas.microsoft.com/office/drawing/2014/main" id="{07BCFA2B-352B-4E71-A2A5-23FE16F29717}"/>
                  </a:ext>
                </a:extLst>
              </p:cNvPr>
              <p:cNvGrpSpPr>
                <a:grpSpLocks/>
              </p:cNvGrpSpPr>
              <p:nvPr/>
            </p:nvGrpSpPr>
            <p:grpSpPr bwMode="auto">
              <a:xfrm>
                <a:off x="6972300" y="1990726"/>
                <a:ext cx="266700" cy="78581"/>
                <a:chOff x="4392" y="1672"/>
                <a:chExt cx="168" cy="66"/>
              </a:xfrm>
            </p:grpSpPr>
            <p:sp>
              <p:nvSpPr>
                <p:cNvPr id="70" name="Line 15">
                  <a:extLst>
                    <a:ext uri="{FF2B5EF4-FFF2-40B4-BE49-F238E27FC236}">
                      <a16:creationId xmlns:a16="http://schemas.microsoft.com/office/drawing/2014/main" id="{71D62DDC-7FD6-4407-8D9B-5BB3E460EE6D}"/>
                    </a:ext>
                  </a:extLst>
                </p:cNvPr>
                <p:cNvSpPr>
                  <a:spLocks noChangeShapeType="1"/>
                </p:cNvSpPr>
                <p:nvPr/>
              </p:nvSpPr>
              <p:spPr bwMode="auto">
                <a:xfrm>
                  <a:off x="4392" y="1672"/>
                  <a:ext cx="1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sp>
              <p:nvSpPr>
                <p:cNvPr id="71" name="Line 16">
                  <a:extLst>
                    <a:ext uri="{FF2B5EF4-FFF2-40B4-BE49-F238E27FC236}">
                      <a16:creationId xmlns:a16="http://schemas.microsoft.com/office/drawing/2014/main" id="{FD957719-D1D1-4D51-AAA0-DE3739A89964}"/>
                    </a:ext>
                  </a:extLst>
                </p:cNvPr>
                <p:cNvSpPr>
                  <a:spLocks noChangeShapeType="1"/>
                </p:cNvSpPr>
                <p:nvPr/>
              </p:nvSpPr>
              <p:spPr bwMode="auto">
                <a:xfrm>
                  <a:off x="4433" y="1705"/>
                  <a:ext cx="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sp>
              <p:nvSpPr>
                <p:cNvPr id="72" name="Line 17">
                  <a:extLst>
                    <a:ext uri="{FF2B5EF4-FFF2-40B4-BE49-F238E27FC236}">
                      <a16:creationId xmlns:a16="http://schemas.microsoft.com/office/drawing/2014/main" id="{306DEADA-6B8D-422F-9485-0B80A9A2C7F0}"/>
                    </a:ext>
                  </a:extLst>
                </p:cNvPr>
                <p:cNvSpPr>
                  <a:spLocks noChangeShapeType="1"/>
                </p:cNvSpPr>
                <p:nvPr/>
              </p:nvSpPr>
              <p:spPr bwMode="auto">
                <a:xfrm>
                  <a:off x="4450" y="1738"/>
                  <a:ext cx="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grpSp>
          <p:sp>
            <p:nvSpPr>
              <p:cNvPr id="59" name="Line 18">
                <a:extLst>
                  <a:ext uri="{FF2B5EF4-FFF2-40B4-BE49-F238E27FC236}">
                    <a16:creationId xmlns:a16="http://schemas.microsoft.com/office/drawing/2014/main" id="{E6750C09-DA8F-49E0-A162-2DD37A2502AA}"/>
                  </a:ext>
                </a:extLst>
              </p:cNvPr>
              <p:cNvSpPr>
                <a:spLocks noChangeShapeType="1"/>
              </p:cNvSpPr>
              <p:nvPr/>
            </p:nvSpPr>
            <p:spPr bwMode="auto">
              <a:xfrm>
                <a:off x="8597900" y="1809750"/>
                <a:ext cx="12700" cy="266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sp>
            <p:nvSpPr>
              <p:cNvPr id="60" name="Arc 19">
                <a:extLst>
                  <a:ext uri="{FF2B5EF4-FFF2-40B4-BE49-F238E27FC236}">
                    <a16:creationId xmlns:a16="http://schemas.microsoft.com/office/drawing/2014/main" id="{1CFD63A9-96FD-4C55-B1E4-16B9E90EA902}"/>
                  </a:ext>
                </a:extLst>
              </p:cNvPr>
              <p:cNvSpPr>
                <a:spLocks/>
              </p:cNvSpPr>
              <p:nvPr/>
            </p:nvSpPr>
            <p:spPr bwMode="auto">
              <a:xfrm>
                <a:off x="7912100" y="1485900"/>
                <a:ext cx="685800" cy="3619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sz="2000"/>
              </a:p>
            </p:txBody>
          </p:sp>
          <p:sp>
            <p:nvSpPr>
              <p:cNvPr id="61" name="Arc 20">
                <a:extLst>
                  <a:ext uri="{FF2B5EF4-FFF2-40B4-BE49-F238E27FC236}">
                    <a16:creationId xmlns:a16="http://schemas.microsoft.com/office/drawing/2014/main" id="{A7EC7F57-E421-4F48-8118-F4118E735BF3}"/>
                  </a:ext>
                </a:extLst>
              </p:cNvPr>
              <p:cNvSpPr>
                <a:spLocks/>
              </p:cNvSpPr>
              <p:nvPr/>
            </p:nvSpPr>
            <p:spPr bwMode="auto">
              <a:xfrm flipH="1" flipV="1">
                <a:off x="4876800" y="1057275"/>
                <a:ext cx="762000" cy="44767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sz="2000"/>
              </a:p>
            </p:txBody>
          </p:sp>
          <p:sp>
            <p:nvSpPr>
              <p:cNvPr id="62" name="Line 21">
                <a:extLst>
                  <a:ext uri="{FF2B5EF4-FFF2-40B4-BE49-F238E27FC236}">
                    <a16:creationId xmlns:a16="http://schemas.microsoft.com/office/drawing/2014/main" id="{9FDF3B9A-60AD-47C8-881C-7468E13433D1}"/>
                  </a:ext>
                </a:extLst>
              </p:cNvPr>
              <p:cNvSpPr>
                <a:spLocks noChangeShapeType="1"/>
              </p:cNvSpPr>
              <p:nvPr/>
            </p:nvSpPr>
            <p:spPr bwMode="auto">
              <a:xfrm>
                <a:off x="5564188" y="1507331"/>
                <a:ext cx="508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sp>
            <p:nvSpPr>
              <p:cNvPr id="63" name="Rectangle 22">
                <a:extLst>
                  <a:ext uri="{FF2B5EF4-FFF2-40B4-BE49-F238E27FC236}">
                    <a16:creationId xmlns:a16="http://schemas.microsoft.com/office/drawing/2014/main" id="{737FC6CD-FBE3-4F45-8495-FCE361FBF412}"/>
                  </a:ext>
                </a:extLst>
              </p:cNvPr>
              <p:cNvSpPr>
                <a:spLocks noChangeArrowheads="1"/>
              </p:cNvSpPr>
              <p:nvPr/>
            </p:nvSpPr>
            <p:spPr bwMode="auto">
              <a:xfrm>
                <a:off x="4775200" y="1000125"/>
                <a:ext cx="4013200" cy="11715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mn-lt"/>
                  <a:cs typeface="Arial" pitchFamily="34" charset="0"/>
                </a:endParaRPr>
              </a:p>
            </p:txBody>
          </p:sp>
          <p:sp>
            <p:nvSpPr>
              <p:cNvPr id="64" name="Text Box 23">
                <a:extLst>
                  <a:ext uri="{FF2B5EF4-FFF2-40B4-BE49-F238E27FC236}">
                    <a16:creationId xmlns:a16="http://schemas.microsoft.com/office/drawing/2014/main" id="{05352966-CB1A-4A17-A4C7-461509B8D5FA}"/>
                  </a:ext>
                </a:extLst>
              </p:cNvPr>
              <p:cNvSpPr txBox="1">
                <a:spLocks noChangeArrowheads="1"/>
              </p:cNvSpPr>
              <p:nvPr/>
            </p:nvSpPr>
            <p:spPr bwMode="auto">
              <a:xfrm>
                <a:off x="7277098" y="1019176"/>
                <a:ext cx="1645843" cy="24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50000"/>
                  </a:spcBef>
                  <a:buFontTx/>
                  <a:buNone/>
                </a:pPr>
                <a:r>
                  <a:rPr lang="en-US" altLang="en-US" sz="1800">
                    <a:latin typeface="+mn-lt"/>
                    <a:cs typeface="Arial" pitchFamily="34" charset="0"/>
                  </a:rPr>
                  <a:t>Carbon Foil</a:t>
                </a:r>
              </a:p>
            </p:txBody>
          </p:sp>
          <p:sp>
            <p:nvSpPr>
              <p:cNvPr id="65" name="Line 24">
                <a:extLst>
                  <a:ext uri="{FF2B5EF4-FFF2-40B4-BE49-F238E27FC236}">
                    <a16:creationId xmlns:a16="http://schemas.microsoft.com/office/drawing/2014/main" id="{F12EB6E0-0C54-494B-9149-AD4BA2FF5D6D}"/>
                  </a:ext>
                </a:extLst>
              </p:cNvPr>
              <p:cNvSpPr>
                <a:spLocks noChangeShapeType="1"/>
              </p:cNvSpPr>
              <p:nvPr/>
            </p:nvSpPr>
            <p:spPr bwMode="auto">
              <a:xfrm flipH="1">
                <a:off x="7150100" y="1228725"/>
                <a:ext cx="241300" cy="238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sp>
            <p:nvSpPr>
              <p:cNvPr id="66" name="Text Box 25">
                <a:extLst>
                  <a:ext uri="{FF2B5EF4-FFF2-40B4-BE49-F238E27FC236}">
                    <a16:creationId xmlns:a16="http://schemas.microsoft.com/office/drawing/2014/main" id="{8DE100D2-ABA4-4CBE-9AED-13869AF764D5}"/>
                  </a:ext>
                </a:extLst>
              </p:cNvPr>
              <p:cNvSpPr txBox="1">
                <a:spLocks noChangeArrowheads="1"/>
              </p:cNvSpPr>
              <p:nvPr/>
            </p:nvSpPr>
            <p:spPr bwMode="auto">
              <a:xfrm>
                <a:off x="5360772" y="1028700"/>
                <a:ext cx="1522628" cy="24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50000"/>
                  </a:spcBef>
                  <a:buFontTx/>
                  <a:buNone/>
                </a:pPr>
                <a:r>
                  <a:rPr lang="en-US" altLang="en-US" sz="1800">
                    <a:latin typeface="+mn-lt"/>
                    <a:cs typeface="Arial" pitchFamily="34" charset="0"/>
                  </a:rPr>
                  <a:t>H- Ion</a:t>
                </a:r>
              </a:p>
            </p:txBody>
          </p:sp>
          <p:sp>
            <p:nvSpPr>
              <p:cNvPr id="67" name="Text Box 26">
                <a:extLst>
                  <a:ext uri="{FF2B5EF4-FFF2-40B4-BE49-F238E27FC236}">
                    <a16:creationId xmlns:a16="http://schemas.microsoft.com/office/drawing/2014/main" id="{488AE617-775D-4DB2-B00B-245C0EDAC373}"/>
                  </a:ext>
                </a:extLst>
              </p:cNvPr>
              <p:cNvSpPr txBox="1">
                <a:spLocks noChangeArrowheads="1"/>
              </p:cNvSpPr>
              <p:nvPr/>
            </p:nvSpPr>
            <p:spPr bwMode="auto">
              <a:xfrm>
                <a:off x="7265987" y="1571000"/>
                <a:ext cx="876299" cy="24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50000"/>
                  </a:spcBef>
                  <a:buFontTx/>
                  <a:buNone/>
                </a:pPr>
                <a:r>
                  <a:rPr lang="en-US" altLang="en-US" sz="1800">
                    <a:latin typeface="+mn-lt"/>
                    <a:cs typeface="Arial" pitchFamily="34" charset="0"/>
                  </a:rPr>
                  <a:t>p</a:t>
                </a:r>
              </a:p>
            </p:txBody>
          </p:sp>
          <p:sp>
            <p:nvSpPr>
              <p:cNvPr id="68" name="Oval 27">
                <a:extLst>
                  <a:ext uri="{FF2B5EF4-FFF2-40B4-BE49-F238E27FC236}">
                    <a16:creationId xmlns:a16="http://schemas.microsoft.com/office/drawing/2014/main" id="{03121C2B-1890-490A-8E9D-E4DE307249CC}"/>
                  </a:ext>
                </a:extLst>
              </p:cNvPr>
              <p:cNvSpPr>
                <a:spLocks noChangeArrowheads="1"/>
              </p:cNvSpPr>
              <p:nvPr/>
            </p:nvSpPr>
            <p:spPr bwMode="auto">
              <a:xfrm>
                <a:off x="7053263" y="1835944"/>
                <a:ext cx="119062" cy="82154"/>
              </a:xfrm>
              <a:prstGeom prst="ellipse">
                <a:avLst/>
              </a:prstGeom>
              <a:solidFill>
                <a:srgbClr val="FF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endParaRPr lang="en-CA" altLang="en-US" sz="2000">
                  <a:latin typeface="Calibri" pitchFamily="34" charset="0"/>
                  <a:cs typeface="Arial" pitchFamily="34" charset="0"/>
                </a:endParaRPr>
              </a:p>
            </p:txBody>
          </p:sp>
          <p:sp>
            <p:nvSpPr>
              <p:cNvPr id="69" name="Line 28">
                <a:extLst>
                  <a:ext uri="{FF2B5EF4-FFF2-40B4-BE49-F238E27FC236}">
                    <a16:creationId xmlns:a16="http://schemas.microsoft.com/office/drawing/2014/main" id="{29F1F06F-F2D1-4B47-81F4-197AC8970D0A}"/>
                  </a:ext>
                </a:extLst>
              </p:cNvPr>
              <p:cNvSpPr>
                <a:spLocks noChangeShapeType="1"/>
              </p:cNvSpPr>
              <p:nvPr/>
            </p:nvSpPr>
            <p:spPr bwMode="auto">
              <a:xfrm flipV="1">
                <a:off x="7024688" y="1814513"/>
                <a:ext cx="209550" cy="10358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a:p>
            </p:txBody>
          </p:sp>
        </p:grpSp>
      </p:grpSp>
      <p:pic>
        <p:nvPicPr>
          <p:cNvPr id="4" name="Picture 3">
            <a:extLst>
              <a:ext uri="{FF2B5EF4-FFF2-40B4-BE49-F238E27FC236}">
                <a16:creationId xmlns:a16="http://schemas.microsoft.com/office/drawing/2014/main" id="{19A0D417-744B-9AA4-BE72-21B8CE1D83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512" y="2591882"/>
            <a:ext cx="5174408" cy="4024293"/>
          </a:xfrm>
          <a:prstGeom prst="rect">
            <a:avLst/>
          </a:prstGeom>
        </p:spPr>
      </p:pic>
      <p:sp>
        <p:nvSpPr>
          <p:cNvPr id="5" name="Rectangle 4">
            <a:extLst>
              <a:ext uri="{FF2B5EF4-FFF2-40B4-BE49-F238E27FC236}">
                <a16:creationId xmlns:a16="http://schemas.microsoft.com/office/drawing/2014/main" id="{9A38057B-8987-C917-7A31-C46BC8B4C6B6}"/>
              </a:ext>
            </a:extLst>
          </p:cNvPr>
          <p:cNvSpPr/>
          <p:nvPr/>
        </p:nvSpPr>
        <p:spPr>
          <a:xfrm>
            <a:off x="129732" y="84222"/>
            <a:ext cx="2011889" cy="5895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itle 1"/>
          <p:cNvSpPr>
            <a:spLocks noGrp="1"/>
          </p:cNvSpPr>
          <p:nvPr>
            <p:ph type="title"/>
          </p:nvPr>
        </p:nvSpPr>
        <p:spPr>
          <a:xfrm>
            <a:off x="359140" y="203913"/>
            <a:ext cx="9258993" cy="676102"/>
          </a:xfrm>
        </p:spPr>
        <p:txBody>
          <a:bodyPr>
            <a:normAutofit/>
          </a:bodyPr>
          <a:lstStyle/>
          <a:p>
            <a:pPr>
              <a:spcAft>
                <a:spcPts val="0"/>
              </a:spcAft>
            </a:pPr>
            <a:r>
              <a:rPr lang="en-US" sz="3200" dirty="0"/>
              <a:t>The TRIUMF 500MeV Cyclotron</a:t>
            </a:r>
          </a:p>
        </p:txBody>
      </p:sp>
    </p:spTree>
    <p:extLst>
      <p:ext uri="{BB962C8B-B14F-4D97-AF65-F5344CB8AC3E}">
        <p14:creationId xmlns:p14="http://schemas.microsoft.com/office/powerpoint/2010/main" val="1523885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295E6DC-0F39-41AC-ABC1-9CAB36910324}"/>
              </a:ext>
            </a:extLst>
          </p:cNvPr>
          <p:cNvGrpSpPr>
            <a:grpSpLocks noChangeAspect="1"/>
          </p:cNvGrpSpPr>
          <p:nvPr/>
        </p:nvGrpSpPr>
        <p:grpSpPr>
          <a:xfrm>
            <a:off x="4781363" y="938973"/>
            <a:ext cx="7363011" cy="5822020"/>
            <a:chOff x="6028714" y="1343180"/>
            <a:chExt cx="6035101" cy="4772026"/>
          </a:xfrm>
        </p:grpSpPr>
        <p:pic>
          <p:nvPicPr>
            <p:cNvPr id="16" name="Picture 15" descr="Diagram, engineering drawing&#10;&#10;Description automatically generated">
              <a:extLst>
                <a:ext uri="{FF2B5EF4-FFF2-40B4-BE49-F238E27FC236}">
                  <a16:creationId xmlns:a16="http://schemas.microsoft.com/office/drawing/2014/main" id="{99A02418-5BAB-46E0-94D8-DA325A172BA0}"/>
                </a:ext>
              </a:extLst>
            </p:cNvPr>
            <p:cNvPicPr>
              <a:picLocks noChangeAspect="1"/>
            </p:cNvPicPr>
            <p:nvPr/>
          </p:nvPicPr>
          <p:blipFill rotWithShape="1">
            <a:blip r:embed="rId2"/>
            <a:srcRect l="12558" t="33101" r="1029" b="21346"/>
            <a:stretch/>
          </p:blipFill>
          <p:spPr>
            <a:xfrm>
              <a:off x="6028714" y="1343180"/>
              <a:ext cx="6035101" cy="4772026"/>
            </a:xfrm>
            <a:prstGeom prst="rect">
              <a:avLst/>
            </a:prstGeom>
          </p:spPr>
        </p:pic>
        <p:pic>
          <p:nvPicPr>
            <p:cNvPr id="17" name="Picture 16">
              <a:extLst>
                <a:ext uri="{FF2B5EF4-FFF2-40B4-BE49-F238E27FC236}">
                  <a16:creationId xmlns:a16="http://schemas.microsoft.com/office/drawing/2014/main" id="{C1CF8A39-A281-451A-A268-4893B6EDB4D9}"/>
                </a:ext>
              </a:extLst>
            </p:cNvPr>
            <p:cNvPicPr>
              <a:picLocks noChangeAspect="1"/>
            </p:cNvPicPr>
            <p:nvPr/>
          </p:nvPicPr>
          <p:blipFill rotWithShape="1">
            <a:blip r:embed="rId3">
              <a:duotone>
                <a:prstClr val="black"/>
                <a:srgbClr val="7F7E81">
                  <a:tint val="45000"/>
                  <a:satMod val="400000"/>
                </a:srgbClr>
              </a:duotone>
              <a:extLst>
                <a:ext uri="{BEBA8EAE-BF5A-486C-A8C5-ECC9F3942E4B}">
                  <a14:imgProps xmlns:a14="http://schemas.microsoft.com/office/drawing/2010/main">
                    <a14:imgLayer r:embed="rId4">
                      <a14:imgEffect>
                        <a14:artisticCement/>
                      </a14:imgEffect>
                    </a14:imgLayer>
                  </a14:imgProps>
                </a:ext>
              </a:extLst>
            </a:blip>
            <a:srcRect r="75627"/>
            <a:stretch/>
          </p:blipFill>
          <p:spPr>
            <a:xfrm>
              <a:off x="7321540" y="4470187"/>
              <a:ext cx="819150" cy="771609"/>
            </a:xfrm>
            <a:prstGeom prst="rect">
              <a:avLst/>
            </a:prstGeom>
          </p:spPr>
        </p:pic>
      </p:grpSp>
      <p:sp>
        <p:nvSpPr>
          <p:cNvPr id="2" name="Title 1">
            <a:extLst>
              <a:ext uri="{FF2B5EF4-FFF2-40B4-BE49-F238E27FC236}">
                <a16:creationId xmlns:a16="http://schemas.microsoft.com/office/drawing/2014/main" id="{1C48A5DC-8D58-4769-B1CF-AC4B0C374522}"/>
              </a:ext>
            </a:extLst>
          </p:cNvPr>
          <p:cNvSpPr>
            <a:spLocks noGrp="1"/>
          </p:cNvSpPr>
          <p:nvPr>
            <p:ph type="title"/>
          </p:nvPr>
        </p:nvSpPr>
        <p:spPr>
          <a:xfrm>
            <a:off x="2228848" y="187259"/>
            <a:ext cx="9258993" cy="676102"/>
          </a:xfrm>
        </p:spPr>
        <p:txBody>
          <a:bodyPr anchor="t">
            <a:normAutofit fontScale="90000"/>
          </a:bodyPr>
          <a:lstStyle/>
          <a:p>
            <a:r>
              <a:rPr lang="en-CA" sz="3200" b="0" dirty="0"/>
              <a:t>Overview of applications driven by the</a:t>
            </a:r>
            <a:br>
              <a:rPr lang="en-CA" sz="3200" b="0" dirty="0"/>
            </a:br>
            <a:r>
              <a:rPr lang="en-CA" sz="3200" b="0" dirty="0"/>
              <a:t>520 MeV Cyclotron</a:t>
            </a:r>
            <a:endParaRPr lang="en-US" sz="3200" dirty="0"/>
          </a:p>
        </p:txBody>
      </p:sp>
      <p:sp>
        <p:nvSpPr>
          <p:cNvPr id="7" name="Oval 6">
            <a:extLst>
              <a:ext uri="{FF2B5EF4-FFF2-40B4-BE49-F238E27FC236}">
                <a16:creationId xmlns:a16="http://schemas.microsoft.com/office/drawing/2014/main" id="{861B1E4A-C57E-42C0-8C3A-4309D3F57709}"/>
              </a:ext>
            </a:extLst>
          </p:cNvPr>
          <p:cNvSpPr/>
          <p:nvPr/>
        </p:nvSpPr>
        <p:spPr>
          <a:xfrm>
            <a:off x="5771049" y="2515897"/>
            <a:ext cx="421330" cy="408457"/>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DE8DFBC7-D4E7-45C9-9135-969CD4B262A2}"/>
              </a:ext>
            </a:extLst>
          </p:cNvPr>
          <p:cNvSpPr/>
          <p:nvPr/>
        </p:nvSpPr>
        <p:spPr>
          <a:xfrm>
            <a:off x="7631776" y="5131387"/>
            <a:ext cx="421330" cy="408456"/>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63729EB3-698F-416B-A023-C53293880416}"/>
              </a:ext>
            </a:extLst>
          </p:cNvPr>
          <p:cNvSpPr/>
          <p:nvPr/>
        </p:nvSpPr>
        <p:spPr>
          <a:xfrm>
            <a:off x="10005179" y="5559703"/>
            <a:ext cx="331686" cy="341746"/>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67A4CDB6-2FB3-4BFE-A583-6E68B37A34E8}"/>
              </a:ext>
            </a:extLst>
          </p:cNvPr>
          <p:cNvSpPr/>
          <p:nvPr/>
        </p:nvSpPr>
        <p:spPr>
          <a:xfrm>
            <a:off x="7266363" y="2542716"/>
            <a:ext cx="421330" cy="408457"/>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extBox 12">
            <a:extLst>
              <a:ext uri="{FF2B5EF4-FFF2-40B4-BE49-F238E27FC236}">
                <a16:creationId xmlns:a16="http://schemas.microsoft.com/office/drawing/2014/main" id="{D8D10148-36A3-4A96-8DB7-B7E5456BF584}"/>
              </a:ext>
            </a:extLst>
          </p:cNvPr>
          <p:cNvSpPr txBox="1"/>
          <p:nvPr/>
        </p:nvSpPr>
        <p:spPr>
          <a:xfrm>
            <a:off x="7552101" y="4461631"/>
            <a:ext cx="934579" cy="584775"/>
          </a:xfrm>
          <a:prstGeom prst="rect">
            <a:avLst/>
          </a:prstGeom>
          <a:solidFill>
            <a:schemeClr val="accent1">
              <a:lumMod val="20000"/>
              <a:lumOff val="80000"/>
            </a:schemeClr>
          </a:solidFill>
        </p:spPr>
        <p:txBody>
          <a:bodyPr wrap="square" rtlCol="0">
            <a:spAutoFit/>
          </a:bodyPr>
          <a:lstStyle/>
          <a:p>
            <a:pPr algn="ctr"/>
            <a:r>
              <a:rPr lang="en-US" sz="1600" dirty="0"/>
              <a:t>STF</a:t>
            </a:r>
            <a:br>
              <a:rPr lang="en-US" sz="1600" dirty="0"/>
            </a:br>
            <a:r>
              <a:rPr lang="en-US" sz="1600" dirty="0"/>
              <a:t>PIF/NIF</a:t>
            </a:r>
            <a:endParaRPr lang="en-CA" sz="1600" dirty="0"/>
          </a:p>
        </p:txBody>
      </p:sp>
      <p:sp>
        <p:nvSpPr>
          <p:cNvPr id="14" name="TextBox 13">
            <a:extLst>
              <a:ext uri="{FF2B5EF4-FFF2-40B4-BE49-F238E27FC236}">
                <a16:creationId xmlns:a16="http://schemas.microsoft.com/office/drawing/2014/main" id="{1FFF695A-BAFD-417F-99D8-C560576BFFD9}"/>
              </a:ext>
            </a:extLst>
          </p:cNvPr>
          <p:cNvSpPr txBox="1"/>
          <p:nvPr/>
        </p:nvSpPr>
        <p:spPr>
          <a:xfrm>
            <a:off x="4663847" y="1889129"/>
            <a:ext cx="1059549" cy="830997"/>
          </a:xfrm>
          <a:prstGeom prst="rect">
            <a:avLst/>
          </a:prstGeom>
          <a:solidFill>
            <a:schemeClr val="accent1">
              <a:lumMod val="20000"/>
              <a:lumOff val="80000"/>
            </a:schemeClr>
          </a:solidFill>
        </p:spPr>
        <p:txBody>
          <a:bodyPr wrap="square" rtlCol="0">
            <a:spAutoFit/>
          </a:bodyPr>
          <a:lstStyle/>
          <a:p>
            <a:pPr algn="ctr"/>
            <a:r>
              <a:rPr lang="en-US" sz="1600" dirty="0"/>
              <a:t>ARIEL symbiotic target</a:t>
            </a:r>
            <a:endParaRPr lang="en-CA" sz="1600" dirty="0"/>
          </a:p>
        </p:txBody>
      </p:sp>
      <p:sp>
        <p:nvSpPr>
          <p:cNvPr id="15" name="TextBox 14">
            <a:extLst>
              <a:ext uri="{FF2B5EF4-FFF2-40B4-BE49-F238E27FC236}">
                <a16:creationId xmlns:a16="http://schemas.microsoft.com/office/drawing/2014/main" id="{BA34391C-6787-417C-A05F-4C1E20F2D844}"/>
              </a:ext>
            </a:extLst>
          </p:cNvPr>
          <p:cNvSpPr txBox="1"/>
          <p:nvPr/>
        </p:nvSpPr>
        <p:spPr>
          <a:xfrm>
            <a:off x="11130201" y="5539843"/>
            <a:ext cx="562820" cy="338554"/>
          </a:xfrm>
          <a:prstGeom prst="rect">
            <a:avLst/>
          </a:prstGeom>
          <a:solidFill>
            <a:schemeClr val="accent1">
              <a:lumMod val="20000"/>
              <a:lumOff val="80000"/>
            </a:schemeClr>
          </a:solidFill>
        </p:spPr>
        <p:txBody>
          <a:bodyPr wrap="square" rtlCol="0">
            <a:spAutoFit/>
          </a:bodyPr>
          <a:lstStyle/>
          <a:p>
            <a:pPr algn="ctr"/>
            <a:r>
              <a:rPr lang="en-US" sz="1600" dirty="0"/>
              <a:t>IPF</a:t>
            </a:r>
            <a:endParaRPr lang="en-CA" sz="1600" dirty="0"/>
          </a:p>
        </p:txBody>
      </p:sp>
      <p:sp>
        <p:nvSpPr>
          <p:cNvPr id="4" name="Content Placeholder 2">
            <a:extLst>
              <a:ext uri="{FF2B5EF4-FFF2-40B4-BE49-F238E27FC236}">
                <a16:creationId xmlns:a16="http://schemas.microsoft.com/office/drawing/2014/main" id="{758D2A30-2F2C-E550-37F5-5A673352D2BE}"/>
              </a:ext>
            </a:extLst>
          </p:cNvPr>
          <p:cNvSpPr txBox="1">
            <a:spLocks/>
          </p:cNvSpPr>
          <p:nvPr/>
        </p:nvSpPr>
        <p:spPr>
          <a:xfrm>
            <a:off x="59977" y="1116543"/>
            <a:ext cx="4637088" cy="5554198"/>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900"/>
              </a:spcBef>
              <a:buClr>
                <a:srgbClr val="00B0F0"/>
              </a:buClr>
              <a:buFont typeface="Wingdings"/>
              <a:buChar char="§"/>
            </a:pPr>
            <a:r>
              <a:rPr lang="en-CA" sz="2000" dirty="0">
                <a:cs typeface="Arial"/>
              </a:rPr>
              <a:t>The 520 MeV cyclotron provides beam for medical isotope production (Nuclear Imaging &amp; research on particle radiation therapy).</a:t>
            </a:r>
          </a:p>
          <a:p>
            <a:pPr>
              <a:lnSpc>
                <a:spcPct val="100000"/>
              </a:lnSpc>
              <a:spcBef>
                <a:spcPts val="900"/>
              </a:spcBef>
              <a:buClr>
                <a:srgbClr val="00B0F0"/>
              </a:buClr>
              <a:buFont typeface="Wingdings"/>
              <a:buChar char="§"/>
            </a:pPr>
            <a:r>
              <a:rPr lang="en-CA" sz="2000" dirty="0">
                <a:cs typeface="Arial"/>
              </a:rPr>
              <a:t>Irradiation capabilities with protons and neutrons.</a:t>
            </a:r>
          </a:p>
          <a:p>
            <a:pPr>
              <a:lnSpc>
                <a:spcPct val="100000"/>
              </a:lnSpc>
              <a:spcBef>
                <a:spcPts val="900"/>
              </a:spcBef>
              <a:buClr>
                <a:srgbClr val="00B0F0"/>
              </a:buClr>
              <a:buFont typeface="Wingdings"/>
              <a:buChar char="§"/>
            </a:pPr>
            <a:r>
              <a:rPr lang="en-CA" sz="2000" dirty="0">
                <a:cs typeface="Arial"/>
              </a:rPr>
              <a:t>Proton beams are delivered to</a:t>
            </a:r>
          </a:p>
          <a:p>
            <a:pPr lvl="1">
              <a:lnSpc>
                <a:spcPct val="100000"/>
              </a:lnSpc>
              <a:spcBef>
                <a:spcPts val="900"/>
              </a:spcBef>
              <a:buClr>
                <a:srgbClr val="00B0F0"/>
              </a:buClr>
              <a:buFont typeface="Wingdings"/>
              <a:buChar char="§"/>
            </a:pPr>
            <a:r>
              <a:rPr lang="en-CA" sz="1800" dirty="0">
                <a:cs typeface="Arial"/>
              </a:rPr>
              <a:t>the Solid </a:t>
            </a:r>
            <a:r>
              <a:rPr lang="en-CA" sz="1800" dirty="0" err="1">
                <a:cs typeface="Arial"/>
              </a:rPr>
              <a:t>Targetstation</a:t>
            </a:r>
            <a:r>
              <a:rPr lang="en-CA" sz="1800" dirty="0">
                <a:cs typeface="Arial"/>
              </a:rPr>
              <a:t> Facility (STF)</a:t>
            </a:r>
            <a:br>
              <a:rPr lang="en-CA" sz="1800" dirty="0">
                <a:cs typeface="Arial"/>
              </a:rPr>
            </a:br>
            <a:r>
              <a:rPr lang="en-CA" sz="1800" dirty="0">
                <a:cs typeface="Arial"/>
              </a:rPr>
              <a:t>for Sr production [</a:t>
            </a:r>
            <a:r>
              <a:rPr lang="en-CA" sz="1800" baseline="30000" dirty="0">
                <a:cs typeface="Arial"/>
              </a:rPr>
              <a:t>85</a:t>
            </a:r>
            <a:r>
              <a:rPr lang="en-CA" sz="1800" dirty="0">
                <a:cs typeface="Arial"/>
              </a:rPr>
              <a:t>Rb(p,4n)</a:t>
            </a:r>
            <a:r>
              <a:rPr lang="en-CA" sz="1800" baseline="30000" dirty="0">
                <a:cs typeface="Arial"/>
              </a:rPr>
              <a:t>82</a:t>
            </a:r>
            <a:r>
              <a:rPr lang="en-CA" sz="1800" dirty="0">
                <a:cs typeface="Arial"/>
              </a:rPr>
              <a:t>Sr]</a:t>
            </a:r>
          </a:p>
          <a:p>
            <a:pPr lvl="1">
              <a:lnSpc>
                <a:spcPct val="100000"/>
              </a:lnSpc>
              <a:spcBef>
                <a:spcPts val="900"/>
              </a:spcBef>
              <a:buClr>
                <a:srgbClr val="00B0F0"/>
              </a:buClr>
              <a:buFont typeface="Wingdings"/>
              <a:buChar char="§"/>
            </a:pPr>
            <a:r>
              <a:rPr lang="en-CA" sz="1800" dirty="0">
                <a:cs typeface="Arial"/>
              </a:rPr>
              <a:t>Isotope Production Facility (IPF)</a:t>
            </a:r>
          </a:p>
          <a:p>
            <a:pPr lvl="1">
              <a:lnSpc>
                <a:spcPct val="100000"/>
              </a:lnSpc>
              <a:spcBef>
                <a:spcPts val="900"/>
              </a:spcBef>
              <a:buClr>
                <a:srgbClr val="00B0F0"/>
              </a:buClr>
              <a:buFont typeface="Wingdings"/>
              <a:buChar char="§"/>
            </a:pPr>
            <a:r>
              <a:rPr lang="en-CA" sz="1800" dirty="0">
                <a:cs typeface="Arial"/>
              </a:rPr>
              <a:t>Proton Irradiation Facility (PIF)</a:t>
            </a:r>
          </a:p>
          <a:p>
            <a:pPr lvl="1">
              <a:lnSpc>
                <a:spcPct val="100000"/>
              </a:lnSpc>
              <a:spcBef>
                <a:spcPts val="900"/>
              </a:spcBef>
              <a:buClr>
                <a:srgbClr val="00B0F0"/>
              </a:buClr>
              <a:buFont typeface="Wingdings"/>
              <a:buChar char="§"/>
            </a:pPr>
            <a:r>
              <a:rPr lang="en-CA" sz="1800" dirty="0">
                <a:cs typeface="Arial"/>
              </a:rPr>
              <a:t>Neutron Irradiation Facility (NIF)</a:t>
            </a:r>
          </a:p>
          <a:p>
            <a:pPr lvl="1">
              <a:lnSpc>
                <a:spcPct val="100000"/>
              </a:lnSpc>
              <a:spcBef>
                <a:spcPts val="900"/>
              </a:spcBef>
              <a:buClr>
                <a:srgbClr val="00B0F0"/>
              </a:buClr>
              <a:buFont typeface="Wingdings"/>
              <a:buChar char="§"/>
            </a:pPr>
            <a:r>
              <a:rPr lang="en-CA" sz="1800" dirty="0">
                <a:solidFill>
                  <a:srgbClr val="00B0F0"/>
                </a:solidFill>
                <a:cs typeface="Arial"/>
              </a:rPr>
              <a:t>And in the future to the ARIEL Proton Target Station West (APTW) with the symbiotic medical target in the beam dump.</a:t>
            </a:r>
            <a:endParaRPr lang="en-CA" sz="1400" dirty="0">
              <a:cs typeface="Arial"/>
            </a:endParaRPr>
          </a:p>
        </p:txBody>
      </p:sp>
    </p:spTree>
    <p:extLst>
      <p:ext uri="{BB962C8B-B14F-4D97-AF65-F5344CB8AC3E}">
        <p14:creationId xmlns:p14="http://schemas.microsoft.com/office/powerpoint/2010/main" val="325009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nodeType="with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 calcmode="lin" valueType="num">
                                      <p:cBhvr>
                                        <p:cTn id="42"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44" dur="500"/>
                                        <p:tgtEl>
                                          <p:spTgt spid="4">
                                            <p:txEl>
                                              <p:pRg st="2" end="2"/>
                                            </p:txEl>
                                          </p:spTgt>
                                        </p:tgtEl>
                                      </p:cBhvr>
                                    </p:animEffect>
                                  </p:childTnLst>
                                </p:cTn>
                              </p:par>
                              <p:par>
                                <p:cTn id="45" presetID="53" presetClass="entr" presetSubtype="16" fill="hold" nodeType="with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p:cTn id="4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49" dur="500"/>
                                        <p:tgtEl>
                                          <p:spTgt spid="4">
                                            <p:txEl>
                                              <p:pRg st="3" end="3"/>
                                            </p:txEl>
                                          </p:spTgt>
                                        </p:tgtEl>
                                      </p:cBhvr>
                                    </p:animEffect>
                                  </p:childTnLst>
                                </p:cTn>
                              </p:par>
                              <p:par>
                                <p:cTn id="50" presetID="53" presetClass="entr" presetSubtype="16" fill="hold" nodeType="with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 calcmode="lin" valueType="num">
                                      <p:cBhvr>
                                        <p:cTn id="52"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53"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54" dur="500"/>
                                        <p:tgtEl>
                                          <p:spTgt spid="4">
                                            <p:txEl>
                                              <p:pRg st="4" end="4"/>
                                            </p:txEl>
                                          </p:spTgt>
                                        </p:tgtEl>
                                      </p:cBhvr>
                                    </p:animEffect>
                                  </p:childTnLst>
                                </p:cTn>
                              </p:par>
                              <p:par>
                                <p:cTn id="55" presetID="53" presetClass="entr" presetSubtype="16" fill="hold" nodeType="withEffect">
                                  <p:stCondLst>
                                    <p:cond delay="0"/>
                                  </p:stCondLst>
                                  <p:childTnLst>
                                    <p:set>
                                      <p:cBhvr>
                                        <p:cTn id="56" dur="1" fill="hold">
                                          <p:stCondLst>
                                            <p:cond delay="0"/>
                                          </p:stCondLst>
                                        </p:cTn>
                                        <p:tgtEl>
                                          <p:spTgt spid="4">
                                            <p:txEl>
                                              <p:pRg st="5" end="5"/>
                                            </p:txEl>
                                          </p:spTgt>
                                        </p:tgtEl>
                                        <p:attrNameLst>
                                          <p:attrName>style.visibility</p:attrName>
                                        </p:attrNameLst>
                                      </p:cBhvr>
                                      <p:to>
                                        <p:strVal val="visible"/>
                                      </p:to>
                                    </p:set>
                                    <p:anim calcmode="lin" valueType="num">
                                      <p:cBhvr>
                                        <p:cTn id="57"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58"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59" dur="500"/>
                                        <p:tgtEl>
                                          <p:spTgt spid="4">
                                            <p:txEl>
                                              <p:pRg st="5" end="5"/>
                                            </p:txEl>
                                          </p:spTgt>
                                        </p:tgtEl>
                                      </p:cBhvr>
                                    </p:animEffect>
                                  </p:childTnLst>
                                </p:cTn>
                              </p:par>
                              <p:par>
                                <p:cTn id="60" presetID="53" presetClass="entr" presetSubtype="16" fill="hold" nodeType="withEffect">
                                  <p:stCondLst>
                                    <p:cond delay="0"/>
                                  </p:stCondLst>
                                  <p:childTnLst>
                                    <p:set>
                                      <p:cBhvr>
                                        <p:cTn id="61" dur="1" fill="hold">
                                          <p:stCondLst>
                                            <p:cond delay="0"/>
                                          </p:stCondLst>
                                        </p:cTn>
                                        <p:tgtEl>
                                          <p:spTgt spid="4">
                                            <p:txEl>
                                              <p:pRg st="6" end="6"/>
                                            </p:txEl>
                                          </p:spTgt>
                                        </p:tgtEl>
                                        <p:attrNameLst>
                                          <p:attrName>style.visibility</p:attrName>
                                        </p:attrNameLst>
                                      </p:cBhvr>
                                      <p:to>
                                        <p:strVal val="visible"/>
                                      </p:to>
                                    </p:set>
                                    <p:anim calcmode="lin" valueType="num">
                                      <p:cBhvr>
                                        <p:cTn id="62"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63"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64" dur="500"/>
                                        <p:tgtEl>
                                          <p:spTgt spid="4">
                                            <p:txEl>
                                              <p:pRg st="6" end="6"/>
                                            </p:txEl>
                                          </p:spTgt>
                                        </p:tgtEl>
                                      </p:cBhvr>
                                    </p:animEffect>
                                  </p:childTnLst>
                                </p:cTn>
                              </p:par>
                              <p:par>
                                <p:cTn id="65" presetID="53" presetClass="entr" presetSubtype="16" fill="hold" nodeType="withEffect">
                                  <p:stCondLst>
                                    <p:cond delay="0"/>
                                  </p:stCondLst>
                                  <p:childTnLst>
                                    <p:set>
                                      <p:cBhvr>
                                        <p:cTn id="66" dur="1" fill="hold">
                                          <p:stCondLst>
                                            <p:cond delay="0"/>
                                          </p:stCondLst>
                                        </p:cTn>
                                        <p:tgtEl>
                                          <p:spTgt spid="4">
                                            <p:txEl>
                                              <p:pRg st="7" end="7"/>
                                            </p:txEl>
                                          </p:spTgt>
                                        </p:tgtEl>
                                        <p:attrNameLst>
                                          <p:attrName>style.visibility</p:attrName>
                                        </p:attrNameLst>
                                      </p:cBhvr>
                                      <p:to>
                                        <p:strVal val="visible"/>
                                      </p:to>
                                    </p:set>
                                    <p:anim calcmode="lin" valueType="num">
                                      <p:cBhvr>
                                        <p:cTn id="67"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68"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69"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BC12B7A-0789-EED9-2770-031E4B213065}"/>
              </a:ext>
            </a:extLst>
          </p:cNvPr>
          <p:cNvGrpSpPr/>
          <p:nvPr/>
        </p:nvGrpSpPr>
        <p:grpSpPr>
          <a:xfrm>
            <a:off x="4458836" y="1539198"/>
            <a:ext cx="4712874" cy="4695194"/>
            <a:chOff x="4458836" y="1539198"/>
            <a:chExt cx="4712874" cy="4695194"/>
          </a:xfrm>
        </p:grpSpPr>
        <p:pic>
          <p:nvPicPr>
            <p:cNvPr id="4" name="Picture 3">
              <a:extLst>
                <a:ext uri="{FF2B5EF4-FFF2-40B4-BE49-F238E27FC236}">
                  <a16:creationId xmlns:a16="http://schemas.microsoft.com/office/drawing/2014/main" id="{1C1DDC6B-2BA9-4F02-AC1A-2726D1F0B0FD}"/>
                </a:ext>
              </a:extLst>
            </p:cNvPr>
            <p:cNvPicPr>
              <a:picLocks noChangeAspect="1"/>
            </p:cNvPicPr>
            <p:nvPr/>
          </p:nvPicPr>
          <p:blipFill rotWithShape="1">
            <a:blip r:embed="rId4"/>
            <a:srcRect r="7598"/>
            <a:stretch/>
          </p:blipFill>
          <p:spPr>
            <a:xfrm>
              <a:off x="4458836" y="1539198"/>
              <a:ext cx="4712874" cy="4695194"/>
            </a:xfrm>
            <a:prstGeom prst="rect">
              <a:avLst/>
            </a:prstGeom>
          </p:spPr>
        </p:pic>
        <p:sp>
          <p:nvSpPr>
            <p:cNvPr id="6" name="Rectangle 5">
              <a:extLst>
                <a:ext uri="{FF2B5EF4-FFF2-40B4-BE49-F238E27FC236}">
                  <a16:creationId xmlns:a16="http://schemas.microsoft.com/office/drawing/2014/main" id="{A04E4357-1890-7EF7-6C5C-C220FC331180}"/>
                </a:ext>
              </a:extLst>
            </p:cNvPr>
            <p:cNvSpPr/>
            <p:nvPr/>
          </p:nvSpPr>
          <p:spPr>
            <a:xfrm>
              <a:off x="4837882" y="3416918"/>
              <a:ext cx="831273" cy="327920"/>
            </a:xfrm>
            <a:prstGeom prst="rect">
              <a:avLst/>
            </a:prstGeom>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80EDC3DF-CFE1-CF9B-A479-0D20E4C746C1}"/>
                </a:ext>
              </a:extLst>
            </p:cNvPr>
            <p:cNvSpPr txBox="1"/>
            <p:nvPr/>
          </p:nvSpPr>
          <p:spPr>
            <a:xfrm>
              <a:off x="4611611" y="3804492"/>
              <a:ext cx="1283813" cy="369332"/>
            </a:xfrm>
            <a:prstGeom prst="rect">
              <a:avLst/>
            </a:prstGeom>
            <a:noFill/>
          </p:spPr>
          <p:txBody>
            <a:bodyPr wrap="none" rtlCol="0">
              <a:spAutoFit/>
            </a:bodyPr>
            <a:lstStyle/>
            <a:p>
              <a:r>
                <a:rPr lang="en-US" b="1" dirty="0">
                  <a:solidFill>
                    <a:srgbClr val="002060"/>
                  </a:solidFill>
                  <a:latin typeface="Calibri" panose="020F0502020204030204" pitchFamily="34" charset="0"/>
                  <a:cs typeface="Calibri" panose="020F0502020204030204" pitchFamily="34" charset="0"/>
                </a:rPr>
                <a:t>Experiment</a:t>
              </a:r>
              <a:endParaRPr lang="en-CA" b="1" dirty="0">
                <a:solidFill>
                  <a:srgbClr val="002060"/>
                </a:solidFill>
                <a:latin typeface="Calibri" panose="020F0502020204030204" pitchFamily="34" charset="0"/>
                <a:cs typeface="Calibri" panose="020F0502020204030204" pitchFamily="34" charset="0"/>
              </a:endParaRPr>
            </a:p>
          </p:txBody>
        </p:sp>
        <p:cxnSp>
          <p:nvCxnSpPr>
            <p:cNvPr id="9" name="Straight Arrow Connector 8">
              <a:extLst>
                <a:ext uri="{FF2B5EF4-FFF2-40B4-BE49-F238E27FC236}">
                  <a16:creationId xmlns:a16="http://schemas.microsoft.com/office/drawing/2014/main" id="{31645A21-D08B-D5E9-3F41-A9A45C558CE2}"/>
                </a:ext>
              </a:extLst>
            </p:cNvPr>
            <p:cNvCxnSpPr>
              <a:cxnSpLocks/>
            </p:cNvCxnSpPr>
            <p:nvPr/>
          </p:nvCxnSpPr>
          <p:spPr>
            <a:xfrm flipH="1">
              <a:off x="5650683" y="3599350"/>
              <a:ext cx="334481" cy="0"/>
            </a:xfrm>
            <a:prstGeom prst="straightConnector1">
              <a:avLst/>
            </a:prstGeom>
            <a:ln w="5715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36867" name="Title 8"/>
          <p:cNvSpPr>
            <a:spLocks noGrp="1"/>
          </p:cNvSpPr>
          <p:nvPr>
            <p:ph type="title"/>
          </p:nvPr>
        </p:nvSpPr>
        <p:spPr>
          <a:xfrm>
            <a:off x="2510444" y="275427"/>
            <a:ext cx="9258993" cy="676102"/>
          </a:xfrm>
        </p:spPr>
        <p:txBody>
          <a:bodyPr/>
          <a:lstStyle/>
          <a:p>
            <a:r>
              <a:rPr lang="en-US" altLang="en-US" dirty="0">
                <a:latin typeface="Myriad Pro SemiExt"/>
                <a:cs typeface="Myriad Pro SemiExt"/>
              </a:rPr>
              <a:t>Isotope Separator Accelerator facility - ISAC at TRIUMF</a:t>
            </a:r>
            <a:endParaRPr lang="en-CA" altLang="en-US" dirty="0">
              <a:latin typeface="Myriad Pro SemiExt"/>
              <a:cs typeface="Myriad Pro SemiExt"/>
            </a:endParaRPr>
          </a:p>
        </p:txBody>
      </p:sp>
      <p:pic>
        <p:nvPicPr>
          <p:cNvPr id="5" name="Picture 4">
            <a:extLst>
              <a:ext uri="{FF2B5EF4-FFF2-40B4-BE49-F238E27FC236}">
                <a16:creationId xmlns:a16="http://schemas.microsoft.com/office/drawing/2014/main" id="{B55B649F-0D8D-445C-87D2-2ABB7465FE18}"/>
              </a:ext>
            </a:extLst>
          </p:cNvPr>
          <p:cNvPicPr>
            <a:picLocks noChangeAspect="1"/>
          </p:cNvPicPr>
          <p:nvPr/>
        </p:nvPicPr>
        <p:blipFill>
          <a:blip r:embed="rId5"/>
          <a:stretch>
            <a:fillRect/>
          </a:stretch>
        </p:blipFill>
        <p:spPr>
          <a:xfrm>
            <a:off x="9271886" y="1110212"/>
            <a:ext cx="2362199" cy="5320913"/>
          </a:xfrm>
          <a:prstGeom prst="rect">
            <a:avLst/>
          </a:prstGeom>
        </p:spPr>
      </p:pic>
      <p:sp>
        <p:nvSpPr>
          <p:cNvPr id="36866" name="Text Box 1036"/>
          <p:cNvSpPr txBox="1">
            <a:spLocks noChangeArrowheads="1"/>
          </p:cNvSpPr>
          <p:nvPr/>
        </p:nvSpPr>
        <p:spPr bwMode="auto">
          <a:xfrm>
            <a:off x="70197" y="3298772"/>
            <a:ext cx="4388638" cy="293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spcBef>
                <a:spcPts val="800"/>
              </a:spcBef>
              <a:buClr>
                <a:srgbClr val="00B0F0"/>
              </a:buClr>
              <a:buFont typeface="Wingdings" panose="05000000000000000000" pitchFamily="2" charset="2"/>
              <a:buChar char="§"/>
            </a:pPr>
            <a:r>
              <a:rPr lang="en-GB" altLang="en-US" sz="2000" dirty="0">
                <a:latin typeface="+mn-lt"/>
              </a:rPr>
              <a:t>Isotope Separation On-line (ISOL) facility for rare isotope beam (RIB) production </a:t>
            </a:r>
          </a:p>
          <a:p>
            <a:pPr>
              <a:spcBef>
                <a:spcPts val="800"/>
              </a:spcBef>
              <a:buClr>
                <a:srgbClr val="00B0F0"/>
              </a:buClr>
              <a:buFont typeface="Wingdings" panose="05000000000000000000" pitchFamily="2" charset="2"/>
              <a:buChar char="§"/>
            </a:pPr>
            <a:r>
              <a:rPr lang="en-GB" altLang="en-US" sz="2000" dirty="0">
                <a:latin typeface="+mn-lt"/>
              </a:rPr>
              <a:t>High power proton beam (50 kW)</a:t>
            </a:r>
          </a:p>
          <a:p>
            <a:pPr>
              <a:spcBef>
                <a:spcPts val="800"/>
              </a:spcBef>
              <a:buClr>
                <a:srgbClr val="00B0F0"/>
              </a:buClr>
              <a:buFont typeface="Wingdings" panose="05000000000000000000" pitchFamily="2" charset="2"/>
              <a:buChar char="§"/>
            </a:pPr>
            <a:r>
              <a:rPr lang="en-US" altLang="en-US" sz="2000" dirty="0">
                <a:latin typeface="+mn-lt"/>
              </a:rPr>
              <a:t>Extracted ions are mass</a:t>
            </a:r>
            <a:br>
              <a:rPr lang="en-US" altLang="en-US" sz="2000" dirty="0">
                <a:latin typeface="+mn-lt"/>
              </a:rPr>
            </a:br>
            <a:r>
              <a:rPr lang="en-US" altLang="en-US" sz="2000" dirty="0">
                <a:latin typeface="+mn-lt"/>
              </a:rPr>
              <a:t>separated and either post-accelerated or delivered to low energy experiments directly.</a:t>
            </a:r>
          </a:p>
        </p:txBody>
      </p:sp>
      <p:pic>
        <p:nvPicPr>
          <p:cNvPr id="3" name="Picture 2">
            <a:extLst>
              <a:ext uri="{FF2B5EF4-FFF2-40B4-BE49-F238E27FC236}">
                <a16:creationId xmlns:a16="http://schemas.microsoft.com/office/drawing/2014/main" id="{047EBAB0-86CF-BEB9-73A6-DEF0FE24D96C}"/>
              </a:ext>
            </a:extLst>
          </p:cNvPr>
          <p:cNvPicPr>
            <a:picLocks noChangeAspect="1"/>
          </p:cNvPicPr>
          <p:nvPr/>
        </p:nvPicPr>
        <p:blipFill>
          <a:blip r:embed="rId6"/>
          <a:stretch>
            <a:fillRect/>
          </a:stretch>
        </p:blipFill>
        <p:spPr>
          <a:xfrm>
            <a:off x="155652" y="1368848"/>
            <a:ext cx="5320145" cy="1602358"/>
          </a:xfrm>
          <a:prstGeom prst="rect">
            <a:avLst/>
          </a:prstGeom>
        </p:spPr>
      </p:pic>
    </p:spTree>
    <p:custDataLst>
      <p:tags r:id="rId1"/>
    </p:custDataLst>
    <p:extLst>
      <p:ext uri="{BB962C8B-B14F-4D97-AF65-F5344CB8AC3E}">
        <p14:creationId xmlns:p14="http://schemas.microsoft.com/office/powerpoint/2010/main" val="1907606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0.6"/>
</p:tagLst>
</file>

<file path=ppt/tags/tag2.xml><?xml version="1.0" encoding="utf-8"?>
<p:tagLst xmlns:a="http://schemas.openxmlformats.org/drawingml/2006/main" xmlns:r="http://schemas.openxmlformats.org/officeDocument/2006/relationships" xmlns:p="http://schemas.openxmlformats.org/presentationml/2006/main">
  <p:tag name="TIMING" val="|6.4|3.3|25.4|0.7"/>
</p:tagLst>
</file>

<file path=ppt/theme/theme1.xml><?xml version="1.0" encoding="utf-8"?>
<a:theme xmlns:a="http://schemas.openxmlformats.org/drawingml/2006/main" name="PowerPoint Template (1)">
  <a:themeElements>
    <a:clrScheme name="TRIUMF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UMF_Light_03" id="{4D894E19-41A3-8842-A464-3F12065EEF05}" vid="{B960C763-9EE8-8C4A-B0B5-CE3D986AFA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Template (1)</Template>
  <TotalTime>143</TotalTime>
  <Words>1351</Words>
  <Application>Microsoft Office PowerPoint</Application>
  <PresentationFormat>Widescreen</PresentationFormat>
  <Paragraphs>194</Paragraphs>
  <Slides>18</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 </vt:lpstr>
      <vt:lpstr>Arial Black</vt:lpstr>
      <vt:lpstr>Arial Nova Light</vt:lpstr>
      <vt:lpstr>Calibri</vt:lpstr>
      <vt:lpstr>HelveticaNeueLT Pro 55 Roman</vt:lpstr>
      <vt:lpstr>Myriad Pro SemiExt</vt:lpstr>
      <vt:lpstr>Wingdings</vt:lpstr>
      <vt:lpstr>PowerPoint Template (1)</vt:lpstr>
      <vt:lpstr>PowerPoint Presentation</vt:lpstr>
      <vt:lpstr>PowerPoint Presentation</vt:lpstr>
      <vt:lpstr>PowerPoint Presentation</vt:lpstr>
      <vt:lpstr>PowerPoint Presentation</vt:lpstr>
      <vt:lpstr>TRIUMF accelerator complex</vt:lpstr>
      <vt:lpstr>PowerPoint Presentation</vt:lpstr>
      <vt:lpstr>The TRIUMF 500MeV Cyclotron</vt:lpstr>
      <vt:lpstr>Overview of applications driven by the 520 MeV Cyclotron</vt:lpstr>
      <vt:lpstr>Isotope Separator Accelerator facility - ISAC at TRIUMF</vt:lpstr>
      <vt:lpstr>ISAC – World’s Highest Power ISOL Target Systems</vt:lpstr>
      <vt:lpstr>RIB-Post Accelerators</vt:lpstr>
      <vt:lpstr>PowerPoint Presentation</vt:lpstr>
      <vt:lpstr>ARIEL – superconducting electron-Linac</vt:lpstr>
      <vt:lpstr>Early science supported by the ARIEL e-linac (active)</vt:lpstr>
      <vt:lpstr>TRIUMF SRF Infrastructure (I)</vt:lpstr>
      <vt:lpstr>TRIUMF SRF Infrastructure (II)</vt:lpstr>
      <vt:lpstr>PowerPoint Presentation</vt:lpstr>
      <vt:lpstr>Thank you Merci</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Canadian contribution to HiLumi (and outlook to accelerator R&amp;D)</dc:title>
  <dc:creator>Robert Laxdal</dc:creator>
  <cp:lastModifiedBy>Oliver Kester</cp:lastModifiedBy>
  <cp:revision>37</cp:revision>
  <dcterms:created xsi:type="dcterms:W3CDTF">2018-10-10T23:48:01Z</dcterms:created>
  <dcterms:modified xsi:type="dcterms:W3CDTF">2023-09-28T23:51:12Z</dcterms:modified>
</cp:coreProperties>
</file>