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6" r:id="rId5"/>
    <p:sldMasterId id="2147483673" r:id="rId6"/>
    <p:sldMasterId id="2147483680" r:id="rId7"/>
  </p:sldMasterIdLst>
  <p:notesMasterIdLst>
    <p:notesMasterId r:id="rId28"/>
  </p:notesMasterIdLst>
  <p:handoutMasterIdLst>
    <p:handoutMasterId r:id="rId29"/>
  </p:handoutMasterIdLst>
  <p:sldIdLst>
    <p:sldId id="263" r:id="rId8"/>
    <p:sldId id="1153" r:id="rId9"/>
    <p:sldId id="430" r:id="rId10"/>
    <p:sldId id="1091" r:id="rId11"/>
    <p:sldId id="1090" r:id="rId12"/>
    <p:sldId id="1087" r:id="rId13"/>
    <p:sldId id="1086" r:id="rId14"/>
    <p:sldId id="1155" r:id="rId15"/>
    <p:sldId id="281" r:id="rId16"/>
    <p:sldId id="786" r:id="rId17"/>
    <p:sldId id="588" r:id="rId18"/>
    <p:sldId id="1152" r:id="rId19"/>
    <p:sldId id="1150" r:id="rId20"/>
    <p:sldId id="1093" r:id="rId21"/>
    <p:sldId id="1088" r:id="rId22"/>
    <p:sldId id="795" r:id="rId23"/>
    <p:sldId id="527" r:id="rId24"/>
    <p:sldId id="1154" r:id="rId25"/>
    <p:sldId id="785" r:id="rId26"/>
    <p:sldId id="445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5F5F5F"/>
    <a:srgbClr val="33CC33"/>
    <a:srgbClr val="000000"/>
    <a:srgbClr val="800000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65" autoAdjust="0"/>
    <p:restoredTop sz="96110" autoAdjust="0"/>
  </p:normalViewPr>
  <p:slideViewPr>
    <p:cSldViewPr snapToObjects="1" showGuides="1">
      <p:cViewPr varScale="1">
        <p:scale>
          <a:sx n="95" d="100"/>
          <a:sy n="95" d="100"/>
        </p:scale>
        <p:origin x="556" y="7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24/09/2023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24/09/2023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0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96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47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22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1" y="6356350"/>
            <a:ext cx="608072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476672"/>
            <a:ext cx="4048095" cy="18960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B83573D-854A-4C61-B3B7-2CBCB6AA2BDD}"/>
              </a:ext>
            </a:extLst>
          </p:cNvPr>
          <p:cNvSpPr/>
          <p:nvPr/>
        </p:nvSpPr>
        <p:spPr>
          <a:xfrm>
            <a:off x="0" y="6165304"/>
            <a:ext cx="1371600" cy="692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chemeClr val="bg1"/>
                </a:solidFill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243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93F3F2-3156-4CCA-9FFB-33FB735467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9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E33E18-C9A2-451C-9A6B-D39158041D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19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D813954-B0CB-4016-B535-BDE242BD93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36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816CAA-2881-4B1D-B534-7399FA0A5F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13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9B40DA-0308-42AE-8E50-C270153898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AF289B4-A20D-8546-820F-224929B92E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2983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4243A9A-9BE1-474F-94E0-BE7B890B86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7337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2158561-15A4-6C46-8971-CBB5B9C53BF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274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409759-FF9E-CD40-BCA2-05AD3452F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339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C0678-C4FF-EE4B-808D-948246C403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3363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AB84FB2-61C3-0F49-99A3-609B4E15E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414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11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96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3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19872" y="6356350"/>
            <a:ext cx="5112128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C63BDF-09C0-4163-98AA-DF90B33AFE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19672" y="6251961"/>
            <a:ext cx="1298561" cy="5669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23728" y="6356350"/>
            <a:ext cx="640827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99" y="6252656"/>
            <a:ext cx="427501" cy="56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36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82ECA5-1535-4B50-BC38-7FADCF7EA7C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164664"/>
            <a:ext cx="1434505" cy="671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277831-B09B-4D91-8BBA-DDE409E6AE9C}"/>
              </a:ext>
            </a:extLst>
          </p:cNvPr>
          <p:cNvPicPr>
            <a:picLocks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6212900"/>
            <a:ext cx="1403819" cy="64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6EC1A4-D17A-4FB9-A5C7-9B9DF620BFD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152" y="6187107"/>
            <a:ext cx="790600" cy="67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6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2000" y="3356992"/>
            <a:ext cx="7200000" cy="1658439"/>
          </a:xfrm>
        </p:spPr>
        <p:txBody>
          <a:bodyPr/>
          <a:lstStyle/>
          <a:p>
            <a:r>
              <a:rPr lang="en-US" dirty="0"/>
              <a:t>MQXFA Status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2000" y="4129829"/>
            <a:ext cx="2831361" cy="1379269"/>
          </a:xfrm>
        </p:spPr>
        <p:txBody>
          <a:bodyPr>
            <a:normAutofit/>
          </a:bodyPr>
          <a:lstStyle/>
          <a:p>
            <a:r>
              <a:rPr lang="en-GB" i="1" dirty="0"/>
              <a:t>Giorgio Ambrosio, </a:t>
            </a:r>
          </a:p>
          <a:p>
            <a:r>
              <a:rPr lang="en-GB" i="1" dirty="0"/>
              <a:t>with contributions from the whole MQXFA team</a:t>
            </a:r>
          </a:p>
        </p:txBody>
      </p:sp>
      <p:sp>
        <p:nvSpPr>
          <p:cNvPr id="8" name="Freeform 7"/>
          <p:cNvSpPr/>
          <p:nvPr/>
        </p:nvSpPr>
        <p:spPr>
          <a:xfrm>
            <a:off x="987630" y="537607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008" y="214462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214462"/>
            <a:ext cx="4057610" cy="16912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1C1A7B-503D-524C-6D91-E663F291AF1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0550"/>
          <a:stretch/>
        </p:blipFill>
        <p:spPr>
          <a:xfrm>
            <a:off x="4294654" y="2780928"/>
            <a:ext cx="4849346" cy="40770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05981-E35F-4577-9B1C-516C8E0F6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369143" cy="720000"/>
          </a:xfrm>
        </p:spPr>
        <p:txBody>
          <a:bodyPr/>
          <a:lstStyle/>
          <a:p>
            <a:r>
              <a:rPr lang="en-US" dirty="0"/>
              <a:t>MQXFA Vertical Test (by 302.4)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44F83A4-BD69-456C-A7A7-1F1743591696}"/>
              </a:ext>
            </a:extLst>
          </p:cNvPr>
          <p:cNvSpPr/>
          <p:nvPr/>
        </p:nvSpPr>
        <p:spPr>
          <a:xfrm>
            <a:off x="1403648" y="6661047"/>
            <a:ext cx="648072" cy="1962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40F8AF-FA5A-4601-B2F5-3B00AB6F2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8474" y="6524296"/>
            <a:ext cx="5260016" cy="360000"/>
          </a:xfrm>
        </p:spPr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5197928-A8B8-40D7-AB42-C093A3098C81}"/>
              </a:ext>
            </a:extLst>
          </p:cNvPr>
          <p:cNvSpPr txBox="1">
            <a:spLocks/>
          </p:cNvSpPr>
          <p:nvPr/>
        </p:nvSpPr>
        <p:spPr>
          <a:xfrm>
            <a:off x="58624" y="710652"/>
            <a:ext cx="7920000" cy="6287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en-GB" dirty="0"/>
              <a:t>8 magnets met requirements out of 11 tests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C96379-E6C4-4401-941E-41C9710C4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23792"/>
            <a:ext cx="1835055" cy="68342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72DCB8-1998-4BA6-800E-B71E4D625A43}"/>
              </a:ext>
            </a:extLst>
          </p:cNvPr>
          <p:cNvSpPr txBox="1"/>
          <p:nvPr/>
        </p:nvSpPr>
        <p:spPr>
          <a:xfrm>
            <a:off x="7419272" y="6214666"/>
            <a:ext cx="172713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MQXFA magnet being moved to vertical test station at BNL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B55F92E-EE42-43EA-8C46-07F9928F06F9}"/>
              </a:ext>
            </a:extLst>
          </p:cNvPr>
          <p:cNvSpPr txBox="1"/>
          <p:nvPr/>
        </p:nvSpPr>
        <p:spPr>
          <a:xfrm>
            <a:off x="0" y="6118630"/>
            <a:ext cx="7308304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More details on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Wednesday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Test Production testing summary of the MQXFA magnets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by Anis Ben Yahia; and in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Field quality and integrated gradient in MQXFA magnets and LQXFA/B01</a:t>
            </a:r>
            <a:r>
              <a:rPr lang="en-US" sz="1400" dirty="0"/>
              <a:t> by Joe Di Marco.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604DEDA-3FEF-92B6-504D-B81C12605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268760"/>
            <a:ext cx="6552728" cy="475891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3C2865-9199-11AC-5B4F-A21B93B3B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6456" y="6453376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7986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83E55-1114-46F8-95E0-CA1C7CE9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632"/>
            <a:ext cx="8074800" cy="949525"/>
          </a:xfrm>
        </p:spPr>
        <p:txBody>
          <a:bodyPr/>
          <a:lstStyle/>
          <a:p>
            <a:r>
              <a:rPr lang="en-US" dirty="0"/>
              <a:t>MQXFAs Integral Harmonics at Nominal </a:t>
            </a:r>
            <a:r>
              <a:rPr lang="en-US" dirty="0" err="1"/>
              <a:t>Curr</a:t>
            </a:r>
            <a:r>
              <a:rPr lang="en-US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A6C24-E6D7-4AFA-A984-4F293800DE94}"/>
              </a:ext>
            </a:extLst>
          </p:cNvPr>
          <p:cNvSpPr txBox="1"/>
          <p:nvPr/>
        </p:nvSpPr>
        <p:spPr>
          <a:xfrm>
            <a:off x="6310496" y="1404368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b6 correction introduced in one coil on MQXFA04 and all subsequent coils:      </a:t>
            </a:r>
          </a:p>
          <a:p>
            <a:r>
              <a:rPr lang="en-US" i="1" dirty="0">
                <a:solidFill>
                  <a:schemeClr val="tx2"/>
                </a:solidFill>
              </a:rPr>
              <a:t>125 um shift toward midplane</a:t>
            </a:r>
          </a:p>
          <a:p>
            <a:endParaRPr lang="en-US" i="1" dirty="0"/>
          </a:p>
          <a:p>
            <a:r>
              <a:rPr lang="en-US" dirty="0"/>
              <a:t>Magnetic shims used to correct low order harmonics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514BF-1112-4385-A886-780CB2240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92215"/>
            <a:ext cx="6550800" cy="360000"/>
          </a:xfrm>
        </p:spPr>
        <p:txBody>
          <a:bodyPr/>
          <a:lstStyle/>
          <a:p>
            <a:r>
              <a:rPr lang="en-US" dirty="0"/>
              <a:t>G. Ambrosio - MQXFA Status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26A707-F777-9C90-C1CC-1229A04D3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4543" y="1009266"/>
            <a:ext cx="6840760" cy="491263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AD0D58A-05E8-D53F-1DEA-910067AFC81F}"/>
              </a:ext>
            </a:extLst>
          </p:cNvPr>
          <p:cNvCxnSpPr>
            <a:cxnSpLocks/>
          </p:cNvCxnSpPr>
          <p:nvPr/>
        </p:nvCxnSpPr>
        <p:spPr>
          <a:xfrm flipV="1">
            <a:off x="2305637" y="4437112"/>
            <a:ext cx="322147" cy="437043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ysDot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BFD8983-B44C-53E5-F94B-4BA27E9AD902}"/>
              </a:ext>
            </a:extLst>
          </p:cNvPr>
          <p:cNvSpPr txBox="1"/>
          <p:nvPr/>
        </p:nvSpPr>
        <p:spPr>
          <a:xfrm>
            <a:off x="683568" y="4885134"/>
            <a:ext cx="2943038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defTabSz="2349434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Before b6 correction in cross-section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92B15-4C43-A9C7-5271-966370592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27D511-4215-5198-36BD-D32BCE28E2A5}"/>
              </a:ext>
            </a:extLst>
          </p:cNvPr>
          <p:cNvSpPr txBox="1"/>
          <p:nvPr/>
        </p:nvSpPr>
        <p:spPr>
          <a:xfrm>
            <a:off x="2977040" y="5949280"/>
            <a:ext cx="555496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More details on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Wednesday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Field quality and integrated gradient in MQXFA magnets and LQXFA/B01</a:t>
            </a:r>
            <a:r>
              <a:rPr lang="en-US" sz="1400" dirty="0"/>
              <a:t> by Joe Di Marco.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15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0AB9F-7215-0FD7-336C-F3DF65ECA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9167" y="620688"/>
            <a:ext cx="3815984" cy="1520888"/>
          </a:xfrm>
        </p:spPr>
        <p:txBody>
          <a:bodyPr/>
          <a:lstStyle/>
          <a:p>
            <a:r>
              <a:rPr lang="en-US" i="1" dirty="0"/>
              <a:t>“Endurance”</a:t>
            </a:r>
            <a:r>
              <a:rPr lang="en-US" dirty="0"/>
              <a:t> &amp; “</a:t>
            </a:r>
            <a:r>
              <a:rPr lang="en-US" i="1" dirty="0"/>
              <a:t>Resilience”</a:t>
            </a:r>
            <a:r>
              <a:rPr lang="en-US" dirty="0"/>
              <a:t> Demonstrations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1DAF3-9658-E9E2-3DFF-A93C8D2A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074" y="649800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3791E-E92D-B3F6-83D8-115177736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Ambrosio - MQXFA Status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D513CD-5203-548E-170B-A18190979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428224"/>
            <a:ext cx="5182518" cy="3543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5E4395-660E-4305-CE1E-B70404BD0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364088" cy="39995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E4274A-F7E1-8388-33DA-C051DBAA8F25}"/>
              </a:ext>
            </a:extLst>
          </p:cNvPr>
          <p:cNvSpPr txBox="1"/>
          <p:nvPr/>
        </p:nvSpPr>
        <p:spPr>
          <a:xfrm>
            <a:off x="136191" y="5229200"/>
            <a:ext cx="3690018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More details on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Wednesday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Test Production testing summary of the MQXFA magnets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by Anis Ben Yahia</a:t>
            </a:r>
            <a:r>
              <a:rPr lang="en-US" sz="1400" dirty="0"/>
              <a:t>.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79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0DBAC-0C70-4967-8AF6-799582442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Lessons Learned from MQXFA07/08 NCR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438FC-720D-439D-B1CB-94592C870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20688"/>
            <a:ext cx="8795280" cy="4320480"/>
          </a:xfrm>
        </p:spPr>
        <p:txBody>
          <a:bodyPr>
            <a:normAutofit/>
          </a:bodyPr>
          <a:lstStyle/>
          <a:p>
            <a:r>
              <a:rPr lang="en-US" dirty="0"/>
              <a:t>MQXFA07 and MQXFA08 non-conformity analyses are complete </a:t>
            </a:r>
            <a:r>
              <a:rPr lang="en-US" sz="1800" dirty="0"/>
              <a:t>(</a:t>
            </a:r>
            <a:r>
              <a:rPr lang="fr-FR" sz="1800" dirty="0"/>
              <a:t>AUP doc-4293 &amp; 4776; EDMS# 2777612</a:t>
            </a:r>
            <a:r>
              <a:rPr lang="en-US" sz="1800" dirty="0"/>
              <a:t>)</a:t>
            </a:r>
          </a:p>
          <a:p>
            <a:pPr lvl="1"/>
            <a:r>
              <a:rPr lang="en-US" dirty="0"/>
              <a:t>“Smoking gun” (broken Nb</a:t>
            </a:r>
            <a:r>
              <a:rPr lang="en-US" baseline="-25000" dirty="0"/>
              <a:t>3</a:t>
            </a:r>
            <a:r>
              <a:rPr lang="en-US" dirty="0"/>
              <a:t>Sn filaments) was found through metallographic analysis by CERN team </a:t>
            </a:r>
          </a:p>
          <a:p>
            <a:r>
              <a:rPr lang="en-US" dirty="0"/>
              <a:t>Lessons learned: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Asymmetry during assembly may be looked-in by prestress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2D asymmetry may cause poor preload in the ends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COVID restrictions contributed to these issues</a:t>
            </a:r>
            <a:endParaRPr lang="en-US" i="1" dirty="0">
              <a:solidFill>
                <a:schemeClr val="tx2"/>
              </a:solidFill>
            </a:endParaRPr>
          </a:p>
          <a:p>
            <a:r>
              <a:rPr lang="en-US" u="sng" dirty="0"/>
              <a:t>All causes have been addressed for future magnets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9293E-E591-4107-ABA6-990B5431F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7A2CED-BF0E-4FDB-A0A9-04649562B82E}"/>
              </a:ext>
            </a:extLst>
          </p:cNvPr>
          <p:cNvSpPr txBox="1"/>
          <p:nvPr/>
        </p:nvSpPr>
        <p:spPr>
          <a:xfrm>
            <a:off x="3830479" y="4738250"/>
            <a:ext cx="1821641" cy="160043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Closed pole key gap in a coil may lead to poor longitudinal preload in the ends of that coil at edge to end-spacer transition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2EBB7-35BB-446E-A3EC-29C5040AF0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HL-LHC AUP </a:t>
            </a:r>
            <a:r>
              <a:rPr lang="en-US" dirty="0" err="1">
                <a:solidFill>
                  <a:schemeClr val="bg1"/>
                </a:solidFill>
              </a:rPr>
              <a:t>Rebaseline</a:t>
            </a:r>
            <a:r>
              <a:rPr lang="en-US" dirty="0">
                <a:solidFill>
                  <a:schemeClr val="bg1"/>
                </a:solidFill>
              </a:rPr>
              <a:t> DOE Rev.  – Dec. 2022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700948-DF43-AA43-ED82-B2814F0B7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" y="4723478"/>
            <a:ext cx="3707069" cy="21345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7E36A7-DF91-EF67-5BD8-6958BFF41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554" y="4725143"/>
            <a:ext cx="2800446" cy="2131985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29D4EABD-849D-8708-72F3-FA285D416B29}"/>
              </a:ext>
            </a:extLst>
          </p:cNvPr>
          <p:cNvSpPr/>
          <p:nvPr/>
        </p:nvSpPr>
        <p:spPr>
          <a:xfrm>
            <a:off x="4139952" y="6453336"/>
            <a:ext cx="1080120" cy="2630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2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434800" cy="720000"/>
          </a:xfrm>
        </p:spPr>
        <p:txBody>
          <a:bodyPr/>
          <a:lstStyle/>
          <a:p>
            <a:r>
              <a:rPr lang="en-US" dirty="0"/>
              <a:t>Lessons Learned from MQXFA13 NCR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208472" cy="4906963"/>
          </a:xfrm>
        </p:spPr>
        <p:txBody>
          <a:bodyPr>
            <a:normAutofit/>
          </a:bodyPr>
          <a:lstStyle/>
          <a:p>
            <a:r>
              <a:rPr lang="en-US" dirty="0"/>
              <a:t>MQXFA13 investigation is in progress </a:t>
            </a:r>
          </a:p>
          <a:p>
            <a:pPr lvl="1"/>
            <a:r>
              <a:rPr lang="en-US" dirty="0"/>
              <a:t>metallographic analysis to be performed at CERN</a:t>
            </a:r>
          </a:p>
          <a:p>
            <a:r>
              <a:rPr lang="en-US" dirty="0">
                <a:solidFill>
                  <a:schemeClr val="tx2"/>
                </a:solidFill>
              </a:rPr>
              <a:t>Main suspect: Small arc-length in the ends of all coils caused low pre-load and high strain in the ends.</a:t>
            </a:r>
          </a:p>
          <a:p>
            <a:pPr lvl="1"/>
            <a:r>
              <a:rPr lang="en-US" dirty="0"/>
              <a:t>Limiting coil had smallest arc-length of all tested coil</a:t>
            </a:r>
          </a:p>
          <a:p>
            <a:r>
              <a:rPr lang="en-US" dirty="0"/>
              <a:t>Preventive actions:</a:t>
            </a:r>
          </a:p>
          <a:p>
            <a:pPr lvl="1"/>
            <a:r>
              <a:rPr lang="en-US" dirty="0"/>
              <a:t>Increased the maximum allowable stress during preload: from 110 to 120 MPa</a:t>
            </a:r>
          </a:p>
          <a:p>
            <a:pPr lvl="1"/>
            <a:r>
              <a:rPr lang="en-US" dirty="0"/>
              <a:t>Target for minimum loading key size based on coil dimensions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626AA-5D3F-B11F-7997-E97194E69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7482F3-8690-9B8E-AE12-42624D47180F}"/>
              </a:ext>
            </a:extLst>
          </p:cNvPr>
          <p:cNvSpPr txBox="1"/>
          <p:nvPr/>
        </p:nvSpPr>
        <p:spPr>
          <a:xfrm>
            <a:off x="34870" y="5830518"/>
            <a:ext cx="882047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More details on </a:t>
            </a:r>
            <a:r>
              <a:rPr lang="en-US" b="1" dirty="0"/>
              <a:t>Thursday</a:t>
            </a:r>
            <a:r>
              <a:rPr lang="en-US" dirty="0"/>
              <a:t> in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MQXFA, magnet assembly and preload</a:t>
            </a:r>
            <a:r>
              <a:rPr lang="en-US" dirty="0"/>
              <a:t> by Dan Cheng</a:t>
            </a:r>
          </a:p>
        </p:txBody>
      </p:sp>
    </p:spTree>
    <p:extLst>
      <p:ext uri="{BB962C8B-B14F-4D97-AF65-F5344CB8AC3E}">
        <p14:creationId xmlns:p14="http://schemas.microsoft.com/office/powerpoint/2010/main" val="539209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2040-6704-4E30-ACC4-917381B07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and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B0D99-6824-49BB-AA81-97EE5073D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10208"/>
            <a:ext cx="7920000" cy="460702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Plans for magnet assembly:</a:t>
            </a:r>
          </a:p>
          <a:p>
            <a:pPr lvl="1"/>
            <a:r>
              <a:rPr lang="en-US" dirty="0"/>
              <a:t>MQXFA07b is at BNL for test</a:t>
            </a:r>
          </a:p>
          <a:p>
            <a:pPr lvl="1"/>
            <a:r>
              <a:rPr lang="en-US" dirty="0"/>
              <a:t>MQXFA15 preload adjustment in a couple of weeks after MQXFA16 is complete</a:t>
            </a:r>
          </a:p>
          <a:p>
            <a:pPr lvl="1"/>
            <a:r>
              <a:rPr lang="en-US" dirty="0"/>
              <a:t>MQXFA16 &amp; MQXFA17 have high priority for test in CA05</a:t>
            </a:r>
          </a:p>
          <a:p>
            <a:pPr lvl="1"/>
            <a:r>
              <a:rPr lang="en-US" dirty="0"/>
              <a:t>MQXFA13b and MQXFA12b after them</a:t>
            </a:r>
          </a:p>
          <a:p>
            <a:pPr lvl="1"/>
            <a:r>
              <a:rPr lang="en-US" dirty="0"/>
              <a:t>MQXFA09 was retired</a:t>
            </a:r>
          </a:p>
          <a:p>
            <a:pPr lvl="2"/>
            <a:r>
              <a:rPr lang="en-US" dirty="0"/>
              <a:t>2 coils and structure reused in other magnets</a:t>
            </a:r>
          </a:p>
          <a:p>
            <a:pPr marL="914400" lvl="2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Working Schedule </a:t>
            </a:r>
          </a:p>
          <a:p>
            <a:pPr lvl="1"/>
            <a:r>
              <a:rPr lang="en-US" dirty="0"/>
              <a:t>August update: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522C2-CF34-4AA1-9C5E-2C786ED3E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5B47A0-121F-3EAE-6078-9D28B9CCC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DD5277-68B8-52CD-652C-F3495A4D3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4509120"/>
            <a:ext cx="3175000" cy="224155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84996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95F63-970A-410A-B622-AC860EFB7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E90FB-B719-4D7C-9124-CD2888B5B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14325"/>
            <a:ext cx="7920000" cy="4906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fabrication of MQXFA magnets by US-AUP is at peak production rate.</a:t>
            </a:r>
          </a:p>
          <a:p>
            <a:pPr lvl="1"/>
            <a:r>
              <a:rPr lang="en-US" dirty="0"/>
              <a:t>Strand procurement, Cable fabrication, Coil fabrication are almost complete</a:t>
            </a:r>
          </a:p>
          <a:p>
            <a:pPr lvl="1"/>
            <a:r>
              <a:rPr lang="en-US" dirty="0"/>
              <a:t>Magnet assembly is close to 50% complete</a:t>
            </a:r>
          </a:p>
          <a:p>
            <a:pPr lvl="1"/>
            <a:endParaRPr lang="en-US" dirty="0"/>
          </a:p>
          <a:p>
            <a:r>
              <a:rPr lang="en-US" dirty="0"/>
              <a:t>Cable yield is higher than starting assumption, whereas coil yield is lower. Baseline was changed accordingly.</a:t>
            </a:r>
          </a:p>
          <a:p>
            <a:pPr lvl="1"/>
            <a:endParaRPr lang="en-US" dirty="0"/>
          </a:p>
          <a:p>
            <a:r>
              <a:rPr lang="en-US" dirty="0"/>
              <a:t>Three magnets out of eleven did not meet requirements during vertical test. Lessons were learned and changes implemented.</a:t>
            </a:r>
          </a:p>
          <a:p>
            <a:pPr lvl="1"/>
            <a:endParaRPr lang="en-US" dirty="0"/>
          </a:p>
          <a:p>
            <a:r>
              <a:rPr lang="en-US" dirty="0"/>
              <a:t>Last magnet to be completed around beginning of 2025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D8B02-EF09-4F5E-85B6-B9B3CA1CC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EA42F-4637-C4F6-A605-1F3EC306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196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20FA4-437F-718B-2B6F-C7218E29B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849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CCC1-E2AF-D1A9-7697-A57D604AB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4C4BB-0408-579F-4B17-B6353F7F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EB3E06-E0A5-6849-7BA2-B2E39FC52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0E45F0-6609-977E-BE07-D0E6945A4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628800"/>
            <a:ext cx="9144000" cy="2508940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E32B0566-74C0-17A3-250B-ADAC4B81411C}"/>
              </a:ext>
            </a:extLst>
          </p:cNvPr>
          <p:cNvSpPr txBox="1">
            <a:spLocks/>
          </p:cNvSpPr>
          <p:nvPr/>
        </p:nvSpPr>
        <p:spPr>
          <a:xfrm>
            <a:off x="0" y="4023360"/>
            <a:ext cx="9144000" cy="1997928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 algn="l" defTabSz="514944" rtl="0" eaLnBrk="1" latinLnBrk="0" hangingPunct="1">
              <a:spcBef>
                <a:spcPct val="20000"/>
              </a:spcBef>
              <a:buFontTx/>
              <a:buNone/>
              <a:defRPr sz="24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514944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2pPr>
            <a:lvl3pPr marL="1029889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3pPr>
            <a:lvl4pPr marL="1544833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4pPr>
            <a:lvl5pPr marL="2059777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5pPr>
            <a:lvl6pPr marL="2832194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7138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2083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7027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49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*The actual yield includes the sum of the probabilities of using coils on hold (i.e. 2 coils with 50% probability of being used = 1 coil approved for use).</a:t>
            </a:r>
          </a:p>
          <a:p>
            <a:pPr marL="0" marR="0" lvl="0" indent="0" algn="l" defTabSz="5149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**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MQXFA07 and MQXFA08 coils and magnets were fabricated under Covid restrictions. AUP project was re-baselined assuming that 66% of MQXFA07 and MQXFA08 limited performances were due to the impact of Covid restrictions. These issues assumed to be Covid impact were not included in the actual yield.  </a:t>
            </a:r>
          </a:p>
        </p:txBody>
      </p:sp>
    </p:spTree>
    <p:extLst>
      <p:ext uri="{BB962C8B-B14F-4D97-AF65-F5344CB8AC3E}">
        <p14:creationId xmlns:p14="http://schemas.microsoft.com/office/powerpoint/2010/main" val="270085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5616184" cy="720000"/>
          </a:xfrm>
        </p:spPr>
        <p:txBody>
          <a:bodyPr/>
          <a:lstStyle/>
          <a:p>
            <a:r>
              <a:rPr lang="en-US" dirty="0"/>
              <a:t>MQXFA/B Design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9050" y="1219200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3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Unit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MQXFA/B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Coil aperture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Magnetic length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4.2/7.15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layers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turns Inner-Outer layer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</a:t>
                      </a:r>
                      <a:r>
                        <a:rPr lang="en-US" sz="1800" baseline="0" dirty="0">
                          <a:effectLst/>
                        </a:rPr>
                        <a:t>-</a:t>
                      </a:r>
                      <a:r>
                        <a:rPr lang="en-US" sz="1800" dirty="0">
                          <a:effectLst/>
                        </a:rPr>
                        <a:t>28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Operation temperature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gradient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132.2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16.23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Peak field at nom.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Stored energy at nom. </a:t>
                      </a:r>
                      <a:r>
                        <a:rPr lang="en-US" sz="1800" dirty="0" err="1">
                          <a:effectLst/>
                        </a:rPr>
                        <a:t>curr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MJ/m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Diff. inductance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8.26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 diameter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</a:t>
                      </a:r>
                      <a:r>
                        <a:rPr lang="en-US" sz="1800" baseline="0" dirty="0">
                          <a:effectLst/>
                        </a:rPr>
                        <a:t> number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</a:t>
                      </a:r>
                      <a:r>
                        <a:rPr lang="en-US" sz="1800" baseline="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width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18.15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Cable mid thickness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1.525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Keystone angle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80112" y="4413279"/>
            <a:ext cx="3581400" cy="24447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46" y="5715012"/>
            <a:ext cx="56949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P. Ferracin et al., “</a:t>
            </a:r>
            <a:r>
              <a:rPr lang="x-none" sz="1200" dirty="0"/>
              <a:t>Development of MQXF, the Nb</a:t>
            </a:r>
            <a:r>
              <a:rPr lang="x-none" sz="1200" baseline="-25000" dirty="0"/>
              <a:t>3</a:t>
            </a:r>
            <a:r>
              <a:rPr lang="x-none" sz="1200" dirty="0"/>
              <a:t>Sn Low-β Quadrupole for the HiLumi LHC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” IEEE Trans App.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Supercond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Vol. 26, no. 4, 4000207</a:t>
            </a:r>
          </a:p>
        </p:txBody>
      </p:sp>
      <p:pic>
        <p:nvPicPr>
          <p:cNvPr id="16" name="Picture 15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1" r="13051"/>
          <a:stretch>
            <a:fillRect/>
          </a:stretch>
        </p:blipFill>
        <p:spPr bwMode="auto">
          <a:xfrm>
            <a:off x="5614009" y="3624262"/>
            <a:ext cx="1262247" cy="128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86166" y="3933906"/>
            <a:ext cx="1975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Conductor</a:t>
            </a:r>
          </a:p>
          <a:p>
            <a:r>
              <a:rPr lang="en-US" dirty="0"/>
              <a:t>RRP 108/127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D78BC6-2180-472B-9EC1-4648E0CB02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401" t="1147" r="13208" b="2441"/>
          <a:stretch/>
        </p:blipFill>
        <p:spPr>
          <a:xfrm>
            <a:off x="5592600" y="2160"/>
            <a:ext cx="3551400" cy="354732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040B8C5-1861-42C9-AABB-69B5F202C67D}"/>
              </a:ext>
            </a:extLst>
          </p:cNvPr>
          <p:cNvSpPr/>
          <p:nvPr/>
        </p:nvSpPr>
        <p:spPr>
          <a:xfrm>
            <a:off x="1403648" y="6661047"/>
            <a:ext cx="648072" cy="1962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6192296"/>
            <a:ext cx="56981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G. Ambrosio et al., “First Test Results of the 150 mm Aperture IR Quadrupole Models for the High Luminosity LHC” NAPAC16, FERMILAB-CONF-16-440-TD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66DC0-6698-4D1C-907E-0CF6CD349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350" y="6518451"/>
            <a:ext cx="5698106" cy="360000"/>
          </a:xfrm>
        </p:spPr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BFC0B5-428F-EFE4-1318-C80E6BAD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808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FD1F4-1A76-4A94-B9C3-B11BFF9BF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Acknowledgement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41A9A-7A48-4C7D-A0E1-A6CCA323A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195" y="975518"/>
            <a:ext cx="8784976" cy="5117778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US HL-LHC Accelerator Upgrade Project (AUP)</a:t>
            </a:r>
          </a:p>
          <a:p>
            <a:pPr lvl="1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BNL</a:t>
            </a:r>
            <a:r>
              <a:rPr lang="en-US" dirty="0"/>
              <a:t>: K. Amm, M. Anerella, A. Ben Yahia, H. Hocker, P. Joshi, F. Kurian, J. Muratore, J. Schmalzle, P. Wanderer </a:t>
            </a:r>
            <a:endParaRPr lang="en-GB" altLang="en-US" dirty="0">
              <a:solidFill>
                <a:srgbClr val="FF0000"/>
              </a:solidFill>
              <a:sym typeface="Symbol"/>
            </a:endParaRP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FNAL: </a:t>
            </a:r>
            <a:r>
              <a:rPr lang="en-GB" altLang="en-US" dirty="0">
                <a:sym typeface="Symbol"/>
              </a:rPr>
              <a:t>G. Ambrosio, G. Apollinari, M. Baldini, J. Blowers, R. Bossert, R. Carcagno, G. Chlachidze, J. DiMarco, S. Feher, S. Krave, V. Lombardo, </a:t>
            </a:r>
            <a:r>
              <a:rPr lang="en-US" dirty="0"/>
              <a:t>C. Narug, </a:t>
            </a:r>
            <a:r>
              <a:rPr lang="en-GB" altLang="en-US" dirty="0">
                <a:sym typeface="Symbol"/>
              </a:rPr>
              <a:t> A. Nobrega, V. Marinozzi, C. Orozco, T. Page, S. Stoynev, T. Strauss, M. Turenne, D. Turrioni, A. Vouris, M. Yu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LBNL: </a:t>
            </a:r>
            <a:r>
              <a:rPr lang="en-US" dirty="0"/>
              <a:t>D. Cheng, P. Ferracin, L. Garcia Fajardo, E. Lee, M. Marchevsky, M. Naus, I. Pong, S. Prestemon, K. Ray, G. </a:t>
            </a:r>
            <a:r>
              <a:rPr lang="en-US" dirty="0" err="1"/>
              <a:t>Sabbi</a:t>
            </a:r>
            <a:r>
              <a:rPr lang="en-US" dirty="0"/>
              <a:t>, </a:t>
            </a:r>
            <a:r>
              <a:rPr lang="en-GB" altLang="en-US" dirty="0">
                <a:sym typeface="Symbol"/>
              </a:rPr>
              <a:t>G. Vallone, </a:t>
            </a:r>
            <a:r>
              <a:rPr lang="en-US" dirty="0"/>
              <a:t>X. Wang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NHMFL: 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L. Cooley, J. Levitan, J. Lu, R. Walsh</a:t>
            </a:r>
            <a:endParaRPr lang="en-GB" altLang="en-US" dirty="0">
              <a:solidFill>
                <a:schemeClr val="tx1">
                  <a:lumMod val="65000"/>
                  <a:lumOff val="35000"/>
                </a:schemeClr>
              </a:solidFill>
              <a:sym typeface="Symbol"/>
            </a:endParaRPr>
          </a:p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CERN: HL-LHC Project</a:t>
            </a:r>
          </a:p>
          <a:p>
            <a:pPr lvl="1">
              <a:defRPr/>
            </a:pPr>
            <a:r>
              <a:rPr lang="en-GB" altLang="en-US" dirty="0">
                <a:sym typeface="Symbol"/>
              </a:rPr>
              <a:t>G. Arnau Izquierdo, A. Ballarino, M. </a:t>
            </a:r>
            <a:r>
              <a:rPr lang="en-GB" altLang="en-US" dirty="0" err="1">
                <a:sym typeface="Symbol"/>
              </a:rPr>
              <a:t>Bajko</a:t>
            </a:r>
            <a:r>
              <a:rPr lang="en-GB" altLang="en-US" dirty="0">
                <a:sym typeface="Symbol"/>
              </a:rPr>
              <a:t>, C. Barth, N. Bourcey, B. Bulat, M. </a:t>
            </a:r>
            <a:r>
              <a:rPr lang="en-GB" altLang="en-US" dirty="0" err="1">
                <a:sym typeface="Symbol"/>
              </a:rPr>
              <a:t>Cruovizier</a:t>
            </a:r>
            <a:r>
              <a:rPr lang="en-GB" altLang="en-US" dirty="0">
                <a:sym typeface="Symbol"/>
              </a:rPr>
              <a:t>, A. Devred, H. Felice, S. Ferradas Troitino, L. </a:t>
            </a:r>
            <a:r>
              <a:rPr lang="en-GB" altLang="en-US" dirty="0" err="1">
                <a:sym typeface="Symbol"/>
              </a:rPr>
              <a:t>Fiscarelli</a:t>
            </a:r>
            <a:r>
              <a:rPr lang="en-GB" altLang="en-US" dirty="0">
                <a:sym typeface="Symbol"/>
              </a:rPr>
              <a:t>, J. Fleiter, M. Guinchard, O. </a:t>
            </a:r>
            <a:r>
              <a:rPr lang="en-GB" altLang="en-US" dirty="0" err="1">
                <a:sym typeface="Symbol"/>
              </a:rPr>
              <a:t>Housiaux</a:t>
            </a:r>
            <a:r>
              <a:rPr lang="en-GB" altLang="en-US" dirty="0">
                <a:sym typeface="Symbol"/>
              </a:rPr>
              <a:t>, S. Izquierdo Bermudez, N. Lusa, F. Mangiarotti, A. Milanese, A. Moros, P. Moyret, C. </a:t>
            </a:r>
            <a:r>
              <a:rPr lang="en-GB" altLang="en-US" dirty="0" err="1">
                <a:sym typeface="Symbol"/>
              </a:rPr>
              <a:t>Petrone</a:t>
            </a:r>
            <a:r>
              <a:rPr lang="en-GB" altLang="en-US" dirty="0">
                <a:sym typeface="Symbol"/>
              </a:rPr>
              <a:t>, J.C. Perez, H. </a:t>
            </a:r>
            <a:r>
              <a:rPr lang="en-GB" altLang="en-US" dirty="0" err="1">
                <a:sym typeface="Symbol"/>
              </a:rPr>
              <a:t>Prin</a:t>
            </a:r>
            <a:r>
              <a:rPr lang="en-GB" altLang="en-US" dirty="0">
                <a:sym typeface="Symbol"/>
              </a:rPr>
              <a:t>, R. Principe, </a:t>
            </a:r>
            <a:r>
              <a:rPr lang="en-US" dirty="0"/>
              <a:t>E. Ravaioli, </a:t>
            </a:r>
            <a:r>
              <a:rPr lang="en-GB" altLang="en-US" dirty="0">
                <a:sym typeface="Symbol"/>
              </a:rPr>
              <a:t>T. </a:t>
            </a:r>
            <a:r>
              <a:rPr lang="en-GB" altLang="en-US" dirty="0" err="1">
                <a:sym typeface="Symbol"/>
              </a:rPr>
              <a:t>Sahner</a:t>
            </a:r>
            <a:r>
              <a:rPr lang="en-GB" altLang="en-US" dirty="0">
                <a:sym typeface="Symbol"/>
              </a:rPr>
              <a:t>, S. Sgobba,</a:t>
            </a:r>
            <a:r>
              <a:rPr lang="pt-BR" altLang="en-US" dirty="0">
                <a:sym typeface="Symbol"/>
              </a:rPr>
              <a:t> P. Tavares Coutinho Borges De Sousa,</a:t>
            </a:r>
            <a:r>
              <a:rPr lang="en-GB" altLang="en-US" dirty="0">
                <a:sym typeface="Symbol"/>
              </a:rPr>
              <a:t> E. </a:t>
            </a:r>
            <a:r>
              <a:rPr lang="en-GB" altLang="en-US" dirty="0" err="1">
                <a:sym typeface="Symbol"/>
              </a:rPr>
              <a:t>Todesco</a:t>
            </a:r>
            <a:r>
              <a:rPr lang="en-GB" altLang="en-US" dirty="0">
                <a:sym typeface="Symbol"/>
              </a:rPr>
              <a:t>, J. Ferradas Troitino, </a:t>
            </a:r>
            <a:r>
              <a:rPr lang="en-US" dirty="0"/>
              <a:t>R. Van Weelderen, </a:t>
            </a:r>
            <a:r>
              <a:rPr lang="en-GB" altLang="en-US" dirty="0">
                <a:sym typeface="Symbol"/>
              </a:rPr>
              <a:t>G. </a:t>
            </a:r>
            <a:r>
              <a:rPr lang="en-GB" altLang="en-US" dirty="0" err="1">
                <a:sym typeface="Symbol"/>
              </a:rPr>
              <a:t>Willering</a:t>
            </a:r>
            <a:endParaRPr lang="en-GB" altLang="en-US" dirty="0">
              <a:solidFill>
                <a:schemeClr val="bg2"/>
              </a:solidFill>
              <a:sym typeface="Symbo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9883D-174A-4A20-A241-7A93B1660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7E78-1842-404F-8042-D10626D47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G. Ambrosio - MQXFA Status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6748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Low-</a:t>
            </a:r>
            <a:r>
              <a:rPr lang="en-GB" altLang="en-US" dirty="0">
                <a:sym typeface="Symbol" panose="05050102010706020507" pitchFamily="18" charset="2"/>
              </a:rPr>
              <a:t> quadrupole magnets</a:t>
            </a:r>
            <a:br>
              <a:rPr lang="en-GB" altLang="en-US" dirty="0">
                <a:sym typeface="Symbol" panose="05050102010706020507" pitchFamily="18" charset="2"/>
              </a:rPr>
            </a:br>
            <a:r>
              <a:rPr lang="en-GB" altLang="en-US" dirty="0">
                <a:sym typeface="Symbol" panose="05050102010706020507" pitchFamily="18" charset="2"/>
              </a:rPr>
              <a:t>f</a:t>
            </a:r>
            <a:r>
              <a:rPr lang="en-GB" altLang="en-US" dirty="0"/>
              <a:t>rom LHC to </a:t>
            </a:r>
            <a:r>
              <a:rPr lang="en-GB" altLang="en-US" dirty="0">
                <a:solidFill>
                  <a:srgbClr val="009900"/>
                </a:solidFill>
              </a:rPr>
              <a:t>HL-LHC </a:t>
            </a:r>
            <a:endParaRPr lang="en-GB" dirty="0">
              <a:solidFill>
                <a:srgbClr val="00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91209"/>
            <a:ext cx="7920000" cy="1489719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/>
              <a:t>Cold mass OD from 490/420 to </a:t>
            </a:r>
            <a:r>
              <a:rPr lang="en-GB" b="1" dirty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More than double the aperture: from 70 to </a:t>
            </a:r>
            <a:r>
              <a:rPr lang="en-GB" b="1" dirty="0">
                <a:solidFill>
                  <a:srgbClr val="FF0000"/>
                </a:solidFill>
              </a:rPr>
              <a:t>150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~4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straight section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~6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the ends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MQXFA Status</a:t>
            </a:r>
            <a:endParaRPr lang="en-GB" noProof="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3657600"/>
            <a:ext cx="2232025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22700"/>
            <a:ext cx="19081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01988" y="3365500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8475" y="3221111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3450" y="2899792"/>
            <a:ext cx="2536825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009900"/>
                </a:solidFill>
                <a:latin typeface="+mn-lt"/>
              </a:rPr>
              <a:t>MQXF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115" r="2296" b="1115"/>
          <a:stretch>
            <a:fillRect/>
          </a:stretch>
        </p:blipFill>
        <p:spPr bwMode="auto">
          <a:xfrm>
            <a:off x="5807075" y="3302000"/>
            <a:ext cx="2879725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771800" y="5899150"/>
            <a:ext cx="3600400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5F5F5F"/>
                </a:solidFill>
                <a:latin typeface="+mn-lt"/>
              </a:rPr>
              <a:t>Same scale for all 3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2873236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State of the art quadrupoles at the time of LHC construction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752586-0920-46DA-9D38-89628165D5C9}"/>
              </a:ext>
            </a:extLst>
          </p:cNvPr>
          <p:cNvCxnSpPr>
            <a:cxnSpLocks/>
          </p:cNvCxnSpPr>
          <p:nvPr/>
        </p:nvCxnSpPr>
        <p:spPr>
          <a:xfrm flipH="1">
            <a:off x="2195736" y="977900"/>
            <a:ext cx="1800200" cy="245110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9233DF-6ED4-4707-8246-D6569088D525}"/>
              </a:ext>
            </a:extLst>
          </p:cNvPr>
          <p:cNvCxnSpPr>
            <a:cxnSpLocks/>
          </p:cNvCxnSpPr>
          <p:nvPr/>
        </p:nvCxnSpPr>
        <p:spPr>
          <a:xfrm>
            <a:off x="4062610" y="1022932"/>
            <a:ext cx="0" cy="2520368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592578-B88A-45F0-ADE3-B84F9359CDE5}"/>
              </a:ext>
            </a:extLst>
          </p:cNvPr>
          <p:cNvCxnSpPr>
            <a:cxnSpLocks/>
          </p:cNvCxnSpPr>
          <p:nvPr/>
        </p:nvCxnSpPr>
        <p:spPr>
          <a:xfrm>
            <a:off x="5508104" y="943266"/>
            <a:ext cx="1368152" cy="2299302"/>
          </a:xfrm>
          <a:prstGeom prst="straightConnector1">
            <a:avLst/>
          </a:prstGeom>
          <a:ln>
            <a:solidFill>
              <a:srgbClr val="0099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CAF6D50-3279-46C5-2B23-8056D27B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4967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95264" cy="788627"/>
          </a:xfrm>
        </p:spPr>
        <p:txBody>
          <a:bodyPr>
            <a:normAutofit/>
          </a:bodyPr>
          <a:lstStyle/>
          <a:p>
            <a:r>
              <a:rPr lang="en-US" dirty="0"/>
              <a:t>MQXFA (AUP 302.2) Deliverables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400" y="788626"/>
            <a:ext cx="8591791" cy="26479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5F5F5F"/>
                </a:solidFill>
              </a:rPr>
              <a:t>20 Magnets</a:t>
            </a:r>
            <a:endParaRPr lang="en-GB" dirty="0">
              <a:solidFill>
                <a:srgbClr val="5F5F5F"/>
              </a:solidFill>
            </a:endParaRP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16 magnets for 8 Q1/Q3 to be installed in LHC tunnel 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4 magnets for 2 Q1/Q3 commissioning spares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(assuming: 4 re-assemblies = post test re-work)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(assuming: 1 damaged during handling or shipment)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40787" y="5980214"/>
            <a:ext cx="18260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Cryo-assembly</a:t>
            </a:r>
          </a:p>
          <a:p>
            <a:pPr algn="ctr"/>
            <a:r>
              <a:rPr lang="en-US" sz="1300" dirty="0"/>
              <a:t>(LQXFA)</a:t>
            </a:r>
          </a:p>
        </p:txBody>
      </p:sp>
      <p:sp>
        <p:nvSpPr>
          <p:cNvPr id="10" name="Arrow: Down 9"/>
          <p:cNvSpPr/>
          <p:nvPr/>
        </p:nvSpPr>
        <p:spPr>
          <a:xfrm rot="16200000">
            <a:off x="3203848" y="4415579"/>
            <a:ext cx="216024" cy="50405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/>
          <p:cNvSpPr/>
          <p:nvPr/>
        </p:nvSpPr>
        <p:spPr>
          <a:xfrm>
            <a:off x="1115616" y="3514915"/>
            <a:ext cx="856964" cy="516301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58058" y="3483521"/>
            <a:ext cx="11754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Magnet</a:t>
            </a:r>
          </a:p>
          <a:p>
            <a:pPr algn="ctr"/>
            <a:r>
              <a:rPr lang="en-US" sz="1300" dirty="0"/>
              <a:t>(MQXFA)</a:t>
            </a:r>
          </a:p>
        </p:txBody>
      </p:sp>
      <p:sp>
        <p:nvSpPr>
          <p:cNvPr id="18" name="Rectangle: Rounded Corners 17"/>
          <p:cNvSpPr/>
          <p:nvPr/>
        </p:nvSpPr>
        <p:spPr>
          <a:xfrm>
            <a:off x="6892660" y="5990618"/>
            <a:ext cx="1296144" cy="516301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4B0CF56-3E1A-4001-AA01-FF3A2466B490}"/>
              </a:ext>
            </a:extLst>
          </p:cNvPr>
          <p:cNvSpPr/>
          <p:nvPr/>
        </p:nvSpPr>
        <p:spPr>
          <a:xfrm rot="5400000">
            <a:off x="215930" y="2637077"/>
            <a:ext cx="815341" cy="39613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C96155-4DD2-42B0-BC9F-A1F198E1D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066" y="3685391"/>
            <a:ext cx="4302764" cy="19450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3" t="7285" r="3922" b="47060"/>
          <a:stretch/>
        </p:blipFill>
        <p:spPr>
          <a:xfrm rot="20239202">
            <a:off x="3183893" y="4871241"/>
            <a:ext cx="6059231" cy="1810343"/>
          </a:xfrm>
          <a:prstGeom prst="rect">
            <a:avLst/>
          </a:prstGeom>
        </p:spPr>
      </p:pic>
      <p:sp>
        <p:nvSpPr>
          <p:cNvPr id="14" name="Rectangle: Rounded Corners 13"/>
          <p:cNvSpPr/>
          <p:nvPr/>
        </p:nvSpPr>
        <p:spPr>
          <a:xfrm>
            <a:off x="4278212" y="3837304"/>
            <a:ext cx="898935" cy="553852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139952" y="3853840"/>
            <a:ext cx="11754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Cold Mass</a:t>
            </a:r>
          </a:p>
          <a:p>
            <a:pPr algn="ctr"/>
            <a:r>
              <a:rPr lang="en-US" sz="1300" dirty="0"/>
              <a:t>(LMQXFA)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94AED39-6766-4D6A-BA7F-00061579F688}"/>
              </a:ext>
            </a:extLst>
          </p:cNvPr>
          <p:cNvSpPr/>
          <p:nvPr/>
        </p:nvSpPr>
        <p:spPr>
          <a:xfrm>
            <a:off x="83704" y="3356993"/>
            <a:ext cx="2760104" cy="213000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4BBA4A-2448-4B27-B22F-522F862AD7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25" t="4820" r="1525" b="15930"/>
          <a:stretch/>
        </p:blipFill>
        <p:spPr>
          <a:xfrm>
            <a:off x="179512" y="4145393"/>
            <a:ext cx="2208919" cy="5639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EEC9D4-8E1E-45AA-A83F-1EA5C44267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849" y="4791944"/>
            <a:ext cx="2206943" cy="56697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A55AE7F-F3D2-8C4A-777A-06415798AD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53376"/>
            <a:ext cx="6550800" cy="360000"/>
          </a:xfrm>
        </p:spPr>
        <p:txBody>
          <a:bodyPr/>
          <a:lstStyle/>
          <a:p>
            <a:r>
              <a:rPr lang="en-US" dirty="0"/>
              <a:t>G. Ambrosio - MQXFA Status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46096A9-C9DE-643F-BC66-11C9124F7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661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D1261-122F-F6A5-8CE5-4CA5FE4C4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Big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11B6A-CAAF-6DAD-D949-FC33D6D37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216" y="1568218"/>
            <a:ext cx="3994736" cy="375212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MQXFA magnets</a:t>
            </a:r>
          </a:p>
          <a:p>
            <a:r>
              <a:rPr lang="en-US" dirty="0"/>
              <a:t>Tested: 11</a:t>
            </a:r>
          </a:p>
          <a:p>
            <a:r>
              <a:rPr lang="en-US" dirty="0"/>
              <a:t>Met Requirements: 8</a:t>
            </a:r>
          </a:p>
          <a:p>
            <a:r>
              <a:rPr lang="en-US" dirty="0"/>
              <a:t>Did not meet </a:t>
            </a:r>
            <a:r>
              <a:rPr lang="en-US" dirty="0" err="1"/>
              <a:t>requir</a:t>
            </a:r>
            <a:r>
              <a:rPr lang="en-US" dirty="0"/>
              <a:t>.: 3</a:t>
            </a:r>
          </a:p>
          <a:p>
            <a:r>
              <a:rPr lang="en-US" dirty="0"/>
              <a:t>Waiting for test: 1</a:t>
            </a:r>
          </a:p>
          <a:p>
            <a:r>
              <a:rPr lang="en-US" dirty="0"/>
              <a:t>Being assembled: 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25B37-C90B-E176-496C-E9E2C68123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20C082-9D5B-6721-32EF-885EE7327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7" y="1340768"/>
            <a:ext cx="4776226" cy="3467809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D6070A8F-40B7-18BA-055D-788DF2AC3ED6}"/>
              </a:ext>
            </a:extLst>
          </p:cNvPr>
          <p:cNvSpPr/>
          <p:nvPr/>
        </p:nvSpPr>
        <p:spPr>
          <a:xfrm>
            <a:off x="3923928" y="2708921"/>
            <a:ext cx="546961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4A19EF-BED2-3BDA-44CC-45F40E5F0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497" y="4962778"/>
            <a:ext cx="5113943" cy="18952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03DCB3-4367-35C0-4B5F-1E9453B69C92}"/>
              </a:ext>
            </a:extLst>
          </p:cNvPr>
          <p:cNvSpPr txBox="1"/>
          <p:nvPr/>
        </p:nvSpPr>
        <p:spPr>
          <a:xfrm>
            <a:off x="3707904" y="6510551"/>
            <a:ext cx="4433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MQXFA at BNL after shipment from LBNL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80FBFB2-90EF-3FB8-7A27-841D02D21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3832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CCC1-E2AF-D1A9-7697-A57D604AB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4C4BB-0408-579F-4B17-B6353F7F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0FBA13F-8728-823F-9834-0FBED208955E}"/>
              </a:ext>
            </a:extLst>
          </p:cNvPr>
          <p:cNvGrpSpPr/>
          <p:nvPr/>
        </p:nvGrpSpPr>
        <p:grpSpPr>
          <a:xfrm>
            <a:off x="-3070" y="942644"/>
            <a:ext cx="8652981" cy="2517043"/>
            <a:chOff x="239499" y="839949"/>
            <a:chExt cx="8652981" cy="251704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6BB027A-F27E-31CE-F433-348D23819B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5327" b="58644"/>
            <a:stretch/>
          </p:blipFill>
          <p:spPr>
            <a:xfrm>
              <a:off x="239499" y="839949"/>
              <a:ext cx="8652981" cy="251704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86D3126-94F9-3AF3-7855-81BA3A276AA6}"/>
                </a:ext>
              </a:extLst>
            </p:cNvPr>
            <p:cNvSpPr/>
            <p:nvPr/>
          </p:nvSpPr>
          <p:spPr>
            <a:xfrm>
              <a:off x="4385587" y="1497991"/>
              <a:ext cx="577388" cy="13036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A89B23B-C6A4-0848-0FBF-5BB62DB1DC21}"/>
                </a:ext>
              </a:extLst>
            </p:cNvPr>
            <p:cNvCxnSpPr>
              <a:cxnSpLocks/>
            </p:cNvCxnSpPr>
            <p:nvPr/>
          </p:nvCxnSpPr>
          <p:spPr>
            <a:xfrm>
              <a:off x="4385587" y="2064389"/>
              <a:ext cx="609185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612FACC-7E1C-10BD-E5A7-5F43FC42ED37}"/>
              </a:ext>
            </a:extLst>
          </p:cNvPr>
          <p:cNvSpPr txBox="1"/>
          <p:nvPr/>
        </p:nvSpPr>
        <p:spPr>
          <a:xfrm>
            <a:off x="4752203" y="2030540"/>
            <a:ext cx="1535492" cy="276999"/>
          </a:xfrm>
          <a:prstGeom prst="rect">
            <a:avLst/>
          </a:prstGeom>
          <a:noFill/>
          <a:ln w="28575">
            <a:solidFill>
              <a:schemeClr val="bg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Parts (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E640DE5-03F6-DECB-8DF6-4288230519A6}"/>
              </a:ext>
            </a:extLst>
          </p:cNvPr>
          <p:cNvSpPr/>
          <p:nvPr/>
        </p:nvSpPr>
        <p:spPr>
          <a:xfrm>
            <a:off x="5452380" y="2357896"/>
            <a:ext cx="144016" cy="17376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F2AC721B-D0D2-38BD-EBA4-7F33632157B7}"/>
              </a:ext>
            </a:extLst>
          </p:cNvPr>
          <p:cNvSpPr/>
          <p:nvPr/>
        </p:nvSpPr>
        <p:spPr>
          <a:xfrm rot="10800000">
            <a:off x="5452380" y="1802659"/>
            <a:ext cx="144016" cy="17376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617757-C4D8-D407-02C0-0EEC9416B9B0}"/>
              </a:ext>
            </a:extLst>
          </p:cNvPr>
          <p:cNvSpPr txBox="1"/>
          <p:nvPr/>
        </p:nvSpPr>
        <p:spPr>
          <a:xfrm>
            <a:off x="2955269" y="2847338"/>
            <a:ext cx="1294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BL Yield: 91%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4B5AB4-80A1-AE28-2ED5-FB03D483A9A7}"/>
              </a:ext>
            </a:extLst>
          </p:cNvPr>
          <p:cNvSpPr txBox="1"/>
          <p:nvPr/>
        </p:nvSpPr>
        <p:spPr>
          <a:xfrm>
            <a:off x="5802767" y="788755"/>
            <a:ext cx="1444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BL Yield: 75.5%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756647-FBA3-C608-9658-2D9DAF17BF3E}"/>
              </a:ext>
            </a:extLst>
          </p:cNvPr>
          <p:cNvSpPr txBox="1"/>
          <p:nvPr/>
        </p:nvSpPr>
        <p:spPr>
          <a:xfrm>
            <a:off x="5822311" y="3284984"/>
            <a:ext cx="1444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BL Yield: 75.5%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76FD69-3253-0263-6FCB-9D1B2D949380}"/>
              </a:ext>
            </a:extLst>
          </p:cNvPr>
          <p:cNvSpPr txBox="1"/>
          <p:nvPr/>
        </p:nvSpPr>
        <p:spPr>
          <a:xfrm>
            <a:off x="7707797" y="2585728"/>
            <a:ext cx="1184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BL Magnet</a:t>
            </a:r>
          </a:p>
          <a:p>
            <a:r>
              <a:rPr lang="en-US" sz="1400" dirty="0">
                <a:solidFill>
                  <a:schemeClr val="bg2"/>
                </a:solidFill>
              </a:rPr>
              <a:t>Yield: 83.3%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EB3E06-E0A5-6849-7BA2-B2E39FC52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0E45F0-6609-977E-BE07-D0E6945A4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3728372"/>
            <a:ext cx="9144000" cy="25089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16FF12-1044-D902-D784-27F1E870FB89}"/>
              </a:ext>
            </a:extLst>
          </p:cNvPr>
          <p:cNvSpPr txBox="1"/>
          <p:nvPr/>
        </p:nvSpPr>
        <p:spPr>
          <a:xfrm>
            <a:off x="3143735" y="6261031"/>
            <a:ext cx="2308645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*,** see backup slides for notes</a:t>
            </a:r>
          </a:p>
        </p:txBody>
      </p:sp>
    </p:spTree>
    <p:extLst>
      <p:ext uri="{BB962C8B-B14F-4D97-AF65-F5344CB8AC3E}">
        <p14:creationId xmlns:p14="http://schemas.microsoft.com/office/powerpoint/2010/main" val="306805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243FB-BF48-4CB6-A5CF-987E1AB3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777" y="72879"/>
            <a:ext cx="7920000" cy="720000"/>
          </a:xfrm>
        </p:spPr>
        <p:txBody>
          <a:bodyPr/>
          <a:lstStyle/>
          <a:p>
            <a:r>
              <a:rPr lang="en-US" dirty="0"/>
              <a:t>Conductor Procurement &amp; QC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713BD8-4566-43E0-9912-006665649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168" y="908720"/>
            <a:ext cx="8438311" cy="5372425"/>
          </a:xfrm>
        </p:spPr>
        <p:txBody>
          <a:bodyPr>
            <a:normAutofit/>
          </a:bodyPr>
          <a:lstStyle/>
          <a:p>
            <a:pPr marL="285750">
              <a:buFont typeface="Arial" panose="020B0604020202020204" pitchFamily="34" charset="0"/>
              <a:buChar char="•"/>
            </a:pPr>
            <a:r>
              <a:rPr lang="en-US" dirty="0"/>
              <a:t>Conductor delivery: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b="1" u="sng" dirty="0"/>
              <a:t>~98% conductor received</a:t>
            </a:r>
            <a:r>
              <a:rPr lang="en-US" dirty="0"/>
              <a:t> (out of 260 km, including LARP proc.)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Last shipment (40 km) expected in October 2023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Some spools that were reworked received extra lubricant, and impacted cable stability (see next slide)</a:t>
            </a:r>
            <a:endParaRPr lang="en-US" u="sng" dirty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dirty="0"/>
              <a:t>Strand verification 98% complete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dirty="0"/>
              <a:t>Cable qualification 100%  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dirty="0"/>
              <a:t>Witness Sample tests ~94%  </a:t>
            </a:r>
          </a:p>
          <a:p>
            <a:pPr marL="2114550" lvl="4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5681F6-5C7B-4C45-B345-F5F96564B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G. Ambrosio - MQXFA Status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CC19D-4A1F-96B0-9409-9018ECC45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6340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D7D6-FA68-49CF-9946-C834D0BA5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Fabrication &amp; Insulation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AB457-3832-44E5-B067-8A61F36E6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Ambrosio - MQXFA Status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6070BA-2E65-4D1B-BF9C-96C3E806F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005416"/>
            <a:ext cx="7918450" cy="4906963"/>
          </a:xfrm>
        </p:spPr>
        <p:txBody>
          <a:bodyPr>
            <a:normAutofit/>
          </a:bodyPr>
          <a:lstStyle/>
          <a:p>
            <a:r>
              <a:rPr lang="en-US" dirty="0"/>
              <a:t>Cable Fabrication &amp; Insulation Status:</a:t>
            </a:r>
          </a:p>
          <a:p>
            <a:pPr lvl="1"/>
            <a:r>
              <a:rPr lang="en-US" dirty="0"/>
              <a:t>Fabricated: 111 (+ 4 from LARP)</a:t>
            </a:r>
          </a:p>
          <a:p>
            <a:pPr lvl="1"/>
            <a:r>
              <a:rPr lang="en-US" dirty="0"/>
              <a:t>To be fabricated: 2</a:t>
            </a:r>
          </a:p>
          <a:p>
            <a:pPr lvl="0"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Cable yield:</a:t>
            </a:r>
            <a:endParaRPr lang="en-US" b="1" u="sng" dirty="0"/>
          </a:p>
          <a:p>
            <a:pPr lvl="1">
              <a:buClr>
                <a:srgbClr val="FB963C"/>
              </a:buClr>
            </a:pPr>
            <a:r>
              <a:rPr lang="en-US" dirty="0"/>
              <a:t>Yield is </a:t>
            </a:r>
            <a:r>
              <a:rPr lang="en-US" b="1" dirty="0"/>
              <a:t>95.5%</a:t>
            </a:r>
            <a:r>
              <a:rPr lang="en-US" dirty="0"/>
              <a:t> (4 rejected, 2 on-hold), vs. 91% assumed in Baseline</a:t>
            </a:r>
          </a:p>
          <a:p>
            <a:pPr lvl="2">
              <a:buClr>
                <a:srgbClr val="FB963C"/>
              </a:buClr>
            </a:pPr>
            <a:r>
              <a:rPr lang="en-US" dirty="0"/>
              <a:t>Some cables (5) were on-hold because </a:t>
            </a:r>
            <a:r>
              <a:rPr lang="en-US" dirty="0">
                <a:solidFill>
                  <a:srgbClr val="5A5A5A"/>
                </a:solidFill>
              </a:rPr>
              <a:t>of strand lubrication issue causing cable mechanical instability</a:t>
            </a:r>
          </a:p>
          <a:p>
            <a:pPr lvl="3"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Coil fabrication teams (at FNAL and BNL) were able to fix all popped strands in 3 cables and fabricate 3 coils</a:t>
            </a:r>
          </a:p>
          <a:p>
            <a:pPr marL="457200" lvl="1" indent="0">
              <a:buClr>
                <a:srgbClr val="FB963C"/>
              </a:buClr>
              <a:buNone/>
            </a:pPr>
            <a:endParaRPr lang="en-US" dirty="0">
              <a:solidFill>
                <a:srgbClr val="5A5A5A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2C016E-BC61-E3AC-DCEB-DED6FBD87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5470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20F9450-E490-F670-F157-0BC8AE3BAB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59632" y="6356350"/>
            <a:ext cx="6550800" cy="360000"/>
          </a:xfrm>
        </p:spPr>
        <p:txBody>
          <a:bodyPr/>
          <a:lstStyle/>
          <a:p>
            <a:r>
              <a:rPr lang="en-US" dirty="0"/>
              <a:t>G. Ambrosio - MQXFA Status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0243FB-BF48-4CB6-A5CF-987E1AB3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21" y="0"/>
            <a:ext cx="7920000" cy="720000"/>
          </a:xfrm>
        </p:spPr>
        <p:txBody>
          <a:bodyPr/>
          <a:lstStyle/>
          <a:p>
            <a:r>
              <a:rPr lang="en-US" sz="2800" dirty="0"/>
              <a:t>Coil Fabrication at FNAL &amp; BNL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713BD8-4566-43E0-9912-006665649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26" y="308473"/>
            <a:ext cx="8949600" cy="107672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sz="2600" dirty="0"/>
              <a:t>Coil fabrication is </a:t>
            </a:r>
            <a:r>
              <a:rPr lang="en-US" sz="2600" b="1" u="sng" dirty="0"/>
              <a:t>96% complete</a:t>
            </a:r>
            <a:r>
              <a:rPr lang="en-US" sz="2600" b="1" dirty="0"/>
              <a:t>  </a:t>
            </a:r>
            <a:r>
              <a:rPr lang="en-US" sz="2600" dirty="0"/>
              <a:t>(out of 106 coils)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25DFBB-CF08-4CBD-8C54-04EE4E2C0ED3}"/>
              </a:ext>
            </a:extLst>
          </p:cNvPr>
          <p:cNvSpPr txBox="1"/>
          <p:nvPr/>
        </p:nvSpPr>
        <p:spPr>
          <a:xfrm>
            <a:off x="3203848" y="6228601"/>
            <a:ext cx="460851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More details on </a:t>
            </a:r>
            <a:r>
              <a:rPr lang="en-US" sz="1600" b="1" dirty="0"/>
              <a:t>Thursday</a:t>
            </a:r>
            <a:r>
              <a:rPr lang="en-US" sz="1600" dirty="0"/>
              <a:t> in </a:t>
            </a:r>
          </a:p>
          <a:p>
            <a:r>
              <a:rPr lang="en-US" sz="1600" b="0" i="1" dirty="0">
                <a:solidFill>
                  <a:schemeClr val="accent6">
                    <a:lumMod val="75000"/>
                  </a:schemeClr>
                </a:solidFill>
                <a:effectLst/>
                <a:latin typeface="Liberation Sans"/>
              </a:rPr>
              <a:t>MQXFA fabrication status and schedule</a:t>
            </a:r>
            <a:endParaRPr lang="en-US" sz="16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6269B4-7851-88F9-6FBD-90618FE8B649}"/>
              </a:ext>
            </a:extLst>
          </p:cNvPr>
          <p:cNvSpPr txBox="1"/>
          <p:nvPr/>
        </p:nvSpPr>
        <p:spPr>
          <a:xfrm>
            <a:off x="461638" y="5723131"/>
            <a:ext cx="3570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/>
              <a:t>1</a:t>
            </a:r>
            <a:r>
              <a:rPr lang="en-US" sz="1600" dirty="0"/>
              <a:t>Assuming to use some coils on hold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7DAD65-E6A6-70E6-3D7D-7A10B2921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043886"/>
            <a:ext cx="231668" cy="28044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655C8B2-B206-AC28-2C55-CC1D60D05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A1AC10-7C3D-2924-2594-B62C54DE5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81" y="1237370"/>
            <a:ext cx="8320075" cy="21916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22E162-AD04-86FA-3503-E12E513E4E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186" y="3532206"/>
            <a:ext cx="8297278" cy="21162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487CF8-0FA9-BD0F-19CE-F53B77F33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4797152"/>
            <a:ext cx="231668" cy="2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74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1EF46-40D8-E2BA-C098-6DBEF71CC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G. Ambrosio - MQXFA Status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83EB92-3BFD-4E4C-93AF-3329C7220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389"/>
            <a:ext cx="7920000" cy="583948"/>
          </a:xfrm>
        </p:spPr>
        <p:txBody>
          <a:bodyPr/>
          <a:lstStyle/>
          <a:p>
            <a:r>
              <a:rPr lang="en-US" dirty="0"/>
              <a:t>MQXFA Structure Proc. &amp; Magnet Assembly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AE111FB-1D29-454D-9B5A-5B6776DA4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824" y="620688"/>
            <a:ext cx="8784976" cy="34108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Procurement of main parts is complete</a:t>
            </a:r>
          </a:p>
          <a:p>
            <a:r>
              <a:rPr lang="en-US" dirty="0"/>
              <a:t>Two assembly lines at LBNL are fully operational </a:t>
            </a:r>
          </a:p>
          <a:p>
            <a:pPr lvl="1"/>
            <a:r>
              <a:rPr lang="en-US" dirty="0"/>
              <a:t>staggered mode</a:t>
            </a:r>
          </a:p>
          <a:p>
            <a:r>
              <a:rPr lang="en-US" dirty="0"/>
              <a:t>15 magnets have been assembled</a:t>
            </a:r>
          </a:p>
          <a:p>
            <a:pPr lvl="1"/>
            <a:r>
              <a:rPr lang="en-US" dirty="0"/>
              <a:t>11 tested (8 successful, 2 reworked, 1 to be reworked)</a:t>
            </a:r>
          </a:p>
          <a:p>
            <a:pPr lvl="1"/>
            <a:r>
              <a:rPr lang="en-US" dirty="0"/>
              <a:t>2 disassembled for NCRs</a:t>
            </a:r>
          </a:p>
          <a:p>
            <a:pPr lvl="1"/>
            <a:r>
              <a:rPr lang="en-US" dirty="0"/>
              <a:t>1 preload adjustment based on lessons learned from MQXFA13</a:t>
            </a:r>
          </a:p>
          <a:p>
            <a:pPr lvl="1"/>
            <a:r>
              <a:rPr lang="en-US" dirty="0"/>
              <a:t>1 ready for test (MQXFA07b) </a:t>
            </a:r>
          </a:p>
          <a:p>
            <a:r>
              <a:rPr lang="en-US" dirty="0"/>
              <a:t>Assemblies of MQXFA16 and MQXFA17 are in progress.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74C792-F29F-4E47-886A-647EC64655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72508" y="4714927"/>
            <a:ext cx="2743200" cy="15121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99CB30-C130-9B4A-BE6E-DD8D324B32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9553" y="4099411"/>
            <a:ext cx="2067886" cy="2743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94CD3F-E3FD-D64D-B428-16FCC11320CB}"/>
              </a:ext>
            </a:extLst>
          </p:cNvPr>
          <p:cNvSpPr txBox="1"/>
          <p:nvPr/>
        </p:nvSpPr>
        <p:spPr>
          <a:xfrm>
            <a:off x="5219964" y="6529808"/>
            <a:ext cx="316791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MQXFA shell-yoke assembly in process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5D67B7-F8E6-478B-BF6C-89620EE71E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074" y="4060752"/>
            <a:ext cx="4524709" cy="27818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C0E94F-64D3-4FE3-8495-EF39752EF49D}"/>
              </a:ext>
            </a:extLst>
          </p:cNvPr>
          <p:cNvSpPr txBox="1"/>
          <p:nvPr/>
        </p:nvSpPr>
        <p:spPr>
          <a:xfrm>
            <a:off x="574442" y="6529809"/>
            <a:ext cx="288038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Two MQXFA assembly lines at LBNL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5F1283-C75B-4E8B-B130-3DCE0C1016AC}"/>
              </a:ext>
            </a:extLst>
          </p:cNvPr>
          <p:cNvSpPr txBox="1"/>
          <p:nvPr/>
        </p:nvSpPr>
        <p:spPr>
          <a:xfrm>
            <a:off x="0" y="4060621"/>
            <a:ext cx="882047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More details on </a:t>
            </a:r>
            <a:r>
              <a:rPr lang="en-US" b="1" dirty="0"/>
              <a:t>Thursday</a:t>
            </a:r>
            <a:r>
              <a:rPr lang="en-US" dirty="0"/>
              <a:t> in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MQXFA, magnet assembly and preload</a:t>
            </a:r>
            <a:r>
              <a:rPr lang="en-US" dirty="0"/>
              <a:t> by Dan Cheng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4A280-785E-D938-E83F-9FCA01548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32960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6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67401</TotalTime>
  <Words>1697</Words>
  <Application>Microsoft Office PowerPoint</Application>
  <PresentationFormat>On-screen Show (4:3)</PresentationFormat>
  <Paragraphs>232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Helvetica</vt:lpstr>
      <vt:lpstr>Liberation Sans</vt:lpstr>
      <vt:lpstr>Times New Roman</vt:lpstr>
      <vt:lpstr>Wingdings</vt:lpstr>
      <vt:lpstr>Thème Office</vt:lpstr>
      <vt:lpstr>2_Thème Office</vt:lpstr>
      <vt:lpstr>6_Thème Office</vt:lpstr>
      <vt:lpstr>3_Thème Office</vt:lpstr>
      <vt:lpstr>MQXFA Status</vt:lpstr>
      <vt:lpstr>Acknowledgement</vt:lpstr>
      <vt:lpstr>MQXFA (AUP 302.2) Deliverables</vt:lpstr>
      <vt:lpstr>The Big Picture</vt:lpstr>
      <vt:lpstr>Status Summary</vt:lpstr>
      <vt:lpstr>Conductor Procurement &amp; QC</vt:lpstr>
      <vt:lpstr>Cable Fabrication &amp; Insulation</vt:lpstr>
      <vt:lpstr>Coil Fabrication at FNAL &amp; BNL</vt:lpstr>
      <vt:lpstr>MQXFA Structure Proc. &amp; Magnet Assembly</vt:lpstr>
      <vt:lpstr>MQXFA Vertical Test (by 302.4)</vt:lpstr>
      <vt:lpstr>MQXFAs Integral Harmonics at Nominal Curr.</vt:lpstr>
      <vt:lpstr>“Endurance” &amp; “Resilience” Demonstrations</vt:lpstr>
      <vt:lpstr>Lessons Learned from MQXFA07/08 NCR</vt:lpstr>
      <vt:lpstr>Lessons Learned from MQXFA13 NCR</vt:lpstr>
      <vt:lpstr>Plans and Schedule</vt:lpstr>
      <vt:lpstr>Conclusions</vt:lpstr>
      <vt:lpstr>Back up Slides</vt:lpstr>
      <vt:lpstr>Status Summary</vt:lpstr>
      <vt:lpstr>MQXFA/B Design</vt:lpstr>
      <vt:lpstr>Low- quadrupole magnets from LHC to HL-LHC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Ambrosio</cp:lastModifiedBy>
  <cp:revision>1603</cp:revision>
  <cp:lastPrinted>2019-12-23T22:56:49Z</cp:lastPrinted>
  <dcterms:created xsi:type="dcterms:W3CDTF">2016-03-23T12:58:39Z</dcterms:created>
  <dcterms:modified xsi:type="dcterms:W3CDTF">2023-09-24T17:02:46Z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