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4"/>
  </p:sldMasterIdLst>
  <p:notesMasterIdLst>
    <p:notesMasterId r:id="rId25"/>
  </p:notesMasterIdLst>
  <p:handoutMasterIdLst>
    <p:handoutMasterId r:id="rId26"/>
  </p:handoutMasterIdLst>
  <p:sldIdLst>
    <p:sldId id="896" r:id="rId5"/>
    <p:sldId id="921" r:id="rId6"/>
    <p:sldId id="299" r:id="rId7"/>
    <p:sldId id="897" r:id="rId8"/>
    <p:sldId id="1123" r:id="rId9"/>
    <p:sldId id="1130" r:id="rId10"/>
    <p:sldId id="1132" r:id="rId11"/>
    <p:sldId id="1133" r:id="rId12"/>
    <p:sldId id="1134" r:id="rId13"/>
    <p:sldId id="1145" r:id="rId14"/>
    <p:sldId id="1146" r:id="rId15"/>
    <p:sldId id="1142" r:id="rId16"/>
    <p:sldId id="1136" r:id="rId17"/>
    <p:sldId id="1147" r:id="rId18"/>
    <p:sldId id="1131" r:id="rId19"/>
    <p:sldId id="1148" r:id="rId20"/>
    <p:sldId id="351" r:id="rId21"/>
    <p:sldId id="1149" r:id="rId22"/>
    <p:sldId id="1150" r:id="rId23"/>
    <p:sldId id="1151" r:id="rId24"/>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a:srgbClr val="D0EDA5"/>
    <a:srgbClr val="F7F6B6"/>
    <a:srgbClr val="0432FF"/>
    <a:srgbClr val="008F00"/>
    <a:srgbClr val="AB7942"/>
    <a:srgbClr val="F9E9A6"/>
    <a:srgbClr val="00FA00"/>
    <a:srgbClr val="F7F2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97"/>
    <p:restoredTop sz="95462"/>
  </p:normalViewPr>
  <p:slideViewPr>
    <p:cSldViewPr snapToGrid="0" snapToObjects="1" showGuides="1">
      <p:cViewPr>
        <p:scale>
          <a:sx n="87" d="100"/>
          <a:sy n="87" d="100"/>
        </p:scale>
        <p:origin x="784" y="952"/>
      </p:cViewPr>
      <p:guideLst>
        <p:guide orient="horz" pos="2160"/>
        <p:guide pos="2880"/>
      </p:guideLst>
    </p:cSldViewPr>
  </p:slideViewPr>
  <p:notesTextViewPr>
    <p:cViewPr>
      <p:scale>
        <a:sx n="100" d="100"/>
        <a:sy n="100" d="100"/>
      </p:scale>
      <p:origin x="0" y="0"/>
    </p:cViewPr>
  </p:notesTextViewPr>
  <p:sorterViewPr>
    <p:cViewPr>
      <p:scale>
        <a:sx n="42" d="100"/>
        <a:sy n="4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25/09/2023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71608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25/09/2023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708012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0</a:t>
            </a:fld>
            <a:endParaRPr lang="fr-FR"/>
          </a:p>
        </p:txBody>
      </p:sp>
    </p:spTree>
    <p:extLst>
      <p:ext uri="{BB962C8B-B14F-4D97-AF65-F5344CB8AC3E}">
        <p14:creationId xmlns:p14="http://schemas.microsoft.com/office/powerpoint/2010/main" val="364222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61932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2188013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a:t>Status of D1, T. Nakamoto, KEK</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a:t>Status of D1,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extLst>
      <p:ext uri="{BB962C8B-B14F-4D97-AF65-F5344CB8AC3E}">
        <p14:creationId xmlns:p14="http://schemas.microsoft.com/office/powerpoint/2010/main" val="228613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a:t>Status of D1, T. Nakamoto, KEK</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a:t>Status of D1, T. Nakamoto, KEK</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a:t>Status of D1,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a:t>Status of D1, T. Nakamoto, KEK</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noProof="0"/>
              <a:t>プレースホルダーまでドラッグするかアイコンをクリックして図を追加</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Status of D1, T. Nakamoto, KEK</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a:t>Status of D1,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a:t>Status of D1, T. Nakamoto, KEK</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3742980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noProof="0"/>
              <a:t>プレースホルダーまでドラッグするかアイコンをクリックして図を追加</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Status of D1, T. Nakamoto, KEK</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extLst>
      <p:ext uri="{BB962C8B-B14F-4D97-AF65-F5344CB8AC3E}">
        <p14:creationId xmlns:p14="http://schemas.microsoft.com/office/powerpoint/2010/main" val="4190161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296600" y="6417763"/>
            <a:ext cx="6550800" cy="360000"/>
          </a:xfrm>
          <a:prstGeom prst="rect">
            <a:avLst/>
          </a:prstGeom>
        </p:spPr>
        <p:txBody>
          <a:bodyPr vert="horz" lIns="0" tIns="0" rIns="0" bIns="0" rtlCol="0" anchor="b"/>
          <a:lstStyle>
            <a:lvl1pPr algn="r">
              <a:defRPr sz="1200">
                <a:solidFill>
                  <a:schemeClr val="accent1"/>
                </a:solidFill>
              </a:defRPr>
            </a:lvl1pPr>
          </a:lstStyle>
          <a:p>
            <a:pPr algn="ctr"/>
            <a:r>
              <a:rPr lang="en-US"/>
              <a:t>Status of D1, T. Nakamoto, KEK</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 id="2147483665" r:id="rId9"/>
    <p:sldLayoutId id="2147483666" r:id="rId10"/>
  </p:sldLayoutIdLst>
  <p:hf hdr="0" dt="0"/>
  <p:txStyles>
    <p:titleStyle>
      <a:lvl1pPr algn="ctr" defTabSz="457200" rtl="0" eaLnBrk="1" latinLnBrk="0" hangingPunct="1">
        <a:spcBef>
          <a:spcPct val="0"/>
        </a:spcBef>
        <a:buNone/>
        <a:defRPr kumimoji="1"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fr-FR"/>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tiff"/><Relationship Id="rId1" Type="http://schemas.openxmlformats.org/officeDocument/2006/relationships/slideLayout" Target="../slideLayouts/slideLayout2.xml"/><Relationship Id="rId6" Type="http://schemas.openxmlformats.org/officeDocument/2006/relationships/image" Target="../media/image26.emf"/><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44734" y="2828120"/>
            <a:ext cx="7854531" cy="1979525"/>
          </a:xfrm>
        </p:spPr>
        <p:txBody>
          <a:bodyPr/>
          <a:lstStyle/>
          <a:p>
            <a:pPr algn="ctr"/>
            <a:r>
              <a:rPr lang="en-US" altLang="ja-JP" sz="4000" dirty="0"/>
              <a:t>Status of D1</a:t>
            </a:r>
            <a:endParaRPr lang="en-GB" sz="4000" dirty="0">
              <a:latin typeface="Calibri" panose="020F0502020204030204" pitchFamily="34" charset="0"/>
              <a:cs typeface="Calibri" panose="020F0502020204030204" pitchFamily="34" charset="0"/>
            </a:endParaRPr>
          </a:p>
        </p:txBody>
      </p:sp>
      <p:sp>
        <p:nvSpPr>
          <p:cNvPr id="3" name="Sous-titre 2"/>
          <p:cNvSpPr>
            <a:spLocks noGrp="1"/>
          </p:cNvSpPr>
          <p:nvPr>
            <p:ph type="subTitle" idx="1"/>
          </p:nvPr>
        </p:nvSpPr>
        <p:spPr>
          <a:xfrm>
            <a:off x="2118653" y="5256029"/>
            <a:ext cx="5262362" cy="1059302"/>
          </a:xfrm>
        </p:spPr>
        <p:txBody>
          <a:bodyPr>
            <a:noAutofit/>
          </a:bodyPr>
          <a:lstStyle/>
          <a:p>
            <a:r>
              <a:rPr lang="en-GB" altLang="ja-JP" b="1" dirty="0"/>
              <a:t>Tatsushi NAKAMOTO, KEK</a:t>
            </a:r>
          </a:p>
          <a:p>
            <a:r>
              <a:rPr lang="en-GB" altLang="ja-JP" b="1" dirty="0">
                <a:solidFill>
                  <a:schemeClr val="tx2"/>
                </a:solidFill>
                <a:ea typeface="Calibri" charset="0"/>
                <a:cs typeface="Calibri" charset="0"/>
              </a:rPr>
              <a:t>On behalf of CERN-KEK Collaboration for D1 Construction for HL-LHC</a:t>
            </a:r>
          </a:p>
        </p:txBody>
      </p:sp>
      <p:sp>
        <p:nvSpPr>
          <p:cNvPr id="6" name="テキスト プレースホルダー 5">
            <a:extLst>
              <a:ext uri="{FF2B5EF4-FFF2-40B4-BE49-F238E27FC236}">
                <a16:creationId xmlns:a16="http://schemas.microsoft.com/office/drawing/2014/main" id="{C60A8337-816F-8A48-96A6-3BACC2DFFABD}"/>
              </a:ext>
            </a:extLst>
          </p:cNvPr>
          <p:cNvSpPr>
            <a:spLocks noGrp="1"/>
          </p:cNvSpPr>
          <p:nvPr>
            <p:ph type="body" sz="quarter" idx="14"/>
          </p:nvPr>
        </p:nvSpPr>
        <p:spPr>
          <a:xfrm>
            <a:off x="2607733" y="6504250"/>
            <a:ext cx="6536267" cy="352923"/>
          </a:xfrm>
          <a:solidFill>
            <a:schemeClr val="bg1"/>
          </a:solidFill>
        </p:spPr>
        <p:txBody>
          <a:bodyPr>
            <a:noAutofit/>
          </a:bodyPr>
          <a:lstStyle/>
          <a:p>
            <a:pPr marL="11113" indent="-11113"/>
            <a:r>
              <a:rPr lang="en-US" altLang="ja-JP" dirty="0"/>
              <a:t>13</a:t>
            </a:r>
            <a:r>
              <a:rPr lang="en-US" altLang="ja-JP" baseline="30000" dirty="0"/>
              <a:t>th</a:t>
            </a:r>
            <a:r>
              <a:rPr lang="en-US" altLang="ja-JP" dirty="0"/>
              <a:t> HL-LHC Collaboration Meeting, Vancouver, Canada, Sept. 25, 2023</a:t>
            </a:r>
            <a:endParaRPr lang="en-GB" altLang="ja-JP" dirty="0"/>
          </a:p>
        </p:txBody>
      </p:sp>
      <p:pic>
        <p:nvPicPr>
          <p:cNvPr id="5" name="図 4">
            <a:extLst>
              <a:ext uri="{FF2B5EF4-FFF2-40B4-BE49-F238E27FC236}">
                <a16:creationId xmlns:a16="http://schemas.microsoft.com/office/drawing/2014/main" id="{B89282B0-E6C6-BC4A-A18C-747B5D77E7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10332" y="352923"/>
            <a:ext cx="1352446" cy="774384"/>
          </a:xfrm>
          <a:prstGeom prst="rect">
            <a:avLst/>
          </a:prstGeom>
        </p:spPr>
      </p:pic>
      <p:pic>
        <p:nvPicPr>
          <p:cNvPr id="7" name="Picture 3" descr="200px-CERN_logo.svg.png">
            <a:extLst>
              <a:ext uri="{FF2B5EF4-FFF2-40B4-BE49-F238E27FC236}">
                <a16:creationId xmlns:a16="http://schemas.microsoft.com/office/drawing/2014/main" id="{473721FD-554C-FA4A-8477-0D9A721461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6848" y="190371"/>
            <a:ext cx="1133494" cy="1099488"/>
          </a:xfrm>
          <a:prstGeom prst="rect">
            <a:avLst/>
          </a:prstGeom>
        </p:spPr>
      </p:pic>
    </p:spTree>
    <p:extLst>
      <p:ext uri="{BB962C8B-B14F-4D97-AF65-F5344CB8AC3E}">
        <p14:creationId xmlns:p14="http://schemas.microsoft.com/office/powerpoint/2010/main" val="3635645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24826F-8507-8C1E-B775-F7E6DDDEEB7A}"/>
              </a:ext>
            </a:extLst>
          </p:cNvPr>
          <p:cNvSpPr>
            <a:spLocks noGrp="1"/>
          </p:cNvSpPr>
          <p:nvPr>
            <p:ph type="title"/>
          </p:nvPr>
        </p:nvSpPr>
        <p:spPr>
          <a:xfrm>
            <a:off x="612000" y="0"/>
            <a:ext cx="7920000" cy="616594"/>
          </a:xfrm>
        </p:spPr>
        <p:txBody>
          <a:bodyPr/>
          <a:lstStyle/>
          <a:p>
            <a:r>
              <a:rPr kumimoji="1" lang="en-US" altLang="ja-JP" dirty="0"/>
              <a:t>Actions for NC</a:t>
            </a:r>
            <a:endParaRPr kumimoji="1" lang="ja-JP" altLang="en-US"/>
          </a:p>
        </p:txBody>
      </p:sp>
      <p:sp>
        <p:nvSpPr>
          <p:cNvPr id="4" name="フッター プレースホルダー 3">
            <a:extLst>
              <a:ext uri="{FF2B5EF4-FFF2-40B4-BE49-F238E27FC236}">
                <a16:creationId xmlns:a16="http://schemas.microsoft.com/office/drawing/2014/main" id="{D1166218-CCE4-F77E-AB2C-F17EBE682CAF}"/>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133E29BA-8C5C-85EE-DDE0-DB77900F4396}"/>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6" name="テキスト ボックス 5">
            <a:extLst>
              <a:ext uri="{FF2B5EF4-FFF2-40B4-BE49-F238E27FC236}">
                <a16:creationId xmlns:a16="http://schemas.microsoft.com/office/drawing/2014/main" id="{B820855F-F985-92DA-0995-AACC53789DA2}"/>
              </a:ext>
            </a:extLst>
          </p:cNvPr>
          <p:cNvSpPr txBox="1"/>
          <p:nvPr/>
        </p:nvSpPr>
        <p:spPr>
          <a:xfrm>
            <a:off x="458781" y="637642"/>
            <a:ext cx="8588019" cy="5078313"/>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dirty="0"/>
              <a:t>Investigation of insulation damage on the MBXF5 coil inner surface.</a:t>
            </a:r>
          </a:p>
          <a:p>
            <a:pPr marL="285750" indent="-285750">
              <a:buFont typeface="Arial" panose="020B0604020202020204" pitchFamily="34" charset="0"/>
              <a:buChar char="•"/>
            </a:pPr>
            <a:r>
              <a:rPr kumimoji="1" lang="en-US" altLang="ja-JP" dirty="0"/>
              <a:t>Root cause analysis and redesign of the collaring mandrel for MBXF1 assembly.</a:t>
            </a:r>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r>
              <a:rPr kumimoji="1" lang="en-US" altLang="ja-JP" dirty="0"/>
              <a:t>Assembly of MBXF1 magnet with modified collaring mandrel.</a:t>
            </a:r>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r>
              <a:rPr kumimoji="1" lang="en-US" altLang="ja-JP" dirty="0"/>
              <a:t>Disassembly of MBXF5 magnet.</a:t>
            </a:r>
          </a:p>
          <a:p>
            <a:pPr marL="742950" lvl="1" indent="-285750">
              <a:buFont typeface="Wingdings" pitchFamily="2" charset="2"/>
              <a:buChar char="Ø"/>
            </a:pPr>
            <a:r>
              <a:rPr kumimoji="1" lang="en-US" altLang="ja-JP" dirty="0"/>
              <a:t>Detailed investigation of the insulation damage. </a:t>
            </a:r>
          </a:p>
          <a:p>
            <a:pPr marL="742950" lvl="1" indent="-285750">
              <a:buFont typeface="Wingdings" pitchFamily="2" charset="2"/>
              <a:buChar char="Ø"/>
            </a:pPr>
            <a:r>
              <a:rPr kumimoji="1" lang="en-US" altLang="ja-JP" dirty="0"/>
              <a:t>Proposal of coil repair.</a:t>
            </a:r>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endParaRPr kumimoji="1" lang="en-US" altLang="ja-JP" dirty="0"/>
          </a:p>
          <a:p>
            <a:endParaRPr kumimoji="1" lang="en-US" altLang="ja-JP" dirty="0"/>
          </a:p>
          <a:p>
            <a:pPr marL="285750" indent="-285750">
              <a:buFont typeface="Arial" panose="020B0604020202020204" pitchFamily="34" charset="0"/>
              <a:buChar char="•"/>
            </a:pPr>
            <a:r>
              <a:rPr kumimoji="1" lang="en-US" altLang="ja-JP" dirty="0"/>
              <a:t>MBXF5 coil repair and validation</a:t>
            </a:r>
            <a:endParaRPr kumimoji="1" lang="ja-JP" altLang="en-US"/>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endParaRPr kumimoji="1" lang="en-US" altLang="ja-JP" dirty="0"/>
          </a:p>
          <a:p>
            <a:pPr marL="285750" indent="-285750">
              <a:buFont typeface="Arial" panose="020B0604020202020204" pitchFamily="34" charset="0"/>
              <a:buChar char="•"/>
            </a:pPr>
            <a:r>
              <a:rPr kumimoji="1" lang="en-US" altLang="ja-JP" dirty="0"/>
              <a:t>Resume of MBXF5 magnet assembly</a:t>
            </a:r>
            <a:endParaRPr kumimoji="1" lang="ja-JP" altLang="en-US"/>
          </a:p>
        </p:txBody>
      </p:sp>
      <p:sp>
        <p:nvSpPr>
          <p:cNvPr id="11" name="下矢印 10">
            <a:extLst>
              <a:ext uri="{FF2B5EF4-FFF2-40B4-BE49-F238E27FC236}">
                <a16:creationId xmlns:a16="http://schemas.microsoft.com/office/drawing/2014/main" id="{B96A0D76-50A1-89A2-850F-46686EA9C7CE}"/>
              </a:ext>
            </a:extLst>
          </p:cNvPr>
          <p:cNvSpPr/>
          <p:nvPr/>
        </p:nvSpPr>
        <p:spPr>
          <a:xfrm>
            <a:off x="1582465" y="1412878"/>
            <a:ext cx="574558" cy="443948"/>
          </a:xfrm>
          <a:prstGeom prst="downArrow">
            <a:avLst/>
          </a:prstGeom>
          <a:solidFill>
            <a:schemeClr val="accent4">
              <a:lumMod val="20000"/>
              <a:lumOff val="8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752DB776-3E57-C3C7-F923-56DF58512667}"/>
              </a:ext>
            </a:extLst>
          </p:cNvPr>
          <p:cNvSpPr txBox="1"/>
          <p:nvPr/>
        </p:nvSpPr>
        <p:spPr>
          <a:xfrm>
            <a:off x="2307685" y="1333858"/>
            <a:ext cx="5974841" cy="646331"/>
          </a:xfrm>
          <a:prstGeom prst="rect">
            <a:avLst/>
          </a:prstGeom>
          <a:noFill/>
        </p:spPr>
        <p:txBody>
          <a:bodyPr wrap="none" rtlCol="0">
            <a:spAutoFit/>
          </a:bodyPr>
          <a:lstStyle/>
          <a:p>
            <a:pPr marL="285750" indent="-285750">
              <a:buFont typeface="Wingdings" pitchFamily="2" charset="2"/>
              <a:buChar char="ü"/>
            </a:pPr>
            <a:r>
              <a:rPr kumimoji="1" lang="en-US" altLang="ja-JP" dirty="0">
                <a:solidFill>
                  <a:srgbClr val="00B0F0"/>
                </a:solidFill>
                <a:latin typeface="+mj-lt"/>
              </a:rPr>
              <a:t>Technical meeting on Aug. 25, 2022 (EDMS </a:t>
            </a:r>
            <a:r>
              <a:rPr lang="en-US" altLang="ja-JP" i="0" u="none" strike="noStrike" dirty="0">
                <a:solidFill>
                  <a:srgbClr val="00B0F0"/>
                </a:solidFill>
                <a:effectLst/>
                <a:latin typeface="+mj-lt"/>
              </a:rPr>
              <a:t>2773481)</a:t>
            </a:r>
          </a:p>
          <a:p>
            <a:pPr marL="285750" indent="-285750">
              <a:buFont typeface="Wingdings" pitchFamily="2" charset="2"/>
              <a:buChar char="ü"/>
            </a:pPr>
            <a:r>
              <a:rPr lang="en-US" altLang="ja-JP" b="0" i="0" u="none" strike="noStrike" dirty="0">
                <a:solidFill>
                  <a:srgbClr val="00B0F0"/>
                </a:solidFill>
                <a:effectLst/>
                <a:latin typeface="Helvetica" pitchFamily="2" charset="0"/>
              </a:rPr>
              <a:t>LHC-MBXFC-QN-0004 v.0.1 (EDMS 2753776 v.0.1)</a:t>
            </a:r>
            <a:endParaRPr kumimoji="1" lang="ja-JP" altLang="en-US">
              <a:solidFill>
                <a:srgbClr val="00B0F0"/>
              </a:solidFill>
            </a:endParaRPr>
          </a:p>
        </p:txBody>
      </p:sp>
      <p:sp>
        <p:nvSpPr>
          <p:cNvPr id="13" name="下矢印 12">
            <a:extLst>
              <a:ext uri="{FF2B5EF4-FFF2-40B4-BE49-F238E27FC236}">
                <a16:creationId xmlns:a16="http://schemas.microsoft.com/office/drawing/2014/main" id="{EF42F7D0-3CB1-858D-6230-73041BB4FD91}"/>
              </a:ext>
            </a:extLst>
          </p:cNvPr>
          <p:cNvSpPr/>
          <p:nvPr/>
        </p:nvSpPr>
        <p:spPr>
          <a:xfrm>
            <a:off x="1582465" y="3616046"/>
            <a:ext cx="574558" cy="443948"/>
          </a:xfrm>
          <a:prstGeom prst="downArrow">
            <a:avLst/>
          </a:prstGeom>
          <a:solidFill>
            <a:schemeClr val="accent4">
              <a:lumMod val="20000"/>
              <a:lumOff val="8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下矢印 13">
            <a:extLst>
              <a:ext uri="{FF2B5EF4-FFF2-40B4-BE49-F238E27FC236}">
                <a16:creationId xmlns:a16="http://schemas.microsoft.com/office/drawing/2014/main" id="{54B21111-B47D-1D25-F526-AFE29F8FD4DA}"/>
              </a:ext>
            </a:extLst>
          </p:cNvPr>
          <p:cNvSpPr/>
          <p:nvPr/>
        </p:nvSpPr>
        <p:spPr>
          <a:xfrm>
            <a:off x="1582465" y="4700389"/>
            <a:ext cx="574558" cy="443948"/>
          </a:xfrm>
          <a:prstGeom prst="downArrow">
            <a:avLst/>
          </a:prstGeom>
          <a:solidFill>
            <a:schemeClr val="accent4">
              <a:lumMod val="20000"/>
              <a:lumOff val="8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F1940352-AB1D-6092-C971-2FD7EC28C082}"/>
              </a:ext>
            </a:extLst>
          </p:cNvPr>
          <p:cNvSpPr txBox="1"/>
          <p:nvPr/>
        </p:nvSpPr>
        <p:spPr>
          <a:xfrm>
            <a:off x="2307685" y="3690662"/>
            <a:ext cx="5970481" cy="369332"/>
          </a:xfrm>
          <a:prstGeom prst="rect">
            <a:avLst/>
          </a:prstGeom>
          <a:noFill/>
        </p:spPr>
        <p:txBody>
          <a:bodyPr wrap="none" rtlCol="0">
            <a:spAutoFit/>
          </a:bodyPr>
          <a:lstStyle/>
          <a:p>
            <a:pPr marL="285750" indent="-285750">
              <a:buFont typeface="Wingdings" pitchFamily="2" charset="2"/>
              <a:buChar char="ü"/>
            </a:pPr>
            <a:r>
              <a:rPr kumimoji="1" lang="en-US" altLang="ja-JP" dirty="0">
                <a:solidFill>
                  <a:srgbClr val="00B0F0"/>
                </a:solidFill>
                <a:latin typeface="+mj-lt"/>
              </a:rPr>
              <a:t>Technical meeting on Nov. 15, 2022 (EDMS </a:t>
            </a:r>
            <a:r>
              <a:rPr lang="en-US" altLang="ja-JP" i="0" u="none" strike="noStrike" dirty="0">
                <a:solidFill>
                  <a:srgbClr val="00B0F0"/>
                </a:solidFill>
                <a:effectLst/>
                <a:latin typeface="+mj-lt"/>
              </a:rPr>
              <a:t>2799279)</a:t>
            </a:r>
          </a:p>
        </p:txBody>
      </p:sp>
      <p:sp>
        <p:nvSpPr>
          <p:cNvPr id="17" name="テキスト ボックス 16">
            <a:extLst>
              <a:ext uri="{FF2B5EF4-FFF2-40B4-BE49-F238E27FC236}">
                <a16:creationId xmlns:a16="http://schemas.microsoft.com/office/drawing/2014/main" id="{2324DA1A-A59B-4B47-CB3A-421932381F5C}"/>
              </a:ext>
            </a:extLst>
          </p:cNvPr>
          <p:cNvSpPr txBox="1"/>
          <p:nvPr/>
        </p:nvSpPr>
        <p:spPr>
          <a:xfrm>
            <a:off x="2307685" y="4700389"/>
            <a:ext cx="5774017" cy="369332"/>
          </a:xfrm>
          <a:prstGeom prst="rect">
            <a:avLst/>
          </a:prstGeom>
          <a:noFill/>
        </p:spPr>
        <p:txBody>
          <a:bodyPr wrap="none" rtlCol="0">
            <a:spAutoFit/>
          </a:bodyPr>
          <a:lstStyle/>
          <a:p>
            <a:pPr marL="285750" indent="-285750">
              <a:buFont typeface="Wingdings" pitchFamily="2" charset="2"/>
              <a:buChar char="ü"/>
            </a:pPr>
            <a:r>
              <a:rPr lang="en-US" altLang="ja-JP" b="0" i="0" u="none" strike="noStrike" dirty="0">
                <a:solidFill>
                  <a:srgbClr val="00B0F0"/>
                </a:solidFill>
                <a:effectLst/>
                <a:latin typeface="Helvetica" pitchFamily="2" charset="0"/>
              </a:rPr>
              <a:t>LHC-MBXFC-QN-0004 v.1.0 (EDMS 2753776 v.1.0)</a:t>
            </a:r>
            <a:endParaRPr kumimoji="1" lang="ja-JP" altLang="en-US">
              <a:solidFill>
                <a:srgbClr val="00B0F0"/>
              </a:solidFill>
            </a:endParaRPr>
          </a:p>
        </p:txBody>
      </p:sp>
    </p:spTree>
    <p:extLst>
      <p:ext uri="{BB962C8B-B14F-4D97-AF65-F5344CB8AC3E}">
        <p14:creationId xmlns:p14="http://schemas.microsoft.com/office/powerpoint/2010/main" val="30967971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EBDD63-8EF6-A79F-8240-F2E1FC329A24}"/>
              </a:ext>
            </a:extLst>
          </p:cNvPr>
          <p:cNvSpPr>
            <a:spLocks noGrp="1"/>
          </p:cNvSpPr>
          <p:nvPr>
            <p:ph type="title"/>
          </p:nvPr>
        </p:nvSpPr>
        <p:spPr>
          <a:xfrm>
            <a:off x="64705" y="-5001"/>
            <a:ext cx="9042722" cy="511274"/>
          </a:xfrm>
          <a:solidFill>
            <a:schemeClr val="bg1"/>
          </a:solidFill>
        </p:spPr>
        <p:txBody>
          <a:bodyPr/>
          <a:lstStyle/>
          <a:p>
            <a:r>
              <a:rPr lang="en-US" altLang="ja-JP" dirty="0"/>
              <a:t>Microscopic Investigation after MBXF5 Disassembly</a:t>
            </a:r>
            <a:endParaRPr kumimoji="1" lang="ja-JP" altLang="en-US"/>
          </a:p>
        </p:txBody>
      </p:sp>
      <p:sp>
        <p:nvSpPr>
          <p:cNvPr id="4" name="フッター プレースホルダー 3">
            <a:extLst>
              <a:ext uri="{FF2B5EF4-FFF2-40B4-BE49-F238E27FC236}">
                <a16:creationId xmlns:a16="http://schemas.microsoft.com/office/drawing/2014/main" id="{8119649E-7F86-B2C8-3621-E257D72F14BA}"/>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3EB27D59-4380-FEAB-7EE0-113162192B35}"/>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7" name="図 6">
            <a:extLst>
              <a:ext uri="{FF2B5EF4-FFF2-40B4-BE49-F238E27FC236}">
                <a16:creationId xmlns:a16="http://schemas.microsoft.com/office/drawing/2014/main" id="{B27242C4-CACE-3CE5-040D-A72ACA3F0F3D}"/>
              </a:ext>
            </a:extLst>
          </p:cNvPr>
          <p:cNvPicPr>
            <a:picLocks noChangeAspect="1"/>
          </p:cNvPicPr>
          <p:nvPr/>
        </p:nvPicPr>
        <p:blipFill>
          <a:blip r:embed="rId2"/>
          <a:stretch>
            <a:fillRect/>
          </a:stretch>
        </p:blipFill>
        <p:spPr>
          <a:xfrm>
            <a:off x="1141352" y="3255568"/>
            <a:ext cx="3144520" cy="2273403"/>
          </a:xfrm>
          <a:prstGeom prst="rect">
            <a:avLst/>
          </a:prstGeom>
        </p:spPr>
      </p:pic>
      <p:pic>
        <p:nvPicPr>
          <p:cNvPr id="8" name="図 7">
            <a:extLst>
              <a:ext uri="{FF2B5EF4-FFF2-40B4-BE49-F238E27FC236}">
                <a16:creationId xmlns:a16="http://schemas.microsoft.com/office/drawing/2014/main" id="{75878EC8-8971-1FCC-637D-79E48C73EA4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40672" y="2987849"/>
            <a:ext cx="3617907" cy="2665085"/>
          </a:xfrm>
          <a:prstGeom prst="rect">
            <a:avLst/>
          </a:prstGeom>
        </p:spPr>
      </p:pic>
      <p:pic>
        <p:nvPicPr>
          <p:cNvPr id="9" name="図 8">
            <a:extLst>
              <a:ext uri="{FF2B5EF4-FFF2-40B4-BE49-F238E27FC236}">
                <a16:creationId xmlns:a16="http://schemas.microsoft.com/office/drawing/2014/main" id="{2BB0FD65-DC8A-7033-8A14-03670ED788C7}"/>
              </a:ext>
            </a:extLst>
          </p:cNvPr>
          <p:cNvPicPr>
            <a:picLocks noChangeAspect="1"/>
          </p:cNvPicPr>
          <p:nvPr/>
        </p:nvPicPr>
        <p:blipFill>
          <a:blip r:embed="rId4"/>
          <a:stretch>
            <a:fillRect/>
          </a:stretch>
        </p:blipFill>
        <p:spPr>
          <a:xfrm>
            <a:off x="510675" y="581355"/>
            <a:ext cx="2629093" cy="1916864"/>
          </a:xfrm>
          <a:prstGeom prst="rect">
            <a:avLst/>
          </a:prstGeom>
        </p:spPr>
      </p:pic>
      <p:pic>
        <p:nvPicPr>
          <p:cNvPr id="10" name="図 9">
            <a:extLst>
              <a:ext uri="{FF2B5EF4-FFF2-40B4-BE49-F238E27FC236}">
                <a16:creationId xmlns:a16="http://schemas.microsoft.com/office/drawing/2014/main" id="{D4F5F8FD-A769-B178-89F4-BB1CDAAD07FF}"/>
              </a:ext>
            </a:extLst>
          </p:cNvPr>
          <p:cNvPicPr>
            <a:picLocks noChangeAspect="1"/>
          </p:cNvPicPr>
          <p:nvPr/>
        </p:nvPicPr>
        <p:blipFill>
          <a:blip r:embed="rId5"/>
          <a:stretch>
            <a:fillRect/>
          </a:stretch>
        </p:blipFill>
        <p:spPr>
          <a:xfrm>
            <a:off x="3244577" y="616915"/>
            <a:ext cx="2708023" cy="2273402"/>
          </a:xfrm>
          <a:prstGeom prst="rect">
            <a:avLst/>
          </a:prstGeom>
        </p:spPr>
      </p:pic>
      <p:pic>
        <p:nvPicPr>
          <p:cNvPr id="11" name="図 10">
            <a:extLst>
              <a:ext uri="{FF2B5EF4-FFF2-40B4-BE49-F238E27FC236}">
                <a16:creationId xmlns:a16="http://schemas.microsoft.com/office/drawing/2014/main" id="{8A1CAB7E-4C0A-6071-39EE-1BB34C5377C3}"/>
              </a:ext>
            </a:extLst>
          </p:cNvPr>
          <p:cNvPicPr>
            <a:picLocks noChangeAspect="1"/>
          </p:cNvPicPr>
          <p:nvPr/>
        </p:nvPicPr>
        <p:blipFill>
          <a:blip r:embed="rId6"/>
          <a:stretch>
            <a:fillRect/>
          </a:stretch>
        </p:blipFill>
        <p:spPr>
          <a:xfrm>
            <a:off x="6057409" y="603805"/>
            <a:ext cx="2882900" cy="2108200"/>
          </a:xfrm>
          <a:prstGeom prst="rect">
            <a:avLst/>
          </a:prstGeom>
        </p:spPr>
      </p:pic>
      <p:sp>
        <p:nvSpPr>
          <p:cNvPr id="12" name="テキスト ボックス 11">
            <a:extLst>
              <a:ext uri="{FF2B5EF4-FFF2-40B4-BE49-F238E27FC236}">
                <a16:creationId xmlns:a16="http://schemas.microsoft.com/office/drawing/2014/main" id="{FE0B1124-4FE1-1C68-EA56-E781FE468960}"/>
              </a:ext>
            </a:extLst>
          </p:cNvPr>
          <p:cNvSpPr txBox="1"/>
          <p:nvPr/>
        </p:nvSpPr>
        <p:spPr>
          <a:xfrm>
            <a:off x="7447550" y="1681305"/>
            <a:ext cx="1287532" cy="369332"/>
          </a:xfrm>
          <a:prstGeom prst="rect">
            <a:avLst/>
          </a:prstGeom>
          <a:solidFill>
            <a:schemeClr val="bg1"/>
          </a:solidFill>
        </p:spPr>
        <p:txBody>
          <a:bodyPr wrap="none" rtlCol="0">
            <a:spAutoFit/>
          </a:bodyPr>
          <a:lstStyle/>
          <a:p>
            <a:r>
              <a:rPr kumimoji="1" lang="en-US" altLang="ja-JP" dirty="0">
                <a:solidFill>
                  <a:srgbClr val="FF0000"/>
                </a:solidFill>
              </a:rPr>
              <a:t>conductive</a:t>
            </a:r>
            <a:endParaRPr kumimoji="1" lang="ja-JP" altLang="en-US">
              <a:solidFill>
                <a:srgbClr val="FF0000"/>
              </a:solidFill>
            </a:endParaRPr>
          </a:p>
        </p:txBody>
      </p:sp>
      <p:sp>
        <p:nvSpPr>
          <p:cNvPr id="13" name="テキスト ボックス 12">
            <a:extLst>
              <a:ext uri="{FF2B5EF4-FFF2-40B4-BE49-F238E27FC236}">
                <a16:creationId xmlns:a16="http://schemas.microsoft.com/office/drawing/2014/main" id="{E7F305BC-C3B9-6F1A-7E2C-D8EE28774077}"/>
              </a:ext>
            </a:extLst>
          </p:cNvPr>
          <p:cNvSpPr txBox="1"/>
          <p:nvPr/>
        </p:nvSpPr>
        <p:spPr>
          <a:xfrm>
            <a:off x="4285872" y="3565039"/>
            <a:ext cx="1287532" cy="369332"/>
          </a:xfrm>
          <a:prstGeom prst="rect">
            <a:avLst/>
          </a:prstGeom>
          <a:solidFill>
            <a:schemeClr val="bg1"/>
          </a:solidFill>
        </p:spPr>
        <p:txBody>
          <a:bodyPr wrap="none" rtlCol="0">
            <a:spAutoFit/>
          </a:bodyPr>
          <a:lstStyle/>
          <a:p>
            <a:r>
              <a:rPr kumimoji="1" lang="en-US" altLang="ja-JP" dirty="0">
                <a:solidFill>
                  <a:srgbClr val="FF0000"/>
                </a:solidFill>
              </a:rPr>
              <a:t>conductive</a:t>
            </a:r>
            <a:endParaRPr kumimoji="1" lang="ja-JP" altLang="en-US">
              <a:solidFill>
                <a:srgbClr val="FF0000"/>
              </a:solidFill>
            </a:endParaRPr>
          </a:p>
        </p:txBody>
      </p:sp>
      <p:sp>
        <p:nvSpPr>
          <p:cNvPr id="3" name="テキスト ボックス 2">
            <a:extLst>
              <a:ext uri="{FF2B5EF4-FFF2-40B4-BE49-F238E27FC236}">
                <a16:creationId xmlns:a16="http://schemas.microsoft.com/office/drawing/2014/main" id="{A26C9BF7-08E4-9590-221A-86AA573A2C4E}"/>
              </a:ext>
            </a:extLst>
          </p:cNvPr>
          <p:cNvSpPr txBox="1"/>
          <p:nvPr/>
        </p:nvSpPr>
        <p:spPr>
          <a:xfrm>
            <a:off x="2854154" y="5644496"/>
            <a:ext cx="3717684" cy="923330"/>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dirty="0"/>
              <a:t>September 2022.</a:t>
            </a:r>
          </a:p>
          <a:p>
            <a:pPr marL="285750" indent="-285750">
              <a:buFont typeface="Arial" panose="020B0604020202020204" pitchFamily="34" charset="0"/>
              <a:buChar char="•"/>
            </a:pPr>
            <a:r>
              <a:rPr kumimoji="1" lang="en-US" altLang="ja-JP" dirty="0"/>
              <a:t>9 damaged locations identified.</a:t>
            </a:r>
          </a:p>
          <a:p>
            <a:pPr marL="285750" indent="-285750">
              <a:buFont typeface="Arial" panose="020B0604020202020204" pitchFamily="34" charset="0"/>
              <a:buChar char="•"/>
            </a:pPr>
            <a:r>
              <a:rPr kumimoji="1" lang="en-US" altLang="ja-JP" dirty="0"/>
              <a:t>No damage on the SC strand</a:t>
            </a:r>
            <a:endParaRPr kumimoji="1" lang="ja-JP" altLang="en-US"/>
          </a:p>
        </p:txBody>
      </p:sp>
    </p:spTree>
    <p:extLst>
      <p:ext uri="{BB962C8B-B14F-4D97-AF65-F5344CB8AC3E}">
        <p14:creationId xmlns:p14="http://schemas.microsoft.com/office/powerpoint/2010/main" val="3760307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7DB8AC-C624-18F9-29A7-35B622CC0597}"/>
              </a:ext>
            </a:extLst>
          </p:cNvPr>
          <p:cNvSpPr>
            <a:spLocks noGrp="1"/>
          </p:cNvSpPr>
          <p:nvPr>
            <p:ph type="title"/>
          </p:nvPr>
        </p:nvSpPr>
        <p:spPr>
          <a:xfrm>
            <a:off x="612000" y="0"/>
            <a:ext cx="7920000" cy="498180"/>
          </a:xfrm>
        </p:spPr>
        <p:txBody>
          <a:bodyPr/>
          <a:lstStyle/>
          <a:p>
            <a:r>
              <a:rPr kumimoji="1" lang="en-US" altLang="ja-JP" dirty="0"/>
              <a:t>Repair of MBXF5 Coils</a:t>
            </a:r>
            <a:endParaRPr kumimoji="1" lang="ja-JP" altLang="en-US"/>
          </a:p>
        </p:txBody>
      </p:sp>
      <p:sp>
        <p:nvSpPr>
          <p:cNvPr id="4" name="フッター プレースホルダー 3">
            <a:extLst>
              <a:ext uri="{FF2B5EF4-FFF2-40B4-BE49-F238E27FC236}">
                <a16:creationId xmlns:a16="http://schemas.microsoft.com/office/drawing/2014/main" id="{E82A2841-4ADF-F57F-740E-211D7E4D0214}"/>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22CA81F8-EFA5-218A-96CB-AE2C0FCA1758}"/>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9" name="図 8">
            <a:extLst>
              <a:ext uri="{FF2B5EF4-FFF2-40B4-BE49-F238E27FC236}">
                <a16:creationId xmlns:a16="http://schemas.microsoft.com/office/drawing/2014/main" id="{96884A8E-458F-EC64-6290-5F42FA29FD9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17619" b="31579"/>
          <a:stretch/>
        </p:blipFill>
        <p:spPr bwMode="auto">
          <a:xfrm>
            <a:off x="62684" y="2691094"/>
            <a:ext cx="8546716" cy="3255962"/>
          </a:xfrm>
          <a:prstGeom prst="rect">
            <a:avLst/>
          </a:prstGeom>
          <a:ln>
            <a:noFill/>
          </a:ln>
          <a:extLst>
            <a:ext uri="{53640926-AAD7-44D8-BBD7-CCE9431645EC}">
              <a14:shadowObscured xmlns:a14="http://schemas.microsoft.com/office/drawing/2010/main"/>
            </a:ext>
          </a:extLst>
        </p:spPr>
      </p:pic>
      <p:pic>
        <p:nvPicPr>
          <p:cNvPr id="14" name="図 13">
            <a:extLst>
              <a:ext uri="{FF2B5EF4-FFF2-40B4-BE49-F238E27FC236}">
                <a16:creationId xmlns:a16="http://schemas.microsoft.com/office/drawing/2014/main" id="{A7B8741A-DFFA-6D78-6E82-14C74135FAF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33396" r="74855" b="41975"/>
          <a:stretch/>
        </p:blipFill>
        <p:spPr bwMode="auto">
          <a:xfrm>
            <a:off x="3489636" y="669584"/>
            <a:ext cx="2386143" cy="1752877"/>
          </a:xfrm>
          <a:prstGeom prst="rect">
            <a:avLst/>
          </a:prstGeom>
          <a:ln>
            <a:noFill/>
          </a:ln>
          <a:extLst>
            <a:ext uri="{53640926-AAD7-44D8-BBD7-CCE9431645EC}">
              <a14:shadowObscured xmlns:a14="http://schemas.microsoft.com/office/drawing/2010/main"/>
            </a:ext>
          </a:extLst>
        </p:spPr>
      </p:pic>
      <p:pic>
        <p:nvPicPr>
          <p:cNvPr id="15" name="図 14">
            <a:extLst>
              <a:ext uri="{FF2B5EF4-FFF2-40B4-BE49-F238E27FC236}">
                <a16:creationId xmlns:a16="http://schemas.microsoft.com/office/drawing/2014/main" id="{C76E01A3-67E9-7E70-B03B-A10B1B16682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4064" r="75443" b="72939"/>
          <a:stretch/>
        </p:blipFill>
        <p:spPr bwMode="auto">
          <a:xfrm>
            <a:off x="462807" y="669584"/>
            <a:ext cx="2495788" cy="1752877"/>
          </a:xfrm>
          <a:prstGeom prst="rect">
            <a:avLst/>
          </a:prstGeom>
          <a:ln>
            <a:noFill/>
          </a:ln>
          <a:extLst>
            <a:ext uri="{53640926-AAD7-44D8-BBD7-CCE9431645EC}">
              <a14:shadowObscured xmlns:a14="http://schemas.microsoft.com/office/drawing/2010/main"/>
            </a:ext>
          </a:extLst>
        </p:spPr>
      </p:pic>
      <p:pic>
        <p:nvPicPr>
          <p:cNvPr id="16" name="図 15">
            <a:extLst>
              <a:ext uri="{FF2B5EF4-FFF2-40B4-BE49-F238E27FC236}">
                <a16:creationId xmlns:a16="http://schemas.microsoft.com/office/drawing/2014/main" id="{F377003B-CC4F-7081-115F-3280D9FF153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5590" t="33088" r="49585" b="41762"/>
          <a:stretch/>
        </p:blipFill>
        <p:spPr bwMode="auto">
          <a:xfrm>
            <a:off x="6282265" y="669584"/>
            <a:ext cx="2306853" cy="1752877"/>
          </a:xfrm>
          <a:prstGeom prst="rect">
            <a:avLst/>
          </a:prstGeom>
          <a:ln>
            <a:noFill/>
          </a:ln>
          <a:extLst>
            <a:ext uri="{53640926-AAD7-44D8-BBD7-CCE9431645EC}">
              <a14:shadowObscured xmlns:a14="http://schemas.microsoft.com/office/drawing/2010/main"/>
            </a:ext>
          </a:extLst>
        </p:spPr>
      </p:pic>
      <p:sp>
        <p:nvSpPr>
          <p:cNvPr id="17" name="テキスト ボックス 16">
            <a:extLst>
              <a:ext uri="{FF2B5EF4-FFF2-40B4-BE49-F238E27FC236}">
                <a16:creationId xmlns:a16="http://schemas.microsoft.com/office/drawing/2014/main" id="{B1F310EF-214F-35DF-CF22-FB77D708BC94}"/>
              </a:ext>
            </a:extLst>
          </p:cNvPr>
          <p:cNvSpPr txBox="1"/>
          <p:nvPr/>
        </p:nvSpPr>
        <p:spPr>
          <a:xfrm>
            <a:off x="2762505" y="2422461"/>
            <a:ext cx="4031873" cy="369332"/>
          </a:xfrm>
          <a:prstGeom prst="rect">
            <a:avLst/>
          </a:prstGeom>
          <a:noFill/>
        </p:spPr>
        <p:txBody>
          <a:bodyPr wrap="none" rtlCol="0">
            <a:spAutoFit/>
          </a:bodyPr>
          <a:lstStyle/>
          <a:p>
            <a:r>
              <a:rPr kumimoji="1" lang="en-US" altLang="ja-JP" dirty="0"/>
              <a:t>After repair of the damaged insulation</a:t>
            </a:r>
            <a:endParaRPr kumimoji="1" lang="ja-JP" altLang="en-US"/>
          </a:p>
        </p:txBody>
      </p:sp>
      <p:sp>
        <p:nvSpPr>
          <p:cNvPr id="3" name="テキスト ボックス 2">
            <a:extLst>
              <a:ext uri="{FF2B5EF4-FFF2-40B4-BE49-F238E27FC236}">
                <a16:creationId xmlns:a16="http://schemas.microsoft.com/office/drawing/2014/main" id="{B215A32B-D28F-13AB-EB58-B0C4D590E567}"/>
              </a:ext>
            </a:extLst>
          </p:cNvPr>
          <p:cNvSpPr txBox="1"/>
          <p:nvPr/>
        </p:nvSpPr>
        <p:spPr>
          <a:xfrm>
            <a:off x="1169074" y="5902519"/>
            <a:ext cx="7517725" cy="707886"/>
          </a:xfrm>
          <a:prstGeom prst="rect">
            <a:avLst/>
          </a:prstGeom>
          <a:noFill/>
        </p:spPr>
        <p:txBody>
          <a:bodyPr wrap="square" rtlCol="0">
            <a:spAutoFit/>
          </a:bodyPr>
          <a:lstStyle/>
          <a:p>
            <a:r>
              <a:rPr kumimoji="1" lang="en-US" altLang="ja-JP" sz="2000" dirty="0"/>
              <a:t>Electrical soundness of the repaired coils was validated by electrical test (coil resistance, inductance, impulse test at 1.3 kV).</a:t>
            </a:r>
            <a:endParaRPr kumimoji="1" lang="ja-JP" altLang="en-US" sz="2000"/>
          </a:p>
        </p:txBody>
      </p:sp>
    </p:spTree>
    <p:extLst>
      <p:ext uri="{BB962C8B-B14F-4D97-AF65-F5344CB8AC3E}">
        <p14:creationId xmlns:p14="http://schemas.microsoft.com/office/powerpoint/2010/main" val="3387898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BFE552-2845-6404-8DCD-B6FD6A485525}"/>
              </a:ext>
            </a:extLst>
          </p:cNvPr>
          <p:cNvSpPr>
            <a:spLocks noGrp="1"/>
          </p:cNvSpPr>
          <p:nvPr>
            <p:ph type="title"/>
          </p:nvPr>
        </p:nvSpPr>
        <p:spPr>
          <a:xfrm>
            <a:off x="612000" y="0"/>
            <a:ext cx="7920000" cy="579422"/>
          </a:xfrm>
        </p:spPr>
        <p:txBody>
          <a:bodyPr/>
          <a:lstStyle/>
          <a:p>
            <a:r>
              <a:rPr kumimoji="1" lang="en-US" altLang="ja-JP" dirty="0"/>
              <a:t>Present status MBXF5</a:t>
            </a:r>
            <a:endParaRPr kumimoji="1" lang="ja-JP" altLang="en-US"/>
          </a:p>
        </p:txBody>
      </p:sp>
      <p:sp>
        <p:nvSpPr>
          <p:cNvPr id="4" name="フッター プレースホルダー 3">
            <a:extLst>
              <a:ext uri="{FF2B5EF4-FFF2-40B4-BE49-F238E27FC236}">
                <a16:creationId xmlns:a16="http://schemas.microsoft.com/office/drawing/2014/main" id="{829D225D-2CD6-6BD6-25B7-17BA7E6FCB25}"/>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9255D31E-89F3-6534-A84B-7A4A7BF43C15}"/>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6" name="図 5">
            <a:extLst>
              <a:ext uri="{FF2B5EF4-FFF2-40B4-BE49-F238E27FC236}">
                <a16:creationId xmlns:a16="http://schemas.microsoft.com/office/drawing/2014/main" id="{F7FBD25E-5448-FDDC-4DF7-933513F47F1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48835" y="884271"/>
            <a:ext cx="4482058" cy="2521157"/>
          </a:xfrm>
          <a:prstGeom prst="rect">
            <a:avLst/>
          </a:prstGeom>
        </p:spPr>
      </p:pic>
      <p:pic>
        <p:nvPicPr>
          <p:cNvPr id="9" name="図 8">
            <a:extLst>
              <a:ext uri="{FF2B5EF4-FFF2-40B4-BE49-F238E27FC236}">
                <a16:creationId xmlns:a16="http://schemas.microsoft.com/office/drawing/2014/main" id="{1E5221DF-5656-CD36-A503-DA7245D1095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19028" y="884271"/>
            <a:ext cx="4172463" cy="2782278"/>
          </a:xfrm>
          <a:prstGeom prst="rect">
            <a:avLst/>
          </a:prstGeom>
        </p:spPr>
      </p:pic>
      <p:sp>
        <p:nvSpPr>
          <p:cNvPr id="3" name="コンテンツ プレースホルダー 2">
            <a:extLst>
              <a:ext uri="{FF2B5EF4-FFF2-40B4-BE49-F238E27FC236}">
                <a16:creationId xmlns:a16="http://schemas.microsoft.com/office/drawing/2014/main" id="{A7875079-A319-245F-FBA4-D7721525E99A}"/>
              </a:ext>
            </a:extLst>
          </p:cNvPr>
          <p:cNvSpPr>
            <a:spLocks noGrp="1"/>
          </p:cNvSpPr>
          <p:nvPr>
            <p:ph idx="1"/>
          </p:nvPr>
        </p:nvSpPr>
        <p:spPr>
          <a:xfrm>
            <a:off x="228882" y="4341698"/>
            <a:ext cx="8686236" cy="1767449"/>
          </a:xfrm>
        </p:spPr>
        <p:txBody>
          <a:bodyPr>
            <a:normAutofit fontScale="92500" lnSpcReduction="10000"/>
          </a:bodyPr>
          <a:lstStyle/>
          <a:p>
            <a:r>
              <a:rPr kumimoji="1" lang="en-US" altLang="ja-JP" sz="2000" dirty="0">
                <a:latin typeface="+mj-lt"/>
              </a:rPr>
              <a:t>NC was closed in Feb. 2023 and the magnet assembly was resumed.</a:t>
            </a:r>
          </a:p>
          <a:p>
            <a:r>
              <a:rPr kumimoji="1" lang="en-US" altLang="ja-JP" sz="2000" dirty="0">
                <a:latin typeface="+mj-lt"/>
              </a:rPr>
              <a:t>Visual inspection of coil surface after yoking: OK.</a:t>
            </a:r>
          </a:p>
          <a:p>
            <a:r>
              <a:rPr kumimoji="1" lang="en-US" altLang="ja-JP" sz="2000" dirty="0">
                <a:latin typeface="+mj-lt"/>
              </a:rPr>
              <a:t>Manufacturing of MBXF5 was completed in June 2023.</a:t>
            </a:r>
          </a:p>
          <a:p>
            <a:r>
              <a:rPr kumimoji="1" lang="en-US" altLang="ja-JP" sz="2000" dirty="0">
                <a:latin typeface="+mj-lt"/>
              </a:rPr>
              <a:t>MBXF5 is currently situated in the vertical cryostat at KEK for </a:t>
            </a:r>
            <a:r>
              <a:rPr lang="en-US" altLang="ja-JP" sz="2000" dirty="0">
                <a:latin typeface="+mj-lt"/>
              </a:rPr>
              <a:t>powering test.</a:t>
            </a:r>
            <a:r>
              <a:rPr kumimoji="1" lang="en-US" altLang="ja-JP" sz="2000" dirty="0">
                <a:latin typeface="+mj-lt"/>
              </a:rPr>
              <a:t> But cooling has been suspended due to malfunction of a revolution indicator of the cold turbine.</a:t>
            </a:r>
          </a:p>
          <a:p>
            <a:pPr marL="0" indent="0">
              <a:buNone/>
            </a:pPr>
            <a:endParaRPr kumimoji="1" lang="ja-JP" altLang="en-US" sz="2000">
              <a:latin typeface="+mj-lt"/>
            </a:endParaRPr>
          </a:p>
        </p:txBody>
      </p:sp>
    </p:spTree>
    <p:extLst>
      <p:ext uri="{BB962C8B-B14F-4D97-AF65-F5344CB8AC3E}">
        <p14:creationId xmlns:p14="http://schemas.microsoft.com/office/powerpoint/2010/main" val="4203056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20ED35-48AC-FB4D-9F82-2C1719BC7EF4}"/>
              </a:ext>
            </a:extLst>
          </p:cNvPr>
          <p:cNvSpPr>
            <a:spLocks noGrp="1"/>
          </p:cNvSpPr>
          <p:nvPr>
            <p:ph type="title"/>
          </p:nvPr>
        </p:nvSpPr>
        <p:spPr>
          <a:xfrm>
            <a:off x="612000" y="2868609"/>
            <a:ext cx="7920000" cy="720000"/>
          </a:xfrm>
        </p:spPr>
        <p:txBody>
          <a:bodyPr/>
          <a:lstStyle/>
          <a:p>
            <a:r>
              <a:rPr kumimoji="1" lang="en-US" altLang="ja-JP" dirty="0"/>
              <a:t>Second series magnet: MBXF1</a:t>
            </a:r>
            <a:br>
              <a:rPr kumimoji="1" lang="en-US" altLang="ja-JP" dirty="0"/>
            </a:br>
            <a:r>
              <a:rPr kumimoji="1" lang="en-US" altLang="ja-JP" dirty="0"/>
              <a:t> (in order of coil winding)</a:t>
            </a:r>
            <a:endParaRPr kumimoji="1" lang="ja-JP" altLang="en-US"/>
          </a:p>
        </p:txBody>
      </p:sp>
      <p:sp>
        <p:nvSpPr>
          <p:cNvPr id="4" name="フッター プレースホルダー 3">
            <a:extLst>
              <a:ext uri="{FF2B5EF4-FFF2-40B4-BE49-F238E27FC236}">
                <a16:creationId xmlns:a16="http://schemas.microsoft.com/office/drawing/2014/main" id="{0BEE1C9A-3845-DB41-848A-2A006E98ACBD}"/>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E7FC33CB-AD72-B848-82E3-2034C0D69939}"/>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2892988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2DC6E9-3CA9-052D-3920-3FDD7296D901}"/>
              </a:ext>
            </a:extLst>
          </p:cNvPr>
          <p:cNvSpPr>
            <a:spLocks noGrp="1"/>
          </p:cNvSpPr>
          <p:nvPr>
            <p:ph type="title"/>
          </p:nvPr>
        </p:nvSpPr>
        <p:spPr>
          <a:xfrm>
            <a:off x="612000" y="0"/>
            <a:ext cx="7920000" cy="720000"/>
          </a:xfrm>
        </p:spPr>
        <p:txBody>
          <a:bodyPr/>
          <a:lstStyle/>
          <a:p>
            <a:r>
              <a:rPr kumimoji="1" lang="en-US" altLang="ja-JP" dirty="0"/>
              <a:t>Status of MBXF1</a:t>
            </a:r>
            <a:endParaRPr kumimoji="1" lang="ja-JP" altLang="en-US"/>
          </a:p>
        </p:txBody>
      </p:sp>
      <p:sp>
        <p:nvSpPr>
          <p:cNvPr id="3" name="コンテンツ プレースホルダー 2">
            <a:extLst>
              <a:ext uri="{FF2B5EF4-FFF2-40B4-BE49-F238E27FC236}">
                <a16:creationId xmlns:a16="http://schemas.microsoft.com/office/drawing/2014/main" id="{A7B49AA7-3810-09CF-9C88-82039CBFB428}"/>
              </a:ext>
            </a:extLst>
          </p:cNvPr>
          <p:cNvSpPr>
            <a:spLocks noGrp="1"/>
          </p:cNvSpPr>
          <p:nvPr>
            <p:ph idx="1"/>
          </p:nvPr>
        </p:nvSpPr>
        <p:spPr>
          <a:xfrm>
            <a:off x="486972" y="992063"/>
            <a:ext cx="8199827" cy="4841177"/>
          </a:xfrm>
        </p:spPr>
        <p:txBody>
          <a:bodyPr>
            <a:noAutofit/>
          </a:bodyPr>
          <a:lstStyle/>
          <a:p>
            <a:pPr algn="just">
              <a:lnSpc>
                <a:spcPct val="120000"/>
              </a:lnSpc>
            </a:pPr>
            <a:r>
              <a:rPr kumimoji="1" lang="en-US" altLang="ja-JP" sz="2000" dirty="0"/>
              <a:t>Coil win</a:t>
            </a:r>
            <a:r>
              <a:rPr lang="en-US" altLang="ja-JP" sz="2000" dirty="0"/>
              <a:t>ding of MBXF1 started in June 2022 following MBXF5 manufacturing.</a:t>
            </a:r>
          </a:p>
          <a:p>
            <a:pPr algn="just">
              <a:lnSpc>
                <a:spcPct val="120000"/>
              </a:lnSpc>
            </a:pPr>
            <a:endParaRPr lang="en-US" altLang="ja-JP" sz="2000" dirty="0"/>
          </a:p>
          <a:p>
            <a:pPr algn="just">
              <a:lnSpc>
                <a:spcPct val="120000"/>
              </a:lnSpc>
            </a:pPr>
            <a:r>
              <a:rPr lang="en-US" altLang="ja-JP" sz="2000" dirty="0"/>
              <a:t>Due to a major NC of MBXF5, MBXF1 magnet was completed in February 2023 while MBXF5 was repaired.</a:t>
            </a:r>
          </a:p>
          <a:p>
            <a:pPr algn="just">
              <a:lnSpc>
                <a:spcPct val="120000"/>
              </a:lnSpc>
            </a:pPr>
            <a:endParaRPr lang="en-US" altLang="ja-JP" sz="2000" dirty="0"/>
          </a:p>
          <a:p>
            <a:pPr algn="just">
              <a:lnSpc>
                <a:spcPct val="120000"/>
              </a:lnSpc>
            </a:pPr>
            <a:r>
              <a:rPr lang="en-US" altLang="ja-JP" sz="2000" dirty="0"/>
              <a:t>Powering test started in April 2023 at KEK’s test facility where some upgrades were implemented for enabling the training quench up to the ultimate current (13.2 kA).</a:t>
            </a:r>
          </a:p>
          <a:p>
            <a:pPr algn="just">
              <a:lnSpc>
                <a:spcPct val="120000"/>
              </a:lnSpc>
            </a:pPr>
            <a:endParaRPr lang="en-US" altLang="ja-JP" sz="2000" dirty="0"/>
          </a:p>
          <a:p>
            <a:pPr algn="just">
              <a:lnSpc>
                <a:spcPct val="120000"/>
              </a:lnSpc>
            </a:pPr>
            <a:r>
              <a:rPr lang="en-US" altLang="ja-JP" sz="2000" dirty="0"/>
              <a:t>Test results were satisfactory as shown in the next slides.</a:t>
            </a:r>
          </a:p>
          <a:p>
            <a:pPr marL="0" indent="0" algn="just">
              <a:lnSpc>
                <a:spcPct val="120000"/>
              </a:lnSpc>
              <a:buNone/>
            </a:pPr>
            <a:endParaRPr lang="en-US" altLang="ja-JP" sz="2000" dirty="0"/>
          </a:p>
          <a:p>
            <a:pPr algn="just">
              <a:lnSpc>
                <a:spcPct val="120000"/>
              </a:lnSpc>
            </a:pPr>
            <a:r>
              <a:rPr lang="en-US" altLang="ja-JP" sz="2000" dirty="0"/>
              <a:t>MBXF1 will be the first series cold mass to be completed around early 2024.</a:t>
            </a:r>
          </a:p>
        </p:txBody>
      </p:sp>
      <p:sp>
        <p:nvSpPr>
          <p:cNvPr id="4" name="フッター プレースホルダー 3">
            <a:extLst>
              <a:ext uri="{FF2B5EF4-FFF2-40B4-BE49-F238E27FC236}">
                <a16:creationId xmlns:a16="http://schemas.microsoft.com/office/drawing/2014/main" id="{F92F8E01-3353-15B5-4999-76151B1EE7A8}"/>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9862AD21-1E6D-775C-D2B3-6F99F5D1FB47}"/>
              </a:ext>
            </a:extLst>
          </p:cNvPr>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1718043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D340AA-08BF-D7A9-AFF4-8FCF8D7CC956}"/>
              </a:ext>
            </a:extLst>
          </p:cNvPr>
          <p:cNvSpPr>
            <a:spLocks noGrp="1"/>
          </p:cNvSpPr>
          <p:nvPr>
            <p:ph type="title"/>
          </p:nvPr>
        </p:nvSpPr>
        <p:spPr>
          <a:xfrm>
            <a:off x="612000" y="-92466"/>
            <a:ext cx="7920000" cy="720000"/>
          </a:xfrm>
        </p:spPr>
        <p:txBody>
          <a:bodyPr/>
          <a:lstStyle/>
          <a:p>
            <a:r>
              <a:rPr kumimoji="1" lang="en-US" altLang="ja-JP" dirty="0"/>
              <a:t>Test facility upgrades</a:t>
            </a:r>
            <a:endParaRPr kumimoji="1" lang="ja-JP" altLang="en-US"/>
          </a:p>
        </p:txBody>
      </p:sp>
      <p:sp>
        <p:nvSpPr>
          <p:cNvPr id="4" name="フッター プレースホルダー 3">
            <a:extLst>
              <a:ext uri="{FF2B5EF4-FFF2-40B4-BE49-F238E27FC236}">
                <a16:creationId xmlns:a16="http://schemas.microsoft.com/office/drawing/2014/main" id="{81B8211A-D89D-5FB4-45D1-EF5EFC112D1C}"/>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CBC0F8EA-09D8-19B5-868C-1D11EF52DB7B}"/>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21" name="図 20">
            <a:extLst>
              <a:ext uri="{FF2B5EF4-FFF2-40B4-BE49-F238E27FC236}">
                <a16:creationId xmlns:a16="http://schemas.microsoft.com/office/drawing/2014/main" id="{A9BAD2D3-BE32-FA7B-7CFF-5CF58BCFFC1A}"/>
              </a:ext>
            </a:extLst>
          </p:cNvPr>
          <p:cNvPicPr>
            <a:picLocks noChangeAspect="1"/>
          </p:cNvPicPr>
          <p:nvPr/>
        </p:nvPicPr>
        <p:blipFill>
          <a:blip r:embed="rId2"/>
          <a:stretch>
            <a:fillRect/>
          </a:stretch>
        </p:blipFill>
        <p:spPr>
          <a:xfrm>
            <a:off x="57113" y="1072055"/>
            <a:ext cx="9059973" cy="4729655"/>
          </a:xfrm>
          <a:prstGeom prst="rect">
            <a:avLst/>
          </a:prstGeom>
        </p:spPr>
      </p:pic>
    </p:spTree>
    <p:extLst>
      <p:ext uri="{BB962C8B-B14F-4D97-AF65-F5344CB8AC3E}">
        <p14:creationId xmlns:p14="http://schemas.microsoft.com/office/powerpoint/2010/main" val="3777693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589CA029-DD55-A440-8759-BEE299D80C20}"/>
              </a:ext>
            </a:extLst>
          </p:cNvPr>
          <p:cNvPicPr>
            <a:picLocks noChangeAspect="1"/>
          </p:cNvPicPr>
          <p:nvPr/>
        </p:nvPicPr>
        <p:blipFill>
          <a:blip r:embed="rId2"/>
          <a:stretch>
            <a:fillRect/>
          </a:stretch>
        </p:blipFill>
        <p:spPr>
          <a:xfrm>
            <a:off x="47950" y="377113"/>
            <a:ext cx="9144000" cy="2969129"/>
          </a:xfrm>
          <a:prstGeom prst="rect">
            <a:avLst/>
          </a:prstGeom>
          <a:solidFill>
            <a:schemeClr val="bg1"/>
          </a:solidFill>
        </p:spPr>
      </p:pic>
      <p:sp>
        <p:nvSpPr>
          <p:cNvPr id="4" name="フッター プレースホルダー 3">
            <a:extLst>
              <a:ext uri="{FF2B5EF4-FFF2-40B4-BE49-F238E27FC236}">
                <a16:creationId xmlns:a16="http://schemas.microsoft.com/office/drawing/2014/main" id="{B4BD33A1-AC8A-374F-93E1-11E58882CC34}"/>
              </a:ext>
            </a:extLst>
          </p:cNvPr>
          <p:cNvSpPr>
            <a:spLocks noGrp="1"/>
          </p:cNvSpPr>
          <p:nvPr>
            <p:ph type="ftr" sz="quarter" idx="11"/>
          </p:nvPr>
        </p:nvSpPr>
        <p:spPr/>
        <p:txBody>
          <a:bodyPr/>
          <a:lstStyle/>
          <a:p>
            <a:r>
              <a:rPr lang="en-US" noProof="0" dirty="0"/>
              <a:t>WP3 meeting, Jun. 7, 2023</a:t>
            </a:r>
            <a:endParaRPr lang="en-GB" noProof="0" dirty="0"/>
          </a:p>
        </p:txBody>
      </p:sp>
      <p:graphicFrame>
        <p:nvGraphicFramePr>
          <p:cNvPr id="7" name="表 6">
            <a:extLst>
              <a:ext uri="{FF2B5EF4-FFF2-40B4-BE49-F238E27FC236}">
                <a16:creationId xmlns:a16="http://schemas.microsoft.com/office/drawing/2014/main" id="{ECD3892F-EBE5-9841-9E93-07ED659CFAFB}"/>
              </a:ext>
            </a:extLst>
          </p:cNvPr>
          <p:cNvGraphicFramePr>
            <a:graphicFrameLocks noGrp="1"/>
          </p:cNvGraphicFramePr>
          <p:nvPr/>
        </p:nvGraphicFramePr>
        <p:xfrm>
          <a:off x="247011" y="3468274"/>
          <a:ext cx="2517076" cy="3305022"/>
        </p:xfrm>
        <a:graphic>
          <a:graphicData uri="http://schemas.openxmlformats.org/drawingml/2006/table">
            <a:tbl>
              <a:tblPr firstRow="1" bandRow="1">
                <a:tableStyleId>{5940675A-B579-460E-94D1-54222C63F5DA}</a:tableStyleId>
              </a:tblPr>
              <a:tblGrid>
                <a:gridCol w="667512">
                  <a:extLst>
                    <a:ext uri="{9D8B030D-6E8A-4147-A177-3AD203B41FA5}">
                      <a16:colId xmlns:a16="http://schemas.microsoft.com/office/drawing/2014/main" val="3360689503"/>
                    </a:ext>
                  </a:extLst>
                </a:gridCol>
                <a:gridCol w="757555">
                  <a:extLst>
                    <a:ext uri="{9D8B030D-6E8A-4147-A177-3AD203B41FA5}">
                      <a16:colId xmlns:a16="http://schemas.microsoft.com/office/drawing/2014/main" val="3104614099"/>
                    </a:ext>
                  </a:extLst>
                </a:gridCol>
                <a:gridCol w="485104">
                  <a:extLst>
                    <a:ext uri="{9D8B030D-6E8A-4147-A177-3AD203B41FA5}">
                      <a16:colId xmlns:a16="http://schemas.microsoft.com/office/drawing/2014/main" val="671335531"/>
                    </a:ext>
                  </a:extLst>
                </a:gridCol>
                <a:gridCol w="606905">
                  <a:extLst>
                    <a:ext uri="{9D8B030D-6E8A-4147-A177-3AD203B41FA5}">
                      <a16:colId xmlns:a16="http://schemas.microsoft.com/office/drawing/2014/main" val="3147421282"/>
                    </a:ext>
                  </a:extLst>
                </a:gridCol>
              </a:tblGrid>
              <a:tr h="561822">
                <a:tc>
                  <a:txBody>
                    <a:bodyPr/>
                    <a:lstStyle/>
                    <a:p>
                      <a:pPr algn="ct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Quench</a:t>
                      </a:r>
                    </a:p>
                    <a:p>
                      <a:pPr algn="ctr"/>
                      <a:r>
                        <a:rPr kumimoji="1" lang="en-US" altLang="ja-JP" sz="1200" dirty="0">
                          <a:latin typeface="+mn-lt"/>
                        </a:rPr>
                        <a:t>#</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Run ID</a:t>
                      </a:r>
                      <a:endParaRPr kumimoji="1" lang="ja-JP" altLang="en-US" sz="1200">
                        <a:latin typeface="+mn-lt"/>
                      </a:endParaRPr>
                    </a:p>
                  </a:txBody>
                  <a:tcPr anchor="ctr">
                    <a:solidFill>
                      <a:schemeClr val="bg1"/>
                    </a:solidFill>
                  </a:tcPr>
                </a:tc>
                <a:tc>
                  <a:txBody>
                    <a:bodyPr/>
                    <a:lstStyle/>
                    <a:p>
                      <a:pPr algn="ctr"/>
                      <a:r>
                        <a:rPr kumimoji="1" lang="en-US" altLang="ja-JP" sz="1200" dirty="0" err="1">
                          <a:latin typeface="+mn-lt"/>
                        </a:rPr>
                        <a:t>Iq</a:t>
                      </a:r>
                      <a:r>
                        <a:rPr kumimoji="1" lang="en-US" altLang="ja-JP" sz="1200" dirty="0">
                          <a:latin typeface="+mn-lt"/>
                        </a:rPr>
                        <a:t> (A)</a:t>
                      </a:r>
                      <a:endParaRPr kumimoji="1" lang="ja-JP" altLang="en-US" sz="1200">
                        <a:latin typeface="+mn-lt"/>
                      </a:endParaRPr>
                    </a:p>
                  </a:txBody>
                  <a:tcPr anchor="ctr">
                    <a:solidFill>
                      <a:schemeClr val="bg1"/>
                    </a:solidFill>
                  </a:tcPr>
                </a:tc>
                <a:extLst>
                  <a:ext uri="{0D108BD9-81ED-4DB2-BD59-A6C34878D82A}">
                    <a16:rowId xmlns:a16="http://schemas.microsoft.com/office/drawing/2014/main" val="2044756916"/>
                  </a:ext>
                </a:extLst>
              </a:tr>
              <a:tr h="161265">
                <a:tc rowSpan="9">
                  <a:txBody>
                    <a:bodyPr/>
                    <a:lstStyle/>
                    <a:p>
                      <a:pPr algn="ctr"/>
                      <a:r>
                        <a:rPr kumimoji="1" lang="en-US" altLang="ja-JP" sz="1200" dirty="0">
                          <a:latin typeface="+mn-lt"/>
                        </a:rPr>
                        <a:t>1</a:t>
                      </a:r>
                      <a:r>
                        <a:rPr kumimoji="1" lang="en-US" altLang="ja-JP" sz="1200" baseline="30000" dirty="0">
                          <a:latin typeface="+mn-lt"/>
                        </a:rPr>
                        <a:t>st</a:t>
                      </a:r>
                      <a:r>
                        <a:rPr kumimoji="1" lang="en-US" altLang="ja-JP" sz="1200" dirty="0">
                          <a:latin typeface="+mn-lt"/>
                        </a:rPr>
                        <a:t> TC</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69</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10639</a:t>
                      </a:r>
                      <a:endParaRPr kumimoji="1" lang="ja-JP" altLang="en-US" sz="1200">
                        <a:latin typeface="+mn-lt"/>
                      </a:endParaRPr>
                    </a:p>
                  </a:txBody>
                  <a:tcPr anchor="ctr">
                    <a:solidFill>
                      <a:schemeClr val="bg1"/>
                    </a:solidFill>
                  </a:tcPr>
                </a:tc>
                <a:extLst>
                  <a:ext uri="{0D108BD9-81ED-4DB2-BD59-A6C34878D82A}">
                    <a16:rowId xmlns:a16="http://schemas.microsoft.com/office/drawing/2014/main" val="3775795002"/>
                  </a:ext>
                </a:extLst>
              </a:tr>
              <a:tr h="251285">
                <a:tc vMerge="1">
                  <a:txBody>
                    <a:bodyPr/>
                    <a:lstStyle/>
                    <a:p>
                      <a:pPr algn="ctr"/>
                      <a:endParaRPr kumimoji="1" lang="ja-JP" altLang="en-US" sz="1200"/>
                    </a:p>
                  </a:txBody>
                  <a:tcPr anchor="ctr"/>
                </a:tc>
                <a:tc>
                  <a:txBody>
                    <a:bodyPr/>
                    <a:lstStyle/>
                    <a:p>
                      <a:pPr algn="ctr"/>
                      <a:r>
                        <a:rPr kumimoji="1" lang="en-US" altLang="ja-JP" sz="1200" dirty="0">
                          <a:latin typeface="+mn-lt"/>
                        </a:rPr>
                        <a:t>2</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71</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11353</a:t>
                      </a:r>
                      <a:endParaRPr kumimoji="1" lang="ja-JP" altLang="en-US" sz="1200">
                        <a:latin typeface="+mn-lt"/>
                      </a:endParaRPr>
                    </a:p>
                  </a:txBody>
                  <a:tcPr anchor="ctr">
                    <a:solidFill>
                      <a:schemeClr val="bg1"/>
                    </a:solidFill>
                  </a:tcPr>
                </a:tc>
                <a:extLst>
                  <a:ext uri="{0D108BD9-81ED-4DB2-BD59-A6C34878D82A}">
                    <a16:rowId xmlns:a16="http://schemas.microsoft.com/office/drawing/2014/main" val="1362260962"/>
                  </a:ext>
                </a:extLst>
              </a:tr>
              <a:tr h="0">
                <a:tc vMerge="1">
                  <a:txBody>
                    <a:bodyPr/>
                    <a:lstStyle/>
                    <a:p>
                      <a:endParaRPr kumimoji="1" lang="ja-JP" altLang="en-US"/>
                    </a:p>
                  </a:txBody>
                  <a:tcPr/>
                </a:tc>
                <a:tc>
                  <a:txBody>
                    <a:bodyPr/>
                    <a:lstStyle/>
                    <a:p>
                      <a:pPr algn="ctr"/>
                      <a:r>
                        <a:rPr kumimoji="1" lang="en-US" altLang="ja-JP" sz="1200" dirty="0">
                          <a:latin typeface="+mn-lt"/>
                        </a:rPr>
                        <a:t>–</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73</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12099</a:t>
                      </a:r>
                      <a:endParaRPr kumimoji="1" lang="ja-JP" altLang="en-US" sz="1200">
                        <a:latin typeface="+mn-lt"/>
                      </a:endParaRPr>
                    </a:p>
                  </a:txBody>
                  <a:tcPr anchor="ctr">
                    <a:solidFill>
                      <a:schemeClr val="bg1"/>
                    </a:solidFill>
                  </a:tcPr>
                </a:tc>
                <a:extLst>
                  <a:ext uri="{0D108BD9-81ED-4DB2-BD59-A6C34878D82A}">
                    <a16:rowId xmlns:a16="http://schemas.microsoft.com/office/drawing/2014/main" val="4256475743"/>
                  </a:ext>
                </a:extLst>
              </a:tr>
              <a:tr h="0">
                <a:tc vMerge="1">
                  <a:txBody>
                    <a:bodyPr/>
                    <a:lstStyle/>
                    <a:p>
                      <a:pPr algn="ctr"/>
                      <a:endParaRPr kumimoji="1" lang="ja-JP" altLang="en-US" sz="1200"/>
                    </a:p>
                  </a:txBody>
                  <a:tcPr anchor="ctr"/>
                </a:tc>
                <a:tc>
                  <a:txBody>
                    <a:bodyPr/>
                    <a:lstStyle/>
                    <a:p>
                      <a:pPr algn="ctr"/>
                      <a:r>
                        <a:rPr kumimoji="1" lang="en-US" altLang="ja-JP" sz="1200" dirty="0">
                          <a:latin typeface="+mn-lt"/>
                        </a:rPr>
                        <a:t>3</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75</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12260</a:t>
                      </a:r>
                      <a:endParaRPr kumimoji="1" lang="ja-JP" altLang="en-US" sz="1200">
                        <a:latin typeface="+mn-lt"/>
                      </a:endParaRPr>
                    </a:p>
                  </a:txBody>
                  <a:tcPr anchor="ctr">
                    <a:solidFill>
                      <a:schemeClr val="bg1"/>
                    </a:solidFill>
                  </a:tcPr>
                </a:tc>
                <a:extLst>
                  <a:ext uri="{0D108BD9-81ED-4DB2-BD59-A6C34878D82A}">
                    <a16:rowId xmlns:a16="http://schemas.microsoft.com/office/drawing/2014/main" val="1092146071"/>
                  </a:ext>
                </a:extLst>
              </a:tr>
              <a:tr h="0">
                <a:tc vMerge="1">
                  <a:txBody>
                    <a:bodyPr/>
                    <a:lstStyle/>
                    <a:p>
                      <a:pPr algn="ctr"/>
                      <a:endParaRPr kumimoji="1" lang="ja-JP" altLang="en-US" sz="1200"/>
                    </a:p>
                  </a:txBody>
                  <a:tcPr anchor="ctr"/>
                </a:tc>
                <a:tc>
                  <a:txBody>
                    <a:bodyPr/>
                    <a:lstStyle/>
                    <a:p>
                      <a:pPr algn="ctr"/>
                      <a:r>
                        <a:rPr kumimoji="1" lang="en-US" altLang="ja-JP" sz="1200" dirty="0">
                          <a:latin typeface="+mn-lt"/>
                        </a:rPr>
                        <a:t>4</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77</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12331</a:t>
                      </a:r>
                      <a:endParaRPr kumimoji="1" lang="ja-JP" altLang="en-US" sz="1200">
                        <a:latin typeface="+mn-lt"/>
                      </a:endParaRPr>
                    </a:p>
                  </a:txBody>
                  <a:tcPr anchor="ctr">
                    <a:solidFill>
                      <a:schemeClr val="bg1"/>
                    </a:solidFill>
                  </a:tcPr>
                </a:tc>
                <a:extLst>
                  <a:ext uri="{0D108BD9-81ED-4DB2-BD59-A6C34878D82A}">
                    <a16:rowId xmlns:a16="http://schemas.microsoft.com/office/drawing/2014/main" val="2317787295"/>
                  </a:ext>
                </a:extLst>
              </a:tr>
              <a:tr h="0">
                <a:tc vMerge="1">
                  <a:txBody>
                    <a:bodyPr/>
                    <a:lstStyle/>
                    <a:p>
                      <a:pPr algn="ctr"/>
                      <a:endParaRPr kumimoji="1" lang="ja-JP" altLang="en-US" sz="1200">
                        <a:latin typeface="+mn-lt"/>
                      </a:endParaRPr>
                    </a:p>
                  </a:txBody>
                  <a:tcPr anchor="ctr">
                    <a:noFill/>
                  </a:tcPr>
                </a:tc>
                <a:tc>
                  <a:txBody>
                    <a:bodyPr/>
                    <a:lstStyle/>
                    <a:p>
                      <a:pPr algn="ctr"/>
                      <a:r>
                        <a:rPr kumimoji="1" lang="en-US" altLang="ja-JP" sz="1200" dirty="0">
                          <a:latin typeface="+mn-lt"/>
                        </a:rPr>
                        <a:t>5</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79</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12326</a:t>
                      </a:r>
                      <a:endParaRPr kumimoji="1" lang="ja-JP" altLang="en-US" sz="1200">
                        <a:latin typeface="+mn-lt"/>
                      </a:endParaRPr>
                    </a:p>
                  </a:txBody>
                  <a:tcPr anchor="ctr">
                    <a:solidFill>
                      <a:schemeClr val="bg1"/>
                    </a:solidFill>
                  </a:tcPr>
                </a:tc>
                <a:extLst>
                  <a:ext uri="{0D108BD9-81ED-4DB2-BD59-A6C34878D82A}">
                    <a16:rowId xmlns:a16="http://schemas.microsoft.com/office/drawing/2014/main" val="4092205844"/>
                  </a:ext>
                </a:extLst>
              </a:tr>
              <a:tr h="0">
                <a:tc vMerge="1">
                  <a:txBody>
                    <a:bodyPr/>
                    <a:lstStyle/>
                    <a:p>
                      <a:pPr algn="ctr"/>
                      <a:endParaRPr kumimoji="1" lang="ja-JP" altLang="en-US" sz="1200">
                        <a:latin typeface="+mn-lt"/>
                      </a:endParaRPr>
                    </a:p>
                  </a:txBody>
                  <a:tcPr anchor="ctr">
                    <a:noFill/>
                  </a:tcPr>
                </a:tc>
                <a:tc>
                  <a:txBody>
                    <a:bodyPr/>
                    <a:lstStyle/>
                    <a:p>
                      <a:pPr algn="ctr"/>
                      <a:r>
                        <a:rPr kumimoji="1" lang="en-US" altLang="ja-JP" sz="1200" dirty="0">
                          <a:latin typeface="+mn-lt"/>
                        </a:rPr>
                        <a:t>6</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80</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12559</a:t>
                      </a:r>
                      <a:endParaRPr kumimoji="1" lang="ja-JP" altLang="en-US" sz="1200">
                        <a:latin typeface="+mn-lt"/>
                      </a:endParaRPr>
                    </a:p>
                  </a:txBody>
                  <a:tcPr anchor="ctr">
                    <a:solidFill>
                      <a:schemeClr val="bg1"/>
                    </a:solidFill>
                  </a:tcPr>
                </a:tc>
                <a:extLst>
                  <a:ext uri="{0D108BD9-81ED-4DB2-BD59-A6C34878D82A}">
                    <a16:rowId xmlns:a16="http://schemas.microsoft.com/office/drawing/2014/main" val="1428944347"/>
                  </a:ext>
                </a:extLst>
              </a:tr>
              <a:tr h="0">
                <a:tc vMerge="1">
                  <a:txBody>
                    <a:bodyPr/>
                    <a:lstStyle/>
                    <a:p>
                      <a:pPr algn="ctr"/>
                      <a:endParaRPr kumimoji="1" lang="ja-JP" altLang="en-US" sz="1200">
                        <a:latin typeface="+mn-lt"/>
                      </a:endParaRPr>
                    </a:p>
                  </a:txBody>
                  <a:tcPr anchor="ctr">
                    <a:noFill/>
                  </a:tcPr>
                </a:tc>
                <a:tc>
                  <a:txBody>
                    <a:bodyPr/>
                    <a:lstStyle/>
                    <a:p>
                      <a:pPr algn="ctr"/>
                      <a:r>
                        <a:rPr kumimoji="1" lang="en-US" altLang="ja-JP" sz="1200" dirty="0">
                          <a:latin typeface="+mn-lt"/>
                        </a:rPr>
                        <a:t>7</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82</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12778</a:t>
                      </a:r>
                      <a:endParaRPr kumimoji="1" lang="ja-JP" altLang="en-US" sz="1200">
                        <a:latin typeface="+mn-lt"/>
                      </a:endParaRPr>
                    </a:p>
                  </a:txBody>
                  <a:tcPr anchor="ctr">
                    <a:solidFill>
                      <a:schemeClr val="bg1"/>
                    </a:solidFill>
                  </a:tcPr>
                </a:tc>
                <a:extLst>
                  <a:ext uri="{0D108BD9-81ED-4DB2-BD59-A6C34878D82A}">
                    <a16:rowId xmlns:a16="http://schemas.microsoft.com/office/drawing/2014/main" val="3191789681"/>
                  </a:ext>
                </a:extLst>
              </a:tr>
              <a:tr h="0">
                <a:tc vMerge="1">
                  <a:txBody>
                    <a:bodyPr/>
                    <a:lstStyle/>
                    <a:p>
                      <a:pPr algn="ct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86</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13214</a:t>
                      </a:r>
                      <a:endParaRPr kumimoji="1" lang="ja-JP" altLang="en-US" sz="1200">
                        <a:latin typeface="+mn-lt"/>
                      </a:endParaRPr>
                    </a:p>
                  </a:txBody>
                  <a:tcPr anchor="ctr">
                    <a:solidFill>
                      <a:schemeClr val="bg1"/>
                    </a:solidFill>
                  </a:tcPr>
                </a:tc>
                <a:extLst>
                  <a:ext uri="{0D108BD9-81ED-4DB2-BD59-A6C34878D82A}">
                    <a16:rowId xmlns:a16="http://schemas.microsoft.com/office/drawing/2014/main" val="2144816557"/>
                  </a:ext>
                </a:extLst>
              </a:tr>
              <a:tr h="0">
                <a:tc>
                  <a:txBody>
                    <a:bodyPr/>
                    <a:lstStyle/>
                    <a:p>
                      <a:pPr algn="ctr"/>
                      <a:r>
                        <a:rPr kumimoji="1" lang="en-US" altLang="ja-JP" sz="1200" dirty="0">
                          <a:latin typeface="+mn-lt"/>
                        </a:rPr>
                        <a:t>2</a:t>
                      </a:r>
                      <a:r>
                        <a:rPr kumimoji="1" lang="en-US" altLang="ja-JP" sz="1200" baseline="30000" dirty="0">
                          <a:latin typeface="+mn-lt"/>
                        </a:rPr>
                        <a:t>nd</a:t>
                      </a:r>
                      <a:r>
                        <a:rPr kumimoji="1" lang="en-US" altLang="ja-JP" sz="1200" dirty="0">
                          <a:latin typeface="+mn-lt"/>
                        </a:rPr>
                        <a:t> TC</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508</a:t>
                      </a:r>
                      <a:endParaRPr kumimoji="1" lang="ja-JP" altLang="en-US" sz="1200">
                        <a:latin typeface="+mn-lt"/>
                      </a:endParaRPr>
                    </a:p>
                  </a:txBody>
                  <a:tcPr anchor="ctr">
                    <a:solidFill>
                      <a:schemeClr val="bg1"/>
                    </a:solidFill>
                  </a:tcPr>
                </a:tc>
                <a:tc>
                  <a:txBody>
                    <a:bodyPr/>
                    <a:lstStyle/>
                    <a:p>
                      <a:pPr algn="ctr"/>
                      <a:r>
                        <a:rPr kumimoji="1" lang="en-US" altLang="ja-JP" sz="1200" dirty="0">
                          <a:latin typeface="+mn-lt"/>
                        </a:rPr>
                        <a:t>13213</a:t>
                      </a:r>
                      <a:endParaRPr kumimoji="1" lang="ja-JP" altLang="en-US" sz="1200">
                        <a:latin typeface="+mn-lt"/>
                      </a:endParaRPr>
                    </a:p>
                  </a:txBody>
                  <a:tcPr anchor="ctr">
                    <a:solidFill>
                      <a:schemeClr val="bg1"/>
                    </a:solidFill>
                  </a:tcPr>
                </a:tc>
                <a:extLst>
                  <a:ext uri="{0D108BD9-81ED-4DB2-BD59-A6C34878D82A}">
                    <a16:rowId xmlns:a16="http://schemas.microsoft.com/office/drawing/2014/main" val="385794524"/>
                  </a:ext>
                </a:extLst>
              </a:tr>
            </a:tbl>
          </a:graphicData>
        </a:graphic>
      </p:graphicFrame>
      <p:sp>
        <p:nvSpPr>
          <p:cNvPr id="5" name="角丸四角形 4">
            <a:extLst>
              <a:ext uri="{FF2B5EF4-FFF2-40B4-BE49-F238E27FC236}">
                <a16:creationId xmlns:a16="http://schemas.microsoft.com/office/drawing/2014/main" id="{A6E86BBD-A3B5-1F4B-8D1A-F3F75C8684DB}"/>
              </a:ext>
            </a:extLst>
          </p:cNvPr>
          <p:cNvSpPr/>
          <p:nvPr/>
        </p:nvSpPr>
        <p:spPr>
          <a:xfrm>
            <a:off x="7778044" y="400165"/>
            <a:ext cx="1330091" cy="2788568"/>
          </a:xfrm>
          <a:prstGeom prst="round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A782E0A-3A7A-4A4C-87C6-0DF491B7EB09}"/>
              </a:ext>
            </a:extLst>
          </p:cNvPr>
          <p:cNvSpPr txBox="1"/>
          <p:nvPr/>
        </p:nvSpPr>
        <p:spPr>
          <a:xfrm>
            <a:off x="2899761" y="4540767"/>
            <a:ext cx="657552" cy="307777"/>
          </a:xfrm>
          <a:prstGeom prst="rect">
            <a:avLst/>
          </a:prstGeom>
          <a:noFill/>
        </p:spPr>
        <p:txBody>
          <a:bodyPr wrap="none" rtlCol="0">
            <a:spAutoFit/>
          </a:bodyPr>
          <a:lstStyle/>
          <a:p>
            <a:r>
              <a:rPr kumimoji="1" lang="en-US" altLang="ja-JP" sz="1400" i="1" dirty="0" err="1">
                <a:solidFill>
                  <a:srgbClr val="FF0000"/>
                </a:solidFill>
              </a:rPr>
              <a:t>I</a:t>
            </a:r>
            <a:r>
              <a:rPr kumimoji="1" lang="en-US" altLang="ja-JP" sz="1400" i="1" baseline="-25000" dirty="0" err="1">
                <a:solidFill>
                  <a:srgbClr val="FF0000"/>
                </a:solidFill>
              </a:rPr>
              <a:t>nominal</a:t>
            </a:r>
            <a:endParaRPr kumimoji="1" lang="ja-JP" altLang="en-US" sz="1400">
              <a:solidFill>
                <a:srgbClr val="FF0000"/>
              </a:solidFill>
            </a:endParaRPr>
          </a:p>
        </p:txBody>
      </p:sp>
      <p:cxnSp>
        <p:nvCxnSpPr>
          <p:cNvPr id="11" name="直線矢印コネクタ 10">
            <a:extLst>
              <a:ext uri="{FF2B5EF4-FFF2-40B4-BE49-F238E27FC236}">
                <a16:creationId xmlns:a16="http://schemas.microsoft.com/office/drawing/2014/main" id="{8708EE0A-27F3-984C-8FF6-D0F01D8E178F}"/>
              </a:ext>
            </a:extLst>
          </p:cNvPr>
          <p:cNvCxnSpPr>
            <a:cxnSpLocks/>
          </p:cNvCxnSpPr>
          <p:nvPr/>
        </p:nvCxnSpPr>
        <p:spPr>
          <a:xfrm flipH="1">
            <a:off x="2754794" y="4716005"/>
            <a:ext cx="211873" cy="0"/>
          </a:xfrm>
          <a:prstGeom prst="straightConnector1">
            <a:avLst/>
          </a:prstGeom>
          <a:ln w="19050">
            <a:solidFill>
              <a:srgbClr val="FF0000"/>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2" name="テキスト ボックス 11">
            <a:extLst>
              <a:ext uri="{FF2B5EF4-FFF2-40B4-BE49-F238E27FC236}">
                <a16:creationId xmlns:a16="http://schemas.microsoft.com/office/drawing/2014/main" id="{E69B1D72-0186-8F48-B023-CDF54F7AAEB3}"/>
              </a:ext>
            </a:extLst>
          </p:cNvPr>
          <p:cNvSpPr txBox="1"/>
          <p:nvPr/>
        </p:nvSpPr>
        <p:spPr>
          <a:xfrm>
            <a:off x="2899761" y="6172490"/>
            <a:ext cx="657552" cy="307777"/>
          </a:xfrm>
          <a:prstGeom prst="rect">
            <a:avLst/>
          </a:prstGeom>
          <a:noFill/>
        </p:spPr>
        <p:txBody>
          <a:bodyPr wrap="none" rtlCol="0">
            <a:spAutoFit/>
          </a:bodyPr>
          <a:lstStyle/>
          <a:p>
            <a:r>
              <a:rPr kumimoji="1" lang="en-US" altLang="ja-JP" sz="1400" i="1" dirty="0" err="1">
                <a:solidFill>
                  <a:srgbClr val="FF0000"/>
                </a:solidFill>
              </a:rPr>
              <a:t>I</a:t>
            </a:r>
            <a:r>
              <a:rPr kumimoji="1" lang="en-US" altLang="ja-JP" sz="1400" i="1" baseline="-25000" dirty="0" err="1">
                <a:solidFill>
                  <a:srgbClr val="FF0000"/>
                </a:solidFill>
              </a:rPr>
              <a:t>ultimate</a:t>
            </a:r>
            <a:endParaRPr kumimoji="1" lang="ja-JP" altLang="en-US" sz="1400">
              <a:solidFill>
                <a:srgbClr val="FF0000"/>
              </a:solidFill>
            </a:endParaRPr>
          </a:p>
        </p:txBody>
      </p:sp>
      <p:cxnSp>
        <p:nvCxnSpPr>
          <p:cNvPr id="13" name="直線矢印コネクタ 12">
            <a:extLst>
              <a:ext uri="{FF2B5EF4-FFF2-40B4-BE49-F238E27FC236}">
                <a16:creationId xmlns:a16="http://schemas.microsoft.com/office/drawing/2014/main" id="{F077B9A0-6343-E143-99BC-BFBC25A8CB93}"/>
              </a:ext>
            </a:extLst>
          </p:cNvPr>
          <p:cNvCxnSpPr>
            <a:cxnSpLocks/>
          </p:cNvCxnSpPr>
          <p:nvPr/>
        </p:nvCxnSpPr>
        <p:spPr>
          <a:xfrm flipH="1">
            <a:off x="2754794" y="6347728"/>
            <a:ext cx="211873" cy="0"/>
          </a:xfrm>
          <a:prstGeom prst="straightConnector1">
            <a:avLst/>
          </a:prstGeom>
          <a:ln w="19050">
            <a:solidFill>
              <a:srgbClr val="FF0000"/>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14" name="テキスト ボックス 13">
            <a:extLst>
              <a:ext uri="{FF2B5EF4-FFF2-40B4-BE49-F238E27FC236}">
                <a16:creationId xmlns:a16="http://schemas.microsoft.com/office/drawing/2014/main" id="{0280BB8E-AF7E-894D-8F82-7635C0B8ABCA}"/>
              </a:ext>
            </a:extLst>
          </p:cNvPr>
          <p:cNvSpPr txBox="1"/>
          <p:nvPr/>
        </p:nvSpPr>
        <p:spPr>
          <a:xfrm>
            <a:off x="4114801" y="3401369"/>
            <a:ext cx="3709670" cy="1323439"/>
          </a:xfrm>
          <a:prstGeom prst="rect">
            <a:avLst/>
          </a:prstGeom>
          <a:solidFill>
            <a:srgbClr val="D0EDA5"/>
          </a:solidFill>
          <a:ln>
            <a:solidFill>
              <a:srgbClr val="92D050"/>
            </a:solidFill>
          </a:ln>
        </p:spPr>
        <p:txBody>
          <a:bodyPr wrap="none" rtlCol="0">
            <a:spAutoFit/>
          </a:bodyPr>
          <a:lstStyle/>
          <a:p>
            <a:r>
              <a:rPr kumimoji="1" lang="en-US" altLang="ja-JP" sz="1600" dirty="0">
                <a:solidFill>
                  <a:schemeClr val="accent5"/>
                </a:solidFill>
              </a:rPr>
              <a:t>Temperature: 1.9 K</a:t>
            </a:r>
          </a:p>
          <a:p>
            <a:r>
              <a:rPr kumimoji="1" lang="en-US" altLang="ja-JP" sz="1600" dirty="0">
                <a:solidFill>
                  <a:schemeClr val="accent5"/>
                </a:solidFill>
              </a:rPr>
              <a:t>Ramp rate: 12 A/s or 30 A/s</a:t>
            </a:r>
          </a:p>
          <a:p>
            <a:r>
              <a:rPr kumimoji="1" lang="en-US" altLang="ja-JP" sz="1600" dirty="0">
                <a:solidFill>
                  <a:schemeClr val="accent5"/>
                </a:solidFill>
              </a:rPr>
              <a:t>Quench detection: 0.1 V, 10 msec</a:t>
            </a:r>
          </a:p>
          <a:p>
            <a:r>
              <a:rPr kumimoji="1" lang="en-US" altLang="ja-JP" sz="1600" dirty="0">
                <a:solidFill>
                  <a:schemeClr val="accent5"/>
                </a:solidFill>
              </a:rPr>
              <a:t>Quench protection: QPH and varistor</a:t>
            </a:r>
          </a:p>
          <a:p>
            <a:r>
              <a:rPr kumimoji="1" lang="en-US" altLang="ja-JP" sz="1600" dirty="0">
                <a:solidFill>
                  <a:schemeClr val="accent5"/>
                </a:solidFill>
              </a:rPr>
              <a:t>Quench start location: quench antenna</a:t>
            </a:r>
          </a:p>
        </p:txBody>
      </p:sp>
      <p:sp>
        <p:nvSpPr>
          <p:cNvPr id="2" name="タイトル 1">
            <a:extLst>
              <a:ext uri="{FF2B5EF4-FFF2-40B4-BE49-F238E27FC236}">
                <a16:creationId xmlns:a16="http://schemas.microsoft.com/office/drawing/2014/main" id="{01397D24-C1AB-3248-AEC1-A725AF7BF662}"/>
              </a:ext>
            </a:extLst>
          </p:cNvPr>
          <p:cNvSpPr>
            <a:spLocks noGrp="1"/>
          </p:cNvSpPr>
          <p:nvPr>
            <p:ph type="title"/>
          </p:nvPr>
        </p:nvSpPr>
        <p:spPr>
          <a:xfrm>
            <a:off x="612000" y="-132234"/>
            <a:ext cx="7920000" cy="720000"/>
          </a:xfrm>
        </p:spPr>
        <p:txBody>
          <a:bodyPr/>
          <a:lstStyle/>
          <a:p>
            <a:r>
              <a:rPr kumimoji="1" lang="en-US" altLang="ja-JP" dirty="0"/>
              <a:t>Training performance</a:t>
            </a:r>
            <a:endParaRPr kumimoji="1" lang="ja-JP" altLang="en-US"/>
          </a:p>
        </p:txBody>
      </p:sp>
      <p:sp>
        <p:nvSpPr>
          <p:cNvPr id="3" name="コンテンツ プレースホルダー 2">
            <a:extLst>
              <a:ext uri="{FF2B5EF4-FFF2-40B4-BE49-F238E27FC236}">
                <a16:creationId xmlns:a16="http://schemas.microsoft.com/office/drawing/2014/main" id="{C67BD9B1-1EFF-C945-93EB-CA04FBA82A66}"/>
              </a:ext>
            </a:extLst>
          </p:cNvPr>
          <p:cNvSpPr>
            <a:spLocks noGrp="1"/>
          </p:cNvSpPr>
          <p:nvPr>
            <p:ph idx="1"/>
          </p:nvPr>
        </p:nvSpPr>
        <p:spPr>
          <a:xfrm>
            <a:off x="3838256" y="4866603"/>
            <a:ext cx="4989067" cy="1817486"/>
          </a:xfrm>
          <a:solidFill>
            <a:schemeClr val="bg1"/>
          </a:solidFill>
        </p:spPr>
        <p:txBody>
          <a:bodyPr>
            <a:normAutofit fontScale="92500" lnSpcReduction="10000"/>
          </a:bodyPr>
          <a:lstStyle/>
          <a:p>
            <a:r>
              <a:rPr lang="en-US" altLang="ja-JP" sz="1600" dirty="0"/>
              <a:t>The training quenches started at a lower current with respect to the prototype.</a:t>
            </a:r>
          </a:p>
          <a:p>
            <a:r>
              <a:rPr lang="en-US" altLang="ja-JP" sz="1600" dirty="0"/>
              <a:t>After 2 quenches, the magnet current reached</a:t>
            </a:r>
            <a:r>
              <a:rPr lang="ja-JP" altLang="en-US" sz="1600" dirty="0"/>
              <a:t>　</a:t>
            </a:r>
            <a:r>
              <a:rPr lang="en-US" altLang="ja-JP" sz="1600" dirty="0"/>
              <a:t>the nominal current.</a:t>
            </a:r>
          </a:p>
          <a:p>
            <a:r>
              <a:rPr lang="en-US" altLang="ja-JP" sz="1600" dirty="0"/>
              <a:t>The ultimate current was attained after 7 quenches.</a:t>
            </a:r>
          </a:p>
          <a:p>
            <a:r>
              <a:rPr lang="en-US" altLang="ja-JP" sz="1600" dirty="0">
                <a:solidFill>
                  <a:srgbClr val="FF0000"/>
                </a:solidFill>
              </a:rPr>
              <a:t>After thermal cycle, t</a:t>
            </a:r>
            <a:r>
              <a:rPr kumimoji="1" lang="en-US" altLang="ja-JP" sz="1600" dirty="0">
                <a:solidFill>
                  <a:srgbClr val="FF0000"/>
                </a:solidFill>
              </a:rPr>
              <a:t>he magnet reached the ultimate current without quench, showing perfect training memory.</a:t>
            </a:r>
            <a:endParaRPr lang="en-US" altLang="ja-JP" sz="1600" dirty="0">
              <a:solidFill>
                <a:srgbClr val="FF0000"/>
              </a:solidFill>
            </a:endParaRPr>
          </a:p>
        </p:txBody>
      </p:sp>
      <p:sp>
        <p:nvSpPr>
          <p:cNvPr id="17" name="テキスト ボックス 16">
            <a:extLst>
              <a:ext uri="{FF2B5EF4-FFF2-40B4-BE49-F238E27FC236}">
                <a16:creationId xmlns:a16="http://schemas.microsoft.com/office/drawing/2014/main" id="{2C378C3A-707B-4849-92E2-EAF5E53EE646}"/>
              </a:ext>
            </a:extLst>
          </p:cNvPr>
          <p:cNvSpPr txBox="1"/>
          <p:nvPr/>
        </p:nvSpPr>
        <p:spPr>
          <a:xfrm>
            <a:off x="2899761" y="6469854"/>
            <a:ext cx="657552" cy="307777"/>
          </a:xfrm>
          <a:prstGeom prst="rect">
            <a:avLst/>
          </a:prstGeom>
          <a:noFill/>
        </p:spPr>
        <p:txBody>
          <a:bodyPr wrap="none" rtlCol="0">
            <a:spAutoFit/>
          </a:bodyPr>
          <a:lstStyle/>
          <a:p>
            <a:r>
              <a:rPr kumimoji="1" lang="en-US" altLang="ja-JP" sz="1400" i="1" dirty="0" err="1">
                <a:solidFill>
                  <a:srgbClr val="FF0000"/>
                </a:solidFill>
              </a:rPr>
              <a:t>I</a:t>
            </a:r>
            <a:r>
              <a:rPr kumimoji="1" lang="en-US" altLang="ja-JP" sz="1400" i="1" baseline="-25000" dirty="0" err="1">
                <a:solidFill>
                  <a:srgbClr val="FF0000"/>
                </a:solidFill>
              </a:rPr>
              <a:t>ultimate</a:t>
            </a:r>
            <a:endParaRPr kumimoji="1" lang="ja-JP" altLang="en-US" sz="1400">
              <a:solidFill>
                <a:srgbClr val="FF0000"/>
              </a:solidFill>
            </a:endParaRPr>
          </a:p>
        </p:txBody>
      </p:sp>
      <p:cxnSp>
        <p:nvCxnSpPr>
          <p:cNvPr id="18" name="直線矢印コネクタ 17">
            <a:extLst>
              <a:ext uri="{FF2B5EF4-FFF2-40B4-BE49-F238E27FC236}">
                <a16:creationId xmlns:a16="http://schemas.microsoft.com/office/drawing/2014/main" id="{8B3C5026-9824-8146-9701-FAAD39EE2370}"/>
              </a:ext>
            </a:extLst>
          </p:cNvPr>
          <p:cNvCxnSpPr>
            <a:cxnSpLocks/>
          </p:cNvCxnSpPr>
          <p:nvPr/>
        </p:nvCxnSpPr>
        <p:spPr>
          <a:xfrm flipH="1">
            <a:off x="2754794" y="6645092"/>
            <a:ext cx="211873" cy="0"/>
          </a:xfrm>
          <a:prstGeom prst="straightConnector1">
            <a:avLst/>
          </a:prstGeom>
          <a:ln w="19050">
            <a:solidFill>
              <a:srgbClr val="FF0000"/>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
        <p:nvSpPr>
          <p:cNvPr id="6" name="スライド番号プレースホルダー 5">
            <a:extLst>
              <a:ext uri="{FF2B5EF4-FFF2-40B4-BE49-F238E27FC236}">
                <a16:creationId xmlns:a16="http://schemas.microsoft.com/office/drawing/2014/main" id="{DA45AF97-3880-5045-B7DF-FFA59C291F8B}"/>
              </a:ext>
            </a:extLst>
          </p:cNvPr>
          <p:cNvSpPr>
            <a:spLocks noGrp="1"/>
          </p:cNvSpPr>
          <p:nvPr>
            <p:ph type="sldNum" sz="quarter" idx="12"/>
          </p:nvPr>
        </p:nvSpPr>
        <p:spPr/>
        <p:txBody>
          <a:bodyPr/>
          <a:lstStyle/>
          <a:p>
            <a:fld id="{BFDCA1C4-9514-7B4F-976F-D92F7E296653}" type="slidenum">
              <a:rPr lang="fr-FR" smtClean="0"/>
              <a:pPr/>
              <a:t>16</a:t>
            </a:fld>
            <a:endParaRPr lang="fr-FR"/>
          </a:p>
        </p:txBody>
      </p:sp>
      <p:sp>
        <p:nvSpPr>
          <p:cNvPr id="8" name="テキスト ボックス 7">
            <a:extLst>
              <a:ext uri="{FF2B5EF4-FFF2-40B4-BE49-F238E27FC236}">
                <a16:creationId xmlns:a16="http://schemas.microsoft.com/office/drawing/2014/main" id="{C2575316-FB9E-BC46-9BF8-BB10A9B844DD}"/>
              </a:ext>
            </a:extLst>
          </p:cNvPr>
          <p:cNvSpPr txBox="1"/>
          <p:nvPr/>
        </p:nvSpPr>
        <p:spPr>
          <a:xfrm>
            <a:off x="247011" y="3129720"/>
            <a:ext cx="2569934" cy="338554"/>
          </a:xfrm>
          <a:prstGeom prst="rect">
            <a:avLst/>
          </a:prstGeom>
          <a:noFill/>
        </p:spPr>
        <p:txBody>
          <a:bodyPr wrap="none" rtlCol="0">
            <a:spAutoFit/>
          </a:bodyPr>
          <a:lstStyle/>
          <a:p>
            <a:r>
              <a:rPr kumimoji="1" lang="en-US" altLang="ja-JP" sz="1600" dirty="0">
                <a:solidFill>
                  <a:schemeClr val="accent5"/>
                </a:solidFill>
              </a:rPr>
              <a:t>Quench current of MBXF1</a:t>
            </a:r>
            <a:endParaRPr kumimoji="1" lang="ja-JP" altLang="en-US" sz="1600">
              <a:solidFill>
                <a:schemeClr val="accent5"/>
              </a:solidFill>
            </a:endParaRPr>
          </a:p>
        </p:txBody>
      </p:sp>
      <p:cxnSp>
        <p:nvCxnSpPr>
          <p:cNvPr id="16" name="直線矢印コネクタ 15">
            <a:extLst>
              <a:ext uri="{FF2B5EF4-FFF2-40B4-BE49-F238E27FC236}">
                <a16:creationId xmlns:a16="http://schemas.microsoft.com/office/drawing/2014/main" id="{E54680EE-872D-5745-95B7-65A96FF6F504}"/>
              </a:ext>
            </a:extLst>
          </p:cNvPr>
          <p:cNvCxnSpPr/>
          <p:nvPr/>
        </p:nvCxnSpPr>
        <p:spPr>
          <a:xfrm>
            <a:off x="8587379" y="795812"/>
            <a:ext cx="0" cy="200722"/>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B4C6734C-BA5C-E5F6-BA3F-A62C564DBEBE}"/>
              </a:ext>
            </a:extLst>
          </p:cNvPr>
          <p:cNvSpPr txBox="1"/>
          <p:nvPr/>
        </p:nvSpPr>
        <p:spPr>
          <a:xfrm>
            <a:off x="6877737" y="19710"/>
            <a:ext cx="1893467" cy="338554"/>
          </a:xfrm>
          <a:prstGeom prst="rect">
            <a:avLst/>
          </a:prstGeom>
          <a:noFill/>
        </p:spPr>
        <p:txBody>
          <a:bodyPr wrap="none" rtlCol="0">
            <a:spAutoFit/>
          </a:bodyPr>
          <a:lstStyle/>
          <a:p>
            <a:r>
              <a:rPr kumimoji="1" lang="en-US" altLang="ja-JP" sz="1600" dirty="0"/>
              <a:t>Full scale magnets</a:t>
            </a:r>
            <a:endParaRPr kumimoji="1" lang="ja-JP" altLang="en-US" sz="1600"/>
          </a:p>
        </p:txBody>
      </p:sp>
      <p:sp>
        <p:nvSpPr>
          <p:cNvPr id="19" name="右中かっこ 18">
            <a:extLst>
              <a:ext uri="{FF2B5EF4-FFF2-40B4-BE49-F238E27FC236}">
                <a16:creationId xmlns:a16="http://schemas.microsoft.com/office/drawing/2014/main" id="{B767958E-E8FF-829D-B88A-FBE1A72DCACC}"/>
              </a:ext>
            </a:extLst>
          </p:cNvPr>
          <p:cNvSpPr/>
          <p:nvPr/>
        </p:nvSpPr>
        <p:spPr>
          <a:xfrm rot="16200000">
            <a:off x="7716906" y="-495987"/>
            <a:ext cx="200721" cy="1828215"/>
          </a:xfrm>
          <a:prstGeom prst="rightBrac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24606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F470A3-2175-D71D-4F27-B951693C298C}"/>
              </a:ext>
            </a:extLst>
          </p:cNvPr>
          <p:cNvSpPr>
            <a:spLocks noGrp="1"/>
          </p:cNvSpPr>
          <p:nvPr>
            <p:ph type="title"/>
          </p:nvPr>
        </p:nvSpPr>
        <p:spPr>
          <a:xfrm>
            <a:off x="538428" y="24106"/>
            <a:ext cx="8148372" cy="952077"/>
          </a:xfrm>
        </p:spPr>
        <p:txBody>
          <a:bodyPr/>
          <a:lstStyle/>
          <a:p>
            <a:r>
              <a:rPr kumimoji="1" lang="en-US" altLang="ja-JP" dirty="0"/>
              <a:t>Field Quality: </a:t>
            </a:r>
            <a:r>
              <a:rPr kumimoji="1" lang="en-US" altLang="ja-JP" sz="2800" dirty="0"/>
              <a:t>DC loop at the Z center </a:t>
            </a:r>
            <a:br>
              <a:rPr kumimoji="1" lang="en-US" altLang="ja-JP" sz="2800" dirty="0"/>
            </a:br>
            <a:r>
              <a:rPr kumimoji="1" lang="en-US" altLang="ja-JP" sz="2800" dirty="0"/>
              <a:t>- </a:t>
            </a:r>
            <a:r>
              <a:rPr kumimoji="1" lang="en-US" altLang="ja-JP" dirty="0"/>
              <a:t>MBXF1 -</a:t>
            </a:r>
            <a:endParaRPr kumimoji="1" lang="ja-JP" altLang="en-US"/>
          </a:p>
        </p:txBody>
      </p:sp>
      <p:sp>
        <p:nvSpPr>
          <p:cNvPr id="3" name="コンテンツ プレースホルダー 2">
            <a:extLst>
              <a:ext uri="{FF2B5EF4-FFF2-40B4-BE49-F238E27FC236}">
                <a16:creationId xmlns:a16="http://schemas.microsoft.com/office/drawing/2014/main" id="{50DF70EC-7B96-A338-E8DC-EBDD37E70001}"/>
              </a:ext>
            </a:extLst>
          </p:cNvPr>
          <p:cNvSpPr>
            <a:spLocks noGrp="1"/>
          </p:cNvSpPr>
          <p:nvPr>
            <p:ph idx="1"/>
          </p:nvPr>
        </p:nvSpPr>
        <p:spPr>
          <a:xfrm>
            <a:off x="243700" y="5519128"/>
            <a:ext cx="8656600" cy="1033223"/>
          </a:xfrm>
          <a:solidFill>
            <a:schemeClr val="bg1"/>
          </a:solidFill>
        </p:spPr>
        <p:txBody>
          <a:bodyPr>
            <a:normAutofit/>
          </a:bodyPr>
          <a:lstStyle/>
          <a:p>
            <a:pPr algn="just"/>
            <a:r>
              <a:rPr kumimoji="1" lang="en-US" altLang="ja-JP" sz="1800" b="1" dirty="0">
                <a:solidFill>
                  <a:srgbClr val="0070C0"/>
                </a:solidFill>
              </a:rPr>
              <a:t>Measured b</a:t>
            </a:r>
            <a:r>
              <a:rPr kumimoji="1" lang="en-US" altLang="ja-JP" sz="1800" b="1" baseline="-25000" dirty="0">
                <a:solidFill>
                  <a:srgbClr val="0070C0"/>
                </a:solidFill>
              </a:rPr>
              <a:t>3</a:t>
            </a:r>
            <a:r>
              <a:rPr kumimoji="1" lang="en-US" altLang="ja-JP" sz="1800" b="1" dirty="0">
                <a:solidFill>
                  <a:srgbClr val="0070C0"/>
                </a:solidFill>
              </a:rPr>
              <a:t> differs from the calculation by &lt; 4 unit at </a:t>
            </a:r>
            <a:r>
              <a:rPr kumimoji="1" lang="en-US" altLang="ja-JP" sz="1800" b="1" i="1" dirty="0" err="1">
                <a:solidFill>
                  <a:srgbClr val="0070C0"/>
                </a:solidFill>
              </a:rPr>
              <a:t>I</a:t>
            </a:r>
            <a:r>
              <a:rPr kumimoji="1" lang="en-US" altLang="ja-JP" sz="1800" b="1" i="1" baseline="-25000" dirty="0" err="1">
                <a:solidFill>
                  <a:srgbClr val="0070C0"/>
                </a:solidFill>
              </a:rPr>
              <a:t>nominal</a:t>
            </a:r>
            <a:r>
              <a:rPr kumimoji="1" lang="en-US" altLang="ja-JP" sz="1800" b="1" dirty="0">
                <a:solidFill>
                  <a:srgbClr val="0070C0"/>
                </a:solidFill>
              </a:rPr>
              <a:t> (12.11 kA).</a:t>
            </a:r>
          </a:p>
          <a:p>
            <a:pPr algn="just"/>
            <a:r>
              <a:rPr kumimoji="1" lang="en-US" altLang="ja-JP" sz="1800" b="1" dirty="0">
                <a:solidFill>
                  <a:srgbClr val="0070C0"/>
                </a:solidFill>
              </a:rPr>
              <a:t>For other allowed multipoles, measurement agrees with the calculation within 0.5 unit.</a:t>
            </a:r>
          </a:p>
        </p:txBody>
      </p:sp>
      <p:sp>
        <p:nvSpPr>
          <p:cNvPr id="4" name="フッター プレースホルダー 3">
            <a:extLst>
              <a:ext uri="{FF2B5EF4-FFF2-40B4-BE49-F238E27FC236}">
                <a16:creationId xmlns:a16="http://schemas.microsoft.com/office/drawing/2014/main" id="{044F734A-45D5-69EC-A288-8A14D24BE5A1}"/>
              </a:ext>
            </a:extLst>
          </p:cNvPr>
          <p:cNvSpPr>
            <a:spLocks noGrp="1"/>
          </p:cNvSpPr>
          <p:nvPr>
            <p:ph type="ftr" sz="quarter" idx="11"/>
          </p:nvPr>
        </p:nvSpPr>
        <p:spPr/>
        <p:txBody>
          <a:bodyPr/>
          <a:lstStyle/>
          <a:p>
            <a:r>
              <a:rPr lang="en-US" noProof="0" dirty="0"/>
              <a:t>Status of D1, T. Nakamoto, KEK</a:t>
            </a:r>
            <a:endParaRPr lang="en-GB" noProof="0" dirty="0"/>
          </a:p>
        </p:txBody>
      </p:sp>
      <p:sp>
        <p:nvSpPr>
          <p:cNvPr id="5" name="スライド番号プレースホルダー 4">
            <a:extLst>
              <a:ext uri="{FF2B5EF4-FFF2-40B4-BE49-F238E27FC236}">
                <a16:creationId xmlns:a16="http://schemas.microsoft.com/office/drawing/2014/main" id="{17363E16-70EB-ABB2-0BFE-74D61ECF520D}"/>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図 5">
            <a:extLst>
              <a:ext uri="{FF2B5EF4-FFF2-40B4-BE49-F238E27FC236}">
                <a16:creationId xmlns:a16="http://schemas.microsoft.com/office/drawing/2014/main" id="{4090D04E-CBFD-9B75-079F-601F43B441D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375" y="997635"/>
            <a:ext cx="3168000" cy="2058584"/>
          </a:xfrm>
          <a:prstGeom prst="rect">
            <a:avLst/>
          </a:prstGeom>
        </p:spPr>
      </p:pic>
      <p:pic>
        <p:nvPicPr>
          <p:cNvPr id="7" name="図 6">
            <a:extLst>
              <a:ext uri="{FF2B5EF4-FFF2-40B4-BE49-F238E27FC236}">
                <a16:creationId xmlns:a16="http://schemas.microsoft.com/office/drawing/2014/main" id="{3E51F0D3-C7F4-BFE9-3972-18674D5B35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72594" y="997635"/>
            <a:ext cx="3168000" cy="2095565"/>
          </a:xfrm>
          <a:prstGeom prst="rect">
            <a:avLst/>
          </a:prstGeom>
        </p:spPr>
      </p:pic>
      <p:pic>
        <p:nvPicPr>
          <p:cNvPr id="8" name="図 7">
            <a:extLst>
              <a:ext uri="{FF2B5EF4-FFF2-40B4-BE49-F238E27FC236}">
                <a16:creationId xmlns:a16="http://schemas.microsoft.com/office/drawing/2014/main" id="{65C21CE3-0619-7A85-A875-0ADA732A8D3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33313" y="997635"/>
            <a:ext cx="3168000" cy="2062305"/>
          </a:xfrm>
          <a:prstGeom prst="rect">
            <a:avLst/>
          </a:prstGeom>
        </p:spPr>
      </p:pic>
      <p:pic>
        <p:nvPicPr>
          <p:cNvPr id="9" name="図 8">
            <a:extLst>
              <a:ext uri="{FF2B5EF4-FFF2-40B4-BE49-F238E27FC236}">
                <a16:creationId xmlns:a16="http://schemas.microsoft.com/office/drawing/2014/main" id="{30BAB962-B756-4225-B91F-B9FDE025267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214" y="3393911"/>
            <a:ext cx="3168000" cy="2029499"/>
          </a:xfrm>
          <a:prstGeom prst="rect">
            <a:avLst/>
          </a:prstGeom>
        </p:spPr>
      </p:pic>
      <p:pic>
        <p:nvPicPr>
          <p:cNvPr id="10" name="図 9">
            <a:extLst>
              <a:ext uri="{FF2B5EF4-FFF2-40B4-BE49-F238E27FC236}">
                <a16:creationId xmlns:a16="http://schemas.microsoft.com/office/drawing/2014/main" id="{3DA99C7E-4AD7-A21F-D344-2FD2E2E59AE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85530" y="3393911"/>
            <a:ext cx="3168000" cy="2001489"/>
          </a:xfrm>
          <a:prstGeom prst="rect">
            <a:avLst/>
          </a:prstGeom>
        </p:spPr>
      </p:pic>
      <p:pic>
        <p:nvPicPr>
          <p:cNvPr id="11" name="図 10">
            <a:extLst>
              <a:ext uri="{FF2B5EF4-FFF2-40B4-BE49-F238E27FC236}">
                <a16:creationId xmlns:a16="http://schemas.microsoft.com/office/drawing/2014/main" id="{89FA1BB1-7DCC-9EE2-3052-B098CB0D0C6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58570" y="3393910"/>
            <a:ext cx="2952000" cy="1960128"/>
          </a:xfrm>
          <a:prstGeom prst="rect">
            <a:avLst/>
          </a:prstGeom>
        </p:spPr>
      </p:pic>
    </p:spTree>
    <p:extLst>
      <p:ext uri="{BB962C8B-B14F-4D97-AF65-F5344CB8AC3E}">
        <p14:creationId xmlns:p14="http://schemas.microsoft.com/office/powerpoint/2010/main" val="18547404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546534-FCD5-8DA7-AB25-0DB233930793}"/>
              </a:ext>
            </a:extLst>
          </p:cNvPr>
          <p:cNvSpPr>
            <a:spLocks noGrp="1"/>
          </p:cNvSpPr>
          <p:nvPr>
            <p:ph type="title"/>
          </p:nvPr>
        </p:nvSpPr>
        <p:spPr>
          <a:xfrm>
            <a:off x="612000" y="24107"/>
            <a:ext cx="7920000" cy="816152"/>
          </a:xfrm>
        </p:spPr>
        <p:txBody>
          <a:bodyPr/>
          <a:lstStyle/>
          <a:p>
            <a:r>
              <a:rPr kumimoji="1" lang="en-US" altLang="ja-JP" dirty="0"/>
              <a:t>Predicted FQ (Integral) in the LHC cryostat</a:t>
            </a:r>
            <a:br>
              <a:rPr kumimoji="1" lang="en-US" altLang="ja-JP" dirty="0"/>
            </a:br>
            <a:r>
              <a:rPr kumimoji="1" lang="en-US" altLang="ja-JP" dirty="0"/>
              <a:t> </a:t>
            </a:r>
            <a:r>
              <a:rPr kumimoji="1" lang="en-US" altLang="ja-JP" sz="2800" dirty="0"/>
              <a:t>- </a:t>
            </a:r>
            <a:r>
              <a:rPr kumimoji="1" lang="en-US" altLang="ja-JP" dirty="0"/>
              <a:t>MBXF1 -</a:t>
            </a:r>
            <a:endParaRPr kumimoji="1" lang="ja-JP" altLang="en-US"/>
          </a:p>
        </p:txBody>
      </p:sp>
      <p:sp>
        <p:nvSpPr>
          <p:cNvPr id="3" name="コンテンツ プレースホルダー 2">
            <a:extLst>
              <a:ext uri="{FF2B5EF4-FFF2-40B4-BE49-F238E27FC236}">
                <a16:creationId xmlns:a16="http://schemas.microsoft.com/office/drawing/2014/main" id="{D6895E36-6EF3-8EFB-4487-0613C68DBCD4}"/>
              </a:ext>
            </a:extLst>
          </p:cNvPr>
          <p:cNvSpPr>
            <a:spLocks noGrp="1"/>
          </p:cNvSpPr>
          <p:nvPr>
            <p:ph idx="1"/>
          </p:nvPr>
        </p:nvSpPr>
        <p:spPr>
          <a:xfrm>
            <a:off x="389578" y="4650904"/>
            <a:ext cx="8297222" cy="1885446"/>
          </a:xfrm>
        </p:spPr>
        <p:txBody>
          <a:bodyPr>
            <a:normAutofit/>
          </a:bodyPr>
          <a:lstStyle/>
          <a:p>
            <a:r>
              <a:rPr lang="en-US" altLang="ja-JP" sz="1800" dirty="0"/>
              <a:t>From the obtained field quality in the KEK cryostat, we estimated the actual field quality predicted in the LHC cryostat.</a:t>
            </a:r>
          </a:p>
          <a:p>
            <a:pPr lvl="1">
              <a:buFont typeface="Wingdings" pitchFamily="2" charset="2"/>
              <a:buChar char="Ø"/>
            </a:pPr>
            <a:r>
              <a:rPr lang="en-US" altLang="ja-JP" sz="1800" dirty="0"/>
              <a:t>Requirements will be fulfilled in most of the harmonics.</a:t>
            </a:r>
          </a:p>
          <a:p>
            <a:r>
              <a:rPr lang="en-US" altLang="ja-JP" sz="1800" dirty="0"/>
              <a:t>MFM of the D1 prototype cold mass at SM18 will be crucial to confirm the effect of the LHC cryostat on FQ.</a:t>
            </a:r>
            <a:endParaRPr lang="ja-JP" altLang="en-US" sz="1800"/>
          </a:p>
        </p:txBody>
      </p:sp>
      <p:sp>
        <p:nvSpPr>
          <p:cNvPr id="4" name="フッター プレースホルダー 3">
            <a:extLst>
              <a:ext uri="{FF2B5EF4-FFF2-40B4-BE49-F238E27FC236}">
                <a16:creationId xmlns:a16="http://schemas.microsoft.com/office/drawing/2014/main" id="{7946D0A8-88C7-84D8-43D5-631D29CD6499}"/>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D83B551A-2953-8515-7499-D9A97FD74B66}"/>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6" name="図 5">
            <a:extLst>
              <a:ext uri="{FF2B5EF4-FFF2-40B4-BE49-F238E27FC236}">
                <a16:creationId xmlns:a16="http://schemas.microsoft.com/office/drawing/2014/main" id="{F9B2AC77-4EFA-3B94-C71E-ED00274DD9A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731212"/>
            <a:ext cx="9144000" cy="2865702"/>
          </a:xfrm>
          <a:prstGeom prst="rect">
            <a:avLst/>
          </a:prstGeom>
        </p:spPr>
      </p:pic>
      <p:sp>
        <p:nvSpPr>
          <p:cNvPr id="8" name="テキスト ボックス 7">
            <a:extLst>
              <a:ext uri="{FF2B5EF4-FFF2-40B4-BE49-F238E27FC236}">
                <a16:creationId xmlns:a16="http://schemas.microsoft.com/office/drawing/2014/main" id="{15BBC60F-E062-F2D1-2798-1D5AA4DFA41B}"/>
              </a:ext>
            </a:extLst>
          </p:cNvPr>
          <p:cNvSpPr txBox="1"/>
          <p:nvPr/>
        </p:nvSpPr>
        <p:spPr>
          <a:xfrm>
            <a:off x="389578" y="894249"/>
            <a:ext cx="8354962" cy="338554"/>
          </a:xfrm>
          <a:prstGeom prst="rect">
            <a:avLst/>
          </a:prstGeom>
          <a:noFill/>
        </p:spPr>
        <p:txBody>
          <a:bodyPr wrap="square">
            <a:spAutoFit/>
          </a:bodyPr>
          <a:lstStyle/>
          <a:p>
            <a:r>
              <a:rPr lang="en-US" altLang="ja-JP" sz="1600" dirty="0"/>
              <a:t>Note: difference of ferromagnetic environment between KEK test stand and LHC cryostat.</a:t>
            </a:r>
          </a:p>
        </p:txBody>
      </p:sp>
    </p:spTree>
    <p:extLst>
      <p:ext uri="{BB962C8B-B14F-4D97-AF65-F5344CB8AC3E}">
        <p14:creationId xmlns:p14="http://schemas.microsoft.com/office/powerpoint/2010/main" val="2841783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E09796-ECFC-444B-ABDF-33F3B8B0EC46}"/>
              </a:ext>
            </a:extLst>
          </p:cNvPr>
          <p:cNvSpPr>
            <a:spLocks noGrp="1"/>
          </p:cNvSpPr>
          <p:nvPr>
            <p:ph type="title"/>
          </p:nvPr>
        </p:nvSpPr>
        <p:spPr>
          <a:xfrm>
            <a:off x="612000" y="0"/>
            <a:ext cx="7920000" cy="720000"/>
          </a:xfrm>
        </p:spPr>
        <p:txBody>
          <a:bodyPr/>
          <a:lstStyle/>
          <a:p>
            <a:r>
              <a:rPr kumimoji="1" lang="en-US" altLang="ja-JP" sz="3600" dirty="0"/>
              <a:t>Acknowledgement</a:t>
            </a:r>
            <a:endParaRPr kumimoji="1" lang="ja-JP" altLang="en-US" sz="3600"/>
          </a:p>
        </p:txBody>
      </p:sp>
      <p:sp>
        <p:nvSpPr>
          <p:cNvPr id="3" name="コンテンツ プレースホルダー 2">
            <a:extLst>
              <a:ext uri="{FF2B5EF4-FFF2-40B4-BE49-F238E27FC236}">
                <a16:creationId xmlns:a16="http://schemas.microsoft.com/office/drawing/2014/main" id="{271F30EE-58A2-3040-8C1B-9DF3EE378FEC}"/>
              </a:ext>
            </a:extLst>
          </p:cNvPr>
          <p:cNvSpPr>
            <a:spLocks noGrp="1"/>
          </p:cNvSpPr>
          <p:nvPr>
            <p:ph idx="1"/>
          </p:nvPr>
        </p:nvSpPr>
        <p:spPr>
          <a:xfrm>
            <a:off x="527915" y="849394"/>
            <a:ext cx="8616085" cy="5257116"/>
          </a:xfrm>
        </p:spPr>
        <p:txBody>
          <a:bodyPr>
            <a:noAutofit/>
          </a:bodyPr>
          <a:lstStyle/>
          <a:p>
            <a:r>
              <a:rPr kumimoji="1" lang="en-US" altLang="ja-JP" sz="1800" dirty="0"/>
              <a:t>KEK (in particular)</a:t>
            </a:r>
          </a:p>
          <a:p>
            <a:pPr marL="0" indent="0">
              <a:buNone/>
            </a:pPr>
            <a:r>
              <a:rPr lang="en-US" altLang="ja-JP" sz="1800" dirty="0"/>
              <a:t>M. Sugano, K. Suzuki, Y. </a:t>
            </a:r>
            <a:r>
              <a:rPr lang="en-US" altLang="ja-JP" sz="1800" dirty="0" err="1"/>
              <a:t>Arimoto</a:t>
            </a:r>
            <a:r>
              <a:rPr lang="en-US" altLang="ja-JP" sz="1800" dirty="0"/>
              <a:t>, R. Ueki, Y. </a:t>
            </a:r>
            <a:r>
              <a:rPr lang="en-US" altLang="ja-JP" sz="1800" dirty="0" err="1"/>
              <a:t>Ikemoto</a:t>
            </a:r>
            <a:r>
              <a:rPr lang="en-US" altLang="ja-JP" sz="1800" dirty="0"/>
              <a:t>, H. </a:t>
            </a:r>
            <a:r>
              <a:rPr lang="en-US" altLang="ja-JP" sz="1800" dirty="0" err="1"/>
              <a:t>Kawamata</a:t>
            </a:r>
            <a:r>
              <a:rPr lang="en-US" altLang="ja-JP" sz="1800" dirty="0"/>
              <a:t>, </a:t>
            </a:r>
          </a:p>
          <a:p>
            <a:pPr marL="0" indent="0">
              <a:buNone/>
            </a:pPr>
            <a:r>
              <a:rPr lang="en-US" altLang="ja-JP" sz="1800" dirty="0"/>
              <a:t>N. Okada, R. Okada, H. </a:t>
            </a:r>
            <a:r>
              <a:rPr lang="en-US" altLang="ja-JP" sz="1800" dirty="0" err="1"/>
              <a:t>Ohhata</a:t>
            </a:r>
            <a:r>
              <a:rPr lang="en-US" altLang="ja-JP" sz="1800" dirty="0"/>
              <a:t>, A. </a:t>
            </a:r>
            <a:r>
              <a:rPr lang="en-US" altLang="ja-JP" sz="1800" dirty="0" err="1"/>
              <a:t>Terashima</a:t>
            </a:r>
            <a:r>
              <a:rPr lang="en-US" altLang="ja-JP" sz="1800" dirty="0"/>
              <a:t>, K. Tanaka, N. Ohuchi, T. </a:t>
            </a:r>
            <a:r>
              <a:rPr lang="en-US" altLang="ja-JP" sz="1800" dirty="0" err="1"/>
              <a:t>Ogitsu</a:t>
            </a:r>
            <a:r>
              <a:rPr lang="en-US" altLang="ja-JP" sz="1800" dirty="0"/>
              <a:t>.</a:t>
            </a:r>
          </a:p>
          <a:p>
            <a:pPr marL="0" indent="0">
              <a:buNone/>
            </a:pPr>
            <a:endParaRPr kumimoji="1" lang="en-US" altLang="ja-JP" sz="1800" dirty="0"/>
          </a:p>
          <a:p>
            <a:r>
              <a:rPr lang="en-US" altLang="ja-JP" sz="1800" dirty="0"/>
              <a:t>Univ. of Tokyo</a:t>
            </a:r>
          </a:p>
          <a:p>
            <a:pPr marL="0" indent="0">
              <a:buNone/>
            </a:pPr>
            <a:r>
              <a:rPr lang="en-US" altLang="ja-JP" sz="1800" dirty="0"/>
              <a:t>N. Kimura.</a:t>
            </a:r>
            <a:endParaRPr kumimoji="1" lang="en-US" altLang="ja-JP" sz="1800" dirty="0"/>
          </a:p>
          <a:p>
            <a:endParaRPr lang="en-US" altLang="ja-JP" sz="1800" dirty="0"/>
          </a:p>
          <a:p>
            <a:r>
              <a:rPr lang="en-US" altLang="ja-JP" sz="1800" dirty="0"/>
              <a:t>CERN (in particular)</a:t>
            </a:r>
          </a:p>
          <a:p>
            <a:pPr marL="0" indent="0">
              <a:buNone/>
            </a:pPr>
            <a:r>
              <a:rPr lang="en-US" altLang="ja-JP" sz="1800" dirty="0"/>
              <a:t>E. Todesco, </a:t>
            </a:r>
            <a:r>
              <a:rPr lang="en-US" altLang="ja-JP" sz="1800" dirty="0">
                <a:solidFill>
                  <a:srgbClr val="00B0F0"/>
                </a:solidFill>
              </a:rPr>
              <a:t>J. C. Perez (WPE)</a:t>
            </a:r>
            <a:r>
              <a:rPr lang="en-US" altLang="ja-JP" sz="1800" dirty="0"/>
              <a:t>, H. </a:t>
            </a:r>
            <a:r>
              <a:rPr lang="en-US" altLang="ja-JP" sz="1800" dirty="0" err="1"/>
              <a:t>Prin</a:t>
            </a:r>
            <a:r>
              <a:rPr lang="en-US" altLang="ja-JP" sz="1800" dirty="0"/>
              <a:t>, D. Duarte Ramos, C. </a:t>
            </a:r>
            <a:r>
              <a:rPr lang="en-US" altLang="ja-JP" sz="1800" dirty="0" err="1"/>
              <a:t>Scheuerlein</a:t>
            </a:r>
            <a:r>
              <a:rPr lang="en-US" altLang="ja-JP" sz="1800" dirty="0"/>
              <a:t>, </a:t>
            </a:r>
          </a:p>
          <a:p>
            <a:pPr marL="0" indent="0">
              <a:buNone/>
            </a:pPr>
            <a:r>
              <a:rPr lang="en-US" altLang="ja-JP" sz="1800" dirty="0"/>
              <a:t>H. G. </a:t>
            </a:r>
            <a:r>
              <a:rPr lang="en-US" altLang="ja-JP" sz="1800" dirty="0" err="1"/>
              <a:t>Gavela</a:t>
            </a:r>
            <a:r>
              <a:rPr lang="en-US" altLang="ja-JP" sz="1800" dirty="0"/>
              <a:t>, A. </a:t>
            </a:r>
            <a:r>
              <a:rPr lang="en-US" altLang="ja-JP" sz="1800" dirty="0" err="1"/>
              <a:t>Devred</a:t>
            </a:r>
            <a:r>
              <a:rPr lang="en-US" altLang="ja-JP" sz="1800" dirty="0"/>
              <a:t>.</a:t>
            </a:r>
          </a:p>
          <a:p>
            <a:endParaRPr kumimoji="1" lang="en-US" altLang="ja-JP" sz="1800" dirty="0"/>
          </a:p>
          <a:p>
            <a:r>
              <a:rPr kumimoji="1" lang="en-US" altLang="ja-JP" sz="1800" dirty="0"/>
              <a:t>Hitachi</a:t>
            </a:r>
          </a:p>
          <a:p>
            <a:pPr marL="0" indent="0">
              <a:buNone/>
            </a:pPr>
            <a:r>
              <a:rPr lang="en-US" altLang="ja-JP" sz="1800" dirty="0"/>
              <a:t>M. Yanagisawa, A. </a:t>
            </a:r>
            <a:r>
              <a:rPr lang="en-US" altLang="ja-JP" sz="1800" dirty="0" err="1"/>
              <a:t>Yokogi</a:t>
            </a:r>
            <a:r>
              <a:rPr lang="en-US" altLang="ja-JP" sz="1800" dirty="0"/>
              <a:t>, H. </a:t>
            </a:r>
            <a:r>
              <a:rPr lang="en-US" altLang="ja-JP" sz="1800" dirty="0" err="1"/>
              <a:t>Togashi</a:t>
            </a:r>
            <a:r>
              <a:rPr lang="en-US" altLang="ja-JP" sz="1800" dirty="0"/>
              <a:t>, T. </a:t>
            </a:r>
            <a:r>
              <a:rPr lang="en-US" altLang="ja-JP" sz="1800" dirty="0" err="1"/>
              <a:t>Tahara</a:t>
            </a:r>
            <a:r>
              <a:rPr lang="en-US" altLang="ja-JP" sz="1800" dirty="0"/>
              <a:t>, T. Chiba</a:t>
            </a:r>
            <a:endParaRPr kumimoji="1" lang="en-US" altLang="ja-JP" sz="1800" dirty="0"/>
          </a:p>
          <a:p>
            <a:endParaRPr kumimoji="1" lang="en-US" altLang="ja-JP" sz="1800" dirty="0"/>
          </a:p>
          <a:p>
            <a:r>
              <a:rPr kumimoji="1" lang="en-US" altLang="ja-JP" sz="1800" dirty="0" err="1"/>
              <a:t>Fusac</a:t>
            </a:r>
            <a:r>
              <a:rPr kumimoji="1" lang="en-US" altLang="ja-JP" sz="1800" dirty="0"/>
              <a:t> Technologies</a:t>
            </a:r>
          </a:p>
          <a:p>
            <a:pPr marL="0" indent="0">
              <a:buNone/>
            </a:pPr>
            <a:r>
              <a:rPr lang="en-US" altLang="ja-JP" sz="1800" dirty="0"/>
              <a:t>T. Ichihara.</a:t>
            </a:r>
            <a:endParaRPr kumimoji="1" lang="ja-JP" altLang="en-US" sz="1800"/>
          </a:p>
        </p:txBody>
      </p:sp>
      <p:sp>
        <p:nvSpPr>
          <p:cNvPr id="4" name="フッター プレースホルダー 3">
            <a:extLst>
              <a:ext uri="{FF2B5EF4-FFF2-40B4-BE49-F238E27FC236}">
                <a16:creationId xmlns:a16="http://schemas.microsoft.com/office/drawing/2014/main" id="{DE4D9338-B834-8C48-AC4C-78A358A9329D}"/>
              </a:ext>
            </a:extLst>
          </p:cNvPr>
          <p:cNvSpPr>
            <a:spLocks noGrp="1"/>
          </p:cNvSpPr>
          <p:nvPr>
            <p:ph type="ftr" sz="quarter" idx="11"/>
          </p:nvPr>
        </p:nvSpPr>
        <p:spPr/>
        <p:txBody>
          <a:bodyPr/>
          <a:lstStyle/>
          <a:p>
            <a:r>
              <a:rPr lang="en-US" noProof="0" dirty="0"/>
              <a:t>Status of D1, T. Nakamoto, KEK</a:t>
            </a:r>
            <a:endParaRPr lang="en-GB" noProof="0" dirty="0"/>
          </a:p>
        </p:txBody>
      </p:sp>
      <p:sp>
        <p:nvSpPr>
          <p:cNvPr id="5" name="スライド番号プレースホルダー 4">
            <a:extLst>
              <a:ext uri="{FF2B5EF4-FFF2-40B4-BE49-F238E27FC236}">
                <a16:creationId xmlns:a16="http://schemas.microsoft.com/office/drawing/2014/main" id="{5540C69A-D2B9-1446-A6F5-5192C2D86C59}"/>
              </a:ext>
            </a:extLst>
          </p:cNvPr>
          <p:cNvSpPr>
            <a:spLocks noGrp="1"/>
          </p:cNvSpPr>
          <p:nvPr>
            <p:ph type="sldNum" sz="quarter" idx="12"/>
          </p:nvPr>
        </p:nvSpPr>
        <p:spPr/>
        <p:txBody>
          <a:bodyPr/>
          <a:lstStyle/>
          <a:p>
            <a:fld id="{BFDCA1C4-9514-7B4F-976F-D92F7E296653}" type="slidenum">
              <a:rPr lang="fr-FR" smtClean="0"/>
              <a:pPr/>
              <a:t>1</a:t>
            </a:fld>
            <a:endParaRPr lang="fr-FR"/>
          </a:p>
        </p:txBody>
      </p:sp>
    </p:spTree>
    <p:extLst>
      <p:ext uri="{BB962C8B-B14F-4D97-AF65-F5344CB8AC3E}">
        <p14:creationId xmlns:p14="http://schemas.microsoft.com/office/powerpoint/2010/main" val="3853251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245204A-6858-CFC2-5FE7-CBD04A240162}"/>
              </a:ext>
            </a:extLst>
          </p:cNvPr>
          <p:cNvSpPr>
            <a:spLocks noGrp="1"/>
          </p:cNvSpPr>
          <p:nvPr>
            <p:ph type="title"/>
          </p:nvPr>
        </p:nvSpPr>
        <p:spPr>
          <a:xfrm>
            <a:off x="612000" y="-61785"/>
            <a:ext cx="7920000" cy="720000"/>
          </a:xfrm>
        </p:spPr>
        <p:txBody>
          <a:bodyPr/>
          <a:lstStyle/>
          <a:p>
            <a:r>
              <a:rPr lang="en-US" altLang="ja-JP" sz="3600" dirty="0"/>
              <a:t>Summary</a:t>
            </a:r>
            <a:endParaRPr kumimoji="1" lang="ja-JP" altLang="en-US" sz="3600"/>
          </a:p>
        </p:txBody>
      </p:sp>
      <p:sp>
        <p:nvSpPr>
          <p:cNvPr id="3" name="コンテンツ プレースホルダー 2">
            <a:extLst>
              <a:ext uri="{FF2B5EF4-FFF2-40B4-BE49-F238E27FC236}">
                <a16:creationId xmlns:a16="http://schemas.microsoft.com/office/drawing/2014/main" id="{EA725CBF-A6F1-C254-8F9F-36CF45206D70}"/>
              </a:ext>
            </a:extLst>
          </p:cNvPr>
          <p:cNvSpPr>
            <a:spLocks noGrp="1"/>
          </p:cNvSpPr>
          <p:nvPr>
            <p:ph idx="1"/>
          </p:nvPr>
        </p:nvSpPr>
        <p:spPr>
          <a:xfrm>
            <a:off x="97200" y="597950"/>
            <a:ext cx="8946292" cy="6260049"/>
          </a:xfrm>
          <a:solidFill>
            <a:schemeClr val="bg1"/>
          </a:solidFill>
        </p:spPr>
        <p:txBody>
          <a:bodyPr>
            <a:noAutofit/>
          </a:bodyPr>
          <a:lstStyle/>
          <a:p>
            <a:pPr algn="just"/>
            <a:r>
              <a:rPr kumimoji="1" lang="en-US" altLang="ja-JP" sz="1800" dirty="0"/>
              <a:t>MBXFP1: Delivered to CERN in April 2023. Horizontal cold test in October is planned.</a:t>
            </a:r>
          </a:p>
          <a:p>
            <a:pPr algn="just"/>
            <a:endParaRPr lang="en-US" altLang="ja-JP" sz="1800" dirty="0"/>
          </a:p>
          <a:p>
            <a:pPr algn="just"/>
            <a:r>
              <a:rPr lang="en-US" altLang="ja-JP" sz="1800" dirty="0"/>
              <a:t>MBXF5: After a major NC with coil insulation damages, the magnet was successfully recovered and completed in June 2023. The cold powering test has been suspended due to the trouble of the test facility.</a:t>
            </a:r>
          </a:p>
          <a:p>
            <a:pPr algn="just"/>
            <a:endParaRPr lang="en-US" altLang="ja-JP" sz="1800" dirty="0"/>
          </a:p>
          <a:p>
            <a:pPr algn="just"/>
            <a:r>
              <a:rPr lang="en-US" altLang="ja-JP" sz="1800" dirty="0"/>
              <a:t>MBXF1: The test result of the cold powering test looks good. The final cold mass assembly at Hitachi is underway. Delivery to CERN as the first series cold mass is anticipated in May 2024.</a:t>
            </a:r>
          </a:p>
          <a:p>
            <a:pPr algn="just"/>
            <a:endParaRPr kumimoji="1" lang="en-US" altLang="ja-JP" sz="1800" dirty="0"/>
          </a:p>
          <a:p>
            <a:pPr algn="just"/>
            <a:r>
              <a:rPr kumimoji="1" lang="en-US" altLang="ja-JP" sz="1800" dirty="0"/>
              <a:t>MBXF2: Coil winding was already started in February 2023 and </a:t>
            </a:r>
            <a:r>
              <a:rPr lang="en-US" altLang="ja-JP" sz="1800" dirty="0"/>
              <a:t>m</a:t>
            </a:r>
            <a:r>
              <a:rPr kumimoji="1" lang="en-US" altLang="ja-JP" sz="1800" dirty="0"/>
              <a:t>agnet assembly (yoking) is underway.</a:t>
            </a:r>
          </a:p>
          <a:p>
            <a:pPr algn="just"/>
            <a:endParaRPr lang="en-US" altLang="ja-JP" sz="1800" b="0" i="0" u="none" strike="noStrike" dirty="0">
              <a:effectLst/>
            </a:endParaRPr>
          </a:p>
          <a:p>
            <a:pPr algn="just"/>
            <a:r>
              <a:rPr lang="en-US" altLang="ja-JP" sz="1800" b="0" i="0" u="none" strike="noStrike" dirty="0">
                <a:effectLst/>
              </a:rPr>
              <a:t>MBXF3: Coil winding will be started in October 2023.</a:t>
            </a:r>
          </a:p>
          <a:p>
            <a:pPr algn="just"/>
            <a:endParaRPr lang="en-US" altLang="ja-JP" sz="1800" b="0" i="0" u="none" strike="noStrike" dirty="0">
              <a:effectLst/>
            </a:endParaRPr>
          </a:p>
          <a:p>
            <a:pPr algn="just"/>
            <a:r>
              <a:rPr lang="en-US" altLang="ja-JP" sz="1800" dirty="0"/>
              <a:t>MBXF4: </a:t>
            </a:r>
            <a:r>
              <a:rPr lang="en-US" altLang="ja-JP" sz="1800" b="0" i="0" u="none" strike="noStrike" dirty="0">
                <a:effectLst/>
              </a:rPr>
              <a:t>Coil winding is planned in 2024.</a:t>
            </a:r>
            <a:endParaRPr lang="en-US" altLang="ja-JP" sz="1800" dirty="0"/>
          </a:p>
          <a:p>
            <a:pPr algn="just"/>
            <a:endParaRPr lang="en-US" altLang="ja-JP" sz="1800" b="0" i="0" u="none" strike="noStrike" dirty="0">
              <a:effectLst/>
            </a:endParaRPr>
          </a:p>
          <a:p>
            <a:pPr algn="just"/>
            <a:r>
              <a:rPr lang="en-US" altLang="ja-JP" sz="1800" b="0" i="0" u="none" strike="noStrike" dirty="0">
                <a:effectLst/>
              </a:rPr>
              <a:t>MBXF6: The deliverables in JFY2023 will be the whole parts needed for the coil winding and the magnet assembly, but NOT including the</a:t>
            </a:r>
            <a:r>
              <a:rPr lang="ja-JP" altLang="en-US" sz="1800" b="0" i="0" u="none" strike="noStrike">
                <a:effectLst/>
              </a:rPr>
              <a:t> </a:t>
            </a:r>
            <a:r>
              <a:rPr lang="en-US" altLang="ja-JP" sz="1800" b="0" i="0" u="none" strike="noStrike" dirty="0">
                <a:effectLst/>
              </a:rPr>
              <a:t>actual manufacturing work at Hitachi. The coil winding is foreseen in April/May 2024.</a:t>
            </a:r>
            <a:endParaRPr lang="ja-JP" altLang="en-US" sz="1800" b="0" i="0" u="none" strike="noStrike">
              <a:effectLst/>
            </a:endParaRPr>
          </a:p>
        </p:txBody>
      </p:sp>
      <p:sp>
        <p:nvSpPr>
          <p:cNvPr id="4" name="フッター プレースホルダー 3">
            <a:extLst>
              <a:ext uri="{FF2B5EF4-FFF2-40B4-BE49-F238E27FC236}">
                <a16:creationId xmlns:a16="http://schemas.microsoft.com/office/drawing/2014/main" id="{150E13CD-5C65-D620-6E32-BD63EE80C3D3}"/>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1A742112-ACE5-DC1B-9227-348A494651EE}"/>
              </a:ext>
            </a:extLst>
          </p:cNvPr>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3925839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469" y="-94980"/>
            <a:ext cx="9144000" cy="791063"/>
          </a:xfrm>
        </p:spPr>
        <p:txBody>
          <a:bodyPr>
            <a:normAutofit fontScale="90000"/>
          </a:bodyPr>
          <a:lstStyle/>
          <a:p>
            <a:pPr algn="l"/>
            <a:r>
              <a:rPr lang="en-US" altLang="ja-JP" sz="3323" dirty="0">
                <a:latin typeface="+mn-lt"/>
              </a:rPr>
              <a:t>Japanese Contribution to HL-LHC: D1 magnets</a:t>
            </a:r>
          </a:p>
        </p:txBody>
      </p:sp>
      <p:sp>
        <p:nvSpPr>
          <p:cNvPr id="6" name="フッター プレースホルダー 5">
            <a:extLst>
              <a:ext uri="{FF2B5EF4-FFF2-40B4-BE49-F238E27FC236}">
                <a16:creationId xmlns:a16="http://schemas.microsoft.com/office/drawing/2014/main" id="{71240FA6-7FD0-084A-908A-CB221A94FEC7}"/>
              </a:ext>
            </a:extLst>
          </p:cNvPr>
          <p:cNvSpPr>
            <a:spLocks noGrp="1"/>
          </p:cNvSpPr>
          <p:nvPr>
            <p:ph type="ftr" sz="quarter" idx="11"/>
          </p:nvPr>
        </p:nvSpPr>
        <p:spPr>
          <a:xfrm>
            <a:off x="1540701" y="6431506"/>
            <a:ext cx="6991299"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64BCD9"/>
                </a:solidFill>
                <a:effectLst/>
                <a:uLnTx/>
                <a:uFillTx/>
                <a:latin typeface="Arial"/>
                <a:ea typeface="+mn-ea"/>
                <a:cs typeface="+mn-cs"/>
              </a:rPr>
              <a:t>Status of D1, T. Nakamoto, KEK</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7" name="スライド番号プレースホルダー 6">
            <a:extLst>
              <a:ext uri="{FF2B5EF4-FFF2-40B4-BE49-F238E27FC236}">
                <a16:creationId xmlns:a16="http://schemas.microsoft.com/office/drawing/2014/main" id="{68ED2017-D171-0042-8E49-7048DCC2408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30" name="テキスト ボックス 29"/>
          <p:cNvSpPr txBox="1"/>
          <p:nvPr/>
        </p:nvSpPr>
        <p:spPr>
          <a:xfrm>
            <a:off x="447024" y="4043270"/>
            <a:ext cx="8011009" cy="2364750"/>
          </a:xfrm>
          <a:prstGeom prst="rect">
            <a:avLst/>
          </a:prstGeom>
          <a:noFill/>
        </p:spPr>
        <p:txBody>
          <a:bodyPr wrap="square" rtlCol="0">
            <a:spAutoFit/>
          </a:bodyPr>
          <a:lstStyle/>
          <a:p>
            <a:pPr marL="263776" marR="0" lvl="0" indent="-263776" algn="l" defTabSz="457200" rtl="0" eaLnBrk="1" fontAlgn="auto" latinLnBrk="0" hangingPunct="1">
              <a:lnSpc>
                <a:spcPct val="100000"/>
              </a:lnSpc>
              <a:spcBef>
                <a:spcPts val="0"/>
              </a:spcBef>
              <a:spcAft>
                <a:spcPts val="0"/>
              </a:spcAft>
              <a:buClrTx/>
              <a:buSzTx/>
              <a:buFont typeface="Arial" charset="0"/>
              <a:buChar char="•"/>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Beam separation dipole (D1) by KEK</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Design study of D1 for HL-LHC within the framework of the CERN-KEK collaboration since 2011.</a:t>
            </a:r>
            <a:r>
              <a:rPr kumimoji="0" lang="ja-JP" altLang="ja-JP" sz="1846" b="0" i="0" u="none" strike="noStrike" kern="1200" cap="none" spc="0" normalizeH="0" baseline="0" noProof="0">
                <a:ln>
                  <a:noFill/>
                </a:ln>
                <a:solidFill>
                  <a:prstClr val="black"/>
                </a:solidFill>
                <a:effectLst/>
                <a:uLnTx/>
                <a:uFillTx/>
                <a:latin typeface="Arial"/>
                <a:ea typeface="Times New Roman" charset="0"/>
                <a:cs typeface="Times New Roman" charset="0"/>
              </a:rPr>
              <a:t>  </a:t>
            </a:r>
            <a:endPar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endParaRP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150 mm single aperture, 35 Tm (5.6 T x 6.3 m), </a:t>
            </a:r>
            <a:r>
              <a:rPr kumimoji="0" lang="en-GB"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Nb-Ti</a:t>
            </a: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technology.</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Development </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2-m long model </a:t>
            </a:r>
            <a:r>
              <a:rPr kumimoji="0" lang="fr-CH"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magnets</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(3 </a:t>
            </a:r>
            <a:r>
              <a:rPr kumimoji="0" lang="fr-CH"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units</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a:t>
            </a:r>
            <a:r>
              <a:rPr kumimoji="0" lang="en-US"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at KEK</a:t>
            </a:r>
            <a:endPar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endParaRPr>
          </a:p>
          <a:p>
            <a:pPr marL="263776" marR="0" lvl="0" indent="-263776" algn="l" defTabSz="457200" rtl="0" eaLnBrk="1" fontAlgn="auto" latinLnBrk="0" hangingPunct="1">
              <a:lnSpc>
                <a:spcPct val="100000"/>
              </a:lnSpc>
              <a:spcBef>
                <a:spcPts val="0"/>
              </a:spcBef>
              <a:spcAft>
                <a:spcPts val="0"/>
              </a:spcAft>
              <a:buClrTx/>
              <a:buSzTx/>
              <a:buFont typeface="Arial" charset="0"/>
              <a:buChar char="•"/>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Deliverables for HL-LHC</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1 full-</a:t>
            </a:r>
            <a:r>
              <a:rPr kumimoji="0" lang="fr-CH" altLang="ja-JP" sz="1846" b="0" i="1" u="none" strike="noStrike" kern="1200" cap="none" spc="0" normalizeH="0" baseline="0" noProof="0" dirty="0" err="1">
                <a:ln>
                  <a:noFill/>
                </a:ln>
                <a:solidFill>
                  <a:srgbClr val="FF0000"/>
                </a:solidFill>
                <a:effectLst/>
                <a:uLnTx/>
                <a:uFillTx/>
                <a:latin typeface="Arial"/>
                <a:ea typeface="Times New Roman" charset="0"/>
                <a:cs typeface="Times New Roman" charset="0"/>
              </a:rPr>
              <a:t>scale</a:t>
            </a: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 prototype cold mass (LMBXFP)</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6 </a:t>
            </a:r>
            <a:r>
              <a:rPr kumimoji="0" lang="fr-CH" altLang="ja-JP" sz="1846" b="0" i="1" u="none" strike="noStrike" kern="1200" cap="none" spc="0" normalizeH="0" baseline="0" noProof="0" dirty="0" err="1">
                <a:ln>
                  <a:noFill/>
                </a:ln>
                <a:solidFill>
                  <a:srgbClr val="FF0000"/>
                </a:solidFill>
                <a:effectLst/>
                <a:uLnTx/>
                <a:uFillTx/>
                <a:latin typeface="Arial"/>
                <a:ea typeface="Times New Roman" charset="0"/>
                <a:cs typeface="Times New Roman" charset="0"/>
              </a:rPr>
              <a:t>series</a:t>
            </a: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 cold masses (LMBXF1-6)</a:t>
            </a:r>
          </a:p>
        </p:txBody>
      </p:sp>
      <p:pic>
        <p:nvPicPr>
          <p:cNvPr id="3" name="図 2">
            <a:extLst>
              <a:ext uri="{FF2B5EF4-FFF2-40B4-BE49-F238E27FC236}">
                <a16:creationId xmlns:a16="http://schemas.microsoft.com/office/drawing/2014/main" id="{DE6325C1-EA47-F44E-B363-76A054BDCB1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4762" y="764215"/>
            <a:ext cx="6369238" cy="3212969"/>
          </a:xfrm>
          <a:prstGeom prst="rect">
            <a:avLst/>
          </a:prstGeom>
        </p:spPr>
      </p:pic>
      <p:sp>
        <p:nvSpPr>
          <p:cNvPr id="11" name="円/楕円 10">
            <a:extLst>
              <a:ext uri="{FF2B5EF4-FFF2-40B4-BE49-F238E27FC236}">
                <a16:creationId xmlns:a16="http://schemas.microsoft.com/office/drawing/2014/main" id="{7D40AD85-6563-6F47-8D32-627ABEA518F2}"/>
              </a:ext>
            </a:extLst>
          </p:cNvPr>
          <p:cNvSpPr/>
          <p:nvPr/>
        </p:nvSpPr>
        <p:spPr>
          <a:xfrm>
            <a:off x="4452530" y="2225469"/>
            <a:ext cx="887347" cy="1359551"/>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62" b="0" i="0" u="none" strike="noStrike" kern="1200" cap="none" spc="0" normalizeH="0" baseline="0" noProof="0">
              <a:ln>
                <a:noFill/>
              </a:ln>
              <a:solidFill>
                <a:prstClr val="white"/>
              </a:solidFill>
              <a:effectLst/>
              <a:uLnTx/>
              <a:uFillTx/>
              <a:latin typeface="Arial"/>
              <a:ea typeface="ＭＳ Ｐゴシック" panose="020B0600070205080204" pitchFamily="34" charset="-128"/>
              <a:cs typeface="+mn-cs"/>
            </a:endParaRPr>
          </a:p>
        </p:txBody>
      </p:sp>
      <p:pic>
        <p:nvPicPr>
          <p:cNvPr id="45" name="図 44">
            <a:extLst>
              <a:ext uri="{FF2B5EF4-FFF2-40B4-BE49-F238E27FC236}">
                <a16:creationId xmlns:a16="http://schemas.microsoft.com/office/drawing/2014/main" id="{590ABB3B-E279-B14A-8FA3-6669BEE2568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992985"/>
            <a:ext cx="2643963" cy="2621037"/>
          </a:xfrm>
          <a:prstGeom prst="rect">
            <a:avLst/>
          </a:prstGeom>
        </p:spPr>
      </p:pic>
      <p:sp>
        <p:nvSpPr>
          <p:cNvPr id="8" name="テキスト ボックス 7">
            <a:extLst>
              <a:ext uri="{FF2B5EF4-FFF2-40B4-BE49-F238E27FC236}">
                <a16:creationId xmlns:a16="http://schemas.microsoft.com/office/drawing/2014/main" id="{0EA371CC-BE96-1846-9340-1CBF494DDC0F}"/>
              </a:ext>
            </a:extLst>
          </p:cNvPr>
          <p:cNvSpPr txBox="1"/>
          <p:nvPr/>
        </p:nvSpPr>
        <p:spPr>
          <a:xfrm>
            <a:off x="4804469" y="6258662"/>
            <a:ext cx="4062331" cy="43088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200" b="0" i="0" u="none" strike="noStrike" kern="1200" cap="none" spc="0" normalizeH="0" baseline="0" noProof="0" dirty="0">
                <a:ln>
                  <a:noFill/>
                </a:ln>
                <a:solidFill>
                  <a:srgbClr val="FF0000"/>
                </a:solidFill>
                <a:effectLst/>
                <a:uLnTx/>
                <a:uFillTx/>
                <a:latin typeface="Arial"/>
                <a:ea typeface="ＭＳ Ｐゴシック" panose="020B0600070205080204" pitchFamily="34" charset="-128"/>
                <a:cs typeface="+mn-cs"/>
              </a:rPr>
              <a:t>7 units x 7-m long cold masses</a:t>
            </a:r>
            <a:endParaRPr kumimoji="1" lang="ja-JP" altLang="en-US" sz="2200" b="0" i="0" u="none" strike="noStrike" kern="1200" cap="none" spc="0" normalizeH="0" baseline="0" noProof="0">
              <a:ln>
                <a:noFill/>
              </a:ln>
              <a:solidFill>
                <a:srgbClr val="FF0000"/>
              </a:solidFill>
              <a:effectLst/>
              <a:uLnTx/>
              <a:uFillTx/>
              <a:latin typeface="Arial"/>
              <a:ea typeface="ＭＳ Ｐゴシック" panose="020B0600070205080204" pitchFamily="34" charset="-128"/>
              <a:cs typeface="+mn-cs"/>
            </a:endParaRPr>
          </a:p>
        </p:txBody>
      </p:sp>
    </p:spTree>
    <p:extLst>
      <p:ext uri="{BB962C8B-B14F-4D97-AF65-F5344CB8AC3E}">
        <p14:creationId xmlns:p14="http://schemas.microsoft.com/office/powerpoint/2010/main" val="329868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xEl>
                                              <p:pRg st="6" end="6"/>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a:spLocks noGrp="1"/>
          </p:cNvSpPr>
          <p:nvPr>
            <p:ph type="title"/>
          </p:nvPr>
        </p:nvSpPr>
        <p:spPr>
          <a:xfrm>
            <a:off x="19942" y="-94362"/>
            <a:ext cx="8846858" cy="720000"/>
          </a:xfrm>
        </p:spPr>
        <p:txBody>
          <a:bodyPr/>
          <a:lstStyle/>
          <a:p>
            <a:r>
              <a:rPr lang="en-GB" sz="3600" dirty="0"/>
              <a:t>Design parameters</a:t>
            </a:r>
            <a:endParaRPr lang="en-GB" sz="3600" dirty="0">
              <a:solidFill>
                <a:srgbClr val="FF0000"/>
              </a:solidFill>
            </a:endParaRPr>
          </a:p>
        </p:txBody>
      </p:sp>
      <p:pic>
        <p:nvPicPr>
          <p:cNvPr id="38" name="図 37">
            <a:extLst>
              <a:ext uri="{FF2B5EF4-FFF2-40B4-BE49-F238E27FC236}">
                <a16:creationId xmlns:a16="http://schemas.microsoft.com/office/drawing/2014/main" id="{E8878F00-BAF7-504E-8CD8-DB7C8747787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28842" y="506817"/>
            <a:ext cx="2461159" cy="2484673"/>
          </a:xfrm>
          <a:prstGeom prst="rect">
            <a:avLst/>
          </a:prstGeom>
        </p:spPr>
      </p:pic>
      <p:sp>
        <p:nvSpPr>
          <p:cNvPr id="5" name="スライド番号プレースホルダー 4"/>
          <p:cNvSpPr>
            <a:spLocks noGrp="1"/>
          </p:cNvSpPr>
          <p:nvPr>
            <p:ph type="sldNum" sz="quarter" idx="12"/>
          </p:nvPr>
        </p:nvSpPr>
        <p:spPr/>
        <p:txBody>
          <a:bodyPr/>
          <a:lstStyle/>
          <a:p>
            <a:fld id="{BFDCA1C4-9514-7B4F-976F-D92F7E296653}" type="slidenum">
              <a:rPr lang="fr-FR" smtClean="0"/>
              <a:pPr/>
              <a:t>3</a:t>
            </a:fld>
            <a:endParaRPr lang="fr-FR"/>
          </a:p>
        </p:txBody>
      </p:sp>
      <p:grpSp>
        <p:nvGrpSpPr>
          <p:cNvPr id="21" name="図形グループ 20"/>
          <p:cNvGrpSpPr/>
          <p:nvPr/>
        </p:nvGrpSpPr>
        <p:grpSpPr>
          <a:xfrm>
            <a:off x="6800239" y="3243277"/>
            <a:ext cx="1741326" cy="1865025"/>
            <a:chOff x="6181756" y="2623943"/>
            <a:chExt cx="2665252" cy="2854585"/>
          </a:xfrm>
        </p:grpSpPr>
        <p:pic>
          <p:nvPicPr>
            <p:cNvPr id="22" name="図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1756" y="2623943"/>
              <a:ext cx="2505044" cy="2854585"/>
            </a:xfrm>
            <a:prstGeom prst="rect">
              <a:avLst/>
            </a:prstGeom>
          </p:spPr>
        </p:pic>
        <p:sp>
          <p:nvSpPr>
            <p:cNvPr id="23" name="TextBox 6"/>
            <p:cNvSpPr txBox="1"/>
            <p:nvPr/>
          </p:nvSpPr>
          <p:spPr>
            <a:xfrm>
              <a:off x="8054247" y="4679012"/>
              <a:ext cx="792761" cy="484828"/>
            </a:xfrm>
            <a:prstGeom prst="rect">
              <a:avLst/>
            </a:prstGeom>
            <a:noFill/>
          </p:spPr>
          <p:txBody>
            <a:bodyPr wrap="square" rtlCol="0">
              <a:spAutoFit/>
            </a:bodyPr>
            <a:lstStyle/>
            <a:p>
              <a:r>
                <a:rPr lang="en-US" sz="1600" dirty="0">
                  <a:latin typeface="Arial"/>
                  <a:cs typeface="Arial"/>
                </a:rPr>
                <a:t>19</a:t>
              </a:r>
            </a:p>
          </p:txBody>
        </p:sp>
        <p:sp>
          <p:nvSpPr>
            <p:cNvPr id="24" name="TextBox 15"/>
            <p:cNvSpPr txBox="1"/>
            <p:nvPr/>
          </p:nvSpPr>
          <p:spPr>
            <a:xfrm>
              <a:off x="7651048" y="3664032"/>
              <a:ext cx="674844" cy="484828"/>
            </a:xfrm>
            <a:prstGeom prst="rect">
              <a:avLst/>
            </a:prstGeom>
            <a:noFill/>
          </p:spPr>
          <p:txBody>
            <a:bodyPr wrap="square" rtlCol="0">
              <a:spAutoFit/>
            </a:bodyPr>
            <a:lstStyle/>
            <a:p>
              <a:r>
                <a:rPr lang="en-US" sz="1600" dirty="0">
                  <a:latin typeface="Arial"/>
                  <a:cs typeface="Arial"/>
                </a:rPr>
                <a:t>13</a:t>
              </a:r>
            </a:p>
          </p:txBody>
        </p:sp>
        <p:sp>
          <p:nvSpPr>
            <p:cNvPr id="25" name="TextBox 16"/>
            <p:cNvSpPr txBox="1"/>
            <p:nvPr/>
          </p:nvSpPr>
          <p:spPr>
            <a:xfrm>
              <a:off x="7061666" y="3064599"/>
              <a:ext cx="446837" cy="338554"/>
            </a:xfrm>
            <a:prstGeom prst="rect">
              <a:avLst/>
            </a:prstGeom>
            <a:noFill/>
          </p:spPr>
          <p:txBody>
            <a:bodyPr wrap="square" rtlCol="0">
              <a:spAutoFit/>
            </a:bodyPr>
            <a:lstStyle/>
            <a:p>
              <a:r>
                <a:rPr lang="en-US" sz="1600" dirty="0">
                  <a:latin typeface="Arial"/>
                  <a:cs typeface="Arial"/>
                </a:rPr>
                <a:t>8</a:t>
              </a:r>
            </a:p>
          </p:txBody>
        </p:sp>
        <p:sp>
          <p:nvSpPr>
            <p:cNvPr id="26" name="Rectangle 8"/>
            <p:cNvSpPr/>
            <p:nvPr/>
          </p:nvSpPr>
          <p:spPr>
            <a:xfrm>
              <a:off x="6377337" y="2733209"/>
              <a:ext cx="298780" cy="369332"/>
            </a:xfrm>
            <a:prstGeom prst="rect">
              <a:avLst/>
            </a:prstGeom>
          </p:spPr>
          <p:txBody>
            <a:bodyPr wrap="none">
              <a:spAutoFit/>
            </a:bodyPr>
            <a:lstStyle/>
            <a:p>
              <a:pPr algn="ctr">
                <a:lnSpc>
                  <a:spcPct val="115000"/>
                </a:lnSpc>
                <a:tabLst>
                  <a:tab pos="457200" algn="l"/>
                </a:tabLst>
              </a:pPr>
              <a:r>
                <a:rPr lang="en-US" sz="1600" dirty="0">
                  <a:solidFill>
                    <a:srgbClr val="000000"/>
                  </a:solidFill>
                  <a:latin typeface="Arial"/>
                  <a:cs typeface="Arial"/>
                </a:rPr>
                <a:t>4</a:t>
              </a:r>
            </a:p>
          </p:txBody>
        </p:sp>
        <p:sp>
          <p:nvSpPr>
            <p:cNvPr id="27" name="テキスト ボックス 26"/>
            <p:cNvSpPr txBox="1"/>
            <p:nvPr/>
          </p:nvSpPr>
          <p:spPr>
            <a:xfrm>
              <a:off x="6321772" y="4045978"/>
              <a:ext cx="1031051" cy="646331"/>
            </a:xfrm>
            <a:prstGeom prst="rect">
              <a:avLst/>
            </a:prstGeom>
            <a:noFill/>
          </p:spPr>
          <p:txBody>
            <a:bodyPr wrap="none" rtlCol="0">
              <a:spAutoFit/>
            </a:bodyPr>
            <a:lstStyle/>
            <a:p>
              <a:r>
                <a:rPr kumimoji="1" lang="en-US" altLang="ja-JP" dirty="0">
                  <a:latin typeface="Arial"/>
                  <a:cs typeface="Arial"/>
                </a:rPr>
                <a:t>4 blocks</a:t>
              </a:r>
            </a:p>
            <a:p>
              <a:r>
                <a:rPr kumimoji="1" lang="en-US" altLang="ja-JP" dirty="0">
                  <a:latin typeface="Arial"/>
                  <a:cs typeface="Arial"/>
                </a:rPr>
                <a:t>44 turns</a:t>
              </a:r>
            </a:p>
          </p:txBody>
        </p:sp>
      </p:grpSp>
      <p:sp>
        <p:nvSpPr>
          <p:cNvPr id="31" name="テキスト ボックス 30"/>
          <p:cNvSpPr txBox="1"/>
          <p:nvPr/>
        </p:nvSpPr>
        <p:spPr>
          <a:xfrm>
            <a:off x="90373" y="5019085"/>
            <a:ext cx="6264459" cy="830997"/>
          </a:xfrm>
          <a:prstGeom prst="rect">
            <a:avLst/>
          </a:prstGeom>
          <a:solidFill>
            <a:schemeClr val="bg1"/>
          </a:solidFill>
        </p:spPr>
        <p:txBody>
          <a:bodyPr wrap="square" rtlCol="0">
            <a:spAutoFit/>
          </a:bodyPr>
          <a:lstStyle/>
          <a:p>
            <a:r>
              <a:rPr kumimoji="1" lang="en-US" altLang="ja-JP" sz="2400" dirty="0">
                <a:solidFill>
                  <a:srgbClr val="0432FF"/>
                </a:solidFill>
                <a:latin typeface="Arial"/>
                <a:cs typeface="Arial"/>
              </a:rPr>
              <a:t>Large-aperture single layer coil </a:t>
            </a:r>
            <a:r>
              <a:rPr kumimoji="1" lang="en-US" altLang="ja-JP" sz="2400" dirty="0">
                <a:latin typeface="Arial"/>
                <a:cs typeface="Arial"/>
                <a:sym typeface="Wingdings"/>
              </a:rPr>
              <a:t></a:t>
            </a:r>
            <a:r>
              <a:rPr kumimoji="1" lang="en-US" altLang="ja-JP" sz="2400" dirty="0">
                <a:solidFill>
                  <a:srgbClr val="FF0000"/>
                </a:solidFill>
                <a:latin typeface="Arial"/>
                <a:cs typeface="Arial"/>
                <a:sym typeface="Wingdings"/>
              </a:rPr>
              <a:t> Mechanical support of a coil is challenging</a:t>
            </a:r>
            <a:endParaRPr lang="en-US" altLang="ja-JP" sz="2400" dirty="0">
              <a:solidFill>
                <a:srgbClr val="FF0000"/>
              </a:solidFill>
              <a:latin typeface="Arial"/>
              <a:cs typeface="Arial"/>
            </a:endParaRPr>
          </a:p>
        </p:txBody>
      </p:sp>
      <p:sp>
        <p:nvSpPr>
          <p:cNvPr id="2" name="テキスト ボックス 1">
            <a:extLst>
              <a:ext uri="{FF2B5EF4-FFF2-40B4-BE49-F238E27FC236}">
                <a16:creationId xmlns:a16="http://schemas.microsoft.com/office/drawing/2014/main" id="{9D05107C-EA3A-9D4C-9B2F-163EC216B7F7}"/>
              </a:ext>
            </a:extLst>
          </p:cNvPr>
          <p:cNvSpPr txBox="1"/>
          <p:nvPr/>
        </p:nvSpPr>
        <p:spPr>
          <a:xfrm>
            <a:off x="6160851" y="540602"/>
            <a:ext cx="638316" cy="338554"/>
          </a:xfrm>
          <a:prstGeom prst="rect">
            <a:avLst/>
          </a:prstGeom>
          <a:noFill/>
        </p:spPr>
        <p:txBody>
          <a:bodyPr wrap="none" rtlCol="0">
            <a:spAutoFit/>
          </a:bodyPr>
          <a:lstStyle/>
          <a:p>
            <a:r>
              <a:rPr kumimoji="1" lang="en-US" altLang="ja-JP" sz="1600" dirty="0">
                <a:solidFill>
                  <a:schemeClr val="bg2"/>
                </a:solidFill>
              </a:rPr>
              <a:t>Shell</a:t>
            </a:r>
            <a:endParaRPr kumimoji="1" lang="ja-JP" altLang="en-US" sz="1600">
              <a:solidFill>
                <a:schemeClr val="bg2"/>
              </a:solidFill>
            </a:endParaRPr>
          </a:p>
        </p:txBody>
      </p:sp>
      <p:sp>
        <p:nvSpPr>
          <p:cNvPr id="18" name="テキスト ボックス 17">
            <a:extLst>
              <a:ext uri="{FF2B5EF4-FFF2-40B4-BE49-F238E27FC236}">
                <a16:creationId xmlns:a16="http://schemas.microsoft.com/office/drawing/2014/main" id="{34A86825-D0C1-3A40-A723-EC351288B0B1}"/>
              </a:ext>
            </a:extLst>
          </p:cNvPr>
          <p:cNvSpPr txBox="1"/>
          <p:nvPr/>
        </p:nvSpPr>
        <p:spPr>
          <a:xfrm>
            <a:off x="6493403" y="162623"/>
            <a:ext cx="718466" cy="338554"/>
          </a:xfrm>
          <a:prstGeom prst="rect">
            <a:avLst/>
          </a:prstGeom>
          <a:noFill/>
        </p:spPr>
        <p:txBody>
          <a:bodyPr wrap="none" rtlCol="0">
            <a:spAutoFit/>
          </a:bodyPr>
          <a:lstStyle/>
          <a:p>
            <a:r>
              <a:rPr kumimoji="1" lang="en-US" altLang="ja-JP" sz="1600" dirty="0">
                <a:solidFill>
                  <a:schemeClr val="bg2"/>
                </a:solidFill>
              </a:rPr>
              <a:t>Collar</a:t>
            </a:r>
            <a:endParaRPr kumimoji="1" lang="ja-JP" altLang="en-US" sz="1600">
              <a:solidFill>
                <a:schemeClr val="bg2"/>
              </a:solidFill>
            </a:endParaRPr>
          </a:p>
        </p:txBody>
      </p:sp>
      <p:sp>
        <p:nvSpPr>
          <p:cNvPr id="28" name="テキスト ボックス 27">
            <a:extLst>
              <a:ext uri="{FF2B5EF4-FFF2-40B4-BE49-F238E27FC236}">
                <a16:creationId xmlns:a16="http://schemas.microsoft.com/office/drawing/2014/main" id="{6806DC36-D240-4B4B-8C73-AA47EB03B146}"/>
              </a:ext>
            </a:extLst>
          </p:cNvPr>
          <p:cNvSpPr txBox="1"/>
          <p:nvPr/>
        </p:nvSpPr>
        <p:spPr>
          <a:xfrm>
            <a:off x="5953583" y="1384950"/>
            <a:ext cx="1007606" cy="584775"/>
          </a:xfrm>
          <a:prstGeom prst="rect">
            <a:avLst/>
          </a:prstGeom>
          <a:noFill/>
        </p:spPr>
        <p:txBody>
          <a:bodyPr wrap="square" rtlCol="0">
            <a:spAutoFit/>
          </a:bodyPr>
          <a:lstStyle/>
          <a:p>
            <a:r>
              <a:rPr kumimoji="1" lang="en-US" altLang="ja-JP" sz="1600" dirty="0" err="1">
                <a:solidFill>
                  <a:schemeClr val="bg2"/>
                </a:solidFill>
              </a:rPr>
              <a:t>Nb-Ti</a:t>
            </a:r>
            <a:r>
              <a:rPr kumimoji="1" lang="en-US" altLang="ja-JP" sz="1600" dirty="0">
                <a:solidFill>
                  <a:schemeClr val="bg2"/>
                </a:solidFill>
              </a:rPr>
              <a:t>/Cu coil</a:t>
            </a:r>
            <a:endParaRPr kumimoji="1" lang="ja-JP" altLang="en-US" sz="1600">
              <a:solidFill>
                <a:schemeClr val="bg2"/>
              </a:solidFill>
            </a:endParaRPr>
          </a:p>
        </p:txBody>
      </p:sp>
      <p:sp>
        <p:nvSpPr>
          <p:cNvPr id="29" name="テキスト ボックス 28">
            <a:extLst>
              <a:ext uri="{FF2B5EF4-FFF2-40B4-BE49-F238E27FC236}">
                <a16:creationId xmlns:a16="http://schemas.microsoft.com/office/drawing/2014/main" id="{0B9FD43F-5799-2441-84C5-D1BC316ACCD3}"/>
              </a:ext>
            </a:extLst>
          </p:cNvPr>
          <p:cNvSpPr txBox="1"/>
          <p:nvPr/>
        </p:nvSpPr>
        <p:spPr>
          <a:xfrm>
            <a:off x="8098977" y="-35456"/>
            <a:ext cx="787395" cy="584775"/>
          </a:xfrm>
          <a:prstGeom prst="rect">
            <a:avLst/>
          </a:prstGeom>
          <a:noFill/>
        </p:spPr>
        <p:txBody>
          <a:bodyPr wrap="none" rtlCol="0">
            <a:spAutoFit/>
          </a:bodyPr>
          <a:lstStyle/>
          <a:p>
            <a:r>
              <a:rPr kumimoji="1" lang="en-US" altLang="ja-JP" sz="1600" dirty="0">
                <a:solidFill>
                  <a:schemeClr val="bg2"/>
                </a:solidFill>
              </a:rPr>
              <a:t>GFRP</a:t>
            </a:r>
          </a:p>
          <a:p>
            <a:r>
              <a:rPr kumimoji="1" lang="en-US" altLang="ja-JP" sz="1600" dirty="0">
                <a:solidFill>
                  <a:schemeClr val="bg2"/>
                </a:solidFill>
              </a:rPr>
              <a:t>wedge</a:t>
            </a:r>
            <a:endParaRPr kumimoji="1" lang="ja-JP" altLang="en-US" sz="1600" dirty="0">
              <a:solidFill>
                <a:schemeClr val="bg2"/>
              </a:solidFill>
            </a:endParaRPr>
          </a:p>
        </p:txBody>
      </p:sp>
      <p:sp>
        <p:nvSpPr>
          <p:cNvPr id="30" name="テキスト ボックス 29">
            <a:extLst>
              <a:ext uri="{FF2B5EF4-FFF2-40B4-BE49-F238E27FC236}">
                <a16:creationId xmlns:a16="http://schemas.microsoft.com/office/drawing/2014/main" id="{BC2BFFAE-D5EA-CE46-8AE4-95A261F31257}"/>
              </a:ext>
            </a:extLst>
          </p:cNvPr>
          <p:cNvSpPr txBox="1"/>
          <p:nvPr/>
        </p:nvSpPr>
        <p:spPr>
          <a:xfrm>
            <a:off x="6294269" y="2694730"/>
            <a:ext cx="632289" cy="338554"/>
          </a:xfrm>
          <a:prstGeom prst="rect">
            <a:avLst/>
          </a:prstGeom>
          <a:noFill/>
        </p:spPr>
        <p:txBody>
          <a:bodyPr wrap="none" rtlCol="0">
            <a:spAutoFit/>
          </a:bodyPr>
          <a:lstStyle/>
          <a:p>
            <a:r>
              <a:rPr kumimoji="1" lang="en-US" altLang="ja-JP" sz="1600" dirty="0">
                <a:solidFill>
                  <a:schemeClr val="bg2"/>
                </a:solidFill>
              </a:rPr>
              <a:t>Yoke</a:t>
            </a:r>
            <a:endParaRPr kumimoji="1" lang="ja-JP" altLang="en-US" sz="1600">
              <a:solidFill>
                <a:schemeClr val="bg2"/>
              </a:solidFill>
            </a:endParaRPr>
          </a:p>
        </p:txBody>
      </p:sp>
      <p:cxnSp>
        <p:nvCxnSpPr>
          <p:cNvPr id="7" name="直線矢印コネクタ 6">
            <a:extLst>
              <a:ext uri="{FF2B5EF4-FFF2-40B4-BE49-F238E27FC236}">
                <a16:creationId xmlns:a16="http://schemas.microsoft.com/office/drawing/2014/main" id="{4D4B8888-82EA-4348-9A60-3797B4F0EA6E}"/>
              </a:ext>
            </a:extLst>
          </p:cNvPr>
          <p:cNvCxnSpPr>
            <a:cxnSpLocks/>
          </p:cNvCxnSpPr>
          <p:nvPr/>
        </p:nvCxnSpPr>
        <p:spPr>
          <a:xfrm>
            <a:off x="6457386" y="1789332"/>
            <a:ext cx="630061" cy="75573"/>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8939F8FE-898D-2343-946F-3C556A9B6433}"/>
              </a:ext>
            </a:extLst>
          </p:cNvPr>
          <p:cNvCxnSpPr>
            <a:cxnSpLocks/>
          </p:cNvCxnSpPr>
          <p:nvPr/>
        </p:nvCxnSpPr>
        <p:spPr>
          <a:xfrm>
            <a:off x="6553881" y="875389"/>
            <a:ext cx="209712" cy="287962"/>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4" name="直線矢印コネクタ 33">
            <a:extLst>
              <a:ext uri="{FF2B5EF4-FFF2-40B4-BE49-F238E27FC236}">
                <a16:creationId xmlns:a16="http://schemas.microsoft.com/office/drawing/2014/main" id="{1BAAA66A-550B-DB4D-99D4-452169152AFF}"/>
              </a:ext>
            </a:extLst>
          </p:cNvPr>
          <p:cNvCxnSpPr>
            <a:cxnSpLocks/>
          </p:cNvCxnSpPr>
          <p:nvPr/>
        </p:nvCxnSpPr>
        <p:spPr>
          <a:xfrm>
            <a:off x="6940860" y="441990"/>
            <a:ext cx="472329" cy="1022856"/>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5" name="直線矢印コネクタ 34">
            <a:extLst>
              <a:ext uri="{FF2B5EF4-FFF2-40B4-BE49-F238E27FC236}">
                <a16:creationId xmlns:a16="http://schemas.microsoft.com/office/drawing/2014/main" id="{76276821-1810-5B4A-AF35-73E76E3370B9}"/>
              </a:ext>
            </a:extLst>
          </p:cNvPr>
          <p:cNvCxnSpPr>
            <a:cxnSpLocks/>
          </p:cNvCxnSpPr>
          <p:nvPr/>
        </p:nvCxnSpPr>
        <p:spPr>
          <a:xfrm flipH="1">
            <a:off x="7658807" y="516923"/>
            <a:ext cx="623785" cy="1408139"/>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6" name="直線矢印コネクタ 35">
            <a:extLst>
              <a:ext uri="{FF2B5EF4-FFF2-40B4-BE49-F238E27FC236}">
                <a16:creationId xmlns:a16="http://schemas.microsoft.com/office/drawing/2014/main" id="{FDE809D8-4526-1443-B0A9-9D85D16FAFB7}"/>
              </a:ext>
            </a:extLst>
          </p:cNvPr>
          <p:cNvCxnSpPr>
            <a:cxnSpLocks/>
          </p:cNvCxnSpPr>
          <p:nvPr/>
        </p:nvCxnSpPr>
        <p:spPr>
          <a:xfrm flipV="1">
            <a:off x="6891718" y="2645805"/>
            <a:ext cx="477198" cy="248874"/>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46026B59-D0A8-4144-88B0-FB08701AE2FA}"/>
              </a:ext>
            </a:extLst>
          </p:cNvPr>
          <p:cNvCxnSpPr>
            <a:cxnSpLocks/>
          </p:cNvCxnSpPr>
          <p:nvPr/>
        </p:nvCxnSpPr>
        <p:spPr>
          <a:xfrm flipH="1" flipV="1">
            <a:off x="7713641" y="2146957"/>
            <a:ext cx="605193" cy="902397"/>
          </a:xfrm>
          <a:prstGeom prst="straightConnector1">
            <a:avLst/>
          </a:prstGeom>
          <a:ln w="19050">
            <a:solidFill>
              <a:schemeClr val="bg2"/>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9" name="テキスト ボックス 38">
            <a:extLst>
              <a:ext uri="{FF2B5EF4-FFF2-40B4-BE49-F238E27FC236}">
                <a16:creationId xmlns:a16="http://schemas.microsoft.com/office/drawing/2014/main" id="{4BB6CC78-297E-6C45-8160-EE3B87DD5E09}"/>
              </a:ext>
            </a:extLst>
          </p:cNvPr>
          <p:cNvSpPr txBox="1"/>
          <p:nvPr/>
        </p:nvSpPr>
        <p:spPr>
          <a:xfrm>
            <a:off x="7904807" y="2950951"/>
            <a:ext cx="1210588" cy="830997"/>
          </a:xfrm>
          <a:prstGeom prst="rect">
            <a:avLst/>
          </a:prstGeom>
          <a:noFill/>
        </p:spPr>
        <p:txBody>
          <a:bodyPr wrap="none" rtlCol="0">
            <a:spAutoFit/>
          </a:bodyPr>
          <a:lstStyle/>
          <a:p>
            <a:r>
              <a:rPr kumimoji="1" lang="en-US" altLang="ja-JP" sz="1600" dirty="0">
                <a:solidFill>
                  <a:schemeClr val="bg2"/>
                </a:solidFill>
              </a:rPr>
              <a:t>QPH</a:t>
            </a:r>
          </a:p>
          <a:p>
            <a:r>
              <a:rPr kumimoji="1" lang="en-US" altLang="ja-JP" sz="1600" dirty="0">
                <a:solidFill>
                  <a:schemeClr val="bg2"/>
                </a:solidFill>
              </a:rPr>
              <a:t>Insulation</a:t>
            </a:r>
          </a:p>
          <a:p>
            <a:r>
              <a:rPr kumimoji="1" lang="en-US" altLang="ja-JP" sz="1600" dirty="0">
                <a:solidFill>
                  <a:schemeClr val="bg2"/>
                </a:solidFill>
              </a:rPr>
              <a:t>Brass shoe</a:t>
            </a:r>
            <a:endParaRPr kumimoji="1" lang="ja-JP" altLang="en-US" sz="1600" dirty="0">
              <a:solidFill>
                <a:schemeClr val="bg2"/>
              </a:solidFill>
            </a:endParaRPr>
          </a:p>
        </p:txBody>
      </p:sp>
      <p:graphicFrame>
        <p:nvGraphicFramePr>
          <p:cNvPr id="33" name="Table 3"/>
          <p:cNvGraphicFramePr>
            <a:graphicFrameLocks noGrp="1"/>
          </p:cNvGraphicFramePr>
          <p:nvPr>
            <p:extLst>
              <p:ext uri="{D42A27DB-BD31-4B8C-83A1-F6EECF244321}">
                <p14:modId xmlns:p14="http://schemas.microsoft.com/office/powerpoint/2010/main" val="359200664"/>
              </p:ext>
            </p:extLst>
          </p:nvPr>
        </p:nvGraphicFramePr>
        <p:xfrm>
          <a:off x="44061" y="622521"/>
          <a:ext cx="5997575" cy="4389120"/>
        </p:xfrm>
        <a:graphic>
          <a:graphicData uri="http://schemas.openxmlformats.org/drawingml/2006/table">
            <a:tbl>
              <a:tblPr firstRow="1" bandRow="1">
                <a:tableStyleId>{2D5ABB26-0587-4C30-8999-92F81FD0307C}</a:tableStyleId>
              </a:tblPr>
              <a:tblGrid>
                <a:gridCol w="2224088">
                  <a:extLst>
                    <a:ext uri="{9D8B030D-6E8A-4147-A177-3AD203B41FA5}">
                      <a16:colId xmlns:a16="http://schemas.microsoft.com/office/drawing/2014/main" val="20000"/>
                    </a:ext>
                  </a:extLst>
                </a:gridCol>
                <a:gridCol w="3773487">
                  <a:extLst>
                    <a:ext uri="{9D8B030D-6E8A-4147-A177-3AD203B41FA5}">
                      <a16:colId xmlns:a16="http://schemas.microsoft.com/office/drawing/2014/main" val="20001"/>
                    </a:ext>
                  </a:extLst>
                </a:gridCol>
              </a:tblGrid>
              <a:tr h="204220">
                <a:tc>
                  <a:txBody>
                    <a:bodyPr/>
                    <a:lstStyle/>
                    <a:p>
                      <a:pPr marL="0" algn="l" defTabSz="914400" rtl="0" eaLnBrk="1" latinLnBrk="0" hangingPunct="1"/>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altLang="ja-JP" sz="1600" b="0" i="0" baseline="0" dirty="0">
                          <a:solidFill>
                            <a:schemeClr val="tx1"/>
                          </a:solidFill>
                          <a:latin typeface="+mj-lt"/>
                          <a:cs typeface="Arial"/>
                        </a:rPr>
                        <a:t>prototype, series production (7m)</a:t>
                      </a:r>
                    </a:p>
                  </a:txBody>
                  <a:tcPr marL="0" marR="0" marT="0" marB="0" anchor="ctr">
                    <a:lnL w="12700" cap="flat" cmpd="sng" algn="ctr">
                      <a:solidFill>
                        <a:scrgbClr r="0" g="0" b="0"/>
                      </a:solid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Coil</a:t>
                      </a:r>
                      <a:r>
                        <a:rPr lang="en-US" sz="1600" b="0" i="0" kern="1200" baseline="0" dirty="0">
                          <a:solidFill>
                            <a:schemeClr val="tx1"/>
                          </a:solidFill>
                          <a:latin typeface="+mj-lt"/>
                          <a:ea typeface="+mn-ea"/>
                          <a:cs typeface="Arial"/>
                        </a:rPr>
                        <a:t> aperture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bg1"/>
                    </a:solidFill>
                  </a:tcPr>
                </a:tc>
                <a:tc>
                  <a:txBody>
                    <a:bodyPr/>
                    <a:lstStyle/>
                    <a:p>
                      <a:pPr algn="ctr"/>
                      <a:r>
                        <a:rPr lang="en-US" sz="1600" b="1" i="0" dirty="0">
                          <a:solidFill>
                            <a:srgbClr val="0432FF"/>
                          </a:solidFill>
                          <a:latin typeface="+mj-lt"/>
                          <a:cs typeface="Arial"/>
                        </a:rPr>
                        <a:t>150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Field</a:t>
                      </a:r>
                      <a:r>
                        <a:rPr lang="en-US" sz="1600" b="0" i="0" kern="1200" baseline="0" dirty="0">
                          <a:solidFill>
                            <a:schemeClr val="tx1"/>
                          </a:solidFill>
                          <a:latin typeface="+mj-lt"/>
                          <a:ea typeface="+mn-ea"/>
                          <a:cs typeface="Arial"/>
                        </a:rPr>
                        <a:t> integral</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altLang="ja-JP" sz="1600" b="1" i="0" baseline="0" dirty="0">
                          <a:solidFill>
                            <a:srgbClr val="0432FF"/>
                          </a:solidFill>
                          <a:latin typeface="+mj-lt"/>
                          <a:cs typeface="Arial"/>
                        </a:rPr>
                        <a:t>35 T m</a:t>
                      </a:r>
                      <a:endParaRPr lang="en-US" sz="1600" b="1" i="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02"/>
                  </a:ext>
                </a:extLst>
              </a:tr>
              <a:tr h="204220">
                <a:tc>
                  <a:txBody>
                    <a:bodyPr/>
                    <a:lstStyle/>
                    <a:p>
                      <a:pPr marL="0" algn="l" defTabSz="914400" rtl="0" eaLnBrk="1" latinLnBrk="0" hangingPunct="1"/>
                      <a:r>
                        <a:rPr lang="en-US" sz="1600" b="0" i="0" kern="1200" baseline="0" dirty="0">
                          <a:solidFill>
                            <a:schemeClr val="tx1"/>
                          </a:solidFill>
                          <a:latin typeface="+mj-lt"/>
                          <a:ea typeface="+mn-ea"/>
                          <a:cs typeface="Arial"/>
                        </a:rPr>
                        <a:t>Field (3D)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rgbClr val="FF0000"/>
                          </a:solidFill>
                          <a:latin typeface="+mj-lt"/>
                          <a:cs typeface="Arial"/>
                        </a:rPr>
                        <a:t>Nominal: 5.60 T</a:t>
                      </a:r>
                      <a:r>
                        <a:rPr lang="en-US" sz="1600" b="0" i="0" dirty="0">
                          <a:solidFill>
                            <a:schemeClr val="tx1"/>
                          </a:solidFill>
                          <a:latin typeface="+mj-lt"/>
                          <a:cs typeface="Arial"/>
                        </a:rPr>
                        <a:t>, Ultimate: 6.04 T</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3"/>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Peak</a:t>
                      </a:r>
                      <a:r>
                        <a:rPr lang="en-US" sz="1600" b="0" i="0" kern="1200" baseline="0" dirty="0">
                          <a:solidFill>
                            <a:schemeClr val="tx1"/>
                          </a:solidFill>
                          <a:latin typeface="+mj-lt"/>
                          <a:ea typeface="+mn-ea"/>
                          <a:cs typeface="Arial"/>
                        </a:rPr>
                        <a:t> field (3D)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altLang="ja-JP" sz="1600" b="0" i="0" baseline="0" dirty="0">
                          <a:solidFill>
                            <a:schemeClr val="tx1"/>
                          </a:solidFill>
                          <a:latin typeface="+mj-lt"/>
                          <a:cs typeface="Arial"/>
                        </a:rPr>
                        <a:t>Nominal: 6.58 T, Ultimate: 7.14 T</a:t>
                      </a:r>
                      <a:endParaRPr lang="en-US" sz="1600" b="0" i="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4"/>
                  </a:ext>
                </a:extLst>
              </a:tr>
              <a:tr h="204220">
                <a:tc>
                  <a:txBody>
                    <a:bodyPr/>
                    <a:lstStyle/>
                    <a:p>
                      <a:pPr marL="0" algn="l" defTabSz="914400" rtl="0" eaLnBrk="1" latinLnBrk="0" hangingPunct="1"/>
                      <a:r>
                        <a:rPr lang="en-US" sz="1600" b="0" i="0" kern="1200" baseline="0" dirty="0">
                          <a:solidFill>
                            <a:schemeClr val="tx1"/>
                          </a:solidFill>
                          <a:latin typeface="+mj-lt"/>
                          <a:ea typeface="+mn-ea"/>
                          <a:cs typeface="Arial"/>
                        </a:rPr>
                        <a:t>Current</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chemeClr val="tx1"/>
                          </a:solidFill>
                          <a:latin typeface="+mj-lt"/>
                          <a:cs typeface="Arial"/>
                        </a:rPr>
                        <a:t> </a:t>
                      </a:r>
                      <a:r>
                        <a:rPr lang="en-US" sz="1600" b="0" i="0" dirty="0">
                          <a:solidFill>
                            <a:srgbClr val="FF0000"/>
                          </a:solidFill>
                          <a:latin typeface="+mj-lt"/>
                          <a:cs typeface="Arial"/>
                        </a:rPr>
                        <a:t>Nominal : 12.11 kA, Ultimate 13.23 kA</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5"/>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Operating</a:t>
                      </a:r>
                      <a:r>
                        <a:rPr lang="en-US" sz="1600" b="0" i="0" kern="1200" baseline="0" dirty="0">
                          <a:solidFill>
                            <a:schemeClr val="tx1"/>
                          </a:solidFill>
                          <a:latin typeface="+mj-lt"/>
                          <a:ea typeface="+mn-ea"/>
                          <a:cs typeface="Arial"/>
                        </a:rPr>
                        <a:t> temperature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chemeClr val="tx1"/>
                          </a:solidFill>
                          <a:latin typeface="+mj-lt"/>
                          <a:cs typeface="Arial"/>
                        </a:rPr>
                        <a:t>1.9 K</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6"/>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Field</a:t>
                      </a:r>
                      <a:r>
                        <a:rPr lang="en-US" sz="1600" b="0" i="0" kern="1200" baseline="0" dirty="0">
                          <a:solidFill>
                            <a:schemeClr val="tx1"/>
                          </a:solidFill>
                          <a:latin typeface="+mj-lt"/>
                          <a:ea typeface="+mn-ea"/>
                          <a:cs typeface="Arial"/>
                        </a:rPr>
                        <a:t> quality</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sz="1600" b="0" i="0" dirty="0">
                          <a:solidFill>
                            <a:schemeClr val="tx1"/>
                          </a:solidFill>
                          <a:latin typeface="+mj-lt"/>
                          <a:cs typeface="Arial"/>
                        </a:rPr>
                        <a:t>&lt;10</a:t>
                      </a:r>
                      <a:r>
                        <a:rPr lang="en-US" sz="1600" b="0" i="0" baseline="30000" dirty="0">
                          <a:solidFill>
                            <a:schemeClr val="tx1"/>
                          </a:solidFill>
                          <a:latin typeface="+mj-lt"/>
                          <a:cs typeface="Arial"/>
                        </a:rPr>
                        <a:t>-4</a:t>
                      </a:r>
                      <a:r>
                        <a:rPr lang="en-US" sz="1600" b="0" i="0" dirty="0">
                          <a:solidFill>
                            <a:schemeClr val="tx1"/>
                          </a:solidFill>
                          <a:latin typeface="+mj-lt"/>
                          <a:cs typeface="Arial"/>
                        </a:rPr>
                        <a:t> </a:t>
                      </a:r>
                      <a:r>
                        <a:rPr lang="en-US" sz="1600" b="0" i="0" dirty="0" err="1">
                          <a:solidFill>
                            <a:schemeClr val="tx1"/>
                          </a:solidFill>
                          <a:latin typeface="+mj-lt"/>
                          <a:cs typeface="Arial"/>
                        </a:rPr>
                        <a:t>w.r.t</a:t>
                      </a:r>
                      <a:r>
                        <a:rPr lang="en-US" sz="1600" b="0" i="0" dirty="0">
                          <a:solidFill>
                            <a:schemeClr val="tx1"/>
                          </a:solidFill>
                          <a:latin typeface="+mj-lt"/>
                          <a:cs typeface="Arial"/>
                        </a:rPr>
                        <a:t> </a:t>
                      </a:r>
                      <a:r>
                        <a:rPr lang="en-US" sz="1600" b="0" i="1" dirty="0">
                          <a:solidFill>
                            <a:schemeClr val="tx1"/>
                          </a:solidFill>
                          <a:latin typeface="+mj-lt"/>
                          <a:cs typeface="Arial"/>
                        </a:rPr>
                        <a:t>B</a:t>
                      </a:r>
                      <a:r>
                        <a:rPr lang="en-US" sz="1600" b="0" i="1" baseline="-25000" dirty="0">
                          <a:solidFill>
                            <a:schemeClr val="tx1"/>
                          </a:solidFill>
                          <a:latin typeface="+mj-lt"/>
                          <a:cs typeface="Arial"/>
                        </a:rPr>
                        <a:t>1</a:t>
                      </a:r>
                      <a:r>
                        <a:rPr lang="en-US" sz="1600" b="0" i="0" dirty="0">
                          <a:solidFill>
                            <a:schemeClr val="tx1"/>
                          </a:solidFill>
                          <a:latin typeface="+mj-lt"/>
                          <a:cs typeface="Arial"/>
                        </a:rPr>
                        <a:t>  (</a:t>
                      </a:r>
                      <a:r>
                        <a:rPr lang="en-US" sz="1600" b="0" i="0" dirty="0" err="1">
                          <a:solidFill>
                            <a:schemeClr val="tx1"/>
                          </a:solidFill>
                          <a:latin typeface="+mj-lt"/>
                          <a:cs typeface="Arial"/>
                        </a:rPr>
                        <a:t>R</a:t>
                      </a:r>
                      <a:r>
                        <a:rPr lang="en-US" sz="1600" b="0" i="0" baseline="-25000" dirty="0" err="1">
                          <a:solidFill>
                            <a:schemeClr val="tx1"/>
                          </a:solidFill>
                          <a:latin typeface="+mj-lt"/>
                          <a:cs typeface="Arial"/>
                        </a:rPr>
                        <a:t>ref</a:t>
                      </a:r>
                      <a:r>
                        <a:rPr lang="en-US" sz="1600" b="0" i="0" dirty="0">
                          <a:solidFill>
                            <a:schemeClr val="tx1"/>
                          </a:solidFill>
                          <a:latin typeface="+mj-lt"/>
                          <a:cs typeface="Arial"/>
                        </a:rPr>
                        <a:t>=50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7"/>
                  </a:ext>
                </a:extLst>
              </a:tr>
              <a:tr h="204220">
                <a:tc>
                  <a:txBody>
                    <a:bodyPr/>
                    <a:lstStyle/>
                    <a:p>
                      <a:pPr marL="0" algn="l" defTabSz="914400" rtl="0" eaLnBrk="1" latinLnBrk="0" hangingPunct="1"/>
                      <a:r>
                        <a:rPr lang="en-US" sz="1600" b="0" i="0" kern="1200" dirty="0">
                          <a:solidFill>
                            <a:schemeClr val="tx1"/>
                          </a:solidFill>
                          <a:latin typeface="+mj-lt"/>
                          <a:cs typeface="Arial"/>
                        </a:rPr>
                        <a:t>Load</a:t>
                      </a:r>
                      <a:r>
                        <a:rPr lang="en-US" sz="1600" b="0" i="0" kern="1200" baseline="0" dirty="0">
                          <a:solidFill>
                            <a:schemeClr val="tx1"/>
                          </a:solidFill>
                          <a:latin typeface="+mj-lt"/>
                          <a:cs typeface="Arial"/>
                        </a:rPr>
                        <a:t> line ratio (3D)</a:t>
                      </a: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600" b="0" i="0" dirty="0">
                          <a:solidFill>
                            <a:schemeClr val="tx1"/>
                          </a:solidFill>
                          <a:latin typeface="+mj-lt"/>
                          <a:cs typeface="Arial"/>
                        </a:rPr>
                        <a:t>Nominal: 76.5%, Ultimate: 83.1%</a:t>
                      </a:r>
                      <a:r>
                        <a:rPr lang="en-US" sz="1600" b="0" i="0" dirty="0">
                          <a:solidFill>
                            <a:schemeClr val="tx1"/>
                          </a:solidFill>
                          <a:latin typeface="+mj-lt"/>
                          <a:cs typeface="Arial"/>
                        </a:rPr>
                        <a:t> at 1.9</a:t>
                      </a:r>
                      <a:r>
                        <a:rPr lang="en-US" sz="1600" b="0" i="0" baseline="0" dirty="0">
                          <a:solidFill>
                            <a:schemeClr val="tx1"/>
                          </a:solidFill>
                          <a:latin typeface="+mj-lt"/>
                          <a:cs typeface="Arial"/>
                        </a:rPr>
                        <a:t> </a:t>
                      </a:r>
                      <a:r>
                        <a:rPr lang="en-US" sz="1600" b="0" i="0" dirty="0">
                          <a:solidFill>
                            <a:schemeClr val="tx1"/>
                          </a:solidFill>
                          <a:latin typeface="+mj-lt"/>
                          <a:cs typeface="Arial"/>
                        </a:rPr>
                        <a:t>K</a:t>
                      </a:r>
                      <a:endParaRPr lang="en-US" sz="1600" b="0" i="0" baseline="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8"/>
                  </a:ext>
                </a:extLst>
              </a:tr>
              <a:tr h="204220">
                <a:tc>
                  <a:txBody>
                    <a:bodyPr/>
                    <a:lstStyle/>
                    <a:p>
                      <a:pPr marL="0" algn="l" defTabSz="914400" rtl="0" eaLnBrk="1" latinLnBrk="0" hangingPunct="1"/>
                      <a:r>
                        <a:rPr lang="en-US" sz="1600" b="0" i="0" kern="1200" dirty="0">
                          <a:solidFill>
                            <a:schemeClr val="tx1"/>
                          </a:solidFill>
                          <a:latin typeface="+mj-lt"/>
                          <a:cs typeface="Arial"/>
                        </a:rPr>
                        <a:t>Differential inductance</a:t>
                      </a: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Nominal: 4.0 </a:t>
                      </a:r>
                      <a:r>
                        <a:rPr lang="en-US" sz="1600" b="0" i="0" baseline="0" dirty="0" err="1">
                          <a:solidFill>
                            <a:schemeClr val="tx1"/>
                          </a:solidFill>
                          <a:latin typeface="+mj-lt"/>
                          <a:cs typeface="Arial"/>
                        </a:rPr>
                        <a:t>mH</a:t>
                      </a:r>
                      <a:r>
                        <a:rPr lang="en-US" sz="1600" b="0" i="0" baseline="0" dirty="0">
                          <a:solidFill>
                            <a:schemeClr val="tx1"/>
                          </a:solidFill>
                          <a:latin typeface="+mj-lt"/>
                          <a:cs typeface="Arial"/>
                        </a:rPr>
                        <a:t>/m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09"/>
                  </a:ext>
                </a:extLst>
              </a:tr>
              <a:tr h="204220">
                <a:tc>
                  <a:txBody>
                    <a:bodyPr/>
                    <a:lstStyle/>
                    <a:p>
                      <a:pPr marL="0" algn="l" defTabSz="914400" rtl="0" eaLnBrk="1" latinLnBrk="0" hangingPunct="1"/>
                      <a:r>
                        <a:rPr lang="en-US" sz="1600" b="0" i="0" kern="1200" dirty="0">
                          <a:solidFill>
                            <a:schemeClr val="tx1"/>
                          </a:solidFill>
                          <a:latin typeface="+mj-lt"/>
                          <a:cs typeface="Arial"/>
                        </a:rPr>
                        <a:t>Conductor</a:t>
                      </a: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err="1">
                          <a:solidFill>
                            <a:schemeClr val="tx1"/>
                          </a:solidFill>
                          <a:latin typeface="+mj-lt"/>
                          <a:cs typeface="Arial"/>
                        </a:rPr>
                        <a:t>Nb-Ti</a:t>
                      </a:r>
                      <a:r>
                        <a:rPr lang="en-US" sz="1600" b="0" i="0" baseline="0" dirty="0">
                          <a:solidFill>
                            <a:schemeClr val="tx1"/>
                          </a:solidFill>
                          <a:latin typeface="+mj-lt"/>
                          <a:cs typeface="Arial"/>
                        </a:rPr>
                        <a:t>: LHC-MB outer cable</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10"/>
                  </a:ext>
                </a:extLst>
              </a:tr>
              <a:tr h="204220">
                <a:tc>
                  <a:txBody>
                    <a:bodyPr/>
                    <a:lstStyle/>
                    <a:p>
                      <a:pPr marL="0" algn="l" defTabSz="914400" rtl="0" eaLnBrk="1" latinLnBrk="0" hangingPunct="1"/>
                      <a:r>
                        <a:rPr lang="en-US" sz="1600" b="0" i="0" kern="1200" dirty="0">
                          <a:solidFill>
                            <a:schemeClr val="tx1"/>
                          </a:solidFill>
                          <a:latin typeface="+mj-lt"/>
                          <a:cs typeface="Arial"/>
                        </a:rPr>
                        <a:t>Stored</a:t>
                      </a:r>
                      <a:r>
                        <a:rPr lang="en-US" sz="1600" b="0" i="0" kern="1200" baseline="0" dirty="0">
                          <a:solidFill>
                            <a:schemeClr val="tx1"/>
                          </a:solidFill>
                          <a:latin typeface="+mj-lt"/>
                          <a:cs typeface="Arial"/>
                        </a:rPr>
                        <a:t> energy</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Nominal: 340 kJ/m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extLst>
                  <a:ext uri="{0D108BD9-81ED-4DB2-BD59-A6C34878D82A}">
                    <a16:rowId xmlns:a16="http://schemas.microsoft.com/office/drawing/2014/main" val="10011"/>
                  </a:ext>
                </a:extLst>
              </a:tr>
              <a:tr h="204220">
                <a:tc>
                  <a:txBody>
                    <a:bodyPr/>
                    <a:lstStyle/>
                    <a:p>
                      <a:pPr marL="0" algn="l" defTabSz="914400" rtl="0" eaLnBrk="1" latinLnBrk="0" hangingPunct="1"/>
                      <a:r>
                        <a:rPr lang="en-US" sz="1600" b="0" i="0" kern="1200" dirty="0">
                          <a:solidFill>
                            <a:schemeClr val="tx1"/>
                          </a:solidFill>
                          <a:latin typeface="+mj-lt"/>
                          <a:cs typeface="Arial"/>
                        </a:rPr>
                        <a:t>Magnetic</a:t>
                      </a:r>
                      <a:r>
                        <a:rPr lang="en-US" sz="1600" b="0" i="0" kern="1200" baseline="0" dirty="0">
                          <a:solidFill>
                            <a:schemeClr val="tx1"/>
                          </a:solidFill>
                          <a:latin typeface="+mj-lt"/>
                          <a:cs typeface="Arial"/>
                        </a:rPr>
                        <a:t>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6.26 m</a:t>
                      </a: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12"/>
                  </a:ext>
                </a:extLst>
              </a:tr>
              <a:tr h="204220">
                <a:tc>
                  <a:txBody>
                    <a:bodyPr/>
                    <a:lstStyle/>
                    <a:p>
                      <a:pPr marL="0" algn="l" defTabSz="914400" rtl="0" eaLnBrk="1" latinLnBrk="0" hangingPunct="1"/>
                      <a:r>
                        <a:rPr lang="en-US" sz="1600" b="0" i="0" kern="1200" dirty="0">
                          <a:solidFill>
                            <a:schemeClr val="tx1"/>
                          </a:solidFill>
                          <a:latin typeface="+mj-lt"/>
                          <a:cs typeface="Arial"/>
                        </a:rPr>
                        <a:t>Coil</a:t>
                      </a:r>
                      <a:r>
                        <a:rPr lang="en-US" sz="1600" b="0" i="0" kern="1200" baseline="0" dirty="0">
                          <a:solidFill>
                            <a:schemeClr val="tx1"/>
                          </a:solidFill>
                          <a:latin typeface="+mj-lt"/>
                          <a:cs typeface="Arial"/>
                        </a:rPr>
                        <a:t> mech.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6.58 m</a:t>
                      </a: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13"/>
                  </a:ext>
                </a:extLst>
              </a:tr>
              <a:tr h="204220">
                <a:tc>
                  <a:txBody>
                    <a:bodyPr/>
                    <a:lstStyle/>
                    <a:p>
                      <a:pPr marL="0" algn="l" defTabSz="914400" rtl="0" eaLnBrk="1" latinLnBrk="0" hangingPunct="1"/>
                      <a:r>
                        <a:rPr lang="en-US" sz="1600" b="0" i="0" kern="1200" dirty="0">
                          <a:solidFill>
                            <a:schemeClr val="tx1"/>
                          </a:solidFill>
                          <a:latin typeface="+mj-lt"/>
                          <a:cs typeface="Arial"/>
                        </a:rPr>
                        <a:t>Magnet</a:t>
                      </a:r>
                      <a:r>
                        <a:rPr lang="en-US" sz="1600" b="0" i="0" kern="1200" baseline="0" dirty="0">
                          <a:solidFill>
                            <a:schemeClr val="tx1"/>
                          </a:solidFill>
                          <a:latin typeface="+mj-lt"/>
                          <a:cs typeface="Arial"/>
                        </a:rPr>
                        <a:t> mech.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6.73 m</a:t>
                      </a:r>
                    </a:p>
                  </a:txBody>
                  <a:tcPr marL="0" marR="0" marT="0" marB="0" anchor="ctr">
                    <a:lnL w="12700" cap="flat" cmpd="sng" algn="ctr">
                      <a:solidFill>
                        <a:scrgbClr r="0" g="0" b="0"/>
                      </a:solidFill>
                      <a:prstDash val="solid"/>
                      <a:round/>
                      <a:headEnd type="none" w="med" len="med"/>
                      <a:tailEnd type="none" w="med" len="med"/>
                    </a:lnL>
                    <a:lnR>
                      <a:noFill/>
                    </a:lnR>
                    <a:solidFill>
                      <a:schemeClr val="bg1"/>
                    </a:solidFill>
                  </a:tcPr>
                </a:tc>
                <a:extLst>
                  <a:ext uri="{0D108BD9-81ED-4DB2-BD59-A6C34878D82A}">
                    <a16:rowId xmlns:a16="http://schemas.microsoft.com/office/drawing/2014/main" val="10014"/>
                  </a:ext>
                </a:extLst>
              </a:tr>
              <a:tr h="463658">
                <a:tc>
                  <a:txBody>
                    <a:bodyPr/>
                    <a:lstStyle/>
                    <a:p>
                      <a:pPr marL="0" algn="l" defTabSz="914400" rtl="0" eaLnBrk="1" latinLnBrk="0" hangingPunct="1"/>
                      <a:r>
                        <a:rPr lang="en-US" sz="1600" b="0" i="0" kern="1200" dirty="0">
                          <a:solidFill>
                            <a:schemeClr val="tx1"/>
                          </a:solidFill>
                          <a:latin typeface="+mj-lt"/>
                          <a:cs typeface="Arial"/>
                        </a:rPr>
                        <a:t>Heat</a:t>
                      </a:r>
                      <a:r>
                        <a:rPr lang="en-US" sz="1600" b="0" i="0" kern="1200" baseline="0" dirty="0">
                          <a:solidFill>
                            <a:schemeClr val="tx1"/>
                          </a:solidFill>
                          <a:latin typeface="+mj-lt"/>
                          <a:cs typeface="Arial"/>
                        </a:rPr>
                        <a:t> load</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135 W (Magnet total)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2 </a:t>
                      </a:r>
                      <a:r>
                        <a:rPr lang="en-US" sz="1600" b="1" i="0" baseline="0" dirty="0" err="1">
                          <a:solidFill>
                            <a:srgbClr val="0432FF"/>
                          </a:solidFill>
                          <a:latin typeface="+mj-lt"/>
                          <a:cs typeface="Arial"/>
                        </a:rPr>
                        <a:t>mW</a:t>
                      </a:r>
                      <a:r>
                        <a:rPr lang="en-US" sz="1600" b="1" i="0" baseline="0" dirty="0">
                          <a:solidFill>
                            <a:srgbClr val="0432FF"/>
                          </a:solidFill>
                          <a:latin typeface="+mj-lt"/>
                          <a:cs typeface="Arial"/>
                        </a:rPr>
                        <a:t>/cm</a:t>
                      </a:r>
                      <a:r>
                        <a:rPr lang="en-US" sz="1600" b="1" i="0" baseline="30000" dirty="0">
                          <a:solidFill>
                            <a:srgbClr val="0432FF"/>
                          </a:solidFill>
                          <a:latin typeface="+mj-lt"/>
                          <a:cs typeface="Arial"/>
                        </a:rPr>
                        <a:t>3 </a:t>
                      </a:r>
                      <a:r>
                        <a:rPr lang="en-US" sz="1600" b="1" i="0" baseline="0" dirty="0">
                          <a:solidFill>
                            <a:srgbClr val="0432FF"/>
                          </a:solidFill>
                          <a:latin typeface="+mj-lt"/>
                          <a:cs typeface="Arial"/>
                        </a:rPr>
                        <a:t>(Coil peak)</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&gt; 25 </a:t>
                      </a:r>
                      <a:r>
                        <a:rPr lang="en-US" sz="1600" b="1" i="0" baseline="0" dirty="0" err="1">
                          <a:solidFill>
                            <a:srgbClr val="0432FF"/>
                          </a:solidFill>
                          <a:latin typeface="+mj-lt"/>
                          <a:cs typeface="Arial"/>
                        </a:rPr>
                        <a:t>MGy</a:t>
                      </a:r>
                      <a:endParaRPr lang="en-US" sz="1600" b="1" i="0" baseline="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15"/>
                  </a:ext>
                </a:extLst>
              </a:tr>
              <a:tr h="204220">
                <a:tc>
                  <a:txBody>
                    <a:bodyPr/>
                    <a:lstStyle/>
                    <a:p>
                      <a:pPr marL="0" algn="l" defTabSz="914400" rtl="0" eaLnBrk="1" latinLnBrk="0" hangingPunct="1"/>
                      <a:r>
                        <a:rPr lang="en-US" sz="1600" b="0" i="0" kern="1200" dirty="0">
                          <a:solidFill>
                            <a:schemeClr val="tx1"/>
                          </a:solidFill>
                          <a:latin typeface="+mj-lt"/>
                          <a:cs typeface="Arial"/>
                        </a:rPr>
                        <a:t>Radiation</a:t>
                      </a:r>
                      <a:r>
                        <a:rPr lang="en-US" sz="1600" b="0" i="0" kern="1200" baseline="0" dirty="0">
                          <a:solidFill>
                            <a:schemeClr val="tx1"/>
                          </a:solidFill>
                          <a:latin typeface="+mj-lt"/>
                          <a:cs typeface="Arial"/>
                        </a:rPr>
                        <a:t> dose</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bg1"/>
                    </a:solidFill>
                  </a:tcPr>
                </a:tc>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a:solidFill>
                          <a:srgbClr val="FF0000"/>
                        </a:solidFill>
                        <a:latin typeface="Arial"/>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16"/>
                  </a:ext>
                </a:extLst>
              </a:tr>
            </a:tbl>
          </a:graphicData>
        </a:graphic>
      </p:graphicFrame>
      <p:sp>
        <p:nvSpPr>
          <p:cNvPr id="3" name="フッター プレースホルダー 2"/>
          <p:cNvSpPr>
            <a:spLocks noGrp="1"/>
          </p:cNvSpPr>
          <p:nvPr>
            <p:ph type="ftr" sz="quarter" idx="11"/>
          </p:nvPr>
        </p:nvSpPr>
        <p:spPr/>
        <p:txBody>
          <a:bodyPr/>
          <a:lstStyle/>
          <a:p>
            <a:r>
              <a:rPr lang="fr-FR" noProof="0"/>
              <a:t>Status of D1, T. Nakamoto, KEK</a:t>
            </a:r>
            <a:endParaRPr lang="en-GB" noProof="0"/>
          </a:p>
        </p:txBody>
      </p:sp>
      <p:pic>
        <p:nvPicPr>
          <p:cNvPr id="4" name="図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04116" y="5096625"/>
            <a:ext cx="2628900" cy="1724909"/>
          </a:xfrm>
          <a:prstGeom prst="rect">
            <a:avLst/>
          </a:prstGeom>
        </p:spPr>
      </p:pic>
      <p:sp>
        <p:nvSpPr>
          <p:cNvPr id="6" name="テキスト ボックス 5"/>
          <p:cNvSpPr txBox="1"/>
          <p:nvPr/>
        </p:nvSpPr>
        <p:spPr>
          <a:xfrm>
            <a:off x="853183" y="6101461"/>
            <a:ext cx="5480988" cy="369332"/>
          </a:xfrm>
          <a:prstGeom prst="rect">
            <a:avLst/>
          </a:prstGeom>
          <a:solidFill>
            <a:schemeClr val="bg1"/>
          </a:solidFill>
        </p:spPr>
        <p:txBody>
          <a:bodyPr wrap="none" rtlCol="0">
            <a:spAutoFit/>
          </a:bodyPr>
          <a:lstStyle/>
          <a:p>
            <a:r>
              <a:rPr kumimoji="1" lang="en-US" altLang="ja-JP" dirty="0"/>
              <a:t>Three 2 m model magnets were developed at KEK. </a:t>
            </a:r>
            <a:endParaRPr kumimoji="1" lang="ja-JP" altLang="en-US" dirty="0"/>
          </a:p>
        </p:txBody>
      </p:sp>
      <p:sp>
        <p:nvSpPr>
          <p:cNvPr id="9" name="テキスト ボックス 8">
            <a:extLst>
              <a:ext uri="{FF2B5EF4-FFF2-40B4-BE49-F238E27FC236}">
                <a16:creationId xmlns:a16="http://schemas.microsoft.com/office/drawing/2014/main" id="{5B76F94A-D0C1-D644-84D9-768E537911CE}"/>
              </a:ext>
            </a:extLst>
          </p:cNvPr>
          <p:cNvSpPr txBox="1"/>
          <p:nvPr/>
        </p:nvSpPr>
        <p:spPr>
          <a:xfrm>
            <a:off x="4503004" y="3967313"/>
            <a:ext cx="825867" cy="369332"/>
          </a:xfrm>
          <a:prstGeom prst="rect">
            <a:avLst/>
          </a:prstGeom>
          <a:noFill/>
        </p:spPr>
        <p:txBody>
          <a:bodyPr wrap="none" rtlCol="0">
            <a:spAutoFit/>
          </a:bodyPr>
          <a:lstStyle/>
          <a:p>
            <a:r>
              <a:rPr kumimoji="1" lang="en-US" altLang="ja-JP" dirty="0">
                <a:solidFill>
                  <a:srgbClr val="FF0000"/>
                </a:solidFill>
              </a:rPr>
              <a:t>12 ton</a:t>
            </a:r>
            <a:endParaRPr kumimoji="1" lang="ja-JP" altLang="en-US">
              <a:solidFill>
                <a:srgbClr val="FF0000"/>
              </a:solidFill>
            </a:endParaRPr>
          </a:p>
        </p:txBody>
      </p:sp>
    </p:spTree>
    <p:extLst>
      <p:ext uri="{BB962C8B-B14F-4D97-AF65-F5344CB8AC3E}">
        <p14:creationId xmlns:p14="http://schemas.microsoft.com/office/powerpoint/2010/main" val="2775563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20ED35-48AC-FB4D-9F82-2C1719BC7EF4}"/>
              </a:ext>
            </a:extLst>
          </p:cNvPr>
          <p:cNvSpPr>
            <a:spLocks noGrp="1"/>
          </p:cNvSpPr>
          <p:nvPr>
            <p:ph type="title"/>
          </p:nvPr>
        </p:nvSpPr>
        <p:spPr>
          <a:xfrm>
            <a:off x="612000" y="2868609"/>
            <a:ext cx="7920000" cy="720000"/>
          </a:xfrm>
        </p:spPr>
        <p:txBody>
          <a:bodyPr/>
          <a:lstStyle/>
          <a:p>
            <a:r>
              <a:rPr kumimoji="1" lang="en-US" altLang="ja-JP" dirty="0"/>
              <a:t>D1 Prototype Cold Mass: MBXFP1</a:t>
            </a:r>
            <a:endParaRPr kumimoji="1" lang="ja-JP" altLang="en-US"/>
          </a:p>
        </p:txBody>
      </p:sp>
      <p:sp>
        <p:nvSpPr>
          <p:cNvPr id="4" name="フッター プレースホルダー 3">
            <a:extLst>
              <a:ext uri="{FF2B5EF4-FFF2-40B4-BE49-F238E27FC236}">
                <a16:creationId xmlns:a16="http://schemas.microsoft.com/office/drawing/2014/main" id="{0BEE1C9A-3845-DB41-848A-2A006E98ACBD}"/>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E7FC33CB-AD72-B848-82E3-2034C0D69939}"/>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235261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20192-82D0-8D4F-5971-2976B3B37CA3}"/>
              </a:ext>
            </a:extLst>
          </p:cNvPr>
          <p:cNvSpPr>
            <a:spLocks noGrp="1"/>
          </p:cNvSpPr>
          <p:nvPr>
            <p:ph type="title"/>
          </p:nvPr>
        </p:nvSpPr>
        <p:spPr>
          <a:xfrm>
            <a:off x="612000" y="0"/>
            <a:ext cx="7920000" cy="683720"/>
          </a:xfrm>
        </p:spPr>
        <p:txBody>
          <a:bodyPr/>
          <a:lstStyle/>
          <a:p>
            <a:r>
              <a:rPr kumimoji="1" lang="en-US" altLang="ja-JP" sz="3600" dirty="0"/>
              <a:t>Delivery of </a:t>
            </a:r>
            <a:r>
              <a:rPr lang="en-US" altLang="ja-JP" sz="3600" dirty="0"/>
              <a:t>MBXFP1 </a:t>
            </a:r>
            <a:r>
              <a:rPr kumimoji="1" lang="en-US" altLang="ja-JP" sz="3600" dirty="0"/>
              <a:t>to CERN</a:t>
            </a:r>
            <a:endParaRPr kumimoji="1" lang="ja-JP" altLang="en-US" sz="3600"/>
          </a:p>
        </p:txBody>
      </p:sp>
      <p:sp>
        <p:nvSpPr>
          <p:cNvPr id="4" name="フッター プレースホルダー 3">
            <a:extLst>
              <a:ext uri="{FF2B5EF4-FFF2-40B4-BE49-F238E27FC236}">
                <a16:creationId xmlns:a16="http://schemas.microsoft.com/office/drawing/2014/main" id="{28C1A5AB-6C6D-E60D-A5F2-B0B8EC75E697}"/>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813EA0F0-FC25-2974-DD44-59A4534EB9FC}"/>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2">
            <a:extLst>
              <a:ext uri="{FF2B5EF4-FFF2-40B4-BE49-F238E27FC236}">
                <a16:creationId xmlns:a16="http://schemas.microsoft.com/office/drawing/2014/main" id="{95AFCC73-89C9-2ADB-82AD-D55DFE764A32}"/>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r="-4"/>
          <a:stretch/>
        </p:blipFill>
        <p:spPr bwMode="auto">
          <a:xfrm>
            <a:off x="231505" y="2719191"/>
            <a:ext cx="2807872" cy="2058754"/>
          </a:xfrm>
          <a:prstGeom prst="rect">
            <a:avLst/>
          </a:prstGeom>
          <a:solidFill>
            <a:srgbClr val="FFFFFF"/>
          </a:solidFill>
        </p:spPr>
      </p:pic>
      <p:pic>
        <p:nvPicPr>
          <p:cNvPr id="7" name="Picture 24">
            <a:extLst>
              <a:ext uri="{FF2B5EF4-FFF2-40B4-BE49-F238E27FC236}">
                <a16:creationId xmlns:a16="http://schemas.microsoft.com/office/drawing/2014/main" id="{843643A3-2429-6968-085C-9021419611E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85612" y="641212"/>
            <a:ext cx="2812775" cy="158300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9" name="コンテンツ プレースホルダー 2">
                <a:extLst>
                  <a:ext uri="{FF2B5EF4-FFF2-40B4-BE49-F238E27FC236}">
                    <a16:creationId xmlns:a16="http://schemas.microsoft.com/office/drawing/2014/main" id="{0DA70FC3-018F-07D1-A4D9-F1F9D044F63C}"/>
                  </a:ext>
                </a:extLst>
              </p:cNvPr>
              <p:cNvSpPr>
                <a:spLocks noGrp="1"/>
              </p:cNvSpPr>
              <p:nvPr>
                <p:ph idx="1"/>
              </p:nvPr>
            </p:nvSpPr>
            <p:spPr>
              <a:xfrm>
                <a:off x="48600" y="4919595"/>
                <a:ext cx="9046800" cy="1938405"/>
              </a:xfrm>
              <a:solidFill>
                <a:schemeClr val="bg1"/>
              </a:solidFill>
            </p:spPr>
            <p:txBody>
              <a:bodyPr>
                <a:normAutofit fontScale="92500" lnSpcReduction="20000"/>
              </a:bodyPr>
              <a:lstStyle/>
              <a:p>
                <a:r>
                  <a:rPr lang="en-US" altLang="ja-JP" sz="1600" dirty="0"/>
                  <a:t>The first D1 prototype cold mass was shipped from KEK on Jan. 25.</a:t>
                </a:r>
              </a:p>
              <a:p>
                <a:r>
                  <a:rPr lang="en-US" altLang="ja-JP" sz="1600" dirty="0"/>
                  <a:t>The containership departed at Yokohama (Feb. 12) and arrived at Rotterdam (March 27). </a:t>
                </a:r>
                <a:r>
                  <a:rPr kumimoji="1" lang="en-US" altLang="ja-JP" sz="1600" dirty="0"/>
                  <a:t>Delivery to CERN on April </a:t>
                </a:r>
                <a:r>
                  <a:rPr lang="en-US" altLang="ja-JP" sz="1600" dirty="0"/>
                  <a:t>4.</a:t>
                </a:r>
              </a:p>
              <a:p>
                <a:r>
                  <a:rPr kumimoji="1" lang="en-US" altLang="ja-JP" sz="1600" dirty="0"/>
                  <a:t>The wooden box was totally covered by “mold”. Very kind support of TE-MSC-LMF and </a:t>
                </a:r>
                <a:r>
                  <a:rPr lang="en-CH" altLang="ja-JP" sz="1600"/>
                  <a:t>EN-HE-HH team</a:t>
                </a:r>
                <a:r>
                  <a:rPr lang="en-US" altLang="ja-JP" sz="1600" dirty="0"/>
                  <a:t>s to pull out the cold mass under unpleasant condition.</a:t>
                </a:r>
                <a:r>
                  <a:rPr kumimoji="1" lang="en-US" altLang="ja-JP" sz="1600" dirty="0"/>
                  <a:t> Material of shipping structure shall be modified at the next shipping for series cold masses.</a:t>
                </a:r>
              </a:p>
              <a:p>
                <a:r>
                  <a:rPr lang="en-US" altLang="ja-JP" sz="1600" dirty="0"/>
                  <a:t>Data loggers were set on the cold mass. Thanks to barrier films with </a:t>
                </a:r>
                <a:r>
                  <a:rPr lang="en-US" altLang="ja-JP" sz="1600" i="0" u="none" strike="noStrike" dirty="0">
                    <a:effectLst/>
                  </a:rPr>
                  <a:t>desiccant agents</a:t>
                </a:r>
                <a:r>
                  <a:rPr lang="en-US" altLang="ja-JP" sz="1600" dirty="0"/>
                  <a:t>, the cold mass was kept in dry condition during the whole transportation. Measured acceleration was within </a:t>
                </a:r>
                <a14:m>
                  <m:oMath xmlns:m="http://schemas.openxmlformats.org/officeDocument/2006/math">
                    <m:r>
                      <a:rPr lang="en-US" altLang="ja-JP" sz="1600" i="1" smtClean="0">
                        <a:latin typeface="Cambria Math" panose="02040503050406030204" pitchFamily="18" charset="0"/>
                        <a:ea typeface="Cambria Math" panose="02040503050406030204" pitchFamily="18" charset="0"/>
                      </a:rPr>
                      <m:t>±</m:t>
                    </m:r>
                  </m:oMath>
                </a14:m>
                <a:r>
                  <a:rPr lang="en-US" altLang="ja-JP" sz="1600" dirty="0"/>
                  <a:t>2G all the time except the loading onto the ship (-2.4 G and -2.8G).</a:t>
                </a:r>
                <a:endParaRPr kumimoji="1" lang="ja-JP" altLang="en-US" sz="1600"/>
              </a:p>
            </p:txBody>
          </p:sp>
        </mc:Choice>
        <mc:Fallback>
          <p:sp>
            <p:nvSpPr>
              <p:cNvPr id="9" name="コンテンツ プレースホルダー 2">
                <a:extLst>
                  <a:ext uri="{FF2B5EF4-FFF2-40B4-BE49-F238E27FC236}">
                    <a16:creationId xmlns:a16="http://schemas.microsoft.com/office/drawing/2014/main" id="{0DA70FC3-018F-07D1-A4D9-F1F9D044F63C}"/>
                  </a:ext>
                </a:extLst>
              </p:cNvPr>
              <p:cNvSpPr>
                <a:spLocks noGrp="1" noRot="1" noChangeAspect="1" noMove="1" noResize="1" noEditPoints="1" noAdjustHandles="1" noChangeArrowheads="1" noChangeShapeType="1" noTextEdit="1"/>
              </p:cNvSpPr>
              <p:nvPr>
                <p:ph idx="1"/>
              </p:nvPr>
            </p:nvSpPr>
            <p:spPr>
              <a:xfrm>
                <a:off x="48600" y="4919595"/>
                <a:ext cx="9046800" cy="1938405"/>
              </a:xfrm>
              <a:blipFill>
                <a:blip r:embed="rId4"/>
                <a:stretch>
                  <a:fillRect l="-1120" t="-5882"/>
                </a:stretch>
              </a:blipFill>
            </p:spPr>
            <p:txBody>
              <a:bodyPr/>
              <a:lstStyle/>
              <a:p>
                <a:r>
                  <a:rPr lang="ja-JP" altLang="en-US">
                    <a:noFill/>
                  </a:rPr>
                  <a:t> </a:t>
                </a:r>
              </a:p>
            </p:txBody>
          </p:sp>
        </mc:Fallback>
      </mc:AlternateContent>
      <p:pic>
        <p:nvPicPr>
          <p:cNvPr id="10" name="図 9">
            <a:extLst>
              <a:ext uri="{FF2B5EF4-FFF2-40B4-BE49-F238E27FC236}">
                <a16:creationId xmlns:a16="http://schemas.microsoft.com/office/drawing/2014/main" id="{037EC049-FEB4-41F7-B420-6596E299C88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26681" y="641212"/>
            <a:ext cx="3017520" cy="2011680"/>
          </a:xfrm>
          <a:prstGeom prst="rect">
            <a:avLst/>
          </a:prstGeom>
        </p:spPr>
      </p:pic>
      <p:pic>
        <p:nvPicPr>
          <p:cNvPr id="11" name="図 10">
            <a:extLst>
              <a:ext uri="{FF2B5EF4-FFF2-40B4-BE49-F238E27FC236}">
                <a16:creationId xmlns:a16="http://schemas.microsoft.com/office/drawing/2014/main" id="{E66BC378-85C3-CC4C-23D7-12D7E526B4F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470039" y="657367"/>
            <a:ext cx="2185845" cy="1639384"/>
          </a:xfrm>
          <a:prstGeom prst="rect">
            <a:avLst/>
          </a:prstGeom>
        </p:spPr>
      </p:pic>
      <p:pic>
        <p:nvPicPr>
          <p:cNvPr id="12" name="Picture 7" descr="A group of people posing for a photo in front of a large ship&#10;&#10;Description automatically generated with medium confidence">
            <a:extLst>
              <a:ext uri="{FF2B5EF4-FFF2-40B4-BE49-F238E27FC236}">
                <a16:creationId xmlns:a16="http://schemas.microsoft.com/office/drawing/2014/main" id="{4EB9C30A-3B30-2747-238E-ED5A5A283BBD}"/>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285612" y="2379015"/>
            <a:ext cx="5557393" cy="2398930"/>
          </a:xfrm>
          <a:prstGeom prst="rect">
            <a:avLst/>
          </a:prstGeom>
        </p:spPr>
      </p:pic>
    </p:spTree>
    <p:extLst>
      <p:ext uri="{BB962C8B-B14F-4D97-AF65-F5344CB8AC3E}">
        <p14:creationId xmlns:p14="http://schemas.microsoft.com/office/powerpoint/2010/main" val="3577969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20192-82D0-8D4F-5971-2976B3B37CA3}"/>
              </a:ext>
            </a:extLst>
          </p:cNvPr>
          <p:cNvSpPr>
            <a:spLocks noGrp="1"/>
          </p:cNvSpPr>
          <p:nvPr>
            <p:ph type="title"/>
          </p:nvPr>
        </p:nvSpPr>
        <p:spPr>
          <a:xfrm>
            <a:off x="612000" y="0"/>
            <a:ext cx="7920000" cy="683720"/>
          </a:xfrm>
        </p:spPr>
        <p:txBody>
          <a:bodyPr/>
          <a:lstStyle/>
          <a:p>
            <a:r>
              <a:rPr kumimoji="1" lang="en-US" altLang="ja-JP" sz="3600" dirty="0" err="1"/>
              <a:t>Cryostatting</a:t>
            </a:r>
            <a:r>
              <a:rPr kumimoji="1" lang="en-US" altLang="ja-JP" sz="3600" dirty="0"/>
              <a:t> of </a:t>
            </a:r>
            <a:r>
              <a:rPr lang="en-US" altLang="ja-JP" sz="3600" dirty="0"/>
              <a:t>MBXFP1 </a:t>
            </a:r>
            <a:r>
              <a:rPr kumimoji="1" lang="en-US" altLang="ja-JP" sz="3600" dirty="0"/>
              <a:t>at CERN</a:t>
            </a:r>
            <a:endParaRPr kumimoji="1" lang="ja-JP" altLang="en-US" sz="3600"/>
          </a:p>
        </p:txBody>
      </p:sp>
      <p:sp>
        <p:nvSpPr>
          <p:cNvPr id="4" name="フッター プレースホルダー 3">
            <a:extLst>
              <a:ext uri="{FF2B5EF4-FFF2-40B4-BE49-F238E27FC236}">
                <a16:creationId xmlns:a16="http://schemas.microsoft.com/office/drawing/2014/main" id="{28C1A5AB-6C6D-E60D-A5F2-B0B8EC75E697}"/>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813EA0F0-FC25-2974-DD44-59A4534EB9FC}"/>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9" name="コンテンツ プレースホルダー 2">
            <a:extLst>
              <a:ext uri="{FF2B5EF4-FFF2-40B4-BE49-F238E27FC236}">
                <a16:creationId xmlns:a16="http://schemas.microsoft.com/office/drawing/2014/main" id="{0DA70FC3-018F-07D1-A4D9-F1F9D044F63C}"/>
              </a:ext>
            </a:extLst>
          </p:cNvPr>
          <p:cNvSpPr>
            <a:spLocks noGrp="1"/>
          </p:cNvSpPr>
          <p:nvPr>
            <p:ph idx="1"/>
          </p:nvPr>
        </p:nvSpPr>
        <p:spPr>
          <a:xfrm>
            <a:off x="34138" y="5358268"/>
            <a:ext cx="9046800" cy="1468202"/>
          </a:xfrm>
          <a:solidFill>
            <a:schemeClr val="bg1"/>
          </a:solidFill>
        </p:spPr>
        <p:txBody>
          <a:bodyPr>
            <a:noAutofit/>
          </a:bodyPr>
          <a:lstStyle/>
          <a:p>
            <a:pPr marL="228600" indent="-228600"/>
            <a:r>
              <a:rPr lang="en-US" altLang="ja-JP" sz="1600" dirty="0"/>
              <a:t>Many thanks to Herve and </a:t>
            </a:r>
            <a:r>
              <a:rPr lang="en-US" altLang="ja-JP" sz="1600" dirty="0" err="1"/>
              <a:t>Delio</a:t>
            </a:r>
            <a:r>
              <a:rPr lang="en-US" altLang="ja-JP" sz="1600" dirty="0"/>
              <a:t> for completing the cold mass and for </a:t>
            </a:r>
            <a:r>
              <a:rPr lang="en-US" altLang="ja-JP" sz="1600" dirty="0" err="1"/>
              <a:t>cryostatting</a:t>
            </a:r>
            <a:r>
              <a:rPr lang="en-US" altLang="ja-JP" sz="1600" dirty="0"/>
              <a:t>.</a:t>
            </a:r>
          </a:p>
          <a:p>
            <a:pPr marL="228600" indent="-228600"/>
            <a:r>
              <a:rPr lang="en-US" altLang="ja-JP" sz="1600" dirty="0" err="1"/>
              <a:t>Cryostatting</a:t>
            </a:r>
            <a:r>
              <a:rPr lang="en-US" altLang="ja-JP" sz="1600" dirty="0"/>
              <a:t> report at WP3 meeting by </a:t>
            </a:r>
            <a:r>
              <a:rPr lang="en-US" altLang="ja-JP" sz="1600" dirty="0" err="1"/>
              <a:t>Delio</a:t>
            </a:r>
            <a:r>
              <a:rPr lang="en-US" altLang="ja-JP" sz="1600" dirty="0"/>
              <a:t> can be found at https://</a:t>
            </a:r>
            <a:r>
              <a:rPr lang="en-US" altLang="ja-JP" sz="1600" dirty="0" err="1"/>
              <a:t>indico.cern.ch</a:t>
            </a:r>
            <a:r>
              <a:rPr lang="en-US" altLang="ja-JP" sz="1600" dirty="0"/>
              <a:t>/event/1296834/</a:t>
            </a:r>
          </a:p>
          <a:p>
            <a:pPr marL="228600" indent="-228600"/>
            <a:r>
              <a:rPr lang="en-US" altLang="ja-JP" sz="1600" dirty="0"/>
              <a:t>Dimensions are mostly good and accepted. One deviation is detected </a:t>
            </a:r>
            <a:r>
              <a:rPr lang="en-GB" altLang="ja-JP" sz="1600" dirty="0"/>
              <a:t>between end cover and cold mass shell. Root cause will be investigated by CERN and KEK.</a:t>
            </a:r>
          </a:p>
          <a:p>
            <a:pPr marL="228600" indent="-228600"/>
            <a:r>
              <a:rPr lang="en-GB" altLang="ja-JP" sz="1600" dirty="0"/>
              <a:t>Cold test at SM18 will be performed soon.</a:t>
            </a:r>
          </a:p>
        </p:txBody>
      </p:sp>
      <p:pic>
        <p:nvPicPr>
          <p:cNvPr id="3" name="Picture 4">
            <a:extLst>
              <a:ext uri="{FF2B5EF4-FFF2-40B4-BE49-F238E27FC236}">
                <a16:creationId xmlns:a16="http://schemas.microsoft.com/office/drawing/2014/main" id="{61C2E623-0608-F79D-6683-C33BECB4AFA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578143" y="713011"/>
            <a:ext cx="1962017" cy="1472169"/>
          </a:xfrm>
          <a:prstGeom prst="rect">
            <a:avLst/>
          </a:prstGeom>
        </p:spPr>
      </p:pic>
      <p:pic>
        <p:nvPicPr>
          <p:cNvPr id="8" name="Picture 6">
            <a:extLst>
              <a:ext uri="{FF2B5EF4-FFF2-40B4-BE49-F238E27FC236}">
                <a16:creationId xmlns:a16="http://schemas.microsoft.com/office/drawing/2014/main" id="{EBF69B16-5210-4D57-98BF-4937F72125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16127" y="713011"/>
            <a:ext cx="1962016" cy="1468202"/>
          </a:xfrm>
          <a:prstGeom prst="rect">
            <a:avLst/>
          </a:prstGeom>
        </p:spPr>
      </p:pic>
      <p:pic>
        <p:nvPicPr>
          <p:cNvPr id="13" name="Picture 8">
            <a:extLst>
              <a:ext uri="{FF2B5EF4-FFF2-40B4-BE49-F238E27FC236}">
                <a16:creationId xmlns:a16="http://schemas.microsoft.com/office/drawing/2014/main" id="{FAF87660-8F74-855C-DBF2-9C13FCE613B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0159" y="713011"/>
            <a:ext cx="1972578" cy="1487082"/>
          </a:xfrm>
          <a:prstGeom prst="rect">
            <a:avLst/>
          </a:prstGeom>
        </p:spPr>
      </p:pic>
      <p:pic>
        <p:nvPicPr>
          <p:cNvPr id="14" name="Picture 10">
            <a:extLst>
              <a:ext uri="{FF2B5EF4-FFF2-40B4-BE49-F238E27FC236}">
                <a16:creationId xmlns:a16="http://schemas.microsoft.com/office/drawing/2014/main" id="{0302098A-A4DD-3619-22E1-47618085601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512738" y="713011"/>
            <a:ext cx="1984098" cy="1487082"/>
          </a:xfrm>
          <a:prstGeom prst="rect">
            <a:avLst/>
          </a:prstGeom>
        </p:spPr>
      </p:pic>
      <p:pic>
        <p:nvPicPr>
          <p:cNvPr id="16" name="図 15">
            <a:extLst>
              <a:ext uri="{FF2B5EF4-FFF2-40B4-BE49-F238E27FC236}">
                <a16:creationId xmlns:a16="http://schemas.microsoft.com/office/drawing/2014/main" id="{7BDF21E0-A7C0-AA23-185F-DE9C33A529AF}"/>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152797" y="2266055"/>
            <a:ext cx="5500094" cy="2868937"/>
          </a:xfrm>
          <a:prstGeom prst="rect">
            <a:avLst/>
          </a:prstGeom>
        </p:spPr>
      </p:pic>
      <p:sp>
        <p:nvSpPr>
          <p:cNvPr id="17" name="テキスト ボックス 16">
            <a:extLst>
              <a:ext uri="{FF2B5EF4-FFF2-40B4-BE49-F238E27FC236}">
                <a16:creationId xmlns:a16="http://schemas.microsoft.com/office/drawing/2014/main" id="{3BD29FB7-9A4E-D182-CEF2-21AE9F5B041A}"/>
              </a:ext>
            </a:extLst>
          </p:cNvPr>
          <p:cNvSpPr txBox="1"/>
          <p:nvPr/>
        </p:nvSpPr>
        <p:spPr>
          <a:xfrm>
            <a:off x="6652891" y="2330348"/>
            <a:ext cx="2393909" cy="461665"/>
          </a:xfrm>
          <a:prstGeom prst="rect">
            <a:avLst/>
          </a:prstGeom>
          <a:noFill/>
        </p:spPr>
        <p:txBody>
          <a:bodyPr wrap="square" rtlCol="0">
            <a:spAutoFit/>
          </a:bodyPr>
          <a:lstStyle/>
          <a:p>
            <a:r>
              <a:rPr kumimoji="1" lang="en-US" altLang="ja-JP" sz="1200" dirty="0"/>
              <a:t>Courtesy of </a:t>
            </a:r>
            <a:r>
              <a:rPr kumimoji="1" lang="en-US" altLang="ja-JP" sz="1200" dirty="0" err="1"/>
              <a:t>Delio</a:t>
            </a:r>
            <a:r>
              <a:rPr kumimoji="1" lang="en-US" altLang="ja-JP" sz="1200" dirty="0"/>
              <a:t> </a:t>
            </a:r>
            <a:r>
              <a:rPr lang="en-US" altLang="ja-JP" sz="1200" dirty="0"/>
              <a:t>Duarte Ramos, Franco Julio </a:t>
            </a:r>
            <a:r>
              <a:rPr lang="en-US" altLang="ja-JP" sz="1200" dirty="0" err="1"/>
              <a:t>Mangiarotti</a:t>
            </a:r>
            <a:r>
              <a:rPr kumimoji="1" lang="en-US" altLang="ja-JP" sz="1200" dirty="0"/>
              <a:t> </a:t>
            </a:r>
            <a:endParaRPr kumimoji="1" lang="ja-JP" altLang="en-US" sz="1200"/>
          </a:p>
        </p:txBody>
      </p:sp>
    </p:spTree>
    <p:extLst>
      <p:ext uri="{BB962C8B-B14F-4D97-AF65-F5344CB8AC3E}">
        <p14:creationId xmlns:p14="http://schemas.microsoft.com/office/powerpoint/2010/main" val="3931621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20ED35-48AC-FB4D-9F82-2C1719BC7EF4}"/>
              </a:ext>
            </a:extLst>
          </p:cNvPr>
          <p:cNvSpPr>
            <a:spLocks noGrp="1"/>
          </p:cNvSpPr>
          <p:nvPr>
            <p:ph type="title"/>
          </p:nvPr>
        </p:nvSpPr>
        <p:spPr>
          <a:xfrm>
            <a:off x="612000" y="2868609"/>
            <a:ext cx="7920000" cy="720000"/>
          </a:xfrm>
        </p:spPr>
        <p:txBody>
          <a:bodyPr/>
          <a:lstStyle/>
          <a:p>
            <a:r>
              <a:rPr kumimoji="1" lang="en-US" altLang="ja-JP" dirty="0"/>
              <a:t>First series magnet: MBXF5</a:t>
            </a:r>
            <a:br>
              <a:rPr kumimoji="1" lang="en-US" altLang="ja-JP" dirty="0"/>
            </a:br>
            <a:r>
              <a:rPr kumimoji="1" lang="en-US" altLang="ja-JP" dirty="0"/>
              <a:t> (in order of coil winding)</a:t>
            </a:r>
            <a:endParaRPr kumimoji="1" lang="ja-JP" altLang="en-US"/>
          </a:p>
        </p:txBody>
      </p:sp>
      <p:sp>
        <p:nvSpPr>
          <p:cNvPr id="4" name="フッター プレースホルダー 3">
            <a:extLst>
              <a:ext uri="{FF2B5EF4-FFF2-40B4-BE49-F238E27FC236}">
                <a16:creationId xmlns:a16="http://schemas.microsoft.com/office/drawing/2014/main" id="{0BEE1C9A-3845-DB41-848A-2A006E98ACBD}"/>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E7FC33CB-AD72-B848-82E3-2034C0D69939}"/>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2676303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490853-5A53-E14B-8272-735D09BBE16E}"/>
              </a:ext>
            </a:extLst>
          </p:cNvPr>
          <p:cNvSpPr>
            <a:spLocks noGrp="1"/>
          </p:cNvSpPr>
          <p:nvPr>
            <p:ph type="title"/>
          </p:nvPr>
        </p:nvSpPr>
        <p:spPr>
          <a:xfrm>
            <a:off x="791116" y="0"/>
            <a:ext cx="7920000" cy="580398"/>
          </a:xfrm>
        </p:spPr>
        <p:txBody>
          <a:bodyPr/>
          <a:lstStyle/>
          <a:p>
            <a:r>
              <a:rPr kumimoji="1" lang="en-US" altLang="ja-JP" dirty="0"/>
              <a:t>Major NC in Manufacturing of MBXF5</a:t>
            </a:r>
            <a:endParaRPr kumimoji="1" lang="ja-JP" altLang="en-US"/>
          </a:p>
        </p:txBody>
      </p:sp>
      <p:sp>
        <p:nvSpPr>
          <p:cNvPr id="3" name="コンテンツ プレースホルダー 2">
            <a:extLst>
              <a:ext uri="{FF2B5EF4-FFF2-40B4-BE49-F238E27FC236}">
                <a16:creationId xmlns:a16="http://schemas.microsoft.com/office/drawing/2014/main" id="{ED67D728-47BA-9343-BC4D-6AE7B748637C}"/>
              </a:ext>
            </a:extLst>
          </p:cNvPr>
          <p:cNvSpPr>
            <a:spLocks noGrp="1"/>
          </p:cNvSpPr>
          <p:nvPr>
            <p:ph idx="1"/>
          </p:nvPr>
        </p:nvSpPr>
        <p:spPr>
          <a:xfrm>
            <a:off x="502490" y="556672"/>
            <a:ext cx="8400589" cy="2914764"/>
          </a:xfrm>
        </p:spPr>
        <p:txBody>
          <a:bodyPr>
            <a:normAutofit/>
          </a:bodyPr>
          <a:lstStyle/>
          <a:p>
            <a:r>
              <a:rPr lang="en-US" altLang="ja-JP" sz="1600" dirty="0">
                <a:solidFill>
                  <a:schemeClr val="bg2"/>
                </a:solidFill>
                <a:latin typeface="+mj-lt"/>
                <a:cs typeface="Calibri" panose="020F0502020204030204" pitchFamily="34" charset="0"/>
              </a:rPr>
              <a:t>LT-1 and LB-1 coils for MBXF5 were completed.</a:t>
            </a:r>
          </a:p>
          <a:p>
            <a:pPr lvl="1">
              <a:buFont typeface="Wingdings" pitchFamily="2" charset="2"/>
              <a:buChar char="Ø"/>
            </a:pPr>
            <a:r>
              <a:rPr lang="en-US" altLang="ja-JP" sz="1600" dirty="0">
                <a:solidFill>
                  <a:schemeClr val="bg2"/>
                </a:solidFill>
                <a:latin typeface="+mj-lt"/>
                <a:cs typeface="Calibri" panose="020F0502020204030204" pitchFamily="34" charset="0"/>
              </a:rPr>
              <a:t>Estimated coil pre-stress: Good.</a:t>
            </a:r>
          </a:p>
          <a:p>
            <a:pPr lvl="2"/>
            <a:r>
              <a:rPr lang="en-US" altLang="ja-JP" sz="1600" dirty="0">
                <a:solidFill>
                  <a:schemeClr val="bg2"/>
                </a:solidFill>
                <a:latin typeface="+mj-lt"/>
                <a:cs typeface="Calibri" panose="020F0502020204030204" pitchFamily="34" charset="0"/>
              </a:rPr>
              <a:t> LB-1: L120.7</a:t>
            </a:r>
            <a:r>
              <a:rPr lang="ja-JP" altLang="en-US" sz="1600">
                <a:solidFill>
                  <a:schemeClr val="bg2"/>
                </a:solidFill>
                <a:latin typeface="+mj-lt"/>
                <a:cs typeface="Calibri" panose="020F0502020204030204" pitchFamily="34" charset="0"/>
              </a:rPr>
              <a:t> </a:t>
            </a:r>
            <a:r>
              <a:rPr lang="en-US" altLang="ja-JP" sz="1600" dirty="0">
                <a:solidFill>
                  <a:schemeClr val="bg2"/>
                </a:solidFill>
                <a:latin typeface="+mj-lt"/>
                <a:cs typeface="Calibri" panose="020F0502020204030204" pitchFamily="34" charset="0"/>
              </a:rPr>
              <a:t>(L) &amp; 122.9 (R), LT-1: 121.7 (L) &amp; 122.2 (R) (unit: MPa).</a:t>
            </a:r>
          </a:p>
          <a:p>
            <a:pPr lvl="2"/>
            <a:r>
              <a:rPr lang="en-US" altLang="ja-JP" sz="1600" dirty="0">
                <a:solidFill>
                  <a:schemeClr val="bg2"/>
                </a:solidFill>
                <a:latin typeface="+mj-lt"/>
                <a:cs typeface="Calibri" panose="020F0502020204030204" pitchFamily="34" charset="0"/>
              </a:rPr>
              <a:t>EDMS 2724784</a:t>
            </a:r>
          </a:p>
          <a:p>
            <a:r>
              <a:rPr lang="en-US" altLang="ja-JP" sz="1600" dirty="0">
                <a:solidFill>
                  <a:schemeClr val="bg2"/>
                </a:solidFill>
                <a:latin typeface="+mj-lt"/>
                <a:cs typeface="Calibri" panose="020F0502020204030204" pitchFamily="34" charset="0"/>
              </a:rPr>
              <a:t>All components for the magnet were already fabricated.</a:t>
            </a:r>
          </a:p>
          <a:p>
            <a:r>
              <a:rPr lang="en-US" altLang="ja-JP" sz="1600" dirty="0">
                <a:solidFill>
                  <a:schemeClr val="bg2"/>
                </a:solidFill>
                <a:latin typeface="+mj-lt"/>
                <a:cs typeface="Calibri" panose="020F0502020204030204" pitchFamily="34" charset="0"/>
              </a:rPr>
              <a:t>Collaring and yoking processes were successfully done in June 2022.</a:t>
            </a:r>
          </a:p>
          <a:p>
            <a:r>
              <a:rPr lang="en-US" altLang="ja-JP" sz="1600" dirty="0">
                <a:solidFill>
                  <a:schemeClr val="bg2"/>
                </a:solidFill>
                <a:latin typeface="+mj-lt"/>
                <a:cs typeface="Calibri" panose="020F0502020204030204" pitchFamily="34" charset="0"/>
              </a:rPr>
              <a:t>NC: potential coil insulation damage was found after removal of the collaring-mandrel. EDMS </a:t>
            </a:r>
            <a:r>
              <a:rPr lang="en-US" altLang="ja-JP" sz="1600" dirty="0">
                <a:solidFill>
                  <a:schemeClr val="bg2"/>
                </a:solidFill>
                <a:latin typeface="+mj-lt"/>
              </a:rPr>
              <a:t>2753776.</a:t>
            </a:r>
          </a:p>
          <a:p>
            <a:pPr lvl="1">
              <a:buFont typeface="Wingdings" pitchFamily="2" charset="2"/>
              <a:buChar char="Ø"/>
            </a:pPr>
            <a:r>
              <a:rPr lang="en-US" altLang="ja-JP" sz="1600" dirty="0">
                <a:solidFill>
                  <a:schemeClr val="bg2"/>
                </a:solidFill>
                <a:latin typeface="+mj-lt"/>
                <a:cs typeface="Calibri" panose="020F0502020204030204" pitchFamily="34" charset="0"/>
              </a:rPr>
              <a:t>Investigation is underway.</a:t>
            </a:r>
          </a:p>
        </p:txBody>
      </p:sp>
      <p:sp>
        <p:nvSpPr>
          <p:cNvPr id="4" name="フッター プレースホルダー 3">
            <a:extLst>
              <a:ext uri="{FF2B5EF4-FFF2-40B4-BE49-F238E27FC236}">
                <a16:creationId xmlns:a16="http://schemas.microsoft.com/office/drawing/2014/main" id="{59AF750C-9864-0143-BD21-687E6EA34600}"/>
              </a:ext>
            </a:extLst>
          </p:cNvPr>
          <p:cNvSpPr>
            <a:spLocks noGrp="1"/>
          </p:cNvSpPr>
          <p:nvPr>
            <p:ph type="ftr" sz="quarter" idx="11"/>
          </p:nvPr>
        </p:nvSpPr>
        <p:spPr/>
        <p:txBody>
          <a:bodyPr/>
          <a:lstStyle/>
          <a:p>
            <a:r>
              <a:rPr lang="en-US" noProof="0"/>
              <a:t>Status of D1, T. Nakamoto, KEK</a:t>
            </a:r>
            <a:endParaRPr lang="en-GB" noProof="0"/>
          </a:p>
        </p:txBody>
      </p:sp>
      <p:sp>
        <p:nvSpPr>
          <p:cNvPr id="5" name="スライド番号プレースホルダー 4">
            <a:extLst>
              <a:ext uri="{FF2B5EF4-FFF2-40B4-BE49-F238E27FC236}">
                <a16:creationId xmlns:a16="http://schemas.microsoft.com/office/drawing/2014/main" id="{FB7FC8FE-962D-3747-825F-5E31A788D4EB}"/>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6" name="図 5">
            <a:extLst>
              <a:ext uri="{FF2B5EF4-FFF2-40B4-BE49-F238E27FC236}">
                <a16:creationId xmlns:a16="http://schemas.microsoft.com/office/drawing/2014/main" id="{EBC69CAF-481F-5F45-AC8C-284B1D4D489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9961" y="5437121"/>
            <a:ext cx="4771972" cy="1420879"/>
          </a:xfrm>
          <a:prstGeom prst="rect">
            <a:avLst/>
          </a:prstGeom>
        </p:spPr>
      </p:pic>
      <p:sp>
        <p:nvSpPr>
          <p:cNvPr id="7" name="テキスト ボックス 6">
            <a:extLst>
              <a:ext uri="{FF2B5EF4-FFF2-40B4-BE49-F238E27FC236}">
                <a16:creationId xmlns:a16="http://schemas.microsoft.com/office/drawing/2014/main" id="{186672E1-979F-334F-BBD8-26F853290710}"/>
              </a:ext>
            </a:extLst>
          </p:cNvPr>
          <p:cNvSpPr txBox="1"/>
          <p:nvPr/>
        </p:nvSpPr>
        <p:spPr>
          <a:xfrm>
            <a:off x="-2351" y="5278395"/>
            <a:ext cx="4648801" cy="523220"/>
          </a:xfrm>
          <a:prstGeom prst="rect">
            <a:avLst/>
          </a:prstGeom>
          <a:solidFill>
            <a:schemeClr val="bg1"/>
          </a:solidFill>
        </p:spPr>
        <p:txBody>
          <a:bodyPr wrap="square" rtlCol="0">
            <a:spAutoFit/>
          </a:bodyPr>
          <a:lstStyle/>
          <a:p>
            <a:r>
              <a:rPr kumimoji="1" lang="en-US" altLang="ja-JP" sz="1400" dirty="0">
                <a:solidFill>
                  <a:srgbClr val="FF0000"/>
                </a:solidFill>
              </a:rPr>
              <a:t>Spacers more than plan were removed from the RE side and the coil were exposed to the flat-rollers…</a:t>
            </a:r>
            <a:endParaRPr kumimoji="1" lang="ja-JP" altLang="en-US" sz="1400">
              <a:solidFill>
                <a:srgbClr val="FF0000"/>
              </a:solidFill>
            </a:endParaRPr>
          </a:p>
        </p:txBody>
      </p:sp>
      <p:pic>
        <p:nvPicPr>
          <p:cNvPr id="8" name="図 7">
            <a:extLst>
              <a:ext uri="{FF2B5EF4-FFF2-40B4-BE49-F238E27FC236}">
                <a16:creationId xmlns:a16="http://schemas.microsoft.com/office/drawing/2014/main" id="{8E9D4A1B-49D5-7942-A6A2-200C9E95F62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2006" y="3178307"/>
            <a:ext cx="1519182" cy="1138712"/>
          </a:xfrm>
          <a:prstGeom prst="rect">
            <a:avLst/>
          </a:prstGeom>
        </p:spPr>
      </p:pic>
      <p:pic>
        <p:nvPicPr>
          <p:cNvPr id="9" name="図 8">
            <a:extLst>
              <a:ext uri="{FF2B5EF4-FFF2-40B4-BE49-F238E27FC236}">
                <a16:creationId xmlns:a16="http://schemas.microsoft.com/office/drawing/2014/main" id="{0C471C8E-900E-2F4B-ABA5-758890AF44E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398760" y="3168216"/>
            <a:ext cx="1738525" cy="1158487"/>
          </a:xfrm>
          <a:prstGeom prst="rect">
            <a:avLst/>
          </a:prstGeom>
        </p:spPr>
      </p:pic>
      <p:pic>
        <p:nvPicPr>
          <p:cNvPr id="10" name="図 9">
            <a:extLst>
              <a:ext uri="{FF2B5EF4-FFF2-40B4-BE49-F238E27FC236}">
                <a16:creationId xmlns:a16="http://schemas.microsoft.com/office/drawing/2014/main" id="{429C0DED-9895-F24E-A896-C4105D41C3A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57463" y="4106767"/>
            <a:ext cx="1721717" cy="1147286"/>
          </a:xfrm>
          <a:prstGeom prst="rect">
            <a:avLst/>
          </a:prstGeom>
        </p:spPr>
      </p:pic>
      <p:pic>
        <p:nvPicPr>
          <p:cNvPr id="11" name="図 10">
            <a:extLst>
              <a:ext uri="{FF2B5EF4-FFF2-40B4-BE49-F238E27FC236}">
                <a16:creationId xmlns:a16="http://schemas.microsoft.com/office/drawing/2014/main" id="{165AB460-2BA1-4044-AEE4-55208A9B4E1D}"/>
              </a:ext>
            </a:extLst>
          </p:cNvPr>
          <p:cNvPicPr>
            <a:picLocks noChangeAspect="1"/>
          </p:cNvPicPr>
          <p:nvPr/>
        </p:nvPicPr>
        <p:blipFill>
          <a:blip r:embed="rId6"/>
          <a:stretch>
            <a:fillRect/>
          </a:stretch>
        </p:blipFill>
        <p:spPr>
          <a:xfrm>
            <a:off x="4572000" y="3895971"/>
            <a:ext cx="4459574" cy="2902069"/>
          </a:xfrm>
          <a:prstGeom prst="rect">
            <a:avLst/>
          </a:prstGeom>
        </p:spPr>
      </p:pic>
      <p:pic>
        <p:nvPicPr>
          <p:cNvPr id="12" name="図 11">
            <a:extLst>
              <a:ext uri="{FF2B5EF4-FFF2-40B4-BE49-F238E27FC236}">
                <a16:creationId xmlns:a16="http://schemas.microsoft.com/office/drawing/2014/main" id="{F041005E-A04D-DC49-A271-D95178AC5C65}"/>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668183" y="3144706"/>
            <a:ext cx="1174827" cy="721289"/>
          </a:xfrm>
          <a:prstGeom prst="rect">
            <a:avLst/>
          </a:prstGeom>
        </p:spPr>
      </p:pic>
      <p:sp>
        <p:nvSpPr>
          <p:cNvPr id="13" name="テキスト ボックス 12">
            <a:extLst>
              <a:ext uri="{FF2B5EF4-FFF2-40B4-BE49-F238E27FC236}">
                <a16:creationId xmlns:a16="http://schemas.microsoft.com/office/drawing/2014/main" id="{612A9D1E-A34F-584F-8090-DAC4F341F059}"/>
              </a:ext>
            </a:extLst>
          </p:cNvPr>
          <p:cNvSpPr txBox="1"/>
          <p:nvPr/>
        </p:nvSpPr>
        <p:spPr>
          <a:xfrm>
            <a:off x="6153461" y="3620124"/>
            <a:ext cx="1019831" cy="307777"/>
          </a:xfrm>
          <a:prstGeom prst="rect">
            <a:avLst/>
          </a:prstGeom>
          <a:noFill/>
        </p:spPr>
        <p:txBody>
          <a:bodyPr wrap="none" rtlCol="0">
            <a:spAutoFit/>
          </a:bodyPr>
          <a:lstStyle/>
          <a:p>
            <a:r>
              <a:rPr kumimoji="1" lang="en-US" altLang="ja-JP" sz="1400" dirty="0"/>
              <a:t>Flat rollers</a:t>
            </a:r>
            <a:endParaRPr kumimoji="1" lang="ja-JP" altLang="en-US" sz="1400"/>
          </a:p>
        </p:txBody>
      </p:sp>
      <p:sp>
        <p:nvSpPr>
          <p:cNvPr id="14" name="テキスト ボックス 13">
            <a:extLst>
              <a:ext uri="{FF2B5EF4-FFF2-40B4-BE49-F238E27FC236}">
                <a16:creationId xmlns:a16="http://schemas.microsoft.com/office/drawing/2014/main" id="{F5726B23-4680-9D7C-65F3-AE6985760542}"/>
              </a:ext>
            </a:extLst>
          </p:cNvPr>
          <p:cNvSpPr txBox="1"/>
          <p:nvPr/>
        </p:nvSpPr>
        <p:spPr>
          <a:xfrm>
            <a:off x="-5706" y="3631"/>
            <a:ext cx="1463170" cy="584775"/>
          </a:xfrm>
          <a:prstGeom prst="rect">
            <a:avLst/>
          </a:prstGeom>
          <a:solidFill>
            <a:schemeClr val="bg1"/>
          </a:solidFill>
        </p:spPr>
        <p:txBody>
          <a:bodyPr wrap="square" rtlCol="0">
            <a:spAutoFit/>
          </a:bodyPr>
          <a:lstStyle/>
          <a:p>
            <a:r>
              <a:rPr kumimoji="1" lang="en-US" altLang="ja-JP" sz="3200" b="1" dirty="0">
                <a:solidFill>
                  <a:schemeClr val="bg2"/>
                </a:solidFill>
              </a:rPr>
              <a:t>Recall</a:t>
            </a:r>
            <a:endParaRPr kumimoji="1" lang="ja-JP" altLang="en-US" sz="3200" b="1">
              <a:solidFill>
                <a:schemeClr val="bg2"/>
              </a:solidFill>
            </a:endParaRPr>
          </a:p>
        </p:txBody>
      </p:sp>
    </p:spTree>
    <p:extLst>
      <p:ext uri="{BB962C8B-B14F-4D97-AF65-F5344CB8AC3E}">
        <p14:creationId xmlns:p14="http://schemas.microsoft.com/office/powerpoint/2010/main" val="767806266"/>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20000"/>
            <a:lumOff val="80000"/>
          </a:schemeClr>
        </a:solidFill>
        <a:ln w="28575">
          <a:solidFill>
            <a:srgbClr val="FF0000"/>
          </a:solidFill>
        </a:ln>
        <a:effectLst/>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prstDash val="solid"/>
          <a:headEnd type="none" w="med" len="med"/>
          <a:tailEnd type="arrow"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P3_meeting_20170208" id="{B7698E67-20D6-8F4A-876E-5D659D0A0BEC}" vid="{380E9621-9565-2449-988D-8729698CFEC3}"/>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3.xml><?xml version="1.0" encoding="utf-8"?>
<ds:datastoreItem xmlns:ds="http://schemas.openxmlformats.org/officeDocument/2006/customXml" ds:itemID="{15EC2627-59DE-4D3C-BDE1-4405272E797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14380</TotalTime>
  <Words>1782</Words>
  <Application>Microsoft Macintosh PowerPoint</Application>
  <PresentationFormat>画面に合わせる (4:3)</PresentationFormat>
  <Paragraphs>271</Paragraphs>
  <Slides>20</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20</vt:i4>
      </vt:variant>
    </vt:vector>
  </HeadingPairs>
  <TitlesOfParts>
    <vt:vector size="26" baseType="lpstr">
      <vt:lpstr>Arial</vt:lpstr>
      <vt:lpstr>Calibri</vt:lpstr>
      <vt:lpstr>Cambria Math</vt:lpstr>
      <vt:lpstr>Helvetica</vt:lpstr>
      <vt:lpstr>Wingdings</vt:lpstr>
      <vt:lpstr>Thème Office</vt:lpstr>
      <vt:lpstr>Status of D1</vt:lpstr>
      <vt:lpstr>Acknowledgement</vt:lpstr>
      <vt:lpstr>Japanese Contribution to HL-LHC: D1 magnets</vt:lpstr>
      <vt:lpstr>Design parameters</vt:lpstr>
      <vt:lpstr>D1 Prototype Cold Mass: MBXFP1</vt:lpstr>
      <vt:lpstr>Delivery of MBXFP1 to CERN</vt:lpstr>
      <vt:lpstr>Cryostatting of MBXFP1 at CERN</vt:lpstr>
      <vt:lpstr>First series magnet: MBXF5  (in order of coil winding)</vt:lpstr>
      <vt:lpstr>Major NC in Manufacturing of MBXF5</vt:lpstr>
      <vt:lpstr>Actions for NC</vt:lpstr>
      <vt:lpstr>Microscopic Investigation after MBXF5 Disassembly</vt:lpstr>
      <vt:lpstr>Repair of MBXF5 Coils</vt:lpstr>
      <vt:lpstr>Present status MBXF5</vt:lpstr>
      <vt:lpstr>Second series magnet: MBXF1  (in order of coil winding)</vt:lpstr>
      <vt:lpstr>Status of MBXF1</vt:lpstr>
      <vt:lpstr>Test facility upgrades</vt:lpstr>
      <vt:lpstr>Training performance</vt:lpstr>
      <vt:lpstr>Field Quality: DC loop at the Z center  - MBXF1 -</vt:lpstr>
      <vt:lpstr>Predicted FQ (Integral) in the LHC cryostat  - MBXF1 -</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Progress on model magnet development of D1</dc:title>
  <dc:creator>Microsoft Office ユーザー</dc:creator>
  <cp:lastModifiedBy> </cp:lastModifiedBy>
  <cp:revision>1164</cp:revision>
  <cp:lastPrinted>2019-09-25T16:02:36Z</cp:lastPrinted>
  <dcterms:created xsi:type="dcterms:W3CDTF">2017-02-04T09:19:33Z</dcterms:created>
  <dcterms:modified xsi:type="dcterms:W3CDTF">2023-09-25T12:43:45Z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