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3" r:id="rId5"/>
    <p:sldId id="718" r:id="rId6"/>
    <p:sldId id="719" r:id="rId7"/>
    <p:sldId id="736" r:id="rId8"/>
    <p:sldId id="739" r:id="rId9"/>
    <p:sldId id="737" r:id="rId10"/>
    <p:sldId id="715" r:id="rId11"/>
    <p:sldId id="735" r:id="rId12"/>
    <p:sldId id="717" r:id="rId13"/>
    <p:sldId id="741" r:id="rId14"/>
    <p:sldId id="740" r:id="rId15"/>
    <p:sldId id="707" r:id="rId16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09" autoAdjust="0"/>
    <p:restoredTop sz="94660"/>
  </p:normalViewPr>
  <p:slideViewPr>
    <p:cSldViewPr snapToObjects="1" showGuides="1">
      <p:cViewPr varScale="1">
        <p:scale>
          <a:sx n="119" d="100"/>
          <a:sy n="119" d="100"/>
        </p:scale>
        <p:origin x="-120" y="-19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27.09.23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27.09.23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Q. Xu,12th HL-LHC Collaboration Meeting, 19-22 Sep 2022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0"/>
              <a:t>单击图标添加图片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/>
              <a:t>Q. Xu,12th HL-LHC Collaboration Meeting, 19-22 Sep 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10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2.jpeg"/><Relationship Id="rId5" Type="http://schemas.openxmlformats.org/officeDocument/2006/relationships/image" Target="../media/image23.jpg"/><Relationship Id="rId6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2.jpeg"/><Relationship Id="rId5" Type="http://schemas.openxmlformats.org/officeDocument/2006/relationships/image" Target="../media/image25.jpg"/><Relationship Id="rId6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2.jpe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2.jpeg"/><Relationship Id="rId5" Type="http://schemas.openxmlformats.org/officeDocument/2006/relationships/image" Target="../media/image28.jpg"/><Relationship Id="rId6" Type="http://schemas.openxmlformats.org/officeDocument/2006/relationships/image" Target="../media/image29.jpg"/><Relationship Id="rId7" Type="http://schemas.openxmlformats.org/officeDocument/2006/relationships/image" Target="../media/image30.png"/><Relationship Id="rId8" Type="http://schemas.openxmlformats.org/officeDocument/2006/relationships/image" Target="../media/image31.jpg"/><Relationship Id="rId9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2.jpe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ctrTitle"/>
          </p:nvPr>
        </p:nvSpPr>
        <p:spPr>
          <a:xfrm>
            <a:off x="685800" y="1962150"/>
            <a:ext cx="7772400" cy="897632"/>
          </a:xfrm>
        </p:spPr>
        <p:txBody>
          <a:bodyPr/>
          <a:lstStyle/>
          <a:p>
            <a:pPr algn="ctr"/>
            <a:r>
              <a:rPr lang="en-US" altLang="zh-CN" sz="3200" b="0" dirty="0">
                <a:latin typeface="Book Antiqua" panose="02040602050305030304" pitchFamily="18" charset="0"/>
              </a:rPr>
              <a:t>Status of </a:t>
            </a:r>
            <a:r>
              <a:rPr lang="en-US" altLang="zh-CN" sz="3200" b="0">
                <a:latin typeface="Book Antiqua" panose="02040602050305030304" pitchFamily="18" charset="0"/>
              </a:rPr>
              <a:t>CCT </a:t>
            </a:r>
            <a:r>
              <a:rPr lang="en-US" altLang="zh-CN" sz="3200" b="0" smtClean="0">
                <a:latin typeface="Book Antiqua" panose="02040602050305030304" pitchFamily="18" charset="0"/>
              </a:rPr>
              <a:t>D2 correctors</a:t>
            </a:r>
            <a:endParaRPr lang="en-GB" sz="3200" b="0" dirty="0">
              <a:latin typeface="Book Antiqua" panose="0204060205030503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57CD8068-AAC0-40A5-A6B9-AB04185A85F5}"/>
              </a:ext>
            </a:extLst>
          </p:cNvPr>
          <p:cNvSpPr/>
          <p:nvPr/>
        </p:nvSpPr>
        <p:spPr>
          <a:xfrm>
            <a:off x="457200" y="2724150"/>
            <a:ext cx="8001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accent5"/>
                </a:solidFill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E. Todesco, on behalf of </a:t>
            </a:r>
            <a:r>
              <a:rPr lang="en-US" altLang="zh-CN" sz="2000" u="sng" dirty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Q. </a:t>
            </a:r>
            <a:r>
              <a:rPr lang="en-US" altLang="zh-CN" sz="2000" u="sng" dirty="0" err="1" smtClean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Xu</a:t>
            </a:r>
            <a:r>
              <a:rPr lang="en-US" altLang="zh-CN" sz="2000" u="sng" dirty="0" smtClean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 </a:t>
            </a:r>
            <a:r>
              <a:rPr lang="en-US" altLang="zh-CN" sz="2000" dirty="0" smtClean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(IHEP</a:t>
            </a:r>
            <a:r>
              <a:rPr lang="en-US" altLang="zh-CN" sz="2000" dirty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-</a:t>
            </a:r>
            <a:r>
              <a:rPr lang="en-US" altLang="zh-CN" sz="2000" dirty="0" smtClean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CAS)</a:t>
            </a:r>
            <a:endParaRPr lang="en-US" altLang="zh-CN" sz="2000" dirty="0">
              <a:latin typeface="Times" panose="02020603050405020304" pitchFamily="18" charset="0"/>
              <a:ea typeface="+mj-ea"/>
              <a:cs typeface="Times" panose="02020603050405020304" pitchFamily="18" charset="0"/>
            </a:endParaRPr>
          </a:p>
          <a:p>
            <a:pPr algn="ctr"/>
            <a:r>
              <a:rPr lang="en-US" altLang="zh-CN" sz="2000" dirty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For the CCT </a:t>
            </a:r>
            <a:r>
              <a:rPr lang="en-US" altLang="zh-CN" sz="2000" dirty="0" smtClean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D2 corrector Magnet </a:t>
            </a:r>
            <a:r>
              <a:rPr lang="en-US" altLang="zh-CN" sz="2000" dirty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Team:</a:t>
            </a:r>
          </a:p>
          <a:p>
            <a:pPr algn="ctr"/>
            <a:r>
              <a:rPr lang="en-US" altLang="zh-CN" sz="2000" dirty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Y. Wang, </a:t>
            </a:r>
            <a:r>
              <a:rPr lang="en-US" altLang="zh-CN" sz="2000" dirty="0" smtClean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J. </a:t>
            </a:r>
            <a:r>
              <a:rPr lang="en-US" altLang="zh-CN" sz="2000" dirty="0" smtClean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Wang</a:t>
            </a:r>
            <a:r>
              <a:rPr lang="en-US" altLang="zh-CN" sz="2000" dirty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 </a:t>
            </a:r>
            <a:r>
              <a:rPr lang="en-US" altLang="zh-CN" sz="2000" dirty="0" smtClean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(IHEP)</a:t>
            </a:r>
            <a:endParaRPr lang="en-US" altLang="zh-CN" sz="2000" dirty="0" smtClean="0">
              <a:latin typeface="Times" panose="02020603050405020304" pitchFamily="18" charset="0"/>
              <a:ea typeface="+mj-ea"/>
              <a:cs typeface="Times" panose="02020603050405020304" pitchFamily="18" charset="0"/>
            </a:endParaRPr>
          </a:p>
          <a:p>
            <a:pPr algn="ctr"/>
            <a:r>
              <a:rPr lang="en-US" altLang="zh-CN" sz="2000" dirty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X</a:t>
            </a:r>
            <a:r>
              <a:rPr lang="en-US" altLang="zh-CN" sz="2000" dirty="0" smtClean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. </a:t>
            </a:r>
            <a:r>
              <a:rPr lang="en-US" altLang="zh-CN" sz="2000" dirty="0" err="1" smtClean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Ou</a:t>
            </a:r>
            <a:r>
              <a:rPr lang="en-US" altLang="zh-CN" sz="2000" dirty="0" smtClean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, D. </a:t>
            </a:r>
            <a:r>
              <a:rPr lang="en-US" altLang="zh-CN" sz="2000" dirty="0" smtClean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Ni (IMP)</a:t>
            </a:r>
          </a:p>
          <a:p>
            <a:pPr algn="ctr"/>
            <a:r>
              <a:rPr lang="en-US" altLang="zh-CN" sz="2000" dirty="0" smtClean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and </a:t>
            </a:r>
            <a:r>
              <a:rPr lang="en-US" altLang="zh-CN" sz="2000" dirty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A. </a:t>
            </a:r>
            <a:r>
              <a:rPr lang="en-US" altLang="zh-CN" sz="2000" dirty="0" err="1" smtClean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Foussat</a:t>
            </a:r>
            <a:r>
              <a:rPr lang="en-US" altLang="zh-CN" sz="2000" dirty="0" smtClean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 (CERN)</a:t>
            </a:r>
            <a:endParaRPr lang="en-US" altLang="zh-CN" sz="2000" dirty="0">
              <a:latin typeface="Times" panose="02020603050405020304" pitchFamily="18" charset="0"/>
              <a:ea typeface="+mj-ea"/>
              <a:cs typeface="Times" panose="02020603050405020304" pitchFamily="18" charset="0"/>
            </a:endParaRPr>
          </a:p>
        </p:txBody>
      </p:sp>
      <p:pic>
        <p:nvPicPr>
          <p:cNvPr id="10" name="Picture 7">
            <a:extLst>
              <a:ext uri="{FF2B5EF4-FFF2-40B4-BE49-F238E27FC236}">
                <a16:creationId xmlns="" xmlns:a16="http://schemas.microsoft.com/office/drawing/2014/main" id="{BD949CCD-B575-49A2-9B47-5CE8FF5F66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8" b="-1"/>
          <a:stretch/>
        </p:blipFill>
        <p:spPr>
          <a:xfrm>
            <a:off x="5624241" y="36453"/>
            <a:ext cx="749401" cy="687364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="" xmlns:a16="http://schemas.microsoft.com/office/drawing/2014/main" id="{3FE6B4F5-DB9D-4886-9E58-4E1CE4AFE4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4" r="4948"/>
          <a:stretch/>
        </p:blipFill>
        <p:spPr>
          <a:xfrm>
            <a:off x="6711613" y="36453"/>
            <a:ext cx="675943" cy="70339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69D8BA0F-BC47-44E2-A996-5370D37F10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2" t="34860" r="18022" b="35424"/>
          <a:stretch/>
        </p:blipFill>
        <p:spPr>
          <a:xfrm>
            <a:off x="7811239" y="150493"/>
            <a:ext cx="1188991" cy="552460"/>
          </a:xfrm>
          <a:prstGeom prst="rect">
            <a:avLst/>
          </a:prstGeom>
        </p:spPr>
      </p:pic>
      <p:sp>
        <p:nvSpPr>
          <p:cNvPr id="7" name="Espace réservé du texte 19">
            <a:extLst>
              <a:ext uri="{FF2B5EF4-FFF2-40B4-BE49-F238E27FC236}">
                <a16:creationId xmlns="" xmlns:a16="http://schemas.microsoft.com/office/drawing/2014/main" id="{2BB60A24-06E1-8663-B5EE-9F277C47DE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33800" y="4574886"/>
            <a:ext cx="1676400" cy="279400"/>
          </a:xfrm>
        </p:spPr>
        <p:txBody>
          <a:bodyPr>
            <a:normAutofit/>
          </a:bodyPr>
          <a:lstStyle/>
          <a:p>
            <a:r>
              <a:rPr lang="en-US" altLang="zh-CN" b="0" i="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20</a:t>
            </a:r>
            <a:r>
              <a:rPr lang="en-GB" b="0" i="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altLang="zh-CN" b="0" i="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September</a:t>
            </a:r>
            <a:r>
              <a:rPr lang="en-GB" b="0" i="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202</a:t>
            </a:r>
            <a:r>
              <a:rPr lang="en-US" altLang="zh-CN" b="0" i="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endParaRPr lang="en-GB" b="0" i="0" dirty="0">
              <a:solidFill>
                <a:schemeClr val="bg2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GB" b="0" i="0" dirty="0">
              <a:solidFill>
                <a:schemeClr val="bg2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="" xmlns:a16="http://schemas.microsoft.com/office/drawing/2014/main" id="{5A426A86-B8CD-7D01-EC7E-8095D8BBDCB8}"/>
              </a:ext>
            </a:extLst>
          </p:cNvPr>
          <p:cNvSpPr txBox="1"/>
          <p:nvPr/>
        </p:nvSpPr>
        <p:spPr>
          <a:xfrm>
            <a:off x="608943" y="0"/>
            <a:ext cx="7925457" cy="66674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600" rtl="0" eaLnBrk="1" latinLnBrk="0" hangingPunct="1">
              <a:spcBef>
                <a:spcPct val="0"/>
              </a:spcBef>
              <a:buNone/>
              <a:defRPr sz="3735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lnSpc>
                <a:spcPct val="150000"/>
              </a:lnSpc>
              <a:defRPr/>
            </a:pPr>
            <a:r>
              <a:rPr lang="en-US" altLang="zh-CN" sz="2800" b="0" dirty="0">
                <a:solidFill>
                  <a:srgbClr val="0093BE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MCBRD04 (fourth series magnet) performance</a:t>
            </a:r>
          </a:p>
        </p:txBody>
      </p:sp>
      <p:sp>
        <p:nvSpPr>
          <p:cNvPr id="2" name="内容占位符 2">
            <a:extLst>
              <a:ext uri="{FF2B5EF4-FFF2-40B4-BE49-F238E27FC236}">
                <a16:creationId xmlns="" xmlns:a16="http://schemas.microsoft.com/office/drawing/2014/main" id="{31D783BF-0136-E4D7-4059-DC3DE1214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125" y="770175"/>
            <a:ext cx="7924800" cy="4283253"/>
          </a:xfrm>
        </p:spPr>
        <p:txBody>
          <a:bodyPr>
            <a:normAutofit/>
          </a:bodyPr>
          <a:lstStyle/>
          <a:p>
            <a:pPr algn="just"/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MCBRD04 was tested in IMP, reached performance and thermal cycle will take place in October</a:t>
            </a:r>
          </a:p>
          <a:p>
            <a:pPr lvl="1" algn="just"/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also reached ultimate current, with short training to nominal current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E463F3D-C721-8609-FC7B-B23B15412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885950"/>
            <a:ext cx="5763768" cy="3047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322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B4F6A33-3CD8-4193-A667-7509BC894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125" y="770175"/>
            <a:ext cx="7924800" cy="4283253"/>
          </a:xfrm>
        </p:spPr>
        <p:txBody>
          <a:bodyPr>
            <a:normAutofit/>
          </a:bodyPr>
          <a:lstStyle/>
          <a:p>
            <a:pPr algn="just"/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Iteration on procedures induced some delays with respect to initial schedule – but quality comes before schedule</a:t>
            </a:r>
          </a:p>
          <a:p>
            <a:pPr algn="just"/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mitigate the risk of having limited corrector availability for D2 cold mass, CERN proposed to manufacture two magnets with Chinese components</a:t>
            </a:r>
          </a:p>
          <a:p>
            <a:pPr lvl="1" algn="just"/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Efforts are ongoing in 927 laboratories, dedicated talk of A. Foussat in the parallel session</a:t>
            </a:r>
          </a:p>
        </p:txBody>
      </p:sp>
      <p:sp>
        <p:nvSpPr>
          <p:cNvPr id="6" name="标题 1">
            <a:extLst>
              <a:ext uri="{FF2B5EF4-FFF2-40B4-BE49-F238E27FC236}">
                <a16:creationId xmlns="" xmlns:a16="http://schemas.microsoft.com/office/drawing/2014/main" id="{7FDB40F2-D28E-4C5A-8DBA-12CBB3D6FEA6}"/>
              </a:ext>
            </a:extLst>
          </p:cNvPr>
          <p:cNvSpPr txBox="1"/>
          <p:nvPr/>
        </p:nvSpPr>
        <p:spPr>
          <a:xfrm>
            <a:off x="1323932" y="35778"/>
            <a:ext cx="6496135" cy="589803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600" rtl="0" eaLnBrk="1" latinLnBrk="0" hangingPunct="1">
              <a:spcBef>
                <a:spcPct val="0"/>
              </a:spcBef>
              <a:buNone/>
              <a:defRPr sz="3735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lnSpc>
                <a:spcPct val="150000"/>
              </a:lnSpc>
              <a:defRPr/>
            </a:pPr>
            <a:r>
              <a:rPr lang="en-US" altLang="zh-CN" sz="2800" b="0" dirty="0">
                <a:solidFill>
                  <a:srgbClr val="0093BE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Schedule and CERN contribution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="" xmlns:a16="http://schemas.microsoft.com/office/drawing/2014/main" id="{7AB08D25-D699-7348-6AFF-2BA2E17AF9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7" name="Picture 11">
            <a:extLst>
              <a:ext uri="{FF2B5EF4-FFF2-40B4-BE49-F238E27FC236}">
                <a16:creationId xmlns="" xmlns:a16="http://schemas.microsoft.com/office/drawing/2014/main" id="{5D97FACD-A6F2-877B-A2DA-F689BAA475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18B9CE4-79F9-03DD-D78B-D11FE22E5B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187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B4F6A33-3CD8-4193-A667-7509BC894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125" y="770175"/>
            <a:ext cx="7924800" cy="4283253"/>
          </a:xfrm>
        </p:spPr>
        <p:txBody>
          <a:bodyPr>
            <a:normAutofit/>
          </a:bodyPr>
          <a:lstStyle/>
          <a:p>
            <a:pPr algn="just"/>
            <a:r>
              <a:rPr lang="en-US" altLang="zh-CN" sz="2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MCBRD magnets (out of 12 needed)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been fabricated in BAMA</a:t>
            </a:r>
          </a:p>
          <a:p>
            <a:pPr lvl="1" algn="just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of them reached the ultimate current at 4.1 K</a:t>
            </a:r>
          </a:p>
          <a:p>
            <a:pPr algn="just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 virgin training issues (not in requirements, but consuming IHEP resources) and retraining (at the margin of HL-LHC requirements) induced an </a:t>
            </a:r>
            <a:r>
              <a:rPr lang="en-US" altLang="zh-CN" sz="2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iteration on manufacturing procedure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a </a:t>
            </a:r>
            <a:r>
              <a:rPr lang="en-US" altLang="zh-CN" sz="2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fine tuning of design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this iteration took place after MCBRD02</a:t>
            </a:r>
          </a:p>
          <a:p>
            <a:pPr lvl="1" algn="just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MCBRD03 confirmed the </a:t>
            </a:r>
            <a:r>
              <a:rPr lang="en-US" altLang="zh-CN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positive effect of the iteration on performance</a:t>
            </a:r>
          </a:p>
          <a:p>
            <a:pPr lvl="1" algn="just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MCBRD04 confirmed reproducibility, thermal cycle is pending</a:t>
            </a:r>
          </a:p>
          <a:p>
            <a:pPr lvl="1" algn="just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MCBRD05 shall be assembled at the end of the year</a:t>
            </a:r>
          </a:p>
          <a:p>
            <a:pPr algn="just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small series of CCT is giving </a:t>
            </a:r>
            <a:r>
              <a:rPr lang="en-US" altLang="zh-CN" sz="2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relevant information on this type of design and technology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that is considered for many applications well beyond HL-LHC correctors</a:t>
            </a:r>
          </a:p>
        </p:txBody>
      </p:sp>
      <p:sp>
        <p:nvSpPr>
          <p:cNvPr id="6" name="标题 1">
            <a:extLst>
              <a:ext uri="{FF2B5EF4-FFF2-40B4-BE49-F238E27FC236}">
                <a16:creationId xmlns="" xmlns:a16="http://schemas.microsoft.com/office/drawing/2014/main" id="{7FDB40F2-D28E-4C5A-8DBA-12CBB3D6FEA6}"/>
              </a:ext>
            </a:extLst>
          </p:cNvPr>
          <p:cNvSpPr txBox="1"/>
          <p:nvPr/>
        </p:nvSpPr>
        <p:spPr>
          <a:xfrm>
            <a:off x="1323932" y="90072"/>
            <a:ext cx="6496135" cy="53550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600" rtl="0" eaLnBrk="1" latinLnBrk="0" hangingPunct="1">
              <a:spcBef>
                <a:spcPct val="0"/>
              </a:spcBef>
              <a:buNone/>
              <a:defRPr sz="3735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lnSpc>
                <a:spcPct val="150000"/>
              </a:lnSpc>
              <a:defRPr/>
            </a:pPr>
            <a:r>
              <a:rPr lang="en-US" altLang="zh-CN" sz="2800" b="0" dirty="0">
                <a:solidFill>
                  <a:srgbClr val="0093BE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Summary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="" xmlns:a16="http://schemas.microsoft.com/office/drawing/2014/main" id="{7AB08D25-D699-7348-6AFF-2BA2E17AF9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7" name="Picture 11">
            <a:extLst>
              <a:ext uri="{FF2B5EF4-FFF2-40B4-BE49-F238E27FC236}">
                <a16:creationId xmlns="" xmlns:a16="http://schemas.microsoft.com/office/drawing/2014/main" id="{5D97FACD-A6F2-877B-A2DA-F689BAA475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18B9CE4-79F9-03DD-D78B-D11FE22E5B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210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77" y="1058330"/>
            <a:ext cx="5958473" cy="16741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06" y="2815686"/>
            <a:ext cx="5970243" cy="181289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53483" y="1067017"/>
            <a:ext cx="13244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latin typeface="Times" panose="02020603050405020304" pitchFamily="18" charset="0"/>
                <a:cs typeface="Times" panose="02020603050405020304" pitchFamily="18" charset="0"/>
              </a:rPr>
              <a:t>LHC 2008-2022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9477" y="2817898"/>
            <a:ext cx="161294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latin typeface="Times" panose="02020603050405020304" pitchFamily="18" charset="0"/>
                <a:cs typeface="Times" panose="02020603050405020304" pitchFamily="18" charset="0"/>
              </a:rPr>
              <a:t>HL-LHC 2026-2035</a:t>
            </a:r>
          </a:p>
        </p:txBody>
      </p:sp>
      <p:pic>
        <p:nvPicPr>
          <p:cNvPr id="9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817" y="2608275"/>
            <a:ext cx="2496565" cy="2089647"/>
          </a:xfrm>
          <a:prstGeom prst="rect">
            <a:avLst/>
          </a:prstGeom>
        </p:spPr>
      </p:pic>
      <p:sp>
        <p:nvSpPr>
          <p:cNvPr id="11" name="Oval 12"/>
          <p:cNvSpPr/>
          <p:nvPr/>
        </p:nvSpPr>
        <p:spPr>
          <a:xfrm>
            <a:off x="5105691" y="2923698"/>
            <a:ext cx="270030" cy="1596871"/>
          </a:xfrm>
          <a:prstGeom prst="ellipse">
            <a:avLst/>
          </a:prstGeom>
          <a:noFill/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5" name="Picture 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3817" y="1215583"/>
            <a:ext cx="2411587" cy="113196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55558" y="232913"/>
            <a:ext cx="83925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400" dirty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MCBRD:</a:t>
            </a:r>
            <a:r>
              <a:rPr lang="en-US" altLang="zh-CN" dirty="0">
                <a:latin typeface="Times" panose="02020603050405020304" pitchFamily="18" charset="0"/>
                <a:cs typeface="Times" panose="02020603050405020304" pitchFamily="18" charset="0"/>
              </a:rPr>
              <a:t> the HL-LHC D2 orbit correctors, 12+1 units, providing a </a:t>
            </a:r>
            <a:r>
              <a:rPr lang="en-US" altLang="zh-CN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5 Tm integrated field</a:t>
            </a:r>
            <a:r>
              <a:rPr lang="en-US" altLang="zh-CN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altLang="zh-CN" dirty="0">
                <a:latin typeface="Times" panose="02020603050405020304" pitchFamily="18" charset="0"/>
                <a:cs typeface="Times" panose="02020603050405020304" pitchFamily="18" charset="0"/>
              </a:rPr>
              <a:t>in two apertures, </a:t>
            </a:r>
            <a:r>
              <a:rPr lang="en-US" altLang="zh-CN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vertical in one and horizontal in the other</a:t>
            </a:r>
            <a:endParaRPr lang="zh-CN" altLang="en-US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7341929" y="3653099"/>
            <a:ext cx="289443" cy="351"/>
          </a:xfrm>
          <a:prstGeom prst="straightConnector1">
            <a:avLst/>
          </a:prstGeom>
          <a:ln w="317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8094715" y="3521305"/>
            <a:ext cx="0" cy="263587"/>
          </a:xfrm>
          <a:prstGeom prst="straightConnector1">
            <a:avLst/>
          </a:prstGeom>
          <a:ln w="317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ooter Placeholder 3"/>
          <p:cNvSpPr txBox="1">
            <a:spLocks/>
          </p:cNvSpPr>
          <p:nvPr/>
        </p:nvSpPr>
        <p:spPr>
          <a:xfrm>
            <a:off x="5218500" y="1086570"/>
            <a:ext cx="1138604" cy="189780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500" dirty="0"/>
              <a:t>E. Todesco</a:t>
            </a:r>
            <a:endParaRPr lang="en-GB" sz="1500" dirty="0"/>
          </a:p>
        </p:txBody>
      </p:sp>
      <p:pic>
        <p:nvPicPr>
          <p:cNvPr id="23" name="Picture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1800" y="1097500"/>
            <a:ext cx="1828800" cy="59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168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>
            <a:extLst>
              <a:ext uri="{FF2B5EF4-FFF2-40B4-BE49-F238E27FC236}">
                <a16:creationId xmlns="" xmlns:a16="http://schemas.microsoft.com/office/drawing/2014/main" id="{773BCB16-D477-C3AD-22D8-51ED57DC7E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551"/>
          <a:stretch/>
        </p:blipFill>
        <p:spPr bwMode="auto">
          <a:xfrm>
            <a:off x="3461909" y="2114550"/>
            <a:ext cx="2187762" cy="14493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1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4204" y="1371887"/>
            <a:ext cx="1021196" cy="1013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7494" y="877057"/>
            <a:ext cx="1911339" cy="1969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0" name="内容占位符 4"/>
          <p:cNvGraphicFramePr>
            <a:graphicFrameLocks/>
          </p:cNvGraphicFramePr>
          <p:nvPr/>
        </p:nvGraphicFramePr>
        <p:xfrm>
          <a:off x="381786" y="736601"/>
          <a:ext cx="2971014" cy="2857953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7081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0206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Items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Values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20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CCT skew angle</a:t>
                      </a:r>
                      <a:endParaRPr lang="ko-KR" altLang="en-US" sz="1000" b="0" i="1" baseline="-25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30°</a:t>
                      </a:r>
                      <a:endParaRPr lang="zh-TW" altLang="en-US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206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No. of turns</a:t>
                      </a:r>
                      <a:r>
                        <a:rPr lang="en-US" altLang="zh-TW" sz="10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per layer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365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20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Slot size in former</a:t>
                      </a:r>
                      <a:r>
                        <a:rPr lang="zh-TW" altLang="en-US" sz="1000" b="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(mm) 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2×5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206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Spacing per turn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5.222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490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Inside/Outside diameter</a:t>
                      </a:r>
                      <a:r>
                        <a:rPr lang="en-US" altLang="zh-TW" sz="10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of the former (mm)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Inner former:</a:t>
                      </a:r>
                      <a:r>
                        <a:rPr lang="en-US" altLang="zh-CN" sz="1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105.35/119.35</a:t>
                      </a:r>
                    </a:p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Inner former:</a:t>
                      </a:r>
                      <a:r>
                        <a:rPr lang="en-US" altLang="zh-CN" sz="1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120.80/134.85</a:t>
                      </a:r>
                      <a:endParaRPr lang="zh-TW" altLang="en-US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141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Inside diameter</a:t>
                      </a:r>
                      <a:r>
                        <a:rPr lang="en-US" altLang="zh-TW" sz="10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of the groove/slot(mm)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</a:pP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lang="en-US" altLang="zh-TW" sz="1000" b="0" kern="1200" baseline="30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st</a:t>
                      </a: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layer: </a:t>
                      </a:r>
                      <a:r>
                        <a:rPr lang="en-US" altLang="zh-CN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109.15</a:t>
                      </a: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</a:t>
                      </a:r>
                      <a:r>
                        <a:rPr lang="en-US" altLang="zh-CN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119.15</a:t>
                      </a:r>
                    </a:p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</a:pP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altLang="zh-TW" sz="1000" b="0" kern="1200" baseline="30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layer: </a:t>
                      </a:r>
                      <a:r>
                        <a:rPr lang="en-US" altLang="zh-CN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124.65/134.65</a:t>
                      </a:r>
                      <a:endParaRPr lang="zh-TW" altLang="en-US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0206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Reference radius</a:t>
                      </a:r>
                      <a:r>
                        <a:rPr lang="en-US" altLang="zh-TW" sz="10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(mm)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787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Diameter of aperture (mm)</a:t>
                      </a:r>
                      <a:endParaRPr lang="zh-TW" sz="1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47972" marR="47972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  <a:endParaRPr lang="zh-TW" sz="10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47972" marR="4797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393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Current (A)</a:t>
                      </a:r>
                      <a:endParaRPr lang="zh-TW" sz="1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47972" marR="47972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395</a:t>
                      </a:r>
                      <a:endParaRPr lang="zh-TW" sz="10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47972" marR="4797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121" name="直接箭头连接符 120"/>
          <p:cNvCxnSpPr/>
          <p:nvPr/>
        </p:nvCxnSpPr>
        <p:spPr>
          <a:xfrm flipH="1" flipV="1">
            <a:off x="7171270" y="2429609"/>
            <a:ext cx="169194" cy="194247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TextBox 19"/>
          <p:cNvSpPr txBox="1"/>
          <p:nvPr/>
        </p:nvSpPr>
        <p:spPr>
          <a:xfrm>
            <a:off x="7330247" y="2599551"/>
            <a:ext cx="838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err="1">
                <a:latin typeface="Times New Roman" pitchFamily="18" charset="0"/>
                <a:cs typeface="Times New Roman" pitchFamily="18" charset="0"/>
              </a:rPr>
              <a:t>Ø</a:t>
            </a:r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 614 mm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3" name="直接箭头连接符 122"/>
          <p:cNvCxnSpPr>
            <a:cxnSpLocks/>
            <a:stCxn id="124" idx="1"/>
          </p:cNvCxnSpPr>
          <p:nvPr/>
        </p:nvCxnSpPr>
        <p:spPr>
          <a:xfrm flipH="1">
            <a:off x="6920545" y="1633297"/>
            <a:ext cx="677098" cy="8760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TextBox 21"/>
          <p:cNvSpPr txBox="1"/>
          <p:nvPr/>
        </p:nvSpPr>
        <p:spPr>
          <a:xfrm>
            <a:off x="7597643" y="1494797"/>
            <a:ext cx="7867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Aperture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" name="TextBox 22"/>
          <p:cNvSpPr txBox="1"/>
          <p:nvPr/>
        </p:nvSpPr>
        <p:spPr>
          <a:xfrm>
            <a:off x="7052657" y="733931"/>
            <a:ext cx="1132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Cooling hole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6" name="直接箭头连接符 125"/>
          <p:cNvCxnSpPr/>
          <p:nvPr/>
        </p:nvCxnSpPr>
        <p:spPr>
          <a:xfrm flipH="1">
            <a:off x="6584348" y="883611"/>
            <a:ext cx="526501" cy="31457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直接箭头连接符 126"/>
          <p:cNvCxnSpPr/>
          <p:nvPr/>
        </p:nvCxnSpPr>
        <p:spPr>
          <a:xfrm flipH="1">
            <a:off x="6920545" y="1056940"/>
            <a:ext cx="461021" cy="15728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TextBox 25"/>
          <p:cNvSpPr txBox="1"/>
          <p:nvPr/>
        </p:nvSpPr>
        <p:spPr>
          <a:xfrm>
            <a:off x="7396331" y="948701"/>
            <a:ext cx="13289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Hole for tie rod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9" name="TextBox 26"/>
          <p:cNvSpPr txBox="1"/>
          <p:nvPr/>
        </p:nvSpPr>
        <p:spPr>
          <a:xfrm>
            <a:off x="7453625" y="1203487"/>
            <a:ext cx="14630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Hole for fixing pin 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0" name="直接箭头连接符 129"/>
          <p:cNvCxnSpPr/>
          <p:nvPr/>
        </p:nvCxnSpPr>
        <p:spPr>
          <a:xfrm flipH="1" flipV="1">
            <a:off x="6941250" y="1330453"/>
            <a:ext cx="455081" cy="1294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直接箭头连接符 130"/>
          <p:cNvCxnSpPr>
            <a:cxnSpLocks/>
            <a:stCxn id="132" idx="1"/>
          </p:cNvCxnSpPr>
          <p:nvPr/>
        </p:nvCxnSpPr>
        <p:spPr>
          <a:xfrm flipH="1" flipV="1">
            <a:off x="7460600" y="1908298"/>
            <a:ext cx="278170" cy="3844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TextBox 29"/>
          <p:cNvSpPr txBox="1"/>
          <p:nvPr/>
        </p:nvSpPr>
        <p:spPr>
          <a:xfrm>
            <a:off x="7738770" y="1808238"/>
            <a:ext cx="114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Yoke alignment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" name="矩形 132"/>
          <p:cNvSpPr/>
          <p:nvPr/>
        </p:nvSpPr>
        <p:spPr>
          <a:xfrm>
            <a:off x="5822577" y="1565380"/>
            <a:ext cx="1205729" cy="601226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cxnSp>
        <p:nvCxnSpPr>
          <p:cNvPr id="134" name="直接箭头连接符 133"/>
          <p:cNvCxnSpPr/>
          <p:nvPr/>
        </p:nvCxnSpPr>
        <p:spPr>
          <a:xfrm flipH="1" flipV="1">
            <a:off x="6856339" y="1995170"/>
            <a:ext cx="947816" cy="34287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TextBox 35"/>
          <p:cNvSpPr txBox="1"/>
          <p:nvPr/>
        </p:nvSpPr>
        <p:spPr>
          <a:xfrm>
            <a:off x="7708979" y="2227512"/>
            <a:ext cx="920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CCT Coils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6" name="内容占位符 4"/>
          <p:cNvGraphicFramePr>
            <a:graphicFrameLocks/>
          </p:cNvGraphicFramePr>
          <p:nvPr/>
        </p:nvGraphicFramePr>
        <p:xfrm>
          <a:off x="5775925" y="2971590"/>
          <a:ext cx="2949342" cy="18452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0848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6447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Items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Values 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Diameter of yoke (mm)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614 </a:t>
                      </a:r>
                      <a:endParaRPr lang="zh-TW" altLang="en-US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Thickness</a:t>
                      </a:r>
                      <a:r>
                        <a:rPr lang="en-US" altLang="zh-TW" sz="1000" baseline="0" dirty="0">
                          <a:latin typeface="Times New Roman" pitchFamily="18" charset="0"/>
                          <a:cs typeface="Times New Roman" pitchFamily="18" charset="0"/>
                        </a:rPr>
                        <a:t> of yoke lamination </a:t>
                      </a:r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(mm)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5.8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Diameter of aperture (mm)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Position of aperture (mm)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94.19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4500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Yoke key slot</a:t>
                      </a: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(mm)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8(3.01) ×6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Diameter of cooling hole (mm)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Position of cooling hole  (mm)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205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1" name="Title 1"/>
          <p:cNvSpPr txBox="1">
            <a:spLocks/>
          </p:cNvSpPr>
          <p:nvPr/>
        </p:nvSpPr>
        <p:spPr>
          <a:xfrm>
            <a:off x="685800" y="126750"/>
            <a:ext cx="6621272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0" dirty="0">
                <a:latin typeface="Times" panose="02020603050405020304" pitchFamily="18" charset="0"/>
                <a:cs typeface="Times" panose="02020603050405020304" pitchFamily="18" charset="0"/>
              </a:rPr>
              <a:t>Main design parameters of the magnet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EDEEB27-9039-1494-158A-72077FE185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69" t="2979" r="51140" b="51363"/>
          <a:stretch/>
        </p:blipFill>
        <p:spPr>
          <a:xfrm>
            <a:off x="3465529" y="703469"/>
            <a:ext cx="2061472" cy="14110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767E285C-73B0-7EDA-666D-7A6F266200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33"/>
          <a:stretch/>
        </p:blipFill>
        <p:spPr bwMode="auto">
          <a:xfrm>
            <a:off x="2651966" y="3492540"/>
            <a:ext cx="1996234" cy="1621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>
            <a:extLst>
              <a:ext uri="{FF2B5EF4-FFF2-40B4-BE49-F238E27FC236}">
                <a16:creationId xmlns="" xmlns:a16="http://schemas.microsoft.com/office/drawing/2014/main" id="{94A3C0AF-1E47-9E71-4896-5A11CFD51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766" y="3482937"/>
            <a:ext cx="1996234" cy="1617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7">
            <a:extLst>
              <a:ext uri="{FF2B5EF4-FFF2-40B4-BE49-F238E27FC236}">
                <a16:creationId xmlns="" xmlns:a16="http://schemas.microsoft.com/office/drawing/2014/main" id="{960EA615-09BB-6121-1487-1C2BE715EBF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386103" y="151227"/>
            <a:ext cx="562051" cy="515523"/>
          </a:xfrm>
          <a:prstGeom prst="rect">
            <a:avLst/>
          </a:prstGeom>
        </p:spPr>
      </p:pic>
      <p:pic>
        <p:nvPicPr>
          <p:cNvPr id="5" name="Picture 11">
            <a:extLst>
              <a:ext uri="{FF2B5EF4-FFF2-40B4-BE49-F238E27FC236}">
                <a16:creationId xmlns="" xmlns:a16="http://schemas.microsoft.com/office/drawing/2014/main" id="{99A3091E-4261-6C70-0940-16CFBC64BD9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48154" y="139203"/>
            <a:ext cx="506957" cy="527547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21B3C645-705E-EAB1-C7C3-9759B7E2B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142" y="219928"/>
            <a:ext cx="457620" cy="36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087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B4F6A33-3CD8-4193-A667-7509BC894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125" y="770175"/>
            <a:ext cx="7924800" cy="4283253"/>
          </a:xfrm>
        </p:spPr>
        <p:txBody>
          <a:bodyPr>
            <a:normAutofit/>
          </a:bodyPr>
          <a:lstStyle/>
          <a:p>
            <a:pPr algn="just"/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 of the 12 series magnets, 4 have been built in BAMA</a:t>
            </a:r>
          </a:p>
          <a:p>
            <a:pPr algn="just"/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MBCRD01 and MCBRD02 coils were built with a variant of the CERN procedure (wet impregnation)</a:t>
            </a:r>
          </a:p>
          <a:p>
            <a:pPr algn="just"/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 magnets reached ultimate current, and had limited retraining after thermal cycle, at the edge of the requirements</a:t>
            </a:r>
          </a:p>
          <a:p>
            <a:pPr lvl="1" algn="just"/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are now at CERN, where they have also been tested at 1.9 K</a:t>
            </a:r>
          </a:p>
        </p:txBody>
      </p:sp>
      <p:sp>
        <p:nvSpPr>
          <p:cNvPr id="6" name="标题 1">
            <a:extLst>
              <a:ext uri="{FF2B5EF4-FFF2-40B4-BE49-F238E27FC236}">
                <a16:creationId xmlns="" xmlns:a16="http://schemas.microsoft.com/office/drawing/2014/main" id="{7FDB40F2-D28E-4C5A-8DBA-12CBB3D6FEA6}"/>
              </a:ext>
            </a:extLst>
          </p:cNvPr>
          <p:cNvSpPr txBox="1"/>
          <p:nvPr/>
        </p:nvSpPr>
        <p:spPr>
          <a:xfrm>
            <a:off x="1323932" y="35778"/>
            <a:ext cx="6496135" cy="589803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600" rtl="0" eaLnBrk="1" latinLnBrk="0" hangingPunct="1">
              <a:spcBef>
                <a:spcPct val="0"/>
              </a:spcBef>
              <a:buNone/>
              <a:defRPr sz="3735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lnSpc>
                <a:spcPct val="150000"/>
              </a:lnSpc>
              <a:defRPr/>
            </a:pPr>
            <a:r>
              <a:rPr lang="en-US" altLang="zh-CN" sz="2800" b="0" dirty="0">
                <a:solidFill>
                  <a:srgbClr val="0093BE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The beginning of the production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="" xmlns:a16="http://schemas.microsoft.com/office/drawing/2014/main" id="{7AB08D25-D699-7348-6AFF-2BA2E17AF9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7" name="Picture 11">
            <a:extLst>
              <a:ext uri="{FF2B5EF4-FFF2-40B4-BE49-F238E27FC236}">
                <a16:creationId xmlns="" xmlns:a16="http://schemas.microsoft.com/office/drawing/2014/main" id="{5D97FACD-A6F2-877B-A2DA-F689BAA475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18B9CE4-79F9-03DD-D78B-D11FE22E5B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9A4E6DEB-9B85-7E80-47A7-EB11F35889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6302" y="2950472"/>
            <a:ext cx="2992927" cy="19490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1A3DDE93-2178-8716-CCBF-17A2698AAB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376" y="2952750"/>
            <a:ext cx="2992928" cy="1949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90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B4F6A33-3CD8-4193-A667-7509BC894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125" y="770175"/>
            <a:ext cx="7924800" cy="4283253"/>
          </a:xfrm>
        </p:spPr>
        <p:txBody>
          <a:bodyPr>
            <a:normAutofit/>
          </a:bodyPr>
          <a:lstStyle/>
          <a:p>
            <a:pPr algn="just"/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IHEP added to the baseline the test of individual coils in IHEP test station at 4.1 K, to have a fast feedback on production and to cope with the long training</a:t>
            </a:r>
          </a:p>
          <a:p>
            <a:pPr algn="just"/>
            <a:endParaRPr lang="en-US" altLang="zh-CN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标题 1">
            <a:extLst>
              <a:ext uri="{FF2B5EF4-FFF2-40B4-BE49-F238E27FC236}">
                <a16:creationId xmlns="" xmlns:a16="http://schemas.microsoft.com/office/drawing/2014/main" id="{7FDB40F2-D28E-4C5A-8DBA-12CBB3D6FEA6}"/>
              </a:ext>
            </a:extLst>
          </p:cNvPr>
          <p:cNvSpPr txBox="1"/>
          <p:nvPr/>
        </p:nvSpPr>
        <p:spPr>
          <a:xfrm>
            <a:off x="1323932" y="35778"/>
            <a:ext cx="6496135" cy="589803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600" rtl="0" eaLnBrk="1" latinLnBrk="0" hangingPunct="1">
              <a:spcBef>
                <a:spcPct val="0"/>
              </a:spcBef>
              <a:buNone/>
              <a:defRPr sz="3735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lnSpc>
                <a:spcPct val="150000"/>
              </a:lnSpc>
              <a:defRPr/>
            </a:pPr>
            <a:r>
              <a:rPr lang="en-US" altLang="zh-CN" sz="2800" b="0" dirty="0">
                <a:solidFill>
                  <a:srgbClr val="0093BE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The test strategy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="" xmlns:a16="http://schemas.microsoft.com/office/drawing/2014/main" id="{7AB08D25-D699-7348-6AFF-2BA2E17AF9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7" name="Picture 11">
            <a:extLst>
              <a:ext uri="{FF2B5EF4-FFF2-40B4-BE49-F238E27FC236}">
                <a16:creationId xmlns="" xmlns:a16="http://schemas.microsoft.com/office/drawing/2014/main" id="{5D97FACD-A6F2-877B-A2DA-F689BAA475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18B9CE4-79F9-03DD-D78B-D11FE22E5B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pic>
        <p:nvPicPr>
          <p:cNvPr id="5" name="图片 2">
            <a:extLst>
              <a:ext uri="{FF2B5EF4-FFF2-40B4-BE49-F238E27FC236}">
                <a16:creationId xmlns="" xmlns:a16="http://schemas.microsoft.com/office/drawing/2014/main" id="{BC1E01FD-A986-CDEF-CC4A-486CB5C6D8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572" y="1504950"/>
            <a:ext cx="2115376" cy="2819400"/>
          </a:xfrm>
          <a:prstGeom prst="rect">
            <a:avLst/>
          </a:prstGeom>
        </p:spPr>
      </p:pic>
      <p:pic>
        <p:nvPicPr>
          <p:cNvPr id="9" name="图片 3">
            <a:extLst>
              <a:ext uri="{FF2B5EF4-FFF2-40B4-BE49-F238E27FC236}">
                <a16:creationId xmlns="" xmlns:a16="http://schemas.microsoft.com/office/drawing/2014/main" id="{A8EADA34-F958-0A70-FF5F-ECEFB5745F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108" y="1491412"/>
            <a:ext cx="2095730" cy="27948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4ED7277-F5A8-FE8E-745B-403B03E69CF0}"/>
              </a:ext>
            </a:extLst>
          </p:cNvPr>
          <p:cNvSpPr txBox="1"/>
          <p:nvPr/>
        </p:nvSpPr>
        <p:spPr>
          <a:xfrm>
            <a:off x="3352800" y="4454014"/>
            <a:ext cx="271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>
                <a:latin typeface="Times" panose="02020603050405020304" pitchFamily="18" charset="0"/>
                <a:cs typeface="Times" panose="02020603050405020304" pitchFamily="18" charset="0"/>
              </a:rPr>
              <a:t>Test of </a:t>
            </a:r>
            <a:r>
              <a:rPr lang="fr-CH" sz="1600" dirty="0" err="1">
                <a:latin typeface="Times" panose="02020603050405020304" pitchFamily="18" charset="0"/>
                <a:cs typeface="Times" panose="02020603050405020304" pitchFamily="18" charset="0"/>
              </a:rPr>
              <a:t>individual</a:t>
            </a:r>
            <a:r>
              <a:rPr lang="fr-CH" sz="16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600" dirty="0">
                <a:latin typeface="Times" panose="02020603050405020304" pitchFamily="18" charset="0"/>
                <a:cs typeface="Times" panose="02020603050405020304" pitchFamily="18" charset="0"/>
              </a:rPr>
              <a:t> in IHEP</a:t>
            </a:r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800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B4F6A33-3CD8-4193-A667-7509BC894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125" y="770175"/>
            <a:ext cx="7924800" cy="4283253"/>
          </a:xfrm>
        </p:spPr>
        <p:txBody>
          <a:bodyPr>
            <a:normAutofit/>
          </a:bodyPr>
          <a:lstStyle/>
          <a:p>
            <a:pPr algn="just"/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long training also induced an </a:t>
            </a:r>
            <a:r>
              <a:rPr lang="en-US" altLang="zh-CN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iteration on the impregnation procedures </a:t>
            </a:r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(VPI) and a </a:t>
            </a:r>
            <a:r>
              <a:rPr lang="en-US" altLang="zh-CN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fine tuning of the groove size </a:t>
            </a:r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(reduction of the height of the groove from 5.1 to 4.8 mm) to better fit the conductor in the former</a:t>
            </a:r>
          </a:p>
          <a:p>
            <a:pPr algn="just"/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iteration on coil procedures was </a:t>
            </a:r>
            <a:r>
              <a:rPr lang="en-US" altLang="zh-CN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positive, and more recent coils train faster</a:t>
            </a:r>
          </a:p>
        </p:txBody>
      </p:sp>
      <p:sp>
        <p:nvSpPr>
          <p:cNvPr id="6" name="标题 1">
            <a:extLst>
              <a:ext uri="{FF2B5EF4-FFF2-40B4-BE49-F238E27FC236}">
                <a16:creationId xmlns="" xmlns:a16="http://schemas.microsoft.com/office/drawing/2014/main" id="{7FDB40F2-D28E-4C5A-8DBA-12CBB3D6FEA6}"/>
              </a:ext>
            </a:extLst>
          </p:cNvPr>
          <p:cNvSpPr txBox="1"/>
          <p:nvPr/>
        </p:nvSpPr>
        <p:spPr>
          <a:xfrm>
            <a:off x="1323932" y="35778"/>
            <a:ext cx="6496135" cy="589803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600" rtl="0" eaLnBrk="1" latinLnBrk="0" hangingPunct="1">
              <a:spcBef>
                <a:spcPct val="0"/>
              </a:spcBef>
              <a:buNone/>
              <a:defRPr sz="3735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lnSpc>
                <a:spcPct val="150000"/>
              </a:lnSpc>
              <a:defRPr/>
            </a:pPr>
            <a:r>
              <a:rPr lang="en-US" altLang="zh-CN" sz="2800" b="0" dirty="0">
                <a:solidFill>
                  <a:srgbClr val="0093BE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Performance of individual coils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="" xmlns:a16="http://schemas.microsoft.com/office/drawing/2014/main" id="{7AB08D25-D699-7348-6AFF-2BA2E17AF9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7" name="Picture 11">
            <a:extLst>
              <a:ext uri="{FF2B5EF4-FFF2-40B4-BE49-F238E27FC236}">
                <a16:creationId xmlns="" xmlns:a16="http://schemas.microsoft.com/office/drawing/2014/main" id="{5D97FACD-A6F2-877B-A2DA-F689BAA475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18B9CE4-79F9-03DD-D78B-D11FE22E5B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pic>
        <p:nvPicPr>
          <p:cNvPr id="4" name="图片 4">
            <a:extLst>
              <a:ext uri="{FF2B5EF4-FFF2-40B4-BE49-F238E27FC236}">
                <a16:creationId xmlns="" xmlns:a16="http://schemas.microsoft.com/office/drawing/2014/main" id="{07A134A9-20E8-5D7B-8B2B-3F99EB37029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211" t="7037" r="6340" b="8518"/>
          <a:stretch/>
        </p:blipFill>
        <p:spPr>
          <a:xfrm>
            <a:off x="2590800" y="2291537"/>
            <a:ext cx="4070154" cy="276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961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="" xmlns:a16="http://schemas.microsoft.com/office/drawing/2014/main" id="{EC2466AD-D9B2-3BFE-E007-A5E84C7F6E60}"/>
              </a:ext>
            </a:extLst>
          </p:cNvPr>
          <p:cNvSpPr txBox="1">
            <a:spLocks/>
          </p:cNvSpPr>
          <p:nvPr/>
        </p:nvSpPr>
        <p:spPr>
          <a:xfrm>
            <a:off x="600548" y="133349"/>
            <a:ext cx="6486052" cy="530145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en-US" altLang="zh-CN" sz="2800" b="0" dirty="0">
                <a:solidFill>
                  <a:srgbClr val="0093BE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Corrective actions of the VPI station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="" xmlns:a16="http://schemas.microsoft.com/office/drawing/2014/main" id="{30689AB4-DF04-A33F-5302-CEF9F4CC1A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="" xmlns:a16="http://schemas.microsoft.com/office/drawing/2014/main" id="{EA733AD3-4582-5C27-1651-57DA73FA0A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E7E8891-4E0B-3281-675A-9E3F206F537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71"/>
          <a:stretch/>
        </p:blipFill>
        <p:spPr>
          <a:xfrm>
            <a:off x="150980" y="767496"/>
            <a:ext cx="3769980" cy="3500031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 flipH="1" flipV="1">
            <a:off x="531979" y="1529496"/>
            <a:ext cx="228600" cy="53340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27179" y="1148496"/>
            <a:ext cx="104387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Inlet pipeline</a:t>
            </a:r>
            <a:endParaRPr lang="zh-CN" altLang="en-US" sz="1200" dirty="0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880655" y="1553695"/>
            <a:ext cx="389636" cy="24250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360779" y="1796196"/>
            <a:ext cx="114005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Heating belt</a:t>
            </a:r>
            <a:endParaRPr lang="zh-CN" altLang="en-US" sz="1400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767496"/>
            <a:ext cx="1938337" cy="258444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228389" y="2802045"/>
            <a:ext cx="155875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T controller for the inletpipeline:52-58</a:t>
            </a:r>
            <a:endParaRPr lang="zh-CN" altLang="en-US" sz="1100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4578" y="767496"/>
            <a:ext cx="2780943" cy="1905000"/>
          </a:xfrm>
          <a:prstGeom prst="rect">
            <a:avLst/>
          </a:prstGeom>
        </p:spPr>
      </p:pic>
      <p:cxnSp>
        <p:nvCxnSpPr>
          <p:cNvPr id="17" name="直接箭头连接符 16"/>
          <p:cNvCxnSpPr/>
          <p:nvPr/>
        </p:nvCxnSpPr>
        <p:spPr>
          <a:xfrm flipV="1">
            <a:off x="6218404" y="1815246"/>
            <a:ext cx="656653" cy="50778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H="1">
            <a:off x="7389979" y="1148496"/>
            <a:ext cx="850335" cy="15240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6574726" y="1307464"/>
            <a:ext cx="98663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Thermal insulation</a:t>
            </a:r>
            <a:endParaRPr lang="zh-CN" altLang="en-US" sz="1400" dirty="0"/>
          </a:p>
        </p:txBody>
      </p:sp>
      <p:cxnSp>
        <p:nvCxnSpPr>
          <p:cNvPr id="20" name="直接箭头连接符 19"/>
          <p:cNvCxnSpPr/>
          <p:nvPr/>
        </p:nvCxnSpPr>
        <p:spPr>
          <a:xfrm>
            <a:off x="8075779" y="1616170"/>
            <a:ext cx="164535" cy="42902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7605218" y="2069137"/>
            <a:ext cx="1156362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1400" dirty="0"/>
              <a:t>Ultrasonic flow meter</a:t>
            </a:r>
            <a:endParaRPr lang="zh-CN" altLang="en-US" sz="1400" dirty="0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24" t="27823" b="35140"/>
          <a:stretch/>
        </p:blipFill>
        <p:spPr>
          <a:xfrm>
            <a:off x="6069455" y="2905944"/>
            <a:ext cx="2806066" cy="1069585"/>
          </a:xfrm>
          <a:prstGeom prst="rect">
            <a:avLst/>
          </a:prstGeom>
        </p:spPr>
      </p:pic>
      <p:cxnSp>
        <p:nvCxnSpPr>
          <p:cNvPr id="26" name="直接箭头连接符 25"/>
          <p:cNvCxnSpPr/>
          <p:nvPr/>
        </p:nvCxnSpPr>
        <p:spPr>
          <a:xfrm flipV="1">
            <a:off x="7815146" y="2602537"/>
            <a:ext cx="368253" cy="56230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图片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2268" y="3717488"/>
            <a:ext cx="5915025" cy="1390650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2154012" y="4677626"/>
            <a:ext cx="25955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/>
              <a:t>60.1 - 58.0 - 58.6 - 58.5</a:t>
            </a:r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1098608" y="3501537"/>
            <a:ext cx="261706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/>
              <a:t>T controller for the mold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7716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="" xmlns:a16="http://schemas.microsoft.com/office/drawing/2014/main" id="{5A426A86-B8CD-7D01-EC7E-8095D8BBDCB8}"/>
              </a:ext>
            </a:extLst>
          </p:cNvPr>
          <p:cNvSpPr txBox="1"/>
          <p:nvPr/>
        </p:nvSpPr>
        <p:spPr>
          <a:xfrm>
            <a:off x="608943" y="0"/>
            <a:ext cx="7925457" cy="66674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600" rtl="0" eaLnBrk="1" latinLnBrk="0" hangingPunct="1">
              <a:spcBef>
                <a:spcPct val="0"/>
              </a:spcBef>
              <a:buNone/>
              <a:defRPr sz="3735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lnSpc>
                <a:spcPct val="150000"/>
              </a:lnSpc>
              <a:defRPr/>
            </a:pPr>
            <a:r>
              <a:rPr lang="en-US" altLang="zh-CN" sz="2800" b="0" dirty="0">
                <a:solidFill>
                  <a:srgbClr val="0093BE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MCBRD03 (third series magnet) performance</a:t>
            </a:r>
          </a:p>
        </p:txBody>
      </p:sp>
      <p:sp>
        <p:nvSpPr>
          <p:cNvPr id="2" name="内容占位符 2">
            <a:extLst>
              <a:ext uri="{FF2B5EF4-FFF2-40B4-BE49-F238E27FC236}">
                <a16:creationId xmlns="" xmlns:a16="http://schemas.microsoft.com/office/drawing/2014/main" id="{31D783BF-0136-E4D7-4059-DC3DE1214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125" y="770175"/>
            <a:ext cx="7924800" cy="4283253"/>
          </a:xfrm>
        </p:spPr>
        <p:txBody>
          <a:bodyPr>
            <a:normAutofit/>
          </a:bodyPr>
          <a:lstStyle/>
          <a:p>
            <a:pPr algn="just"/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MCBRD03 was tested in IMP, reached performance and is now at CERN</a:t>
            </a:r>
          </a:p>
          <a:p>
            <a:pPr lvl="1" algn="just"/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retraining below nominal current</a:t>
            </a:r>
          </a:p>
        </p:txBody>
      </p:sp>
      <p:pic>
        <p:nvPicPr>
          <p:cNvPr id="3" name="图片 21">
            <a:extLst>
              <a:ext uri="{FF2B5EF4-FFF2-40B4-BE49-F238E27FC236}">
                <a16:creationId xmlns="" xmlns:a16="http://schemas.microsoft.com/office/drawing/2014/main" id="{8BE579B4-BF7D-984C-5922-CFAFB3F071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94163"/>
            <a:ext cx="4149926" cy="2615886"/>
          </a:xfrm>
          <a:prstGeom prst="rect">
            <a:avLst/>
          </a:prstGeom>
          <a:noFill/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F57D0C1-3DC3-3728-0552-45DE94EEB6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1906286"/>
            <a:ext cx="3708228" cy="2634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387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="" xmlns:a16="http://schemas.microsoft.com/office/drawing/2014/main" id="{30689AB4-DF04-A33F-5302-CEF9F4CC1A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="" xmlns:a16="http://schemas.microsoft.com/office/drawing/2014/main" id="{EA733AD3-4582-5C27-1651-57DA73FA0A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E7E8891-4E0B-3281-675A-9E3F206F537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sp>
        <p:nvSpPr>
          <p:cNvPr id="14" name="标题 1">
            <a:extLst>
              <a:ext uri="{FF2B5EF4-FFF2-40B4-BE49-F238E27FC236}">
                <a16:creationId xmlns="" xmlns:a16="http://schemas.microsoft.com/office/drawing/2014/main" id="{D48A8255-75DD-9850-A155-789B3B33C7EF}"/>
              </a:ext>
            </a:extLst>
          </p:cNvPr>
          <p:cNvSpPr txBox="1">
            <a:spLocks/>
          </p:cNvSpPr>
          <p:nvPr/>
        </p:nvSpPr>
        <p:spPr>
          <a:xfrm>
            <a:off x="1600200" y="133350"/>
            <a:ext cx="5486400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en-US" altLang="zh-CN" sz="2800" b="0" dirty="0">
                <a:solidFill>
                  <a:srgbClr val="0093BE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Field Quality of MCBRD03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="" xmlns:a16="http://schemas.microsoft.com/office/drawing/2014/main" id="{43D2F2E4-76D4-DCA9-1E8B-B4ABAD08B6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125" y="770175"/>
            <a:ext cx="7924800" cy="4283253"/>
          </a:xfrm>
        </p:spPr>
        <p:txBody>
          <a:bodyPr>
            <a:normAutofit/>
          </a:bodyPr>
          <a:lstStyle/>
          <a:p>
            <a:pPr algn="just"/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quality is systematically measured in China and is within specifications</a:t>
            </a:r>
          </a:p>
        </p:txBody>
      </p:sp>
      <p:pic>
        <p:nvPicPr>
          <p:cNvPr id="4" name="图片 7">
            <a:extLst>
              <a:ext uri="{FF2B5EF4-FFF2-40B4-BE49-F238E27FC236}">
                <a16:creationId xmlns="" xmlns:a16="http://schemas.microsoft.com/office/drawing/2014/main" id="{C8D16C04-6C40-6A6C-CBEF-A417F99F87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1428750"/>
            <a:ext cx="3505385" cy="3058062"/>
          </a:xfrm>
          <a:prstGeom prst="rect">
            <a:avLst/>
          </a:prstGeom>
        </p:spPr>
      </p:pic>
      <p:pic>
        <p:nvPicPr>
          <p:cNvPr id="5" name="图片 8">
            <a:extLst>
              <a:ext uri="{FF2B5EF4-FFF2-40B4-BE49-F238E27FC236}">
                <a16:creationId xmlns="" xmlns:a16="http://schemas.microsoft.com/office/drawing/2014/main" id="{E0EE4D56-4EDB-7AAF-BFAA-88F9C87C0E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2868" y="1428750"/>
            <a:ext cx="3687172" cy="305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3761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Presentation2" id="{856CA50D-0D51-450F-A127-6005633823BA}" vid="{1D9144F7-0608-4D20-A6EA-58148034E5D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1DCB4E-5F44-49E2-937F-E6AC00142344}">
  <ds:schemaRefs>
    <ds:schemaRef ds:uri="http://schemas.microsoft.com/office/2006/metadata/properties"/>
    <ds:schemaRef ds:uri="8946e33d-fd2f-4ae4-8ee9-d90c129cdf9e"/>
    <ds:schemaRef ds:uri="http://purl.org/dc/dcmitype/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CSR2019-Presentation_Template_Collab_101019</Template>
  <TotalTime>6436</TotalTime>
  <Words>734</Words>
  <Application>Microsoft Macintosh PowerPoint</Application>
  <PresentationFormat>On-screen Show (16:9)</PresentationFormat>
  <Paragraphs>96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Thème Office</vt:lpstr>
      <vt:lpstr>Status of CCT D2 correctors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2019 WPXX – Collaboration Description</dc:title>
  <dc:creator>unknown</dc:creator>
  <cp:lastModifiedBy>Ezio Todesco</cp:lastModifiedBy>
  <cp:revision>140</cp:revision>
  <cp:lastPrinted>2019-10-10T13:21:14Z</cp:lastPrinted>
  <dcterms:created xsi:type="dcterms:W3CDTF">2019-11-02T02:03:49Z</dcterms:created>
  <dcterms:modified xsi:type="dcterms:W3CDTF">2023-09-27T14:17:48Z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