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291" r:id="rId2"/>
    <p:sldId id="1827" r:id="rId3"/>
    <p:sldId id="306" r:id="rId4"/>
    <p:sldId id="310" r:id="rId5"/>
    <p:sldId id="1823" r:id="rId6"/>
    <p:sldId id="1777" r:id="rId7"/>
    <p:sldId id="1749" r:id="rId8"/>
    <p:sldId id="1820" r:id="rId9"/>
    <p:sldId id="1784" r:id="rId10"/>
    <p:sldId id="1824" r:id="rId11"/>
    <p:sldId id="1792" r:id="rId12"/>
    <p:sldId id="1829" r:id="rId13"/>
    <p:sldId id="1816" r:id="rId14"/>
    <p:sldId id="1831" r:id="rId15"/>
    <p:sldId id="1812" r:id="rId16"/>
    <p:sldId id="1814" r:id="rId17"/>
    <p:sldId id="1813" r:id="rId18"/>
    <p:sldId id="1796" r:id="rId19"/>
    <p:sldId id="1818" r:id="rId20"/>
    <p:sldId id="1740" r:id="rId21"/>
    <p:sldId id="1797" r:id="rId22"/>
    <p:sldId id="1821" r:id="rId23"/>
    <p:sldId id="1832" r:id="rId24"/>
    <p:sldId id="1798" r:id="rId25"/>
    <p:sldId id="1828" r:id="rId26"/>
    <p:sldId id="1825" r:id="rId27"/>
    <p:sldId id="1826" r:id="rId28"/>
    <p:sldId id="1819" r:id="rId29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obert Laxdal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A4FF"/>
    <a:srgbClr val="DAEADD"/>
    <a:srgbClr val="16D6EA"/>
    <a:srgbClr val="00AAFF"/>
    <a:srgbClr val="009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739" autoAdjust="0"/>
    <p:restoredTop sz="94450"/>
  </p:normalViewPr>
  <p:slideViewPr>
    <p:cSldViewPr snapToGrid="0" snapToObjects="1">
      <p:cViewPr>
        <p:scale>
          <a:sx n="47" d="100"/>
          <a:sy n="47" d="100"/>
        </p:scale>
        <p:origin x="1280" y="1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1304"/>
    </p:cViewPr>
  </p:sorterViewPr>
  <p:notesViewPr>
    <p:cSldViewPr snapToGrid="0" snapToObjects="1">
      <p:cViewPr varScale="1">
        <p:scale>
          <a:sx n="142" d="100"/>
          <a:sy n="142" d="100"/>
        </p:scale>
        <p:origin x="4472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commentAuthors" Target="comment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ax\Downloads\Details_View(1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60"/>
      <c:rotY val="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3376-4388-9CBC-27C90C775C46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3376-4388-9CBC-27C90C775C46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5-3376-4388-9CBC-27C90C775C46}"/>
              </c:ext>
            </c:extLst>
          </c:dPt>
          <c:cat>
            <c:strRef>
              <c:f>'Details View'!$H$21:$L$21</c:f>
              <c:strCache>
                <c:ptCount val="3"/>
                <c:pt idx="0">
                  <c:v>Spent</c:v>
                </c:pt>
                <c:pt idx="1">
                  <c:v>Encumbered</c:v>
                </c:pt>
                <c:pt idx="2">
                  <c:v>Remaining</c:v>
                </c:pt>
              </c:strCache>
            </c:strRef>
          </c:cat>
          <c:val>
            <c:numRef>
              <c:f>'Details View'!$H$22:$L$22</c:f>
              <c:numCache>
                <c:formatCode>"$"#,##0</c:formatCode>
                <c:ptCount val="3"/>
                <c:pt idx="0">
                  <c:v>896424</c:v>
                </c:pt>
                <c:pt idx="1">
                  <c:v>3304595</c:v>
                </c:pt>
                <c:pt idx="2">
                  <c:v>5798981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3376-4388-9CBC-27C90C775C4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0C97075D-49AE-44A1-81B8-230D6E0B15E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034C89F-AB56-426C-AACC-63312FF433D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5ABF0040-E7CA-483B-9F8C-F316FCA355D4}" type="datetimeFigureOut">
              <a:rPr lang="en-US"/>
              <a:pPr>
                <a:defRPr/>
              </a:pPr>
              <a:t>9/23/2023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0A71CAB-702F-4383-A621-DB1FCCCC856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BAEA22A-DCBE-49C0-8160-D24955D66E6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0DB7BCE2-A710-42F0-A00B-CC0A0FFF480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DBCF771-6CC3-4295-8942-41DE47A7E78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11CAFFF-7E64-4BF3-BF6B-787315E098BF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B2E43D60-A77D-4172-B06D-D55118CEE9EC}" type="datetimeFigureOut">
              <a:rPr lang="en-US"/>
              <a:pPr>
                <a:defRPr/>
              </a:pPr>
              <a:t>9/23/2023</a:t>
            </a:fld>
            <a:endParaRPr 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D4AF2FAD-C16D-46FC-97C2-C03DDA9056A7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16948503-61DE-46D9-8168-56A20DC5308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087A52E-6C1A-4ABD-8F19-5E421F340E4D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DDEDE69-9DD2-4304-ADA4-7B480F26DD5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</a:defRPr>
            </a:lvl1pPr>
          </a:lstStyle>
          <a:p>
            <a:pPr>
              <a:defRPr/>
            </a:pPr>
            <a:fld id="{841D245D-F05A-4EDB-A818-5604128C81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AFA6A82-C43D-0E45-8BBC-3BA89641B414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8715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Slide Image Placeholder 1">
            <a:extLst>
              <a:ext uri="{FF2B5EF4-FFF2-40B4-BE49-F238E27FC236}">
                <a16:creationId xmlns:a16="http://schemas.microsoft.com/office/drawing/2014/main" id="{B67A44B5-6635-1627-6AFD-D0DD7247FF7C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9" name="Notes Placeholder 2">
            <a:extLst>
              <a:ext uri="{FF2B5EF4-FFF2-40B4-BE49-F238E27FC236}">
                <a16:creationId xmlns:a16="http://schemas.microsoft.com/office/drawing/2014/main" id="{FF60B3B9-EF00-4B5E-D85A-3EEC5AB31EC9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CA" altLang="en-US"/>
          </a:p>
        </p:txBody>
      </p:sp>
      <p:sp>
        <p:nvSpPr>
          <p:cNvPr id="14340" name="Slide Number Placeholder 3">
            <a:extLst>
              <a:ext uri="{FF2B5EF4-FFF2-40B4-BE49-F238E27FC236}">
                <a16:creationId xmlns:a16="http://schemas.microsoft.com/office/drawing/2014/main" id="{7DFBE0B1-943F-B788-5839-7F90CA5DBCA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37063990-57B3-4338-94A4-C163CFD3EF2B}" type="slidenum">
              <a:rPr lang="en-US" altLang="en-US" smtClean="0">
                <a:latin typeface="Calibri" panose="020F0502020204030204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28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08DD189D-BD31-4A4F-AE56-F66FB17A7E6E}"/>
              </a:ext>
            </a:extLst>
          </p:cNvPr>
          <p:cNvCxnSpPr/>
          <p:nvPr userDrawn="1"/>
        </p:nvCxnSpPr>
        <p:spPr>
          <a:xfrm>
            <a:off x="1270000" y="4906963"/>
            <a:ext cx="10083800" cy="0"/>
          </a:xfrm>
          <a:prstGeom prst="line">
            <a:avLst/>
          </a:prstGeom>
          <a:ln w="19050">
            <a:solidFill>
              <a:srgbClr val="00B0F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6" name="Rectangle 5">
            <a:extLst>
              <a:ext uri="{FF2B5EF4-FFF2-40B4-BE49-F238E27FC236}">
                <a16:creationId xmlns:a16="http://schemas.microsoft.com/office/drawing/2014/main" id="{3980FFBA-2153-48E8-A8AE-AE4B6F73B15E}"/>
              </a:ext>
            </a:extLst>
          </p:cNvPr>
          <p:cNvSpPr/>
          <p:nvPr userDrawn="1"/>
        </p:nvSpPr>
        <p:spPr>
          <a:xfrm>
            <a:off x="0" y="-11113"/>
            <a:ext cx="12192000" cy="1033463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3">
            <a:extLst>
              <a:ext uri="{FF2B5EF4-FFF2-40B4-BE49-F238E27FC236}">
                <a16:creationId xmlns:a16="http://schemas.microsoft.com/office/drawing/2014/main" id="{C68DF339-95D2-4FA5-A54D-2BEC26402986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825" y="312738"/>
            <a:ext cx="1784350" cy="3254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/>
          <p:cNvSpPr>
            <a:spLocks noGrp="1"/>
          </p:cNvSpPr>
          <p:nvPr>
            <p:ph sz="quarter" idx="15"/>
          </p:nvPr>
        </p:nvSpPr>
        <p:spPr>
          <a:xfrm>
            <a:off x="1270000" y="1641818"/>
            <a:ext cx="10083800" cy="3010041"/>
          </a:xfrm>
          <a:prstGeom prst="rect">
            <a:avLst/>
          </a:prstGeom>
        </p:spPr>
        <p:txBody>
          <a:bodyPr/>
          <a:lstStyle>
            <a:lvl1pPr marL="0" indent="0">
              <a:lnSpc>
                <a:spcPct val="100000"/>
              </a:lnSpc>
              <a:buNone/>
              <a:defRPr sz="3200" b="0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2pPr>
            <a:lvl3pPr marL="9144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3pPr>
            <a:lvl4pPr marL="13716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4pPr>
            <a:lvl5pPr marL="1828800" indent="0">
              <a:buNone/>
              <a:defRPr sz="3000" b="1" i="0">
                <a:solidFill>
                  <a:srgbClr val="0096FF"/>
                </a:solidFill>
                <a:latin typeface="Arial Black" charset="0"/>
                <a:ea typeface="Arial Black" charset="0"/>
                <a:cs typeface="Arial Black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0" name="Content Placeholder 7"/>
          <p:cNvSpPr>
            <a:spLocks noGrp="1"/>
          </p:cNvSpPr>
          <p:nvPr>
            <p:ph sz="quarter" idx="17"/>
          </p:nvPr>
        </p:nvSpPr>
        <p:spPr>
          <a:xfrm>
            <a:off x="1270000" y="5110646"/>
            <a:ext cx="10083800" cy="742466"/>
          </a:xfrm>
          <a:prstGeom prst="rect">
            <a:avLst/>
          </a:prstGeom>
          <a:noFill/>
        </p:spPr>
        <p:txBody>
          <a:bodyPr/>
          <a:lstStyle>
            <a:lvl1pPr marL="0" indent="0">
              <a:buNone/>
              <a:defRPr sz="16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None/>
              <a:defRPr sz="2400" b="0" i="0">
                <a:solidFill>
                  <a:srgbClr val="0096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Date Placeholder 3">
            <a:extLst>
              <a:ext uri="{FF2B5EF4-FFF2-40B4-BE49-F238E27FC236}">
                <a16:creationId xmlns:a16="http://schemas.microsoft.com/office/drawing/2014/main" id="{6B4A3905-A60D-4D94-B4AE-94EA8062ADEB}"/>
              </a:ext>
            </a:extLst>
          </p:cNvPr>
          <p:cNvSpPr>
            <a:spLocks noGrp="1"/>
          </p:cNvSpPr>
          <p:nvPr>
            <p:ph type="dt" sz="half" idx="19"/>
          </p:nvPr>
        </p:nvSpPr>
        <p:spPr>
          <a:xfrm>
            <a:off x="1270000" y="6346825"/>
            <a:ext cx="2743200" cy="365125"/>
          </a:xfrm>
          <a:prstGeom prst="rect">
            <a:avLst/>
          </a:prstGeo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 sz="900" b="0" i="1" smtClean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FD9D9710-2073-47CE-B7F8-EEEC651C3C25}" type="datetime1">
              <a:rPr lang="en-US"/>
              <a:pPr>
                <a:defRPr/>
              </a:pPr>
              <a:t>9/23/2023</a:t>
            </a:fld>
            <a:endParaRPr lang="en-US" dirty="0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802A2BD-4C85-490E-806A-DF9FC66C2BD2}"/>
              </a:ext>
            </a:extLst>
          </p:cNvPr>
          <p:cNvSpPr>
            <a:spLocks noGrp="1"/>
          </p:cNvSpPr>
          <p:nvPr>
            <p:ph type="sldNum" sz="quarter" idx="20"/>
          </p:nvPr>
        </p:nvSpPr>
        <p:spPr>
          <a:xfrm>
            <a:off x="8610600" y="6311900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6105D77A-44EF-4EF3-92E7-B16B2ED124A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78518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CA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0D56CF-35E8-42F5-974B-5167C3F7D16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1FB45A4F-4A69-4D76-BA82-E1EC94C2D1BF}" type="datetime1">
              <a:rPr lang="en-US"/>
              <a:pPr>
                <a:defRPr/>
              </a:pPr>
              <a:t>9/23/2023</a:t>
            </a:fld>
            <a:endParaRPr lang="en-CA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EE4BCE2-B7A9-4298-97EA-7F148EC11E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r>
              <a:rPr lang="en-CA"/>
              <a:t>Hi-Lumi FNAL Oct. 2019 - Laxdal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8066A8E-AFEB-4233-86C5-2A8DA5F9A7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0" y="0"/>
            <a:ext cx="0" cy="0"/>
          </a:xfrm>
        </p:spPr>
        <p:txBody>
          <a:bodyPr/>
          <a:lstStyle>
            <a:lvl1pPr eaLnBrk="1" fontAlgn="auto" hangingPunct="1"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>
              <a:defRPr/>
            </a:pPr>
            <a:fld id="{52F77F29-BB8D-452C-80B3-22A6B4B5C017}" type="slidenum">
              <a:rPr lang="en-CA"/>
              <a:pPr>
                <a:defRPr/>
              </a:pPr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2399544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arge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9D06C07E-C19D-45EE-8A79-625ED042100F}"/>
              </a:ext>
            </a:extLst>
          </p:cNvPr>
          <p:cNvSpPr txBox="1">
            <a:spLocks/>
          </p:cNvSpPr>
          <p:nvPr userDrawn="1"/>
        </p:nvSpPr>
        <p:spPr>
          <a:xfrm>
            <a:off x="11428413" y="979488"/>
            <a:ext cx="636587" cy="322262"/>
          </a:xfrm>
          <a:prstGeom prst="rect">
            <a:avLst/>
          </a:prstGeom>
        </p:spPr>
        <p:txBody>
          <a:bodyPr rIns="4572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39C3DFA6-71B1-405A-8FDA-4C7DF4C09BFE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7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8269" y="979688"/>
            <a:ext cx="10231669" cy="5881540"/>
          </a:xfrm>
          <a:prstGeom prst="rect">
            <a:avLst/>
          </a:prstGeom>
          <a:solidFill>
            <a:schemeClr val="tx1">
              <a:alpha val="10000"/>
            </a:schemeClr>
          </a:solidFill>
          <a:ln w="9525" cap="sq">
            <a:noFill/>
            <a:miter lim="800000"/>
          </a:ln>
          <a:effectLst/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28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320241262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ection Header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A49D042B-BA3C-491F-999B-956C1705EA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03013" y="0"/>
            <a:ext cx="788987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8771D96F-486E-44AA-89BA-B53031EB992F}"/>
              </a:ext>
            </a:extLst>
          </p:cNvPr>
          <p:cNvSpPr txBox="1">
            <a:spLocks/>
          </p:cNvSpPr>
          <p:nvPr userDrawn="1"/>
        </p:nvSpPr>
        <p:spPr>
          <a:xfrm>
            <a:off x="11428413" y="979488"/>
            <a:ext cx="636587" cy="322262"/>
          </a:xfrm>
          <a:prstGeom prst="rect">
            <a:avLst/>
          </a:prstGeom>
        </p:spPr>
        <p:txBody>
          <a:bodyPr rIns="4572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E6B4214-BBE9-4C2B-A04E-C97DF239011D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1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60825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4855D3F5-5BAE-4944-AECD-36CD2BC940CB}"/>
              </a:ext>
            </a:extLst>
          </p:cNvPr>
          <p:cNvSpPr txBox="1">
            <a:spLocks/>
          </p:cNvSpPr>
          <p:nvPr userDrawn="1"/>
        </p:nvSpPr>
        <p:spPr>
          <a:xfrm>
            <a:off x="11428413" y="979488"/>
            <a:ext cx="636587" cy="322262"/>
          </a:xfrm>
          <a:prstGeom prst="rect">
            <a:avLst/>
          </a:prstGeom>
        </p:spPr>
        <p:txBody>
          <a:bodyPr rIns="4572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2957C29-E7AC-4E88-9E65-BBD5718F27A9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661743" y="2032776"/>
            <a:ext cx="3938833" cy="1581962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3200" b="0">
                <a:solidFill>
                  <a:srgbClr val="00B0F0"/>
                </a:solidFill>
                <a:latin typeface="+mn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Subtitle 2"/>
          <p:cNvSpPr>
            <a:spLocks noGrp="1"/>
          </p:cNvSpPr>
          <p:nvPr>
            <p:ph type="subTitle" idx="11"/>
          </p:nvPr>
        </p:nvSpPr>
        <p:spPr>
          <a:xfrm>
            <a:off x="661743" y="3814534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idx="1"/>
          </p:nvPr>
        </p:nvSpPr>
        <p:spPr>
          <a:xfrm>
            <a:off x="5075864" y="2032776"/>
            <a:ext cx="5446278" cy="3931442"/>
          </a:xfrm>
          <a:prstGeom prst="rect">
            <a:avLst/>
          </a:prstGeom>
        </p:spPr>
        <p:txBody>
          <a:bodyPr anchor="ctr"/>
          <a:lstStyle>
            <a:lvl1pPr marL="2286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1pPr>
            <a:lvl2pPr marL="6858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marL="11430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marL="16002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marL="2057400" indent="-228600">
              <a:buClr>
                <a:srgbClr val="00A9FF"/>
              </a:buClr>
              <a:buFont typeface="Wingdings" charset="2"/>
              <a:buChar char="§"/>
              <a:defRPr sz="3200" b="0" i="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39112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30374FEB-0E2F-4F5C-8469-29386A4CE88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>
          <a:xfrm>
            <a:off x="8610600" y="6311900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FF5101DD-9994-4C08-B6E0-7CD1E5C89A0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406946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text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22"/>
          </p:nvPr>
        </p:nvSpPr>
        <p:spPr>
          <a:xfrm>
            <a:off x="822325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6"/>
          <p:cNvSpPr>
            <a:spLocks noGrp="1"/>
          </p:cNvSpPr>
          <p:nvPr>
            <p:ph type="body" sz="quarter" idx="25"/>
          </p:nvPr>
        </p:nvSpPr>
        <p:spPr>
          <a:xfrm>
            <a:off x="6573838" y="1495425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28"/>
          </p:nvPr>
        </p:nvSpPr>
        <p:spPr>
          <a:xfrm>
            <a:off x="822325" y="2570162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6573838" y="2570161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7D198385-40F4-425B-820C-1D8408EFED4C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>
          <a:xfrm>
            <a:off x="8610600" y="6311900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B540CB7A-0720-431B-8A5D-DDC8E8F922B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1928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image with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822325" y="6469063"/>
            <a:ext cx="3302966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6"/>
          <p:cNvSpPr>
            <a:spLocks noGrp="1"/>
          </p:cNvSpPr>
          <p:nvPr>
            <p:ph type="body" sz="quarter" idx="25"/>
          </p:nvPr>
        </p:nvSpPr>
        <p:spPr>
          <a:xfrm>
            <a:off x="6573838" y="1316183"/>
            <a:ext cx="4686300" cy="6905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7" name="Content Placeholder 16"/>
          <p:cNvSpPr>
            <a:spLocks noGrp="1"/>
          </p:cNvSpPr>
          <p:nvPr>
            <p:ph sz="quarter" idx="26"/>
          </p:nvPr>
        </p:nvSpPr>
        <p:spPr>
          <a:xfrm>
            <a:off x="822325" y="1316183"/>
            <a:ext cx="5075238" cy="5045027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6573838" y="2214976"/>
            <a:ext cx="4968875" cy="3623435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51247B01-9516-462F-9157-14A051C7292D}"/>
              </a:ext>
            </a:extLst>
          </p:cNvPr>
          <p:cNvSpPr>
            <a:spLocks noGrp="1"/>
          </p:cNvSpPr>
          <p:nvPr>
            <p:ph type="sldNum" sz="quarter" idx="30"/>
          </p:nvPr>
        </p:nvSpPr>
        <p:spPr>
          <a:xfrm>
            <a:off x="8704263" y="6480175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2B2F8628-60FD-48A1-A4F5-2D50CFC9BB0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25691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8"/>
          <p:cNvSpPr>
            <a:spLocks noGrp="1"/>
          </p:cNvSpPr>
          <p:nvPr>
            <p:ph type="body" sz="quarter" idx="23"/>
          </p:nvPr>
        </p:nvSpPr>
        <p:spPr>
          <a:xfrm>
            <a:off x="822325" y="6469063"/>
            <a:ext cx="2795518" cy="388937"/>
          </a:xfrm>
          <a:prstGeom prst="rect">
            <a:avLst/>
          </a:prstGeom>
        </p:spPr>
        <p:txBody>
          <a:bodyPr/>
          <a:lstStyle>
            <a:lvl1pPr marL="0" indent="0">
              <a:buFontTx/>
              <a:buNone/>
              <a:defRPr sz="900" b="0" i="1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Content Placeholder 16"/>
          <p:cNvSpPr>
            <a:spLocks noGrp="1"/>
          </p:cNvSpPr>
          <p:nvPr>
            <p:ph sz="quarter" idx="26"/>
          </p:nvPr>
        </p:nvSpPr>
        <p:spPr>
          <a:xfrm>
            <a:off x="836214" y="1590784"/>
            <a:ext cx="2387539" cy="2421892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Content Placeholder 16"/>
          <p:cNvSpPr>
            <a:spLocks noGrp="1"/>
          </p:cNvSpPr>
          <p:nvPr>
            <p:ph sz="quarter" idx="32"/>
          </p:nvPr>
        </p:nvSpPr>
        <p:spPr>
          <a:xfrm>
            <a:off x="9123108" y="1590784"/>
            <a:ext cx="2387539" cy="4652855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Content Placeholder 16"/>
          <p:cNvSpPr>
            <a:spLocks noGrp="1"/>
          </p:cNvSpPr>
          <p:nvPr>
            <p:ph sz="quarter" idx="34"/>
          </p:nvPr>
        </p:nvSpPr>
        <p:spPr>
          <a:xfrm>
            <a:off x="6346062" y="3730001"/>
            <a:ext cx="2387539" cy="2513638"/>
          </a:xfrm>
          <a:prstGeom prst="rect">
            <a:avLst/>
          </a:prstGeom>
        </p:spPr>
        <p:txBody>
          <a:bodyPr/>
          <a:lstStyle>
            <a:lvl1pPr>
              <a:defRPr sz="2000" b="0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Text Placeholder 4"/>
          <p:cNvSpPr>
            <a:spLocks noGrp="1"/>
          </p:cNvSpPr>
          <p:nvPr>
            <p:ph type="body" sz="quarter" idx="38"/>
          </p:nvPr>
        </p:nvSpPr>
        <p:spPr>
          <a:xfrm>
            <a:off x="3598511" y="1590783"/>
            <a:ext cx="2387539" cy="916319"/>
          </a:xfrm>
          <a:prstGeom prst="rect">
            <a:avLst/>
          </a:prstGeom>
        </p:spPr>
        <p:txBody>
          <a:bodyPr/>
          <a:lstStyle>
            <a:lvl1pPr marL="0" indent="0" algn="l">
              <a:lnSpc>
                <a:spcPct val="100000"/>
              </a:lnSpc>
              <a:buFontTx/>
              <a:buNone/>
              <a:defRPr sz="20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3"/>
          <p:cNvSpPr>
            <a:spLocks noGrp="1"/>
          </p:cNvSpPr>
          <p:nvPr>
            <p:ph type="body" sz="quarter" idx="29"/>
          </p:nvPr>
        </p:nvSpPr>
        <p:spPr>
          <a:xfrm>
            <a:off x="3598511" y="2732526"/>
            <a:ext cx="2387539" cy="3511113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</p:txBody>
      </p:sp>
      <p:sp>
        <p:nvSpPr>
          <p:cNvPr id="27" name="Text Placeholder 3"/>
          <p:cNvSpPr>
            <a:spLocks noGrp="1"/>
          </p:cNvSpPr>
          <p:nvPr>
            <p:ph type="body" sz="quarter" idx="39"/>
          </p:nvPr>
        </p:nvSpPr>
        <p:spPr>
          <a:xfrm>
            <a:off x="836212" y="4234195"/>
            <a:ext cx="2387539" cy="2009444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8" name="Text Placeholder 3"/>
          <p:cNvSpPr>
            <a:spLocks noGrp="1"/>
          </p:cNvSpPr>
          <p:nvPr>
            <p:ph type="body" sz="quarter" idx="40"/>
          </p:nvPr>
        </p:nvSpPr>
        <p:spPr>
          <a:xfrm>
            <a:off x="6346060" y="1561078"/>
            <a:ext cx="2387539" cy="1893459"/>
          </a:xfrm>
          <a:prstGeom prst="rect">
            <a:avLst/>
          </a:prstGeom>
        </p:spPr>
        <p:txBody>
          <a:bodyPr/>
          <a:lstStyle>
            <a:lvl1pPr>
              <a:lnSpc>
                <a:spcPct val="100000"/>
              </a:lnSpc>
              <a:defRPr sz="2000" b="0" i="0" baseline="0">
                <a:latin typeface="Arial" charset="0"/>
                <a:ea typeface="Arial" charset="0"/>
                <a:cs typeface="Arial" charset="0"/>
              </a:defRPr>
            </a:lvl1pPr>
            <a:lvl2pPr>
              <a:defRPr sz="1400" b="0" i="0">
                <a:latin typeface="Arial" charset="0"/>
                <a:ea typeface="Arial" charset="0"/>
                <a:cs typeface="Arial" charset="0"/>
              </a:defRPr>
            </a:lvl2pPr>
            <a:lvl3pPr>
              <a:defRPr sz="1400" b="0" i="0">
                <a:latin typeface="Arial" charset="0"/>
                <a:ea typeface="Arial" charset="0"/>
                <a:cs typeface="Arial" charset="0"/>
              </a:defRPr>
            </a:lvl3pPr>
            <a:lvl4pPr>
              <a:defRPr sz="1400" b="0" i="0">
                <a:latin typeface="Arial" charset="0"/>
                <a:ea typeface="Arial" charset="0"/>
                <a:cs typeface="Arial" charset="0"/>
              </a:defRPr>
            </a:lvl4pPr>
            <a:lvl5pPr>
              <a:defRPr sz="1400" b="0" i="0"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5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810132" y="20559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>
              <a:buFontTx/>
              <a:buNone/>
              <a:defRPr sz="2400" b="1" i="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>
              <a:buFontTx/>
              <a:buNone/>
              <a:defRPr sz="2000" b="1" i="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3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4" name="Slide Number Placeholder 5">
            <a:extLst>
              <a:ext uri="{FF2B5EF4-FFF2-40B4-BE49-F238E27FC236}">
                <a16:creationId xmlns:a16="http://schemas.microsoft.com/office/drawing/2014/main" id="{B086311D-2416-431B-B98A-208D95BBE69A}"/>
              </a:ext>
            </a:extLst>
          </p:cNvPr>
          <p:cNvSpPr>
            <a:spLocks noGrp="1"/>
          </p:cNvSpPr>
          <p:nvPr>
            <p:ph type="sldNum" sz="quarter" idx="41"/>
          </p:nvPr>
        </p:nvSpPr>
        <p:spPr>
          <a:xfrm>
            <a:off x="8704263" y="6480175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8FC1D243-2770-43A8-9BFD-34AE0BB30C6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35746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10"/>
          <p:cNvSpPr>
            <a:spLocks noGrp="1"/>
          </p:cNvSpPr>
          <p:nvPr>
            <p:ph type="body" sz="quarter" idx="18"/>
          </p:nvPr>
        </p:nvSpPr>
        <p:spPr>
          <a:xfrm>
            <a:off x="4333875" y="6346825"/>
            <a:ext cx="3987800" cy="330200"/>
          </a:xfrm>
          <a:prstGeom prst="rect">
            <a:avLst/>
          </a:prstGeom>
        </p:spPr>
        <p:txBody>
          <a:bodyPr/>
          <a:lstStyle>
            <a:lvl1pPr marL="0" indent="0" algn="ctr">
              <a:buFontTx/>
              <a:buNone/>
              <a:defRPr sz="1200" b="0" i="1" baseline="0">
                <a:solidFill>
                  <a:srgbClr val="00B0F0"/>
                </a:solidFill>
              </a:defRPr>
            </a:lvl1pPr>
            <a:lvl2pPr>
              <a:defRPr sz="1200" b="1" i="1"/>
            </a:lvl2pPr>
            <a:lvl3pPr>
              <a:defRPr sz="1200" b="1" i="1"/>
            </a:lvl3pPr>
            <a:lvl4pPr>
              <a:defRPr sz="1200" b="1" i="1"/>
            </a:lvl4pPr>
            <a:lvl5pPr>
              <a:defRPr sz="1200" b="1" i="1"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Slide Number Placeholder 5">
            <a:extLst>
              <a:ext uri="{FF2B5EF4-FFF2-40B4-BE49-F238E27FC236}">
                <a16:creationId xmlns:a16="http://schemas.microsoft.com/office/drawing/2014/main" id="{F3A3763E-D59A-4D7C-9D14-E4D5C1132E64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>
          <a:xfrm>
            <a:off x="8704263" y="6480175"/>
            <a:ext cx="2743200" cy="365125"/>
          </a:xfrm>
          <a:prstGeom prst="rect">
            <a:avLst/>
          </a:prstGeom>
        </p:spPr>
        <p:txBody>
          <a:bodyPr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 smtClean="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</a:lstStyle>
          <a:p>
            <a:pPr>
              <a:defRPr/>
            </a:pPr>
            <a:fld id="{E424C763-53D3-479D-B369-AB09A101A0C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687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1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8603EE21-5D94-4B3E-88B6-397A54E3820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92075" y="-15875"/>
            <a:ext cx="5957888" cy="689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B9D38825-466C-482F-A44E-F5F571FBF92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03013" y="0"/>
            <a:ext cx="788987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8A64DB94-422A-48E6-8054-4E43476182A3}"/>
              </a:ext>
            </a:extLst>
          </p:cNvPr>
          <p:cNvSpPr txBox="1">
            <a:spLocks/>
          </p:cNvSpPr>
          <p:nvPr userDrawn="1"/>
        </p:nvSpPr>
        <p:spPr>
          <a:xfrm>
            <a:off x="661988" y="6497638"/>
            <a:ext cx="1304925" cy="144462"/>
          </a:xfrm>
          <a:prstGeom prst="rect">
            <a:avLst/>
          </a:prstGeom>
        </p:spPr>
        <p:txBody>
          <a:bodyPr tIns="18288"/>
          <a:lstStyle>
            <a:defPPr>
              <a:defRPr lang="en-US"/>
            </a:defPPr>
            <a:lvl1pPr marL="0" algn="l" defTabSz="457200" rtl="0" eaLnBrk="1" latinLnBrk="0" hangingPunct="1">
              <a:defRPr sz="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bg2">
                    <a:lumMod val="10000"/>
                  </a:schemeClr>
                </a:solidFill>
              </a:rPr>
              <a:t>2019-04-08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CB45D87-C200-4FFA-8ED7-E0342CA671A9}"/>
              </a:ext>
            </a:extLst>
          </p:cNvPr>
          <p:cNvSpPr txBox="1">
            <a:spLocks/>
          </p:cNvSpPr>
          <p:nvPr userDrawn="1"/>
        </p:nvSpPr>
        <p:spPr>
          <a:xfrm>
            <a:off x="11428413" y="979488"/>
            <a:ext cx="636587" cy="322262"/>
          </a:xfrm>
          <a:prstGeom prst="rect">
            <a:avLst/>
          </a:prstGeom>
        </p:spPr>
        <p:txBody>
          <a:bodyPr rIns="4572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53F31E85-291C-453A-A4B4-EA082C9540A5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8" name="TextBox 5">
            <a:extLst>
              <a:ext uri="{FF2B5EF4-FFF2-40B4-BE49-F238E27FC236}">
                <a16:creationId xmlns:a16="http://schemas.microsoft.com/office/drawing/2014/main" id="{DC684FE7-F57B-4123-B119-33E375169F45}"/>
              </a:ext>
            </a:extLst>
          </p:cNvPr>
          <p:cNvSpPr txBox="1">
            <a:spLocks noChangeArrowheads="1"/>
          </p:cNvSpPr>
          <p:nvPr userDrawn="1"/>
        </p:nvSpPr>
        <p:spPr bwMode="auto">
          <a:xfrm rot="16200000">
            <a:off x="10098881" y="4771232"/>
            <a:ext cx="35147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1563"/>
              </a:lnSpc>
            </a:pPr>
            <a:r>
              <a:rPr lang="en-US" altLang="en-US" b="1">
                <a:solidFill>
                  <a:srgbClr val="00B0F0"/>
                </a:solidFill>
                <a:cs typeface="Arial" panose="020B0604020202020204" pitchFamily="34" charset="0"/>
              </a:rPr>
              <a:t>Discovery,</a:t>
            </a:r>
          </a:p>
          <a:p>
            <a:pPr eaLnBrk="1" hangingPunct="1">
              <a:lnSpc>
                <a:spcPts val="1563"/>
              </a:lnSpc>
            </a:pPr>
            <a:r>
              <a:rPr lang="en-US" altLang="en-US" b="1">
                <a:solidFill>
                  <a:srgbClr val="00B0F0"/>
                </a:solidFill>
                <a:cs typeface="Arial" panose="020B0604020202020204" pitchFamily="34" charset="0"/>
              </a:rPr>
              <a:t>accelerated</a:t>
            </a:r>
          </a:p>
        </p:txBody>
      </p:sp>
      <p:pic>
        <p:nvPicPr>
          <p:cNvPr id="9" name="Picture 6">
            <a:extLst>
              <a:ext uri="{FF2B5EF4-FFF2-40B4-BE49-F238E27FC236}">
                <a16:creationId xmlns:a16="http://schemas.microsoft.com/office/drawing/2014/main" id="{8040D542-30FB-42C0-8FDB-1C6D1E820B15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204788"/>
            <a:ext cx="194786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itle 1"/>
          <p:cNvSpPr>
            <a:spLocks noGrp="1"/>
          </p:cNvSpPr>
          <p:nvPr>
            <p:ph type="ctrTitle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22883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 2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">
            <a:extLst>
              <a:ext uri="{FF2B5EF4-FFF2-40B4-BE49-F238E27FC236}">
                <a16:creationId xmlns:a16="http://schemas.microsoft.com/office/drawing/2014/main" id="{4D492EEB-0B5F-4993-ABFB-590543C0455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92075" y="-15875"/>
            <a:ext cx="5957888" cy="68992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rgbClr val="FFFFFF"/>
              </a:solidFill>
            </a:endParaRP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388BFDF9-7B0E-4933-A1D3-B4DC2E296B9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1403013" y="0"/>
            <a:ext cx="788987" cy="6858000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158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>
              <a:solidFill>
                <a:schemeClr val="bg1"/>
              </a:solidFill>
            </a:endParaRP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8CD370-9057-41EF-B342-DBB70E69B432}"/>
              </a:ext>
            </a:extLst>
          </p:cNvPr>
          <p:cNvSpPr txBox="1">
            <a:spLocks/>
          </p:cNvSpPr>
          <p:nvPr userDrawn="1"/>
        </p:nvSpPr>
        <p:spPr>
          <a:xfrm>
            <a:off x="11428413" y="979488"/>
            <a:ext cx="636587" cy="322262"/>
          </a:xfrm>
          <a:prstGeom prst="rect">
            <a:avLst/>
          </a:prstGeom>
        </p:spPr>
        <p:txBody>
          <a:bodyPr rIns="4572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283F4CF0-7950-4817-92C0-A5FD83B20313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10AC4AAB-2594-4642-8582-5A53BA850DC8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738" y="204788"/>
            <a:ext cx="1947862" cy="349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5">
            <a:extLst>
              <a:ext uri="{FF2B5EF4-FFF2-40B4-BE49-F238E27FC236}">
                <a16:creationId xmlns:a16="http://schemas.microsoft.com/office/drawing/2014/main" id="{229D37F4-AF15-4858-A02B-B7038B56F839}"/>
              </a:ext>
            </a:extLst>
          </p:cNvPr>
          <p:cNvSpPr txBox="1">
            <a:spLocks noChangeArrowheads="1"/>
          </p:cNvSpPr>
          <p:nvPr userDrawn="1"/>
        </p:nvSpPr>
        <p:spPr bwMode="auto">
          <a:xfrm rot="16200000">
            <a:off x="10098881" y="4771232"/>
            <a:ext cx="3514725" cy="503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ts val="1563"/>
              </a:lnSpc>
            </a:pPr>
            <a:r>
              <a:rPr lang="en-US" altLang="en-US" b="1">
                <a:solidFill>
                  <a:srgbClr val="00B0F0"/>
                </a:solidFill>
                <a:cs typeface="Arial" panose="020B0604020202020204" pitchFamily="34" charset="0"/>
              </a:rPr>
              <a:t>Discovery,</a:t>
            </a:r>
          </a:p>
          <a:p>
            <a:pPr eaLnBrk="1" hangingPunct="1">
              <a:lnSpc>
                <a:spcPts val="1563"/>
              </a:lnSpc>
            </a:pPr>
            <a:r>
              <a:rPr lang="en-US" altLang="en-US" b="1">
                <a:solidFill>
                  <a:srgbClr val="00B0F0"/>
                </a:solidFill>
                <a:cs typeface="Arial" panose="020B0604020202020204" pitchFamily="34" charset="0"/>
              </a:rPr>
              <a:t>accelerated</a:t>
            </a:r>
          </a:p>
        </p:txBody>
      </p:sp>
      <p:sp>
        <p:nvSpPr>
          <p:cNvPr id="11" name="Title 1"/>
          <p:cNvSpPr>
            <a:spLocks noGrp="1"/>
          </p:cNvSpPr>
          <p:nvPr>
            <p:ph type="ctrTitle"/>
          </p:nvPr>
        </p:nvSpPr>
        <p:spPr>
          <a:xfrm>
            <a:off x="662725" y="2032777"/>
            <a:ext cx="3937851" cy="2082023"/>
          </a:xfrm>
          <a:prstGeom prst="rect">
            <a:avLst/>
          </a:prstGeom>
        </p:spPr>
        <p:txBody>
          <a:bodyPr anchor="t">
            <a:normAutofit/>
          </a:bodyPr>
          <a:lstStyle>
            <a:lvl1pPr algn="l">
              <a:defRPr sz="4000" b="1" i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Subtitle 2"/>
          <p:cNvSpPr>
            <a:spLocks noGrp="1"/>
          </p:cNvSpPr>
          <p:nvPr>
            <p:ph type="subTitle" idx="1"/>
          </p:nvPr>
        </p:nvSpPr>
        <p:spPr>
          <a:xfrm>
            <a:off x="661743" y="4114800"/>
            <a:ext cx="3938833" cy="900340"/>
          </a:xfrm>
          <a:prstGeom prst="rect">
            <a:avLst/>
          </a:prstGeom>
        </p:spPr>
        <p:txBody>
          <a:bodyPr tIns="0" anchor="b">
            <a:normAutofit/>
          </a:bodyPr>
          <a:lstStyle>
            <a:lvl1pPr marL="0" indent="0" algn="l">
              <a:buNone/>
              <a:defRPr sz="1800" b="0">
                <a:solidFill>
                  <a:schemeClr val="tx1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448822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B02BF6C7-9163-4AD6-9EB1-60ADA0BEEF31}"/>
              </a:ext>
            </a:extLst>
          </p:cNvPr>
          <p:cNvSpPr txBox="1">
            <a:spLocks/>
          </p:cNvSpPr>
          <p:nvPr userDrawn="1"/>
        </p:nvSpPr>
        <p:spPr>
          <a:xfrm>
            <a:off x="11428413" y="979488"/>
            <a:ext cx="636587" cy="322262"/>
          </a:xfrm>
          <a:prstGeom prst="rect">
            <a:avLst/>
          </a:prstGeom>
        </p:spPr>
        <p:txBody>
          <a:bodyPr rIns="45720" anchor="ctr"/>
          <a:lstStyle>
            <a:defPPr>
              <a:defRPr lang="en-US"/>
            </a:defPPr>
            <a:lvl1pPr marL="0" algn="r" defTabSz="457200" rtl="0" eaLnBrk="1" latinLnBrk="0" hangingPunct="1">
              <a:defRPr sz="1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fld id="{9C0D5F0E-6826-4F62-B1E0-9718DFF7A291}" type="slidenum">
              <a:rPr lang="en-US" smtClean="0">
                <a:solidFill>
                  <a:schemeClr val="bg2">
                    <a:lumMod val="10000"/>
                  </a:schemeClr>
                </a:solidFill>
              </a:rPr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endParaRPr lang="en-US" dirty="0">
              <a:solidFill>
                <a:schemeClr val="bg2">
                  <a:lumMod val="10000"/>
                </a:schemeClr>
              </a:solidFill>
            </a:endParaRPr>
          </a:p>
        </p:txBody>
      </p:sp>
      <p:sp>
        <p:nvSpPr>
          <p:cNvPr id="9" name="Content Placeholder 3"/>
          <p:cNvSpPr>
            <a:spLocks noGrp="1"/>
          </p:cNvSpPr>
          <p:nvPr>
            <p:ph sz="half" idx="2"/>
          </p:nvPr>
        </p:nvSpPr>
        <p:spPr>
          <a:xfrm>
            <a:off x="773410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0" name="Content Placeholder 3"/>
          <p:cNvSpPr>
            <a:spLocks noGrp="1"/>
          </p:cNvSpPr>
          <p:nvPr>
            <p:ph sz="half" idx="13"/>
          </p:nvPr>
        </p:nvSpPr>
        <p:spPr>
          <a:xfrm>
            <a:off x="5968073" y="2032777"/>
            <a:ext cx="4869744" cy="4345329"/>
          </a:xfrm>
          <a:prstGeom prst="rect">
            <a:avLst/>
          </a:prstGeom>
        </p:spPr>
        <p:txBody>
          <a:bodyPr>
            <a:noAutofit/>
          </a:bodyPr>
          <a:lstStyle>
            <a:lvl1pPr marL="2286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1pPr>
            <a:lvl2pPr marL="6858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2pPr>
            <a:lvl3pPr marL="1143000" indent="-228600">
              <a:lnSpc>
                <a:spcPct val="100000"/>
              </a:lnSpc>
              <a:buClr>
                <a:srgbClr val="00A9FF"/>
              </a:buClr>
              <a:buFont typeface="Wingdings" charset="2"/>
              <a:buChar char="§"/>
              <a:defRPr sz="3200" b="0">
                <a:solidFill>
                  <a:schemeClr val="tx1"/>
                </a:solidFill>
              </a:defRPr>
            </a:lvl3pPr>
            <a:lvl4pPr>
              <a:defRPr sz="3200"/>
            </a:lvl4pPr>
            <a:lvl5pPr>
              <a:defRPr sz="32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9593174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4" r:id="rId9"/>
    <p:sldLayoutId id="2147483695" r:id="rId10"/>
    <p:sldLayoutId id="2147483698" r:id="rId11"/>
    <p:sldLayoutId id="2147483699" r:id="rId12"/>
    <p:sldLayoutId id="2147483700" r:id="rId13"/>
  </p:sldLayoutIdLst>
  <p:hf hdr="0"/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anose="020B0604020202020204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emf"/><Relationship Id="rId5" Type="http://schemas.openxmlformats.org/officeDocument/2006/relationships/chart" Target="../charts/chart1.xml"/><Relationship Id="rId4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22.jpg"/><Relationship Id="rId7" Type="http://schemas.microsoft.com/office/2007/relationships/hdphoto" Target="../media/hdphoto1.wdp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11" Type="http://schemas.openxmlformats.org/officeDocument/2006/relationships/image" Target="../media/image29.png"/><Relationship Id="rId5" Type="http://schemas.openxmlformats.org/officeDocument/2006/relationships/image" Target="../media/image24.png"/><Relationship Id="rId10" Type="http://schemas.openxmlformats.org/officeDocument/2006/relationships/image" Target="../media/image28.jpeg"/><Relationship Id="rId4" Type="http://schemas.openxmlformats.org/officeDocument/2006/relationships/image" Target="../media/image23.jpeg"/><Relationship Id="rId9" Type="http://schemas.openxmlformats.org/officeDocument/2006/relationships/image" Target="../media/image27.jp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7" Type="http://schemas.openxmlformats.org/officeDocument/2006/relationships/image" Target="../media/image8.jpe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2.jp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7" Type="http://schemas.openxmlformats.org/officeDocument/2006/relationships/image" Target="../media/image8.jpe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3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image" Target="../media/image7.png"/><Relationship Id="rId7" Type="http://schemas.openxmlformats.org/officeDocument/2006/relationships/image" Target="../media/image29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png"/><Relationship Id="rId5" Type="http://schemas.openxmlformats.org/officeDocument/2006/relationships/image" Target="../media/image36.png"/><Relationship Id="rId4" Type="http://schemas.openxmlformats.org/officeDocument/2006/relationships/image" Target="../media/image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8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1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emf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44.jpe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6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13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15.png"/><Relationship Id="rId4" Type="http://schemas.openxmlformats.org/officeDocument/2006/relationships/image" Target="../media/image14.jpeg"/><Relationship Id="rId9" Type="http://schemas.openxmlformats.org/officeDocument/2006/relationships/image" Target="../media/image16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le 1">
            <a:extLst>
              <a:ext uri="{FF2B5EF4-FFF2-40B4-BE49-F238E27FC236}">
                <a16:creationId xmlns:a16="http://schemas.microsoft.com/office/drawing/2014/main" id="{F6C8AFDD-BA74-4D1C-9586-C554410FAD87}"/>
              </a:ext>
            </a:extLst>
          </p:cNvPr>
          <p:cNvSpPr>
            <a:spLocks noGrp="1" noChangeArrowheads="1"/>
          </p:cNvSpPr>
          <p:nvPr>
            <p:ph type="ctrTitle"/>
          </p:nvPr>
        </p:nvSpPr>
        <p:spPr bwMode="auto">
          <a:xfrm>
            <a:off x="714375" y="2366963"/>
            <a:ext cx="5078413" cy="20812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r>
              <a:rPr lang="en-US" b="1" dirty="0"/>
              <a:t>Status of Canadian Contribution to WP4</a:t>
            </a:r>
            <a:br>
              <a:rPr lang="en-US" b="1" dirty="0"/>
            </a:br>
            <a:br>
              <a:rPr lang="en-GB" alt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alt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459" name="Subtitle 2">
            <a:extLst>
              <a:ext uri="{FF2B5EF4-FFF2-40B4-BE49-F238E27FC236}">
                <a16:creationId xmlns:a16="http://schemas.microsoft.com/office/drawing/2014/main" id="{92D054C0-1833-45B1-B348-C634C54C1CB9}"/>
              </a:ext>
            </a:extLst>
          </p:cNvPr>
          <p:cNvSpPr>
            <a:spLocks noGrp="1" noChangeArrowheads="1"/>
          </p:cNvSpPr>
          <p:nvPr>
            <p:ph type="subTitle" idx="1"/>
          </p:nvPr>
        </p:nvSpPr>
        <p:spPr bwMode="auto">
          <a:xfrm>
            <a:off x="714375" y="3846513"/>
            <a:ext cx="4095750" cy="120491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altLang="en-US" dirty="0"/>
              <a:t>Bob Laxdal</a:t>
            </a:r>
          </a:p>
          <a:p>
            <a:r>
              <a:rPr lang="en-US" altLang="en-US" sz="1400" dirty="0"/>
              <a:t>TRIUMF Hi-Lumi Technical Coordinator</a:t>
            </a:r>
          </a:p>
          <a:p>
            <a:r>
              <a:rPr lang="en-US" sz="1400" dirty="0"/>
              <a:t>Sept. 25, 2023</a:t>
            </a:r>
          </a:p>
          <a:p>
            <a:endParaRPr lang="en-US" altLang="en-US" sz="1400" dirty="0"/>
          </a:p>
        </p:txBody>
      </p:sp>
      <p:grpSp>
        <p:nvGrpSpPr>
          <p:cNvPr id="19460" name="Group 13">
            <a:extLst>
              <a:ext uri="{FF2B5EF4-FFF2-40B4-BE49-F238E27FC236}">
                <a16:creationId xmlns:a16="http://schemas.microsoft.com/office/drawing/2014/main" id="{75DF41C9-1D5E-44EA-AC80-F746506B4FC9}"/>
              </a:ext>
            </a:extLst>
          </p:cNvPr>
          <p:cNvGrpSpPr>
            <a:grpSpLocks/>
          </p:cNvGrpSpPr>
          <p:nvPr/>
        </p:nvGrpSpPr>
        <p:grpSpPr bwMode="auto">
          <a:xfrm>
            <a:off x="-52388" y="6248400"/>
            <a:ext cx="1638301" cy="611188"/>
            <a:chOff x="2899741" y="3408765"/>
            <a:chExt cx="3401670" cy="1421594"/>
          </a:xfrm>
        </p:grpSpPr>
        <p:pic>
          <p:nvPicPr>
            <p:cNvPr id="19461" name="Picture 14">
              <a:extLst>
                <a:ext uri="{FF2B5EF4-FFF2-40B4-BE49-F238E27FC236}">
                  <a16:creationId xmlns:a16="http://schemas.microsoft.com/office/drawing/2014/main" id="{B5BF3B47-9847-4351-AB44-530DD5CC68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2" name="Picture 2" descr="Bildergebnis für canadian flag">
              <a:extLst>
                <a:ext uri="{FF2B5EF4-FFF2-40B4-BE49-F238E27FC236}">
                  <a16:creationId xmlns:a16="http://schemas.microsoft.com/office/drawing/2014/main" id="{8FEEDB88-8255-4618-9FE5-1CCE2A5B50F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463" name="Picture 1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823E991F-E77F-4C37-9BB7-0FE508E645D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Placeholder 1">
            <a:extLst>
              <a:ext uri="{FF2B5EF4-FFF2-40B4-BE49-F238E27FC236}">
                <a16:creationId xmlns:a16="http://schemas.microsoft.com/office/drawing/2014/main" id="{932045EE-F0AB-4725-8FA5-63743590ED43}"/>
              </a:ext>
            </a:extLst>
          </p:cNvPr>
          <p:cNvSpPr>
            <a:spLocks noGrp="1" noChangeArrowheads="1"/>
          </p:cNvSpPr>
          <p:nvPr>
            <p:ph type="body" sz="quarter" idx="21"/>
          </p:nvPr>
        </p:nvSpPr>
        <p:spPr bwMode="auto">
          <a:xfrm>
            <a:off x="406400" y="257175"/>
            <a:ext cx="10450513" cy="7699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altLang="en-US" sz="3200" b="0" dirty="0">
                <a:latin typeface="Arial" panose="020B0604020202020204" pitchFamily="34" charset="0"/>
                <a:cs typeface="Arial" panose="020B0604020202020204" pitchFamily="34" charset="0"/>
              </a:rPr>
              <a:t>Project Strategy</a:t>
            </a:r>
          </a:p>
        </p:txBody>
      </p:sp>
      <p:sp>
        <p:nvSpPr>
          <p:cNvPr id="28707" name="Slide Number Placeholder 4">
            <a:extLst>
              <a:ext uri="{FF2B5EF4-FFF2-40B4-BE49-F238E27FC236}">
                <a16:creationId xmlns:a16="http://schemas.microsoft.com/office/drawing/2014/main" id="{60C5EC4A-1DEA-463C-BA7F-544E4245F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7800" y="6581775"/>
            <a:ext cx="2844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3E09994E-2FB2-4519-A561-FB011D747029}" type="slidenum">
              <a:rPr lang="en-US" altLang="en-US" sz="1200">
                <a:solidFill>
                  <a:srgbClr val="00A4FF"/>
                </a:solidFill>
              </a:rPr>
              <a:pPr algn="r" eaLnBrk="1" hangingPunct="1"/>
              <a:t>10</a:t>
            </a:fld>
            <a:endParaRPr lang="en-US" altLang="en-US" sz="1200">
              <a:solidFill>
                <a:srgbClr val="00A4FF"/>
              </a:solidFill>
            </a:endParaRP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16427AF-8EB8-4F32-B938-CC1454AE6612}"/>
              </a:ext>
            </a:extLst>
          </p:cNvPr>
          <p:cNvGrpSpPr/>
          <p:nvPr/>
        </p:nvGrpSpPr>
        <p:grpSpPr>
          <a:xfrm>
            <a:off x="10490200" y="113759"/>
            <a:ext cx="1602862" cy="611622"/>
            <a:chOff x="2899741" y="3408765"/>
            <a:chExt cx="3401670" cy="1421594"/>
          </a:xfrm>
        </p:grpSpPr>
        <p:pic>
          <p:nvPicPr>
            <p:cNvPr id="16" name="Picture 15">
              <a:extLst>
                <a:ext uri="{FF2B5EF4-FFF2-40B4-BE49-F238E27FC236}">
                  <a16:creationId xmlns:a16="http://schemas.microsoft.com/office/drawing/2014/main" id="{433F8204-55C8-475E-B81D-3647BE0658D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 descr="Bildergebnis für canadian flag">
              <a:extLst>
                <a:ext uri="{FF2B5EF4-FFF2-40B4-BE49-F238E27FC236}">
                  <a16:creationId xmlns:a16="http://schemas.microsoft.com/office/drawing/2014/main" id="{C29FA5BA-DEF0-408A-B5A6-9DC398D8049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8" name="Picture 17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FCAE9B7-79A8-4473-9137-54CC9D55996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sp>
        <p:nvSpPr>
          <p:cNvPr id="19" name="TextBox 18">
            <a:extLst>
              <a:ext uri="{FF2B5EF4-FFF2-40B4-BE49-F238E27FC236}">
                <a16:creationId xmlns:a16="http://schemas.microsoft.com/office/drawing/2014/main" id="{B2154C88-45E5-441E-9DFC-7B043B9D6421}"/>
              </a:ext>
            </a:extLst>
          </p:cNvPr>
          <p:cNvSpPr txBox="1"/>
          <p:nvPr/>
        </p:nvSpPr>
        <p:spPr>
          <a:xfrm>
            <a:off x="279400" y="958436"/>
            <a:ext cx="6231866" cy="54399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The project strategy calls for procurement of parts for a single cryomodule, TCM0, followed by procurement of parts for the production series TCM1-4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Gate 3A enabled us to launch procurements to support cavity testing, infrastructure upgrades and for parts to prepare prototype cryomodule (CM) as drawing readiness allows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Project slippages due to Covid and other forces vs. boundary conditions on project funds are having an impact on this strategy</a:t>
            </a:r>
          </a:p>
          <a:p>
            <a:pPr marL="742950" lvl="1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Shifting timelines for  </a:t>
            </a:r>
          </a:p>
          <a:p>
            <a:pPr marL="12001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TCM0 cavities from AUP</a:t>
            </a:r>
          </a:p>
          <a:p>
            <a:pPr marL="1200150" lvl="2" indent="-285750">
              <a:spcBef>
                <a:spcPts val="3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Released drawings and parts from CERN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000" dirty="0"/>
              <a:t>Fixed timeline for spending the funds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92DE54B0-DB12-DAEC-5AB8-949EF43ADD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9493225"/>
              </p:ext>
            </p:extLst>
          </p:nvPr>
        </p:nvGraphicFramePr>
        <p:xfrm>
          <a:off x="6725664" y="1551093"/>
          <a:ext cx="5186936" cy="28349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197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5956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4076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0194">
                <a:tc>
                  <a:txBody>
                    <a:bodyPr/>
                    <a:lstStyle/>
                    <a:p>
                      <a:r>
                        <a:rPr lang="en-CA" sz="1800" dirty="0"/>
                        <a:t>Project Milestone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Date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Inputs</a:t>
                      </a:r>
                    </a:p>
                  </a:txBody>
                  <a:tcPr marT="45728" marB="4572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0194">
                <a:tc>
                  <a:txBody>
                    <a:bodyPr/>
                    <a:lstStyle/>
                    <a:p>
                      <a:r>
                        <a:rPr lang="en-CA" sz="1800" dirty="0"/>
                        <a:t>Gate 1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CA" sz="1800"/>
                        <a:t>Dec 2019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CA" sz="1800"/>
                        <a:t>Conceptual design review, preliminary scope </a:t>
                      </a:r>
                      <a:r>
                        <a:rPr lang="en-CA" sz="1800" err="1"/>
                        <a:t>def’n</a:t>
                      </a:r>
                      <a:endParaRPr lang="en-CA" sz="1800"/>
                    </a:p>
                  </a:txBody>
                  <a:tcPr marT="45728" marB="4572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0194">
                <a:tc>
                  <a:txBody>
                    <a:bodyPr/>
                    <a:lstStyle/>
                    <a:p>
                      <a:r>
                        <a:rPr lang="en-CA" sz="1800" dirty="0"/>
                        <a:t>Gate 2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CA" sz="1800"/>
                        <a:t>Aug. 2020</a:t>
                      </a:r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CA" sz="1800"/>
                        <a:t>Final scope </a:t>
                      </a:r>
                      <a:r>
                        <a:rPr lang="en-CA" sz="1800" err="1"/>
                        <a:t>def’n</a:t>
                      </a:r>
                      <a:r>
                        <a:rPr lang="en-CA" sz="1800"/>
                        <a:t>, detailed budget</a:t>
                      </a:r>
                    </a:p>
                  </a:txBody>
                  <a:tcPr marT="45728" marB="4572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194">
                <a:tc>
                  <a:txBody>
                    <a:bodyPr/>
                    <a:lstStyle/>
                    <a:p>
                      <a:r>
                        <a:rPr lang="en-CA" sz="1800"/>
                        <a:t>Gate 3A TCM0</a:t>
                      </a:r>
                    </a:p>
                  </a:txBody>
                  <a:tcPr marT="45728" marB="45728">
                    <a:solidFill>
                      <a:srgbClr val="16D6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/>
                        <a:t>May 2021</a:t>
                      </a:r>
                    </a:p>
                  </a:txBody>
                  <a:tcPr marT="45728" marB="45728">
                    <a:solidFill>
                      <a:srgbClr val="16D6EA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CA" sz="1800" dirty="0"/>
                        <a:t>TCM0 design </a:t>
                      </a:r>
                    </a:p>
                  </a:txBody>
                  <a:tcPr marT="45728" marB="45728">
                    <a:solidFill>
                      <a:srgbClr val="16D6EA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153C716-2F74-F0F8-AAB1-69350129382F}"/>
              </a:ext>
            </a:extLst>
          </p:cNvPr>
          <p:cNvSpPr/>
          <p:nvPr/>
        </p:nvSpPr>
        <p:spPr>
          <a:xfrm>
            <a:off x="7611489" y="2359440"/>
            <a:ext cx="234950" cy="474663"/>
          </a:xfrm>
          <a:custGeom>
            <a:avLst/>
            <a:gdLst>
              <a:gd name="connsiteX0" fmla="*/ 0 w 298939"/>
              <a:gd name="connsiteY0" fmla="*/ 175846 h 316523"/>
              <a:gd name="connsiteX1" fmla="*/ 87923 w 298939"/>
              <a:gd name="connsiteY1" fmla="*/ 228600 h 316523"/>
              <a:gd name="connsiteX2" fmla="*/ 105508 w 298939"/>
              <a:gd name="connsiteY2" fmla="*/ 281354 h 316523"/>
              <a:gd name="connsiteX3" fmla="*/ 175846 w 298939"/>
              <a:gd name="connsiteY3" fmla="*/ 316523 h 316523"/>
              <a:gd name="connsiteX4" fmla="*/ 228600 w 298939"/>
              <a:gd name="connsiteY4" fmla="*/ 123092 h 316523"/>
              <a:gd name="connsiteX5" fmla="*/ 246185 w 298939"/>
              <a:gd name="connsiteY5" fmla="*/ 70338 h 316523"/>
              <a:gd name="connsiteX6" fmla="*/ 298939 w 298939"/>
              <a:gd name="connsiteY6" fmla="*/ 0 h 31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939" h="316523">
                <a:moveTo>
                  <a:pt x="0" y="175846"/>
                </a:moveTo>
                <a:cubicBezTo>
                  <a:pt x="29308" y="193431"/>
                  <a:pt x="63755" y="204432"/>
                  <a:pt x="87923" y="228600"/>
                </a:cubicBezTo>
                <a:cubicBezTo>
                  <a:pt x="101030" y="241707"/>
                  <a:pt x="92401" y="268247"/>
                  <a:pt x="105508" y="281354"/>
                </a:cubicBezTo>
                <a:cubicBezTo>
                  <a:pt x="124044" y="299890"/>
                  <a:pt x="152400" y="304800"/>
                  <a:pt x="175846" y="316523"/>
                </a:cubicBezTo>
                <a:cubicBezTo>
                  <a:pt x="200701" y="192251"/>
                  <a:pt x="183980" y="256951"/>
                  <a:pt x="228600" y="123092"/>
                </a:cubicBezTo>
                <a:cubicBezTo>
                  <a:pt x="234462" y="105507"/>
                  <a:pt x="235903" y="85761"/>
                  <a:pt x="246185" y="70338"/>
                </a:cubicBezTo>
                <a:cubicBezTo>
                  <a:pt x="285952" y="10687"/>
                  <a:pt x="266410" y="32528"/>
                  <a:pt x="298939" y="0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>
              <a:highlight>
                <a:srgbClr val="00FF00"/>
              </a:highlight>
            </a:endParaRP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84789857-A5E8-A2CE-4CE0-0D06135B049D}"/>
              </a:ext>
            </a:extLst>
          </p:cNvPr>
          <p:cNvSpPr/>
          <p:nvPr/>
        </p:nvSpPr>
        <p:spPr>
          <a:xfrm>
            <a:off x="7611489" y="3188618"/>
            <a:ext cx="234950" cy="474663"/>
          </a:xfrm>
          <a:custGeom>
            <a:avLst/>
            <a:gdLst>
              <a:gd name="connsiteX0" fmla="*/ 0 w 298939"/>
              <a:gd name="connsiteY0" fmla="*/ 175846 h 316523"/>
              <a:gd name="connsiteX1" fmla="*/ 87923 w 298939"/>
              <a:gd name="connsiteY1" fmla="*/ 228600 h 316523"/>
              <a:gd name="connsiteX2" fmla="*/ 105508 w 298939"/>
              <a:gd name="connsiteY2" fmla="*/ 281354 h 316523"/>
              <a:gd name="connsiteX3" fmla="*/ 175846 w 298939"/>
              <a:gd name="connsiteY3" fmla="*/ 316523 h 316523"/>
              <a:gd name="connsiteX4" fmla="*/ 228600 w 298939"/>
              <a:gd name="connsiteY4" fmla="*/ 123092 h 316523"/>
              <a:gd name="connsiteX5" fmla="*/ 246185 w 298939"/>
              <a:gd name="connsiteY5" fmla="*/ 70338 h 316523"/>
              <a:gd name="connsiteX6" fmla="*/ 298939 w 298939"/>
              <a:gd name="connsiteY6" fmla="*/ 0 h 31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939" h="316523">
                <a:moveTo>
                  <a:pt x="0" y="175846"/>
                </a:moveTo>
                <a:cubicBezTo>
                  <a:pt x="29308" y="193431"/>
                  <a:pt x="63755" y="204432"/>
                  <a:pt x="87923" y="228600"/>
                </a:cubicBezTo>
                <a:cubicBezTo>
                  <a:pt x="101030" y="241707"/>
                  <a:pt x="92401" y="268247"/>
                  <a:pt x="105508" y="281354"/>
                </a:cubicBezTo>
                <a:cubicBezTo>
                  <a:pt x="124044" y="299890"/>
                  <a:pt x="152400" y="304800"/>
                  <a:pt x="175846" y="316523"/>
                </a:cubicBezTo>
                <a:cubicBezTo>
                  <a:pt x="200701" y="192251"/>
                  <a:pt x="183980" y="256951"/>
                  <a:pt x="228600" y="123092"/>
                </a:cubicBezTo>
                <a:cubicBezTo>
                  <a:pt x="234462" y="105507"/>
                  <a:pt x="235903" y="85761"/>
                  <a:pt x="246185" y="70338"/>
                </a:cubicBezTo>
                <a:cubicBezTo>
                  <a:pt x="285952" y="10687"/>
                  <a:pt x="266410" y="32528"/>
                  <a:pt x="298939" y="0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>
              <a:highlight>
                <a:srgbClr val="00FF00"/>
              </a:highlight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8036E2B4-54CC-1894-0C2A-5E2172471EC4}"/>
              </a:ext>
            </a:extLst>
          </p:cNvPr>
          <p:cNvSpPr/>
          <p:nvPr/>
        </p:nvSpPr>
        <p:spPr>
          <a:xfrm>
            <a:off x="7611489" y="3851356"/>
            <a:ext cx="234950" cy="474662"/>
          </a:xfrm>
          <a:custGeom>
            <a:avLst/>
            <a:gdLst>
              <a:gd name="connsiteX0" fmla="*/ 0 w 298939"/>
              <a:gd name="connsiteY0" fmla="*/ 175846 h 316523"/>
              <a:gd name="connsiteX1" fmla="*/ 87923 w 298939"/>
              <a:gd name="connsiteY1" fmla="*/ 228600 h 316523"/>
              <a:gd name="connsiteX2" fmla="*/ 105508 w 298939"/>
              <a:gd name="connsiteY2" fmla="*/ 281354 h 316523"/>
              <a:gd name="connsiteX3" fmla="*/ 175846 w 298939"/>
              <a:gd name="connsiteY3" fmla="*/ 316523 h 316523"/>
              <a:gd name="connsiteX4" fmla="*/ 228600 w 298939"/>
              <a:gd name="connsiteY4" fmla="*/ 123092 h 316523"/>
              <a:gd name="connsiteX5" fmla="*/ 246185 w 298939"/>
              <a:gd name="connsiteY5" fmla="*/ 70338 h 316523"/>
              <a:gd name="connsiteX6" fmla="*/ 298939 w 298939"/>
              <a:gd name="connsiteY6" fmla="*/ 0 h 316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98939" h="316523">
                <a:moveTo>
                  <a:pt x="0" y="175846"/>
                </a:moveTo>
                <a:cubicBezTo>
                  <a:pt x="29308" y="193431"/>
                  <a:pt x="63755" y="204432"/>
                  <a:pt x="87923" y="228600"/>
                </a:cubicBezTo>
                <a:cubicBezTo>
                  <a:pt x="101030" y="241707"/>
                  <a:pt x="92401" y="268247"/>
                  <a:pt x="105508" y="281354"/>
                </a:cubicBezTo>
                <a:cubicBezTo>
                  <a:pt x="124044" y="299890"/>
                  <a:pt x="152400" y="304800"/>
                  <a:pt x="175846" y="316523"/>
                </a:cubicBezTo>
                <a:cubicBezTo>
                  <a:pt x="200701" y="192251"/>
                  <a:pt x="183980" y="256951"/>
                  <a:pt x="228600" y="123092"/>
                </a:cubicBezTo>
                <a:cubicBezTo>
                  <a:pt x="234462" y="105507"/>
                  <a:pt x="235903" y="85761"/>
                  <a:pt x="246185" y="70338"/>
                </a:cubicBezTo>
                <a:cubicBezTo>
                  <a:pt x="285952" y="10687"/>
                  <a:pt x="266410" y="32528"/>
                  <a:pt x="298939" y="0"/>
                </a:cubicBezTo>
              </a:path>
            </a:pathLst>
          </a:cu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>
              <a:highlight>
                <a:srgbClr val="00FF00"/>
              </a:highlight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Placeholder 1">
            <a:extLst>
              <a:ext uri="{FF2B5EF4-FFF2-40B4-BE49-F238E27FC236}">
                <a16:creationId xmlns:a16="http://schemas.microsoft.com/office/drawing/2014/main" id="{932045EE-F0AB-4725-8FA5-63743590ED43}"/>
              </a:ext>
            </a:extLst>
          </p:cNvPr>
          <p:cNvSpPr>
            <a:spLocks noGrp="1" noChangeArrowheads="1"/>
          </p:cNvSpPr>
          <p:nvPr>
            <p:ph type="body" sz="quarter" idx="21"/>
          </p:nvPr>
        </p:nvSpPr>
        <p:spPr bwMode="auto">
          <a:xfrm>
            <a:off x="514684" y="239703"/>
            <a:ext cx="10450513" cy="76993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altLang="en-US" sz="2800" b="0" dirty="0">
                <a:latin typeface="Arial" panose="020B0604020202020204" pitchFamily="34" charset="0"/>
                <a:cs typeface="Arial" panose="020B0604020202020204" pitchFamily="34" charset="0"/>
              </a:rPr>
              <a:t>Funding and priorities</a:t>
            </a:r>
          </a:p>
        </p:txBody>
      </p:sp>
      <p:sp>
        <p:nvSpPr>
          <p:cNvPr id="28675" name="TextBox 4">
            <a:extLst>
              <a:ext uri="{FF2B5EF4-FFF2-40B4-BE49-F238E27FC236}">
                <a16:creationId xmlns:a16="http://schemas.microsoft.com/office/drawing/2014/main" id="{96A5C534-0F71-49CE-9C49-6F7B2BB925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226" y="772835"/>
            <a:ext cx="5680538" cy="59708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dirty="0"/>
              <a:t>Due to the nature of the funding agreement ALL funds for the project must be spent before April 2025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dirty="0"/>
              <a:t>Project slippage means that now spending is a major risk to the Canadian contribution and strategies are being modified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dirty="0"/>
              <a:t>TRIUMF has presently spent or committed 42% of the funds - TRIUMF will have to spend the remaining 58% in the next 18 months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dirty="0"/>
              <a:t>Risk mitigation requires</a:t>
            </a:r>
          </a:p>
          <a:p>
            <a:pPr marL="792000"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dirty="0"/>
              <a:t>Ordering production quantities as soon as possible (In addition to TCM0 procurements) </a:t>
            </a:r>
          </a:p>
          <a:p>
            <a:pPr marL="792000"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dirty="0"/>
              <a:t>Timely release of drawing packages for long lead items of series</a:t>
            </a:r>
          </a:p>
          <a:p>
            <a:pPr marL="792000"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dirty="0"/>
              <a:t>Prioritization for higher cost items</a:t>
            </a:r>
          </a:p>
          <a:p>
            <a:pPr marL="792000"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altLang="en-US" dirty="0"/>
              <a:t>Timely arrival of items where CERN is doing a group purchase for UK and Canada so cheques can be written</a:t>
            </a:r>
          </a:p>
          <a:p>
            <a:pPr marL="285750" indent="-285750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altLang="en-US" b="1" dirty="0">
              <a:solidFill>
                <a:srgbClr val="00A4FF"/>
              </a:solidFill>
            </a:endParaRPr>
          </a:p>
        </p:txBody>
      </p:sp>
      <p:sp>
        <p:nvSpPr>
          <p:cNvPr id="28707" name="Slide Number Placeholder 4">
            <a:extLst>
              <a:ext uri="{FF2B5EF4-FFF2-40B4-BE49-F238E27FC236}">
                <a16:creationId xmlns:a16="http://schemas.microsoft.com/office/drawing/2014/main" id="{60C5EC4A-1DEA-463C-BA7F-544E4245FE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7800" y="6581775"/>
            <a:ext cx="2844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3E09994E-2FB2-4519-A561-FB011D747029}" type="slidenum">
              <a:rPr lang="en-US" altLang="en-US" sz="1200">
                <a:solidFill>
                  <a:srgbClr val="00A4FF"/>
                </a:solidFill>
              </a:rPr>
              <a:pPr algn="r" eaLnBrk="1" hangingPunct="1"/>
              <a:t>11</a:t>
            </a:fld>
            <a:endParaRPr lang="en-US" altLang="en-US" sz="1200">
              <a:solidFill>
                <a:srgbClr val="00A4FF"/>
              </a:solidFill>
            </a:endParaRPr>
          </a:p>
        </p:txBody>
      </p:sp>
      <p:grpSp>
        <p:nvGrpSpPr>
          <p:cNvPr id="28708" name="Group 15">
            <a:extLst>
              <a:ext uri="{FF2B5EF4-FFF2-40B4-BE49-F238E27FC236}">
                <a16:creationId xmlns:a16="http://schemas.microsoft.com/office/drawing/2014/main" id="{467B4980-5071-4A8B-AB71-297D94AF3900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28712" name="Picture 16">
              <a:extLst>
                <a:ext uri="{FF2B5EF4-FFF2-40B4-BE49-F238E27FC236}">
                  <a16:creationId xmlns:a16="http://schemas.microsoft.com/office/drawing/2014/main" id="{DA2BBF37-C812-431E-83FD-F2768B01E23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713" name="Picture 2" descr="Bildergebnis für canadian flag">
              <a:extLst>
                <a:ext uri="{FF2B5EF4-FFF2-40B4-BE49-F238E27FC236}">
                  <a16:creationId xmlns:a16="http://schemas.microsoft.com/office/drawing/2014/main" id="{8714FDD3-EB74-4C5E-94B4-C6EDC2E9C4E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8714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9A7C4115-FBF1-4486-8510-E55E0391A62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898541AB-CE63-F82B-A077-A3C6F2921DC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47764616"/>
              </p:ext>
            </p:extLst>
          </p:nvPr>
        </p:nvGraphicFramePr>
        <p:xfrm>
          <a:off x="6641432" y="3068053"/>
          <a:ext cx="5006876" cy="31660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pic>
        <p:nvPicPr>
          <p:cNvPr id="9" name="Picture 8">
            <a:extLst>
              <a:ext uri="{FF2B5EF4-FFF2-40B4-BE49-F238E27FC236}">
                <a16:creationId xmlns:a16="http://schemas.microsoft.com/office/drawing/2014/main" id="{6F9C2672-E74B-A024-B3BE-49898A05EFF7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105063" y="878432"/>
            <a:ext cx="5807537" cy="1792579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A1E58-4690-9057-ED12-DF240E8DAE9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0057F8-B841-9EEC-1638-06DE4D0846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12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8855914-D389-9EB3-6B25-FCF63302B70B}"/>
              </a:ext>
            </a:extLst>
          </p:cNvPr>
          <p:cNvSpPr txBox="1">
            <a:spLocks/>
          </p:cNvSpPr>
          <p:nvPr/>
        </p:nvSpPr>
        <p:spPr>
          <a:xfrm>
            <a:off x="657732" y="30836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800" b="0" dirty="0"/>
              <a:t>P</a:t>
            </a:r>
            <a:r>
              <a:rPr lang="en-CA" sz="2800" b="0" dirty="0" err="1"/>
              <a:t>rogress</a:t>
            </a:r>
            <a:r>
              <a:rPr lang="en-CA" sz="2800" b="0" dirty="0"/>
              <a:t> Milestones</a:t>
            </a:r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3A0CD25B-0D9D-618B-3D1B-A333BEFAD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51368739"/>
              </p:ext>
            </p:extLst>
          </p:nvPr>
        </p:nvGraphicFramePr>
        <p:xfrm>
          <a:off x="1739476" y="1008317"/>
          <a:ext cx="8713047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3623">
                  <a:extLst>
                    <a:ext uri="{9D8B030D-6E8A-4147-A177-3AD203B41FA5}">
                      <a16:colId xmlns:a16="http://schemas.microsoft.com/office/drawing/2014/main" val="2062239985"/>
                    </a:ext>
                  </a:extLst>
                </a:gridCol>
                <a:gridCol w="2184578">
                  <a:extLst>
                    <a:ext uri="{9D8B030D-6E8A-4147-A177-3AD203B41FA5}">
                      <a16:colId xmlns:a16="http://schemas.microsoft.com/office/drawing/2014/main" val="3602713249"/>
                    </a:ext>
                  </a:extLst>
                </a:gridCol>
                <a:gridCol w="1904846">
                  <a:extLst>
                    <a:ext uri="{9D8B030D-6E8A-4147-A177-3AD203B41FA5}">
                      <a16:colId xmlns:a16="http://schemas.microsoft.com/office/drawing/2014/main" val="3419519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A4FF"/>
                          </a:solidFill>
                        </a:rPr>
                        <a:t>Milestone</a:t>
                      </a:r>
                      <a:endParaRPr lang="en-CA" sz="2400" dirty="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A4FF"/>
                          </a:solidFill>
                        </a:rPr>
                        <a:t>Application</a:t>
                      </a:r>
                      <a:endParaRPr lang="en-CA" sz="2400" dirty="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A4FF"/>
                          </a:solidFill>
                        </a:rPr>
                        <a:t>Achieved</a:t>
                      </a:r>
                      <a:endParaRPr lang="en-CA" sz="2400" dirty="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5910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4k-2k </a:t>
                      </a:r>
                      <a:r>
                        <a:rPr lang="en-US" sz="2400" dirty="0" err="1"/>
                        <a:t>Cryo</a:t>
                      </a:r>
                      <a:r>
                        <a:rPr lang="en-US" sz="2400" dirty="0"/>
                        <a:t> insert qualified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Infrastructure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Nov 2022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9487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OVC Drawings released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TCM0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Apr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333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OVC tender released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TCM0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May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530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OVC material order issued 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TCM1-5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Jun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5228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Clean room tender released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Infrastructure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Jun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632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Sector Valves received 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TCM0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Jul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766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OVC order issued (Axton)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TCM0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Jul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8649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Mu-metal tender released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TCM1-5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Jul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265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Clean room contract issued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Infrastructure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Sep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1740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Mu-metal contract issued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TCM1-5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Sep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0224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MLI tender issued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TCM1-5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-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44781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9586874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63440CA-4812-4E54-B8FA-5E66D0B56BE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9B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3555" name="Title 1">
            <a:extLst>
              <a:ext uri="{FF2B5EF4-FFF2-40B4-BE49-F238E27FC236}">
                <a16:creationId xmlns:a16="http://schemas.microsoft.com/office/drawing/2014/main" id="{1A5863D8-4E39-4AAC-B10C-721880D787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2314324" y="2638425"/>
            <a:ext cx="8213307" cy="1581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CA" altLang="en-US" sz="4400" b="1" dirty="0"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rPr>
              <a:t>Infrastructure preparations</a:t>
            </a:r>
          </a:p>
        </p:txBody>
      </p:sp>
    </p:spTree>
    <p:extLst>
      <p:ext uri="{BB962C8B-B14F-4D97-AF65-F5344CB8AC3E}">
        <p14:creationId xmlns:p14="http://schemas.microsoft.com/office/powerpoint/2010/main" val="3540951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A1E58-4690-9057-ED12-DF240E8DAE9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0057F8-B841-9EEC-1638-06DE4D0846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14</a:t>
            </a:fld>
            <a:endParaRPr lang="en-US" dirty="0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3A0CD25B-0D9D-618B-3D1B-A333BEFAD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0960255"/>
              </p:ext>
            </p:extLst>
          </p:nvPr>
        </p:nvGraphicFramePr>
        <p:xfrm>
          <a:off x="1739476" y="1008317"/>
          <a:ext cx="8713047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3623">
                  <a:extLst>
                    <a:ext uri="{9D8B030D-6E8A-4147-A177-3AD203B41FA5}">
                      <a16:colId xmlns:a16="http://schemas.microsoft.com/office/drawing/2014/main" val="2062239985"/>
                    </a:ext>
                  </a:extLst>
                </a:gridCol>
                <a:gridCol w="2184578">
                  <a:extLst>
                    <a:ext uri="{9D8B030D-6E8A-4147-A177-3AD203B41FA5}">
                      <a16:colId xmlns:a16="http://schemas.microsoft.com/office/drawing/2014/main" val="3602713249"/>
                    </a:ext>
                  </a:extLst>
                </a:gridCol>
                <a:gridCol w="1904846">
                  <a:extLst>
                    <a:ext uri="{9D8B030D-6E8A-4147-A177-3AD203B41FA5}">
                      <a16:colId xmlns:a16="http://schemas.microsoft.com/office/drawing/2014/main" val="3419519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A4FF"/>
                          </a:solidFill>
                        </a:rPr>
                        <a:t>Milestone</a:t>
                      </a:r>
                      <a:endParaRPr lang="en-CA" sz="2400" dirty="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A4FF"/>
                          </a:solidFill>
                        </a:rPr>
                        <a:t>Application</a:t>
                      </a:r>
                      <a:endParaRPr lang="en-CA" sz="2400" dirty="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A4FF"/>
                          </a:solidFill>
                        </a:rPr>
                        <a:t>Achieved</a:t>
                      </a:r>
                      <a:endParaRPr lang="en-CA" sz="2400" dirty="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5910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4k-2k </a:t>
                      </a:r>
                      <a:r>
                        <a:rPr lang="en-US" sz="2400" dirty="0" err="1">
                          <a:solidFill>
                            <a:srgbClr val="00B050"/>
                          </a:solidFill>
                        </a:rPr>
                        <a:t>Cryo</a:t>
                      </a:r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 insert qualified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Infrastructure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Nov 2022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9487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OVC Drawings released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TCM0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Apr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333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OVC tender released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TCM0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May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530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OVC material order issued 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TCM1-5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Jun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5228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Clean room tender released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Infrastructure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Jun 2023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632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Sector Valves received 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TCM0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Jul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766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OVC order issued (Axton)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TCM0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Jul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8649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Mu-metal tender released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TCM1-5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Jul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265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Clean room contract issued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Infrastructure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Sep 2023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1740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Mu-metal contract issued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TCM1-5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Sep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0224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MLI tender issued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TCM1-5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-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4478187"/>
                  </a:ext>
                </a:extLst>
              </a:tr>
            </a:tbl>
          </a:graphicData>
        </a:graphic>
      </p:graphicFrame>
      <p:sp>
        <p:nvSpPr>
          <p:cNvPr id="5" name="Text Placeholder 1">
            <a:extLst>
              <a:ext uri="{FF2B5EF4-FFF2-40B4-BE49-F238E27FC236}">
                <a16:creationId xmlns:a16="http://schemas.microsoft.com/office/drawing/2014/main" id="{7E70FA6B-44BF-AEC7-FB16-5B54C9AC1327}"/>
              </a:ext>
            </a:extLst>
          </p:cNvPr>
          <p:cNvSpPr txBox="1">
            <a:spLocks/>
          </p:cNvSpPr>
          <p:nvPr/>
        </p:nvSpPr>
        <p:spPr>
          <a:xfrm>
            <a:off x="657732" y="30836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800" b="0" dirty="0"/>
              <a:t>P</a:t>
            </a:r>
            <a:r>
              <a:rPr lang="en-CA" sz="2800" b="0" dirty="0" err="1"/>
              <a:t>rogress</a:t>
            </a:r>
            <a:r>
              <a:rPr lang="en-CA" sz="2800" b="0" dirty="0"/>
              <a:t> Milestones - Infrastructure</a:t>
            </a:r>
          </a:p>
        </p:txBody>
      </p:sp>
    </p:spTree>
    <p:extLst>
      <p:ext uri="{BB962C8B-B14F-4D97-AF65-F5344CB8AC3E}">
        <p14:creationId xmlns:p14="http://schemas.microsoft.com/office/powerpoint/2010/main" val="27891587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CF13E3-8012-41D4-9F93-EF32ABF3451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92632" y="357995"/>
            <a:ext cx="10450005" cy="1014516"/>
          </a:xfrm>
        </p:spPr>
        <p:txBody>
          <a:bodyPr/>
          <a:lstStyle/>
          <a:p>
            <a:r>
              <a:rPr lang="en-US" sz="2800" dirty="0"/>
              <a:t>TRIUMF SRF Facilities</a:t>
            </a:r>
            <a:endParaRPr lang="en-CA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ACCDC0-79AD-47F2-8107-D45F76ACBDF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434B75-CFB1-44FF-9F9C-CF49BE591A22}"/>
              </a:ext>
            </a:extLst>
          </p:cNvPr>
          <p:cNvGrpSpPr/>
          <p:nvPr/>
        </p:nvGrpSpPr>
        <p:grpSpPr>
          <a:xfrm>
            <a:off x="0" y="1344200"/>
            <a:ext cx="12192000" cy="5410959"/>
            <a:chOff x="0" y="1344200"/>
            <a:chExt cx="12192000" cy="5410959"/>
          </a:xfrm>
        </p:grpSpPr>
        <p:pic>
          <p:nvPicPr>
            <p:cNvPr id="5" name="Picture 4" descr="ISACIIOVERIVIEW-MARCOnew">
              <a:extLst>
                <a:ext uri="{FF2B5EF4-FFF2-40B4-BE49-F238E27FC236}">
                  <a16:creationId xmlns:a16="http://schemas.microsoft.com/office/drawing/2014/main" id="{CAA3FE52-4D25-49F8-A6E1-B59B9313FB0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54441"/>
            <a:stretch/>
          </p:blipFill>
          <p:spPr bwMode="auto">
            <a:xfrm>
              <a:off x="0" y="1344200"/>
              <a:ext cx="12192000" cy="5410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885623D-0BDB-4335-ACD1-A51867B226D9}"/>
                </a:ext>
              </a:extLst>
            </p:cNvPr>
            <p:cNvSpPr/>
            <p:nvPr/>
          </p:nvSpPr>
          <p:spPr>
            <a:xfrm>
              <a:off x="8598090" y="1569493"/>
              <a:ext cx="2934268" cy="9280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17F4C75-0CC0-4952-820B-A6797AFE0FDC}"/>
                </a:ext>
              </a:extLst>
            </p:cNvPr>
            <p:cNvSpPr/>
            <p:nvPr/>
          </p:nvSpPr>
          <p:spPr>
            <a:xfrm>
              <a:off x="10017457" y="1569493"/>
              <a:ext cx="1692322" cy="928047"/>
            </a:xfrm>
            <a:prstGeom prst="rect">
              <a:avLst/>
            </a:prstGeom>
            <a:noFill/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6C4376-1461-431E-86C7-21CFE5FF1164}"/>
                </a:ext>
              </a:extLst>
            </p:cNvPr>
            <p:cNvSpPr/>
            <p:nvPr/>
          </p:nvSpPr>
          <p:spPr>
            <a:xfrm>
              <a:off x="2947916" y="3821373"/>
              <a:ext cx="1446663" cy="7938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E67DE8A-0FD9-4529-B899-8B13C8D83C27}"/>
                </a:ext>
              </a:extLst>
            </p:cNvPr>
            <p:cNvSpPr/>
            <p:nvPr/>
          </p:nvSpPr>
          <p:spPr>
            <a:xfrm>
              <a:off x="5736610" y="3944203"/>
              <a:ext cx="1291987" cy="67101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0E89B4-6017-4E2F-8469-B5C24EF068FE}"/>
                </a:ext>
              </a:extLst>
            </p:cNvPr>
            <p:cNvSpPr/>
            <p:nvPr/>
          </p:nvSpPr>
          <p:spPr>
            <a:xfrm>
              <a:off x="2172267" y="3330054"/>
              <a:ext cx="775648" cy="128516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A198097-9F45-4C78-8D1F-7A7A10E730C7}"/>
                </a:ext>
              </a:extLst>
            </p:cNvPr>
            <p:cNvSpPr/>
            <p:nvPr/>
          </p:nvSpPr>
          <p:spPr>
            <a:xfrm>
              <a:off x="3914633" y="3330054"/>
              <a:ext cx="1544471" cy="49131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8447D4B-C21E-4AC5-B3E4-D2A106330BAD}"/>
                </a:ext>
              </a:extLst>
            </p:cNvPr>
            <p:cNvSpPr/>
            <p:nvPr/>
          </p:nvSpPr>
          <p:spPr>
            <a:xfrm>
              <a:off x="4394579" y="3821373"/>
              <a:ext cx="1064525" cy="7938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A2F5DC1-EA56-499D-8E60-A7236A265DEE}"/>
                </a:ext>
              </a:extLst>
            </p:cNvPr>
            <p:cNvSpPr/>
            <p:nvPr/>
          </p:nvSpPr>
          <p:spPr>
            <a:xfrm>
              <a:off x="3427861" y="3332329"/>
              <a:ext cx="486771" cy="49131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D42F36-8AC4-4150-948C-69458601488C}"/>
                </a:ext>
              </a:extLst>
            </p:cNvPr>
            <p:cNvSpPr txBox="1"/>
            <p:nvPr/>
          </p:nvSpPr>
          <p:spPr>
            <a:xfrm>
              <a:off x="4289948" y="3912700"/>
              <a:ext cx="12919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Clean assembly</a:t>
              </a:r>
              <a:endParaRPr lang="en-CA" sz="1600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7FAA66C-0DDC-4D81-A8B7-702939CF52DC}"/>
                </a:ext>
              </a:extLst>
            </p:cNvPr>
            <p:cNvSpPr txBox="1"/>
            <p:nvPr/>
          </p:nvSpPr>
          <p:spPr>
            <a:xfrm>
              <a:off x="4010164" y="3427312"/>
              <a:ext cx="12919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HPWR</a:t>
              </a:r>
              <a:endParaRPr lang="en-CA" sz="16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D7BD6B2-0CD5-4CE6-B740-0BFA538C234D}"/>
                </a:ext>
              </a:extLst>
            </p:cNvPr>
            <p:cNvSpPr txBox="1"/>
            <p:nvPr/>
          </p:nvSpPr>
          <p:spPr>
            <a:xfrm>
              <a:off x="5686566" y="4110432"/>
              <a:ext cx="12919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BCP</a:t>
              </a:r>
              <a:endParaRPr lang="en-CA" sz="1600" b="1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7707861-1046-455D-9502-A8AC8C2F6D3C}"/>
                </a:ext>
              </a:extLst>
            </p:cNvPr>
            <p:cNvSpPr txBox="1"/>
            <p:nvPr/>
          </p:nvSpPr>
          <p:spPr>
            <a:xfrm>
              <a:off x="10217624" y="1741128"/>
              <a:ext cx="12919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Dirty  assembly</a:t>
              </a:r>
              <a:endParaRPr lang="en-CA" sz="1600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16C21B2-AB32-40B5-9DA5-EC85BBE9A196}"/>
                </a:ext>
              </a:extLst>
            </p:cNvPr>
            <p:cNvSpPr txBox="1"/>
            <p:nvPr/>
          </p:nvSpPr>
          <p:spPr>
            <a:xfrm>
              <a:off x="3032081" y="3398804"/>
              <a:ext cx="12919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RF</a:t>
              </a:r>
              <a:endParaRPr lang="en-CA" sz="1600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E49E9F4-CE85-4A8A-BE92-CF464432273C}"/>
                </a:ext>
              </a:extLst>
            </p:cNvPr>
            <p:cNvSpPr txBox="1"/>
            <p:nvPr/>
          </p:nvSpPr>
          <p:spPr>
            <a:xfrm>
              <a:off x="2047164" y="3735594"/>
              <a:ext cx="10349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Prep room</a:t>
              </a:r>
              <a:endParaRPr lang="en-CA" sz="1600" b="1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7E7242F-6E0C-4478-8ACD-9B3F0AEA2E73}"/>
                </a:ext>
              </a:extLst>
            </p:cNvPr>
            <p:cNvSpPr/>
            <p:nvPr/>
          </p:nvSpPr>
          <p:spPr>
            <a:xfrm>
              <a:off x="736978" y="4725909"/>
              <a:ext cx="1774210" cy="6257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4C5A6EA-36E8-414F-B7B4-A3CAE5B8AAAA}"/>
                </a:ext>
              </a:extLst>
            </p:cNvPr>
            <p:cNvSpPr/>
            <p:nvPr/>
          </p:nvSpPr>
          <p:spPr>
            <a:xfrm>
              <a:off x="5302150" y="5708646"/>
              <a:ext cx="2449777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2AB0B9D-2D57-4806-984A-9DCBA4D02286}"/>
                </a:ext>
              </a:extLst>
            </p:cNvPr>
            <p:cNvSpPr/>
            <p:nvPr/>
          </p:nvSpPr>
          <p:spPr>
            <a:xfrm>
              <a:off x="1624083" y="5904882"/>
              <a:ext cx="1146413" cy="4686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C4A1D42-8646-43DF-8256-C777CC3A1865}"/>
                </a:ext>
              </a:extLst>
            </p:cNvPr>
            <p:cNvSpPr/>
            <p:nvPr/>
          </p:nvSpPr>
          <p:spPr>
            <a:xfrm>
              <a:off x="10217624" y="5969915"/>
              <a:ext cx="1575181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995DA63-7AE8-473B-BF26-5F034BB9EBB2}"/>
                </a:ext>
              </a:extLst>
            </p:cNvPr>
            <p:cNvSpPr/>
            <p:nvPr/>
          </p:nvSpPr>
          <p:spPr>
            <a:xfrm>
              <a:off x="5454550" y="5861046"/>
              <a:ext cx="2449777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4C6C81ED-FD53-4576-B94E-AC0032780B4A}"/>
              </a:ext>
            </a:extLst>
          </p:cNvPr>
          <p:cNvSpPr/>
          <p:nvPr/>
        </p:nvSpPr>
        <p:spPr>
          <a:xfrm>
            <a:off x="4661425" y="5003359"/>
            <a:ext cx="359613" cy="131978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27D907C-9DB8-4D9C-8B80-6DFD323366AD}"/>
              </a:ext>
            </a:extLst>
          </p:cNvPr>
          <p:cNvSpPr/>
          <p:nvPr/>
        </p:nvSpPr>
        <p:spPr>
          <a:xfrm>
            <a:off x="5050589" y="5005950"/>
            <a:ext cx="359613" cy="13062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2234BF-B2E7-4190-89CD-97DFD1E0B963}"/>
              </a:ext>
            </a:extLst>
          </p:cNvPr>
          <p:cNvSpPr/>
          <p:nvPr/>
        </p:nvSpPr>
        <p:spPr>
          <a:xfrm>
            <a:off x="5427507" y="5002623"/>
            <a:ext cx="438532" cy="13062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44C0CC9-45BB-49B8-BB96-ABF8D63AE0A2}"/>
              </a:ext>
            </a:extLst>
          </p:cNvPr>
          <p:cNvSpPr/>
          <p:nvPr/>
        </p:nvSpPr>
        <p:spPr>
          <a:xfrm>
            <a:off x="4669402" y="50472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2965797-7364-43E0-A330-EBE78A33A94B}"/>
              </a:ext>
            </a:extLst>
          </p:cNvPr>
          <p:cNvSpPr/>
          <p:nvPr/>
        </p:nvSpPr>
        <p:spPr>
          <a:xfrm>
            <a:off x="3219137" y="4721900"/>
            <a:ext cx="5222363" cy="2694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F3E7148-A50E-4A60-A6E2-622421C2B7BF}"/>
              </a:ext>
            </a:extLst>
          </p:cNvPr>
          <p:cNvSpPr/>
          <p:nvPr/>
        </p:nvSpPr>
        <p:spPr>
          <a:xfrm>
            <a:off x="4720911" y="50472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3D7C29C-DF82-4D22-B74A-C30FD03EE8E3}"/>
              </a:ext>
            </a:extLst>
          </p:cNvPr>
          <p:cNvSpPr/>
          <p:nvPr/>
        </p:nvSpPr>
        <p:spPr>
          <a:xfrm>
            <a:off x="4773321" y="5047380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9D722EC-8773-4C67-BC9D-5A2E1F827F7C}"/>
              </a:ext>
            </a:extLst>
          </p:cNvPr>
          <p:cNvSpPr/>
          <p:nvPr/>
        </p:nvSpPr>
        <p:spPr>
          <a:xfrm>
            <a:off x="5126602" y="55044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49A4A24-60BC-415E-875A-AAA4E98DCCD7}"/>
              </a:ext>
            </a:extLst>
          </p:cNvPr>
          <p:cNvSpPr/>
          <p:nvPr/>
        </p:nvSpPr>
        <p:spPr>
          <a:xfrm>
            <a:off x="5279002" y="56568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26BDB05-F2B7-40A0-BC6B-FD7106430B54}"/>
              </a:ext>
            </a:extLst>
          </p:cNvPr>
          <p:cNvSpPr/>
          <p:nvPr/>
        </p:nvSpPr>
        <p:spPr>
          <a:xfrm>
            <a:off x="4865564" y="504762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DB2FB38-A28B-4275-8B7E-0E1752CCF84F}"/>
              </a:ext>
            </a:extLst>
          </p:cNvPr>
          <p:cNvSpPr/>
          <p:nvPr/>
        </p:nvSpPr>
        <p:spPr>
          <a:xfrm>
            <a:off x="4917073" y="504762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AFE787E-61D5-4862-8FBD-B734EA150EEC}"/>
              </a:ext>
            </a:extLst>
          </p:cNvPr>
          <p:cNvSpPr/>
          <p:nvPr/>
        </p:nvSpPr>
        <p:spPr>
          <a:xfrm>
            <a:off x="4967180" y="5047764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43A6FD2-2BFC-42E4-8EFE-7E8DA7813C66}"/>
              </a:ext>
            </a:extLst>
          </p:cNvPr>
          <p:cNvSpPr/>
          <p:nvPr/>
        </p:nvSpPr>
        <p:spPr>
          <a:xfrm>
            <a:off x="5059041" y="5045321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9A19C89-8EF2-418A-89C5-0471A31F95B5}"/>
              </a:ext>
            </a:extLst>
          </p:cNvPr>
          <p:cNvSpPr/>
          <p:nvPr/>
        </p:nvSpPr>
        <p:spPr>
          <a:xfrm>
            <a:off x="5110550" y="5045321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72F06C8-B167-40AA-80F9-4859A0E1D00E}"/>
              </a:ext>
            </a:extLst>
          </p:cNvPr>
          <p:cNvSpPr/>
          <p:nvPr/>
        </p:nvSpPr>
        <p:spPr>
          <a:xfrm>
            <a:off x="5162960" y="5045459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FCB9B70-2309-45F0-97F2-1BF16693CA75}"/>
              </a:ext>
            </a:extLst>
          </p:cNvPr>
          <p:cNvSpPr/>
          <p:nvPr/>
        </p:nvSpPr>
        <p:spPr>
          <a:xfrm>
            <a:off x="5255203" y="5045705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464717F-A368-40C0-B2C6-C247AE94B97D}"/>
              </a:ext>
            </a:extLst>
          </p:cNvPr>
          <p:cNvSpPr/>
          <p:nvPr/>
        </p:nvSpPr>
        <p:spPr>
          <a:xfrm>
            <a:off x="5306712" y="5045705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933C814-F1F8-4DAB-B518-17907EF6CD14}"/>
              </a:ext>
            </a:extLst>
          </p:cNvPr>
          <p:cNvSpPr/>
          <p:nvPr/>
        </p:nvSpPr>
        <p:spPr>
          <a:xfrm>
            <a:off x="5356819" y="5045843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90EA1FB5-95E5-4E49-B082-6941D1036602}"/>
              </a:ext>
            </a:extLst>
          </p:cNvPr>
          <p:cNvSpPr/>
          <p:nvPr/>
        </p:nvSpPr>
        <p:spPr>
          <a:xfrm>
            <a:off x="5432556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2D5A244D-CF82-4AFF-881A-AD1314BF4B34}"/>
              </a:ext>
            </a:extLst>
          </p:cNvPr>
          <p:cNvSpPr/>
          <p:nvPr/>
        </p:nvSpPr>
        <p:spPr>
          <a:xfrm>
            <a:off x="5484065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32CD87F-52F9-48CB-A8A8-E45D98BFF7BF}"/>
              </a:ext>
            </a:extLst>
          </p:cNvPr>
          <p:cNvSpPr/>
          <p:nvPr/>
        </p:nvSpPr>
        <p:spPr>
          <a:xfrm>
            <a:off x="5536475" y="504353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B62D304-0129-4889-BC81-FE61D14DFEB9}"/>
              </a:ext>
            </a:extLst>
          </p:cNvPr>
          <p:cNvSpPr/>
          <p:nvPr/>
        </p:nvSpPr>
        <p:spPr>
          <a:xfrm>
            <a:off x="5584956" y="504378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FAE95D8-03C7-4A9A-A786-4E469DE9E232}"/>
              </a:ext>
            </a:extLst>
          </p:cNvPr>
          <p:cNvSpPr/>
          <p:nvPr/>
        </p:nvSpPr>
        <p:spPr>
          <a:xfrm>
            <a:off x="5671015" y="504378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2F52A6C-8CD3-40D4-A30E-55B1EFC06A4A}"/>
              </a:ext>
            </a:extLst>
          </p:cNvPr>
          <p:cNvSpPr/>
          <p:nvPr/>
        </p:nvSpPr>
        <p:spPr>
          <a:xfrm>
            <a:off x="5713938" y="5045563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D5BF7F-6E32-476B-863E-DE34785C7412}"/>
              </a:ext>
            </a:extLst>
          </p:cNvPr>
          <p:cNvSpPr/>
          <p:nvPr/>
        </p:nvSpPr>
        <p:spPr>
          <a:xfrm>
            <a:off x="5763144" y="5043260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05F6B0A-6C07-4AD2-BA36-17AEB13CF4C4}"/>
              </a:ext>
            </a:extLst>
          </p:cNvPr>
          <p:cNvSpPr/>
          <p:nvPr/>
        </p:nvSpPr>
        <p:spPr>
          <a:xfrm>
            <a:off x="5813251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3C05449-BCB0-491D-9FC9-DC97FBB07954}"/>
              </a:ext>
            </a:extLst>
          </p:cNvPr>
          <p:cNvSpPr/>
          <p:nvPr/>
        </p:nvSpPr>
        <p:spPr>
          <a:xfrm>
            <a:off x="4819040" y="5042210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FC9B83-5364-4BA9-84F7-5985396867E5}"/>
              </a:ext>
            </a:extLst>
          </p:cNvPr>
          <p:cNvSpPr/>
          <p:nvPr/>
        </p:nvSpPr>
        <p:spPr>
          <a:xfrm>
            <a:off x="5208944" y="5040235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F6C97FA-D672-4BC7-8D0A-48DD4F41D470}"/>
              </a:ext>
            </a:extLst>
          </p:cNvPr>
          <p:cNvSpPr/>
          <p:nvPr/>
        </p:nvSpPr>
        <p:spPr>
          <a:xfrm>
            <a:off x="5627345" y="5038260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774FBFD-603A-46E0-9FEB-B7BE69311519}"/>
              </a:ext>
            </a:extLst>
          </p:cNvPr>
          <p:cNvSpPr/>
          <p:nvPr/>
        </p:nvSpPr>
        <p:spPr>
          <a:xfrm>
            <a:off x="2984848" y="5142707"/>
            <a:ext cx="4862615" cy="2694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21005BE1-4982-4B60-9A1D-DCFE3EF7CE73}"/>
              </a:ext>
            </a:extLst>
          </p:cNvPr>
          <p:cNvSpPr txBox="1"/>
          <p:nvPr/>
        </p:nvSpPr>
        <p:spPr>
          <a:xfrm>
            <a:off x="673288" y="1136154"/>
            <a:ext cx="8508811" cy="1785104"/>
          </a:xfrm>
          <a:prstGeom prst="rect">
            <a:avLst/>
          </a:prstGeom>
          <a:solidFill>
            <a:srgbClr val="04ADE2"/>
          </a:solidFill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CA" sz="2000" dirty="0">
                <a:solidFill>
                  <a:srgbClr val="FFFFFF"/>
                </a:solidFill>
                <a:effectLst/>
                <a:ea typeface="MS Mincho" panose="02020609040205080304" pitchFamily="49" charset="-128"/>
                <a:cs typeface="Impact" panose="020B0806030902050204" pitchFamily="34" charset="0"/>
              </a:rPr>
              <a:t>The legacy from the development of the TRIUMF superconducting </a:t>
            </a:r>
            <a:r>
              <a:rPr lang="en-CA" sz="2000" dirty="0" err="1">
                <a:solidFill>
                  <a:srgbClr val="FFFFFF"/>
                </a:solidFill>
                <a:effectLst/>
                <a:ea typeface="MS Mincho" panose="02020609040205080304" pitchFamily="49" charset="-128"/>
                <a:cs typeface="Impact" panose="020B0806030902050204" pitchFamily="34" charset="0"/>
              </a:rPr>
              <a:t>linacs</a:t>
            </a:r>
            <a:r>
              <a:rPr lang="en-CA" sz="2000" dirty="0">
                <a:solidFill>
                  <a:srgbClr val="FFFFFF"/>
                </a:solidFill>
                <a:effectLst/>
                <a:ea typeface="MS Mincho" panose="02020609040205080304" pitchFamily="49" charset="-128"/>
                <a:cs typeface="Impact" panose="020B0806030902050204" pitchFamily="34" charset="0"/>
              </a:rPr>
              <a:t> is an SRF facility and know-how, unique in Canada,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CA" sz="2000" dirty="0">
                <a:solidFill>
                  <a:srgbClr val="FFFFFF"/>
                </a:solidFill>
                <a:effectLst/>
                <a:ea typeface="MS Mincho" panose="02020609040205080304" pitchFamily="49" charset="-128"/>
                <a:cs typeface="Impact" panose="020B0806030902050204" pitchFamily="34" charset="0"/>
              </a:rPr>
              <a:t>The lab supports the in-house accelerator program, external collaborations as well as SRF research and, through NSERC funds, a varied student program</a:t>
            </a:r>
            <a:r>
              <a:rPr lang="en-CA" sz="2000" dirty="0">
                <a:solidFill>
                  <a:srgbClr val="FFFFFF"/>
                </a:solidFill>
                <a:ea typeface="MS Mincho" panose="02020609040205080304" pitchFamily="49" charset="-128"/>
                <a:cs typeface="Impact" panose="020B0806030902050204" pitchFamily="34" charset="0"/>
              </a:rPr>
              <a:t> in close partnership with </a:t>
            </a:r>
            <a:r>
              <a:rPr lang="en-CA" sz="2000" dirty="0" err="1">
                <a:solidFill>
                  <a:srgbClr val="FFFFFF"/>
                </a:solidFill>
                <a:ea typeface="MS Mincho" panose="02020609040205080304" pitchFamily="49" charset="-128"/>
                <a:cs typeface="Impact" panose="020B0806030902050204" pitchFamily="34" charset="0"/>
              </a:rPr>
              <a:t>U.Victoria</a:t>
            </a:r>
            <a:endParaRPr lang="en-CA" sz="2000" dirty="0">
              <a:solidFill>
                <a:srgbClr val="FFFFFF"/>
              </a:solidFill>
              <a:effectLst/>
              <a:ea typeface="MS Mincho" panose="02020609040205080304" pitchFamily="49" charset="-128"/>
              <a:cs typeface="Impact" panose="020B0806030902050204" pitchFamily="34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E11A61CC-E02E-B305-559F-00B5722EC4FC}"/>
              </a:ext>
            </a:extLst>
          </p:cNvPr>
          <p:cNvSpPr txBox="1"/>
          <p:nvPr/>
        </p:nvSpPr>
        <p:spPr>
          <a:xfrm>
            <a:off x="3073019" y="3912700"/>
            <a:ext cx="1301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Cavity/CM testing</a:t>
            </a:r>
            <a:endParaRPr lang="en-CA" sz="1600" b="1" dirty="0"/>
          </a:p>
        </p:txBody>
      </p:sp>
    </p:spTree>
    <p:extLst>
      <p:ext uri="{BB962C8B-B14F-4D97-AF65-F5344CB8AC3E}">
        <p14:creationId xmlns:p14="http://schemas.microsoft.com/office/powerpoint/2010/main" val="311771982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CF13E3-8012-41D4-9F93-EF32ABF3451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92632" y="357995"/>
            <a:ext cx="10450005" cy="1014516"/>
          </a:xfrm>
        </p:spPr>
        <p:txBody>
          <a:bodyPr/>
          <a:lstStyle/>
          <a:p>
            <a:r>
              <a:rPr lang="en-US" sz="2800" dirty="0"/>
              <a:t>TRIUMF SRF Facilities – Hi-Lumi Upgrade</a:t>
            </a:r>
            <a:endParaRPr lang="en-CA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ACCDC0-79AD-47F2-8107-D45F76ACBDF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434B75-CFB1-44FF-9F9C-CF49BE591A22}"/>
              </a:ext>
            </a:extLst>
          </p:cNvPr>
          <p:cNvGrpSpPr/>
          <p:nvPr/>
        </p:nvGrpSpPr>
        <p:grpSpPr>
          <a:xfrm>
            <a:off x="0" y="1344200"/>
            <a:ext cx="12192000" cy="5410959"/>
            <a:chOff x="0" y="1344200"/>
            <a:chExt cx="12192000" cy="5410959"/>
          </a:xfrm>
        </p:grpSpPr>
        <p:pic>
          <p:nvPicPr>
            <p:cNvPr id="5" name="Picture 4" descr="ISACIIOVERIVIEW-MARCOnew">
              <a:extLst>
                <a:ext uri="{FF2B5EF4-FFF2-40B4-BE49-F238E27FC236}">
                  <a16:creationId xmlns:a16="http://schemas.microsoft.com/office/drawing/2014/main" id="{CAA3FE52-4D25-49F8-A6E1-B59B9313FB0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54441"/>
            <a:stretch/>
          </p:blipFill>
          <p:spPr bwMode="auto">
            <a:xfrm>
              <a:off x="0" y="1344200"/>
              <a:ext cx="12192000" cy="5410959"/>
            </a:xfrm>
            <a:prstGeom prst="rect">
              <a:avLst/>
            </a:prstGeom>
            <a:noFill/>
            <a:ln w="9525">
              <a:solidFill>
                <a:srgbClr val="000000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885623D-0BDB-4335-ACD1-A51867B226D9}"/>
                </a:ext>
              </a:extLst>
            </p:cNvPr>
            <p:cNvSpPr/>
            <p:nvPr/>
          </p:nvSpPr>
          <p:spPr>
            <a:xfrm>
              <a:off x="8750490" y="1548397"/>
              <a:ext cx="2934268" cy="9280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17F4C75-0CC0-4952-820B-A6797AFE0FDC}"/>
                </a:ext>
              </a:extLst>
            </p:cNvPr>
            <p:cNvSpPr/>
            <p:nvPr/>
          </p:nvSpPr>
          <p:spPr>
            <a:xfrm>
              <a:off x="8270853" y="1569493"/>
              <a:ext cx="1606160" cy="789223"/>
            </a:xfrm>
            <a:prstGeom prst="rect">
              <a:avLst/>
            </a:prstGeom>
            <a:noFill/>
            <a:ln w="38100">
              <a:solidFill>
                <a:srgbClr val="0070C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6C4376-1461-431E-86C7-21CFE5FF1164}"/>
                </a:ext>
              </a:extLst>
            </p:cNvPr>
            <p:cNvSpPr/>
            <p:nvPr/>
          </p:nvSpPr>
          <p:spPr>
            <a:xfrm>
              <a:off x="2947916" y="3821373"/>
              <a:ext cx="1446663" cy="7938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E67DE8A-0FD9-4529-B899-8B13C8D83C27}"/>
                </a:ext>
              </a:extLst>
            </p:cNvPr>
            <p:cNvSpPr/>
            <p:nvPr/>
          </p:nvSpPr>
          <p:spPr>
            <a:xfrm>
              <a:off x="5736610" y="3944203"/>
              <a:ext cx="1291987" cy="67101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0E89B4-6017-4E2F-8469-B5C24EF068FE}"/>
                </a:ext>
              </a:extLst>
            </p:cNvPr>
            <p:cNvSpPr/>
            <p:nvPr/>
          </p:nvSpPr>
          <p:spPr>
            <a:xfrm>
              <a:off x="2172267" y="3330054"/>
              <a:ext cx="775648" cy="128516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A198097-9F45-4C78-8D1F-7A7A10E730C7}"/>
                </a:ext>
              </a:extLst>
            </p:cNvPr>
            <p:cNvSpPr/>
            <p:nvPr/>
          </p:nvSpPr>
          <p:spPr>
            <a:xfrm>
              <a:off x="3914633" y="3330054"/>
              <a:ext cx="1544471" cy="49131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8447D4B-C21E-4AC5-B3E4-D2A106330BAD}"/>
                </a:ext>
              </a:extLst>
            </p:cNvPr>
            <p:cNvSpPr/>
            <p:nvPr/>
          </p:nvSpPr>
          <p:spPr>
            <a:xfrm>
              <a:off x="4394579" y="3821373"/>
              <a:ext cx="1064525" cy="7938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A2F5DC1-EA56-499D-8E60-A7236A265DEE}"/>
                </a:ext>
              </a:extLst>
            </p:cNvPr>
            <p:cNvSpPr/>
            <p:nvPr/>
          </p:nvSpPr>
          <p:spPr>
            <a:xfrm>
              <a:off x="3427861" y="3332329"/>
              <a:ext cx="486771" cy="49131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D42F36-8AC4-4150-948C-69458601488C}"/>
                </a:ext>
              </a:extLst>
            </p:cNvPr>
            <p:cNvSpPr txBox="1"/>
            <p:nvPr/>
          </p:nvSpPr>
          <p:spPr>
            <a:xfrm>
              <a:off x="4289948" y="3912700"/>
              <a:ext cx="1291987" cy="584775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Clean assembly</a:t>
              </a:r>
              <a:endParaRPr lang="en-CA" sz="1600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7FAA66C-0DDC-4D81-A8B7-702939CF52DC}"/>
                </a:ext>
              </a:extLst>
            </p:cNvPr>
            <p:cNvSpPr txBox="1"/>
            <p:nvPr/>
          </p:nvSpPr>
          <p:spPr>
            <a:xfrm>
              <a:off x="4010164" y="3427312"/>
              <a:ext cx="1291987" cy="338554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HPWR</a:t>
              </a:r>
              <a:endParaRPr lang="en-CA" sz="16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D7BD6B2-0CD5-4CE6-B740-0BFA538C234D}"/>
                </a:ext>
              </a:extLst>
            </p:cNvPr>
            <p:cNvSpPr txBox="1"/>
            <p:nvPr/>
          </p:nvSpPr>
          <p:spPr>
            <a:xfrm>
              <a:off x="5686566" y="4110432"/>
              <a:ext cx="1291987" cy="338554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BCP</a:t>
              </a:r>
              <a:endParaRPr lang="en-CA" sz="1600" b="1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7707861-1046-455D-9502-A8AC8C2F6D3C}"/>
                </a:ext>
              </a:extLst>
            </p:cNvPr>
            <p:cNvSpPr txBox="1"/>
            <p:nvPr/>
          </p:nvSpPr>
          <p:spPr>
            <a:xfrm>
              <a:off x="8417860" y="1693764"/>
              <a:ext cx="1291987" cy="584775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Dirty  assembly</a:t>
              </a:r>
              <a:endParaRPr lang="en-CA" sz="1600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16C21B2-AB32-40B5-9DA5-EC85BBE9A196}"/>
                </a:ext>
              </a:extLst>
            </p:cNvPr>
            <p:cNvSpPr txBox="1"/>
            <p:nvPr/>
          </p:nvSpPr>
          <p:spPr>
            <a:xfrm>
              <a:off x="3032081" y="3398804"/>
              <a:ext cx="1291987" cy="338554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RF</a:t>
              </a:r>
              <a:endParaRPr lang="en-CA" sz="1600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E49E9F4-CE85-4A8A-BE92-CF464432273C}"/>
                </a:ext>
              </a:extLst>
            </p:cNvPr>
            <p:cNvSpPr txBox="1"/>
            <p:nvPr/>
          </p:nvSpPr>
          <p:spPr>
            <a:xfrm>
              <a:off x="2047164" y="3735594"/>
              <a:ext cx="1034961" cy="584775"/>
            </a:xfrm>
            <a:prstGeom prst="rect">
              <a:avLst/>
            </a:prstGeom>
            <a:noFill/>
            <a:ln>
              <a:noFill/>
              <a:prstDash val="dash"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Prep room</a:t>
              </a:r>
              <a:endParaRPr lang="en-CA" sz="1600" b="1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7E7242F-6E0C-4478-8ACD-9B3F0AEA2E73}"/>
                </a:ext>
              </a:extLst>
            </p:cNvPr>
            <p:cNvSpPr/>
            <p:nvPr/>
          </p:nvSpPr>
          <p:spPr>
            <a:xfrm>
              <a:off x="736978" y="4725909"/>
              <a:ext cx="1774210" cy="6257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4C5A6EA-36E8-414F-B7B4-A3CAE5B8AAAA}"/>
                </a:ext>
              </a:extLst>
            </p:cNvPr>
            <p:cNvSpPr/>
            <p:nvPr/>
          </p:nvSpPr>
          <p:spPr>
            <a:xfrm>
              <a:off x="5302150" y="5708646"/>
              <a:ext cx="2449777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2AB0B9D-2D57-4806-984A-9DCBA4D02286}"/>
                </a:ext>
              </a:extLst>
            </p:cNvPr>
            <p:cNvSpPr/>
            <p:nvPr/>
          </p:nvSpPr>
          <p:spPr>
            <a:xfrm>
              <a:off x="1624083" y="5904882"/>
              <a:ext cx="1146413" cy="4686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C4A1D42-8646-43DF-8256-C777CC3A1865}"/>
                </a:ext>
              </a:extLst>
            </p:cNvPr>
            <p:cNvSpPr/>
            <p:nvPr/>
          </p:nvSpPr>
          <p:spPr>
            <a:xfrm>
              <a:off x="10217624" y="5969915"/>
              <a:ext cx="1575181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995DA63-7AE8-473B-BF26-5F034BB9EBB2}"/>
                </a:ext>
              </a:extLst>
            </p:cNvPr>
            <p:cNvSpPr/>
            <p:nvPr/>
          </p:nvSpPr>
          <p:spPr>
            <a:xfrm>
              <a:off x="5454550" y="5861046"/>
              <a:ext cx="2449777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  <a:prstDash val="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4C6C81ED-FD53-4576-B94E-AC0032780B4A}"/>
              </a:ext>
            </a:extLst>
          </p:cNvPr>
          <p:cNvSpPr/>
          <p:nvPr/>
        </p:nvSpPr>
        <p:spPr>
          <a:xfrm>
            <a:off x="4661425" y="5003359"/>
            <a:ext cx="359613" cy="131978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27D907C-9DB8-4D9C-8B80-6DFD323366AD}"/>
              </a:ext>
            </a:extLst>
          </p:cNvPr>
          <p:cNvSpPr/>
          <p:nvPr/>
        </p:nvSpPr>
        <p:spPr>
          <a:xfrm>
            <a:off x="5050589" y="5005950"/>
            <a:ext cx="359613" cy="13062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2234BF-B2E7-4190-89CD-97DFD1E0B963}"/>
              </a:ext>
            </a:extLst>
          </p:cNvPr>
          <p:cNvSpPr/>
          <p:nvPr/>
        </p:nvSpPr>
        <p:spPr>
          <a:xfrm>
            <a:off x="5427507" y="5002623"/>
            <a:ext cx="438532" cy="13062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44C0CC9-45BB-49B8-BB96-ABF8D63AE0A2}"/>
              </a:ext>
            </a:extLst>
          </p:cNvPr>
          <p:cNvSpPr/>
          <p:nvPr/>
        </p:nvSpPr>
        <p:spPr>
          <a:xfrm>
            <a:off x="4669402" y="50472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2965797-7364-43E0-A330-EBE78A33A94B}"/>
              </a:ext>
            </a:extLst>
          </p:cNvPr>
          <p:cNvSpPr/>
          <p:nvPr/>
        </p:nvSpPr>
        <p:spPr>
          <a:xfrm>
            <a:off x="3219137" y="4721900"/>
            <a:ext cx="5222363" cy="2694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F3E7148-A50E-4A60-A6E2-622421C2B7BF}"/>
              </a:ext>
            </a:extLst>
          </p:cNvPr>
          <p:cNvSpPr/>
          <p:nvPr/>
        </p:nvSpPr>
        <p:spPr>
          <a:xfrm>
            <a:off x="4720911" y="50472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3D7C29C-DF82-4D22-B74A-C30FD03EE8E3}"/>
              </a:ext>
            </a:extLst>
          </p:cNvPr>
          <p:cNvSpPr/>
          <p:nvPr/>
        </p:nvSpPr>
        <p:spPr>
          <a:xfrm>
            <a:off x="4773321" y="5047380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9D722EC-8773-4C67-BC9D-5A2E1F827F7C}"/>
              </a:ext>
            </a:extLst>
          </p:cNvPr>
          <p:cNvSpPr/>
          <p:nvPr/>
        </p:nvSpPr>
        <p:spPr>
          <a:xfrm>
            <a:off x="5126602" y="55044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49A4A24-60BC-415E-875A-AAA4E98DCCD7}"/>
              </a:ext>
            </a:extLst>
          </p:cNvPr>
          <p:cNvSpPr/>
          <p:nvPr/>
        </p:nvSpPr>
        <p:spPr>
          <a:xfrm>
            <a:off x="5279002" y="56568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26BDB05-F2B7-40A0-BC6B-FD7106430B54}"/>
              </a:ext>
            </a:extLst>
          </p:cNvPr>
          <p:cNvSpPr/>
          <p:nvPr/>
        </p:nvSpPr>
        <p:spPr>
          <a:xfrm>
            <a:off x="4865564" y="504762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DB2FB38-A28B-4275-8B7E-0E1752CCF84F}"/>
              </a:ext>
            </a:extLst>
          </p:cNvPr>
          <p:cNvSpPr/>
          <p:nvPr/>
        </p:nvSpPr>
        <p:spPr>
          <a:xfrm>
            <a:off x="4917073" y="504762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AFE787E-61D5-4862-8FBD-B734EA150EEC}"/>
              </a:ext>
            </a:extLst>
          </p:cNvPr>
          <p:cNvSpPr/>
          <p:nvPr/>
        </p:nvSpPr>
        <p:spPr>
          <a:xfrm>
            <a:off x="4967180" y="5047764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43A6FD2-2BFC-42E4-8EFE-7E8DA7813C66}"/>
              </a:ext>
            </a:extLst>
          </p:cNvPr>
          <p:cNvSpPr/>
          <p:nvPr/>
        </p:nvSpPr>
        <p:spPr>
          <a:xfrm>
            <a:off x="5059041" y="5045321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9A19C89-8EF2-418A-89C5-0471A31F95B5}"/>
              </a:ext>
            </a:extLst>
          </p:cNvPr>
          <p:cNvSpPr/>
          <p:nvPr/>
        </p:nvSpPr>
        <p:spPr>
          <a:xfrm>
            <a:off x="5110550" y="5045321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72F06C8-B167-40AA-80F9-4859A0E1D00E}"/>
              </a:ext>
            </a:extLst>
          </p:cNvPr>
          <p:cNvSpPr/>
          <p:nvPr/>
        </p:nvSpPr>
        <p:spPr>
          <a:xfrm>
            <a:off x="5162960" y="5045459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FCB9B70-2309-45F0-97F2-1BF16693CA75}"/>
              </a:ext>
            </a:extLst>
          </p:cNvPr>
          <p:cNvSpPr/>
          <p:nvPr/>
        </p:nvSpPr>
        <p:spPr>
          <a:xfrm>
            <a:off x="5255203" y="5045705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464717F-A368-40C0-B2C6-C247AE94B97D}"/>
              </a:ext>
            </a:extLst>
          </p:cNvPr>
          <p:cNvSpPr/>
          <p:nvPr/>
        </p:nvSpPr>
        <p:spPr>
          <a:xfrm>
            <a:off x="5306712" y="5045705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933C814-F1F8-4DAB-B518-17907EF6CD14}"/>
              </a:ext>
            </a:extLst>
          </p:cNvPr>
          <p:cNvSpPr/>
          <p:nvPr/>
        </p:nvSpPr>
        <p:spPr>
          <a:xfrm>
            <a:off x="5356819" y="5045843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90EA1FB5-95E5-4E49-B082-6941D1036602}"/>
              </a:ext>
            </a:extLst>
          </p:cNvPr>
          <p:cNvSpPr/>
          <p:nvPr/>
        </p:nvSpPr>
        <p:spPr>
          <a:xfrm>
            <a:off x="5432556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2D5A244D-CF82-4AFF-881A-AD1314BF4B34}"/>
              </a:ext>
            </a:extLst>
          </p:cNvPr>
          <p:cNvSpPr/>
          <p:nvPr/>
        </p:nvSpPr>
        <p:spPr>
          <a:xfrm>
            <a:off x="5484065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32CD87F-52F9-48CB-A8A8-E45D98BFF7BF}"/>
              </a:ext>
            </a:extLst>
          </p:cNvPr>
          <p:cNvSpPr/>
          <p:nvPr/>
        </p:nvSpPr>
        <p:spPr>
          <a:xfrm>
            <a:off x="5536475" y="504353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B62D304-0129-4889-BC81-FE61D14DFEB9}"/>
              </a:ext>
            </a:extLst>
          </p:cNvPr>
          <p:cNvSpPr/>
          <p:nvPr/>
        </p:nvSpPr>
        <p:spPr>
          <a:xfrm>
            <a:off x="5584956" y="504378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FAE95D8-03C7-4A9A-A786-4E469DE9E232}"/>
              </a:ext>
            </a:extLst>
          </p:cNvPr>
          <p:cNvSpPr/>
          <p:nvPr/>
        </p:nvSpPr>
        <p:spPr>
          <a:xfrm>
            <a:off x="5671015" y="504378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2F52A6C-8CD3-40D4-A30E-55B1EFC06A4A}"/>
              </a:ext>
            </a:extLst>
          </p:cNvPr>
          <p:cNvSpPr/>
          <p:nvPr/>
        </p:nvSpPr>
        <p:spPr>
          <a:xfrm>
            <a:off x="5713938" y="5045563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D5BF7F-6E32-476B-863E-DE34785C7412}"/>
              </a:ext>
            </a:extLst>
          </p:cNvPr>
          <p:cNvSpPr/>
          <p:nvPr/>
        </p:nvSpPr>
        <p:spPr>
          <a:xfrm>
            <a:off x="5763144" y="5043260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05F6B0A-6C07-4AD2-BA36-17AEB13CF4C4}"/>
              </a:ext>
            </a:extLst>
          </p:cNvPr>
          <p:cNvSpPr/>
          <p:nvPr/>
        </p:nvSpPr>
        <p:spPr>
          <a:xfrm>
            <a:off x="5813251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3C05449-BCB0-491D-9FC9-DC97FBB07954}"/>
              </a:ext>
            </a:extLst>
          </p:cNvPr>
          <p:cNvSpPr/>
          <p:nvPr/>
        </p:nvSpPr>
        <p:spPr>
          <a:xfrm>
            <a:off x="4819040" y="5042210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FC9B83-5364-4BA9-84F7-5985396867E5}"/>
              </a:ext>
            </a:extLst>
          </p:cNvPr>
          <p:cNvSpPr/>
          <p:nvPr/>
        </p:nvSpPr>
        <p:spPr>
          <a:xfrm>
            <a:off x="5208944" y="5040235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F6C97FA-D672-4BC7-8D0A-48DD4F41D470}"/>
              </a:ext>
            </a:extLst>
          </p:cNvPr>
          <p:cNvSpPr/>
          <p:nvPr/>
        </p:nvSpPr>
        <p:spPr>
          <a:xfrm>
            <a:off x="5627345" y="5038260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774FBFD-603A-46E0-9FEB-B7BE69311519}"/>
              </a:ext>
            </a:extLst>
          </p:cNvPr>
          <p:cNvSpPr/>
          <p:nvPr/>
        </p:nvSpPr>
        <p:spPr>
          <a:xfrm>
            <a:off x="2984848" y="5142707"/>
            <a:ext cx="4862615" cy="2694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E3E45FF1-A44D-65D1-3EB3-3CC6F70AEE6C}"/>
              </a:ext>
            </a:extLst>
          </p:cNvPr>
          <p:cNvSpPr/>
          <p:nvPr/>
        </p:nvSpPr>
        <p:spPr>
          <a:xfrm>
            <a:off x="10259489" y="1675233"/>
            <a:ext cx="867424" cy="577970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B79794A9-CA2D-C03E-0164-8D73F8796E6E}"/>
              </a:ext>
            </a:extLst>
          </p:cNvPr>
          <p:cNvSpPr/>
          <p:nvPr/>
        </p:nvSpPr>
        <p:spPr>
          <a:xfrm>
            <a:off x="11122759" y="2652330"/>
            <a:ext cx="670045" cy="1062716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A5EEC857-B9D9-1BC8-04F5-F5142CDB41CA}"/>
              </a:ext>
            </a:extLst>
          </p:cNvPr>
          <p:cNvSpPr txBox="1"/>
          <p:nvPr/>
        </p:nvSpPr>
        <p:spPr>
          <a:xfrm>
            <a:off x="673288" y="1136154"/>
            <a:ext cx="7430399" cy="1477328"/>
          </a:xfrm>
          <a:prstGeom prst="rect">
            <a:avLst/>
          </a:prstGeom>
          <a:solidFill>
            <a:srgbClr val="04ADE2"/>
          </a:solidFill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en-CA" sz="2000" dirty="0">
                <a:solidFill>
                  <a:srgbClr val="FFFFFF"/>
                </a:solidFill>
                <a:effectLst/>
                <a:ea typeface="MS Mincho" panose="02020609040205080304" pitchFamily="49" charset="-128"/>
                <a:cs typeface="Impact" panose="020B0806030902050204" pitchFamily="34" charset="0"/>
              </a:rPr>
              <a:t>To improve the throughput of Hi-</a:t>
            </a:r>
            <a:r>
              <a:rPr lang="en-CA" sz="2000" dirty="0" err="1">
                <a:solidFill>
                  <a:srgbClr val="FFFFFF"/>
                </a:solidFill>
                <a:effectLst/>
                <a:ea typeface="MS Mincho" panose="02020609040205080304" pitchFamily="49" charset="-128"/>
                <a:cs typeface="Impact" panose="020B0806030902050204" pitchFamily="34" charset="0"/>
              </a:rPr>
              <a:t>lumi</a:t>
            </a:r>
            <a:r>
              <a:rPr lang="en-CA" sz="2000" dirty="0">
                <a:solidFill>
                  <a:srgbClr val="FFFFFF"/>
                </a:solidFill>
                <a:effectLst/>
                <a:ea typeface="MS Mincho" panose="02020609040205080304" pitchFamily="49" charset="-128"/>
                <a:cs typeface="Impact" panose="020B0806030902050204" pitchFamily="34" charset="0"/>
              </a:rPr>
              <a:t> CMs we are installing a second clean-room in the ISAC-II experimental hall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CA" sz="2000" dirty="0">
                <a:solidFill>
                  <a:srgbClr val="FFFFFF"/>
                </a:solidFill>
                <a:ea typeface="MS Mincho" panose="02020609040205080304" pitchFamily="49" charset="-128"/>
                <a:cs typeface="Impact" panose="020B0806030902050204" pitchFamily="34" charset="0"/>
              </a:rPr>
              <a:t>The clean room will allow dedicated string assembly over the life of the project – ready March 2024</a:t>
            </a:r>
            <a:endParaRPr lang="en-CA" sz="2000" dirty="0">
              <a:solidFill>
                <a:srgbClr val="FFFFFF"/>
              </a:solidFill>
              <a:effectLst/>
              <a:ea typeface="MS Mincho" panose="02020609040205080304" pitchFamily="49" charset="-128"/>
              <a:cs typeface="Impact" panose="020B0806030902050204" pitchFamily="34" charset="0"/>
            </a:endParaRP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E0CE4110-DB17-A47D-689A-E132C1C01C8E}"/>
              </a:ext>
            </a:extLst>
          </p:cNvPr>
          <p:cNvSpPr txBox="1"/>
          <p:nvPr/>
        </p:nvSpPr>
        <p:spPr>
          <a:xfrm>
            <a:off x="10544306" y="1701888"/>
            <a:ext cx="1291987" cy="58477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Clean assembly</a:t>
            </a:r>
            <a:endParaRPr lang="en-CA" sz="1600" b="1" dirty="0"/>
          </a:p>
        </p:txBody>
      </p:sp>
      <p:cxnSp>
        <p:nvCxnSpPr>
          <p:cNvPr id="89" name="Straight Connector 88">
            <a:extLst>
              <a:ext uri="{FF2B5EF4-FFF2-40B4-BE49-F238E27FC236}">
                <a16:creationId xmlns:a16="http://schemas.microsoft.com/office/drawing/2014/main" id="{33428F37-2B16-E93B-A620-F8230C337142}"/>
              </a:ext>
            </a:extLst>
          </p:cNvPr>
          <p:cNvCxnSpPr/>
          <p:nvPr/>
        </p:nvCxnSpPr>
        <p:spPr>
          <a:xfrm>
            <a:off x="10259489" y="1674066"/>
            <a:ext cx="153331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>
            <a:extLst>
              <a:ext uri="{FF2B5EF4-FFF2-40B4-BE49-F238E27FC236}">
                <a16:creationId xmlns:a16="http://schemas.microsoft.com/office/drawing/2014/main" id="{6AD61837-AAFF-C590-FF53-8BA1204D1BB3}"/>
              </a:ext>
            </a:extLst>
          </p:cNvPr>
          <p:cNvCxnSpPr>
            <a:cxnSpLocks/>
          </p:cNvCxnSpPr>
          <p:nvPr/>
        </p:nvCxnSpPr>
        <p:spPr>
          <a:xfrm>
            <a:off x="11119826" y="3715046"/>
            <a:ext cx="67297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2" name="Straight Connector 91">
            <a:extLst>
              <a:ext uri="{FF2B5EF4-FFF2-40B4-BE49-F238E27FC236}">
                <a16:creationId xmlns:a16="http://schemas.microsoft.com/office/drawing/2014/main" id="{3CFE4AF7-E2FD-5FB8-FCF6-F30E1F8DCDC8}"/>
              </a:ext>
            </a:extLst>
          </p:cNvPr>
          <p:cNvCxnSpPr>
            <a:cxnSpLocks/>
          </p:cNvCxnSpPr>
          <p:nvPr/>
        </p:nvCxnSpPr>
        <p:spPr>
          <a:xfrm>
            <a:off x="10702739" y="3105498"/>
            <a:ext cx="41708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4" name="Straight Connector 93">
            <a:extLst>
              <a:ext uri="{FF2B5EF4-FFF2-40B4-BE49-F238E27FC236}">
                <a16:creationId xmlns:a16="http://schemas.microsoft.com/office/drawing/2014/main" id="{F4FD3605-E9BA-0A11-AA41-F2AD6C6FBE06}"/>
              </a:ext>
            </a:extLst>
          </p:cNvPr>
          <p:cNvCxnSpPr>
            <a:cxnSpLocks/>
          </p:cNvCxnSpPr>
          <p:nvPr/>
        </p:nvCxnSpPr>
        <p:spPr>
          <a:xfrm flipV="1">
            <a:off x="10259489" y="2252975"/>
            <a:ext cx="443250" cy="2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Connector 95">
            <a:extLst>
              <a:ext uri="{FF2B5EF4-FFF2-40B4-BE49-F238E27FC236}">
                <a16:creationId xmlns:a16="http://schemas.microsoft.com/office/drawing/2014/main" id="{50DE1800-F9EA-14E9-5722-41AD89FCC5EA}"/>
              </a:ext>
            </a:extLst>
          </p:cNvPr>
          <p:cNvCxnSpPr>
            <a:cxnSpLocks/>
          </p:cNvCxnSpPr>
          <p:nvPr/>
        </p:nvCxnSpPr>
        <p:spPr>
          <a:xfrm flipH="1">
            <a:off x="10259489" y="1657088"/>
            <a:ext cx="6508" cy="6070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Connector 98">
            <a:extLst>
              <a:ext uri="{FF2B5EF4-FFF2-40B4-BE49-F238E27FC236}">
                <a16:creationId xmlns:a16="http://schemas.microsoft.com/office/drawing/2014/main" id="{AA1EDF18-F1E5-F7D9-8414-F9AB1EE50550}"/>
              </a:ext>
            </a:extLst>
          </p:cNvPr>
          <p:cNvCxnSpPr>
            <a:cxnSpLocks/>
          </p:cNvCxnSpPr>
          <p:nvPr/>
        </p:nvCxnSpPr>
        <p:spPr>
          <a:xfrm>
            <a:off x="10684880" y="2240478"/>
            <a:ext cx="0" cy="8879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Connector 101">
            <a:extLst>
              <a:ext uri="{FF2B5EF4-FFF2-40B4-BE49-F238E27FC236}">
                <a16:creationId xmlns:a16="http://schemas.microsoft.com/office/drawing/2014/main" id="{5BC71BC2-2945-A7F2-E0A0-5DA5A82EAFD1}"/>
              </a:ext>
            </a:extLst>
          </p:cNvPr>
          <p:cNvCxnSpPr>
            <a:cxnSpLocks/>
          </p:cNvCxnSpPr>
          <p:nvPr/>
        </p:nvCxnSpPr>
        <p:spPr>
          <a:xfrm>
            <a:off x="11792805" y="1657088"/>
            <a:ext cx="0" cy="207850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>
            <a:extLst>
              <a:ext uri="{FF2B5EF4-FFF2-40B4-BE49-F238E27FC236}">
                <a16:creationId xmlns:a16="http://schemas.microsoft.com/office/drawing/2014/main" id="{EF2336FF-B8D6-4E32-69BC-24800C2FF9FF}"/>
              </a:ext>
            </a:extLst>
          </p:cNvPr>
          <p:cNvCxnSpPr>
            <a:cxnSpLocks/>
          </p:cNvCxnSpPr>
          <p:nvPr/>
        </p:nvCxnSpPr>
        <p:spPr>
          <a:xfrm>
            <a:off x="11119825" y="3105498"/>
            <a:ext cx="0" cy="6300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0E74E6A4-F869-7694-76D5-7386A351B20A}"/>
              </a:ext>
            </a:extLst>
          </p:cNvPr>
          <p:cNvCxnSpPr/>
          <p:nvPr/>
        </p:nvCxnSpPr>
        <p:spPr>
          <a:xfrm flipV="1">
            <a:off x="11119825" y="2252975"/>
            <a:ext cx="1" cy="399355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A14D3F0F-EE87-BA1B-3C15-85BD7AAB34AE}"/>
              </a:ext>
            </a:extLst>
          </p:cNvPr>
          <p:cNvCxnSpPr>
            <a:cxnSpLocks/>
          </p:cNvCxnSpPr>
          <p:nvPr/>
        </p:nvCxnSpPr>
        <p:spPr>
          <a:xfrm flipH="1">
            <a:off x="10684880" y="2658808"/>
            <a:ext cx="434945" cy="1464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Box 110">
            <a:extLst>
              <a:ext uri="{FF2B5EF4-FFF2-40B4-BE49-F238E27FC236}">
                <a16:creationId xmlns:a16="http://schemas.microsoft.com/office/drawing/2014/main" id="{C8A30DE0-35D4-0A42-D32E-D89BACAC9BAF}"/>
              </a:ext>
            </a:extLst>
          </p:cNvPr>
          <p:cNvSpPr txBox="1"/>
          <p:nvPr/>
        </p:nvSpPr>
        <p:spPr>
          <a:xfrm>
            <a:off x="3073019" y="3912700"/>
            <a:ext cx="130109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Cavity/CM testing</a:t>
            </a:r>
            <a:endParaRPr lang="en-CA" sz="1600" b="1" dirty="0"/>
          </a:p>
        </p:txBody>
      </p:sp>
      <p:grpSp>
        <p:nvGrpSpPr>
          <p:cNvPr id="112" name="Group 15">
            <a:extLst>
              <a:ext uri="{FF2B5EF4-FFF2-40B4-BE49-F238E27FC236}">
                <a16:creationId xmlns:a16="http://schemas.microsoft.com/office/drawing/2014/main" id="{362FBFA2-887A-B63F-C831-F9D80F955EDE}"/>
              </a:ext>
            </a:extLst>
          </p:cNvPr>
          <p:cNvGrpSpPr>
            <a:grpSpLocks/>
          </p:cNvGrpSpPr>
          <p:nvPr/>
        </p:nvGrpSpPr>
        <p:grpSpPr bwMode="auto">
          <a:xfrm>
            <a:off x="10481114" y="134754"/>
            <a:ext cx="1603375" cy="611187"/>
            <a:chOff x="2899741" y="3408765"/>
            <a:chExt cx="3401670" cy="1421594"/>
          </a:xfrm>
        </p:grpSpPr>
        <p:pic>
          <p:nvPicPr>
            <p:cNvPr id="113" name="Picture 16">
              <a:extLst>
                <a:ext uri="{FF2B5EF4-FFF2-40B4-BE49-F238E27FC236}">
                  <a16:creationId xmlns:a16="http://schemas.microsoft.com/office/drawing/2014/main" id="{2C6685F3-B5E7-5F73-17CF-A1C862BAA19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4" name="Picture 2" descr="Bildergebnis für canadian flag">
              <a:extLst>
                <a:ext uri="{FF2B5EF4-FFF2-40B4-BE49-F238E27FC236}">
                  <a16:creationId xmlns:a16="http://schemas.microsoft.com/office/drawing/2014/main" id="{B444ECFD-C989-B2DA-4A3F-2EB013741B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15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98B634D2-ACDD-12DC-019A-F9E565D926D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68097889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8CF13E3-8012-41D4-9F93-EF32ABF3451C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92632" y="357995"/>
            <a:ext cx="10450005" cy="1014516"/>
          </a:xfrm>
        </p:spPr>
        <p:txBody>
          <a:bodyPr/>
          <a:lstStyle/>
          <a:p>
            <a:r>
              <a:rPr lang="en-US" sz="2800" dirty="0"/>
              <a:t>TRIUMF SRF Facilities</a:t>
            </a:r>
            <a:endParaRPr lang="en-CA" sz="280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ACCDC0-79AD-47F2-8107-D45F76ACBDF1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D3434B75-CFB1-44FF-9F9C-CF49BE591A22}"/>
              </a:ext>
            </a:extLst>
          </p:cNvPr>
          <p:cNvGrpSpPr/>
          <p:nvPr/>
        </p:nvGrpSpPr>
        <p:grpSpPr>
          <a:xfrm>
            <a:off x="0" y="1344200"/>
            <a:ext cx="12192000" cy="5410959"/>
            <a:chOff x="0" y="1344200"/>
            <a:chExt cx="12192000" cy="5410959"/>
          </a:xfrm>
        </p:grpSpPr>
        <p:pic>
          <p:nvPicPr>
            <p:cNvPr id="5" name="Picture 4" descr="ISACIIOVERIVIEW-MARCOnew">
              <a:extLst>
                <a:ext uri="{FF2B5EF4-FFF2-40B4-BE49-F238E27FC236}">
                  <a16:creationId xmlns:a16="http://schemas.microsoft.com/office/drawing/2014/main" id="{CAA3FE52-4D25-49F8-A6E1-B59B9313FB0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" b="54441"/>
            <a:stretch/>
          </p:blipFill>
          <p:spPr bwMode="auto">
            <a:xfrm>
              <a:off x="0" y="1344200"/>
              <a:ext cx="12192000" cy="54109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5885623D-0BDB-4335-ACD1-A51867B226D9}"/>
                </a:ext>
              </a:extLst>
            </p:cNvPr>
            <p:cNvSpPr/>
            <p:nvPr/>
          </p:nvSpPr>
          <p:spPr>
            <a:xfrm>
              <a:off x="8598090" y="1569493"/>
              <a:ext cx="2934268" cy="928047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16C4376-1461-431E-86C7-21CFE5FF1164}"/>
                </a:ext>
              </a:extLst>
            </p:cNvPr>
            <p:cNvSpPr/>
            <p:nvPr/>
          </p:nvSpPr>
          <p:spPr>
            <a:xfrm>
              <a:off x="2947916" y="3821373"/>
              <a:ext cx="1446663" cy="7938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8E67DE8A-0FD9-4529-B899-8B13C8D83C27}"/>
                </a:ext>
              </a:extLst>
            </p:cNvPr>
            <p:cNvSpPr/>
            <p:nvPr/>
          </p:nvSpPr>
          <p:spPr>
            <a:xfrm>
              <a:off x="5770140" y="3944203"/>
              <a:ext cx="1258457" cy="625297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BEA4F346-B6BD-4BD9-862E-EAE8CC9173B4}"/>
                </a:ext>
              </a:extLst>
            </p:cNvPr>
            <p:cNvSpPr txBox="1"/>
            <p:nvPr/>
          </p:nvSpPr>
          <p:spPr>
            <a:xfrm>
              <a:off x="3073019" y="3912700"/>
              <a:ext cx="1301094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Cavity/CM testing</a:t>
              </a:r>
              <a:endParaRPr lang="en-CA" sz="1600" b="1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A0E89B4-6017-4E2F-8469-B5C24EF068FE}"/>
                </a:ext>
              </a:extLst>
            </p:cNvPr>
            <p:cNvSpPr/>
            <p:nvPr/>
          </p:nvSpPr>
          <p:spPr>
            <a:xfrm>
              <a:off x="2172267" y="3330054"/>
              <a:ext cx="775648" cy="1285163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A198097-9F45-4C78-8D1F-7A7A10E730C7}"/>
                </a:ext>
              </a:extLst>
            </p:cNvPr>
            <p:cNvSpPr/>
            <p:nvPr/>
          </p:nvSpPr>
          <p:spPr>
            <a:xfrm>
              <a:off x="3914633" y="3330054"/>
              <a:ext cx="1544471" cy="49131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8447D4B-C21E-4AC5-B3E4-D2A106330BAD}"/>
                </a:ext>
              </a:extLst>
            </p:cNvPr>
            <p:cNvSpPr/>
            <p:nvPr/>
          </p:nvSpPr>
          <p:spPr>
            <a:xfrm>
              <a:off x="4394579" y="3821373"/>
              <a:ext cx="1064525" cy="79384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A2F5DC1-EA56-499D-8E60-A7236A265DEE}"/>
                </a:ext>
              </a:extLst>
            </p:cNvPr>
            <p:cNvSpPr/>
            <p:nvPr/>
          </p:nvSpPr>
          <p:spPr>
            <a:xfrm>
              <a:off x="3427861" y="3332329"/>
              <a:ext cx="486771" cy="491319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49D42F36-8AC4-4150-948C-69458601488C}"/>
                </a:ext>
              </a:extLst>
            </p:cNvPr>
            <p:cNvSpPr txBox="1"/>
            <p:nvPr/>
          </p:nvSpPr>
          <p:spPr>
            <a:xfrm>
              <a:off x="4289948" y="3912700"/>
              <a:ext cx="129198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Clean assembly</a:t>
              </a:r>
              <a:endParaRPr lang="en-CA" sz="1600" b="1" dirty="0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7FAA66C-0DDC-4D81-A8B7-702939CF52DC}"/>
                </a:ext>
              </a:extLst>
            </p:cNvPr>
            <p:cNvSpPr txBox="1"/>
            <p:nvPr/>
          </p:nvSpPr>
          <p:spPr>
            <a:xfrm>
              <a:off x="4010164" y="3427312"/>
              <a:ext cx="12919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HPWR</a:t>
              </a:r>
              <a:endParaRPr lang="en-CA" sz="1600" b="1" dirty="0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D7BD6B2-0CD5-4CE6-B740-0BFA538C234D}"/>
                </a:ext>
              </a:extLst>
            </p:cNvPr>
            <p:cNvSpPr txBox="1"/>
            <p:nvPr/>
          </p:nvSpPr>
          <p:spPr>
            <a:xfrm>
              <a:off x="5686566" y="4110432"/>
              <a:ext cx="12919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BCP</a:t>
              </a:r>
              <a:endParaRPr lang="en-CA" sz="1600" b="1" dirty="0"/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316C21B2-AB32-40B5-9DA5-EC85BBE9A196}"/>
                </a:ext>
              </a:extLst>
            </p:cNvPr>
            <p:cNvSpPr txBox="1"/>
            <p:nvPr/>
          </p:nvSpPr>
          <p:spPr>
            <a:xfrm>
              <a:off x="3032081" y="3398804"/>
              <a:ext cx="129198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RF</a:t>
              </a:r>
              <a:endParaRPr lang="en-CA" sz="1600" b="1" dirty="0"/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E49E9F4-CE85-4A8A-BE92-CF464432273C}"/>
                </a:ext>
              </a:extLst>
            </p:cNvPr>
            <p:cNvSpPr txBox="1"/>
            <p:nvPr/>
          </p:nvSpPr>
          <p:spPr>
            <a:xfrm>
              <a:off x="2047164" y="3735594"/>
              <a:ext cx="103496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/>
                <a:t>Prep room</a:t>
              </a:r>
              <a:endParaRPr lang="en-CA" sz="1600" b="1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E7E7242F-6E0C-4478-8ACD-9B3F0AEA2E73}"/>
                </a:ext>
              </a:extLst>
            </p:cNvPr>
            <p:cNvSpPr/>
            <p:nvPr/>
          </p:nvSpPr>
          <p:spPr>
            <a:xfrm>
              <a:off x="736978" y="4725909"/>
              <a:ext cx="1774210" cy="6257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94C5A6EA-36E8-414F-B7B4-A3CAE5B8AAAA}"/>
                </a:ext>
              </a:extLst>
            </p:cNvPr>
            <p:cNvSpPr/>
            <p:nvPr/>
          </p:nvSpPr>
          <p:spPr>
            <a:xfrm>
              <a:off x="5302150" y="5708646"/>
              <a:ext cx="2449777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2AB0B9D-2D57-4806-984A-9DCBA4D02286}"/>
                </a:ext>
              </a:extLst>
            </p:cNvPr>
            <p:cNvSpPr/>
            <p:nvPr/>
          </p:nvSpPr>
          <p:spPr>
            <a:xfrm>
              <a:off x="1624083" y="5904882"/>
              <a:ext cx="1146413" cy="46862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AC4A1D42-8646-43DF-8256-C777CC3A1865}"/>
                </a:ext>
              </a:extLst>
            </p:cNvPr>
            <p:cNvSpPr/>
            <p:nvPr/>
          </p:nvSpPr>
          <p:spPr>
            <a:xfrm>
              <a:off x="10217624" y="5969915"/>
              <a:ext cx="1575181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E995DA63-7AE8-473B-BF26-5F034BB9EBB2}"/>
                </a:ext>
              </a:extLst>
            </p:cNvPr>
            <p:cNvSpPr/>
            <p:nvPr/>
          </p:nvSpPr>
          <p:spPr>
            <a:xfrm>
              <a:off x="5454550" y="5861046"/>
              <a:ext cx="2449777" cy="33855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</p:grpSp>
      <p:sp>
        <p:nvSpPr>
          <p:cNvPr id="26" name="Rectangle 25">
            <a:extLst>
              <a:ext uri="{FF2B5EF4-FFF2-40B4-BE49-F238E27FC236}">
                <a16:creationId xmlns:a16="http://schemas.microsoft.com/office/drawing/2014/main" id="{4C6C81ED-FD53-4576-B94E-AC0032780B4A}"/>
              </a:ext>
            </a:extLst>
          </p:cNvPr>
          <p:cNvSpPr/>
          <p:nvPr/>
        </p:nvSpPr>
        <p:spPr>
          <a:xfrm>
            <a:off x="4661425" y="5003359"/>
            <a:ext cx="359613" cy="131978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227D907C-9DB8-4D9C-8B80-6DFD323366AD}"/>
              </a:ext>
            </a:extLst>
          </p:cNvPr>
          <p:cNvSpPr/>
          <p:nvPr/>
        </p:nvSpPr>
        <p:spPr>
          <a:xfrm>
            <a:off x="5050589" y="5005950"/>
            <a:ext cx="359613" cy="13062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E12234BF-B2E7-4190-89CD-97DFD1E0B963}"/>
              </a:ext>
            </a:extLst>
          </p:cNvPr>
          <p:cNvSpPr/>
          <p:nvPr/>
        </p:nvSpPr>
        <p:spPr>
          <a:xfrm>
            <a:off x="5427507" y="5002623"/>
            <a:ext cx="438532" cy="130629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844C0CC9-45BB-49B8-BB96-ABF8D63AE0A2}"/>
              </a:ext>
            </a:extLst>
          </p:cNvPr>
          <p:cNvSpPr/>
          <p:nvPr/>
        </p:nvSpPr>
        <p:spPr>
          <a:xfrm>
            <a:off x="4669402" y="50472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82965797-7364-43E0-A330-EBE78A33A94B}"/>
              </a:ext>
            </a:extLst>
          </p:cNvPr>
          <p:cNvSpPr/>
          <p:nvPr/>
        </p:nvSpPr>
        <p:spPr>
          <a:xfrm>
            <a:off x="3219137" y="4721900"/>
            <a:ext cx="5222363" cy="2694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4F3E7148-A50E-4A60-A6E2-622421C2B7BF}"/>
              </a:ext>
            </a:extLst>
          </p:cNvPr>
          <p:cNvSpPr/>
          <p:nvPr/>
        </p:nvSpPr>
        <p:spPr>
          <a:xfrm>
            <a:off x="4720911" y="50472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3D7C29C-DF82-4D22-B74A-C30FD03EE8E3}"/>
              </a:ext>
            </a:extLst>
          </p:cNvPr>
          <p:cNvSpPr/>
          <p:nvPr/>
        </p:nvSpPr>
        <p:spPr>
          <a:xfrm>
            <a:off x="4773321" y="5047380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39D722EC-8773-4C67-BC9D-5A2E1F827F7C}"/>
              </a:ext>
            </a:extLst>
          </p:cNvPr>
          <p:cNvSpPr/>
          <p:nvPr/>
        </p:nvSpPr>
        <p:spPr>
          <a:xfrm>
            <a:off x="5126602" y="55044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49A4A24-60BC-415E-875A-AAA4E98DCCD7}"/>
              </a:ext>
            </a:extLst>
          </p:cNvPr>
          <p:cNvSpPr/>
          <p:nvPr/>
        </p:nvSpPr>
        <p:spPr>
          <a:xfrm>
            <a:off x="5279002" y="565684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26BDB05-F2B7-40A0-BC6B-FD7106430B54}"/>
              </a:ext>
            </a:extLst>
          </p:cNvPr>
          <p:cNvSpPr/>
          <p:nvPr/>
        </p:nvSpPr>
        <p:spPr>
          <a:xfrm>
            <a:off x="4865564" y="504762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DB2FB38-A28B-4275-8B7E-0E1752CCF84F}"/>
              </a:ext>
            </a:extLst>
          </p:cNvPr>
          <p:cNvSpPr/>
          <p:nvPr/>
        </p:nvSpPr>
        <p:spPr>
          <a:xfrm>
            <a:off x="4917073" y="504762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8AFE787E-61D5-4862-8FBD-B734EA150EEC}"/>
              </a:ext>
            </a:extLst>
          </p:cNvPr>
          <p:cNvSpPr/>
          <p:nvPr/>
        </p:nvSpPr>
        <p:spPr>
          <a:xfrm>
            <a:off x="4967180" y="5047764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43A6FD2-2BFC-42E4-8EFE-7E8DA7813C66}"/>
              </a:ext>
            </a:extLst>
          </p:cNvPr>
          <p:cNvSpPr/>
          <p:nvPr/>
        </p:nvSpPr>
        <p:spPr>
          <a:xfrm>
            <a:off x="5059041" y="5045321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09A19C89-8EF2-418A-89C5-0471A31F95B5}"/>
              </a:ext>
            </a:extLst>
          </p:cNvPr>
          <p:cNvSpPr/>
          <p:nvPr/>
        </p:nvSpPr>
        <p:spPr>
          <a:xfrm>
            <a:off x="5110550" y="5045321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A72F06C8-B167-40AA-80F9-4859A0E1D00E}"/>
              </a:ext>
            </a:extLst>
          </p:cNvPr>
          <p:cNvSpPr/>
          <p:nvPr/>
        </p:nvSpPr>
        <p:spPr>
          <a:xfrm>
            <a:off x="5162960" y="5045459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FCB9B70-2309-45F0-97F2-1BF16693CA75}"/>
              </a:ext>
            </a:extLst>
          </p:cNvPr>
          <p:cNvSpPr/>
          <p:nvPr/>
        </p:nvSpPr>
        <p:spPr>
          <a:xfrm>
            <a:off x="5255203" y="5045705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6464717F-A368-40C0-B2C6-C247AE94B97D}"/>
              </a:ext>
            </a:extLst>
          </p:cNvPr>
          <p:cNvSpPr/>
          <p:nvPr/>
        </p:nvSpPr>
        <p:spPr>
          <a:xfrm>
            <a:off x="5306712" y="5045705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D933C814-F1F8-4DAB-B518-17907EF6CD14}"/>
              </a:ext>
            </a:extLst>
          </p:cNvPr>
          <p:cNvSpPr/>
          <p:nvPr/>
        </p:nvSpPr>
        <p:spPr>
          <a:xfrm>
            <a:off x="5356819" y="5045843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90EA1FB5-95E5-4E49-B082-6941D1036602}"/>
              </a:ext>
            </a:extLst>
          </p:cNvPr>
          <p:cNvSpPr/>
          <p:nvPr/>
        </p:nvSpPr>
        <p:spPr>
          <a:xfrm>
            <a:off x="5432556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2D5A244D-CF82-4AFF-881A-AD1314BF4B34}"/>
              </a:ext>
            </a:extLst>
          </p:cNvPr>
          <p:cNvSpPr/>
          <p:nvPr/>
        </p:nvSpPr>
        <p:spPr>
          <a:xfrm>
            <a:off x="5484065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D32CD87F-52F9-48CB-A8A8-E45D98BFF7BF}"/>
              </a:ext>
            </a:extLst>
          </p:cNvPr>
          <p:cNvSpPr/>
          <p:nvPr/>
        </p:nvSpPr>
        <p:spPr>
          <a:xfrm>
            <a:off x="5536475" y="5043536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5B62D304-0129-4889-BC81-FE61D14DFEB9}"/>
              </a:ext>
            </a:extLst>
          </p:cNvPr>
          <p:cNvSpPr/>
          <p:nvPr/>
        </p:nvSpPr>
        <p:spPr>
          <a:xfrm>
            <a:off x="5584956" y="504378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FFAE95D8-03C7-4A9A-A786-4E469DE9E232}"/>
              </a:ext>
            </a:extLst>
          </p:cNvPr>
          <p:cNvSpPr/>
          <p:nvPr/>
        </p:nvSpPr>
        <p:spPr>
          <a:xfrm>
            <a:off x="5671015" y="5043782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22F52A6C-8CD3-40D4-A30E-55B1EFC06A4A}"/>
              </a:ext>
            </a:extLst>
          </p:cNvPr>
          <p:cNvSpPr/>
          <p:nvPr/>
        </p:nvSpPr>
        <p:spPr>
          <a:xfrm>
            <a:off x="5713938" y="5045563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53D5BF7F-6E32-476B-863E-DE34785C7412}"/>
              </a:ext>
            </a:extLst>
          </p:cNvPr>
          <p:cNvSpPr/>
          <p:nvPr/>
        </p:nvSpPr>
        <p:spPr>
          <a:xfrm>
            <a:off x="5763144" y="5043260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005F6B0A-6C07-4AD2-BA36-17AEB13CF4C4}"/>
              </a:ext>
            </a:extLst>
          </p:cNvPr>
          <p:cNvSpPr/>
          <p:nvPr/>
        </p:nvSpPr>
        <p:spPr>
          <a:xfrm>
            <a:off x="5813251" y="5043398"/>
            <a:ext cx="45719" cy="45719"/>
          </a:xfrm>
          <a:prstGeom prst="ellipse">
            <a:avLst/>
          </a:prstGeom>
          <a:solidFill>
            <a:schemeClr val="bg1"/>
          </a:solidFill>
          <a:ln w="6350">
            <a:solidFill>
              <a:schemeClr val="tx1">
                <a:lumMod val="85000"/>
                <a:lumOff val="1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C3C05449-BCB0-491D-9FC9-DC97FBB07954}"/>
              </a:ext>
            </a:extLst>
          </p:cNvPr>
          <p:cNvSpPr/>
          <p:nvPr/>
        </p:nvSpPr>
        <p:spPr>
          <a:xfrm>
            <a:off x="4819040" y="5042210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AAFC9B83-5364-4BA9-84F7-5985396867E5}"/>
              </a:ext>
            </a:extLst>
          </p:cNvPr>
          <p:cNvSpPr/>
          <p:nvPr/>
        </p:nvSpPr>
        <p:spPr>
          <a:xfrm>
            <a:off x="5208944" y="5040235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3F6C97FA-D672-4BC7-8D0A-48DD4F41D470}"/>
              </a:ext>
            </a:extLst>
          </p:cNvPr>
          <p:cNvSpPr/>
          <p:nvPr/>
        </p:nvSpPr>
        <p:spPr>
          <a:xfrm>
            <a:off x="5627345" y="5038260"/>
            <a:ext cx="48878" cy="55655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774FBFD-603A-46E0-9FEB-B7BE69311519}"/>
              </a:ext>
            </a:extLst>
          </p:cNvPr>
          <p:cNvSpPr/>
          <p:nvPr/>
        </p:nvSpPr>
        <p:spPr>
          <a:xfrm>
            <a:off x="2984848" y="5142707"/>
            <a:ext cx="4862615" cy="26947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56" name="Picture 55">
            <a:extLst>
              <a:ext uri="{FF2B5EF4-FFF2-40B4-BE49-F238E27FC236}">
                <a16:creationId xmlns:a16="http://schemas.microsoft.com/office/drawing/2014/main" id="{3529BAD8-19D2-4D82-9738-02E17ACA38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093" y="1246751"/>
            <a:ext cx="1996063" cy="1497047"/>
          </a:xfrm>
          <a:prstGeom prst="rect">
            <a:avLst/>
          </a:prstGeom>
          <a:ln>
            <a:solidFill>
              <a:srgbClr val="FF0000"/>
            </a:solidFill>
          </a:ln>
        </p:spPr>
      </p:pic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328D627E-7909-464C-A2DD-3CC8BF9528B2}"/>
              </a:ext>
            </a:extLst>
          </p:cNvPr>
          <p:cNvCxnSpPr/>
          <p:nvPr/>
        </p:nvCxnSpPr>
        <p:spPr>
          <a:xfrm>
            <a:off x="3032081" y="2776802"/>
            <a:ext cx="395780" cy="566495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8" name="Picture 4" descr="SRF09-mindy-SCC1">
            <a:extLst>
              <a:ext uri="{FF2B5EF4-FFF2-40B4-BE49-F238E27FC236}">
                <a16:creationId xmlns:a16="http://schemas.microsoft.com/office/drawing/2014/main" id="{E70E80CE-C4B1-431B-805A-05FF19EE3AD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2789" y="5144037"/>
            <a:ext cx="1524463" cy="1484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BD44CA7A-4A32-4C0E-9DD8-9A9B21D2D3EF}"/>
              </a:ext>
            </a:extLst>
          </p:cNvPr>
          <p:cNvCxnSpPr>
            <a:cxnSpLocks/>
            <a:stCxn id="58" idx="0"/>
          </p:cNvCxnSpPr>
          <p:nvPr/>
        </p:nvCxnSpPr>
        <p:spPr>
          <a:xfrm flipV="1">
            <a:off x="1635021" y="4478655"/>
            <a:ext cx="1922668" cy="665382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2" name="Picture 2">
            <a:extLst>
              <a:ext uri="{FF2B5EF4-FFF2-40B4-BE49-F238E27FC236}">
                <a16:creationId xmlns:a16="http://schemas.microsoft.com/office/drawing/2014/main" id="{D7B11C32-0F61-43E3-9E70-802356B175C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7072" y="4907851"/>
            <a:ext cx="1027897" cy="1743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3" name="Straight Arrow Connector 92">
            <a:extLst>
              <a:ext uri="{FF2B5EF4-FFF2-40B4-BE49-F238E27FC236}">
                <a16:creationId xmlns:a16="http://schemas.microsoft.com/office/drawing/2014/main" id="{B12519F8-C64E-40B8-84BA-3F3B430FDAC4}"/>
              </a:ext>
            </a:extLst>
          </p:cNvPr>
          <p:cNvCxnSpPr>
            <a:cxnSpLocks/>
          </p:cNvCxnSpPr>
          <p:nvPr/>
        </p:nvCxnSpPr>
        <p:spPr>
          <a:xfrm flipH="1" flipV="1">
            <a:off x="3859365" y="4491432"/>
            <a:ext cx="1375561" cy="4233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4" name="Picture 93">
            <a:extLst>
              <a:ext uri="{FF2B5EF4-FFF2-40B4-BE49-F238E27FC236}">
                <a16:creationId xmlns:a16="http://schemas.microsoft.com/office/drawing/2014/main" id="{2F35DD33-E33D-4042-97C0-A2D8F36058C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bright="1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6869" y="163765"/>
            <a:ext cx="1554644" cy="2072859"/>
          </a:xfrm>
          <a:prstGeom prst="rect">
            <a:avLst/>
          </a:prstGeom>
        </p:spPr>
      </p:pic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5035933E-8CE8-43FC-9671-3589E6D67342}"/>
              </a:ext>
            </a:extLst>
          </p:cNvPr>
          <p:cNvCxnSpPr>
            <a:cxnSpLocks/>
          </p:cNvCxnSpPr>
          <p:nvPr/>
        </p:nvCxnSpPr>
        <p:spPr>
          <a:xfrm flipH="1">
            <a:off x="4686869" y="2236624"/>
            <a:ext cx="812654" cy="109343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9" name="Straight Arrow Connector 98">
            <a:extLst>
              <a:ext uri="{FF2B5EF4-FFF2-40B4-BE49-F238E27FC236}">
                <a16:creationId xmlns:a16="http://schemas.microsoft.com/office/drawing/2014/main" id="{DFBF220E-6BD5-4A94-B537-D5F10A139677}"/>
              </a:ext>
            </a:extLst>
          </p:cNvPr>
          <p:cNvCxnSpPr>
            <a:cxnSpLocks/>
            <a:stCxn id="98" idx="2"/>
            <a:endCxn id="9" idx="0"/>
          </p:cNvCxnSpPr>
          <p:nvPr/>
        </p:nvCxnSpPr>
        <p:spPr>
          <a:xfrm flipH="1">
            <a:off x="6399369" y="3679664"/>
            <a:ext cx="80807" cy="26453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Rectangle 59">
            <a:extLst>
              <a:ext uri="{FF2B5EF4-FFF2-40B4-BE49-F238E27FC236}">
                <a16:creationId xmlns:a16="http://schemas.microsoft.com/office/drawing/2014/main" id="{6A6F36E0-9400-5CC4-C203-12B72028F0D8}"/>
              </a:ext>
            </a:extLst>
          </p:cNvPr>
          <p:cNvSpPr/>
          <p:nvPr/>
        </p:nvSpPr>
        <p:spPr>
          <a:xfrm>
            <a:off x="8270853" y="1569493"/>
            <a:ext cx="1606160" cy="789223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FE4ADD6-92A3-9984-4936-548F6C953CDD}"/>
              </a:ext>
            </a:extLst>
          </p:cNvPr>
          <p:cNvSpPr txBox="1"/>
          <p:nvPr/>
        </p:nvSpPr>
        <p:spPr>
          <a:xfrm>
            <a:off x="8417860" y="1693764"/>
            <a:ext cx="12919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Dirty  assembly</a:t>
            </a:r>
            <a:endParaRPr lang="en-CA" sz="1600" b="1" dirty="0"/>
          </a:p>
        </p:txBody>
      </p:sp>
      <p:sp>
        <p:nvSpPr>
          <p:cNvPr id="67" name="Rectangle 66">
            <a:extLst>
              <a:ext uri="{FF2B5EF4-FFF2-40B4-BE49-F238E27FC236}">
                <a16:creationId xmlns:a16="http://schemas.microsoft.com/office/drawing/2014/main" id="{99D0E06B-5C20-9C27-1020-8517E87C4327}"/>
              </a:ext>
            </a:extLst>
          </p:cNvPr>
          <p:cNvSpPr/>
          <p:nvPr/>
        </p:nvSpPr>
        <p:spPr>
          <a:xfrm>
            <a:off x="8270853" y="3765866"/>
            <a:ext cx="3184169" cy="25809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98" name="Picture 97" descr="SRF09-mindy-etching">
            <a:extLst>
              <a:ext uri="{FF2B5EF4-FFF2-40B4-BE49-F238E27FC236}">
                <a16:creationId xmlns:a16="http://schemas.microsoft.com/office/drawing/2014/main" id="{5D5C997C-A210-4A18-9B04-67475F4874F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63469" y="2586234"/>
            <a:ext cx="1633413" cy="1093430"/>
          </a:xfrm>
          <a:prstGeom prst="rect">
            <a:avLst/>
          </a:prstGeom>
          <a:noFill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8" name="Rectangle 67">
            <a:extLst>
              <a:ext uri="{FF2B5EF4-FFF2-40B4-BE49-F238E27FC236}">
                <a16:creationId xmlns:a16="http://schemas.microsoft.com/office/drawing/2014/main" id="{3492288F-22E7-2120-9936-1C0F61F15772}"/>
              </a:ext>
            </a:extLst>
          </p:cNvPr>
          <p:cNvSpPr/>
          <p:nvPr/>
        </p:nvSpPr>
        <p:spPr>
          <a:xfrm>
            <a:off x="8447156" y="2913343"/>
            <a:ext cx="1836236" cy="154233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pic>
        <p:nvPicPr>
          <p:cNvPr id="100" name="Picture 99">
            <a:extLst>
              <a:ext uri="{FF2B5EF4-FFF2-40B4-BE49-F238E27FC236}">
                <a16:creationId xmlns:a16="http://schemas.microsoft.com/office/drawing/2014/main" id="{9B07CFF0-6154-431F-BB06-7A8231FBBF3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92660" y="2884823"/>
            <a:ext cx="1697680" cy="1551984"/>
          </a:xfrm>
          <a:prstGeom prst="rect">
            <a:avLst/>
          </a:prstGeom>
        </p:spPr>
      </p:pic>
      <p:cxnSp>
        <p:nvCxnSpPr>
          <p:cNvPr id="69" name="Straight Arrow Connector 68">
            <a:extLst>
              <a:ext uri="{FF2B5EF4-FFF2-40B4-BE49-F238E27FC236}">
                <a16:creationId xmlns:a16="http://schemas.microsoft.com/office/drawing/2014/main" id="{E49096DC-0286-7AA6-AF0C-4893878D29DC}"/>
              </a:ext>
            </a:extLst>
          </p:cNvPr>
          <p:cNvCxnSpPr>
            <a:cxnSpLocks/>
            <a:stCxn id="100" idx="0"/>
          </p:cNvCxnSpPr>
          <p:nvPr/>
        </p:nvCxnSpPr>
        <p:spPr>
          <a:xfrm flipV="1">
            <a:off x="8441500" y="2358716"/>
            <a:ext cx="413552" cy="526107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6" name="Picture 59">
            <a:extLst>
              <a:ext uri="{FF2B5EF4-FFF2-40B4-BE49-F238E27FC236}">
                <a16:creationId xmlns:a16="http://schemas.microsoft.com/office/drawing/2014/main" id="{BAAE1A16-C5E0-41F9-8370-909C986DBD92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3842" y="4203250"/>
            <a:ext cx="1697679" cy="19953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3" name="Rectangle 72">
            <a:extLst>
              <a:ext uri="{FF2B5EF4-FFF2-40B4-BE49-F238E27FC236}">
                <a16:creationId xmlns:a16="http://schemas.microsoft.com/office/drawing/2014/main" id="{A88C00CD-8398-823D-A728-3B2B88F0F6B4}"/>
              </a:ext>
            </a:extLst>
          </p:cNvPr>
          <p:cNvSpPr/>
          <p:nvPr/>
        </p:nvSpPr>
        <p:spPr>
          <a:xfrm>
            <a:off x="10259489" y="1675233"/>
            <a:ext cx="867424" cy="577970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8F2F94AA-F7BF-A6CD-8030-0A5E1A45029C}"/>
              </a:ext>
            </a:extLst>
          </p:cNvPr>
          <p:cNvSpPr/>
          <p:nvPr/>
        </p:nvSpPr>
        <p:spPr>
          <a:xfrm>
            <a:off x="11122759" y="2652330"/>
            <a:ext cx="670045" cy="1062716"/>
          </a:xfrm>
          <a:prstGeom prst="rect">
            <a:avLst/>
          </a:prstGeom>
          <a:noFill/>
          <a:ln w="12700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81634824-8775-F9E0-17E5-187CAA805D64}"/>
              </a:ext>
            </a:extLst>
          </p:cNvPr>
          <p:cNvSpPr txBox="1"/>
          <p:nvPr/>
        </p:nvSpPr>
        <p:spPr>
          <a:xfrm>
            <a:off x="10544306" y="1701888"/>
            <a:ext cx="1291987" cy="58477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/>
              <a:t>Clean assembly</a:t>
            </a:r>
            <a:endParaRPr lang="en-CA" sz="1600" b="1" dirty="0"/>
          </a:p>
        </p:txBody>
      </p:sp>
      <p:cxnSp>
        <p:nvCxnSpPr>
          <p:cNvPr id="76" name="Straight Connector 75">
            <a:extLst>
              <a:ext uri="{FF2B5EF4-FFF2-40B4-BE49-F238E27FC236}">
                <a16:creationId xmlns:a16="http://schemas.microsoft.com/office/drawing/2014/main" id="{8FAE673C-E3FE-40D9-D71A-351EC57389BD}"/>
              </a:ext>
            </a:extLst>
          </p:cNvPr>
          <p:cNvCxnSpPr/>
          <p:nvPr/>
        </p:nvCxnSpPr>
        <p:spPr>
          <a:xfrm>
            <a:off x="10259489" y="1674066"/>
            <a:ext cx="153331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Straight Connector 76">
            <a:extLst>
              <a:ext uri="{FF2B5EF4-FFF2-40B4-BE49-F238E27FC236}">
                <a16:creationId xmlns:a16="http://schemas.microsoft.com/office/drawing/2014/main" id="{8AF676FD-312E-1217-88B0-D3961EEBACA6}"/>
              </a:ext>
            </a:extLst>
          </p:cNvPr>
          <p:cNvCxnSpPr>
            <a:cxnSpLocks/>
          </p:cNvCxnSpPr>
          <p:nvPr/>
        </p:nvCxnSpPr>
        <p:spPr>
          <a:xfrm>
            <a:off x="11119826" y="3715046"/>
            <a:ext cx="672979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05237EF1-AD57-8F32-697F-7A82C1B52ADC}"/>
              </a:ext>
            </a:extLst>
          </p:cNvPr>
          <p:cNvCxnSpPr>
            <a:cxnSpLocks/>
          </p:cNvCxnSpPr>
          <p:nvPr/>
        </p:nvCxnSpPr>
        <p:spPr>
          <a:xfrm>
            <a:off x="10702739" y="3105498"/>
            <a:ext cx="417087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68ECCE95-515D-6A92-3C59-FC3089F3BEED}"/>
              </a:ext>
            </a:extLst>
          </p:cNvPr>
          <p:cNvCxnSpPr>
            <a:cxnSpLocks/>
          </p:cNvCxnSpPr>
          <p:nvPr/>
        </p:nvCxnSpPr>
        <p:spPr>
          <a:xfrm flipV="1">
            <a:off x="10259489" y="2252975"/>
            <a:ext cx="443250" cy="22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239E2BAB-9658-65B7-1D08-20749DB08918}"/>
              </a:ext>
            </a:extLst>
          </p:cNvPr>
          <p:cNvCxnSpPr>
            <a:cxnSpLocks/>
          </p:cNvCxnSpPr>
          <p:nvPr/>
        </p:nvCxnSpPr>
        <p:spPr>
          <a:xfrm flipH="1">
            <a:off x="10259489" y="1657088"/>
            <a:ext cx="6508" cy="607081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6762E7E6-4D48-36D6-B677-D24C31D624B0}"/>
              </a:ext>
            </a:extLst>
          </p:cNvPr>
          <p:cNvCxnSpPr>
            <a:cxnSpLocks/>
          </p:cNvCxnSpPr>
          <p:nvPr/>
        </p:nvCxnSpPr>
        <p:spPr>
          <a:xfrm>
            <a:off x="10684880" y="2240478"/>
            <a:ext cx="0" cy="88795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2" name="Straight Connector 81">
            <a:extLst>
              <a:ext uri="{FF2B5EF4-FFF2-40B4-BE49-F238E27FC236}">
                <a16:creationId xmlns:a16="http://schemas.microsoft.com/office/drawing/2014/main" id="{AB250D19-3742-B35D-AA98-40C5A98A856D}"/>
              </a:ext>
            </a:extLst>
          </p:cNvPr>
          <p:cNvCxnSpPr>
            <a:cxnSpLocks/>
          </p:cNvCxnSpPr>
          <p:nvPr/>
        </p:nvCxnSpPr>
        <p:spPr>
          <a:xfrm>
            <a:off x="11792805" y="1657088"/>
            <a:ext cx="0" cy="207850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>
            <a:extLst>
              <a:ext uri="{FF2B5EF4-FFF2-40B4-BE49-F238E27FC236}">
                <a16:creationId xmlns:a16="http://schemas.microsoft.com/office/drawing/2014/main" id="{5A4E4340-A1DF-DB9F-4C78-86A799CDD172}"/>
              </a:ext>
            </a:extLst>
          </p:cNvPr>
          <p:cNvCxnSpPr>
            <a:cxnSpLocks/>
          </p:cNvCxnSpPr>
          <p:nvPr/>
        </p:nvCxnSpPr>
        <p:spPr>
          <a:xfrm>
            <a:off x="11119825" y="3105498"/>
            <a:ext cx="0" cy="630096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>
            <a:extLst>
              <a:ext uri="{FF2B5EF4-FFF2-40B4-BE49-F238E27FC236}">
                <a16:creationId xmlns:a16="http://schemas.microsoft.com/office/drawing/2014/main" id="{97FBA9D4-C494-0DD6-6A24-681EDE344FC1}"/>
              </a:ext>
            </a:extLst>
          </p:cNvPr>
          <p:cNvCxnSpPr/>
          <p:nvPr/>
        </p:nvCxnSpPr>
        <p:spPr>
          <a:xfrm flipV="1">
            <a:off x="11119825" y="2252975"/>
            <a:ext cx="1" cy="399355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Straight Connector 84">
            <a:extLst>
              <a:ext uri="{FF2B5EF4-FFF2-40B4-BE49-F238E27FC236}">
                <a16:creationId xmlns:a16="http://schemas.microsoft.com/office/drawing/2014/main" id="{73358F4C-4D26-345E-F646-3513CF74A17C}"/>
              </a:ext>
            </a:extLst>
          </p:cNvPr>
          <p:cNvCxnSpPr>
            <a:cxnSpLocks/>
          </p:cNvCxnSpPr>
          <p:nvPr/>
        </p:nvCxnSpPr>
        <p:spPr>
          <a:xfrm flipH="1">
            <a:off x="10684880" y="2658808"/>
            <a:ext cx="434945" cy="1464"/>
          </a:xfrm>
          <a:prstGeom prst="line">
            <a:avLst/>
          </a:prstGeom>
          <a:ln w="12700">
            <a:solidFill>
              <a:srgbClr val="FF0000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E69D396E-4565-E6AA-7758-520D48BDCC17}"/>
              </a:ext>
            </a:extLst>
          </p:cNvPr>
          <p:cNvCxnSpPr>
            <a:cxnSpLocks/>
          </p:cNvCxnSpPr>
          <p:nvPr/>
        </p:nvCxnSpPr>
        <p:spPr>
          <a:xfrm flipV="1">
            <a:off x="10402824" y="2538465"/>
            <a:ext cx="623323" cy="1659264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8" name="Text Placeholder 1">
            <a:extLst>
              <a:ext uri="{FF2B5EF4-FFF2-40B4-BE49-F238E27FC236}">
                <a16:creationId xmlns:a16="http://schemas.microsoft.com/office/drawing/2014/main" id="{700908F5-AE19-3958-43EA-08DAF7AA3F32}"/>
              </a:ext>
            </a:extLst>
          </p:cNvPr>
          <p:cNvSpPr txBox="1">
            <a:spLocks/>
          </p:cNvSpPr>
          <p:nvPr/>
        </p:nvSpPr>
        <p:spPr>
          <a:xfrm>
            <a:off x="7848451" y="402207"/>
            <a:ext cx="4231526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 eaLnBrk="1" hangingPunct="1"/>
            <a:r>
              <a:rPr lang="en-US" sz="2800" dirty="0"/>
              <a:t>New Hi-Lumi Area</a:t>
            </a:r>
            <a:endParaRPr lang="en-CA" sz="2800" dirty="0"/>
          </a:p>
        </p:txBody>
      </p: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3FC1ACFB-1B76-4ACD-BEF9-CF668625307A}"/>
              </a:ext>
            </a:extLst>
          </p:cNvPr>
          <p:cNvCxnSpPr>
            <a:cxnSpLocks/>
            <a:stCxn id="96" idx="1"/>
          </p:cNvCxnSpPr>
          <p:nvPr/>
        </p:nvCxnSpPr>
        <p:spPr>
          <a:xfrm flipH="1" flipV="1">
            <a:off x="5459104" y="4635113"/>
            <a:ext cx="4064738" cy="565799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8" name="Picture 107">
            <a:extLst>
              <a:ext uri="{FF2B5EF4-FFF2-40B4-BE49-F238E27FC236}">
                <a16:creationId xmlns:a16="http://schemas.microsoft.com/office/drawing/2014/main" id="{E1EB6963-FDD6-4A6D-1552-751B495217E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44410" y="9378"/>
            <a:ext cx="1454421" cy="1377612"/>
          </a:xfrm>
          <a:prstGeom prst="rect">
            <a:avLst/>
          </a:prstGeom>
        </p:spPr>
      </p:pic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EE0DF06E-8AB0-8F5A-FE63-16DA4747CC81}"/>
              </a:ext>
            </a:extLst>
          </p:cNvPr>
          <p:cNvCxnSpPr>
            <a:cxnSpLocks/>
          </p:cNvCxnSpPr>
          <p:nvPr/>
        </p:nvCxnSpPr>
        <p:spPr>
          <a:xfrm>
            <a:off x="8022908" y="1129920"/>
            <a:ext cx="541960" cy="436500"/>
          </a:xfrm>
          <a:prstGeom prst="straightConnector1">
            <a:avLst/>
          </a:prstGeom>
          <a:ln w="28575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962700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97CC91E-4F9F-63A6-9F80-510C87E496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2890513-E58D-2644-ACDB-E89B1349FCEB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7122D1-BA06-E851-D5F1-EEC1EC6504AC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 descr="Diagram&#10;&#10;Description automatically generated">
            <a:extLst>
              <a:ext uri="{FF2B5EF4-FFF2-40B4-BE49-F238E27FC236}">
                <a16:creationId xmlns:a16="http://schemas.microsoft.com/office/drawing/2014/main" id="{25B91923-F38E-1E95-2B73-F65F5F7FA03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9811" t="9504" r="12508"/>
          <a:stretch/>
        </p:blipFill>
        <p:spPr>
          <a:xfrm>
            <a:off x="6917453" y="1011382"/>
            <a:ext cx="2069676" cy="5286157"/>
          </a:xfrm>
          <a:prstGeom prst="rect">
            <a:avLst/>
          </a:prstGeom>
        </p:spPr>
      </p:pic>
      <p:pic>
        <p:nvPicPr>
          <p:cNvPr id="6" name="Picture 5" descr="A picture containing indoor, engine, miller&#10;&#10;Description automatically generated">
            <a:extLst>
              <a:ext uri="{FF2B5EF4-FFF2-40B4-BE49-F238E27FC236}">
                <a16:creationId xmlns:a16="http://schemas.microsoft.com/office/drawing/2014/main" id="{90AEF21A-F9EE-3526-C28E-D9D147A36A3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520" b="17445"/>
          <a:stretch/>
        </p:blipFill>
        <p:spPr>
          <a:xfrm rot="5400000">
            <a:off x="2923490" y="2348909"/>
            <a:ext cx="5222295" cy="2547246"/>
          </a:xfrm>
          <a:prstGeom prst="rect">
            <a:avLst/>
          </a:prstGeom>
        </p:spPr>
      </p:pic>
      <p:pic>
        <p:nvPicPr>
          <p:cNvPr id="10" name="Picture 9" descr="A picture containing indoor, dirty&#10;&#10;Description automatically generated">
            <a:extLst>
              <a:ext uri="{FF2B5EF4-FFF2-40B4-BE49-F238E27FC236}">
                <a16:creationId xmlns:a16="http://schemas.microsoft.com/office/drawing/2014/main" id="{2BB69E51-5AE9-FA75-84F1-59841E6C3CFD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221" r="22019"/>
          <a:stretch/>
        </p:blipFill>
        <p:spPr>
          <a:xfrm>
            <a:off x="9083844" y="1011382"/>
            <a:ext cx="2935706" cy="5306766"/>
          </a:xfrm>
          <a:prstGeom prst="rect">
            <a:avLst/>
          </a:prstGeom>
        </p:spPr>
      </p:pic>
      <p:sp>
        <p:nvSpPr>
          <p:cNvPr id="11" name="Text Placeholder 1">
            <a:extLst>
              <a:ext uri="{FF2B5EF4-FFF2-40B4-BE49-F238E27FC236}">
                <a16:creationId xmlns:a16="http://schemas.microsoft.com/office/drawing/2014/main" id="{27D49281-D423-3607-4980-307AB5DB1BE2}"/>
              </a:ext>
            </a:extLst>
          </p:cNvPr>
          <p:cNvSpPr txBox="1">
            <a:spLocks/>
          </p:cNvSpPr>
          <p:nvPr/>
        </p:nvSpPr>
        <p:spPr>
          <a:xfrm>
            <a:off x="309634" y="308365"/>
            <a:ext cx="10450005" cy="10145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dirty="0">
                <a:solidFill>
                  <a:srgbClr val="00AAFF"/>
                </a:solidFill>
              </a:rPr>
              <a:t>Preparation for cavity testing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357C01D-55AF-BF03-3FCC-8277FB307BAA}"/>
              </a:ext>
            </a:extLst>
          </p:cNvPr>
          <p:cNvSpPr txBox="1"/>
          <p:nvPr/>
        </p:nvSpPr>
        <p:spPr>
          <a:xfrm>
            <a:off x="71744" y="1011382"/>
            <a:ext cx="3989893" cy="50937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TRIUMF will requalify the AUP cavities upon delivery from </a:t>
            </a:r>
            <a:r>
              <a:rPr lang="en-CA" sz="2000" dirty="0" err="1">
                <a:latin typeface="+mn-lt"/>
              </a:rPr>
              <a:t>JLab</a:t>
            </a:r>
            <a:endParaRPr lang="en-CA" sz="2000" dirty="0">
              <a:latin typeface="+mn-lt"/>
            </a:endParaRP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TRIUMF has upgraded the cavity test facility in preparation for cavity delivery</a:t>
            </a:r>
          </a:p>
          <a:p>
            <a:pPr marL="64800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dirty="0">
                <a:latin typeface="+mn-lt"/>
              </a:rPr>
              <a:t>Prepared and qualified cryo-insert for multi-purpose cryostat to test dressed cavities at 2K in jacketed mode</a:t>
            </a:r>
          </a:p>
          <a:p>
            <a:pPr marL="64800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dirty="0">
                <a:latin typeface="+mn-lt"/>
              </a:rPr>
              <a:t>Upgraded cavity test diagnostics</a:t>
            </a:r>
          </a:p>
          <a:p>
            <a:pPr marL="64800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dirty="0">
                <a:latin typeface="+mn-lt"/>
              </a:rPr>
              <a:t>Upgraded 2K pumping capacity</a:t>
            </a:r>
          </a:p>
          <a:p>
            <a:pPr marL="19080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b="1" dirty="0">
                <a:solidFill>
                  <a:srgbClr val="00A4FF"/>
                </a:solidFill>
                <a:latin typeface="+mn-lt"/>
              </a:rPr>
              <a:t>Ready for jacketed 2K testing of AUP cavities</a:t>
            </a:r>
          </a:p>
        </p:txBody>
      </p:sp>
      <p:grpSp>
        <p:nvGrpSpPr>
          <p:cNvPr id="4" name="Group 15">
            <a:extLst>
              <a:ext uri="{FF2B5EF4-FFF2-40B4-BE49-F238E27FC236}">
                <a16:creationId xmlns:a16="http://schemas.microsoft.com/office/drawing/2014/main" id="{50144ED3-A327-15DF-BD62-FB642FCACC8A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7" name="Picture 16">
              <a:extLst>
                <a:ext uri="{FF2B5EF4-FFF2-40B4-BE49-F238E27FC236}">
                  <a16:creationId xmlns:a16="http://schemas.microsoft.com/office/drawing/2014/main" id="{0BAC9FFE-EFA7-D78E-6CAF-0D6CB52296A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2" descr="Bildergebnis für canadian flag">
              <a:extLst>
                <a:ext uri="{FF2B5EF4-FFF2-40B4-BE49-F238E27FC236}">
                  <a16:creationId xmlns:a16="http://schemas.microsoft.com/office/drawing/2014/main" id="{1DEFE777-7455-1314-1C98-4999CAD1FC1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E3A0F8B-9EFF-8071-CD4F-F8215B77B0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2009131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4E64908-A6F7-C9BC-07FD-0B6F473396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04105" y="6480968"/>
            <a:ext cx="27432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r" defTabSz="914400" rtl="0" eaLnBrk="1" latinLnBrk="0" hangingPunct="1">
              <a:defRPr sz="900" b="0" i="0" kern="1200">
                <a:solidFill>
                  <a:srgbClr val="00B0F0"/>
                </a:solidFill>
                <a:latin typeface="+mn-lt"/>
                <a:ea typeface="Arial" charset="0"/>
                <a:cs typeface="Arial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72890513-E58D-2644-ACDB-E89B1349FCEB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AC37B59-E08C-101B-CC22-43F426AF3A9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6F6F44F-E70B-379B-2F4E-3C22600C562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305" t="42779" r="25064"/>
          <a:stretch/>
        </p:blipFill>
        <p:spPr>
          <a:xfrm>
            <a:off x="4567894" y="2669145"/>
            <a:ext cx="2095728" cy="3723172"/>
          </a:xfrm>
          <a:prstGeom prst="rect">
            <a:avLst/>
          </a:prstGeom>
        </p:spPr>
      </p:pic>
      <p:sp>
        <p:nvSpPr>
          <p:cNvPr id="6" name="Text Placeholder 1">
            <a:extLst>
              <a:ext uri="{FF2B5EF4-FFF2-40B4-BE49-F238E27FC236}">
                <a16:creationId xmlns:a16="http://schemas.microsoft.com/office/drawing/2014/main" id="{DCD18B5D-98DF-DCFC-3722-C84310A3BBCE}"/>
              </a:ext>
            </a:extLst>
          </p:cNvPr>
          <p:cNvSpPr txBox="1">
            <a:spLocks/>
          </p:cNvSpPr>
          <p:nvPr/>
        </p:nvSpPr>
        <p:spPr>
          <a:xfrm>
            <a:off x="390755" y="267058"/>
            <a:ext cx="10450005" cy="10145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dirty="0">
                <a:solidFill>
                  <a:srgbClr val="00AAFF"/>
                </a:solidFill>
              </a:rPr>
              <a:t>Dummy cavity for TCM0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E437FC1-17A3-E0A9-819F-173B350CD5D6}"/>
              </a:ext>
            </a:extLst>
          </p:cNvPr>
          <p:cNvSpPr txBox="1"/>
          <p:nvPr/>
        </p:nvSpPr>
        <p:spPr>
          <a:xfrm>
            <a:off x="97820" y="1011384"/>
            <a:ext cx="4126057" cy="43495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AUP anticipates only one TCM0 cavity in Spring 2024</a:t>
            </a:r>
          </a:p>
          <a:p>
            <a:pPr marL="342900" lvl="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TRIUMF is fabricating a Dummy cavity </a:t>
            </a:r>
          </a:p>
          <a:p>
            <a:pPr marL="8001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Identical </a:t>
            </a:r>
            <a:r>
              <a:rPr lang="en-CA" sz="20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LHe</a:t>
            </a:r>
            <a:r>
              <a:rPr lang="en-CA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volume and mass as the actual cavity</a:t>
            </a:r>
          </a:p>
          <a:p>
            <a:pPr marL="8001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Identical beam and helium interfaces as the RFD cavity</a:t>
            </a:r>
          </a:p>
          <a:p>
            <a:pPr marL="800100" lvl="1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Identical support interfaces</a:t>
            </a:r>
          </a:p>
          <a:p>
            <a:pPr marL="342900" indent="-342900">
              <a:lnSpc>
                <a:spcPct val="107000"/>
              </a:lnSpc>
              <a:buFont typeface="Arial" panose="020B0604020202020204" pitchFamily="34" charset="0"/>
              <a:buChar char="•"/>
            </a:pPr>
            <a:r>
              <a:rPr lang="en-CA" sz="20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Will be used for testing prior to cavity delivery and during assembly of TCM0 cavity string</a:t>
            </a:r>
            <a:endParaRPr lang="en-CA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C057422-4A03-7392-BB4D-F559ACF6D2F0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219" t="2368" r="1410" b="2124"/>
          <a:stretch/>
        </p:blipFill>
        <p:spPr>
          <a:xfrm>
            <a:off x="6665804" y="267058"/>
            <a:ext cx="4639774" cy="3723173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D04F823-29FB-76C7-74A8-63DC4FA6D3E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93255" y="3488206"/>
            <a:ext cx="2575597" cy="2689059"/>
          </a:xfrm>
          <a:prstGeom prst="rect">
            <a:avLst/>
          </a:prstGeom>
        </p:spPr>
      </p:pic>
      <p:grpSp>
        <p:nvGrpSpPr>
          <p:cNvPr id="10" name="Group 16">
            <a:extLst>
              <a:ext uri="{FF2B5EF4-FFF2-40B4-BE49-F238E27FC236}">
                <a16:creationId xmlns:a16="http://schemas.microsoft.com/office/drawing/2014/main" id="{3AD943DC-6DC1-D17A-1CA2-B5E3FE3CAE8A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11" name="Picture 17">
              <a:extLst>
                <a:ext uri="{FF2B5EF4-FFF2-40B4-BE49-F238E27FC236}">
                  <a16:creationId xmlns:a16="http://schemas.microsoft.com/office/drawing/2014/main" id="{6923A01D-2BFC-5E38-82C9-AC789AF8622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2" name="Picture 2" descr="Bildergebnis für canadian flag">
              <a:extLst>
                <a:ext uri="{FF2B5EF4-FFF2-40B4-BE49-F238E27FC236}">
                  <a16:creationId xmlns:a16="http://schemas.microsoft.com/office/drawing/2014/main" id="{199F448D-600A-D2A8-B7AD-6359B0188E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" name="Picture 1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0CE93D5D-06DD-A517-8564-2D90462A6C0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18079936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BB4C307-3AD9-63A7-24C2-6C99A5FBCF22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C1A81C-FEE5-F204-7982-8E00D2D4D5A2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pic>
        <p:nvPicPr>
          <p:cNvPr id="5" name="Picture 4" descr="SRF09-mindy-SCC1">
            <a:extLst>
              <a:ext uri="{FF2B5EF4-FFF2-40B4-BE49-F238E27FC236}">
                <a16:creationId xmlns:a16="http://schemas.microsoft.com/office/drawing/2014/main" id="{D700F718-DC55-B3AD-C254-45D067359CE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812946" y="-7927"/>
            <a:ext cx="9379054" cy="68659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349C7F-D21B-8D96-4270-CBA76817DA41}"/>
              </a:ext>
            </a:extLst>
          </p:cNvPr>
          <p:cNvSpPr/>
          <p:nvPr/>
        </p:nvSpPr>
        <p:spPr bwMode="auto">
          <a:xfrm>
            <a:off x="0" y="-15037"/>
            <a:ext cx="2812946" cy="6865927"/>
          </a:xfrm>
          <a:prstGeom prst="rect">
            <a:avLst/>
          </a:prstGeom>
          <a:solidFill>
            <a:srgbClr val="04ADE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0BE188D3-44C1-76C6-3199-C9B3388CC88A}"/>
              </a:ext>
            </a:extLst>
          </p:cNvPr>
          <p:cNvSpPr txBox="1"/>
          <p:nvPr/>
        </p:nvSpPr>
        <p:spPr>
          <a:xfrm>
            <a:off x="111292" y="218893"/>
            <a:ext cx="2439403" cy="255454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hangingPunct="1"/>
            <a:r>
              <a:rPr lang="en-CA" altLang="en-US" sz="3200" b="1" dirty="0"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rPr>
              <a:t>TRIUMF is Canada’s particle accelerator centre</a:t>
            </a:r>
          </a:p>
        </p:txBody>
      </p:sp>
    </p:spTree>
    <p:extLst>
      <p:ext uri="{BB962C8B-B14F-4D97-AF65-F5344CB8AC3E}">
        <p14:creationId xmlns:p14="http://schemas.microsoft.com/office/powerpoint/2010/main" val="283162680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5DAA536-CCAF-40C5-ACAD-EBFC80132B42}"/>
              </a:ext>
            </a:extLst>
          </p:cNvPr>
          <p:cNvSpPr txBox="1"/>
          <p:nvPr/>
        </p:nvSpPr>
        <p:spPr>
          <a:xfrm>
            <a:off x="397622" y="1083197"/>
            <a:ext cx="7599362" cy="500136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400" dirty="0">
                <a:latin typeface="+mn-lt"/>
              </a:rPr>
              <a:t>String assembly frame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Based on UK design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Ready to send for manufacture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Rails and castors received 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400" dirty="0">
                <a:latin typeface="+mn-lt"/>
              </a:rPr>
              <a:t>Cavity manipulation/rinsing tooling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In design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400" dirty="0">
                <a:latin typeface="+mn-lt"/>
              </a:rPr>
              <a:t>Top assembly frame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Detailed design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400" dirty="0">
                <a:latin typeface="+mn-lt"/>
              </a:rPr>
              <a:t>Cryomodule trolley</a:t>
            </a:r>
          </a:p>
          <a:p>
            <a:pPr marL="742950" lvl="1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r>
              <a:rPr lang="en-CA" sz="2000" dirty="0">
                <a:latin typeface="+mn-lt"/>
              </a:rPr>
              <a:t>Detailed design </a:t>
            </a: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CA" sz="2000" dirty="0">
              <a:latin typeface="+mn-lt"/>
            </a:endParaRPr>
          </a:p>
          <a:p>
            <a:pPr marL="285750" indent="-285750" eaLnBrk="1" fontAlgn="auto" hangingPunct="1">
              <a:spcBef>
                <a:spcPts val="600"/>
              </a:spcBef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en-CA" sz="2000" dirty="0">
              <a:latin typeface="+mn-lt"/>
            </a:endParaRPr>
          </a:p>
        </p:txBody>
      </p:sp>
      <p:grpSp>
        <p:nvGrpSpPr>
          <p:cNvPr id="29700" name="Group 16">
            <a:extLst>
              <a:ext uri="{FF2B5EF4-FFF2-40B4-BE49-F238E27FC236}">
                <a16:creationId xmlns:a16="http://schemas.microsoft.com/office/drawing/2014/main" id="{14EFFB15-BD06-4A36-8CEA-74B3C0FBDED7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29705" name="Picture 17">
              <a:extLst>
                <a:ext uri="{FF2B5EF4-FFF2-40B4-BE49-F238E27FC236}">
                  <a16:creationId xmlns:a16="http://schemas.microsoft.com/office/drawing/2014/main" id="{E0982CD1-AA1C-4EBC-8FB0-70E96673140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6" name="Picture 2" descr="Bildergebnis für canadian flag">
              <a:extLst>
                <a:ext uri="{FF2B5EF4-FFF2-40B4-BE49-F238E27FC236}">
                  <a16:creationId xmlns:a16="http://schemas.microsoft.com/office/drawing/2014/main" id="{AD540D9E-7CCB-4FEA-953C-E9BB3954B6B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9707" name="Picture 1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23752865-A31D-4E4E-B7B3-A1935E7D60D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8A1EBF73-CACC-7658-0AFF-D7B9FA05622C}"/>
              </a:ext>
            </a:extLst>
          </p:cNvPr>
          <p:cNvSpPr txBox="1">
            <a:spLocks/>
          </p:cNvSpPr>
          <p:nvPr/>
        </p:nvSpPr>
        <p:spPr>
          <a:xfrm>
            <a:off x="390755" y="374650"/>
            <a:ext cx="10450005" cy="1014516"/>
          </a:xfrm>
          <a:prstGeom prst="rect">
            <a:avLst/>
          </a:prstGeom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dirty="0">
                <a:solidFill>
                  <a:srgbClr val="00AAFF"/>
                </a:solidFill>
              </a:rPr>
              <a:t>Infrastructure in the queue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866F7F0-1CA7-4121-BEF0-97CDE0C1C6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47527" y="180975"/>
            <a:ext cx="4227720" cy="288235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89DFF56-6293-1012-C489-AA9F2D82FDD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480" t="3712" r="4569" b="4941"/>
          <a:stretch/>
        </p:blipFill>
        <p:spPr>
          <a:xfrm>
            <a:off x="5505057" y="885037"/>
            <a:ext cx="2023001" cy="268047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F98D6230-5D43-1C65-9D93-6125A55E2A9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513360" y="3203621"/>
            <a:ext cx="3328017" cy="315226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80004FD8-AA82-1A40-A643-6262D912C3B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451351" y="3848471"/>
            <a:ext cx="3533074" cy="2385642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Placeholder 1">
            <a:extLst>
              <a:ext uri="{FF2B5EF4-FFF2-40B4-BE49-F238E27FC236}">
                <a16:creationId xmlns:a16="http://schemas.microsoft.com/office/drawing/2014/main" id="{FB857E6D-540E-41D4-A427-9FE8A1D0C292}"/>
              </a:ext>
            </a:extLst>
          </p:cNvPr>
          <p:cNvSpPr>
            <a:spLocks noGrp="1" noChangeArrowheads="1"/>
          </p:cNvSpPr>
          <p:nvPr>
            <p:ph type="body" sz="quarter" idx="21"/>
          </p:nvPr>
        </p:nvSpPr>
        <p:spPr bwMode="auto">
          <a:xfrm>
            <a:off x="657225" y="307975"/>
            <a:ext cx="10450513" cy="1014413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altLang="en-US" sz="2800" b="0">
                <a:latin typeface="Arial" panose="020B0604020202020204" pitchFamily="34" charset="0"/>
                <a:cs typeface="Arial" panose="020B0604020202020204" pitchFamily="34" charset="0"/>
              </a:rPr>
              <a:t>Infrastructure upgrade status </a:t>
            </a:r>
          </a:p>
        </p:txBody>
      </p:sp>
      <p:grpSp>
        <p:nvGrpSpPr>
          <p:cNvPr id="30723" name="Group 16">
            <a:extLst>
              <a:ext uri="{FF2B5EF4-FFF2-40B4-BE49-F238E27FC236}">
                <a16:creationId xmlns:a16="http://schemas.microsoft.com/office/drawing/2014/main" id="{3FF48B5A-8A87-4B06-98FA-924AA1D60FA1}"/>
              </a:ext>
            </a:extLst>
          </p:cNvPr>
          <p:cNvGrpSpPr>
            <a:grpSpLocks/>
          </p:cNvGrpSpPr>
          <p:nvPr/>
        </p:nvGrpSpPr>
        <p:grpSpPr bwMode="auto">
          <a:xfrm>
            <a:off x="0" y="6234113"/>
            <a:ext cx="1603375" cy="611187"/>
            <a:chOff x="2899741" y="3408765"/>
            <a:chExt cx="3401670" cy="1421594"/>
          </a:xfrm>
        </p:grpSpPr>
        <p:pic>
          <p:nvPicPr>
            <p:cNvPr id="30829" name="Picture 17">
              <a:extLst>
                <a:ext uri="{FF2B5EF4-FFF2-40B4-BE49-F238E27FC236}">
                  <a16:creationId xmlns:a16="http://schemas.microsoft.com/office/drawing/2014/main" id="{0ED84832-6A32-433D-AF4D-6C5E0A5168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30" name="Picture 2" descr="Bildergebnis für canadian flag">
              <a:extLst>
                <a:ext uri="{FF2B5EF4-FFF2-40B4-BE49-F238E27FC236}">
                  <a16:creationId xmlns:a16="http://schemas.microsoft.com/office/drawing/2014/main" id="{3F8673B4-FCE1-4DAF-B7ED-62BA5CF6E2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30831" name="Picture 1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ED74DC84-99B4-4DAD-916F-F024180F69A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aphicFrame>
        <p:nvGraphicFramePr>
          <p:cNvPr id="3" name="Table 4">
            <a:extLst>
              <a:ext uri="{FF2B5EF4-FFF2-40B4-BE49-F238E27FC236}">
                <a16:creationId xmlns:a16="http://schemas.microsoft.com/office/drawing/2014/main" id="{E21C0905-221E-46CE-B4A9-F4D5FF0CB6B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55644586"/>
              </p:ext>
            </p:extLst>
          </p:nvPr>
        </p:nvGraphicFramePr>
        <p:xfrm>
          <a:off x="1037431" y="1021558"/>
          <a:ext cx="10117138" cy="48197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427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76283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512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26437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182699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1997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370753"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specified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designed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ordered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received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r>
                        <a:rPr lang="en-US" sz="1800" dirty="0"/>
                        <a:t>Clean room upgrade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Garments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Particulate monitoring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Vacuum equipment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New clean room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 dirty="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714870676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r>
                        <a:rPr lang="en-US" sz="1800" dirty="0"/>
                        <a:t>Cavity testing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4k/2k insert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 dirty="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Test diagnostics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2k pumping capacity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r>
                        <a:rPr lang="en-US" sz="1800" dirty="0"/>
                        <a:t>Assembly fixtures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Hermetic string</a:t>
                      </a:r>
                      <a:r>
                        <a:rPr lang="en-CA" sz="1800" dirty="0"/>
                        <a:t> cart</a:t>
                      </a:r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parts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parts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r>
                        <a:rPr lang="en-US" sz="1800" dirty="0"/>
                        <a:t>Dummy cavity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Cavity handling tooling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50%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Top down assembly stand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90%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370753"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Cryomodule trolley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800" dirty="0"/>
                        <a:t>50%</a:t>
                      </a:r>
                      <a:endParaRPr lang="en-CA" sz="1800" dirty="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/>
                    </a:p>
                  </a:txBody>
                  <a:tcPr marL="91448" marR="91448" marT="45709" marB="45709"/>
                </a:tc>
                <a:tc>
                  <a:txBody>
                    <a:bodyPr/>
                    <a:lstStyle/>
                    <a:p>
                      <a:endParaRPr lang="en-CA" sz="1800" dirty="0"/>
                    </a:p>
                  </a:txBody>
                  <a:tcPr marL="91448" marR="91448" marT="45709" marB="45709"/>
                </a:tc>
                <a:extLst>
                  <a:ext uri="{0D108BD9-81ED-4DB2-BD59-A6C34878D82A}">
                    <a16:rowId xmlns:a16="http://schemas.microsoft.com/office/drawing/2014/main" val="498588515"/>
                  </a:ext>
                </a:extLst>
              </a:tr>
            </a:tbl>
          </a:graphicData>
        </a:graphic>
      </p:graphicFrame>
      <p:sp>
        <p:nvSpPr>
          <p:cNvPr id="5" name="Freeform: Shape 4">
            <a:extLst>
              <a:ext uri="{FF2B5EF4-FFF2-40B4-BE49-F238E27FC236}">
                <a16:creationId xmlns:a16="http://schemas.microsoft.com/office/drawing/2014/main" id="{5936E0D9-A08E-4D8C-9D80-BF47708826DC}"/>
              </a:ext>
            </a:extLst>
          </p:cNvPr>
          <p:cNvSpPr/>
          <p:nvPr/>
        </p:nvSpPr>
        <p:spPr>
          <a:xfrm>
            <a:off x="6799263" y="1426370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1B59A0F4-EA31-4698-90AC-5A8F9BF9F578}"/>
              </a:ext>
            </a:extLst>
          </p:cNvPr>
          <p:cNvSpPr/>
          <p:nvPr/>
        </p:nvSpPr>
        <p:spPr>
          <a:xfrm>
            <a:off x="9380538" y="1415258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3103C569-1389-4F6D-8952-3F1FB3CD9CA2}"/>
              </a:ext>
            </a:extLst>
          </p:cNvPr>
          <p:cNvSpPr/>
          <p:nvPr/>
        </p:nvSpPr>
        <p:spPr>
          <a:xfrm>
            <a:off x="6778625" y="1772445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CBDA42BE-E7A7-4F02-9F44-C8BF6F31BBFC}"/>
              </a:ext>
            </a:extLst>
          </p:cNvPr>
          <p:cNvSpPr/>
          <p:nvPr/>
        </p:nvSpPr>
        <p:spPr>
          <a:xfrm>
            <a:off x="9369425" y="1808958"/>
            <a:ext cx="206375" cy="261937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C62A409-E1EE-4D76-9125-91B6F1494FBE}"/>
              </a:ext>
            </a:extLst>
          </p:cNvPr>
          <p:cNvSpPr/>
          <p:nvPr/>
        </p:nvSpPr>
        <p:spPr>
          <a:xfrm>
            <a:off x="6769100" y="2153445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2D9821A1-56BC-4EDE-83C7-82EDE724B5C5}"/>
              </a:ext>
            </a:extLst>
          </p:cNvPr>
          <p:cNvSpPr/>
          <p:nvPr/>
        </p:nvSpPr>
        <p:spPr>
          <a:xfrm>
            <a:off x="9344025" y="2183608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D272B517-F32A-4162-80EC-6D78519FD130}"/>
              </a:ext>
            </a:extLst>
          </p:cNvPr>
          <p:cNvSpPr/>
          <p:nvPr/>
        </p:nvSpPr>
        <p:spPr>
          <a:xfrm>
            <a:off x="10529888" y="2183608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6B197036-9638-4B78-B94E-6963F5D0ACA7}"/>
              </a:ext>
            </a:extLst>
          </p:cNvPr>
          <p:cNvSpPr/>
          <p:nvPr/>
        </p:nvSpPr>
        <p:spPr>
          <a:xfrm>
            <a:off x="6705600" y="2927395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48900B9A-509A-40EC-89F3-14492586FFE0}"/>
              </a:ext>
            </a:extLst>
          </p:cNvPr>
          <p:cNvSpPr/>
          <p:nvPr/>
        </p:nvSpPr>
        <p:spPr>
          <a:xfrm>
            <a:off x="8024813" y="2925807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9A3C07BA-2D01-4813-87FB-18A6841D4FA7}"/>
              </a:ext>
            </a:extLst>
          </p:cNvPr>
          <p:cNvSpPr/>
          <p:nvPr/>
        </p:nvSpPr>
        <p:spPr>
          <a:xfrm>
            <a:off x="9359900" y="2944857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FF9F667E-8B4B-44D0-99DF-D9E1AF267FCB}"/>
              </a:ext>
            </a:extLst>
          </p:cNvPr>
          <p:cNvSpPr/>
          <p:nvPr/>
        </p:nvSpPr>
        <p:spPr>
          <a:xfrm>
            <a:off x="6694488" y="3275057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B3E02307-7993-4A44-BB77-3E57380FF70E}"/>
              </a:ext>
            </a:extLst>
          </p:cNvPr>
          <p:cNvSpPr/>
          <p:nvPr/>
        </p:nvSpPr>
        <p:spPr>
          <a:xfrm>
            <a:off x="8013700" y="3297282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7E9E07C-6359-4F1F-B442-98B107E9B77F}"/>
              </a:ext>
            </a:extLst>
          </p:cNvPr>
          <p:cNvSpPr/>
          <p:nvPr/>
        </p:nvSpPr>
        <p:spPr>
          <a:xfrm>
            <a:off x="9359900" y="3297282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9A4FE1DE-B4E2-4834-8403-E77131C990BE}"/>
              </a:ext>
            </a:extLst>
          </p:cNvPr>
          <p:cNvSpPr/>
          <p:nvPr/>
        </p:nvSpPr>
        <p:spPr>
          <a:xfrm>
            <a:off x="10529888" y="3294107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977C2D77-B7C9-4897-A43C-7C019A1103C6}"/>
              </a:ext>
            </a:extLst>
          </p:cNvPr>
          <p:cNvSpPr/>
          <p:nvPr/>
        </p:nvSpPr>
        <p:spPr>
          <a:xfrm>
            <a:off x="6686550" y="3668757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6" name="Freeform: Shape 35">
            <a:extLst>
              <a:ext uri="{FF2B5EF4-FFF2-40B4-BE49-F238E27FC236}">
                <a16:creationId xmlns:a16="http://schemas.microsoft.com/office/drawing/2014/main" id="{A3D41EAA-0274-4CF8-883D-7FC5D97A8FEC}"/>
              </a:ext>
            </a:extLst>
          </p:cNvPr>
          <p:cNvSpPr/>
          <p:nvPr/>
        </p:nvSpPr>
        <p:spPr>
          <a:xfrm>
            <a:off x="8024813" y="3657645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54B3EC1A-9019-4E01-A0A3-75559748200A}"/>
              </a:ext>
            </a:extLst>
          </p:cNvPr>
          <p:cNvSpPr/>
          <p:nvPr/>
        </p:nvSpPr>
        <p:spPr>
          <a:xfrm>
            <a:off x="9350375" y="3695745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7C6E4608-7A47-4A54-9B52-FBACFA874B19}"/>
              </a:ext>
            </a:extLst>
          </p:cNvPr>
          <p:cNvSpPr/>
          <p:nvPr/>
        </p:nvSpPr>
        <p:spPr>
          <a:xfrm>
            <a:off x="6677025" y="4022770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A53C670C-53EA-4749-A967-3AEE857558F1}"/>
              </a:ext>
            </a:extLst>
          </p:cNvPr>
          <p:cNvSpPr/>
          <p:nvPr/>
        </p:nvSpPr>
        <p:spPr>
          <a:xfrm>
            <a:off x="6697663" y="4422820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629044C0-879A-14EF-722D-D4D879C8FD58}"/>
              </a:ext>
            </a:extLst>
          </p:cNvPr>
          <p:cNvSpPr/>
          <p:nvPr/>
        </p:nvSpPr>
        <p:spPr>
          <a:xfrm>
            <a:off x="10529888" y="1426370"/>
            <a:ext cx="206375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4C380E88-8AD4-EE19-DE6A-6AFFC14A57E0}"/>
              </a:ext>
            </a:extLst>
          </p:cNvPr>
          <p:cNvSpPr/>
          <p:nvPr/>
        </p:nvSpPr>
        <p:spPr>
          <a:xfrm>
            <a:off x="10501981" y="1785229"/>
            <a:ext cx="206375" cy="261937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DACDD157-4507-A464-0CC8-E83031D4177A}"/>
              </a:ext>
            </a:extLst>
          </p:cNvPr>
          <p:cNvSpPr/>
          <p:nvPr/>
        </p:nvSpPr>
        <p:spPr>
          <a:xfrm>
            <a:off x="10521951" y="2935749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09B25CDE-B765-04D9-1DB1-8798393AEF63}"/>
              </a:ext>
            </a:extLst>
          </p:cNvPr>
          <p:cNvSpPr/>
          <p:nvPr/>
        </p:nvSpPr>
        <p:spPr>
          <a:xfrm>
            <a:off x="10501396" y="3657645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E6CE948E-D03E-9698-11F9-3964FF6E0286}"/>
              </a:ext>
            </a:extLst>
          </p:cNvPr>
          <p:cNvSpPr/>
          <p:nvPr/>
        </p:nvSpPr>
        <p:spPr>
          <a:xfrm>
            <a:off x="6724233" y="2509936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8EC30281-71D1-620E-852D-E9E14FD3C26C}"/>
              </a:ext>
            </a:extLst>
          </p:cNvPr>
          <p:cNvSpPr/>
          <p:nvPr/>
        </p:nvSpPr>
        <p:spPr>
          <a:xfrm>
            <a:off x="9344025" y="2528279"/>
            <a:ext cx="204788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1F1C27B-EE58-D251-08DB-C3D61D822866}"/>
              </a:ext>
            </a:extLst>
          </p:cNvPr>
          <p:cNvSpPr/>
          <p:nvPr/>
        </p:nvSpPr>
        <p:spPr>
          <a:xfrm>
            <a:off x="8013700" y="3976671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307FABD9-5E7F-FD70-2718-2E4006F7ED96}"/>
              </a:ext>
            </a:extLst>
          </p:cNvPr>
          <p:cNvSpPr/>
          <p:nvPr/>
        </p:nvSpPr>
        <p:spPr>
          <a:xfrm>
            <a:off x="7991517" y="4361685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262559B7-ED29-FB57-A4C8-B5359A285A94}"/>
              </a:ext>
            </a:extLst>
          </p:cNvPr>
          <p:cNvSpPr/>
          <p:nvPr/>
        </p:nvSpPr>
        <p:spPr>
          <a:xfrm>
            <a:off x="6664911" y="4745037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E97BC01-B159-8D85-778A-7AE50050BD00}"/>
              </a:ext>
            </a:extLst>
          </p:cNvPr>
          <p:cNvSpPr/>
          <p:nvPr/>
        </p:nvSpPr>
        <p:spPr>
          <a:xfrm>
            <a:off x="6664910" y="5136403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3C27F830-5267-4D8F-4CB1-6B3AF30FB079}"/>
              </a:ext>
            </a:extLst>
          </p:cNvPr>
          <p:cNvSpPr/>
          <p:nvPr/>
        </p:nvSpPr>
        <p:spPr>
          <a:xfrm>
            <a:off x="6673350" y="5493685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72B3E164-3F53-206A-B252-57F959070EDB}"/>
              </a:ext>
            </a:extLst>
          </p:cNvPr>
          <p:cNvSpPr/>
          <p:nvPr/>
        </p:nvSpPr>
        <p:spPr>
          <a:xfrm>
            <a:off x="9655535" y="4022770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74D62B95-94D9-00B4-BED0-9E2E94A3EC34}"/>
              </a:ext>
            </a:extLst>
          </p:cNvPr>
          <p:cNvSpPr/>
          <p:nvPr/>
        </p:nvSpPr>
        <p:spPr>
          <a:xfrm>
            <a:off x="10846275" y="4044995"/>
            <a:ext cx="204787" cy="260350"/>
          </a:xfrm>
          <a:custGeom>
            <a:avLst/>
            <a:gdLst>
              <a:gd name="connsiteX0" fmla="*/ 0 w 205483"/>
              <a:gd name="connsiteY0" fmla="*/ 154113 h 260508"/>
              <a:gd name="connsiteX1" fmla="*/ 10274 w 205483"/>
              <a:gd name="connsiteY1" fmla="*/ 256854 h 260508"/>
              <a:gd name="connsiteX2" fmla="*/ 41097 w 205483"/>
              <a:gd name="connsiteY2" fmla="*/ 246580 h 260508"/>
              <a:gd name="connsiteX3" fmla="*/ 51371 w 205483"/>
              <a:gd name="connsiteY3" fmla="*/ 215758 h 260508"/>
              <a:gd name="connsiteX4" fmla="*/ 82193 w 205483"/>
              <a:gd name="connsiteY4" fmla="*/ 184935 h 260508"/>
              <a:gd name="connsiteX5" fmla="*/ 123290 w 205483"/>
              <a:gd name="connsiteY5" fmla="*/ 113016 h 260508"/>
              <a:gd name="connsiteX6" fmla="*/ 164387 w 205483"/>
              <a:gd name="connsiteY6" fmla="*/ 51371 h 260508"/>
              <a:gd name="connsiteX7" fmla="*/ 205483 w 205483"/>
              <a:gd name="connsiteY7" fmla="*/ 0 h 2605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5483" h="260508">
                <a:moveTo>
                  <a:pt x="0" y="154113"/>
                </a:moveTo>
                <a:cubicBezTo>
                  <a:pt x="3425" y="188360"/>
                  <a:pt x="-3705" y="225403"/>
                  <a:pt x="10274" y="256854"/>
                </a:cubicBezTo>
                <a:cubicBezTo>
                  <a:pt x="14673" y="266751"/>
                  <a:pt x="33439" y="254238"/>
                  <a:pt x="41097" y="246580"/>
                </a:cubicBezTo>
                <a:cubicBezTo>
                  <a:pt x="48755" y="238922"/>
                  <a:pt x="45364" y="224769"/>
                  <a:pt x="51371" y="215758"/>
                </a:cubicBezTo>
                <a:cubicBezTo>
                  <a:pt x="59431" y="203668"/>
                  <a:pt x="71919" y="195209"/>
                  <a:pt x="82193" y="184935"/>
                </a:cubicBezTo>
                <a:cubicBezTo>
                  <a:pt x="99314" y="133578"/>
                  <a:pt x="83709" y="169561"/>
                  <a:pt x="123290" y="113016"/>
                </a:cubicBezTo>
                <a:cubicBezTo>
                  <a:pt x="137452" y="92784"/>
                  <a:pt x="146924" y="68834"/>
                  <a:pt x="164387" y="51371"/>
                </a:cubicBezTo>
                <a:cubicBezTo>
                  <a:pt x="200624" y="15134"/>
                  <a:pt x="188711" y="33545"/>
                  <a:pt x="205483" y="0"/>
                </a:cubicBezTo>
              </a:path>
            </a:pathLst>
          </a:custGeom>
          <a:noFill/>
          <a:ln w="5715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63440CA-4812-4E54-B8FA-5E66D0B56BE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9B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3555" name="Title 1">
            <a:extLst>
              <a:ext uri="{FF2B5EF4-FFF2-40B4-BE49-F238E27FC236}">
                <a16:creationId xmlns:a16="http://schemas.microsoft.com/office/drawing/2014/main" id="{1A5863D8-4E39-4AAC-B10C-721880D787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989346" y="2653966"/>
            <a:ext cx="8213307" cy="1581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CA" altLang="en-US" sz="4400" b="1" dirty="0"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rPr>
              <a:t>Cryomodule Fabrication</a:t>
            </a:r>
          </a:p>
        </p:txBody>
      </p:sp>
    </p:spTree>
    <p:extLst>
      <p:ext uri="{BB962C8B-B14F-4D97-AF65-F5344CB8AC3E}">
        <p14:creationId xmlns:p14="http://schemas.microsoft.com/office/powerpoint/2010/main" val="2978277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A1E58-4690-9057-ED12-DF240E8DAE9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0057F8-B841-9EEC-1638-06DE4D0846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23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8855914-D389-9EB3-6B25-FCF63302B70B}"/>
              </a:ext>
            </a:extLst>
          </p:cNvPr>
          <p:cNvSpPr txBox="1">
            <a:spLocks/>
          </p:cNvSpPr>
          <p:nvPr/>
        </p:nvSpPr>
        <p:spPr>
          <a:xfrm>
            <a:off x="657732" y="30836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endParaRPr lang="en-CA" sz="2800" b="0" dirty="0"/>
          </a:p>
        </p:txBody>
      </p:sp>
      <p:graphicFrame>
        <p:nvGraphicFramePr>
          <p:cNvPr id="21" name="Table 21">
            <a:extLst>
              <a:ext uri="{FF2B5EF4-FFF2-40B4-BE49-F238E27FC236}">
                <a16:creationId xmlns:a16="http://schemas.microsoft.com/office/drawing/2014/main" id="{3A0CD25B-0D9D-618B-3D1B-A333BEFAD99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626744"/>
              </p:ext>
            </p:extLst>
          </p:nvPr>
        </p:nvGraphicFramePr>
        <p:xfrm>
          <a:off x="1739476" y="1008317"/>
          <a:ext cx="8713047" cy="5486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623623">
                  <a:extLst>
                    <a:ext uri="{9D8B030D-6E8A-4147-A177-3AD203B41FA5}">
                      <a16:colId xmlns:a16="http://schemas.microsoft.com/office/drawing/2014/main" val="2062239985"/>
                    </a:ext>
                  </a:extLst>
                </a:gridCol>
                <a:gridCol w="2184578">
                  <a:extLst>
                    <a:ext uri="{9D8B030D-6E8A-4147-A177-3AD203B41FA5}">
                      <a16:colId xmlns:a16="http://schemas.microsoft.com/office/drawing/2014/main" val="3602713249"/>
                    </a:ext>
                  </a:extLst>
                </a:gridCol>
                <a:gridCol w="1904846">
                  <a:extLst>
                    <a:ext uri="{9D8B030D-6E8A-4147-A177-3AD203B41FA5}">
                      <a16:colId xmlns:a16="http://schemas.microsoft.com/office/drawing/2014/main" val="341951983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A4FF"/>
                          </a:solidFill>
                        </a:rPr>
                        <a:t>Milestone</a:t>
                      </a:r>
                      <a:endParaRPr lang="en-CA" sz="2400" dirty="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A4FF"/>
                          </a:solidFill>
                        </a:rPr>
                        <a:t>Application</a:t>
                      </a:r>
                      <a:endParaRPr lang="en-CA" sz="2400" dirty="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A4FF"/>
                          </a:solidFill>
                        </a:rPr>
                        <a:t>Achieved</a:t>
                      </a:r>
                      <a:endParaRPr lang="en-CA" sz="2400" dirty="0">
                        <a:solidFill>
                          <a:srgbClr val="00A4FF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6591028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4k-2k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</a:rPr>
                        <a:t>Cryo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 insert qualified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Infrastructure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Nov 2022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2948738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OVC Drawings released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TCM0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Apr 2023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3332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OVC tender released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TCM0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May 2023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75306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OVC material order issued 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TCM1-5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Jun 2023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7522859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Clean room tender released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Infrastructure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Jun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896328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Sector Valves received 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TCM0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Jul 2023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7227669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OVC order issued (Axton)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TCM0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Jul 2023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7864944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Mu-metal tender released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TCM1-5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Jul 2023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8126503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Clean room contract issued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Infrastructure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Sep 2023</a:t>
                      </a:r>
                      <a:endParaRPr lang="en-CA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68174017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Mu-metal contract issued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TCM1-5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>
                          <a:solidFill>
                            <a:srgbClr val="00B050"/>
                          </a:solidFill>
                        </a:rPr>
                        <a:t>Sep 2023</a:t>
                      </a:r>
                      <a:endParaRPr lang="en-CA" sz="2400" dirty="0">
                        <a:solidFill>
                          <a:srgbClr val="00B05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8602244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/>
                        <a:t>MLI tender issued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2400" dirty="0"/>
                        <a:t>TCM1-5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/>
                        <a:t>-</a:t>
                      </a:r>
                      <a:endParaRPr lang="en-CA" sz="24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934478187"/>
                  </a:ext>
                </a:extLst>
              </a:tr>
            </a:tbl>
          </a:graphicData>
        </a:graphic>
      </p:graphicFrame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74924F6-7D7A-AA3C-6B7D-5B3FA0FE4C90}"/>
              </a:ext>
            </a:extLst>
          </p:cNvPr>
          <p:cNvSpPr txBox="1">
            <a:spLocks/>
          </p:cNvSpPr>
          <p:nvPr/>
        </p:nvSpPr>
        <p:spPr>
          <a:xfrm>
            <a:off x="810132" y="237480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US" sz="2800" b="0" dirty="0"/>
              <a:t>P</a:t>
            </a:r>
            <a:r>
              <a:rPr lang="en-CA" sz="2800" b="0" dirty="0" err="1"/>
              <a:t>rogress</a:t>
            </a:r>
            <a:r>
              <a:rPr lang="en-CA" sz="2800" b="0" dirty="0"/>
              <a:t> Milestones - Cryomodules</a:t>
            </a:r>
          </a:p>
        </p:txBody>
      </p:sp>
    </p:spTree>
    <p:extLst>
      <p:ext uri="{BB962C8B-B14F-4D97-AF65-F5344CB8AC3E}">
        <p14:creationId xmlns:p14="http://schemas.microsoft.com/office/powerpoint/2010/main" val="81257976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FBB758-0C91-4335-A53C-D7BD2E36F37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7732" y="308365"/>
            <a:ext cx="10450005" cy="1014516"/>
          </a:xfrm>
        </p:spPr>
        <p:txBody>
          <a:bodyPr/>
          <a:lstStyle/>
          <a:p>
            <a:r>
              <a:rPr lang="en-CA" sz="2800" b="0" dirty="0"/>
              <a:t>Cryomodule fabrication milestones</a:t>
            </a: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420F2F3-17B5-4D0E-BC42-5F3CB1717D5F}"/>
              </a:ext>
            </a:extLst>
          </p:cNvPr>
          <p:cNvGrpSpPr/>
          <p:nvPr/>
        </p:nvGrpSpPr>
        <p:grpSpPr>
          <a:xfrm>
            <a:off x="0" y="6233678"/>
            <a:ext cx="1602862" cy="611622"/>
            <a:chOff x="2899741" y="3408765"/>
            <a:chExt cx="3401670" cy="1421594"/>
          </a:xfrm>
        </p:grpSpPr>
        <p:pic>
          <p:nvPicPr>
            <p:cNvPr id="18" name="Picture 17">
              <a:extLst>
                <a:ext uri="{FF2B5EF4-FFF2-40B4-BE49-F238E27FC236}">
                  <a16:creationId xmlns:a16="http://schemas.microsoft.com/office/drawing/2014/main" id="{52AD6363-7460-4347-8547-4611B5568C1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9" name="Picture 2" descr="Bildergebnis für canadian flag">
              <a:extLst>
                <a:ext uri="{FF2B5EF4-FFF2-40B4-BE49-F238E27FC236}">
                  <a16:creationId xmlns:a16="http://schemas.microsoft.com/office/drawing/2014/main" id="{7902B3AC-D005-455A-AF76-B8EE76B108A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Picture 1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3A0C93A9-561B-4925-A7F4-7CEF88CB6BBD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pic>
        <p:nvPicPr>
          <p:cNvPr id="13" name="Content Placeholder 5">
            <a:extLst>
              <a:ext uri="{FF2B5EF4-FFF2-40B4-BE49-F238E27FC236}">
                <a16:creationId xmlns:a16="http://schemas.microsoft.com/office/drawing/2014/main" id="{17C8AAD7-BDC1-88A7-76D0-7815EB200BC3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/>
          <a:stretch/>
        </p:blipFill>
        <p:spPr>
          <a:xfrm>
            <a:off x="8040836" y="165276"/>
            <a:ext cx="3693965" cy="3465942"/>
          </a:xfrm>
          <a:prstGeom prst="rect">
            <a:avLst/>
          </a:prstGeom>
          <a:ln w="28575">
            <a:noFill/>
          </a:ln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E166962-D9F1-0544-BD4E-C35B4F5B8B9F}"/>
              </a:ext>
            </a:extLst>
          </p:cNvPr>
          <p:cNvSpPr txBox="1"/>
          <p:nvPr/>
        </p:nvSpPr>
        <p:spPr>
          <a:xfrm>
            <a:off x="457199" y="940584"/>
            <a:ext cx="6935918" cy="47859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Drawings for OVC completed and RFQ issued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Considerable effort to translate EU/CERN specifications for NA vendors</a:t>
            </a: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Good learning exercise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Contract for one outer vacuum chamber (OVC) issued to Axton (Vancouver)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Material for five OVCs ordered from </a:t>
            </a:r>
            <a:r>
              <a:rPr lang="en-CA" sz="2000" dirty="0" err="1"/>
              <a:t>Outokumpu</a:t>
            </a:r>
            <a:r>
              <a:rPr lang="en-CA" sz="2000" dirty="0"/>
              <a:t> – delivery in Oct. 2023</a:t>
            </a:r>
            <a:endParaRPr lang="en-CA" sz="2000" u="sng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CA" sz="2000" u="sng" dirty="0"/>
          </a:p>
          <a:p>
            <a:pPr>
              <a:spcBef>
                <a:spcPts val="600"/>
              </a:spcBef>
            </a:pPr>
            <a:endParaRPr lang="en-CA" sz="2000" u="sng" dirty="0"/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Tender complete for 5 mu-metal shields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Successful bidder selected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CA" sz="2000" dirty="0"/>
              <a:t>First article by Feb. 2024 – final article by Dec. 2024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8744020-18E5-B9E7-C132-1630D07AF85B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35833" t="36284" r="37500" b="21586"/>
          <a:stretch/>
        </p:blipFill>
        <p:spPr>
          <a:xfrm>
            <a:off x="8040835" y="3631219"/>
            <a:ext cx="3556763" cy="298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824505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9D653FE-0E6A-E5A8-D18C-40DF6B135CB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449932" y="285220"/>
            <a:ext cx="10450005" cy="1014516"/>
          </a:xfrm>
        </p:spPr>
        <p:txBody>
          <a:bodyPr/>
          <a:lstStyle/>
          <a:p>
            <a:r>
              <a:rPr lang="en-US" sz="2800" b="0" dirty="0"/>
              <a:t>First articles received</a:t>
            </a:r>
            <a:endParaRPr lang="en-CA" sz="2800" b="0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E3EE8D2-FD8A-7BFB-4A41-00507F616140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C2BAD42-D5FC-5BF7-B5CB-FF84332B0A95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25</a:t>
            </a:fld>
            <a:endParaRPr lang="en-US" dirty="0"/>
          </a:p>
        </p:txBody>
      </p:sp>
      <p:pic>
        <p:nvPicPr>
          <p:cNvPr id="5" name="Content Placeholder 6" descr="A stack of boxes on a pallet&#10;&#10;Description automatically generated">
            <a:extLst>
              <a:ext uri="{FF2B5EF4-FFF2-40B4-BE49-F238E27FC236}">
                <a16:creationId xmlns:a16="http://schemas.microsoft.com/office/drawing/2014/main" id="{E43FC060-9B60-4E45-7036-8AC1573E5F0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72337" y="285220"/>
            <a:ext cx="3987800" cy="5317067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0DBC0EEB-F8A0-2C52-2CCF-7F1FBE2B09CF}"/>
              </a:ext>
            </a:extLst>
          </p:cNvPr>
          <p:cNvSpPr txBox="1"/>
          <p:nvPr/>
        </p:nvSpPr>
        <p:spPr>
          <a:xfrm>
            <a:off x="501978" y="977733"/>
            <a:ext cx="609442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000" dirty="0"/>
              <a:t>First articles shipped from CERN to TRIUMF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/>
              <a:t>5 Sector valves were received by TRIUMF SRF Group on July 21, 2023</a:t>
            </a:r>
            <a:endParaRPr lang="en-CA" sz="2000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00EE101-BD73-D82E-9826-B60AF009F9C5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8941" y="2545237"/>
            <a:ext cx="4531209" cy="2902880"/>
          </a:xfrm>
          <a:prstGeom prst="rect">
            <a:avLst/>
          </a:prstGeom>
        </p:spPr>
      </p:pic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CC4E9960-97D8-5486-FA3E-4EC85A61C2D8}"/>
              </a:ext>
            </a:extLst>
          </p:cNvPr>
          <p:cNvCxnSpPr>
            <a:cxnSpLocks/>
            <a:stCxn id="5" idx="1"/>
          </p:cNvCxnSpPr>
          <p:nvPr/>
        </p:nvCxnSpPr>
        <p:spPr>
          <a:xfrm flipH="1">
            <a:off x="5533534" y="2943754"/>
            <a:ext cx="1738803" cy="1156906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0296788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A1E58-4690-9057-ED12-DF240E8DAE9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D0057F8-B841-9EEC-1638-06DE4D0846A8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26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38855914-D389-9EB3-6B25-FCF63302B70B}"/>
              </a:ext>
            </a:extLst>
          </p:cNvPr>
          <p:cNvSpPr txBox="1">
            <a:spLocks/>
          </p:cNvSpPr>
          <p:nvPr/>
        </p:nvSpPr>
        <p:spPr>
          <a:xfrm>
            <a:off x="657732" y="308365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b="0" dirty="0"/>
              <a:t>Cryomodule fabrication strategy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35275C8-194E-841C-A09D-31A0D2419539}"/>
              </a:ext>
            </a:extLst>
          </p:cNvPr>
          <p:cNvSpPr txBox="1"/>
          <p:nvPr/>
        </p:nvSpPr>
        <p:spPr>
          <a:xfrm>
            <a:off x="412602" y="870083"/>
            <a:ext cx="6336593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eaLnBrk="1" hangingPunct="1">
              <a:spcBef>
                <a:spcPts val="600"/>
              </a:spcBef>
            </a:pPr>
            <a:r>
              <a:rPr lang="en-CA" altLang="en-US" dirty="0"/>
              <a:t>CM string assembly requires cavities from AUP, FPCs and beamline assemblies from CERN – first articles are required to assemble TCM0.</a:t>
            </a:r>
          </a:p>
          <a:p>
            <a:pPr eaLnBrk="1" hangingPunct="1">
              <a:spcBef>
                <a:spcPts val="600"/>
              </a:spcBef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dirty="0"/>
              <a:t>Next items for series production where TRIUMF requires released drawings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MLI blankets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Thermal shield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Cold tuner frame and warm tuner actuator assembly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Cryogenic internal lines and supports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/>
          </a:p>
          <a:p>
            <a:pPr>
              <a:spcBef>
                <a:spcPts val="600"/>
              </a:spcBef>
            </a:pPr>
            <a:r>
              <a:rPr lang="en-US" dirty="0"/>
              <a:t>TRIUMF also requires delivery of CM parts in CERN scope and group purchased parts (at least for first articles):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Cavity testing - rf components – Jan 2024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String assembly – Mar 2024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Cryomodule assembly – Apr 2024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/>
              <a:t>Cryomodule testing – May 2024</a:t>
            </a:r>
          </a:p>
          <a:p>
            <a:endParaRPr lang="en-CA" dirty="0"/>
          </a:p>
        </p:txBody>
      </p:sp>
      <p:grpSp>
        <p:nvGrpSpPr>
          <p:cNvPr id="9" name="Group 11">
            <a:extLst>
              <a:ext uri="{FF2B5EF4-FFF2-40B4-BE49-F238E27FC236}">
                <a16:creationId xmlns:a16="http://schemas.microsoft.com/office/drawing/2014/main" id="{259F2DF8-21E7-6099-04CB-E235B79EA8F0}"/>
              </a:ext>
            </a:extLst>
          </p:cNvPr>
          <p:cNvGrpSpPr>
            <a:grpSpLocks/>
          </p:cNvGrpSpPr>
          <p:nvPr/>
        </p:nvGrpSpPr>
        <p:grpSpPr bwMode="auto">
          <a:xfrm>
            <a:off x="7516679" y="614149"/>
            <a:ext cx="3967305" cy="2425795"/>
            <a:chOff x="8498340" y="3612497"/>
            <a:chExt cx="2830286" cy="1620715"/>
          </a:xfrm>
        </p:grpSpPr>
        <p:pic>
          <p:nvPicPr>
            <p:cNvPr id="10" name="Picture 6" descr="A close up of text on a white surface&#10;&#10;Description automatically generated">
              <a:extLst>
                <a:ext uri="{FF2B5EF4-FFF2-40B4-BE49-F238E27FC236}">
                  <a16:creationId xmlns:a16="http://schemas.microsoft.com/office/drawing/2014/main" id="{634D9412-E7DC-84C6-4644-ACD2CAE6062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8333" t="31296" r="17546" b="32037"/>
            <a:stretch>
              <a:fillRect/>
            </a:stretch>
          </p:blipFill>
          <p:spPr bwMode="auto">
            <a:xfrm>
              <a:off x="8498340" y="3614738"/>
              <a:ext cx="2830286" cy="16184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" name="TextBox 7">
              <a:extLst>
                <a:ext uri="{FF2B5EF4-FFF2-40B4-BE49-F238E27FC236}">
                  <a16:creationId xmlns:a16="http://schemas.microsoft.com/office/drawing/2014/main" id="{31B44215-D623-64BB-B3B2-0C4163AAF12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3660000">
              <a:off x="8635208" y="4116899"/>
              <a:ext cx="1293204" cy="284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CA" altLang="en-US" sz="1600" b="1">
                  <a:solidFill>
                    <a:schemeClr val="bg1"/>
                  </a:solidFill>
                </a:rPr>
                <a:t>AUP, CERN</a:t>
              </a:r>
            </a:p>
          </p:txBody>
        </p:sp>
        <p:sp>
          <p:nvSpPr>
            <p:cNvPr id="12" name="TextBox 8">
              <a:extLst>
                <a:ext uri="{FF2B5EF4-FFF2-40B4-BE49-F238E27FC236}">
                  <a16:creationId xmlns:a16="http://schemas.microsoft.com/office/drawing/2014/main" id="{13C9E7DF-AF3E-5AB8-CF78-389D5451EDC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 rot="-4080000">
              <a:off x="10152295" y="4063556"/>
              <a:ext cx="910401" cy="284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eaLnBrk="1" hangingPunct="1"/>
              <a:r>
                <a:rPr lang="en-CA" altLang="en-US" sz="1600" b="1">
                  <a:solidFill>
                    <a:schemeClr val="bg1"/>
                  </a:solidFill>
                </a:rPr>
                <a:t>TRIUMF</a:t>
              </a:r>
            </a:p>
          </p:txBody>
        </p:sp>
      </p:grpSp>
      <p:graphicFrame>
        <p:nvGraphicFramePr>
          <p:cNvPr id="13" name="Table 12">
            <a:extLst>
              <a:ext uri="{FF2B5EF4-FFF2-40B4-BE49-F238E27FC236}">
                <a16:creationId xmlns:a16="http://schemas.microsoft.com/office/drawing/2014/main" id="{E2D1C376-20E8-AD0F-505B-329FAEE1510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31563982"/>
              </p:ext>
            </p:extLst>
          </p:nvPr>
        </p:nvGraphicFramePr>
        <p:xfrm>
          <a:off x="6870031" y="4095109"/>
          <a:ext cx="5083760" cy="201288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65053">
                  <a:extLst>
                    <a:ext uri="{9D8B030D-6E8A-4147-A177-3AD203B41FA5}">
                      <a16:colId xmlns:a16="http://schemas.microsoft.com/office/drawing/2014/main" val="379018934"/>
                    </a:ext>
                  </a:extLst>
                </a:gridCol>
                <a:gridCol w="952464">
                  <a:extLst>
                    <a:ext uri="{9D8B030D-6E8A-4147-A177-3AD203B41FA5}">
                      <a16:colId xmlns:a16="http://schemas.microsoft.com/office/drawing/2014/main" val="3102701896"/>
                    </a:ext>
                  </a:extLst>
                </a:gridCol>
                <a:gridCol w="1248853">
                  <a:extLst>
                    <a:ext uri="{9D8B030D-6E8A-4147-A177-3AD203B41FA5}">
                      <a16:colId xmlns:a16="http://schemas.microsoft.com/office/drawing/2014/main" val="3958858028"/>
                    </a:ext>
                  </a:extLst>
                </a:gridCol>
                <a:gridCol w="1317390">
                  <a:extLst>
                    <a:ext uri="{9D8B030D-6E8A-4147-A177-3AD203B41FA5}">
                      <a16:colId xmlns:a16="http://schemas.microsoft.com/office/drawing/2014/main" val="3664030140"/>
                    </a:ext>
                  </a:extLst>
                </a:gridCol>
              </a:tblGrid>
              <a:tr h="341332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Cavity Pair </a:t>
                      </a:r>
                      <a:endParaRPr lang="en-CA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Module</a:t>
                      </a:r>
                      <a:endParaRPr lang="en-CA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Early dates</a:t>
                      </a:r>
                      <a:endParaRPr lang="en-CA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Late dates</a:t>
                      </a:r>
                      <a:endParaRPr lang="en-CA" sz="1600" b="1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253321572"/>
                  </a:ext>
                </a:extLst>
              </a:tr>
              <a:tr h="257461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Pre-series Cavity</a:t>
                      </a:r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TCM0 </a:t>
                      </a:r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</a:t>
                      </a:r>
                      <a:r>
                        <a:rPr lang="en-CA" sz="1600" b="0" i="0" u="none" strike="noStrike" dirty="0" err="1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ar</a:t>
                      </a:r>
                      <a:r>
                        <a:rPr lang="en-CA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 2024</a:t>
                      </a: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-</a:t>
                      </a:r>
                      <a:endParaRPr lang="en-CA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157391794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Series 1 and 2</a:t>
                      </a:r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TCM1</a:t>
                      </a:r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May 2024</a:t>
                      </a:r>
                      <a:endParaRPr lang="en-CA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Apr 2025</a:t>
                      </a:r>
                      <a:endParaRPr lang="en-CA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77089062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Series 3 and 4</a:t>
                      </a:r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TCM2</a:t>
                      </a:r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Sep 2024</a:t>
                      </a:r>
                      <a:endParaRPr lang="en-CA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Jun 2025</a:t>
                      </a:r>
                      <a:endParaRPr lang="en-CA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161548555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Series 5 and 6</a:t>
                      </a:r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TCM3</a:t>
                      </a:r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Nov 2024</a:t>
                      </a:r>
                      <a:endParaRPr lang="en-CA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Jul 2025</a:t>
                      </a:r>
                      <a:endParaRPr lang="en-CA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778541829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Series 7 and 8</a:t>
                      </a:r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TCM4</a:t>
                      </a:r>
                      <a:endParaRPr lang="en-CA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Jan 2025</a:t>
                      </a:r>
                      <a:endParaRPr lang="en-CA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Sep 2025</a:t>
                      </a:r>
                      <a:endParaRPr lang="en-CA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80628168"/>
                  </a:ext>
                </a:extLst>
              </a:tr>
              <a:tr h="282818">
                <a:tc>
                  <a:txBody>
                    <a:bodyPr/>
                    <a:lstStyle/>
                    <a:p>
                      <a:pPr algn="l" rtl="0" fontAlgn="ctr"/>
                      <a:r>
                        <a:rPr lang="en-CA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Series 9 and 10</a:t>
                      </a:r>
                      <a:endParaRPr lang="en-CA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600" u="none" strike="noStrike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TCM5</a:t>
                      </a:r>
                      <a:endParaRPr lang="en-CA" sz="1600" b="0" i="0" u="none" strike="noStrike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CA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Mar 2025</a:t>
                      </a:r>
                      <a:endParaRPr lang="en-CA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CA" sz="1600" u="none" strike="noStrike" dirty="0">
                          <a:solidFill>
                            <a:schemeClr val="tx1"/>
                          </a:solidFill>
                          <a:effectLst/>
                          <a:latin typeface="+mn-lt"/>
                        </a:rPr>
                        <a:t>Oct 2025</a:t>
                      </a:r>
                      <a:endParaRPr lang="en-CA" sz="1600" b="0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61671530"/>
                  </a:ext>
                </a:extLst>
              </a:tr>
            </a:tbl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6D928FEB-1145-6BF5-9B90-C325082FB8D8}"/>
              </a:ext>
            </a:extLst>
          </p:cNvPr>
          <p:cNvSpPr txBox="1"/>
          <p:nvPr/>
        </p:nvSpPr>
        <p:spPr>
          <a:xfrm>
            <a:off x="6870031" y="3702711"/>
            <a:ext cx="5083760" cy="3769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CA" b="1" dirty="0"/>
              <a:t>AUP Delivery Projection </a:t>
            </a:r>
          </a:p>
        </p:txBody>
      </p:sp>
    </p:spTree>
    <p:extLst>
      <p:ext uri="{BB962C8B-B14F-4D97-AF65-F5344CB8AC3E}">
        <p14:creationId xmlns:p14="http://schemas.microsoft.com/office/powerpoint/2010/main" val="361343392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C821656-44C9-3306-31CB-6F13BD1416D9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FFD0AD4-02F1-DEE2-A371-21D4644073DB}"/>
              </a:ext>
            </a:extLst>
          </p:cNvPr>
          <p:cNvSpPr>
            <a:spLocks noGrp="1"/>
          </p:cNvSpPr>
          <p:nvPr>
            <p:ph type="sldNum" sz="quarter" idx="22"/>
          </p:nvPr>
        </p:nvSpPr>
        <p:spPr/>
        <p:txBody>
          <a:bodyPr/>
          <a:lstStyle/>
          <a:p>
            <a:pPr>
              <a:defRPr/>
            </a:pPr>
            <a:fld id="{FF5101DD-9994-4C08-B6E0-7CD1E5C89A0A}" type="slidenum">
              <a:rPr lang="en-US" smtClean="0"/>
              <a:pPr>
                <a:defRPr/>
              </a:pPr>
              <a:t>27</a:t>
            </a:fld>
            <a:endParaRPr lang="en-US" dirty="0"/>
          </a:p>
        </p:txBody>
      </p:sp>
      <p:sp>
        <p:nvSpPr>
          <p:cNvPr id="7" name="Text Placeholder 1">
            <a:extLst>
              <a:ext uri="{FF2B5EF4-FFF2-40B4-BE49-F238E27FC236}">
                <a16:creationId xmlns:a16="http://schemas.microsoft.com/office/drawing/2014/main" id="{9936092C-D709-66F7-C5E1-652F86A0A042}"/>
              </a:ext>
            </a:extLst>
          </p:cNvPr>
          <p:cNvSpPr txBox="1">
            <a:spLocks/>
          </p:cNvSpPr>
          <p:nvPr/>
        </p:nvSpPr>
        <p:spPr>
          <a:xfrm>
            <a:off x="116311" y="31639"/>
            <a:ext cx="10450005" cy="1014516"/>
          </a:xfrm>
          <a:prstGeom prst="rect">
            <a:avLst/>
          </a:prstGeom>
        </p:spPr>
        <p:txBody>
          <a:bodyPr/>
          <a:lstStyle>
            <a:lvl1pPr marL="0" indent="0" algn="l" rtl="0" fontAlgn="base">
              <a:lnSpc>
                <a:spcPct val="90000"/>
              </a:lnSpc>
              <a:spcBef>
                <a:spcPts val="1000"/>
              </a:spcBef>
              <a:spcAft>
                <a:spcPct val="0"/>
              </a:spcAft>
              <a:buFontTx/>
              <a:buNone/>
              <a:defRPr sz="2400" b="1" i="0" kern="1200" baseline="0">
                <a:solidFill>
                  <a:srgbClr val="00B0F0"/>
                </a:solidFill>
                <a:latin typeface="Arial" charset="0"/>
                <a:ea typeface="Arial" charset="0"/>
                <a:cs typeface="Arial" charset="0"/>
              </a:defRPr>
            </a:lvl1pPr>
            <a:lvl2pPr marL="4572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2pPr>
            <a:lvl3pPr marL="9144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3pPr>
            <a:lvl4pPr marL="13716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4pPr>
            <a:lvl5pPr marL="1828800" indent="0" algn="l" rtl="0" fontAlgn="base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Tx/>
              <a:buNone/>
              <a:defRPr sz="2000" b="1" i="0" kern="1200">
                <a:solidFill>
                  <a:srgbClr val="00AAFF"/>
                </a:solidFill>
                <a:latin typeface="Arial" charset="0"/>
                <a:ea typeface="Arial" charset="0"/>
                <a:cs typeface="Arial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eaLnBrk="1" hangingPunct="1"/>
            <a:r>
              <a:rPr lang="en-CA" sz="2800" b="0" dirty="0"/>
              <a:t>Timeline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B3383D-AD93-36E6-ECFA-FFD8C0B7D2F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7156" y="0"/>
            <a:ext cx="11057687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318111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Related image">
            <a:extLst>
              <a:ext uri="{FF2B5EF4-FFF2-40B4-BE49-F238E27FC236}">
                <a16:creationId xmlns:a16="http://schemas.microsoft.com/office/drawing/2014/main" id="{D4D38480-4FB9-EC45-EE71-4895CB0B6C9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0"/>
            <a:ext cx="5940425" cy="333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4">
            <a:extLst>
              <a:ext uri="{FF2B5EF4-FFF2-40B4-BE49-F238E27FC236}">
                <a16:creationId xmlns:a16="http://schemas.microsoft.com/office/drawing/2014/main" id="{92CFA30F-1BC3-E7CC-E96B-61824DC2DB7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575" y="3403600"/>
            <a:ext cx="5946775" cy="345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6">
            <a:extLst>
              <a:ext uri="{FF2B5EF4-FFF2-40B4-BE49-F238E27FC236}">
                <a16:creationId xmlns:a16="http://schemas.microsoft.com/office/drawing/2014/main" id="{84435A47-7447-826B-6DAE-94E7E91A75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07600" y="6096000"/>
            <a:ext cx="2190750" cy="749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7" name="Picture 7">
            <a:extLst>
              <a:ext uri="{FF2B5EF4-FFF2-40B4-BE49-F238E27FC236}">
                <a16:creationId xmlns:a16="http://schemas.microsoft.com/office/drawing/2014/main" id="{DA38F4BD-716E-DFFD-1036-514304A8765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10800" y="0"/>
            <a:ext cx="1981200" cy="82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8" name="Title 2">
            <a:extLst>
              <a:ext uri="{FF2B5EF4-FFF2-40B4-BE49-F238E27FC236}">
                <a16:creationId xmlns:a16="http://schemas.microsoft.com/office/drawing/2014/main" id="{950E4218-322E-6355-AAF1-910F8C1883B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5125" y="214313"/>
            <a:ext cx="7686675" cy="663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lnSpc>
                <a:spcPct val="90000"/>
              </a:lnSpc>
            </a:pPr>
            <a:r>
              <a:rPr lang="en-US" altLang="en-US" sz="2800">
                <a:solidFill>
                  <a:srgbClr val="039BE7"/>
                </a:solidFill>
                <a:latin typeface="Arial Unicode MS"/>
                <a:ea typeface="Arial Unicode MS"/>
                <a:cs typeface="Arial Unicode MS"/>
              </a:rPr>
              <a:t>Summary</a:t>
            </a:r>
          </a:p>
        </p:txBody>
      </p:sp>
      <p:grpSp>
        <p:nvGrpSpPr>
          <p:cNvPr id="13319" name="Group 15">
            <a:extLst>
              <a:ext uri="{FF2B5EF4-FFF2-40B4-BE49-F238E27FC236}">
                <a16:creationId xmlns:a16="http://schemas.microsoft.com/office/drawing/2014/main" id="{5AD53F42-C65D-EA32-CDC9-5B67A0B837FA}"/>
              </a:ext>
            </a:extLst>
          </p:cNvPr>
          <p:cNvGrpSpPr>
            <a:grpSpLocks/>
          </p:cNvGrpSpPr>
          <p:nvPr/>
        </p:nvGrpSpPr>
        <p:grpSpPr bwMode="auto">
          <a:xfrm>
            <a:off x="6268721" y="6246813"/>
            <a:ext cx="1603375" cy="611187"/>
            <a:chOff x="2899741" y="3408765"/>
            <a:chExt cx="3401670" cy="1421594"/>
          </a:xfrm>
        </p:grpSpPr>
        <p:pic>
          <p:nvPicPr>
            <p:cNvPr id="13321" name="Picture 16">
              <a:extLst>
                <a:ext uri="{FF2B5EF4-FFF2-40B4-BE49-F238E27FC236}">
                  <a16:creationId xmlns:a16="http://schemas.microsoft.com/office/drawing/2014/main" id="{3A7256A0-EC43-FB98-2139-A755CD0CB0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2" name="Picture 2" descr="Bildergebnis für canadian flag">
              <a:extLst>
                <a:ext uri="{FF2B5EF4-FFF2-40B4-BE49-F238E27FC236}">
                  <a16:creationId xmlns:a16="http://schemas.microsoft.com/office/drawing/2014/main" id="{3272666F-8929-9880-7105-361035FBEB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7" r="28419" b="22800"/>
            <a:stretch>
              <a:fillRect/>
            </a:stretch>
          </p:blipFill>
          <p:spPr bwMode="auto">
            <a:xfrm rot="-1904151">
              <a:off x="2926840" y="3435876"/>
              <a:ext cx="622100" cy="512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3323" name="Picture 18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59130215-AC09-D072-8505-A3B375BF0D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43417" y="4302845"/>
              <a:ext cx="486874" cy="486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3320" name="TextBox 12">
            <a:extLst>
              <a:ext uri="{FF2B5EF4-FFF2-40B4-BE49-F238E27FC236}">
                <a16:creationId xmlns:a16="http://schemas.microsoft.com/office/drawing/2014/main" id="{7D0822F7-F0F5-A56D-2331-7352A2A619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55575" y="759207"/>
            <a:ext cx="5946775" cy="6432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Revamping strategy to address finite time window for available funds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Prioritizing with CERN the release of drawings for CM series to launch other long lead items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sz="1800" dirty="0"/>
              <a:t>Milestone dates for CERN deliverables communicated to CERN</a:t>
            </a:r>
            <a:endParaRPr lang="en-GB" altLang="en-US" dirty="0"/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Preparing TCM0 and series production CMs</a:t>
            </a:r>
          </a:p>
          <a:p>
            <a:pPr lvl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OVC production launched – TCM0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OVC material ordered - series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Mu-metal vendor selected – series 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Sector valves received from CERN 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Cavity testing infrastructure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4k/2k assembly tested and meets all specs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Pumping station installed</a:t>
            </a:r>
          </a:p>
          <a:p>
            <a:pPr lvl="1"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Ready for 2k testing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GB" altLang="en-US" dirty="0"/>
              <a:t>New clean room ordered for March 2024 – tooling in preparation</a:t>
            </a:r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altLang="en-US" dirty="0"/>
          </a:p>
          <a:p>
            <a:pPr eaLnBrk="1" hangingPunct="1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GB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>
            <a:extLst>
              <a:ext uri="{FF2B5EF4-FFF2-40B4-BE49-F238E27FC236}">
                <a16:creationId xmlns:a16="http://schemas.microsoft.com/office/drawing/2014/main" id="{C392C1E0-4B89-4FE4-B789-7E2C086910E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4288"/>
            <a:ext cx="12192000" cy="68865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val 1">
            <a:extLst>
              <a:ext uri="{FF2B5EF4-FFF2-40B4-BE49-F238E27FC236}">
                <a16:creationId xmlns:a16="http://schemas.microsoft.com/office/drawing/2014/main" id="{999AEB83-C89E-D131-1DDF-83446061E3E3}"/>
              </a:ext>
            </a:extLst>
          </p:cNvPr>
          <p:cNvSpPr/>
          <p:nvPr/>
        </p:nvSpPr>
        <p:spPr>
          <a:xfrm>
            <a:off x="5979695" y="5378116"/>
            <a:ext cx="2129589" cy="1239252"/>
          </a:xfrm>
          <a:prstGeom prst="ellipse">
            <a:avLst/>
          </a:prstGeom>
          <a:noFill/>
          <a:ln w="57150"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4FBF6-681F-4BE2-9C6F-D89D2CB509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61988" y="915988"/>
            <a:ext cx="6157912" cy="1581150"/>
          </a:xfrm>
        </p:spPr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en-US" b="1" dirty="0"/>
              <a:t>June 25, 2018</a:t>
            </a:r>
            <a:br>
              <a:rPr lang="en-US" b="1" dirty="0"/>
            </a:br>
            <a:r>
              <a:rPr lang="en-CA" b="1" dirty="0"/>
              <a:t>“Great science knows no borders.” </a:t>
            </a:r>
            <a:r>
              <a:rPr lang="en-CA" sz="1800" b="1" dirty="0"/>
              <a:t>Minister Kirsty Duncan</a:t>
            </a:r>
            <a:endParaRPr lang="en-US" sz="1800" b="1" dirty="0"/>
          </a:p>
        </p:txBody>
      </p:sp>
      <p:sp>
        <p:nvSpPr>
          <p:cNvPr id="24579" name="Subtitle 2">
            <a:extLst>
              <a:ext uri="{FF2B5EF4-FFF2-40B4-BE49-F238E27FC236}">
                <a16:creationId xmlns:a16="http://schemas.microsoft.com/office/drawing/2014/main" id="{DDA8F28D-7E1D-4C31-BB0A-493C9C9CCEAC}"/>
              </a:ext>
            </a:extLst>
          </p:cNvPr>
          <p:cNvSpPr>
            <a:spLocks noGrp="1" noChangeArrowheads="1"/>
          </p:cNvSpPr>
          <p:nvPr>
            <p:ph type="subTitle" idx="11"/>
          </p:nvPr>
        </p:nvSpPr>
        <p:spPr bwMode="auto">
          <a:xfrm>
            <a:off x="661988" y="2684463"/>
            <a:ext cx="6157912" cy="273843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rIns="91440" bIns="45720" numCol="1" anchorCtr="0" compatLnSpc="1">
            <a:prstTxWarp prst="textNoShape">
              <a:avLst/>
            </a:prstTxWarp>
          </a:bodyPr>
          <a:lstStyle/>
          <a:p>
            <a:r>
              <a:rPr lang="en-US" altLang="en-US" sz="2000"/>
              <a:t>Canadian Minister of Science and Sport Kirsty Duncan announces 10M$ support for TRIUMF to build 5 Hi Lumi LHC RFD Crab Cavity Cryomodules</a:t>
            </a:r>
          </a:p>
          <a:p>
            <a:r>
              <a:rPr lang="en-CA" altLang="en-US" sz="2000"/>
              <a:t>Working with the Canadian research community and industry, TRIUMF will lead the production of the cryomodules with a $2 million in-kind contribution for a total project value of $12 million.</a:t>
            </a:r>
            <a:endParaRPr lang="en-US" altLang="en-US" sz="2000"/>
          </a:p>
        </p:txBody>
      </p:sp>
      <p:sp>
        <p:nvSpPr>
          <p:cNvPr id="24580" name="Rectangle 4">
            <a:extLst>
              <a:ext uri="{FF2B5EF4-FFF2-40B4-BE49-F238E27FC236}">
                <a16:creationId xmlns:a16="http://schemas.microsoft.com/office/drawing/2014/main" id="{462ED2B9-0E21-4AD3-B742-619D77F539A7}"/>
              </a:ext>
            </a:extLst>
          </p:cNvPr>
          <p:cNvSpPr>
            <a:spLocks noChangeArrowheads="1"/>
          </p:cNvSpPr>
          <p:nvPr/>
        </p:nvSpPr>
        <p:spPr bwMode="auto">
          <a:xfrm>
            <a:off x="5972175" y="3244850"/>
            <a:ext cx="24765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en-CA" altLang="en-US"/>
              <a:t> </a:t>
            </a:r>
          </a:p>
        </p:txBody>
      </p:sp>
      <p:pic>
        <p:nvPicPr>
          <p:cNvPr id="24581" name="Picture 2" descr="1_NX18676.jpg">
            <a:extLst>
              <a:ext uri="{FF2B5EF4-FFF2-40B4-BE49-F238E27FC236}">
                <a16:creationId xmlns:a16="http://schemas.microsoft.com/office/drawing/2014/main" id="{1F355EBA-A9DF-4E91-8FB9-BE5EFBDCECD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400" y="3489325"/>
            <a:ext cx="4927600" cy="3368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4" descr="_NX28892.jpg">
            <a:extLst>
              <a:ext uri="{FF2B5EF4-FFF2-40B4-BE49-F238E27FC236}">
                <a16:creationId xmlns:a16="http://schemas.microsoft.com/office/drawing/2014/main" id="{429E7CF0-AF9A-4370-AF4B-16F689A99E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64400" y="0"/>
            <a:ext cx="4927600" cy="3413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63440CA-4812-4E54-B8FA-5E66D0B56BE8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039BE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CA"/>
          </a:p>
        </p:txBody>
      </p:sp>
      <p:sp>
        <p:nvSpPr>
          <p:cNvPr id="23555" name="Title 1">
            <a:extLst>
              <a:ext uri="{FF2B5EF4-FFF2-40B4-BE49-F238E27FC236}">
                <a16:creationId xmlns:a16="http://schemas.microsoft.com/office/drawing/2014/main" id="{1A5863D8-4E39-4AAC-B10C-721880D787B6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1989346" y="2678029"/>
            <a:ext cx="8213307" cy="15811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algn="ctr"/>
            <a:r>
              <a:rPr lang="en-CA" altLang="en-US" sz="4400" b="1" dirty="0">
                <a:solidFill>
                  <a:schemeClr val="bg1"/>
                </a:solidFill>
                <a:latin typeface="Arial Unicode MS"/>
                <a:ea typeface="Arial Unicode MS"/>
                <a:cs typeface="Arial Unicode MS"/>
              </a:rPr>
              <a:t>Scope and constraints</a:t>
            </a:r>
          </a:p>
        </p:txBody>
      </p:sp>
    </p:spTree>
    <p:extLst>
      <p:ext uri="{BB962C8B-B14F-4D97-AF65-F5344CB8AC3E}">
        <p14:creationId xmlns:p14="http://schemas.microsoft.com/office/powerpoint/2010/main" val="27857002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11" r="27993" b="37571"/>
          <a:stretch/>
        </p:blipFill>
        <p:spPr bwMode="auto">
          <a:xfrm>
            <a:off x="-3941" y="273801"/>
            <a:ext cx="8782181" cy="39165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8"/>
          </p:nvPr>
        </p:nvSpPr>
        <p:spPr>
          <a:xfrm>
            <a:off x="4250751" y="6346825"/>
            <a:ext cx="3987800" cy="330200"/>
          </a:xfrm>
        </p:spPr>
        <p:txBody>
          <a:bodyPr/>
          <a:lstStyle/>
          <a:p>
            <a:endParaRPr lang="en-CA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705F89A9-8741-4B22-A6BA-D38FF326559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465" y="4047670"/>
            <a:ext cx="8009025" cy="27980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3F1B769-2815-441C-A6B9-2025C0C5E10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6929" y="4047670"/>
            <a:ext cx="4171642" cy="2842537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4C68EEB-98D1-4979-AB5C-463F1A3A9D22}"/>
              </a:ext>
            </a:extLst>
          </p:cNvPr>
          <p:cNvSpPr/>
          <p:nvPr/>
        </p:nvSpPr>
        <p:spPr>
          <a:xfrm>
            <a:off x="0" y="-38150"/>
            <a:ext cx="10525850" cy="1133024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en-US" sz="2400" dirty="0"/>
              <a:t>High Luminosity Canada – part of global collaboration (CERN, USA, UK) that will deliver Crab Cavity modules – essential for the luminosity increase at ATLAS and CMS</a:t>
            </a:r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E99921BE-59A1-43BC-8C97-CF7173398B2F}"/>
              </a:ext>
            </a:extLst>
          </p:cNvPr>
          <p:cNvSpPr/>
          <p:nvPr/>
        </p:nvSpPr>
        <p:spPr>
          <a:xfrm>
            <a:off x="6371352" y="4565983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B7E12216-8CE9-4BFB-91E6-F5CF082F4A97}"/>
              </a:ext>
            </a:extLst>
          </p:cNvPr>
          <p:cNvSpPr/>
          <p:nvPr/>
        </p:nvSpPr>
        <p:spPr>
          <a:xfrm>
            <a:off x="6969590" y="4753071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1D29481F-BA53-4BB3-AAAC-CF2324DBEEF9}"/>
              </a:ext>
            </a:extLst>
          </p:cNvPr>
          <p:cNvSpPr/>
          <p:nvPr/>
        </p:nvSpPr>
        <p:spPr>
          <a:xfrm>
            <a:off x="596599" y="5364132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5FA46DA-E037-4578-A4D1-B7A4332D93BC}"/>
              </a:ext>
            </a:extLst>
          </p:cNvPr>
          <p:cNvSpPr/>
          <p:nvPr/>
        </p:nvSpPr>
        <p:spPr>
          <a:xfrm>
            <a:off x="883634" y="4931385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07FBF5CA-AEA7-4FCA-A9D9-F2A8B7527F37}"/>
              </a:ext>
            </a:extLst>
          </p:cNvPr>
          <p:cNvSpPr/>
          <p:nvPr/>
        </p:nvSpPr>
        <p:spPr>
          <a:xfrm>
            <a:off x="985298" y="4987685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FF55951-28DF-48FA-B6EE-5AB425D045BB}"/>
              </a:ext>
            </a:extLst>
          </p:cNvPr>
          <p:cNvSpPr/>
          <p:nvPr/>
        </p:nvSpPr>
        <p:spPr>
          <a:xfrm>
            <a:off x="727008" y="5398176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03073E48-752C-4F59-BBBF-67595D2B3397}"/>
              </a:ext>
            </a:extLst>
          </p:cNvPr>
          <p:cNvSpPr/>
          <p:nvPr/>
        </p:nvSpPr>
        <p:spPr>
          <a:xfrm>
            <a:off x="6910789" y="4822585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16948CAD-6AD5-4645-A40E-5497749D0A08}"/>
              </a:ext>
            </a:extLst>
          </p:cNvPr>
          <p:cNvSpPr/>
          <p:nvPr/>
        </p:nvSpPr>
        <p:spPr>
          <a:xfrm>
            <a:off x="6382656" y="4492051"/>
            <a:ext cx="179515" cy="165100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8E31D7DB-FF11-9B50-58CA-89A7524795B9}"/>
              </a:ext>
            </a:extLst>
          </p:cNvPr>
          <p:cNvGrpSpPr/>
          <p:nvPr/>
        </p:nvGrpSpPr>
        <p:grpSpPr>
          <a:xfrm>
            <a:off x="10582641" y="-38150"/>
            <a:ext cx="1602862" cy="611622"/>
            <a:chOff x="2899741" y="3408765"/>
            <a:chExt cx="3401670" cy="1421594"/>
          </a:xfrm>
        </p:grpSpPr>
        <p:pic>
          <p:nvPicPr>
            <p:cNvPr id="19" name="Picture 18">
              <a:extLst>
                <a:ext uri="{FF2B5EF4-FFF2-40B4-BE49-F238E27FC236}">
                  <a16:creationId xmlns:a16="http://schemas.microsoft.com/office/drawing/2014/main" id="{ABB79AE8-C961-B624-763C-62234C62034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" name="Picture 2" descr="Bildergebnis für canadian flag">
              <a:extLst>
                <a:ext uri="{FF2B5EF4-FFF2-40B4-BE49-F238E27FC236}">
                  <a16:creationId xmlns:a16="http://schemas.microsoft.com/office/drawing/2014/main" id="{5A64C691-15B9-1628-B7C6-E6BCCDABC8B9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1" name="Picture 20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35F66CF-61A0-975F-39CE-6F3CF9E48E66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pic>
        <p:nvPicPr>
          <p:cNvPr id="2" name="Picture 1">
            <a:extLst>
              <a:ext uri="{FF2B5EF4-FFF2-40B4-BE49-F238E27FC236}">
                <a16:creationId xmlns:a16="http://schemas.microsoft.com/office/drawing/2014/main" id="{B6A0CD9A-8C95-E5AA-A67B-5450302D5859}"/>
              </a:ext>
            </a:extLst>
          </p:cNvPr>
          <p:cNvPicPr>
            <a:picLocks noChangeAspect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6557" r="9257" b="3840"/>
          <a:stretch/>
        </p:blipFill>
        <p:spPr bwMode="auto">
          <a:xfrm>
            <a:off x="8943823" y="1292372"/>
            <a:ext cx="3164053" cy="2036398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D628F2E4-4EBD-5310-B87B-4200495230A8}"/>
              </a:ext>
            </a:extLst>
          </p:cNvPr>
          <p:cNvCxnSpPr>
            <a:cxnSpLocks/>
          </p:cNvCxnSpPr>
          <p:nvPr/>
        </p:nvCxnSpPr>
        <p:spPr>
          <a:xfrm flipH="1">
            <a:off x="7579895" y="2457586"/>
            <a:ext cx="1198345" cy="437744"/>
          </a:xfrm>
          <a:prstGeom prst="straightConnector1">
            <a:avLst/>
          </a:prstGeom>
          <a:ln w="76200">
            <a:solidFill>
              <a:srgbClr val="DAEA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97E0090A-D2EC-1F1E-B0CA-7FE3EF970B87}"/>
              </a:ext>
            </a:extLst>
          </p:cNvPr>
          <p:cNvCxnSpPr>
            <a:cxnSpLocks/>
          </p:cNvCxnSpPr>
          <p:nvPr/>
        </p:nvCxnSpPr>
        <p:spPr>
          <a:xfrm flipH="1">
            <a:off x="7572751" y="2802408"/>
            <a:ext cx="1198345" cy="152856"/>
          </a:xfrm>
          <a:prstGeom prst="straightConnector1">
            <a:avLst/>
          </a:prstGeom>
          <a:ln w="76200">
            <a:solidFill>
              <a:srgbClr val="DAEA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E420E4AD-BC31-880A-BEEB-FC995308E7EF}"/>
              </a:ext>
            </a:extLst>
          </p:cNvPr>
          <p:cNvCxnSpPr>
            <a:cxnSpLocks/>
          </p:cNvCxnSpPr>
          <p:nvPr/>
        </p:nvCxnSpPr>
        <p:spPr>
          <a:xfrm flipH="1">
            <a:off x="7606902" y="2540009"/>
            <a:ext cx="1139190" cy="392602"/>
          </a:xfrm>
          <a:prstGeom prst="straightConnector1">
            <a:avLst/>
          </a:prstGeom>
          <a:ln w="76200">
            <a:solidFill>
              <a:srgbClr val="DAEA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EBD9083E-C15E-33DD-2E96-8E62186FA7A4}"/>
              </a:ext>
            </a:extLst>
          </p:cNvPr>
          <p:cNvCxnSpPr>
            <a:cxnSpLocks/>
          </p:cNvCxnSpPr>
          <p:nvPr/>
        </p:nvCxnSpPr>
        <p:spPr>
          <a:xfrm flipH="1">
            <a:off x="7886700" y="2619705"/>
            <a:ext cx="891540" cy="265477"/>
          </a:xfrm>
          <a:prstGeom prst="straightConnector1">
            <a:avLst/>
          </a:prstGeom>
          <a:ln w="76200">
            <a:solidFill>
              <a:srgbClr val="DAEADD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Rectangle 34">
            <a:extLst>
              <a:ext uri="{FF2B5EF4-FFF2-40B4-BE49-F238E27FC236}">
                <a16:creationId xmlns:a16="http://schemas.microsoft.com/office/drawing/2014/main" id="{D44AB56D-E405-B720-D401-96572BDBA5CA}"/>
              </a:ext>
            </a:extLst>
          </p:cNvPr>
          <p:cNvSpPr/>
          <p:nvPr/>
        </p:nvSpPr>
        <p:spPr>
          <a:xfrm>
            <a:off x="8238551" y="2386013"/>
            <a:ext cx="539689" cy="543026"/>
          </a:xfrm>
          <a:prstGeom prst="rect">
            <a:avLst/>
          </a:prstGeom>
          <a:solidFill>
            <a:srgbClr val="DAEADD"/>
          </a:solidFill>
          <a:ln>
            <a:solidFill>
              <a:srgbClr val="DAEADD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6219365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itle 1">
            <a:extLst>
              <a:ext uri="{FF2B5EF4-FFF2-40B4-BE49-F238E27FC236}">
                <a16:creationId xmlns:a16="http://schemas.microsoft.com/office/drawing/2014/main" id="{B9CECCE2-3F49-4835-840B-E57D6D93307E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427038" y="274638"/>
            <a:ext cx="10972800" cy="561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r>
              <a:rPr lang="en-CA" altLang="en-US" sz="2800" dirty="0">
                <a:solidFill>
                  <a:srgbClr val="00A4FF"/>
                </a:solidFill>
              </a:rPr>
              <a:t>Scope of Canadian Contribution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D0323FE7-4594-45FA-91D2-C99ACA4A206A}"/>
              </a:ext>
            </a:extLst>
          </p:cNvPr>
          <p:cNvSpPr/>
          <p:nvPr/>
        </p:nvSpPr>
        <p:spPr>
          <a:xfrm>
            <a:off x="427038" y="1151453"/>
            <a:ext cx="4638675" cy="4555093"/>
          </a:xfrm>
          <a:prstGeom prst="rect">
            <a:avLst/>
          </a:prstGeom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CA" b="1" dirty="0">
                <a:latin typeface="+mn-lt"/>
              </a:rPr>
              <a:t>Scope: </a:t>
            </a:r>
          </a:p>
          <a:p>
            <a:pPr marL="216000" indent="-21600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00A4FF"/>
              </a:buClr>
              <a:buFont typeface="Arial" panose="020B0604020202020204" pitchFamily="34" charset="0"/>
              <a:buChar char="•"/>
              <a:defRPr/>
            </a:pPr>
            <a:r>
              <a:rPr lang="en-CA" dirty="0">
                <a:latin typeface="+mn-lt"/>
              </a:rPr>
              <a:t>TRIUMF to work with CERN and UK colleagues to develop RFD cryomodule design, assembly tooling and fixtures, assembly procedures</a:t>
            </a:r>
          </a:p>
          <a:p>
            <a:pPr marL="216000" indent="-21600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00A4FF"/>
              </a:buClr>
              <a:buFont typeface="Arial" panose="020B0604020202020204" pitchFamily="34" charset="0"/>
              <a:buChar char="•"/>
              <a:defRPr/>
            </a:pPr>
            <a:r>
              <a:rPr lang="en-CA" dirty="0">
                <a:latin typeface="+mn-lt"/>
              </a:rPr>
              <a:t>TRIUMF to receive 10 dressed RFD resonators from US-AUP, to re-qualify the cavities, to install the fundamental power coupler and to assemble each pair of RFDs into five hermetic strings</a:t>
            </a:r>
          </a:p>
          <a:p>
            <a:pPr marL="216000" indent="-21600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00A4FF"/>
              </a:buClr>
              <a:buFont typeface="Arial" panose="020B0604020202020204" pitchFamily="34" charset="0"/>
              <a:buChar char="•"/>
              <a:defRPr/>
            </a:pPr>
            <a:r>
              <a:rPr lang="en-CA" dirty="0">
                <a:latin typeface="+mn-lt"/>
              </a:rPr>
              <a:t>TRIUMF to assemble hermetic strings into five </a:t>
            </a:r>
            <a:r>
              <a:rPr lang="en-CA" dirty="0" err="1">
                <a:latin typeface="+mn-lt"/>
              </a:rPr>
              <a:t>crymodules</a:t>
            </a:r>
            <a:endParaRPr lang="en-CA" dirty="0">
              <a:latin typeface="+mn-lt"/>
            </a:endParaRPr>
          </a:p>
          <a:p>
            <a:pPr marL="216000" indent="-216000" eaLnBrk="1" fontAlgn="auto" hangingPunct="1">
              <a:spcBef>
                <a:spcPts val="600"/>
              </a:spcBef>
              <a:spcAft>
                <a:spcPts val="0"/>
              </a:spcAft>
              <a:buClr>
                <a:srgbClr val="00A4FF"/>
              </a:buClr>
              <a:buFont typeface="Arial" panose="020B0604020202020204" pitchFamily="34" charset="0"/>
              <a:buChar char="•"/>
              <a:defRPr/>
            </a:pPr>
            <a:r>
              <a:rPr lang="en-CA" dirty="0">
                <a:latin typeface="+mn-lt"/>
              </a:rPr>
              <a:t>TRIUMF to qualify the cryomodules through testing at TRIUMF before packaging and shipping to CERN</a:t>
            </a:r>
          </a:p>
        </p:txBody>
      </p:sp>
      <p:pic>
        <p:nvPicPr>
          <p:cNvPr id="25604" name="Picture 3">
            <a:extLst>
              <a:ext uri="{FF2B5EF4-FFF2-40B4-BE49-F238E27FC236}">
                <a16:creationId xmlns:a16="http://schemas.microsoft.com/office/drawing/2014/main" id="{641BB878-B7E7-41C7-B927-7A04B8FD87A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7950" y="866775"/>
            <a:ext cx="6724650" cy="411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F2FBB758-0C91-4335-A53C-D7BD2E36F37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7732" y="308365"/>
            <a:ext cx="10450005" cy="1014516"/>
          </a:xfrm>
        </p:spPr>
        <p:txBody>
          <a:bodyPr/>
          <a:lstStyle/>
          <a:p>
            <a:r>
              <a:rPr lang="en-CA" sz="2800" b="0"/>
              <a:t>Cavity Re-qualification at TRIUMF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FCCDA25-F701-4CA1-8A55-1EAC8AC0C04D}"/>
              </a:ext>
            </a:extLst>
          </p:cNvPr>
          <p:cNvSpPr txBox="1"/>
          <p:nvPr/>
        </p:nvSpPr>
        <p:spPr>
          <a:xfrm>
            <a:off x="854512" y="959093"/>
            <a:ext cx="5594414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000" dirty="0"/>
              <a:t>CERN acceptance of AUP cavities will happen at TRIUMF</a:t>
            </a:r>
          </a:p>
          <a:p>
            <a:pPr marL="285750" indent="-28575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000" dirty="0"/>
              <a:t>Acceptance criteria are established in a document from AUP in consultation with TRIUMF</a:t>
            </a:r>
          </a:p>
          <a:p>
            <a:pPr marL="285750" indent="-28575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000" dirty="0"/>
              <a:t>We will receive qualified cavities under vacuum and with test coupler and vacuum diagnostic on board </a:t>
            </a:r>
          </a:p>
          <a:p>
            <a:pPr marL="285750" indent="-28575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000" dirty="0"/>
              <a:t>The acceptance document itemizes a series of warm and cold measurements to confirm that the cavity has not been degraded during transport and is acceptable to be installed in the CM.</a:t>
            </a:r>
          </a:p>
          <a:p>
            <a:pPr marL="285750" indent="-285750">
              <a:spcBef>
                <a:spcPts val="600"/>
              </a:spcBef>
              <a:buClr>
                <a:srgbClr val="00A4FF"/>
              </a:buClr>
              <a:buFont typeface="Wingdings" panose="05000000000000000000" pitchFamily="2" charset="2"/>
              <a:buChar char="§"/>
            </a:pPr>
            <a:r>
              <a:rPr lang="en-CA" sz="2000" dirty="0"/>
              <a:t>A cavity test is expected to take 10 days</a:t>
            </a:r>
          </a:p>
        </p:txBody>
      </p:sp>
      <p:sp>
        <p:nvSpPr>
          <p:cNvPr id="11" name="Slide Number Placeholder 4">
            <a:extLst>
              <a:ext uri="{FF2B5EF4-FFF2-40B4-BE49-F238E27FC236}">
                <a16:creationId xmlns:a16="http://schemas.microsoft.com/office/drawing/2014/main" id="{5F6F2F0E-FCE6-4C49-B3C5-89DFD509168A}"/>
              </a:ext>
            </a:extLst>
          </p:cNvPr>
          <p:cNvSpPr txBox="1">
            <a:spLocks/>
          </p:cNvSpPr>
          <p:nvPr/>
        </p:nvSpPr>
        <p:spPr>
          <a:xfrm>
            <a:off x="9067800" y="6581001"/>
            <a:ext cx="2844800" cy="276999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>
              <a:defRPr/>
            </a:pPr>
            <a:fld id="{420971A8-BAEC-4833-8872-3B095E36DD2F}" type="slidenum">
              <a:rPr lang="en-US" sz="1200" smtClean="0">
                <a:solidFill>
                  <a:srgbClr val="00A4FF"/>
                </a:solidFill>
              </a:rPr>
              <a:pPr algn="r">
                <a:defRPr/>
              </a:pPr>
              <a:t>8</a:t>
            </a:fld>
            <a:endParaRPr lang="en-US" sz="1200">
              <a:solidFill>
                <a:srgbClr val="00A4FF"/>
              </a:solidFill>
            </a:endParaRPr>
          </a:p>
        </p:txBody>
      </p:sp>
      <p:pic>
        <p:nvPicPr>
          <p:cNvPr id="28" name="Picture 27">
            <a:extLst>
              <a:ext uri="{FF2B5EF4-FFF2-40B4-BE49-F238E27FC236}">
                <a16:creationId xmlns:a16="http://schemas.microsoft.com/office/drawing/2014/main" id="{FE2E7BBC-9250-4172-941C-9663F2460A1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11" r="7222"/>
          <a:stretch/>
        </p:blipFill>
        <p:spPr>
          <a:xfrm rot="538316">
            <a:off x="7267635" y="972069"/>
            <a:ext cx="4144870" cy="525136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  <p:grpSp>
        <p:nvGrpSpPr>
          <p:cNvPr id="3" name="Group 2">
            <a:extLst>
              <a:ext uri="{FF2B5EF4-FFF2-40B4-BE49-F238E27FC236}">
                <a16:creationId xmlns:a16="http://schemas.microsoft.com/office/drawing/2014/main" id="{579F6113-6551-759B-D7E5-04306F823F1D}"/>
              </a:ext>
            </a:extLst>
          </p:cNvPr>
          <p:cNvGrpSpPr/>
          <p:nvPr/>
        </p:nvGrpSpPr>
        <p:grpSpPr>
          <a:xfrm>
            <a:off x="10490200" y="113759"/>
            <a:ext cx="1602862" cy="611622"/>
            <a:chOff x="2899741" y="3408765"/>
            <a:chExt cx="3401670" cy="1421594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59A31E35-B05C-818F-9522-AB87E3A2A56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6" name="Picture 2" descr="Bildergebnis für canadian flag">
              <a:extLst>
                <a:ext uri="{FF2B5EF4-FFF2-40B4-BE49-F238E27FC236}">
                  <a16:creationId xmlns:a16="http://schemas.microsoft.com/office/drawing/2014/main" id="{B46A7CEE-E06E-0C46-E611-D435400675B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9428699C-1DAA-251C-5B83-33710ECE1A86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64458626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05771" y="1025074"/>
            <a:ext cx="5790229" cy="5642566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marL="380990" indent="-380990">
              <a:spcBef>
                <a:spcPts val="4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 sz="2000"/>
              <a:t>Hardware checks</a:t>
            </a:r>
          </a:p>
          <a:p>
            <a:pPr marL="990575" lvl="1" indent="-380990">
              <a:spcBef>
                <a:spcPts val="4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/>
              <a:t>Check the operation of diagnostics at room temperature</a:t>
            </a:r>
          </a:p>
          <a:p>
            <a:pPr marL="990575" lvl="1" indent="-380990">
              <a:spcBef>
                <a:spcPts val="4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/>
              <a:t>Leak check and pressure test – all volumes</a:t>
            </a:r>
          </a:p>
          <a:p>
            <a:pPr marL="990575" lvl="1" indent="-380990">
              <a:spcBef>
                <a:spcPts val="4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/>
              <a:t>Measure warm rf frequency, alignment</a:t>
            </a:r>
          </a:p>
          <a:p>
            <a:pPr marL="380990" indent="-380990">
              <a:spcBef>
                <a:spcPts val="4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 sz="2000"/>
              <a:t>Qualify at 77K</a:t>
            </a:r>
          </a:p>
          <a:p>
            <a:pPr marL="990575" lvl="1" indent="-380990">
              <a:spcBef>
                <a:spcPts val="4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/>
              <a:t>Cooldown to 77K </a:t>
            </a:r>
          </a:p>
          <a:p>
            <a:pPr marL="990575" lvl="1" indent="-380990">
              <a:spcBef>
                <a:spcPts val="4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/>
              <a:t>leak check, alignment check</a:t>
            </a:r>
          </a:p>
          <a:p>
            <a:pPr marL="990575" lvl="1" indent="-380990">
              <a:spcBef>
                <a:spcPts val="4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/>
              <a:t>Check rf frequency</a:t>
            </a:r>
          </a:p>
          <a:p>
            <a:pPr marL="380990" indent="-380990">
              <a:spcBef>
                <a:spcPts val="4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 sz="2000"/>
              <a:t>Qualify at 4K</a:t>
            </a:r>
          </a:p>
          <a:p>
            <a:pPr marL="990575" lvl="1" indent="-380990">
              <a:spcBef>
                <a:spcPts val="4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/>
              <a:t>Cooldown cold mass to 4K </a:t>
            </a:r>
          </a:p>
          <a:p>
            <a:pPr marL="990575" lvl="1" indent="-380990">
              <a:spcBef>
                <a:spcPts val="4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/>
              <a:t>Check alignment</a:t>
            </a:r>
          </a:p>
          <a:p>
            <a:pPr marL="990575" lvl="1" indent="-380990">
              <a:spcBef>
                <a:spcPts val="4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/>
              <a:t>Check </a:t>
            </a:r>
            <a:r>
              <a:rPr lang="en-CA" err="1"/>
              <a:t>rf</a:t>
            </a:r>
            <a:r>
              <a:rPr lang="en-CA"/>
              <a:t> frequency </a:t>
            </a:r>
          </a:p>
          <a:p>
            <a:pPr marL="990575" lvl="1" indent="-380990">
              <a:spcBef>
                <a:spcPts val="4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/>
              <a:t>Check operation of tuner</a:t>
            </a:r>
          </a:p>
          <a:p>
            <a:pPr marL="990575" lvl="1" indent="-380990">
              <a:spcBef>
                <a:spcPts val="4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/>
              <a:t>Power each cavity independently to check gradient and Q</a:t>
            </a:r>
          </a:p>
          <a:p>
            <a:pPr marL="990575" lvl="1" indent="-380990">
              <a:spcBef>
                <a:spcPts val="400"/>
              </a:spcBef>
              <a:buClr>
                <a:srgbClr val="00B0F0"/>
              </a:buClr>
              <a:buFont typeface="Wingdings" panose="05000000000000000000" pitchFamily="2" charset="2"/>
              <a:buChar char="§"/>
            </a:pPr>
            <a:r>
              <a:rPr lang="en-CA"/>
              <a:t>Check static load to 4K based on falling level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38938" y="293662"/>
            <a:ext cx="10368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3200">
                <a:solidFill>
                  <a:srgbClr val="00A4FF"/>
                </a:solidFill>
              </a:rPr>
              <a:t>Cryomodule Qualification/Commissioning at TRIUMF</a:t>
            </a:r>
            <a:endParaRPr lang="en-CA" sz="320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D494748-B545-4948-B0B4-392386EB4A11}"/>
              </a:ext>
            </a:extLst>
          </p:cNvPr>
          <p:cNvSpPr txBox="1"/>
          <p:nvPr/>
        </p:nvSpPr>
        <p:spPr>
          <a:xfrm>
            <a:off x="6635178" y="4523885"/>
            <a:ext cx="5277422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</a:pPr>
            <a:r>
              <a:rPr lang="en-CA" sz="2000"/>
              <a:t>The testing will be done in the SRF test area.</a:t>
            </a:r>
          </a:p>
          <a:p>
            <a:pPr>
              <a:spcBef>
                <a:spcPts val="600"/>
              </a:spcBef>
            </a:pPr>
            <a:r>
              <a:rPr lang="en-CA" sz="2000"/>
              <a:t>A CM test is expect to take 4 weeks with 1 week of preparation, 2 weeks of testing and 1 week of warm-up and removal.</a:t>
            </a:r>
          </a:p>
          <a:p>
            <a:pPr>
              <a:spcBef>
                <a:spcPts val="600"/>
              </a:spcBef>
            </a:pPr>
            <a:r>
              <a:rPr lang="en-CA" sz="2000"/>
              <a:t>The amplifier will be supplied by CERN</a:t>
            </a:r>
          </a:p>
        </p:txBody>
      </p:sp>
      <p:sp>
        <p:nvSpPr>
          <p:cNvPr id="2" name="Slide Number Placeholder 4">
            <a:extLst>
              <a:ext uri="{FF2B5EF4-FFF2-40B4-BE49-F238E27FC236}">
                <a16:creationId xmlns:a16="http://schemas.microsoft.com/office/drawing/2014/main" id="{F32013BD-AF78-EE16-6CF1-56D764B060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67800" y="6581775"/>
            <a:ext cx="2844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fld id="{3E09994E-2FB2-4519-A561-FB011D747029}" type="slidenum">
              <a:rPr lang="en-US" altLang="en-US" sz="1200">
                <a:solidFill>
                  <a:srgbClr val="00A4FF"/>
                </a:solidFill>
              </a:rPr>
              <a:pPr algn="r" eaLnBrk="1" hangingPunct="1"/>
              <a:t>9</a:t>
            </a:fld>
            <a:endParaRPr lang="en-US" altLang="en-US" sz="1200">
              <a:solidFill>
                <a:srgbClr val="00A4FF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E0BC155-F207-E8E7-9D11-A716CE909A37}"/>
              </a:ext>
            </a:extLst>
          </p:cNvPr>
          <p:cNvGrpSpPr/>
          <p:nvPr/>
        </p:nvGrpSpPr>
        <p:grpSpPr>
          <a:xfrm>
            <a:off x="10490200" y="113759"/>
            <a:ext cx="1602862" cy="611622"/>
            <a:chOff x="2899741" y="3408765"/>
            <a:chExt cx="3401670" cy="1421594"/>
          </a:xfrm>
        </p:grpSpPr>
        <p:pic>
          <p:nvPicPr>
            <p:cNvPr id="7" name="Picture 6">
              <a:extLst>
                <a:ext uri="{FF2B5EF4-FFF2-40B4-BE49-F238E27FC236}">
                  <a16:creationId xmlns:a16="http://schemas.microsoft.com/office/drawing/2014/main" id="{E41FE890-B715-6197-9A55-63885160B5C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99741" y="3408765"/>
              <a:ext cx="3401670" cy="142159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2" descr="Bildergebnis für canadian flag">
              <a:extLst>
                <a:ext uri="{FF2B5EF4-FFF2-40B4-BE49-F238E27FC236}">
                  <a16:creationId xmlns:a16="http://schemas.microsoft.com/office/drawing/2014/main" id="{CABD54B8-E04E-CF08-FFB1-096C6C3A3DE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231" t="7128" r="28419" b="22799"/>
            <a:stretch/>
          </p:blipFill>
          <p:spPr bwMode="auto">
            <a:xfrm rot="19695849">
              <a:off x="2926840" y="3435876"/>
              <a:ext cx="622100" cy="51224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0CE08EC-128C-2E75-5158-0E80B7714BF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743417" y="4302845"/>
              <a:ext cx="486874" cy="486874"/>
            </a:xfrm>
            <a:prstGeom prst="rect">
              <a:avLst/>
            </a:prstGeom>
          </p:spPr>
        </p:pic>
      </p:grpSp>
      <p:pic>
        <p:nvPicPr>
          <p:cNvPr id="11" name="Picture 10">
            <a:extLst>
              <a:ext uri="{FF2B5EF4-FFF2-40B4-BE49-F238E27FC236}">
                <a16:creationId xmlns:a16="http://schemas.microsoft.com/office/drawing/2014/main" id="{7E7B3121-477F-654A-A78D-5E997CEFBB0A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361685" y="999619"/>
            <a:ext cx="5202744" cy="3333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3759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theme1.xml><?xml version="1.0" encoding="utf-8"?>
<a:theme xmlns:a="http://schemas.openxmlformats.org/drawingml/2006/main" name="Office Theme">
  <a:themeElements>
    <a:clrScheme name="Custom 5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FF5D14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RIUMF_Scientific_Presentation_02" id="{C6E3CFC5-42D0-D84D-8CA2-7369E6D9B4BD}" vid="{5122411F-217A-8C42-B94E-36C0DAABB69E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TRIUMF_Scientific_Presentation_02</Template>
  <TotalTime>43917</TotalTime>
  <Words>1631</Words>
  <Application>Microsoft Office PowerPoint</Application>
  <PresentationFormat>Widescreen</PresentationFormat>
  <Paragraphs>355</Paragraphs>
  <Slides>28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Arial</vt:lpstr>
      <vt:lpstr>Arial Black</vt:lpstr>
      <vt:lpstr>Arial Unicode MS</vt:lpstr>
      <vt:lpstr>Calibri</vt:lpstr>
      <vt:lpstr>Wingdings</vt:lpstr>
      <vt:lpstr>Office Theme</vt:lpstr>
      <vt:lpstr>Status of Canadian Contribution to WP4  </vt:lpstr>
      <vt:lpstr>PowerPoint Presentation</vt:lpstr>
      <vt:lpstr>PowerPoint Presentation</vt:lpstr>
      <vt:lpstr>June 25, 2018 “Great science knows no borders.” Minister Kirsty Duncan</vt:lpstr>
      <vt:lpstr>Scope and constraints</vt:lpstr>
      <vt:lpstr>PowerPoint Presentation</vt:lpstr>
      <vt:lpstr>Scope of Canadian Contribution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Infrastructure preparations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Cryomodule Fabrication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Diana Castaneda</dc:creator>
  <cp:lastModifiedBy>Bob Laxdal</cp:lastModifiedBy>
  <cp:revision>599</cp:revision>
  <dcterms:created xsi:type="dcterms:W3CDTF">2018-01-11T22:22:35Z</dcterms:created>
  <dcterms:modified xsi:type="dcterms:W3CDTF">2023-09-25T19:09:05Z</dcterms:modified>
</cp:coreProperties>
</file>