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63" r:id="rId2"/>
    <p:sldId id="271" r:id="rId3"/>
    <p:sldId id="380" r:id="rId4"/>
    <p:sldId id="383" r:id="rId5"/>
    <p:sldId id="328" r:id="rId6"/>
    <p:sldId id="329" r:id="rId7"/>
    <p:sldId id="373" r:id="rId8"/>
    <p:sldId id="290" r:id="rId9"/>
    <p:sldId id="382" r:id="rId10"/>
    <p:sldId id="384" r:id="rId11"/>
    <p:sldId id="385" r:id="rId12"/>
    <p:sldId id="289" r:id="rId13"/>
  </p:sldIdLst>
  <p:sldSz cx="9144000" cy="5143500" type="screen16x9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701" autoAdjust="0"/>
    <p:restoredTop sz="94800"/>
  </p:normalViewPr>
  <p:slideViewPr>
    <p:cSldViewPr snapToObjects="1" showGuides="1">
      <p:cViewPr varScale="1">
        <p:scale>
          <a:sx n="143" d="100"/>
          <a:sy n="143" d="100"/>
        </p:scale>
        <p:origin x="1140" y="108"/>
      </p:cViewPr>
      <p:guideLst>
        <p:guide orient="horz" pos="162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25763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25/09/2023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07950" y="739775"/>
            <a:ext cx="658177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12320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44573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62366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270001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07950" y="739775"/>
            <a:ext cx="6581775" cy="37036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9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1145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4767263"/>
            <a:ext cx="6690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4767263"/>
            <a:ext cx="6573000" cy="270000"/>
          </a:xfrm>
        </p:spPr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505283"/>
            <a:ext cx="3785364" cy="1150791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6592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4767263"/>
            <a:ext cx="65508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21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7.jpg"/><Relationship Id="rId7" Type="http://schemas.openxmlformats.org/officeDocument/2006/relationships/image" Target="../media/image20.PN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hlcb-newsletter.web.cern.ch/" TargetMode="External"/><Relationship Id="rId5" Type="http://schemas.openxmlformats.org/officeDocument/2006/relationships/image" Target="../media/image19.png"/><Relationship Id="rId10" Type="http://schemas.openxmlformats.org/officeDocument/2006/relationships/image" Target="../media/image23.jpg"/><Relationship Id="rId4" Type="http://schemas.openxmlformats.org/officeDocument/2006/relationships/image" Target="../media/image18.PNG"/><Relationship Id="rId9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hyperlink" Target="https://cern.sharepoint.com/sites/HL-LHC/CB/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hyperlink" Target="http://www.iconarchive.com/show/flag-icons-by-gosquared/United-Kingdom-icon.html" TargetMode="External"/><Relationship Id="rId3" Type="http://schemas.openxmlformats.org/officeDocument/2006/relationships/image" Target="../media/image4.emf"/><Relationship Id="rId7" Type="http://schemas.openxmlformats.org/officeDocument/2006/relationships/hyperlink" Target="http://www.iconarchive.com/show/flag-icons-by-gosquared/Spain-icon.html" TargetMode="External"/><Relationship Id="rId12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png"/><Relationship Id="rId11" Type="http://schemas.openxmlformats.org/officeDocument/2006/relationships/hyperlink" Target="http://www.iconarchive.com/show/flag-icons-by-gosquared/Japan-icon.html" TargetMode="External"/><Relationship Id="rId5" Type="http://schemas.openxmlformats.org/officeDocument/2006/relationships/image" Target="../media/image5.png"/><Relationship Id="rId15" Type="http://schemas.openxmlformats.org/officeDocument/2006/relationships/image" Target="../media/image11.tiff"/><Relationship Id="rId10" Type="http://schemas.openxmlformats.org/officeDocument/2006/relationships/image" Target="../media/image8.png"/><Relationship Id="rId4" Type="http://schemas.openxmlformats.org/officeDocument/2006/relationships/hyperlink" Target="http://www.iconarchive.com/show/flag-icons-by-gosquared/United-States-icon.html" TargetMode="External"/><Relationship Id="rId9" Type="http://schemas.openxmlformats.org/officeDocument/2006/relationships/hyperlink" Target="http://www.iconarchive.com/show/flag-icons-by-gosquared/Italy-icon.html" TargetMode="External"/><Relationship Id="rId1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United-States-icon.html" TargetMode="External"/><Relationship Id="rId13" Type="http://schemas.openxmlformats.org/officeDocument/2006/relationships/hyperlink" Target="http://www.iconarchive.com/show/flag-icons-by-gosquared/Japan-icon.html" TargetMode="External"/><Relationship Id="rId3" Type="http://schemas.openxmlformats.org/officeDocument/2006/relationships/image" Target="../media/image12.emf"/><Relationship Id="rId7" Type="http://schemas.openxmlformats.org/officeDocument/2006/relationships/image" Target="../media/image10.png"/><Relationship Id="rId12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iconarchive.com/show/flag-icons-by-gosquared/United-Kingdom-icon.html" TargetMode="External"/><Relationship Id="rId11" Type="http://schemas.openxmlformats.org/officeDocument/2006/relationships/image" Target="../media/image13.png"/><Relationship Id="rId5" Type="http://schemas.openxmlformats.org/officeDocument/2006/relationships/image" Target="../media/image8.png"/><Relationship Id="rId10" Type="http://schemas.openxmlformats.org/officeDocument/2006/relationships/image" Target="../media/image6.png"/><Relationship Id="rId4" Type="http://schemas.openxmlformats.org/officeDocument/2006/relationships/hyperlink" Target="http://www.iconarchive.com/show/flag-icons-by-gosquared/Italy-icon.html" TargetMode="External"/><Relationship Id="rId9" Type="http://schemas.openxmlformats.org/officeDocument/2006/relationships/image" Target="../media/image5.png"/><Relationship Id="rId1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43218" y="1995686"/>
            <a:ext cx="5100990" cy="864096"/>
          </a:xfrm>
        </p:spPr>
        <p:txBody>
          <a:bodyPr/>
          <a:lstStyle/>
          <a:p>
            <a:r>
              <a:rPr lang="en-US" sz="2400" dirty="0"/>
              <a:t>Summary and status of HL-LHC Collaborations</a:t>
            </a:r>
            <a:endParaRPr lang="en-GB" sz="24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2985036"/>
            <a:ext cx="6480000" cy="1358364"/>
          </a:xfrm>
        </p:spPr>
        <p:txBody>
          <a:bodyPr/>
          <a:lstStyle/>
          <a:p>
            <a:endParaRPr lang="en-GB" dirty="0"/>
          </a:p>
          <a:p>
            <a:r>
              <a:rPr lang="en-GB" dirty="0"/>
              <a:t>Lars K. Jensen</a:t>
            </a:r>
          </a:p>
          <a:p>
            <a:r>
              <a:rPr lang="en-GB" dirty="0"/>
              <a:t>on behalf of the HiLumi collaborations office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dirty="0"/>
              <a:t>13</a:t>
            </a:r>
            <a:r>
              <a:rPr lang="en-US" baseline="30000" dirty="0"/>
              <a:t>th</a:t>
            </a:r>
            <a:r>
              <a:rPr lang="en-US" dirty="0"/>
              <a:t> HL-LHC Collaboration Meeting – TRIUMF – 25-&gt;28 September 2023</a:t>
            </a:r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2F91B-61E9-3466-84D8-0869175248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5328152" cy="540000"/>
          </a:xfrm>
        </p:spPr>
        <p:txBody>
          <a:bodyPr/>
          <a:lstStyle/>
          <a:p>
            <a:r>
              <a:rPr lang="en-GB" dirty="0"/>
              <a:t>HLCB newsletter highlights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F22B3-3A48-0C61-76D1-1B9FCF1EA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675001"/>
            <a:ext cx="5760640" cy="482025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GB" dirty="0"/>
              <a:t>Please let us know about any highlights to be added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9864CF-5241-4DB7-8B2D-C08D8B512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BF04AD-34E1-5C85-0398-6E23D2B13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Picture 6" descr="A group of people posing for a photo">
            <a:extLst>
              <a:ext uri="{FF2B5EF4-FFF2-40B4-BE49-F238E27FC236}">
                <a16:creationId xmlns:a16="http://schemas.microsoft.com/office/drawing/2014/main" id="{A9B52A34-349C-FD52-6125-873580E35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157026"/>
            <a:ext cx="1944216" cy="129614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CFF3C04-8127-DE2B-1E70-911D7C3DA939}"/>
              </a:ext>
            </a:extLst>
          </p:cNvPr>
          <p:cNvSpPr txBox="1"/>
          <p:nvPr/>
        </p:nvSpPr>
        <p:spPr>
          <a:xfrm>
            <a:off x="97987" y="2444157"/>
            <a:ext cx="2331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HOM Corrector production celebration at LASA/Milan </a:t>
            </a:r>
          </a:p>
        </p:txBody>
      </p:sp>
      <p:pic>
        <p:nvPicPr>
          <p:cNvPr id="12" name="Picture 11" descr="Men in a factory with a computer&#10;&#10;Description automatically generated with medium confidence">
            <a:extLst>
              <a:ext uri="{FF2B5EF4-FFF2-40B4-BE49-F238E27FC236}">
                <a16:creationId xmlns:a16="http://schemas.microsoft.com/office/drawing/2014/main" id="{8CC626CC-D68C-435F-DEE5-6A7921263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80746" y="1136715"/>
            <a:ext cx="1944216" cy="1388291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CA9F787-D766-7500-4F44-69DCD276DE9F}"/>
              </a:ext>
            </a:extLst>
          </p:cNvPr>
          <p:cNvSpPr txBox="1"/>
          <p:nvPr/>
        </p:nvSpPr>
        <p:spPr>
          <a:xfrm>
            <a:off x="2338438" y="2547432"/>
            <a:ext cx="220831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Beam Gas Curtain(BGC) installation in the LHC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F4DD156-309A-ADAD-030B-9D485DBC2AA9}"/>
              </a:ext>
            </a:extLst>
          </p:cNvPr>
          <p:cNvSpPr txBox="1"/>
          <p:nvPr/>
        </p:nvSpPr>
        <p:spPr>
          <a:xfrm>
            <a:off x="4475813" y="2397990"/>
            <a:ext cx="278065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DFH blank assembly at RFR/SE</a:t>
            </a:r>
          </a:p>
        </p:txBody>
      </p:sp>
      <p:pic>
        <p:nvPicPr>
          <p:cNvPr id="9" name="Picture 8" descr="A large metal object with black knobs&#10;&#10;Description automatically generated">
            <a:extLst>
              <a:ext uri="{FF2B5EF4-FFF2-40B4-BE49-F238E27FC236}">
                <a16:creationId xmlns:a16="http://schemas.microsoft.com/office/drawing/2014/main" id="{5B42C78C-B1A5-5C18-1A6F-7ACF42955A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5584" y="1434075"/>
            <a:ext cx="1995118" cy="100309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913FFDA-56B1-32F5-4346-40929AA2B6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0334" y="3087622"/>
            <a:ext cx="2291738" cy="110747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D9B6C200-FEE6-70D8-12F4-840AC737DF9C}"/>
              </a:ext>
            </a:extLst>
          </p:cNvPr>
          <p:cNvSpPr txBox="1"/>
          <p:nvPr/>
        </p:nvSpPr>
        <p:spPr>
          <a:xfrm>
            <a:off x="4970273" y="4234791"/>
            <a:ext cx="2496186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/>
              <a:t>D1 prototype magnet reception at CERN</a:t>
            </a:r>
          </a:p>
        </p:txBody>
      </p:sp>
      <p:pic>
        <p:nvPicPr>
          <p:cNvPr id="6" name="Picture 5" descr="A screenshot of a video&#10;&#10;Description automatically generated">
            <a:hlinkClick r:id="rId6"/>
            <a:extLst>
              <a:ext uri="{FF2B5EF4-FFF2-40B4-BE49-F238E27FC236}">
                <a16:creationId xmlns:a16="http://schemas.microsoft.com/office/drawing/2014/main" id="{3DFFA9EA-A1CA-A316-260C-AEDDC9A935A6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b="38093"/>
          <a:stretch/>
        </p:blipFill>
        <p:spPr>
          <a:xfrm>
            <a:off x="6221243" y="106976"/>
            <a:ext cx="2825557" cy="817049"/>
          </a:xfrm>
          <a:prstGeom prst="rect">
            <a:avLst/>
          </a:prstGeom>
        </p:spPr>
      </p:pic>
      <p:pic>
        <p:nvPicPr>
          <p:cNvPr id="10" name="Picture 9" descr="A group of people standing on steps&#10;&#10;Description automatically generated">
            <a:extLst>
              <a:ext uri="{FF2B5EF4-FFF2-40B4-BE49-F238E27FC236}">
                <a16:creationId xmlns:a16="http://schemas.microsoft.com/office/drawing/2014/main" id="{B8035B73-3456-D519-1124-33455B97EF1F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3437" t="17801" r="10813" b="2066"/>
          <a:stretch/>
        </p:blipFill>
        <p:spPr>
          <a:xfrm>
            <a:off x="2469037" y="3087622"/>
            <a:ext cx="1980313" cy="1396178"/>
          </a:xfrm>
          <a:prstGeom prst="rect">
            <a:avLst/>
          </a:prstGeom>
        </p:spPr>
      </p:pic>
      <p:pic>
        <p:nvPicPr>
          <p:cNvPr id="15" name="Picture 14" descr="A machine with blue and silver parts&#10;&#10;Description automatically generated with medium confidence">
            <a:extLst>
              <a:ext uri="{FF2B5EF4-FFF2-40B4-BE49-F238E27FC236}">
                <a16:creationId xmlns:a16="http://schemas.microsoft.com/office/drawing/2014/main" id="{43ABD0AC-F2C3-DB28-EB6C-997BCA06F22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1017" y="3121015"/>
            <a:ext cx="1781278" cy="132939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718CA614-FCCD-91A1-177C-3C93FD210E26}"/>
              </a:ext>
            </a:extLst>
          </p:cNvPr>
          <p:cNvSpPr txBox="1"/>
          <p:nvPr/>
        </p:nvSpPr>
        <p:spPr>
          <a:xfrm>
            <a:off x="5364088" y="952049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6"/>
              </a:rPr>
              <a:t>https://hlcb-newsletter.web.cern.ch/</a:t>
            </a:r>
            <a:endParaRPr lang="en-GB" dirty="0"/>
          </a:p>
        </p:txBody>
      </p:sp>
      <p:pic>
        <p:nvPicPr>
          <p:cNvPr id="19" name="Picture 18" descr="A group of people standing in front of a large cylinder&#10;&#10;Description automatically generated">
            <a:extLst>
              <a:ext uri="{FF2B5EF4-FFF2-40B4-BE49-F238E27FC236}">
                <a16:creationId xmlns:a16="http://schemas.microsoft.com/office/drawing/2014/main" id="{C4655207-4BBB-3400-5235-FC9FA7E1B4EC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b="5161"/>
          <a:stretch/>
        </p:blipFill>
        <p:spPr>
          <a:xfrm>
            <a:off x="7605715" y="1435520"/>
            <a:ext cx="1393388" cy="198221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FC5FD7AB-2B7B-FE09-2093-EEC502C44D59}"/>
              </a:ext>
            </a:extLst>
          </p:cNvPr>
          <p:cNvSpPr txBox="1"/>
          <p:nvPr/>
        </p:nvSpPr>
        <p:spPr>
          <a:xfrm>
            <a:off x="7356350" y="3445184"/>
            <a:ext cx="1707626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00" i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Assembly operation of the first Orbit Corrector prototype MCBXFA</a:t>
            </a:r>
            <a:endParaRPr lang="en-GB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9521FF-8097-A05A-571B-02D5370F1118}"/>
              </a:ext>
            </a:extLst>
          </p:cNvPr>
          <p:cNvSpPr txBox="1"/>
          <p:nvPr/>
        </p:nvSpPr>
        <p:spPr>
          <a:xfrm>
            <a:off x="2338438" y="4498662"/>
            <a:ext cx="2356542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300" dirty="0"/>
              <a:t>HL-LHC Collaboration Board members in Uppsala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B019AEB-3703-7407-D389-42AADAFAD303}"/>
              </a:ext>
            </a:extLst>
          </p:cNvPr>
          <p:cNvSpPr txBox="1"/>
          <p:nvPr/>
        </p:nvSpPr>
        <p:spPr>
          <a:xfrm>
            <a:off x="498719" y="4468499"/>
            <a:ext cx="1781278" cy="492443"/>
          </a:xfrm>
          <a:prstGeom prst="rect">
            <a:avLst/>
          </a:prstGeom>
          <a:solidFill>
            <a:srgbClr val="65BCD8">
              <a:alpha val="87843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GB" sz="1300" dirty="0"/>
              <a:t>Assembly of RFD crab cavity module</a:t>
            </a:r>
          </a:p>
        </p:txBody>
      </p:sp>
    </p:spTree>
    <p:extLst>
      <p:ext uri="{BB962C8B-B14F-4D97-AF65-F5344CB8AC3E}">
        <p14:creationId xmlns:p14="http://schemas.microsoft.com/office/powerpoint/2010/main" val="5839496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F2F91B-61E9-3466-84D8-0869175248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New CB SharePoint web-site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BF22B3-3A48-0C61-76D1-1B9FCF1EA0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914401"/>
            <a:ext cx="8136464" cy="3680222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https://cern.sharepoint.com/sites/HL-LHC/CB/</a:t>
            </a:r>
            <a:endParaRPr lang="en-GB" dirty="0"/>
          </a:p>
          <a:p>
            <a:pPr lvl="1"/>
            <a:r>
              <a:rPr lang="en-GB" dirty="0"/>
              <a:t>HLCB members and minutes of HLCB meetings</a:t>
            </a:r>
          </a:p>
          <a:p>
            <a:pPr lvl="1"/>
            <a:r>
              <a:rPr lang="en-GB" dirty="0"/>
              <a:t>Collaboration institutes with links to MoU’s, link-persons, SC meetings and agreements</a:t>
            </a:r>
          </a:p>
          <a:p>
            <a:pPr lvl="1"/>
            <a:r>
              <a:rPr lang="en-GB" dirty="0"/>
              <a:t>Please check the pages and let us know if any changes should be made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9864CF-5241-4DB7-8B2D-C08D8B512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BF04AD-34E1-5C85-0398-6E23D2B135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Picture 5" descr="A screenshot of a computer&#10;&#10;Description automatically generated">
            <a:hlinkClick r:id="rId2"/>
            <a:extLst>
              <a:ext uri="{FF2B5EF4-FFF2-40B4-BE49-F238E27FC236}">
                <a16:creationId xmlns:a16="http://schemas.microsoft.com/office/drawing/2014/main" id="{CFCC479B-8A4C-48CC-61D8-7958A3C986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672" y="2571750"/>
            <a:ext cx="4829009" cy="2249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05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823073"/>
          </a:xfrm>
        </p:spPr>
        <p:txBody>
          <a:bodyPr>
            <a:normAutofit/>
          </a:bodyPr>
          <a:lstStyle/>
          <a:p>
            <a:r>
              <a:rPr lang="en-GB" dirty="0"/>
              <a:t>Collaborations play an important role for the HL-LHC project </a:t>
            </a:r>
          </a:p>
          <a:p>
            <a:r>
              <a:rPr lang="en-GB" dirty="0">
                <a:solidFill>
                  <a:srgbClr val="FF0000"/>
                </a:solidFill>
              </a:rPr>
              <a:t>Production started for all </a:t>
            </a:r>
            <a:r>
              <a:rPr lang="en-GB">
                <a:solidFill>
                  <a:srgbClr val="FF0000"/>
                </a:solidFill>
              </a:rPr>
              <a:t>existing collaboration agreements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>
                <a:solidFill>
                  <a:srgbClr val="00B050"/>
                </a:solidFill>
              </a:rPr>
              <a:t>Status of the various collaborations will be visible in the talks this week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Happy to document all </a:t>
            </a:r>
            <a:r>
              <a:rPr lang="en-GB" u="sng" dirty="0">
                <a:solidFill>
                  <a:srgbClr val="00B050"/>
                </a:solidFill>
              </a:rPr>
              <a:t>good</a:t>
            </a:r>
            <a:r>
              <a:rPr lang="en-GB" dirty="0">
                <a:solidFill>
                  <a:srgbClr val="00B050"/>
                </a:solidFill>
              </a:rPr>
              <a:t> news in the HLCB newsletter</a:t>
            </a:r>
          </a:p>
          <a:p>
            <a:r>
              <a:rPr lang="en-GB" dirty="0"/>
              <a:t>Important addenda to be finalised and signed</a:t>
            </a:r>
          </a:p>
          <a:p>
            <a:r>
              <a:rPr lang="en-GB" dirty="0"/>
              <a:t>Amendments for schedule reasons (Covid’19 etc) being signed, more expected</a:t>
            </a:r>
          </a:p>
          <a:p>
            <a:pPr lvl="1"/>
            <a:r>
              <a:rPr lang="en-GB" dirty="0"/>
              <a:t>Contracts involving money are typically very long to materialise</a:t>
            </a:r>
          </a:p>
          <a:p>
            <a:r>
              <a:rPr lang="en-GB" dirty="0">
                <a:solidFill>
                  <a:srgbClr val="FF0000"/>
                </a:solidFill>
              </a:rPr>
              <a:t>Collaboration office is available to provide support across WPs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181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Collaborations summary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735547"/>
            <a:ext cx="8219256" cy="3680222"/>
          </a:xfrm>
        </p:spPr>
        <p:txBody>
          <a:bodyPr>
            <a:normAutofit/>
          </a:bodyPr>
          <a:lstStyle/>
          <a:p>
            <a:r>
              <a:rPr lang="en-US" dirty="0"/>
              <a:t>Most of the collaboration agreements </a:t>
            </a:r>
            <a:r>
              <a:rPr lang="en-US" u="sng" dirty="0"/>
              <a:t>are signed and are in full execution</a:t>
            </a:r>
          </a:p>
          <a:p>
            <a:r>
              <a:rPr lang="en-US" dirty="0"/>
              <a:t>Since last Annual Meeting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US" dirty="0">
                <a:solidFill>
                  <a:srgbClr val="FFC000"/>
                </a:solidFill>
              </a:rPr>
              <a:t>CERN-UK Phase 1 (one signature missing on KE3297 and two invoices)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CERN-UK Phase 2 – all signed – no invoices yet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KEK – transfer of ownership for D1 magnets</a:t>
            </a:r>
          </a:p>
          <a:p>
            <a:pPr lvl="1"/>
            <a:r>
              <a:rPr lang="en-US" dirty="0">
                <a:solidFill>
                  <a:srgbClr val="FFC000"/>
                </a:solidFill>
              </a:rPr>
              <a:t>INFN – expert support (pending INFN signature)</a:t>
            </a:r>
          </a:p>
          <a:p>
            <a:r>
              <a:rPr lang="en-US" dirty="0"/>
              <a:t>Agreements that did not materialize</a:t>
            </a:r>
          </a:p>
          <a:p>
            <a:pPr lvl="1"/>
            <a:r>
              <a:rPr lang="en-US" dirty="0">
                <a:solidFill>
                  <a:srgbClr val="00B050"/>
                </a:solidFill>
              </a:rPr>
              <a:t>CERN-Russia agreements: termination letters TBD for two remaining agreements (Hollow Electron Lens and beam dump)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2423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ABC25-99A5-4C4F-8B02-778E3FE533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Items previously foreseen as Russian contribution 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A2BE42E-349C-CC40-AFF1-4C17B73D2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Lars K. Jensen - 13th HL-LHC Collaboration Meeting – TRIUMF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0DEEEB-93BE-B04C-9BE3-FFCC1EF3D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05DFB143-E1C6-7144-8CDD-E65066584F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13979207"/>
              </p:ext>
            </p:extLst>
          </p:nvPr>
        </p:nvGraphicFramePr>
        <p:xfrm>
          <a:off x="395536" y="764390"/>
          <a:ext cx="8064895" cy="3015998"/>
        </p:xfrm>
        <a:graphic>
          <a:graphicData uri="http://schemas.openxmlformats.org/drawingml/2006/table">
            <a:tbl>
              <a:tblPr/>
              <a:tblGrid>
                <a:gridCol w="441463">
                  <a:extLst>
                    <a:ext uri="{9D8B030D-6E8A-4147-A177-3AD203B41FA5}">
                      <a16:colId xmlns:a16="http://schemas.microsoft.com/office/drawing/2014/main" val="2463555671"/>
                    </a:ext>
                  </a:extLst>
                </a:gridCol>
                <a:gridCol w="4098118">
                  <a:extLst>
                    <a:ext uri="{9D8B030D-6E8A-4147-A177-3AD203B41FA5}">
                      <a16:colId xmlns:a16="http://schemas.microsoft.com/office/drawing/2014/main" val="2677289887"/>
                    </a:ext>
                  </a:extLst>
                </a:gridCol>
                <a:gridCol w="3525314">
                  <a:extLst>
                    <a:ext uri="{9D8B030D-6E8A-4147-A177-3AD203B41FA5}">
                      <a16:colId xmlns:a16="http://schemas.microsoft.com/office/drawing/2014/main" val="653088545"/>
                    </a:ext>
                  </a:extLst>
                </a:gridCol>
              </a:tblGrid>
              <a:tr h="220263">
                <a:tc>
                  <a:txBody>
                    <a:bodyPr/>
                    <a:lstStyle/>
                    <a:p>
                      <a:pPr algn="ctr" fontAlgn="ctr"/>
                      <a:endParaRPr lang="en-US" sz="16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260" marR="8260" marT="826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What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Project action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4605200"/>
                  </a:ext>
                </a:extLst>
              </a:tr>
              <a:tr h="220263">
                <a:tc rowSpan="10">
                  <a:txBody>
                    <a:bodyPr/>
                    <a:lstStyle/>
                    <a:p>
                      <a:pPr algn="ctr" fontAlgn="ctr"/>
                      <a:r>
                        <a:rPr lang="en-US" sz="16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signed not yet funded</a:t>
                      </a:r>
                    </a:p>
                  </a:txBody>
                  <a:tcPr marL="8260" marR="8260" marT="8260" marB="0" vert="vert27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TAXS and TAXN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Industrial procurement 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8233755"/>
                  </a:ext>
                </a:extLst>
              </a:tr>
              <a:tr h="2202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Current leads matching section and inner triplets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In-house production at CERN with large part of materials purchased via industrial procurement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7602003"/>
                  </a:ext>
                </a:extLst>
              </a:tr>
              <a:tr h="3783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Low impedance collimators (12 units) + IR collimators (28 units)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Industrial procurement 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4347837"/>
                  </a:ext>
                </a:extLst>
              </a:tr>
              <a:tr h="2202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RF power amplifiers for crab cavities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Promising news from KEK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7438073"/>
                  </a:ext>
                </a:extLst>
              </a:tr>
              <a:tr h="2202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BPM Mechanics (20+28 units)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Industrial procurement 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60186160"/>
                  </a:ext>
                </a:extLst>
              </a:tr>
              <a:tr h="37830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Ionisation chambers for SPS and LHC systems for HL-LHC beams (1000 units)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Calibri" panose="020F0502020204030204" pitchFamily="34" charset="0"/>
                        </a:rPr>
                        <a:t>Prototype in-house,  Industrial procurement for series. Actively looking for potential collaborations</a:t>
                      </a:r>
                      <a:endParaRPr lang="en-US" sz="12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905666"/>
                  </a:ext>
                </a:extLst>
              </a:tr>
              <a:tr h="2202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HF-HOM and HOM Couplers and Filed Antennas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In-house production at CERN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1148373"/>
                  </a:ext>
                </a:extLst>
              </a:tr>
              <a:tr h="2202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LHC Kickers and Dump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Kickers: descoped</a:t>
                      </a:r>
                    </a:p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Dump: In-house production at CERN 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255" marR="8255" marT="825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5774777"/>
                  </a:ext>
                </a:extLst>
              </a:tr>
              <a:tr h="2202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Hollow e-lens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Descoped (soft landing)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82107003"/>
                  </a:ext>
                </a:extLst>
              </a:tr>
              <a:tr h="22026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 (Body)"/>
                        </a:rPr>
                        <a:t>​Crystal collimation for ions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429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In-house production at CERN</a:t>
                      </a:r>
                    </a:p>
                  </a:txBody>
                  <a:tcPr marL="8260" marR="8260" marT="826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7288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82516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49D1B-B561-E04F-902A-71EA38CF07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Strategy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4AE08E-CF33-8B4D-9CD8-57F44CCE7C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1520" y="675000"/>
            <a:ext cx="8640960" cy="3919623"/>
          </a:xfrm>
        </p:spPr>
        <p:txBody>
          <a:bodyPr>
            <a:normAutofit lnSpcReduction="10000"/>
          </a:bodyPr>
          <a:lstStyle/>
          <a:p>
            <a:r>
              <a:rPr lang="en-GB" dirty="0">
                <a:latin typeface="+mj-lt"/>
              </a:rPr>
              <a:t>Procurement being prepared (</a:t>
            </a:r>
            <a:r>
              <a:rPr lang="en-GB" b="1" dirty="0">
                <a:solidFill>
                  <a:srgbClr val="0070C0"/>
                </a:solidFill>
                <a:latin typeface="+mj-lt"/>
              </a:rPr>
              <a:t>see Hector’s presentation)</a:t>
            </a:r>
            <a:endParaRPr lang="en-GB" dirty="0">
              <a:latin typeface="+mj-lt"/>
            </a:endParaRPr>
          </a:p>
          <a:p>
            <a:r>
              <a:rPr lang="en-GB" dirty="0">
                <a:latin typeface="+mj-lt"/>
              </a:rPr>
              <a:t>Options explored in parallel for a few items:</a:t>
            </a:r>
          </a:p>
          <a:p>
            <a:pPr lvl="1"/>
            <a:r>
              <a:rPr lang="en-GB" dirty="0">
                <a:latin typeface="+mj-lt"/>
              </a:rPr>
              <a:t>Discussions took place with KEK/Japan to contribute on: </a:t>
            </a:r>
          </a:p>
          <a:p>
            <a:pPr lvl="2"/>
            <a:r>
              <a:rPr lang="en-GB" dirty="0">
                <a:latin typeface="+mj-lt"/>
              </a:rPr>
              <a:t>Quench Heater Power Supplies</a:t>
            </a:r>
          </a:p>
          <a:p>
            <a:pPr lvl="3"/>
            <a:r>
              <a:rPr lang="en-GB" dirty="0">
                <a:latin typeface="+mj-lt"/>
              </a:rPr>
              <a:t>Commitment letter duly received and archived</a:t>
            </a:r>
          </a:p>
          <a:p>
            <a:pPr lvl="3"/>
            <a:r>
              <a:rPr lang="en-GB" dirty="0">
                <a:latin typeface="+mj-lt"/>
              </a:rPr>
              <a:t>Agreement under preparation awaiting updates from KEK</a:t>
            </a:r>
          </a:p>
          <a:p>
            <a:pPr lvl="3"/>
            <a:r>
              <a:rPr lang="en-GB" dirty="0">
                <a:latin typeface="+mj-lt"/>
              </a:rPr>
              <a:t>CERN visit to Japan planned for mid-Oct 2023</a:t>
            </a:r>
          </a:p>
          <a:p>
            <a:pPr lvl="2"/>
            <a:r>
              <a:rPr lang="en-US" sz="1800" dirty="0">
                <a:effectLst/>
                <a:latin typeface="+mj-lt"/>
                <a:ea typeface="Calibri" panose="020F0502020204030204" pitchFamily="34" charset="0"/>
              </a:rPr>
              <a:t>RF power amplifiers and distribution for </a:t>
            </a:r>
            <a:r>
              <a:rPr lang="en-GB" dirty="0">
                <a:latin typeface="+mj-lt"/>
              </a:rPr>
              <a:t>crab cavities</a:t>
            </a:r>
          </a:p>
          <a:p>
            <a:pPr lvl="3"/>
            <a:r>
              <a:rPr lang="en-GB" dirty="0">
                <a:latin typeface="+mj-lt"/>
              </a:rPr>
              <a:t>Awaiting news from KEK</a:t>
            </a:r>
          </a:p>
          <a:p>
            <a:r>
              <a:rPr lang="en-GB" dirty="0">
                <a:latin typeface="+mj-lt"/>
              </a:rPr>
              <a:t>Discussions took place with CPNEM-Brazil for possible contributions on some items:</a:t>
            </a:r>
          </a:p>
          <a:p>
            <a:pPr lvl="1"/>
            <a:r>
              <a:rPr lang="en-GB" dirty="0">
                <a:latin typeface="+mj-lt"/>
              </a:rPr>
              <a:t>Negative outcome due to CERN associate membership status not yet granted</a:t>
            </a:r>
          </a:p>
          <a:p>
            <a:r>
              <a:rPr lang="en-GB" dirty="0">
                <a:latin typeface="+mj-lt"/>
              </a:rPr>
              <a:t>Discussions with the Pakistani ILO (manufacturing and assembly)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E6EA916-7B1A-A54B-A0F7-9AF407B66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Lars K. Jensen - 13th HL-LHC Collaboration Meeting – TRIUMF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EF7A492-86E2-7541-924F-307ABA4923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93163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Inner Triplet region: collaborations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8547" y="698073"/>
            <a:ext cx="7272808" cy="3672663"/>
          </a:xfrm>
          <a:prstGeom prst="rect">
            <a:avLst/>
          </a:prstGeom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894668" y="4749279"/>
            <a:ext cx="6627000" cy="270000"/>
          </a:xfrm>
        </p:spPr>
        <p:txBody>
          <a:bodyPr/>
          <a:lstStyle/>
          <a:p>
            <a:r>
              <a:rPr lang="en-GB" noProof="0" dirty="0"/>
              <a:t>Lars K. Jensen - 13th HL-LHC Collaboration Meeting – TRIUMF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11760" y="2688037"/>
            <a:ext cx="6822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SC Links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2303748" y="2456489"/>
            <a:ext cx="357210" cy="21602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stCxn id="7" idx="2"/>
          </p:cNvCxnSpPr>
          <p:nvPr/>
        </p:nvCxnSpPr>
        <p:spPr>
          <a:xfrm flipH="1">
            <a:off x="2540148" y="2895786"/>
            <a:ext cx="212741" cy="48605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3277872" y="3435846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D1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24685" y="3489852"/>
            <a:ext cx="41549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DFX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82262" y="3329396"/>
            <a:ext cx="3449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CP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42410" y="3231574"/>
            <a:ext cx="3385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Q3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760132" y="3114825"/>
            <a:ext cx="4090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Q2b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375750" y="3023825"/>
            <a:ext cx="4026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Q2a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991368" y="2949792"/>
            <a:ext cx="3385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Q1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329862" y="1707654"/>
            <a:ext cx="14581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Service </a:t>
            </a:r>
            <a:r>
              <a:rPr lang="fr-CH" sz="900" b="1" dirty="0" err="1">
                <a:solidFill>
                  <a:srgbClr val="FFFF00"/>
                </a:solidFill>
              </a:rPr>
              <a:t>gallery</a:t>
            </a:r>
            <a:r>
              <a:rPr lang="fr-CH" sz="900" b="1" dirty="0">
                <a:solidFill>
                  <a:srgbClr val="FFFF00"/>
                </a:solidFill>
              </a:rPr>
              <a:t> (UR)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493658" y="1599642"/>
            <a:ext cx="151706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Connection to LHC (UL)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1763688" y="1807391"/>
            <a:ext cx="0" cy="31010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7361395" y="2949792"/>
            <a:ext cx="4924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TAXS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526866" y="3708026"/>
            <a:ext cx="4347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DFM</a:t>
            </a:r>
            <a:endParaRPr lang="en-GB" sz="900" b="1" dirty="0">
              <a:solidFill>
                <a:srgbClr val="FFFF00"/>
              </a:solidFill>
            </a:endParaRPr>
          </a:p>
        </p:txBody>
      </p:sp>
      <p:pic>
        <p:nvPicPr>
          <p:cNvPr id="34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1368" y="2614434"/>
            <a:ext cx="261554" cy="26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732" y="2672807"/>
            <a:ext cx="241061" cy="24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62" descr="Spain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6333" y="2713762"/>
            <a:ext cx="289746" cy="28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8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7990" y="2757501"/>
            <a:ext cx="241061" cy="24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54" descr="United States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9059" y="2859769"/>
            <a:ext cx="261554" cy="26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62" descr="Spain icon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1669" y="2889019"/>
            <a:ext cx="289746" cy="289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44" descr="Italy icon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6187" y="2943377"/>
            <a:ext cx="288197" cy="28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6" descr="Japan icon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616" y="3036181"/>
            <a:ext cx="285167" cy="28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52" descr="United Kingdom icon">
            <a:hlinkClick r:id="rId13"/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2932" y="3087475"/>
            <a:ext cx="270020" cy="27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52" descr="United Kingdom icon">
            <a:hlinkClick r:id="rId13"/>
            <a:extLst>
              <a:ext uri="{FF2B5EF4-FFF2-40B4-BE49-F238E27FC236}">
                <a16:creationId xmlns:a16="http://schemas.microsoft.com/office/drawing/2014/main" id="{63FFA5D5-11A4-2840-82BD-779B3E59CF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254" y="3256952"/>
            <a:ext cx="270020" cy="27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2AF41FC-3F07-A347-9315-89E214B8416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234076" y="1980750"/>
            <a:ext cx="282897" cy="188598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90E7F436-1FCC-C548-A57E-563FA95CDD6C}"/>
              </a:ext>
            </a:extLst>
          </p:cNvPr>
          <p:cNvSpPr txBox="1"/>
          <p:nvPr/>
        </p:nvSpPr>
        <p:spPr>
          <a:xfrm>
            <a:off x="4126096" y="2155742"/>
            <a:ext cx="4988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DFHX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C058AB03-82B4-A147-A918-FBB82FAC4F7D}"/>
              </a:ext>
            </a:extLst>
          </p:cNvPr>
          <p:cNvSpPr txBox="1"/>
          <p:nvPr/>
        </p:nvSpPr>
        <p:spPr>
          <a:xfrm>
            <a:off x="3014583" y="2155742"/>
            <a:ext cx="5180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DFHM</a:t>
            </a:r>
            <a:endParaRPr lang="en-GB" sz="900" b="1" dirty="0">
              <a:solidFill>
                <a:srgbClr val="FFFF00"/>
              </a:solidFill>
            </a:endParaRPr>
          </a:p>
        </p:txBody>
      </p:sp>
      <p:pic>
        <p:nvPicPr>
          <p:cNvPr id="46" name="Picture 45">
            <a:extLst>
              <a:ext uri="{FF2B5EF4-FFF2-40B4-BE49-F238E27FC236}">
                <a16:creationId xmlns:a16="http://schemas.microsoft.com/office/drawing/2014/main" id="{9FE955FB-AD97-204A-8D72-06BE2B43813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3122398" y="1980750"/>
            <a:ext cx="282897" cy="188598"/>
          </a:xfrm>
          <a:prstGeom prst="rect">
            <a:avLst/>
          </a:prstGeom>
        </p:spPr>
      </p:pic>
      <p:pic>
        <p:nvPicPr>
          <p:cNvPr id="47" name="Picture 28">
            <a:extLst>
              <a:ext uri="{FF2B5EF4-FFF2-40B4-BE49-F238E27FC236}">
                <a16:creationId xmlns:a16="http://schemas.microsoft.com/office/drawing/2014/main" id="{6B493AFE-36AA-6B47-A34F-850E97BC3E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5221" y="2079340"/>
            <a:ext cx="241061" cy="24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6" descr="Japan icon">
            <a:hlinkClick r:id="rId11"/>
            <a:extLst>
              <a:ext uri="{FF2B5EF4-FFF2-40B4-BE49-F238E27FC236}">
                <a16:creationId xmlns:a16="http://schemas.microsoft.com/office/drawing/2014/main" id="{58BD942C-4DEA-B9A5-87F2-A86B3C1A3E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996" y="1673325"/>
            <a:ext cx="285167" cy="28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EAC582F0-18EC-36C1-860F-AB4B6CFEFA0F}"/>
              </a:ext>
            </a:extLst>
          </p:cNvPr>
          <p:cNvSpPr txBox="1"/>
          <p:nvPr/>
        </p:nvSpPr>
        <p:spPr>
          <a:xfrm>
            <a:off x="4711817" y="1931698"/>
            <a:ext cx="51167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QHPS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33568750-4EED-1B04-BBC4-5247DF77B8B8}"/>
              </a:ext>
            </a:extLst>
          </p:cNvPr>
          <p:cNvSpPr/>
          <p:nvPr/>
        </p:nvSpPr>
        <p:spPr>
          <a:xfrm>
            <a:off x="4572000" y="1563208"/>
            <a:ext cx="834270" cy="631961"/>
          </a:xfrm>
          <a:prstGeom prst="ellipse">
            <a:avLst/>
          </a:prstGeom>
          <a:noFill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38F582F-9E24-543E-D52A-DE81783198E0}"/>
              </a:ext>
            </a:extLst>
          </p:cNvPr>
          <p:cNvSpPr txBox="1"/>
          <p:nvPr/>
        </p:nvSpPr>
        <p:spPr>
          <a:xfrm>
            <a:off x="4513658" y="1174846"/>
            <a:ext cx="1135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Addition</a:t>
            </a:r>
          </a:p>
        </p:txBody>
      </p:sp>
    </p:spTree>
    <p:extLst>
      <p:ext uri="{BB962C8B-B14F-4D97-AF65-F5344CB8AC3E}">
        <p14:creationId xmlns:p14="http://schemas.microsoft.com/office/powerpoint/2010/main" val="35694020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r>
              <a:rPr lang="en-US" dirty="0"/>
              <a:t>The MS (matching section) region: collaborations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Lars K. Jensen - 13th HL-LHC Collaboration Meeting – TRIUMF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574" y="837625"/>
            <a:ext cx="7406850" cy="367834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99204" y="2703651"/>
            <a:ext cx="9028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 err="1">
                <a:solidFill>
                  <a:srgbClr val="FFFF00"/>
                </a:solidFill>
              </a:rPr>
              <a:t>Crab</a:t>
            </a:r>
            <a:r>
              <a:rPr lang="fr-CH" sz="900" b="1" dirty="0">
                <a:solidFill>
                  <a:srgbClr val="FFFF00"/>
                </a:solidFill>
              </a:rPr>
              <a:t> </a:t>
            </a:r>
            <a:r>
              <a:rPr lang="fr-CH" sz="900" b="1" dirty="0" err="1">
                <a:solidFill>
                  <a:srgbClr val="FFFF00"/>
                </a:solidFill>
              </a:rPr>
              <a:t>cavities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0832" y="2893494"/>
            <a:ext cx="33214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D2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76157" y="3165816"/>
            <a:ext cx="8194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 err="1">
                <a:solidFill>
                  <a:srgbClr val="FFFF00"/>
                </a:solidFill>
              </a:rPr>
              <a:t>Collimators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305539" y="3487865"/>
            <a:ext cx="49885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TAXN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60133" y="1958956"/>
            <a:ext cx="99899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Service </a:t>
            </a:r>
            <a:r>
              <a:rPr lang="fr-CH" sz="900" b="1" dirty="0" err="1">
                <a:solidFill>
                  <a:srgbClr val="FFFF00"/>
                </a:solidFill>
              </a:rPr>
              <a:t>cavern</a:t>
            </a:r>
            <a:endParaRPr lang="en-GB" sz="900" b="1" dirty="0">
              <a:solidFill>
                <a:srgbClr val="FFFF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6105695" y="1398345"/>
            <a:ext cx="0" cy="542375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125594" y="1399065"/>
            <a:ext cx="75533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UA </a:t>
            </a:r>
            <a:r>
              <a:rPr lang="fr-CH" sz="900" b="1" dirty="0" err="1">
                <a:solidFill>
                  <a:srgbClr val="FFFF00"/>
                </a:solidFill>
              </a:rPr>
              <a:t>gallery</a:t>
            </a:r>
            <a:endParaRPr lang="en-GB" sz="900" b="1" dirty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/>
          <p:nvPr/>
        </p:nvCxnSpPr>
        <p:spPr>
          <a:xfrm flipV="1">
            <a:off x="2456766" y="1231752"/>
            <a:ext cx="0" cy="16659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1597898" y="2448901"/>
            <a:ext cx="33855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Q4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21556" y="2331269"/>
            <a:ext cx="482824" cy="1962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675" b="1" dirty="0">
                <a:solidFill>
                  <a:srgbClr val="FFFF00"/>
                </a:solidFill>
              </a:rPr>
              <a:t>(BBLR)</a:t>
            </a:r>
            <a:endParaRPr lang="en-GB" sz="675" b="1" dirty="0">
              <a:solidFill>
                <a:srgbClr val="FFFF00"/>
              </a:solidFill>
            </a:endParaRPr>
          </a:p>
        </p:txBody>
      </p:sp>
      <p:pic>
        <p:nvPicPr>
          <p:cNvPr id="22" name="Picture 44" descr="Italy icon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873" y="2358429"/>
            <a:ext cx="288197" cy="288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52" descr="United Kingdom icon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824" y="2220169"/>
            <a:ext cx="270020" cy="2700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54" descr="United States icon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8256" y="2220169"/>
            <a:ext cx="261554" cy="261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8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2443" y="2229766"/>
            <a:ext cx="241061" cy="241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2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522572" y="2277008"/>
            <a:ext cx="325684" cy="162842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021283" y="2490189"/>
            <a:ext cx="331470" cy="221171"/>
          </a:xfrm>
          <a:prstGeom prst="rect">
            <a:avLst/>
          </a:prstGeom>
        </p:spPr>
      </p:pic>
      <p:pic>
        <p:nvPicPr>
          <p:cNvPr id="6" name="Picture 46" descr="Japan icon">
            <a:hlinkClick r:id="rId13"/>
            <a:extLst>
              <a:ext uri="{FF2B5EF4-FFF2-40B4-BE49-F238E27FC236}">
                <a16:creationId xmlns:a16="http://schemas.microsoft.com/office/drawing/2014/main" id="{B698E513-100D-6054-070C-C0F49D61DB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3288" y="3049161"/>
            <a:ext cx="285167" cy="285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E718B3FE-BD06-2186-0995-1BDA63432BA1}"/>
              </a:ext>
            </a:extLst>
          </p:cNvPr>
          <p:cNvSpPr txBox="1"/>
          <p:nvPr/>
        </p:nvSpPr>
        <p:spPr>
          <a:xfrm>
            <a:off x="2444601" y="3287933"/>
            <a:ext cx="9092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900" b="1" dirty="0">
                <a:solidFill>
                  <a:srgbClr val="FFFF00"/>
                </a:solidFill>
              </a:rPr>
              <a:t>CC RF power</a:t>
            </a:r>
            <a:endParaRPr lang="en-GB" sz="900" b="1" dirty="0">
              <a:solidFill>
                <a:srgbClr val="FFFF00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EB8C6402-36EE-4276-0D40-8C75322BD033}"/>
              </a:ext>
            </a:extLst>
          </p:cNvPr>
          <p:cNvSpPr/>
          <p:nvPr/>
        </p:nvSpPr>
        <p:spPr>
          <a:xfrm>
            <a:off x="2399433" y="3039483"/>
            <a:ext cx="991971" cy="612388"/>
          </a:xfrm>
          <a:prstGeom prst="ellipse">
            <a:avLst/>
          </a:prstGeom>
          <a:noFill/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F36A0D7-BC4C-34BF-9EAD-506413A95CFA}"/>
              </a:ext>
            </a:extLst>
          </p:cNvPr>
          <p:cNvSpPr txBox="1"/>
          <p:nvPr/>
        </p:nvSpPr>
        <p:spPr>
          <a:xfrm>
            <a:off x="2327827" y="3616935"/>
            <a:ext cx="11351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Likely addition</a:t>
            </a:r>
          </a:p>
        </p:txBody>
      </p:sp>
    </p:spTree>
    <p:extLst>
      <p:ext uri="{BB962C8B-B14F-4D97-AF65-F5344CB8AC3E}">
        <p14:creationId xmlns:p14="http://schemas.microsoft.com/office/powerpoint/2010/main" val="24416941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FB5058E-C9D7-3442-B392-2E21086975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Meetings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51FA74-3E93-704A-BB2A-AAC50117B2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771550"/>
            <a:ext cx="8136464" cy="3823073"/>
          </a:xfrm>
        </p:spPr>
        <p:txBody>
          <a:bodyPr>
            <a:normAutofit fontScale="92500"/>
          </a:bodyPr>
          <a:lstStyle/>
          <a:p>
            <a:r>
              <a:rPr lang="en-US" dirty="0"/>
              <a:t>Since the 2022 annual meeting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7 collaboration steering meetings (INFN, IHEP, KEK, AUP, UNIMAN, CIEMAT, Uppsala)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First TRIUMF steering meeting right after this meeting (with AUP participation)</a:t>
            </a:r>
          </a:p>
          <a:p>
            <a:r>
              <a:rPr lang="en-US" dirty="0"/>
              <a:t>Future SC meetings:</a:t>
            </a:r>
          </a:p>
          <a:p>
            <a:pPr lvl="1"/>
            <a:r>
              <a:rPr lang="en-US" dirty="0"/>
              <a:t>IHEP and AUP steering meetings planned during December 2023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CIEMAT SC January 2024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INFN SC February 2024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KEK SC March 2024  (D1, QHPS, CC RF power)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UNIMAN SC April 2024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Uppsala SC June 2024 </a:t>
            </a:r>
          </a:p>
          <a:p>
            <a:r>
              <a:rPr lang="en-US" dirty="0"/>
              <a:t>Many other technical meetings within the work-packages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E39B89-199E-CA42-B735-4E4F984FD7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023C370-9908-F34B-8BB9-C05DD926F3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08491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88814"/>
            <a:ext cx="9144000" cy="55241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399" y="482600"/>
            <a:ext cx="8408193" cy="558627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</a:pPr>
            <a:r>
              <a:rPr lang="en-US" sz="2400" kern="120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Summary: TOTAL in-kind ~94 MCHF (Sep 2023)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4767262"/>
            <a:ext cx="30861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 defTabSz="914400">
              <a:lnSpc>
                <a:spcPct val="90000"/>
              </a:lnSpc>
              <a:spcAft>
                <a:spcPts val="600"/>
              </a:spcAft>
            </a:pPr>
            <a:r>
              <a:rPr lang="en-US" sz="800" kern="1200" noProof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rPr>
              <a:t>Lars K. Jensen - 13th HL-LHC Collaboration Meeting – TRIUMF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4767262"/>
            <a:ext cx="2057400" cy="27384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fld id="{BFDCA1C4-9514-7B4F-976F-D92F7E296653}" type="slidenum">
              <a:rPr lang="en-US" sz="1200" smtClean="0">
                <a:solidFill>
                  <a:schemeClr val="tx1">
                    <a:tint val="75000"/>
                  </a:schemeClr>
                </a:solidFill>
              </a:rPr>
              <a:pPr defTabSz="914400">
                <a:lnSpc>
                  <a:spcPct val="90000"/>
                </a:lnSpc>
                <a:spcAft>
                  <a:spcPts val="600"/>
                </a:spcAft>
              </a:pPr>
              <a:t>8</a:t>
            </a:fld>
            <a:endParaRPr lang="en-US" sz="120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85EC8679-31F0-88A0-C9B6-1646E6013F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0624180"/>
              </p:ext>
            </p:extLst>
          </p:nvPr>
        </p:nvGraphicFramePr>
        <p:xfrm>
          <a:off x="539552" y="1114954"/>
          <a:ext cx="7539348" cy="3539732"/>
        </p:xfrm>
        <a:graphic>
          <a:graphicData uri="http://schemas.openxmlformats.org/drawingml/2006/table">
            <a:tbl>
              <a:tblPr/>
              <a:tblGrid>
                <a:gridCol w="384751">
                  <a:extLst>
                    <a:ext uri="{9D8B030D-6E8A-4147-A177-3AD203B41FA5}">
                      <a16:colId xmlns:a16="http://schemas.microsoft.com/office/drawing/2014/main" val="2373585610"/>
                    </a:ext>
                  </a:extLst>
                </a:gridCol>
                <a:gridCol w="955152">
                  <a:extLst>
                    <a:ext uri="{9D8B030D-6E8A-4147-A177-3AD203B41FA5}">
                      <a16:colId xmlns:a16="http://schemas.microsoft.com/office/drawing/2014/main" val="3903969805"/>
                    </a:ext>
                  </a:extLst>
                </a:gridCol>
                <a:gridCol w="469049">
                  <a:extLst>
                    <a:ext uri="{9D8B030D-6E8A-4147-A177-3AD203B41FA5}">
                      <a16:colId xmlns:a16="http://schemas.microsoft.com/office/drawing/2014/main" val="1850922117"/>
                    </a:ext>
                  </a:extLst>
                </a:gridCol>
                <a:gridCol w="1066037">
                  <a:extLst>
                    <a:ext uri="{9D8B030D-6E8A-4147-A177-3AD203B41FA5}">
                      <a16:colId xmlns:a16="http://schemas.microsoft.com/office/drawing/2014/main" val="1987705796"/>
                    </a:ext>
                  </a:extLst>
                </a:gridCol>
                <a:gridCol w="748011">
                  <a:extLst>
                    <a:ext uri="{9D8B030D-6E8A-4147-A177-3AD203B41FA5}">
                      <a16:colId xmlns:a16="http://schemas.microsoft.com/office/drawing/2014/main" val="76584445"/>
                    </a:ext>
                  </a:extLst>
                </a:gridCol>
                <a:gridCol w="1918589">
                  <a:extLst>
                    <a:ext uri="{9D8B030D-6E8A-4147-A177-3AD203B41FA5}">
                      <a16:colId xmlns:a16="http://schemas.microsoft.com/office/drawing/2014/main" val="40689842"/>
                    </a:ext>
                  </a:extLst>
                </a:gridCol>
                <a:gridCol w="601876">
                  <a:extLst>
                    <a:ext uri="{9D8B030D-6E8A-4147-A177-3AD203B41FA5}">
                      <a16:colId xmlns:a16="http://schemas.microsoft.com/office/drawing/2014/main" val="3492090739"/>
                    </a:ext>
                  </a:extLst>
                </a:gridCol>
                <a:gridCol w="384751">
                  <a:extLst>
                    <a:ext uri="{9D8B030D-6E8A-4147-A177-3AD203B41FA5}">
                      <a16:colId xmlns:a16="http://schemas.microsoft.com/office/drawing/2014/main" val="2832820222"/>
                    </a:ext>
                  </a:extLst>
                </a:gridCol>
                <a:gridCol w="395704">
                  <a:extLst>
                    <a:ext uri="{9D8B030D-6E8A-4147-A177-3AD203B41FA5}">
                      <a16:colId xmlns:a16="http://schemas.microsoft.com/office/drawing/2014/main" val="869818576"/>
                    </a:ext>
                  </a:extLst>
                </a:gridCol>
                <a:gridCol w="615428">
                  <a:extLst>
                    <a:ext uri="{9D8B030D-6E8A-4147-A177-3AD203B41FA5}">
                      <a16:colId xmlns:a16="http://schemas.microsoft.com/office/drawing/2014/main" val="2170808189"/>
                    </a:ext>
                  </a:extLst>
                </a:gridCol>
              </a:tblGrid>
              <a:tr h="186661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2096676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COUNTRY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Agreement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Institute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Brief description of the collaboration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in-kind-value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Country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in-kind vakue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065596"/>
                  </a:ext>
                </a:extLst>
              </a:tr>
              <a:tr h="23517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R&amp;D</a:t>
                      </a:r>
                      <a:endParaRPr lang="en-U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481" marR="45481" marT="22740" marB="227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KE2736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CEA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Thermal Design of Superconducting High Field Magnets at CERN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118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France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118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69491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KE3298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Manchester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instrumentation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317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4368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408751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KE3299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Manchester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powering: DFBX for String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3945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671608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KN3362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ASTeC+Dundee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 treatment prototype (LESS)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3040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1343637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15">
                  <a:txBody>
                    <a:bodyPr/>
                    <a:lstStyle/>
                    <a:p>
                      <a:pPr algn="ct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Prototypes and BASELINE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5481" marR="45481" marT="22740" marB="2274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KE3085+KE2291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INFN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High-order corrector magnets + prototypes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1045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2225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264361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Spain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KE2292+3797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CIEMAT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Nested orbit correctors + prototypes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3040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6911609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China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KN4154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IHEP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 Correctors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2225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9000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1042487"/>
                  </a:ext>
                </a:extLst>
              </a:tr>
              <a:tr h="235174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KE3082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Uppsala Univ.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Cold testing of  corrector magnets and crab cavities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USA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66015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0981521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Japan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ICA-JP-010+KN4074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KEK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D1 magnet model and cold mass 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9000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Canada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4600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8426534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KE2291+KE3084+KE4417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INFN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D2 model + prototype+ Magnet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2900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6066558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USA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P131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Several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Crab Cavities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6065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94061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8518520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USA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P131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Several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Triplet magnets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59950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291466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Canada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P095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TRIUMF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RFD Crab-cavities cryomodules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4600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9698011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Sweden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KE5162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Uppsala Univ.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Parts for the DFHM and DFHX 8+1 units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750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5553821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KE5170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SOTO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DFM and DFX 8+1 units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1000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2730908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KE5168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ASTeC+Lancaster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DQW Crab-cavities cryomodules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1925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809941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KE5169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LIV+RHUL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instrumentation EO-BPM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664431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KE5169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Liverpool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GB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Beam Instr. for Hollow e-lens</a:t>
                      </a:r>
                      <a:endParaRPr lang="en-GB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700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1453135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KR5171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Dundee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Laser treatment (LESS)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200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8803092"/>
                  </a:ext>
                </a:extLst>
              </a:tr>
              <a:tr h="186661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6460470"/>
                  </a:ext>
                </a:extLst>
              </a:tr>
              <a:tr h="129052"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vert="vert27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of in-kind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7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94061</a:t>
                      </a: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9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8" marR="4738" marT="473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54599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26881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BEDFB2B-8232-0847-9952-D33212CC4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700017"/>
            <a:ext cx="6627000" cy="4042228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13302A03-F000-A680-BB5B-7A76552F4C99}"/>
              </a:ext>
            </a:extLst>
          </p:cNvPr>
          <p:cNvSpPr/>
          <p:nvPr/>
        </p:nvSpPr>
        <p:spPr>
          <a:xfrm>
            <a:off x="6660232" y="2067694"/>
            <a:ext cx="936104" cy="57606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8416FF5-7A42-CF4B-9486-7B69C0F65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In-kind contribution share (Sep 2023)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2D686A-90E6-FF4F-8CC9-188D22431A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Lars K. Jensen - 13th HL-LHC Collaboration Meeting – TRIUMF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E340141-324C-5E4F-B2F0-BABF72F72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1E0AAD-14BC-CF12-C649-327171AD6C72}"/>
              </a:ext>
            </a:extLst>
          </p:cNvPr>
          <p:cNvSpPr txBox="1"/>
          <p:nvPr/>
        </p:nvSpPr>
        <p:spPr>
          <a:xfrm>
            <a:off x="6444209" y="2735938"/>
            <a:ext cx="23924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KEK/JP will increase to ~20% (2024) with QHPS (2 MCHF) and RF power (12 MCHF) in-kind contributions</a:t>
            </a:r>
          </a:p>
        </p:txBody>
      </p:sp>
    </p:spTree>
    <p:extLst>
      <p:ext uri="{BB962C8B-B14F-4D97-AF65-F5344CB8AC3E}">
        <p14:creationId xmlns:p14="http://schemas.microsoft.com/office/powerpoint/2010/main" val="24978720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11444</TotalTime>
  <Words>1108</Words>
  <Application>Microsoft Office PowerPoint</Application>
  <PresentationFormat>On-screen Show (16:9)</PresentationFormat>
  <Paragraphs>271</Paragraphs>
  <Slides>12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(Body)</vt:lpstr>
      <vt:lpstr>Wingdings</vt:lpstr>
      <vt:lpstr>Thème Office</vt:lpstr>
      <vt:lpstr>Summary and status of HL-LHC Collaborations</vt:lpstr>
      <vt:lpstr>Collaborations summary</vt:lpstr>
      <vt:lpstr>Items previously foreseen as Russian contribution </vt:lpstr>
      <vt:lpstr>Strategy</vt:lpstr>
      <vt:lpstr>The Inner Triplet region: collaborations</vt:lpstr>
      <vt:lpstr>The MS (matching section) region: collaborations</vt:lpstr>
      <vt:lpstr>Meetings</vt:lpstr>
      <vt:lpstr>Summary: TOTAL in-kind ~94 MCHF (Sep 2023)</vt:lpstr>
      <vt:lpstr>In-kind contribution share (Sep 2023)</vt:lpstr>
      <vt:lpstr>HLCB newsletter highlights</vt:lpstr>
      <vt:lpstr>New CB SharePoint web-site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Lars Jensen</dc:creator>
  <cp:lastModifiedBy>Lars Jensen</cp:lastModifiedBy>
  <cp:revision>590</cp:revision>
  <cp:lastPrinted>2019-08-26T16:20:02Z</cp:lastPrinted>
  <dcterms:created xsi:type="dcterms:W3CDTF">2016-01-11T14:38:10Z</dcterms:created>
  <dcterms:modified xsi:type="dcterms:W3CDTF">2023-09-24T22:21:44Z</dcterms:modified>
</cp:coreProperties>
</file>