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ink/ink1.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1556" r:id="rId2"/>
    <p:sldId id="1738" r:id="rId3"/>
    <p:sldId id="1540" r:id="rId4"/>
    <p:sldId id="334" r:id="rId5"/>
    <p:sldId id="1739" r:id="rId6"/>
    <p:sldId id="1565" r:id="rId7"/>
    <p:sldId id="329" r:id="rId8"/>
    <p:sldId id="346" r:id="rId9"/>
    <p:sldId id="338" r:id="rId10"/>
    <p:sldId id="1522" r:id="rId11"/>
    <p:sldId id="1524" r:id="rId12"/>
    <p:sldId id="337" r:id="rId13"/>
    <p:sldId id="297" r:id="rId14"/>
    <p:sldId id="257" r:id="rId15"/>
    <p:sldId id="1835" r:id="rId16"/>
    <p:sldId id="1850" r:id="rId17"/>
    <p:sldId id="276" r:id="rId18"/>
    <p:sldId id="278" r:id="rId19"/>
    <p:sldId id="1743" r:id="rId20"/>
    <p:sldId id="1538" r:id="rId21"/>
    <p:sldId id="1837" r:id="rId22"/>
    <p:sldId id="1838" r:id="rId23"/>
    <p:sldId id="1839" r:id="rId24"/>
    <p:sldId id="1840" r:id="rId25"/>
    <p:sldId id="1841" r:id="rId26"/>
    <p:sldId id="1842" r:id="rId27"/>
    <p:sldId id="1843" r:id="rId28"/>
    <p:sldId id="1844" r:id="rId29"/>
    <p:sldId id="1845" r:id="rId30"/>
    <p:sldId id="1846" r:id="rId31"/>
    <p:sldId id="1847" r:id="rId32"/>
    <p:sldId id="1848" r:id="rId33"/>
    <p:sldId id="184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47" autoAdjust="0"/>
    <p:restoredTop sz="94589"/>
  </p:normalViewPr>
  <p:slideViewPr>
    <p:cSldViewPr snapToGrid="0">
      <p:cViewPr varScale="1">
        <p:scale>
          <a:sx n="62" d="100"/>
          <a:sy n="62" d="100"/>
        </p:scale>
        <p:origin x="288" y="48"/>
      </p:cViewPr>
      <p:guideLst/>
    </p:cSldViewPr>
  </p:slideViewPr>
  <p:notesTextViewPr>
    <p:cViewPr>
      <p:scale>
        <a:sx n="1" d="1"/>
        <a:sy n="1" d="1"/>
      </p:scale>
      <p:origin x="0" y="0"/>
    </p:cViewPr>
  </p:notesTextViewPr>
  <p:sorterViewPr>
    <p:cViewPr>
      <p:scale>
        <a:sx n="1" d="1"/>
        <a:sy n="1" d="1"/>
      </p:scale>
      <p:origin x="0" y="-55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aseline="0"/>
              <a:t>TF vs y</a:t>
            </a:r>
            <a:r>
              <a:rPr lang="en-GB"/>
              <a:t> </a:t>
            </a:r>
          </a:p>
        </c:rich>
      </c:tx>
      <c:layout>
        <c:manualLayout>
          <c:xMode val="edge"/>
          <c:yMode val="edge"/>
          <c:x val="0.4490327397090772"/>
          <c:y val="2.6356576813337675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solidFill>
                <a:schemeClr val="accent1"/>
              </a:solidFill>
              <a:round/>
            </a:ln>
            <a:effectLst/>
          </c:spPr>
          <c:marker>
            <c:symbol val="none"/>
          </c:marker>
          <c:xVal>
            <c:numRef>
              <c:f>'y-scan_MQXFB_05052023_NCS'!$E$8:$O$8</c:f>
              <c:numCache>
                <c:formatCode>0.000</c:formatCode>
                <c:ptCount val="11"/>
                <c:pt idx="0">
                  <c:v>-2.9999999999999991</c:v>
                </c:pt>
                <c:pt idx="1">
                  <c:v>-2.3999999999999995</c:v>
                </c:pt>
                <c:pt idx="2">
                  <c:v>-1.7999999999999998</c:v>
                </c:pt>
                <c:pt idx="3">
                  <c:v>-1.1999999999999993</c:v>
                </c:pt>
                <c:pt idx="4">
                  <c:v>-0.59999999999999964</c:v>
                </c:pt>
                <c:pt idx="5">
                  <c:v>0</c:v>
                </c:pt>
                <c:pt idx="6">
                  <c:v>0.60000000000000053</c:v>
                </c:pt>
                <c:pt idx="7">
                  <c:v>1.2000000000000002</c:v>
                </c:pt>
                <c:pt idx="8">
                  <c:v>1.8000000000000003</c:v>
                </c:pt>
                <c:pt idx="9">
                  <c:v>2.4000000000000004</c:v>
                </c:pt>
                <c:pt idx="10">
                  <c:v>3</c:v>
                </c:pt>
              </c:numCache>
            </c:numRef>
          </c:xVal>
          <c:yVal>
            <c:numRef>
              <c:f>'y-scan_MQXFB_05052023_NCS'!$E$11:$O$11</c:f>
              <c:numCache>
                <c:formatCode>0.000</c:formatCode>
                <c:ptCount val="11"/>
                <c:pt idx="0">
                  <c:v>8.7630492519627659</c:v>
                </c:pt>
                <c:pt idx="1">
                  <c:v>8.7681550587130452</c:v>
                </c:pt>
                <c:pt idx="2">
                  <c:v>8.7722937923794682</c:v>
                </c:pt>
                <c:pt idx="3">
                  <c:v>8.7723510324723222</c:v>
                </c:pt>
                <c:pt idx="4">
                  <c:v>8.7727544589025719</c:v>
                </c:pt>
                <c:pt idx="5">
                  <c:v>8.7731926192936385</c:v>
                </c:pt>
                <c:pt idx="6">
                  <c:v>8.7700036929065508</c:v>
                </c:pt>
                <c:pt idx="7">
                  <c:v>8.7706358059994542</c:v>
                </c:pt>
                <c:pt idx="8">
                  <c:v>8.7738232868122061</c:v>
                </c:pt>
                <c:pt idx="9">
                  <c:v>8.7758438298943879</c:v>
                </c:pt>
                <c:pt idx="10">
                  <c:v>8.7679526899722084</c:v>
                </c:pt>
              </c:numCache>
            </c:numRef>
          </c:yVal>
          <c:smooth val="0"/>
          <c:extLst>
            <c:ext xmlns:c16="http://schemas.microsoft.com/office/drawing/2014/chart" uri="{C3380CC4-5D6E-409C-BE32-E72D297353CC}">
              <c16:uniqueId val="{00000000-45F9-46C4-B82F-847B6AD8C688}"/>
            </c:ext>
          </c:extLst>
        </c:ser>
        <c:dLbls>
          <c:showLegendKey val="0"/>
          <c:showVal val="0"/>
          <c:showCatName val="0"/>
          <c:showSerName val="0"/>
          <c:showPercent val="0"/>
          <c:showBubbleSize val="0"/>
        </c:dLbls>
        <c:axId val="652285512"/>
        <c:axId val="652284200"/>
      </c:scatterChart>
      <c:valAx>
        <c:axId val="65228551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2284200"/>
        <c:crosses val="autoZero"/>
        <c:crossBetween val="midCat"/>
      </c:valAx>
      <c:valAx>
        <c:axId val="6522842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 m</a:t>
                </a:r>
                <a:r>
                  <a:rPr lang="en-GB" baseline="30000"/>
                  <a:t>-1</a:t>
                </a:r>
                <a:r>
                  <a:rPr lang="en-GB"/>
                  <a:t> kA</a:t>
                </a:r>
                <a:r>
                  <a:rPr lang="en-GB" baseline="30000"/>
                  <a:t>-1</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228551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integral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bn</c:v>
          </c:tx>
          <c:spPr>
            <a:solidFill>
              <a:schemeClr val="accent1"/>
            </a:solidFill>
            <a:ln>
              <a:noFill/>
            </a:ln>
            <a:effectLst/>
          </c:spPr>
          <c:invertIfNegative val="0"/>
          <c:cat>
            <c:numRef>
              <c:f>'y-scan_MQXFB_05052023_NCS'!$A$22:$A$34</c:f>
              <c:numCache>
                <c:formatCode>General</c:formatCode>
                <c:ptCount val="13"/>
                <c:pt idx="0">
                  <c:v>3</c:v>
                </c:pt>
                <c:pt idx="1">
                  <c:v>4</c:v>
                </c:pt>
                <c:pt idx="2">
                  <c:v>5</c:v>
                </c:pt>
                <c:pt idx="3">
                  <c:v>6</c:v>
                </c:pt>
                <c:pt idx="4">
                  <c:v>7</c:v>
                </c:pt>
                <c:pt idx="5">
                  <c:v>8</c:v>
                </c:pt>
                <c:pt idx="6">
                  <c:v>9</c:v>
                </c:pt>
                <c:pt idx="7">
                  <c:v>10</c:v>
                </c:pt>
                <c:pt idx="8">
                  <c:v>11</c:v>
                </c:pt>
                <c:pt idx="9">
                  <c:v>12</c:v>
                </c:pt>
                <c:pt idx="10">
                  <c:v>13</c:v>
                </c:pt>
                <c:pt idx="11">
                  <c:v>14</c:v>
                </c:pt>
                <c:pt idx="12">
                  <c:v>15</c:v>
                </c:pt>
              </c:numCache>
            </c:numRef>
          </c:cat>
          <c:val>
            <c:numRef>
              <c:f>'y-scan_MQXFB_05052023_NCS'!$T$22:$T$34</c:f>
              <c:numCache>
                <c:formatCode>0.00</c:formatCode>
                <c:ptCount val="13"/>
                <c:pt idx="0">
                  <c:v>-0.25202541517024335</c:v>
                </c:pt>
                <c:pt idx="1">
                  <c:v>7.1065903117648349E-2</c:v>
                </c:pt>
                <c:pt idx="2">
                  <c:v>-1.3196882058717581</c:v>
                </c:pt>
                <c:pt idx="3">
                  <c:v>-3.7631417909906033</c:v>
                </c:pt>
                <c:pt idx="4">
                  <c:v>-9.9960788388884211E-2</c:v>
                </c:pt>
                <c:pt idx="5">
                  <c:v>2.4328438284160404E-2</c:v>
                </c:pt>
                <c:pt idx="6">
                  <c:v>-3.8868021123174806E-2</c:v>
                </c:pt>
                <c:pt idx="7">
                  <c:v>-0.54741137329266554</c:v>
                </c:pt>
                <c:pt idx="8">
                  <c:v>-1.1622484157258976E-2</c:v>
                </c:pt>
                <c:pt idx="9">
                  <c:v>-1.1343380167098191E-2</c:v>
                </c:pt>
                <c:pt idx="10">
                  <c:v>-9.7571698103799259E-3</c:v>
                </c:pt>
                <c:pt idx="11">
                  <c:v>-0.6831369463876753</c:v>
                </c:pt>
                <c:pt idx="12">
                  <c:v>3.8381365149571826E-3</c:v>
                </c:pt>
              </c:numCache>
            </c:numRef>
          </c:val>
          <c:extLst>
            <c:ext xmlns:c16="http://schemas.microsoft.com/office/drawing/2014/chart" uri="{C3380CC4-5D6E-409C-BE32-E72D297353CC}">
              <c16:uniqueId val="{00000000-4ABD-4E2E-91EE-62151AEA8CA4}"/>
            </c:ext>
          </c:extLst>
        </c:ser>
        <c:ser>
          <c:idx val="1"/>
          <c:order val="1"/>
          <c:tx>
            <c:v>an</c:v>
          </c:tx>
          <c:spPr>
            <a:solidFill>
              <a:schemeClr val="accent2"/>
            </a:solidFill>
            <a:ln>
              <a:noFill/>
            </a:ln>
            <a:effectLst/>
          </c:spPr>
          <c:invertIfNegative val="0"/>
          <c:cat>
            <c:numRef>
              <c:f>'y-scan_MQXFB_05052023_NCS'!$A$22:$A$34</c:f>
              <c:numCache>
                <c:formatCode>General</c:formatCode>
                <c:ptCount val="13"/>
                <c:pt idx="0">
                  <c:v>3</c:v>
                </c:pt>
                <c:pt idx="1">
                  <c:v>4</c:v>
                </c:pt>
                <c:pt idx="2">
                  <c:v>5</c:v>
                </c:pt>
                <c:pt idx="3">
                  <c:v>6</c:v>
                </c:pt>
                <c:pt idx="4">
                  <c:v>7</c:v>
                </c:pt>
                <c:pt idx="5">
                  <c:v>8</c:v>
                </c:pt>
                <c:pt idx="6">
                  <c:v>9</c:v>
                </c:pt>
                <c:pt idx="7">
                  <c:v>10</c:v>
                </c:pt>
                <c:pt idx="8">
                  <c:v>11</c:v>
                </c:pt>
                <c:pt idx="9">
                  <c:v>12</c:v>
                </c:pt>
                <c:pt idx="10">
                  <c:v>13</c:v>
                </c:pt>
                <c:pt idx="11">
                  <c:v>14</c:v>
                </c:pt>
                <c:pt idx="12">
                  <c:v>15</c:v>
                </c:pt>
              </c:numCache>
            </c:numRef>
          </c:cat>
          <c:val>
            <c:numRef>
              <c:f>'y-scan_MQXFB_05052023_NCS'!$T$38:$T$50</c:f>
              <c:numCache>
                <c:formatCode>0.00</c:formatCode>
                <c:ptCount val="13"/>
                <c:pt idx="0">
                  <c:v>-1.1720597070060428</c:v>
                </c:pt>
                <c:pt idx="1">
                  <c:v>1.2883392238120916</c:v>
                </c:pt>
                <c:pt idx="2">
                  <c:v>1.2285471592709214</c:v>
                </c:pt>
                <c:pt idx="3">
                  <c:v>0.42273816955392712</c:v>
                </c:pt>
                <c:pt idx="4">
                  <c:v>0.20608511820777103</c:v>
                </c:pt>
                <c:pt idx="5">
                  <c:v>0.19768781181405576</c:v>
                </c:pt>
                <c:pt idx="6">
                  <c:v>0.11943907999769315</c:v>
                </c:pt>
                <c:pt idx="7">
                  <c:v>-1.6919064751079356E-2</c:v>
                </c:pt>
                <c:pt idx="8">
                  <c:v>3.2902337148441726E-3</c:v>
                </c:pt>
                <c:pt idx="9">
                  <c:v>7.323017056458235E-2</c:v>
                </c:pt>
                <c:pt idx="10">
                  <c:v>1.3230818660589214E-2</c:v>
                </c:pt>
                <c:pt idx="11">
                  <c:v>-1.499798428106635E-2</c:v>
                </c:pt>
                <c:pt idx="12">
                  <c:v>-6.2357878336841005E-3</c:v>
                </c:pt>
              </c:numCache>
            </c:numRef>
          </c:val>
          <c:extLst>
            <c:ext xmlns:c16="http://schemas.microsoft.com/office/drawing/2014/chart" uri="{C3380CC4-5D6E-409C-BE32-E72D297353CC}">
              <c16:uniqueId val="{00000001-4ABD-4E2E-91EE-62151AEA8CA4}"/>
            </c:ext>
          </c:extLst>
        </c:ser>
        <c:dLbls>
          <c:showLegendKey val="0"/>
          <c:showVal val="0"/>
          <c:showCatName val="0"/>
          <c:showSerName val="0"/>
          <c:showPercent val="0"/>
          <c:showBubbleSize val="0"/>
        </c:dLbls>
        <c:gapWidth val="219"/>
        <c:overlap val="-27"/>
        <c:axId val="738084888"/>
        <c:axId val="738085216"/>
      </c:barChart>
      <c:catAx>
        <c:axId val="73808488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n</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8085216"/>
        <c:crosses val="autoZero"/>
        <c:auto val="1"/>
        <c:lblAlgn val="ctr"/>
        <c:lblOffset val="100"/>
        <c:noMultiLvlLbl val="0"/>
      </c:catAx>
      <c:valAx>
        <c:axId val="738085216"/>
        <c:scaling>
          <c:orientation val="minMax"/>
          <c:max val="5"/>
          <c:min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units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808488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14:09:03.626"/>
    </inkml:context>
    <inkml:brush xml:id="br0">
      <inkml:brushProperty name="width" value="0.05" units="cm"/>
      <inkml:brushProperty name="height" value="0.05" units="cm"/>
    </inkml:brush>
  </inkml:definitions>
  <inkml:trace contextRef="#ctx0" brushRef="#br0">0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DC88F4-C6B7-534F-856F-E5C6CF2D7E16}" type="datetimeFigureOut">
              <a:rPr lang="en-US" smtClean="0"/>
              <a:t>9/25/2023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C0EE1A-3F76-6344-83F8-7FC9921AFEFE}" type="slidenum">
              <a:rPr lang="en-US" smtClean="0"/>
              <a:t>‹#›</a:t>
            </a:fld>
            <a:endParaRPr lang="en-US"/>
          </a:p>
        </p:txBody>
      </p:sp>
    </p:spTree>
    <p:extLst>
      <p:ext uri="{BB962C8B-B14F-4D97-AF65-F5344CB8AC3E}">
        <p14:creationId xmlns:p14="http://schemas.microsoft.com/office/powerpoint/2010/main" val="1305777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sz="1000" dirty="0"/>
          </a:p>
        </p:txBody>
      </p:sp>
      <p:sp>
        <p:nvSpPr>
          <p:cNvPr id="4" name="Slide Number Placeholder 3"/>
          <p:cNvSpPr>
            <a:spLocks noGrp="1"/>
          </p:cNvSpPr>
          <p:nvPr>
            <p:ph type="sldNum" sz="quarter" idx="10"/>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1474872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sz="1000" dirty="0"/>
          </a:p>
        </p:txBody>
      </p:sp>
      <p:sp>
        <p:nvSpPr>
          <p:cNvPr id="4" name="Slide Number Placeholder 3"/>
          <p:cNvSpPr>
            <a:spLocks noGrp="1"/>
          </p:cNvSpPr>
          <p:nvPr>
            <p:ph type="sldNum" sz="quarter" idx="10"/>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2924173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sz="1000" dirty="0"/>
          </a:p>
        </p:txBody>
      </p:sp>
      <p:sp>
        <p:nvSpPr>
          <p:cNvPr id="4" name="Slide Number Placeholder 3"/>
          <p:cNvSpPr>
            <a:spLocks noGrp="1"/>
          </p:cNvSpPr>
          <p:nvPr>
            <p:ph type="sldNum" sz="quarter" idx="10"/>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4219365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C0EE1A-3F76-6344-83F8-7FC9921AFEFE}" type="slidenum">
              <a:rPr lang="en-US" smtClean="0"/>
              <a:t>23</a:t>
            </a:fld>
            <a:endParaRPr lang="en-US"/>
          </a:p>
        </p:txBody>
      </p:sp>
    </p:spTree>
    <p:extLst>
      <p:ext uri="{BB962C8B-B14F-4D97-AF65-F5344CB8AC3E}">
        <p14:creationId xmlns:p14="http://schemas.microsoft.com/office/powerpoint/2010/main" val="1066442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 EE in series ?</a:t>
            </a:r>
          </a:p>
        </p:txBody>
      </p:sp>
      <p:sp>
        <p:nvSpPr>
          <p:cNvPr id="4" name="Slide Number Placeholder 3"/>
          <p:cNvSpPr>
            <a:spLocks noGrp="1"/>
          </p:cNvSpPr>
          <p:nvPr>
            <p:ph type="sldNum" sz="quarter" idx="5"/>
          </p:nvPr>
        </p:nvSpPr>
        <p:spPr/>
        <p:txBody>
          <a:bodyPr/>
          <a:lstStyle/>
          <a:p>
            <a:fld id="{59ABB477-221A-416F-B7BC-3A35094B5F46}" type="slidenum">
              <a:rPr lang="en-US" smtClean="0"/>
              <a:t>24</a:t>
            </a:fld>
            <a:endParaRPr lang="en-US"/>
          </a:p>
        </p:txBody>
      </p:sp>
    </p:spTree>
    <p:extLst>
      <p:ext uri="{BB962C8B-B14F-4D97-AF65-F5344CB8AC3E}">
        <p14:creationId xmlns:p14="http://schemas.microsoft.com/office/powerpoint/2010/main" val="2831020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87669036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E132142-1528-43D1-9650-93BE8854C290}" type="datetimeFigureOut">
              <a:rPr lang="en-GB" smtClean="0"/>
              <a:t>25/09/2023</a:t>
            </a:fld>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164577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E132142-1528-43D1-9650-93BE8854C290}" type="datetimeFigureOut">
              <a:rPr lang="en-GB" smtClean="0"/>
              <a:t>25/09/2023</a:t>
            </a:fld>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5C5E6A7F-711C-4740-9B70-F84042E40F28}" type="slidenum">
              <a:rPr lang="en-GB" smtClean="0"/>
              <a:t>‹#›</a:t>
            </a:fld>
            <a:endParaRPr lang="en-GB"/>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291537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E132142-1528-43D1-9650-93BE8854C290}" type="datetimeFigureOut">
              <a:rPr lang="en-GB" smtClean="0"/>
              <a:t>25/09/2023</a:t>
            </a:fld>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5C5E6A7F-711C-4740-9B70-F84042E40F28}" type="slidenum">
              <a:rPr lang="en-GB" smtClean="0"/>
              <a:t>‹#›</a:t>
            </a:fld>
            <a:endParaRPr lang="en-GB"/>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1613500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E132142-1528-43D1-9650-93BE8854C290}" type="datetimeFigureOut">
              <a:rPr lang="en-GB" smtClean="0"/>
              <a:t>25/09/2023</a:t>
            </a:fld>
            <a:endParaRPr lang="en-GB"/>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GB"/>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5C5E6A7F-711C-4740-9B70-F84042E40F28}" type="slidenum">
              <a:rPr lang="en-GB" smtClean="0"/>
              <a:t>‹#›</a:t>
            </a:fld>
            <a:endParaRPr lang="en-GB"/>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10368226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E132142-1528-43D1-9650-93BE8854C290}" type="datetimeFigureOut">
              <a:rPr lang="en-GB" smtClean="0"/>
              <a:t>25/09/2023</a:t>
            </a:fld>
            <a:endParaRPr lang="en-GB"/>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377032810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E132142-1528-43D1-9650-93BE8854C290}" type="datetimeFigureOut">
              <a:rPr lang="en-GB" smtClean="0"/>
              <a:t>25/09/2023</a:t>
            </a:fld>
            <a:endParaRPr lang="en-GB"/>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5C5E6A7F-711C-4740-9B70-F84042E40F28}" type="slidenum">
              <a:rPr lang="en-GB" smtClean="0"/>
              <a:t>‹#›</a:t>
            </a:fld>
            <a:endParaRPr lang="en-GB"/>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59053126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E132142-1528-43D1-9650-93BE8854C290}" type="datetimeFigureOut">
              <a:rPr lang="en-GB" smtClean="0"/>
              <a:t>25/09/2023</a:t>
            </a:fld>
            <a:endParaRPr lang="en-GB"/>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5C5E6A7F-711C-4740-9B70-F84042E40F28}"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3955834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E132142-1528-43D1-9650-93BE8854C290}" type="datetimeFigureOut">
              <a:rPr lang="en-GB" smtClean="0"/>
              <a:t>25/09/2023</a:t>
            </a:fld>
            <a:endParaRPr lang="en-GB"/>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5C5E6A7F-711C-4740-9B70-F84042E40F28}"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398766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34953612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GB"/>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1576589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8220854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31088747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41574812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En-tête de sec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8590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Date Placeholder 1"/>
          <p:cNvSpPr>
            <a:spLocks noGrp="1"/>
          </p:cNvSpPr>
          <p:nvPr>
            <p:ph type="dt" sz="half" idx="10"/>
          </p:nvPr>
        </p:nvSpPr>
        <p:spPr>
          <a:xfrm>
            <a:off x="6412018" y="6355968"/>
            <a:ext cx="164047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3888F2-8B79-4C50-B50D-70F651D1E636}" type="datetime1">
              <a:rPr lang="pl-PL" smtClean="0"/>
              <a:t>25.09.2023</a:t>
            </a:fld>
            <a:endParaRPr lang="en-US" dirty="0"/>
          </a:p>
        </p:txBody>
      </p:sp>
      <p:sp>
        <p:nvSpPr>
          <p:cNvPr id="12" name="Footer Placeholder 2"/>
          <p:cNvSpPr>
            <a:spLocks noGrp="1"/>
          </p:cNvSpPr>
          <p:nvPr>
            <p:ph type="ftr" sz="quarter" idx="3"/>
          </p:nvPr>
        </p:nvSpPr>
        <p:spPr>
          <a:xfrm>
            <a:off x="8314062" y="6356351"/>
            <a:ext cx="245707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TE-MSC-TM</a:t>
            </a:r>
          </a:p>
        </p:txBody>
      </p:sp>
    </p:spTree>
    <p:extLst>
      <p:ext uri="{BB962C8B-B14F-4D97-AF65-F5344CB8AC3E}">
        <p14:creationId xmlns:p14="http://schemas.microsoft.com/office/powerpoint/2010/main" val="16062754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1"/>
            <a:ext cx="8836000" cy="360000"/>
          </a:xfrm>
        </p:spPr>
        <p:txBody>
          <a:bodyPr/>
          <a:lstStyle/>
          <a:p>
            <a:endParaRPr lang="en-US"/>
          </a:p>
        </p:txBody>
      </p:sp>
      <p:sp>
        <p:nvSpPr>
          <p:cNvPr id="6" name="Espace réservé du numéro de diapositive 5"/>
          <p:cNvSpPr>
            <a:spLocks noGrp="1"/>
          </p:cNvSpPr>
          <p:nvPr>
            <p:ph type="sldNum" sz="quarter" idx="12"/>
          </p:nvPr>
        </p:nvSpPr>
        <p:spPr/>
        <p:txBody>
          <a:bodyPr/>
          <a:lstStyle/>
          <a:p>
            <a:fld id="{A90516C5-6B3D-452A-867B-3D48FAB174C9}" type="slidenum">
              <a:rPr lang="en-US" smtClean="0"/>
              <a:t>‹#›</a:t>
            </a:fld>
            <a:endParaRPr lang="en-US"/>
          </a:p>
        </p:txBody>
      </p:sp>
      <p:grpSp>
        <p:nvGrpSpPr>
          <p:cNvPr id="9" name="Grouper 8"/>
          <p:cNvGrpSpPr/>
          <p:nvPr/>
        </p:nvGrpSpPr>
        <p:grpSpPr>
          <a:xfrm>
            <a:off x="1930400" y="6106755"/>
            <a:ext cx="609600" cy="609600"/>
            <a:chOff x="1447800" y="4580063"/>
            <a:chExt cx="457200" cy="457200"/>
          </a:xfrm>
        </p:grpSpPr>
        <p:sp>
          <p:nvSpPr>
            <p:cNvPr id="10" name="Rectangle 9"/>
            <p:cNvSpPr/>
            <p:nvPr/>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10"/>
            <p:cNvSpPr txBox="1"/>
            <p:nvPr/>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2" name="Image 6" descr="CERN-logo_outline.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422697641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62365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2888869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1227579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5C5E6A7F-711C-4740-9B70-F84042E40F28}" type="slidenum">
              <a:rPr lang="en-GB" smtClean="0"/>
              <a:t>‹#›</a:t>
            </a:fld>
            <a:endParaRPr lang="en-GB"/>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785371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3053764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GB"/>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2962417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E132142-1528-43D1-9650-93BE8854C290}" type="datetimeFigureOut">
              <a:rPr lang="en-GB" smtClean="0"/>
              <a:t>25/09/2023</a:t>
            </a:fld>
            <a:endParaRPr lang="en-GB"/>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GB"/>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5C5E6A7F-711C-4740-9B70-F84042E40F28}" type="slidenum">
              <a:rPr lang="en-GB" smtClean="0"/>
              <a:t>‹#›</a:t>
            </a:fld>
            <a:endParaRPr lang="en-GB"/>
          </a:p>
        </p:txBody>
      </p:sp>
    </p:spTree>
    <p:extLst>
      <p:ext uri="{BB962C8B-B14F-4D97-AF65-F5344CB8AC3E}">
        <p14:creationId xmlns:p14="http://schemas.microsoft.com/office/powerpoint/2010/main" val="132545362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p:nvPicPr>
        <p:blipFill>
          <a:blip r:embed="rId26" cstate="print">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E132142-1528-43D1-9650-93BE8854C290}" type="datetimeFigureOut">
              <a:rPr lang="en-GB" smtClean="0"/>
              <a:t>25/09/2023</a:t>
            </a:fld>
            <a:endParaRPr lang="en-GB"/>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5C5E6A7F-711C-4740-9B70-F84042E40F28}" type="slidenum">
              <a:rPr lang="en-GB" smtClean="0"/>
              <a:t>‹#›</a:t>
            </a:fld>
            <a:endParaRPr lang="en-GB"/>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endParaRPr lang="en-GB"/>
          </a:p>
        </p:txBody>
      </p:sp>
    </p:spTree>
    <p:extLst>
      <p:ext uri="{BB962C8B-B14F-4D97-AF65-F5344CB8AC3E}">
        <p14:creationId xmlns:p14="http://schemas.microsoft.com/office/powerpoint/2010/main" val="17172913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98" r:id="rId22"/>
    <p:sldLayoutId id="2147483699" r:id="rId23"/>
    <p:sldLayoutId id="2147483700" r:id="rId24"/>
  </p:sldLayoutIdLst>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8.jpe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emf"/><Relationship Id="rId7"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36.jpeg"/><Relationship Id="rId5" Type="http://schemas.openxmlformats.org/officeDocument/2006/relationships/image" Target="../media/image35.emf"/><Relationship Id="rId4" Type="http://schemas.openxmlformats.org/officeDocument/2006/relationships/image" Target="../media/image34.jpeg"/><Relationship Id="rId9"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42.tiff"/><Relationship Id="rId4" Type="http://schemas.openxmlformats.org/officeDocument/2006/relationships/image" Target="../media/image41.emf"/></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45.png"/><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chart" Target="../charts/chart2.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NULL"/><Relationship Id="rId2" Type="http://schemas.openxmlformats.org/officeDocument/2006/relationships/image" Target="../media/image47.jpeg"/><Relationship Id="rId1" Type="http://schemas.openxmlformats.org/officeDocument/2006/relationships/slideLayout" Target="../slideLayouts/slideLayout5.xml"/><Relationship Id="rId6" Type="http://schemas.openxmlformats.org/officeDocument/2006/relationships/customXml" Target="../ink/ink1.xml"/><Relationship Id="rId5" Type="http://schemas.openxmlformats.org/officeDocument/2006/relationships/image" Target="../media/image50.jpeg"/><Relationship Id="rId4" Type="http://schemas.openxmlformats.org/officeDocument/2006/relationships/image" Target="../media/image49.jpeg"/></Relationships>
</file>

<file path=ppt/slides/_rels/slide2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52.jpe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5.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2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68.png"/><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 Id="rId4" Type="http://schemas.openxmlformats.org/officeDocument/2006/relationships/image" Target="../media/image72.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0.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976375-CC29-3A41-ADB3-72F54C466615}"/>
              </a:ext>
            </a:extLst>
          </p:cNvPr>
          <p:cNvSpPr txBox="1"/>
          <p:nvPr/>
        </p:nvSpPr>
        <p:spPr>
          <a:xfrm>
            <a:off x="1769097" y="1690118"/>
            <a:ext cx="8653806" cy="4124206"/>
          </a:xfrm>
          <a:prstGeom prst="rect">
            <a:avLst/>
          </a:prstGeom>
          <a:noFill/>
        </p:spPr>
        <p:txBody>
          <a:bodyPr wrap="square" lIns="0" tIns="0" rIns="0" bIns="0" rtlCol="0">
            <a:spAutoFit/>
          </a:bodyPr>
          <a:lstStyle/>
          <a:p>
            <a:pPr algn="ctr"/>
            <a:r>
              <a:rPr lang="en-US" sz="3600" b="1" dirty="0"/>
              <a:t>SM18 Test-Facility and Test Plans</a:t>
            </a:r>
          </a:p>
          <a:p>
            <a:pPr algn="ctr"/>
            <a:endParaRPr lang="en-US" sz="4000" b="1" dirty="0"/>
          </a:p>
          <a:p>
            <a:pPr algn="ctr"/>
            <a:r>
              <a:rPr lang="en-US" sz="2400" b="1" dirty="0"/>
              <a:t>Prepared by M. Buzio, S. Russenschuck &amp; F. Savary</a:t>
            </a:r>
          </a:p>
          <a:p>
            <a:pPr algn="ctr"/>
            <a:endParaRPr lang="en-US" sz="2400" b="1" dirty="0"/>
          </a:p>
          <a:p>
            <a:pPr algn="ctr"/>
            <a:r>
              <a:rPr lang="en-US" sz="2400" b="1" dirty="0"/>
              <a:t>on behalf of the SM18 test and magnetic measurement team, and all Groups/Sections involved in the SM18 test bench re-configuration project</a:t>
            </a:r>
          </a:p>
          <a:p>
            <a:pPr algn="ctr"/>
            <a:endParaRPr lang="en-US" sz="2400" b="1" dirty="0"/>
          </a:p>
          <a:p>
            <a:pPr algn="ctr"/>
            <a:r>
              <a:rPr lang="en-US" sz="2400" b="1" i="1" dirty="0"/>
              <a:t>Presented by A. Devred </a:t>
            </a:r>
          </a:p>
          <a:p>
            <a:pPr algn="ctr"/>
            <a:endParaRPr lang="en-US" sz="2400" b="1" dirty="0"/>
          </a:p>
        </p:txBody>
      </p:sp>
      <p:sp>
        <p:nvSpPr>
          <p:cNvPr id="3" name="TextBox 2">
            <a:extLst>
              <a:ext uri="{FF2B5EF4-FFF2-40B4-BE49-F238E27FC236}">
                <a16:creationId xmlns:a16="http://schemas.microsoft.com/office/drawing/2014/main" id="{B87F1D18-6E72-ECFE-CC75-DAF19C92CC72}"/>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4" name="TextBox 3">
            <a:extLst>
              <a:ext uri="{FF2B5EF4-FFF2-40B4-BE49-F238E27FC236}">
                <a16:creationId xmlns:a16="http://schemas.microsoft.com/office/drawing/2014/main" id="{EE31BAFD-DD0E-AA04-6A9E-2BEBD7394F06}"/>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a:t>
            </a:fld>
            <a:r>
              <a:rPr lang="en-US" sz="1200" b="1" dirty="0">
                <a:solidFill>
                  <a:schemeClr val="bg1"/>
                </a:solidFill>
              </a:rPr>
              <a:t>/20</a:t>
            </a:r>
          </a:p>
        </p:txBody>
      </p:sp>
    </p:spTree>
    <p:extLst>
      <p:ext uri="{BB962C8B-B14F-4D97-AF65-F5344CB8AC3E}">
        <p14:creationId xmlns:p14="http://schemas.microsoft.com/office/powerpoint/2010/main" val="4068664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D0CB6361-D97D-6E67-4FAC-68F91D0FBAED}"/>
              </a:ext>
            </a:extLst>
          </p:cNvPr>
          <p:cNvSpPr txBox="1">
            <a:spLocks/>
          </p:cNvSpPr>
          <p:nvPr/>
        </p:nvSpPr>
        <p:spPr>
          <a:xfrm>
            <a:off x="3485228" y="6350851"/>
            <a:ext cx="63116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t>12.03.23</a:t>
            </a:r>
            <a:endParaRPr lang="en-US" sz="1200" dirty="0"/>
          </a:p>
        </p:txBody>
      </p:sp>
      <p:sp>
        <p:nvSpPr>
          <p:cNvPr id="13" name="TextBox 12">
            <a:extLst>
              <a:ext uri="{FF2B5EF4-FFF2-40B4-BE49-F238E27FC236}">
                <a16:creationId xmlns:a16="http://schemas.microsoft.com/office/drawing/2014/main" id="{3D7A3828-98B3-8803-C891-74F718ECDBF6}"/>
              </a:ext>
            </a:extLst>
          </p:cNvPr>
          <p:cNvSpPr txBox="1"/>
          <p:nvPr/>
        </p:nvSpPr>
        <p:spPr>
          <a:xfrm>
            <a:off x="251958" y="697426"/>
            <a:ext cx="11539145" cy="1461939"/>
          </a:xfrm>
          <a:prstGeom prst="rect">
            <a:avLst/>
          </a:prstGeom>
          <a:noFill/>
        </p:spPr>
        <p:txBody>
          <a:bodyPr wrap="square">
            <a:spAutoFit/>
          </a:bodyPr>
          <a:lstStyle/>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1" dirty="0">
                <a:solidFill>
                  <a:prstClr val="black"/>
                </a:solidFill>
                <a:latin typeface="Arial"/>
              </a:rPr>
              <a:t>Patch Panel Interface (PPI)</a:t>
            </a:r>
            <a:br>
              <a:rPr lang="en-US" sz="1400" b="1" dirty="0">
                <a:solidFill>
                  <a:prstClr val="black"/>
                </a:solidFill>
                <a:latin typeface="Arial"/>
              </a:rPr>
            </a:br>
            <a:r>
              <a:rPr lang="en-US" sz="1400" dirty="0">
                <a:solidFill>
                  <a:schemeClr val="tx2"/>
                </a:solidFill>
                <a:latin typeface="Arial"/>
                <a:sym typeface="Symbol" panose="05050102010706020507" pitchFamily="18" charset="2"/>
              </a:rPr>
              <a:t></a:t>
            </a:r>
            <a:r>
              <a:rPr lang="en-US" sz="1400" dirty="0">
                <a:solidFill>
                  <a:schemeClr val="tx2"/>
                </a:solidFill>
                <a:latin typeface="Arial"/>
              </a:rPr>
              <a:t> commissioned successfully with new 18 kA and 2kA water- and air-cooled power circuits;                                                   </a:t>
            </a:r>
            <a:r>
              <a:rPr lang="en-US" sz="1400" dirty="0">
                <a:solidFill>
                  <a:schemeClr val="tx2"/>
                </a:solidFill>
                <a:latin typeface="Arial"/>
                <a:sym typeface="Symbol" panose="05050102010706020507" pitchFamily="18" charset="2"/>
              </a:rPr>
              <a:t> 2kA current lead terminations now in preparation with help of String mock-up (temporary configuration with standard rigid 300 mm</a:t>
            </a:r>
            <a:r>
              <a:rPr lang="en-US" sz="1400" baseline="30000" dirty="0">
                <a:solidFill>
                  <a:schemeClr val="tx2"/>
                </a:solidFill>
                <a:latin typeface="Arial"/>
                <a:sym typeface="Symbol" panose="05050102010706020507" pitchFamily="18" charset="2"/>
              </a:rPr>
              <a:t>2 </a:t>
            </a:r>
            <a:r>
              <a:rPr lang="en-US" sz="1400" dirty="0">
                <a:solidFill>
                  <a:schemeClr val="tx2"/>
                </a:solidFill>
                <a:latin typeface="Arial"/>
                <a:sym typeface="Symbol" panose="05050102010706020507" pitchFamily="18" charset="2"/>
              </a:rPr>
              <a:t>cable).</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1" dirty="0">
                <a:solidFill>
                  <a:prstClr val="black"/>
                </a:solidFill>
                <a:latin typeface="Arial"/>
              </a:rPr>
              <a:t>Instrumentation and cabling</a:t>
            </a:r>
            <a:br>
              <a:rPr lang="en-US" sz="1400" b="1" dirty="0">
                <a:solidFill>
                  <a:prstClr val="black"/>
                </a:solidFill>
                <a:latin typeface="Arial"/>
              </a:rPr>
            </a:br>
            <a:r>
              <a:rPr lang="en-US" sz="1400" dirty="0">
                <a:solidFill>
                  <a:prstClr val="black"/>
                </a:solidFill>
                <a:latin typeface="Arial"/>
                <a:sym typeface="Symbol" panose="05050102010706020507" pitchFamily="18" charset="2"/>
              </a:rPr>
              <a:t> DFHX/DFX cryo instrumentation cabling: preparations ongoing;</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20 × new uQDS crates installed and cabled, to be tested.</a:t>
            </a:r>
          </a:p>
        </p:txBody>
      </p:sp>
      <p:sp>
        <p:nvSpPr>
          <p:cNvPr id="4" name="TextBox 3">
            <a:extLst>
              <a:ext uri="{FF2B5EF4-FFF2-40B4-BE49-F238E27FC236}">
                <a16:creationId xmlns:a16="http://schemas.microsoft.com/office/drawing/2014/main" id="{70000186-DB59-719D-CE2A-868CE8796F78}"/>
              </a:ext>
            </a:extLst>
          </p:cNvPr>
          <p:cNvSpPr txBox="1"/>
          <p:nvPr/>
        </p:nvSpPr>
        <p:spPr>
          <a:xfrm>
            <a:off x="421341" y="154413"/>
            <a:ext cx="5567806" cy="430887"/>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n-ea"/>
                <a:cs typeface="+mn-cs"/>
              </a:rPr>
              <a:t>Test bench F2 for SC link: status</a:t>
            </a:r>
            <a:endParaRPr lang="en-US" dirty="0"/>
          </a:p>
        </p:txBody>
      </p:sp>
      <p:pic>
        <p:nvPicPr>
          <p:cNvPr id="3" name="Picture 2">
            <a:extLst>
              <a:ext uri="{FF2B5EF4-FFF2-40B4-BE49-F238E27FC236}">
                <a16:creationId xmlns:a16="http://schemas.microsoft.com/office/drawing/2014/main" id="{3CD532D6-31F2-349C-F29E-B4217CCC0B0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34209" y="2685663"/>
            <a:ext cx="11456894" cy="3505811"/>
          </a:xfrm>
          <a:prstGeom prst="rect">
            <a:avLst/>
          </a:prstGeom>
        </p:spPr>
      </p:pic>
      <p:sp>
        <p:nvSpPr>
          <p:cNvPr id="8" name="TextBox 7">
            <a:extLst>
              <a:ext uri="{FF2B5EF4-FFF2-40B4-BE49-F238E27FC236}">
                <a16:creationId xmlns:a16="http://schemas.microsoft.com/office/drawing/2014/main" id="{770B2DDB-C819-1AEA-9A07-CB373DE4C2B3}"/>
              </a:ext>
            </a:extLst>
          </p:cNvPr>
          <p:cNvSpPr txBox="1"/>
          <p:nvPr/>
        </p:nvSpPr>
        <p:spPr>
          <a:xfrm>
            <a:off x="1911458" y="2296538"/>
            <a:ext cx="603050" cy="276999"/>
          </a:xfrm>
          <a:prstGeom prst="rect">
            <a:avLst/>
          </a:prstGeom>
          <a:noFill/>
        </p:spPr>
        <p:txBody>
          <a:bodyPr wrap="none">
            <a:spAutoFit/>
          </a:bodyPr>
          <a:lstStyle/>
          <a:p>
            <a:r>
              <a:rPr lang="en-US" sz="1200" dirty="0">
                <a:latin typeface="Arial"/>
                <a:sym typeface="Symbol" panose="05050102010706020507" pitchFamily="18" charset="2"/>
              </a:rPr>
              <a:t>DFHX</a:t>
            </a:r>
            <a:endParaRPr lang="en-US" sz="1200" dirty="0"/>
          </a:p>
        </p:txBody>
      </p:sp>
      <p:sp>
        <p:nvSpPr>
          <p:cNvPr id="9" name="TextBox 8">
            <a:extLst>
              <a:ext uri="{FF2B5EF4-FFF2-40B4-BE49-F238E27FC236}">
                <a16:creationId xmlns:a16="http://schemas.microsoft.com/office/drawing/2014/main" id="{1A80AF0A-0EAC-B718-52D3-4EF11C4072B5}"/>
              </a:ext>
            </a:extLst>
          </p:cNvPr>
          <p:cNvSpPr txBox="1"/>
          <p:nvPr/>
        </p:nvSpPr>
        <p:spPr>
          <a:xfrm>
            <a:off x="5631256" y="2271030"/>
            <a:ext cx="1087157" cy="276999"/>
          </a:xfrm>
          <a:prstGeom prst="rect">
            <a:avLst/>
          </a:prstGeom>
          <a:noFill/>
        </p:spPr>
        <p:txBody>
          <a:bodyPr wrap="none">
            <a:spAutoFit/>
          </a:bodyPr>
          <a:lstStyle/>
          <a:p>
            <a:r>
              <a:rPr lang="en-US" sz="1200" dirty="0">
                <a:latin typeface="Arial"/>
                <a:sym typeface="Symbol" panose="05050102010706020507" pitchFamily="18" charset="2"/>
              </a:rPr>
              <a:t>swinging arm</a:t>
            </a:r>
            <a:endParaRPr lang="en-US" sz="1200" dirty="0"/>
          </a:p>
        </p:txBody>
      </p:sp>
      <p:sp>
        <p:nvSpPr>
          <p:cNvPr id="10" name="TextBox 9">
            <a:extLst>
              <a:ext uri="{FF2B5EF4-FFF2-40B4-BE49-F238E27FC236}">
                <a16:creationId xmlns:a16="http://schemas.microsoft.com/office/drawing/2014/main" id="{86F7EEF2-A28B-3A61-C5F5-3BCCAE8ACF7C}"/>
              </a:ext>
            </a:extLst>
          </p:cNvPr>
          <p:cNvSpPr txBox="1"/>
          <p:nvPr/>
        </p:nvSpPr>
        <p:spPr>
          <a:xfrm>
            <a:off x="7522253" y="2246953"/>
            <a:ext cx="1556836" cy="276999"/>
          </a:xfrm>
          <a:prstGeom prst="rect">
            <a:avLst/>
          </a:prstGeom>
          <a:noFill/>
        </p:spPr>
        <p:txBody>
          <a:bodyPr wrap="none">
            <a:spAutoFit/>
          </a:bodyPr>
          <a:lstStyle/>
          <a:p>
            <a:r>
              <a:rPr lang="en-US" sz="1200" dirty="0">
                <a:latin typeface="Arial"/>
                <a:sym typeface="Symbol" panose="05050102010706020507" pitchFamily="18" charset="2"/>
              </a:rPr>
              <a:t>connection mock-up</a:t>
            </a:r>
            <a:endParaRPr lang="en-US" sz="1200" dirty="0"/>
          </a:p>
        </p:txBody>
      </p:sp>
      <p:sp>
        <p:nvSpPr>
          <p:cNvPr id="11" name="TextBox 10">
            <a:extLst>
              <a:ext uri="{FF2B5EF4-FFF2-40B4-BE49-F238E27FC236}">
                <a16:creationId xmlns:a16="http://schemas.microsoft.com/office/drawing/2014/main" id="{377F60A2-CB58-3185-4FAE-3BC86F8DC29A}"/>
              </a:ext>
            </a:extLst>
          </p:cNvPr>
          <p:cNvSpPr txBox="1"/>
          <p:nvPr/>
        </p:nvSpPr>
        <p:spPr>
          <a:xfrm>
            <a:off x="10015481" y="2254973"/>
            <a:ext cx="808235" cy="276999"/>
          </a:xfrm>
          <a:prstGeom prst="rect">
            <a:avLst/>
          </a:prstGeom>
          <a:noFill/>
        </p:spPr>
        <p:txBody>
          <a:bodyPr wrap="none">
            <a:spAutoFit/>
          </a:bodyPr>
          <a:lstStyle/>
          <a:p>
            <a:r>
              <a:rPr lang="en-US" sz="1200" dirty="0">
                <a:latin typeface="Arial"/>
                <a:sym typeface="Symbol" panose="05050102010706020507" pitchFamily="18" charset="2"/>
              </a:rPr>
              <a:t>PPI cage</a:t>
            </a:r>
            <a:endParaRPr lang="en-US" sz="1200" dirty="0"/>
          </a:p>
        </p:txBody>
      </p:sp>
      <p:cxnSp>
        <p:nvCxnSpPr>
          <p:cNvPr id="14" name="Straight Arrow Connector 13">
            <a:extLst>
              <a:ext uri="{FF2B5EF4-FFF2-40B4-BE49-F238E27FC236}">
                <a16:creationId xmlns:a16="http://schemas.microsoft.com/office/drawing/2014/main" id="{776D5B4F-0A47-E308-7161-32ECDF0D4D99}"/>
              </a:ext>
            </a:extLst>
          </p:cNvPr>
          <p:cNvCxnSpPr>
            <a:stCxn id="8" idx="2"/>
          </p:cNvCxnSpPr>
          <p:nvPr/>
        </p:nvCxnSpPr>
        <p:spPr>
          <a:xfrm>
            <a:off x="2212983" y="2573537"/>
            <a:ext cx="73017" cy="1556761"/>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FC5BB51-B381-E0E2-E5F3-0D6771B5B850}"/>
              </a:ext>
            </a:extLst>
          </p:cNvPr>
          <p:cNvCxnSpPr>
            <a:cxnSpLocks/>
          </p:cNvCxnSpPr>
          <p:nvPr/>
        </p:nvCxnSpPr>
        <p:spPr>
          <a:xfrm>
            <a:off x="6517037" y="2548029"/>
            <a:ext cx="836909" cy="1249056"/>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3FAAA68-F8AB-E80F-D514-0536B9CCF367}"/>
              </a:ext>
            </a:extLst>
          </p:cNvPr>
          <p:cNvCxnSpPr>
            <a:cxnSpLocks/>
            <a:stCxn id="11" idx="2"/>
          </p:cNvCxnSpPr>
          <p:nvPr/>
        </p:nvCxnSpPr>
        <p:spPr>
          <a:xfrm flipH="1">
            <a:off x="10213383" y="2531972"/>
            <a:ext cx="206216" cy="477251"/>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0722056-AF8F-86F7-824C-EFCD89AF50A2}"/>
              </a:ext>
            </a:extLst>
          </p:cNvPr>
          <p:cNvCxnSpPr>
            <a:cxnSpLocks/>
          </p:cNvCxnSpPr>
          <p:nvPr/>
        </p:nvCxnSpPr>
        <p:spPr>
          <a:xfrm>
            <a:off x="8482655" y="2467889"/>
            <a:ext cx="695384" cy="2017585"/>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77E2DED6-2D66-D68C-797B-6B8048A022A0}"/>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6" name="TextBox 5">
            <a:extLst>
              <a:ext uri="{FF2B5EF4-FFF2-40B4-BE49-F238E27FC236}">
                <a16:creationId xmlns:a16="http://schemas.microsoft.com/office/drawing/2014/main" id="{1B02DD69-7A21-ECD1-2165-DB29AB4423BA}"/>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10</a:t>
            </a:fld>
            <a:r>
              <a:rPr lang="en-US" sz="1200" b="1" dirty="0">
                <a:solidFill>
                  <a:schemeClr val="bg1"/>
                </a:solidFill>
              </a:rPr>
              <a:t>/20</a:t>
            </a:r>
          </a:p>
        </p:txBody>
      </p:sp>
    </p:spTree>
    <p:extLst>
      <p:ext uri="{BB962C8B-B14F-4D97-AF65-F5344CB8AC3E}">
        <p14:creationId xmlns:p14="http://schemas.microsoft.com/office/powerpoint/2010/main" val="1122812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D0CB6361-D97D-6E67-4FAC-68F91D0FBAED}"/>
              </a:ext>
            </a:extLst>
          </p:cNvPr>
          <p:cNvSpPr txBox="1">
            <a:spLocks/>
          </p:cNvSpPr>
          <p:nvPr/>
        </p:nvSpPr>
        <p:spPr>
          <a:xfrm>
            <a:off x="3485228" y="6350851"/>
            <a:ext cx="63116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t>12.03.23</a:t>
            </a:r>
            <a:endParaRPr lang="en-US" sz="1200" dirty="0"/>
          </a:p>
        </p:txBody>
      </p:sp>
      <p:sp>
        <p:nvSpPr>
          <p:cNvPr id="13" name="TextBox 12">
            <a:extLst>
              <a:ext uri="{FF2B5EF4-FFF2-40B4-BE49-F238E27FC236}">
                <a16:creationId xmlns:a16="http://schemas.microsoft.com/office/drawing/2014/main" id="{3D7A3828-98B3-8803-C891-74F718ECDBF6}"/>
              </a:ext>
            </a:extLst>
          </p:cNvPr>
          <p:cNvSpPr txBox="1"/>
          <p:nvPr/>
        </p:nvSpPr>
        <p:spPr>
          <a:xfrm>
            <a:off x="142888" y="728060"/>
            <a:ext cx="12049112" cy="1169551"/>
          </a:xfrm>
          <a:prstGeom prst="rect">
            <a:avLst/>
          </a:prstGeom>
          <a:noFill/>
        </p:spPr>
        <p:txBody>
          <a:bodyPr wrap="square">
            <a:spAutoFit/>
          </a:bodyPr>
          <a:lstStyle/>
          <a:p>
            <a:pPr marL="285750" indent="-285750" defTabSz="457200">
              <a:buFont typeface="Arial" panose="020B0604020202020204" pitchFamily="34" charset="0"/>
              <a:buChar char="•"/>
              <a:defRPr/>
            </a:pPr>
            <a:r>
              <a:rPr lang="en-US" sz="1400" b="1" dirty="0">
                <a:solidFill>
                  <a:prstClr val="black"/>
                </a:solidFill>
                <a:latin typeface="Arial"/>
              </a:rPr>
              <a:t>Cryo PLC:</a:t>
            </a:r>
            <a:r>
              <a:rPr lang="en-US" sz="1400" dirty="0">
                <a:solidFill>
                  <a:prstClr val="black"/>
                </a:solidFill>
                <a:latin typeface="Arial"/>
              </a:rPr>
              <a:t> process updated (~identical to F1);</a:t>
            </a:r>
            <a:endParaRPr lang="en-US" sz="1400" b="1" dirty="0">
              <a:solidFill>
                <a:prstClr val="black"/>
              </a:solidFill>
              <a:latin typeface="Arial"/>
            </a:endParaRPr>
          </a:p>
          <a:p>
            <a:pPr marL="285750" indent="-285750" defTabSz="457200">
              <a:buFont typeface="Arial" panose="020B0604020202020204" pitchFamily="34" charset="0"/>
              <a:buChar char="•"/>
              <a:defRPr/>
            </a:pPr>
            <a:r>
              <a:rPr lang="en-US" sz="1400" b="1" dirty="0">
                <a:solidFill>
                  <a:prstClr val="black"/>
                </a:solidFill>
                <a:latin typeface="Arial"/>
              </a:rPr>
              <a:t>Aux power circuits: </a:t>
            </a:r>
            <a:r>
              <a:rPr lang="en-US" sz="1400" dirty="0">
                <a:solidFill>
                  <a:prstClr val="black"/>
                </a:solidFill>
                <a:latin typeface="Arial"/>
                <a:sym typeface="Symbol" panose="05050102010706020507" pitchFamily="18" charset="2"/>
              </a:rPr>
              <a:t>2 kA load and polarity switches procured and assembled, ultra-flexible cable ordered;</a:t>
            </a:r>
          </a:p>
          <a:p>
            <a:pPr marL="285750" indent="-285750" defTabSz="457200">
              <a:buFont typeface="Arial" panose="020B0604020202020204" pitchFamily="34" charset="0"/>
              <a:buChar char="•"/>
              <a:defRPr/>
            </a:pPr>
            <a:r>
              <a:rPr lang="en-US" sz="1400" b="1" dirty="0">
                <a:solidFill>
                  <a:prstClr val="black"/>
                </a:solidFill>
                <a:latin typeface="Arial"/>
                <a:sym typeface="Symbol" panose="05050102010706020507" pitchFamily="18" charset="2"/>
              </a:rPr>
              <a:t>Protections: </a:t>
            </a:r>
            <a:r>
              <a:rPr lang="en-US" sz="1400" dirty="0">
                <a:solidFill>
                  <a:prstClr val="black"/>
                </a:solidFill>
                <a:latin typeface="Arial"/>
                <a:sym typeface="Symbol" panose="05050102010706020507" pitchFamily="18" charset="2"/>
              </a:rPr>
              <a:t>2×uQDS crates for MQXF/MCBXF protection installed; 2 kA/600 A Energy Extraction systems available;</a:t>
            </a:r>
            <a:endParaRPr lang="en-US" sz="1400" b="1" dirty="0">
              <a:solidFill>
                <a:prstClr val="black"/>
              </a:solidFill>
              <a:latin typeface="Arial"/>
            </a:endParaRPr>
          </a:p>
          <a:p>
            <a:pPr marL="285750" indent="-285750" defTabSz="457200">
              <a:buFont typeface="Arial" panose="020B0604020202020204" pitchFamily="34" charset="0"/>
              <a:buChar char="•"/>
              <a:defRPr/>
            </a:pPr>
            <a:r>
              <a:rPr lang="en-US" sz="1400" b="1" dirty="0">
                <a:solidFill>
                  <a:prstClr val="black"/>
                </a:solidFill>
                <a:latin typeface="Arial"/>
              </a:rPr>
              <a:t>Shuffling Module: </a:t>
            </a:r>
            <a:r>
              <a:rPr lang="en-US" sz="1400" dirty="0">
                <a:solidFill>
                  <a:prstClr val="black"/>
                </a:solidFill>
                <a:latin typeface="Arial"/>
                <a:sym typeface="Symbol" panose="05050102010706020507" pitchFamily="18" charset="2"/>
              </a:rPr>
              <a:t>essentially identical to F1/B2 unit, </a:t>
            </a:r>
            <a:r>
              <a:rPr lang="en-US" sz="1400" dirty="0">
                <a:solidFill>
                  <a:schemeClr val="tx2"/>
                </a:solidFill>
                <a:latin typeface="Arial"/>
              </a:rPr>
              <a:t>all components/electrical connectors available, assembly started in SMI2;</a:t>
            </a:r>
          </a:p>
          <a:p>
            <a:pPr marL="285750" indent="-285750" defTabSz="457200">
              <a:buFont typeface="Arial" panose="020B0604020202020204" pitchFamily="34" charset="0"/>
              <a:buChar char="•"/>
              <a:defRPr/>
            </a:pPr>
            <a:r>
              <a:rPr lang="en-US" sz="1400" b="1" dirty="0">
                <a:solidFill>
                  <a:schemeClr val="tx2"/>
                </a:solidFill>
                <a:latin typeface="Arial"/>
              </a:rPr>
              <a:t>Anticryostat: </a:t>
            </a:r>
            <a:r>
              <a:rPr lang="en-US" sz="1400" dirty="0">
                <a:solidFill>
                  <a:schemeClr val="tx2"/>
                </a:solidFill>
                <a:latin typeface="Arial"/>
                <a:sym typeface="Symbol" panose="05050102010706020507" pitchFamily="18" charset="2"/>
              </a:rPr>
              <a:t>new short unit type 2/3 available.</a:t>
            </a:r>
            <a:endParaRPr lang="en-US" sz="1400" dirty="0">
              <a:solidFill>
                <a:prstClr val="black"/>
              </a:solidFill>
              <a:latin typeface="Arial"/>
              <a:sym typeface="Symbol" panose="05050102010706020507" pitchFamily="18" charset="2"/>
            </a:endParaRPr>
          </a:p>
        </p:txBody>
      </p:sp>
      <p:sp>
        <p:nvSpPr>
          <p:cNvPr id="4" name="TextBox 3">
            <a:extLst>
              <a:ext uri="{FF2B5EF4-FFF2-40B4-BE49-F238E27FC236}">
                <a16:creationId xmlns:a16="http://schemas.microsoft.com/office/drawing/2014/main" id="{70000186-DB59-719D-CE2A-868CE8796F78}"/>
              </a:ext>
            </a:extLst>
          </p:cNvPr>
          <p:cNvSpPr txBox="1"/>
          <p:nvPr/>
        </p:nvSpPr>
        <p:spPr>
          <a:xfrm>
            <a:off x="488251" y="177700"/>
            <a:ext cx="6506589" cy="430887"/>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n-ea"/>
                <a:cs typeface="+mn-cs"/>
              </a:rPr>
              <a:t>Test bench A2 for Q1/3 &amp; CP</a:t>
            </a:r>
            <a:r>
              <a:rPr kumimoji="0" lang="en-US" sz="2800" b="0" i="0" u="none" strike="noStrike" kern="1200" cap="none" spc="0" normalizeH="0" baseline="0" noProof="0" dirty="0">
                <a:ln>
                  <a:noFill/>
                </a:ln>
                <a:solidFill>
                  <a:srgbClr val="0033A0"/>
                </a:solidFill>
                <a:effectLst/>
                <a:uLnTx/>
                <a:uFillTx/>
                <a:latin typeface="Arial"/>
                <a:ea typeface="+mn-ea"/>
                <a:cs typeface="+mn-cs"/>
              </a:rPr>
              <a:t> – </a:t>
            </a:r>
            <a:r>
              <a:rPr lang="en-US" sz="2800" b="1" dirty="0">
                <a:solidFill>
                  <a:srgbClr val="0033A0"/>
                </a:solidFill>
                <a:latin typeface="Arial"/>
              </a:rPr>
              <a:t>s</a:t>
            </a:r>
            <a:r>
              <a:rPr kumimoji="0" lang="en-US" sz="2800" b="1" i="0" u="none" strike="noStrike" kern="1200" cap="none" spc="0" normalizeH="0" baseline="0" noProof="0" dirty="0">
                <a:ln>
                  <a:noFill/>
                </a:ln>
                <a:solidFill>
                  <a:srgbClr val="0033A0"/>
                </a:solidFill>
                <a:effectLst/>
                <a:uLnTx/>
                <a:uFillTx/>
                <a:latin typeface="Arial"/>
                <a:ea typeface="+mn-ea"/>
                <a:cs typeface="+mn-cs"/>
              </a:rPr>
              <a:t>tatus</a:t>
            </a:r>
            <a:endParaRPr lang="en-US" dirty="0"/>
          </a:p>
        </p:txBody>
      </p:sp>
      <p:pic>
        <p:nvPicPr>
          <p:cNvPr id="9" name="Picture 8" descr="A large round metal object with wires&#10;&#10;Description automatically generated">
            <a:extLst>
              <a:ext uri="{FF2B5EF4-FFF2-40B4-BE49-F238E27FC236}">
                <a16:creationId xmlns:a16="http://schemas.microsoft.com/office/drawing/2014/main" id="{36F8CB4E-C3BC-8D96-5286-04FCA292611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264015" y="2237561"/>
            <a:ext cx="3365500" cy="3148514"/>
          </a:xfrm>
          <a:prstGeom prst="rect">
            <a:avLst/>
          </a:prstGeom>
        </p:spPr>
      </p:pic>
      <p:pic>
        <p:nvPicPr>
          <p:cNvPr id="11" name="Picture 10" descr="A close-up of a machine&#10;&#10;Description automatically generated">
            <a:extLst>
              <a:ext uri="{FF2B5EF4-FFF2-40B4-BE49-F238E27FC236}">
                <a16:creationId xmlns:a16="http://schemas.microsoft.com/office/drawing/2014/main" id="{CCAF0B92-4CB8-D936-23E4-028FEA55A16C}"/>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18000"/>
                    </a14:imgEffect>
                    <a14:imgEffect>
                      <a14:colorTemperature colorTemp="6322"/>
                    </a14:imgEffect>
                    <a14:imgEffect>
                      <a14:saturation sat="149000"/>
                    </a14:imgEffect>
                  </a14:imgLayer>
                </a14:imgProps>
              </a:ext>
              <a:ext uri="{28A0092B-C50C-407E-A947-70E740481C1C}">
                <a14:useLocalDpi xmlns:a14="http://schemas.microsoft.com/office/drawing/2010/main"/>
              </a:ext>
            </a:extLst>
          </a:blip>
          <a:srcRect/>
          <a:stretch/>
        </p:blipFill>
        <p:spPr>
          <a:xfrm>
            <a:off x="3818396" y="2129067"/>
            <a:ext cx="3495441" cy="3365499"/>
          </a:xfrm>
          <a:prstGeom prst="rect">
            <a:avLst/>
          </a:prstGeom>
        </p:spPr>
      </p:pic>
      <p:sp>
        <p:nvSpPr>
          <p:cNvPr id="14" name="TextBox 13">
            <a:extLst>
              <a:ext uri="{FF2B5EF4-FFF2-40B4-BE49-F238E27FC236}">
                <a16:creationId xmlns:a16="http://schemas.microsoft.com/office/drawing/2014/main" id="{0B270268-6408-8705-3C00-91B6C061C19A}"/>
              </a:ext>
            </a:extLst>
          </p:cNvPr>
          <p:cNvSpPr txBox="1"/>
          <p:nvPr/>
        </p:nvSpPr>
        <p:spPr>
          <a:xfrm>
            <a:off x="5889679" y="5573693"/>
            <a:ext cx="1328762" cy="461665"/>
          </a:xfrm>
          <a:prstGeom prst="rect">
            <a:avLst/>
          </a:prstGeom>
          <a:noFill/>
        </p:spPr>
        <p:txBody>
          <a:bodyPr wrap="none">
            <a:spAutoFit/>
          </a:bodyPr>
          <a:lstStyle/>
          <a:p>
            <a:pPr algn="ctr"/>
            <a:r>
              <a:rPr lang="en-US" sz="1200" dirty="0">
                <a:latin typeface="Arial"/>
                <a:sym typeface="Symbol" panose="05050102010706020507" pitchFamily="18" charset="2"/>
              </a:rPr>
              <a:t>new 2 kA current</a:t>
            </a:r>
            <a:br>
              <a:rPr lang="en-US" sz="1200" dirty="0">
                <a:latin typeface="Arial"/>
                <a:sym typeface="Symbol" panose="05050102010706020507" pitchFamily="18" charset="2"/>
              </a:rPr>
            </a:br>
            <a:r>
              <a:rPr lang="en-US" sz="1200" dirty="0">
                <a:latin typeface="Arial"/>
                <a:sym typeface="Symbol" panose="05050102010706020507" pitchFamily="18" charset="2"/>
              </a:rPr>
              <a:t>leads/plugs</a:t>
            </a:r>
            <a:endParaRPr lang="en-US" sz="1200" dirty="0"/>
          </a:p>
        </p:txBody>
      </p:sp>
      <p:sp>
        <p:nvSpPr>
          <p:cNvPr id="19" name="TextBox 18">
            <a:extLst>
              <a:ext uri="{FF2B5EF4-FFF2-40B4-BE49-F238E27FC236}">
                <a16:creationId xmlns:a16="http://schemas.microsoft.com/office/drawing/2014/main" id="{4743F379-E68A-F9D2-4D1C-6823B92390BC}"/>
              </a:ext>
            </a:extLst>
          </p:cNvPr>
          <p:cNvSpPr txBox="1"/>
          <p:nvPr/>
        </p:nvSpPr>
        <p:spPr>
          <a:xfrm>
            <a:off x="1093063" y="5634312"/>
            <a:ext cx="1821331" cy="461665"/>
          </a:xfrm>
          <a:prstGeom prst="rect">
            <a:avLst/>
          </a:prstGeom>
          <a:noFill/>
        </p:spPr>
        <p:txBody>
          <a:bodyPr wrap="none">
            <a:spAutoFit/>
          </a:bodyPr>
          <a:lstStyle/>
          <a:p>
            <a:pPr algn="ctr"/>
            <a:r>
              <a:rPr lang="en-US" sz="1200" dirty="0">
                <a:latin typeface="Arial"/>
                <a:sym typeface="Symbol" panose="05050102010706020507" pitchFamily="18" charset="2"/>
              </a:rPr>
              <a:t>2 kA/18 kA s/c</a:t>
            </a:r>
            <a:br>
              <a:rPr lang="en-US" sz="1200" dirty="0">
                <a:latin typeface="Arial"/>
                <a:sym typeface="Symbol" panose="05050102010706020507" pitchFamily="18" charset="2"/>
              </a:rPr>
            </a:br>
            <a:r>
              <a:rPr lang="en-US" sz="1200" dirty="0">
                <a:latin typeface="Arial"/>
                <a:sym typeface="Symbol" panose="05050102010706020507" pitchFamily="18" charset="2"/>
              </a:rPr>
              <a:t>ready to install “</a:t>
            </a:r>
            <a:r>
              <a:rPr lang="en-US" sz="1200" dirty="0" err="1">
                <a:latin typeface="Arial"/>
                <a:sym typeface="Symbol" panose="05050102010706020507" pitchFamily="18" charset="2"/>
              </a:rPr>
              <a:t>pieuvre</a:t>
            </a:r>
            <a:r>
              <a:rPr lang="en-US" sz="1200" dirty="0">
                <a:latin typeface="Arial"/>
                <a:sym typeface="Symbol" panose="05050102010706020507" pitchFamily="18" charset="2"/>
              </a:rPr>
              <a:t>”</a:t>
            </a:r>
            <a:endParaRPr lang="en-US" sz="1200" dirty="0"/>
          </a:p>
        </p:txBody>
      </p:sp>
      <p:sp>
        <p:nvSpPr>
          <p:cNvPr id="21" name="TextBox 20">
            <a:extLst>
              <a:ext uri="{FF2B5EF4-FFF2-40B4-BE49-F238E27FC236}">
                <a16:creationId xmlns:a16="http://schemas.microsoft.com/office/drawing/2014/main" id="{2B52DCCB-E0E1-C095-5E4E-70DB871FE3A4}"/>
              </a:ext>
            </a:extLst>
          </p:cNvPr>
          <p:cNvSpPr txBox="1"/>
          <p:nvPr/>
        </p:nvSpPr>
        <p:spPr>
          <a:xfrm>
            <a:off x="8061002" y="5957478"/>
            <a:ext cx="3109237" cy="276999"/>
          </a:xfrm>
          <a:prstGeom prst="rect">
            <a:avLst/>
          </a:prstGeom>
          <a:noFill/>
        </p:spPr>
        <p:txBody>
          <a:bodyPr wrap="square">
            <a:spAutoFit/>
          </a:bodyPr>
          <a:lstStyle/>
          <a:p>
            <a:r>
              <a:rPr lang="en-US" sz="1200" dirty="0">
                <a:latin typeface="Arial"/>
                <a:sym typeface="Symbol" panose="05050102010706020507" pitchFamily="18" charset="2"/>
              </a:rPr>
              <a:t>NI DAQ-based instrumentation v.3 (10 kHz)</a:t>
            </a:r>
          </a:p>
        </p:txBody>
      </p:sp>
      <p:sp>
        <p:nvSpPr>
          <p:cNvPr id="22" name="TextBox 21">
            <a:extLst>
              <a:ext uri="{FF2B5EF4-FFF2-40B4-BE49-F238E27FC236}">
                <a16:creationId xmlns:a16="http://schemas.microsoft.com/office/drawing/2014/main" id="{E41B6636-0AD9-80EF-B2B4-86CF009C80B0}"/>
              </a:ext>
            </a:extLst>
          </p:cNvPr>
          <p:cNvSpPr txBox="1"/>
          <p:nvPr/>
        </p:nvSpPr>
        <p:spPr>
          <a:xfrm>
            <a:off x="3871420" y="5573693"/>
            <a:ext cx="1694696" cy="461665"/>
          </a:xfrm>
          <a:prstGeom prst="rect">
            <a:avLst/>
          </a:prstGeom>
          <a:noFill/>
        </p:spPr>
        <p:txBody>
          <a:bodyPr wrap="none">
            <a:spAutoFit/>
          </a:bodyPr>
          <a:lstStyle/>
          <a:p>
            <a:pPr algn="ctr"/>
            <a:r>
              <a:rPr lang="en-US" sz="1200" dirty="0">
                <a:latin typeface="Arial"/>
                <a:sym typeface="Symbol" panose="05050102010706020507" pitchFamily="18" charset="2"/>
              </a:rPr>
              <a:t>raised line N</a:t>
            </a:r>
            <a:br>
              <a:rPr lang="en-US" sz="1200" dirty="0">
                <a:latin typeface="Arial"/>
                <a:sym typeface="Symbol" panose="05050102010706020507" pitchFamily="18" charset="2"/>
              </a:rPr>
            </a:br>
            <a:r>
              <a:rPr lang="en-US" sz="1200" dirty="0">
                <a:latin typeface="Arial"/>
                <a:sym typeface="Symbol" panose="05050102010706020507" pitchFamily="18" charset="2"/>
              </a:rPr>
              <a:t>(to be done on B2/C2)</a:t>
            </a:r>
            <a:endParaRPr lang="en-US" sz="1200" dirty="0"/>
          </a:p>
        </p:txBody>
      </p:sp>
      <p:pic>
        <p:nvPicPr>
          <p:cNvPr id="3" name="Picture 2" descr="A large machine with many wires and wires&#10;&#10;Description automatically generated with medium confidence">
            <a:extLst>
              <a:ext uri="{FF2B5EF4-FFF2-40B4-BE49-F238E27FC236}">
                <a16:creationId xmlns:a16="http://schemas.microsoft.com/office/drawing/2014/main" id="{9873B924-23AB-28C5-6417-F7EE3963E18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39142" y="2129067"/>
            <a:ext cx="4468967" cy="3365499"/>
          </a:xfrm>
          <a:prstGeom prst="rect">
            <a:avLst/>
          </a:prstGeom>
        </p:spPr>
      </p:pic>
      <p:sp>
        <p:nvSpPr>
          <p:cNvPr id="8" name="TextBox 7">
            <a:extLst>
              <a:ext uri="{FF2B5EF4-FFF2-40B4-BE49-F238E27FC236}">
                <a16:creationId xmlns:a16="http://schemas.microsoft.com/office/drawing/2014/main" id="{D5404E40-C99C-6313-500A-E999678C3E69}"/>
              </a:ext>
            </a:extLst>
          </p:cNvPr>
          <p:cNvSpPr txBox="1"/>
          <p:nvPr/>
        </p:nvSpPr>
        <p:spPr>
          <a:xfrm>
            <a:off x="7453475" y="5573693"/>
            <a:ext cx="1282723" cy="276999"/>
          </a:xfrm>
          <a:prstGeom prst="rect">
            <a:avLst/>
          </a:prstGeom>
          <a:noFill/>
        </p:spPr>
        <p:txBody>
          <a:bodyPr wrap="none">
            <a:spAutoFit/>
          </a:bodyPr>
          <a:lstStyle/>
          <a:p>
            <a:pPr algn="ctr"/>
            <a:r>
              <a:rPr lang="en-US" sz="1200" dirty="0">
                <a:latin typeface="Arial"/>
                <a:sym typeface="Symbol" panose="05050102010706020507" pitchFamily="18" charset="2"/>
              </a:rPr>
              <a:t>2× uQDS crates</a:t>
            </a:r>
            <a:endParaRPr lang="en-US" sz="1200" dirty="0"/>
          </a:p>
        </p:txBody>
      </p:sp>
      <p:sp>
        <p:nvSpPr>
          <p:cNvPr id="10" name="TextBox 9">
            <a:extLst>
              <a:ext uri="{FF2B5EF4-FFF2-40B4-BE49-F238E27FC236}">
                <a16:creationId xmlns:a16="http://schemas.microsoft.com/office/drawing/2014/main" id="{749B924E-61ED-175D-1D8F-2BF287D6E6AC}"/>
              </a:ext>
            </a:extLst>
          </p:cNvPr>
          <p:cNvSpPr txBox="1"/>
          <p:nvPr/>
        </p:nvSpPr>
        <p:spPr>
          <a:xfrm>
            <a:off x="10035946" y="5622429"/>
            <a:ext cx="2099227" cy="276999"/>
          </a:xfrm>
          <a:prstGeom prst="rect">
            <a:avLst/>
          </a:prstGeom>
          <a:noFill/>
        </p:spPr>
        <p:txBody>
          <a:bodyPr wrap="square">
            <a:spAutoFit/>
          </a:bodyPr>
          <a:lstStyle/>
          <a:p>
            <a:r>
              <a:rPr lang="en-US" sz="1200" dirty="0">
                <a:latin typeface="Arial"/>
                <a:sym typeface="Symbol" panose="05050102010706020507" pitchFamily="18" charset="2"/>
              </a:rPr>
              <a:t>Interlock PLC HW upgraded</a:t>
            </a:r>
          </a:p>
        </p:txBody>
      </p:sp>
      <p:cxnSp>
        <p:nvCxnSpPr>
          <p:cNvPr id="12" name="Straight Arrow Connector 11">
            <a:extLst>
              <a:ext uri="{FF2B5EF4-FFF2-40B4-BE49-F238E27FC236}">
                <a16:creationId xmlns:a16="http://schemas.microsoft.com/office/drawing/2014/main" id="{8DDB301F-E05D-0EDE-2C86-B11692DEF9BA}"/>
              </a:ext>
            </a:extLst>
          </p:cNvPr>
          <p:cNvCxnSpPr>
            <a:cxnSpLocks/>
          </p:cNvCxnSpPr>
          <p:nvPr/>
        </p:nvCxnSpPr>
        <p:spPr>
          <a:xfrm flipV="1">
            <a:off x="1932167" y="4858247"/>
            <a:ext cx="413468" cy="764182"/>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F366A7A-7FD4-3F4A-DB2E-E909A6A28E8C}"/>
              </a:ext>
            </a:extLst>
          </p:cNvPr>
          <p:cNvCxnSpPr>
            <a:cxnSpLocks/>
          </p:cNvCxnSpPr>
          <p:nvPr/>
        </p:nvCxnSpPr>
        <p:spPr>
          <a:xfrm flipV="1">
            <a:off x="2003729" y="3811816"/>
            <a:ext cx="1297388" cy="1725061"/>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F542E6B-4FED-C0BE-B381-479C4022653C}"/>
              </a:ext>
            </a:extLst>
          </p:cNvPr>
          <p:cNvCxnSpPr>
            <a:cxnSpLocks/>
            <a:stCxn id="22" idx="0"/>
          </p:cNvCxnSpPr>
          <p:nvPr/>
        </p:nvCxnSpPr>
        <p:spPr>
          <a:xfrm flipV="1">
            <a:off x="4718768" y="3249603"/>
            <a:ext cx="213840" cy="232409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E5A9765-515F-B1D8-CBCB-3A8410D35BA7}"/>
              </a:ext>
            </a:extLst>
          </p:cNvPr>
          <p:cNvCxnSpPr>
            <a:cxnSpLocks/>
          </p:cNvCxnSpPr>
          <p:nvPr/>
        </p:nvCxnSpPr>
        <p:spPr>
          <a:xfrm flipH="1" flipV="1">
            <a:off x="5717661" y="3472687"/>
            <a:ext cx="748827" cy="2184814"/>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7ACD73B-F212-D2F5-1473-2D8944AFBA80}"/>
              </a:ext>
            </a:extLst>
          </p:cNvPr>
          <p:cNvCxnSpPr>
            <a:cxnSpLocks/>
            <a:stCxn id="8" idx="0"/>
          </p:cNvCxnSpPr>
          <p:nvPr/>
        </p:nvCxnSpPr>
        <p:spPr>
          <a:xfrm flipH="1" flipV="1">
            <a:off x="8061002" y="2993390"/>
            <a:ext cx="33835" cy="2580303"/>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AA598344-FAF9-50A7-99E4-A848B8511377}"/>
              </a:ext>
            </a:extLst>
          </p:cNvPr>
          <p:cNvCxnSpPr>
            <a:cxnSpLocks/>
          </p:cNvCxnSpPr>
          <p:nvPr/>
        </p:nvCxnSpPr>
        <p:spPr>
          <a:xfrm flipV="1">
            <a:off x="11200572" y="3770548"/>
            <a:ext cx="306793" cy="1941644"/>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9915E225-36C2-677A-31AD-6A046EBB127C}"/>
              </a:ext>
            </a:extLst>
          </p:cNvPr>
          <p:cNvCxnSpPr>
            <a:cxnSpLocks/>
          </p:cNvCxnSpPr>
          <p:nvPr/>
        </p:nvCxnSpPr>
        <p:spPr>
          <a:xfrm flipV="1">
            <a:off x="9228409" y="3665349"/>
            <a:ext cx="306793" cy="2139176"/>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0991D30-E815-93D2-DB99-1EE31AFFD33C}"/>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6" name="TextBox 5">
            <a:extLst>
              <a:ext uri="{FF2B5EF4-FFF2-40B4-BE49-F238E27FC236}">
                <a16:creationId xmlns:a16="http://schemas.microsoft.com/office/drawing/2014/main" id="{FEB9A473-8E53-1730-1922-180691D05C2B}"/>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11</a:t>
            </a:fld>
            <a:r>
              <a:rPr lang="en-US" sz="1200" b="1" dirty="0">
                <a:solidFill>
                  <a:schemeClr val="bg1"/>
                </a:solidFill>
              </a:rPr>
              <a:t>/20</a:t>
            </a:r>
          </a:p>
        </p:txBody>
      </p:sp>
    </p:spTree>
    <p:extLst>
      <p:ext uri="{BB962C8B-B14F-4D97-AF65-F5344CB8AC3E}">
        <p14:creationId xmlns:p14="http://schemas.microsoft.com/office/powerpoint/2010/main" val="3356031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ACE591-AAD5-A0B7-FCEB-4F02CCB281F6}"/>
              </a:ext>
            </a:extLst>
          </p:cNvPr>
          <p:cNvSpPr>
            <a:spLocks noGrp="1"/>
          </p:cNvSpPr>
          <p:nvPr>
            <p:ph idx="1"/>
          </p:nvPr>
        </p:nvSpPr>
        <p:spPr>
          <a:xfrm>
            <a:off x="407987" y="1151556"/>
            <a:ext cx="6825020" cy="4608512"/>
          </a:xfrm>
        </p:spPr>
        <p:txBody>
          <a:bodyPr/>
          <a:lstStyle/>
          <a:p>
            <a:r>
              <a:rPr lang="en-GB" sz="2000" b="0" dirty="0"/>
              <a:t>Schedule requirements for </a:t>
            </a:r>
            <a:r>
              <a:rPr lang="en-GB" sz="2000" dirty="0"/>
              <a:t>A2 </a:t>
            </a:r>
            <a:r>
              <a:rPr lang="en-GB" sz="2000" b="0" dirty="0"/>
              <a:t>are still a challenge and attention is required for </a:t>
            </a:r>
            <a:r>
              <a:rPr lang="en-GB" sz="2000" dirty="0"/>
              <a:t>C2.</a:t>
            </a:r>
          </a:p>
          <a:p>
            <a:r>
              <a:rPr lang="en-GB" sz="2000" b="0" dirty="0"/>
              <a:t>Following a </a:t>
            </a:r>
            <a:r>
              <a:rPr lang="en-GB" sz="2000" dirty="0"/>
              <a:t>review by TE Department </a:t>
            </a:r>
            <a:r>
              <a:rPr lang="en-GB" sz="2000" b="0" dirty="0"/>
              <a:t>on 19 September 2023; decision was taken to allocate </a:t>
            </a:r>
            <a:r>
              <a:rPr lang="en-GB" sz="2000" dirty="0"/>
              <a:t>additional resources</a:t>
            </a:r>
          </a:p>
          <a:p>
            <a:pPr lvl="1"/>
            <a:r>
              <a:rPr lang="en-GB" sz="2000" dirty="0"/>
              <a:t>Fabrication of a second assembly structure to allow work that has to go in parallel on two benches;</a:t>
            </a:r>
          </a:p>
          <a:p>
            <a:pPr lvl="1"/>
            <a:r>
              <a:rPr lang="en-GB" sz="2000" b="0" dirty="0"/>
              <a:t>Determine the best moment to install the new N-line equipped with a new submarine valve</a:t>
            </a:r>
            <a:r>
              <a:rPr lang="en-GB" sz="2000" dirty="0"/>
              <a:t> </a:t>
            </a:r>
            <a:r>
              <a:rPr lang="en-GB" sz="2000" b="0" dirty="0"/>
              <a:t>(for safety reasons, a one-week cryo-stop is </a:t>
            </a:r>
            <a:r>
              <a:rPr lang="en-GB" sz="2000" dirty="0"/>
              <a:t>required).</a:t>
            </a:r>
          </a:p>
          <a:p>
            <a:r>
              <a:rPr lang="en-GB" sz="2000" b="0" dirty="0"/>
              <a:t>Following slide presents </a:t>
            </a:r>
            <a:r>
              <a:rPr lang="en-GB" sz="2000" dirty="0"/>
              <a:t>baseline schedule </a:t>
            </a:r>
            <a:r>
              <a:rPr lang="en-GB" sz="2000" b="0" dirty="0"/>
              <a:t>agreed by TE-Department and HL-LHC project.</a:t>
            </a:r>
          </a:p>
          <a:p>
            <a:pPr marL="366712" lvl="1" indent="0">
              <a:buNone/>
            </a:pPr>
            <a:br>
              <a:rPr lang="en-GB" b="0" dirty="0"/>
            </a:br>
            <a:endParaRPr lang="en-GB" b="0" dirty="0"/>
          </a:p>
        </p:txBody>
      </p:sp>
      <p:sp>
        <p:nvSpPr>
          <p:cNvPr id="3" name="Title 2">
            <a:extLst>
              <a:ext uri="{FF2B5EF4-FFF2-40B4-BE49-F238E27FC236}">
                <a16:creationId xmlns:a16="http://schemas.microsoft.com/office/drawing/2014/main" id="{66E90E74-04A6-178A-99D7-D7649F0A1E86}"/>
              </a:ext>
            </a:extLst>
          </p:cNvPr>
          <p:cNvSpPr>
            <a:spLocks noGrp="1"/>
          </p:cNvSpPr>
          <p:nvPr>
            <p:ph type="title"/>
          </p:nvPr>
        </p:nvSpPr>
        <p:spPr/>
        <p:txBody>
          <a:bodyPr/>
          <a:lstStyle/>
          <a:p>
            <a:r>
              <a:rPr lang="en-GB" sz="2800" dirty="0"/>
              <a:t>Challenges: scheduling</a:t>
            </a:r>
          </a:p>
        </p:txBody>
      </p:sp>
      <p:pic>
        <p:nvPicPr>
          <p:cNvPr id="8" name="Picture 7" descr="A machine in a factory&#10;&#10;Description automatically generated">
            <a:extLst>
              <a:ext uri="{FF2B5EF4-FFF2-40B4-BE49-F238E27FC236}">
                <a16:creationId xmlns:a16="http://schemas.microsoft.com/office/drawing/2014/main" id="{55B5B5A7-439C-CC41-5CE5-9833D2910B9E}"/>
              </a:ext>
            </a:extLst>
          </p:cNvPr>
          <p:cNvPicPr>
            <a:picLocks noChangeAspect="1"/>
          </p:cNvPicPr>
          <p:nvPr/>
        </p:nvPicPr>
        <p:blipFill>
          <a:blip r:embed="rId2"/>
          <a:stretch>
            <a:fillRect/>
          </a:stretch>
        </p:blipFill>
        <p:spPr>
          <a:xfrm>
            <a:off x="7566449" y="1439335"/>
            <a:ext cx="4032955" cy="4032955"/>
          </a:xfrm>
          <a:prstGeom prst="rect">
            <a:avLst/>
          </a:prstGeom>
        </p:spPr>
      </p:pic>
      <p:sp>
        <p:nvSpPr>
          <p:cNvPr id="4" name="TextBox 3">
            <a:extLst>
              <a:ext uri="{FF2B5EF4-FFF2-40B4-BE49-F238E27FC236}">
                <a16:creationId xmlns:a16="http://schemas.microsoft.com/office/drawing/2014/main" id="{51575069-C42D-48B8-722C-063F746CCE32}"/>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5" name="TextBox 4">
            <a:extLst>
              <a:ext uri="{FF2B5EF4-FFF2-40B4-BE49-F238E27FC236}">
                <a16:creationId xmlns:a16="http://schemas.microsoft.com/office/drawing/2014/main" id="{2F33A090-1988-4D44-B839-8C242F7162F8}"/>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12</a:t>
            </a:fld>
            <a:r>
              <a:rPr lang="en-US" sz="1200" b="1" dirty="0">
                <a:solidFill>
                  <a:schemeClr val="bg1"/>
                </a:solidFill>
              </a:rPr>
              <a:t>/20</a:t>
            </a:r>
          </a:p>
        </p:txBody>
      </p:sp>
    </p:spTree>
    <p:extLst>
      <p:ext uri="{BB962C8B-B14F-4D97-AF65-F5344CB8AC3E}">
        <p14:creationId xmlns:p14="http://schemas.microsoft.com/office/powerpoint/2010/main" val="1876676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a:extLst>
              <a:ext uri="{FF2B5EF4-FFF2-40B4-BE49-F238E27FC236}">
                <a16:creationId xmlns:a16="http://schemas.microsoft.com/office/drawing/2014/main" id="{AAFD4F73-497D-84B3-F7A1-68472EAEB517}"/>
              </a:ext>
            </a:extLst>
          </p:cNvPr>
          <p:cNvSpPr txBox="1">
            <a:spLocks/>
          </p:cNvSpPr>
          <p:nvPr/>
        </p:nvSpPr>
        <p:spPr>
          <a:xfrm>
            <a:off x="367551" y="56751"/>
            <a:ext cx="9968753" cy="50482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tx1"/>
                </a:solidFill>
                <a:effectLst/>
                <a:uLnTx/>
                <a:uFillTx/>
                <a:latin typeface="Arial"/>
                <a:ea typeface="+mj-ea"/>
                <a:cs typeface="+mj-cs"/>
              </a:rPr>
              <a:t>Schedule summary: a consolidated baseline scenario </a:t>
            </a:r>
          </a:p>
        </p:txBody>
      </p:sp>
      <p:pic>
        <p:nvPicPr>
          <p:cNvPr id="4" name="Picture 3">
            <a:extLst>
              <a:ext uri="{FF2B5EF4-FFF2-40B4-BE49-F238E27FC236}">
                <a16:creationId xmlns:a16="http://schemas.microsoft.com/office/drawing/2014/main" id="{A23DD518-811C-7745-605F-3C4BB41C266E}"/>
              </a:ext>
            </a:extLst>
          </p:cNvPr>
          <p:cNvPicPr>
            <a:picLocks noChangeAspect="1"/>
          </p:cNvPicPr>
          <p:nvPr/>
        </p:nvPicPr>
        <p:blipFill>
          <a:blip r:embed="rId2"/>
          <a:stretch>
            <a:fillRect/>
          </a:stretch>
        </p:blipFill>
        <p:spPr>
          <a:xfrm>
            <a:off x="666750" y="793245"/>
            <a:ext cx="10589322" cy="5140830"/>
          </a:xfrm>
          <a:prstGeom prst="rect">
            <a:avLst/>
          </a:prstGeom>
        </p:spPr>
      </p:pic>
      <p:sp>
        <p:nvSpPr>
          <p:cNvPr id="2" name="TextBox 1">
            <a:extLst>
              <a:ext uri="{FF2B5EF4-FFF2-40B4-BE49-F238E27FC236}">
                <a16:creationId xmlns:a16="http://schemas.microsoft.com/office/drawing/2014/main" id="{D76ABB9C-DE0F-BB25-56F4-124E5B6B3CF4}"/>
              </a:ext>
            </a:extLst>
          </p:cNvPr>
          <p:cNvSpPr txBox="1"/>
          <p:nvPr/>
        </p:nvSpPr>
        <p:spPr>
          <a:xfrm>
            <a:off x="6642100" y="4353938"/>
            <a:ext cx="408766" cy="184666"/>
          </a:xfrm>
          <a:prstGeom prst="rect">
            <a:avLst/>
          </a:prstGeom>
          <a:solidFill>
            <a:schemeClr val="bg1"/>
          </a:solidFill>
        </p:spPr>
        <p:txBody>
          <a:bodyPr wrap="none" lIns="0" tIns="0" rIns="0" bIns="0">
            <a:spAutoFit/>
          </a:bodyPr>
          <a:lstStyle/>
          <a:p>
            <a:r>
              <a:rPr lang="en-US" sz="1200" dirty="0">
                <a:solidFill>
                  <a:prstClr val="black"/>
                </a:solidFill>
                <a:latin typeface="Arial"/>
                <a:sym typeface="Symbol" panose="05050102010706020507" pitchFamily="18" charset="2"/>
              </a:rPr>
              <a:t>D2 01</a:t>
            </a:r>
            <a:endParaRPr lang="en-US" sz="1200" dirty="0"/>
          </a:p>
        </p:txBody>
      </p:sp>
      <p:sp>
        <p:nvSpPr>
          <p:cNvPr id="3" name="TextBox 2">
            <a:extLst>
              <a:ext uri="{FF2B5EF4-FFF2-40B4-BE49-F238E27FC236}">
                <a16:creationId xmlns:a16="http://schemas.microsoft.com/office/drawing/2014/main" id="{064C6769-63A8-B0DF-D454-5F06321F1CCC}"/>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5" name="TextBox 4">
            <a:extLst>
              <a:ext uri="{FF2B5EF4-FFF2-40B4-BE49-F238E27FC236}">
                <a16:creationId xmlns:a16="http://schemas.microsoft.com/office/drawing/2014/main" id="{994C6C27-676F-F9EF-F464-E205431B3800}"/>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13</a:t>
            </a:fld>
            <a:r>
              <a:rPr lang="en-US" sz="1200" b="1" dirty="0">
                <a:solidFill>
                  <a:schemeClr val="bg1"/>
                </a:solidFill>
              </a:rPr>
              <a:t>/20</a:t>
            </a:r>
          </a:p>
        </p:txBody>
      </p:sp>
    </p:spTree>
    <p:extLst>
      <p:ext uri="{BB962C8B-B14F-4D97-AF65-F5344CB8AC3E}">
        <p14:creationId xmlns:p14="http://schemas.microsoft.com/office/powerpoint/2010/main" val="202144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32AFB-FA15-2912-3759-56B5E31ADFCD}"/>
              </a:ext>
            </a:extLst>
          </p:cNvPr>
          <p:cNvSpPr>
            <a:spLocks noGrp="1"/>
          </p:cNvSpPr>
          <p:nvPr>
            <p:ph idx="1"/>
          </p:nvPr>
        </p:nvSpPr>
        <p:spPr>
          <a:xfrm>
            <a:off x="407987" y="1110945"/>
            <a:ext cx="5324993" cy="3410571"/>
          </a:xfrm>
        </p:spPr>
        <p:txBody>
          <a:bodyPr vert="horz" lIns="0" tIns="0" rIns="0" bIns="0" rtlCol="0" anchor="t">
            <a:noAutofit/>
          </a:bodyPr>
          <a:lstStyle/>
          <a:p>
            <a:pPr marL="285750" indent="-285750">
              <a:buFont typeface="Arial" panose="020B0604020202020204" pitchFamily="34" charset="0"/>
              <a:buChar char="•"/>
            </a:pPr>
            <a:r>
              <a:rPr lang="en-GB" sz="1800" dirty="0">
                <a:cs typeface="Arial"/>
              </a:rPr>
              <a:t>3</a:t>
            </a:r>
            <a:r>
              <a:rPr lang="en-GB" sz="1800" baseline="30000" dirty="0">
                <a:cs typeface="Arial"/>
              </a:rPr>
              <a:t>rd</a:t>
            </a:r>
            <a:r>
              <a:rPr lang="en-GB" sz="1800" dirty="0">
                <a:cs typeface="Arial"/>
              </a:rPr>
              <a:t> magnet of 3-stage recovery strategy,</a:t>
            </a:r>
            <a:r>
              <a:rPr lang="en-GB" sz="1800" b="0" dirty="0">
                <a:cs typeface="Arial"/>
              </a:rPr>
              <a:t> integrating: (1) improved cold mass assembly and fixed point, (2) improved magnet loading procedure, (3) improved coil manufacturing procedures to remove hump &amp; belly at coil centre. </a:t>
            </a:r>
          </a:p>
          <a:p>
            <a:pPr marL="285750" indent="-285750">
              <a:buFont typeface="Arial" panose="020B0604020202020204" pitchFamily="34" charset="0"/>
              <a:buChar char="•"/>
            </a:pPr>
            <a:r>
              <a:rPr lang="en-GB" sz="1800" b="0" dirty="0">
                <a:cs typeface="Arial"/>
              </a:rPr>
              <a:t>Good performance during the first cool down: magnet </a:t>
            </a:r>
            <a:r>
              <a:rPr lang="en-GB" sz="1800" dirty="0">
                <a:cs typeface="Arial"/>
              </a:rPr>
              <a:t>reached target current of 16.53 kA at both 1.9 K and 4.5 K; </a:t>
            </a:r>
            <a:r>
              <a:rPr lang="en-GB" sz="1800" b="0" dirty="0">
                <a:cs typeface="Arial"/>
              </a:rPr>
              <a:t>first 7.2-m-long MQXFB magnet to do so.</a:t>
            </a:r>
          </a:p>
          <a:p>
            <a:pPr marL="285750" indent="-285750">
              <a:buFont typeface="Arial" panose="020B0604020202020204" pitchFamily="34" charset="0"/>
              <a:buChar char="•"/>
            </a:pPr>
            <a:r>
              <a:rPr lang="en-GB" sz="1800" dirty="0">
                <a:cs typeface="Arial"/>
              </a:rPr>
              <a:t>No retraining after warm-up/cooldown cycle; </a:t>
            </a:r>
            <a:r>
              <a:rPr lang="en-GB" sz="1800" b="0" dirty="0">
                <a:cs typeface="Arial"/>
              </a:rPr>
              <a:t>magnet reached target current at 1.9 K; ramp at 4.5 K to be done tomorrow.</a:t>
            </a:r>
          </a:p>
          <a:p>
            <a:pPr marL="285750" indent="-285750">
              <a:buFont typeface="Arial" panose="020B0604020202020204" pitchFamily="34" charset="0"/>
              <a:buChar char="•"/>
            </a:pPr>
            <a:r>
              <a:rPr lang="en-GB" sz="1800" b="0" dirty="0">
                <a:cs typeface="Arial"/>
              </a:rPr>
              <a:t>Training quenches are all in </a:t>
            </a:r>
            <a:r>
              <a:rPr lang="en-GB" sz="1800" dirty="0">
                <a:cs typeface="Arial"/>
              </a:rPr>
              <a:t>the ends; performance limitation </a:t>
            </a:r>
            <a:r>
              <a:rPr lang="en-GB" sz="1800" b="0" dirty="0">
                <a:cs typeface="Arial"/>
              </a:rPr>
              <a:t>and phenomenology observed on all previous, full-length, MQXFB magnets in straight section, near magnet centre (at apex of hump &amp; belly) have been </a:t>
            </a:r>
            <a:r>
              <a:rPr lang="en-GB" sz="1800" dirty="0">
                <a:cs typeface="Arial"/>
              </a:rPr>
              <a:t>overcome.</a:t>
            </a:r>
          </a:p>
          <a:p>
            <a:pPr marL="342900" indent="-342900">
              <a:buFont typeface="Arial" panose="020B0604020202020204" pitchFamily="34" charset="0"/>
              <a:buChar char="•"/>
            </a:pPr>
            <a:endParaRPr lang="en-US" b="0" dirty="0">
              <a:cs typeface="Arial"/>
            </a:endParaRPr>
          </a:p>
        </p:txBody>
      </p:sp>
      <p:sp>
        <p:nvSpPr>
          <p:cNvPr id="2" name="Title 1">
            <a:extLst>
              <a:ext uri="{FF2B5EF4-FFF2-40B4-BE49-F238E27FC236}">
                <a16:creationId xmlns:a16="http://schemas.microsoft.com/office/drawing/2014/main" id="{76AC644F-197D-4178-7932-810BEF824799}"/>
              </a:ext>
            </a:extLst>
          </p:cNvPr>
          <p:cNvSpPr>
            <a:spLocks noGrp="1"/>
          </p:cNvSpPr>
          <p:nvPr>
            <p:ph type="title"/>
          </p:nvPr>
        </p:nvSpPr>
        <p:spPr/>
        <p:txBody>
          <a:bodyPr/>
          <a:lstStyle/>
          <a:p>
            <a:r>
              <a:rPr lang="en-GB" sz="2800" dirty="0">
                <a:cs typeface="Arial"/>
              </a:rPr>
              <a:t>Recent test results: MQXFB03</a:t>
            </a:r>
            <a:endParaRPr lang="en-GB" sz="2800" dirty="0"/>
          </a:p>
        </p:txBody>
      </p:sp>
      <p:pic>
        <p:nvPicPr>
          <p:cNvPr id="6" name="Picture 5" descr="A graph with numbers and a number of events&#10;&#10;Description automatically generated with medium confidence">
            <a:extLst>
              <a:ext uri="{FF2B5EF4-FFF2-40B4-BE49-F238E27FC236}">
                <a16:creationId xmlns:a16="http://schemas.microsoft.com/office/drawing/2014/main" id="{58CE7D99-A660-9F9C-3EB0-FF77042F4D1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302008" y="59755"/>
            <a:ext cx="5353521" cy="3177135"/>
          </a:xfrm>
          <a:prstGeom prst="rect">
            <a:avLst/>
          </a:prstGeom>
        </p:spPr>
      </p:pic>
      <p:pic>
        <p:nvPicPr>
          <p:cNvPr id="4" name="Picture 3">
            <a:extLst>
              <a:ext uri="{FF2B5EF4-FFF2-40B4-BE49-F238E27FC236}">
                <a16:creationId xmlns:a16="http://schemas.microsoft.com/office/drawing/2014/main" id="{278BEC91-527C-2585-1792-A363D5E0D9AD}"/>
              </a:ext>
            </a:extLst>
          </p:cNvPr>
          <p:cNvPicPr>
            <a:picLocks noChangeAspect="1"/>
          </p:cNvPicPr>
          <p:nvPr/>
        </p:nvPicPr>
        <p:blipFill>
          <a:blip r:embed="rId3"/>
          <a:stretch>
            <a:fillRect/>
          </a:stretch>
        </p:blipFill>
        <p:spPr>
          <a:xfrm>
            <a:off x="6932683" y="3323674"/>
            <a:ext cx="3844908" cy="2908612"/>
          </a:xfrm>
          <a:prstGeom prst="rect">
            <a:avLst/>
          </a:prstGeom>
        </p:spPr>
      </p:pic>
      <p:sp>
        <p:nvSpPr>
          <p:cNvPr id="5" name="TextBox 4">
            <a:extLst>
              <a:ext uri="{FF2B5EF4-FFF2-40B4-BE49-F238E27FC236}">
                <a16:creationId xmlns:a16="http://schemas.microsoft.com/office/drawing/2014/main" id="{26414CA6-7B41-8A33-6A3E-82390619F9F3}"/>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7" name="TextBox 6">
            <a:extLst>
              <a:ext uri="{FF2B5EF4-FFF2-40B4-BE49-F238E27FC236}">
                <a16:creationId xmlns:a16="http://schemas.microsoft.com/office/drawing/2014/main" id="{893891CE-5161-5A97-5139-1C71C77B9A33}"/>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14</a:t>
            </a:fld>
            <a:r>
              <a:rPr lang="en-US" sz="1200" b="1" dirty="0">
                <a:solidFill>
                  <a:schemeClr val="bg1"/>
                </a:solidFill>
              </a:rPr>
              <a:t>/20</a:t>
            </a:r>
          </a:p>
        </p:txBody>
      </p:sp>
    </p:spTree>
    <p:extLst>
      <p:ext uri="{BB962C8B-B14F-4D97-AF65-F5344CB8AC3E}">
        <p14:creationId xmlns:p14="http://schemas.microsoft.com/office/powerpoint/2010/main" val="1986607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42459" y="239274"/>
            <a:ext cx="11649541" cy="396427"/>
          </a:xfrm>
        </p:spPr>
        <p:txBody>
          <a:bodyPr/>
          <a:lstStyle/>
          <a:p>
            <a:r>
              <a:rPr lang="en-US" sz="2800" dirty="0"/>
              <a:t>Test and magnetic measurement of FUSILLO sub-scale</a:t>
            </a:r>
            <a:endParaRPr lang="en-GB" sz="2800" dirty="0"/>
          </a:p>
        </p:txBody>
      </p:sp>
      <p:pic>
        <p:nvPicPr>
          <p:cNvPr id="4" name="Picture 3">
            <a:extLst>
              <a:ext uri="{FF2B5EF4-FFF2-40B4-BE49-F238E27FC236}">
                <a16:creationId xmlns:a16="http://schemas.microsoft.com/office/drawing/2014/main" id="{6EEAA874-7199-FF11-CE3D-E75EEBD8B40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39838" t="4348" r="35553" b="2777"/>
          <a:stretch/>
        </p:blipFill>
        <p:spPr>
          <a:xfrm>
            <a:off x="3136759" y="912029"/>
            <a:ext cx="1539753" cy="2993458"/>
          </a:xfrm>
          <a:prstGeom prst="rect">
            <a:avLst/>
          </a:prstGeom>
        </p:spPr>
      </p:pic>
      <p:sp>
        <p:nvSpPr>
          <p:cNvPr id="10" name="Content Placeholder 6">
            <a:extLst>
              <a:ext uri="{FF2B5EF4-FFF2-40B4-BE49-F238E27FC236}">
                <a16:creationId xmlns:a16="http://schemas.microsoft.com/office/drawing/2014/main" id="{B50F2734-F42E-435B-7231-D15398CD72EF}"/>
              </a:ext>
            </a:extLst>
          </p:cNvPr>
          <p:cNvSpPr txBox="1">
            <a:spLocks/>
          </p:cNvSpPr>
          <p:nvPr/>
        </p:nvSpPr>
        <p:spPr>
          <a:xfrm>
            <a:off x="4734151" y="1036368"/>
            <a:ext cx="7165429" cy="1673869"/>
          </a:xfrm>
          <a:prstGeom prst="rect">
            <a:avLst/>
          </a:prstGeom>
          <a:ln>
            <a:noFill/>
          </a:ln>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it-IT" sz="1800" dirty="0"/>
              <a:t>FUSILLO </a:t>
            </a:r>
            <a:r>
              <a:rPr lang="it-IT" sz="1800" b="0" dirty="0"/>
              <a:t>is </a:t>
            </a:r>
            <a:r>
              <a:rPr lang="it-IT" sz="1800" dirty="0"/>
              <a:t>a strongly curved Nb‒Ti CCT magnet design </a:t>
            </a:r>
            <a:r>
              <a:rPr lang="it-IT" sz="1800" b="0" dirty="0"/>
              <a:t>derived from MCBRD program (but relying on 6-around-one cable).</a:t>
            </a:r>
            <a:endParaRPr lang="it-IT" sz="1800" dirty="0"/>
          </a:p>
          <a:p>
            <a:pPr>
              <a:lnSpc>
                <a:spcPct val="100000"/>
              </a:lnSpc>
            </a:pPr>
            <a:r>
              <a:rPr lang="it-IT" sz="1800" dirty="0"/>
              <a:t>A sub-scale demonstrator </a:t>
            </a:r>
            <a:r>
              <a:rPr lang="it-IT" sz="1800" b="0" dirty="0"/>
              <a:t>was built and tested</a:t>
            </a:r>
            <a:r>
              <a:rPr lang="it-IT" sz="1800" dirty="0"/>
              <a:t> </a:t>
            </a:r>
            <a:r>
              <a:rPr lang="it-IT" sz="1800" b="0" dirty="0"/>
              <a:t>and reached nominal current </a:t>
            </a:r>
            <a:r>
              <a:rPr lang="it-IT" sz="1800" dirty="0"/>
              <a:t>without training quench at 4.5 K </a:t>
            </a:r>
            <a:r>
              <a:rPr lang="it-IT" sz="1800" b="0" dirty="0"/>
              <a:t>and achieved near short sample limit with a few training steps.</a:t>
            </a:r>
            <a:endParaRPr lang="it-IT" sz="1800" dirty="0"/>
          </a:p>
          <a:p>
            <a:pPr>
              <a:lnSpc>
                <a:spcPct val="100000"/>
              </a:lnSpc>
            </a:pPr>
            <a:r>
              <a:rPr lang="it-IT" sz="1800" dirty="0"/>
              <a:t>Magnetic measurements </a:t>
            </a:r>
            <a:r>
              <a:rPr lang="it-IT" sz="1800" b="0" dirty="0"/>
              <a:t>are in                                        g</a:t>
            </a:r>
            <a:r>
              <a:rPr lang="it-IT" sz="1800" dirty="0"/>
              <a:t>ood agreement </a:t>
            </a:r>
            <a:r>
              <a:rPr lang="it-IT" sz="1800" b="0" dirty="0"/>
              <a:t>with Roxie simulated                                                      data.</a:t>
            </a:r>
          </a:p>
        </p:txBody>
      </p:sp>
      <p:pic>
        <p:nvPicPr>
          <p:cNvPr id="11" name="Picture 10" descr="A metal object with holes and a yellow object in a factory&#10;&#10;Description automatically generated with medium confidence">
            <a:extLst>
              <a:ext uri="{FF2B5EF4-FFF2-40B4-BE49-F238E27FC236}">
                <a16:creationId xmlns:a16="http://schemas.microsoft.com/office/drawing/2014/main" id="{9574C43A-B87D-7240-0DC5-200D15ADE32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92420" y="4028961"/>
            <a:ext cx="1533594" cy="2045512"/>
          </a:xfrm>
          <a:prstGeom prst="rect">
            <a:avLst/>
          </a:prstGeom>
          <a:ln>
            <a:solidFill>
              <a:srgbClr val="303030"/>
            </a:solidFill>
          </a:ln>
        </p:spPr>
      </p:pic>
      <p:sp>
        <p:nvSpPr>
          <p:cNvPr id="12" name="Content Placeholder 6">
            <a:extLst>
              <a:ext uri="{FF2B5EF4-FFF2-40B4-BE49-F238E27FC236}">
                <a16:creationId xmlns:a16="http://schemas.microsoft.com/office/drawing/2014/main" id="{AA452DEE-D6D7-28CF-761D-2EAEF88E1700}"/>
              </a:ext>
            </a:extLst>
          </p:cNvPr>
          <p:cNvSpPr txBox="1">
            <a:spLocks/>
          </p:cNvSpPr>
          <p:nvPr/>
        </p:nvSpPr>
        <p:spPr>
          <a:xfrm>
            <a:off x="6448688" y="3253498"/>
            <a:ext cx="5608841" cy="956432"/>
          </a:xfrm>
          <a:prstGeom prst="rect">
            <a:avLst/>
          </a:prstGeom>
          <a:ln>
            <a:noFill/>
          </a:ln>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00000"/>
              </a:lnSpc>
            </a:pPr>
            <a:endParaRPr lang="it-IT" sz="1800" b="0" dirty="0"/>
          </a:p>
        </p:txBody>
      </p:sp>
      <p:pic>
        <p:nvPicPr>
          <p:cNvPr id="5" name="Picture 4">
            <a:extLst>
              <a:ext uri="{FF2B5EF4-FFF2-40B4-BE49-F238E27FC236}">
                <a16:creationId xmlns:a16="http://schemas.microsoft.com/office/drawing/2014/main" id="{8D08EC26-51EF-FF3B-B4C2-06DC24068BC0}"/>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r="36093"/>
          <a:stretch/>
        </p:blipFill>
        <p:spPr>
          <a:xfrm>
            <a:off x="3717708" y="4054350"/>
            <a:ext cx="4987021" cy="2229609"/>
          </a:xfrm>
          <a:prstGeom prst="rect">
            <a:avLst/>
          </a:prstGeom>
        </p:spPr>
      </p:pic>
      <p:pic>
        <p:nvPicPr>
          <p:cNvPr id="8" name="Picture 7" descr="A green circuit board on a white surface&#10;&#10;Description automatically generated">
            <a:extLst>
              <a:ext uri="{FF2B5EF4-FFF2-40B4-BE49-F238E27FC236}">
                <a16:creationId xmlns:a16="http://schemas.microsoft.com/office/drawing/2014/main" id="{5BB25C9E-FEE6-DE8F-D9F1-44FE819D110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991959" y="4293384"/>
            <a:ext cx="2335387" cy="1751540"/>
          </a:xfrm>
          <a:prstGeom prst="rect">
            <a:avLst/>
          </a:prstGeom>
        </p:spPr>
      </p:pic>
      <p:pic>
        <p:nvPicPr>
          <p:cNvPr id="1026" name="x_x_x__x0000_i1029">
            <a:extLst>
              <a:ext uri="{FF2B5EF4-FFF2-40B4-BE49-F238E27FC236}">
                <a16:creationId xmlns:a16="http://schemas.microsoft.com/office/drawing/2014/main" id="{96F8410F-1539-8880-24FB-1292D2F6545E}"/>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865886" y="912029"/>
            <a:ext cx="2374868" cy="304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A graph with numbers and a line&#10;&#10;Description automatically generated">
            <a:extLst>
              <a:ext uri="{FF2B5EF4-FFF2-40B4-BE49-F238E27FC236}">
                <a16:creationId xmlns:a16="http://schemas.microsoft.com/office/drawing/2014/main" id="{8433D2E6-7FDB-A0F4-2642-1328DBEC639F}"/>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8795923" y="2835723"/>
            <a:ext cx="3103657" cy="1897095"/>
          </a:xfrm>
          <a:prstGeom prst="rect">
            <a:avLst/>
          </a:prstGeom>
        </p:spPr>
      </p:pic>
      <p:pic>
        <p:nvPicPr>
          <p:cNvPr id="9" name="Picture 8">
            <a:extLst>
              <a:ext uri="{FF2B5EF4-FFF2-40B4-BE49-F238E27FC236}">
                <a16:creationId xmlns:a16="http://schemas.microsoft.com/office/drawing/2014/main" id="{44BAE24C-CA73-7FBA-9098-392BEDFA1FDB}"/>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6041" y="1439438"/>
            <a:ext cx="989144" cy="1989562"/>
          </a:xfrm>
          <a:prstGeom prst="rect">
            <a:avLst/>
          </a:prstGeom>
        </p:spPr>
      </p:pic>
      <p:sp>
        <p:nvSpPr>
          <p:cNvPr id="13" name="TextBox 12">
            <a:extLst>
              <a:ext uri="{FF2B5EF4-FFF2-40B4-BE49-F238E27FC236}">
                <a16:creationId xmlns:a16="http://schemas.microsoft.com/office/drawing/2014/main" id="{1317617A-CC82-8BE1-1F76-97E38DEBC2D6}"/>
              </a:ext>
            </a:extLst>
          </p:cNvPr>
          <p:cNvSpPr txBox="1"/>
          <p:nvPr/>
        </p:nvSpPr>
        <p:spPr>
          <a:xfrm>
            <a:off x="134470" y="3286893"/>
            <a:ext cx="1505169" cy="646331"/>
          </a:xfrm>
          <a:prstGeom prst="rect">
            <a:avLst/>
          </a:prstGeom>
          <a:noFill/>
        </p:spPr>
        <p:txBody>
          <a:bodyPr wrap="square">
            <a:spAutoFit/>
          </a:bodyPr>
          <a:lstStyle/>
          <a:p>
            <a:r>
              <a:rPr lang="en-US" sz="1200" dirty="0">
                <a:latin typeface="Tahoma" panose="020B0604030504040204" pitchFamily="34" charset="0"/>
                <a:ea typeface="Tahoma" panose="020B0604030504040204" pitchFamily="34" charset="0"/>
                <a:cs typeface="Tahoma" panose="020B0604030504040204" pitchFamily="34" charset="0"/>
              </a:rPr>
              <a:t>X-Sectional View </a:t>
            </a:r>
          </a:p>
          <a:p>
            <a:r>
              <a:rPr lang="en-US" sz="1200" dirty="0">
                <a:latin typeface="Tahoma" panose="020B0604030504040204" pitchFamily="34" charset="0"/>
                <a:ea typeface="Tahoma" panose="020B0604030504040204" pitchFamily="34" charset="0"/>
                <a:cs typeface="Tahoma" panose="020B0604030504040204" pitchFamily="34" charset="0"/>
              </a:rPr>
              <a:t>of Fusillo </a:t>
            </a:r>
          </a:p>
          <a:p>
            <a:r>
              <a:rPr lang="en-US" sz="1200" dirty="0">
                <a:latin typeface="Tahoma" panose="020B0604030504040204" pitchFamily="34" charset="0"/>
                <a:ea typeface="Tahoma" panose="020B0604030504040204" pitchFamily="34" charset="0"/>
                <a:cs typeface="Tahoma" panose="020B0604030504040204" pitchFamily="34" charset="0"/>
              </a:rPr>
              <a:t>Winding </a:t>
            </a:r>
            <a:endParaRPr lang="en-GB" sz="1200" dirty="0">
              <a:latin typeface="Tahoma" panose="020B0604030504040204" pitchFamily="34" charset="0"/>
              <a:ea typeface="Tahoma" panose="020B0604030504040204" pitchFamily="34" charset="0"/>
              <a:cs typeface="Tahoma" panose="020B0604030504040204" pitchFamily="34" charset="0"/>
            </a:endParaRPr>
          </a:p>
        </p:txBody>
      </p:sp>
      <p:sp>
        <p:nvSpPr>
          <p:cNvPr id="15" name="Rectangle 14">
            <a:extLst>
              <a:ext uri="{FF2B5EF4-FFF2-40B4-BE49-F238E27FC236}">
                <a16:creationId xmlns:a16="http://schemas.microsoft.com/office/drawing/2014/main" id="{88E48695-33C3-065F-B5A6-B1D9F8B310CC}"/>
              </a:ext>
            </a:extLst>
          </p:cNvPr>
          <p:cNvSpPr>
            <a:spLocks noChangeArrowheads="1"/>
          </p:cNvSpPr>
          <p:nvPr/>
        </p:nvSpPr>
        <p:spPr bwMode="auto">
          <a:xfrm>
            <a:off x="9253108" y="5150593"/>
            <a:ext cx="2222313" cy="581634"/>
          </a:xfrm>
          <a:prstGeom prst="rect">
            <a:avLst/>
          </a:prstGeom>
          <a:solidFill>
            <a:schemeClr val="bg1"/>
          </a:solidFill>
          <a:ln>
            <a:noFill/>
          </a:ln>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Courtesy of A. Haziot </a:t>
            </a:r>
            <a:r>
              <a:rPr lang="en-US" altLang="en-US" sz="1400" dirty="0">
                <a:solidFill>
                  <a:srgbClr val="0032A0"/>
                </a:solidFill>
                <a:latin typeface="Tahoma" panose="020B0604030504040204" pitchFamily="34" charset="0"/>
                <a:cs typeface="Tahoma" panose="020B0604030504040204" pitchFamily="34" charset="0"/>
              </a:rPr>
              <a:t>(CERN/TE-MSC)</a:t>
            </a:r>
            <a:endParaRPr lang="en-GB" altLang="en-US" sz="1400" dirty="0">
              <a:solidFill>
                <a:srgbClr val="0032A0"/>
              </a:solidFill>
              <a:latin typeface="Tahoma" panose="020B0604030504040204" pitchFamily="34" charset="0"/>
              <a:cs typeface="Tahoma" panose="020B0604030504040204" pitchFamily="34" charset="0"/>
            </a:endParaRPr>
          </a:p>
        </p:txBody>
      </p:sp>
      <p:sp>
        <p:nvSpPr>
          <p:cNvPr id="16" name="TextBox 15">
            <a:extLst>
              <a:ext uri="{FF2B5EF4-FFF2-40B4-BE49-F238E27FC236}">
                <a16:creationId xmlns:a16="http://schemas.microsoft.com/office/drawing/2014/main" id="{C6119212-DA5C-1FA8-8DF1-3292B9E658F7}"/>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17" name="TextBox 16">
            <a:extLst>
              <a:ext uri="{FF2B5EF4-FFF2-40B4-BE49-F238E27FC236}">
                <a16:creationId xmlns:a16="http://schemas.microsoft.com/office/drawing/2014/main" id="{B64EA482-D423-9C48-F9B6-98FDC19F6CB4}"/>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15</a:t>
            </a:fld>
            <a:r>
              <a:rPr lang="en-US" sz="1200" b="1" dirty="0">
                <a:solidFill>
                  <a:schemeClr val="bg1"/>
                </a:solidFill>
              </a:rPr>
              <a:t>/20</a:t>
            </a:r>
          </a:p>
        </p:txBody>
      </p:sp>
    </p:spTree>
    <p:extLst>
      <p:ext uri="{BB962C8B-B14F-4D97-AF65-F5344CB8AC3E}">
        <p14:creationId xmlns:p14="http://schemas.microsoft.com/office/powerpoint/2010/main" val="2500826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649541" cy="396427"/>
          </a:xfrm>
        </p:spPr>
        <p:txBody>
          <a:bodyPr/>
          <a:lstStyle/>
          <a:p>
            <a:r>
              <a:rPr lang="en-US" sz="2800" dirty="0"/>
              <a:t>Test and Magnetic measurement of EESD magnet demonstrator</a:t>
            </a:r>
            <a:endParaRPr lang="en-GB" sz="2800" dirty="0"/>
          </a:p>
        </p:txBody>
      </p:sp>
      <p:sp>
        <p:nvSpPr>
          <p:cNvPr id="26" name="Content Placeholder 6">
            <a:extLst>
              <a:ext uri="{FF2B5EF4-FFF2-40B4-BE49-F238E27FC236}">
                <a16:creationId xmlns:a16="http://schemas.microsoft.com/office/drawing/2014/main" id="{63B07D13-1502-5BFE-E2F2-E919F16D8E57}"/>
              </a:ext>
            </a:extLst>
          </p:cNvPr>
          <p:cNvSpPr txBox="1">
            <a:spLocks/>
          </p:cNvSpPr>
          <p:nvPr/>
        </p:nvSpPr>
        <p:spPr>
          <a:xfrm>
            <a:off x="5429743" y="1025244"/>
            <a:ext cx="6002953" cy="1995862"/>
          </a:xfrm>
          <a:prstGeom prst="rect">
            <a:avLst/>
          </a:prstGeom>
          <a:ln>
            <a:noFill/>
          </a:ln>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it-IT" sz="1800" dirty="0"/>
              <a:t>Energy-Efficient Superferic Dipole (EESD)</a:t>
            </a:r>
            <a:r>
              <a:rPr lang="it-IT" sz="1800" b="0" dirty="0"/>
              <a:t> is an innovative iron-dominated magnet design relying on </a:t>
            </a:r>
            <a:r>
              <a:rPr lang="it-IT" sz="1800" dirty="0"/>
              <a:t>the  3-kA MgB</a:t>
            </a:r>
            <a:r>
              <a:rPr lang="it-IT" sz="1800" baseline="-25000" dirty="0"/>
              <a:t>2</a:t>
            </a:r>
            <a:r>
              <a:rPr lang="it-IT" sz="1800" dirty="0"/>
              <a:t> cable developed for sc link in WP6a.</a:t>
            </a:r>
          </a:p>
          <a:p>
            <a:pPr algn="just">
              <a:lnSpc>
                <a:spcPct val="100000"/>
              </a:lnSpc>
            </a:pPr>
            <a:r>
              <a:rPr lang="it-IT" sz="1800" dirty="0"/>
              <a:t>A demonstrator </a:t>
            </a:r>
            <a:r>
              <a:rPr lang="it-IT" sz="1800" b="0" dirty="0"/>
              <a:t>was built and tested, which achieved       </a:t>
            </a:r>
            <a:r>
              <a:rPr lang="it-IT" sz="1800" dirty="0"/>
              <a:t>5 kA and 1.95 T dipole field at 4.5 K </a:t>
            </a:r>
            <a:r>
              <a:rPr lang="it-IT" sz="1800" b="0" dirty="0"/>
              <a:t>wihtout quench.</a:t>
            </a:r>
          </a:p>
        </p:txBody>
      </p:sp>
      <p:pic>
        <p:nvPicPr>
          <p:cNvPr id="4" name="Picture 3" descr="A large metal machine in a factory&#10;&#10;Description automatically generated">
            <a:extLst>
              <a:ext uri="{FF2B5EF4-FFF2-40B4-BE49-F238E27FC236}">
                <a16:creationId xmlns:a16="http://schemas.microsoft.com/office/drawing/2014/main" id="{27ABEB6A-034E-6122-9550-1074B2F8052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71927" y="1235349"/>
            <a:ext cx="4468432" cy="3350439"/>
          </a:xfrm>
          <a:prstGeom prst="rect">
            <a:avLst/>
          </a:prstGeom>
          <a:ln>
            <a:solidFill>
              <a:srgbClr val="2F2F2F"/>
            </a:solidFill>
          </a:ln>
        </p:spPr>
      </p:pic>
      <p:sp>
        <p:nvSpPr>
          <p:cNvPr id="5" name="Content Placeholder 6">
            <a:extLst>
              <a:ext uri="{FF2B5EF4-FFF2-40B4-BE49-F238E27FC236}">
                <a16:creationId xmlns:a16="http://schemas.microsoft.com/office/drawing/2014/main" id="{321C2004-632B-3E8F-612E-7AAEBF039D04}"/>
              </a:ext>
            </a:extLst>
          </p:cNvPr>
          <p:cNvSpPr txBox="1">
            <a:spLocks/>
          </p:cNvSpPr>
          <p:nvPr/>
        </p:nvSpPr>
        <p:spPr>
          <a:xfrm>
            <a:off x="2093161" y="4679186"/>
            <a:ext cx="2043449" cy="242648"/>
          </a:xfrm>
          <a:prstGeom prst="rect">
            <a:avLst/>
          </a:prstGeom>
          <a:ln>
            <a:noFill/>
          </a:ln>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lnSpc>
                <a:spcPct val="100000"/>
              </a:lnSpc>
              <a:buNone/>
            </a:pPr>
            <a:r>
              <a:rPr lang="it-IT" sz="1200" b="0" dirty="0">
                <a:solidFill>
                  <a:schemeClr val="tx1"/>
                </a:solidFill>
              </a:rPr>
              <a:t>EESD magnet demonstrator</a:t>
            </a:r>
          </a:p>
        </p:txBody>
      </p:sp>
      <p:pic>
        <p:nvPicPr>
          <p:cNvPr id="2" name="Picture 1">
            <a:extLst>
              <a:ext uri="{FF2B5EF4-FFF2-40B4-BE49-F238E27FC236}">
                <a16:creationId xmlns:a16="http://schemas.microsoft.com/office/drawing/2014/main" id="{3C2EADCA-B670-AEFF-0819-FF0F447DFBF6}"/>
              </a:ext>
            </a:extLst>
          </p:cNvPr>
          <p:cNvPicPr>
            <a:picLocks noChangeAspect="1"/>
          </p:cNvPicPr>
          <p:nvPr/>
        </p:nvPicPr>
        <p:blipFill>
          <a:blip r:embed="rId4"/>
          <a:stretch>
            <a:fillRect/>
          </a:stretch>
        </p:blipFill>
        <p:spPr>
          <a:xfrm>
            <a:off x="5295855" y="2840133"/>
            <a:ext cx="5646587" cy="3581321"/>
          </a:xfrm>
          <a:prstGeom prst="rect">
            <a:avLst/>
          </a:prstGeom>
        </p:spPr>
      </p:pic>
      <p:sp>
        <p:nvSpPr>
          <p:cNvPr id="8" name="Content Placeholder 6">
            <a:extLst>
              <a:ext uri="{FF2B5EF4-FFF2-40B4-BE49-F238E27FC236}">
                <a16:creationId xmlns:a16="http://schemas.microsoft.com/office/drawing/2014/main" id="{59B9F7F8-1432-BCF9-3B96-98956806EB8D}"/>
              </a:ext>
            </a:extLst>
          </p:cNvPr>
          <p:cNvSpPr txBox="1">
            <a:spLocks/>
          </p:cNvSpPr>
          <p:nvPr/>
        </p:nvSpPr>
        <p:spPr>
          <a:xfrm>
            <a:off x="284748" y="5068257"/>
            <a:ext cx="6161865" cy="1245907"/>
          </a:xfrm>
          <a:prstGeom prst="rect">
            <a:avLst/>
          </a:prstGeom>
          <a:ln>
            <a:noFill/>
          </a:ln>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it-IT" sz="1800" dirty="0"/>
              <a:t>Magnetic measurement date </a:t>
            </a:r>
            <a:r>
              <a:rPr lang="it-IT" sz="1800" b="0" dirty="0"/>
              <a:t>confromed to expectations.</a:t>
            </a:r>
          </a:p>
          <a:p>
            <a:pPr>
              <a:lnSpc>
                <a:spcPct val="100000"/>
              </a:lnSpc>
            </a:pPr>
            <a:r>
              <a:rPr lang="it-IT" sz="1800" dirty="0"/>
              <a:t>20 K test </a:t>
            </a:r>
            <a:r>
              <a:rPr lang="it-IT" sz="1800" b="0" dirty="0"/>
              <a:t>under preparation. </a:t>
            </a:r>
            <a:endParaRPr lang="it-IT" sz="1800" dirty="0"/>
          </a:p>
        </p:txBody>
      </p:sp>
      <p:sp>
        <p:nvSpPr>
          <p:cNvPr id="7" name="Rectangle 6">
            <a:extLst>
              <a:ext uri="{FF2B5EF4-FFF2-40B4-BE49-F238E27FC236}">
                <a16:creationId xmlns:a16="http://schemas.microsoft.com/office/drawing/2014/main" id="{0ADFFCB8-6E07-0AE3-6284-57DB4132D238}"/>
              </a:ext>
            </a:extLst>
          </p:cNvPr>
          <p:cNvSpPr>
            <a:spLocks noChangeArrowheads="1"/>
          </p:cNvSpPr>
          <p:nvPr/>
        </p:nvSpPr>
        <p:spPr bwMode="auto">
          <a:xfrm rot="5400000">
            <a:off x="9707472" y="4089527"/>
            <a:ext cx="3300861" cy="1098699"/>
          </a:xfrm>
          <a:prstGeom prst="rect">
            <a:avLst/>
          </a:prstGeom>
          <a:solidFill>
            <a:schemeClr val="bg1"/>
          </a:solidFill>
          <a:ln>
            <a:noFill/>
          </a:ln>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Courtesy of A. Devred,</a:t>
            </a:r>
          </a:p>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 A. Ballarino, N. Bourcey, </a:t>
            </a:r>
          </a:p>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F. Mangiarotti, A. Milanese, </a:t>
            </a:r>
          </a:p>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C. Petrone </a:t>
            </a:r>
            <a:r>
              <a:rPr lang="en-US" altLang="en-US" sz="1400" dirty="0">
                <a:solidFill>
                  <a:srgbClr val="0032A0"/>
                </a:solidFill>
                <a:latin typeface="Tahoma" panose="020B0604030504040204" pitchFamily="34" charset="0"/>
                <a:cs typeface="Tahoma" panose="020B0604030504040204" pitchFamily="34" charset="0"/>
              </a:rPr>
              <a:t>(CERN/TE-MSC)</a:t>
            </a:r>
            <a:endParaRPr lang="en-GB" altLang="en-US" sz="1400" dirty="0">
              <a:solidFill>
                <a:srgbClr val="0032A0"/>
              </a:solidFill>
              <a:latin typeface="Tahoma" panose="020B0604030504040204" pitchFamily="34" charset="0"/>
              <a:cs typeface="Tahoma" panose="020B0604030504040204" pitchFamily="34" charset="0"/>
            </a:endParaRPr>
          </a:p>
        </p:txBody>
      </p:sp>
      <p:pic>
        <p:nvPicPr>
          <p:cNvPr id="9" name="Picture 8" descr="A close up of a circular object&#10;&#10;Description automatically generated">
            <a:extLst>
              <a:ext uri="{FF2B5EF4-FFF2-40B4-BE49-F238E27FC236}">
                <a16:creationId xmlns:a16="http://schemas.microsoft.com/office/drawing/2014/main" id="{53F3DF07-B7EB-F550-D278-77ACA7FF048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075" y="920066"/>
            <a:ext cx="1337704" cy="1351658"/>
          </a:xfrm>
          <a:prstGeom prst="rect">
            <a:avLst/>
          </a:prstGeom>
        </p:spPr>
      </p:pic>
      <p:sp>
        <p:nvSpPr>
          <p:cNvPr id="10" name="TextBox 9">
            <a:extLst>
              <a:ext uri="{FF2B5EF4-FFF2-40B4-BE49-F238E27FC236}">
                <a16:creationId xmlns:a16="http://schemas.microsoft.com/office/drawing/2014/main" id="{3F4A75F7-F31E-20FF-FEFA-82750E429865}"/>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11" name="TextBox 10">
            <a:extLst>
              <a:ext uri="{FF2B5EF4-FFF2-40B4-BE49-F238E27FC236}">
                <a16:creationId xmlns:a16="http://schemas.microsoft.com/office/drawing/2014/main" id="{6CBE6E53-E55D-5C19-5FCA-228DA79E9166}"/>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16</a:t>
            </a:fld>
            <a:r>
              <a:rPr lang="en-US" sz="1200" b="1" dirty="0">
                <a:solidFill>
                  <a:schemeClr val="bg1"/>
                </a:solidFill>
              </a:rPr>
              <a:t>/20</a:t>
            </a:r>
          </a:p>
        </p:txBody>
      </p:sp>
      <p:sp>
        <p:nvSpPr>
          <p:cNvPr id="6" name="TextBox 5">
            <a:extLst>
              <a:ext uri="{FF2B5EF4-FFF2-40B4-BE49-F238E27FC236}">
                <a16:creationId xmlns:a16="http://schemas.microsoft.com/office/drawing/2014/main" id="{3FB42C80-160F-36BE-92CE-B3FA85563339}"/>
              </a:ext>
            </a:extLst>
          </p:cNvPr>
          <p:cNvSpPr txBox="1"/>
          <p:nvPr/>
        </p:nvSpPr>
        <p:spPr>
          <a:xfrm>
            <a:off x="-88146" y="2332301"/>
            <a:ext cx="1337704" cy="830997"/>
          </a:xfrm>
          <a:prstGeom prst="rect">
            <a:avLst/>
          </a:prstGeom>
          <a:noFill/>
        </p:spPr>
        <p:txBody>
          <a:bodyPr wrap="square" rtlCol="0">
            <a:spAutoFit/>
          </a:bodyPr>
          <a:lstStyle/>
          <a:p>
            <a:pPr algn="ctr"/>
            <a:r>
              <a:rPr lang="en-US" sz="1200" dirty="0">
                <a:latin typeface="Calibri" panose="020F0502020204030204" pitchFamily="34" charset="0"/>
                <a:cs typeface="Calibri" panose="020F0502020204030204" pitchFamily="34" charset="0"/>
              </a:rPr>
              <a:t>MgB</a:t>
            </a:r>
            <a:r>
              <a:rPr lang="en-US" sz="1200" baseline="-25000" dirty="0">
                <a:latin typeface="Calibri" panose="020F0502020204030204" pitchFamily="34" charset="0"/>
                <a:cs typeface="Calibri" panose="020F0502020204030204" pitchFamily="34" charset="0"/>
              </a:rPr>
              <a:t>2 </a:t>
            </a:r>
            <a:r>
              <a:rPr lang="en-US" sz="1200" dirty="0">
                <a:latin typeface="Calibri" panose="020F0502020204030204" pitchFamily="34" charset="0"/>
                <a:cs typeface="Calibri" panose="020F0502020204030204" pitchFamily="34" charset="0"/>
              </a:rPr>
              <a:t>Cable (18 Strands Twisted Around Braided Copper Core) </a:t>
            </a:r>
            <a:endParaRPr lang="en-GB"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63368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08C7A352-DA3E-91BB-AAF2-6D76CCBF8BB9}"/>
              </a:ext>
            </a:extLst>
          </p:cNvPr>
          <p:cNvSpPr txBox="1">
            <a:spLocks/>
          </p:cNvSpPr>
          <p:nvPr/>
        </p:nvSpPr>
        <p:spPr>
          <a:xfrm>
            <a:off x="609599" y="1399054"/>
            <a:ext cx="9937257" cy="1143000"/>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2000" dirty="0">
                <a:solidFill>
                  <a:schemeClr val="tx2"/>
                </a:solidFill>
              </a:rPr>
              <a:t>Propagation speed of the order of </a:t>
            </a:r>
            <a:r>
              <a:rPr lang="en-US" sz="1600" dirty="0">
                <a:solidFill>
                  <a:schemeClr val="tx2"/>
                </a:solidFill>
              </a:rPr>
              <a:t>~700-&gt;350 m/s at 1.9 K,  ~900-&gt;500 m/s at 4.5 K. </a:t>
            </a:r>
          </a:p>
          <a:p>
            <a:endParaRPr lang="en-US" sz="2000" dirty="0"/>
          </a:p>
        </p:txBody>
      </p:sp>
      <p:sp>
        <p:nvSpPr>
          <p:cNvPr id="9" name="Title 1">
            <a:extLst>
              <a:ext uri="{FF2B5EF4-FFF2-40B4-BE49-F238E27FC236}">
                <a16:creationId xmlns:a16="http://schemas.microsoft.com/office/drawing/2014/main" id="{E20ED6F5-23CA-5F53-5859-B93FA6DE9AD1}"/>
              </a:ext>
            </a:extLst>
          </p:cNvPr>
          <p:cNvSpPr>
            <a:spLocks noGrp="1"/>
          </p:cNvSpPr>
          <p:nvPr>
            <p:ph type="title"/>
          </p:nvPr>
        </p:nvSpPr>
        <p:spPr>
          <a:xfrm>
            <a:off x="687658" y="495074"/>
            <a:ext cx="11249891" cy="1143000"/>
          </a:xfrm>
        </p:spPr>
        <p:txBody>
          <a:bodyPr anchor="t">
            <a:normAutofit/>
          </a:bodyPr>
          <a:lstStyle/>
          <a:p>
            <a:r>
              <a:rPr lang="en-US" sz="3200" dirty="0"/>
              <a:t>Flux-jump signals in new quench antenna</a:t>
            </a:r>
            <a:endParaRPr lang="en-GB" sz="3200" dirty="0"/>
          </a:p>
        </p:txBody>
      </p:sp>
      <p:pic>
        <p:nvPicPr>
          <p:cNvPr id="3" name="Screen Recording 13">
            <a:hlinkClick r:id="" action="ppaction://media"/>
            <a:extLst>
              <a:ext uri="{FF2B5EF4-FFF2-40B4-BE49-F238E27FC236}">
                <a16:creationId xmlns:a16="http://schemas.microsoft.com/office/drawing/2014/main" id="{56B53844-3AB5-832C-9ED9-BB429EBE2F60}"/>
              </a:ext>
            </a:extLst>
          </p:cNvPr>
          <p:cNvPicPr>
            <a:picLocks noChangeAspect="1"/>
          </p:cNvPicPr>
          <p:nvPr>
            <a:videoFile r:link="rId1"/>
            <p:extLst>
              <p:ext uri="{DAA4B4D4-6D71-4841-9C94-3DE7FCFB9230}">
                <p14:media xmlns:p14="http://schemas.microsoft.com/office/powerpoint/2010/main" r:embed="rId2">
                  <p14:trim st="8371.953299999999"/>
                </p14:media>
              </p:ext>
            </p:extLst>
          </p:nvPr>
        </p:nvPicPr>
        <p:blipFill>
          <a:blip r:embed="rId4"/>
          <a:stretch>
            <a:fillRect/>
          </a:stretch>
        </p:blipFill>
        <p:spPr>
          <a:xfrm>
            <a:off x="1266828" y="2129655"/>
            <a:ext cx="8974452" cy="3561735"/>
          </a:xfrm>
          <a:prstGeom prst="rect">
            <a:avLst/>
          </a:prstGeom>
        </p:spPr>
      </p:pic>
      <p:sp>
        <p:nvSpPr>
          <p:cNvPr id="2" name="TextBox 1">
            <a:extLst>
              <a:ext uri="{FF2B5EF4-FFF2-40B4-BE49-F238E27FC236}">
                <a16:creationId xmlns:a16="http://schemas.microsoft.com/office/drawing/2014/main" id="{41D32F68-15C6-CE16-1303-1D5CB3588FC2}"/>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4" name="TextBox 3">
            <a:extLst>
              <a:ext uri="{FF2B5EF4-FFF2-40B4-BE49-F238E27FC236}">
                <a16:creationId xmlns:a16="http://schemas.microsoft.com/office/drawing/2014/main" id="{6E0195D8-C024-FECB-6845-D9B78D6BBAB0}"/>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17</a:t>
            </a:fld>
            <a:r>
              <a:rPr lang="en-US" sz="1200" b="1" dirty="0">
                <a:solidFill>
                  <a:schemeClr val="bg1"/>
                </a:solidFill>
              </a:rPr>
              <a:t>/20</a:t>
            </a:r>
          </a:p>
        </p:txBody>
      </p:sp>
    </p:spTree>
    <p:extLst>
      <p:ext uri="{BB962C8B-B14F-4D97-AF65-F5344CB8AC3E}">
        <p14:creationId xmlns:p14="http://schemas.microsoft.com/office/powerpoint/2010/main" val="2251780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91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175D447-6F14-0D4B-BAF9-B11B62596E19}"/>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18</a:t>
            </a:fld>
            <a:r>
              <a:rPr lang="en-US" sz="1200" b="1" dirty="0">
                <a:solidFill>
                  <a:schemeClr val="bg1"/>
                </a:solidFill>
              </a:rPr>
              <a:t>/20</a:t>
            </a:r>
          </a:p>
        </p:txBody>
      </p:sp>
      <p:sp>
        <p:nvSpPr>
          <p:cNvPr id="2" name="Title 1">
            <a:extLst>
              <a:ext uri="{FF2B5EF4-FFF2-40B4-BE49-F238E27FC236}">
                <a16:creationId xmlns:a16="http://schemas.microsoft.com/office/drawing/2014/main" id="{93131A8C-64A6-F262-B693-7816B7A62BAB}"/>
              </a:ext>
            </a:extLst>
          </p:cNvPr>
          <p:cNvSpPr>
            <a:spLocks noGrp="1"/>
          </p:cNvSpPr>
          <p:nvPr>
            <p:ph type="title"/>
          </p:nvPr>
        </p:nvSpPr>
        <p:spPr>
          <a:xfrm>
            <a:off x="546240" y="472528"/>
            <a:ext cx="11099519" cy="1143000"/>
          </a:xfrm>
        </p:spPr>
        <p:txBody>
          <a:bodyPr anchor="t">
            <a:normAutofit/>
          </a:bodyPr>
          <a:lstStyle/>
          <a:p>
            <a:r>
              <a:rPr lang="en-US" sz="3200" dirty="0"/>
              <a:t>Automatic parameter extraction for flux-jump signals</a:t>
            </a:r>
            <a:endParaRPr lang="en-GB" sz="3200" dirty="0"/>
          </a:p>
        </p:txBody>
      </p:sp>
      <p:pic>
        <p:nvPicPr>
          <p:cNvPr id="14" name="Picture 13">
            <a:extLst>
              <a:ext uri="{FF2B5EF4-FFF2-40B4-BE49-F238E27FC236}">
                <a16:creationId xmlns:a16="http://schemas.microsoft.com/office/drawing/2014/main" id="{399428F0-D9CA-3CDB-8ADF-AE48486B3099}"/>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480615" y="2207629"/>
            <a:ext cx="3980162" cy="2985121"/>
          </a:xfrm>
          <a:prstGeom prst="rect">
            <a:avLst/>
          </a:prstGeom>
        </p:spPr>
      </p:pic>
      <p:pic>
        <p:nvPicPr>
          <p:cNvPr id="21" name="Screen Recording 20">
            <a:hlinkClick r:id="" action="ppaction://media"/>
            <a:extLst>
              <a:ext uri="{FF2B5EF4-FFF2-40B4-BE49-F238E27FC236}">
                <a16:creationId xmlns:a16="http://schemas.microsoft.com/office/drawing/2014/main" id="{A8ECD9B9-ADFC-DDAE-327A-7CC6C95EEEBC}"/>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322465" y="1828799"/>
            <a:ext cx="3698789" cy="3363951"/>
          </a:xfrm>
          <a:prstGeom prst="rect">
            <a:avLst/>
          </a:prstGeom>
        </p:spPr>
      </p:pic>
      <p:sp>
        <p:nvSpPr>
          <p:cNvPr id="19" name="TextBox 18">
            <a:extLst>
              <a:ext uri="{FF2B5EF4-FFF2-40B4-BE49-F238E27FC236}">
                <a16:creationId xmlns:a16="http://schemas.microsoft.com/office/drawing/2014/main" id="{1EA77E4D-AC68-0F2F-F7EF-258531D2CCFB}"/>
              </a:ext>
            </a:extLst>
          </p:cNvPr>
          <p:cNvSpPr txBox="1"/>
          <p:nvPr/>
        </p:nvSpPr>
        <p:spPr>
          <a:xfrm>
            <a:off x="6966810" y="1998953"/>
            <a:ext cx="832624" cy="369332"/>
          </a:xfrm>
          <a:prstGeom prst="rect">
            <a:avLst/>
          </a:prstGeom>
          <a:noFill/>
        </p:spPr>
        <p:txBody>
          <a:bodyPr wrap="square" rtlCol="0">
            <a:spAutoFit/>
          </a:bodyPr>
          <a:lstStyle/>
          <a:p>
            <a:r>
              <a:rPr lang="en-US" dirty="0"/>
              <a:t>4.5 K</a:t>
            </a:r>
            <a:endParaRPr lang="en-GB" dirty="0"/>
          </a:p>
        </p:txBody>
      </p:sp>
      <p:sp>
        <p:nvSpPr>
          <p:cNvPr id="20" name="TextBox 19">
            <a:extLst>
              <a:ext uri="{FF2B5EF4-FFF2-40B4-BE49-F238E27FC236}">
                <a16:creationId xmlns:a16="http://schemas.microsoft.com/office/drawing/2014/main" id="{E6D1780E-88DF-E5F6-7B94-67E2C87F673B}"/>
              </a:ext>
            </a:extLst>
          </p:cNvPr>
          <p:cNvSpPr txBox="1"/>
          <p:nvPr/>
        </p:nvSpPr>
        <p:spPr>
          <a:xfrm>
            <a:off x="3926745" y="1532046"/>
            <a:ext cx="832624" cy="369332"/>
          </a:xfrm>
          <a:prstGeom prst="rect">
            <a:avLst/>
          </a:prstGeom>
          <a:noFill/>
        </p:spPr>
        <p:txBody>
          <a:bodyPr wrap="square" rtlCol="0">
            <a:spAutoFit/>
          </a:bodyPr>
          <a:lstStyle/>
          <a:p>
            <a:r>
              <a:rPr lang="en-US" dirty="0"/>
              <a:t>4.5 K</a:t>
            </a:r>
            <a:endParaRPr lang="en-GB" dirty="0"/>
          </a:p>
        </p:txBody>
      </p:sp>
      <p:sp>
        <p:nvSpPr>
          <p:cNvPr id="3" name="TextBox 2">
            <a:extLst>
              <a:ext uri="{FF2B5EF4-FFF2-40B4-BE49-F238E27FC236}">
                <a16:creationId xmlns:a16="http://schemas.microsoft.com/office/drawing/2014/main" id="{C2FAD035-E7A0-AEFF-710D-3CD1E12F660F}"/>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146634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180"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1"/>
                </p:tgtEl>
              </p:cMediaNode>
            </p:video>
            <p:seq concurrent="1" nextAc="seek">
              <p:cTn id="8" restart="whenNotActive" fill="hold" evtFilter="cancelBubble" nodeType="interactiveSeq">
                <p:stCondLst>
                  <p:cond evt="onClick" delay="0">
                    <p:tgtEl>
                      <p:spTgt spid="2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1"/>
                                        </p:tgtEl>
                                      </p:cBhvr>
                                    </p:cmd>
                                  </p:childTnLst>
                                </p:cTn>
                              </p:par>
                            </p:childTnLst>
                          </p:cTn>
                        </p:par>
                      </p:childTnLst>
                    </p:cTn>
                  </p:par>
                </p:childTnLst>
              </p:cTn>
              <p:nextCondLst>
                <p:cond evt="onClick" delay="0">
                  <p:tgtEl>
                    <p:spTgt spid="21"/>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291544"/>
            <a:ext cx="11649541" cy="396427"/>
          </a:xfrm>
        </p:spPr>
        <p:txBody>
          <a:bodyPr/>
          <a:lstStyle/>
          <a:p>
            <a:r>
              <a:rPr lang="en-US" sz="2800" dirty="0"/>
              <a:t>Magnetic measurement of LMQXFB03 after coil-pack insertion</a:t>
            </a:r>
            <a:endParaRPr lang="en-GB" sz="2800" dirty="0"/>
          </a:p>
        </p:txBody>
      </p:sp>
      <p:sp>
        <p:nvSpPr>
          <p:cNvPr id="10" name="Content Placeholder 6">
            <a:extLst>
              <a:ext uri="{FF2B5EF4-FFF2-40B4-BE49-F238E27FC236}">
                <a16:creationId xmlns:a16="http://schemas.microsoft.com/office/drawing/2014/main" id="{DBBA2290-553C-96E0-373C-AFC27BEC5260}"/>
              </a:ext>
            </a:extLst>
          </p:cNvPr>
          <p:cNvSpPr txBox="1">
            <a:spLocks/>
          </p:cNvSpPr>
          <p:nvPr/>
        </p:nvSpPr>
        <p:spPr>
          <a:xfrm>
            <a:off x="6009528" y="969577"/>
            <a:ext cx="5692800" cy="2246538"/>
          </a:xfrm>
          <a:prstGeom prst="rect">
            <a:avLst/>
          </a:prstGeom>
          <a:ln>
            <a:noFill/>
          </a:ln>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00000"/>
              </a:lnSpc>
            </a:pPr>
            <a:r>
              <a:rPr lang="it-IT" sz="1800" b="0" dirty="0">
                <a:solidFill>
                  <a:schemeClr val="tx2"/>
                </a:solidFill>
              </a:rPr>
              <a:t>Magnetic measurement of new </a:t>
            </a:r>
            <a:r>
              <a:rPr lang="it-IT" sz="1800" b="0" dirty="0" err="1">
                <a:solidFill>
                  <a:schemeClr val="tx2"/>
                </a:solidFill>
              </a:rPr>
              <a:t>series</a:t>
            </a:r>
            <a:r>
              <a:rPr lang="it-IT" sz="1800" b="0" dirty="0">
                <a:solidFill>
                  <a:schemeClr val="tx2"/>
                </a:solidFill>
              </a:rPr>
              <a:t> MQXFB </a:t>
            </a:r>
            <a:r>
              <a:rPr lang="it-IT" sz="1800" b="0" dirty="0" err="1">
                <a:solidFill>
                  <a:schemeClr val="tx2"/>
                </a:solidFill>
              </a:rPr>
              <a:t>magnet</a:t>
            </a:r>
            <a:r>
              <a:rPr lang="it-IT" sz="1800" b="0" dirty="0">
                <a:solidFill>
                  <a:schemeClr val="tx2"/>
                </a:solidFill>
              </a:rPr>
              <a:t>, performed by rotating coil scanner (RCS)</a:t>
            </a:r>
          </a:p>
          <a:p>
            <a:pPr algn="just">
              <a:lnSpc>
                <a:spcPct val="100000"/>
              </a:lnSpc>
            </a:pPr>
            <a:r>
              <a:rPr lang="it-IT" sz="1800" b="0" dirty="0">
                <a:solidFill>
                  <a:schemeClr val="tx2"/>
                </a:solidFill>
              </a:rPr>
              <a:t>Measurements </a:t>
            </a:r>
            <a:r>
              <a:rPr lang="it-IT" sz="1800" b="0" dirty="0" err="1">
                <a:solidFill>
                  <a:schemeClr val="tx2"/>
                </a:solidFill>
              </a:rPr>
              <a:t>performed</a:t>
            </a:r>
            <a:r>
              <a:rPr lang="it-IT" sz="1800" b="0" dirty="0">
                <a:solidFill>
                  <a:schemeClr val="tx2"/>
                </a:solidFill>
              </a:rPr>
              <a:t> after coil pack </a:t>
            </a:r>
            <a:r>
              <a:rPr lang="it-IT" sz="1800" b="0" dirty="0" err="1">
                <a:solidFill>
                  <a:schemeClr val="tx2"/>
                </a:solidFill>
              </a:rPr>
              <a:t>insertion</a:t>
            </a:r>
            <a:r>
              <a:rPr lang="it-IT" sz="1800" b="0" dirty="0">
                <a:solidFill>
                  <a:schemeClr val="tx2"/>
                </a:solidFill>
              </a:rPr>
              <a:t> (</a:t>
            </a:r>
            <a:r>
              <a:rPr lang="it-IT" sz="1800" b="0" dirty="0" err="1">
                <a:solidFill>
                  <a:schemeClr val="tx2"/>
                </a:solidFill>
              </a:rPr>
              <a:t>before</a:t>
            </a:r>
            <a:r>
              <a:rPr lang="it-IT" sz="1800" b="0" dirty="0">
                <a:solidFill>
                  <a:schemeClr val="tx2"/>
                </a:solidFill>
              </a:rPr>
              <a:t> loading). </a:t>
            </a:r>
          </a:p>
          <a:p>
            <a:pPr algn="just">
              <a:lnSpc>
                <a:spcPct val="100000"/>
              </a:lnSpc>
            </a:pPr>
            <a:r>
              <a:rPr lang="it-IT" sz="1800" b="0" dirty="0">
                <a:solidFill>
                  <a:srgbClr val="FF0000"/>
                </a:solidFill>
              </a:rPr>
              <a:t>New </a:t>
            </a:r>
            <a:r>
              <a:rPr lang="it-IT" sz="1800" b="0" dirty="0" err="1">
                <a:solidFill>
                  <a:srgbClr val="FF0000"/>
                </a:solidFill>
              </a:rPr>
              <a:t>rotating</a:t>
            </a:r>
            <a:r>
              <a:rPr lang="it-IT" sz="1800" b="0" dirty="0">
                <a:solidFill>
                  <a:srgbClr val="FF0000"/>
                </a:solidFill>
              </a:rPr>
              <a:t>-coil scanner </a:t>
            </a:r>
            <a:r>
              <a:rPr lang="it-IT" sz="1800" b="0" dirty="0" err="1">
                <a:solidFill>
                  <a:srgbClr val="FF0000"/>
                </a:solidFill>
              </a:rPr>
              <a:t>commissioned</a:t>
            </a:r>
            <a:endParaRPr lang="it-IT" sz="1800" b="0" dirty="0">
              <a:solidFill>
                <a:srgbClr val="FF0000"/>
              </a:solidFill>
            </a:endParaRPr>
          </a:p>
        </p:txBody>
      </p:sp>
      <p:pic>
        <p:nvPicPr>
          <p:cNvPr id="4" name="Picture 3">
            <a:extLst>
              <a:ext uri="{FF2B5EF4-FFF2-40B4-BE49-F238E27FC236}">
                <a16:creationId xmlns:a16="http://schemas.microsoft.com/office/drawing/2014/main" id="{E58F197C-FB64-3568-2961-4F15CB91FFA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6792" y="969577"/>
            <a:ext cx="4960350" cy="2767593"/>
          </a:xfrm>
          <a:prstGeom prst="rect">
            <a:avLst/>
          </a:prstGeom>
        </p:spPr>
      </p:pic>
      <p:graphicFrame>
        <p:nvGraphicFramePr>
          <p:cNvPr id="5" name="Chart 4">
            <a:extLst>
              <a:ext uri="{FF2B5EF4-FFF2-40B4-BE49-F238E27FC236}">
                <a16:creationId xmlns:a16="http://schemas.microsoft.com/office/drawing/2014/main" id="{6544FE89-181D-4812-A093-E56455F91C09}"/>
              </a:ext>
            </a:extLst>
          </p:cNvPr>
          <p:cNvGraphicFramePr>
            <a:graphicFrameLocks/>
          </p:cNvGraphicFramePr>
          <p:nvPr/>
        </p:nvGraphicFramePr>
        <p:xfrm>
          <a:off x="657369" y="3737170"/>
          <a:ext cx="4960350" cy="255387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a:extLst>
              <a:ext uri="{FF2B5EF4-FFF2-40B4-BE49-F238E27FC236}">
                <a16:creationId xmlns:a16="http://schemas.microsoft.com/office/drawing/2014/main" id="{0B8C55D4-A508-4F5D-BE86-D8E4545D8477}"/>
              </a:ext>
            </a:extLst>
          </p:cNvPr>
          <p:cNvGraphicFramePr>
            <a:graphicFrameLocks/>
          </p:cNvGraphicFramePr>
          <p:nvPr/>
        </p:nvGraphicFramePr>
        <p:xfrm>
          <a:off x="6331527" y="3402435"/>
          <a:ext cx="5370801" cy="2767594"/>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a:extLst>
              <a:ext uri="{FF2B5EF4-FFF2-40B4-BE49-F238E27FC236}">
                <a16:creationId xmlns:a16="http://schemas.microsoft.com/office/drawing/2014/main" id="{554A01D3-6D2F-5AA8-34F4-473921B64A0A}"/>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7" name="TextBox 6">
            <a:extLst>
              <a:ext uri="{FF2B5EF4-FFF2-40B4-BE49-F238E27FC236}">
                <a16:creationId xmlns:a16="http://schemas.microsoft.com/office/drawing/2014/main" id="{A9D3AD93-1D92-025A-D42E-2F9750C9322C}"/>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19</a:t>
            </a:fld>
            <a:r>
              <a:rPr lang="en-US" sz="1200" b="1" dirty="0">
                <a:solidFill>
                  <a:schemeClr val="bg1"/>
                </a:solidFill>
              </a:rPr>
              <a:t>/20</a:t>
            </a:r>
          </a:p>
        </p:txBody>
      </p:sp>
    </p:spTree>
    <p:extLst>
      <p:ext uri="{BB962C8B-B14F-4D97-AF65-F5344CB8AC3E}">
        <p14:creationId xmlns:p14="http://schemas.microsoft.com/office/powerpoint/2010/main" val="161641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92A803-FCB4-BB4E-9482-C8FE61DB6DA7}"/>
              </a:ext>
            </a:extLst>
          </p:cNvPr>
          <p:cNvSpPr>
            <a:spLocks noGrp="1"/>
          </p:cNvSpPr>
          <p:nvPr>
            <p:ph type="title"/>
          </p:nvPr>
        </p:nvSpPr>
        <p:spPr>
          <a:xfrm>
            <a:off x="956628" y="922761"/>
            <a:ext cx="11376025" cy="1065742"/>
          </a:xfrm>
        </p:spPr>
        <p:txBody>
          <a:bodyPr/>
          <a:lstStyle/>
          <a:p>
            <a:r>
              <a:rPr lang="en-US" sz="3200" dirty="0"/>
              <a:t>Overview</a:t>
            </a:r>
          </a:p>
        </p:txBody>
      </p:sp>
      <p:sp>
        <p:nvSpPr>
          <p:cNvPr id="4" name="Content Placeholder 3">
            <a:extLst>
              <a:ext uri="{FF2B5EF4-FFF2-40B4-BE49-F238E27FC236}">
                <a16:creationId xmlns:a16="http://schemas.microsoft.com/office/drawing/2014/main" id="{74777C23-A195-EF45-AB56-E1BE4DDA70A7}"/>
              </a:ext>
            </a:extLst>
          </p:cNvPr>
          <p:cNvSpPr>
            <a:spLocks noGrp="1"/>
          </p:cNvSpPr>
          <p:nvPr>
            <p:ph idx="1"/>
          </p:nvPr>
        </p:nvSpPr>
        <p:spPr>
          <a:xfrm>
            <a:off x="590869" y="1988503"/>
            <a:ext cx="11376024" cy="4608512"/>
          </a:xfrm>
        </p:spPr>
        <p:txBody>
          <a:bodyPr/>
          <a:lstStyle/>
          <a:p>
            <a:pPr marL="342900" indent="-342900">
              <a:buFont typeface="Arial" panose="020B0604020202020204" pitchFamily="34" charset="0"/>
              <a:buChar char="•"/>
            </a:pPr>
            <a:r>
              <a:rPr lang="en-US" sz="2400" dirty="0">
                <a:solidFill>
                  <a:schemeClr val="tx1"/>
                </a:solidFill>
              </a:rPr>
              <a:t>Advances in the SM18 test-bench reconfiguration project</a:t>
            </a:r>
          </a:p>
          <a:p>
            <a:pPr marL="342900" indent="-342900">
              <a:buFont typeface="Arial" panose="020B0604020202020204" pitchFamily="34" charset="0"/>
              <a:buChar char="•"/>
            </a:pPr>
            <a:r>
              <a:rPr lang="en-US" sz="2400" dirty="0">
                <a:solidFill>
                  <a:schemeClr val="tx1"/>
                </a:solidFill>
              </a:rPr>
              <a:t>Recent results in </a:t>
            </a:r>
            <a:r>
              <a:rPr lang="en-US" sz="2400" dirty="0" err="1">
                <a:solidFill>
                  <a:schemeClr val="tx1"/>
                </a:solidFill>
              </a:rPr>
              <a:t>cryomagnet</a:t>
            </a:r>
            <a:r>
              <a:rPr lang="en-US" sz="2400" dirty="0">
                <a:solidFill>
                  <a:schemeClr val="tx1"/>
                </a:solidFill>
              </a:rPr>
              <a:t> testing</a:t>
            </a:r>
          </a:p>
          <a:p>
            <a:pPr marL="666900" lvl="1" indent="-342900">
              <a:buFont typeface="Arial" panose="020B0604020202020204" pitchFamily="34" charset="0"/>
              <a:buChar char="•"/>
            </a:pPr>
            <a:r>
              <a:rPr lang="en-US" sz="2100" i="1" dirty="0">
                <a:solidFill>
                  <a:schemeClr val="tx1"/>
                </a:solidFill>
              </a:rPr>
              <a:t>See also the presentation by G. </a:t>
            </a:r>
            <a:r>
              <a:rPr lang="en-US" sz="2100" i="1" dirty="0" err="1">
                <a:solidFill>
                  <a:schemeClr val="tx1"/>
                </a:solidFill>
              </a:rPr>
              <a:t>Willering</a:t>
            </a:r>
            <a:endParaRPr lang="en-US" sz="2100" i="1" dirty="0">
              <a:solidFill>
                <a:schemeClr val="tx1"/>
              </a:solidFill>
            </a:endParaRPr>
          </a:p>
          <a:p>
            <a:pPr marL="342900" indent="-342900">
              <a:buFont typeface="Arial" panose="020B0604020202020204" pitchFamily="34" charset="0"/>
              <a:buChar char="•"/>
            </a:pPr>
            <a:r>
              <a:rPr lang="en-US" sz="2400" dirty="0">
                <a:solidFill>
                  <a:schemeClr val="tx1"/>
                </a:solidFill>
              </a:rPr>
              <a:t>Recent results of magnetic measurements and instrumentation </a:t>
            </a:r>
          </a:p>
          <a:p>
            <a:pPr marL="666900" lvl="1" indent="-342900">
              <a:buFont typeface="Arial" panose="020B0604020202020204" pitchFamily="34" charset="0"/>
              <a:buChar char="•"/>
            </a:pPr>
            <a:r>
              <a:rPr lang="en-US" sz="2100" i="1" dirty="0">
                <a:solidFill>
                  <a:schemeClr val="tx1"/>
                </a:solidFill>
              </a:rPr>
              <a:t>See also the presentation by L. Fiscarelli</a:t>
            </a:r>
          </a:p>
          <a:p>
            <a:endParaRPr lang="en-US" dirty="0"/>
          </a:p>
          <a:p>
            <a:endParaRPr lang="en-US" dirty="0"/>
          </a:p>
        </p:txBody>
      </p:sp>
      <p:sp>
        <p:nvSpPr>
          <p:cNvPr id="2" name="TextBox 1">
            <a:extLst>
              <a:ext uri="{FF2B5EF4-FFF2-40B4-BE49-F238E27FC236}">
                <a16:creationId xmlns:a16="http://schemas.microsoft.com/office/drawing/2014/main" id="{D425D8ED-2D00-565D-032E-F3E6E8557C0C}"/>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5" name="TextBox 4">
            <a:extLst>
              <a:ext uri="{FF2B5EF4-FFF2-40B4-BE49-F238E27FC236}">
                <a16:creationId xmlns:a16="http://schemas.microsoft.com/office/drawing/2014/main" id="{D14ED3E0-BCA6-3345-352D-822D53D12B27}"/>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2</a:t>
            </a:fld>
            <a:r>
              <a:rPr lang="en-US" sz="1200" b="1" dirty="0">
                <a:solidFill>
                  <a:schemeClr val="bg1"/>
                </a:solidFill>
              </a:rPr>
              <a:t>/20</a:t>
            </a:r>
          </a:p>
        </p:txBody>
      </p:sp>
    </p:spTree>
    <p:extLst>
      <p:ext uri="{BB962C8B-B14F-4D97-AF65-F5344CB8AC3E}">
        <p14:creationId xmlns:p14="http://schemas.microsoft.com/office/powerpoint/2010/main" val="27031963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a:extLst>
              <a:ext uri="{FF2B5EF4-FFF2-40B4-BE49-F238E27FC236}">
                <a16:creationId xmlns:a16="http://schemas.microsoft.com/office/drawing/2014/main" id="{C90D018F-7E6D-4BAE-352D-6D18AC8AA023}"/>
              </a:ext>
            </a:extLst>
          </p:cNvPr>
          <p:cNvSpPr>
            <a:spLocks noGrp="1"/>
          </p:cNvSpPr>
          <p:nvPr>
            <p:ph type="subTitle" idx="1"/>
          </p:nvPr>
        </p:nvSpPr>
        <p:spPr>
          <a:xfrm>
            <a:off x="851646" y="1315506"/>
            <a:ext cx="9833477" cy="4395012"/>
          </a:xfrm>
        </p:spPr>
        <p:txBody>
          <a:bodyPr>
            <a:noAutofit/>
          </a:bodyPr>
          <a:lstStyle/>
          <a:p>
            <a:pPr marL="285750" indent="-285750" algn="l">
              <a:buFont typeface="Arial" panose="020B0604020202020204" pitchFamily="34" charset="0"/>
              <a:buChar char="•"/>
            </a:pPr>
            <a:r>
              <a:rPr lang="en-US" sz="2000" b="0" dirty="0"/>
              <a:t>Important milestones reached in benches F1/F2. </a:t>
            </a:r>
          </a:p>
          <a:p>
            <a:pPr marL="285750" indent="-285750" algn="l">
              <a:buFont typeface="Arial" panose="020B0604020202020204" pitchFamily="34" charset="0"/>
              <a:buChar char="•"/>
            </a:pPr>
            <a:r>
              <a:rPr lang="en-US" sz="2000" b="0" dirty="0"/>
              <a:t>Result of the hard and dedicated work of many staff in TE-MSC and other CERN Groups and Sections, showing skill and adaptability </a:t>
            </a:r>
          </a:p>
          <a:p>
            <a:pPr marL="285750" indent="-285750" algn="l">
              <a:buFont typeface="Arial" panose="020B0604020202020204" pitchFamily="34" charset="0"/>
              <a:buChar char="•"/>
            </a:pPr>
            <a:r>
              <a:rPr lang="en-US" sz="2000" b="0" dirty="0"/>
              <a:t>Commissioning tests serve their purpose and point out necessary improvements;</a:t>
            </a:r>
            <a:br>
              <a:rPr lang="en-US" sz="2000" b="0" dirty="0"/>
            </a:br>
            <a:r>
              <a:rPr lang="en-US" sz="2000" b="0" dirty="0"/>
              <a:t>issues found cause delays but should be considered natural steps in the development of such a unique and complex test station.</a:t>
            </a:r>
          </a:p>
          <a:p>
            <a:pPr marL="285750" indent="-285750" algn="l">
              <a:buFont typeface="Arial" panose="020B0604020202020204" pitchFamily="34" charset="0"/>
              <a:buChar char="•"/>
            </a:pPr>
            <a:r>
              <a:rPr lang="en-US" sz="2000" b="0" dirty="0"/>
              <a:t>The schedule consolidated with the experience acquired shows that bench A2 is on the critical path; additional resources committed by TE Department to ensure timely readiness. </a:t>
            </a:r>
          </a:p>
          <a:p>
            <a:pPr marL="285750" indent="-285750" algn="l">
              <a:buFont typeface="Arial" panose="020B0604020202020204" pitchFamily="34" charset="0"/>
              <a:buChar char="•"/>
            </a:pPr>
            <a:r>
              <a:rPr lang="en-US" sz="2000" b="0" dirty="0"/>
              <a:t>MQXB03 is first 7.2-m-long to achieve </a:t>
            </a:r>
            <a:r>
              <a:rPr lang="en-US" sz="2000" b="0" dirty="0" err="1"/>
              <a:t>achieve</a:t>
            </a:r>
            <a:r>
              <a:rPr lang="en-US" sz="2000" b="0" dirty="0"/>
              <a:t> target currents at both 1.9 and 4.5 K.</a:t>
            </a:r>
          </a:p>
          <a:p>
            <a:pPr marL="285750" indent="-285750" algn="l">
              <a:buFont typeface="Arial" panose="020B0604020202020204" pitchFamily="34" charset="0"/>
              <a:buChar char="•"/>
            </a:pPr>
            <a:r>
              <a:rPr lang="en-US" sz="2000" b="0" dirty="0"/>
              <a:t>Good test results on diversification programs spun off from HL-LHC (</a:t>
            </a:r>
            <a:r>
              <a:rPr lang="en-US" sz="2000" b="0" i="1" dirty="0"/>
              <a:t>e.g.</a:t>
            </a:r>
            <a:r>
              <a:rPr lang="en-US" sz="2000" b="0" dirty="0"/>
              <a:t>, FUSILLO and EESD), preparing the path for after HL-LHC activities.</a:t>
            </a:r>
          </a:p>
        </p:txBody>
      </p:sp>
      <p:sp>
        <p:nvSpPr>
          <p:cNvPr id="3" name="Title 11">
            <a:extLst>
              <a:ext uri="{FF2B5EF4-FFF2-40B4-BE49-F238E27FC236}">
                <a16:creationId xmlns:a16="http://schemas.microsoft.com/office/drawing/2014/main" id="{3B0ED44D-FA28-002B-58A4-084CB553E013}"/>
              </a:ext>
            </a:extLst>
          </p:cNvPr>
          <p:cNvSpPr txBox="1">
            <a:spLocks/>
          </p:cNvSpPr>
          <p:nvPr/>
        </p:nvSpPr>
        <p:spPr>
          <a:xfrm>
            <a:off x="851647" y="507655"/>
            <a:ext cx="2761129" cy="453225"/>
          </a:xfrm>
          <a:prstGeom prst="rect">
            <a:avLst/>
          </a:prstGeom>
        </p:spPr>
        <p:txBody>
          <a:bodyPr vert="horz" lIns="0" tIns="0" rIns="0" bIns="0" rtlCol="0" anchor="t"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dirty="0">
                <a:solidFill>
                  <a:schemeClr val="tx1"/>
                </a:solidFill>
              </a:rPr>
              <a:t>Conclusions</a:t>
            </a:r>
          </a:p>
        </p:txBody>
      </p:sp>
      <p:sp>
        <p:nvSpPr>
          <p:cNvPr id="4" name="TextBox 3">
            <a:extLst>
              <a:ext uri="{FF2B5EF4-FFF2-40B4-BE49-F238E27FC236}">
                <a16:creationId xmlns:a16="http://schemas.microsoft.com/office/drawing/2014/main" id="{33EF057A-A763-FC2B-608E-93B560751ED5}"/>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5" name="TextBox 4">
            <a:extLst>
              <a:ext uri="{FF2B5EF4-FFF2-40B4-BE49-F238E27FC236}">
                <a16:creationId xmlns:a16="http://schemas.microsoft.com/office/drawing/2014/main" id="{8B861453-9870-5CE9-D9CA-AA62F7E75184}"/>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20</a:t>
            </a:fld>
            <a:r>
              <a:rPr lang="en-US" sz="1200" b="1" dirty="0">
                <a:solidFill>
                  <a:schemeClr val="bg1"/>
                </a:solidFill>
              </a:rPr>
              <a:t>/20</a:t>
            </a:r>
          </a:p>
        </p:txBody>
      </p:sp>
    </p:spTree>
    <p:extLst>
      <p:ext uri="{BB962C8B-B14F-4D97-AF65-F5344CB8AC3E}">
        <p14:creationId xmlns:p14="http://schemas.microsoft.com/office/powerpoint/2010/main" val="22007071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976375-CC29-3A41-ADB3-72F54C466615}"/>
              </a:ext>
            </a:extLst>
          </p:cNvPr>
          <p:cNvSpPr txBox="1"/>
          <p:nvPr/>
        </p:nvSpPr>
        <p:spPr>
          <a:xfrm>
            <a:off x="1769097" y="1690118"/>
            <a:ext cx="8653806" cy="553998"/>
          </a:xfrm>
          <a:prstGeom prst="rect">
            <a:avLst/>
          </a:prstGeom>
          <a:noFill/>
        </p:spPr>
        <p:txBody>
          <a:bodyPr wrap="square" lIns="0" tIns="0" rIns="0" bIns="0" rtlCol="0">
            <a:spAutoFit/>
          </a:bodyPr>
          <a:lstStyle/>
          <a:p>
            <a:pPr algn="ctr"/>
            <a:r>
              <a:rPr lang="en-US" sz="3600" b="1" dirty="0"/>
              <a:t>Additional Slides</a:t>
            </a:r>
          </a:p>
        </p:txBody>
      </p:sp>
      <p:sp>
        <p:nvSpPr>
          <p:cNvPr id="3" name="TextBox 2">
            <a:extLst>
              <a:ext uri="{FF2B5EF4-FFF2-40B4-BE49-F238E27FC236}">
                <a16:creationId xmlns:a16="http://schemas.microsoft.com/office/drawing/2014/main" id="{B87F1D18-6E72-ECFE-CC75-DAF19C92CC72}"/>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457127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FA04E0-CC4F-2039-E0AC-CA2289F75DD0}"/>
              </a:ext>
            </a:extLst>
          </p:cNvPr>
          <p:cNvSpPr>
            <a:spLocks noGrp="1"/>
          </p:cNvSpPr>
          <p:nvPr>
            <p:ph idx="1"/>
          </p:nvPr>
        </p:nvSpPr>
        <p:spPr>
          <a:xfrm>
            <a:off x="364141" y="921804"/>
            <a:ext cx="11376024" cy="4608512"/>
          </a:xfrm>
        </p:spPr>
        <p:txBody>
          <a:bodyPr/>
          <a:lstStyle/>
          <a:p>
            <a:pPr>
              <a:lnSpc>
                <a:spcPct val="80000"/>
              </a:lnSpc>
              <a:spcBef>
                <a:spcPts val="600"/>
              </a:spcBef>
            </a:pPr>
            <a:r>
              <a:rPr lang="en-US" sz="1800" b="0" dirty="0">
                <a:solidFill>
                  <a:schemeClr val="tx1"/>
                </a:solidFill>
              </a:rPr>
              <a:t>Both 18 kA and 2 kA busbars were found deformed between the electrical joints (at the very end of the bus bars) and the position of the helium filter where all the bus bars are put together in a non-metallic flange/support.</a:t>
            </a:r>
          </a:p>
          <a:p>
            <a:pPr>
              <a:lnSpc>
                <a:spcPct val="80000"/>
              </a:lnSpc>
              <a:spcBef>
                <a:spcPts val="600"/>
              </a:spcBef>
            </a:pPr>
            <a:r>
              <a:rPr lang="en-US" sz="1800" b="0" dirty="0">
                <a:solidFill>
                  <a:schemeClr val="tx1"/>
                </a:solidFill>
              </a:rPr>
              <a:t>The bus bars have repelled each other when powered leading to ”training” quenches; additional supports have been added.</a:t>
            </a:r>
            <a:endParaRPr lang="en-GB" sz="1800" b="0" dirty="0">
              <a:solidFill>
                <a:schemeClr val="tx1"/>
              </a:solidFill>
            </a:endParaRPr>
          </a:p>
        </p:txBody>
      </p:sp>
      <p:sp>
        <p:nvSpPr>
          <p:cNvPr id="3" name="Title 2">
            <a:extLst>
              <a:ext uri="{FF2B5EF4-FFF2-40B4-BE49-F238E27FC236}">
                <a16:creationId xmlns:a16="http://schemas.microsoft.com/office/drawing/2014/main" id="{BF5C3555-BF7D-EED2-70AE-E838F8AA1944}"/>
              </a:ext>
            </a:extLst>
          </p:cNvPr>
          <p:cNvSpPr>
            <a:spLocks noGrp="1"/>
          </p:cNvSpPr>
          <p:nvPr>
            <p:ph type="title"/>
          </p:nvPr>
        </p:nvSpPr>
        <p:spPr>
          <a:xfrm>
            <a:off x="475721" y="281564"/>
            <a:ext cx="11376025" cy="1065742"/>
          </a:xfrm>
        </p:spPr>
        <p:txBody>
          <a:bodyPr/>
          <a:lstStyle/>
          <a:p>
            <a:r>
              <a:rPr lang="en-GB" sz="2800" dirty="0"/>
              <a:t>Challenges (2/2): busbar routing and support</a:t>
            </a:r>
          </a:p>
        </p:txBody>
      </p:sp>
      <p:pic>
        <p:nvPicPr>
          <p:cNvPr id="8" name="Picture 7" descr="Close-up of a machine with wires&#10;&#10;Description automatically generated">
            <a:extLst>
              <a:ext uri="{FF2B5EF4-FFF2-40B4-BE49-F238E27FC236}">
                <a16:creationId xmlns:a16="http://schemas.microsoft.com/office/drawing/2014/main" id="{BE2053FC-FB28-9648-5A36-1A5A20575A7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300807" y="3608359"/>
            <a:ext cx="2771326" cy="2078495"/>
          </a:xfrm>
          <a:prstGeom prst="rect">
            <a:avLst/>
          </a:prstGeom>
        </p:spPr>
      </p:pic>
      <p:pic>
        <p:nvPicPr>
          <p:cNvPr id="10" name="Picture 9" descr="Close-up of a machine with wires&#10;&#10;Description automatically generated">
            <a:extLst>
              <a:ext uri="{FF2B5EF4-FFF2-40B4-BE49-F238E27FC236}">
                <a16:creationId xmlns:a16="http://schemas.microsoft.com/office/drawing/2014/main" id="{44CB7AAB-CE4C-FEAB-9F39-F556D74D846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2718510" y="3608357"/>
            <a:ext cx="2771326" cy="2078495"/>
          </a:xfrm>
          <a:prstGeom prst="rect">
            <a:avLst/>
          </a:prstGeom>
        </p:spPr>
      </p:pic>
      <p:pic>
        <p:nvPicPr>
          <p:cNvPr id="12" name="Picture 11" descr="A close-up of wires and wires&#10;&#10;Description automatically generated">
            <a:extLst>
              <a:ext uri="{FF2B5EF4-FFF2-40B4-BE49-F238E27FC236}">
                <a16:creationId xmlns:a16="http://schemas.microsoft.com/office/drawing/2014/main" id="{5C7A5F1F-D4C7-4B1F-4FFA-FA199BABC72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0800000">
            <a:off x="5482629" y="3261940"/>
            <a:ext cx="3000770" cy="2771529"/>
          </a:xfrm>
          <a:prstGeom prst="rect">
            <a:avLst/>
          </a:prstGeom>
        </p:spPr>
      </p:pic>
      <p:pic>
        <p:nvPicPr>
          <p:cNvPr id="14" name="Picture 13" descr="A close-up of a machine&#10;&#10;Description automatically generated">
            <a:extLst>
              <a:ext uri="{FF2B5EF4-FFF2-40B4-BE49-F238E27FC236}">
                <a16:creationId xmlns:a16="http://schemas.microsoft.com/office/drawing/2014/main" id="{DC1BE90F-2F2D-09E4-1D63-D7D61839D40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rot="5400000">
            <a:off x="8912287" y="3252478"/>
            <a:ext cx="2771531" cy="2790014"/>
          </a:xfrm>
          <a:prstGeom prst="rect">
            <a:avLst/>
          </a:prstGeom>
        </p:spPr>
      </p:pic>
      <mc:AlternateContent xmlns:mc="http://schemas.openxmlformats.org/markup-compatibility/2006" xmlns:p14="http://schemas.microsoft.com/office/powerpoint/2010/main">
        <mc:Choice Requires="p14">
          <p:contentPart p14:bwMode="auto" r:id="rId6">
            <p14:nvContentPartPr>
              <p14:cNvPr id="16" name="Ink 15">
                <a:extLst>
                  <a:ext uri="{FF2B5EF4-FFF2-40B4-BE49-F238E27FC236}">
                    <a16:creationId xmlns:a16="http://schemas.microsoft.com/office/drawing/2014/main" id="{64E000FB-D14D-2357-85C6-6C182534FAD9}"/>
                  </a:ext>
                </a:extLst>
              </p14:cNvPr>
              <p14:cNvContentPartPr/>
              <p14:nvPr/>
            </p14:nvContentPartPr>
            <p14:xfrm>
              <a:off x="-965480" y="1240244"/>
              <a:ext cx="360" cy="360"/>
            </p14:xfrm>
          </p:contentPart>
        </mc:Choice>
        <mc:Fallback xmlns="">
          <p:pic>
            <p:nvPicPr>
              <p:cNvPr id="16" name="Ink 15">
                <a:extLst>
                  <a:ext uri="{FF2B5EF4-FFF2-40B4-BE49-F238E27FC236}">
                    <a16:creationId xmlns:a16="http://schemas.microsoft.com/office/drawing/2014/main" id="{64E000FB-D14D-2357-85C6-6C182534FAD9}"/>
                  </a:ext>
                </a:extLst>
              </p:cNvPr>
              <p:cNvPicPr/>
              <p:nvPr/>
            </p:nvPicPr>
            <p:blipFill>
              <a:blip r:embed="rId7"/>
              <a:stretch>
                <a:fillRect/>
              </a:stretch>
            </p:blipFill>
            <p:spPr>
              <a:xfrm>
                <a:off x="-974480" y="1231604"/>
                <a:ext cx="18000" cy="18000"/>
              </a:xfrm>
              <a:prstGeom prst="rect">
                <a:avLst/>
              </a:prstGeom>
            </p:spPr>
          </p:pic>
        </mc:Fallback>
      </mc:AlternateContent>
      <p:sp>
        <p:nvSpPr>
          <p:cNvPr id="17" name="Freeform 16">
            <a:extLst>
              <a:ext uri="{FF2B5EF4-FFF2-40B4-BE49-F238E27FC236}">
                <a16:creationId xmlns:a16="http://schemas.microsoft.com/office/drawing/2014/main" id="{17F4236D-74AF-9ACD-B4CB-210D6DF1918C}"/>
              </a:ext>
            </a:extLst>
          </p:cNvPr>
          <p:cNvSpPr/>
          <p:nvPr/>
        </p:nvSpPr>
        <p:spPr>
          <a:xfrm>
            <a:off x="1433540" y="4010401"/>
            <a:ext cx="805284" cy="503303"/>
          </a:xfrm>
          <a:custGeom>
            <a:avLst/>
            <a:gdLst>
              <a:gd name="connsiteX0" fmla="*/ 0 w 915565"/>
              <a:gd name="connsiteY0" fmla="*/ 499511 h 499511"/>
              <a:gd name="connsiteX1" fmla="*/ 201600 w 915565"/>
              <a:gd name="connsiteY1" fmla="*/ 398711 h 499511"/>
              <a:gd name="connsiteX2" fmla="*/ 388800 w 915565"/>
              <a:gd name="connsiteY2" fmla="*/ 254711 h 499511"/>
              <a:gd name="connsiteX3" fmla="*/ 540000 w 915565"/>
              <a:gd name="connsiteY3" fmla="*/ 103511 h 499511"/>
              <a:gd name="connsiteX4" fmla="*/ 640800 w 915565"/>
              <a:gd name="connsiteY4" fmla="*/ 17111 h 499511"/>
              <a:gd name="connsiteX5" fmla="*/ 727200 w 915565"/>
              <a:gd name="connsiteY5" fmla="*/ 2711 h 499511"/>
              <a:gd name="connsiteX6" fmla="*/ 813600 w 915565"/>
              <a:gd name="connsiteY6" fmla="*/ 53111 h 499511"/>
              <a:gd name="connsiteX7" fmla="*/ 885600 w 915565"/>
              <a:gd name="connsiteY7" fmla="*/ 139511 h 499511"/>
              <a:gd name="connsiteX8" fmla="*/ 914400 w 915565"/>
              <a:gd name="connsiteY8" fmla="*/ 182711 h 499511"/>
              <a:gd name="connsiteX9" fmla="*/ 907200 w 915565"/>
              <a:gd name="connsiteY9" fmla="*/ 161111 h 49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565" h="499511">
                <a:moveTo>
                  <a:pt x="0" y="499511"/>
                </a:moveTo>
                <a:cubicBezTo>
                  <a:pt x="68400" y="469511"/>
                  <a:pt x="136800" y="439511"/>
                  <a:pt x="201600" y="398711"/>
                </a:cubicBezTo>
                <a:cubicBezTo>
                  <a:pt x="266400" y="357911"/>
                  <a:pt x="332400" y="303911"/>
                  <a:pt x="388800" y="254711"/>
                </a:cubicBezTo>
                <a:cubicBezTo>
                  <a:pt x="445200" y="205511"/>
                  <a:pt x="498000" y="143111"/>
                  <a:pt x="540000" y="103511"/>
                </a:cubicBezTo>
                <a:cubicBezTo>
                  <a:pt x="582000" y="63911"/>
                  <a:pt x="609600" y="33911"/>
                  <a:pt x="640800" y="17111"/>
                </a:cubicBezTo>
                <a:cubicBezTo>
                  <a:pt x="672000" y="311"/>
                  <a:pt x="698400" y="-3289"/>
                  <a:pt x="727200" y="2711"/>
                </a:cubicBezTo>
                <a:cubicBezTo>
                  <a:pt x="756000" y="8711"/>
                  <a:pt x="787200" y="30311"/>
                  <a:pt x="813600" y="53111"/>
                </a:cubicBezTo>
                <a:cubicBezTo>
                  <a:pt x="840000" y="75911"/>
                  <a:pt x="868800" y="117911"/>
                  <a:pt x="885600" y="139511"/>
                </a:cubicBezTo>
                <a:cubicBezTo>
                  <a:pt x="902400" y="161111"/>
                  <a:pt x="910800" y="179111"/>
                  <a:pt x="914400" y="182711"/>
                </a:cubicBezTo>
                <a:cubicBezTo>
                  <a:pt x="918000" y="186311"/>
                  <a:pt x="912600" y="173711"/>
                  <a:pt x="907200" y="161111"/>
                </a:cubicBezTo>
              </a:path>
            </a:pathLst>
          </a:custGeom>
          <a:noFill/>
          <a:ln w="19050">
            <a:solidFill>
              <a:schemeClr val="bg1"/>
            </a:solidFill>
          </a:ln>
          <a:effectLst>
            <a:glow rad="38100">
              <a:schemeClr val="tx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17">
            <a:extLst>
              <a:ext uri="{FF2B5EF4-FFF2-40B4-BE49-F238E27FC236}">
                <a16:creationId xmlns:a16="http://schemas.microsoft.com/office/drawing/2014/main" id="{9B28B45C-64EF-90F7-D897-FD30AECF9FD4}"/>
              </a:ext>
            </a:extLst>
          </p:cNvPr>
          <p:cNvSpPr/>
          <p:nvPr/>
        </p:nvSpPr>
        <p:spPr>
          <a:xfrm rot="19555610" flipV="1">
            <a:off x="1529442" y="4450868"/>
            <a:ext cx="805284" cy="503303"/>
          </a:xfrm>
          <a:custGeom>
            <a:avLst/>
            <a:gdLst>
              <a:gd name="connsiteX0" fmla="*/ 0 w 915565"/>
              <a:gd name="connsiteY0" fmla="*/ 499511 h 499511"/>
              <a:gd name="connsiteX1" fmla="*/ 201600 w 915565"/>
              <a:gd name="connsiteY1" fmla="*/ 398711 h 499511"/>
              <a:gd name="connsiteX2" fmla="*/ 388800 w 915565"/>
              <a:gd name="connsiteY2" fmla="*/ 254711 h 499511"/>
              <a:gd name="connsiteX3" fmla="*/ 540000 w 915565"/>
              <a:gd name="connsiteY3" fmla="*/ 103511 h 499511"/>
              <a:gd name="connsiteX4" fmla="*/ 640800 w 915565"/>
              <a:gd name="connsiteY4" fmla="*/ 17111 h 499511"/>
              <a:gd name="connsiteX5" fmla="*/ 727200 w 915565"/>
              <a:gd name="connsiteY5" fmla="*/ 2711 h 499511"/>
              <a:gd name="connsiteX6" fmla="*/ 813600 w 915565"/>
              <a:gd name="connsiteY6" fmla="*/ 53111 h 499511"/>
              <a:gd name="connsiteX7" fmla="*/ 885600 w 915565"/>
              <a:gd name="connsiteY7" fmla="*/ 139511 h 499511"/>
              <a:gd name="connsiteX8" fmla="*/ 914400 w 915565"/>
              <a:gd name="connsiteY8" fmla="*/ 182711 h 499511"/>
              <a:gd name="connsiteX9" fmla="*/ 907200 w 915565"/>
              <a:gd name="connsiteY9" fmla="*/ 161111 h 49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565" h="499511">
                <a:moveTo>
                  <a:pt x="0" y="499511"/>
                </a:moveTo>
                <a:cubicBezTo>
                  <a:pt x="68400" y="469511"/>
                  <a:pt x="136800" y="439511"/>
                  <a:pt x="201600" y="398711"/>
                </a:cubicBezTo>
                <a:cubicBezTo>
                  <a:pt x="266400" y="357911"/>
                  <a:pt x="332400" y="303911"/>
                  <a:pt x="388800" y="254711"/>
                </a:cubicBezTo>
                <a:cubicBezTo>
                  <a:pt x="445200" y="205511"/>
                  <a:pt x="498000" y="143111"/>
                  <a:pt x="540000" y="103511"/>
                </a:cubicBezTo>
                <a:cubicBezTo>
                  <a:pt x="582000" y="63911"/>
                  <a:pt x="609600" y="33911"/>
                  <a:pt x="640800" y="17111"/>
                </a:cubicBezTo>
                <a:cubicBezTo>
                  <a:pt x="672000" y="311"/>
                  <a:pt x="698400" y="-3289"/>
                  <a:pt x="727200" y="2711"/>
                </a:cubicBezTo>
                <a:cubicBezTo>
                  <a:pt x="756000" y="8711"/>
                  <a:pt x="787200" y="30311"/>
                  <a:pt x="813600" y="53111"/>
                </a:cubicBezTo>
                <a:cubicBezTo>
                  <a:pt x="840000" y="75911"/>
                  <a:pt x="868800" y="117911"/>
                  <a:pt x="885600" y="139511"/>
                </a:cubicBezTo>
                <a:cubicBezTo>
                  <a:pt x="902400" y="161111"/>
                  <a:pt x="910800" y="179111"/>
                  <a:pt x="914400" y="182711"/>
                </a:cubicBezTo>
                <a:cubicBezTo>
                  <a:pt x="918000" y="186311"/>
                  <a:pt x="912600" y="173711"/>
                  <a:pt x="907200" y="161111"/>
                </a:cubicBezTo>
              </a:path>
            </a:pathLst>
          </a:custGeom>
          <a:noFill/>
          <a:ln w="19050">
            <a:solidFill>
              <a:schemeClr val="bg1"/>
            </a:solidFill>
          </a:ln>
          <a:effectLst>
            <a:glow rad="38100">
              <a:schemeClr val="tx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reeform 18">
            <a:extLst>
              <a:ext uri="{FF2B5EF4-FFF2-40B4-BE49-F238E27FC236}">
                <a16:creationId xmlns:a16="http://schemas.microsoft.com/office/drawing/2014/main" id="{A7965BDB-EAF5-3B86-F589-4735E47F2BE3}"/>
              </a:ext>
            </a:extLst>
          </p:cNvPr>
          <p:cNvSpPr/>
          <p:nvPr/>
        </p:nvSpPr>
        <p:spPr>
          <a:xfrm>
            <a:off x="463623" y="2314663"/>
            <a:ext cx="896292" cy="547200"/>
          </a:xfrm>
          <a:custGeom>
            <a:avLst/>
            <a:gdLst>
              <a:gd name="connsiteX0" fmla="*/ 0 w 915565"/>
              <a:gd name="connsiteY0" fmla="*/ 499511 h 499511"/>
              <a:gd name="connsiteX1" fmla="*/ 201600 w 915565"/>
              <a:gd name="connsiteY1" fmla="*/ 398711 h 499511"/>
              <a:gd name="connsiteX2" fmla="*/ 388800 w 915565"/>
              <a:gd name="connsiteY2" fmla="*/ 254711 h 499511"/>
              <a:gd name="connsiteX3" fmla="*/ 540000 w 915565"/>
              <a:gd name="connsiteY3" fmla="*/ 103511 h 499511"/>
              <a:gd name="connsiteX4" fmla="*/ 640800 w 915565"/>
              <a:gd name="connsiteY4" fmla="*/ 17111 h 499511"/>
              <a:gd name="connsiteX5" fmla="*/ 727200 w 915565"/>
              <a:gd name="connsiteY5" fmla="*/ 2711 h 499511"/>
              <a:gd name="connsiteX6" fmla="*/ 813600 w 915565"/>
              <a:gd name="connsiteY6" fmla="*/ 53111 h 499511"/>
              <a:gd name="connsiteX7" fmla="*/ 885600 w 915565"/>
              <a:gd name="connsiteY7" fmla="*/ 139511 h 499511"/>
              <a:gd name="connsiteX8" fmla="*/ 914400 w 915565"/>
              <a:gd name="connsiteY8" fmla="*/ 182711 h 499511"/>
              <a:gd name="connsiteX9" fmla="*/ 907200 w 915565"/>
              <a:gd name="connsiteY9" fmla="*/ 161111 h 49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565" h="499511">
                <a:moveTo>
                  <a:pt x="0" y="499511"/>
                </a:moveTo>
                <a:cubicBezTo>
                  <a:pt x="68400" y="469511"/>
                  <a:pt x="136800" y="439511"/>
                  <a:pt x="201600" y="398711"/>
                </a:cubicBezTo>
                <a:cubicBezTo>
                  <a:pt x="266400" y="357911"/>
                  <a:pt x="332400" y="303911"/>
                  <a:pt x="388800" y="254711"/>
                </a:cubicBezTo>
                <a:cubicBezTo>
                  <a:pt x="445200" y="205511"/>
                  <a:pt x="498000" y="143111"/>
                  <a:pt x="540000" y="103511"/>
                </a:cubicBezTo>
                <a:cubicBezTo>
                  <a:pt x="582000" y="63911"/>
                  <a:pt x="609600" y="33911"/>
                  <a:pt x="640800" y="17111"/>
                </a:cubicBezTo>
                <a:cubicBezTo>
                  <a:pt x="672000" y="311"/>
                  <a:pt x="698400" y="-3289"/>
                  <a:pt x="727200" y="2711"/>
                </a:cubicBezTo>
                <a:cubicBezTo>
                  <a:pt x="756000" y="8711"/>
                  <a:pt x="787200" y="30311"/>
                  <a:pt x="813600" y="53111"/>
                </a:cubicBezTo>
                <a:cubicBezTo>
                  <a:pt x="840000" y="75911"/>
                  <a:pt x="868800" y="117911"/>
                  <a:pt x="885600" y="139511"/>
                </a:cubicBezTo>
                <a:cubicBezTo>
                  <a:pt x="902400" y="161111"/>
                  <a:pt x="910800" y="179111"/>
                  <a:pt x="914400" y="182711"/>
                </a:cubicBezTo>
                <a:cubicBezTo>
                  <a:pt x="918000" y="186311"/>
                  <a:pt x="912600" y="173711"/>
                  <a:pt x="907200" y="161111"/>
                </a:cubicBezTo>
              </a:path>
            </a:pathLst>
          </a:custGeom>
          <a:noFill/>
          <a:ln w="19050">
            <a:solidFill>
              <a:schemeClr val="bg1"/>
            </a:solidFill>
          </a:ln>
          <a:effectLst>
            <a:glow rad="38100">
              <a:schemeClr val="tx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reeform 19">
            <a:extLst>
              <a:ext uri="{FF2B5EF4-FFF2-40B4-BE49-F238E27FC236}">
                <a16:creationId xmlns:a16="http://schemas.microsoft.com/office/drawing/2014/main" id="{A6991556-D618-F9F3-87A4-0928A1C7A124}"/>
              </a:ext>
            </a:extLst>
          </p:cNvPr>
          <p:cNvSpPr/>
          <p:nvPr/>
        </p:nvSpPr>
        <p:spPr>
          <a:xfrm>
            <a:off x="616023" y="2467063"/>
            <a:ext cx="896292" cy="547200"/>
          </a:xfrm>
          <a:custGeom>
            <a:avLst/>
            <a:gdLst>
              <a:gd name="connsiteX0" fmla="*/ 0 w 915565"/>
              <a:gd name="connsiteY0" fmla="*/ 499511 h 499511"/>
              <a:gd name="connsiteX1" fmla="*/ 201600 w 915565"/>
              <a:gd name="connsiteY1" fmla="*/ 398711 h 499511"/>
              <a:gd name="connsiteX2" fmla="*/ 388800 w 915565"/>
              <a:gd name="connsiteY2" fmla="*/ 254711 h 499511"/>
              <a:gd name="connsiteX3" fmla="*/ 540000 w 915565"/>
              <a:gd name="connsiteY3" fmla="*/ 103511 h 499511"/>
              <a:gd name="connsiteX4" fmla="*/ 640800 w 915565"/>
              <a:gd name="connsiteY4" fmla="*/ 17111 h 499511"/>
              <a:gd name="connsiteX5" fmla="*/ 727200 w 915565"/>
              <a:gd name="connsiteY5" fmla="*/ 2711 h 499511"/>
              <a:gd name="connsiteX6" fmla="*/ 813600 w 915565"/>
              <a:gd name="connsiteY6" fmla="*/ 53111 h 499511"/>
              <a:gd name="connsiteX7" fmla="*/ 885600 w 915565"/>
              <a:gd name="connsiteY7" fmla="*/ 139511 h 499511"/>
              <a:gd name="connsiteX8" fmla="*/ 914400 w 915565"/>
              <a:gd name="connsiteY8" fmla="*/ 182711 h 499511"/>
              <a:gd name="connsiteX9" fmla="*/ 907200 w 915565"/>
              <a:gd name="connsiteY9" fmla="*/ 161111 h 49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565" h="499511">
                <a:moveTo>
                  <a:pt x="0" y="499511"/>
                </a:moveTo>
                <a:cubicBezTo>
                  <a:pt x="68400" y="469511"/>
                  <a:pt x="136800" y="439511"/>
                  <a:pt x="201600" y="398711"/>
                </a:cubicBezTo>
                <a:cubicBezTo>
                  <a:pt x="266400" y="357911"/>
                  <a:pt x="332400" y="303911"/>
                  <a:pt x="388800" y="254711"/>
                </a:cubicBezTo>
                <a:cubicBezTo>
                  <a:pt x="445200" y="205511"/>
                  <a:pt x="498000" y="143111"/>
                  <a:pt x="540000" y="103511"/>
                </a:cubicBezTo>
                <a:cubicBezTo>
                  <a:pt x="582000" y="63911"/>
                  <a:pt x="609600" y="33911"/>
                  <a:pt x="640800" y="17111"/>
                </a:cubicBezTo>
                <a:cubicBezTo>
                  <a:pt x="672000" y="311"/>
                  <a:pt x="698400" y="-3289"/>
                  <a:pt x="727200" y="2711"/>
                </a:cubicBezTo>
                <a:cubicBezTo>
                  <a:pt x="756000" y="8711"/>
                  <a:pt x="787200" y="30311"/>
                  <a:pt x="813600" y="53111"/>
                </a:cubicBezTo>
                <a:cubicBezTo>
                  <a:pt x="840000" y="75911"/>
                  <a:pt x="868800" y="117911"/>
                  <a:pt x="885600" y="139511"/>
                </a:cubicBezTo>
                <a:cubicBezTo>
                  <a:pt x="902400" y="161111"/>
                  <a:pt x="910800" y="179111"/>
                  <a:pt x="914400" y="182711"/>
                </a:cubicBezTo>
                <a:cubicBezTo>
                  <a:pt x="918000" y="186311"/>
                  <a:pt x="912600" y="173711"/>
                  <a:pt x="907200" y="161111"/>
                </a:cubicBezTo>
              </a:path>
            </a:pathLst>
          </a:custGeom>
          <a:noFill/>
          <a:ln w="19050">
            <a:solidFill>
              <a:schemeClr val="bg1"/>
            </a:solidFill>
          </a:ln>
          <a:effectLst>
            <a:glow rad="38100">
              <a:schemeClr val="tx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8383C96E-4630-8A96-09CC-16C82819F296}"/>
              </a:ext>
            </a:extLst>
          </p:cNvPr>
          <p:cNvSpPr txBox="1"/>
          <p:nvPr/>
        </p:nvSpPr>
        <p:spPr>
          <a:xfrm>
            <a:off x="1631969" y="2309776"/>
            <a:ext cx="2379244" cy="430887"/>
          </a:xfrm>
          <a:prstGeom prst="rect">
            <a:avLst/>
          </a:prstGeom>
          <a:noFill/>
        </p:spPr>
        <p:txBody>
          <a:bodyPr wrap="square" lIns="0" tIns="0" rIns="0" bIns="0" rtlCol="0">
            <a:spAutoFit/>
          </a:bodyPr>
          <a:lstStyle/>
          <a:p>
            <a:pPr algn="l"/>
            <a:r>
              <a:rPr lang="en-GB" sz="1400" dirty="0"/>
              <a:t>Original shape of all cables before powering tests</a:t>
            </a:r>
          </a:p>
        </p:txBody>
      </p:sp>
      <p:sp>
        <p:nvSpPr>
          <p:cNvPr id="22" name="TextBox 21">
            <a:extLst>
              <a:ext uri="{FF2B5EF4-FFF2-40B4-BE49-F238E27FC236}">
                <a16:creationId xmlns:a16="http://schemas.microsoft.com/office/drawing/2014/main" id="{8090B021-8AA5-490C-A43A-0D83DCF494A1}"/>
              </a:ext>
            </a:extLst>
          </p:cNvPr>
          <p:cNvSpPr txBox="1"/>
          <p:nvPr/>
        </p:nvSpPr>
        <p:spPr>
          <a:xfrm>
            <a:off x="667498" y="3010616"/>
            <a:ext cx="2259775" cy="215444"/>
          </a:xfrm>
          <a:prstGeom prst="rect">
            <a:avLst/>
          </a:prstGeom>
          <a:noFill/>
        </p:spPr>
        <p:txBody>
          <a:bodyPr wrap="square" lIns="0" tIns="0" rIns="0" bIns="0" rtlCol="0">
            <a:spAutoFit/>
          </a:bodyPr>
          <a:lstStyle/>
          <a:p>
            <a:pPr algn="ctr"/>
            <a:r>
              <a:rPr lang="en-GB" sz="1400" dirty="0"/>
              <a:t>Here after powering tests</a:t>
            </a:r>
          </a:p>
        </p:txBody>
      </p:sp>
      <p:sp>
        <p:nvSpPr>
          <p:cNvPr id="23" name="TextBox 22">
            <a:extLst>
              <a:ext uri="{FF2B5EF4-FFF2-40B4-BE49-F238E27FC236}">
                <a16:creationId xmlns:a16="http://schemas.microsoft.com/office/drawing/2014/main" id="{95615DB8-4304-9CDD-E7E2-D46D7F490360}"/>
              </a:ext>
            </a:extLst>
          </p:cNvPr>
          <p:cNvSpPr txBox="1"/>
          <p:nvPr/>
        </p:nvSpPr>
        <p:spPr>
          <a:xfrm>
            <a:off x="5311126" y="2651422"/>
            <a:ext cx="3262490" cy="553998"/>
          </a:xfrm>
          <a:prstGeom prst="rect">
            <a:avLst/>
          </a:prstGeom>
          <a:noFill/>
        </p:spPr>
        <p:txBody>
          <a:bodyPr wrap="square" lIns="0" tIns="0" rIns="0" bIns="0" rtlCol="0">
            <a:spAutoFit/>
          </a:bodyPr>
          <a:lstStyle/>
          <a:p>
            <a:pPr algn="ctr"/>
            <a:r>
              <a:rPr lang="en-GB" sz="1200" dirty="0"/>
              <a:t>Support (at He filter position) broken at top by bus bar pushing outwards when powered and deformed</a:t>
            </a:r>
          </a:p>
        </p:txBody>
      </p:sp>
      <p:sp>
        <p:nvSpPr>
          <p:cNvPr id="24" name="TextBox 23">
            <a:extLst>
              <a:ext uri="{FF2B5EF4-FFF2-40B4-BE49-F238E27FC236}">
                <a16:creationId xmlns:a16="http://schemas.microsoft.com/office/drawing/2014/main" id="{AC8F9DD0-527D-A1D6-C7E4-6960CB6C78F7}"/>
              </a:ext>
            </a:extLst>
          </p:cNvPr>
          <p:cNvSpPr txBox="1"/>
          <p:nvPr/>
        </p:nvSpPr>
        <p:spPr>
          <a:xfrm>
            <a:off x="8731543" y="2651422"/>
            <a:ext cx="3033351" cy="553998"/>
          </a:xfrm>
          <a:prstGeom prst="rect">
            <a:avLst/>
          </a:prstGeom>
          <a:noFill/>
        </p:spPr>
        <p:txBody>
          <a:bodyPr wrap="square" lIns="0" tIns="0" rIns="0" bIns="0" rtlCol="0">
            <a:spAutoFit/>
          </a:bodyPr>
          <a:lstStyle/>
          <a:p>
            <a:pPr algn="ctr"/>
            <a:r>
              <a:rPr lang="en-GB" sz="1200" dirty="0"/>
              <a:t>Support (at He filter position) broken at bottom likely during assembly and adjustment of its position</a:t>
            </a:r>
          </a:p>
        </p:txBody>
      </p:sp>
      <p:cxnSp>
        <p:nvCxnSpPr>
          <p:cNvPr id="26" name="Straight Arrow Connector 25">
            <a:extLst>
              <a:ext uri="{FF2B5EF4-FFF2-40B4-BE49-F238E27FC236}">
                <a16:creationId xmlns:a16="http://schemas.microsoft.com/office/drawing/2014/main" id="{1A420E7E-851D-24E3-6160-A360088D38F4}"/>
              </a:ext>
            </a:extLst>
          </p:cNvPr>
          <p:cNvCxnSpPr>
            <a:cxnSpLocks/>
          </p:cNvCxnSpPr>
          <p:nvPr/>
        </p:nvCxnSpPr>
        <p:spPr>
          <a:xfrm>
            <a:off x="7113873" y="3205420"/>
            <a:ext cx="891229" cy="1078581"/>
          </a:xfrm>
          <a:prstGeom prst="straightConnector1">
            <a:avLst/>
          </a:prstGeom>
          <a:ln w="19050">
            <a:solidFill>
              <a:schemeClr val="bg1"/>
            </a:solidFill>
            <a:tailEnd type="stealth" w="lg" len="lg"/>
          </a:ln>
          <a:effectLst>
            <a:glow rad="38100">
              <a:schemeClr val="tx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D04BC8A-632C-CF26-237A-5D995C8550C6}"/>
              </a:ext>
            </a:extLst>
          </p:cNvPr>
          <p:cNvCxnSpPr>
            <a:cxnSpLocks/>
          </p:cNvCxnSpPr>
          <p:nvPr/>
        </p:nvCxnSpPr>
        <p:spPr>
          <a:xfrm>
            <a:off x="10419721" y="3205420"/>
            <a:ext cx="54981" cy="1828841"/>
          </a:xfrm>
          <a:prstGeom prst="straightConnector1">
            <a:avLst/>
          </a:prstGeom>
          <a:ln w="19050">
            <a:solidFill>
              <a:schemeClr val="bg1"/>
            </a:solidFill>
            <a:tailEnd type="stealth" w="lg" len="lg"/>
          </a:ln>
          <a:effectLst>
            <a:glow rad="38100">
              <a:schemeClr val="tx1">
                <a:alpha val="60000"/>
              </a:schemeClr>
            </a:glow>
          </a:effectLst>
        </p:spPr>
        <p:style>
          <a:lnRef idx="1">
            <a:schemeClr val="accent1"/>
          </a:lnRef>
          <a:fillRef idx="0">
            <a:schemeClr val="accent1"/>
          </a:fillRef>
          <a:effectRef idx="0">
            <a:schemeClr val="accent1"/>
          </a:effectRef>
          <a:fontRef idx="minor">
            <a:schemeClr val="tx1"/>
          </a:fontRef>
        </p:style>
      </p:cxnSp>
      <p:sp>
        <p:nvSpPr>
          <p:cNvPr id="32" name="Rounded Rectangle 31">
            <a:extLst>
              <a:ext uri="{FF2B5EF4-FFF2-40B4-BE49-F238E27FC236}">
                <a16:creationId xmlns:a16="http://schemas.microsoft.com/office/drawing/2014/main" id="{93F5DECB-CB61-49B7-6568-CDAE847FFBE1}"/>
              </a:ext>
            </a:extLst>
          </p:cNvPr>
          <p:cNvSpPr/>
          <p:nvPr/>
        </p:nvSpPr>
        <p:spPr>
          <a:xfrm rot="770582">
            <a:off x="10119356" y="5103306"/>
            <a:ext cx="643936" cy="201778"/>
          </a:xfrm>
          <a:prstGeom prst="roundRect">
            <a:avLst/>
          </a:prstGeom>
          <a:noFill/>
          <a:ln w="19050">
            <a:solidFill>
              <a:schemeClr val="bg1"/>
            </a:solidFill>
          </a:ln>
          <a:effectLst>
            <a:glow rad="38100">
              <a:schemeClr val="tx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8DC1A101-B9D8-8986-8F72-7DB80FF4DBA0}"/>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4085154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A9810E-2596-1742-0F22-03ACB4D0A7D4}"/>
              </a:ext>
            </a:extLst>
          </p:cNvPr>
          <p:cNvSpPr>
            <a:spLocks noGrp="1"/>
          </p:cNvSpPr>
          <p:nvPr>
            <p:ph idx="1"/>
          </p:nvPr>
        </p:nvSpPr>
        <p:spPr>
          <a:xfrm>
            <a:off x="240506" y="911787"/>
            <a:ext cx="8509047" cy="5572619"/>
          </a:xfrm>
        </p:spPr>
        <p:txBody>
          <a:bodyPr/>
          <a:lstStyle/>
          <a:p>
            <a:pPr>
              <a:lnSpc>
                <a:spcPct val="100000"/>
              </a:lnSpc>
              <a:spcBef>
                <a:spcPts val="400"/>
              </a:spcBef>
            </a:pPr>
            <a:r>
              <a:rPr lang="en-GB" sz="1400" b="0" dirty="0"/>
              <a:t>Missing components: some required to be designed, and some required simple modifications. </a:t>
            </a:r>
          </a:p>
          <a:p>
            <a:pPr lvl="1"/>
            <a:r>
              <a:rPr lang="en-GB" sz="1400" b="0" dirty="0"/>
              <a:t>Octopus parts for the global pressure and leak test, including thermal screen segments.</a:t>
            </a:r>
          </a:p>
          <a:p>
            <a:pPr lvl="1"/>
            <a:r>
              <a:rPr lang="en-GB" sz="1400" b="0" dirty="0"/>
              <a:t>Various additional supports for the helium lines.</a:t>
            </a:r>
          </a:p>
          <a:p>
            <a:pPr>
              <a:lnSpc>
                <a:spcPct val="100000"/>
              </a:lnSpc>
              <a:spcBef>
                <a:spcPts val="400"/>
              </a:spcBef>
            </a:pPr>
            <a:r>
              <a:rPr lang="en-GB" sz="1400" b="0" dirty="0"/>
              <a:t>Additional components:</a:t>
            </a:r>
          </a:p>
          <a:p>
            <a:pPr lvl="1"/>
            <a:r>
              <a:rPr lang="en-GB" sz="1400" b="0" dirty="0"/>
              <a:t>Cold pressure sensor on the N-line, which necessitated modifying the N-line.</a:t>
            </a:r>
          </a:p>
          <a:p>
            <a:pPr lvl="1"/>
            <a:r>
              <a:rPr lang="en-GB" sz="1400" dirty="0"/>
              <a:t>Mechanical shielding for the connector box</a:t>
            </a:r>
            <a:r>
              <a:rPr lang="en-GB" sz="1400" b="0" dirty="0"/>
              <a:t>.</a:t>
            </a:r>
            <a:endParaRPr lang="en-GB" sz="1400" dirty="0"/>
          </a:p>
          <a:p>
            <a:pPr>
              <a:lnSpc>
                <a:spcPct val="100000"/>
              </a:lnSpc>
              <a:spcBef>
                <a:spcPts val="400"/>
              </a:spcBef>
            </a:pPr>
            <a:r>
              <a:rPr lang="en-GB" sz="1400" b="0" dirty="0"/>
              <a:t>Tooling to be designed and manufactured:</a:t>
            </a:r>
          </a:p>
          <a:p>
            <a:pPr lvl="1"/>
            <a:r>
              <a:rPr lang="en-GB" sz="1400" dirty="0"/>
              <a:t>Set of clamshells for local leak tests of welded joints.</a:t>
            </a:r>
          </a:p>
          <a:p>
            <a:pPr marL="342900" lvl="1" indent="-342900">
              <a:spcBef>
                <a:spcPts val="400"/>
              </a:spcBef>
              <a:spcAft>
                <a:spcPts val="400"/>
              </a:spcAft>
            </a:pPr>
            <a:r>
              <a:rPr lang="en-GB" sz="1400" dirty="0"/>
              <a:t>Qualification of the connector box at both RT and cold conditions @ 5x20 bar. </a:t>
            </a:r>
          </a:p>
          <a:p>
            <a:pPr marL="342900" lvl="1" indent="-342900">
              <a:spcBef>
                <a:spcPts val="400"/>
              </a:spcBef>
              <a:spcAft>
                <a:spcPts val="400"/>
              </a:spcAft>
            </a:pPr>
            <a:r>
              <a:rPr lang="en-GB" sz="1400" b="0" dirty="0"/>
              <a:t>Global pressure and leak test not successful</a:t>
            </a:r>
          </a:p>
          <a:p>
            <a:pPr lvl="1"/>
            <a:r>
              <a:rPr lang="en-GB" sz="1400" dirty="0"/>
              <a:t>XY-line, M-line and N-line found deformed.</a:t>
            </a:r>
          </a:p>
          <a:p>
            <a:pPr lvl="1"/>
            <a:r>
              <a:rPr lang="en-GB" sz="1400" dirty="0"/>
              <a:t>Octopus parts and supports had to be modified.</a:t>
            </a:r>
          </a:p>
          <a:p>
            <a:pPr marL="342900" lvl="1" indent="-342900">
              <a:spcBef>
                <a:spcPts val="400"/>
              </a:spcBef>
              <a:spcAft>
                <a:spcPts val="400"/>
              </a:spcAft>
            </a:pPr>
            <a:r>
              <a:rPr lang="en-GB" sz="1400" dirty="0"/>
              <a:t>Busbar support: </a:t>
            </a:r>
          </a:p>
          <a:p>
            <a:pPr lvl="1"/>
            <a:r>
              <a:rPr lang="en-GB" sz="1400" dirty="0"/>
              <a:t>Insufficient support at some locations to take up repelling </a:t>
            </a:r>
            <a:r>
              <a:rPr lang="en-GB" sz="1400" dirty="0" err="1"/>
              <a:t>e.m.</a:t>
            </a:r>
            <a:r>
              <a:rPr lang="en-GB" sz="1400" dirty="0"/>
              <a:t> force when current circulating</a:t>
            </a:r>
          </a:p>
          <a:p>
            <a:pPr lvl="1"/>
            <a:r>
              <a:rPr lang="en-GB" sz="1400" dirty="0"/>
              <a:t>Modifications will be put in place for the shuffling modules of the other 3 benches A2, B2 and C2, and also for the bench F1 at the extremity of the bus bars that is accessible (magnet side).</a:t>
            </a:r>
          </a:p>
          <a:p>
            <a:pPr>
              <a:spcBef>
                <a:spcPts val="400"/>
              </a:spcBef>
            </a:pPr>
            <a:endParaRPr lang="en-GB" b="0" dirty="0"/>
          </a:p>
        </p:txBody>
      </p:sp>
      <p:sp>
        <p:nvSpPr>
          <p:cNvPr id="3" name="Title 2">
            <a:extLst>
              <a:ext uri="{FF2B5EF4-FFF2-40B4-BE49-F238E27FC236}">
                <a16:creationId xmlns:a16="http://schemas.microsoft.com/office/drawing/2014/main" id="{AE6856FC-8A98-363F-6650-2DBCE08FE2A2}"/>
              </a:ext>
            </a:extLst>
          </p:cNvPr>
          <p:cNvSpPr>
            <a:spLocks noGrp="1"/>
          </p:cNvSpPr>
          <p:nvPr>
            <p:ph type="title"/>
          </p:nvPr>
        </p:nvSpPr>
        <p:spPr>
          <a:xfrm>
            <a:off x="524529" y="191787"/>
            <a:ext cx="11543506" cy="720000"/>
          </a:xfrm>
        </p:spPr>
        <p:txBody>
          <a:bodyPr/>
          <a:lstStyle/>
          <a:p>
            <a:r>
              <a:rPr lang="en-GB" sz="2800" dirty="0"/>
              <a:t>Lessons learned from F1</a:t>
            </a:r>
          </a:p>
        </p:txBody>
      </p:sp>
      <p:pic>
        <p:nvPicPr>
          <p:cNvPr id="7" name="Picture 6" descr="A metal machine with many metal parts&#10;&#10;Description automatically generated with medium confidence">
            <a:extLst>
              <a:ext uri="{FF2B5EF4-FFF2-40B4-BE49-F238E27FC236}">
                <a16:creationId xmlns:a16="http://schemas.microsoft.com/office/drawing/2014/main" id="{4FD5F15D-ACC0-AB67-E7C4-7283D97C823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288027" y="471114"/>
            <a:ext cx="1629066" cy="2781218"/>
          </a:xfrm>
          <a:prstGeom prst="rect">
            <a:avLst/>
          </a:prstGeom>
        </p:spPr>
      </p:pic>
      <p:pic>
        <p:nvPicPr>
          <p:cNvPr id="11" name="Picture 10" descr="Close-up of a machine with wires&#10;&#10;Description automatically generated">
            <a:extLst>
              <a:ext uri="{FF2B5EF4-FFF2-40B4-BE49-F238E27FC236}">
                <a16:creationId xmlns:a16="http://schemas.microsoft.com/office/drawing/2014/main" id="{C44654AD-0CDF-1D1D-0D71-6FEAB4F161F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9005678" y="3711349"/>
            <a:ext cx="2258787" cy="1694090"/>
          </a:xfrm>
          <a:prstGeom prst="rect">
            <a:avLst/>
          </a:prstGeom>
        </p:spPr>
      </p:pic>
      <p:sp>
        <p:nvSpPr>
          <p:cNvPr id="4" name="TextBox 3">
            <a:extLst>
              <a:ext uri="{FF2B5EF4-FFF2-40B4-BE49-F238E27FC236}">
                <a16:creationId xmlns:a16="http://schemas.microsoft.com/office/drawing/2014/main" id="{46618A27-C603-B2E4-E225-959172ADEE12}"/>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951256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D0CB6361-D97D-6E67-4FAC-68F91D0FBAED}"/>
              </a:ext>
            </a:extLst>
          </p:cNvPr>
          <p:cNvSpPr txBox="1">
            <a:spLocks/>
          </p:cNvSpPr>
          <p:nvPr/>
        </p:nvSpPr>
        <p:spPr>
          <a:xfrm>
            <a:off x="3485228" y="6350851"/>
            <a:ext cx="63116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t>12.03.23</a:t>
            </a:r>
            <a:endParaRPr lang="en-US" sz="1200" dirty="0"/>
          </a:p>
        </p:txBody>
      </p:sp>
      <p:sp>
        <p:nvSpPr>
          <p:cNvPr id="13" name="TextBox 12">
            <a:extLst>
              <a:ext uri="{FF2B5EF4-FFF2-40B4-BE49-F238E27FC236}">
                <a16:creationId xmlns:a16="http://schemas.microsoft.com/office/drawing/2014/main" id="{3D7A3828-98B3-8803-C891-74F718ECDBF6}"/>
              </a:ext>
            </a:extLst>
          </p:cNvPr>
          <p:cNvSpPr txBox="1"/>
          <p:nvPr/>
        </p:nvSpPr>
        <p:spPr>
          <a:xfrm>
            <a:off x="34290" y="940831"/>
            <a:ext cx="4379454" cy="1600438"/>
          </a:xfrm>
          <a:prstGeom prst="rect">
            <a:avLst/>
          </a:prstGeom>
          <a:noFill/>
        </p:spPr>
        <p:txBody>
          <a:bodyPr wrap="square">
            <a:spAutoFit/>
          </a:bodyPr>
          <a:lstStyle/>
          <a:p>
            <a:pPr marL="285750" indent="-285750" defTabSz="457200">
              <a:spcAft>
                <a:spcPts val="600"/>
              </a:spcAft>
              <a:buFont typeface="Arial" panose="020B0604020202020204" pitchFamily="34" charset="0"/>
              <a:buChar char="•"/>
              <a:defRPr/>
            </a:pPr>
            <a:r>
              <a:rPr lang="en-US" sz="1400" b="1" dirty="0">
                <a:solidFill>
                  <a:prstClr val="black"/>
                </a:solidFill>
                <a:latin typeface="Arial"/>
              </a:rPr>
              <a:t>Components to be commissioned with first magnet</a:t>
            </a:r>
            <a:br>
              <a:rPr lang="en-US" sz="1400" b="1" dirty="0">
                <a:solidFill>
                  <a:prstClr val="black"/>
                </a:solidFill>
                <a:latin typeface="Arial"/>
              </a:rPr>
            </a:br>
            <a:r>
              <a:rPr lang="en-US" sz="1400" dirty="0">
                <a:solidFill>
                  <a:prstClr val="black"/>
                </a:solidFill>
                <a:latin typeface="Arial"/>
                <a:sym typeface="Symbol" panose="05050102010706020507" pitchFamily="18" charset="2"/>
              </a:rPr>
              <a:t> Dedicated part of the PLC interlock system </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Protection equipment:  new PDSU </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a:t>
            </a:r>
            <a:r>
              <a:rPr lang="en-US" sz="1400" dirty="0">
                <a:solidFill>
                  <a:schemeClr val="tx2"/>
                </a:solidFill>
                <a:latin typeface="Arial"/>
                <a:sym typeface="Symbol" panose="05050102010706020507" pitchFamily="18" charset="2"/>
              </a:rPr>
              <a:t>uQDS</a:t>
            </a:r>
            <a:r>
              <a:rPr lang="en-US" sz="1400" dirty="0">
                <a:solidFill>
                  <a:prstClr val="black"/>
                </a:solidFill>
                <a:latin typeface="Arial"/>
                <a:sym typeface="Symbol" panose="05050102010706020507" pitchFamily="18" charset="2"/>
              </a:rPr>
              <a:t>: new GUI still to be tested, incl. file saving in TDMS format to be completed.</a:t>
            </a:r>
            <a:br>
              <a:rPr lang="en-US" sz="1400" dirty="0">
                <a:solidFill>
                  <a:prstClr val="black"/>
                </a:solidFill>
                <a:latin typeface="Arial"/>
                <a:sym typeface="Symbol" panose="05050102010706020507" pitchFamily="18" charset="2"/>
              </a:rPr>
            </a:br>
            <a:endParaRPr lang="en-US" sz="1400" dirty="0">
              <a:solidFill>
                <a:srgbClr val="00B050"/>
              </a:solidFill>
              <a:latin typeface="Arial"/>
              <a:sym typeface="Symbol" panose="05050102010706020507" pitchFamily="18" charset="2"/>
            </a:endParaRPr>
          </a:p>
        </p:txBody>
      </p:sp>
      <p:sp>
        <p:nvSpPr>
          <p:cNvPr id="4" name="TextBox 3">
            <a:extLst>
              <a:ext uri="{FF2B5EF4-FFF2-40B4-BE49-F238E27FC236}">
                <a16:creationId xmlns:a16="http://schemas.microsoft.com/office/drawing/2014/main" id="{70000186-DB59-719D-CE2A-868CE8796F78}"/>
              </a:ext>
            </a:extLst>
          </p:cNvPr>
          <p:cNvSpPr txBox="1"/>
          <p:nvPr/>
        </p:nvSpPr>
        <p:spPr>
          <a:xfrm>
            <a:off x="508000" y="217265"/>
            <a:ext cx="4828822" cy="430887"/>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n-ea"/>
                <a:cs typeface="+mn-cs"/>
              </a:rPr>
              <a:t>Test </a:t>
            </a:r>
            <a:r>
              <a:rPr lang="en-US" sz="2800" b="1" dirty="0">
                <a:solidFill>
                  <a:srgbClr val="0033A0"/>
                </a:solidFill>
                <a:latin typeface="Arial"/>
              </a:rPr>
              <a:t>b</a:t>
            </a:r>
            <a:r>
              <a:rPr kumimoji="0" lang="en-US" sz="2800" b="1" i="0" u="none" strike="noStrike" kern="1200" cap="none" spc="0" normalizeH="0" baseline="0" noProof="0" dirty="0" err="1">
                <a:ln>
                  <a:noFill/>
                </a:ln>
                <a:solidFill>
                  <a:srgbClr val="0033A0"/>
                </a:solidFill>
                <a:effectLst/>
                <a:uLnTx/>
                <a:uFillTx/>
                <a:latin typeface="Arial"/>
                <a:ea typeface="+mn-ea"/>
                <a:cs typeface="+mn-cs"/>
              </a:rPr>
              <a:t>ench</a:t>
            </a:r>
            <a:r>
              <a:rPr kumimoji="0" lang="en-US" sz="2800" b="1" i="0" u="none" strike="noStrike" kern="1200" cap="none" spc="0" normalizeH="0" baseline="0" noProof="0" dirty="0">
                <a:ln>
                  <a:noFill/>
                </a:ln>
                <a:solidFill>
                  <a:srgbClr val="0033A0"/>
                </a:solidFill>
                <a:effectLst/>
                <a:uLnTx/>
                <a:uFillTx/>
                <a:latin typeface="Arial"/>
                <a:ea typeface="+mn-ea"/>
                <a:cs typeface="+mn-cs"/>
              </a:rPr>
              <a:t> F1 - coming next</a:t>
            </a:r>
            <a:endParaRPr lang="en-US" dirty="0"/>
          </a:p>
        </p:txBody>
      </p:sp>
      <p:graphicFrame>
        <p:nvGraphicFramePr>
          <p:cNvPr id="2" name="Table 2">
            <a:extLst>
              <a:ext uri="{FF2B5EF4-FFF2-40B4-BE49-F238E27FC236}">
                <a16:creationId xmlns:a16="http://schemas.microsoft.com/office/drawing/2014/main" id="{739CF775-5368-8A4A-513E-42897D4C7C48}"/>
              </a:ext>
            </a:extLst>
          </p:cNvPr>
          <p:cNvGraphicFramePr>
            <a:graphicFrameLocks noGrp="1"/>
          </p:cNvGraphicFramePr>
          <p:nvPr/>
        </p:nvGraphicFramePr>
        <p:xfrm>
          <a:off x="508000" y="2578135"/>
          <a:ext cx="11175999" cy="3576320"/>
        </p:xfrm>
        <a:graphic>
          <a:graphicData uri="http://schemas.openxmlformats.org/drawingml/2006/table">
            <a:tbl>
              <a:tblPr firstRow="1" bandRow="1">
                <a:tableStyleId>{5C22544A-7EE6-4342-B048-85BDC9FD1C3A}</a:tableStyleId>
              </a:tblPr>
              <a:tblGrid>
                <a:gridCol w="3725333">
                  <a:extLst>
                    <a:ext uri="{9D8B030D-6E8A-4147-A177-3AD203B41FA5}">
                      <a16:colId xmlns:a16="http://schemas.microsoft.com/office/drawing/2014/main" val="314992577"/>
                    </a:ext>
                  </a:extLst>
                </a:gridCol>
                <a:gridCol w="3725333">
                  <a:extLst>
                    <a:ext uri="{9D8B030D-6E8A-4147-A177-3AD203B41FA5}">
                      <a16:colId xmlns:a16="http://schemas.microsoft.com/office/drawing/2014/main" val="2879891105"/>
                    </a:ext>
                  </a:extLst>
                </a:gridCol>
                <a:gridCol w="3725333">
                  <a:extLst>
                    <a:ext uri="{9D8B030D-6E8A-4147-A177-3AD203B41FA5}">
                      <a16:colId xmlns:a16="http://schemas.microsoft.com/office/drawing/2014/main" val="2801251502"/>
                    </a:ext>
                  </a:extLst>
                </a:gridCol>
              </a:tblGrid>
              <a:tr h="370840">
                <a:tc>
                  <a:txBody>
                    <a:bodyPr/>
                    <a:lstStyle/>
                    <a:p>
                      <a:r>
                        <a:rPr lang="en-US" sz="1400" dirty="0"/>
                        <a:t>Challenges</a:t>
                      </a:r>
                    </a:p>
                  </a:txBody>
                  <a:tcPr/>
                </a:tc>
                <a:tc>
                  <a:txBody>
                    <a:bodyPr/>
                    <a:lstStyle/>
                    <a:p>
                      <a:r>
                        <a:rPr lang="en-US" sz="1400" dirty="0"/>
                        <a:t>Risk</a:t>
                      </a:r>
                    </a:p>
                  </a:txBody>
                  <a:tcPr/>
                </a:tc>
                <a:tc>
                  <a:txBody>
                    <a:bodyPr/>
                    <a:lstStyle/>
                    <a:p>
                      <a:r>
                        <a:rPr lang="en-US" sz="1400" dirty="0"/>
                        <a:t>Mitigation</a:t>
                      </a:r>
                    </a:p>
                  </a:txBody>
                  <a:tcPr/>
                </a:tc>
                <a:extLst>
                  <a:ext uri="{0D108BD9-81ED-4DB2-BD59-A6C34878D82A}">
                    <a16:rowId xmlns:a16="http://schemas.microsoft.com/office/drawing/2014/main" val="1296266691"/>
                  </a:ext>
                </a:extLst>
              </a:tr>
              <a:tr h="370840">
                <a:tc>
                  <a:txBody>
                    <a:bodyPr/>
                    <a:lstStyle/>
                    <a:p>
                      <a:r>
                        <a:rPr lang="en-US" sz="1000" dirty="0"/>
                        <a:t>Shuffling Module-related challenges</a:t>
                      </a:r>
                      <a:endParaRPr lang="en-US" sz="1000" u="sng" dirty="0"/>
                    </a:p>
                  </a:txBody>
                  <a:tcPr/>
                </a:tc>
                <a:tc>
                  <a:txBody>
                    <a:bodyPr/>
                    <a:lstStyle/>
                    <a:p>
                      <a:pPr marL="171450" indent="-171450">
                        <a:buFont typeface="Arial" panose="020B0604020202020204" pitchFamily="34" charset="0"/>
                        <a:buChar char="•"/>
                      </a:pPr>
                      <a:endParaRPr lang="en-US" sz="1000" dirty="0"/>
                    </a:p>
                  </a:txBody>
                  <a:tcPr/>
                </a:tc>
                <a:tc>
                  <a:txBody>
                    <a:bodyPr/>
                    <a:lstStyle/>
                    <a:p>
                      <a:pPr marL="171450" indent="-171450">
                        <a:buFont typeface="Arial" panose="020B0604020202020204" pitchFamily="34" charset="0"/>
                        <a:buChar char="•"/>
                      </a:pPr>
                      <a:endParaRPr lang="en-US" sz="1000" dirty="0"/>
                    </a:p>
                  </a:txBody>
                  <a:tcPr/>
                </a:tc>
                <a:extLst>
                  <a:ext uri="{0D108BD9-81ED-4DB2-BD59-A6C34878D82A}">
                    <a16:rowId xmlns:a16="http://schemas.microsoft.com/office/drawing/2014/main" val="3129291841"/>
                  </a:ext>
                </a:extLst>
              </a:tr>
              <a:tr h="370840">
                <a:tc>
                  <a:txBody>
                    <a:bodyPr/>
                    <a:lstStyle/>
                    <a:p>
                      <a:r>
                        <a:rPr lang="en-US" sz="1000" dirty="0"/>
                        <a:t>Missing redundant Phase Separator </a:t>
                      </a:r>
                      <a:r>
                        <a:rPr lang="en-US" sz="1000" dirty="0" err="1"/>
                        <a:t>LHe</a:t>
                      </a:r>
                      <a:r>
                        <a:rPr lang="en-US" sz="1000" dirty="0"/>
                        <a:t> level gage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Operation not possible in case of fault of the remaining gage</a:t>
                      </a:r>
                    </a:p>
                    <a:p>
                      <a:endParaRPr lang="en-US" sz="1000" dirty="0"/>
                    </a:p>
                  </a:txBody>
                  <a:tcPr/>
                </a:tc>
                <a:tc>
                  <a:txBody>
                    <a:bodyPr/>
                    <a:lstStyle/>
                    <a:p>
                      <a:r>
                        <a:rPr lang="en-US" sz="1000" dirty="0"/>
                        <a:t>Repair at the level of the Instrumentation Box can be carried out with magnet @ RT in about ~1 week</a:t>
                      </a:r>
                    </a:p>
                  </a:txBody>
                  <a:tcPr/>
                </a:tc>
                <a:extLst>
                  <a:ext uri="{0D108BD9-81ED-4DB2-BD59-A6C34878D82A}">
                    <a16:rowId xmlns:a16="http://schemas.microsoft.com/office/drawing/2014/main" val="331691649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R</a:t>
                      </a:r>
                      <a:r>
                        <a:rPr lang="en-US" sz="1000" baseline="-25000" dirty="0"/>
                        <a:t>GND</a:t>
                      </a:r>
                      <a:r>
                        <a:rPr lang="en-US" sz="1000" dirty="0"/>
                        <a:t> = 70 M</a:t>
                      </a:r>
                      <a:r>
                        <a:rPr lang="en-US" sz="1000" dirty="0">
                          <a:sym typeface="Symbol" panose="05050102010706020507" pitchFamily="18" charset="2"/>
                        </a:rPr>
                        <a:t> in the 2kA </a:t>
                      </a:r>
                      <a:r>
                        <a:rPr lang="en-US" sz="1000">
                          <a:sym typeface="Symbol" panose="05050102010706020507" pitchFamily="18" charset="2"/>
                        </a:rPr>
                        <a:t>CL heaters (vs </a:t>
                      </a:r>
                      <a:r>
                        <a:rPr lang="en-US" sz="1000"/>
                        <a:t>~ 80 G</a:t>
                      </a:r>
                      <a:r>
                        <a:rPr lang="en-US" sz="1000">
                          <a:sym typeface="Symbol" panose="05050102010706020507" pitchFamily="18" charset="2"/>
                        </a:rPr>
                        <a:t>  expct.)</a:t>
                      </a:r>
                      <a:br>
                        <a:rPr lang="en-US" sz="1000">
                          <a:sym typeface="Symbol" panose="05050102010706020507" pitchFamily="18" charset="2"/>
                        </a:rPr>
                      </a:br>
                      <a:r>
                        <a:rPr lang="en-US" sz="1000" i="1"/>
                        <a:t>Applies also to bench A2</a:t>
                      </a:r>
                      <a:r>
                        <a:rPr lang="en-US" sz="1000"/>
                        <a:t>.</a:t>
                      </a:r>
                    </a:p>
                  </a:txBody>
                  <a:tcPr/>
                </a:tc>
                <a:tc>
                  <a:txBody>
                    <a:bodyPr/>
                    <a:lstStyle/>
                    <a:p>
                      <a:r>
                        <a:rPr lang="en-US" sz="1000" dirty="0"/>
                        <a:t>The heaters must be disconnected during HV tests</a:t>
                      </a:r>
                    </a:p>
                  </a:txBody>
                  <a:tcPr/>
                </a:tc>
                <a:tc>
                  <a:txBody>
                    <a:bodyPr/>
                    <a:lstStyle/>
                    <a:p>
                      <a:r>
                        <a:rPr lang="en-US" sz="1000" dirty="0"/>
                        <a:t>Installation of insulation transformers upstream (space in the </a:t>
                      </a:r>
                      <a:r>
                        <a:rPr lang="en-US" sz="1000" dirty="0" err="1"/>
                        <a:t>Cryo</a:t>
                      </a:r>
                      <a:r>
                        <a:rPr lang="en-US" sz="1000" dirty="0"/>
                        <a:t> cabinet TBC</a:t>
                      </a:r>
                      <a:r>
                        <a:rPr lang="en-US" sz="1000"/>
                        <a:t>). </a:t>
                      </a:r>
                      <a:endParaRPr lang="en-US" sz="1000" dirty="0"/>
                    </a:p>
                  </a:txBody>
                  <a:tcPr/>
                </a:tc>
                <a:extLst>
                  <a:ext uri="{0D108BD9-81ED-4DB2-BD59-A6C34878D82A}">
                    <a16:rowId xmlns:a16="http://schemas.microsoft.com/office/drawing/2014/main" val="1532892169"/>
                  </a:ext>
                </a:extLst>
              </a:tr>
              <a:tr h="370840">
                <a:tc>
                  <a:txBody>
                    <a:bodyPr/>
                    <a:lstStyle/>
                    <a:p>
                      <a:r>
                        <a:rPr lang="en-US" sz="1000" dirty="0"/>
                        <a:t>V≤1.5 kV @4.5 K in </a:t>
                      </a:r>
                      <a:r>
                        <a:rPr lang="en-US" sz="1000"/>
                        <a:t>2kA circuits</a:t>
                      </a:r>
                      <a:br>
                        <a:rPr lang="en-US" sz="1000"/>
                      </a:br>
                      <a:r>
                        <a:rPr lang="en-US" sz="1000" i="1"/>
                        <a:t>Applies also to bench A2</a:t>
                      </a:r>
                      <a:r>
                        <a:rPr lang="en-US" sz="1000"/>
                        <a:t>.</a:t>
                      </a:r>
                      <a:endParaRPr lang="en-US" sz="1000" dirty="0"/>
                    </a:p>
                  </a:txBody>
                  <a:tcPr/>
                </a:tc>
                <a:tc>
                  <a:txBody>
                    <a:bodyPr/>
                    <a:lstStyle/>
                    <a:p>
                      <a:r>
                        <a:rPr lang="en-US" sz="1000" dirty="0"/>
                        <a:t>Non-standard operational procedure.</a:t>
                      </a:r>
                      <a:br>
                        <a:rPr lang="en-US" sz="1000" dirty="0"/>
                      </a:br>
                      <a:r>
                        <a:rPr lang="en-US" sz="1000" dirty="0"/>
                        <a:t>No impact on magnet testing</a:t>
                      </a:r>
                    </a:p>
                  </a:txBody>
                  <a:tcPr/>
                </a:tc>
                <a:tc>
                  <a:txBody>
                    <a:bodyPr/>
                    <a:lstStyle/>
                    <a:p>
                      <a:pPr marL="171450" indent="-171450">
                        <a:buFont typeface="Arial" panose="020B0604020202020204" pitchFamily="34" charset="0"/>
                        <a:buChar char="•"/>
                      </a:pPr>
                      <a:r>
                        <a:rPr lang="en-US" sz="1000" dirty="0"/>
                        <a:t>Follow detailed HV test procedure with checklist</a:t>
                      </a:r>
                    </a:p>
                    <a:p>
                      <a:pPr marL="171450" indent="-171450">
                        <a:buFont typeface="Arial" panose="020B0604020202020204" pitchFamily="34" charset="0"/>
                        <a:buChar char="•"/>
                      </a:pPr>
                      <a:r>
                        <a:rPr lang="en-US" sz="1000" dirty="0"/>
                        <a:t>Improved leads/plugs might be considered for long-term consolidation after HL-LHC campaign</a:t>
                      </a:r>
                    </a:p>
                  </a:txBody>
                  <a:tcPr/>
                </a:tc>
                <a:extLst>
                  <a:ext uri="{0D108BD9-81ED-4DB2-BD59-A6C34878D82A}">
                    <a16:rowId xmlns:a16="http://schemas.microsoft.com/office/drawing/2014/main" val="122934396"/>
                  </a:ext>
                </a:extLst>
              </a:tr>
              <a:tr h="370840">
                <a:tc>
                  <a:txBody>
                    <a:bodyPr/>
                    <a:lstStyle/>
                    <a:p>
                      <a:r>
                        <a:rPr lang="en-US" sz="1000" dirty="0"/>
                        <a:t>2kA EE incompatible with PC in absence of inductive load</a:t>
                      </a:r>
                      <a:br>
                        <a:rPr lang="en-US" sz="1000" dirty="0"/>
                      </a:br>
                      <a:r>
                        <a:rPr lang="en-US" sz="1000" i="1" dirty="0"/>
                        <a:t>Applies also to bench A2</a:t>
                      </a:r>
                      <a:r>
                        <a:rPr lang="en-US" sz="1000" dirty="0"/>
                        <a:t>.</a:t>
                      </a:r>
                    </a:p>
                  </a:txBody>
                  <a:tcPr/>
                </a:tc>
                <a:tc>
                  <a:txBody>
                    <a:bodyPr/>
                    <a:lstStyle/>
                    <a:p>
                      <a:pPr marL="0" indent="0">
                        <a:buFont typeface="Arial" panose="020B0604020202020204" pitchFamily="34" charset="0"/>
                        <a:buNone/>
                      </a:pPr>
                      <a:r>
                        <a:rPr lang="en-US" sz="1000"/>
                        <a:t>In case of a quench, a 530 V surge will destroy PC diodes</a:t>
                      </a:r>
                      <a:endParaRPr lang="en-US"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a:t>Follow detailed procedure including manual s/c the EE switch in case of future s/c tests</a:t>
                      </a:r>
                      <a:endParaRPr lang="en-US" sz="1000" dirty="0"/>
                    </a:p>
                  </a:txBody>
                  <a:tcPr/>
                </a:tc>
                <a:extLst>
                  <a:ext uri="{0D108BD9-81ED-4DB2-BD59-A6C34878D82A}">
                    <a16:rowId xmlns:a16="http://schemas.microsoft.com/office/drawing/2014/main" val="3887494788"/>
                  </a:ext>
                </a:extLst>
              </a:tr>
              <a:tr h="370840">
                <a:tc>
                  <a:txBody>
                    <a:bodyPr/>
                    <a:lstStyle/>
                    <a:p>
                      <a:r>
                        <a:rPr lang="en-US" sz="1000" dirty="0"/>
                        <a:t>uQDS firmware updates closely coupled to software/operation</a:t>
                      </a:r>
                      <a:br>
                        <a:rPr lang="en-US" sz="1000" dirty="0"/>
                      </a:br>
                      <a:r>
                        <a:rPr lang="en-US" sz="1000" i="1" dirty="0"/>
                        <a:t>Applies to all benches</a:t>
                      </a:r>
                      <a:r>
                        <a:rPr lang="en-US" sz="1000" dirty="0"/>
                        <a:t>.</a:t>
                      </a:r>
                    </a:p>
                  </a:txBody>
                  <a:tcPr/>
                </a:tc>
                <a:tc>
                  <a:txBody>
                    <a:bodyPr/>
                    <a:lstStyle/>
                    <a:p>
                      <a:pPr marL="0" indent="0">
                        <a:buFont typeface="Arial" panose="020B0604020202020204" pitchFamily="34" charset="0"/>
                        <a:buNone/>
                      </a:pPr>
                      <a:r>
                        <a:rPr lang="en-US" sz="1000" dirty="0"/>
                        <a:t>Update/debug cycle may engender delays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Tight coordination between teams (normally the case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Provide test crates to BE-CEM</a:t>
                      </a:r>
                    </a:p>
                  </a:txBody>
                  <a:tcPr/>
                </a:tc>
                <a:extLst>
                  <a:ext uri="{0D108BD9-81ED-4DB2-BD59-A6C34878D82A}">
                    <a16:rowId xmlns:a16="http://schemas.microsoft.com/office/drawing/2014/main" val="472617"/>
                  </a:ext>
                </a:extLst>
              </a:tr>
              <a:tr h="370840">
                <a:tc>
                  <a:txBody>
                    <a:bodyPr/>
                    <a:lstStyle/>
                    <a:p>
                      <a:r>
                        <a:rPr lang="en-US" sz="1000" dirty="0"/>
                        <a:t>Co-activity with F2</a:t>
                      </a:r>
                    </a:p>
                  </a:txBody>
                  <a:tcPr/>
                </a:tc>
                <a:tc>
                  <a:txBody>
                    <a:bodyPr/>
                    <a:lstStyle/>
                    <a:p>
                      <a:pPr marL="171450" indent="-171450">
                        <a:buFont typeface="Arial" panose="020B0604020202020204" pitchFamily="34" charset="0"/>
                        <a:buChar char="•"/>
                      </a:pPr>
                      <a:r>
                        <a:rPr lang="en-US" sz="1000" dirty="0"/>
                        <a:t>Tower structure to lower the link onto DFX + scaffolding for operators represent a risk of falling objects on the magnet (esp. fragile IFS boxes). </a:t>
                      </a:r>
                    </a:p>
                    <a:p>
                      <a:pPr marL="171450" indent="-171450">
                        <a:buFont typeface="Arial" panose="020B0604020202020204" pitchFamily="34" charset="0"/>
                        <a:buChar char="•"/>
                      </a:pPr>
                      <a:r>
                        <a:rPr lang="en-US" sz="1000" dirty="0"/>
                        <a:t>Electrical interference/operator safety</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Prevent simultaneous cold operation of F1/DFX installation (impossible to complete commissioning of F1 and F2 in 2023) </a:t>
                      </a:r>
                      <a:r>
                        <a:rPr lang="en-US" sz="1000" i="1" dirty="0"/>
                        <a:t>and/or</a:t>
                      </a:r>
                      <a:r>
                        <a:rPr lang="en-US" sz="1000" dirty="0"/>
                        <a:t> install additional protections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No concurrent powering/HV tests (TBD)</a:t>
                      </a:r>
                    </a:p>
                  </a:txBody>
                  <a:tcPr/>
                </a:tc>
                <a:extLst>
                  <a:ext uri="{0D108BD9-81ED-4DB2-BD59-A6C34878D82A}">
                    <a16:rowId xmlns:a16="http://schemas.microsoft.com/office/drawing/2014/main" val="4253300284"/>
                  </a:ext>
                </a:extLst>
              </a:tr>
            </a:tbl>
          </a:graphicData>
        </a:graphic>
      </p:graphicFrame>
      <p:grpSp>
        <p:nvGrpSpPr>
          <p:cNvPr id="11" name="Group 10">
            <a:extLst>
              <a:ext uri="{FF2B5EF4-FFF2-40B4-BE49-F238E27FC236}">
                <a16:creationId xmlns:a16="http://schemas.microsoft.com/office/drawing/2014/main" id="{7DEB57B7-FD74-6E6E-F985-5A5F9ABFD536}"/>
              </a:ext>
            </a:extLst>
          </p:cNvPr>
          <p:cNvGrpSpPr/>
          <p:nvPr/>
        </p:nvGrpSpPr>
        <p:grpSpPr>
          <a:xfrm>
            <a:off x="4619814" y="1170773"/>
            <a:ext cx="7262012" cy="1059427"/>
            <a:chOff x="523097" y="2909223"/>
            <a:chExt cx="11190495" cy="1611674"/>
          </a:xfrm>
        </p:grpSpPr>
        <p:pic>
          <p:nvPicPr>
            <p:cNvPr id="6" name="Picture 5">
              <a:extLst>
                <a:ext uri="{FF2B5EF4-FFF2-40B4-BE49-F238E27FC236}">
                  <a16:creationId xmlns:a16="http://schemas.microsoft.com/office/drawing/2014/main" id="{E82C9D2F-8249-4AB0-6A55-B08C357DF157}"/>
                </a:ext>
              </a:extLst>
            </p:cNvPr>
            <p:cNvPicPr>
              <a:picLocks noChangeAspect="1"/>
            </p:cNvPicPr>
            <p:nvPr/>
          </p:nvPicPr>
          <p:blipFill>
            <a:blip r:embed="rId3"/>
            <a:stretch>
              <a:fillRect/>
            </a:stretch>
          </p:blipFill>
          <p:spPr>
            <a:xfrm>
              <a:off x="523097" y="2909223"/>
              <a:ext cx="11145806" cy="1072303"/>
            </a:xfrm>
            <a:prstGeom prst="rect">
              <a:avLst/>
            </a:prstGeom>
          </p:spPr>
        </p:pic>
        <p:pic>
          <p:nvPicPr>
            <p:cNvPr id="10" name="Picture 9">
              <a:extLst>
                <a:ext uri="{FF2B5EF4-FFF2-40B4-BE49-F238E27FC236}">
                  <a16:creationId xmlns:a16="http://schemas.microsoft.com/office/drawing/2014/main" id="{BFB7811D-EEA6-8E00-6CD1-AB60578B0BD0}"/>
                </a:ext>
              </a:extLst>
            </p:cNvPr>
            <p:cNvPicPr>
              <a:picLocks noChangeAspect="1"/>
            </p:cNvPicPr>
            <p:nvPr/>
          </p:nvPicPr>
          <p:blipFill>
            <a:blip r:embed="rId4"/>
            <a:stretch>
              <a:fillRect/>
            </a:stretch>
          </p:blipFill>
          <p:spPr>
            <a:xfrm>
              <a:off x="529681" y="3977896"/>
              <a:ext cx="11183911" cy="543001"/>
            </a:xfrm>
            <a:prstGeom prst="rect">
              <a:avLst/>
            </a:prstGeom>
          </p:spPr>
        </p:pic>
      </p:grpSp>
      <p:sp>
        <p:nvSpPr>
          <p:cNvPr id="3" name="TextBox 2">
            <a:extLst>
              <a:ext uri="{FF2B5EF4-FFF2-40B4-BE49-F238E27FC236}">
                <a16:creationId xmlns:a16="http://schemas.microsoft.com/office/drawing/2014/main" id="{F9D22829-7C1C-1089-B3AB-EB4B61F2CEF0}"/>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27698590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D0CB6361-D97D-6E67-4FAC-68F91D0FBAED}"/>
              </a:ext>
            </a:extLst>
          </p:cNvPr>
          <p:cNvSpPr txBox="1">
            <a:spLocks/>
          </p:cNvSpPr>
          <p:nvPr/>
        </p:nvSpPr>
        <p:spPr>
          <a:xfrm>
            <a:off x="3485228" y="6350851"/>
            <a:ext cx="63116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t>12.03.23</a:t>
            </a:r>
            <a:endParaRPr lang="en-US" sz="1200" dirty="0"/>
          </a:p>
        </p:txBody>
      </p:sp>
      <p:sp>
        <p:nvSpPr>
          <p:cNvPr id="4" name="TextBox 3">
            <a:extLst>
              <a:ext uri="{FF2B5EF4-FFF2-40B4-BE49-F238E27FC236}">
                <a16:creationId xmlns:a16="http://schemas.microsoft.com/office/drawing/2014/main" id="{70000186-DB59-719D-CE2A-868CE8796F78}"/>
              </a:ext>
            </a:extLst>
          </p:cNvPr>
          <p:cNvSpPr txBox="1"/>
          <p:nvPr/>
        </p:nvSpPr>
        <p:spPr>
          <a:xfrm>
            <a:off x="403412" y="437806"/>
            <a:ext cx="4855560" cy="430887"/>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n-ea"/>
                <a:cs typeface="+mn-cs"/>
              </a:rPr>
              <a:t>Test bench A2 - coming next</a:t>
            </a:r>
            <a:endParaRPr lang="en-US" dirty="0"/>
          </a:p>
        </p:txBody>
      </p:sp>
      <p:sp>
        <p:nvSpPr>
          <p:cNvPr id="12" name="TextBox 11">
            <a:extLst>
              <a:ext uri="{FF2B5EF4-FFF2-40B4-BE49-F238E27FC236}">
                <a16:creationId xmlns:a16="http://schemas.microsoft.com/office/drawing/2014/main" id="{2DF1E32B-C506-641C-C01D-46C56C87E390}"/>
              </a:ext>
            </a:extLst>
          </p:cNvPr>
          <p:cNvSpPr txBox="1"/>
          <p:nvPr/>
        </p:nvSpPr>
        <p:spPr>
          <a:xfrm>
            <a:off x="77227" y="1278562"/>
            <a:ext cx="6245440" cy="4493538"/>
          </a:xfrm>
          <a:prstGeom prst="rect">
            <a:avLst/>
          </a:prstGeom>
          <a:noFill/>
        </p:spPr>
        <p:txBody>
          <a:bodyPr wrap="square">
            <a:spAutoFit/>
          </a:bodyPr>
          <a:lstStyle/>
          <a:p>
            <a:pPr marL="285750" indent="-285750" defTabSz="457200">
              <a:spcAft>
                <a:spcPts val="600"/>
              </a:spcAft>
              <a:buFont typeface="Arial" panose="020B0604020202020204" pitchFamily="34" charset="0"/>
              <a:buChar char="•"/>
              <a:defRPr/>
            </a:pPr>
            <a:r>
              <a:rPr lang="en-US" sz="1400" b="1" dirty="0">
                <a:solidFill>
                  <a:prstClr val="black"/>
                </a:solidFill>
                <a:latin typeface="Arial"/>
                <a:sym typeface="Symbol" panose="05050102010706020507" pitchFamily="18" charset="2"/>
              </a:rPr>
              <a:t>Aux power circuits</a:t>
            </a:r>
            <a:br>
              <a:rPr lang="en-US" sz="1400" dirty="0">
                <a:solidFill>
                  <a:prstClr val="black"/>
                </a:solidFill>
                <a:latin typeface="Arial"/>
              </a:rPr>
            </a:br>
            <a:r>
              <a:rPr lang="en-US" sz="1400" dirty="0">
                <a:solidFill>
                  <a:prstClr val="black"/>
                </a:solidFill>
                <a:latin typeface="Arial"/>
                <a:sym typeface="Symbol" panose="05050102010706020507" pitchFamily="18" charset="2"/>
              </a:rPr>
              <a:t> preparation ongoing for CFB commissioning</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installation of final electronics in place of the existing staircase</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(2× 2 kA load switches, 2×2 kA polarity switches)</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final 2 kA circuit to be partially made with Class 6 </a:t>
            </a:r>
            <a:r>
              <a:rPr lang="en-US" sz="1400" dirty="0" err="1">
                <a:solidFill>
                  <a:prstClr val="black"/>
                </a:solidFill>
                <a:latin typeface="Arial"/>
                <a:sym typeface="Symbol" panose="05050102010706020507" pitchFamily="18" charset="2"/>
              </a:rPr>
              <a:t>cablr</a:t>
            </a:r>
            <a:endParaRPr lang="en-US" sz="1400" dirty="0">
              <a:solidFill>
                <a:prstClr val="black"/>
              </a:solidFill>
              <a:latin typeface="Arial"/>
              <a:sym typeface="Symbol" panose="05050102010706020507" pitchFamily="18" charset="2"/>
            </a:endParaRPr>
          </a:p>
          <a:p>
            <a:pPr defTabSz="457200">
              <a:spcAft>
                <a:spcPts val="600"/>
              </a:spcAft>
              <a:defRPr/>
            </a:pPr>
            <a:endParaRPr lang="en-US" sz="1400" dirty="0">
              <a:solidFill>
                <a:prstClr val="black"/>
              </a:solidFill>
              <a:latin typeface="Arial"/>
              <a:sym typeface="Symbol" panose="05050102010706020507" pitchFamily="18" charset="2"/>
            </a:endParaRPr>
          </a:p>
          <a:p>
            <a:pPr marL="285750" indent="-285750" defTabSz="457200">
              <a:spcAft>
                <a:spcPts val="600"/>
              </a:spcAft>
              <a:buFont typeface="Arial" panose="020B0604020202020204" pitchFamily="34" charset="0"/>
              <a:buChar char="•"/>
              <a:defRPr/>
            </a:pPr>
            <a:r>
              <a:rPr lang="en-US" sz="1400" b="1" dirty="0">
                <a:solidFill>
                  <a:prstClr val="black"/>
                </a:solidFill>
                <a:latin typeface="Arial"/>
              </a:rPr>
              <a:t>Cryogenic equipment </a:t>
            </a:r>
            <a:br>
              <a:rPr lang="en-US" sz="1400" b="1" dirty="0">
                <a:solidFill>
                  <a:prstClr val="black"/>
                </a:solidFill>
                <a:latin typeface="Arial"/>
              </a:rPr>
            </a:br>
            <a:r>
              <a:rPr lang="en-US" sz="1400" dirty="0">
                <a:solidFill>
                  <a:schemeClr val="tx2"/>
                </a:solidFill>
                <a:latin typeface="Arial"/>
                <a:sym typeface="Symbol" panose="05050102010706020507" pitchFamily="18" charset="2"/>
              </a:rPr>
              <a:t> Refurbishment of main busbar end plates with </a:t>
            </a:r>
            <a:r>
              <a:rPr lang="en-US" sz="1400" dirty="0" err="1">
                <a:solidFill>
                  <a:schemeClr val="tx2"/>
                </a:solidFill>
                <a:latin typeface="Arial"/>
                <a:sym typeface="Symbol" panose="05050102010706020507" pitchFamily="18" charset="2"/>
              </a:rPr>
              <a:t>SnAg</a:t>
            </a:r>
            <a:br>
              <a:rPr lang="en-US" sz="1400" dirty="0">
                <a:solidFill>
                  <a:prstClr val="black"/>
                </a:solidFill>
                <a:latin typeface="Arial"/>
              </a:rPr>
            </a:br>
            <a:r>
              <a:rPr lang="en-US" sz="1400" dirty="0">
                <a:solidFill>
                  <a:schemeClr val="tx2"/>
                </a:solidFill>
                <a:latin typeface="Arial"/>
                <a:sym typeface="Symbol" panose="05050102010706020507" pitchFamily="18" charset="2"/>
              </a:rPr>
              <a:t></a:t>
            </a:r>
            <a:r>
              <a:rPr lang="en-US" sz="1400" dirty="0">
                <a:solidFill>
                  <a:schemeClr val="tx2"/>
                </a:solidFill>
                <a:latin typeface="Arial"/>
              </a:rPr>
              <a:t> Shuffling module: assembly on test bench </a:t>
            </a:r>
          </a:p>
          <a:p>
            <a:pPr defTabSz="457200">
              <a:spcAft>
                <a:spcPts val="600"/>
              </a:spcAft>
              <a:defRPr/>
            </a:pPr>
            <a:endParaRPr lang="en-US" sz="1400" dirty="0">
              <a:solidFill>
                <a:schemeClr val="tx2"/>
              </a:solidFill>
              <a:latin typeface="Arial"/>
            </a:endParaRPr>
          </a:p>
          <a:p>
            <a:pPr marL="285750" indent="-285750" defTabSz="457200">
              <a:spcAft>
                <a:spcPts val="600"/>
              </a:spcAft>
              <a:buFont typeface="Arial" panose="020B0604020202020204" pitchFamily="34" charset="0"/>
              <a:buChar char="•"/>
              <a:defRPr/>
            </a:pPr>
            <a:r>
              <a:rPr lang="en-US" sz="1400" b="1" dirty="0">
                <a:solidFill>
                  <a:prstClr val="black"/>
                </a:solidFill>
                <a:latin typeface="Arial"/>
              </a:rPr>
              <a:t>Instrumentation and Protection	</a:t>
            </a:r>
            <a:br>
              <a:rPr lang="en-US" sz="1400" b="1" dirty="0">
                <a:solidFill>
                  <a:prstClr val="black"/>
                </a:solidFill>
                <a:latin typeface="Arial"/>
              </a:rPr>
            </a:br>
            <a:r>
              <a:rPr lang="en-US" sz="1400" dirty="0">
                <a:solidFill>
                  <a:prstClr val="black"/>
                </a:solidFill>
                <a:latin typeface="Arial"/>
                <a:sym typeface="Symbol" panose="05050102010706020507" pitchFamily="18" charset="2"/>
              </a:rPr>
              <a:t> Finalization of signal cabling for CP, cabling for CLIQ</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Interlock PLC I/O commissioning in the different bench configurations</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2 kA/600 A Energy Extraction systems installation and commissioning  uQDS systems: doubling up the number of crates to simplify 	reconfiguration CP  Q2</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Cryo PLC: commissioning of the CL instrumentation (heater, splitting 	box)</a:t>
            </a:r>
            <a:br>
              <a:rPr lang="en-US" sz="1400" dirty="0">
                <a:solidFill>
                  <a:prstClr val="black"/>
                </a:solidFill>
                <a:latin typeface="Arial"/>
                <a:sym typeface="Symbol" panose="05050102010706020507" pitchFamily="18" charset="2"/>
              </a:rPr>
            </a:br>
            <a:endParaRPr lang="en-US" sz="1400" dirty="0">
              <a:solidFill>
                <a:prstClr val="black"/>
              </a:solidFill>
              <a:latin typeface="Arial"/>
              <a:sym typeface="Symbol" panose="05050102010706020507" pitchFamily="18" charset="2"/>
            </a:endParaRPr>
          </a:p>
        </p:txBody>
      </p:sp>
      <p:pic>
        <p:nvPicPr>
          <p:cNvPr id="2" name="Image 1">
            <a:extLst>
              <a:ext uri="{FF2B5EF4-FFF2-40B4-BE49-F238E27FC236}">
                <a16:creationId xmlns:a16="http://schemas.microsoft.com/office/drawing/2014/main" id="{1FB97584-824C-9388-E19B-D4D5C6C42BE5}"/>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948330" y="142024"/>
            <a:ext cx="4534112" cy="2847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533EF7B3-144C-3F77-60AB-C416AF058551}"/>
              </a:ext>
            </a:extLst>
          </p:cNvPr>
          <p:cNvSpPr txBox="1"/>
          <p:nvPr/>
        </p:nvSpPr>
        <p:spPr>
          <a:xfrm>
            <a:off x="8020942" y="2963604"/>
            <a:ext cx="1622111" cy="276999"/>
          </a:xfrm>
          <a:prstGeom prst="rect">
            <a:avLst/>
          </a:prstGeom>
          <a:noFill/>
        </p:spPr>
        <p:txBody>
          <a:bodyPr wrap="none">
            <a:spAutoFit/>
          </a:bodyPr>
          <a:lstStyle/>
          <a:p>
            <a:pPr algn="ctr"/>
            <a:r>
              <a:rPr lang="en-US" sz="1200" dirty="0">
                <a:solidFill>
                  <a:prstClr val="black"/>
                </a:solidFill>
                <a:latin typeface="Arial"/>
                <a:sym typeface="Symbol" panose="05050102010706020507" pitchFamily="18" charset="2"/>
              </a:rPr>
              <a:t>2×2 kA load switches</a:t>
            </a:r>
            <a:endParaRPr lang="en-US" sz="1200" dirty="0"/>
          </a:p>
        </p:txBody>
      </p:sp>
      <p:cxnSp>
        <p:nvCxnSpPr>
          <p:cNvPr id="8" name="Straight Arrow Connector 7">
            <a:extLst>
              <a:ext uri="{FF2B5EF4-FFF2-40B4-BE49-F238E27FC236}">
                <a16:creationId xmlns:a16="http://schemas.microsoft.com/office/drawing/2014/main" id="{EEF64C26-CAEE-543C-E1A7-188034EB99A7}"/>
              </a:ext>
            </a:extLst>
          </p:cNvPr>
          <p:cNvCxnSpPr>
            <a:cxnSpLocks/>
          </p:cNvCxnSpPr>
          <p:nvPr/>
        </p:nvCxnSpPr>
        <p:spPr>
          <a:xfrm flipV="1">
            <a:off x="8935856" y="2078902"/>
            <a:ext cx="155203" cy="927947"/>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9A28E95-C310-042C-8A9E-8A381C79FBE7}"/>
              </a:ext>
            </a:extLst>
          </p:cNvPr>
          <p:cNvSpPr txBox="1"/>
          <p:nvPr/>
        </p:nvSpPr>
        <p:spPr>
          <a:xfrm>
            <a:off x="9716722" y="2966290"/>
            <a:ext cx="1913857" cy="276999"/>
          </a:xfrm>
          <a:prstGeom prst="rect">
            <a:avLst/>
          </a:prstGeom>
          <a:noFill/>
        </p:spPr>
        <p:txBody>
          <a:bodyPr wrap="none">
            <a:spAutoFit/>
          </a:bodyPr>
          <a:lstStyle/>
          <a:p>
            <a:pPr algn="ctr"/>
            <a:r>
              <a:rPr lang="en-US" sz="1200" dirty="0">
                <a:solidFill>
                  <a:prstClr val="black"/>
                </a:solidFill>
                <a:latin typeface="Arial"/>
                <a:sym typeface="Symbol" panose="05050102010706020507" pitchFamily="18" charset="2"/>
              </a:rPr>
              <a:t>2×2 kA Energy Extraction</a:t>
            </a:r>
            <a:endParaRPr lang="en-US" sz="1200" dirty="0"/>
          </a:p>
        </p:txBody>
      </p:sp>
      <p:cxnSp>
        <p:nvCxnSpPr>
          <p:cNvPr id="13" name="Straight Arrow Connector 12">
            <a:extLst>
              <a:ext uri="{FF2B5EF4-FFF2-40B4-BE49-F238E27FC236}">
                <a16:creationId xmlns:a16="http://schemas.microsoft.com/office/drawing/2014/main" id="{8BF3DA90-7E3B-1198-26A7-B22337194511}"/>
              </a:ext>
            </a:extLst>
          </p:cNvPr>
          <p:cNvCxnSpPr>
            <a:cxnSpLocks/>
          </p:cNvCxnSpPr>
          <p:nvPr/>
        </p:nvCxnSpPr>
        <p:spPr>
          <a:xfrm flipH="1" flipV="1">
            <a:off x="9911251" y="2094974"/>
            <a:ext cx="434692" cy="911875"/>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163996AE-5346-137E-E6F1-2BF4FD6CBF97}"/>
              </a:ext>
            </a:extLst>
          </p:cNvPr>
          <p:cNvPicPr>
            <a:picLocks noChangeAspect="1"/>
          </p:cNvPicPr>
          <p:nvPr/>
        </p:nvPicPr>
        <p:blipFill>
          <a:blip r:embed="rId3"/>
          <a:stretch>
            <a:fillRect/>
          </a:stretch>
        </p:blipFill>
        <p:spPr>
          <a:xfrm>
            <a:off x="7048500" y="3454584"/>
            <a:ext cx="4467202" cy="2780432"/>
          </a:xfrm>
          <a:prstGeom prst="rect">
            <a:avLst/>
          </a:prstGeom>
        </p:spPr>
      </p:pic>
      <p:sp>
        <p:nvSpPr>
          <p:cNvPr id="6" name="TextBox 5">
            <a:extLst>
              <a:ext uri="{FF2B5EF4-FFF2-40B4-BE49-F238E27FC236}">
                <a16:creationId xmlns:a16="http://schemas.microsoft.com/office/drawing/2014/main" id="{BC4B305B-2BFF-7CF9-B2EA-AA90AD1FD38D}"/>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618362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C835F03-63D4-E2DA-604C-92B22A6902A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93615" y="4082559"/>
            <a:ext cx="8223250" cy="2101850"/>
          </a:xfrm>
          <a:prstGeom prst="rect">
            <a:avLst/>
          </a:prstGeom>
        </p:spPr>
      </p:pic>
      <p:sp>
        <p:nvSpPr>
          <p:cNvPr id="13" name="TextBox 12">
            <a:extLst>
              <a:ext uri="{FF2B5EF4-FFF2-40B4-BE49-F238E27FC236}">
                <a16:creationId xmlns:a16="http://schemas.microsoft.com/office/drawing/2014/main" id="{3D7A3828-98B3-8803-C891-74F718ECDBF6}"/>
              </a:ext>
            </a:extLst>
          </p:cNvPr>
          <p:cNvSpPr txBox="1"/>
          <p:nvPr/>
        </p:nvSpPr>
        <p:spPr>
          <a:xfrm>
            <a:off x="193615" y="711410"/>
            <a:ext cx="8154670" cy="2908489"/>
          </a:xfrm>
          <a:prstGeom prst="rect">
            <a:avLst/>
          </a:prstGeom>
          <a:noFill/>
        </p:spPr>
        <p:txBody>
          <a:bodyPr wrap="square">
            <a:spAutoFit/>
          </a:bodyPr>
          <a:lstStyle/>
          <a:p>
            <a:pPr defTabSz="457200">
              <a:spcAft>
                <a:spcPts val="600"/>
              </a:spcAft>
              <a:defRPr/>
            </a:pPr>
            <a:r>
              <a:rPr lang="en-US" sz="1400" dirty="0">
                <a:solidFill>
                  <a:prstClr val="black"/>
                </a:solidFill>
                <a:latin typeface="Arial"/>
                <a:sym typeface="Symbol" panose="05050102010706020507" pitchFamily="18" charset="2"/>
              </a:rPr>
              <a:t>Bench already configured and used to test D2 prototype in Direct Connection</a:t>
            </a:r>
          </a:p>
          <a:p>
            <a:pPr marL="285750" indent="-285750" defTabSz="457200">
              <a:spcAft>
                <a:spcPts val="600"/>
              </a:spcAft>
              <a:buFont typeface="Arial" panose="020B0604020202020204" pitchFamily="34" charset="0"/>
              <a:buChar char="•"/>
              <a:defRPr/>
            </a:pPr>
            <a:r>
              <a:rPr lang="en-US" sz="1400" b="1" dirty="0">
                <a:solidFill>
                  <a:prstClr val="black"/>
                </a:solidFill>
                <a:latin typeface="Arial"/>
                <a:sym typeface="Symbol" panose="05050102010706020507" pitchFamily="18" charset="2"/>
              </a:rPr>
              <a:t>Power circuits</a:t>
            </a:r>
            <a:br>
              <a:rPr lang="en-US" sz="1400" dirty="0">
                <a:solidFill>
                  <a:prstClr val="black"/>
                </a:solidFill>
                <a:latin typeface="Arial"/>
              </a:rPr>
            </a:br>
            <a:r>
              <a:rPr lang="en-US" sz="1400" dirty="0">
                <a:solidFill>
                  <a:prstClr val="black"/>
                </a:solidFill>
                <a:latin typeface="Arial"/>
                <a:sym typeface="Symbol" panose="05050102010706020507" pitchFamily="18" charset="2"/>
              </a:rPr>
              <a:t> Main 15kA/aux 600A ready (except. </a:t>
            </a:r>
            <a:r>
              <a:rPr lang="en-US" sz="1400" dirty="0" err="1">
                <a:solidFill>
                  <a:prstClr val="black"/>
                </a:solidFill>
                <a:latin typeface="Arial"/>
                <a:sym typeface="Symbol" panose="05050102010706020507" pitchFamily="18" charset="2"/>
              </a:rPr>
              <a:t>SnAg</a:t>
            </a:r>
            <a:r>
              <a:rPr lang="en-US" sz="1400" dirty="0">
                <a:solidFill>
                  <a:prstClr val="black"/>
                </a:solidFill>
                <a:latin typeface="Arial"/>
                <a:sym typeface="Symbol" panose="05050102010706020507" pitchFamily="18" charset="2"/>
              </a:rPr>
              <a:t> refurbishment of main leads)</a:t>
            </a:r>
            <a:br>
              <a:rPr lang="en-US" sz="1400" dirty="0">
                <a:solidFill>
                  <a:prstClr val="black"/>
                </a:solidFill>
                <a:latin typeface="Arial"/>
                <a:sym typeface="Symbol" panose="05050102010706020507" pitchFamily="18" charset="2"/>
              </a:rPr>
            </a:br>
            <a:endParaRPr lang="en-US" sz="1400" b="1" dirty="0">
              <a:solidFill>
                <a:prstClr val="black"/>
              </a:solidFill>
              <a:latin typeface="Arial"/>
            </a:endParaRP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1" dirty="0">
                <a:solidFill>
                  <a:prstClr val="black"/>
                </a:solidFill>
                <a:latin typeface="Arial"/>
              </a:rPr>
              <a:t>Shuffling module</a:t>
            </a:r>
            <a:br>
              <a:rPr lang="en-US" sz="1400" b="1" dirty="0">
                <a:solidFill>
                  <a:prstClr val="black"/>
                </a:solidFill>
                <a:latin typeface="Arial"/>
              </a:rPr>
            </a:br>
            <a:r>
              <a:rPr lang="en-US" sz="1400" dirty="0">
                <a:solidFill>
                  <a:schemeClr val="tx2"/>
                </a:solidFill>
                <a:latin typeface="Arial"/>
                <a:sym typeface="Symbol" panose="05050102010706020507" pitchFamily="18" charset="2"/>
              </a:rPr>
              <a:t> </a:t>
            </a:r>
            <a:r>
              <a:rPr lang="en-US" sz="1400" dirty="0">
                <a:solidFill>
                  <a:srgbClr val="FF0000"/>
                </a:solidFill>
                <a:latin typeface="Arial"/>
                <a:sym typeface="Symbol" panose="05050102010706020507" pitchFamily="18" charset="2"/>
              </a:rPr>
              <a:t>Significatively different </a:t>
            </a:r>
            <a:r>
              <a:rPr lang="en-US" sz="1400" dirty="0">
                <a:solidFill>
                  <a:schemeClr val="tx2"/>
                </a:solidFill>
                <a:latin typeface="Arial"/>
                <a:sym typeface="Symbol" panose="05050102010706020507" pitchFamily="18" charset="2"/>
              </a:rPr>
              <a:t>than F1, A2, B2 units due to double aperture magnet</a:t>
            </a:r>
            <a:br>
              <a:rPr lang="en-US" sz="1400" dirty="0">
                <a:solidFill>
                  <a:schemeClr val="tx2"/>
                </a:solidFill>
                <a:latin typeface="Arial"/>
                <a:sym typeface="Symbol" panose="05050102010706020507" pitchFamily="18" charset="2"/>
              </a:rPr>
            </a:br>
            <a:r>
              <a:rPr lang="en-US" sz="1400" dirty="0">
                <a:solidFill>
                  <a:schemeClr val="tx2"/>
                </a:solidFill>
                <a:latin typeface="Arial"/>
                <a:sym typeface="Symbol" panose="05050102010706020507" pitchFamily="18" charset="2"/>
              </a:rPr>
              <a:t> Design completed, all components in common with others are procured. Fabrication of differing 	ones is being launched.</a:t>
            </a:r>
            <a:br>
              <a:rPr lang="en-US" sz="1400" dirty="0">
                <a:solidFill>
                  <a:schemeClr val="tx2"/>
                </a:solidFill>
                <a:latin typeface="Arial"/>
                <a:sym typeface="Symbol" panose="05050102010706020507" pitchFamily="18" charset="2"/>
              </a:rPr>
            </a:br>
            <a:endParaRPr lang="en-US" sz="1400" dirty="0">
              <a:solidFill>
                <a:schemeClr val="tx2"/>
              </a:solidFill>
              <a:latin typeface="Arial"/>
            </a:endParaRPr>
          </a:p>
          <a:p>
            <a:pPr marL="285750" indent="-285750" defTabSz="457200">
              <a:spcAft>
                <a:spcPts val="600"/>
              </a:spcAft>
              <a:buFont typeface="Arial" panose="020B0604020202020204" pitchFamily="34" charset="0"/>
              <a:buChar char="•"/>
              <a:defRPr/>
            </a:pPr>
            <a:r>
              <a:rPr lang="en-US" sz="1400" b="1" dirty="0">
                <a:solidFill>
                  <a:prstClr val="black"/>
                </a:solidFill>
                <a:latin typeface="Arial"/>
              </a:rPr>
              <a:t>Instrumentation and Protections</a:t>
            </a:r>
            <a:br>
              <a:rPr lang="en-US" sz="1400" b="1" dirty="0">
                <a:solidFill>
                  <a:prstClr val="black"/>
                </a:solidFill>
                <a:latin typeface="Arial"/>
              </a:rPr>
            </a:br>
            <a:r>
              <a:rPr lang="en-US" sz="1400" dirty="0">
                <a:solidFill>
                  <a:prstClr val="black"/>
                </a:solidFill>
                <a:latin typeface="Arial"/>
                <a:sym typeface="Symbol" panose="05050102010706020507" pitchFamily="18" charset="2"/>
              </a:rPr>
              <a:t> 2 × uQDS crates installed to protect MCBRD correctors</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Protection of D2 main dipole with legacy </a:t>
            </a:r>
            <a:r>
              <a:rPr lang="en-US" sz="1400" dirty="0" err="1">
                <a:solidFill>
                  <a:prstClr val="black"/>
                </a:solidFill>
                <a:latin typeface="Arial"/>
                <a:sym typeface="Symbol" panose="05050102010706020507" pitchFamily="18" charset="2"/>
              </a:rPr>
              <a:t>PotAim</a:t>
            </a:r>
            <a:r>
              <a:rPr lang="en-US" sz="1400" dirty="0">
                <a:solidFill>
                  <a:prstClr val="black"/>
                </a:solidFill>
                <a:latin typeface="Arial"/>
                <a:sym typeface="Symbol" panose="05050102010706020507" pitchFamily="18" charset="2"/>
              </a:rPr>
              <a:t> cards</a:t>
            </a:r>
          </a:p>
        </p:txBody>
      </p:sp>
      <p:sp>
        <p:nvSpPr>
          <p:cNvPr id="4" name="TextBox 3">
            <a:extLst>
              <a:ext uri="{FF2B5EF4-FFF2-40B4-BE49-F238E27FC236}">
                <a16:creationId xmlns:a16="http://schemas.microsoft.com/office/drawing/2014/main" id="{70000186-DB59-719D-CE2A-868CE8796F78}"/>
              </a:ext>
            </a:extLst>
          </p:cNvPr>
          <p:cNvSpPr txBox="1"/>
          <p:nvPr/>
        </p:nvSpPr>
        <p:spPr>
          <a:xfrm>
            <a:off x="350343" y="142023"/>
            <a:ext cx="5030801" cy="430887"/>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n-ea"/>
                <a:cs typeface="+mn-cs"/>
              </a:rPr>
              <a:t>Test bench C2 for D2</a:t>
            </a:r>
            <a:r>
              <a:rPr kumimoji="0" lang="en-US" sz="2800" b="0" i="0" u="none" strike="noStrike" kern="1200" cap="none" spc="0" normalizeH="0" baseline="0" noProof="0" dirty="0">
                <a:ln>
                  <a:noFill/>
                </a:ln>
                <a:solidFill>
                  <a:srgbClr val="0033A0"/>
                </a:solidFill>
                <a:effectLst/>
                <a:uLnTx/>
                <a:uFillTx/>
                <a:latin typeface="Arial"/>
                <a:ea typeface="+mn-ea"/>
                <a:cs typeface="+mn-cs"/>
              </a:rPr>
              <a:t> – </a:t>
            </a:r>
            <a:r>
              <a:rPr lang="en-US" sz="2800" b="1" dirty="0">
                <a:solidFill>
                  <a:srgbClr val="0033A0"/>
                </a:solidFill>
                <a:latin typeface="Arial"/>
              </a:rPr>
              <a:t>s</a:t>
            </a:r>
            <a:r>
              <a:rPr kumimoji="0" lang="en-US" sz="2800" b="1" i="0" u="none" strike="noStrike" kern="1200" cap="none" spc="0" normalizeH="0" baseline="0" noProof="0" dirty="0">
                <a:ln>
                  <a:noFill/>
                </a:ln>
                <a:solidFill>
                  <a:srgbClr val="0033A0"/>
                </a:solidFill>
                <a:effectLst/>
                <a:uLnTx/>
                <a:uFillTx/>
                <a:latin typeface="Arial"/>
                <a:ea typeface="+mn-ea"/>
                <a:cs typeface="+mn-cs"/>
              </a:rPr>
              <a:t>tatus</a:t>
            </a:r>
            <a:endParaRPr lang="en-US" dirty="0"/>
          </a:p>
        </p:txBody>
      </p:sp>
      <p:pic>
        <p:nvPicPr>
          <p:cNvPr id="2" name="Picture 1" descr="A large round machine in a factory&#10;&#10;Description automatically generated">
            <a:extLst>
              <a:ext uri="{FF2B5EF4-FFF2-40B4-BE49-F238E27FC236}">
                <a16:creationId xmlns:a16="http://schemas.microsoft.com/office/drawing/2014/main" id="{D1DFF507-8363-634E-952E-5F741A70003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7653452" y="1796858"/>
            <a:ext cx="5192464" cy="3264284"/>
          </a:xfrm>
          <a:prstGeom prst="rect">
            <a:avLst/>
          </a:prstGeom>
        </p:spPr>
      </p:pic>
      <p:sp>
        <p:nvSpPr>
          <p:cNvPr id="9" name="TextBox 8">
            <a:extLst>
              <a:ext uri="{FF2B5EF4-FFF2-40B4-BE49-F238E27FC236}">
                <a16:creationId xmlns:a16="http://schemas.microsoft.com/office/drawing/2014/main" id="{2B460218-B013-2A93-9741-D23BF36587C3}"/>
              </a:ext>
            </a:extLst>
          </p:cNvPr>
          <p:cNvSpPr txBox="1"/>
          <p:nvPr/>
        </p:nvSpPr>
        <p:spPr>
          <a:xfrm>
            <a:off x="1129430" y="3775120"/>
            <a:ext cx="1282723" cy="276999"/>
          </a:xfrm>
          <a:prstGeom prst="rect">
            <a:avLst/>
          </a:prstGeom>
          <a:noFill/>
        </p:spPr>
        <p:txBody>
          <a:bodyPr wrap="none">
            <a:spAutoFit/>
          </a:bodyPr>
          <a:lstStyle/>
          <a:p>
            <a:pPr algn="ctr"/>
            <a:r>
              <a:rPr lang="en-US" sz="1200" dirty="0">
                <a:latin typeface="Arial"/>
                <a:sym typeface="Symbol" panose="05050102010706020507" pitchFamily="18" charset="2"/>
              </a:rPr>
              <a:t>2× uQDS crates</a:t>
            </a:r>
            <a:endParaRPr lang="en-US" sz="1200" dirty="0"/>
          </a:p>
        </p:txBody>
      </p:sp>
      <p:cxnSp>
        <p:nvCxnSpPr>
          <p:cNvPr id="10" name="Straight Arrow Connector 9">
            <a:extLst>
              <a:ext uri="{FF2B5EF4-FFF2-40B4-BE49-F238E27FC236}">
                <a16:creationId xmlns:a16="http://schemas.microsoft.com/office/drawing/2014/main" id="{EF3217BA-B653-1DC8-D7B1-4F0B77369B0C}"/>
              </a:ext>
            </a:extLst>
          </p:cNvPr>
          <p:cNvCxnSpPr>
            <a:cxnSpLocks/>
          </p:cNvCxnSpPr>
          <p:nvPr/>
        </p:nvCxnSpPr>
        <p:spPr>
          <a:xfrm flipH="1">
            <a:off x="1816995" y="3913619"/>
            <a:ext cx="72144" cy="1468529"/>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58AA34B-620D-5472-F03F-8DD6B6DCD06A}"/>
              </a:ext>
            </a:extLst>
          </p:cNvPr>
          <p:cNvSpPr txBox="1"/>
          <p:nvPr/>
        </p:nvSpPr>
        <p:spPr>
          <a:xfrm>
            <a:off x="3721415" y="3775120"/>
            <a:ext cx="920445" cy="276999"/>
          </a:xfrm>
          <a:prstGeom prst="rect">
            <a:avLst/>
          </a:prstGeom>
          <a:noFill/>
        </p:spPr>
        <p:txBody>
          <a:bodyPr wrap="none">
            <a:spAutoFit/>
          </a:bodyPr>
          <a:lstStyle/>
          <a:p>
            <a:pPr algn="ctr"/>
            <a:r>
              <a:rPr lang="en-US" sz="1200" dirty="0">
                <a:latin typeface="Arial"/>
                <a:sym typeface="Symbol" panose="05050102010706020507" pitchFamily="18" charset="2"/>
              </a:rPr>
              <a:t>NI DAQ v3</a:t>
            </a:r>
            <a:endParaRPr lang="en-US" sz="1200" dirty="0"/>
          </a:p>
        </p:txBody>
      </p:sp>
      <p:cxnSp>
        <p:nvCxnSpPr>
          <p:cNvPr id="12" name="Straight Arrow Connector 11">
            <a:extLst>
              <a:ext uri="{FF2B5EF4-FFF2-40B4-BE49-F238E27FC236}">
                <a16:creationId xmlns:a16="http://schemas.microsoft.com/office/drawing/2014/main" id="{7DC92DE0-385B-B05A-3471-EB588D870874}"/>
              </a:ext>
            </a:extLst>
          </p:cNvPr>
          <p:cNvCxnSpPr>
            <a:cxnSpLocks/>
          </p:cNvCxnSpPr>
          <p:nvPr/>
        </p:nvCxnSpPr>
        <p:spPr>
          <a:xfrm>
            <a:off x="2905017" y="4005558"/>
            <a:ext cx="270180" cy="914125"/>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C44CCAC-ED07-0571-BF49-62A8474D6E36}"/>
              </a:ext>
            </a:extLst>
          </p:cNvPr>
          <p:cNvSpPr txBox="1"/>
          <p:nvPr/>
        </p:nvSpPr>
        <p:spPr>
          <a:xfrm>
            <a:off x="4690796" y="3775120"/>
            <a:ext cx="1301959" cy="276999"/>
          </a:xfrm>
          <a:prstGeom prst="rect">
            <a:avLst/>
          </a:prstGeom>
          <a:noFill/>
        </p:spPr>
        <p:txBody>
          <a:bodyPr wrap="none">
            <a:spAutoFit/>
          </a:bodyPr>
          <a:lstStyle/>
          <a:p>
            <a:pPr algn="ctr"/>
            <a:r>
              <a:rPr lang="en-US" sz="1200" dirty="0">
                <a:latin typeface="Arial"/>
                <a:sym typeface="Symbol" panose="05050102010706020507" pitchFamily="18" charset="2"/>
              </a:rPr>
              <a:t>Quench Heaters</a:t>
            </a:r>
            <a:endParaRPr lang="en-US" sz="1200" dirty="0"/>
          </a:p>
        </p:txBody>
      </p:sp>
      <p:sp>
        <p:nvSpPr>
          <p:cNvPr id="15" name="TextBox 14">
            <a:extLst>
              <a:ext uri="{FF2B5EF4-FFF2-40B4-BE49-F238E27FC236}">
                <a16:creationId xmlns:a16="http://schemas.microsoft.com/office/drawing/2014/main" id="{2AA21D1C-40F4-D78B-69DB-D8F1EAC52009}"/>
              </a:ext>
            </a:extLst>
          </p:cNvPr>
          <p:cNvSpPr txBox="1"/>
          <p:nvPr/>
        </p:nvSpPr>
        <p:spPr>
          <a:xfrm>
            <a:off x="2442975" y="3775120"/>
            <a:ext cx="1082349" cy="276999"/>
          </a:xfrm>
          <a:prstGeom prst="rect">
            <a:avLst/>
          </a:prstGeom>
          <a:noFill/>
        </p:spPr>
        <p:txBody>
          <a:bodyPr wrap="none">
            <a:spAutoFit/>
          </a:bodyPr>
          <a:lstStyle/>
          <a:p>
            <a:pPr algn="ctr"/>
            <a:r>
              <a:rPr lang="en-US" sz="1200" dirty="0">
                <a:latin typeface="Arial"/>
                <a:sym typeface="Symbol" panose="05050102010706020507" pitchFamily="18" charset="2"/>
              </a:rPr>
              <a:t>Safety Matrix</a:t>
            </a:r>
            <a:endParaRPr lang="en-US" sz="1200" dirty="0"/>
          </a:p>
        </p:txBody>
      </p:sp>
      <p:sp>
        <p:nvSpPr>
          <p:cNvPr id="16" name="TextBox 15">
            <a:extLst>
              <a:ext uri="{FF2B5EF4-FFF2-40B4-BE49-F238E27FC236}">
                <a16:creationId xmlns:a16="http://schemas.microsoft.com/office/drawing/2014/main" id="{B5E34003-CAA9-9CED-FAB2-3B2EC6E19A4D}"/>
              </a:ext>
            </a:extLst>
          </p:cNvPr>
          <p:cNvSpPr txBox="1"/>
          <p:nvPr/>
        </p:nvSpPr>
        <p:spPr>
          <a:xfrm>
            <a:off x="6041691" y="3775120"/>
            <a:ext cx="2377575" cy="276999"/>
          </a:xfrm>
          <a:prstGeom prst="rect">
            <a:avLst/>
          </a:prstGeom>
          <a:noFill/>
        </p:spPr>
        <p:txBody>
          <a:bodyPr wrap="none">
            <a:spAutoFit/>
          </a:bodyPr>
          <a:lstStyle/>
          <a:p>
            <a:pPr algn="ctr"/>
            <a:r>
              <a:rPr lang="en-US" sz="1200" dirty="0">
                <a:latin typeface="Arial"/>
                <a:sym typeface="Symbol" panose="05050102010706020507" pitchFamily="18" charset="2"/>
              </a:rPr>
              <a:t>Aux Power Converters/Switches</a:t>
            </a:r>
            <a:endParaRPr lang="en-US" sz="1200" dirty="0"/>
          </a:p>
        </p:txBody>
      </p:sp>
      <p:cxnSp>
        <p:nvCxnSpPr>
          <p:cNvPr id="22" name="Straight Arrow Connector 21">
            <a:extLst>
              <a:ext uri="{FF2B5EF4-FFF2-40B4-BE49-F238E27FC236}">
                <a16:creationId xmlns:a16="http://schemas.microsoft.com/office/drawing/2014/main" id="{5AD79FDB-DC60-4270-7E9F-852B0B557F0E}"/>
              </a:ext>
            </a:extLst>
          </p:cNvPr>
          <p:cNvCxnSpPr>
            <a:cxnSpLocks/>
          </p:cNvCxnSpPr>
          <p:nvPr/>
        </p:nvCxnSpPr>
        <p:spPr>
          <a:xfrm flipH="1">
            <a:off x="3637239" y="4052119"/>
            <a:ext cx="357184" cy="961729"/>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D540C8C-9545-3C2A-5EAE-A8F154E0942C}"/>
              </a:ext>
            </a:extLst>
          </p:cNvPr>
          <p:cNvCxnSpPr>
            <a:cxnSpLocks/>
          </p:cNvCxnSpPr>
          <p:nvPr/>
        </p:nvCxnSpPr>
        <p:spPr>
          <a:xfrm>
            <a:off x="5101889" y="4085091"/>
            <a:ext cx="374926" cy="687457"/>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954077B-0E01-7F50-DD6E-C4B7E9AAD4F6}"/>
              </a:ext>
            </a:extLst>
          </p:cNvPr>
          <p:cNvCxnSpPr>
            <a:cxnSpLocks/>
          </p:cNvCxnSpPr>
          <p:nvPr/>
        </p:nvCxnSpPr>
        <p:spPr>
          <a:xfrm>
            <a:off x="6730721" y="4052119"/>
            <a:ext cx="393185" cy="480864"/>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B86DF2C-B080-532B-D41B-ADB556547093}"/>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6027077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D0CB6361-D97D-6E67-4FAC-68F91D0FBAED}"/>
              </a:ext>
            </a:extLst>
          </p:cNvPr>
          <p:cNvSpPr txBox="1">
            <a:spLocks/>
          </p:cNvSpPr>
          <p:nvPr/>
        </p:nvSpPr>
        <p:spPr>
          <a:xfrm>
            <a:off x="3485228" y="6350851"/>
            <a:ext cx="63116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t>12.03.23</a:t>
            </a:r>
            <a:endParaRPr lang="en-US" sz="1200" dirty="0"/>
          </a:p>
        </p:txBody>
      </p:sp>
      <p:sp>
        <p:nvSpPr>
          <p:cNvPr id="4" name="TextBox 3">
            <a:extLst>
              <a:ext uri="{FF2B5EF4-FFF2-40B4-BE49-F238E27FC236}">
                <a16:creationId xmlns:a16="http://schemas.microsoft.com/office/drawing/2014/main" id="{70000186-DB59-719D-CE2A-868CE8796F78}"/>
              </a:ext>
            </a:extLst>
          </p:cNvPr>
          <p:cNvSpPr txBox="1"/>
          <p:nvPr/>
        </p:nvSpPr>
        <p:spPr>
          <a:xfrm>
            <a:off x="573741" y="150599"/>
            <a:ext cx="5030801" cy="430887"/>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n-ea"/>
                <a:cs typeface="+mn-cs"/>
              </a:rPr>
              <a:t>Test bench B2 for D1</a:t>
            </a:r>
            <a:r>
              <a:rPr kumimoji="0" lang="en-US" sz="2800" b="0" i="0" u="none" strike="noStrike" kern="1200" cap="none" spc="0" normalizeH="0" baseline="0" noProof="0" dirty="0">
                <a:ln>
                  <a:noFill/>
                </a:ln>
                <a:solidFill>
                  <a:srgbClr val="0033A0"/>
                </a:solidFill>
                <a:effectLst/>
                <a:uLnTx/>
                <a:uFillTx/>
                <a:latin typeface="Arial"/>
                <a:ea typeface="+mn-ea"/>
                <a:cs typeface="+mn-cs"/>
              </a:rPr>
              <a:t> – </a:t>
            </a:r>
            <a:r>
              <a:rPr lang="en-US" sz="2800" b="1" dirty="0">
                <a:solidFill>
                  <a:srgbClr val="0033A0"/>
                </a:solidFill>
                <a:latin typeface="Arial"/>
              </a:rPr>
              <a:t>s</a:t>
            </a:r>
            <a:r>
              <a:rPr kumimoji="0" lang="en-US" sz="2800" b="1" i="0" u="none" strike="noStrike" kern="1200" cap="none" spc="0" normalizeH="0" baseline="0" noProof="0" dirty="0">
                <a:ln>
                  <a:noFill/>
                </a:ln>
                <a:solidFill>
                  <a:srgbClr val="0033A0"/>
                </a:solidFill>
                <a:effectLst/>
                <a:uLnTx/>
                <a:uFillTx/>
                <a:latin typeface="Arial"/>
                <a:ea typeface="+mn-ea"/>
                <a:cs typeface="+mn-cs"/>
              </a:rPr>
              <a:t>tatus</a:t>
            </a:r>
            <a:endParaRPr lang="en-US" dirty="0"/>
          </a:p>
        </p:txBody>
      </p:sp>
      <p:sp>
        <p:nvSpPr>
          <p:cNvPr id="2" name="Title 2">
            <a:extLst>
              <a:ext uri="{FF2B5EF4-FFF2-40B4-BE49-F238E27FC236}">
                <a16:creationId xmlns:a16="http://schemas.microsoft.com/office/drawing/2014/main" id="{B41319C1-8F7B-1238-92E0-44FD3345CDDC}"/>
              </a:ext>
            </a:extLst>
          </p:cNvPr>
          <p:cNvSpPr txBox="1">
            <a:spLocks/>
          </p:cNvSpPr>
          <p:nvPr/>
        </p:nvSpPr>
        <p:spPr>
          <a:xfrm>
            <a:off x="4029891" y="5861288"/>
            <a:ext cx="5135961" cy="55549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defTabSz="457200">
              <a:lnSpc>
                <a:spcPct val="100000"/>
              </a:lnSpc>
              <a:defRPr/>
            </a:pPr>
            <a:r>
              <a:rPr lang="en-US" sz="1800" b="0" dirty="0">
                <a:solidFill>
                  <a:srgbClr val="0033A0"/>
                </a:solidFill>
                <a:latin typeface="Arial"/>
                <a:ea typeface="+mn-ea"/>
                <a:cs typeface="+mn-cs"/>
              </a:rPr>
              <a:t>Ready now to connect D1 Prototype</a:t>
            </a:r>
            <a:endParaRPr lang="en-US" dirty="0"/>
          </a:p>
        </p:txBody>
      </p:sp>
      <p:pic>
        <p:nvPicPr>
          <p:cNvPr id="8" name="Picture 7" descr="A large round machine with pipes and a yellow pipe&#10;&#10;Description automatically generated">
            <a:extLst>
              <a:ext uri="{FF2B5EF4-FFF2-40B4-BE49-F238E27FC236}">
                <a16:creationId xmlns:a16="http://schemas.microsoft.com/office/drawing/2014/main" id="{57BD83D2-25F7-2927-A8B4-D9D23302BFE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510187" y="2514143"/>
            <a:ext cx="3310123" cy="3729284"/>
          </a:xfrm>
          <a:prstGeom prst="rect">
            <a:avLst/>
          </a:prstGeom>
        </p:spPr>
      </p:pic>
      <p:sp>
        <p:nvSpPr>
          <p:cNvPr id="9" name="TextBox 8">
            <a:extLst>
              <a:ext uri="{FF2B5EF4-FFF2-40B4-BE49-F238E27FC236}">
                <a16:creationId xmlns:a16="http://schemas.microsoft.com/office/drawing/2014/main" id="{CA47D82B-A72B-32E5-4B1C-679E6205DD0E}"/>
              </a:ext>
            </a:extLst>
          </p:cNvPr>
          <p:cNvSpPr txBox="1"/>
          <p:nvPr/>
        </p:nvSpPr>
        <p:spPr>
          <a:xfrm>
            <a:off x="116541" y="706192"/>
            <a:ext cx="6405372" cy="1677382"/>
          </a:xfrm>
          <a:prstGeom prst="rect">
            <a:avLst/>
          </a:prstGeom>
          <a:noFill/>
        </p:spPr>
        <p:txBody>
          <a:bodyPr wrap="square">
            <a:spAutoFit/>
          </a:bodyPr>
          <a:lstStyle/>
          <a:p>
            <a:pPr marL="285750" indent="-285750" defTabSz="457200">
              <a:spcAft>
                <a:spcPts val="600"/>
              </a:spcAft>
              <a:buFont typeface="Arial" panose="020B0604020202020204" pitchFamily="34" charset="0"/>
              <a:buChar char="•"/>
              <a:defRPr/>
            </a:pPr>
            <a:r>
              <a:rPr lang="en-US" sz="1400" b="1" dirty="0">
                <a:solidFill>
                  <a:prstClr val="black"/>
                </a:solidFill>
                <a:latin typeface="Arial"/>
                <a:sym typeface="Symbol" panose="05050102010706020507" pitchFamily="18" charset="2"/>
              </a:rPr>
              <a:t>Bench configured for D1 Prototype (Direct Connection)</a:t>
            </a:r>
            <a:br>
              <a:rPr lang="en-US" sz="1400" dirty="0">
                <a:solidFill>
                  <a:prstClr val="black"/>
                </a:solidFill>
                <a:latin typeface="Arial"/>
              </a:rPr>
            </a:br>
            <a:r>
              <a:rPr lang="en-US" sz="1400" dirty="0">
                <a:solidFill>
                  <a:prstClr val="black"/>
                </a:solidFill>
                <a:latin typeface="Arial"/>
                <a:sym typeface="Symbol" panose="05050102010706020507" pitchFamily="18" charset="2"/>
              </a:rPr>
              <a:t> Main 15 kA/600 Auxiliary power circuits [not needed] operational</a:t>
            </a:r>
            <a:br>
              <a:rPr lang="en-US" sz="1400" dirty="0">
                <a:solidFill>
                  <a:prstClr val="black"/>
                </a:solidFill>
                <a:latin typeface="Arial"/>
                <a:sym typeface="Symbol" panose="05050102010706020507" pitchFamily="18" charset="2"/>
              </a:rPr>
            </a:br>
            <a:r>
              <a:rPr lang="en-US" sz="1400">
                <a:solidFill>
                  <a:prstClr val="black"/>
                </a:solidFill>
                <a:latin typeface="Arial"/>
                <a:sym typeface="Symbol" panose="05050102010706020507" pitchFamily="18" charset="2"/>
              </a:rPr>
              <a:t> Main magnet protection </a:t>
            </a:r>
            <a:r>
              <a:rPr lang="en-US" sz="1400" dirty="0">
                <a:solidFill>
                  <a:prstClr val="black"/>
                </a:solidFill>
                <a:latin typeface="Arial"/>
                <a:sym typeface="Symbol" panose="05050102010706020507" pitchFamily="18" charset="2"/>
              </a:rPr>
              <a:t>with legacy </a:t>
            </a:r>
            <a:r>
              <a:rPr lang="en-US" sz="1400" dirty="0" err="1">
                <a:solidFill>
                  <a:prstClr val="black"/>
                </a:solidFill>
                <a:latin typeface="Arial"/>
                <a:sym typeface="Symbol" panose="05050102010706020507" pitchFamily="18" charset="2"/>
              </a:rPr>
              <a:t>PotAim</a:t>
            </a:r>
            <a:r>
              <a:rPr lang="en-US" sz="1400" dirty="0">
                <a:solidFill>
                  <a:prstClr val="black"/>
                </a:solidFill>
                <a:latin typeface="Arial"/>
                <a:sym typeface="Symbol" panose="05050102010706020507" pitchFamily="18" charset="2"/>
              </a:rPr>
              <a:t> cards</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Acquisition with improved </a:t>
            </a:r>
            <a:r>
              <a:rPr lang="en-US" sz="1400">
                <a:solidFill>
                  <a:prstClr val="black"/>
                </a:solidFill>
                <a:latin typeface="Arial"/>
                <a:sym typeface="Symbol" panose="05050102010706020507" pitchFamily="18" charset="2"/>
              </a:rPr>
              <a:t>PXI NI-based </a:t>
            </a:r>
            <a:r>
              <a:rPr lang="en-US" sz="1400" dirty="0">
                <a:solidFill>
                  <a:prstClr val="black"/>
                </a:solidFill>
                <a:latin typeface="Arial"/>
                <a:sym typeface="Symbol" panose="05050102010706020507" pitchFamily="18" charset="2"/>
              </a:rPr>
              <a:t>DAQ v. 3 (10 kHz)</a:t>
            </a:r>
            <a:br>
              <a:rPr lang="en-US" sz="1400" dirty="0">
                <a:solidFill>
                  <a:prstClr val="black"/>
                </a:solidFill>
                <a:latin typeface="Arial"/>
                <a:sym typeface="Symbol" panose="05050102010706020507" pitchFamily="18" charset="2"/>
              </a:rPr>
            </a:br>
            <a:r>
              <a:rPr lang="en-US" sz="1400" dirty="0">
                <a:solidFill>
                  <a:prstClr val="black"/>
                </a:solidFill>
                <a:latin typeface="Arial"/>
                <a:sym typeface="Symbol" panose="05050102010706020507" pitchFamily="18" charset="2"/>
              </a:rPr>
              <a:t> New 109 </a:t>
            </a:r>
            <a:r>
              <a:rPr lang="en-US" sz="1400">
                <a:solidFill>
                  <a:prstClr val="black"/>
                </a:solidFill>
                <a:latin typeface="Arial"/>
                <a:sym typeface="Symbol" panose="05050102010706020507" pitchFamily="18" charset="2"/>
              </a:rPr>
              <a:t>mm short </a:t>
            </a:r>
            <a:r>
              <a:rPr lang="en-US" sz="1400" dirty="0">
                <a:solidFill>
                  <a:prstClr val="black"/>
                </a:solidFill>
                <a:latin typeface="Arial"/>
                <a:sym typeface="Symbol" panose="05050102010706020507" pitchFamily="18" charset="2"/>
              </a:rPr>
              <a:t>and long </a:t>
            </a:r>
            <a:r>
              <a:rPr lang="en-US" sz="1400" dirty="0" err="1">
                <a:solidFill>
                  <a:prstClr val="black"/>
                </a:solidFill>
                <a:latin typeface="Arial"/>
                <a:sym typeface="Symbol" panose="05050102010706020507" pitchFamily="18" charset="2"/>
              </a:rPr>
              <a:t>antivryostats</a:t>
            </a:r>
            <a:r>
              <a:rPr lang="en-US" sz="1400" dirty="0">
                <a:solidFill>
                  <a:prstClr val="black"/>
                </a:solidFill>
                <a:latin typeface="Arial"/>
                <a:sym typeface="Symbol" panose="05050102010706020507" pitchFamily="18" charset="2"/>
              </a:rPr>
              <a:t> Type 2/3 ready</a:t>
            </a:r>
          </a:p>
          <a:p>
            <a:pPr marL="285750" indent="-285750" defTabSz="457200">
              <a:spcAft>
                <a:spcPts val="600"/>
              </a:spcAft>
              <a:buFont typeface="Arial" panose="020B0604020202020204" pitchFamily="34" charset="0"/>
              <a:buChar char="•"/>
              <a:defRPr/>
            </a:pPr>
            <a:r>
              <a:rPr lang="en-US" sz="1400" b="1" dirty="0">
                <a:solidFill>
                  <a:prstClr val="black"/>
                </a:solidFill>
                <a:latin typeface="Arial"/>
              </a:rPr>
              <a:t>Shuffling module for D1 Series</a:t>
            </a:r>
            <a:br>
              <a:rPr lang="en-US" sz="1400" b="1" dirty="0">
                <a:solidFill>
                  <a:prstClr val="black"/>
                </a:solidFill>
                <a:latin typeface="Arial"/>
              </a:rPr>
            </a:br>
            <a:r>
              <a:rPr lang="en-US" sz="1400" dirty="0">
                <a:solidFill>
                  <a:schemeClr val="tx2"/>
                </a:solidFill>
                <a:latin typeface="Arial"/>
                <a:sym typeface="Symbol" panose="05050102010706020507" pitchFamily="18" charset="2"/>
              </a:rPr>
              <a:t> All components are procured (identical </a:t>
            </a:r>
            <a:r>
              <a:rPr lang="en-US" sz="1400">
                <a:solidFill>
                  <a:schemeClr val="tx2"/>
                </a:solidFill>
                <a:latin typeface="Arial"/>
                <a:sym typeface="Symbol" panose="05050102010706020507" pitchFamily="18" charset="2"/>
              </a:rPr>
              <a:t>to F1/A2 </a:t>
            </a:r>
            <a:r>
              <a:rPr lang="en-US" sz="1400" dirty="0">
                <a:solidFill>
                  <a:schemeClr val="tx2"/>
                </a:solidFill>
                <a:latin typeface="Arial"/>
                <a:sym typeface="Symbol" panose="05050102010706020507" pitchFamily="18" charset="2"/>
              </a:rPr>
              <a:t>units)</a:t>
            </a:r>
            <a:endParaRPr lang="en-US" sz="1400" dirty="0">
              <a:solidFill>
                <a:prstClr val="black"/>
              </a:solidFill>
              <a:latin typeface="Arial"/>
              <a:sym typeface="Symbol" panose="05050102010706020507" pitchFamily="18" charset="2"/>
            </a:endParaRPr>
          </a:p>
        </p:txBody>
      </p:sp>
      <p:pic>
        <p:nvPicPr>
          <p:cNvPr id="10" name="Picture 9">
            <a:extLst>
              <a:ext uri="{FF2B5EF4-FFF2-40B4-BE49-F238E27FC236}">
                <a16:creationId xmlns:a16="http://schemas.microsoft.com/office/drawing/2014/main" id="{AB276351-87B1-0F56-3E7C-25577EA1A90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165852" y="628205"/>
            <a:ext cx="2659333" cy="5593335"/>
          </a:xfrm>
          <a:prstGeom prst="rect">
            <a:avLst/>
          </a:prstGeom>
        </p:spPr>
      </p:pic>
      <p:pic>
        <p:nvPicPr>
          <p:cNvPr id="11" name="Picture 10">
            <a:extLst>
              <a:ext uri="{FF2B5EF4-FFF2-40B4-BE49-F238E27FC236}">
                <a16:creationId xmlns:a16="http://schemas.microsoft.com/office/drawing/2014/main" id="{465C7DC3-5609-0E5B-2D85-55E01858169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73830" y="2383574"/>
            <a:ext cx="2245767" cy="2881790"/>
          </a:xfrm>
          <a:prstGeom prst="ellipse">
            <a:avLst/>
          </a:prstGeom>
          <a:ln>
            <a:noFill/>
          </a:ln>
          <a:effectLst>
            <a:softEdge rad="112500"/>
          </a:effectLst>
        </p:spPr>
      </p:pic>
      <p:sp>
        <p:nvSpPr>
          <p:cNvPr id="3" name="TextBox 2">
            <a:extLst>
              <a:ext uri="{FF2B5EF4-FFF2-40B4-BE49-F238E27FC236}">
                <a16:creationId xmlns:a16="http://schemas.microsoft.com/office/drawing/2014/main" id="{6461A66F-4DE0-0505-824A-91916674BFDD}"/>
              </a:ext>
            </a:extLst>
          </p:cNvPr>
          <p:cNvSpPr txBox="1"/>
          <p:nvPr/>
        </p:nvSpPr>
        <p:spPr>
          <a:xfrm>
            <a:off x="4181808" y="4870829"/>
            <a:ext cx="1524777" cy="461665"/>
          </a:xfrm>
          <a:prstGeom prst="rect">
            <a:avLst/>
          </a:prstGeom>
          <a:noFill/>
        </p:spPr>
        <p:txBody>
          <a:bodyPr wrap="none">
            <a:spAutoFit/>
          </a:bodyPr>
          <a:lstStyle/>
          <a:p>
            <a:pPr algn="ctr"/>
            <a:r>
              <a:rPr lang="en-US" sz="1200" dirty="0">
                <a:latin typeface="Arial"/>
                <a:sym typeface="Symbol" panose="05050102010706020507" pitchFamily="18" charset="2"/>
              </a:rPr>
              <a:t>New 110 mm</a:t>
            </a:r>
            <a:br>
              <a:rPr lang="en-US" sz="1200" dirty="0">
                <a:latin typeface="Arial"/>
                <a:sym typeface="Symbol" panose="05050102010706020507" pitchFamily="18" charset="2"/>
              </a:rPr>
            </a:br>
            <a:r>
              <a:rPr lang="en-US" sz="1200" dirty="0" err="1">
                <a:latin typeface="Arial"/>
                <a:sym typeface="Symbol" panose="05050102010706020507" pitchFamily="18" charset="2"/>
              </a:rPr>
              <a:t>anticryostat</a:t>
            </a:r>
            <a:r>
              <a:rPr lang="en-US" sz="1200" dirty="0">
                <a:latin typeface="Arial"/>
                <a:sym typeface="Symbol" panose="05050102010706020507" pitchFamily="18" charset="2"/>
              </a:rPr>
              <a:t> support</a:t>
            </a:r>
            <a:endParaRPr lang="en-US" sz="1200" dirty="0"/>
          </a:p>
        </p:txBody>
      </p:sp>
      <p:cxnSp>
        <p:nvCxnSpPr>
          <p:cNvPr id="12" name="Straight Arrow Connector 11">
            <a:extLst>
              <a:ext uri="{FF2B5EF4-FFF2-40B4-BE49-F238E27FC236}">
                <a16:creationId xmlns:a16="http://schemas.microsoft.com/office/drawing/2014/main" id="{95A9BDFA-0F18-039A-0E4A-6712DB094F6C}"/>
              </a:ext>
            </a:extLst>
          </p:cNvPr>
          <p:cNvCxnSpPr>
            <a:cxnSpLocks/>
            <a:stCxn id="3" idx="1"/>
          </p:cNvCxnSpPr>
          <p:nvPr/>
        </p:nvCxnSpPr>
        <p:spPr>
          <a:xfrm flipH="1" flipV="1">
            <a:off x="1939066" y="4367449"/>
            <a:ext cx="2242742" cy="734213"/>
          </a:xfrm>
          <a:prstGeom prst="straightConnector1">
            <a:avLst/>
          </a:prstGeom>
          <a:ln w="127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C054121-6E93-19AE-133E-3B8E8379EE1A}"/>
              </a:ext>
            </a:extLst>
          </p:cNvPr>
          <p:cNvSpPr txBox="1"/>
          <p:nvPr/>
        </p:nvSpPr>
        <p:spPr>
          <a:xfrm>
            <a:off x="978522" y="6013308"/>
            <a:ext cx="2340705" cy="276999"/>
          </a:xfrm>
          <a:prstGeom prst="rect">
            <a:avLst/>
          </a:prstGeom>
          <a:noFill/>
        </p:spPr>
        <p:txBody>
          <a:bodyPr wrap="none">
            <a:spAutoFit/>
          </a:bodyPr>
          <a:lstStyle/>
          <a:p>
            <a:pPr algn="ctr"/>
            <a:r>
              <a:rPr lang="en-US" sz="1200" dirty="0" err="1">
                <a:latin typeface="Arial"/>
                <a:sym typeface="Symbol" panose="05050102010706020507" pitchFamily="18" charset="2"/>
              </a:rPr>
              <a:t>Anticryostat</a:t>
            </a:r>
            <a:r>
              <a:rPr lang="en-US" sz="1200" dirty="0">
                <a:latin typeface="Arial"/>
                <a:sym typeface="Symbol" panose="05050102010706020507" pitchFamily="18" charset="2"/>
              </a:rPr>
              <a:t> installation ongoing</a:t>
            </a:r>
            <a:endParaRPr lang="en-US" sz="1200" dirty="0"/>
          </a:p>
        </p:txBody>
      </p:sp>
      <p:sp>
        <p:nvSpPr>
          <p:cNvPr id="14" name="TextBox 13">
            <a:extLst>
              <a:ext uri="{FF2B5EF4-FFF2-40B4-BE49-F238E27FC236}">
                <a16:creationId xmlns:a16="http://schemas.microsoft.com/office/drawing/2014/main" id="{7E8EC692-E187-A742-D3C4-278256C0F159}"/>
              </a:ext>
            </a:extLst>
          </p:cNvPr>
          <p:cNvSpPr txBox="1"/>
          <p:nvPr/>
        </p:nvSpPr>
        <p:spPr>
          <a:xfrm>
            <a:off x="4483272" y="3588960"/>
            <a:ext cx="2069797" cy="461665"/>
          </a:xfrm>
          <a:prstGeom prst="rect">
            <a:avLst/>
          </a:prstGeom>
          <a:noFill/>
        </p:spPr>
        <p:txBody>
          <a:bodyPr wrap="none">
            <a:spAutoFit/>
          </a:bodyPr>
          <a:lstStyle/>
          <a:p>
            <a:pPr algn="ctr"/>
            <a:r>
              <a:rPr lang="en-US" sz="1200" dirty="0">
                <a:latin typeface="Arial"/>
                <a:sym typeface="Symbol" panose="05050102010706020507" pitchFamily="18" charset="2"/>
              </a:rPr>
              <a:t>Main busbar terminations</a:t>
            </a:r>
            <a:br>
              <a:rPr lang="en-US" sz="1200" dirty="0">
                <a:latin typeface="Arial"/>
                <a:sym typeface="Symbol" panose="05050102010706020507" pitchFamily="18" charset="2"/>
              </a:rPr>
            </a:br>
            <a:r>
              <a:rPr lang="en-US" sz="1200" dirty="0">
                <a:latin typeface="Arial"/>
                <a:sym typeface="Symbol" panose="05050102010706020507" pitchFamily="18" charset="2"/>
              </a:rPr>
              <a:t>to be refurbished with </a:t>
            </a:r>
            <a:r>
              <a:rPr lang="en-US" sz="1200" dirty="0" err="1">
                <a:latin typeface="Arial"/>
                <a:sym typeface="Symbol" panose="05050102010706020507" pitchFamily="18" charset="2"/>
              </a:rPr>
              <a:t>SnAg</a:t>
            </a:r>
            <a:endParaRPr lang="en-US" sz="1200" dirty="0"/>
          </a:p>
        </p:txBody>
      </p:sp>
      <p:cxnSp>
        <p:nvCxnSpPr>
          <p:cNvPr id="16" name="Straight Arrow Connector 15">
            <a:extLst>
              <a:ext uri="{FF2B5EF4-FFF2-40B4-BE49-F238E27FC236}">
                <a16:creationId xmlns:a16="http://schemas.microsoft.com/office/drawing/2014/main" id="{B20FE803-6B22-BDEF-0498-9297C38E63BD}"/>
              </a:ext>
            </a:extLst>
          </p:cNvPr>
          <p:cNvCxnSpPr>
            <a:cxnSpLocks/>
            <a:stCxn id="14" idx="3"/>
          </p:cNvCxnSpPr>
          <p:nvPr/>
        </p:nvCxnSpPr>
        <p:spPr>
          <a:xfrm>
            <a:off x="6553069" y="3819793"/>
            <a:ext cx="754382" cy="304117"/>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9B47E47-B72C-498E-186B-5B7A54DAEEBC}"/>
              </a:ext>
            </a:extLst>
          </p:cNvPr>
          <p:cNvCxnSpPr>
            <a:cxnSpLocks/>
          </p:cNvCxnSpPr>
          <p:nvPr/>
        </p:nvCxnSpPr>
        <p:spPr>
          <a:xfrm flipH="1" flipV="1">
            <a:off x="8764292" y="4649492"/>
            <a:ext cx="1139459" cy="55549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B911427-D1A8-F4AE-E090-4CDB2424001F}"/>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19099412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D0CB6361-D97D-6E67-4FAC-68F91D0FBAED}"/>
              </a:ext>
            </a:extLst>
          </p:cNvPr>
          <p:cNvSpPr txBox="1">
            <a:spLocks/>
          </p:cNvSpPr>
          <p:nvPr/>
        </p:nvSpPr>
        <p:spPr>
          <a:xfrm>
            <a:off x="3485228" y="6350851"/>
            <a:ext cx="63116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t>12.03.23</a:t>
            </a:r>
            <a:endParaRPr lang="en-US" sz="1200" dirty="0"/>
          </a:p>
        </p:txBody>
      </p:sp>
      <p:sp>
        <p:nvSpPr>
          <p:cNvPr id="4" name="TextBox 3">
            <a:extLst>
              <a:ext uri="{FF2B5EF4-FFF2-40B4-BE49-F238E27FC236}">
                <a16:creationId xmlns:a16="http://schemas.microsoft.com/office/drawing/2014/main" id="{70000186-DB59-719D-CE2A-868CE8796F78}"/>
              </a:ext>
            </a:extLst>
          </p:cNvPr>
          <p:cNvSpPr txBox="1"/>
          <p:nvPr/>
        </p:nvSpPr>
        <p:spPr>
          <a:xfrm>
            <a:off x="629064" y="296968"/>
            <a:ext cx="3919343" cy="430887"/>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n-ea"/>
                <a:cs typeface="+mn-cs"/>
              </a:rPr>
              <a:t>Challenges: co-activity</a:t>
            </a:r>
            <a:endParaRPr lang="en-US" dirty="0"/>
          </a:p>
        </p:txBody>
      </p:sp>
      <p:pic>
        <p:nvPicPr>
          <p:cNvPr id="6" name="Picture 5">
            <a:extLst>
              <a:ext uri="{FF2B5EF4-FFF2-40B4-BE49-F238E27FC236}">
                <a16:creationId xmlns:a16="http://schemas.microsoft.com/office/drawing/2014/main" id="{DB67175C-B439-9A79-F619-9F0ED54924A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9064" y="1299882"/>
            <a:ext cx="5971922" cy="4478942"/>
          </a:xfrm>
          <a:prstGeom prst="rect">
            <a:avLst/>
          </a:prstGeom>
        </p:spPr>
      </p:pic>
      <p:pic>
        <p:nvPicPr>
          <p:cNvPr id="10" name="Picture 9">
            <a:extLst>
              <a:ext uri="{FF2B5EF4-FFF2-40B4-BE49-F238E27FC236}">
                <a16:creationId xmlns:a16="http://schemas.microsoft.com/office/drawing/2014/main" id="{A439DFE7-AC8D-61B4-3E81-85604C7E8BF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91427" y="357467"/>
            <a:ext cx="3246520" cy="5284050"/>
          </a:xfrm>
          <a:prstGeom prst="rect">
            <a:avLst/>
          </a:prstGeom>
        </p:spPr>
      </p:pic>
      <p:sp>
        <p:nvSpPr>
          <p:cNvPr id="9" name="Freeform: Shape 8">
            <a:extLst>
              <a:ext uri="{FF2B5EF4-FFF2-40B4-BE49-F238E27FC236}">
                <a16:creationId xmlns:a16="http://schemas.microsoft.com/office/drawing/2014/main" id="{4FC98F40-A322-7876-DE2C-525AEDD479DE}"/>
              </a:ext>
            </a:extLst>
          </p:cNvPr>
          <p:cNvSpPr/>
          <p:nvPr/>
        </p:nvSpPr>
        <p:spPr>
          <a:xfrm>
            <a:off x="3729597" y="1034372"/>
            <a:ext cx="5971922" cy="2010378"/>
          </a:xfrm>
          <a:custGeom>
            <a:avLst/>
            <a:gdLst>
              <a:gd name="connsiteX0" fmla="*/ 3192651 w 3192651"/>
              <a:gd name="connsiteY0" fmla="*/ 185979 h 185979"/>
              <a:gd name="connsiteX1" fmla="*/ 0 w 3192651"/>
              <a:gd name="connsiteY1" fmla="*/ 0 h 185979"/>
              <a:gd name="connsiteX0" fmla="*/ 5168685 w 5168685"/>
              <a:gd name="connsiteY0" fmla="*/ 1059 h 2559338"/>
              <a:gd name="connsiteX1" fmla="*/ 0 w 5168685"/>
              <a:gd name="connsiteY1" fmla="*/ 2558280 h 2559338"/>
              <a:gd name="connsiteX0" fmla="*/ 5168685 w 5168685"/>
              <a:gd name="connsiteY0" fmla="*/ 2891 h 2560112"/>
              <a:gd name="connsiteX1" fmla="*/ 0 w 5168685"/>
              <a:gd name="connsiteY1" fmla="*/ 2560112 h 2560112"/>
              <a:gd name="connsiteX0" fmla="*/ 7167967 w 7167967"/>
              <a:gd name="connsiteY0" fmla="*/ 10598 h 1792904"/>
              <a:gd name="connsiteX1" fmla="*/ 0 w 7167967"/>
              <a:gd name="connsiteY1" fmla="*/ 1792904 h 1792904"/>
              <a:gd name="connsiteX0" fmla="*/ 7167967 w 7167967"/>
              <a:gd name="connsiteY0" fmla="*/ 544525 h 2326831"/>
              <a:gd name="connsiteX1" fmla="*/ 0 w 7167967"/>
              <a:gd name="connsiteY1" fmla="*/ 2326831 h 2326831"/>
              <a:gd name="connsiteX0" fmla="*/ 6586781 w 6586781"/>
              <a:gd name="connsiteY0" fmla="*/ 645444 h 1962801"/>
              <a:gd name="connsiteX1" fmla="*/ 0 w 6586781"/>
              <a:gd name="connsiteY1" fmla="*/ 1962801 h 1962801"/>
              <a:gd name="connsiteX0" fmla="*/ 6641025 w 6641025"/>
              <a:gd name="connsiteY0" fmla="*/ 624683 h 2027281"/>
              <a:gd name="connsiteX1" fmla="*/ 0 w 6641025"/>
              <a:gd name="connsiteY1" fmla="*/ 2027281 h 2027281"/>
              <a:gd name="connsiteX0" fmla="*/ 6641025 w 6641025"/>
              <a:gd name="connsiteY0" fmla="*/ 738143 h 2140741"/>
              <a:gd name="connsiteX1" fmla="*/ 0 w 6641025"/>
              <a:gd name="connsiteY1" fmla="*/ 2140741 h 2140741"/>
              <a:gd name="connsiteX0" fmla="*/ 6641025 w 6641025"/>
              <a:gd name="connsiteY0" fmla="*/ 956491 h 2359089"/>
              <a:gd name="connsiteX1" fmla="*/ 0 w 6641025"/>
              <a:gd name="connsiteY1" fmla="*/ 2359089 h 2359089"/>
            </a:gdLst>
            <a:ahLst/>
            <a:cxnLst>
              <a:cxn ang="0">
                <a:pos x="connsiteX0" y="connsiteY0"/>
              </a:cxn>
              <a:cxn ang="0">
                <a:pos x="connsiteX1" y="connsiteY1"/>
              </a:cxn>
            </a:cxnLst>
            <a:rect l="l" t="t" r="r" b="b"/>
            <a:pathLst>
              <a:path w="6641025" h="2359089">
                <a:moveTo>
                  <a:pt x="6641025" y="956491"/>
                </a:moveTo>
                <a:cubicBezTo>
                  <a:pt x="4670158" y="-678579"/>
                  <a:pt x="1048719" y="-221379"/>
                  <a:pt x="0" y="2359089"/>
                </a:cubicBezTo>
              </a:path>
            </a:pathLst>
          </a:custGeom>
          <a:noFill/>
          <a:ln w="76200">
            <a:solidFill>
              <a:srgbClr val="FFFF00"/>
            </a:solidFill>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6FA5D52B-F82F-E92D-4649-5E68C9E0AD40}"/>
              </a:ext>
            </a:extLst>
          </p:cNvPr>
          <p:cNvSpPr txBox="1"/>
          <p:nvPr/>
        </p:nvSpPr>
        <p:spPr>
          <a:xfrm>
            <a:off x="8191427" y="5778824"/>
            <a:ext cx="3020185" cy="307777"/>
          </a:xfrm>
          <a:prstGeom prst="rect">
            <a:avLst/>
          </a:prstGeom>
          <a:noFill/>
        </p:spPr>
        <p:txBody>
          <a:bodyPr wrap="square">
            <a:spAutoFit/>
          </a:bodyPr>
          <a:lstStyle/>
          <a:p>
            <a:r>
              <a:rPr lang="en-US" sz="1400" dirty="0">
                <a:solidFill>
                  <a:prstClr val="black"/>
                </a:solidFill>
                <a:latin typeface="Arial"/>
                <a:sym typeface="Symbol" panose="05050102010706020507" pitchFamily="18" charset="2"/>
              </a:rPr>
              <a:t>Risk Analysis of co-activity ongoing</a:t>
            </a:r>
            <a:endParaRPr lang="en-US" sz="1400" dirty="0"/>
          </a:p>
        </p:txBody>
      </p:sp>
      <p:sp>
        <p:nvSpPr>
          <p:cNvPr id="2" name="TextBox 1">
            <a:extLst>
              <a:ext uri="{FF2B5EF4-FFF2-40B4-BE49-F238E27FC236}">
                <a16:creationId xmlns:a16="http://schemas.microsoft.com/office/drawing/2014/main" id="{D7754B93-523A-FD38-38D5-F66CC4C583F9}"/>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35434140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3D15E163-225E-3CCF-13E3-5230A4062EFE}"/>
              </a:ext>
            </a:extLst>
          </p:cNvPr>
          <p:cNvGraphicFramePr>
            <a:graphicFrameLocks noGrp="1"/>
          </p:cNvGraphicFramePr>
          <p:nvPr>
            <p:ph idx="1"/>
          </p:nvPr>
        </p:nvGraphicFramePr>
        <p:xfrm>
          <a:off x="407987" y="1410148"/>
          <a:ext cx="11376026" cy="3606800"/>
        </p:xfrm>
        <a:graphic>
          <a:graphicData uri="http://schemas.openxmlformats.org/drawingml/2006/table">
            <a:tbl>
              <a:tblPr firstRow="1" bandRow="1">
                <a:tableStyleId>{8EC20E35-A176-4012-BC5E-935CFFF8708E}</a:tableStyleId>
              </a:tblPr>
              <a:tblGrid>
                <a:gridCol w="2275205">
                  <a:extLst>
                    <a:ext uri="{9D8B030D-6E8A-4147-A177-3AD203B41FA5}">
                      <a16:colId xmlns:a16="http://schemas.microsoft.com/office/drawing/2014/main" val="857310552"/>
                    </a:ext>
                  </a:extLst>
                </a:gridCol>
                <a:gridCol w="2404696">
                  <a:extLst>
                    <a:ext uri="{9D8B030D-6E8A-4147-A177-3AD203B41FA5}">
                      <a16:colId xmlns:a16="http://schemas.microsoft.com/office/drawing/2014/main" val="2762778168"/>
                    </a:ext>
                  </a:extLst>
                </a:gridCol>
                <a:gridCol w="2016224">
                  <a:extLst>
                    <a:ext uri="{9D8B030D-6E8A-4147-A177-3AD203B41FA5}">
                      <a16:colId xmlns:a16="http://schemas.microsoft.com/office/drawing/2014/main" val="2899574282"/>
                    </a:ext>
                  </a:extLst>
                </a:gridCol>
                <a:gridCol w="2404696">
                  <a:extLst>
                    <a:ext uri="{9D8B030D-6E8A-4147-A177-3AD203B41FA5}">
                      <a16:colId xmlns:a16="http://schemas.microsoft.com/office/drawing/2014/main" val="2873303696"/>
                    </a:ext>
                  </a:extLst>
                </a:gridCol>
                <a:gridCol w="2275205">
                  <a:extLst>
                    <a:ext uri="{9D8B030D-6E8A-4147-A177-3AD203B41FA5}">
                      <a16:colId xmlns:a16="http://schemas.microsoft.com/office/drawing/2014/main" val="3709331827"/>
                    </a:ext>
                  </a:extLst>
                </a:gridCol>
              </a:tblGrid>
              <a:tr h="370840">
                <a:tc>
                  <a:txBody>
                    <a:bodyPr/>
                    <a:lstStyle/>
                    <a:p>
                      <a:r>
                        <a:rPr lang="en-US" dirty="0"/>
                        <a:t>Magnet to be tested </a:t>
                      </a:r>
                      <a:endParaRPr lang="en-GB" dirty="0"/>
                    </a:p>
                  </a:txBody>
                  <a:tcPr/>
                </a:tc>
                <a:tc>
                  <a:txBody>
                    <a:bodyPr/>
                    <a:lstStyle/>
                    <a:p>
                      <a:r>
                        <a:rPr lang="en-US" dirty="0"/>
                        <a:t>Bench </a:t>
                      </a:r>
                      <a:endParaRPr lang="en-GB" dirty="0"/>
                    </a:p>
                  </a:txBody>
                  <a:tcPr/>
                </a:tc>
                <a:tc>
                  <a:txBody>
                    <a:bodyPr/>
                    <a:lstStyle/>
                    <a:p>
                      <a:r>
                        <a:rPr lang="en-US" dirty="0"/>
                        <a:t>Availability for cold test</a:t>
                      </a:r>
                      <a:endParaRPr lang="en-GB" dirty="0"/>
                    </a:p>
                  </a:txBody>
                  <a:tcPr/>
                </a:tc>
                <a:tc>
                  <a:txBody>
                    <a:bodyPr/>
                    <a:lstStyle/>
                    <a:p>
                      <a:r>
                        <a:rPr lang="en-US" dirty="0"/>
                        <a:t>Test bench readiness </a:t>
                      </a:r>
                      <a:endParaRPr lang="en-GB" dirty="0"/>
                    </a:p>
                  </a:txBody>
                  <a:tcPr/>
                </a:tc>
                <a:tc>
                  <a:txBody>
                    <a:bodyPr/>
                    <a:lstStyle/>
                    <a:p>
                      <a:r>
                        <a:rPr lang="en-US" dirty="0"/>
                        <a:t>Margins on test bench readiness </a:t>
                      </a:r>
                      <a:endParaRPr lang="en-GB" dirty="0"/>
                    </a:p>
                  </a:txBody>
                  <a:tcPr/>
                </a:tc>
                <a:extLst>
                  <a:ext uri="{0D108BD9-81ED-4DB2-BD59-A6C34878D82A}">
                    <a16:rowId xmlns:a16="http://schemas.microsoft.com/office/drawing/2014/main" val="423857287"/>
                  </a:ext>
                </a:extLst>
              </a:tr>
              <a:tr h="370840">
                <a:tc>
                  <a:txBody>
                    <a:bodyPr/>
                    <a:lstStyle/>
                    <a:p>
                      <a:r>
                        <a:rPr lang="en-US" dirty="0"/>
                        <a:t>Q3 01</a:t>
                      </a:r>
                      <a:endParaRPr lang="en-GB" dirty="0"/>
                    </a:p>
                  </a:txBody>
                  <a:tcPr/>
                </a:tc>
                <a:tc>
                  <a:txBody>
                    <a:bodyPr/>
                    <a:lstStyle/>
                    <a:p>
                      <a:r>
                        <a:rPr lang="en-US" dirty="0"/>
                        <a:t>A2 </a:t>
                      </a:r>
                      <a:endParaRPr lang="en-GB" dirty="0"/>
                    </a:p>
                  </a:txBody>
                  <a:tcPr/>
                </a:tc>
                <a:tc>
                  <a:txBody>
                    <a:bodyPr/>
                    <a:lstStyle/>
                    <a:p>
                      <a:r>
                        <a:rPr lang="en-US" dirty="0"/>
                        <a:t>26/02/2024</a:t>
                      </a:r>
                      <a:endParaRPr lang="en-GB" dirty="0"/>
                    </a:p>
                  </a:txBody>
                  <a:tcPr/>
                </a:tc>
                <a:tc>
                  <a:txBody>
                    <a:bodyPr/>
                    <a:lstStyle/>
                    <a:p>
                      <a:r>
                        <a:rPr lang="en-US" dirty="0"/>
                        <a:t>15/03/2024 </a:t>
                      </a:r>
                      <a:endParaRPr lang="en-GB" dirty="0"/>
                    </a:p>
                  </a:txBody>
                  <a:tcPr/>
                </a:tc>
                <a:tc>
                  <a:txBody>
                    <a:bodyPr/>
                    <a:lstStyle/>
                    <a:p>
                      <a:r>
                        <a:rPr lang="en-US" dirty="0"/>
                        <a:t>-3 weeks</a:t>
                      </a:r>
                      <a:endParaRPr lang="en-GB" dirty="0"/>
                    </a:p>
                  </a:txBody>
                  <a:tcPr/>
                </a:tc>
                <a:extLst>
                  <a:ext uri="{0D108BD9-81ED-4DB2-BD59-A6C34878D82A}">
                    <a16:rowId xmlns:a16="http://schemas.microsoft.com/office/drawing/2014/main" val="4293791959"/>
                  </a:ext>
                </a:extLst>
              </a:tr>
              <a:tr h="370840">
                <a:tc>
                  <a:txBody>
                    <a:bodyPr/>
                    <a:lstStyle/>
                    <a:p>
                      <a:r>
                        <a:rPr lang="en-US" dirty="0"/>
                        <a:t>Q1 02</a:t>
                      </a:r>
                      <a:endParaRPr lang="en-GB" dirty="0"/>
                    </a:p>
                  </a:txBody>
                  <a:tcPr/>
                </a:tc>
                <a:tc>
                  <a:txBody>
                    <a:bodyPr/>
                    <a:lstStyle/>
                    <a:p>
                      <a:r>
                        <a:rPr lang="en-US" dirty="0"/>
                        <a:t>No Cold test foreseen</a:t>
                      </a:r>
                      <a:endParaRPr lang="en-GB" dirty="0"/>
                    </a:p>
                  </a:txBody>
                  <a:tcPr/>
                </a:tc>
                <a:tc>
                  <a:txBody>
                    <a:bodyPr/>
                    <a:lstStyle/>
                    <a:p>
                      <a:r>
                        <a:rPr lang="en-US" dirty="0"/>
                        <a:t>/</a:t>
                      </a:r>
                      <a:endParaRPr lang="en-GB" dirty="0"/>
                    </a:p>
                  </a:txBody>
                  <a:tcPr/>
                </a:tc>
                <a:tc>
                  <a:txBody>
                    <a:bodyPr/>
                    <a:lstStyle/>
                    <a:p>
                      <a:r>
                        <a:rPr lang="en-US" dirty="0"/>
                        <a:t>/</a:t>
                      </a:r>
                      <a:endParaRPr lang="en-GB" dirty="0"/>
                    </a:p>
                  </a:txBody>
                  <a:tcPr/>
                </a:tc>
                <a:tc>
                  <a:txBody>
                    <a:bodyPr/>
                    <a:lstStyle/>
                    <a:p>
                      <a:r>
                        <a:rPr lang="en-US" dirty="0"/>
                        <a:t>/</a:t>
                      </a:r>
                      <a:endParaRPr lang="en-GB" dirty="0"/>
                    </a:p>
                  </a:txBody>
                  <a:tcPr/>
                </a:tc>
                <a:extLst>
                  <a:ext uri="{0D108BD9-81ED-4DB2-BD59-A6C34878D82A}">
                    <a16:rowId xmlns:a16="http://schemas.microsoft.com/office/drawing/2014/main" val="1772623616"/>
                  </a:ext>
                </a:extLst>
              </a:tr>
              <a:tr h="370840">
                <a:tc>
                  <a:txBody>
                    <a:bodyPr/>
                    <a:lstStyle/>
                    <a:p>
                      <a:r>
                        <a:rPr lang="en-US" dirty="0"/>
                        <a:t>Q2 P2b</a:t>
                      </a:r>
                      <a:endParaRPr lang="en-GB" dirty="0"/>
                    </a:p>
                  </a:txBody>
                  <a:tcPr/>
                </a:tc>
                <a:tc>
                  <a:txBody>
                    <a:bodyPr/>
                    <a:lstStyle/>
                    <a:p>
                      <a:r>
                        <a:rPr lang="en-US" dirty="0"/>
                        <a:t>Currently on F1 </a:t>
                      </a:r>
                      <a:endParaRPr lang="en-GB" dirty="0"/>
                    </a:p>
                  </a:txBody>
                  <a:tcPr/>
                </a:tc>
                <a:tc>
                  <a:txBody>
                    <a:bodyPr/>
                    <a:lstStyle/>
                    <a:p>
                      <a:r>
                        <a:rPr lang="en-US" dirty="0"/>
                        <a:t>/</a:t>
                      </a:r>
                      <a:endParaRPr lang="en-GB" dirty="0"/>
                    </a:p>
                  </a:txBody>
                  <a:tcPr/>
                </a:tc>
                <a:tc>
                  <a:txBody>
                    <a:bodyPr/>
                    <a:lstStyle/>
                    <a:p>
                      <a:r>
                        <a:rPr lang="en-US" dirty="0"/>
                        <a:t>/</a:t>
                      </a:r>
                      <a:endParaRPr lang="en-GB" dirty="0"/>
                    </a:p>
                  </a:txBody>
                  <a:tcPr/>
                </a:tc>
                <a:tc>
                  <a:txBody>
                    <a:bodyPr/>
                    <a:lstStyle/>
                    <a:p>
                      <a:r>
                        <a:rPr lang="en-US" dirty="0"/>
                        <a:t>/</a:t>
                      </a:r>
                      <a:endParaRPr lang="en-GB" dirty="0"/>
                    </a:p>
                  </a:txBody>
                  <a:tcPr/>
                </a:tc>
                <a:extLst>
                  <a:ext uri="{0D108BD9-81ED-4DB2-BD59-A6C34878D82A}">
                    <a16:rowId xmlns:a16="http://schemas.microsoft.com/office/drawing/2014/main" val="2752737103"/>
                  </a:ext>
                </a:extLst>
              </a:tr>
              <a:tr h="370840">
                <a:tc>
                  <a:txBody>
                    <a:bodyPr/>
                    <a:lstStyle/>
                    <a:p>
                      <a:r>
                        <a:rPr lang="en-US" dirty="0"/>
                        <a:t>Q2 P3a</a:t>
                      </a:r>
                      <a:endParaRPr lang="en-GB" dirty="0"/>
                    </a:p>
                  </a:txBody>
                  <a:tcPr/>
                </a:tc>
                <a:tc>
                  <a:txBody>
                    <a:bodyPr/>
                    <a:lstStyle/>
                    <a:p>
                      <a:r>
                        <a:rPr lang="en-US" dirty="0"/>
                        <a:t>F1</a:t>
                      </a:r>
                      <a:endParaRPr lang="en-GB" dirty="0"/>
                    </a:p>
                  </a:txBody>
                  <a:tcPr/>
                </a:tc>
                <a:tc>
                  <a:txBody>
                    <a:bodyPr/>
                    <a:lstStyle/>
                    <a:p>
                      <a:r>
                        <a:rPr lang="en-US" dirty="0"/>
                        <a:t>11/10/2023</a:t>
                      </a:r>
                      <a:endParaRPr lang="en-GB" dirty="0"/>
                    </a:p>
                  </a:txBody>
                  <a:tcPr/>
                </a:tc>
                <a:tc>
                  <a:txBody>
                    <a:bodyPr/>
                    <a:lstStyle/>
                    <a:p>
                      <a:r>
                        <a:rPr lang="en-US" dirty="0"/>
                        <a:t>24/11/2023</a:t>
                      </a:r>
                      <a:endParaRPr lang="en-GB" dirty="0"/>
                    </a:p>
                  </a:txBody>
                  <a:tcPr/>
                </a:tc>
                <a:tc>
                  <a:txBody>
                    <a:bodyPr/>
                    <a:lstStyle/>
                    <a:p>
                      <a:r>
                        <a:rPr lang="en-US" dirty="0"/>
                        <a:t>-2 weeks</a:t>
                      </a:r>
                      <a:endParaRPr lang="en-GB" dirty="0"/>
                    </a:p>
                  </a:txBody>
                  <a:tcPr/>
                </a:tc>
                <a:extLst>
                  <a:ext uri="{0D108BD9-81ED-4DB2-BD59-A6C34878D82A}">
                    <a16:rowId xmlns:a16="http://schemas.microsoft.com/office/drawing/2014/main" val="1490995046"/>
                  </a:ext>
                </a:extLst>
              </a:tr>
              <a:tr h="370840">
                <a:tc>
                  <a:txBody>
                    <a:bodyPr/>
                    <a:lstStyle/>
                    <a:p>
                      <a:r>
                        <a:rPr lang="en-US" dirty="0"/>
                        <a:t>CP P</a:t>
                      </a:r>
                      <a:endParaRPr lang="en-GB" dirty="0"/>
                    </a:p>
                  </a:txBody>
                  <a:tcPr/>
                </a:tc>
                <a:tc>
                  <a:txBody>
                    <a:bodyPr/>
                    <a:lstStyle/>
                    <a:p>
                      <a:r>
                        <a:rPr lang="en-US" dirty="0"/>
                        <a:t>A2</a:t>
                      </a:r>
                      <a:endParaRPr lang="en-GB" dirty="0"/>
                    </a:p>
                  </a:txBody>
                  <a:tcPr/>
                </a:tc>
                <a:tc>
                  <a:txBody>
                    <a:bodyPr/>
                    <a:lstStyle/>
                    <a:p>
                      <a:r>
                        <a:rPr lang="en-US" dirty="0"/>
                        <a:t>30/01/2024</a:t>
                      </a:r>
                      <a:endParaRPr lang="en-GB" dirty="0"/>
                    </a:p>
                  </a:txBody>
                  <a:tcPr/>
                </a:tc>
                <a:tc>
                  <a:txBody>
                    <a:bodyPr/>
                    <a:lstStyle/>
                    <a:p>
                      <a:r>
                        <a:rPr lang="en-US" dirty="0"/>
                        <a:t>22/05/2024</a:t>
                      </a:r>
                      <a:endParaRPr lang="en-GB" dirty="0"/>
                    </a:p>
                  </a:txBody>
                  <a:tcPr/>
                </a:tc>
                <a:tc>
                  <a:txBody>
                    <a:bodyPr/>
                    <a:lstStyle/>
                    <a:p>
                      <a:r>
                        <a:rPr lang="en-US" dirty="0"/>
                        <a:t>-4 months</a:t>
                      </a:r>
                      <a:endParaRPr lang="en-GB" dirty="0"/>
                    </a:p>
                  </a:txBody>
                  <a:tcPr/>
                </a:tc>
                <a:extLst>
                  <a:ext uri="{0D108BD9-81ED-4DB2-BD59-A6C34878D82A}">
                    <a16:rowId xmlns:a16="http://schemas.microsoft.com/office/drawing/2014/main" val="1644723956"/>
                  </a:ext>
                </a:extLst>
              </a:tr>
              <a:tr h="370840">
                <a:tc>
                  <a:txBody>
                    <a:bodyPr/>
                    <a:lstStyle/>
                    <a:p>
                      <a:r>
                        <a:rPr lang="en-US" dirty="0"/>
                        <a:t>D1 P</a:t>
                      </a:r>
                      <a:endParaRPr lang="en-GB" dirty="0"/>
                    </a:p>
                  </a:txBody>
                  <a:tcPr/>
                </a:tc>
                <a:tc>
                  <a:txBody>
                    <a:bodyPr/>
                    <a:lstStyle/>
                    <a:p>
                      <a:r>
                        <a:rPr lang="en-US" dirty="0"/>
                        <a:t>Done. Tested on B2</a:t>
                      </a:r>
                      <a:endParaRPr lang="en-GB" dirty="0"/>
                    </a:p>
                  </a:txBody>
                  <a:tcPr/>
                </a:tc>
                <a:tc>
                  <a:txBody>
                    <a:bodyPr/>
                    <a:lstStyle/>
                    <a:p>
                      <a:r>
                        <a:rPr lang="en-US" dirty="0"/>
                        <a:t>/</a:t>
                      </a:r>
                      <a:endParaRPr lang="en-GB" dirty="0"/>
                    </a:p>
                  </a:txBody>
                  <a:tcPr/>
                </a:tc>
                <a:tc>
                  <a:txBody>
                    <a:bodyPr/>
                    <a:lstStyle/>
                    <a:p>
                      <a:r>
                        <a:rPr lang="en-US" dirty="0"/>
                        <a:t>/</a:t>
                      </a:r>
                      <a:endParaRPr lang="en-GB" dirty="0"/>
                    </a:p>
                  </a:txBody>
                  <a:tcPr/>
                </a:tc>
                <a:tc>
                  <a:txBody>
                    <a:bodyPr/>
                    <a:lstStyle/>
                    <a:p>
                      <a:r>
                        <a:rPr lang="en-US" dirty="0"/>
                        <a:t>/</a:t>
                      </a:r>
                      <a:endParaRPr lang="en-GB" dirty="0"/>
                    </a:p>
                  </a:txBody>
                  <a:tcPr/>
                </a:tc>
                <a:extLst>
                  <a:ext uri="{0D108BD9-81ED-4DB2-BD59-A6C34878D82A}">
                    <a16:rowId xmlns:a16="http://schemas.microsoft.com/office/drawing/2014/main" val="3378404992"/>
                  </a:ext>
                </a:extLst>
              </a:tr>
              <a:tr h="370840">
                <a:tc>
                  <a:txBody>
                    <a:bodyPr/>
                    <a:lstStyle/>
                    <a:p>
                      <a:r>
                        <a:rPr lang="en-US" dirty="0"/>
                        <a:t>D2 01</a:t>
                      </a:r>
                      <a:endParaRPr lang="en-GB" dirty="0"/>
                    </a:p>
                  </a:txBody>
                  <a:tcPr/>
                </a:tc>
                <a:tc>
                  <a:txBody>
                    <a:bodyPr/>
                    <a:lstStyle/>
                    <a:p>
                      <a:r>
                        <a:rPr lang="en-US" dirty="0"/>
                        <a:t>C2</a:t>
                      </a:r>
                      <a:endParaRPr lang="en-GB" dirty="0"/>
                    </a:p>
                  </a:txBody>
                  <a:tcPr/>
                </a:tc>
                <a:tc>
                  <a:txBody>
                    <a:bodyPr/>
                    <a:lstStyle/>
                    <a:p>
                      <a:r>
                        <a:rPr lang="en-US" dirty="0"/>
                        <a:t>10/07/2024</a:t>
                      </a:r>
                      <a:endParaRPr lang="en-GB" dirty="0"/>
                    </a:p>
                  </a:txBody>
                  <a:tcPr/>
                </a:tc>
                <a:tc>
                  <a:txBody>
                    <a:bodyPr/>
                    <a:lstStyle/>
                    <a:p>
                      <a:r>
                        <a:rPr lang="en-US" dirty="0"/>
                        <a:t>30/05/2024</a:t>
                      </a:r>
                      <a:endParaRPr lang="en-GB" dirty="0"/>
                    </a:p>
                  </a:txBody>
                  <a:tcPr/>
                </a:tc>
                <a:tc>
                  <a:txBody>
                    <a:bodyPr/>
                    <a:lstStyle/>
                    <a:p>
                      <a:r>
                        <a:rPr lang="en-US" dirty="0"/>
                        <a:t>6 weeks</a:t>
                      </a:r>
                      <a:endParaRPr lang="en-GB" dirty="0"/>
                    </a:p>
                  </a:txBody>
                  <a:tcPr/>
                </a:tc>
                <a:extLst>
                  <a:ext uri="{0D108BD9-81ED-4DB2-BD59-A6C34878D82A}">
                    <a16:rowId xmlns:a16="http://schemas.microsoft.com/office/drawing/2014/main" val="3138620366"/>
                  </a:ext>
                </a:extLst>
              </a:tr>
              <a:tr h="370840">
                <a:tc>
                  <a:txBody>
                    <a:bodyPr/>
                    <a:lstStyle/>
                    <a:p>
                      <a:r>
                        <a:rPr lang="en-US" dirty="0"/>
                        <a:t>D1 01</a:t>
                      </a:r>
                      <a:endParaRPr lang="en-GB" dirty="0"/>
                    </a:p>
                  </a:txBody>
                  <a:tcPr/>
                </a:tc>
                <a:tc>
                  <a:txBody>
                    <a:bodyPr/>
                    <a:lstStyle/>
                    <a:p>
                      <a:r>
                        <a:rPr lang="en-US" dirty="0"/>
                        <a:t>B2 </a:t>
                      </a:r>
                      <a:endParaRPr lang="en-GB" dirty="0"/>
                    </a:p>
                  </a:txBody>
                  <a:tcPr/>
                </a:tc>
                <a:tc>
                  <a:txBody>
                    <a:bodyPr/>
                    <a:lstStyle/>
                    <a:p>
                      <a:r>
                        <a:rPr lang="en-US" dirty="0"/>
                        <a:t>20/12/2024</a:t>
                      </a:r>
                      <a:endParaRPr lang="en-GB" dirty="0"/>
                    </a:p>
                  </a:txBody>
                  <a:tcPr/>
                </a:tc>
                <a:tc>
                  <a:txBody>
                    <a:bodyPr/>
                    <a:lstStyle/>
                    <a:p>
                      <a:r>
                        <a:rPr lang="en-US" dirty="0"/>
                        <a:t>30/09/2024</a:t>
                      </a:r>
                      <a:endParaRPr lang="en-GB" dirty="0"/>
                    </a:p>
                  </a:txBody>
                  <a:tcPr/>
                </a:tc>
                <a:tc>
                  <a:txBody>
                    <a:bodyPr/>
                    <a:lstStyle/>
                    <a:p>
                      <a:r>
                        <a:rPr lang="en-US" dirty="0"/>
                        <a:t>6 weeks</a:t>
                      </a:r>
                      <a:endParaRPr lang="en-GB" dirty="0"/>
                    </a:p>
                  </a:txBody>
                  <a:tcPr/>
                </a:tc>
                <a:extLst>
                  <a:ext uri="{0D108BD9-81ED-4DB2-BD59-A6C34878D82A}">
                    <a16:rowId xmlns:a16="http://schemas.microsoft.com/office/drawing/2014/main" val="689240490"/>
                  </a:ext>
                </a:extLst>
              </a:tr>
            </a:tbl>
          </a:graphicData>
        </a:graphic>
      </p:graphicFrame>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70741" y="344406"/>
            <a:ext cx="11376025" cy="1065742"/>
          </a:xfrm>
        </p:spPr>
        <p:txBody>
          <a:bodyPr/>
          <a:lstStyle/>
          <a:p>
            <a:r>
              <a:rPr lang="fr-FR" sz="2800" dirty="0" err="1"/>
              <a:t>Availability</a:t>
            </a:r>
            <a:r>
              <a:rPr lang="fr-FR" sz="2800" dirty="0"/>
              <a:t> of magnets for test </a:t>
            </a:r>
            <a:r>
              <a:rPr lang="fr-FR" sz="2800" dirty="0" err="1"/>
              <a:t>benches</a:t>
            </a:r>
            <a:r>
              <a:rPr lang="fr-FR" sz="2800" dirty="0"/>
              <a:t>  </a:t>
            </a:r>
          </a:p>
        </p:txBody>
      </p:sp>
      <p:sp>
        <p:nvSpPr>
          <p:cNvPr id="19" name="Rectangle 18">
            <a:extLst>
              <a:ext uri="{FF2B5EF4-FFF2-40B4-BE49-F238E27FC236}">
                <a16:creationId xmlns:a16="http://schemas.microsoft.com/office/drawing/2014/main" id="{F6E41B65-E7FC-E4CF-D469-8EBD880FBA0D}"/>
              </a:ext>
            </a:extLst>
          </p:cNvPr>
          <p:cNvSpPr/>
          <p:nvPr/>
        </p:nvSpPr>
        <p:spPr>
          <a:xfrm>
            <a:off x="9299737" y="421686"/>
            <a:ext cx="1754215" cy="508172"/>
          </a:xfrm>
          <a:prstGeom prst="rect">
            <a:avLst/>
          </a:prstGeom>
          <a:solidFill>
            <a:srgbClr val="FF0000"/>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Negative margin: magnet ready before test bench</a:t>
            </a:r>
          </a:p>
          <a:p>
            <a:pPr algn="ctr"/>
            <a:r>
              <a:rPr lang="en-US" sz="1100" dirty="0"/>
              <a:t>(Critical path) </a:t>
            </a:r>
            <a:endParaRPr lang="en-GB" sz="1100" dirty="0"/>
          </a:p>
        </p:txBody>
      </p:sp>
      <p:sp>
        <p:nvSpPr>
          <p:cNvPr id="3" name="Rectangle 2">
            <a:extLst>
              <a:ext uri="{FF2B5EF4-FFF2-40B4-BE49-F238E27FC236}">
                <a16:creationId xmlns:a16="http://schemas.microsoft.com/office/drawing/2014/main" id="{95AAA3A7-0BA1-8106-432F-7540BBBE9E68}"/>
              </a:ext>
            </a:extLst>
          </p:cNvPr>
          <p:cNvSpPr/>
          <p:nvPr/>
        </p:nvSpPr>
        <p:spPr>
          <a:xfrm>
            <a:off x="9299737" y="2060848"/>
            <a:ext cx="1656184" cy="415042"/>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5D68A01D-FD0A-9B7E-7F08-5500E2614186}"/>
              </a:ext>
            </a:extLst>
          </p:cNvPr>
          <p:cNvSpPr/>
          <p:nvPr/>
        </p:nvSpPr>
        <p:spPr>
          <a:xfrm>
            <a:off x="3538083" y="5365747"/>
            <a:ext cx="1145486" cy="427490"/>
          </a:xfrm>
          <a:prstGeom prst="rect">
            <a:avLst/>
          </a:prstGeom>
          <a:solidFill>
            <a:srgbClr val="92D050"/>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2"/>
                </a:solidFill>
              </a:rPr>
              <a:t>Cold tested in the US</a:t>
            </a:r>
            <a:endParaRPr lang="en-GB" sz="1100" dirty="0">
              <a:solidFill>
                <a:schemeClr val="tx2"/>
              </a:solidFill>
            </a:endParaRPr>
          </a:p>
        </p:txBody>
      </p:sp>
      <p:sp>
        <p:nvSpPr>
          <p:cNvPr id="5" name="Rectangle 4">
            <a:extLst>
              <a:ext uri="{FF2B5EF4-FFF2-40B4-BE49-F238E27FC236}">
                <a16:creationId xmlns:a16="http://schemas.microsoft.com/office/drawing/2014/main" id="{0A7220EB-DA84-C870-9452-5FE68E0A4E42}"/>
              </a:ext>
            </a:extLst>
          </p:cNvPr>
          <p:cNvSpPr/>
          <p:nvPr/>
        </p:nvSpPr>
        <p:spPr>
          <a:xfrm>
            <a:off x="2711624" y="2356684"/>
            <a:ext cx="2344470" cy="415042"/>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92D050"/>
              </a:solidFill>
            </a:endParaRPr>
          </a:p>
        </p:txBody>
      </p:sp>
      <p:sp>
        <p:nvSpPr>
          <p:cNvPr id="10" name="Rectangle 9">
            <a:extLst>
              <a:ext uri="{FF2B5EF4-FFF2-40B4-BE49-F238E27FC236}">
                <a16:creationId xmlns:a16="http://schemas.microsoft.com/office/drawing/2014/main" id="{84DA07E3-BDA7-A5B3-16EE-B6110FA877F1}"/>
              </a:ext>
            </a:extLst>
          </p:cNvPr>
          <p:cNvSpPr/>
          <p:nvPr/>
        </p:nvSpPr>
        <p:spPr>
          <a:xfrm>
            <a:off x="5275087" y="5365747"/>
            <a:ext cx="1647372" cy="427490"/>
          </a:xfrm>
          <a:prstGeom prst="rect">
            <a:avLst/>
          </a:prstGeom>
          <a:solidFill>
            <a:schemeClr val="accent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Q2P2b before Q2 P3a</a:t>
            </a:r>
            <a:endParaRPr lang="en-GB" sz="1100" dirty="0"/>
          </a:p>
        </p:txBody>
      </p:sp>
      <p:sp>
        <p:nvSpPr>
          <p:cNvPr id="11" name="Rectangle 10">
            <a:extLst>
              <a:ext uri="{FF2B5EF4-FFF2-40B4-BE49-F238E27FC236}">
                <a16:creationId xmlns:a16="http://schemas.microsoft.com/office/drawing/2014/main" id="{3CB8688B-72EF-9DE8-F725-096F28A5C566}"/>
              </a:ext>
            </a:extLst>
          </p:cNvPr>
          <p:cNvSpPr/>
          <p:nvPr/>
        </p:nvSpPr>
        <p:spPr>
          <a:xfrm>
            <a:off x="407986" y="2798506"/>
            <a:ext cx="11380814" cy="774510"/>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4CE5B554-B980-EF2C-31BA-9E6CA342F40B}"/>
              </a:ext>
            </a:extLst>
          </p:cNvPr>
          <p:cNvSpPr/>
          <p:nvPr/>
        </p:nvSpPr>
        <p:spPr>
          <a:xfrm>
            <a:off x="7268749" y="5372096"/>
            <a:ext cx="3785203" cy="427490"/>
          </a:xfrm>
          <a:prstGeom prst="rect">
            <a:avLst/>
          </a:prstGeom>
          <a:solidFill>
            <a:srgbClr val="FFFF00"/>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2"/>
                </a:solidFill>
              </a:rPr>
              <a:t>Q3 01 tests before + 1 month work for CP P on A2 bench </a:t>
            </a:r>
            <a:endParaRPr lang="en-GB" sz="1100" dirty="0">
              <a:solidFill>
                <a:schemeClr val="tx2"/>
              </a:solidFill>
            </a:endParaRPr>
          </a:p>
        </p:txBody>
      </p:sp>
      <p:sp>
        <p:nvSpPr>
          <p:cNvPr id="13" name="Rectangle 12">
            <a:extLst>
              <a:ext uri="{FF2B5EF4-FFF2-40B4-BE49-F238E27FC236}">
                <a16:creationId xmlns:a16="http://schemas.microsoft.com/office/drawing/2014/main" id="{0FC777D9-96CF-949C-93B0-0CE830E2599B}"/>
              </a:ext>
            </a:extLst>
          </p:cNvPr>
          <p:cNvSpPr/>
          <p:nvPr/>
        </p:nvSpPr>
        <p:spPr>
          <a:xfrm>
            <a:off x="403199" y="3573016"/>
            <a:ext cx="11380814" cy="365125"/>
          </a:xfrm>
          <a:prstGeom prst="rect">
            <a:avLst/>
          </a:prstGeom>
          <a:noFill/>
          <a:ln w="571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14" name="Rectangle 13">
            <a:extLst>
              <a:ext uri="{FF2B5EF4-FFF2-40B4-BE49-F238E27FC236}">
                <a16:creationId xmlns:a16="http://schemas.microsoft.com/office/drawing/2014/main" id="{163C8AFA-5A17-D20C-DA17-BED8920E145D}"/>
              </a:ext>
            </a:extLst>
          </p:cNvPr>
          <p:cNvSpPr/>
          <p:nvPr/>
        </p:nvSpPr>
        <p:spPr>
          <a:xfrm>
            <a:off x="1175428" y="5365748"/>
            <a:ext cx="2016366" cy="464260"/>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Margin for first </a:t>
            </a:r>
            <a:r>
              <a:rPr lang="en-US" sz="1100" dirty="0" err="1"/>
              <a:t>serie</a:t>
            </a:r>
            <a:r>
              <a:rPr lang="en-US" sz="1100" dirty="0"/>
              <a:t> D2 and D1 </a:t>
            </a:r>
            <a:endParaRPr lang="en-GB" sz="1100" dirty="0"/>
          </a:p>
        </p:txBody>
      </p:sp>
      <p:sp>
        <p:nvSpPr>
          <p:cNvPr id="15" name="Rectangle 14">
            <a:extLst>
              <a:ext uri="{FF2B5EF4-FFF2-40B4-BE49-F238E27FC236}">
                <a16:creationId xmlns:a16="http://schemas.microsoft.com/office/drawing/2014/main" id="{02F37011-7B61-C1E3-13C3-88EE34AC7D05}"/>
              </a:ext>
            </a:extLst>
          </p:cNvPr>
          <p:cNvSpPr/>
          <p:nvPr/>
        </p:nvSpPr>
        <p:spPr>
          <a:xfrm>
            <a:off x="425358" y="4293096"/>
            <a:ext cx="11380814" cy="723852"/>
          </a:xfrm>
          <a:prstGeom prst="rect">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E9F2519-4F8F-0591-A7F7-F32D50C7FC8B}"/>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1157357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4F60A8-AA05-D75C-1F4E-74AB8D64D3CB}"/>
              </a:ext>
            </a:extLst>
          </p:cNvPr>
          <p:cNvSpPr>
            <a:spLocks noGrp="1"/>
          </p:cNvSpPr>
          <p:nvPr>
            <p:ph type="title"/>
          </p:nvPr>
        </p:nvSpPr>
        <p:spPr>
          <a:xfrm>
            <a:off x="682778" y="338967"/>
            <a:ext cx="10814004" cy="487120"/>
          </a:xfrm>
        </p:spPr>
        <p:txBody>
          <a:bodyPr/>
          <a:lstStyle/>
          <a:p>
            <a:r>
              <a:rPr lang="en-US" sz="2800" dirty="0"/>
              <a:t>Thanks to a large team from other CERN Groups and Sections</a:t>
            </a:r>
            <a:endParaRPr lang="en-CH" sz="2800" dirty="0"/>
          </a:p>
        </p:txBody>
      </p:sp>
      <p:sp>
        <p:nvSpPr>
          <p:cNvPr id="5" name="Subtitle 2">
            <a:extLst>
              <a:ext uri="{FF2B5EF4-FFF2-40B4-BE49-F238E27FC236}">
                <a16:creationId xmlns:a16="http://schemas.microsoft.com/office/drawing/2014/main" id="{BB3C3860-51F2-E8EA-16FF-EBFFE5F22304}"/>
              </a:ext>
            </a:extLst>
          </p:cNvPr>
          <p:cNvSpPr txBox="1">
            <a:spLocks/>
          </p:cNvSpPr>
          <p:nvPr/>
        </p:nvSpPr>
        <p:spPr>
          <a:xfrm>
            <a:off x="451933" y="920898"/>
            <a:ext cx="11313459" cy="439501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400"/>
              </a:spcBef>
              <a:spcAft>
                <a:spcPts val="0"/>
              </a:spcAft>
              <a:buFont typeface="Arial"/>
              <a:buNone/>
              <a:tabLst/>
              <a:defRPr sz="21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285750" indent="-285750">
              <a:buFont typeface="Arial" panose="020B0604020202020204" pitchFamily="34" charset="0"/>
              <a:buChar char="•"/>
            </a:pPr>
            <a:r>
              <a:rPr lang="en-US" sz="1400" dirty="0">
                <a:solidFill>
                  <a:schemeClr val="tx2"/>
                </a:solidFill>
              </a:rPr>
              <a:t>BE-CEM</a:t>
            </a:r>
          </a:p>
          <a:p>
            <a:pPr marL="742950" lvl="1" indent="-285750">
              <a:buFont typeface="Arial" panose="020B0604020202020204" pitchFamily="34" charset="0"/>
              <a:buChar char="•"/>
            </a:pPr>
            <a:r>
              <a:rPr lang="en-US" sz="1400" b="0" dirty="0" err="1">
                <a:solidFill>
                  <a:schemeClr val="tx2"/>
                </a:solidFill>
              </a:rPr>
              <a:t>uQDS</a:t>
            </a:r>
            <a:r>
              <a:rPr lang="en-US" sz="1400" b="0" dirty="0">
                <a:solidFill>
                  <a:schemeClr val="tx2"/>
                </a:solidFill>
              </a:rPr>
              <a:t> GUI (all benches); DAQ (all benches except F1/2).</a:t>
            </a:r>
          </a:p>
          <a:p>
            <a:pPr marL="285750" indent="-285750">
              <a:buFont typeface="Arial" panose="020B0604020202020204" pitchFamily="34" charset="0"/>
              <a:buChar char="•"/>
            </a:pPr>
            <a:r>
              <a:rPr lang="en-US" sz="1400" dirty="0">
                <a:solidFill>
                  <a:schemeClr val="tx2"/>
                </a:solidFill>
              </a:rPr>
              <a:t>BE-ICS</a:t>
            </a:r>
          </a:p>
          <a:p>
            <a:pPr marL="742950" lvl="1" indent="-285750">
              <a:buFont typeface="Arial" panose="020B0604020202020204" pitchFamily="34" charset="0"/>
              <a:buChar char="•"/>
            </a:pPr>
            <a:r>
              <a:rPr lang="en-US" sz="1400" b="0" dirty="0">
                <a:solidFill>
                  <a:schemeClr val="tx2"/>
                </a:solidFill>
                <a:sym typeface="Symbol" panose="05050102010706020507" pitchFamily="18" charset="2"/>
              </a:rPr>
              <a:t>Interlock PLC for shuffling module and </a:t>
            </a:r>
            <a:r>
              <a:rPr lang="en-US" sz="1400" b="0" dirty="0" err="1">
                <a:solidFill>
                  <a:schemeClr val="tx2"/>
                </a:solidFill>
                <a:sym typeface="Symbol" panose="05050102010706020507" pitchFamily="18" charset="2"/>
              </a:rPr>
              <a:t>anticryostat</a:t>
            </a:r>
            <a:r>
              <a:rPr lang="en-US" sz="1400" b="0" dirty="0">
                <a:solidFill>
                  <a:schemeClr val="tx2"/>
                </a:solidFill>
                <a:sym typeface="Symbol" panose="05050102010706020507" pitchFamily="18" charset="2"/>
              </a:rPr>
              <a:t> (all benches), software and commissioning. </a:t>
            </a:r>
            <a:endParaRPr lang="en-US" sz="1400" b="0" dirty="0">
              <a:solidFill>
                <a:schemeClr val="tx2"/>
              </a:solidFill>
            </a:endParaRPr>
          </a:p>
          <a:p>
            <a:pPr marL="285750" indent="-285750">
              <a:buFont typeface="Arial" panose="020B0604020202020204" pitchFamily="34" charset="0"/>
              <a:buChar char="•"/>
            </a:pPr>
            <a:r>
              <a:rPr lang="en-US" sz="1400" dirty="0">
                <a:solidFill>
                  <a:schemeClr val="tx2"/>
                </a:solidFill>
              </a:rPr>
              <a:t>EN-EL</a:t>
            </a:r>
          </a:p>
          <a:p>
            <a:pPr marL="742950" lvl="1" indent="-285750">
              <a:buFont typeface="Arial" panose="020B0604020202020204" pitchFamily="34" charset="0"/>
              <a:buChar char="•"/>
            </a:pPr>
            <a:r>
              <a:rPr lang="en-US" sz="1400" b="0" dirty="0">
                <a:solidFill>
                  <a:schemeClr val="tx2"/>
                </a:solidFill>
                <a:sym typeface="Symbol" panose="05050102010706020507" pitchFamily="18" charset="2"/>
              </a:rPr>
              <a:t>CFB instrumentation cabling, 2 kA cabling of the new polarity switch, AC connections of new aux powering racks, cabling for additional CP instrumentation and CLIQ. </a:t>
            </a:r>
            <a:endParaRPr lang="en-US" sz="1400" b="0" dirty="0">
              <a:solidFill>
                <a:schemeClr val="tx2"/>
              </a:solidFill>
            </a:endParaRPr>
          </a:p>
          <a:p>
            <a:pPr marL="285750" indent="-285750">
              <a:buFont typeface="Arial" panose="020B0604020202020204" pitchFamily="34" charset="0"/>
              <a:buChar char="•"/>
            </a:pPr>
            <a:r>
              <a:rPr lang="en-US" sz="1400" dirty="0">
                <a:solidFill>
                  <a:schemeClr val="tx2"/>
                </a:solidFill>
              </a:rPr>
              <a:t>EN-MME</a:t>
            </a:r>
          </a:p>
          <a:p>
            <a:pPr marL="742950" lvl="1" indent="-285750">
              <a:buFont typeface="Arial" panose="020B0604020202020204" pitchFamily="34" charset="0"/>
              <a:buChar char="•"/>
            </a:pPr>
            <a:r>
              <a:rPr lang="en-US" sz="1300" b="0" dirty="0">
                <a:solidFill>
                  <a:schemeClr val="tx2"/>
                </a:solidFill>
              </a:rPr>
              <a:t>Design Office; procurement and/or manufacture of various components for shuffling modules. </a:t>
            </a:r>
          </a:p>
          <a:p>
            <a:pPr marL="285750" indent="-285750">
              <a:buFont typeface="Arial" panose="020B0604020202020204" pitchFamily="34" charset="0"/>
              <a:buChar char="•"/>
            </a:pPr>
            <a:r>
              <a:rPr lang="en-US" sz="1400" dirty="0">
                <a:solidFill>
                  <a:schemeClr val="tx2"/>
                </a:solidFill>
              </a:rPr>
              <a:t>EN-ACE</a:t>
            </a:r>
          </a:p>
          <a:p>
            <a:pPr marL="742950" lvl="1" indent="-285750">
              <a:buFont typeface="Arial" panose="020B0604020202020204" pitchFamily="34" charset="0"/>
              <a:buChar char="•"/>
            </a:pPr>
            <a:r>
              <a:rPr lang="en-US" sz="1400" b="0" dirty="0">
                <a:solidFill>
                  <a:schemeClr val="tx2"/>
                </a:solidFill>
                <a:sym typeface="Symbol" panose="05050102010706020507" pitchFamily="18" charset="2"/>
              </a:rPr>
              <a:t>Relocation of staircase to the platform; installation of new electronics racks.</a:t>
            </a:r>
            <a:endParaRPr lang="en-US" sz="1400" b="0" dirty="0">
              <a:solidFill>
                <a:schemeClr val="tx2"/>
              </a:solidFill>
            </a:endParaRPr>
          </a:p>
          <a:p>
            <a:pPr marL="285750" indent="-285750">
              <a:buFont typeface="Arial" panose="020B0604020202020204" pitchFamily="34" charset="0"/>
              <a:buChar char="•"/>
            </a:pPr>
            <a:r>
              <a:rPr lang="en-US" sz="1400" dirty="0">
                <a:solidFill>
                  <a:schemeClr val="tx2"/>
                </a:solidFill>
              </a:rPr>
              <a:t>SY-EPS</a:t>
            </a:r>
          </a:p>
          <a:p>
            <a:pPr marL="742950" lvl="1" indent="-285750">
              <a:buFont typeface="Arial" panose="020B0604020202020204" pitchFamily="34" charset="0"/>
              <a:buChar char="•"/>
            </a:pPr>
            <a:r>
              <a:rPr lang="en-US" sz="1400" b="0" dirty="0">
                <a:solidFill>
                  <a:schemeClr val="tx2"/>
                </a:solidFill>
                <a:sym typeface="Symbol" panose="05050102010706020507" pitchFamily="18" charset="2"/>
              </a:rPr>
              <a:t>Installation of new 2 kA polarity inverting switch; installation and commissioning of 2 kA power supplies; load/polarity inverting switches.</a:t>
            </a:r>
            <a:endParaRPr lang="en-US" sz="1400" b="0" dirty="0">
              <a:solidFill>
                <a:schemeClr val="tx2"/>
              </a:solidFill>
            </a:endParaRPr>
          </a:p>
          <a:p>
            <a:pPr marL="285750" indent="-285750">
              <a:buFont typeface="Arial" panose="020B0604020202020204" pitchFamily="34" charset="0"/>
              <a:buChar char="•"/>
            </a:pPr>
            <a:r>
              <a:rPr lang="en-US" sz="1400" dirty="0">
                <a:solidFill>
                  <a:schemeClr val="tx2"/>
                </a:solidFill>
              </a:rPr>
              <a:t>TE-CRG</a:t>
            </a:r>
          </a:p>
          <a:p>
            <a:pPr marL="742950" lvl="1" indent="-285750">
              <a:buFont typeface="Arial" panose="020B0604020202020204" pitchFamily="34" charset="0"/>
              <a:buChar char="•"/>
            </a:pPr>
            <a:r>
              <a:rPr lang="en-US" sz="1300" b="0" dirty="0" err="1">
                <a:solidFill>
                  <a:schemeClr val="tx2"/>
                </a:solidFill>
                <a:sym typeface="Symbol" panose="05050102010706020507" pitchFamily="18" charset="2"/>
              </a:rPr>
              <a:t>Cryo</a:t>
            </a:r>
            <a:r>
              <a:rPr lang="en-US" sz="1300" b="0" dirty="0">
                <a:solidFill>
                  <a:schemeClr val="tx2"/>
                </a:solidFill>
                <a:sym typeface="Symbol" panose="05050102010706020507" pitchFamily="18" charset="2"/>
              </a:rPr>
              <a:t> PLC: complete cabling to DFHX/DFX, I/O test; cold commissioning of the upgraded CFB; modifications of the CFB for the shuffling module; cold commissioning of the shuffling module; modification of the CFB for the new </a:t>
            </a:r>
            <a:r>
              <a:rPr lang="en-US" sz="1300" b="0" dirty="0" err="1">
                <a:solidFill>
                  <a:schemeClr val="tx2"/>
                </a:solidFill>
                <a:sym typeface="Symbol" panose="05050102010706020507" pitchFamily="18" charset="2"/>
              </a:rPr>
              <a:t>anticryostats</a:t>
            </a:r>
            <a:r>
              <a:rPr lang="en-US" sz="1300" b="0" dirty="0">
                <a:solidFill>
                  <a:schemeClr val="tx2"/>
                </a:solidFill>
                <a:sym typeface="Symbol" panose="05050102010706020507" pitchFamily="18" charset="2"/>
              </a:rPr>
              <a:t>.</a:t>
            </a:r>
            <a:endParaRPr lang="en-US" sz="1300" b="0" dirty="0">
              <a:solidFill>
                <a:schemeClr val="tx2"/>
              </a:solidFill>
            </a:endParaRPr>
          </a:p>
          <a:p>
            <a:pPr marL="285750" indent="-285750">
              <a:buFont typeface="Arial" panose="020B0604020202020204" pitchFamily="34" charset="0"/>
              <a:buChar char="•"/>
            </a:pPr>
            <a:r>
              <a:rPr lang="en-US" sz="1400" dirty="0">
                <a:solidFill>
                  <a:schemeClr val="tx2"/>
                </a:solidFill>
              </a:rPr>
              <a:t>TE-MPE</a:t>
            </a:r>
          </a:p>
          <a:p>
            <a:pPr marL="742950" lvl="1" indent="-285750">
              <a:buFont typeface="Arial" panose="020B0604020202020204" pitchFamily="34" charset="0"/>
              <a:buChar char="•"/>
            </a:pPr>
            <a:r>
              <a:rPr lang="en-US" sz="1300" b="0" dirty="0">
                <a:solidFill>
                  <a:schemeClr val="tx2"/>
                </a:solidFill>
                <a:sym typeface="Symbol" panose="05050102010706020507" pitchFamily="18" charset="2"/>
              </a:rPr>
              <a:t>Commissioning of 2 kA Energy Extraction system; commissioning </a:t>
            </a:r>
            <a:r>
              <a:rPr lang="en-US" sz="1300" b="0" dirty="0" err="1">
                <a:solidFill>
                  <a:schemeClr val="tx2"/>
                </a:solidFill>
                <a:sym typeface="Symbol" panose="05050102010706020507" pitchFamily="18" charset="2"/>
              </a:rPr>
              <a:t>uQDS</a:t>
            </a:r>
            <a:r>
              <a:rPr lang="en-US" sz="1300" b="0" dirty="0">
                <a:solidFill>
                  <a:schemeClr val="tx2"/>
                </a:solidFill>
                <a:sym typeface="Symbol" panose="05050102010706020507" pitchFamily="18" charset="2"/>
              </a:rPr>
              <a:t> current sensors; installation and commissioning of Energy Extraction   2k A/600 A (mobile rack); commissioning of </a:t>
            </a:r>
            <a:r>
              <a:rPr lang="en-US" sz="1300" b="0" dirty="0" err="1">
                <a:solidFill>
                  <a:schemeClr val="tx2"/>
                </a:solidFill>
                <a:sym typeface="Symbol" panose="05050102010706020507" pitchFamily="18" charset="2"/>
              </a:rPr>
              <a:t>uQDS</a:t>
            </a:r>
            <a:r>
              <a:rPr lang="en-US" sz="1300" b="0" dirty="0">
                <a:solidFill>
                  <a:schemeClr val="tx2"/>
                </a:solidFill>
                <a:sym typeface="Symbol" panose="05050102010706020507" pitchFamily="18" charset="2"/>
              </a:rPr>
              <a:t> crates and current sensors (</a:t>
            </a:r>
            <a:r>
              <a:rPr lang="en-US" sz="1300" b="0" dirty="0" err="1">
                <a:solidFill>
                  <a:schemeClr val="tx2"/>
                </a:solidFill>
                <a:sym typeface="Symbol" panose="05050102010706020507" pitchFamily="18" charset="2"/>
              </a:rPr>
              <a:t>dI</a:t>
            </a:r>
            <a:r>
              <a:rPr lang="en-US" sz="1300" b="0" dirty="0">
                <a:solidFill>
                  <a:schemeClr val="tx2"/>
                </a:solidFill>
                <a:sym typeface="Symbol" panose="05050102010706020507" pitchFamily="18" charset="2"/>
              </a:rPr>
              <a:t>/dt computation in firmware).</a:t>
            </a:r>
            <a:endParaRPr lang="en-US" sz="1300" b="0" dirty="0">
              <a:solidFill>
                <a:schemeClr val="tx2"/>
              </a:solidFill>
            </a:endParaRPr>
          </a:p>
          <a:p>
            <a:pPr marL="285750" indent="-285750">
              <a:buFont typeface="Arial" panose="020B0604020202020204" pitchFamily="34" charset="0"/>
              <a:buChar char="•"/>
            </a:pPr>
            <a:endParaRPr lang="en-US" sz="1400" b="0" dirty="0">
              <a:solidFill>
                <a:schemeClr val="tx2"/>
              </a:solidFill>
            </a:endParaRPr>
          </a:p>
          <a:p>
            <a:pPr marL="285750" indent="-285750">
              <a:buFont typeface="Arial" panose="020B0604020202020204" pitchFamily="34" charset="0"/>
              <a:buChar char="•"/>
            </a:pPr>
            <a:endParaRPr lang="en-US" sz="2000" b="0" dirty="0">
              <a:solidFill>
                <a:schemeClr val="tx2"/>
              </a:solidFill>
            </a:endParaRPr>
          </a:p>
          <a:p>
            <a:pPr marL="285750" indent="-285750">
              <a:buFont typeface="Arial" panose="020B0604020202020204" pitchFamily="34" charset="0"/>
              <a:buChar char="•"/>
            </a:pPr>
            <a:endParaRPr lang="en-US" sz="2000" b="0" dirty="0">
              <a:solidFill>
                <a:schemeClr val="tx2"/>
              </a:solidFill>
            </a:endParaRPr>
          </a:p>
        </p:txBody>
      </p:sp>
      <p:sp>
        <p:nvSpPr>
          <p:cNvPr id="2" name="TextBox 1">
            <a:extLst>
              <a:ext uri="{FF2B5EF4-FFF2-40B4-BE49-F238E27FC236}">
                <a16:creationId xmlns:a16="http://schemas.microsoft.com/office/drawing/2014/main" id="{FF5DA96E-8D7C-BEF9-8287-B7637D5B396A}"/>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4" name="TextBox 3">
            <a:extLst>
              <a:ext uri="{FF2B5EF4-FFF2-40B4-BE49-F238E27FC236}">
                <a16:creationId xmlns:a16="http://schemas.microsoft.com/office/drawing/2014/main" id="{88DC05CD-9A53-9BB5-A721-5D0FBB74555E}"/>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3</a:t>
            </a:fld>
            <a:r>
              <a:rPr lang="en-US" sz="1200" b="1" dirty="0">
                <a:solidFill>
                  <a:schemeClr val="bg1"/>
                </a:solidFill>
              </a:rPr>
              <a:t>/20</a:t>
            </a:r>
          </a:p>
        </p:txBody>
      </p:sp>
    </p:spTree>
    <p:extLst>
      <p:ext uri="{BB962C8B-B14F-4D97-AF65-F5344CB8AC3E}">
        <p14:creationId xmlns:p14="http://schemas.microsoft.com/office/powerpoint/2010/main" val="12075055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C644F-197D-4178-7932-810BEF824799}"/>
              </a:ext>
            </a:extLst>
          </p:cNvPr>
          <p:cNvSpPr>
            <a:spLocks noGrp="1"/>
          </p:cNvSpPr>
          <p:nvPr>
            <p:ph type="title"/>
          </p:nvPr>
        </p:nvSpPr>
        <p:spPr>
          <a:xfrm>
            <a:off x="737038" y="373593"/>
            <a:ext cx="11376025" cy="1065742"/>
          </a:xfrm>
        </p:spPr>
        <p:txBody>
          <a:bodyPr/>
          <a:lstStyle/>
          <a:p>
            <a:r>
              <a:rPr lang="en-GB" sz="2800" dirty="0">
                <a:cs typeface="Arial"/>
              </a:rPr>
              <a:t>Recent test results: D2  prototype</a:t>
            </a:r>
            <a:endParaRPr lang="en-GB" sz="2800" dirty="0"/>
          </a:p>
        </p:txBody>
      </p:sp>
      <p:pic>
        <p:nvPicPr>
          <p:cNvPr id="6" name="Picture 6" descr="Chart, scatter chart&#10;&#10;Description automatically generated">
            <a:extLst>
              <a:ext uri="{FF2B5EF4-FFF2-40B4-BE49-F238E27FC236}">
                <a16:creationId xmlns:a16="http://schemas.microsoft.com/office/drawing/2014/main" id="{1BFB0C1D-0EDD-B58F-E0C8-5482D205A20C}"/>
              </a:ext>
            </a:extLst>
          </p:cNvPr>
          <p:cNvPicPr>
            <a:picLocks noChangeAspect="1"/>
          </p:cNvPicPr>
          <p:nvPr/>
        </p:nvPicPr>
        <p:blipFill>
          <a:blip r:embed="rId2"/>
          <a:stretch>
            <a:fillRect/>
          </a:stretch>
        </p:blipFill>
        <p:spPr>
          <a:xfrm>
            <a:off x="737038" y="1328120"/>
            <a:ext cx="5981700" cy="3577706"/>
          </a:xfrm>
          <a:prstGeom prst="rect">
            <a:avLst/>
          </a:prstGeom>
        </p:spPr>
      </p:pic>
      <p:sp>
        <p:nvSpPr>
          <p:cNvPr id="8" name="Subtitle 2">
            <a:extLst>
              <a:ext uri="{FF2B5EF4-FFF2-40B4-BE49-F238E27FC236}">
                <a16:creationId xmlns:a16="http://schemas.microsoft.com/office/drawing/2014/main" id="{F1C49E30-007D-EEC7-4CC4-EE0ADD6F3830}"/>
              </a:ext>
            </a:extLst>
          </p:cNvPr>
          <p:cNvSpPr>
            <a:spLocks noGrp="1"/>
          </p:cNvSpPr>
          <p:nvPr>
            <p:ph idx="1"/>
          </p:nvPr>
        </p:nvSpPr>
        <p:spPr>
          <a:xfrm>
            <a:off x="7280883" y="1328120"/>
            <a:ext cx="4629094" cy="4365461"/>
          </a:xfrm>
        </p:spPr>
        <p:txBody>
          <a:bodyPr vert="horz" lIns="0" tIns="0" rIns="0" bIns="0" rtlCol="0" anchor="t">
            <a:noAutofit/>
          </a:bodyPr>
          <a:lstStyle/>
          <a:p>
            <a:r>
              <a:rPr lang="en-GB" b="0" dirty="0">
                <a:cs typeface="Arial"/>
              </a:rPr>
              <a:t>4th cooldown, 3rd cooldown without powering. </a:t>
            </a:r>
            <a:endParaRPr lang="en-US" b="0" dirty="0"/>
          </a:p>
          <a:p>
            <a:r>
              <a:rPr lang="en-GB" b="0" dirty="0">
                <a:cs typeface="Arial"/>
              </a:rPr>
              <a:t>Zero quenches of the main magnet at    1.9 K and 4.5 K up to ultimate current. </a:t>
            </a:r>
          </a:p>
          <a:p>
            <a:r>
              <a:rPr lang="en-GB" b="0" dirty="0">
                <a:cs typeface="Arial"/>
              </a:rPr>
              <a:t>Combined powering 1st corrector magnet (MCBRDP1b)+main magnet (MBRDP1) OK up to ultimate current. </a:t>
            </a:r>
          </a:p>
          <a:p>
            <a:r>
              <a:rPr lang="en-GB" b="0" dirty="0">
                <a:cs typeface="Arial"/>
              </a:rPr>
              <a:t>Magnetic measurements ongoing for coupling between the corrector and main magnet</a:t>
            </a:r>
          </a:p>
          <a:p>
            <a:endParaRPr lang="en-GB" dirty="0">
              <a:cs typeface="Arial"/>
            </a:endParaRPr>
          </a:p>
        </p:txBody>
      </p:sp>
      <p:sp>
        <p:nvSpPr>
          <p:cNvPr id="3" name="TextBox 2">
            <a:extLst>
              <a:ext uri="{FF2B5EF4-FFF2-40B4-BE49-F238E27FC236}">
                <a16:creationId xmlns:a16="http://schemas.microsoft.com/office/drawing/2014/main" id="{E0ED98A2-BFE1-A211-565C-C760E4DC3F2E}"/>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7682105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32AFB-FA15-2912-3759-56B5E31ADFCD}"/>
              </a:ext>
            </a:extLst>
          </p:cNvPr>
          <p:cNvSpPr>
            <a:spLocks noGrp="1"/>
          </p:cNvSpPr>
          <p:nvPr>
            <p:ph idx="1"/>
          </p:nvPr>
        </p:nvSpPr>
        <p:spPr>
          <a:xfrm>
            <a:off x="8403998" y="476554"/>
            <a:ext cx="3644352" cy="4608512"/>
          </a:xfrm>
        </p:spPr>
        <p:txBody>
          <a:bodyPr vert="horz" lIns="0" tIns="0" rIns="0" bIns="0" rtlCol="0" anchor="t">
            <a:noAutofit/>
          </a:bodyPr>
          <a:lstStyle/>
          <a:p>
            <a:r>
              <a:rPr lang="en-GB" b="0" dirty="0">
                <a:solidFill>
                  <a:schemeClr val="tx1"/>
                </a:solidFill>
                <a:cs typeface="Arial"/>
              </a:rPr>
              <a:t>High stray field in D2 magnets because field in both apertures in same direction. </a:t>
            </a:r>
          </a:p>
          <a:p>
            <a:endParaRPr lang="en-GB" dirty="0">
              <a:cs typeface="Arial"/>
            </a:endParaRPr>
          </a:p>
        </p:txBody>
      </p:sp>
      <p:sp>
        <p:nvSpPr>
          <p:cNvPr id="2" name="Title 1">
            <a:extLst>
              <a:ext uri="{FF2B5EF4-FFF2-40B4-BE49-F238E27FC236}">
                <a16:creationId xmlns:a16="http://schemas.microsoft.com/office/drawing/2014/main" id="{76AC644F-197D-4178-7932-810BEF824799}"/>
              </a:ext>
            </a:extLst>
          </p:cNvPr>
          <p:cNvSpPr>
            <a:spLocks noGrp="1"/>
          </p:cNvSpPr>
          <p:nvPr>
            <p:ph type="title"/>
          </p:nvPr>
        </p:nvSpPr>
        <p:spPr>
          <a:xfrm>
            <a:off x="486046" y="214020"/>
            <a:ext cx="11376025" cy="1065742"/>
          </a:xfrm>
        </p:spPr>
        <p:txBody>
          <a:bodyPr/>
          <a:lstStyle/>
          <a:p>
            <a:r>
              <a:rPr lang="en-GB" sz="2800" dirty="0">
                <a:cs typeface="Arial"/>
              </a:rPr>
              <a:t>D2 prototype stray field</a:t>
            </a:r>
            <a:endParaRPr lang="en-GB" sz="2800" dirty="0"/>
          </a:p>
        </p:txBody>
      </p:sp>
      <p:pic>
        <p:nvPicPr>
          <p:cNvPr id="4" name="Picture 4" descr="Diagram&#10;&#10;Description automatically generated">
            <a:extLst>
              <a:ext uri="{FF2B5EF4-FFF2-40B4-BE49-F238E27FC236}">
                <a16:creationId xmlns:a16="http://schemas.microsoft.com/office/drawing/2014/main" id="{0C302F61-E826-FF53-C7A5-2D5DD11051AC}"/>
              </a:ext>
            </a:extLst>
          </p:cNvPr>
          <p:cNvPicPr>
            <a:picLocks noChangeAspect="1"/>
          </p:cNvPicPr>
          <p:nvPr/>
        </p:nvPicPr>
        <p:blipFill>
          <a:blip r:embed="rId4"/>
          <a:stretch>
            <a:fillRect/>
          </a:stretch>
        </p:blipFill>
        <p:spPr>
          <a:xfrm>
            <a:off x="231228" y="1029212"/>
            <a:ext cx="6546631" cy="2539852"/>
          </a:xfrm>
          <a:prstGeom prst="rect">
            <a:avLst/>
          </a:prstGeom>
        </p:spPr>
      </p:pic>
      <p:pic>
        <p:nvPicPr>
          <p:cNvPr id="5" name="Picture 5" descr="Diagram&#10;&#10;Description automatically generated">
            <a:extLst>
              <a:ext uri="{FF2B5EF4-FFF2-40B4-BE49-F238E27FC236}">
                <a16:creationId xmlns:a16="http://schemas.microsoft.com/office/drawing/2014/main" id="{F9E4F526-0462-5823-B420-BDE5CF7175B6}"/>
              </a:ext>
            </a:extLst>
          </p:cNvPr>
          <p:cNvPicPr>
            <a:picLocks noChangeAspect="1"/>
          </p:cNvPicPr>
          <p:nvPr/>
        </p:nvPicPr>
        <p:blipFill>
          <a:blip r:embed="rId5"/>
          <a:stretch>
            <a:fillRect/>
          </a:stretch>
        </p:blipFill>
        <p:spPr>
          <a:xfrm>
            <a:off x="257503" y="3763425"/>
            <a:ext cx="7775027" cy="2234632"/>
          </a:xfrm>
          <a:prstGeom prst="rect">
            <a:avLst/>
          </a:prstGeom>
        </p:spPr>
      </p:pic>
      <p:pic>
        <p:nvPicPr>
          <p:cNvPr id="8" name="Picture 7" descr="A picture containing text, screenshot, circle, graphics&#10;&#10;Description automatically generated">
            <a:extLst>
              <a:ext uri="{FF2B5EF4-FFF2-40B4-BE49-F238E27FC236}">
                <a16:creationId xmlns:a16="http://schemas.microsoft.com/office/drawing/2014/main" id="{090B77C8-4520-A98A-24A6-13845EAFE1B7}"/>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t="-9031"/>
          <a:stretch/>
        </p:blipFill>
        <p:spPr>
          <a:xfrm>
            <a:off x="8245084" y="3141753"/>
            <a:ext cx="3715688" cy="3045875"/>
          </a:xfrm>
          <a:prstGeom prst="rect">
            <a:avLst/>
          </a:prstGeom>
        </p:spPr>
      </p:pic>
      <p:pic>
        <p:nvPicPr>
          <p:cNvPr id="6" name="-279329109_20221205_153446_20530126">
            <a:hlinkClick r:id="" action="ppaction://media"/>
            <a:extLst>
              <a:ext uri="{FF2B5EF4-FFF2-40B4-BE49-F238E27FC236}">
                <a16:creationId xmlns:a16="http://schemas.microsoft.com/office/drawing/2014/main" id="{4DC2410F-EC09-CB33-4815-897BE39BFD1E}"/>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6820381" y="1400375"/>
            <a:ext cx="1323323" cy="2352573"/>
          </a:xfrm>
          <a:prstGeom prst="rect">
            <a:avLst/>
          </a:prstGeom>
        </p:spPr>
      </p:pic>
      <p:sp>
        <p:nvSpPr>
          <p:cNvPr id="7" name="TextBox 6">
            <a:extLst>
              <a:ext uri="{FF2B5EF4-FFF2-40B4-BE49-F238E27FC236}">
                <a16:creationId xmlns:a16="http://schemas.microsoft.com/office/drawing/2014/main" id="{C6055125-3AF1-5565-804A-B9D3382DD719}"/>
              </a:ext>
            </a:extLst>
          </p:cNvPr>
          <p:cNvSpPr txBox="1"/>
          <p:nvPr/>
        </p:nvSpPr>
        <p:spPr>
          <a:xfrm>
            <a:off x="8541834" y="1906859"/>
            <a:ext cx="3506516" cy="1384995"/>
          </a:xfrm>
          <a:prstGeom prst="rect">
            <a:avLst/>
          </a:prstGeom>
          <a:noFill/>
        </p:spPr>
        <p:txBody>
          <a:bodyPr wrap="square" lIns="0" tIns="0" rIns="0" bIns="0" rtlCol="0">
            <a:spAutoFit/>
          </a:bodyPr>
          <a:lstStyle/>
          <a:p>
            <a:pPr algn="l"/>
            <a:r>
              <a:rPr lang="en-US" dirty="0"/>
              <a:t>The new 3 </a:t>
            </a:r>
            <a:r>
              <a:rPr lang="en-US" dirty="0" err="1"/>
              <a:t>mT</a:t>
            </a:r>
            <a:r>
              <a:rPr lang="en-US" dirty="0"/>
              <a:t> limit for ferromagnetic </a:t>
            </a:r>
            <a:r>
              <a:rPr lang="en-US" dirty="0" err="1"/>
              <a:t>tiool</a:t>
            </a:r>
            <a:r>
              <a:rPr lang="en-US" dirty="0"/>
              <a:t> manipulation (implemented in summer) asks for derogation with Risk Assessment document. </a:t>
            </a:r>
          </a:p>
        </p:txBody>
      </p:sp>
      <p:sp>
        <p:nvSpPr>
          <p:cNvPr id="9" name="TextBox 8">
            <a:extLst>
              <a:ext uri="{FF2B5EF4-FFF2-40B4-BE49-F238E27FC236}">
                <a16:creationId xmlns:a16="http://schemas.microsoft.com/office/drawing/2014/main" id="{CEC91B83-448B-5CF9-5144-CE077233E9AE}"/>
              </a:ext>
            </a:extLst>
          </p:cNvPr>
          <p:cNvSpPr txBox="1"/>
          <p:nvPr/>
        </p:nvSpPr>
        <p:spPr>
          <a:xfrm>
            <a:off x="4053607" y="5897383"/>
            <a:ext cx="3282950" cy="276999"/>
          </a:xfrm>
          <a:prstGeom prst="rect">
            <a:avLst/>
          </a:prstGeom>
          <a:noFill/>
        </p:spPr>
        <p:txBody>
          <a:bodyPr wrap="none" lIns="0" tIns="0" rIns="0" bIns="0" rtlCol="0">
            <a:spAutoFit/>
          </a:bodyPr>
          <a:lstStyle/>
          <a:p>
            <a:pPr algn="l"/>
            <a:r>
              <a:rPr lang="en-US" dirty="0"/>
              <a:t>Signaling and blinking lights o.k.</a:t>
            </a:r>
          </a:p>
        </p:txBody>
      </p:sp>
      <p:sp>
        <p:nvSpPr>
          <p:cNvPr id="10" name="TextBox 9">
            <a:extLst>
              <a:ext uri="{FF2B5EF4-FFF2-40B4-BE49-F238E27FC236}">
                <a16:creationId xmlns:a16="http://schemas.microsoft.com/office/drawing/2014/main" id="{C85E4A1F-752E-E845-4D9D-2AED5AFF7F6E}"/>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3710444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51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0">
                <p:cTn id="7" repeatCount="indefinite"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iagram, line, text, parallel&#10;&#10;Description automatically generated">
            <a:extLst>
              <a:ext uri="{FF2B5EF4-FFF2-40B4-BE49-F238E27FC236}">
                <a16:creationId xmlns:a16="http://schemas.microsoft.com/office/drawing/2014/main" id="{326E97F6-78D4-A39B-3C5C-0C4F6670AB3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58511" y="156118"/>
            <a:ext cx="6949826" cy="4851116"/>
          </a:xfrm>
          <a:prstGeom prst="rect">
            <a:avLst/>
          </a:prstGeom>
        </p:spPr>
      </p:pic>
      <p:sp>
        <p:nvSpPr>
          <p:cNvPr id="2" name="TextBox 1">
            <a:extLst>
              <a:ext uri="{FF2B5EF4-FFF2-40B4-BE49-F238E27FC236}">
                <a16:creationId xmlns:a16="http://schemas.microsoft.com/office/drawing/2014/main" id="{5B5A5A4A-FF45-2654-E375-1703F224125D}"/>
              </a:ext>
            </a:extLst>
          </p:cNvPr>
          <p:cNvSpPr txBox="1"/>
          <p:nvPr/>
        </p:nvSpPr>
        <p:spPr>
          <a:xfrm>
            <a:off x="429770" y="5219107"/>
            <a:ext cx="11109435" cy="923330"/>
          </a:xfrm>
          <a:prstGeom prst="rect">
            <a:avLst/>
          </a:prstGeom>
          <a:noFill/>
        </p:spPr>
        <p:txBody>
          <a:bodyPr wrap="square">
            <a:spAutoFit/>
          </a:bodyPr>
          <a:lstStyle/>
          <a:p>
            <a:pPr algn="l">
              <a:spcAft>
                <a:spcPts val="0"/>
              </a:spcAft>
            </a:pPr>
            <a:r>
              <a:rPr lang="en-GB" dirty="0"/>
              <a:t>In the 4 cool downs (two before reassembly, two after), there were only 2 quenches in the nominal operating space (one in CD1 and one in CD4), 2 quenches in the ultimate operating space (both in CD1) and 3 beyond the ultimate operating space (two in CD1 and one in CD3).</a:t>
            </a:r>
          </a:p>
        </p:txBody>
      </p:sp>
      <p:sp>
        <p:nvSpPr>
          <p:cNvPr id="3" name="TextBox 2">
            <a:extLst>
              <a:ext uri="{FF2B5EF4-FFF2-40B4-BE49-F238E27FC236}">
                <a16:creationId xmlns:a16="http://schemas.microsoft.com/office/drawing/2014/main" id="{16F35AE9-73B6-5530-B3B4-71F641732026}"/>
              </a:ext>
            </a:extLst>
          </p:cNvPr>
          <p:cNvSpPr txBox="1"/>
          <p:nvPr/>
        </p:nvSpPr>
        <p:spPr>
          <a:xfrm>
            <a:off x="557188" y="575575"/>
            <a:ext cx="2155341" cy="523220"/>
          </a:xfrm>
          <a:prstGeom prst="rect">
            <a:avLst/>
          </a:prstGeom>
          <a:noFill/>
        </p:spPr>
        <p:txBody>
          <a:bodyPr wrap="square">
            <a:spAutoFit/>
          </a:bodyPr>
          <a:lstStyle/>
          <a:p>
            <a:r>
              <a:rPr lang="en-GB" sz="2800" b="1" dirty="0">
                <a:latin typeface="+mj-lt"/>
                <a:ea typeface="+mj-ea"/>
                <a:cs typeface="+mj-cs"/>
              </a:rPr>
              <a:t>MCBXFB02</a:t>
            </a:r>
            <a:endParaRPr lang="en-US" sz="2800" b="1" dirty="0">
              <a:latin typeface="+mj-lt"/>
              <a:ea typeface="+mj-ea"/>
              <a:cs typeface="+mj-cs"/>
            </a:endParaRPr>
          </a:p>
        </p:txBody>
      </p:sp>
      <p:sp>
        <p:nvSpPr>
          <p:cNvPr id="4" name="TextBox 3">
            <a:extLst>
              <a:ext uri="{FF2B5EF4-FFF2-40B4-BE49-F238E27FC236}">
                <a16:creationId xmlns:a16="http://schemas.microsoft.com/office/drawing/2014/main" id="{DB7D33C2-C400-7AF1-B79E-AD41C3C87FB9}"/>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41885311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7">
            <a:extLst>
              <a:ext uri="{FF2B5EF4-FFF2-40B4-BE49-F238E27FC236}">
                <a16:creationId xmlns:a16="http://schemas.microsoft.com/office/drawing/2014/main" id="{7603716D-81E4-9865-D2D4-B3121BB0B430}"/>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0514" y="967128"/>
            <a:ext cx="3729037" cy="449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9">
            <a:extLst>
              <a:ext uri="{FF2B5EF4-FFF2-40B4-BE49-F238E27FC236}">
                <a16:creationId xmlns:a16="http://schemas.microsoft.com/office/drawing/2014/main" id="{4F5C9221-B5E0-C3D6-79D2-189641303A82}"/>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137024" y="1061771"/>
            <a:ext cx="4304724" cy="296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2">
            <a:extLst>
              <a:ext uri="{FF2B5EF4-FFF2-40B4-BE49-F238E27FC236}">
                <a16:creationId xmlns:a16="http://schemas.microsoft.com/office/drawing/2014/main" id="{1BD0E0D1-F1BF-FE4E-93C1-4331F207C174}"/>
              </a:ext>
            </a:extLst>
          </p:cNvPr>
          <p:cNvSpPr txBox="1">
            <a:spLocks/>
          </p:cNvSpPr>
          <p:nvPr/>
        </p:nvSpPr>
        <p:spPr>
          <a:xfrm>
            <a:off x="407987" y="403739"/>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33A0"/>
                </a:solidFill>
                <a:effectLst/>
                <a:uLnTx/>
                <a:uFillTx/>
                <a:latin typeface="Arial"/>
                <a:ea typeface="+mj-ea"/>
                <a:cs typeface="Arial"/>
              </a:rPr>
              <a:t>MBHDP301 – 11T model with end cage</a:t>
            </a:r>
            <a:endParaRPr kumimoji="0" lang="en-GB" sz="2800" b="1" i="0" u="none" strike="noStrike" kern="1200" cap="none" spc="0" normalizeH="0" baseline="0" noProof="0" dirty="0">
              <a:ln>
                <a:noFill/>
              </a:ln>
              <a:solidFill>
                <a:srgbClr val="0033A0"/>
              </a:solidFill>
              <a:effectLst/>
              <a:uLnTx/>
              <a:uFillTx/>
              <a:latin typeface="Arial"/>
              <a:ea typeface="+mj-ea"/>
              <a:cs typeface="+mj-cs"/>
            </a:endParaRPr>
          </a:p>
        </p:txBody>
      </p:sp>
      <p:sp>
        <p:nvSpPr>
          <p:cNvPr id="9" name="TextBox 8">
            <a:extLst>
              <a:ext uri="{FF2B5EF4-FFF2-40B4-BE49-F238E27FC236}">
                <a16:creationId xmlns:a16="http://schemas.microsoft.com/office/drawing/2014/main" id="{1FCFB0DA-0C1D-1996-6D62-80E00594F4C9}"/>
              </a:ext>
            </a:extLst>
          </p:cNvPr>
          <p:cNvSpPr txBox="1"/>
          <p:nvPr/>
        </p:nvSpPr>
        <p:spPr>
          <a:xfrm>
            <a:off x="4273160" y="4180513"/>
            <a:ext cx="7653562" cy="2031325"/>
          </a:xfrm>
          <a:prstGeom prst="rect">
            <a:avLst/>
          </a:prstGeom>
          <a:noFill/>
        </p:spPr>
        <p:txBody>
          <a:bodyPr wrap="square">
            <a:spAutoFit/>
          </a:bodyPr>
          <a:lstStyle/>
          <a:p>
            <a:r>
              <a:rPr lang="en-GB" dirty="0">
                <a:solidFill>
                  <a:schemeClr val="tx2"/>
                </a:solidFill>
                <a:latin typeface="Arial"/>
                <a:cs typeface="Arial"/>
              </a:rPr>
              <a:t>The aperture with end cage reached above nominal current but showed a reduction of coil limit by about 500 A compared to the previous test of this coil in a different assembly. The V-I measurements showed a significant voltage build-up</a:t>
            </a:r>
          </a:p>
          <a:p>
            <a:endParaRPr lang="en-GB" dirty="0">
              <a:solidFill>
                <a:schemeClr val="tx2"/>
              </a:solidFill>
              <a:latin typeface="Arial"/>
              <a:cs typeface="Arial"/>
            </a:endParaRPr>
          </a:p>
          <a:p>
            <a:r>
              <a:rPr lang="en-GB" dirty="0">
                <a:solidFill>
                  <a:schemeClr val="tx2"/>
                </a:solidFill>
                <a:latin typeface="Arial"/>
                <a:cs typeface="Arial"/>
              </a:rPr>
              <a:t>The aperture without end cage had a quench heater failure and could not be powered.</a:t>
            </a:r>
          </a:p>
        </p:txBody>
      </p:sp>
      <p:pic>
        <p:nvPicPr>
          <p:cNvPr id="18" name="Picture 17">
            <a:extLst>
              <a:ext uri="{FF2B5EF4-FFF2-40B4-BE49-F238E27FC236}">
                <a16:creationId xmlns:a16="http://schemas.microsoft.com/office/drawing/2014/main" id="{A941ED4F-7689-58F2-02F5-F4A725FFC23B}"/>
              </a:ext>
            </a:extLst>
          </p:cNvPr>
          <p:cNvPicPr>
            <a:picLocks noChangeAspect="1"/>
          </p:cNvPicPr>
          <p:nvPr/>
        </p:nvPicPr>
        <p:blipFill>
          <a:blip r:embed="rId4"/>
          <a:stretch>
            <a:fillRect/>
          </a:stretch>
        </p:blipFill>
        <p:spPr>
          <a:xfrm>
            <a:off x="8723075" y="1627662"/>
            <a:ext cx="3468925" cy="1585097"/>
          </a:xfrm>
          <a:prstGeom prst="rect">
            <a:avLst/>
          </a:prstGeom>
        </p:spPr>
      </p:pic>
      <p:sp>
        <p:nvSpPr>
          <p:cNvPr id="2" name="TextBox 1">
            <a:extLst>
              <a:ext uri="{FF2B5EF4-FFF2-40B4-BE49-F238E27FC236}">
                <a16:creationId xmlns:a16="http://schemas.microsoft.com/office/drawing/2014/main" id="{1C5B4C01-5A26-250D-7A46-8735D5ABD91B}"/>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Tree>
    <p:extLst>
      <p:ext uri="{BB962C8B-B14F-4D97-AF65-F5344CB8AC3E}">
        <p14:creationId xmlns:p14="http://schemas.microsoft.com/office/powerpoint/2010/main" val="1488026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7E29A3-2C05-F7A4-0532-D8865906F3DF}"/>
              </a:ext>
            </a:extLst>
          </p:cNvPr>
          <p:cNvSpPr>
            <a:spLocks noGrp="1"/>
          </p:cNvSpPr>
          <p:nvPr>
            <p:ph type="title"/>
          </p:nvPr>
        </p:nvSpPr>
        <p:spPr>
          <a:xfrm>
            <a:off x="381480" y="204316"/>
            <a:ext cx="11750145" cy="720000"/>
          </a:xfrm>
        </p:spPr>
        <p:txBody>
          <a:bodyPr/>
          <a:lstStyle/>
          <a:p>
            <a:r>
              <a:rPr lang="en-GB" sz="2800" dirty="0"/>
              <a:t>F1: First bench equipped with a shuffling module</a:t>
            </a:r>
          </a:p>
        </p:txBody>
      </p:sp>
      <p:pic>
        <p:nvPicPr>
          <p:cNvPr id="8" name="Picture 7" descr="A large cylindrical object in a factory&#10;&#10;Description automatically generated">
            <a:extLst>
              <a:ext uri="{FF2B5EF4-FFF2-40B4-BE49-F238E27FC236}">
                <a16:creationId xmlns:a16="http://schemas.microsoft.com/office/drawing/2014/main" id="{45BF5DA9-3FA2-3785-E853-C04B856FB228}"/>
              </a:ext>
            </a:extLst>
          </p:cNvPr>
          <p:cNvPicPr>
            <a:picLocks noChangeAspect="1"/>
          </p:cNvPicPr>
          <p:nvPr/>
        </p:nvPicPr>
        <p:blipFill>
          <a:blip r:embed="rId2"/>
          <a:stretch>
            <a:fillRect/>
          </a:stretch>
        </p:blipFill>
        <p:spPr>
          <a:xfrm>
            <a:off x="264398" y="1668299"/>
            <a:ext cx="5474872" cy="41061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F127D38D-5F13-0A7C-F745-5BB09A1DC3B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35648" y="1668299"/>
            <a:ext cx="5474872" cy="41061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TextBox 15">
            <a:extLst>
              <a:ext uri="{FF2B5EF4-FFF2-40B4-BE49-F238E27FC236}">
                <a16:creationId xmlns:a16="http://schemas.microsoft.com/office/drawing/2014/main" id="{F30C9118-C659-9E1C-EA4A-0B85ABE2FFA5}"/>
              </a:ext>
            </a:extLst>
          </p:cNvPr>
          <p:cNvSpPr txBox="1"/>
          <p:nvPr/>
        </p:nvSpPr>
        <p:spPr>
          <a:xfrm>
            <a:off x="6256552" y="929077"/>
            <a:ext cx="5795977" cy="338554"/>
          </a:xfrm>
          <a:prstGeom prst="rect">
            <a:avLst/>
          </a:prstGeom>
          <a:noFill/>
        </p:spPr>
        <p:txBody>
          <a:bodyPr wrap="square" lIns="0" tIns="0" rIns="0" bIns="0" rtlCol="0">
            <a:spAutoFit/>
          </a:bodyPr>
          <a:lstStyle/>
          <a:p>
            <a:r>
              <a:rPr lang="en-GB" sz="2000" dirty="0"/>
              <a:t>Q2 cryo-magnet connection: </a:t>
            </a:r>
            <a:r>
              <a:rPr lang="en-GB" sz="2000" b="1" dirty="0"/>
              <a:t>September 14, </a:t>
            </a:r>
            <a:r>
              <a:rPr lang="en-GB" sz="2200" b="1" dirty="0"/>
              <a:t>2023</a:t>
            </a:r>
          </a:p>
        </p:txBody>
      </p:sp>
      <p:sp>
        <p:nvSpPr>
          <p:cNvPr id="17" name="TextBox 16">
            <a:extLst>
              <a:ext uri="{FF2B5EF4-FFF2-40B4-BE49-F238E27FC236}">
                <a16:creationId xmlns:a16="http://schemas.microsoft.com/office/drawing/2014/main" id="{0C331CB5-FD33-2082-338F-05399B33E891}"/>
              </a:ext>
            </a:extLst>
          </p:cNvPr>
          <p:cNvSpPr txBox="1"/>
          <p:nvPr/>
        </p:nvSpPr>
        <p:spPr>
          <a:xfrm>
            <a:off x="381480" y="959854"/>
            <a:ext cx="5419244" cy="307777"/>
          </a:xfrm>
          <a:prstGeom prst="rect">
            <a:avLst/>
          </a:prstGeom>
          <a:noFill/>
        </p:spPr>
        <p:txBody>
          <a:bodyPr wrap="square" lIns="0" tIns="0" rIns="0" bIns="0" rtlCol="0">
            <a:spAutoFit/>
          </a:bodyPr>
          <a:lstStyle/>
          <a:p>
            <a:r>
              <a:rPr lang="en-GB" sz="2000" dirty="0"/>
              <a:t>Short-circuit commissioning: </a:t>
            </a:r>
            <a:r>
              <a:rPr lang="en-GB" sz="2000" b="1" dirty="0"/>
              <a:t>August 10, 2023</a:t>
            </a:r>
          </a:p>
        </p:txBody>
      </p:sp>
      <p:sp>
        <p:nvSpPr>
          <p:cNvPr id="2" name="TextBox 1">
            <a:extLst>
              <a:ext uri="{FF2B5EF4-FFF2-40B4-BE49-F238E27FC236}">
                <a16:creationId xmlns:a16="http://schemas.microsoft.com/office/drawing/2014/main" id="{AEA386D4-8B67-9CD3-F904-31CAD7982C82}"/>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4" name="TextBox 3">
            <a:extLst>
              <a:ext uri="{FF2B5EF4-FFF2-40B4-BE49-F238E27FC236}">
                <a16:creationId xmlns:a16="http://schemas.microsoft.com/office/drawing/2014/main" id="{7FACEFA9-6F1E-22B3-D098-0266E561B0BC}"/>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4</a:t>
            </a:fld>
            <a:r>
              <a:rPr lang="en-US" sz="1200" b="1" dirty="0">
                <a:solidFill>
                  <a:schemeClr val="bg1"/>
                </a:solidFill>
              </a:rPr>
              <a:t>/20</a:t>
            </a:r>
          </a:p>
        </p:txBody>
      </p:sp>
    </p:spTree>
    <p:extLst>
      <p:ext uri="{BB962C8B-B14F-4D97-AF65-F5344CB8AC3E}">
        <p14:creationId xmlns:p14="http://schemas.microsoft.com/office/powerpoint/2010/main" val="3113386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FD9748-D391-4C4F-B016-C2F9C25ED9A8}"/>
              </a:ext>
            </a:extLst>
          </p:cNvPr>
          <p:cNvSpPr>
            <a:spLocks noGrp="1"/>
          </p:cNvSpPr>
          <p:nvPr>
            <p:ph type="title"/>
          </p:nvPr>
        </p:nvSpPr>
        <p:spPr>
          <a:xfrm>
            <a:off x="532138" y="319455"/>
            <a:ext cx="11376025" cy="1065742"/>
          </a:xfrm>
          <a:ln>
            <a:noFill/>
          </a:ln>
          <a:effectLst/>
        </p:spPr>
        <p:txBody>
          <a:bodyPr/>
          <a:lstStyle/>
          <a:p>
            <a:r>
              <a:rPr lang="en-US" sz="2800" dirty="0" err="1"/>
              <a:t>Cryomagnet</a:t>
            </a:r>
            <a:r>
              <a:rPr lang="en-US" sz="2800" dirty="0"/>
              <a:t> connection: details</a:t>
            </a:r>
          </a:p>
        </p:txBody>
      </p:sp>
      <p:grpSp>
        <p:nvGrpSpPr>
          <p:cNvPr id="4" name="Group 3">
            <a:extLst>
              <a:ext uri="{FF2B5EF4-FFF2-40B4-BE49-F238E27FC236}">
                <a16:creationId xmlns:a16="http://schemas.microsoft.com/office/drawing/2014/main" id="{A7595BA5-130B-9BEB-733D-ADA28620F558}"/>
              </a:ext>
            </a:extLst>
          </p:cNvPr>
          <p:cNvGrpSpPr/>
          <p:nvPr/>
        </p:nvGrpSpPr>
        <p:grpSpPr>
          <a:xfrm>
            <a:off x="3023014" y="1084729"/>
            <a:ext cx="6900915" cy="4840942"/>
            <a:chOff x="1911391" y="775013"/>
            <a:chExt cx="8126505" cy="5760258"/>
          </a:xfrm>
        </p:grpSpPr>
        <p:pic>
          <p:nvPicPr>
            <p:cNvPr id="5" name="Picture 4" descr="A group of men standing next to a machine&#10;&#10;Description automatically generated">
              <a:extLst>
                <a:ext uri="{FF2B5EF4-FFF2-40B4-BE49-F238E27FC236}">
                  <a16:creationId xmlns:a16="http://schemas.microsoft.com/office/drawing/2014/main" id="{361D6234-03EB-B56E-E272-A743726D918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591" t="-1473"/>
            <a:stretch/>
          </p:blipFill>
          <p:spPr>
            <a:xfrm>
              <a:off x="1911391" y="775013"/>
              <a:ext cx="8126505" cy="5760258"/>
            </a:xfrm>
            <a:prstGeom prst="rect">
              <a:avLst/>
            </a:prstGeom>
          </p:spPr>
        </p:pic>
        <p:sp>
          <p:nvSpPr>
            <p:cNvPr id="6" name="TextBox 5">
              <a:extLst>
                <a:ext uri="{FF2B5EF4-FFF2-40B4-BE49-F238E27FC236}">
                  <a16:creationId xmlns:a16="http://schemas.microsoft.com/office/drawing/2014/main" id="{C37EEE4F-4800-B03A-0CB8-663F09B8EA29}"/>
                </a:ext>
              </a:extLst>
            </p:cNvPr>
            <p:cNvSpPr txBox="1"/>
            <p:nvPr/>
          </p:nvSpPr>
          <p:spPr>
            <a:xfrm>
              <a:off x="2502649" y="5898320"/>
              <a:ext cx="705642" cy="461665"/>
            </a:xfrm>
            <a:prstGeom prst="rect">
              <a:avLst/>
            </a:prstGeom>
            <a:noFill/>
          </p:spPr>
          <p:txBody>
            <a:bodyPr wrap="none">
              <a:spAutoFit/>
            </a:bodyPr>
            <a:lstStyle/>
            <a:p>
              <a:pPr algn="ctr"/>
              <a:r>
                <a:rPr lang="en-US" sz="1200" dirty="0">
                  <a:solidFill>
                    <a:schemeClr val="bg1"/>
                  </a:solidFill>
                  <a:latin typeface="Arial"/>
                  <a:sym typeface="Symbol" panose="05050102010706020507" pitchFamily="18" charset="2"/>
                </a:rPr>
                <a:t>MQXF</a:t>
              </a:r>
              <a:br>
                <a:rPr lang="en-US" sz="1200" dirty="0">
                  <a:solidFill>
                    <a:schemeClr val="bg1"/>
                  </a:solidFill>
                  <a:latin typeface="Arial"/>
                  <a:sym typeface="Symbol" panose="05050102010706020507" pitchFamily="18" charset="2"/>
                </a:rPr>
              </a:br>
              <a:r>
                <a:rPr lang="en-US" sz="1200" dirty="0">
                  <a:solidFill>
                    <a:schemeClr val="bg1"/>
                  </a:solidFill>
                  <a:latin typeface="Arial"/>
                  <a:sym typeface="Symbol" panose="05050102010706020507" pitchFamily="18" charset="2"/>
                </a:rPr>
                <a:t>Q2 P3b</a:t>
              </a:r>
              <a:endParaRPr lang="en-US" sz="1200" dirty="0">
                <a:solidFill>
                  <a:schemeClr val="bg1"/>
                </a:solidFill>
              </a:endParaRPr>
            </a:p>
          </p:txBody>
        </p:sp>
        <p:cxnSp>
          <p:nvCxnSpPr>
            <p:cNvPr id="7" name="Straight Arrow Connector 6">
              <a:extLst>
                <a:ext uri="{FF2B5EF4-FFF2-40B4-BE49-F238E27FC236}">
                  <a16:creationId xmlns:a16="http://schemas.microsoft.com/office/drawing/2014/main" id="{FEE083C9-7E05-C825-73F8-11ED01CED87C}"/>
                </a:ext>
              </a:extLst>
            </p:cNvPr>
            <p:cNvCxnSpPr>
              <a:cxnSpLocks/>
            </p:cNvCxnSpPr>
            <p:nvPr/>
          </p:nvCxnSpPr>
          <p:spPr>
            <a:xfrm>
              <a:off x="4110333" y="3290888"/>
              <a:ext cx="323561" cy="21535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A9A9F2E-9614-2246-CBD4-C10E9614C54A}"/>
                </a:ext>
              </a:extLst>
            </p:cNvPr>
            <p:cNvSpPr txBox="1"/>
            <p:nvPr/>
          </p:nvSpPr>
          <p:spPr>
            <a:xfrm>
              <a:off x="8630253" y="6082986"/>
              <a:ext cx="1323247" cy="276999"/>
            </a:xfrm>
            <a:prstGeom prst="rect">
              <a:avLst/>
            </a:prstGeom>
            <a:noFill/>
          </p:spPr>
          <p:txBody>
            <a:bodyPr wrap="none">
              <a:spAutoFit/>
            </a:bodyPr>
            <a:lstStyle/>
            <a:p>
              <a:pPr algn="ctr"/>
              <a:r>
                <a:rPr lang="en-US" sz="1200" dirty="0">
                  <a:solidFill>
                    <a:schemeClr val="bg1"/>
                  </a:solidFill>
                  <a:latin typeface="Arial"/>
                  <a:sym typeface="Symbol" panose="05050102010706020507" pitchFamily="18" charset="2"/>
                </a:rPr>
                <a:t>Shuffling Module</a:t>
              </a:r>
              <a:endParaRPr lang="en-US" sz="1200" dirty="0">
                <a:solidFill>
                  <a:schemeClr val="bg1"/>
                </a:solidFill>
              </a:endParaRPr>
            </a:p>
          </p:txBody>
        </p:sp>
        <p:sp>
          <p:nvSpPr>
            <p:cNvPr id="9" name="TextBox 8">
              <a:extLst>
                <a:ext uri="{FF2B5EF4-FFF2-40B4-BE49-F238E27FC236}">
                  <a16:creationId xmlns:a16="http://schemas.microsoft.com/office/drawing/2014/main" id="{ADFEB570-8E95-23D1-79CF-56300D970FD1}"/>
                </a:ext>
              </a:extLst>
            </p:cNvPr>
            <p:cNvSpPr txBox="1"/>
            <p:nvPr/>
          </p:nvSpPr>
          <p:spPr>
            <a:xfrm>
              <a:off x="3917818" y="2551204"/>
              <a:ext cx="1460207" cy="276999"/>
            </a:xfrm>
            <a:prstGeom prst="rect">
              <a:avLst/>
            </a:prstGeom>
            <a:noFill/>
            <a:ln>
              <a:noFill/>
            </a:ln>
          </p:spPr>
          <p:txBody>
            <a:bodyPr wrap="none">
              <a:spAutoFit/>
            </a:bodyPr>
            <a:lstStyle/>
            <a:p>
              <a:pPr algn="ctr"/>
              <a:r>
                <a:rPr lang="en-US" sz="1200" dirty="0">
                  <a:solidFill>
                    <a:schemeClr val="bg1"/>
                  </a:solidFill>
                  <a:latin typeface="Arial"/>
                  <a:sym typeface="Symbol" panose="05050102010706020507" pitchFamily="18" charset="2"/>
                </a:rPr>
                <a:t>2×2 18 kA busbars</a:t>
              </a:r>
              <a:endParaRPr lang="en-US" sz="1200" dirty="0">
                <a:solidFill>
                  <a:schemeClr val="bg1"/>
                </a:solidFill>
              </a:endParaRPr>
            </a:p>
          </p:txBody>
        </p:sp>
        <p:sp>
          <p:nvSpPr>
            <p:cNvPr id="10" name="TextBox 9">
              <a:extLst>
                <a:ext uri="{FF2B5EF4-FFF2-40B4-BE49-F238E27FC236}">
                  <a16:creationId xmlns:a16="http://schemas.microsoft.com/office/drawing/2014/main" id="{21FDBE7F-9157-0110-802B-D0DB4E62F5E5}"/>
                </a:ext>
              </a:extLst>
            </p:cNvPr>
            <p:cNvSpPr txBox="1"/>
            <p:nvPr/>
          </p:nvSpPr>
          <p:spPr>
            <a:xfrm>
              <a:off x="4110333" y="3735717"/>
              <a:ext cx="1375248" cy="276999"/>
            </a:xfrm>
            <a:prstGeom prst="rect">
              <a:avLst/>
            </a:prstGeom>
            <a:noFill/>
          </p:spPr>
          <p:txBody>
            <a:bodyPr wrap="none">
              <a:spAutoFit/>
            </a:bodyPr>
            <a:lstStyle/>
            <a:p>
              <a:pPr algn="ctr"/>
              <a:r>
                <a:rPr lang="en-US" sz="1200" dirty="0">
                  <a:solidFill>
                    <a:schemeClr val="bg1"/>
                  </a:solidFill>
                  <a:latin typeface="Arial"/>
                  <a:sym typeface="Symbol" panose="05050102010706020507" pitchFamily="18" charset="2"/>
                </a:rPr>
                <a:t>2×2 2 kA busbars</a:t>
              </a:r>
              <a:endParaRPr lang="en-US" sz="1200" dirty="0">
                <a:solidFill>
                  <a:schemeClr val="bg1"/>
                </a:solidFill>
              </a:endParaRPr>
            </a:p>
          </p:txBody>
        </p:sp>
        <p:sp>
          <p:nvSpPr>
            <p:cNvPr id="11" name="TextBox 10">
              <a:extLst>
                <a:ext uri="{FF2B5EF4-FFF2-40B4-BE49-F238E27FC236}">
                  <a16:creationId xmlns:a16="http://schemas.microsoft.com/office/drawing/2014/main" id="{05DDD0AF-1FEA-DB28-70FB-B2DDF25DECA6}"/>
                </a:ext>
              </a:extLst>
            </p:cNvPr>
            <p:cNvSpPr txBox="1"/>
            <p:nvPr/>
          </p:nvSpPr>
          <p:spPr>
            <a:xfrm>
              <a:off x="7442711" y="4083031"/>
              <a:ext cx="1676870" cy="276999"/>
            </a:xfrm>
            <a:prstGeom prst="rect">
              <a:avLst/>
            </a:prstGeom>
            <a:noFill/>
          </p:spPr>
          <p:txBody>
            <a:bodyPr wrap="none">
              <a:spAutoFit/>
            </a:bodyPr>
            <a:lstStyle/>
            <a:p>
              <a:pPr algn="ctr"/>
              <a:r>
                <a:rPr lang="en-US" sz="1200" dirty="0">
                  <a:solidFill>
                    <a:schemeClr val="bg1"/>
                  </a:solidFill>
                  <a:latin typeface="Arial"/>
                  <a:sym typeface="Symbol" panose="05050102010706020507" pitchFamily="18" charset="2"/>
                </a:rPr>
                <a:t>Ø110 mm anticryostat</a:t>
              </a:r>
              <a:endParaRPr lang="en-US" sz="1200" dirty="0">
                <a:solidFill>
                  <a:schemeClr val="bg1"/>
                </a:solidFill>
              </a:endParaRPr>
            </a:p>
          </p:txBody>
        </p:sp>
        <p:sp>
          <p:nvSpPr>
            <p:cNvPr id="12" name="TextBox 11">
              <a:extLst>
                <a:ext uri="{FF2B5EF4-FFF2-40B4-BE49-F238E27FC236}">
                  <a16:creationId xmlns:a16="http://schemas.microsoft.com/office/drawing/2014/main" id="{382D6AC4-500B-0B2B-DF79-579B1E8A9D97}"/>
                </a:ext>
              </a:extLst>
            </p:cNvPr>
            <p:cNvSpPr txBox="1"/>
            <p:nvPr/>
          </p:nvSpPr>
          <p:spPr>
            <a:xfrm>
              <a:off x="3318983" y="3074764"/>
              <a:ext cx="944490" cy="276999"/>
            </a:xfrm>
            <a:prstGeom prst="rect">
              <a:avLst/>
            </a:prstGeom>
            <a:noFill/>
          </p:spPr>
          <p:txBody>
            <a:bodyPr wrap="none">
              <a:spAutoFit/>
            </a:bodyPr>
            <a:lstStyle/>
            <a:p>
              <a:pPr algn="ctr"/>
              <a:r>
                <a:rPr lang="en-US" sz="1200" dirty="0">
                  <a:solidFill>
                    <a:schemeClr val="bg1"/>
                  </a:solidFill>
                  <a:latin typeface="Arial"/>
                  <a:sym typeface="Symbol" panose="05050102010706020507" pitchFamily="18" charset="2"/>
                </a:rPr>
                <a:t>GHe return</a:t>
              </a:r>
              <a:endParaRPr lang="en-US" sz="1200" dirty="0">
                <a:solidFill>
                  <a:schemeClr val="bg1"/>
                </a:solidFill>
              </a:endParaRPr>
            </a:p>
          </p:txBody>
        </p:sp>
        <p:sp>
          <p:nvSpPr>
            <p:cNvPr id="13" name="TextBox 12">
              <a:extLst>
                <a:ext uri="{FF2B5EF4-FFF2-40B4-BE49-F238E27FC236}">
                  <a16:creationId xmlns:a16="http://schemas.microsoft.com/office/drawing/2014/main" id="{80C391FE-5DBE-A392-75B1-E2F4B334931D}"/>
                </a:ext>
              </a:extLst>
            </p:cNvPr>
            <p:cNvSpPr txBox="1"/>
            <p:nvPr/>
          </p:nvSpPr>
          <p:spPr>
            <a:xfrm>
              <a:off x="7933363" y="1813000"/>
              <a:ext cx="1858201" cy="276999"/>
            </a:xfrm>
            <a:prstGeom prst="rect">
              <a:avLst/>
            </a:prstGeom>
            <a:noFill/>
          </p:spPr>
          <p:txBody>
            <a:bodyPr wrap="none">
              <a:spAutoFit/>
            </a:bodyPr>
            <a:lstStyle/>
            <a:p>
              <a:pPr algn="ctr"/>
              <a:r>
                <a:rPr lang="en-US" sz="1200" dirty="0">
                  <a:solidFill>
                    <a:schemeClr val="bg1"/>
                  </a:solidFill>
                  <a:latin typeface="Arial"/>
                  <a:sym typeface="Symbol" panose="05050102010706020507" pitchFamily="18" charset="2"/>
                </a:rPr>
                <a:t>thermal screen with MLI </a:t>
              </a:r>
              <a:endParaRPr lang="en-US" sz="1200" dirty="0">
                <a:solidFill>
                  <a:schemeClr val="bg1"/>
                </a:solidFill>
              </a:endParaRPr>
            </a:p>
          </p:txBody>
        </p:sp>
        <p:sp>
          <p:nvSpPr>
            <p:cNvPr id="14" name="TextBox 13">
              <a:extLst>
                <a:ext uri="{FF2B5EF4-FFF2-40B4-BE49-F238E27FC236}">
                  <a16:creationId xmlns:a16="http://schemas.microsoft.com/office/drawing/2014/main" id="{DD2DEFB8-206E-1858-FC51-D636F24352F1}"/>
                </a:ext>
              </a:extLst>
            </p:cNvPr>
            <p:cNvSpPr txBox="1"/>
            <p:nvPr/>
          </p:nvSpPr>
          <p:spPr>
            <a:xfrm>
              <a:off x="7236474" y="3681984"/>
              <a:ext cx="1393779" cy="276999"/>
            </a:xfrm>
            <a:prstGeom prst="rect">
              <a:avLst/>
            </a:prstGeom>
            <a:noFill/>
          </p:spPr>
          <p:txBody>
            <a:bodyPr wrap="none">
              <a:spAutoFit/>
            </a:bodyPr>
            <a:lstStyle/>
            <a:p>
              <a:pPr algn="ctr"/>
              <a:r>
                <a:rPr lang="en-US" sz="1200" dirty="0">
                  <a:solidFill>
                    <a:schemeClr val="bg1"/>
                  </a:solidFill>
                  <a:latin typeface="Arial"/>
                  <a:sym typeface="Symbol" panose="05050102010706020507" pitchFamily="18" charset="2"/>
                </a:rPr>
                <a:t>XY 1.9 K LHe line</a:t>
              </a:r>
              <a:endParaRPr lang="en-US" sz="1200" dirty="0">
                <a:solidFill>
                  <a:schemeClr val="bg1"/>
                </a:solidFill>
              </a:endParaRPr>
            </a:p>
          </p:txBody>
        </p:sp>
        <p:cxnSp>
          <p:nvCxnSpPr>
            <p:cNvPr id="15" name="Straight Arrow Connector 14">
              <a:extLst>
                <a:ext uri="{FF2B5EF4-FFF2-40B4-BE49-F238E27FC236}">
                  <a16:creationId xmlns:a16="http://schemas.microsoft.com/office/drawing/2014/main" id="{E0B68F3D-DACD-1CDB-9825-41E665369634}"/>
                </a:ext>
              </a:extLst>
            </p:cNvPr>
            <p:cNvCxnSpPr>
              <a:cxnSpLocks/>
            </p:cNvCxnSpPr>
            <p:nvPr/>
          </p:nvCxnSpPr>
          <p:spPr>
            <a:xfrm flipH="1" flipV="1">
              <a:off x="7077075" y="3506238"/>
              <a:ext cx="238421" cy="29941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9B4AE61-1D35-4F28-E46D-CBEA66C1C60E}"/>
                </a:ext>
              </a:extLst>
            </p:cNvPr>
            <p:cNvCxnSpPr>
              <a:cxnSpLocks/>
            </p:cNvCxnSpPr>
            <p:nvPr/>
          </p:nvCxnSpPr>
          <p:spPr>
            <a:xfrm flipH="1">
              <a:off x="8562975" y="2078789"/>
              <a:ext cx="186488" cy="39294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114442E-1E12-01BC-4836-A0A4C77A72B4}"/>
                </a:ext>
              </a:extLst>
            </p:cNvPr>
            <p:cNvCxnSpPr>
              <a:cxnSpLocks/>
            </p:cNvCxnSpPr>
            <p:nvPr/>
          </p:nvCxnSpPr>
          <p:spPr>
            <a:xfrm>
              <a:off x="5176838" y="2771775"/>
              <a:ext cx="201187" cy="52465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B18EF14-37D1-0C0F-D901-DA139D49174A}"/>
                </a:ext>
              </a:extLst>
            </p:cNvPr>
            <p:cNvCxnSpPr>
              <a:cxnSpLocks/>
            </p:cNvCxnSpPr>
            <p:nvPr/>
          </p:nvCxnSpPr>
          <p:spPr>
            <a:xfrm flipV="1">
              <a:off x="5378025" y="3513302"/>
              <a:ext cx="596618" cy="27775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1C5E53FE-EA07-567D-3C27-285C850835B7}"/>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19" name="TextBox 18">
            <a:extLst>
              <a:ext uri="{FF2B5EF4-FFF2-40B4-BE49-F238E27FC236}">
                <a16:creationId xmlns:a16="http://schemas.microsoft.com/office/drawing/2014/main" id="{88EF7F20-0DB6-A6C6-6DCC-13F761F64063}"/>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5</a:t>
            </a:fld>
            <a:r>
              <a:rPr lang="en-US" sz="1200" b="1" dirty="0">
                <a:solidFill>
                  <a:schemeClr val="bg1"/>
                </a:solidFill>
              </a:rPr>
              <a:t>/20</a:t>
            </a:r>
          </a:p>
        </p:txBody>
      </p:sp>
    </p:spTree>
    <p:extLst>
      <p:ext uri="{BB962C8B-B14F-4D97-AF65-F5344CB8AC3E}">
        <p14:creationId xmlns:p14="http://schemas.microsoft.com/office/powerpoint/2010/main" val="4191301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CF3E171-3A03-2A4B-BD12-45065D14CFF3}"/>
              </a:ext>
            </a:extLst>
          </p:cNvPr>
          <p:cNvSpPr txBox="1"/>
          <p:nvPr/>
        </p:nvSpPr>
        <p:spPr>
          <a:xfrm>
            <a:off x="8173878" y="400784"/>
            <a:ext cx="3164679" cy="1666598"/>
          </a:xfrm>
          <a:prstGeom prst="rect">
            <a:avLst/>
          </a:prstGeom>
          <a:noFill/>
        </p:spPr>
        <p:txBody>
          <a:bodyPr wrap="square" lIns="48000" tIns="48000" rIns="48000" bIns="48000" rtlCol="0" anchor="ctr" anchorCtr="0">
            <a:spAutoFit/>
          </a:bodyPr>
          <a:lstStyle/>
          <a:p>
            <a:r>
              <a:rPr lang="en-US" sz="1700" b="1" dirty="0">
                <a:solidFill>
                  <a:schemeClr val="tx2"/>
                </a:solidFill>
              </a:rPr>
              <a:t>Standardization</a:t>
            </a:r>
            <a:br>
              <a:rPr lang="en-US" sz="1700" dirty="0">
                <a:solidFill>
                  <a:schemeClr val="tx2"/>
                </a:solidFill>
              </a:rPr>
            </a:br>
            <a:r>
              <a:rPr lang="en-US" sz="1700" dirty="0">
                <a:solidFill>
                  <a:schemeClr val="tx2"/>
                </a:solidFill>
              </a:rPr>
              <a:t>as much as possible, in order to limit types of anti-cryostats, shafts for magnetic measurements, and quench antenna.</a:t>
            </a:r>
          </a:p>
        </p:txBody>
      </p:sp>
      <p:sp>
        <p:nvSpPr>
          <p:cNvPr id="4" name="TextBox 3">
            <a:extLst>
              <a:ext uri="{FF2B5EF4-FFF2-40B4-BE49-F238E27FC236}">
                <a16:creationId xmlns:a16="http://schemas.microsoft.com/office/drawing/2014/main" id="{B59DA188-A84E-8048-BF85-3814A2EF5AE4}"/>
              </a:ext>
            </a:extLst>
          </p:cNvPr>
          <p:cNvSpPr txBox="1"/>
          <p:nvPr/>
        </p:nvSpPr>
        <p:spPr>
          <a:xfrm>
            <a:off x="666749" y="215575"/>
            <a:ext cx="7379971" cy="523220"/>
          </a:xfrm>
          <a:prstGeom prst="rect">
            <a:avLst/>
          </a:prstGeom>
          <a:noFill/>
        </p:spPr>
        <p:txBody>
          <a:bodyPr wrap="square" rtlCol="0">
            <a:spAutoFit/>
          </a:bodyPr>
          <a:lstStyle/>
          <a:p>
            <a:r>
              <a:rPr lang="en-US" sz="2800" b="1" dirty="0"/>
              <a:t>Test-bench compatibility</a:t>
            </a:r>
          </a:p>
        </p:txBody>
      </p:sp>
      <p:pic>
        <p:nvPicPr>
          <p:cNvPr id="5" name="Picture 4">
            <a:extLst>
              <a:ext uri="{FF2B5EF4-FFF2-40B4-BE49-F238E27FC236}">
                <a16:creationId xmlns:a16="http://schemas.microsoft.com/office/drawing/2014/main" id="{0D0B75C6-A4A3-ED4B-8FEC-F73D80EC84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26329" y="2424656"/>
            <a:ext cx="2912228" cy="1638128"/>
          </a:xfrm>
          <a:prstGeom prst="rect">
            <a:avLst/>
          </a:prstGeom>
        </p:spPr>
      </p:pic>
      <p:pic>
        <p:nvPicPr>
          <p:cNvPr id="8" name="Picture 7">
            <a:extLst>
              <a:ext uri="{FF2B5EF4-FFF2-40B4-BE49-F238E27FC236}">
                <a16:creationId xmlns:a16="http://schemas.microsoft.com/office/drawing/2014/main" id="{B30800C8-FD95-424D-BAEA-298B4E8239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55710" y="4272312"/>
            <a:ext cx="2853465" cy="1605074"/>
          </a:xfrm>
          <a:prstGeom prst="rect">
            <a:avLst/>
          </a:prstGeom>
        </p:spPr>
      </p:pic>
      <p:sp>
        <p:nvSpPr>
          <p:cNvPr id="9" name="TextBox 8">
            <a:extLst>
              <a:ext uri="{FF2B5EF4-FFF2-40B4-BE49-F238E27FC236}">
                <a16:creationId xmlns:a16="http://schemas.microsoft.com/office/drawing/2014/main" id="{2AE5018C-B2FE-AB46-8AED-255ECD6DD7A5}"/>
              </a:ext>
            </a:extLst>
          </p:cNvPr>
          <p:cNvSpPr txBox="1"/>
          <p:nvPr/>
        </p:nvSpPr>
        <p:spPr>
          <a:xfrm>
            <a:off x="691514" y="5289347"/>
            <a:ext cx="7330440" cy="877163"/>
          </a:xfrm>
          <a:prstGeom prst="rect">
            <a:avLst/>
          </a:prstGeom>
          <a:noFill/>
        </p:spPr>
        <p:txBody>
          <a:bodyPr wrap="square" rtlCol="0">
            <a:spAutoFit/>
          </a:bodyPr>
          <a:lstStyle/>
          <a:p>
            <a:r>
              <a:rPr lang="en-US" sz="1700" dirty="0">
                <a:solidFill>
                  <a:schemeClr val="tx2"/>
                </a:solidFill>
              </a:rPr>
              <a:t>The shuffling module can be made compatible with all WP3 magnets including D2; </a:t>
            </a:r>
            <a:r>
              <a:rPr lang="en-US" sz="1700" b="1" dirty="0">
                <a:solidFill>
                  <a:schemeClr val="tx2"/>
                </a:solidFill>
              </a:rPr>
              <a:t>3 benches are still to be equipped </a:t>
            </a:r>
            <a:r>
              <a:rPr lang="en-US" sz="1700" dirty="0">
                <a:solidFill>
                  <a:schemeClr val="tx2"/>
                </a:solidFill>
              </a:rPr>
              <a:t>for the SM18 upgrade; baseline: one magnet type per bench (except Q1/Q3 and CP on A2).</a:t>
            </a:r>
          </a:p>
        </p:txBody>
      </p:sp>
      <p:pic>
        <p:nvPicPr>
          <p:cNvPr id="2" name="Picture 1">
            <a:extLst>
              <a:ext uri="{FF2B5EF4-FFF2-40B4-BE49-F238E27FC236}">
                <a16:creationId xmlns:a16="http://schemas.microsoft.com/office/drawing/2014/main" id="{71A64E4B-1584-4D5F-DCAF-4D6D7A668BC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53443" y="1463738"/>
            <a:ext cx="5463165" cy="3646606"/>
          </a:xfrm>
          <a:prstGeom prst="rect">
            <a:avLst/>
          </a:prstGeom>
        </p:spPr>
      </p:pic>
      <p:sp>
        <p:nvSpPr>
          <p:cNvPr id="3" name="TextBox 2">
            <a:extLst>
              <a:ext uri="{FF2B5EF4-FFF2-40B4-BE49-F238E27FC236}">
                <a16:creationId xmlns:a16="http://schemas.microsoft.com/office/drawing/2014/main" id="{C50F9DA8-6972-A209-D479-F591A4985C20}"/>
              </a:ext>
            </a:extLst>
          </p:cNvPr>
          <p:cNvSpPr txBox="1"/>
          <p:nvPr/>
        </p:nvSpPr>
        <p:spPr>
          <a:xfrm>
            <a:off x="5395577" y="963276"/>
            <a:ext cx="772947" cy="442035"/>
          </a:xfrm>
          <a:prstGeom prst="rect">
            <a:avLst/>
          </a:prstGeom>
          <a:noFill/>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4D4D4D">
                    <a:lumMod val="50000"/>
                  </a:srgbClr>
                </a:solidFill>
                <a:effectLst/>
                <a:uLnTx/>
                <a:uFillTx/>
                <a:cs typeface="Arial"/>
                <a:sym typeface="Arial"/>
              </a:rPr>
              <a:t>Bench C2</a:t>
            </a:r>
          </a:p>
        </p:txBody>
      </p:sp>
      <p:sp>
        <p:nvSpPr>
          <p:cNvPr id="10" name="TextBox 9">
            <a:extLst>
              <a:ext uri="{FF2B5EF4-FFF2-40B4-BE49-F238E27FC236}">
                <a16:creationId xmlns:a16="http://schemas.microsoft.com/office/drawing/2014/main" id="{D5E3FB0C-55EA-8227-BA42-BA0733B22E36}"/>
              </a:ext>
            </a:extLst>
          </p:cNvPr>
          <p:cNvSpPr txBox="1"/>
          <p:nvPr/>
        </p:nvSpPr>
        <p:spPr>
          <a:xfrm>
            <a:off x="4458892" y="980442"/>
            <a:ext cx="772947" cy="442035"/>
          </a:xfrm>
          <a:prstGeom prst="rect">
            <a:avLst/>
          </a:prstGeom>
          <a:noFill/>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4D4D4D">
                    <a:lumMod val="50000"/>
                  </a:srgbClr>
                </a:solidFill>
                <a:effectLst/>
                <a:uLnTx/>
                <a:uFillTx/>
                <a:cs typeface="Arial"/>
                <a:sym typeface="Arial"/>
              </a:rPr>
              <a:t>Bench B2</a:t>
            </a:r>
          </a:p>
        </p:txBody>
      </p:sp>
      <p:sp>
        <p:nvSpPr>
          <p:cNvPr id="11" name="TextBox 10">
            <a:extLst>
              <a:ext uri="{FF2B5EF4-FFF2-40B4-BE49-F238E27FC236}">
                <a16:creationId xmlns:a16="http://schemas.microsoft.com/office/drawing/2014/main" id="{97BE3CEC-9CD2-CC97-C535-B6DFD212D7A5}"/>
              </a:ext>
            </a:extLst>
          </p:cNvPr>
          <p:cNvSpPr txBox="1"/>
          <p:nvPr/>
        </p:nvSpPr>
        <p:spPr>
          <a:xfrm>
            <a:off x="3639573" y="992489"/>
            <a:ext cx="772947" cy="442035"/>
          </a:xfrm>
          <a:prstGeom prst="rect">
            <a:avLst/>
          </a:prstGeom>
          <a:noFill/>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4D4D4D">
                    <a:lumMod val="50000"/>
                  </a:srgbClr>
                </a:solidFill>
                <a:effectLst/>
                <a:uLnTx/>
                <a:uFillTx/>
                <a:cs typeface="Arial"/>
                <a:sym typeface="Arial"/>
              </a:rPr>
              <a:t>Bench A2</a:t>
            </a:r>
          </a:p>
        </p:txBody>
      </p:sp>
      <p:sp>
        <p:nvSpPr>
          <p:cNvPr id="12" name="TextBox 11">
            <a:extLst>
              <a:ext uri="{FF2B5EF4-FFF2-40B4-BE49-F238E27FC236}">
                <a16:creationId xmlns:a16="http://schemas.microsoft.com/office/drawing/2014/main" id="{DBBD06F3-3D21-6F0C-0746-633C5E2BF548}"/>
              </a:ext>
            </a:extLst>
          </p:cNvPr>
          <p:cNvSpPr txBox="1"/>
          <p:nvPr/>
        </p:nvSpPr>
        <p:spPr>
          <a:xfrm>
            <a:off x="2461885" y="980442"/>
            <a:ext cx="772947" cy="257369"/>
          </a:xfrm>
          <a:prstGeom prst="rect">
            <a:avLst/>
          </a:prstGeom>
          <a:noFill/>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4D4D4D">
                    <a:lumMod val="50000"/>
                  </a:srgbClr>
                </a:solidFill>
                <a:effectLst/>
                <a:uLnTx/>
                <a:uFillTx/>
                <a:cs typeface="Arial"/>
                <a:sym typeface="Arial"/>
              </a:rPr>
              <a:t>Bench F1</a:t>
            </a:r>
          </a:p>
        </p:txBody>
      </p:sp>
      <p:sp>
        <p:nvSpPr>
          <p:cNvPr id="13" name="TextBox 12">
            <a:extLst>
              <a:ext uri="{FF2B5EF4-FFF2-40B4-BE49-F238E27FC236}">
                <a16:creationId xmlns:a16="http://schemas.microsoft.com/office/drawing/2014/main" id="{80BD2798-9A45-A69B-79C0-F5C76E8877B4}"/>
              </a:ext>
            </a:extLst>
          </p:cNvPr>
          <p:cNvSpPr txBox="1"/>
          <p:nvPr/>
        </p:nvSpPr>
        <p:spPr>
          <a:xfrm>
            <a:off x="925968" y="1001072"/>
            <a:ext cx="772947" cy="442035"/>
          </a:xfrm>
          <a:prstGeom prst="rect">
            <a:avLst/>
          </a:prstGeom>
          <a:noFill/>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4D4D4D">
                    <a:lumMod val="50000"/>
                  </a:srgbClr>
                </a:solidFill>
                <a:effectLst/>
                <a:uLnTx/>
                <a:uFillTx/>
                <a:cs typeface="Arial"/>
                <a:sym typeface="Arial"/>
              </a:rPr>
              <a:t>Bench A2</a:t>
            </a:r>
          </a:p>
        </p:txBody>
      </p:sp>
      <p:sp>
        <p:nvSpPr>
          <p:cNvPr id="14" name="Left Brace 13">
            <a:extLst>
              <a:ext uri="{FF2B5EF4-FFF2-40B4-BE49-F238E27FC236}">
                <a16:creationId xmlns:a16="http://schemas.microsoft.com/office/drawing/2014/main" id="{964BA230-B024-65E0-A51D-89B0AC415C34}"/>
              </a:ext>
            </a:extLst>
          </p:cNvPr>
          <p:cNvSpPr/>
          <p:nvPr/>
        </p:nvSpPr>
        <p:spPr>
          <a:xfrm rot="5400000">
            <a:off x="2573977" y="472685"/>
            <a:ext cx="190534" cy="1674718"/>
          </a:xfrm>
          <a:prstGeom prst="leftBrace">
            <a:avLst>
              <a:gd name="adj1" fmla="val 53756"/>
              <a:gd name="adj2" fmla="val 50000"/>
            </a:avLst>
          </a:prstGeom>
          <a:ln w="19050">
            <a:solidFill>
              <a:srgbClr val="3030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200"/>
          </a:p>
        </p:txBody>
      </p:sp>
      <p:sp>
        <p:nvSpPr>
          <p:cNvPr id="6" name="TextBox 5">
            <a:extLst>
              <a:ext uri="{FF2B5EF4-FFF2-40B4-BE49-F238E27FC236}">
                <a16:creationId xmlns:a16="http://schemas.microsoft.com/office/drawing/2014/main" id="{773BE944-F696-223C-CD5D-9747B5F51121}"/>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15" name="TextBox 14">
            <a:extLst>
              <a:ext uri="{FF2B5EF4-FFF2-40B4-BE49-F238E27FC236}">
                <a16:creationId xmlns:a16="http://schemas.microsoft.com/office/drawing/2014/main" id="{62560D34-7FFA-F528-1590-8830E47811D7}"/>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6</a:t>
            </a:fld>
            <a:r>
              <a:rPr lang="en-US" sz="1200" b="1" dirty="0">
                <a:solidFill>
                  <a:schemeClr val="bg1"/>
                </a:solidFill>
              </a:rPr>
              <a:t>/20</a:t>
            </a:r>
          </a:p>
        </p:txBody>
      </p:sp>
    </p:spTree>
    <p:extLst>
      <p:ext uri="{BB962C8B-B14F-4D97-AF65-F5344CB8AC3E}">
        <p14:creationId xmlns:p14="http://schemas.microsoft.com/office/powerpoint/2010/main" val="2463725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3AA883-5D3F-A040-668F-532B7B5844BF}"/>
              </a:ext>
            </a:extLst>
          </p:cNvPr>
          <p:cNvSpPr>
            <a:spLocks noGrp="1"/>
          </p:cNvSpPr>
          <p:nvPr>
            <p:ph type="title"/>
          </p:nvPr>
        </p:nvSpPr>
        <p:spPr>
          <a:xfrm>
            <a:off x="407987" y="247946"/>
            <a:ext cx="11376025" cy="1065742"/>
          </a:xfrm>
        </p:spPr>
        <p:txBody>
          <a:bodyPr/>
          <a:lstStyle/>
          <a:p>
            <a:r>
              <a:rPr lang="en-GB" sz="2800" dirty="0"/>
              <a:t>Good level of standardization albeit with variants</a:t>
            </a:r>
          </a:p>
        </p:txBody>
      </p:sp>
      <p:grpSp>
        <p:nvGrpSpPr>
          <p:cNvPr id="7" name="Group 6">
            <a:extLst>
              <a:ext uri="{FF2B5EF4-FFF2-40B4-BE49-F238E27FC236}">
                <a16:creationId xmlns:a16="http://schemas.microsoft.com/office/drawing/2014/main" id="{67DE0DCD-FC2A-7AD6-FF65-05804714CFD6}"/>
              </a:ext>
            </a:extLst>
          </p:cNvPr>
          <p:cNvGrpSpPr/>
          <p:nvPr/>
        </p:nvGrpSpPr>
        <p:grpSpPr>
          <a:xfrm>
            <a:off x="278818" y="1132908"/>
            <a:ext cx="7910951" cy="2289065"/>
            <a:chOff x="257174" y="1568053"/>
            <a:chExt cx="9022363" cy="3139739"/>
          </a:xfrm>
        </p:grpSpPr>
        <p:pic>
          <p:nvPicPr>
            <p:cNvPr id="8" name="Picture 7">
              <a:extLst>
                <a:ext uri="{FF2B5EF4-FFF2-40B4-BE49-F238E27FC236}">
                  <a16:creationId xmlns:a16="http://schemas.microsoft.com/office/drawing/2014/main" id="{DB0B7B46-64BA-10F6-9A30-A882168D2B2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57175" y="1568053"/>
              <a:ext cx="8729663" cy="2007395"/>
            </a:xfrm>
            <a:prstGeom prst="rect">
              <a:avLst/>
            </a:prstGeom>
          </p:spPr>
        </p:pic>
        <p:sp>
          <p:nvSpPr>
            <p:cNvPr id="9" name="Rectangle 8">
              <a:extLst>
                <a:ext uri="{FF2B5EF4-FFF2-40B4-BE49-F238E27FC236}">
                  <a16:creationId xmlns:a16="http://schemas.microsoft.com/office/drawing/2014/main" id="{ED15B0F0-4D94-9ED0-1554-6AB6A69C2000}"/>
                </a:ext>
              </a:extLst>
            </p:cNvPr>
            <p:cNvSpPr/>
            <p:nvPr/>
          </p:nvSpPr>
          <p:spPr>
            <a:xfrm>
              <a:off x="257174" y="1639583"/>
              <a:ext cx="1293020" cy="2195183"/>
            </a:xfrm>
            <a:prstGeom prst="rect">
              <a:avLst/>
            </a:prstGeom>
            <a:solidFill>
              <a:srgbClr val="2F5597">
                <a:alpha val="30196"/>
              </a:srgbClr>
            </a:solidFill>
            <a:ln w="25400" cap="flat" cmpd="sng" algn="ctr">
              <a:solidFill>
                <a:srgbClr val="DDDDDD">
                  <a:shade val="50000"/>
                </a:srgbClr>
              </a:solidFill>
              <a:prstDash val="solid"/>
            </a:ln>
            <a:effectLst/>
          </p:spPr>
          <p:txBody>
            <a:bodyPr rtlCol="0" anchor="t" anchorCtr="0"/>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4D4D4D">
                      <a:lumMod val="50000"/>
                    </a:srgbClr>
                  </a:solidFill>
                  <a:effectLst/>
                  <a:uLnTx/>
                  <a:uFillTx/>
                  <a:latin typeface="Arial"/>
                  <a:ea typeface="+mn-ea"/>
                  <a:cs typeface="+mn-cs"/>
                  <a:sym typeface="Arial"/>
                </a:rPr>
                <a:t>CFB</a:t>
              </a:r>
              <a:endParaRPr kumimoji="0" lang="en-GB" sz="1400" b="1" i="0" u="none" strike="noStrike" kern="0" cap="none" spc="0" normalizeH="0" baseline="0" noProof="0" dirty="0">
                <a:ln>
                  <a:noFill/>
                </a:ln>
                <a:solidFill>
                  <a:srgbClr val="4D4D4D">
                    <a:lumMod val="50000"/>
                  </a:srgbClr>
                </a:solidFill>
                <a:effectLst/>
                <a:uLnTx/>
                <a:uFillTx/>
                <a:latin typeface="Arial"/>
                <a:ea typeface="+mn-ea"/>
                <a:cs typeface="+mn-cs"/>
                <a:sym typeface="Arial"/>
              </a:endParaRPr>
            </a:p>
          </p:txBody>
        </p:sp>
        <p:sp>
          <p:nvSpPr>
            <p:cNvPr id="11" name="Rectangle 10">
              <a:extLst>
                <a:ext uri="{FF2B5EF4-FFF2-40B4-BE49-F238E27FC236}">
                  <a16:creationId xmlns:a16="http://schemas.microsoft.com/office/drawing/2014/main" id="{6FB3BB14-014F-32DE-383F-6117C765F706}"/>
                </a:ext>
              </a:extLst>
            </p:cNvPr>
            <p:cNvSpPr/>
            <p:nvPr/>
          </p:nvSpPr>
          <p:spPr>
            <a:xfrm>
              <a:off x="1550194" y="1639583"/>
              <a:ext cx="838075" cy="2195183"/>
            </a:xfrm>
            <a:prstGeom prst="rect">
              <a:avLst/>
            </a:prstGeom>
            <a:solidFill>
              <a:srgbClr val="92D050">
                <a:alpha val="30196"/>
              </a:srgbClr>
            </a:solidFill>
            <a:ln w="25400" cap="flat" cmpd="sng" algn="ctr">
              <a:solidFill>
                <a:srgbClr val="DDDDDD">
                  <a:shade val="50000"/>
                </a:srgbClr>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n-GB" sz="1400" b="1" i="0" u="none" strike="noStrike" kern="0" cap="none" spc="0" normalizeH="0" baseline="0" noProof="0" dirty="0">
                <a:ln>
                  <a:noFill/>
                </a:ln>
                <a:solidFill>
                  <a:srgbClr val="4D4D4D">
                    <a:lumMod val="50000"/>
                  </a:srgbClr>
                </a:solidFill>
                <a:effectLst/>
                <a:uLnTx/>
                <a:uFillTx/>
                <a:latin typeface="Arial"/>
                <a:ea typeface="+mn-ea"/>
                <a:cs typeface="+mn-cs"/>
                <a:sym typeface="Arial"/>
              </a:endParaRPr>
            </a:p>
          </p:txBody>
        </p:sp>
        <p:sp>
          <p:nvSpPr>
            <p:cNvPr id="13" name="Rectangle 12">
              <a:extLst>
                <a:ext uri="{FF2B5EF4-FFF2-40B4-BE49-F238E27FC236}">
                  <a16:creationId xmlns:a16="http://schemas.microsoft.com/office/drawing/2014/main" id="{CA067F45-6F78-FDCA-500A-8F47EE9F26CB}"/>
                </a:ext>
              </a:extLst>
            </p:cNvPr>
            <p:cNvSpPr/>
            <p:nvPr/>
          </p:nvSpPr>
          <p:spPr>
            <a:xfrm>
              <a:off x="2388269" y="1639583"/>
              <a:ext cx="376363" cy="2195183"/>
            </a:xfrm>
            <a:prstGeom prst="rect">
              <a:avLst/>
            </a:prstGeom>
            <a:solidFill>
              <a:srgbClr val="92D050">
                <a:alpha val="30196"/>
              </a:srgbClr>
            </a:solidFill>
            <a:ln w="25400" cap="flat" cmpd="sng" algn="ctr">
              <a:solidFill>
                <a:srgbClr val="DDDDD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 name="Rectangle 13">
              <a:extLst>
                <a:ext uri="{FF2B5EF4-FFF2-40B4-BE49-F238E27FC236}">
                  <a16:creationId xmlns:a16="http://schemas.microsoft.com/office/drawing/2014/main" id="{B4F9989B-3BE1-1D56-70CD-01038C5A735B}"/>
                </a:ext>
              </a:extLst>
            </p:cNvPr>
            <p:cNvSpPr/>
            <p:nvPr/>
          </p:nvSpPr>
          <p:spPr>
            <a:xfrm>
              <a:off x="2764631" y="1639583"/>
              <a:ext cx="461712" cy="2195183"/>
            </a:xfrm>
            <a:prstGeom prst="rect">
              <a:avLst/>
            </a:prstGeom>
            <a:solidFill>
              <a:srgbClr val="92D050">
                <a:alpha val="30196"/>
              </a:srgbClr>
            </a:solidFill>
            <a:ln w="25400" cap="flat" cmpd="sng" algn="ctr">
              <a:solidFill>
                <a:srgbClr val="DDDDD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5" name="Rectangle 14">
              <a:extLst>
                <a:ext uri="{FF2B5EF4-FFF2-40B4-BE49-F238E27FC236}">
                  <a16:creationId xmlns:a16="http://schemas.microsoft.com/office/drawing/2014/main" id="{E4FDCD29-6AD4-993C-2AFE-99316BC4C412}"/>
                </a:ext>
              </a:extLst>
            </p:cNvPr>
            <p:cNvSpPr/>
            <p:nvPr/>
          </p:nvSpPr>
          <p:spPr>
            <a:xfrm>
              <a:off x="7667625" y="1639583"/>
              <a:ext cx="376363" cy="2195183"/>
            </a:xfrm>
            <a:prstGeom prst="rect">
              <a:avLst/>
            </a:prstGeom>
            <a:solidFill>
              <a:srgbClr val="92D050">
                <a:alpha val="30196"/>
              </a:srgbClr>
            </a:solidFill>
            <a:ln w="25400" cap="flat" cmpd="sng" algn="ctr">
              <a:solidFill>
                <a:srgbClr val="DDDDD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6" name="Rectangle 15">
              <a:extLst>
                <a:ext uri="{FF2B5EF4-FFF2-40B4-BE49-F238E27FC236}">
                  <a16:creationId xmlns:a16="http://schemas.microsoft.com/office/drawing/2014/main" id="{FC06976C-78B7-0A06-842B-6CB5D7C35FC9}"/>
                </a:ext>
              </a:extLst>
            </p:cNvPr>
            <p:cNvSpPr/>
            <p:nvPr/>
          </p:nvSpPr>
          <p:spPr>
            <a:xfrm>
              <a:off x="8043988" y="1639583"/>
              <a:ext cx="576638" cy="2195183"/>
            </a:xfrm>
            <a:prstGeom prst="rect">
              <a:avLst/>
            </a:prstGeom>
            <a:solidFill>
              <a:srgbClr val="2F5597">
                <a:alpha val="30196"/>
              </a:srgbClr>
            </a:solidFill>
            <a:ln w="25400" cap="flat" cmpd="sng" algn="ctr">
              <a:solidFill>
                <a:srgbClr val="DDDDDD">
                  <a:shade val="50000"/>
                </a:srgbClr>
              </a:solidFill>
              <a:prstDash val="solid"/>
            </a:ln>
            <a:effectLst/>
          </p:spPr>
          <p:txBody>
            <a:bodyPr rtlCol="0" anchor="b" anchorCtr="0"/>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n-GB" sz="1400" b="1" i="0" u="none" strike="noStrike" kern="0" cap="none" spc="0" normalizeH="0" baseline="0" noProof="0" dirty="0">
                <a:ln>
                  <a:noFill/>
                </a:ln>
                <a:solidFill>
                  <a:srgbClr val="4D4D4D">
                    <a:lumMod val="50000"/>
                  </a:srgbClr>
                </a:solidFill>
                <a:effectLst/>
                <a:uLnTx/>
                <a:uFillTx/>
                <a:latin typeface="Arial"/>
                <a:ea typeface="+mn-ea"/>
                <a:cs typeface="+mn-cs"/>
                <a:sym typeface="Arial"/>
              </a:endParaRPr>
            </a:p>
          </p:txBody>
        </p:sp>
        <p:sp>
          <p:nvSpPr>
            <p:cNvPr id="17" name="Rectangle 16">
              <a:extLst>
                <a:ext uri="{FF2B5EF4-FFF2-40B4-BE49-F238E27FC236}">
                  <a16:creationId xmlns:a16="http://schemas.microsoft.com/office/drawing/2014/main" id="{3D581F47-6FE9-1260-DE42-E0A7131E94BD}"/>
                </a:ext>
              </a:extLst>
            </p:cNvPr>
            <p:cNvSpPr/>
            <p:nvPr/>
          </p:nvSpPr>
          <p:spPr>
            <a:xfrm>
              <a:off x="8620625" y="1639583"/>
              <a:ext cx="187619" cy="2195183"/>
            </a:xfrm>
            <a:prstGeom prst="rect">
              <a:avLst/>
            </a:prstGeom>
            <a:solidFill>
              <a:srgbClr val="92D050">
                <a:alpha val="30196"/>
              </a:srgbClr>
            </a:solidFill>
            <a:ln w="25400" cap="flat" cmpd="sng" algn="ctr">
              <a:solidFill>
                <a:srgbClr val="DDDDD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8" name="TextBox 17">
              <a:extLst>
                <a:ext uri="{FF2B5EF4-FFF2-40B4-BE49-F238E27FC236}">
                  <a16:creationId xmlns:a16="http://schemas.microsoft.com/office/drawing/2014/main" id="{A5AB48AE-EB38-A78B-E234-45F6F347E4B7}"/>
                </a:ext>
              </a:extLst>
            </p:cNvPr>
            <p:cNvSpPr txBox="1"/>
            <p:nvPr/>
          </p:nvSpPr>
          <p:spPr>
            <a:xfrm>
              <a:off x="1215592" y="4017054"/>
              <a:ext cx="1558283" cy="395230"/>
            </a:xfrm>
            <a:prstGeom prst="rect">
              <a:avLst/>
            </a:prstGeom>
            <a:noFill/>
          </p:spPr>
          <p:txBody>
            <a:bodyPr wrap="none" lIns="36000" tIns="36000" rIns="36000" bIns="36000" rtlCol="0">
              <a:spAutoFit/>
            </a:bodyPr>
            <a:lstStyle/>
            <a:p>
              <a:pPr marL="0" marR="0" lvl="0" indent="0" algn="r"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4D4D4D">
                      <a:lumMod val="50000"/>
                    </a:srgbClr>
                  </a:solidFill>
                  <a:effectLst/>
                  <a:uLnTx/>
                  <a:uFillTx/>
                  <a:cs typeface="Arial"/>
                  <a:sym typeface="Arial"/>
                </a:rPr>
                <a:t>LHC W bellows</a:t>
              </a:r>
            </a:p>
          </p:txBody>
        </p:sp>
        <p:sp>
          <p:nvSpPr>
            <p:cNvPr id="19" name="Arrow: Left 14">
              <a:extLst>
                <a:ext uri="{FF2B5EF4-FFF2-40B4-BE49-F238E27FC236}">
                  <a16:creationId xmlns:a16="http://schemas.microsoft.com/office/drawing/2014/main" id="{6ADBCDC7-4F69-F0F7-AD09-E46AA5A3B228}"/>
                </a:ext>
              </a:extLst>
            </p:cNvPr>
            <p:cNvSpPr/>
            <p:nvPr/>
          </p:nvSpPr>
          <p:spPr>
            <a:xfrm>
              <a:off x="2437710" y="2819949"/>
              <a:ext cx="235744" cy="310662"/>
            </a:xfrm>
            <a:prstGeom prst="leftArrow">
              <a:avLst/>
            </a:prstGeom>
            <a:solidFill>
              <a:srgbClr val="808080"/>
            </a:solidFill>
            <a:ln w="25400" cap="flat" cmpd="sng" algn="ctr">
              <a:solidFill>
                <a:srgbClr val="80808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cxnSp>
          <p:nvCxnSpPr>
            <p:cNvPr id="20" name="Straight Arrow Connector 19">
              <a:extLst>
                <a:ext uri="{FF2B5EF4-FFF2-40B4-BE49-F238E27FC236}">
                  <a16:creationId xmlns:a16="http://schemas.microsoft.com/office/drawing/2014/main" id="{FCDF3D62-D8A4-D9E5-D419-7E3DEB11D849}"/>
                </a:ext>
              </a:extLst>
            </p:cNvPr>
            <p:cNvCxnSpPr>
              <a:cxnSpLocks/>
              <a:stCxn id="18" idx="0"/>
            </p:cNvCxnSpPr>
            <p:nvPr/>
          </p:nvCxnSpPr>
          <p:spPr>
            <a:xfrm flipV="1">
              <a:off x="1994734" y="3309103"/>
              <a:ext cx="590685" cy="707951"/>
            </a:xfrm>
            <a:prstGeom prst="straightConnector1">
              <a:avLst/>
            </a:prstGeom>
            <a:noFill/>
            <a:ln w="9525" cap="flat" cmpd="sng" algn="ctr">
              <a:solidFill>
                <a:srgbClr val="4D4D4D">
                  <a:lumMod val="50000"/>
                </a:srgbClr>
              </a:solidFill>
              <a:prstDash val="solid"/>
              <a:tailEnd type="triangle"/>
            </a:ln>
            <a:effectLst/>
          </p:spPr>
        </p:cxnSp>
        <p:sp>
          <p:nvSpPr>
            <p:cNvPr id="21" name="TextBox 20">
              <a:extLst>
                <a:ext uri="{FF2B5EF4-FFF2-40B4-BE49-F238E27FC236}">
                  <a16:creationId xmlns:a16="http://schemas.microsoft.com/office/drawing/2014/main" id="{CD201AFE-F7C5-DABE-FF5D-1E84FE097954}"/>
                </a:ext>
              </a:extLst>
            </p:cNvPr>
            <p:cNvSpPr txBox="1"/>
            <p:nvPr/>
          </p:nvSpPr>
          <p:spPr>
            <a:xfrm>
              <a:off x="2802975" y="4017054"/>
              <a:ext cx="1647865" cy="395230"/>
            </a:xfrm>
            <a:prstGeom prst="rect">
              <a:avLst/>
            </a:prstGeom>
            <a:noFill/>
          </p:spPr>
          <p:txBody>
            <a:bodyPr wrap="none" lIns="36000" tIns="36000" rIns="36000" bIns="36000" rtlCol="0">
              <a:sp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4D4D4D">
                      <a:lumMod val="50000"/>
                    </a:srgbClr>
                  </a:solidFill>
                  <a:effectLst/>
                  <a:uLnTx/>
                  <a:uFillTx/>
                  <a:cs typeface="Arial"/>
                  <a:sym typeface="Arial"/>
                </a:rPr>
                <a:t>VV extension #1</a:t>
              </a:r>
            </a:p>
          </p:txBody>
        </p:sp>
        <p:cxnSp>
          <p:nvCxnSpPr>
            <p:cNvPr id="22" name="Straight Arrow Connector 21">
              <a:extLst>
                <a:ext uri="{FF2B5EF4-FFF2-40B4-BE49-F238E27FC236}">
                  <a16:creationId xmlns:a16="http://schemas.microsoft.com/office/drawing/2014/main" id="{4405E967-C581-303A-6510-D143C7E5A2B4}"/>
                </a:ext>
              </a:extLst>
            </p:cNvPr>
            <p:cNvCxnSpPr>
              <a:cxnSpLocks/>
              <a:stCxn id="21" idx="0"/>
            </p:cNvCxnSpPr>
            <p:nvPr/>
          </p:nvCxnSpPr>
          <p:spPr>
            <a:xfrm flipH="1" flipV="1">
              <a:off x="3029196" y="3309103"/>
              <a:ext cx="597712" cy="707951"/>
            </a:xfrm>
            <a:prstGeom prst="straightConnector1">
              <a:avLst/>
            </a:prstGeom>
            <a:noFill/>
            <a:ln w="9525" cap="flat" cmpd="sng" algn="ctr">
              <a:solidFill>
                <a:srgbClr val="4D4D4D">
                  <a:lumMod val="50000"/>
                </a:srgbClr>
              </a:solidFill>
              <a:prstDash val="solid"/>
              <a:tailEnd type="triangle"/>
            </a:ln>
            <a:effectLst/>
          </p:spPr>
        </p:cxnSp>
        <p:sp>
          <p:nvSpPr>
            <p:cNvPr id="23" name="TextBox 22">
              <a:extLst>
                <a:ext uri="{FF2B5EF4-FFF2-40B4-BE49-F238E27FC236}">
                  <a16:creationId xmlns:a16="http://schemas.microsoft.com/office/drawing/2014/main" id="{DD2604E2-D416-12B4-E33E-FA698AE1AC07}"/>
                </a:ext>
              </a:extLst>
            </p:cNvPr>
            <p:cNvSpPr txBox="1"/>
            <p:nvPr/>
          </p:nvSpPr>
          <p:spPr>
            <a:xfrm>
              <a:off x="5540104" y="4017054"/>
              <a:ext cx="1647865" cy="395230"/>
            </a:xfrm>
            <a:prstGeom prst="rect">
              <a:avLst/>
            </a:prstGeom>
            <a:noFill/>
          </p:spPr>
          <p:txBody>
            <a:bodyPr wrap="none" lIns="36000" tIns="36000" rIns="36000" bIns="36000" rtlCol="0">
              <a:sp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4D4D4D">
                      <a:lumMod val="50000"/>
                    </a:srgbClr>
                  </a:solidFill>
                  <a:effectLst/>
                  <a:uLnTx/>
                  <a:uFillTx/>
                  <a:cs typeface="Arial"/>
                  <a:sym typeface="Arial"/>
                </a:rPr>
                <a:t>VV extension #2</a:t>
              </a:r>
            </a:p>
          </p:txBody>
        </p:sp>
        <p:cxnSp>
          <p:nvCxnSpPr>
            <p:cNvPr id="24" name="Straight Arrow Connector 23">
              <a:extLst>
                <a:ext uri="{FF2B5EF4-FFF2-40B4-BE49-F238E27FC236}">
                  <a16:creationId xmlns:a16="http://schemas.microsoft.com/office/drawing/2014/main" id="{EA135901-3517-4A30-17B8-42DCA937D35F}"/>
                </a:ext>
              </a:extLst>
            </p:cNvPr>
            <p:cNvCxnSpPr>
              <a:cxnSpLocks/>
              <a:stCxn id="23" idx="0"/>
            </p:cNvCxnSpPr>
            <p:nvPr/>
          </p:nvCxnSpPr>
          <p:spPr>
            <a:xfrm flipV="1">
              <a:off x="6364036" y="3304654"/>
              <a:ext cx="1514227" cy="712400"/>
            </a:xfrm>
            <a:prstGeom prst="straightConnector1">
              <a:avLst/>
            </a:prstGeom>
            <a:noFill/>
            <a:ln w="9525" cap="flat" cmpd="sng" algn="ctr">
              <a:solidFill>
                <a:srgbClr val="4D4D4D">
                  <a:lumMod val="50000"/>
                </a:srgbClr>
              </a:solidFill>
              <a:prstDash val="solid"/>
              <a:tailEnd type="triangle"/>
            </a:ln>
            <a:effectLst/>
          </p:spPr>
        </p:cxnSp>
        <p:sp>
          <p:nvSpPr>
            <p:cNvPr id="25" name="TextBox 24">
              <a:extLst>
                <a:ext uri="{FF2B5EF4-FFF2-40B4-BE49-F238E27FC236}">
                  <a16:creationId xmlns:a16="http://schemas.microsoft.com/office/drawing/2014/main" id="{A2C04566-6D5E-E2DE-848F-CC7DD390EF67}"/>
                </a:ext>
              </a:extLst>
            </p:cNvPr>
            <p:cNvSpPr txBox="1"/>
            <p:nvPr/>
          </p:nvSpPr>
          <p:spPr>
            <a:xfrm>
              <a:off x="7236780" y="4017055"/>
              <a:ext cx="2042757" cy="690737"/>
            </a:xfrm>
            <a:prstGeom prst="rect">
              <a:avLst/>
            </a:prstGeom>
            <a:noFill/>
          </p:spPr>
          <p:txBody>
            <a:bodyPr wrap="none" lIns="36000" tIns="36000" rIns="36000" bIns="36000" rtlCol="0">
              <a:sp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4D4D4D">
                      <a:lumMod val="50000"/>
                    </a:srgbClr>
                  </a:solidFill>
                  <a:effectLst/>
                  <a:uLnTx/>
                  <a:uFillTx/>
                  <a:cs typeface="Arial"/>
                  <a:sym typeface="Arial"/>
                </a:rPr>
                <a:t>VV extension #3 </a:t>
              </a: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4D4D4D">
                      <a:lumMod val="50000"/>
                    </a:srgbClr>
                  </a:solidFill>
                  <a:effectLst/>
                  <a:uLnTx/>
                  <a:uFillTx/>
                  <a:cs typeface="Arial"/>
                  <a:sym typeface="Arial"/>
                </a:rPr>
                <a:t>(not for all magnets)</a:t>
              </a:r>
              <a:endParaRPr kumimoji="0" lang="en-GB" sz="1400" b="1" i="0" u="none" strike="noStrike" kern="0" cap="none" spc="0" normalizeH="0" baseline="0" noProof="0" dirty="0">
                <a:ln>
                  <a:noFill/>
                </a:ln>
                <a:solidFill>
                  <a:srgbClr val="4D4D4D">
                    <a:lumMod val="50000"/>
                  </a:srgbClr>
                </a:solidFill>
                <a:effectLst/>
                <a:uLnTx/>
                <a:uFillTx/>
                <a:cs typeface="Arial"/>
                <a:sym typeface="Arial"/>
              </a:endParaRPr>
            </a:p>
          </p:txBody>
        </p:sp>
        <p:cxnSp>
          <p:nvCxnSpPr>
            <p:cNvPr id="26" name="Straight Arrow Connector 25">
              <a:extLst>
                <a:ext uri="{FF2B5EF4-FFF2-40B4-BE49-F238E27FC236}">
                  <a16:creationId xmlns:a16="http://schemas.microsoft.com/office/drawing/2014/main" id="{376881F5-BAC3-333B-188C-61185DBCA724}"/>
                </a:ext>
              </a:extLst>
            </p:cNvPr>
            <p:cNvCxnSpPr>
              <a:cxnSpLocks/>
              <a:stCxn id="25" idx="0"/>
            </p:cNvCxnSpPr>
            <p:nvPr/>
          </p:nvCxnSpPr>
          <p:spPr>
            <a:xfrm flipV="1">
              <a:off x="8258158" y="3263185"/>
              <a:ext cx="456277" cy="753870"/>
            </a:xfrm>
            <a:prstGeom prst="straightConnector1">
              <a:avLst/>
            </a:prstGeom>
            <a:noFill/>
            <a:ln w="9525" cap="flat" cmpd="sng" algn="ctr">
              <a:solidFill>
                <a:srgbClr val="4D4D4D">
                  <a:lumMod val="50000"/>
                </a:srgbClr>
              </a:solidFill>
              <a:prstDash val="solid"/>
              <a:tailEnd type="triangle"/>
            </a:ln>
            <a:effectLst/>
          </p:spPr>
        </p:cxnSp>
        <p:sp>
          <p:nvSpPr>
            <p:cNvPr id="27" name="Rectangle 26">
              <a:extLst>
                <a:ext uri="{FF2B5EF4-FFF2-40B4-BE49-F238E27FC236}">
                  <a16:creationId xmlns:a16="http://schemas.microsoft.com/office/drawing/2014/main" id="{45D8F97A-EA9E-8813-A4B6-C9449A398AD4}"/>
                </a:ext>
              </a:extLst>
            </p:cNvPr>
            <p:cNvSpPr/>
            <p:nvPr/>
          </p:nvSpPr>
          <p:spPr>
            <a:xfrm>
              <a:off x="3226344" y="1639583"/>
              <a:ext cx="4441282" cy="2195184"/>
            </a:xfrm>
            <a:prstGeom prst="rect">
              <a:avLst/>
            </a:prstGeom>
            <a:solidFill>
              <a:srgbClr val="7030A0">
                <a:alpha val="30196"/>
              </a:srgbClr>
            </a:solidFill>
            <a:ln w="25400" cap="flat" cmpd="sng" algn="ctr">
              <a:solidFill>
                <a:srgbClr val="DDDDDD">
                  <a:shade val="50000"/>
                </a:srgbClr>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4D4D4D">
                      <a:lumMod val="50000"/>
                    </a:srgbClr>
                  </a:solidFill>
                  <a:effectLst/>
                  <a:uLnTx/>
                  <a:uFillTx/>
                  <a:latin typeface="Arial"/>
                  <a:ea typeface="+mn-ea"/>
                  <a:cs typeface="+mn-cs"/>
                  <a:sym typeface="Arial"/>
                </a:rPr>
                <a:t>WP3 cryo-magnet</a:t>
              </a:r>
              <a:endParaRPr kumimoji="0" lang="en-GB" sz="1400" b="1" i="0" u="none" strike="noStrike" kern="0" cap="none" spc="0" normalizeH="0" baseline="0" noProof="0" dirty="0">
                <a:ln>
                  <a:noFill/>
                </a:ln>
                <a:solidFill>
                  <a:srgbClr val="4D4D4D">
                    <a:lumMod val="50000"/>
                  </a:srgbClr>
                </a:solidFill>
                <a:effectLst/>
                <a:uLnTx/>
                <a:uFillTx/>
                <a:latin typeface="Arial"/>
                <a:ea typeface="+mn-ea"/>
                <a:cs typeface="+mn-cs"/>
                <a:sym typeface="Arial"/>
              </a:endParaRPr>
            </a:p>
          </p:txBody>
        </p:sp>
      </p:grpSp>
      <p:sp>
        <p:nvSpPr>
          <p:cNvPr id="29" name="Rectangle 28">
            <a:extLst>
              <a:ext uri="{FF2B5EF4-FFF2-40B4-BE49-F238E27FC236}">
                <a16:creationId xmlns:a16="http://schemas.microsoft.com/office/drawing/2014/main" id="{8AEEDDE3-4FE7-6AC4-BB53-2587D9D2943A}"/>
              </a:ext>
            </a:extLst>
          </p:cNvPr>
          <p:cNvSpPr/>
          <p:nvPr/>
        </p:nvSpPr>
        <p:spPr>
          <a:xfrm>
            <a:off x="307023" y="3311143"/>
            <a:ext cx="1836000" cy="252000"/>
          </a:xfrm>
          <a:prstGeom prst="rect">
            <a:avLst/>
          </a:prstGeom>
          <a:solidFill>
            <a:srgbClr val="2F5597">
              <a:alpha val="30196"/>
            </a:srgbClr>
          </a:solidFill>
          <a:ln w="25400" cap="flat" cmpd="sng" algn="ctr">
            <a:solidFill>
              <a:srgbClr val="DDDDDD">
                <a:shade val="50000"/>
              </a:srgbClr>
            </a:solidFill>
            <a:prstDash val="solid"/>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55A0"/>
                </a:solidFill>
                <a:effectLst/>
                <a:uLnTx/>
                <a:uFillTx/>
                <a:latin typeface="Arial"/>
                <a:ea typeface="+mn-ea"/>
                <a:cs typeface="+mn-cs"/>
                <a:sym typeface="Arial"/>
              </a:rPr>
              <a:t>Existing equipment</a:t>
            </a:r>
            <a:endParaRPr kumimoji="0" lang="en-GB" sz="1400" b="0" i="0" u="none" strike="noStrike" kern="0" cap="none" spc="0" normalizeH="0" baseline="0" noProof="0" dirty="0">
              <a:ln>
                <a:noFill/>
              </a:ln>
              <a:solidFill>
                <a:srgbClr val="0055A0"/>
              </a:solidFill>
              <a:effectLst/>
              <a:uLnTx/>
              <a:uFillTx/>
              <a:latin typeface="Arial"/>
              <a:ea typeface="+mn-ea"/>
              <a:cs typeface="+mn-cs"/>
              <a:sym typeface="Arial"/>
            </a:endParaRPr>
          </a:p>
        </p:txBody>
      </p:sp>
      <p:sp>
        <p:nvSpPr>
          <p:cNvPr id="30" name="Rectangle 29">
            <a:extLst>
              <a:ext uri="{FF2B5EF4-FFF2-40B4-BE49-F238E27FC236}">
                <a16:creationId xmlns:a16="http://schemas.microsoft.com/office/drawing/2014/main" id="{F35F28DB-9ECA-940D-221D-F4BB2387D3F0}"/>
              </a:ext>
            </a:extLst>
          </p:cNvPr>
          <p:cNvSpPr/>
          <p:nvPr/>
        </p:nvSpPr>
        <p:spPr>
          <a:xfrm>
            <a:off x="2380929" y="3307082"/>
            <a:ext cx="1836000" cy="252000"/>
          </a:xfrm>
          <a:prstGeom prst="rect">
            <a:avLst/>
          </a:prstGeom>
          <a:solidFill>
            <a:srgbClr val="92D050">
              <a:alpha val="30196"/>
            </a:srgbClr>
          </a:solidFill>
          <a:ln w="25400" cap="flat" cmpd="sng" algn="ctr">
            <a:solidFill>
              <a:srgbClr val="DDDDDD">
                <a:shade val="50000"/>
              </a:srgbClr>
            </a:solidFill>
            <a:prstDash val="solid"/>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55A0"/>
                </a:solidFill>
                <a:effectLst/>
                <a:uLnTx/>
                <a:uFillTx/>
                <a:latin typeface="Arial"/>
                <a:ea typeface="+mn-ea"/>
                <a:cs typeface="+mn-cs"/>
                <a:sym typeface="Arial"/>
              </a:rPr>
              <a:t>New component</a:t>
            </a:r>
            <a:endParaRPr kumimoji="0" lang="en-GB" sz="1400" b="0" i="0" u="none" strike="noStrike" kern="0" cap="none" spc="0" normalizeH="0" baseline="0" noProof="0" dirty="0">
              <a:ln>
                <a:noFill/>
              </a:ln>
              <a:solidFill>
                <a:srgbClr val="0055A0"/>
              </a:solidFill>
              <a:effectLst/>
              <a:uLnTx/>
              <a:uFillTx/>
              <a:latin typeface="Arial"/>
              <a:ea typeface="+mn-ea"/>
              <a:cs typeface="+mn-cs"/>
              <a:sym typeface="Arial"/>
            </a:endParaRPr>
          </a:p>
        </p:txBody>
      </p:sp>
      <p:sp>
        <p:nvSpPr>
          <p:cNvPr id="31" name="Rectangle 30">
            <a:extLst>
              <a:ext uri="{FF2B5EF4-FFF2-40B4-BE49-F238E27FC236}">
                <a16:creationId xmlns:a16="http://schemas.microsoft.com/office/drawing/2014/main" id="{077CDD86-429B-8EC0-99C0-2146C0DEE60A}"/>
              </a:ext>
            </a:extLst>
          </p:cNvPr>
          <p:cNvSpPr/>
          <p:nvPr/>
        </p:nvSpPr>
        <p:spPr>
          <a:xfrm>
            <a:off x="4454835" y="3306915"/>
            <a:ext cx="1836000" cy="252000"/>
          </a:xfrm>
          <a:prstGeom prst="rect">
            <a:avLst/>
          </a:prstGeom>
          <a:solidFill>
            <a:srgbClr val="7030A0">
              <a:alpha val="30196"/>
            </a:srgbClr>
          </a:solidFill>
          <a:ln w="25400" cap="flat" cmpd="sng" algn="ctr">
            <a:solidFill>
              <a:srgbClr val="DDDDDD">
                <a:shade val="50000"/>
              </a:srgbClr>
            </a:solidFill>
            <a:prstDash val="solid"/>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55A0"/>
                </a:solidFill>
                <a:effectLst/>
                <a:uLnTx/>
                <a:uFillTx/>
                <a:latin typeface="Arial"/>
                <a:ea typeface="+mn-ea"/>
                <a:cs typeface="+mn-cs"/>
                <a:sym typeface="Arial"/>
              </a:rPr>
              <a:t>Magnet to be tested</a:t>
            </a:r>
            <a:endParaRPr kumimoji="0" lang="en-GB" sz="1400" b="0" i="0" u="none" strike="noStrike" kern="0" cap="none" spc="0" normalizeH="0" baseline="0" noProof="0" dirty="0">
              <a:ln>
                <a:noFill/>
              </a:ln>
              <a:solidFill>
                <a:srgbClr val="0055A0"/>
              </a:solidFill>
              <a:effectLst/>
              <a:uLnTx/>
              <a:uFillTx/>
              <a:latin typeface="Arial"/>
              <a:ea typeface="+mn-ea"/>
              <a:cs typeface="+mn-cs"/>
              <a:sym typeface="Arial"/>
            </a:endParaRPr>
          </a:p>
        </p:txBody>
      </p:sp>
      <p:pic>
        <p:nvPicPr>
          <p:cNvPr id="32" name="Google Shape;754;gca64c5b2b4_2_84">
            <a:extLst>
              <a:ext uri="{FF2B5EF4-FFF2-40B4-BE49-F238E27FC236}">
                <a16:creationId xmlns:a16="http://schemas.microsoft.com/office/drawing/2014/main" id="{8FFD72FE-1BD2-20FF-2C04-889B249373AC}"/>
              </a:ext>
            </a:extLst>
          </p:cNvPr>
          <p:cNvPicPr preferRelativeResize="0">
            <a:picLocks noChangeAspect="1"/>
          </p:cNvPicPr>
          <p:nvPr/>
        </p:nvPicPr>
        <p:blipFill rotWithShape="1">
          <a:blip r:embed="rId3" cstate="print">
            <a:alphaModFix/>
            <a:extLst>
              <a:ext uri="{28A0092B-C50C-407E-A947-70E740481C1C}">
                <a14:useLocalDpi xmlns:a14="http://schemas.microsoft.com/office/drawing/2010/main"/>
              </a:ext>
            </a:extLst>
          </a:blip>
          <a:srcRect/>
          <a:stretch/>
        </p:blipFill>
        <p:spPr>
          <a:xfrm>
            <a:off x="8616290" y="667150"/>
            <a:ext cx="3020889" cy="2188506"/>
          </a:xfrm>
          <a:prstGeom prst="rect">
            <a:avLst/>
          </a:prstGeom>
          <a:noFill/>
          <a:ln>
            <a:noFill/>
          </a:ln>
        </p:spPr>
      </p:pic>
      <p:sp>
        <p:nvSpPr>
          <p:cNvPr id="33" name="Google Shape;755;gca64c5b2b4_2_84">
            <a:extLst>
              <a:ext uri="{FF2B5EF4-FFF2-40B4-BE49-F238E27FC236}">
                <a16:creationId xmlns:a16="http://schemas.microsoft.com/office/drawing/2014/main" id="{F3C885BB-B610-4106-339A-A9AA5CAB41E9}"/>
              </a:ext>
            </a:extLst>
          </p:cNvPr>
          <p:cNvSpPr txBox="1"/>
          <p:nvPr/>
        </p:nvSpPr>
        <p:spPr>
          <a:xfrm>
            <a:off x="8144404" y="2826069"/>
            <a:ext cx="3955859" cy="869438"/>
          </a:xfrm>
          <a:prstGeom prst="rect">
            <a:avLst/>
          </a:prstGeom>
          <a:noFill/>
          <a:ln>
            <a:noFill/>
          </a:ln>
          <a:effectLst/>
        </p:spPr>
        <p:txBody>
          <a:bodyPr spcFirstLastPara="1" wrap="square" lIns="68575" tIns="34275" rIns="68575" bIns="34275" anchor="t" anchorCtr="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R="0" lvl="0" algn="ctr" defTabSz="914400" eaLnBrk="1" fontAlgn="auto" latinLnBrk="0" hangingPunct="1">
              <a:lnSpc>
                <a:spcPct val="100000"/>
              </a:lnSpc>
              <a:spcBef>
                <a:spcPts val="0"/>
              </a:spcBef>
              <a:spcAft>
                <a:spcPts val="0"/>
              </a:spcAft>
              <a:buClr>
                <a:srgbClr val="000000"/>
              </a:buClr>
              <a:buSzTx/>
              <a:defRPr/>
            </a:pPr>
            <a:r>
              <a:rPr kumimoji="0" lang="en-US" sz="1400" b="1" u="none" strike="noStrike" kern="0" cap="none" spc="0" normalizeH="0" baseline="0" noProof="0" dirty="0">
                <a:ln>
                  <a:noFill/>
                </a:ln>
                <a:solidFill>
                  <a:srgbClr val="4D4D4D"/>
                </a:solidFill>
                <a:effectLst/>
                <a:uLnTx/>
                <a:uFillTx/>
                <a:latin typeface="Arial"/>
                <a:ea typeface="Arial"/>
                <a:cs typeface="Arial"/>
                <a:sym typeface="Arial"/>
              </a:rPr>
              <a:t>Shuffling Module:</a:t>
            </a:r>
          </a:p>
          <a:p>
            <a:pPr marL="185738" marR="0" lvl="0" indent="-185738" defTabSz="914400" eaLnBrk="1" fontAlgn="auto" latinLnBrk="0" hangingPunct="1">
              <a:lnSpc>
                <a:spcPct val="100000"/>
              </a:lnSpc>
              <a:spcBef>
                <a:spcPts val="0"/>
              </a:spcBef>
              <a:spcAft>
                <a:spcPts val="0"/>
              </a:spcAft>
              <a:buClr>
                <a:srgbClr val="000000"/>
              </a:buClr>
              <a:buSzTx/>
              <a:buFont typeface="Arial" panose="020B0604020202020204" pitchFamily="34" charset="0"/>
              <a:buChar char="•"/>
              <a:defRPr/>
            </a:pPr>
            <a:r>
              <a:rPr kumimoji="0" lang="en-US" sz="1400" b="1" u="none" strike="noStrike" kern="0" cap="none" spc="0" normalizeH="0" baseline="0" noProof="0" dirty="0">
                <a:ln>
                  <a:noFill/>
                </a:ln>
                <a:solidFill>
                  <a:srgbClr val="4D4D4D"/>
                </a:solidFill>
                <a:effectLst/>
                <a:uLnTx/>
                <a:uFillTx/>
                <a:latin typeface="Arial"/>
                <a:ea typeface="Arial"/>
                <a:cs typeface="Arial"/>
                <a:sym typeface="Arial"/>
              </a:rPr>
              <a:t>Interface between WP3 magnets and CFB.</a:t>
            </a:r>
            <a:endParaRPr lang="en-US" sz="1400" b="1" kern="0" dirty="0">
              <a:solidFill>
                <a:srgbClr val="4D4D4D"/>
              </a:solidFill>
              <a:latin typeface="Arial"/>
              <a:cs typeface="Arial"/>
              <a:sym typeface="Arial"/>
            </a:endParaRPr>
          </a:p>
          <a:p>
            <a:pPr marR="0" lvl="0" algn="ctr" defTabSz="914400" eaLnBrk="1" fontAlgn="auto" latinLnBrk="0" hangingPunct="1">
              <a:lnSpc>
                <a:spcPct val="100000"/>
              </a:lnSpc>
              <a:spcBef>
                <a:spcPts val="0"/>
              </a:spcBef>
              <a:spcAft>
                <a:spcPts val="0"/>
              </a:spcAft>
              <a:buClr>
                <a:srgbClr val="000000"/>
              </a:buClr>
              <a:buSzTx/>
              <a:defRPr/>
            </a:pPr>
            <a:endParaRPr kumimoji="0" lang="en-US" sz="1000" b="1" u="none" strike="noStrike" kern="0" cap="none" spc="0" normalizeH="0" baseline="0" noProof="0" dirty="0">
              <a:ln>
                <a:noFill/>
              </a:ln>
              <a:solidFill>
                <a:srgbClr val="4D4D4D"/>
              </a:solidFill>
              <a:effectLst/>
              <a:uLnTx/>
              <a:uFillTx/>
              <a:latin typeface="Arial"/>
              <a:ea typeface="+mj-ea"/>
              <a:cs typeface="Arial"/>
              <a:sym typeface="Arial"/>
            </a:endParaRPr>
          </a:p>
          <a:p>
            <a:pPr marR="0" lvl="0" algn="ctr" defTabSz="914400" eaLnBrk="1" fontAlgn="auto" latinLnBrk="0" hangingPunct="1">
              <a:lnSpc>
                <a:spcPct val="100000"/>
              </a:lnSpc>
              <a:spcBef>
                <a:spcPts val="0"/>
              </a:spcBef>
              <a:spcAft>
                <a:spcPts val="0"/>
              </a:spcAft>
              <a:buClr>
                <a:srgbClr val="000000"/>
              </a:buClr>
              <a:buSzTx/>
              <a:defRPr/>
            </a:pPr>
            <a:r>
              <a:rPr kumimoji="0" lang="en-US" sz="1400" b="1" u="none" strike="noStrike" kern="0" cap="none" spc="0" normalizeH="0" baseline="0" noProof="0" dirty="0">
                <a:ln>
                  <a:noFill/>
                </a:ln>
                <a:solidFill>
                  <a:srgbClr val="4D4D4D"/>
                </a:solidFill>
                <a:effectLst/>
                <a:uLnTx/>
                <a:uFillTx/>
                <a:latin typeface="Arial"/>
                <a:ea typeface="+mj-ea"/>
                <a:cs typeface="Arial"/>
                <a:sym typeface="Arial"/>
              </a:rPr>
              <a:t>Compatibility matrix:</a:t>
            </a:r>
            <a:endParaRPr kumimoji="0" sz="1400" b="1" u="none" strike="noStrike" kern="0" cap="none" spc="0" normalizeH="0" baseline="0" noProof="0" dirty="0">
              <a:ln>
                <a:noFill/>
              </a:ln>
              <a:solidFill>
                <a:srgbClr val="000000"/>
              </a:solidFill>
              <a:effectLst/>
              <a:uLnTx/>
              <a:uFillTx/>
              <a:latin typeface="Arial"/>
              <a:ea typeface="+mj-ea"/>
              <a:cs typeface="+mj-cs"/>
              <a:sym typeface="Arial"/>
            </a:endParaRPr>
          </a:p>
        </p:txBody>
      </p:sp>
      <p:pic>
        <p:nvPicPr>
          <p:cNvPr id="35" name="Picture 34">
            <a:extLst>
              <a:ext uri="{FF2B5EF4-FFF2-40B4-BE49-F238E27FC236}">
                <a16:creationId xmlns:a16="http://schemas.microsoft.com/office/drawing/2014/main" id="{7DC6A91A-D597-CA9C-73EF-14A12ACA4DA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78819" y="3757512"/>
            <a:ext cx="3167999" cy="2376000"/>
          </a:xfrm>
          <a:prstGeom prst="rect">
            <a:avLst/>
          </a:prstGeom>
        </p:spPr>
      </p:pic>
      <p:pic>
        <p:nvPicPr>
          <p:cNvPr id="2" name="Picture 1">
            <a:extLst>
              <a:ext uri="{FF2B5EF4-FFF2-40B4-BE49-F238E27FC236}">
                <a16:creationId xmlns:a16="http://schemas.microsoft.com/office/drawing/2014/main" id="{E4C99099-6B10-C0EB-1263-4908BF556F4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595286" y="3757512"/>
            <a:ext cx="4220248" cy="2376000"/>
          </a:xfrm>
          <a:prstGeom prst="rect">
            <a:avLst/>
          </a:prstGeom>
        </p:spPr>
      </p:pic>
      <p:graphicFrame>
        <p:nvGraphicFramePr>
          <p:cNvPr id="12" name="Table 27">
            <a:extLst>
              <a:ext uri="{FF2B5EF4-FFF2-40B4-BE49-F238E27FC236}">
                <a16:creationId xmlns:a16="http://schemas.microsoft.com/office/drawing/2014/main" id="{48684E94-5673-388A-250B-828D0476DD20}"/>
              </a:ext>
            </a:extLst>
          </p:cNvPr>
          <p:cNvGraphicFramePr>
            <a:graphicFrameLocks noGrp="1"/>
          </p:cNvGraphicFramePr>
          <p:nvPr>
            <p:extLst>
              <p:ext uri="{D42A27DB-BD31-4B8C-83A1-F6EECF244321}">
                <p14:modId xmlns:p14="http://schemas.microsoft.com/office/powerpoint/2010/main" val="4078417386"/>
              </p:ext>
            </p:extLst>
          </p:nvPr>
        </p:nvGraphicFramePr>
        <p:xfrm>
          <a:off x="7963262" y="3757063"/>
          <a:ext cx="4042140" cy="2376000"/>
        </p:xfrm>
        <a:graphic>
          <a:graphicData uri="http://schemas.openxmlformats.org/drawingml/2006/table">
            <a:tbl>
              <a:tblPr firstRow="1" bandRow="1">
                <a:tableStyleId>{8EC20E35-A176-4012-BC5E-935CFFF8708E}</a:tableStyleId>
              </a:tblPr>
              <a:tblGrid>
                <a:gridCol w="808428">
                  <a:extLst>
                    <a:ext uri="{9D8B030D-6E8A-4147-A177-3AD203B41FA5}">
                      <a16:colId xmlns:a16="http://schemas.microsoft.com/office/drawing/2014/main" val="1317068192"/>
                    </a:ext>
                  </a:extLst>
                </a:gridCol>
                <a:gridCol w="808428">
                  <a:extLst>
                    <a:ext uri="{9D8B030D-6E8A-4147-A177-3AD203B41FA5}">
                      <a16:colId xmlns:a16="http://schemas.microsoft.com/office/drawing/2014/main" val="2181789733"/>
                    </a:ext>
                  </a:extLst>
                </a:gridCol>
                <a:gridCol w="808428">
                  <a:extLst>
                    <a:ext uri="{9D8B030D-6E8A-4147-A177-3AD203B41FA5}">
                      <a16:colId xmlns:a16="http://schemas.microsoft.com/office/drawing/2014/main" val="2304392487"/>
                    </a:ext>
                  </a:extLst>
                </a:gridCol>
                <a:gridCol w="808428">
                  <a:extLst>
                    <a:ext uri="{9D8B030D-6E8A-4147-A177-3AD203B41FA5}">
                      <a16:colId xmlns:a16="http://schemas.microsoft.com/office/drawing/2014/main" val="2886430021"/>
                    </a:ext>
                  </a:extLst>
                </a:gridCol>
                <a:gridCol w="808428">
                  <a:extLst>
                    <a:ext uri="{9D8B030D-6E8A-4147-A177-3AD203B41FA5}">
                      <a16:colId xmlns:a16="http://schemas.microsoft.com/office/drawing/2014/main" val="2319291773"/>
                    </a:ext>
                  </a:extLst>
                </a:gridCol>
              </a:tblGrid>
              <a:tr h="297000">
                <a:tc>
                  <a:txBody>
                    <a:bodyPr/>
                    <a:lstStyle/>
                    <a:p>
                      <a:endParaRPr lang="en-GB" sz="1600" dirty="0"/>
                    </a:p>
                  </a:txBody>
                  <a:tcPr marL="19440" marR="19440" marT="9720" marB="9720" anchor="ctr">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sz="1600" dirty="0"/>
                        <a:t>A2</a:t>
                      </a:r>
                    </a:p>
                  </a:txBody>
                  <a:tcPr marL="19440" marR="19440" marT="9720" marB="9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sz="1600" dirty="0"/>
                        <a:t>B2</a:t>
                      </a:r>
                    </a:p>
                  </a:txBody>
                  <a:tcPr marL="19440" marR="19440" marT="9720" marB="9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sz="1600" dirty="0"/>
                        <a:t>C2</a:t>
                      </a:r>
                    </a:p>
                  </a:txBody>
                  <a:tcPr marL="19440" marR="19440" marT="9720" marB="9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sz="1600" dirty="0"/>
                        <a:t>F1</a:t>
                      </a:r>
                    </a:p>
                  </a:txBody>
                  <a:tcPr marL="19440" marR="19440" marT="9720" marB="9720" anchor="ctr">
                    <a:lnL w="12700" cap="flat" cmpd="sng" algn="ctr">
                      <a:solidFill>
                        <a:schemeClr val="bg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0922219"/>
                  </a:ext>
                </a:extLst>
              </a:tr>
              <a:tr h="297000">
                <a:tc>
                  <a:txBody>
                    <a:bodyPr/>
                    <a:lstStyle/>
                    <a:p>
                      <a:r>
                        <a:rPr lang="en-GB" sz="1600" dirty="0"/>
                        <a:t>Q1</a:t>
                      </a:r>
                    </a:p>
                  </a:txBody>
                  <a:tcPr marL="19440" marR="19440" marT="9720" marB="972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X</a:t>
                      </a:r>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a:p>
                  </a:txBody>
                  <a:tcPr marL="19440" marR="19440" marT="9720" marB="972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92087869"/>
                  </a:ext>
                </a:extLst>
              </a:tr>
              <a:tr h="297000">
                <a:tc>
                  <a:txBody>
                    <a:bodyPr/>
                    <a:lstStyle/>
                    <a:p>
                      <a:r>
                        <a:rPr lang="en-GB" sz="1600" dirty="0"/>
                        <a:t>Q2a</a:t>
                      </a:r>
                    </a:p>
                  </a:txBody>
                  <a:tcPr marL="19440" marR="19440" marT="9720" marB="972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OK</a:t>
                      </a:r>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alpha val="50000"/>
                      </a:srgbClr>
                    </a:solidFill>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X</a:t>
                      </a:r>
                    </a:p>
                  </a:txBody>
                  <a:tcPr marL="19440" marR="19440" marT="9720" marB="972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101154305"/>
                  </a:ext>
                </a:extLst>
              </a:tr>
              <a:tr h="297000">
                <a:tc>
                  <a:txBody>
                    <a:bodyPr/>
                    <a:lstStyle/>
                    <a:p>
                      <a:r>
                        <a:rPr lang="en-GB" sz="1600" dirty="0"/>
                        <a:t>Q2b</a:t>
                      </a:r>
                    </a:p>
                  </a:txBody>
                  <a:tcPr marL="19440" marR="19440" marT="9720" marB="972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OK</a:t>
                      </a:r>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alpha val="50000"/>
                      </a:srgbClr>
                    </a:solidFill>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X</a:t>
                      </a:r>
                    </a:p>
                  </a:txBody>
                  <a:tcPr marL="19440" marR="19440" marT="9720" marB="972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4269802939"/>
                  </a:ext>
                </a:extLst>
              </a:tr>
              <a:tr h="297000">
                <a:tc>
                  <a:txBody>
                    <a:bodyPr/>
                    <a:lstStyle/>
                    <a:p>
                      <a:r>
                        <a:rPr lang="en-GB" sz="1600" dirty="0"/>
                        <a:t>Q3</a:t>
                      </a:r>
                    </a:p>
                  </a:txBody>
                  <a:tcPr marL="19440" marR="19440" marT="9720" marB="972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X</a:t>
                      </a:r>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9004274"/>
                  </a:ext>
                </a:extLst>
              </a:tr>
              <a:tr h="297000">
                <a:tc>
                  <a:txBody>
                    <a:bodyPr/>
                    <a:lstStyle/>
                    <a:p>
                      <a:r>
                        <a:rPr lang="en-GB" sz="1600" dirty="0"/>
                        <a:t>D1</a:t>
                      </a:r>
                    </a:p>
                  </a:txBody>
                  <a:tcPr marL="19440" marR="19440" marT="9720" marB="972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OK</a:t>
                      </a:r>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alpha val="50000"/>
                      </a:srgbClr>
                    </a:solidFill>
                  </a:tcPr>
                </a:tc>
                <a:tc>
                  <a:txBody>
                    <a:bodyPr/>
                    <a:lstStyle/>
                    <a:p>
                      <a:pPr algn="ctr"/>
                      <a:r>
                        <a:rPr lang="en-GB" sz="1600" dirty="0"/>
                        <a:t>X</a:t>
                      </a:r>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9948823"/>
                  </a:ext>
                </a:extLst>
              </a:tr>
              <a:tr h="297000">
                <a:tc>
                  <a:txBody>
                    <a:bodyPr/>
                    <a:lstStyle/>
                    <a:p>
                      <a:r>
                        <a:rPr lang="en-GB" sz="1600" dirty="0"/>
                        <a:t>CP</a:t>
                      </a:r>
                    </a:p>
                  </a:txBody>
                  <a:tcPr marL="19440" marR="19440" marT="9720" marB="972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X</a:t>
                      </a:r>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endParaRPr lang="en-GB" sz="160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3480230"/>
                  </a:ext>
                </a:extLst>
              </a:tr>
              <a:tr h="297000">
                <a:tc>
                  <a:txBody>
                    <a:bodyPr/>
                    <a:lstStyle/>
                    <a:p>
                      <a:r>
                        <a:rPr lang="en-GB" sz="1600" dirty="0"/>
                        <a:t>D2</a:t>
                      </a:r>
                    </a:p>
                  </a:txBody>
                  <a:tcPr marL="19440" marR="19440" marT="9720" marB="972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endParaRPr lang="en-GB" sz="160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endParaRPr lang="en-GB" sz="1600"/>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sz="1600" dirty="0"/>
                        <a:t>X</a:t>
                      </a:r>
                    </a:p>
                  </a:txBody>
                  <a:tcPr marL="19440" marR="19440"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92D050"/>
                    </a:solidFill>
                  </a:tcPr>
                </a:tc>
                <a:tc>
                  <a:txBody>
                    <a:bodyPr/>
                    <a:lstStyle/>
                    <a:p>
                      <a:pPr algn="ctr"/>
                      <a:endParaRPr lang="en-GB" sz="1600" dirty="0"/>
                    </a:p>
                  </a:txBody>
                  <a:tcPr marL="19440" marR="19440" marT="9720" marB="972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71483298"/>
                  </a:ext>
                </a:extLst>
              </a:tr>
            </a:tbl>
          </a:graphicData>
        </a:graphic>
      </p:graphicFrame>
      <p:sp>
        <p:nvSpPr>
          <p:cNvPr id="28" name="TextBox 27">
            <a:extLst>
              <a:ext uri="{FF2B5EF4-FFF2-40B4-BE49-F238E27FC236}">
                <a16:creationId xmlns:a16="http://schemas.microsoft.com/office/drawing/2014/main" id="{5C6A42FB-740D-6194-291E-B23230DF1E94}"/>
              </a:ext>
            </a:extLst>
          </p:cNvPr>
          <p:cNvSpPr txBox="1"/>
          <p:nvPr/>
        </p:nvSpPr>
        <p:spPr>
          <a:xfrm>
            <a:off x="1378020" y="1194138"/>
            <a:ext cx="847018" cy="503590"/>
          </a:xfrm>
          <a:prstGeom prst="rect">
            <a:avLst/>
          </a:prstGeom>
          <a:noFill/>
        </p:spPr>
        <p:txBody>
          <a:bodyPr wrap="none" lIns="36000" tIns="36000" rIns="36000" bIns="36000" rtlCol="0">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4D4D4D">
                    <a:lumMod val="50000"/>
                  </a:srgbClr>
                </a:solidFill>
                <a:effectLst/>
                <a:uLnTx/>
                <a:uFillTx/>
                <a:cs typeface="Arial"/>
                <a:sym typeface="Arial"/>
              </a:rPr>
              <a:t>Shuffling</a:t>
            </a:r>
            <a:br>
              <a:rPr kumimoji="0" lang="en-US" sz="1400" b="1" i="0" u="none" strike="noStrike" kern="0" cap="none" spc="0" normalizeH="0" baseline="0" noProof="0" dirty="0">
                <a:ln>
                  <a:noFill/>
                </a:ln>
                <a:solidFill>
                  <a:srgbClr val="4D4D4D">
                    <a:lumMod val="50000"/>
                  </a:srgbClr>
                </a:solidFill>
                <a:effectLst/>
                <a:uLnTx/>
                <a:uFillTx/>
                <a:cs typeface="Arial"/>
                <a:sym typeface="Arial"/>
              </a:rPr>
            </a:br>
            <a:r>
              <a:rPr kumimoji="0" lang="en-US" sz="1400" b="1" i="0" u="none" strike="noStrike" kern="0" cap="none" spc="0" normalizeH="0" baseline="0" noProof="0" dirty="0">
                <a:ln>
                  <a:noFill/>
                </a:ln>
                <a:solidFill>
                  <a:srgbClr val="4D4D4D">
                    <a:lumMod val="50000"/>
                  </a:srgbClr>
                </a:solidFill>
                <a:effectLst/>
                <a:uLnTx/>
                <a:uFillTx/>
                <a:cs typeface="Arial"/>
                <a:sym typeface="Arial"/>
              </a:rPr>
              <a:t>module</a:t>
            </a:r>
          </a:p>
        </p:txBody>
      </p:sp>
      <p:sp>
        <p:nvSpPr>
          <p:cNvPr id="43" name="TextBox 42">
            <a:extLst>
              <a:ext uri="{FF2B5EF4-FFF2-40B4-BE49-F238E27FC236}">
                <a16:creationId xmlns:a16="http://schemas.microsoft.com/office/drawing/2014/main" id="{8EE18320-5D60-8357-65B5-D1E7A70D6449}"/>
              </a:ext>
            </a:extLst>
          </p:cNvPr>
          <p:cNvSpPr txBox="1"/>
          <p:nvPr/>
        </p:nvSpPr>
        <p:spPr>
          <a:xfrm>
            <a:off x="7118488" y="1194138"/>
            <a:ext cx="481469" cy="288147"/>
          </a:xfrm>
          <a:prstGeom prst="rect">
            <a:avLst/>
          </a:prstGeom>
          <a:noFill/>
        </p:spPr>
        <p:txBody>
          <a:bodyPr wrap="none" lIns="36000" tIns="36000" rIns="36000" bIns="36000" rtlCol="0">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dirty="0">
                <a:ln>
                  <a:noFill/>
                </a:ln>
                <a:solidFill>
                  <a:srgbClr val="4D4D4D">
                    <a:lumMod val="50000"/>
                  </a:srgbClr>
                </a:solidFill>
                <a:effectLst/>
                <a:uLnTx/>
                <a:uFillTx/>
                <a:cs typeface="Arial"/>
                <a:sym typeface="Arial"/>
              </a:rPr>
              <a:t>MRB</a:t>
            </a:r>
          </a:p>
        </p:txBody>
      </p:sp>
      <p:sp>
        <p:nvSpPr>
          <p:cNvPr id="4" name="TextBox 3">
            <a:extLst>
              <a:ext uri="{FF2B5EF4-FFF2-40B4-BE49-F238E27FC236}">
                <a16:creationId xmlns:a16="http://schemas.microsoft.com/office/drawing/2014/main" id="{F112EC99-740F-74A2-FD69-F64B60F1DE40}"/>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5" name="TextBox 4">
            <a:extLst>
              <a:ext uri="{FF2B5EF4-FFF2-40B4-BE49-F238E27FC236}">
                <a16:creationId xmlns:a16="http://schemas.microsoft.com/office/drawing/2014/main" id="{56C25090-78F2-0278-BA56-5520D7FC902D}"/>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7</a:t>
            </a:fld>
            <a:r>
              <a:rPr lang="en-US" sz="1200" b="1" dirty="0">
                <a:solidFill>
                  <a:schemeClr val="bg1"/>
                </a:solidFill>
              </a:rPr>
              <a:t>/20</a:t>
            </a:r>
          </a:p>
        </p:txBody>
      </p:sp>
    </p:spTree>
    <p:extLst>
      <p:ext uri="{BB962C8B-B14F-4D97-AF65-F5344CB8AC3E}">
        <p14:creationId xmlns:p14="http://schemas.microsoft.com/office/powerpoint/2010/main" val="1006574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4B47D4-4198-FAB5-EAC6-3377D4380F3D}"/>
              </a:ext>
            </a:extLst>
          </p:cNvPr>
          <p:cNvSpPr>
            <a:spLocks noGrp="1"/>
          </p:cNvSpPr>
          <p:nvPr>
            <p:ph type="title"/>
          </p:nvPr>
        </p:nvSpPr>
        <p:spPr>
          <a:xfrm>
            <a:off x="689213" y="154805"/>
            <a:ext cx="11376025" cy="1065742"/>
          </a:xfrm>
        </p:spPr>
        <p:txBody>
          <a:bodyPr/>
          <a:lstStyle/>
          <a:p>
            <a:r>
              <a:rPr lang="en-GB" sz="2800" dirty="0"/>
              <a:t>Highlights</a:t>
            </a:r>
          </a:p>
        </p:txBody>
      </p:sp>
      <p:pic>
        <p:nvPicPr>
          <p:cNvPr id="7" name="Picture 6" descr="A close-up of a machine&#10;&#10;Description automatically generated">
            <a:extLst>
              <a:ext uri="{FF2B5EF4-FFF2-40B4-BE49-F238E27FC236}">
                <a16:creationId xmlns:a16="http://schemas.microsoft.com/office/drawing/2014/main" id="{45A8DABF-2435-5E55-496D-4198D4B03EB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173250" y="3996802"/>
            <a:ext cx="3993323" cy="2226806"/>
          </a:xfrm>
          <a:prstGeom prst="rect">
            <a:avLst/>
          </a:prstGeom>
          <a:ln>
            <a:noFill/>
          </a:ln>
          <a:effectLst/>
        </p:spPr>
      </p:pic>
      <p:pic>
        <p:nvPicPr>
          <p:cNvPr id="8" name="Picture 7">
            <a:extLst>
              <a:ext uri="{FF2B5EF4-FFF2-40B4-BE49-F238E27FC236}">
                <a16:creationId xmlns:a16="http://schemas.microsoft.com/office/drawing/2014/main" id="{415AFD8C-B9AC-5E00-57C9-1DA99FB629B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43484" y="1150912"/>
            <a:ext cx="4118163" cy="2226806"/>
          </a:xfrm>
          <a:prstGeom prst="rect">
            <a:avLst/>
          </a:prstGeom>
          <a:ln>
            <a:noFill/>
          </a:ln>
          <a:effectLst/>
        </p:spPr>
      </p:pic>
      <p:pic>
        <p:nvPicPr>
          <p:cNvPr id="9" name="Picture 8">
            <a:extLst>
              <a:ext uri="{FF2B5EF4-FFF2-40B4-BE49-F238E27FC236}">
                <a16:creationId xmlns:a16="http://schemas.microsoft.com/office/drawing/2014/main" id="{A869D393-180E-00EC-DBC1-3283C9202FFF}"/>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89213" y="4076807"/>
            <a:ext cx="3970203" cy="2146801"/>
          </a:xfrm>
          <a:prstGeom prst="rect">
            <a:avLst/>
          </a:prstGeom>
          <a:ln>
            <a:noFill/>
          </a:ln>
          <a:effectLst/>
        </p:spPr>
      </p:pic>
      <p:pic>
        <p:nvPicPr>
          <p:cNvPr id="10" name="Picture 9">
            <a:extLst>
              <a:ext uri="{FF2B5EF4-FFF2-40B4-BE49-F238E27FC236}">
                <a16:creationId xmlns:a16="http://schemas.microsoft.com/office/drawing/2014/main" id="{5C499EAD-0EA2-5C76-A5F6-2A1DA5C4372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145699" y="1150913"/>
            <a:ext cx="3993322" cy="2226805"/>
          </a:xfrm>
          <a:prstGeom prst="rect">
            <a:avLst/>
          </a:prstGeom>
          <a:ln>
            <a:noFill/>
          </a:ln>
          <a:effectLst/>
        </p:spPr>
      </p:pic>
      <p:sp>
        <p:nvSpPr>
          <p:cNvPr id="11" name="TextBox 10">
            <a:extLst>
              <a:ext uri="{FF2B5EF4-FFF2-40B4-BE49-F238E27FC236}">
                <a16:creationId xmlns:a16="http://schemas.microsoft.com/office/drawing/2014/main" id="{27BFCC0A-273D-9359-D073-8AA899B92A9D}"/>
              </a:ext>
            </a:extLst>
          </p:cNvPr>
          <p:cNvSpPr txBox="1"/>
          <p:nvPr/>
        </p:nvSpPr>
        <p:spPr>
          <a:xfrm>
            <a:off x="552110" y="700044"/>
            <a:ext cx="4445467" cy="430887"/>
          </a:xfrm>
          <a:prstGeom prst="rect">
            <a:avLst/>
          </a:prstGeom>
          <a:solidFill>
            <a:schemeClr val="bg1"/>
          </a:solidFill>
        </p:spPr>
        <p:txBody>
          <a:bodyPr wrap="square" lIns="0" tIns="0" rIns="0" bIns="0" rtlCol="0">
            <a:spAutoFit/>
          </a:bodyPr>
          <a:lstStyle/>
          <a:p>
            <a:pPr algn="ctr"/>
            <a:r>
              <a:rPr lang="en-CH" sz="1400" dirty="0"/>
              <a:t>Space frame and cantilever beam to support the He lines in the vacuum vessel</a:t>
            </a:r>
          </a:p>
        </p:txBody>
      </p:sp>
      <p:sp>
        <p:nvSpPr>
          <p:cNvPr id="12" name="TextBox 11">
            <a:extLst>
              <a:ext uri="{FF2B5EF4-FFF2-40B4-BE49-F238E27FC236}">
                <a16:creationId xmlns:a16="http://schemas.microsoft.com/office/drawing/2014/main" id="{86EB48C8-3A02-FFD7-F811-86C49F60DAAC}"/>
              </a:ext>
            </a:extLst>
          </p:cNvPr>
          <p:cNvSpPr txBox="1"/>
          <p:nvPr/>
        </p:nvSpPr>
        <p:spPr>
          <a:xfrm>
            <a:off x="6145697" y="687676"/>
            <a:ext cx="4445467" cy="430887"/>
          </a:xfrm>
          <a:prstGeom prst="rect">
            <a:avLst/>
          </a:prstGeom>
          <a:solidFill>
            <a:schemeClr val="bg1"/>
          </a:solidFill>
        </p:spPr>
        <p:txBody>
          <a:bodyPr wrap="square" lIns="0" tIns="0" rIns="0" bIns="0" rtlCol="0">
            <a:spAutoFit/>
          </a:bodyPr>
          <a:lstStyle/>
          <a:p>
            <a:pPr algn="ctr"/>
            <a:r>
              <a:rPr lang="en-CH" sz="1400" dirty="0"/>
              <a:t>Integration of a short anti-cryostat to house the magnetic measurements shaft</a:t>
            </a:r>
          </a:p>
        </p:txBody>
      </p:sp>
      <p:sp>
        <p:nvSpPr>
          <p:cNvPr id="13" name="TextBox 12">
            <a:extLst>
              <a:ext uri="{FF2B5EF4-FFF2-40B4-BE49-F238E27FC236}">
                <a16:creationId xmlns:a16="http://schemas.microsoft.com/office/drawing/2014/main" id="{B2A6AA52-0D43-C626-04DF-8E9E68618A7E}"/>
              </a:ext>
            </a:extLst>
          </p:cNvPr>
          <p:cNvSpPr txBox="1"/>
          <p:nvPr/>
        </p:nvSpPr>
        <p:spPr>
          <a:xfrm>
            <a:off x="689213" y="3545033"/>
            <a:ext cx="4445469" cy="430887"/>
          </a:xfrm>
          <a:prstGeom prst="rect">
            <a:avLst/>
          </a:prstGeom>
          <a:solidFill>
            <a:schemeClr val="bg1"/>
          </a:solidFill>
        </p:spPr>
        <p:txBody>
          <a:bodyPr wrap="square" lIns="0" tIns="0" rIns="0" bIns="0" rtlCol="0">
            <a:spAutoFit/>
          </a:bodyPr>
          <a:lstStyle/>
          <a:p>
            <a:pPr algn="ctr"/>
            <a:r>
              <a:rPr lang="en-CH" sz="1400" dirty="0"/>
              <a:t>Connector box on the instrumentation VV, extension of the phase separator via IFS capillary</a:t>
            </a:r>
          </a:p>
        </p:txBody>
      </p:sp>
      <p:sp>
        <p:nvSpPr>
          <p:cNvPr id="14" name="TextBox 13">
            <a:extLst>
              <a:ext uri="{FF2B5EF4-FFF2-40B4-BE49-F238E27FC236}">
                <a16:creationId xmlns:a16="http://schemas.microsoft.com/office/drawing/2014/main" id="{0C9590A6-3E9F-0B61-1E84-8076A452C589}"/>
              </a:ext>
            </a:extLst>
          </p:cNvPr>
          <p:cNvSpPr txBox="1"/>
          <p:nvPr/>
        </p:nvSpPr>
        <p:spPr>
          <a:xfrm>
            <a:off x="6173250" y="3356783"/>
            <a:ext cx="4848496" cy="721700"/>
          </a:xfrm>
          <a:prstGeom prst="rect">
            <a:avLst/>
          </a:prstGeom>
          <a:solidFill>
            <a:schemeClr val="bg1"/>
          </a:solidFill>
        </p:spPr>
        <p:txBody>
          <a:bodyPr wrap="square" lIns="36000" tIns="144000" rIns="36000" bIns="144000" rtlCol="0">
            <a:spAutoFit/>
          </a:bodyPr>
          <a:lstStyle/>
          <a:p>
            <a:r>
              <a:rPr lang="en-CH" sz="1400" dirty="0"/>
              <a:t>Temporary support structure for global pressure and leak test at end of assembly </a:t>
            </a:r>
          </a:p>
        </p:txBody>
      </p:sp>
      <p:sp>
        <p:nvSpPr>
          <p:cNvPr id="2" name="TextBox 1">
            <a:extLst>
              <a:ext uri="{FF2B5EF4-FFF2-40B4-BE49-F238E27FC236}">
                <a16:creationId xmlns:a16="http://schemas.microsoft.com/office/drawing/2014/main" id="{4FE98EB9-1E6D-B7F7-B506-BEFB13F7C31F}"/>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4" name="TextBox 3">
            <a:extLst>
              <a:ext uri="{FF2B5EF4-FFF2-40B4-BE49-F238E27FC236}">
                <a16:creationId xmlns:a16="http://schemas.microsoft.com/office/drawing/2014/main" id="{7E025C5D-C010-262E-BB37-185E5C637DB3}"/>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8</a:t>
            </a:fld>
            <a:r>
              <a:rPr lang="en-US" sz="1200" b="1" dirty="0">
                <a:solidFill>
                  <a:schemeClr val="bg1"/>
                </a:solidFill>
              </a:rPr>
              <a:t>/20</a:t>
            </a:r>
          </a:p>
        </p:txBody>
      </p:sp>
    </p:spTree>
    <p:extLst>
      <p:ext uri="{BB962C8B-B14F-4D97-AF65-F5344CB8AC3E}">
        <p14:creationId xmlns:p14="http://schemas.microsoft.com/office/powerpoint/2010/main" val="1560032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ACE591-AAD5-A0B7-FCEB-4F02CCB281F6}"/>
              </a:ext>
            </a:extLst>
          </p:cNvPr>
          <p:cNvSpPr>
            <a:spLocks noGrp="1"/>
          </p:cNvSpPr>
          <p:nvPr>
            <p:ph idx="1"/>
          </p:nvPr>
        </p:nvSpPr>
        <p:spPr>
          <a:xfrm>
            <a:off x="317799" y="1019684"/>
            <a:ext cx="8834003" cy="2752094"/>
          </a:xfrm>
        </p:spPr>
        <p:txBody>
          <a:bodyPr/>
          <a:lstStyle/>
          <a:p>
            <a:pPr>
              <a:spcBef>
                <a:spcPts val="400"/>
              </a:spcBef>
            </a:pPr>
            <a:r>
              <a:rPr lang="en-GB" sz="1800" dirty="0">
                <a:solidFill>
                  <a:schemeClr val="tx2"/>
                </a:solidFill>
              </a:rPr>
              <a:t>The connector box </a:t>
            </a:r>
            <a:r>
              <a:rPr lang="en-GB" sz="1800" b="0" dirty="0">
                <a:solidFill>
                  <a:schemeClr val="tx2"/>
                </a:solidFill>
              </a:rPr>
              <a:t>has undergone</a:t>
            </a:r>
            <a:r>
              <a:rPr lang="en-GB" sz="1800" dirty="0">
                <a:solidFill>
                  <a:schemeClr val="tx2"/>
                </a:solidFill>
              </a:rPr>
              <a:t> HV insulation tests in air and gaseous He; </a:t>
            </a:r>
            <a:r>
              <a:rPr lang="en-GB" sz="1800" b="0" dirty="0">
                <a:solidFill>
                  <a:schemeClr val="tx2"/>
                </a:solidFill>
              </a:rPr>
              <a:t>the insulation of the connectors was reinforced with resin potting:</a:t>
            </a:r>
          </a:p>
          <a:p>
            <a:pPr lvl="1">
              <a:spcBef>
                <a:spcPts val="400"/>
              </a:spcBef>
            </a:pPr>
            <a:r>
              <a:rPr lang="en-GB" sz="1700" dirty="0">
                <a:solidFill>
                  <a:schemeClr val="tx2"/>
                </a:solidFill>
              </a:rPr>
              <a:t>Breakdown was observed for 2 of 4 tested connectors @4.2 kV and 4.8 kV in gaseous He, providing adequate margin to test HL-LHC magnets.</a:t>
            </a:r>
          </a:p>
          <a:p>
            <a:pPr>
              <a:spcBef>
                <a:spcPts val="400"/>
              </a:spcBef>
            </a:pPr>
            <a:r>
              <a:rPr lang="en-GB" sz="1800" b="0" dirty="0">
                <a:solidFill>
                  <a:schemeClr val="tx2"/>
                </a:solidFill>
              </a:rPr>
              <a:t>Cabling, jointing, and assembly procedures developed</a:t>
            </a:r>
            <a:r>
              <a:rPr lang="en-GB" sz="1800" dirty="0">
                <a:solidFill>
                  <a:schemeClr val="tx2"/>
                </a:solidFill>
              </a:rPr>
              <a:t> </a:t>
            </a:r>
            <a:r>
              <a:rPr lang="en-GB" sz="1800" b="0" dirty="0">
                <a:solidFill>
                  <a:schemeClr val="tx2"/>
                </a:solidFill>
              </a:rPr>
              <a:t>during</a:t>
            </a:r>
            <a:r>
              <a:rPr lang="en-GB" sz="1800" dirty="0">
                <a:solidFill>
                  <a:schemeClr val="tx2"/>
                </a:solidFill>
              </a:rPr>
              <a:t> work on F1.</a:t>
            </a:r>
          </a:p>
          <a:p>
            <a:pPr>
              <a:spcBef>
                <a:spcPts val="400"/>
              </a:spcBef>
            </a:pPr>
            <a:r>
              <a:rPr lang="en-GB" sz="1800" b="0" dirty="0">
                <a:solidFill>
                  <a:schemeClr val="tx2"/>
                </a:solidFill>
              </a:rPr>
              <a:t>Qualification of the connector box per </a:t>
            </a:r>
            <a:r>
              <a:rPr lang="en-GB" sz="1800" dirty="0">
                <a:solidFill>
                  <a:schemeClr val="tx2"/>
                </a:solidFill>
              </a:rPr>
              <a:t>PED requirements with HSE </a:t>
            </a:r>
            <a:r>
              <a:rPr lang="en-GB" sz="1800" b="0" dirty="0">
                <a:solidFill>
                  <a:schemeClr val="tx2"/>
                </a:solidFill>
              </a:rPr>
              <a:t>(pressure tested @5 x 20 bars).</a:t>
            </a:r>
          </a:p>
        </p:txBody>
      </p:sp>
      <p:sp>
        <p:nvSpPr>
          <p:cNvPr id="3" name="Title 2">
            <a:extLst>
              <a:ext uri="{FF2B5EF4-FFF2-40B4-BE49-F238E27FC236}">
                <a16:creationId xmlns:a16="http://schemas.microsoft.com/office/drawing/2014/main" id="{66E90E74-04A6-178A-99D7-D7649F0A1E86}"/>
              </a:ext>
            </a:extLst>
          </p:cNvPr>
          <p:cNvSpPr>
            <a:spLocks noGrp="1"/>
          </p:cNvSpPr>
          <p:nvPr>
            <p:ph type="title"/>
          </p:nvPr>
        </p:nvSpPr>
        <p:spPr>
          <a:xfrm>
            <a:off x="469731" y="233883"/>
            <a:ext cx="11376025" cy="1065742"/>
          </a:xfrm>
        </p:spPr>
        <p:txBody>
          <a:bodyPr/>
          <a:lstStyle/>
          <a:p>
            <a:r>
              <a:rPr lang="en-GB" sz="2800" dirty="0"/>
              <a:t>Example of challenges: qualification of the connector box</a:t>
            </a:r>
          </a:p>
        </p:txBody>
      </p:sp>
      <p:sp>
        <p:nvSpPr>
          <p:cNvPr id="4" name="Date Placeholder 3">
            <a:extLst>
              <a:ext uri="{FF2B5EF4-FFF2-40B4-BE49-F238E27FC236}">
                <a16:creationId xmlns:a16="http://schemas.microsoft.com/office/drawing/2014/main" id="{FE7BF2E3-2BD5-F24B-D78C-9642439EAF1E}"/>
              </a:ext>
            </a:extLst>
          </p:cNvPr>
          <p:cNvSpPr>
            <a:spLocks noGrp="1"/>
          </p:cNvSpPr>
          <p:nvPr>
            <p:ph type="dt" sz="half" idx="10"/>
          </p:nvPr>
        </p:nvSpPr>
        <p:spPr>
          <a:xfrm>
            <a:off x="3421411" y="5796557"/>
            <a:ext cx="631160" cy="365125"/>
          </a:xfrm>
        </p:spPr>
        <p:txBody>
          <a:bodyPr/>
          <a:lstStyle/>
          <a:p>
            <a:r>
              <a:rPr lang="de-CH" sz="1200" dirty="0"/>
              <a:t>19 September 2023</a:t>
            </a:r>
            <a:endParaRPr lang="en-US" sz="1200" dirty="0"/>
          </a:p>
        </p:txBody>
      </p:sp>
      <p:pic>
        <p:nvPicPr>
          <p:cNvPr id="18" name="Picture 17" descr="A round metal object with wires&#10;&#10;Description automatically generated">
            <a:extLst>
              <a:ext uri="{FF2B5EF4-FFF2-40B4-BE49-F238E27FC236}">
                <a16:creationId xmlns:a16="http://schemas.microsoft.com/office/drawing/2014/main" id="{54F743D8-76F2-278D-6BB0-FD88D4991C0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356357" y="3900828"/>
            <a:ext cx="2101615" cy="1813388"/>
          </a:xfrm>
          <a:prstGeom prst="rect">
            <a:avLst/>
          </a:prstGeom>
        </p:spPr>
      </p:pic>
      <p:pic>
        <p:nvPicPr>
          <p:cNvPr id="26" name="Picture 25" descr="Several metal pieces with wires&#10;&#10;Description automatically generated">
            <a:extLst>
              <a:ext uri="{FF2B5EF4-FFF2-40B4-BE49-F238E27FC236}">
                <a16:creationId xmlns:a16="http://schemas.microsoft.com/office/drawing/2014/main" id="{21C40B58-ED9D-A2EA-DEF0-032B36EF93D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310569" y="928880"/>
            <a:ext cx="2535187" cy="2198118"/>
          </a:xfrm>
          <a:prstGeom prst="rect">
            <a:avLst/>
          </a:prstGeom>
        </p:spPr>
      </p:pic>
      <p:pic>
        <p:nvPicPr>
          <p:cNvPr id="28" name="Picture 27" descr="A close-up of a white box with wires&#10;&#10;Description automatically generated">
            <a:extLst>
              <a:ext uri="{FF2B5EF4-FFF2-40B4-BE49-F238E27FC236}">
                <a16:creationId xmlns:a16="http://schemas.microsoft.com/office/drawing/2014/main" id="{7D97ACBC-4393-1A9B-4956-DD5FCEE4CD2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430016" y="3828620"/>
            <a:ext cx="3529860" cy="2285216"/>
          </a:xfrm>
          <a:prstGeom prst="rect">
            <a:avLst/>
          </a:prstGeom>
        </p:spPr>
      </p:pic>
      <p:pic>
        <p:nvPicPr>
          <p:cNvPr id="7" name="Picture 6" descr="A metal machine with many metal parts&#10;&#10;Description automatically generated with medium confidence">
            <a:extLst>
              <a:ext uri="{FF2B5EF4-FFF2-40B4-BE49-F238E27FC236}">
                <a16:creationId xmlns:a16="http://schemas.microsoft.com/office/drawing/2014/main" id="{5D9457DC-22B4-C57F-6FAD-91472FB845A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900033" y="3792999"/>
            <a:ext cx="1346172" cy="2298247"/>
          </a:xfrm>
          <a:prstGeom prst="rect">
            <a:avLst/>
          </a:prstGeom>
        </p:spPr>
      </p:pic>
      <p:pic>
        <p:nvPicPr>
          <p:cNvPr id="10" name="Picture 9" descr="A metal cylinder with a white tube&#10;&#10;Description automatically generated with medium confidence">
            <a:extLst>
              <a:ext uri="{FF2B5EF4-FFF2-40B4-BE49-F238E27FC236}">
                <a16:creationId xmlns:a16="http://schemas.microsoft.com/office/drawing/2014/main" id="{ABA011FA-513A-E5D3-00CE-E494C3269FB2}"/>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5946985" y="3429000"/>
            <a:ext cx="758468" cy="2298247"/>
          </a:xfrm>
          <a:prstGeom prst="rect">
            <a:avLst/>
          </a:prstGeom>
        </p:spPr>
      </p:pic>
      <p:pic>
        <p:nvPicPr>
          <p:cNvPr id="11" name="Picture 10">
            <a:extLst>
              <a:ext uri="{FF2B5EF4-FFF2-40B4-BE49-F238E27FC236}">
                <a16:creationId xmlns:a16="http://schemas.microsoft.com/office/drawing/2014/main" id="{EF039D9D-3878-F2C4-55F6-35F231430A96}"/>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bwMode="auto">
          <a:xfrm>
            <a:off x="344171" y="3429000"/>
            <a:ext cx="5495101" cy="2298247"/>
          </a:xfrm>
          <a:prstGeom prst="rect">
            <a:avLst/>
          </a:prstGeom>
          <a:noFill/>
          <a:ln>
            <a:noFill/>
          </a:ln>
          <a:extLst>
            <a:ext uri="{53640926-AAD7-44D8-BBD7-CCE9431645EC}">
              <a14:shadowObscured xmlns:a14="http://schemas.microsoft.com/office/drawing/2010/main"/>
            </a:ext>
          </a:extLst>
        </p:spPr>
      </p:pic>
      <p:sp>
        <p:nvSpPr>
          <p:cNvPr id="12" name="TextBox 11">
            <a:extLst>
              <a:ext uri="{FF2B5EF4-FFF2-40B4-BE49-F238E27FC236}">
                <a16:creationId xmlns:a16="http://schemas.microsoft.com/office/drawing/2014/main" id="{4F3E8D28-0D40-D83E-AA42-3BEC1056A33E}"/>
              </a:ext>
            </a:extLst>
          </p:cNvPr>
          <p:cNvSpPr txBox="1"/>
          <p:nvPr/>
        </p:nvSpPr>
        <p:spPr>
          <a:xfrm>
            <a:off x="1212010" y="5845025"/>
            <a:ext cx="3724730" cy="246221"/>
          </a:xfrm>
          <a:prstGeom prst="rect">
            <a:avLst/>
          </a:prstGeom>
          <a:solidFill>
            <a:schemeClr val="bg1"/>
          </a:solidFill>
        </p:spPr>
        <p:txBody>
          <a:bodyPr wrap="square" lIns="0" tIns="0" rIns="0" bIns="0" rtlCol="0">
            <a:spAutoFit/>
          </a:bodyPr>
          <a:lstStyle/>
          <a:p>
            <a:pPr algn="ctr"/>
            <a:r>
              <a:rPr lang="en-CH" sz="1600" dirty="0"/>
              <a:t>HV test set-up at CERN HV laboratory</a:t>
            </a:r>
          </a:p>
        </p:txBody>
      </p:sp>
      <p:sp>
        <p:nvSpPr>
          <p:cNvPr id="13" name="TextBox 12">
            <a:extLst>
              <a:ext uri="{FF2B5EF4-FFF2-40B4-BE49-F238E27FC236}">
                <a16:creationId xmlns:a16="http://schemas.microsoft.com/office/drawing/2014/main" id="{D8B0AECF-89F1-D5B3-72F1-E39B950E124D}"/>
              </a:ext>
            </a:extLst>
          </p:cNvPr>
          <p:cNvSpPr txBox="1"/>
          <p:nvPr/>
        </p:nvSpPr>
        <p:spPr>
          <a:xfrm>
            <a:off x="9310568" y="3105290"/>
            <a:ext cx="2535188" cy="492443"/>
          </a:xfrm>
          <a:prstGeom prst="rect">
            <a:avLst/>
          </a:prstGeom>
          <a:solidFill>
            <a:schemeClr val="bg1"/>
          </a:solidFill>
        </p:spPr>
        <p:txBody>
          <a:bodyPr wrap="square" lIns="0" tIns="0" rIns="0" bIns="0" rtlCol="0">
            <a:spAutoFit/>
          </a:bodyPr>
          <a:lstStyle/>
          <a:p>
            <a:pPr algn="ctr"/>
            <a:r>
              <a:rPr lang="en-CH" sz="1600" dirty="0"/>
              <a:t>Cabling, jointing and potting on F1 bench</a:t>
            </a:r>
          </a:p>
        </p:txBody>
      </p:sp>
      <p:sp>
        <p:nvSpPr>
          <p:cNvPr id="14" name="TextBox 13">
            <a:extLst>
              <a:ext uri="{FF2B5EF4-FFF2-40B4-BE49-F238E27FC236}">
                <a16:creationId xmlns:a16="http://schemas.microsoft.com/office/drawing/2014/main" id="{0D6DDD14-7FFA-3EF8-342C-656BEF6DC901}"/>
              </a:ext>
            </a:extLst>
          </p:cNvPr>
          <p:cNvSpPr txBox="1"/>
          <p:nvPr/>
        </p:nvSpPr>
        <p:spPr>
          <a:xfrm>
            <a:off x="6889263" y="3268993"/>
            <a:ext cx="1356942" cy="738664"/>
          </a:xfrm>
          <a:prstGeom prst="rect">
            <a:avLst/>
          </a:prstGeom>
          <a:solidFill>
            <a:schemeClr val="bg1"/>
          </a:solidFill>
        </p:spPr>
        <p:txBody>
          <a:bodyPr wrap="square" lIns="0" tIns="0" rIns="0" bIns="0" rtlCol="0">
            <a:spAutoFit/>
          </a:bodyPr>
          <a:lstStyle/>
          <a:p>
            <a:pPr algn="ctr"/>
            <a:r>
              <a:rPr lang="en-CH" sz="1600" dirty="0"/>
              <a:t>Connector box for high pressure test</a:t>
            </a:r>
          </a:p>
        </p:txBody>
      </p:sp>
      <p:sp>
        <p:nvSpPr>
          <p:cNvPr id="5" name="TextBox 4">
            <a:extLst>
              <a:ext uri="{FF2B5EF4-FFF2-40B4-BE49-F238E27FC236}">
                <a16:creationId xmlns:a16="http://schemas.microsoft.com/office/drawing/2014/main" id="{D904321B-CE5E-288D-EBC4-DD817297B4FB}"/>
              </a:ext>
            </a:extLst>
          </p:cNvPr>
          <p:cNvSpPr txBox="1"/>
          <p:nvPr/>
        </p:nvSpPr>
        <p:spPr>
          <a:xfrm>
            <a:off x="3240754" y="6500960"/>
            <a:ext cx="6108728" cy="184666"/>
          </a:xfrm>
          <a:prstGeom prst="rect">
            <a:avLst/>
          </a:prstGeom>
          <a:noFill/>
        </p:spPr>
        <p:txBody>
          <a:bodyPr wrap="square" lIns="0" tIns="0" rIns="0" bIns="0" rtlCol="0">
            <a:spAutoFit/>
          </a:bodyPr>
          <a:lstStyle/>
          <a:p>
            <a:pPr algn="ctr"/>
            <a:r>
              <a:rPr lang="en-US" sz="1200" b="1" dirty="0">
                <a:solidFill>
                  <a:schemeClr val="bg1"/>
                </a:solidFill>
              </a:rPr>
              <a:t>13</a:t>
            </a:r>
            <a:r>
              <a:rPr lang="en-US" sz="1200" b="1" baseline="30000" dirty="0">
                <a:solidFill>
                  <a:schemeClr val="bg1"/>
                </a:solidFill>
              </a:rPr>
              <a:t>th</a:t>
            </a:r>
            <a:r>
              <a:rPr lang="en-US" sz="1200" b="1" dirty="0">
                <a:solidFill>
                  <a:schemeClr val="bg1"/>
                </a:solidFill>
              </a:rPr>
              <a:t> HL-LHC Collaboration Meeting, Vancouver,  Canada ‒ 25-28 September 2032</a:t>
            </a:r>
          </a:p>
        </p:txBody>
      </p:sp>
      <p:sp>
        <p:nvSpPr>
          <p:cNvPr id="6" name="TextBox 5">
            <a:extLst>
              <a:ext uri="{FF2B5EF4-FFF2-40B4-BE49-F238E27FC236}">
                <a16:creationId xmlns:a16="http://schemas.microsoft.com/office/drawing/2014/main" id="{24CD5E18-FC6C-2FBA-37E5-C998236339C0}"/>
              </a:ext>
            </a:extLst>
          </p:cNvPr>
          <p:cNvSpPr txBox="1"/>
          <p:nvPr/>
        </p:nvSpPr>
        <p:spPr>
          <a:xfrm>
            <a:off x="6095999" y="6494971"/>
            <a:ext cx="5669393" cy="184666"/>
          </a:xfrm>
          <a:prstGeom prst="rect">
            <a:avLst/>
          </a:prstGeom>
          <a:noFill/>
        </p:spPr>
        <p:txBody>
          <a:bodyPr wrap="square" lIns="0" tIns="0" rIns="0" bIns="0" rtlCol="0">
            <a:spAutoFit/>
          </a:bodyPr>
          <a:lstStyle/>
          <a:p>
            <a:pPr algn="r"/>
            <a:r>
              <a:rPr lang="en-US" sz="1200" b="1" dirty="0">
                <a:solidFill>
                  <a:schemeClr val="bg1"/>
                </a:solidFill>
              </a:rPr>
              <a:t>Page  </a:t>
            </a:r>
            <a:fld id="{512CEB1C-EDB7-42B1-8AD7-48D256842B2F}" type="slidenum">
              <a:rPr lang="en-US" sz="1200" b="1" smtClean="0">
                <a:solidFill>
                  <a:schemeClr val="bg1"/>
                </a:solidFill>
              </a:rPr>
              <a:t>9</a:t>
            </a:fld>
            <a:r>
              <a:rPr lang="en-US" sz="1200" b="1" dirty="0">
                <a:solidFill>
                  <a:schemeClr val="bg1"/>
                </a:solidFill>
              </a:rPr>
              <a:t>/20</a:t>
            </a:r>
          </a:p>
        </p:txBody>
      </p:sp>
    </p:spTree>
    <p:extLst>
      <p:ext uri="{BB962C8B-B14F-4D97-AF65-F5344CB8AC3E}">
        <p14:creationId xmlns:p14="http://schemas.microsoft.com/office/powerpoint/2010/main" val="2485922252"/>
      </p:ext>
    </p:extLst>
  </p:cSld>
  <p:clrMapOvr>
    <a:masterClrMapping/>
  </p:clrMapOvr>
</p:sld>
</file>

<file path=ppt/theme/theme1.xml><?xml version="1.0" encoding="utf-8"?>
<a:theme xmlns:a="http://schemas.openxmlformats.org/drawingml/2006/main" name="CERN_16x9_2021">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_16x9_2021" id="{E6588A15-68E5-4671-ACB4-45924010DD6E}" vid="{72270FA3-8472-4097-B245-DF27778B2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CERN_16x9_2021</Template>
  <TotalTime>3296</TotalTime>
  <Words>3474</Words>
  <Application>Microsoft Office PowerPoint</Application>
  <PresentationFormat>Widescreen</PresentationFormat>
  <Paragraphs>388</Paragraphs>
  <Slides>33</Slides>
  <Notes>5</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Symbol</vt:lpstr>
      <vt:lpstr>Tahoma</vt:lpstr>
      <vt:lpstr>CERN_16x9_2021</vt:lpstr>
      <vt:lpstr>PowerPoint Presentation</vt:lpstr>
      <vt:lpstr>Overview</vt:lpstr>
      <vt:lpstr>Thanks to a large team from other CERN Groups and Sections</vt:lpstr>
      <vt:lpstr>F1: First bench equipped with a shuffling module</vt:lpstr>
      <vt:lpstr>Cryomagnet connection: details</vt:lpstr>
      <vt:lpstr>PowerPoint Presentation</vt:lpstr>
      <vt:lpstr>Good level of standardization albeit with variants</vt:lpstr>
      <vt:lpstr>Highlights</vt:lpstr>
      <vt:lpstr>Example of challenges: qualification of the connector box</vt:lpstr>
      <vt:lpstr>PowerPoint Presentation</vt:lpstr>
      <vt:lpstr>PowerPoint Presentation</vt:lpstr>
      <vt:lpstr>Challenges: scheduling</vt:lpstr>
      <vt:lpstr>PowerPoint Presentation</vt:lpstr>
      <vt:lpstr>Recent test results: MQXFB03</vt:lpstr>
      <vt:lpstr>Test and magnetic measurement of FUSILLO sub-scale</vt:lpstr>
      <vt:lpstr>Test and Magnetic measurement of EESD magnet demonstrator</vt:lpstr>
      <vt:lpstr>Flux-jump signals in new quench antenna</vt:lpstr>
      <vt:lpstr>Automatic parameter extraction for flux-jump signals</vt:lpstr>
      <vt:lpstr>Magnetic measurement of LMQXFB03 after coil-pack insertion</vt:lpstr>
      <vt:lpstr>PowerPoint Presentation</vt:lpstr>
      <vt:lpstr>PowerPoint Presentation</vt:lpstr>
      <vt:lpstr>Challenges (2/2): busbar routing and support</vt:lpstr>
      <vt:lpstr>Lessons learned from F1</vt:lpstr>
      <vt:lpstr>PowerPoint Presentation</vt:lpstr>
      <vt:lpstr>PowerPoint Presentation</vt:lpstr>
      <vt:lpstr>PowerPoint Presentation</vt:lpstr>
      <vt:lpstr>PowerPoint Presentation</vt:lpstr>
      <vt:lpstr>PowerPoint Presentation</vt:lpstr>
      <vt:lpstr>Availability of magnets for test benches  </vt:lpstr>
      <vt:lpstr>Recent test results: D2  prototype</vt:lpstr>
      <vt:lpstr>D2 prototype stray field</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Franco Julio Mangiarotti</dc:creator>
  <cp:lastModifiedBy>Arnaud Devred</cp:lastModifiedBy>
  <cp:revision>231</cp:revision>
  <dcterms:created xsi:type="dcterms:W3CDTF">2022-03-31T19:36:01Z</dcterms:created>
  <dcterms:modified xsi:type="dcterms:W3CDTF">2023-09-25T14:59:59Z</dcterms:modified>
</cp:coreProperties>
</file>