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notesMasterIdLst>
    <p:notesMasterId r:id="rId30"/>
  </p:notesMasterIdLst>
  <p:sldIdLst>
    <p:sldId id="290" r:id="rId2"/>
    <p:sldId id="324" r:id="rId3"/>
    <p:sldId id="325" r:id="rId4"/>
    <p:sldId id="4443" r:id="rId5"/>
    <p:sldId id="332" r:id="rId6"/>
    <p:sldId id="326" r:id="rId7"/>
    <p:sldId id="330" r:id="rId8"/>
    <p:sldId id="336" r:id="rId9"/>
    <p:sldId id="329" r:id="rId10"/>
    <p:sldId id="331" r:id="rId11"/>
    <p:sldId id="337" r:id="rId12"/>
    <p:sldId id="4450" r:id="rId13"/>
    <p:sldId id="4451" r:id="rId14"/>
    <p:sldId id="368" r:id="rId15"/>
    <p:sldId id="333" r:id="rId16"/>
    <p:sldId id="292" r:id="rId17"/>
    <p:sldId id="339" r:id="rId18"/>
    <p:sldId id="334" r:id="rId19"/>
    <p:sldId id="4448" r:id="rId20"/>
    <p:sldId id="4449" r:id="rId21"/>
    <p:sldId id="294" r:id="rId22"/>
    <p:sldId id="377" r:id="rId23"/>
    <p:sldId id="335" r:id="rId24"/>
    <p:sldId id="327" r:id="rId25"/>
    <p:sldId id="4452" r:id="rId26"/>
    <p:sldId id="4445" r:id="rId27"/>
    <p:sldId id="4446" r:id="rId28"/>
    <p:sldId id="4447" r:id="rId29"/>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6DFF6D"/>
    <a:srgbClr val="5B9BD5"/>
    <a:srgbClr val="4BACC6"/>
    <a:srgbClr val="343434"/>
    <a:srgbClr val="66FFFF"/>
    <a:srgbClr val="0066FF"/>
    <a:srgbClr val="FFC100"/>
    <a:srgbClr val="D8A409"/>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04" autoAdjust="0"/>
    <p:restoredTop sz="94694"/>
  </p:normalViewPr>
  <p:slideViewPr>
    <p:cSldViewPr>
      <p:cViewPr>
        <p:scale>
          <a:sx n="81" d="100"/>
          <a:sy n="81" d="100"/>
        </p:scale>
        <p:origin x="730" y="91"/>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5FBA86E3-09BE-9B44-945E-0C19024254B9}" type="datetimeFigureOut">
              <a:rPr lang="en-GB" smtClean="0"/>
              <a:t>25/09/2023</a:t>
            </a:fld>
            <a:endParaRPr lang="en-GB" dirty="0"/>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62791BDB-5D64-5B40-9EC3-22B391AE401D}" type="slidenum">
              <a:rPr lang="en-GB" smtClean="0"/>
              <a:t>‹#›</a:t>
            </a:fld>
            <a:endParaRPr lang="en-GB" dirty="0"/>
          </a:p>
        </p:txBody>
      </p:sp>
    </p:spTree>
    <p:extLst>
      <p:ext uri="{BB962C8B-B14F-4D97-AF65-F5344CB8AC3E}">
        <p14:creationId xmlns:p14="http://schemas.microsoft.com/office/powerpoint/2010/main" val="2535511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4127355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"LS3 IP1&amp;5 Schedule", M. Modena, TCC-Day, 5-11-2020</a:t>
            </a:r>
          </a:p>
        </p:txBody>
      </p:sp>
      <p:sp>
        <p:nvSpPr>
          <p:cNvPr id="6" name="Slide Number Placeholder 5"/>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55731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"LS3 IP1&amp;5 Schedule", M. Modena, TCC-Day, 5-11-2020</a:t>
            </a:r>
          </a:p>
        </p:txBody>
      </p:sp>
      <p:sp>
        <p:nvSpPr>
          <p:cNvPr id="6" name="Slide Number Placeholder 5"/>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2914582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"LS3 IP1&amp;5 Schedule", M. Modena, TCC-Day, 5-11-2020</a:t>
            </a:r>
          </a:p>
        </p:txBody>
      </p:sp>
      <p:sp>
        <p:nvSpPr>
          <p:cNvPr id="6" name="Slide Number Placeholder 5"/>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972238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184811"/>
          </a:xfrm>
        </p:spPr>
        <p:txBody>
          <a:bodyPr lIns="0" tIns="0" rIns="0" bIns="0" anchor="t" anchorCtr="0">
            <a:noAutofit/>
          </a:bodyPr>
          <a:lstStyle>
            <a:lvl1pPr algn="l">
              <a:defRPr sz="3733"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1828800" y="3662779"/>
            <a:ext cx="8640000" cy="438296"/>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4" y="381001"/>
            <a:ext cx="4179545" cy="1694169"/>
          </a:xfrm>
          <a:prstGeom prst="rect">
            <a:avLst/>
          </a:prstGeom>
        </p:spPr>
      </p:pic>
      <p:sp>
        <p:nvSpPr>
          <p:cNvPr id="27" name="Text Placeholder 26"/>
          <p:cNvSpPr>
            <a:spLocks noGrp="1"/>
          </p:cNvSpPr>
          <p:nvPr>
            <p:ph type="body" sz="quarter" idx="17" hasCustomPrompt="1"/>
          </p:nvPr>
        </p:nvSpPr>
        <p:spPr>
          <a:xfrm>
            <a:off x="1828801" y="4292600"/>
            <a:ext cx="8640233" cy="1441451"/>
          </a:xfrm>
        </p:spPr>
        <p:txBody>
          <a:bodyPr/>
          <a:lstStyle>
            <a:lvl1pPr marL="0" indent="0">
              <a:buFontTx/>
              <a:buNone/>
              <a:defRPr sz="2133"/>
            </a:lvl1pPr>
          </a:lstStyle>
          <a:p>
            <a:pPr lvl="0"/>
            <a:r>
              <a:rPr lang="en-US" dirty="0"/>
              <a:t>ST Number (Top product) / HLLHC-building name-reference-services</a:t>
            </a:r>
          </a:p>
        </p:txBody>
      </p:sp>
      <p:sp>
        <p:nvSpPr>
          <p:cNvPr id="31" name="Text Placeholder 30"/>
          <p:cNvSpPr>
            <a:spLocks noGrp="1"/>
          </p:cNvSpPr>
          <p:nvPr>
            <p:ph type="body" sz="quarter" idx="19" hasCustomPrompt="1"/>
          </p:nvPr>
        </p:nvSpPr>
        <p:spPr>
          <a:xfrm>
            <a:off x="4324597" y="6356352"/>
            <a:ext cx="3648405" cy="359833"/>
          </a:xfrm>
        </p:spPr>
        <p:txBody>
          <a:bodyPr anchor="b">
            <a:normAutofit/>
          </a:bodyPr>
          <a:lstStyle>
            <a:lvl1pPr marL="0" indent="0" algn="ctr">
              <a:buFontTx/>
              <a:buNone/>
              <a:defRPr sz="1467" baseline="0">
                <a:solidFill>
                  <a:schemeClr val="bg2"/>
                </a:solidFill>
              </a:defRPr>
            </a:lvl1pPr>
          </a:lstStyle>
          <a:p>
            <a:pPr lvl="0"/>
            <a:r>
              <a:rPr lang="en-GB" sz="1400" dirty="0"/>
              <a:t>EDMS No. / Date</a:t>
            </a:r>
            <a:endParaRPr lang="en-GB" dirty="0"/>
          </a:p>
        </p:txBody>
      </p:sp>
      <p:sp>
        <p:nvSpPr>
          <p:cNvPr id="9" name="Espace réservé du pied de page 4"/>
          <p:cNvSpPr>
            <a:spLocks noGrp="1"/>
          </p:cNvSpPr>
          <p:nvPr>
            <p:ph type="ftr" sz="quarter" idx="3"/>
          </p:nvPr>
        </p:nvSpPr>
        <p:spPr>
          <a:xfrm>
            <a:off x="814827" y="6501341"/>
            <a:ext cx="10561173" cy="217055"/>
          </a:xfrm>
          <a:prstGeom prst="rect">
            <a:avLst/>
          </a:prstGeom>
        </p:spPr>
        <p:txBody>
          <a:bodyPr vert="horz" lIns="0" tIns="0" rIns="0" bIns="0" rtlCol="0" anchor="b"/>
          <a:lstStyle>
            <a:lvl1pPr algn="r">
              <a:defRPr sz="1467">
                <a:solidFill>
                  <a:schemeClr val="accent1"/>
                </a:solidFill>
              </a:defRPr>
            </a:lvl1pPr>
          </a:lstStyle>
          <a:p>
            <a:r>
              <a:rPr lang="en-GB"/>
              <a:t>"LS3 IP1&amp;5 Schedule", M. Modena, TCC-Day, 5-11-2020</a:t>
            </a:r>
            <a:endParaRPr lang="en-GB" dirty="0"/>
          </a:p>
        </p:txBody>
      </p:sp>
    </p:spTree>
    <p:extLst>
      <p:ext uri="{BB962C8B-B14F-4D97-AF65-F5344CB8AC3E}">
        <p14:creationId xmlns:p14="http://schemas.microsoft.com/office/powerpoint/2010/main" val="1029459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"LS3 IP1&amp;5 Schedule", M. Modena, TCC-Day, 5-11-2020</a:t>
            </a:r>
          </a:p>
        </p:txBody>
      </p:sp>
      <p:sp>
        <p:nvSpPr>
          <p:cNvPr id="6" name="Slide Number Placeholder 5"/>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14061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"LS3 IP1&amp;5 Schedule", M. Modena, TCC-Day, 5-11-2020</a:t>
            </a:r>
          </a:p>
        </p:txBody>
      </p:sp>
      <p:sp>
        <p:nvSpPr>
          <p:cNvPr id="6" name="Slide Number Placeholder 5"/>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2388455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"LS3 IP1&amp;5 Schedule", M. Modena, TCC-Day, 5-11-2020</a:t>
            </a:r>
          </a:p>
        </p:txBody>
      </p:sp>
      <p:sp>
        <p:nvSpPr>
          <p:cNvPr id="7" name="Slide Number Placeholder 6"/>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3977636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"LS3 IP1&amp;5 Schedule", M. Modena, TCC-Day, 5-11-2020</a:t>
            </a:r>
          </a:p>
        </p:txBody>
      </p:sp>
      <p:sp>
        <p:nvSpPr>
          <p:cNvPr id="9" name="Slide Number Placeholder 8"/>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1494729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"LS3 IP1&amp;5 Schedule", M. Modena, TCC-Day, 5-11-2020</a:t>
            </a:r>
          </a:p>
        </p:txBody>
      </p:sp>
      <p:sp>
        <p:nvSpPr>
          <p:cNvPr id="5" name="Slide Number Placeholder 4"/>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1698745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"LS3 IP1&amp;5 Schedule", M. Modena, TCC-Day, 5-11-2020</a:t>
            </a:r>
          </a:p>
        </p:txBody>
      </p:sp>
      <p:sp>
        <p:nvSpPr>
          <p:cNvPr id="4" name="Slide Number Placeholder 3"/>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36478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"LS3 IP1&amp;5 Schedule", M. Modena, TCC-Day, 5-11-2020</a:t>
            </a:r>
          </a:p>
        </p:txBody>
      </p:sp>
      <p:sp>
        <p:nvSpPr>
          <p:cNvPr id="7" name="Slide Number Placeholder 6"/>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674280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"LS3 IP1&amp;5 Schedule", M. Modena, TCC-Day, 5-11-2020</a:t>
            </a:r>
          </a:p>
        </p:txBody>
      </p:sp>
      <p:sp>
        <p:nvSpPr>
          <p:cNvPr id="7" name="Slide Number Placeholder 6"/>
          <p:cNvSpPr>
            <a:spLocks noGrp="1"/>
          </p:cNvSpPr>
          <p:nvPr>
            <p:ph type="sldNum" sz="quarter" idx="12"/>
          </p:nvPr>
        </p:nvSpPr>
        <p:spPr/>
        <p:txBody>
          <a:bodyPr/>
          <a:lstStyle/>
          <a:p>
            <a:fld id="{13ACFCD9-4593-4C6F-8FBC-8DB7BA12C71D}" type="slidenum">
              <a:rPr lang="en-GB" smtClean="0"/>
              <a:t>‹#›</a:t>
            </a:fld>
            <a:endParaRPr lang="en-GB"/>
          </a:p>
        </p:txBody>
      </p:sp>
    </p:spTree>
    <p:extLst>
      <p:ext uri="{BB962C8B-B14F-4D97-AF65-F5344CB8AC3E}">
        <p14:creationId xmlns:p14="http://schemas.microsoft.com/office/powerpoint/2010/main" val="3018214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"LS3 IP1&amp;5 Schedule", M. Modena, TCC-Day, 5-11-2020</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ACFCD9-4593-4C6F-8FBC-8DB7BA12C71D}" type="slidenum">
              <a:rPr lang="en-GB" smtClean="0"/>
              <a:t>‹#›</a:t>
            </a:fld>
            <a:endParaRPr lang="en-GB"/>
          </a:p>
        </p:txBody>
      </p:sp>
    </p:spTree>
    <p:extLst>
      <p:ext uri="{BB962C8B-B14F-4D97-AF65-F5344CB8AC3E}">
        <p14:creationId xmlns:p14="http://schemas.microsoft.com/office/powerpoint/2010/main" val="237299363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indico.cern.ch/event/130757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edms.cern.ch/document/2675769/3.0"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63" Type="http://schemas.openxmlformats.org/officeDocument/2006/relationships/image" Target="../media/image29.png"/><Relationship Id="rId7" Type="http://schemas.openxmlformats.org/officeDocument/2006/relationships/tags" Target="../tags/tag7.xml"/><Relationship Id="rId2" Type="http://schemas.openxmlformats.org/officeDocument/2006/relationships/tags" Target="../tags/tag2.xml"/><Relationship Id="rId16" Type="http://schemas.openxmlformats.org/officeDocument/2006/relationships/tags" Target="../tags/tag16.xml"/><Relationship Id="rId29" Type="http://schemas.openxmlformats.org/officeDocument/2006/relationships/tags" Target="../tags/tag29.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tags" Target="../tags/tag58.xml"/><Relationship Id="rId5" Type="http://schemas.openxmlformats.org/officeDocument/2006/relationships/tags" Target="../tags/tag5.xml"/><Relationship Id="rId61" Type="http://schemas.openxmlformats.org/officeDocument/2006/relationships/slideLayout" Target="../slideLayouts/slideLayout2.xml"/><Relationship Id="rId19" Type="http://schemas.openxmlformats.org/officeDocument/2006/relationships/tags" Target="../tags/tag1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64" Type="http://schemas.openxmlformats.org/officeDocument/2006/relationships/image" Target="../media/image30.png"/><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tags" Target="../tags/tag59.xml"/><Relationship Id="rId20" Type="http://schemas.openxmlformats.org/officeDocument/2006/relationships/tags" Target="../tags/tag20.xml"/><Relationship Id="rId41" Type="http://schemas.openxmlformats.org/officeDocument/2006/relationships/tags" Target="../tags/tag41.xml"/><Relationship Id="rId54" Type="http://schemas.openxmlformats.org/officeDocument/2006/relationships/tags" Target="../tags/tag54.xml"/><Relationship Id="rId62" Type="http://schemas.openxmlformats.org/officeDocument/2006/relationships/image" Target="../media/image28.png"/><Relationship Id="rId1" Type="http://schemas.openxmlformats.org/officeDocument/2006/relationships/tags" Target="../tags/tag1.xml"/><Relationship Id="rId6" Type="http://schemas.openxmlformats.org/officeDocument/2006/relationships/tags" Target="../tags/tag6.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tags" Target="../tags/tag57.xml"/><Relationship Id="rId10" Type="http://schemas.openxmlformats.org/officeDocument/2006/relationships/tags" Target="../tags/tag10.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tags" Target="../tags/tag60.xml"/><Relationship Id="rId4" Type="http://schemas.openxmlformats.org/officeDocument/2006/relationships/tags" Target="../tags/tag4.xml"/><Relationship Id="rId9" Type="http://schemas.openxmlformats.org/officeDocument/2006/relationships/tags" Target="../tags/tag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hyperlink" Target="https://edms.cern.ch/document/2311633/2.0"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edms.cern.ch/document/2675769/3.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636933"/>
            <a:ext cx="9753600" cy="1584134"/>
          </a:xfrm>
          <a:ln w="0">
            <a:noFill/>
          </a:ln>
        </p:spPr>
        <p:txBody>
          <a:bodyPr/>
          <a:lstStyle/>
          <a:p>
            <a:r>
              <a:rPr lang="en-GB" sz="4400" i="1" dirty="0">
                <a:solidFill>
                  <a:schemeClr val="accent1">
                    <a:lumMod val="75000"/>
                  </a:schemeClr>
                </a:solidFill>
              </a:rPr>
              <a:t>“HL and LS3 Installation Plans”</a:t>
            </a:r>
            <a:br>
              <a:rPr lang="en-GB" sz="4400" b="0" i="1" dirty="0">
                <a:solidFill>
                  <a:schemeClr val="accent1">
                    <a:lumMod val="75000"/>
                  </a:schemeClr>
                </a:solidFill>
              </a:rPr>
            </a:br>
            <a:r>
              <a:rPr lang="en-GB" sz="4400" b="0" i="1" dirty="0">
                <a:solidFill>
                  <a:schemeClr val="accent1">
                    <a:lumMod val="75000"/>
                  </a:schemeClr>
                </a:solidFill>
              </a:rPr>
              <a:t>  </a:t>
            </a:r>
            <a:r>
              <a:rPr lang="en-GB" sz="2800" b="0" i="1" dirty="0">
                <a:solidFill>
                  <a:schemeClr val="accent1">
                    <a:lumMod val="75000"/>
                  </a:schemeClr>
                </a:solidFill>
              </a:rPr>
              <a:t>(what is planned? what is going on?)</a:t>
            </a:r>
            <a:br>
              <a:rPr lang="en-GB" sz="4400" b="0" i="1" dirty="0">
                <a:solidFill>
                  <a:schemeClr val="accent1">
                    <a:lumMod val="75000"/>
                  </a:schemeClr>
                </a:solidFill>
              </a:rPr>
            </a:br>
            <a:br>
              <a:rPr lang="en-GB" sz="4300" i="1" dirty="0">
                <a:solidFill>
                  <a:schemeClr val="accent1">
                    <a:lumMod val="75000"/>
                  </a:schemeClr>
                </a:solidFill>
              </a:rPr>
            </a:br>
            <a:br>
              <a:rPr lang="en-GB" sz="4300" i="1" dirty="0">
                <a:solidFill>
                  <a:schemeClr val="accent1">
                    <a:lumMod val="75000"/>
                  </a:schemeClr>
                </a:solidFill>
              </a:rPr>
            </a:br>
            <a:br>
              <a:rPr lang="pt-PT" sz="4300" dirty="0">
                <a:solidFill>
                  <a:schemeClr val="accent1">
                    <a:lumMod val="75000"/>
                  </a:schemeClr>
                </a:solidFill>
              </a:rPr>
            </a:br>
            <a:br>
              <a:rPr lang="pt-PT" sz="4300" dirty="0">
                <a:solidFill>
                  <a:schemeClr val="accent1">
                    <a:lumMod val="75000"/>
                  </a:schemeClr>
                </a:solidFill>
              </a:rPr>
            </a:br>
            <a:endParaRPr lang="en-GB" sz="4300" dirty="0">
              <a:solidFill>
                <a:schemeClr val="accent1">
                  <a:lumMod val="75000"/>
                </a:schemeClr>
              </a:solidFill>
            </a:endParaRPr>
          </a:p>
        </p:txBody>
      </p:sp>
      <p:sp>
        <p:nvSpPr>
          <p:cNvPr id="3" name="Subtitle 2"/>
          <p:cNvSpPr>
            <a:spLocks noGrp="1"/>
          </p:cNvSpPr>
          <p:nvPr>
            <p:ph type="subTitle" idx="1"/>
          </p:nvPr>
        </p:nvSpPr>
        <p:spPr>
          <a:xfrm>
            <a:off x="762000" y="4004067"/>
            <a:ext cx="9601200" cy="1351276"/>
          </a:xfrm>
        </p:spPr>
        <p:txBody>
          <a:bodyPr>
            <a:noAutofit/>
          </a:bodyPr>
          <a:lstStyle/>
          <a:p>
            <a:r>
              <a:rPr lang="pt-PT" sz="2400" i="1" dirty="0">
                <a:solidFill>
                  <a:schemeClr val="accent1">
                    <a:lumMod val="75000"/>
                  </a:schemeClr>
                </a:solidFill>
              </a:rPr>
              <a:t>by:</a:t>
            </a:r>
          </a:p>
          <a:p>
            <a:r>
              <a:rPr lang="pt-PT" sz="2400" b="1" i="1" dirty="0">
                <a:solidFill>
                  <a:schemeClr val="accent1">
                    <a:lumMod val="75000"/>
                  </a:schemeClr>
                </a:solidFill>
              </a:rPr>
              <a:t>HL-WP15&amp;17: </a:t>
            </a:r>
            <a:r>
              <a:rPr lang="pt-PT" sz="2400" i="1" dirty="0">
                <a:solidFill>
                  <a:schemeClr val="accent1">
                    <a:lumMod val="75000"/>
                  </a:schemeClr>
                </a:solidFill>
              </a:rPr>
              <a:t>P. Fessia, </a:t>
            </a:r>
            <a:r>
              <a:rPr lang="pt-PT" sz="2400" i="1" u="sng" dirty="0">
                <a:solidFill>
                  <a:schemeClr val="accent1">
                    <a:lumMod val="75000"/>
                  </a:schemeClr>
                </a:solidFill>
              </a:rPr>
              <a:t>M. Modena</a:t>
            </a:r>
            <a:r>
              <a:rPr lang="pt-PT" sz="2400" i="1" dirty="0">
                <a:solidFill>
                  <a:schemeClr val="accent1">
                    <a:lumMod val="75000"/>
                  </a:schemeClr>
                </a:solidFill>
              </a:rPr>
              <a:t>, L.Tavian</a:t>
            </a:r>
          </a:p>
          <a:p>
            <a:r>
              <a:rPr lang="pt-PT" sz="2400" b="1" i="1" dirty="0">
                <a:solidFill>
                  <a:schemeClr val="accent1">
                    <a:lumMod val="75000"/>
                  </a:schemeClr>
                </a:solidFill>
              </a:rPr>
              <a:t>EN/ACE-OSS:</a:t>
            </a:r>
            <a:r>
              <a:rPr lang="pt-PT" sz="2400" i="1" dirty="0">
                <a:solidFill>
                  <a:schemeClr val="accent1">
                    <a:lumMod val="75000"/>
                  </a:schemeClr>
                </a:solidFill>
              </a:rPr>
              <a:t> M. Barberan, M. Bernardini, H. De Maynard, E. Vergara</a:t>
            </a:r>
          </a:p>
        </p:txBody>
      </p:sp>
      <p:pic>
        <p:nvPicPr>
          <p:cNvPr id="8" name="Picture 7">
            <a:extLst>
              <a:ext uri="{FF2B5EF4-FFF2-40B4-BE49-F238E27FC236}">
                <a16:creationId xmlns:a16="http://schemas.microsoft.com/office/drawing/2014/main" id="{D53BC63E-E32E-9349-9435-EEC2B70C129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42650"/>
          <a:stretch/>
        </p:blipFill>
        <p:spPr bwMode="auto">
          <a:xfrm>
            <a:off x="8534400" y="531269"/>
            <a:ext cx="3276600" cy="1277874"/>
          </a:xfrm>
          <a:prstGeom prst="rect">
            <a:avLst/>
          </a:prstGeom>
          <a:solidFill>
            <a:schemeClr val="accent5"/>
          </a:solidFill>
        </p:spPr>
      </p:pic>
      <p:sp>
        <p:nvSpPr>
          <p:cNvPr id="9" name="Text Placeholder 8"/>
          <p:cNvSpPr>
            <a:spLocks noGrp="1"/>
          </p:cNvSpPr>
          <p:nvPr>
            <p:ph type="body" sz="quarter" idx="19"/>
          </p:nvPr>
        </p:nvSpPr>
        <p:spPr>
          <a:xfrm>
            <a:off x="3733800" y="6417276"/>
            <a:ext cx="4572000" cy="359833"/>
          </a:xfrm>
        </p:spPr>
        <p:txBody>
          <a:bodyPr>
            <a:normAutofit fontScale="85000" lnSpcReduction="10000"/>
          </a:bodyPr>
          <a:lstStyle/>
          <a:p>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 CA, 25-28 Sept 2023</a:t>
            </a:r>
          </a:p>
        </p:txBody>
      </p:sp>
      <p:pic>
        <p:nvPicPr>
          <p:cNvPr id="6" name="Picture 5">
            <a:extLst>
              <a:ext uri="{FF2B5EF4-FFF2-40B4-BE49-F238E27FC236}">
                <a16:creationId xmlns:a16="http://schemas.microsoft.com/office/drawing/2014/main" id="{011C6EB6-6336-0004-7335-809F7E0E941B}"/>
              </a:ext>
            </a:extLst>
          </p:cNvPr>
          <p:cNvPicPr>
            <a:picLocks noChangeAspect="1"/>
          </p:cNvPicPr>
          <p:nvPr/>
        </p:nvPicPr>
        <p:blipFill>
          <a:blip r:embed="rId3"/>
          <a:stretch>
            <a:fillRect/>
          </a:stretch>
        </p:blipFill>
        <p:spPr>
          <a:xfrm>
            <a:off x="9395789" y="4598773"/>
            <a:ext cx="2796211" cy="2259227"/>
          </a:xfrm>
          <a:prstGeom prst="rect">
            <a:avLst/>
          </a:prstGeom>
        </p:spPr>
      </p:pic>
    </p:spTree>
    <p:extLst>
      <p:ext uri="{BB962C8B-B14F-4D97-AF65-F5344CB8AC3E}">
        <p14:creationId xmlns:p14="http://schemas.microsoft.com/office/powerpoint/2010/main" val="2401005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p:txBody>
          <a:bodyPr/>
          <a:lstStyle/>
          <a:p>
            <a:r>
              <a:rPr lang="en-GB" b="1" i="1" dirty="0"/>
              <a:t>Content</a:t>
            </a:r>
          </a:p>
        </p:txBody>
      </p:sp>
      <p:sp>
        <p:nvSpPr>
          <p:cNvPr id="3" name="Content Placeholder 2">
            <a:extLst>
              <a:ext uri="{FF2B5EF4-FFF2-40B4-BE49-F238E27FC236}">
                <a16:creationId xmlns:a16="http://schemas.microsoft.com/office/drawing/2014/main" id="{F357D053-5764-0CD3-2BB4-5C9130A1D2CE}"/>
              </a:ext>
            </a:extLst>
          </p:cNvPr>
          <p:cNvSpPr>
            <a:spLocks noGrp="1"/>
          </p:cNvSpPr>
          <p:nvPr>
            <p:ph idx="1"/>
          </p:nvPr>
        </p:nvSpPr>
        <p:spPr/>
        <p:txBody>
          <a:bodyPr/>
          <a:lstStyle/>
          <a:p>
            <a:r>
              <a:rPr lang="en-GB" dirty="0">
                <a:latin typeface="+mj-lt"/>
              </a:rPr>
              <a:t>Context</a:t>
            </a:r>
          </a:p>
          <a:p>
            <a:r>
              <a:rPr lang="en-GB" dirty="0">
                <a:latin typeface="+mj-lt"/>
              </a:rPr>
              <a:t>Installation Planning for new surface bldgs. </a:t>
            </a:r>
          </a:p>
          <a:p>
            <a:r>
              <a:rPr lang="en-GB" b="1" dirty="0">
                <a:solidFill>
                  <a:srgbClr val="FF0000"/>
                </a:solidFill>
                <a:latin typeface="+mj-lt"/>
              </a:rPr>
              <a:t>Installation Planning for new underground galleries</a:t>
            </a:r>
          </a:p>
          <a:p>
            <a:r>
              <a:rPr lang="en-GB" dirty="0">
                <a:latin typeface="+mj-lt"/>
              </a:rPr>
              <a:t>Installation Planning for LS3 : LHC Tunnel </a:t>
            </a:r>
          </a:p>
          <a:p>
            <a:r>
              <a:rPr lang="en-GB" dirty="0">
                <a:latin typeface="+mj-lt"/>
              </a:rPr>
              <a:t>Analysis status, open points and main issues</a:t>
            </a:r>
          </a:p>
          <a:p>
            <a:r>
              <a:rPr lang="en-GB" dirty="0">
                <a:latin typeface="+mj-lt"/>
              </a:rPr>
              <a:t>Conclusion</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10</a:t>
            </a:fld>
            <a:endParaRPr lang="en-GB"/>
          </a:p>
        </p:txBody>
      </p:sp>
      <p:sp>
        <p:nvSpPr>
          <p:cNvPr id="4" name="Text Placeholder 8">
            <a:extLst>
              <a:ext uri="{FF2B5EF4-FFF2-40B4-BE49-F238E27FC236}">
                <a16:creationId xmlns:a16="http://schemas.microsoft.com/office/drawing/2014/main" id="{3A424327-EE93-833C-CDA4-5F926F72B3DA}"/>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1338465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F98146-7E83-ADC7-866B-D56430955BE7}"/>
              </a:ext>
            </a:extLst>
          </p:cNvPr>
          <p:cNvSpPr>
            <a:spLocks noGrp="1"/>
          </p:cNvSpPr>
          <p:nvPr>
            <p:ph idx="1"/>
          </p:nvPr>
        </p:nvSpPr>
        <p:spPr>
          <a:xfrm>
            <a:off x="609600" y="1034946"/>
            <a:ext cx="10515600" cy="5382330"/>
          </a:xfrm>
        </p:spPr>
        <p:txBody>
          <a:bodyPr/>
          <a:lstStyle/>
          <a:p>
            <a:r>
              <a:rPr lang="en-GB" dirty="0"/>
              <a:t>A first version “in work” for the new underground galleries planning (1</a:t>
            </a:r>
            <a:r>
              <a:rPr lang="en-GB" baseline="30000" dirty="0"/>
              <a:t>st</a:t>
            </a:r>
            <a:r>
              <a:rPr lang="en-GB" dirty="0"/>
              <a:t> phase) was presented by WP17 at </a:t>
            </a:r>
            <a:r>
              <a:rPr lang="en-GB" dirty="0">
                <a:hlinkClick r:id="rId2">
                  <a:extLst>
                    <a:ext uri="{A12FA001-AC4F-418D-AE19-62706E023703}">
                      <ahyp:hlinkClr xmlns:ahyp="http://schemas.microsoft.com/office/drawing/2018/hyperlinkcolor" val="tx"/>
                    </a:ext>
                  </a:extLst>
                </a:hlinkClick>
              </a:rPr>
              <a:t>181</a:t>
            </a:r>
            <a:r>
              <a:rPr lang="en-GB" baseline="30000" dirty="0">
                <a:hlinkClick r:id="rId2">
                  <a:extLst>
                    <a:ext uri="{A12FA001-AC4F-418D-AE19-62706E023703}">
                      <ahyp:hlinkClr xmlns:ahyp="http://schemas.microsoft.com/office/drawing/2018/hyperlinkcolor" val="tx"/>
                    </a:ext>
                  </a:extLst>
                </a:hlinkClick>
              </a:rPr>
              <a:t>st</a:t>
            </a:r>
            <a:r>
              <a:rPr lang="en-GB" dirty="0">
                <a:hlinkClick r:id="rId2">
                  <a:extLst>
                    <a:ext uri="{A12FA001-AC4F-418D-AE19-62706E023703}">
                      <ahyp:hlinkClr xmlns:ahyp="http://schemas.microsoft.com/office/drawing/2018/hyperlinkcolor" val="tx"/>
                    </a:ext>
                  </a:extLst>
                </a:hlinkClick>
              </a:rPr>
              <a:t> TCC (20/7/23) </a:t>
            </a:r>
            <a:endParaRPr lang="en-GB" dirty="0"/>
          </a:p>
          <a:p>
            <a:pPr marL="0" indent="0">
              <a:buNone/>
            </a:pPr>
            <a:endParaRPr lang="en-GB" dirty="0"/>
          </a:p>
          <a:p>
            <a:pPr>
              <a:lnSpc>
                <a:spcPct val="100000"/>
              </a:lnSpc>
            </a:pPr>
            <a:r>
              <a:rPr lang="en-GB" dirty="0"/>
              <a:t>Formally, the supervision of the installation will pass from WP17 to WP15 as soon as installation of general services is completed.</a:t>
            </a:r>
          </a:p>
          <a:p>
            <a:pPr marL="0" indent="0">
              <a:lnSpc>
                <a:spcPct val="100000"/>
              </a:lnSpc>
              <a:buNone/>
            </a:pPr>
            <a:endParaRPr lang="en-GB" dirty="0"/>
          </a:p>
          <a:p>
            <a:r>
              <a:rPr lang="en-GB" dirty="0"/>
              <a:t>A 1</a:t>
            </a:r>
            <a:r>
              <a:rPr lang="en-GB" baseline="30000" dirty="0"/>
              <a:t>st</a:t>
            </a:r>
            <a:r>
              <a:rPr lang="en-GB" dirty="0"/>
              <a:t> finalized version will be circulated (</a:t>
            </a:r>
            <a:r>
              <a:rPr lang="en-GB" i="1" dirty="0"/>
              <a:t>TCC etc.) </a:t>
            </a:r>
            <a:r>
              <a:rPr lang="en-GB" dirty="0"/>
              <a:t>in October 2023</a:t>
            </a:r>
          </a:p>
          <a:p>
            <a:pPr marL="0" indent="0">
              <a:buNone/>
            </a:pPr>
            <a:endParaRPr lang="en-GB" dirty="0"/>
          </a:p>
          <a:p>
            <a:r>
              <a:rPr lang="en-GB" sz="2800" dirty="0"/>
              <a:t>As for the surface buildings, </a:t>
            </a:r>
            <a:r>
              <a:rPr lang="en-GB" dirty="0"/>
              <a:t>i</a:t>
            </a:r>
            <a:r>
              <a:rPr lang="en-GB" sz="2800" dirty="0"/>
              <a:t>nstallation phase will be completed with the release of a 3D-Model “</a:t>
            </a:r>
            <a:r>
              <a:rPr lang="en-GB" sz="2800" u="sng" dirty="0"/>
              <a:t>AS BUILT”</a:t>
            </a:r>
            <a:r>
              <a:rPr lang="en-GB" sz="2800" dirty="0"/>
              <a:t>!</a:t>
            </a:r>
            <a:endParaRPr lang="en-GB" dirty="0"/>
          </a:p>
        </p:txBody>
      </p:sp>
      <p:sp>
        <p:nvSpPr>
          <p:cNvPr id="5" name="Slide Number Placeholder 4">
            <a:extLst>
              <a:ext uri="{FF2B5EF4-FFF2-40B4-BE49-F238E27FC236}">
                <a16:creationId xmlns:a16="http://schemas.microsoft.com/office/drawing/2014/main" id="{FFA07504-E574-D789-BE33-7A39C4BE2A26}"/>
              </a:ext>
            </a:extLst>
          </p:cNvPr>
          <p:cNvSpPr>
            <a:spLocks noGrp="1"/>
          </p:cNvSpPr>
          <p:nvPr>
            <p:ph type="sldNum" sz="quarter" idx="12"/>
          </p:nvPr>
        </p:nvSpPr>
        <p:spPr/>
        <p:txBody>
          <a:bodyPr/>
          <a:lstStyle/>
          <a:p>
            <a:fld id="{13ACFCD9-4593-4C6F-8FBC-8DB7BA12C71D}" type="slidenum">
              <a:rPr lang="en-GB" smtClean="0"/>
              <a:t>11</a:t>
            </a:fld>
            <a:endParaRPr lang="en-GB"/>
          </a:p>
        </p:txBody>
      </p:sp>
      <p:sp>
        <p:nvSpPr>
          <p:cNvPr id="6" name="Title 1">
            <a:extLst>
              <a:ext uri="{FF2B5EF4-FFF2-40B4-BE49-F238E27FC236}">
                <a16:creationId xmlns:a16="http://schemas.microsoft.com/office/drawing/2014/main" id="{4E748793-ADFD-22F6-B09B-1FD37E4EAC3D}"/>
              </a:ext>
            </a:extLst>
          </p:cNvPr>
          <p:cNvSpPr>
            <a:spLocks noGrp="1"/>
          </p:cNvSpPr>
          <p:nvPr>
            <p:ph type="title"/>
          </p:nvPr>
        </p:nvSpPr>
        <p:spPr>
          <a:xfrm>
            <a:off x="685800" y="-6177"/>
            <a:ext cx="10515600" cy="844378"/>
          </a:xfrm>
        </p:spPr>
        <p:txBody>
          <a:bodyPr>
            <a:normAutofit fontScale="90000"/>
          </a:bodyPr>
          <a:lstStyle/>
          <a:p>
            <a:r>
              <a:rPr lang="en-GB" b="1" i="1" dirty="0">
                <a:latin typeface="+mj-lt"/>
              </a:rPr>
              <a:t>Installation Planning for new underground galleries</a:t>
            </a:r>
          </a:p>
        </p:txBody>
      </p:sp>
      <p:sp>
        <p:nvSpPr>
          <p:cNvPr id="4" name="Text Placeholder 8">
            <a:extLst>
              <a:ext uri="{FF2B5EF4-FFF2-40B4-BE49-F238E27FC236}">
                <a16:creationId xmlns:a16="http://schemas.microsoft.com/office/drawing/2014/main" id="{6572D940-60E3-6E4C-CFF2-7071F9966A1C}"/>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67148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FA07504-E574-D789-BE33-7A39C4BE2A26}"/>
              </a:ext>
            </a:extLst>
          </p:cNvPr>
          <p:cNvSpPr>
            <a:spLocks noGrp="1"/>
          </p:cNvSpPr>
          <p:nvPr>
            <p:ph type="sldNum" sz="quarter" idx="12"/>
          </p:nvPr>
        </p:nvSpPr>
        <p:spPr/>
        <p:txBody>
          <a:bodyPr/>
          <a:lstStyle/>
          <a:p>
            <a:fld id="{13ACFCD9-4593-4C6F-8FBC-8DB7BA12C71D}" type="slidenum">
              <a:rPr lang="en-GB" smtClean="0"/>
              <a:t>12</a:t>
            </a:fld>
            <a:endParaRPr lang="en-GB"/>
          </a:p>
        </p:txBody>
      </p:sp>
      <p:sp>
        <p:nvSpPr>
          <p:cNvPr id="4" name="Text Placeholder 8">
            <a:extLst>
              <a:ext uri="{FF2B5EF4-FFF2-40B4-BE49-F238E27FC236}">
                <a16:creationId xmlns:a16="http://schemas.microsoft.com/office/drawing/2014/main" id="{6572D940-60E3-6E4C-CFF2-7071F9966A1C}"/>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
        <p:nvSpPr>
          <p:cNvPr id="24" name="Titre 7">
            <a:extLst>
              <a:ext uri="{FF2B5EF4-FFF2-40B4-BE49-F238E27FC236}">
                <a16:creationId xmlns:a16="http://schemas.microsoft.com/office/drawing/2014/main" id="{9559DCB9-6D60-F3D7-5073-522607E2D001}"/>
              </a:ext>
            </a:extLst>
          </p:cNvPr>
          <p:cNvSpPr txBox="1">
            <a:spLocks/>
          </p:cNvSpPr>
          <p:nvPr/>
        </p:nvSpPr>
        <p:spPr>
          <a:xfrm>
            <a:off x="816000" y="0"/>
            <a:ext cx="10560000" cy="720000"/>
          </a:xfrm>
          <a:prstGeom prst="rect">
            <a:avLst/>
          </a:prstGeom>
        </p:spPr>
        <p:txBody>
          <a:bodyPr vert="horz" lIns="0" tIns="0" rIns="0" bIns="0" rtlCol="0" anchor="ctr" anchorCtr="1">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4000" i="1">
                <a:solidFill>
                  <a:sysClr val="windowText" lastClr="000000"/>
                </a:solidFill>
                <a:latin typeface="Calibri Light" panose="020F0302020204030204"/>
              </a:rPr>
              <a:t>WP17 Underground installation planning</a:t>
            </a:r>
            <a:endParaRPr lang="en-GB" sz="4000" i="1" dirty="0">
              <a:solidFill>
                <a:sysClr val="windowText" lastClr="000000"/>
              </a:solidFill>
              <a:latin typeface="Calibri Light" panose="020F0302020204030204"/>
            </a:endParaRPr>
          </a:p>
        </p:txBody>
      </p:sp>
      <p:sp>
        <p:nvSpPr>
          <p:cNvPr id="25" name="Espace réservé du numéro de diapositive 4">
            <a:extLst>
              <a:ext uri="{FF2B5EF4-FFF2-40B4-BE49-F238E27FC236}">
                <a16:creationId xmlns:a16="http://schemas.microsoft.com/office/drawing/2014/main" id="{85934DE1-5807-A6EB-74E9-1E0ECF28EA3F}"/>
              </a:ext>
            </a:extLst>
          </p:cNvPr>
          <p:cNvSpPr txBox="1">
            <a:spLocks/>
          </p:cNvSpPr>
          <p:nvPr/>
        </p:nvSpPr>
        <p:spPr>
          <a:xfrm>
            <a:off x="11107546" y="635635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rtl="0">
              <a:defRPr/>
            </a:pPr>
            <a:fld id="{BFDCA1C4-9514-7B4F-976F-D92F7E296653}" type="slidenum">
              <a:rPr lang="fr-FR" kern="1200" smtClean="0">
                <a:solidFill>
                  <a:srgbClr val="FFFFFF"/>
                </a:solidFill>
                <a:latin typeface="Arial"/>
              </a:rPr>
              <a:pPr rtl="0">
                <a:defRPr/>
              </a:pPr>
              <a:t>12</a:t>
            </a:fld>
            <a:endParaRPr lang="fr-FR" kern="1200">
              <a:solidFill>
                <a:srgbClr val="FFFFFF"/>
              </a:solidFill>
              <a:latin typeface="Arial"/>
            </a:endParaRPr>
          </a:p>
        </p:txBody>
      </p:sp>
      <p:sp>
        <p:nvSpPr>
          <p:cNvPr id="26" name="Content Placeholder 5">
            <a:extLst>
              <a:ext uri="{FF2B5EF4-FFF2-40B4-BE49-F238E27FC236}">
                <a16:creationId xmlns:a16="http://schemas.microsoft.com/office/drawing/2014/main" id="{EDC42AAD-C99A-135A-576B-9BBC2B0B00FF}"/>
              </a:ext>
            </a:extLst>
          </p:cNvPr>
          <p:cNvSpPr txBox="1">
            <a:spLocks/>
          </p:cNvSpPr>
          <p:nvPr/>
        </p:nvSpPr>
        <p:spPr>
          <a:xfrm>
            <a:off x="8653" y="725340"/>
            <a:ext cx="12183348" cy="6132661"/>
          </a:xfrm>
          <a:prstGeom prst="rect">
            <a:avLst/>
          </a:prstGeom>
        </p:spPr>
        <p:txBody>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57200" lvl="2" indent="-457200">
              <a:lnSpc>
                <a:spcPct val="90000"/>
              </a:lnSpc>
              <a:spcBef>
                <a:spcPts val="1000"/>
              </a:spcBef>
              <a:buClr>
                <a:srgbClr val="0033A0"/>
              </a:buClr>
              <a:defRPr/>
            </a:pPr>
            <a:r>
              <a:rPr lang="en-GB" sz="2800" dirty="0">
                <a:solidFill>
                  <a:srgbClr val="2F2F2F"/>
                </a:solidFill>
                <a:latin typeface="Arial"/>
                <a:cs typeface="+mn-cs"/>
              </a:rPr>
              <a:t>New strategy adopted</a:t>
            </a:r>
          </a:p>
          <a:p>
            <a:pPr marL="693737" lvl="4" indent="-457200">
              <a:lnSpc>
                <a:spcPct val="90000"/>
              </a:lnSpc>
              <a:spcBef>
                <a:spcPts val="1000"/>
              </a:spcBef>
              <a:buClr>
                <a:srgbClr val="0033A0"/>
              </a:buClr>
              <a:defRPr/>
            </a:pPr>
            <a:r>
              <a:rPr lang="en-GB" sz="2400" dirty="0">
                <a:solidFill>
                  <a:srgbClr val="2F2F2F"/>
                </a:solidFill>
                <a:latin typeface="Arial"/>
                <a:cs typeface="+mn-cs"/>
              </a:rPr>
              <a:t>It was decided to permute lift installation from Point 1 to Point 5 (Plan B)</a:t>
            </a:r>
          </a:p>
          <a:p>
            <a:pPr marL="1076896" lvl="5" indent="-285750">
              <a:lnSpc>
                <a:spcPct val="90000"/>
              </a:lnSpc>
              <a:spcBef>
                <a:spcPts val="1000"/>
              </a:spcBef>
              <a:buClr>
                <a:srgbClr val="0033A0"/>
              </a:buClr>
              <a:defRPr/>
            </a:pPr>
            <a:r>
              <a:rPr lang="en-GB" sz="1800" dirty="0">
                <a:solidFill>
                  <a:srgbClr val="2F2F2F"/>
                </a:solidFill>
                <a:latin typeface="Arial"/>
                <a:sym typeface="Wingdings" panose="05000000000000000000" pitchFamily="2" charset="2"/>
              </a:rPr>
              <a:t>Lift installation in PM57 started 8th of May 2023, and commissioning 21st of July 2023</a:t>
            </a:r>
          </a:p>
          <a:p>
            <a:pPr marL="1076896" lvl="5" indent="-285750">
              <a:lnSpc>
                <a:spcPct val="90000"/>
              </a:lnSpc>
              <a:spcBef>
                <a:spcPts val="1000"/>
              </a:spcBef>
              <a:buClr>
                <a:srgbClr val="0033A0"/>
              </a:buClr>
              <a:defRPr/>
            </a:pPr>
            <a:r>
              <a:rPr lang="en-GB" sz="1800" dirty="0">
                <a:solidFill>
                  <a:srgbClr val="2F2F2F"/>
                </a:solidFill>
                <a:latin typeface="Arial"/>
                <a:sym typeface="Wingdings" panose="05000000000000000000" pitchFamily="2" charset="2"/>
              </a:rPr>
              <a:t>Lift installation in PM17 restarted 17th of July 2023, and commissioning 3rd of November 2023</a:t>
            </a:r>
            <a:endParaRPr lang="en-GB" sz="1800" dirty="0">
              <a:solidFill>
                <a:srgbClr val="2F2F2F"/>
              </a:solidFill>
              <a:latin typeface="Arial"/>
            </a:endParaRPr>
          </a:p>
          <a:p>
            <a:pPr marL="1301893" lvl="3" indent="-342900">
              <a:spcBef>
                <a:spcPts val="0"/>
              </a:spcBef>
              <a:spcAft>
                <a:spcPts val="800"/>
              </a:spcAft>
              <a:buClr>
                <a:srgbClr val="0033A0"/>
              </a:buClr>
              <a:defRPr/>
            </a:pPr>
            <a:r>
              <a:rPr lang="en-GB" sz="1867" dirty="0">
                <a:solidFill>
                  <a:srgbClr val="2F5597"/>
                </a:solidFill>
                <a:cs typeface="Calibri" panose="020F0502020204030204" pitchFamily="34" charset="0"/>
              </a:rPr>
              <a:t>	</a:t>
            </a:r>
          </a:p>
          <a:p>
            <a:pPr marL="1244743" lvl="3" indent="-285750">
              <a:spcBef>
                <a:spcPts val="600"/>
              </a:spcBef>
              <a:buClr>
                <a:srgbClr val="61C4D3"/>
              </a:buClr>
              <a:defRPr/>
            </a:pPr>
            <a:endParaRPr lang="en-GB" sz="1600" b="1" dirty="0">
              <a:solidFill>
                <a:srgbClr val="FF0000"/>
              </a:solidFill>
              <a:latin typeface="Arial"/>
            </a:endParaRPr>
          </a:p>
        </p:txBody>
      </p:sp>
      <p:grpSp>
        <p:nvGrpSpPr>
          <p:cNvPr id="27" name="Group 26">
            <a:extLst>
              <a:ext uri="{FF2B5EF4-FFF2-40B4-BE49-F238E27FC236}">
                <a16:creationId xmlns:a16="http://schemas.microsoft.com/office/drawing/2014/main" id="{A7BE7CB9-0A37-A5FB-A767-A32E890826DA}"/>
              </a:ext>
            </a:extLst>
          </p:cNvPr>
          <p:cNvGrpSpPr/>
          <p:nvPr/>
        </p:nvGrpSpPr>
        <p:grpSpPr>
          <a:xfrm>
            <a:off x="174373" y="2598724"/>
            <a:ext cx="5760000" cy="3351429"/>
            <a:chOff x="130780" y="1949043"/>
            <a:chExt cx="4320000" cy="2513572"/>
          </a:xfrm>
        </p:grpSpPr>
        <p:pic>
          <p:nvPicPr>
            <p:cNvPr id="28" name="Picture 27">
              <a:extLst>
                <a:ext uri="{FF2B5EF4-FFF2-40B4-BE49-F238E27FC236}">
                  <a16:creationId xmlns:a16="http://schemas.microsoft.com/office/drawing/2014/main" id="{6996CF9C-E6A3-4248-A400-87CB68591A22}"/>
                </a:ext>
              </a:extLst>
            </p:cNvPr>
            <p:cNvPicPr>
              <a:picLocks noChangeAspect="1"/>
            </p:cNvPicPr>
            <p:nvPr/>
          </p:nvPicPr>
          <p:blipFill>
            <a:blip r:embed="rId2"/>
            <a:stretch>
              <a:fillRect/>
            </a:stretch>
          </p:blipFill>
          <p:spPr>
            <a:xfrm>
              <a:off x="130780" y="2309652"/>
              <a:ext cx="4320000" cy="2152963"/>
            </a:xfrm>
            <a:prstGeom prst="rect">
              <a:avLst/>
            </a:prstGeom>
          </p:spPr>
        </p:pic>
        <p:sp>
          <p:nvSpPr>
            <p:cNvPr id="29" name="TextBox 28">
              <a:extLst>
                <a:ext uri="{FF2B5EF4-FFF2-40B4-BE49-F238E27FC236}">
                  <a16:creationId xmlns:a16="http://schemas.microsoft.com/office/drawing/2014/main" id="{CEF79973-6BF3-FAA8-F970-50F905294B20}"/>
                </a:ext>
              </a:extLst>
            </p:cNvPr>
            <p:cNvSpPr txBox="1"/>
            <p:nvPr/>
          </p:nvSpPr>
          <p:spPr>
            <a:xfrm>
              <a:off x="130780" y="1949043"/>
              <a:ext cx="4320000" cy="346249"/>
            </a:xfrm>
            <a:prstGeom prst="rect">
              <a:avLst/>
            </a:prstGeom>
            <a:noFill/>
            <a:ln>
              <a:noFill/>
            </a:ln>
          </p:spPr>
          <p:txBody>
            <a:bodyPr wrap="square" rtlCol="0">
              <a:spAutoFit/>
            </a:bodyPr>
            <a:lstStyle/>
            <a:p>
              <a:pPr algn="ctr" rtl="0">
                <a:defRPr/>
              </a:pPr>
              <a:r>
                <a:rPr lang="en-GB" sz="2400" b="1" kern="1200" dirty="0">
                  <a:solidFill>
                    <a:srgbClr val="2F2F2F"/>
                  </a:solidFill>
                  <a:cs typeface="Calibri" panose="020F0502020204030204" pitchFamily="34" charset="0"/>
                </a:rPr>
                <a:t>Plan A: Point 1 then Point 5</a:t>
              </a:r>
              <a:endParaRPr lang="fr-CH" sz="2400" b="1" kern="1200" dirty="0">
                <a:solidFill>
                  <a:srgbClr val="2F2F2F"/>
                </a:solidFill>
                <a:cs typeface="Calibri" panose="020F0502020204030204" pitchFamily="34" charset="0"/>
              </a:endParaRPr>
            </a:p>
          </p:txBody>
        </p:sp>
      </p:grpSp>
      <p:grpSp>
        <p:nvGrpSpPr>
          <p:cNvPr id="30" name="Group 29">
            <a:extLst>
              <a:ext uri="{FF2B5EF4-FFF2-40B4-BE49-F238E27FC236}">
                <a16:creationId xmlns:a16="http://schemas.microsoft.com/office/drawing/2014/main" id="{AB4A0D75-E632-9757-FA82-20B372C555EE}"/>
              </a:ext>
            </a:extLst>
          </p:cNvPr>
          <p:cNvGrpSpPr/>
          <p:nvPr/>
        </p:nvGrpSpPr>
        <p:grpSpPr>
          <a:xfrm>
            <a:off x="77723" y="2500941"/>
            <a:ext cx="5922267" cy="3520348"/>
            <a:chOff x="58292" y="1875705"/>
            <a:chExt cx="4441700" cy="2640261"/>
          </a:xfrm>
        </p:grpSpPr>
        <p:cxnSp>
          <p:nvCxnSpPr>
            <p:cNvPr id="31" name="Straight Connector 30">
              <a:extLst>
                <a:ext uri="{FF2B5EF4-FFF2-40B4-BE49-F238E27FC236}">
                  <a16:creationId xmlns:a16="http://schemas.microsoft.com/office/drawing/2014/main" id="{8BA968D8-02CE-41B2-25D9-3CC664495218}"/>
                </a:ext>
              </a:extLst>
            </p:cNvPr>
            <p:cNvCxnSpPr/>
            <p:nvPr/>
          </p:nvCxnSpPr>
          <p:spPr>
            <a:xfrm>
              <a:off x="107504" y="1923678"/>
              <a:ext cx="4392488" cy="2592288"/>
            </a:xfrm>
            <a:prstGeom prst="line">
              <a:avLst/>
            </a:prstGeom>
            <a:noFill/>
            <a:ln w="31750" cap="flat" cmpd="sng" algn="ctr">
              <a:solidFill>
                <a:srgbClr val="FF0000"/>
              </a:solidFill>
              <a:prstDash val="solid"/>
              <a:miter lim="800000"/>
            </a:ln>
            <a:effectLst/>
          </p:spPr>
        </p:cxnSp>
        <p:cxnSp>
          <p:nvCxnSpPr>
            <p:cNvPr id="32" name="Straight Connector 31">
              <a:extLst>
                <a:ext uri="{FF2B5EF4-FFF2-40B4-BE49-F238E27FC236}">
                  <a16:creationId xmlns:a16="http://schemas.microsoft.com/office/drawing/2014/main" id="{F2A54A75-A4E5-7A0C-5ECB-FE0A8640B315}"/>
                </a:ext>
              </a:extLst>
            </p:cNvPr>
            <p:cNvCxnSpPr>
              <a:cxnSpLocks/>
            </p:cNvCxnSpPr>
            <p:nvPr/>
          </p:nvCxnSpPr>
          <p:spPr>
            <a:xfrm flipH="1">
              <a:off x="58292" y="1875705"/>
              <a:ext cx="4441700" cy="2640261"/>
            </a:xfrm>
            <a:prstGeom prst="line">
              <a:avLst/>
            </a:prstGeom>
            <a:noFill/>
            <a:ln w="31750" cap="flat" cmpd="sng" algn="ctr">
              <a:solidFill>
                <a:srgbClr val="FF0000"/>
              </a:solidFill>
              <a:prstDash val="solid"/>
              <a:miter lim="800000"/>
            </a:ln>
            <a:effectLst/>
          </p:spPr>
        </p:cxnSp>
      </p:grpSp>
      <p:grpSp>
        <p:nvGrpSpPr>
          <p:cNvPr id="33" name="Group 32">
            <a:extLst>
              <a:ext uri="{FF2B5EF4-FFF2-40B4-BE49-F238E27FC236}">
                <a16:creationId xmlns:a16="http://schemas.microsoft.com/office/drawing/2014/main" id="{6C88C552-F636-F71C-4E6D-C05BC0731A4E}"/>
              </a:ext>
            </a:extLst>
          </p:cNvPr>
          <p:cNvGrpSpPr/>
          <p:nvPr/>
        </p:nvGrpSpPr>
        <p:grpSpPr>
          <a:xfrm>
            <a:off x="6257630" y="2598398"/>
            <a:ext cx="5760001" cy="3351756"/>
            <a:chOff x="4736180" y="1960535"/>
            <a:chExt cx="4320001" cy="2513817"/>
          </a:xfrm>
        </p:grpSpPr>
        <p:pic>
          <p:nvPicPr>
            <p:cNvPr id="34" name="Picture 33">
              <a:extLst>
                <a:ext uri="{FF2B5EF4-FFF2-40B4-BE49-F238E27FC236}">
                  <a16:creationId xmlns:a16="http://schemas.microsoft.com/office/drawing/2014/main" id="{7E63BA38-A1D4-932A-C184-CD63AF41CFE3}"/>
                </a:ext>
              </a:extLst>
            </p:cNvPr>
            <p:cNvPicPr>
              <a:picLocks noChangeAspect="1"/>
            </p:cNvPicPr>
            <p:nvPr/>
          </p:nvPicPr>
          <p:blipFill>
            <a:blip r:embed="rId3"/>
            <a:stretch>
              <a:fillRect/>
            </a:stretch>
          </p:blipFill>
          <p:spPr>
            <a:xfrm>
              <a:off x="4736180" y="2309651"/>
              <a:ext cx="4320000" cy="2164701"/>
            </a:xfrm>
            <a:prstGeom prst="rect">
              <a:avLst/>
            </a:prstGeom>
          </p:spPr>
        </p:pic>
        <p:sp>
          <p:nvSpPr>
            <p:cNvPr id="35" name="TextBox 34">
              <a:extLst>
                <a:ext uri="{FF2B5EF4-FFF2-40B4-BE49-F238E27FC236}">
                  <a16:creationId xmlns:a16="http://schemas.microsoft.com/office/drawing/2014/main" id="{491ADE39-DE22-EA4B-707B-EA47374479A1}"/>
                </a:ext>
              </a:extLst>
            </p:cNvPr>
            <p:cNvSpPr txBox="1"/>
            <p:nvPr/>
          </p:nvSpPr>
          <p:spPr>
            <a:xfrm>
              <a:off x="4736181" y="1960535"/>
              <a:ext cx="4320000" cy="346249"/>
            </a:xfrm>
            <a:prstGeom prst="rect">
              <a:avLst/>
            </a:prstGeom>
            <a:noFill/>
            <a:ln>
              <a:noFill/>
            </a:ln>
          </p:spPr>
          <p:txBody>
            <a:bodyPr wrap="square" rtlCol="0">
              <a:spAutoFit/>
            </a:bodyPr>
            <a:lstStyle/>
            <a:p>
              <a:pPr algn="ctr" rtl="0">
                <a:defRPr/>
              </a:pPr>
              <a:r>
                <a:rPr lang="en-GB" sz="2400" b="1" kern="1200" dirty="0">
                  <a:solidFill>
                    <a:srgbClr val="2F2F2F"/>
                  </a:solidFill>
                  <a:cs typeface="Calibri" panose="020F0502020204030204" pitchFamily="34" charset="0"/>
                </a:rPr>
                <a:t>Plan B: Point 5 then Point 1</a:t>
              </a:r>
              <a:endParaRPr lang="fr-CH" sz="2400" b="1" kern="1200" dirty="0">
                <a:solidFill>
                  <a:srgbClr val="2F2F2F"/>
                </a:solidFill>
                <a:cs typeface="Calibri" panose="020F0502020204030204" pitchFamily="34" charset="0"/>
              </a:endParaRPr>
            </a:p>
          </p:txBody>
        </p:sp>
      </p:grpSp>
      <p:sp>
        <p:nvSpPr>
          <p:cNvPr id="36" name="Rectangle 35">
            <a:extLst>
              <a:ext uri="{FF2B5EF4-FFF2-40B4-BE49-F238E27FC236}">
                <a16:creationId xmlns:a16="http://schemas.microsoft.com/office/drawing/2014/main" id="{2E5FD7A4-9932-7ABF-D568-344CC29E2DE2}"/>
              </a:ext>
            </a:extLst>
          </p:cNvPr>
          <p:cNvSpPr/>
          <p:nvPr/>
        </p:nvSpPr>
        <p:spPr>
          <a:xfrm>
            <a:off x="6212859" y="2500940"/>
            <a:ext cx="5849541" cy="3520347"/>
          </a:xfrm>
          <a:prstGeom prst="rect">
            <a:avLst/>
          </a:prstGeom>
          <a:noFill/>
          <a:ln w="31750" cap="flat" cmpd="sng" algn="ctr">
            <a:solidFill>
              <a:srgbClr val="00B05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CH" sz="2400" b="0" i="0" u="none" strike="noStrike" kern="1200" cap="none" spc="0" normalizeH="0" baseline="0" noProof="0">
              <a:ln>
                <a:noFill/>
              </a:ln>
              <a:solidFill>
                <a:srgbClr val="FFFFFF"/>
              </a:solidFill>
              <a:effectLst/>
              <a:uLnTx/>
              <a:uFillTx/>
              <a:latin typeface="Arial"/>
              <a:ea typeface="+mn-ea"/>
              <a:cs typeface="+mn-cs"/>
            </a:endParaRPr>
          </a:p>
        </p:txBody>
      </p:sp>
      <p:sp>
        <p:nvSpPr>
          <p:cNvPr id="37" name="Footer Placeholder 1">
            <a:extLst>
              <a:ext uri="{FF2B5EF4-FFF2-40B4-BE49-F238E27FC236}">
                <a16:creationId xmlns:a16="http://schemas.microsoft.com/office/drawing/2014/main" id="{E825701D-FAC6-FE77-D580-EDCC89F343BC}"/>
              </a:ext>
            </a:extLst>
          </p:cNvPr>
          <p:cNvSpPr txBox="1">
            <a:spLocks/>
          </p:cNvSpPr>
          <p:nvPr/>
        </p:nvSpPr>
        <p:spPr>
          <a:xfrm>
            <a:off x="2540000" y="6356351"/>
            <a:ext cx="8836000" cy="36000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rtl="0">
              <a:defRPr/>
            </a:pPr>
            <a:endParaRPr lang="en-GB" kern="1200">
              <a:solidFill>
                <a:srgbClr val="FFFFFF"/>
              </a:solidFill>
              <a:latin typeface="Arial"/>
            </a:endParaRPr>
          </a:p>
        </p:txBody>
      </p:sp>
    </p:spTree>
    <p:extLst>
      <p:ext uri="{BB962C8B-B14F-4D97-AF65-F5344CB8AC3E}">
        <p14:creationId xmlns:p14="http://schemas.microsoft.com/office/powerpoint/2010/main" val="4052630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FA07504-E574-D789-BE33-7A39C4BE2A26}"/>
              </a:ext>
            </a:extLst>
          </p:cNvPr>
          <p:cNvSpPr>
            <a:spLocks noGrp="1"/>
          </p:cNvSpPr>
          <p:nvPr>
            <p:ph type="sldNum" sz="quarter" idx="12"/>
          </p:nvPr>
        </p:nvSpPr>
        <p:spPr/>
        <p:txBody>
          <a:bodyPr/>
          <a:lstStyle/>
          <a:p>
            <a:fld id="{13ACFCD9-4593-4C6F-8FBC-8DB7BA12C71D}" type="slidenum">
              <a:rPr lang="en-GB" smtClean="0"/>
              <a:t>13</a:t>
            </a:fld>
            <a:endParaRPr lang="en-GB"/>
          </a:p>
        </p:txBody>
      </p:sp>
      <p:sp>
        <p:nvSpPr>
          <p:cNvPr id="4" name="Text Placeholder 8">
            <a:extLst>
              <a:ext uri="{FF2B5EF4-FFF2-40B4-BE49-F238E27FC236}">
                <a16:creationId xmlns:a16="http://schemas.microsoft.com/office/drawing/2014/main" id="{6572D940-60E3-6E4C-CFF2-7071F9966A1C}"/>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
        <p:nvSpPr>
          <p:cNvPr id="25" name="Espace réservé du numéro de diapositive 4">
            <a:extLst>
              <a:ext uri="{FF2B5EF4-FFF2-40B4-BE49-F238E27FC236}">
                <a16:creationId xmlns:a16="http://schemas.microsoft.com/office/drawing/2014/main" id="{85934DE1-5807-A6EB-74E9-1E0ECF28EA3F}"/>
              </a:ext>
            </a:extLst>
          </p:cNvPr>
          <p:cNvSpPr txBox="1">
            <a:spLocks/>
          </p:cNvSpPr>
          <p:nvPr/>
        </p:nvSpPr>
        <p:spPr>
          <a:xfrm>
            <a:off x="11107546" y="6356350"/>
            <a:ext cx="681254" cy="365125"/>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rtl="0">
              <a:defRPr/>
            </a:pPr>
            <a:fld id="{BFDCA1C4-9514-7B4F-976F-D92F7E296653}" type="slidenum">
              <a:rPr lang="fr-FR" kern="1200" smtClean="0">
                <a:solidFill>
                  <a:srgbClr val="FFFFFF"/>
                </a:solidFill>
                <a:latin typeface="Arial"/>
              </a:rPr>
              <a:pPr rtl="0">
                <a:defRPr/>
              </a:pPr>
              <a:t>13</a:t>
            </a:fld>
            <a:endParaRPr lang="fr-FR" kern="1200">
              <a:solidFill>
                <a:srgbClr val="FFFFFF"/>
              </a:solidFill>
              <a:latin typeface="Arial"/>
            </a:endParaRPr>
          </a:p>
        </p:txBody>
      </p:sp>
      <p:sp>
        <p:nvSpPr>
          <p:cNvPr id="37" name="Footer Placeholder 1">
            <a:extLst>
              <a:ext uri="{FF2B5EF4-FFF2-40B4-BE49-F238E27FC236}">
                <a16:creationId xmlns:a16="http://schemas.microsoft.com/office/drawing/2014/main" id="{E825701D-FAC6-FE77-D580-EDCC89F343BC}"/>
              </a:ext>
            </a:extLst>
          </p:cNvPr>
          <p:cNvSpPr txBox="1">
            <a:spLocks/>
          </p:cNvSpPr>
          <p:nvPr/>
        </p:nvSpPr>
        <p:spPr>
          <a:xfrm>
            <a:off x="2540000" y="6356351"/>
            <a:ext cx="8836000" cy="36000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rtl="0">
              <a:defRPr/>
            </a:pPr>
            <a:endParaRPr lang="en-GB" kern="1200">
              <a:solidFill>
                <a:srgbClr val="FFFFFF"/>
              </a:solidFill>
              <a:latin typeface="Arial"/>
            </a:endParaRPr>
          </a:p>
        </p:txBody>
      </p:sp>
      <p:sp>
        <p:nvSpPr>
          <p:cNvPr id="10" name="Titre 7">
            <a:extLst>
              <a:ext uri="{FF2B5EF4-FFF2-40B4-BE49-F238E27FC236}">
                <a16:creationId xmlns:a16="http://schemas.microsoft.com/office/drawing/2014/main" id="{8A4EE122-34D0-2B99-C4A7-4EE420274DD7}"/>
              </a:ext>
            </a:extLst>
          </p:cNvPr>
          <p:cNvSpPr txBox="1">
            <a:spLocks/>
          </p:cNvSpPr>
          <p:nvPr/>
        </p:nvSpPr>
        <p:spPr>
          <a:xfrm>
            <a:off x="547545" y="225381"/>
            <a:ext cx="11011243" cy="720000"/>
          </a:xfrm>
          <a:prstGeom prst="rect">
            <a:avLst/>
          </a:prstGeom>
        </p:spPr>
        <p:txBody>
          <a:bodyPr vert="horz" lIns="0" tIns="0" rIns="0" bIns="0" rtlCol="0" anchor="ctr" anchorCtr="1">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4000" i="1">
                <a:solidFill>
                  <a:sysClr val="windowText" lastClr="000000"/>
                </a:solidFill>
                <a:latin typeface="Calibri Light" panose="020F0302020204030204"/>
              </a:rPr>
              <a:t>WP17 Underground installation planning </a:t>
            </a:r>
            <a:r>
              <a:rPr lang="en-GB" sz="1800" i="1">
                <a:solidFill>
                  <a:srgbClr val="2F5597"/>
                </a:solidFill>
                <a:latin typeface="Calibri" panose="020F0502020204030204" pitchFamily="34" charset="0"/>
                <a:cs typeface="Calibri" panose="020F0502020204030204" pitchFamily="34" charset="0"/>
                <a:hlinkClick r:id="rId2"/>
              </a:rPr>
              <a:t>LHC-PM-MS-0020 v.3.0</a:t>
            </a:r>
            <a:endParaRPr lang="en-GB" b="0" i="1" dirty="0">
              <a:solidFill>
                <a:srgbClr val="0055A0"/>
              </a:solidFill>
              <a:latin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E983F999-6A0F-8D54-7F59-07637C75C5F7}"/>
              </a:ext>
            </a:extLst>
          </p:cNvPr>
          <p:cNvPicPr>
            <a:picLocks noChangeAspect="1"/>
          </p:cNvPicPr>
          <p:nvPr/>
        </p:nvPicPr>
        <p:blipFill>
          <a:blip r:embed="rId3"/>
          <a:stretch>
            <a:fillRect/>
          </a:stretch>
        </p:blipFill>
        <p:spPr>
          <a:xfrm>
            <a:off x="-8652" y="1171271"/>
            <a:ext cx="12192000" cy="4906051"/>
          </a:xfrm>
          <a:prstGeom prst="rect">
            <a:avLst/>
          </a:prstGeom>
        </p:spPr>
      </p:pic>
      <p:sp>
        <p:nvSpPr>
          <p:cNvPr id="12" name="Content Placeholder 5">
            <a:extLst>
              <a:ext uri="{FF2B5EF4-FFF2-40B4-BE49-F238E27FC236}">
                <a16:creationId xmlns:a16="http://schemas.microsoft.com/office/drawing/2014/main" id="{94F1AA21-535B-D33B-45B6-52BA6B4C57FB}"/>
              </a:ext>
            </a:extLst>
          </p:cNvPr>
          <p:cNvSpPr txBox="1">
            <a:spLocks/>
          </p:cNvSpPr>
          <p:nvPr/>
        </p:nvSpPr>
        <p:spPr>
          <a:xfrm>
            <a:off x="8653" y="725340"/>
            <a:ext cx="12183348" cy="6132661"/>
          </a:xfrm>
          <a:prstGeom prst="rect">
            <a:avLst/>
          </a:prstGeom>
        </p:spPr>
        <p:txBody>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60551" lvl="2" indent="0">
              <a:spcBef>
                <a:spcPts val="0"/>
              </a:spcBef>
              <a:buClr>
                <a:srgbClr val="0033A0"/>
              </a:buClr>
              <a:buFont typeface="Arial"/>
              <a:buNone/>
            </a:pPr>
            <a:r>
              <a:rPr lang="en-GB" sz="2400" dirty="0">
                <a:solidFill>
                  <a:srgbClr val="2F2F2F"/>
                </a:solidFill>
                <a:latin typeface="Arial"/>
                <a:cs typeface="+mn-cs"/>
              </a:rPr>
              <a:t>Updated the installation scenario (swapped Points)	</a:t>
            </a:r>
          </a:p>
          <a:p>
            <a:pPr marL="958993" lvl="3" indent="0">
              <a:spcBef>
                <a:spcPts val="600"/>
              </a:spcBef>
              <a:buClr>
                <a:srgbClr val="61C4D3"/>
              </a:buClr>
              <a:buFont typeface="Arial"/>
              <a:buNone/>
            </a:pPr>
            <a:endParaRPr lang="en-GB" sz="1600" b="1" dirty="0">
              <a:solidFill>
                <a:srgbClr val="FF0000"/>
              </a:solidFill>
              <a:latin typeface="Arial"/>
            </a:endParaRPr>
          </a:p>
        </p:txBody>
      </p:sp>
      <p:sp>
        <p:nvSpPr>
          <p:cNvPr id="13" name="Oval 12">
            <a:extLst>
              <a:ext uri="{FF2B5EF4-FFF2-40B4-BE49-F238E27FC236}">
                <a16:creationId xmlns:a16="http://schemas.microsoft.com/office/drawing/2014/main" id="{B628F2E0-2160-775E-B628-B98924C65C72}"/>
              </a:ext>
            </a:extLst>
          </p:cNvPr>
          <p:cNvSpPr/>
          <p:nvPr/>
        </p:nvSpPr>
        <p:spPr>
          <a:xfrm>
            <a:off x="8581053" y="1034745"/>
            <a:ext cx="838200" cy="457200"/>
          </a:xfrm>
          <a:prstGeom prst="ellipse">
            <a:avLst/>
          </a:prstGeom>
          <a:noFill/>
          <a:ln w="38100" cap="flat" cmpd="sng" algn="ctr">
            <a:solidFill>
              <a:srgbClr val="00B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4" name="Oval 13">
            <a:extLst>
              <a:ext uri="{FF2B5EF4-FFF2-40B4-BE49-F238E27FC236}">
                <a16:creationId xmlns:a16="http://schemas.microsoft.com/office/drawing/2014/main" id="{A5CF1676-C2D7-D11C-B90C-B6CF400BE5EF}"/>
              </a:ext>
            </a:extLst>
          </p:cNvPr>
          <p:cNvSpPr/>
          <p:nvPr/>
        </p:nvSpPr>
        <p:spPr>
          <a:xfrm>
            <a:off x="2971800" y="1034745"/>
            <a:ext cx="838200" cy="457200"/>
          </a:xfrm>
          <a:prstGeom prst="ellipse">
            <a:avLst/>
          </a:prstGeom>
          <a:noFill/>
          <a:ln w="38100" cap="flat" cmpd="sng" algn="ctr">
            <a:solidFill>
              <a:srgbClr val="00B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C86FD54D-342B-1A76-56F2-17C5BB79F264}"/>
              </a:ext>
            </a:extLst>
          </p:cNvPr>
          <p:cNvSpPr/>
          <p:nvPr/>
        </p:nvSpPr>
        <p:spPr>
          <a:xfrm>
            <a:off x="533400" y="1153124"/>
            <a:ext cx="5638800" cy="784753"/>
          </a:xfrm>
          <a:prstGeom prst="roundRect">
            <a:avLst/>
          </a:prstGeom>
          <a:noFill/>
          <a:ln w="76200" cap="flat" cmpd="sng" algn="ctr">
            <a:solidFill>
              <a:srgbClr val="F787D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cxnSp>
        <p:nvCxnSpPr>
          <p:cNvPr id="2" name="Straight Connector 1">
            <a:extLst>
              <a:ext uri="{FF2B5EF4-FFF2-40B4-BE49-F238E27FC236}">
                <a16:creationId xmlns:a16="http://schemas.microsoft.com/office/drawing/2014/main" id="{4C89A2DD-E080-8739-BDED-6B577022F185}"/>
              </a:ext>
            </a:extLst>
          </p:cNvPr>
          <p:cNvCxnSpPr>
            <a:cxnSpLocks/>
          </p:cNvCxnSpPr>
          <p:nvPr/>
        </p:nvCxnSpPr>
        <p:spPr>
          <a:xfrm flipH="1">
            <a:off x="114300" y="2971800"/>
            <a:ext cx="12001500" cy="0"/>
          </a:xfrm>
          <a:prstGeom prst="line">
            <a:avLst/>
          </a:prstGeom>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394880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14</a:t>
            </a:fld>
            <a:endParaRPr lang="fr-FR"/>
          </a:p>
        </p:txBody>
      </p:sp>
      <p:pic>
        <p:nvPicPr>
          <p:cNvPr id="7" name="Image 6" descr="CERN-logo_outlin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12200" y="6085252"/>
            <a:ext cx="649152" cy="638400"/>
          </a:xfrm>
          <a:prstGeom prst="rect">
            <a:avLst/>
          </a:prstGeom>
        </p:spPr>
      </p:pic>
      <p:sp>
        <p:nvSpPr>
          <p:cNvPr id="12" name="Title 1">
            <a:extLst>
              <a:ext uri="{FF2B5EF4-FFF2-40B4-BE49-F238E27FC236}">
                <a16:creationId xmlns:a16="http://schemas.microsoft.com/office/drawing/2014/main" id="{01A06F6F-DE1B-321D-0ECD-9B49CAF671FD}"/>
              </a:ext>
            </a:extLst>
          </p:cNvPr>
          <p:cNvSpPr>
            <a:spLocks noGrp="1"/>
          </p:cNvSpPr>
          <p:nvPr>
            <p:ph type="title"/>
          </p:nvPr>
        </p:nvSpPr>
        <p:spPr>
          <a:xfrm>
            <a:off x="685800" y="-6177"/>
            <a:ext cx="11125200" cy="844378"/>
          </a:xfrm>
        </p:spPr>
        <p:txBody>
          <a:bodyPr>
            <a:normAutofit fontScale="90000"/>
          </a:bodyPr>
          <a:lstStyle/>
          <a:p>
            <a:r>
              <a:rPr lang="en-GB" b="1" i="1" dirty="0">
                <a:latin typeface="+mj-lt"/>
              </a:rPr>
              <a:t>Installation Planning for new underground galleries</a:t>
            </a:r>
          </a:p>
        </p:txBody>
      </p:sp>
      <p:grpSp>
        <p:nvGrpSpPr>
          <p:cNvPr id="25" name="Group 24">
            <a:extLst>
              <a:ext uri="{FF2B5EF4-FFF2-40B4-BE49-F238E27FC236}">
                <a16:creationId xmlns:a16="http://schemas.microsoft.com/office/drawing/2014/main" id="{FF92ABC6-2395-E37D-CE25-8FD390B5C7E4}"/>
              </a:ext>
            </a:extLst>
          </p:cNvPr>
          <p:cNvGrpSpPr/>
          <p:nvPr/>
        </p:nvGrpSpPr>
        <p:grpSpPr>
          <a:xfrm>
            <a:off x="76200" y="935443"/>
            <a:ext cx="11963400" cy="5084357"/>
            <a:chOff x="0" y="1143154"/>
            <a:chExt cx="9144000" cy="3289819"/>
          </a:xfrm>
        </p:grpSpPr>
        <p:sp>
          <p:nvSpPr>
            <p:cNvPr id="26" name="Oval 25">
              <a:extLst>
                <a:ext uri="{FF2B5EF4-FFF2-40B4-BE49-F238E27FC236}">
                  <a16:creationId xmlns:a16="http://schemas.microsoft.com/office/drawing/2014/main" id="{473AD763-5566-DD0A-DB70-60172F3F87BC}"/>
                </a:ext>
              </a:extLst>
            </p:cNvPr>
            <p:cNvSpPr/>
            <p:nvPr/>
          </p:nvSpPr>
          <p:spPr>
            <a:xfrm>
              <a:off x="4439204" y="4192502"/>
              <a:ext cx="144016" cy="144000"/>
            </a:xfrm>
            <a:prstGeom prst="ellipse">
              <a:avLst/>
            </a:prstGeom>
            <a:solidFill>
              <a:srgbClr val="FFFF00">
                <a:alpha val="50000"/>
              </a:srgbClr>
            </a:solidFill>
            <a:ln w="317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pic>
          <p:nvPicPr>
            <p:cNvPr id="27" name="Picture 26">
              <a:extLst>
                <a:ext uri="{FF2B5EF4-FFF2-40B4-BE49-F238E27FC236}">
                  <a16:creationId xmlns:a16="http://schemas.microsoft.com/office/drawing/2014/main" id="{388437B3-70D5-B68C-5668-6363198C6365}"/>
                </a:ext>
              </a:extLst>
            </p:cNvPr>
            <p:cNvPicPr>
              <a:picLocks noChangeAspect="1"/>
            </p:cNvPicPr>
            <p:nvPr/>
          </p:nvPicPr>
          <p:blipFill>
            <a:blip r:embed="rId4"/>
            <a:stretch>
              <a:fillRect/>
            </a:stretch>
          </p:blipFill>
          <p:spPr>
            <a:xfrm>
              <a:off x="0" y="1143154"/>
              <a:ext cx="9144000" cy="1287966"/>
            </a:xfrm>
            <a:prstGeom prst="rect">
              <a:avLst/>
            </a:prstGeom>
          </p:spPr>
        </p:pic>
        <p:pic>
          <p:nvPicPr>
            <p:cNvPr id="28" name="Picture 27">
              <a:extLst>
                <a:ext uri="{FF2B5EF4-FFF2-40B4-BE49-F238E27FC236}">
                  <a16:creationId xmlns:a16="http://schemas.microsoft.com/office/drawing/2014/main" id="{54156484-E9DD-E5B2-83C1-7CD4B3C3761E}"/>
                </a:ext>
              </a:extLst>
            </p:cNvPr>
            <p:cNvPicPr>
              <a:picLocks noChangeAspect="1"/>
            </p:cNvPicPr>
            <p:nvPr/>
          </p:nvPicPr>
          <p:blipFill>
            <a:blip r:embed="rId5"/>
            <a:stretch>
              <a:fillRect/>
            </a:stretch>
          </p:blipFill>
          <p:spPr>
            <a:xfrm>
              <a:off x="107504" y="2578843"/>
              <a:ext cx="4788024" cy="1848757"/>
            </a:xfrm>
            <a:prstGeom prst="rect">
              <a:avLst/>
            </a:prstGeom>
          </p:spPr>
        </p:pic>
        <p:pic>
          <p:nvPicPr>
            <p:cNvPr id="29" name="Picture 28">
              <a:extLst>
                <a:ext uri="{FF2B5EF4-FFF2-40B4-BE49-F238E27FC236}">
                  <a16:creationId xmlns:a16="http://schemas.microsoft.com/office/drawing/2014/main" id="{9A80DB10-2B2A-1945-5967-E7689969D8E5}"/>
                </a:ext>
              </a:extLst>
            </p:cNvPr>
            <p:cNvPicPr>
              <a:picLocks noChangeAspect="1"/>
            </p:cNvPicPr>
            <p:nvPr/>
          </p:nvPicPr>
          <p:blipFill>
            <a:blip r:embed="rId6"/>
            <a:stretch>
              <a:fillRect/>
            </a:stretch>
          </p:blipFill>
          <p:spPr>
            <a:xfrm>
              <a:off x="4968552" y="2899271"/>
              <a:ext cx="4067944" cy="1533702"/>
            </a:xfrm>
            <a:prstGeom prst="rect">
              <a:avLst/>
            </a:prstGeom>
          </p:spPr>
        </p:pic>
        <p:grpSp>
          <p:nvGrpSpPr>
            <p:cNvPr id="33" name="Group 32">
              <a:extLst>
                <a:ext uri="{FF2B5EF4-FFF2-40B4-BE49-F238E27FC236}">
                  <a16:creationId xmlns:a16="http://schemas.microsoft.com/office/drawing/2014/main" id="{780857F6-5983-AE3A-075B-56185CECE851}"/>
                </a:ext>
              </a:extLst>
            </p:cNvPr>
            <p:cNvGrpSpPr/>
            <p:nvPr/>
          </p:nvGrpSpPr>
          <p:grpSpPr>
            <a:xfrm>
              <a:off x="1855937" y="1654830"/>
              <a:ext cx="5668390" cy="1790030"/>
              <a:chOff x="1855937" y="1643266"/>
              <a:chExt cx="5668390" cy="1790030"/>
            </a:xfrm>
          </p:grpSpPr>
          <p:sp>
            <p:nvSpPr>
              <p:cNvPr id="59" name="Rectangle 58">
                <a:extLst>
                  <a:ext uri="{FF2B5EF4-FFF2-40B4-BE49-F238E27FC236}">
                    <a16:creationId xmlns:a16="http://schemas.microsoft.com/office/drawing/2014/main" id="{0AB43A70-B129-EEE8-CD6E-F7E9929A5E84}"/>
                  </a:ext>
                </a:extLst>
              </p:cNvPr>
              <p:cNvSpPr/>
              <p:nvPr/>
            </p:nvSpPr>
            <p:spPr>
              <a:xfrm>
                <a:off x="1855937" y="1643266"/>
                <a:ext cx="324000" cy="756000"/>
              </a:xfrm>
              <a:prstGeom prst="rect">
                <a:avLst/>
              </a:prstGeom>
              <a:solidFill>
                <a:srgbClr val="FF0000">
                  <a:alpha val="50000"/>
                </a:srgbClr>
              </a:solid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60" name="Rectangle 59">
                <a:extLst>
                  <a:ext uri="{FF2B5EF4-FFF2-40B4-BE49-F238E27FC236}">
                    <a16:creationId xmlns:a16="http://schemas.microsoft.com/office/drawing/2014/main" id="{807137E1-9EA6-3721-D658-3068711B3D24}"/>
                  </a:ext>
                </a:extLst>
              </p:cNvPr>
              <p:cNvSpPr/>
              <p:nvPr/>
            </p:nvSpPr>
            <p:spPr>
              <a:xfrm>
                <a:off x="7060470" y="3219822"/>
                <a:ext cx="463857" cy="213474"/>
              </a:xfrm>
              <a:prstGeom prst="rect">
                <a:avLst/>
              </a:prstGeom>
              <a:solidFill>
                <a:srgbClr val="FF0000">
                  <a:alpha val="50000"/>
                </a:srgbClr>
              </a:solid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cxnSp>
            <p:nvCxnSpPr>
              <p:cNvPr id="61" name="Straight Arrow Connector 60">
                <a:extLst>
                  <a:ext uri="{FF2B5EF4-FFF2-40B4-BE49-F238E27FC236}">
                    <a16:creationId xmlns:a16="http://schemas.microsoft.com/office/drawing/2014/main" id="{25F14BC9-93D0-E9FA-E86E-57B2C8978433}"/>
                  </a:ext>
                </a:extLst>
              </p:cNvPr>
              <p:cNvCxnSpPr>
                <a:cxnSpLocks/>
                <a:stCxn id="59" idx="3"/>
                <a:endCxn id="60" idx="1"/>
              </p:cNvCxnSpPr>
              <p:nvPr/>
            </p:nvCxnSpPr>
            <p:spPr>
              <a:xfrm>
                <a:off x="2179937" y="2021266"/>
                <a:ext cx="4880533" cy="130529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34" name="Group 33">
              <a:extLst>
                <a:ext uri="{FF2B5EF4-FFF2-40B4-BE49-F238E27FC236}">
                  <a16:creationId xmlns:a16="http://schemas.microsoft.com/office/drawing/2014/main" id="{5FDB0797-4CA1-6871-9A5E-B561C8ED543B}"/>
                </a:ext>
              </a:extLst>
            </p:cNvPr>
            <p:cNvGrpSpPr/>
            <p:nvPr/>
          </p:nvGrpSpPr>
          <p:grpSpPr>
            <a:xfrm>
              <a:off x="1491480" y="1654830"/>
              <a:ext cx="6227040" cy="2064391"/>
              <a:chOff x="1491480" y="1643266"/>
              <a:chExt cx="6227040" cy="2064391"/>
            </a:xfrm>
          </p:grpSpPr>
          <p:sp>
            <p:nvSpPr>
              <p:cNvPr id="48" name="Rectangle 47">
                <a:extLst>
                  <a:ext uri="{FF2B5EF4-FFF2-40B4-BE49-F238E27FC236}">
                    <a16:creationId xmlns:a16="http://schemas.microsoft.com/office/drawing/2014/main" id="{65F1BC81-2D61-DE4C-A5F6-B0EA225914E5}"/>
                  </a:ext>
                </a:extLst>
              </p:cNvPr>
              <p:cNvSpPr/>
              <p:nvPr/>
            </p:nvSpPr>
            <p:spPr>
              <a:xfrm>
                <a:off x="1491480" y="1643266"/>
                <a:ext cx="324000" cy="756000"/>
              </a:xfrm>
              <a:prstGeom prst="rect">
                <a:avLst/>
              </a:prstGeom>
              <a:solidFill>
                <a:srgbClr val="0070C0">
                  <a:alpha val="50000"/>
                </a:srgbClr>
              </a:solidFill>
              <a:ln w="3175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49" name="Rectangle 48">
                <a:extLst>
                  <a:ext uri="{FF2B5EF4-FFF2-40B4-BE49-F238E27FC236}">
                    <a16:creationId xmlns:a16="http://schemas.microsoft.com/office/drawing/2014/main" id="{C0E20276-300F-7235-6F8F-40C89D478E21}"/>
                  </a:ext>
                </a:extLst>
              </p:cNvPr>
              <p:cNvSpPr/>
              <p:nvPr/>
            </p:nvSpPr>
            <p:spPr>
              <a:xfrm>
                <a:off x="6926520" y="3491657"/>
                <a:ext cx="792000" cy="216000"/>
              </a:xfrm>
              <a:prstGeom prst="rect">
                <a:avLst/>
              </a:prstGeom>
              <a:solidFill>
                <a:srgbClr val="0070C0">
                  <a:alpha val="50000"/>
                </a:srgbClr>
              </a:solidFill>
              <a:ln w="3175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cxnSp>
            <p:nvCxnSpPr>
              <p:cNvPr id="50" name="Straight Arrow Connector 49">
                <a:extLst>
                  <a:ext uri="{FF2B5EF4-FFF2-40B4-BE49-F238E27FC236}">
                    <a16:creationId xmlns:a16="http://schemas.microsoft.com/office/drawing/2014/main" id="{7354A8F6-FE6E-4225-E910-295BBADBC73A}"/>
                  </a:ext>
                </a:extLst>
              </p:cNvPr>
              <p:cNvCxnSpPr>
                <a:cxnSpLocks/>
                <a:stCxn id="48" idx="2"/>
                <a:endCxn id="49" idx="1"/>
              </p:cNvCxnSpPr>
              <p:nvPr/>
            </p:nvCxnSpPr>
            <p:spPr>
              <a:xfrm>
                <a:off x="1653480" y="2399266"/>
                <a:ext cx="5273040" cy="1200391"/>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grpSp>
        <p:sp>
          <p:nvSpPr>
            <p:cNvPr id="35" name="Rectangle 34">
              <a:extLst>
                <a:ext uri="{FF2B5EF4-FFF2-40B4-BE49-F238E27FC236}">
                  <a16:creationId xmlns:a16="http://schemas.microsoft.com/office/drawing/2014/main" id="{34851187-7421-ABAF-950C-92944DA95E31}"/>
                </a:ext>
              </a:extLst>
            </p:cNvPr>
            <p:cNvSpPr/>
            <p:nvPr/>
          </p:nvSpPr>
          <p:spPr>
            <a:xfrm>
              <a:off x="1125255" y="1643266"/>
              <a:ext cx="324000" cy="756000"/>
            </a:xfrm>
            <a:prstGeom prst="rect">
              <a:avLst/>
            </a:prstGeom>
            <a:solidFill>
              <a:schemeClr val="accent6">
                <a:alpha val="50000"/>
              </a:schemeClr>
            </a:solidFill>
            <a:ln w="317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36" name="Rectangle 35">
              <a:extLst>
                <a:ext uri="{FF2B5EF4-FFF2-40B4-BE49-F238E27FC236}">
                  <a16:creationId xmlns:a16="http://schemas.microsoft.com/office/drawing/2014/main" id="{E67498F8-894F-6406-890C-E61B405B71E4}"/>
                </a:ext>
              </a:extLst>
            </p:cNvPr>
            <p:cNvSpPr/>
            <p:nvPr/>
          </p:nvSpPr>
          <p:spPr>
            <a:xfrm>
              <a:off x="7082910" y="3746089"/>
              <a:ext cx="180000" cy="291157"/>
            </a:xfrm>
            <a:prstGeom prst="rect">
              <a:avLst/>
            </a:prstGeom>
            <a:solidFill>
              <a:schemeClr val="accent6">
                <a:alpha val="50000"/>
              </a:schemeClr>
            </a:solidFill>
            <a:ln w="317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cxnSp>
          <p:nvCxnSpPr>
            <p:cNvPr id="37" name="Straight Arrow Connector 36">
              <a:extLst>
                <a:ext uri="{FF2B5EF4-FFF2-40B4-BE49-F238E27FC236}">
                  <a16:creationId xmlns:a16="http://schemas.microsoft.com/office/drawing/2014/main" id="{56E95050-2009-94EF-D170-4D28981A96DA}"/>
                </a:ext>
              </a:extLst>
            </p:cNvPr>
            <p:cNvCxnSpPr>
              <a:cxnSpLocks/>
              <a:stCxn id="35" idx="2"/>
              <a:endCxn id="36" idx="1"/>
            </p:cNvCxnSpPr>
            <p:nvPr/>
          </p:nvCxnSpPr>
          <p:spPr>
            <a:xfrm>
              <a:off x="1287255" y="2399266"/>
              <a:ext cx="5795655" cy="1492402"/>
            </a:xfrm>
            <a:prstGeom prst="straightConnector1">
              <a:avLst/>
            </a:prstGeom>
            <a:ln>
              <a:solidFill>
                <a:schemeClr val="accent6"/>
              </a:solidFill>
              <a:tailEnd type="triangle"/>
            </a:ln>
          </p:spPr>
          <p:style>
            <a:lnRef idx="2">
              <a:schemeClr val="accent1"/>
            </a:lnRef>
            <a:fillRef idx="0">
              <a:schemeClr val="accent1"/>
            </a:fillRef>
            <a:effectRef idx="1">
              <a:schemeClr val="accent1"/>
            </a:effectRef>
            <a:fontRef idx="minor">
              <a:schemeClr val="tx1"/>
            </a:fontRef>
          </p:style>
        </p:cxnSp>
        <p:sp>
          <p:nvSpPr>
            <p:cNvPr id="38" name="Rectangle 37">
              <a:extLst>
                <a:ext uri="{FF2B5EF4-FFF2-40B4-BE49-F238E27FC236}">
                  <a16:creationId xmlns:a16="http://schemas.microsoft.com/office/drawing/2014/main" id="{9901B5F5-5752-52E2-14FF-E655660CF689}"/>
                </a:ext>
              </a:extLst>
            </p:cNvPr>
            <p:cNvSpPr/>
            <p:nvPr/>
          </p:nvSpPr>
          <p:spPr>
            <a:xfrm>
              <a:off x="760798" y="1654830"/>
              <a:ext cx="324000" cy="756000"/>
            </a:xfrm>
            <a:prstGeom prst="rect">
              <a:avLst/>
            </a:prstGeom>
            <a:solidFill>
              <a:srgbClr val="00B050">
                <a:alpha val="50000"/>
              </a:srgbClr>
            </a:solidFill>
            <a:ln w="317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39" name="Rectangle 38">
              <a:extLst>
                <a:ext uri="{FF2B5EF4-FFF2-40B4-BE49-F238E27FC236}">
                  <a16:creationId xmlns:a16="http://schemas.microsoft.com/office/drawing/2014/main" id="{B2CCA754-CD13-6619-D2E7-74C1527B22FD}"/>
                </a:ext>
              </a:extLst>
            </p:cNvPr>
            <p:cNvSpPr/>
            <p:nvPr/>
          </p:nvSpPr>
          <p:spPr>
            <a:xfrm>
              <a:off x="7309079" y="3760944"/>
              <a:ext cx="252000" cy="216000"/>
            </a:xfrm>
            <a:prstGeom prst="rect">
              <a:avLst/>
            </a:prstGeom>
            <a:solidFill>
              <a:srgbClr val="00B050">
                <a:alpha val="50000"/>
              </a:srgbClr>
            </a:solidFill>
            <a:ln w="317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cxnSp>
          <p:nvCxnSpPr>
            <p:cNvPr id="46" name="Straight Arrow Connector 45">
              <a:extLst>
                <a:ext uri="{FF2B5EF4-FFF2-40B4-BE49-F238E27FC236}">
                  <a16:creationId xmlns:a16="http://schemas.microsoft.com/office/drawing/2014/main" id="{0E4FF554-C54B-8038-0A71-A1E652D7C00A}"/>
                </a:ext>
              </a:extLst>
            </p:cNvPr>
            <p:cNvCxnSpPr>
              <a:cxnSpLocks/>
              <a:stCxn id="38" idx="2"/>
              <a:endCxn id="39" idx="1"/>
            </p:cNvCxnSpPr>
            <p:nvPr/>
          </p:nvCxnSpPr>
          <p:spPr>
            <a:xfrm>
              <a:off x="922798" y="2410830"/>
              <a:ext cx="6386281" cy="1458114"/>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47" name="Rectangle 46">
              <a:extLst>
                <a:ext uri="{FF2B5EF4-FFF2-40B4-BE49-F238E27FC236}">
                  <a16:creationId xmlns:a16="http://schemas.microsoft.com/office/drawing/2014/main" id="{85CEDCEE-17CD-62FB-8AF0-2A584C3047E8}"/>
                </a:ext>
              </a:extLst>
            </p:cNvPr>
            <p:cNvSpPr/>
            <p:nvPr/>
          </p:nvSpPr>
          <p:spPr>
            <a:xfrm>
              <a:off x="756334" y="1425321"/>
              <a:ext cx="1423603" cy="186835"/>
            </a:xfrm>
            <a:prstGeom prst="rect">
              <a:avLst/>
            </a:prstGeom>
            <a:solidFill>
              <a:srgbClr val="FFFF00">
                <a:alpha val="50000"/>
              </a:srgbClr>
            </a:solidFill>
            <a:ln w="317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grpSp>
      <p:sp>
        <p:nvSpPr>
          <p:cNvPr id="64" name="Oval 63">
            <a:extLst>
              <a:ext uri="{FF2B5EF4-FFF2-40B4-BE49-F238E27FC236}">
                <a16:creationId xmlns:a16="http://schemas.microsoft.com/office/drawing/2014/main" id="{AF329FAB-3658-73D8-432B-2F8240834AED}"/>
              </a:ext>
            </a:extLst>
          </p:cNvPr>
          <p:cNvSpPr/>
          <p:nvPr/>
        </p:nvSpPr>
        <p:spPr>
          <a:xfrm>
            <a:off x="5856085" y="5616975"/>
            <a:ext cx="144016" cy="144000"/>
          </a:xfrm>
          <a:prstGeom prst="ellipse">
            <a:avLst/>
          </a:prstGeom>
          <a:solidFill>
            <a:srgbClr val="FFFF00">
              <a:alpha val="50000"/>
            </a:srgbClr>
          </a:solidFill>
          <a:ln w="317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sp>
        <p:nvSpPr>
          <p:cNvPr id="65" name="Rectangle: Rounded Corners 64">
            <a:extLst>
              <a:ext uri="{FF2B5EF4-FFF2-40B4-BE49-F238E27FC236}">
                <a16:creationId xmlns:a16="http://schemas.microsoft.com/office/drawing/2014/main" id="{F2F11530-4761-F751-7011-81577EF3225C}"/>
              </a:ext>
            </a:extLst>
          </p:cNvPr>
          <p:cNvSpPr/>
          <p:nvPr/>
        </p:nvSpPr>
        <p:spPr>
          <a:xfrm>
            <a:off x="76200" y="685800"/>
            <a:ext cx="11963400" cy="2379254"/>
          </a:xfrm>
          <a:prstGeom prst="roundRect">
            <a:avLst/>
          </a:prstGeom>
          <a:noFill/>
          <a:ln w="76200">
            <a:solidFill>
              <a:srgbClr val="F787D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8">
            <a:extLst>
              <a:ext uri="{FF2B5EF4-FFF2-40B4-BE49-F238E27FC236}">
                <a16:creationId xmlns:a16="http://schemas.microsoft.com/office/drawing/2014/main" id="{3AE5FC3E-8843-5011-9433-88CD50442050}"/>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2172195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p:txBody>
          <a:bodyPr/>
          <a:lstStyle/>
          <a:p>
            <a:r>
              <a:rPr lang="en-GB" b="1" i="1" dirty="0"/>
              <a:t>Content</a:t>
            </a:r>
          </a:p>
        </p:txBody>
      </p:sp>
      <p:sp>
        <p:nvSpPr>
          <p:cNvPr id="3" name="Content Placeholder 2">
            <a:extLst>
              <a:ext uri="{FF2B5EF4-FFF2-40B4-BE49-F238E27FC236}">
                <a16:creationId xmlns:a16="http://schemas.microsoft.com/office/drawing/2014/main" id="{F357D053-5764-0CD3-2BB4-5C9130A1D2CE}"/>
              </a:ext>
            </a:extLst>
          </p:cNvPr>
          <p:cNvSpPr>
            <a:spLocks noGrp="1"/>
          </p:cNvSpPr>
          <p:nvPr>
            <p:ph idx="1"/>
          </p:nvPr>
        </p:nvSpPr>
        <p:spPr/>
        <p:txBody>
          <a:bodyPr/>
          <a:lstStyle/>
          <a:p>
            <a:r>
              <a:rPr lang="en-GB" dirty="0">
                <a:latin typeface="+mj-lt"/>
              </a:rPr>
              <a:t>Context</a:t>
            </a:r>
          </a:p>
          <a:p>
            <a:r>
              <a:rPr lang="en-GB" dirty="0">
                <a:latin typeface="+mj-lt"/>
              </a:rPr>
              <a:t>Installation Planning for new surface bldgs. </a:t>
            </a:r>
          </a:p>
          <a:p>
            <a:r>
              <a:rPr lang="en-GB" dirty="0">
                <a:latin typeface="+mj-lt"/>
              </a:rPr>
              <a:t>Installation Planning for new underground galleries</a:t>
            </a:r>
          </a:p>
          <a:p>
            <a:r>
              <a:rPr lang="en-GB" b="1" dirty="0">
                <a:solidFill>
                  <a:srgbClr val="FF0000"/>
                </a:solidFill>
                <a:latin typeface="+mj-lt"/>
              </a:rPr>
              <a:t>Installation Planning for LS3 : LHC Tunnel </a:t>
            </a:r>
          </a:p>
          <a:p>
            <a:r>
              <a:rPr lang="en-GB" dirty="0">
                <a:latin typeface="+mj-lt"/>
              </a:rPr>
              <a:t>Analysis status, open points and main issues</a:t>
            </a:r>
          </a:p>
          <a:p>
            <a:r>
              <a:rPr lang="en-GB" dirty="0">
                <a:latin typeface="+mj-lt"/>
              </a:rPr>
              <a:t>Conclusion</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15</a:t>
            </a:fld>
            <a:endParaRPr lang="en-GB"/>
          </a:p>
        </p:txBody>
      </p:sp>
      <p:sp>
        <p:nvSpPr>
          <p:cNvPr id="4" name="Text Placeholder 8">
            <a:extLst>
              <a:ext uri="{FF2B5EF4-FFF2-40B4-BE49-F238E27FC236}">
                <a16:creationId xmlns:a16="http://schemas.microsoft.com/office/drawing/2014/main" id="{2955B7D5-CAE6-E243-6585-83E7EB632C2B}"/>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1234317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DCA1C4-9514-7B4F-976F-D92F7E296653}" type="slidenum">
              <a:rPr lang="fr-FR" smtClean="0"/>
              <a:pPr/>
              <a:t>16</a:t>
            </a:fld>
            <a:endParaRPr lang="fr-FR"/>
          </a:p>
        </p:txBody>
      </p:sp>
      <p:sp>
        <p:nvSpPr>
          <p:cNvPr id="2" name="Title 1"/>
          <p:cNvSpPr>
            <a:spLocks noGrp="1"/>
          </p:cNvSpPr>
          <p:nvPr>
            <p:ph type="title" idx="4294967295"/>
          </p:nvPr>
        </p:nvSpPr>
        <p:spPr>
          <a:xfrm>
            <a:off x="693738" y="-7938"/>
            <a:ext cx="10888662" cy="514351"/>
          </a:xfrm>
        </p:spPr>
        <p:txBody>
          <a:bodyPr>
            <a:noAutofit/>
          </a:bodyPr>
          <a:lstStyle/>
          <a:p>
            <a:pPr algn="ctr"/>
            <a:r>
              <a:rPr lang="en-GB" sz="4000" b="1" i="1" dirty="0">
                <a:solidFill>
                  <a:schemeClr val="tx1"/>
                </a:solidFill>
                <a:cs typeface="Arial" panose="020B0604020202020204" pitchFamily="34" charset="0"/>
              </a:rPr>
              <a:t>LS3 Installation planning: status &amp; evolution</a:t>
            </a:r>
          </a:p>
        </p:txBody>
      </p:sp>
      <p:sp>
        <p:nvSpPr>
          <p:cNvPr id="8" name="Content Placeholder 7"/>
          <p:cNvSpPr>
            <a:spLocks noGrp="1"/>
          </p:cNvSpPr>
          <p:nvPr>
            <p:ph idx="4294967295"/>
          </p:nvPr>
        </p:nvSpPr>
        <p:spPr>
          <a:xfrm>
            <a:off x="693738" y="661988"/>
            <a:ext cx="11498262" cy="5856287"/>
          </a:xfrm>
          <a:solidFill>
            <a:schemeClr val="bg1"/>
          </a:solidFill>
        </p:spPr>
        <p:txBody>
          <a:bodyPr>
            <a:normAutofit fontScale="92500" lnSpcReduction="10000"/>
          </a:bodyPr>
          <a:lstStyle/>
          <a:p>
            <a:pPr marL="271463" indent="-271463">
              <a:spcBef>
                <a:spcPts val="1200"/>
              </a:spcBef>
              <a:buFont typeface="Arial" panose="020B0604020202020204" pitchFamily="34" charset="0"/>
              <a:buChar char="•"/>
            </a:pPr>
            <a:r>
              <a:rPr lang="en-GB" sz="2000" dirty="0">
                <a:solidFill>
                  <a:schemeClr val="tx1"/>
                </a:solidFill>
              </a:rPr>
              <a:t>We are today at </a:t>
            </a:r>
            <a:r>
              <a:rPr lang="en-GB" sz="2000" b="1" dirty="0">
                <a:solidFill>
                  <a:srgbClr val="00B050"/>
                </a:solidFill>
              </a:rPr>
              <a:t>Version-2.0</a:t>
            </a:r>
            <a:r>
              <a:rPr lang="en-GB" sz="2000" dirty="0">
                <a:solidFill>
                  <a:srgbClr val="00B050"/>
                </a:solidFill>
              </a:rPr>
              <a:t> </a:t>
            </a:r>
            <a:r>
              <a:rPr lang="en-GB" sz="2000" dirty="0"/>
              <a:t>(</a:t>
            </a:r>
            <a:r>
              <a:rPr lang="en-GB" sz="2000" i="1" dirty="0"/>
              <a:t>EDMS 2400939</a:t>
            </a:r>
            <a:r>
              <a:rPr lang="en-GB" sz="2000" dirty="0"/>
              <a:t>) </a:t>
            </a:r>
            <a:r>
              <a:rPr lang="en-GB" sz="2000" dirty="0">
                <a:solidFill>
                  <a:schemeClr val="tx1"/>
                </a:solidFill>
              </a:rPr>
              <a:t>to be endorsed with WPs, Groups and mgmt. as new </a:t>
            </a:r>
            <a:r>
              <a:rPr lang="en-GB" sz="2000" dirty="0">
                <a:solidFill>
                  <a:srgbClr val="00B050"/>
                </a:solidFill>
              </a:rPr>
              <a:t>“In-work Baseline” </a:t>
            </a:r>
            <a:r>
              <a:rPr lang="en-GB" sz="2000" i="1" dirty="0">
                <a:solidFill>
                  <a:schemeClr val="tx1"/>
                </a:solidFill>
              </a:rPr>
              <a:t>(EDMS doc. will remain “IN WORK”)</a:t>
            </a:r>
            <a:r>
              <a:rPr lang="en-GB" sz="2000" dirty="0">
                <a:solidFill>
                  <a:schemeClr val="tx1"/>
                </a:solidFill>
              </a:rPr>
              <a:t>. </a:t>
            </a:r>
            <a:r>
              <a:rPr lang="en-GB" sz="2000" u="sng" dirty="0">
                <a:solidFill>
                  <a:schemeClr val="tx1"/>
                </a:solidFill>
              </a:rPr>
              <a:t>Pure installation </a:t>
            </a:r>
            <a:r>
              <a:rPr lang="en-GB" sz="2000" dirty="0">
                <a:solidFill>
                  <a:schemeClr val="tx1"/>
                </a:solidFill>
              </a:rPr>
              <a:t>duration estimated in </a:t>
            </a:r>
            <a:r>
              <a:rPr lang="en-GB" sz="2000" b="1" dirty="0">
                <a:solidFill>
                  <a:srgbClr val="C00000"/>
                </a:solidFill>
              </a:rPr>
              <a:t>~3y </a:t>
            </a:r>
            <a:r>
              <a:rPr lang="en-GB" sz="2000" dirty="0">
                <a:solidFill>
                  <a:srgbClr val="C00000"/>
                </a:solidFill>
              </a:rPr>
              <a:t>plus</a:t>
            </a:r>
            <a:r>
              <a:rPr lang="en-GB" sz="2000" b="1" dirty="0">
                <a:solidFill>
                  <a:srgbClr val="C00000"/>
                </a:solidFill>
              </a:rPr>
              <a:t> ~6m </a:t>
            </a:r>
            <a:r>
              <a:rPr lang="en-GB" sz="2000" dirty="0">
                <a:solidFill>
                  <a:schemeClr val="tx1"/>
                </a:solidFill>
              </a:rPr>
              <a:t>for</a:t>
            </a:r>
            <a:r>
              <a:rPr lang="en-GB" sz="2000" b="1" dirty="0">
                <a:solidFill>
                  <a:srgbClr val="C00000"/>
                </a:solidFill>
              </a:rPr>
              <a:t> </a:t>
            </a:r>
            <a:r>
              <a:rPr lang="en-GB" sz="2000" dirty="0">
                <a:solidFill>
                  <a:schemeClr val="tx1"/>
                </a:solidFill>
              </a:rPr>
              <a:t>commissioning (</a:t>
            </a:r>
            <a:r>
              <a:rPr lang="en-GB" sz="2000" i="1" u="sng" dirty="0">
                <a:solidFill>
                  <a:schemeClr val="tx1"/>
                </a:solidFill>
              </a:rPr>
              <a:t>not</a:t>
            </a:r>
            <a:r>
              <a:rPr lang="en-GB" sz="2000" i="1" dirty="0">
                <a:solidFill>
                  <a:schemeClr val="tx1"/>
                </a:solidFill>
              </a:rPr>
              <a:t> including the training quench phase of the last sector</a:t>
            </a:r>
            <a:r>
              <a:rPr lang="en-GB" sz="2000" dirty="0">
                <a:solidFill>
                  <a:schemeClr val="tx1"/>
                </a:solidFill>
              </a:rPr>
              <a:t>)</a:t>
            </a:r>
            <a:endParaRPr lang="en-GB" sz="2000" i="1" dirty="0">
              <a:solidFill>
                <a:schemeClr val="tx1"/>
              </a:solidFill>
            </a:endParaRPr>
          </a:p>
          <a:p>
            <a:pPr marL="271463" indent="-271463">
              <a:spcBef>
                <a:spcPts val="1200"/>
              </a:spcBef>
              <a:buFont typeface="Arial" panose="020B0604020202020204" pitchFamily="34" charset="0"/>
              <a:buChar char="•"/>
            </a:pPr>
            <a:r>
              <a:rPr lang="en-GB" sz="2000" dirty="0">
                <a:solidFill>
                  <a:schemeClr val="tx1"/>
                </a:solidFill>
              </a:rPr>
              <a:t>This Vers-2.0 is the consolidation of </a:t>
            </a:r>
            <a:r>
              <a:rPr lang="en-GB" sz="2000" b="1" u="sng" dirty="0">
                <a:solidFill>
                  <a:schemeClr val="tx1"/>
                </a:solidFill>
              </a:rPr>
              <a:t>Vers-1.3</a:t>
            </a:r>
            <a:r>
              <a:rPr lang="en-GB" sz="2000" dirty="0">
                <a:solidFill>
                  <a:schemeClr val="tx1"/>
                </a:solidFill>
              </a:rPr>
              <a:t> presented at this</a:t>
            </a:r>
            <a:r>
              <a:rPr lang="en-GB" sz="2000" b="1" i="1" dirty="0">
                <a:solidFill>
                  <a:schemeClr val="tx1"/>
                </a:solidFill>
              </a:rPr>
              <a:t> </a:t>
            </a:r>
            <a:r>
              <a:rPr lang="en-GB" sz="2000" dirty="0">
                <a:solidFill>
                  <a:schemeClr val="tx1"/>
                </a:solidFill>
              </a:rPr>
              <a:t>178</a:t>
            </a:r>
            <a:r>
              <a:rPr lang="en-GB" sz="2000" baseline="30000" dirty="0">
                <a:solidFill>
                  <a:schemeClr val="tx1"/>
                </a:solidFill>
              </a:rPr>
              <a:t>th</a:t>
            </a:r>
            <a:r>
              <a:rPr lang="en-GB" sz="2000" dirty="0">
                <a:solidFill>
                  <a:schemeClr val="tx1"/>
                </a:solidFill>
              </a:rPr>
              <a:t> TCC (</a:t>
            </a:r>
            <a:r>
              <a:rPr lang="en-GB" sz="2000" i="1" dirty="0">
                <a:solidFill>
                  <a:schemeClr val="tx1"/>
                </a:solidFill>
              </a:rPr>
              <a:t>8 June 2023</a:t>
            </a:r>
            <a:r>
              <a:rPr lang="en-GB" sz="2000" dirty="0">
                <a:solidFill>
                  <a:schemeClr val="tx1"/>
                </a:solidFill>
              </a:rPr>
              <a:t>)</a:t>
            </a:r>
          </a:p>
          <a:p>
            <a:pPr marL="271463" indent="-271463">
              <a:spcBef>
                <a:spcPts val="1200"/>
              </a:spcBef>
              <a:buFont typeface="Arial" panose="020B0604020202020204" pitchFamily="34" charset="0"/>
              <a:buChar char="•"/>
            </a:pPr>
            <a:r>
              <a:rPr lang="en-GB" sz="2000" i="1" dirty="0">
                <a:solidFill>
                  <a:schemeClr val="tx1"/>
                </a:solidFill>
              </a:rPr>
              <a:t>(NOTE : in Nov 2022: </a:t>
            </a:r>
            <a:r>
              <a:rPr lang="en-GB" sz="2000" b="1" u="sng" dirty="0">
                <a:solidFill>
                  <a:schemeClr val="tx1"/>
                </a:solidFill>
              </a:rPr>
              <a:t>Vers-1.2</a:t>
            </a:r>
            <a:r>
              <a:rPr lang="en-GB" sz="2000" dirty="0">
                <a:solidFill>
                  <a:schemeClr val="tx1"/>
                </a:solidFill>
              </a:rPr>
              <a:t> presented at 166</a:t>
            </a:r>
            <a:r>
              <a:rPr lang="en-GB" sz="2000" baseline="30000" dirty="0">
                <a:solidFill>
                  <a:schemeClr val="tx1"/>
                </a:solidFill>
              </a:rPr>
              <a:t>th</a:t>
            </a:r>
            <a:r>
              <a:rPr lang="en-GB" sz="2000" dirty="0">
                <a:solidFill>
                  <a:schemeClr val="tx1"/>
                </a:solidFill>
              </a:rPr>
              <a:t> TCC and </a:t>
            </a:r>
            <a:r>
              <a:rPr lang="en-GB" sz="2000" u="sng" dirty="0">
                <a:solidFill>
                  <a:schemeClr val="tx1"/>
                </a:solidFill>
              </a:rPr>
              <a:t>sent out “for revision”</a:t>
            </a:r>
            <a:r>
              <a:rPr lang="en-GB" sz="2000" dirty="0">
                <a:solidFill>
                  <a:schemeClr val="tx1"/>
                </a:solidFill>
              </a:rPr>
              <a:t>. Received comments analysed and discussed with teams through more than 15 dedicated meetings/discussions)</a:t>
            </a:r>
          </a:p>
          <a:p>
            <a:pPr marL="271463" indent="-271463">
              <a:spcBef>
                <a:spcPts val="1200"/>
              </a:spcBef>
              <a:buFont typeface="Arial" panose="020B0604020202020204" pitchFamily="34" charset="0"/>
              <a:buChar char="•"/>
            </a:pPr>
            <a:r>
              <a:rPr lang="en-GB" sz="2000" b="1" i="1" dirty="0">
                <a:solidFill>
                  <a:schemeClr val="tx1"/>
                </a:solidFill>
              </a:rPr>
              <a:t>(</a:t>
            </a:r>
            <a:r>
              <a:rPr lang="en-GB" sz="2000" i="1" dirty="0">
                <a:solidFill>
                  <a:schemeClr val="tx1"/>
                </a:solidFill>
              </a:rPr>
              <a:t>NOTE: on Feb 2021: started </a:t>
            </a:r>
            <a:r>
              <a:rPr lang="en-GB" sz="2000" i="1" u="sng" dirty="0">
                <a:solidFill>
                  <a:schemeClr val="tx1"/>
                </a:solidFill>
              </a:rPr>
              <a:t>conjoint studies with </a:t>
            </a:r>
            <a:r>
              <a:rPr lang="en-GB" sz="2000" b="1" i="1" u="sng" dirty="0">
                <a:solidFill>
                  <a:schemeClr val="tx1"/>
                </a:solidFill>
              </a:rPr>
              <a:t>EN/ACE-OSS</a:t>
            </a:r>
            <a:r>
              <a:rPr lang="en-GB" sz="2000" i="1" u="sng" dirty="0">
                <a:solidFill>
                  <a:schemeClr val="tx1"/>
                </a:solidFill>
              </a:rPr>
              <a:t>*)</a:t>
            </a:r>
            <a:endParaRPr lang="en-GB" sz="2000" i="1" dirty="0">
              <a:solidFill>
                <a:schemeClr val="tx1"/>
              </a:solidFill>
            </a:endParaRPr>
          </a:p>
          <a:p>
            <a:pPr marL="271463" indent="-271463">
              <a:spcBef>
                <a:spcPts val="1200"/>
              </a:spcBef>
              <a:buFont typeface="Arial" panose="020B0604020202020204" pitchFamily="34" charset="0"/>
              <a:buChar char="•"/>
            </a:pPr>
            <a:r>
              <a:rPr lang="en-GB" sz="2000" b="1" u="sng" dirty="0">
                <a:solidFill>
                  <a:schemeClr val="tx1"/>
                </a:solidFill>
              </a:rPr>
              <a:t>Vers-1.0</a:t>
            </a:r>
            <a:r>
              <a:rPr lang="en-GB" sz="2000" u="sng" dirty="0">
                <a:solidFill>
                  <a:schemeClr val="tx1"/>
                </a:solidFill>
              </a:rPr>
              <a:t> </a:t>
            </a:r>
            <a:r>
              <a:rPr lang="en-GB" sz="2000" dirty="0">
                <a:solidFill>
                  <a:schemeClr val="tx1"/>
                </a:solidFill>
              </a:rPr>
              <a:t>was released in Nov 2020 </a:t>
            </a:r>
            <a:r>
              <a:rPr lang="en-GB" sz="2000" i="1" u="sng" dirty="0">
                <a:solidFill>
                  <a:schemeClr val="tx1"/>
                </a:solidFill>
              </a:rPr>
              <a:t>(CSR2020)</a:t>
            </a:r>
            <a:r>
              <a:rPr lang="en-GB" sz="2000" dirty="0">
                <a:solidFill>
                  <a:schemeClr val="tx1"/>
                </a:solidFill>
              </a:rPr>
              <a:t>: duration of </a:t>
            </a:r>
            <a:r>
              <a:rPr lang="en-GB" sz="2000" b="1" dirty="0">
                <a:solidFill>
                  <a:schemeClr val="tx1"/>
                </a:solidFill>
              </a:rPr>
              <a:t>~</a:t>
            </a:r>
            <a:r>
              <a:rPr lang="en-GB" sz="2000" b="1" dirty="0">
                <a:solidFill>
                  <a:srgbClr val="C00000"/>
                </a:solidFill>
              </a:rPr>
              <a:t>3y</a:t>
            </a:r>
            <a:r>
              <a:rPr lang="en-GB" sz="2000" b="1" dirty="0">
                <a:solidFill>
                  <a:schemeClr val="tx1"/>
                </a:solidFill>
              </a:rPr>
              <a:t> </a:t>
            </a:r>
            <a:r>
              <a:rPr lang="en-GB" sz="2000" dirty="0">
                <a:solidFill>
                  <a:schemeClr val="tx1"/>
                </a:solidFill>
              </a:rPr>
              <a:t>(</a:t>
            </a:r>
            <a:r>
              <a:rPr lang="en-GB" sz="2000" i="1" u="sng" dirty="0">
                <a:solidFill>
                  <a:schemeClr val="tx1"/>
                </a:solidFill>
              </a:rPr>
              <a:t>34.5 months</a:t>
            </a:r>
            <a:r>
              <a:rPr lang="en-GB" sz="2000" dirty="0">
                <a:solidFill>
                  <a:schemeClr val="tx1"/>
                </a:solidFill>
              </a:rPr>
              <a:t>) (</a:t>
            </a:r>
            <a:r>
              <a:rPr lang="en-GB" sz="2000" i="1" dirty="0">
                <a:solidFill>
                  <a:schemeClr val="tx1"/>
                </a:solidFill>
              </a:rPr>
              <a:t>validated with all Groups </a:t>
            </a:r>
            <a:r>
              <a:rPr lang="en-GB" sz="2000" i="1" dirty="0">
                <a:solidFill>
                  <a:schemeClr val="tx1"/>
                </a:solidFill>
                <a:sym typeface="Wingdings" panose="05000000000000000000" pitchFamily="2" charset="2"/>
              </a:rPr>
              <a:t> </a:t>
            </a:r>
            <a:r>
              <a:rPr lang="en-GB" sz="2000" i="1" dirty="0">
                <a:solidFill>
                  <a:schemeClr val="tx1"/>
                </a:solidFill>
              </a:rPr>
              <a:t>“success oriented” approach) </a:t>
            </a:r>
            <a:endParaRPr lang="en-GB" sz="2000" dirty="0">
              <a:solidFill>
                <a:schemeClr val="tx1"/>
              </a:solidFill>
            </a:endParaRPr>
          </a:p>
          <a:p>
            <a:pPr marL="271463" indent="-271463">
              <a:spcBef>
                <a:spcPts val="1200"/>
              </a:spcBef>
              <a:buFont typeface="Arial" panose="020B0604020202020204" pitchFamily="34" charset="0"/>
              <a:buChar char="•"/>
            </a:pPr>
            <a:r>
              <a:rPr lang="en-GB" sz="2000" b="1" u="sng" dirty="0">
                <a:solidFill>
                  <a:schemeClr val="tx1"/>
                </a:solidFill>
              </a:rPr>
              <a:t>Vers-0</a:t>
            </a:r>
            <a:r>
              <a:rPr lang="en-GB" sz="2000" dirty="0">
                <a:solidFill>
                  <a:schemeClr val="tx1"/>
                </a:solidFill>
              </a:rPr>
              <a:t> was released Nov 2019 (</a:t>
            </a:r>
            <a:r>
              <a:rPr lang="en-GB" sz="2000" i="1" u="sng" dirty="0">
                <a:solidFill>
                  <a:schemeClr val="tx1"/>
                </a:solidFill>
              </a:rPr>
              <a:t>CSR2019</a:t>
            </a:r>
            <a:r>
              <a:rPr lang="en-GB" sz="2000" dirty="0">
                <a:solidFill>
                  <a:schemeClr val="tx1"/>
                </a:solidFill>
              </a:rPr>
              <a:t>): HL Schedule : </a:t>
            </a:r>
            <a:r>
              <a:rPr lang="en-GB" sz="2000" b="1" dirty="0">
                <a:solidFill>
                  <a:schemeClr val="tx1"/>
                </a:solidFill>
              </a:rPr>
              <a:t>~</a:t>
            </a:r>
            <a:r>
              <a:rPr lang="en-GB" sz="2000" b="1" dirty="0">
                <a:solidFill>
                  <a:srgbClr val="C00000"/>
                </a:solidFill>
              </a:rPr>
              <a:t>4y</a:t>
            </a:r>
            <a:r>
              <a:rPr lang="en-GB" sz="2000" b="1" dirty="0">
                <a:solidFill>
                  <a:schemeClr val="tx1"/>
                </a:solidFill>
              </a:rPr>
              <a:t> </a:t>
            </a:r>
            <a:r>
              <a:rPr lang="en-GB" sz="2000" dirty="0">
                <a:solidFill>
                  <a:schemeClr val="tx1"/>
                </a:solidFill>
              </a:rPr>
              <a:t>duration, (</a:t>
            </a:r>
            <a:r>
              <a:rPr lang="en-GB" sz="2000" i="1" dirty="0">
                <a:solidFill>
                  <a:schemeClr val="tx1"/>
                </a:solidFill>
              </a:rPr>
              <a:t>“initial estimations” discussed with WPs/Groups</a:t>
            </a:r>
            <a:r>
              <a:rPr lang="en-GB" sz="2000" dirty="0">
                <a:solidFill>
                  <a:schemeClr val="tx1"/>
                </a:solidFill>
              </a:rPr>
              <a:t>) </a:t>
            </a:r>
          </a:p>
          <a:p>
            <a:pPr marL="271463" indent="-271463">
              <a:spcBef>
                <a:spcPts val="1200"/>
              </a:spcBef>
              <a:buFont typeface="Arial" panose="020B0604020202020204" pitchFamily="34" charset="0"/>
              <a:buChar char="•"/>
            </a:pPr>
            <a:r>
              <a:rPr lang="en-GB" sz="2000" i="1" dirty="0">
                <a:solidFill>
                  <a:schemeClr val="tx1"/>
                </a:solidFill>
              </a:rPr>
              <a:t>(NOTE: at the start of the Project, duration of HL-LHC installation was fixed “a priori” to </a:t>
            </a:r>
            <a:r>
              <a:rPr lang="en-GB" sz="2000" b="1" i="1" dirty="0">
                <a:solidFill>
                  <a:srgbClr val="C00000"/>
                </a:solidFill>
              </a:rPr>
              <a:t>2.5y</a:t>
            </a:r>
            <a:r>
              <a:rPr lang="en-GB" sz="2000" i="1" dirty="0">
                <a:solidFill>
                  <a:schemeClr val="tx1"/>
                </a:solidFill>
              </a:rPr>
              <a:t>)</a:t>
            </a:r>
          </a:p>
          <a:p>
            <a:pPr marL="0" indent="0">
              <a:spcBef>
                <a:spcPts val="1200"/>
              </a:spcBef>
              <a:buNone/>
            </a:pPr>
            <a:endParaRPr lang="en-GB" sz="2000" dirty="0">
              <a:solidFill>
                <a:schemeClr val="tx1"/>
              </a:solidFill>
            </a:endParaRPr>
          </a:p>
          <a:p>
            <a:pPr marL="0" indent="0">
              <a:spcBef>
                <a:spcPts val="1200"/>
              </a:spcBef>
              <a:buNone/>
            </a:pPr>
            <a:r>
              <a:rPr lang="en-GB" sz="2000" b="1" u="sng" dirty="0">
                <a:solidFill>
                  <a:schemeClr val="tx1"/>
                </a:solidFill>
              </a:rPr>
              <a:t>LS3 planning will continuously evolve</a:t>
            </a:r>
            <a:r>
              <a:rPr lang="en-GB" sz="2000" b="1" dirty="0">
                <a:solidFill>
                  <a:schemeClr val="tx1"/>
                </a:solidFill>
              </a:rPr>
              <a:t>, </a:t>
            </a:r>
            <a:r>
              <a:rPr lang="en-GB" sz="2000" dirty="0">
                <a:solidFill>
                  <a:schemeClr val="tx1"/>
                </a:solidFill>
              </a:rPr>
              <a:t>mainly due to the inclusion of </a:t>
            </a:r>
            <a:r>
              <a:rPr lang="en-GB" sz="2000" u="sng" dirty="0">
                <a:solidFill>
                  <a:schemeClr val="tx1"/>
                </a:solidFill>
              </a:rPr>
              <a:t>all other activities and projects </a:t>
            </a:r>
            <a:r>
              <a:rPr lang="en-GB" sz="2000" dirty="0">
                <a:solidFill>
                  <a:schemeClr val="tx1"/>
                </a:solidFill>
              </a:rPr>
              <a:t>planned for LS3 </a:t>
            </a:r>
            <a:r>
              <a:rPr lang="en-GB" sz="2000" i="1" dirty="0">
                <a:solidFill>
                  <a:schemeClr val="tx1"/>
                </a:solidFill>
              </a:rPr>
              <a:t>(Injectors upgrades, standard LHC maintenance, exceptional LHC maintenance (e.g. Beam Screen treatments), resource smoothing with NACONS, etc...)</a:t>
            </a:r>
          </a:p>
          <a:p>
            <a:pPr marL="271463" indent="-271463">
              <a:spcBef>
                <a:spcPts val="1200"/>
              </a:spcBef>
              <a:buFont typeface="Arial" panose="020B0604020202020204" pitchFamily="34" charset="0"/>
              <a:buChar char="•"/>
            </a:pPr>
            <a:endParaRPr lang="en-GB" sz="500" i="1" dirty="0">
              <a:solidFill>
                <a:schemeClr val="tx1"/>
              </a:solidFill>
            </a:endParaRPr>
          </a:p>
          <a:p>
            <a:pPr marL="271463" indent="-271463">
              <a:spcBef>
                <a:spcPts val="1200"/>
              </a:spcBef>
              <a:buFont typeface="Arial" panose="020B0604020202020204" pitchFamily="34" charset="0"/>
              <a:buChar char="•"/>
            </a:pPr>
            <a:r>
              <a:rPr lang="en-GB" sz="2000" i="1" dirty="0">
                <a:solidFill>
                  <a:schemeClr val="tx1"/>
                </a:solidFill>
              </a:rPr>
              <a:t>*</a:t>
            </a:r>
            <a:r>
              <a:rPr lang="en-GB" sz="1500" i="1" dirty="0">
                <a:solidFill>
                  <a:schemeClr val="tx1"/>
                </a:solidFill>
              </a:rPr>
              <a:t>ACE-OSS in charge of coordinating and scheduling of consolidation, upgrade, installation, maintenance and repair activities for the LHC and its injectors during programmed stops (long shutdowns and technical stops), as well as for providing planning support for projects.</a:t>
            </a:r>
            <a:endParaRPr lang="en-GB" sz="2000" i="1" dirty="0">
              <a:solidFill>
                <a:schemeClr val="tx1"/>
              </a:solidFill>
            </a:endParaRPr>
          </a:p>
        </p:txBody>
      </p:sp>
      <p:sp>
        <p:nvSpPr>
          <p:cNvPr id="5" name="Text Placeholder 8">
            <a:extLst>
              <a:ext uri="{FF2B5EF4-FFF2-40B4-BE49-F238E27FC236}">
                <a16:creationId xmlns:a16="http://schemas.microsoft.com/office/drawing/2014/main" id="{BCBD94F9-A703-4EC6-5CAA-B4C679DC0A6F}"/>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674317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Group 102">
            <a:extLst>
              <a:ext uri="{FF2B5EF4-FFF2-40B4-BE49-F238E27FC236}">
                <a16:creationId xmlns:a16="http://schemas.microsoft.com/office/drawing/2014/main" id="{77388229-7C5C-29F4-6419-4E5667E0E363}"/>
              </a:ext>
            </a:extLst>
          </p:cNvPr>
          <p:cNvGrpSpPr/>
          <p:nvPr/>
        </p:nvGrpSpPr>
        <p:grpSpPr>
          <a:xfrm>
            <a:off x="4516127" y="590444"/>
            <a:ext cx="2484588" cy="6038956"/>
            <a:chOff x="5817669" y="532992"/>
            <a:chExt cx="2484588" cy="6038956"/>
          </a:xfrm>
        </p:grpSpPr>
        <p:grpSp>
          <p:nvGrpSpPr>
            <p:cNvPr id="32" name="Group 31">
              <a:extLst>
                <a:ext uri="{FF2B5EF4-FFF2-40B4-BE49-F238E27FC236}">
                  <a16:creationId xmlns:a16="http://schemas.microsoft.com/office/drawing/2014/main" id="{CC27F6CD-C6EA-9402-6761-8F8C6C428851}"/>
                </a:ext>
              </a:extLst>
            </p:cNvPr>
            <p:cNvGrpSpPr/>
            <p:nvPr/>
          </p:nvGrpSpPr>
          <p:grpSpPr>
            <a:xfrm>
              <a:off x="5817669" y="532992"/>
              <a:ext cx="2484588" cy="6038956"/>
              <a:chOff x="6544906" y="532992"/>
              <a:chExt cx="2484588" cy="6038956"/>
            </a:xfrm>
          </p:grpSpPr>
          <p:sp>
            <p:nvSpPr>
              <p:cNvPr id="26" name="TextBox 25">
                <a:extLst>
                  <a:ext uri="{FF2B5EF4-FFF2-40B4-BE49-F238E27FC236}">
                    <a16:creationId xmlns:a16="http://schemas.microsoft.com/office/drawing/2014/main" id="{DC10008A-9624-1C04-2BEF-BF21EE15134C}"/>
                  </a:ext>
                </a:extLst>
              </p:cNvPr>
              <p:cNvSpPr txBox="1"/>
              <p:nvPr/>
            </p:nvSpPr>
            <p:spPr bwMode="auto">
              <a:xfrm>
                <a:off x="6671156" y="532992"/>
                <a:ext cx="2358338" cy="246221"/>
              </a:xfrm>
              <a:prstGeom prst="rect">
                <a:avLst/>
              </a:prstGeom>
              <a:solidFill>
                <a:schemeClr val="bg1"/>
              </a:solidFill>
            </p:spPr>
            <p:txBody>
              <a:bodyPr wrap="none" rtlCol="0">
                <a:spAutoFit/>
              </a:bodyPr>
              <a:lstStyle/>
              <a:p>
                <a:r>
                  <a:rPr lang="en-GB" sz="1000" b="1" dirty="0">
                    <a:solidFill>
                      <a:srgbClr val="0033A0"/>
                    </a:solidFill>
                  </a:rPr>
                  <a:t>LS3 Schedule – September 2023, Ver.-2.0</a:t>
                </a:r>
              </a:p>
            </p:txBody>
          </p:sp>
          <p:pic>
            <p:nvPicPr>
              <p:cNvPr id="27" name="Picture 26">
                <a:extLst>
                  <a:ext uri="{FF2B5EF4-FFF2-40B4-BE49-F238E27FC236}">
                    <a16:creationId xmlns:a16="http://schemas.microsoft.com/office/drawing/2014/main" id="{2FB0173B-B6B6-1974-0B26-B7D368D32CDB}"/>
                  </a:ext>
                </a:extLst>
              </p:cNvPr>
              <p:cNvPicPr>
                <a:picLocks noChangeAspect="1"/>
              </p:cNvPicPr>
              <p:nvPr/>
            </p:nvPicPr>
            <p:blipFill rotWithShape="1">
              <a:blip r:embed="rId2"/>
              <a:srcRect b="2869"/>
              <a:stretch/>
            </p:blipFill>
            <p:spPr>
              <a:xfrm>
                <a:off x="6544906" y="826794"/>
                <a:ext cx="2410631" cy="5745154"/>
              </a:xfrm>
              <a:prstGeom prst="rect">
                <a:avLst/>
              </a:prstGeom>
            </p:spPr>
          </p:pic>
        </p:grpSp>
        <p:grpSp>
          <p:nvGrpSpPr>
            <p:cNvPr id="94" name="Group 93">
              <a:extLst>
                <a:ext uri="{FF2B5EF4-FFF2-40B4-BE49-F238E27FC236}">
                  <a16:creationId xmlns:a16="http://schemas.microsoft.com/office/drawing/2014/main" id="{D582B0A5-E354-5031-13AC-2607220D59E0}"/>
                </a:ext>
              </a:extLst>
            </p:cNvPr>
            <p:cNvGrpSpPr/>
            <p:nvPr/>
          </p:nvGrpSpPr>
          <p:grpSpPr>
            <a:xfrm>
              <a:off x="6054546" y="877756"/>
              <a:ext cx="1953520" cy="284516"/>
              <a:chOff x="864335" y="998619"/>
              <a:chExt cx="2180470" cy="204720"/>
            </a:xfrm>
          </p:grpSpPr>
          <p:sp>
            <p:nvSpPr>
              <p:cNvPr id="95" name="Rectangle 94">
                <a:extLst>
                  <a:ext uri="{FF2B5EF4-FFF2-40B4-BE49-F238E27FC236}">
                    <a16:creationId xmlns:a16="http://schemas.microsoft.com/office/drawing/2014/main" id="{05C020EB-F458-4AE0-55C8-EBC5D4EA17E5}"/>
                  </a:ext>
                </a:extLst>
              </p:cNvPr>
              <p:cNvSpPr/>
              <p:nvPr/>
            </p:nvSpPr>
            <p:spPr>
              <a:xfrm rot="5400000">
                <a:off x="1073491" y="905229"/>
                <a:ext cx="88953" cy="507266"/>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L1</a:t>
                </a:r>
              </a:p>
            </p:txBody>
          </p:sp>
          <p:sp>
            <p:nvSpPr>
              <p:cNvPr id="96" name="Rectangle 95">
                <a:extLst>
                  <a:ext uri="{FF2B5EF4-FFF2-40B4-BE49-F238E27FC236}">
                    <a16:creationId xmlns:a16="http://schemas.microsoft.com/office/drawing/2014/main" id="{6AE81EA3-2AEC-4233-0C52-5CD2868DB9D4}"/>
                  </a:ext>
                </a:extLst>
              </p:cNvPr>
              <p:cNvSpPr/>
              <p:nvPr/>
            </p:nvSpPr>
            <p:spPr>
              <a:xfrm rot="5400000">
                <a:off x="1586142" y="902642"/>
                <a:ext cx="88954" cy="512438"/>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R1</a:t>
                </a:r>
              </a:p>
            </p:txBody>
          </p:sp>
          <p:sp>
            <p:nvSpPr>
              <p:cNvPr id="97" name="Rectangle 96">
                <a:extLst>
                  <a:ext uri="{FF2B5EF4-FFF2-40B4-BE49-F238E27FC236}">
                    <a16:creationId xmlns:a16="http://schemas.microsoft.com/office/drawing/2014/main" id="{CDDFBEA0-2AE5-780A-537B-FC75971A94D9}"/>
                  </a:ext>
                </a:extLst>
              </p:cNvPr>
              <p:cNvSpPr/>
              <p:nvPr/>
            </p:nvSpPr>
            <p:spPr>
              <a:xfrm rot="5400000">
                <a:off x="2139903" y="861317"/>
                <a:ext cx="88956" cy="595086"/>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L5</a:t>
                </a:r>
              </a:p>
            </p:txBody>
          </p:sp>
          <p:sp>
            <p:nvSpPr>
              <p:cNvPr id="98" name="Rectangle 97">
                <a:extLst>
                  <a:ext uri="{FF2B5EF4-FFF2-40B4-BE49-F238E27FC236}">
                    <a16:creationId xmlns:a16="http://schemas.microsoft.com/office/drawing/2014/main" id="{2B3F4F6C-A2DC-8D5D-0B0C-6AA131659481}"/>
                  </a:ext>
                </a:extLst>
              </p:cNvPr>
              <p:cNvSpPr/>
              <p:nvPr/>
            </p:nvSpPr>
            <p:spPr>
              <a:xfrm rot="5400000">
                <a:off x="2706919" y="896613"/>
                <a:ext cx="81744" cy="531707"/>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R5</a:t>
                </a:r>
              </a:p>
            </p:txBody>
          </p:sp>
          <p:sp>
            <p:nvSpPr>
              <p:cNvPr id="99" name="Rectangle 98">
                <a:extLst>
                  <a:ext uri="{FF2B5EF4-FFF2-40B4-BE49-F238E27FC236}">
                    <a16:creationId xmlns:a16="http://schemas.microsoft.com/office/drawing/2014/main" id="{940DE86A-FD33-711A-AF79-2F60D6C34AE2}"/>
                  </a:ext>
                </a:extLst>
              </p:cNvPr>
              <p:cNvSpPr/>
              <p:nvPr/>
            </p:nvSpPr>
            <p:spPr>
              <a:xfrm rot="5400000">
                <a:off x="1571337" y="798882"/>
                <a:ext cx="115762" cy="515240"/>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12</a:t>
                </a:r>
              </a:p>
            </p:txBody>
          </p:sp>
          <p:sp>
            <p:nvSpPr>
              <p:cNvPr id="100" name="Rectangle 99">
                <a:extLst>
                  <a:ext uri="{FF2B5EF4-FFF2-40B4-BE49-F238E27FC236}">
                    <a16:creationId xmlns:a16="http://schemas.microsoft.com/office/drawing/2014/main" id="{379A3BFA-EAD9-C11F-E14B-94F5BF283EC9}"/>
                  </a:ext>
                </a:extLst>
              </p:cNvPr>
              <p:cNvSpPr/>
              <p:nvPr/>
            </p:nvSpPr>
            <p:spPr>
              <a:xfrm rot="5400000">
                <a:off x="2113566" y="771895"/>
                <a:ext cx="112696" cy="566148"/>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45</a:t>
                </a:r>
              </a:p>
            </p:txBody>
          </p:sp>
          <p:sp>
            <p:nvSpPr>
              <p:cNvPr id="101" name="Rectangle 100">
                <a:extLst>
                  <a:ext uri="{FF2B5EF4-FFF2-40B4-BE49-F238E27FC236}">
                    <a16:creationId xmlns:a16="http://schemas.microsoft.com/office/drawing/2014/main" id="{65DA76A8-CE81-09D3-6E22-FFD2F674043F}"/>
                  </a:ext>
                </a:extLst>
              </p:cNvPr>
              <p:cNvSpPr/>
              <p:nvPr/>
            </p:nvSpPr>
            <p:spPr>
              <a:xfrm rot="5400000">
                <a:off x="2692550" y="759059"/>
                <a:ext cx="112696" cy="591815"/>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56</a:t>
                </a:r>
              </a:p>
            </p:txBody>
          </p:sp>
          <p:sp>
            <p:nvSpPr>
              <p:cNvPr id="102" name="Rectangle 101">
                <a:extLst>
                  <a:ext uri="{FF2B5EF4-FFF2-40B4-BE49-F238E27FC236}">
                    <a16:creationId xmlns:a16="http://schemas.microsoft.com/office/drawing/2014/main" id="{C8B5F1DD-597E-B244-0C5F-A4230622CB7E}"/>
                  </a:ext>
                </a:extLst>
              </p:cNvPr>
              <p:cNvSpPr/>
              <p:nvPr/>
            </p:nvSpPr>
            <p:spPr>
              <a:xfrm rot="5400000">
                <a:off x="1060085" y="802871"/>
                <a:ext cx="115762" cy="507261"/>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81</a:t>
                </a:r>
              </a:p>
            </p:txBody>
          </p:sp>
        </p:grpSp>
      </p:grpSp>
      <p:grpSp>
        <p:nvGrpSpPr>
          <p:cNvPr id="52" name="Group 51">
            <a:extLst>
              <a:ext uri="{FF2B5EF4-FFF2-40B4-BE49-F238E27FC236}">
                <a16:creationId xmlns:a16="http://schemas.microsoft.com/office/drawing/2014/main" id="{2EE4F2E4-C0B5-5270-3AE0-F1FBA269376E}"/>
              </a:ext>
            </a:extLst>
          </p:cNvPr>
          <p:cNvGrpSpPr/>
          <p:nvPr/>
        </p:nvGrpSpPr>
        <p:grpSpPr>
          <a:xfrm>
            <a:off x="4336404" y="1160883"/>
            <a:ext cx="416618" cy="5399809"/>
            <a:chOff x="6601800" y="1160884"/>
            <a:chExt cx="180007" cy="5384952"/>
          </a:xfrm>
        </p:grpSpPr>
        <p:grpSp>
          <p:nvGrpSpPr>
            <p:cNvPr id="44" name="Group 43">
              <a:extLst>
                <a:ext uri="{FF2B5EF4-FFF2-40B4-BE49-F238E27FC236}">
                  <a16:creationId xmlns:a16="http://schemas.microsoft.com/office/drawing/2014/main" id="{4E8ABC2B-BC56-D368-312D-99FE39168838}"/>
                </a:ext>
              </a:extLst>
            </p:cNvPr>
            <p:cNvGrpSpPr/>
            <p:nvPr/>
          </p:nvGrpSpPr>
          <p:grpSpPr>
            <a:xfrm>
              <a:off x="6601807" y="1160884"/>
              <a:ext cx="180000" cy="4462552"/>
              <a:chOff x="7451195" y="4507062"/>
              <a:chExt cx="193996" cy="2870030"/>
            </a:xfrm>
          </p:grpSpPr>
          <p:sp>
            <p:nvSpPr>
              <p:cNvPr id="47" name="Rectangle 46">
                <a:extLst>
                  <a:ext uri="{FF2B5EF4-FFF2-40B4-BE49-F238E27FC236}">
                    <a16:creationId xmlns:a16="http://schemas.microsoft.com/office/drawing/2014/main" id="{0470035C-8D16-400C-EB85-008DD767A960}"/>
                  </a:ext>
                </a:extLst>
              </p:cNvPr>
              <p:cNvSpPr/>
              <p:nvPr/>
            </p:nvSpPr>
            <p:spPr>
              <a:xfrm>
                <a:off x="7451195" y="4507062"/>
                <a:ext cx="193996" cy="1518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303030"/>
                    </a:solidFill>
                    <a:effectLst/>
                    <a:uLnTx/>
                    <a:uFillTx/>
                    <a:latin typeface="Arial"/>
                    <a:ea typeface="+mn-ea"/>
                    <a:cs typeface="+mn-cs"/>
                  </a:rPr>
                  <a:t>25</a:t>
                </a:r>
              </a:p>
            </p:txBody>
          </p:sp>
          <p:sp>
            <p:nvSpPr>
              <p:cNvPr id="48" name="Rectangle 47">
                <a:extLst>
                  <a:ext uri="{FF2B5EF4-FFF2-40B4-BE49-F238E27FC236}">
                    <a16:creationId xmlns:a16="http://schemas.microsoft.com/office/drawing/2014/main" id="{03DFF41E-1944-CD3C-1F6A-A69815B89735}"/>
                  </a:ext>
                </a:extLst>
              </p:cNvPr>
              <p:cNvSpPr/>
              <p:nvPr/>
            </p:nvSpPr>
            <p:spPr>
              <a:xfrm>
                <a:off x="7451195" y="4658908"/>
                <a:ext cx="193996" cy="9133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49" name="Rectangle 48">
                <a:extLst>
                  <a:ext uri="{FF2B5EF4-FFF2-40B4-BE49-F238E27FC236}">
                    <a16:creationId xmlns:a16="http://schemas.microsoft.com/office/drawing/2014/main" id="{D224C905-F8D0-9E0D-5A3D-9ABBCA48065B}"/>
                  </a:ext>
                </a:extLst>
              </p:cNvPr>
              <p:cNvSpPr/>
              <p:nvPr/>
            </p:nvSpPr>
            <p:spPr>
              <a:xfrm>
                <a:off x="7451195" y="5572244"/>
                <a:ext cx="193996"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50" name="Rectangle 49">
                <a:extLst>
                  <a:ext uri="{FF2B5EF4-FFF2-40B4-BE49-F238E27FC236}">
                    <a16:creationId xmlns:a16="http://schemas.microsoft.com/office/drawing/2014/main" id="{6F98A0FA-A743-4B76-FCB1-BF6FEA99292C}"/>
                  </a:ext>
                </a:extLst>
              </p:cNvPr>
              <p:cNvSpPr/>
              <p:nvPr/>
            </p:nvSpPr>
            <p:spPr>
              <a:xfrm>
                <a:off x="7451195" y="6475846"/>
                <a:ext cx="193996"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grpSp>
        <p:sp>
          <p:nvSpPr>
            <p:cNvPr id="51" name="Rectangle 50">
              <a:extLst>
                <a:ext uri="{FF2B5EF4-FFF2-40B4-BE49-F238E27FC236}">
                  <a16:creationId xmlns:a16="http://schemas.microsoft.com/office/drawing/2014/main" id="{202F5347-E964-048F-F78A-DFB8A31DB9BD}"/>
                </a:ext>
              </a:extLst>
            </p:cNvPr>
            <p:cNvSpPr/>
            <p:nvPr/>
          </p:nvSpPr>
          <p:spPr>
            <a:xfrm>
              <a:off x="6601800" y="5613558"/>
              <a:ext cx="180000" cy="9322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grpSp>
        <p:nvGrpSpPr>
          <p:cNvPr id="53" name="Group 52">
            <a:extLst>
              <a:ext uri="{FF2B5EF4-FFF2-40B4-BE49-F238E27FC236}">
                <a16:creationId xmlns:a16="http://schemas.microsoft.com/office/drawing/2014/main" id="{071F5F1F-F254-32F7-39BF-4DC9D49D7F18}"/>
              </a:ext>
            </a:extLst>
          </p:cNvPr>
          <p:cNvGrpSpPr/>
          <p:nvPr/>
        </p:nvGrpSpPr>
        <p:grpSpPr>
          <a:xfrm>
            <a:off x="6706544" y="1160884"/>
            <a:ext cx="417656" cy="5390908"/>
            <a:chOff x="6601766" y="1160884"/>
            <a:chExt cx="225271" cy="5390908"/>
          </a:xfrm>
        </p:grpSpPr>
        <p:grpSp>
          <p:nvGrpSpPr>
            <p:cNvPr id="54" name="Group 53">
              <a:extLst>
                <a:ext uri="{FF2B5EF4-FFF2-40B4-BE49-F238E27FC236}">
                  <a16:creationId xmlns:a16="http://schemas.microsoft.com/office/drawing/2014/main" id="{B5E08A7D-073E-A33A-90F9-E0AAE83D55E9}"/>
                </a:ext>
              </a:extLst>
            </p:cNvPr>
            <p:cNvGrpSpPr/>
            <p:nvPr/>
          </p:nvGrpSpPr>
          <p:grpSpPr>
            <a:xfrm>
              <a:off x="6601766" y="1160884"/>
              <a:ext cx="225265" cy="4462552"/>
              <a:chOff x="7451194" y="4507062"/>
              <a:chExt cx="242782" cy="2870030"/>
            </a:xfrm>
          </p:grpSpPr>
          <p:sp>
            <p:nvSpPr>
              <p:cNvPr id="56" name="Rectangle 55">
                <a:extLst>
                  <a:ext uri="{FF2B5EF4-FFF2-40B4-BE49-F238E27FC236}">
                    <a16:creationId xmlns:a16="http://schemas.microsoft.com/office/drawing/2014/main" id="{1CD13EF3-5E49-DFF8-E739-2C60A37816A5}"/>
                  </a:ext>
                </a:extLst>
              </p:cNvPr>
              <p:cNvSpPr/>
              <p:nvPr/>
            </p:nvSpPr>
            <p:spPr>
              <a:xfrm>
                <a:off x="7451194" y="4507062"/>
                <a:ext cx="242754" cy="1518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303030"/>
                    </a:solidFill>
                    <a:effectLst/>
                    <a:uLnTx/>
                    <a:uFillTx/>
                    <a:latin typeface="Arial"/>
                    <a:ea typeface="+mn-ea"/>
                    <a:cs typeface="+mn-cs"/>
                  </a:rPr>
                  <a:t>25</a:t>
                </a:r>
              </a:p>
            </p:txBody>
          </p:sp>
          <p:sp>
            <p:nvSpPr>
              <p:cNvPr id="57" name="Rectangle 56">
                <a:extLst>
                  <a:ext uri="{FF2B5EF4-FFF2-40B4-BE49-F238E27FC236}">
                    <a16:creationId xmlns:a16="http://schemas.microsoft.com/office/drawing/2014/main" id="{A88E97AA-EF8D-5DF9-EED3-E722AED93866}"/>
                  </a:ext>
                </a:extLst>
              </p:cNvPr>
              <p:cNvSpPr/>
              <p:nvPr/>
            </p:nvSpPr>
            <p:spPr>
              <a:xfrm>
                <a:off x="7451201" y="4658908"/>
                <a:ext cx="242755" cy="9133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58" name="Rectangle 57">
                <a:extLst>
                  <a:ext uri="{FF2B5EF4-FFF2-40B4-BE49-F238E27FC236}">
                    <a16:creationId xmlns:a16="http://schemas.microsoft.com/office/drawing/2014/main" id="{B57AB525-21E7-21B5-946A-A37C1030352F}"/>
                  </a:ext>
                </a:extLst>
              </p:cNvPr>
              <p:cNvSpPr/>
              <p:nvPr/>
            </p:nvSpPr>
            <p:spPr>
              <a:xfrm>
                <a:off x="7451214" y="5572244"/>
                <a:ext cx="242755"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59" name="Rectangle 58">
                <a:extLst>
                  <a:ext uri="{FF2B5EF4-FFF2-40B4-BE49-F238E27FC236}">
                    <a16:creationId xmlns:a16="http://schemas.microsoft.com/office/drawing/2014/main" id="{B719228D-A476-3A23-7B4A-3DEFD9018EFE}"/>
                  </a:ext>
                </a:extLst>
              </p:cNvPr>
              <p:cNvSpPr/>
              <p:nvPr/>
            </p:nvSpPr>
            <p:spPr>
              <a:xfrm>
                <a:off x="7451221" y="6475846"/>
                <a:ext cx="242755"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grpSp>
        <p:sp>
          <p:nvSpPr>
            <p:cNvPr id="55" name="Rectangle 54">
              <a:extLst>
                <a:ext uri="{FF2B5EF4-FFF2-40B4-BE49-F238E27FC236}">
                  <a16:creationId xmlns:a16="http://schemas.microsoft.com/office/drawing/2014/main" id="{61D73760-093D-7F15-6F71-CB134F486663}"/>
                </a:ext>
              </a:extLst>
            </p:cNvPr>
            <p:cNvSpPr/>
            <p:nvPr/>
          </p:nvSpPr>
          <p:spPr>
            <a:xfrm>
              <a:off x="6601796" y="5613557"/>
              <a:ext cx="225241" cy="9382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sp>
        <p:nvSpPr>
          <p:cNvPr id="5" name="Slide Number Placeholder 4">
            <a:extLst>
              <a:ext uri="{FF2B5EF4-FFF2-40B4-BE49-F238E27FC236}">
                <a16:creationId xmlns:a16="http://schemas.microsoft.com/office/drawing/2014/main" id="{FFA07504-E574-D789-BE33-7A39C4BE2A26}"/>
              </a:ext>
            </a:extLst>
          </p:cNvPr>
          <p:cNvSpPr>
            <a:spLocks noGrp="1"/>
          </p:cNvSpPr>
          <p:nvPr>
            <p:ph type="sldNum" sz="quarter" idx="12"/>
          </p:nvPr>
        </p:nvSpPr>
        <p:spPr>
          <a:xfrm>
            <a:off x="7309058" y="6356350"/>
            <a:ext cx="2743200" cy="365125"/>
          </a:xfrm>
        </p:spPr>
        <p:txBody>
          <a:bodyPr/>
          <a:lstStyle/>
          <a:p>
            <a:fld id="{13ACFCD9-4593-4C6F-8FBC-8DB7BA12C71D}" type="slidenum">
              <a:rPr lang="en-GB" smtClean="0"/>
              <a:t>17</a:t>
            </a:fld>
            <a:endParaRPr lang="en-GB"/>
          </a:p>
        </p:txBody>
      </p:sp>
      <p:sp>
        <p:nvSpPr>
          <p:cNvPr id="6" name="Title 1">
            <a:extLst>
              <a:ext uri="{FF2B5EF4-FFF2-40B4-BE49-F238E27FC236}">
                <a16:creationId xmlns:a16="http://schemas.microsoft.com/office/drawing/2014/main" id="{4E748793-ADFD-22F6-B09B-1FD37E4EAC3D}"/>
              </a:ext>
            </a:extLst>
          </p:cNvPr>
          <p:cNvSpPr>
            <a:spLocks noGrp="1"/>
          </p:cNvSpPr>
          <p:nvPr>
            <p:ph type="title"/>
          </p:nvPr>
        </p:nvSpPr>
        <p:spPr>
          <a:xfrm>
            <a:off x="2286000" y="10380"/>
            <a:ext cx="7397300" cy="693304"/>
          </a:xfrm>
        </p:spPr>
        <p:txBody>
          <a:bodyPr>
            <a:normAutofit/>
          </a:bodyPr>
          <a:lstStyle/>
          <a:p>
            <a:r>
              <a:rPr lang="en-GB" sz="4000" b="1" i="1" dirty="0">
                <a:latin typeface="+mj-lt"/>
              </a:rPr>
              <a:t>LS3 Planning for LHC Tunnel </a:t>
            </a:r>
            <a:r>
              <a:rPr lang="en-GB" sz="1800" b="1" i="1" dirty="0">
                <a:solidFill>
                  <a:srgbClr val="2F5597"/>
                </a:solidFill>
                <a:latin typeface="Calibri" panose="020F0502020204030204" pitchFamily="34" charset="0"/>
                <a:cs typeface="Calibri" panose="020F0502020204030204" pitchFamily="34" charset="0"/>
              </a:rPr>
              <a:t>EDMS 2400939</a:t>
            </a:r>
            <a:endParaRPr lang="en-GB" sz="4000" b="1" i="1" dirty="0">
              <a:latin typeface="+mj-lt"/>
            </a:endParaRPr>
          </a:p>
        </p:txBody>
      </p:sp>
      <p:sp>
        <p:nvSpPr>
          <p:cNvPr id="3" name="TextBox 2">
            <a:extLst>
              <a:ext uri="{FF2B5EF4-FFF2-40B4-BE49-F238E27FC236}">
                <a16:creationId xmlns:a16="http://schemas.microsoft.com/office/drawing/2014/main" id="{7D6F3C2B-DD84-77D6-2A25-CD9348707469}"/>
              </a:ext>
            </a:extLst>
          </p:cNvPr>
          <p:cNvSpPr txBox="1"/>
          <p:nvPr/>
        </p:nvSpPr>
        <p:spPr>
          <a:xfrm>
            <a:off x="9194424" y="5145942"/>
            <a:ext cx="2760949" cy="1200329"/>
          </a:xfrm>
          <a:prstGeom prst="rect">
            <a:avLst/>
          </a:prstGeom>
          <a:noFill/>
          <a:ln w="25400">
            <a:solidFill>
              <a:schemeClr val="accent1"/>
            </a:solidFill>
          </a:ln>
        </p:spPr>
        <p:txBody>
          <a:bodyPr wrap="square" rtlCol="0">
            <a:spAutoFit/>
          </a:bodyPr>
          <a:lstStyle/>
          <a:p>
            <a:r>
              <a:rPr lang="en-GB" i="1" dirty="0"/>
              <a:t>Note: a presentation of the LS3 Planning</a:t>
            </a:r>
            <a:r>
              <a:rPr lang="en-GB" i="1" dirty="0">
                <a:solidFill>
                  <a:srgbClr val="00B050"/>
                </a:solidFill>
              </a:rPr>
              <a:t> Vers-2 </a:t>
            </a:r>
            <a:r>
              <a:rPr lang="en-GB" i="1" dirty="0"/>
              <a:t>is scheduled at the </a:t>
            </a:r>
            <a:r>
              <a:rPr lang="en-GB" i="1" dirty="0">
                <a:solidFill>
                  <a:srgbClr val="00B050"/>
                </a:solidFill>
              </a:rPr>
              <a:t>TCC of 5</a:t>
            </a:r>
            <a:r>
              <a:rPr lang="en-GB" i="1" baseline="30000" dirty="0">
                <a:solidFill>
                  <a:srgbClr val="00B050"/>
                </a:solidFill>
              </a:rPr>
              <a:t>th</a:t>
            </a:r>
            <a:r>
              <a:rPr lang="en-GB" i="1" dirty="0">
                <a:solidFill>
                  <a:srgbClr val="00B050"/>
                </a:solidFill>
              </a:rPr>
              <a:t> October!</a:t>
            </a:r>
          </a:p>
        </p:txBody>
      </p:sp>
      <p:sp>
        <p:nvSpPr>
          <p:cNvPr id="17" name="Rectangle: Rounded Corners 16">
            <a:extLst>
              <a:ext uri="{FF2B5EF4-FFF2-40B4-BE49-F238E27FC236}">
                <a16:creationId xmlns:a16="http://schemas.microsoft.com/office/drawing/2014/main" id="{544B7E6A-6EAD-B4C2-2E07-12D2F5ED078A}"/>
              </a:ext>
            </a:extLst>
          </p:cNvPr>
          <p:cNvSpPr/>
          <p:nvPr/>
        </p:nvSpPr>
        <p:spPr>
          <a:xfrm flipV="1">
            <a:off x="4032458" y="1096280"/>
            <a:ext cx="3153118" cy="586951"/>
          </a:xfrm>
          <a:prstGeom prst="roundRect">
            <a:avLst/>
          </a:prstGeom>
          <a:noFill/>
          <a:ln w="1905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D30C3328-5BBC-1F6A-3600-B645ADB159E0}"/>
              </a:ext>
            </a:extLst>
          </p:cNvPr>
          <p:cNvSpPr txBox="1"/>
          <p:nvPr/>
        </p:nvSpPr>
        <p:spPr>
          <a:xfrm>
            <a:off x="1663431" y="1091830"/>
            <a:ext cx="2924518" cy="584775"/>
          </a:xfrm>
          <a:prstGeom prst="rect">
            <a:avLst/>
          </a:prstGeom>
          <a:noFill/>
          <a:ln w="25400">
            <a:noFill/>
          </a:ln>
        </p:spPr>
        <p:txBody>
          <a:bodyPr wrap="square" rtlCol="0">
            <a:spAutoFit/>
          </a:bodyPr>
          <a:lstStyle/>
          <a:p>
            <a:r>
              <a:rPr lang="en-GB" sz="1600" i="1" dirty="0">
                <a:solidFill>
                  <a:srgbClr val="00B0F0"/>
                </a:solidFill>
              </a:rPr>
              <a:t>Warm-up and related tests (Nov’25 to Mar’26)</a:t>
            </a:r>
          </a:p>
        </p:txBody>
      </p:sp>
      <p:sp>
        <p:nvSpPr>
          <p:cNvPr id="19" name="Rectangle: Rounded Corners 18">
            <a:extLst>
              <a:ext uri="{FF2B5EF4-FFF2-40B4-BE49-F238E27FC236}">
                <a16:creationId xmlns:a16="http://schemas.microsoft.com/office/drawing/2014/main" id="{856D4D4D-9FD0-B1F3-E6BF-8A1830D7B1AA}"/>
              </a:ext>
            </a:extLst>
          </p:cNvPr>
          <p:cNvSpPr/>
          <p:nvPr/>
        </p:nvSpPr>
        <p:spPr>
          <a:xfrm>
            <a:off x="4619062" y="1688871"/>
            <a:ext cx="3131421" cy="586951"/>
          </a:xfrm>
          <a:prstGeom prst="roundRect">
            <a:avLst/>
          </a:prstGeom>
          <a:noFill/>
          <a:ln w="19050">
            <a:solidFill>
              <a:srgbClr val="F787D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F9226692-914D-2CF6-C2D5-4A4EA1DAFA67}"/>
              </a:ext>
            </a:extLst>
          </p:cNvPr>
          <p:cNvSpPr txBox="1"/>
          <p:nvPr/>
        </p:nvSpPr>
        <p:spPr>
          <a:xfrm>
            <a:off x="7842458" y="1625025"/>
            <a:ext cx="3153118" cy="584775"/>
          </a:xfrm>
          <a:prstGeom prst="rect">
            <a:avLst/>
          </a:prstGeom>
          <a:noFill/>
          <a:ln w="25400">
            <a:noFill/>
          </a:ln>
        </p:spPr>
        <p:txBody>
          <a:bodyPr wrap="square" rtlCol="0">
            <a:spAutoFit/>
          </a:bodyPr>
          <a:lstStyle/>
          <a:p>
            <a:r>
              <a:rPr lang="en-GB" sz="1600" i="1" dirty="0">
                <a:solidFill>
                  <a:srgbClr val="F787DF"/>
                </a:solidFill>
              </a:rPr>
              <a:t>LSS dismantling after </a:t>
            </a:r>
            <a:r>
              <a:rPr lang="en-GB" sz="1600" i="1" dirty="0" err="1">
                <a:solidFill>
                  <a:srgbClr val="F787DF"/>
                </a:solidFill>
              </a:rPr>
              <a:t>cryo</a:t>
            </a:r>
            <a:r>
              <a:rPr lang="en-GB" sz="1600" i="1" dirty="0">
                <a:solidFill>
                  <a:srgbClr val="F787DF"/>
                </a:solidFill>
              </a:rPr>
              <a:t> lockout (Mar’26 to Jul’26)</a:t>
            </a:r>
          </a:p>
        </p:txBody>
      </p:sp>
      <p:sp>
        <p:nvSpPr>
          <p:cNvPr id="18" name="Rectangle: Rounded Corners 17">
            <a:extLst>
              <a:ext uri="{FF2B5EF4-FFF2-40B4-BE49-F238E27FC236}">
                <a16:creationId xmlns:a16="http://schemas.microsoft.com/office/drawing/2014/main" id="{170A9D24-99D9-A84E-826F-B59C66A6BD5B}"/>
              </a:ext>
            </a:extLst>
          </p:cNvPr>
          <p:cNvSpPr/>
          <p:nvPr/>
        </p:nvSpPr>
        <p:spPr>
          <a:xfrm>
            <a:off x="4045310" y="1897909"/>
            <a:ext cx="3153119" cy="706309"/>
          </a:xfrm>
          <a:prstGeom prst="roundRect">
            <a:avLst/>
          </a:prstGeom>
          <a:noFill/>
          <a:ln w="190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56FD6839-3FFB-675C-B55E-7C44741C96F7}"/>
              </a:ext>
            </a:extLst>
          </p:cNvPr>
          <p:cNvSpPr txBox="1"/>
          <p:nvPr/>
        </p:nvSpPr>
        <p:spPr>
          <a:xfrm>
            <a:off x="1735045" y="2180854"/>
            <a:ext cx="3153118" cy="584775"/>
          </a:xfrm>
          <a:prstGeom prst="rect">
            <a:avLst/>
          </a:prstGeom>
          <a:noFill/>
          <a:ln w="25400">
            <a:noFill/>
          </a:ln>
        </p:spPr>
        <p:txBody>
          <a:bodyPr wrap="square" rtlCol="0">
            <a:spAutoFit/>
          </a:bodyPr>
          <a:lstStyle/>
          <a:p>
            <a:r>
              <a:rPr lang="en-GB" sz="1600" i="1" dirty="0">
                <a:solidFill>
                  <a:srgbClr val="7030A0"/>
                </a:solidFill>
              </a:rPr>
              <a:t>Cabling dismantling </a:t>
            </a:r>
            <a:br>
              <a:rPr lang="en-GB" sz="1600" i="1" dirty="0">
                <a:solidFill>
                  <a:srgbClr val="7030A0"/>
                </a:solidFill>
              </a:rPr>
            </a:br>
            <a:r>
              <a:rPr lang="en-GB" sz="1600" i="1" dirty="0">
                <a:solidFill>
                  <a:srgbClr val="7030A0"/>
                </a:solidFill>
              </a:rPr>
              <a:t>(May’26 to Oct’26)</a:t>
            </a:r>
          </a:p>
        </p:txBody>
      </p:sp>
      <p:sp>
        <p:nvSpPr>
          <p:cNvPr id="36" name="Rectangle: Rounded Corners 35">
            <a:extLst>
              <a:ext uri="{FF2B5EF4-FFF2-40B4-BE49-F238E27FC236}">
                <a16:creationId xmlns:a16="http://schemas.microsoft.com/office/drawing/2014/main" id="{CD8A06FF-C659-07CF-647A-47661740980C}"/>
              </a:ext>
            </a:extLst>
          </p:cNvPr>
          <p:cNvSpPr/>
          <p:nvPr/>
        </p:nvSpPr>
        <p:spPr>
          <a:xfrm>
            <a:off x="4231649" y="2089754"/>
            <a:ext cx="3131421" cy="717281"/>
          </a:xfrm>
          <a:prstGeom prst="roundRect">
            <a:avLst/>
          </a:prstGeom>
          <a:noFill/>
          <a:ln w="19050">
            <a:solidFill>
              <a:srgbClr val="CC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1E2A6963-6C4D-2F54-0822-1339F4E22163}"/>
              </a:ext>
            </a:extLst>
          </p:cNvPr>
          <p:cNvSpPr txBox="1"/>
          <p:nvPr/>
        </p:nvSpPr>
        <p:spPr>
          <a:xfrm>
            <a:off x="7824324" y="2243167"/>
            <a:ext cx="3153118" cy="584775"/>
          </a:xfrm>
          <a:prstGeom prst="rect">
            <a:avLst/>
          </a:prstGeom>
          <a:noFill/>
          <a:ln w="25400">
            <a:noFill/>
          </a:ln>
        </p:spPr>
        <p:txBody>
          <a:bodyPr wrap="square" rtlCol="0">
            <a:spAutoFit/>
          </a:bodyPr>
          <a:lstStyle/>
          <a:p>
            <a:r>
              <a:rPr lang="en-GB" sz="1600" i="1" dirty="0">
                <a:solidFill>
                  <a:srgbClr val="CC6600"/>
                </a:solidFill>
              </a:rPr>
              <a:t>Core excavation (LHC side)</a:t>
            </a:r>
            <a:br>
              <a:rPr lang="en-GB" sz="1600" i="1" dirty="0">
                <a:solidFill>
                  <a:srgbClr val="CC6600"/>
                </a:solidFill>
              </a:rPr>
            </a:br>
            <a:r>
              <a:rPr lang="en-GB" sz="1600" i="1" dirty="0">
                <a:solidFill>
                  <a:srgbClr val="CC6600"/>
                </a:solidFill>
              </a:rPr>
              <a:t>(Aug’26 to Dec’26)</a:t>
            </a:r>
          </a:p>
        </p:txBody>
      </p:sp>
      <p:sp>
        <p:nvSpPr>
          <p:cNvPr id="38" name="Rectangle: Rounded Corners 37">
            <a:extLst>
              <a:ext uri="{FF2B5EF4-FFF2-40B4-BE49-F238E27FC236}">
                <a16:creationId xmlns:a16="http://schemas.microsoft.com/office/drawing/2014/main" id="{C48AE35A-A96E-B99C-4225-C0A2ACC90F74}"/>
              </a:ext>
            </a:extLst>
          </p:cNvPr>
          <p:cNvSpPr/>
          <p:nvPr/>
        </p:nvSpPr>
        <p:spPr>
          <a:xfrm>
            <a:off x="4038045" y="2496855"/>
            <a:ext cx="3160103" cy="2149785"/>
          </a:xfrm>
          <a:prstGeom prst="roundRect">
            <a:avLst/>
          </a:prstGeom>
          <a:noFill/>
          <a:ln w="190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6414FCEC-3DC1-D836-5E56-3E0CAA751CC6}"/>
              </a:ext>
            </a:extLst>
          </p:cNvPr>
          <p:cNvSpPr txBox="1"/>
          <p:nvPr/>
        </p:nvSpPr>
        <p:spPr>
          <a:xfrm>
            <a:off x="1715207" y="3259494"/>
            <a:ext cx="3153118" cy="584775"/>
          </a:xfrm>
          <a:prstGeom prst="rect">
            <a:avLst/>
          </a:prstGeom>
          <a:noFill/>
          <a:ln w="25400">
            <a:noFill/>
          </a:ln>
        </p:spPr>
        <p:txBody>
          <a:bodyPr wrap="square" rtlCol="0">
            <a:spAutoFit/>
          </a:bodyPr>
          <a:lstStyle/>
          <a:p>
            <a:r>
              <a:rPr lang="en-GB" sz="1600" i="1" dirty="0">
                <a:solidFill>
                  <a:srgbClr val="7030A0"/>
                </a:solidFill>
              </a:rPr>
              <a:t>Cabling installation </a:t>
            </a:r>
            <a:br>
              <a:rPr lang="en-GB" sz="1600" i="1" dirty="0">
                <a:solidFill>
                  <a:srgbClr val="7030A0"/>
                </a:solidFill>
              </a:rPr>
            </a:br>
            <a:r>
              <a:rPr lang="en-GB" sz="1600" i="1" dirty="0">
                <a:solidFill>
                  <a:srgbClr val="7030A0"/>
                </a:solidFill>
              </a:rPr>
              <a:t>(Oct’26 to Feb’28)</a:t>
            </a:r>
          </a:p>
        </p:txBody>
      </p:sp>
      <p:sp>
        <p:nvSpPr>
          <p:cNvPr id="40" name="Rectangle: Rounded Corners 39">
            <a:extLst>
              <a:ext uri="{FF2B5EF4-FFF2-40B4-BE49-F238E27FC236}">
                <a16:creationId xmlns:a16="http://schemas.microsoft.com/office/drawing/2014/main" id="{F456834E-3BDC-1905-52B3-529102C17236}"/>
              </a:ext>
            </a:extLst>
          </p:cNvPr>
          <p:cNvSpPr/>
          <p:nvPr/>
        </p:nvSpPr>
        <p:spPr>
          <a:xfrm>
            <a:off x="4613924" y="3517355"/>
            <a:ext cx="3124763" cy="1616967"/>
          </a:xfrm>
          <a:prstGeom prst="roundRect">
            <a:avLst/>
          </a:prstGeom>
          <a:noFill/>
          <a:ln w="19050">
            <a:solidFill>
              <a:srgbClr val="F787D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40C8C10-1A28-A0DE-A1A2-E42C7AE898BF}"/>
              </a:ext>
            </a:extLst>
          </p:cNvPr>
          <p:cNvSpPr txBox="1"/>
          <p:nvPr/>
        </p:nvSpPr>
        <p:spPr>
          <a:xfrm>
            <a:off x="7842458" y="4225691"/>
            <a:ext cx="3153118" cy="338554"/>
          </a:xfrm>
          <a:prstGeom prst="rect">
            <a:avLst/>
          </a:prstGeom>
          <a:noFill/>
          <a:ln w="25400">
            <a:noFill/>
          </a:ln>
        </p:spPr>
        <p:txBody>
          <a:bodyPr wrap="square" rtlCol="0">
            <a:spAutoFit/>
          </a:bodyPr>
          <a:lstStyle/>
          <a:p>
            <a:r>
              <a:rPr lang="en-GB" sz="1600" i="1" dirty="0">
                <a:solidFill>
                  <a:srgbClr val="F787DF"/>
                </a:solidFill>
              </a:rPr>
              <a:t>LSS installation (Mar’27 to Sep’28)</a:t>
            </a:r>
          </a:p>
        </p:txBody>
      </p:sp>
      <p:sp>
        <p:nvSpPr>
          <p:cNvPr id="42" name="Rectangle: Rounded Corners 41">
            <a:extLst>
              <a:ext uri="{FF2B5EF4-FFF2-40B4-BE49-F238E27FC236}">
                <a16:creationId xmlns:a16="http://schemas.microsoft.com/office/drawing/2014/main" id="{4754B682-3AB1-41DF-0B08-314C74535695}"/>
              </a:ext>
            </a:extLst>
          </p:cNvPr>
          <p:cNvSpPr/>
          <p:nvPr/>
        </p:nvSpPr>
        <p:spPr>
          <a:xfrm>
            <a:off x="4068441" y="5180474"/>
            <a:ext cx="3215383" cy="1241716"/>
          </a:xfrm>
          <a:prstGeom prst="roundRect">
            <a:avLst/>
          </a:prstGeom>
          <a:noFill/>
          <a:ln w="1905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3782EF13-D367-07CE-EB38-10ECB9BE7E71}"/>
              </a:ext>
            </a:extLst>
          </p:cNvPr>
          <p:cNvSpPr txBox="1"/>
          <p:nvPr/>
        </p:nvSpPr>
        <p:spPr>
          <a:xfrm>
            <a:off x="990600" y="5378569"/>
            <a:ext cx="3178278" cy="584775"/>
          </a:xfrm>
          <a:prstGeom prst="rect">
            <a:avLst/>
          </a:prstGeom>
          <a:noFill/>
          <a:ln w="25400">
            <a:noFill/>
          </a:ln>
        </p:spPr>
        <p:txBody>
          <a:bodyPr wrap="square" rtlCol="0">
            <a:spAutoFit/>
          </a:bodyPr>
          <a:lstStyle/>
          <a:p>
            <a:r>
              <a:rPr lang="en-GB" sz="1600" i="1" dirty="0">
                <a:solidFill>
                  <a:srgbClr val="00B0F0"/>
                </a:solidFill>
              </a:rPr>
              <a:t>Cool-down, related test and HWC (from Aug’28)</a:t>
            </a:r>
          </a:p>
        </p:txBody>
      </p:sp>
      <p:sp>
        <p:nvSpPr>
          <p:cNvPr id="4" name="Text Placeholder 8">
            <a:extLst>
              <a:ext uri="{FF2B5EF4-FFF2-40B4-BE49-F238E27FC236}">
                <a16:creationId xmlns:a16="http://schemas.microsoft.com/office/drawing/2014/main" id="{77825E39-4B10-351C-CF33-542ECCDD9346}"/>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3444007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33" grpId="0"/>
      <p:bldP spid="19" grpId="0" animBg="1"/>
      <p:bldP spid="34" grpId="0"/>
      <p:bldP spid="18" grpId="0" animBg="1"/>
      <p:bldP spid="35" grpId="0"/>
      <p:bldP spid="36" grpId="0" animBg="1"/>
      <p:bldP spid="37" grpId="0"/>
      <p:bldP spid="38" grpId="0" animBg="1"/>
      <p:bldP spid="39" grpId="0"/>
      <p:bldP spid="40" grpId="0" animBg="1"/>
      <p:bldP spid="41" grpId="0"/>
      <p:bldP spid="42" grpId="0" animBg="1"/>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p:txBody>
          <a:bodyPr/>
          <a:lstStyle/>
          <a:p>
            <a:r>
              <a:rPr lang="en-GB" b="1" i="1" dirty="0"/>
              <a:t>Content</a:t>
            </a:r>
          </a:p>
        </p:txBody>
      </p:sp>
      <p:sp>
        <p:nvSpPr>
          <p:cNvPr id="3" name="Content Placeholder 2">
            <a:extLst>
              <a:ext uri="{FF2B5EF4-FFF2-40B4-BE49-F238E27FC236}">
                <a16:creationId xmlns:a16="http://schemas.microsoft.com/office/drawing/2014/main" id="{F357D053-5764-0CD3-2BB4-5C9130A1D2CE}"/>
              </a:ext>
            </a:extLst>
          </p:cNvPr>
          <p:cNvSpPr>
            <a:spLocks noGrp="1"/>
          </p:cNvSpPr>
          <p:nvPr>
            <p:ph idx="1"/>
          </p:nvPr>
        </p:nvSpPr>
        <p:spPr/>
        <p:txBody>
          <a:bodyPr/>
          <a:lstStyle/>
          <a:p>
            <a:r>
              <a:rPr lang="en-GB" dirty="0">
                <a:latin typeface="+mj-lt"/>
              </a:rPr>
              <a:t>Context</a:t>
            </a:r>
          </a:p>
          <a:p>
            <a:r>
              <a:rPr lang="en-GB" dirty="0">
                <a:latin typeface="+mj-lt"/>
              </a:rPr>
              <a:t>Installation Planning for new surface bldgs. </a:t>
            </a:r>
          </a:p>
          <a:p>
            <a:r>
              <a:rPr lang="en-GB" dirty="0">
                <a:latin typeface="+mj-lt"/>
              </a:rPr>
              <a:t>Installation Planning for new underground galleries</a:t>
            </a:r>
          </a:p>
          <a:p>
            <a:r>
              <a:rPr lang="en-GB" dirty="0">
                <a:latin typeface="+mj-lt"/>
              </a:rPr>
              <a:t>Installation Planning for LS3 : LHC Tunnel </a:t>
            </a:r>
          </a:p>
          <a:p>
            <a:r>
              <a:rPr lang="en-GB" b="1" dirty="0">
                <a:solidFill>
                  <a:srgbClr val="FF0000"/>
                </a:solidFill>
                <a:latin typeface="+mj-lt"/>
              </a:rPr>
              <a:t>Analysis status, open points and main issues</a:t>
            </a:r>
          </a:p>
          <a:p>
            <a:r>
              <a:rPr lang="en-GB" dirty="0">
                <a:latin typeface="+mj-lt"/>
              </a:rPr>
              <a:t>Conclusion</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18</a:t>
            </a:fld>
            <a:endParaRPr lang="en-GB"/>
          </a:p>
        </p:txBody>
      </p:sp>
      <p:sp>
        <p:nvSpPr>
          <p:cNvPr id="4" name="Text Placeholder 8">
            <a:extLst>
              <a:ext uri="{FF2B5EF4-FFF2-40B4-BE49-F238E27FC236}">
                <a16:creationId xmlns:a16="http://schemas.microsoft.com/office/drawing/2014/main" id="{B60B837B-AD99-04D3-BA56-54B72E826E3A}"/>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12021197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19</a:t>
            </a:fld>
            <a:endParaRPr lang="en-GB"/>
          </a:p>
        </p:txBody>
      </p:sp>
      <p:sp>
        <p:nvSpPr>
          <p:cNvPr id="4" name="Text Placeholder 8">
            <a:extLst>
              <a:ext uri="{FF2B5EF4-FFF2-40B4-BE49-F238E27FC236}">
                <a16:creationId xmlns:a16="http://schemas.microsoft.com/office/drawing/2014/main" id="{B60B837B-AD99-04D3-BA56-54B72E826E3A}"/>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pic>
        <p:nvPicPr>
          <p:cNvPr id="10" name="Picture 9">
            <a:extLst>
              <a:ext uri="{FF2B5EF4-FFF2-40B4-BE49-F238E27FC236}">
                <a16:creationId xmlns:a16="http://schemas.microsoft.com/office/drawing/2014/main" id="{EB1B203A-0FC4-4AEF-22EC-BF3A200A8936}"/>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7578" y="3973813"/>
            <a:ext cx="4182945" cy="2387893"/>
          </a:xfrm>
          <a:prstGeom prst="rect">
            <a:avLst/>
          </a:prstGeom>
        </p:spPr>
      </p:pic>
      <p:sp>
        <p:nvSpPr>
          <p:cNvPr id="11" name="Rectangle 10">
            <a:extLst>
              <a:ext uri="{FF2B5EF4-FFF2-40B4-BE49-F238E27FC236}">
                <a16:creationId xmlns:a16="http://schemas.microsoft.com/office/drawing/2014/main" id="{DE1B5E2D-0750-D0BA-9232-410380C4651B}"/>
              </a:ext>
            </a:extLst>
          </p:cNvPr>
          <p:cNvSpPr/>
          <p:nvPr/>
        </p:nvSpPr>
        <p:spPr>
          <a:xfrm>
            <a:off x="533400" y="954364"/>
            <a:ext cx="2516573" cy="2681771"/>
          </a:xfrm>
          <a:prstGeom prst="rect">
            <a:avLst/>
          </a:prstGeom>
          <a:solidFill>
            <a:srgbClr val="00B050">
              <a:alpha val="50000"/>
            </a:srgbClr>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CB618D1D-64AB-ED19-1E4A-B27AA6F09EB4}"/>
              </a:ext>
            </a:extLst>
          </p:cNvPr>
          <p:cNvSpPr/>
          <p:nvPr/>
        </p:nvSpPr>
        <p:spPr>
          <a:xfrm>
            <a:off x="9220200" y="3077819"/>
            <a:ext cx="2643627" cy="2273104"/>
          </a:xfrm>
          <a:prstGeom prst="rect">
            <a:avLst/>
          </a:prstGeom>
          <a:solidFill>
            <a:srgbClr val="FFFF00">
              <a:alpha val="50000"/>
            </a:srgbClr>
          </a:solidFill>
          <a:ln w="127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3" name="TextBox 12">
            <a:extLst>
              <a:ext uri="{FF2B5EF4-FFF2-40B4-BE49-F238E27FC236}">
                <a16:creationId xmlns:a16="http://schemas.microsoft.com/office/drawing/2014/main" id="{F5CBCBD6-11DE-2964-54BA-F05E6231109D}"/>
              </a:ext>
            </a:extLst>
          </p:cNvPr>
          <p:cNvSpPr txBox="1"/>
          <p:nvPr/>
        </p:nvSpPr>
        <p:spPr>
          <a:xfrm>
            <a:off x="9544506" y="2800820"/>
            <a:ext cx="1995014"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F2F2F"/>
                </a:solidFill>
                <a:effectLst/>
                <a:uLnTx/>
                <a:uFillTx/>
                <a:latin typeface="Arial"/>
                <a:ea typeface="+mn-ea"/>
                <a:cs typeface="+mn-cs"/>
              </a:rPr>
              <a:t>LHC LS3 schedule</a:t>
            </a:r>
          </a:p>
        </p:txBody>
      </p:sp>
      <p:sp>
        <p:nvSpPr>
          <p:cNvPr id="14" name="Rectangle 13">
            <a:extLst>
              <a:ext uri="{FF2B5EF4-FFF2-40B4-BE49-F238E27FC236}">
                <a16:creationId xmlns:a16="http://schemas.microsoft.com/office/drawing/2014/main" id="{6BF3A567-B026-8180-EE02-0F71F9E7D53E}"/>
              </a:ext>
            </a:extLst>
          </p:cNvPr>
          <p:cNvSpPr/>
          <p:nvPr/>
        </p:nvSpPr>
        <p:spPr>
          <a:xfrm>
            <a:off x="3379758" y="1277849"/>
            <a:ext cx="5722149" cy="3879933"/>
          </a:xfrm>
          <a:prstGeom prst="rect">
            <a:avLst/>
          </a:prstGeom>
          <a:solidFill>
            <a:srgbClr val="FF0000">
              <a:alpha val="5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5" name="Title 1">
            <a:extLst>
              <a:ext uri="{FF2B5EF4-FFF2-40B4-BE49-F238E27FC236}">
                <a16:creationId xmlns:a16="http://schemas.microsoft.com/office/drawing/2014/main" id="{74FE41AF-4D0A-1A29-AAE6-7FAA08A878DB}"/>
              </a:ext>
            </a:extLst>
          </p:cNvPr>
          <p:cNvSpPr txBox="1">
            <a:spLocks/>
          </p:cNvSpPr>
          <p:nvPr/>
        </p:nvSpPr>
        <p:spPr>
          <a:xfrm>
            <a:off x="-22024" y="-47472"/>
            <a:ext cx="12192000" cy="7206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accent5">
                    <a:lumMod val="50000"/>
                  </a:schemeClr>
                </a:solidFill>
                <a:latin typeface="Poppins"/>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sz="4000" i="1" dirty="0">
                <a:solidFill>
                  <a:schemeClr val="tx1"/>
                </a:solidFill>
                <a:latin typeface="+mj-lt"/>
              </a:rPr>
              <a:t>HL-LHC Run3+LS3 schedule</a:t>
            </a:r>
            <a:endParaRPr lang="en-GB" sz="4000" i="1" dirty="0">
              <a:solidFill>
                <a:schemeClr val="tx1"/>
              </a:solidFill>
              <a:latin typeface="+mj-lt"/>
            </a:endParaRPr>
          </a:p>
        </p:txBody>
      </p:sp>
      <p:sp>
        <p:nvSpPr>
          <p:cNvPr id="16" name="Rectangle 15">
            <a:extLst>
              <a:ext uri="{FF2B5EF4-FFF2-40B4-BE49-F238E27FC236}">
                <a16:creationId xmlns:a16="http://schemas.microsoft.com/office/drawing/2014/main" id="{1512AB25-A076-253E-A1A5-DFBBD705F772}"/>
              </a:ext>
            </a:extLst>
          </p:cNvPr>
          <p:cNvSpPr/>
          <p:nvPr/>
        </p:nvSpPr>
        <p:spPr>
          <a:xfrm rot="20242467">
            <a:off x="142512" y="4145752"/>
            <a:ext cx="1916294" cy="756347"/>
          </a:xfrm>
          <a:prstGeom prst="rect">
            <a:avLst/>
          </a:prstGeom>
          <a:solidFill>
            <a:srgbClr val="00B050">
              <a:alpha val="50000"/>
            </a:srgbClr>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7" name="Rectangle 16">
            <a:extLst>
              <a:ext uri="{FF2B5EF4-FFF2-40B4-BE49-F238E27FC236}">
                <a16:creationId xmlns:a16="http://schemas.microsoft.com/office/drawing/2014/main" id="{BFA89C18-5402-9381-897B-25876305EF3C}"/>
              </a:ext>
            </a:extLst>
          </p:cNvPr>
          <p:cNvSpPr/>
          <p:nvPr/>
        </p:nvSpPr>
        <p:spPr>
          <a:xfrm rot="815559">
            <a:off x="537603" y="5225351"/>
            <a:ext cx="3635580" cy="836146"/>
          </a:xfrm>
          <a:prstGeom prst="rect">
            <a:avLst/>
          </a:prstGeom>
          <a:solidFill>
            <a:srgbClr val="FF0000">
              <a:alpha val="50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18" name="Group 17">
            <a:extLst>
              <a:ext uri="{FF2B5EF4-FFF2-40B4-BE49-F238E27FC236}">
                <a16:creationId xmlns:a16="http://schemas.microsoft.com/office/drawing/2014/main" id="{D4EAE0F7-1FFB-C415-FE8B-9A5C162055A3}"/>
              </a:ext>
            </a:extLst>
          </p:cNvPr>
          <p:cNvGrpSpPr/>
          <p:nvPr/>
        </p:nvGrpSpPr>
        <p:grpSpPr>
          <a:xfrm>
            <a:off x="9257819" y="577615"/>
            <a:ext cx="2821120" cy="2150913"/>
            <a:chOff x="8638174" y="1091553"/>
            <a:chExt cx="2180413" cy="1622163"/>
          </a:xfrm>
        </p:grpSpPr>
        <p:pic>
          <p:nvPicPr>
            <p:cNvPr id="19" name="Picture 18" descr="Map&#10;&#10;Description automatically generated">
              <a:extLst>
                <a:ext uri="{FF2B5EF4-FFF2-40B4-BE49-F238E27FC236}">
                  <a16:creationId xmlns:a16="http://schemas.microsoft.com/office/drawing/2014/main" id="{4C68CC84-BBF1-8C6D-8AAF-BB1F987DC1F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638174" y="1091784"/>
              <a:ext cx="2180413" cy="1542397"/>
            </a:xfrm>
            <a:prstGeom prst="rect">
              <a:avLst/>
            </a:prstGeom>
          </p:spPr>
        </p:pic>
        <p:sp>
          <p:nvSpPr>
            <p:cNvPr id="20" name="Circle: Hollow 19">
              <a:extLst>
                <a:ext uri="{FF2B5EF4-FFF2-40B4-BE49-F238E27FC236}">
                  <a16:creationId xmlns:a16="http://schemas.microsoft.com/office/drawing/2014/main" id="{C955645F-9B60-30B7-BDFF-402FCBB98390}"/>
                </a:ext>
              </a:extLst>
            </p:cNvPr>
            <p:cNvSpPr/>
            <p:nvPr/>
          </p:nvSpPr>
          <p:spPr>
            <a:xfrm rot="766498">
              <a:off x="8654703" y="1091553"/>
              <a:ext cx="2076780" cy="1622163"/>
            </a:xfrm>
            <a:prstGeom prst="donut">
              <a:avLst>
                <a:gd name="adj" fmla="val 13841"/>
              </a:avLst>
            </a:prstGeom>
            <a:solidFill>
              <a:srgbClr val="FFFF00">
                <a:alpha val="50000"/>
              </a:srgbClr>
            </a:solidFill>
            <a:ln w="127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sp>
        <p:nvSpPr>
          <p:cNvPr id="21" name="TextBox 20">
            <a:extLst>
              <a:ext uri="{FF2B5EF4-FFF2-40B4-BE49-F238E27FC236}">
                <a16:creationId xmlns:a16="http://schemas.microsoft.com/office/drawing/2014/main" id="{370DAA94-4378-2D92-34C5-AD67CDB92FAF}"/>
              </a:ext>
            </a:extLst>
          </p:cNvPr>
          <p:cNvSpPr txBox="1"/>
          <p:nvPr/>
        </p:nvSpPr>
        <p:spPr>
          <a:xfrm>
            <a:off x="578190" y="603583"/>
            <a:ext cx="2539157"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F2F2F"/>
                </a:solidFill>
                <a:effectLst/>
                <a:uLnTx/>
                <a:uFillTx/>
                <a:latin typeface="Arial"/>
                <a:ea typeface="+mn-ea"/>
                <a:cs typeface="+mn-cs"/>
              </a:rPr>
              <a:t>HL-LHC surface facilities</a:t>
            </a:r>
          </a:p>
        </p:txBody>
      </p:sp>
      <p:sp>
        <p:nvSpPr>
          <p:cNvPr id="22" name="TextBox 21">
            <a:extLst>
              <a:ext uri="{FF2B5EF4-FFF2-40B4-BE49-F238E27FC236}">
                <a16:creationId xmlns:a16="http://schemas.microsoft.com/office/drawing/2014/main" id="{11D3C712-34D7-F9D0-47E3-F92E95B7D77F}"/>
              </a:ext>
            </a:extLst>
          </p:cNvPr>
          <p:cNvSpPr txBox="1"/>
          <p:nvPr/>
        </p:nvSpPr>
        <p:spPr>
          <a:xfrm>
            <a:off x="4750479" y="861592"/>
            <a:ext cx="2903312" cy="430700"/>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F2F2F"/>
                </a:solidFill>
                <a:effectLst/>
                <a:uLnTx/>
                <a:uFillTx/>
                <a:latin typeface="Arial"/>
                <a:ea typeface="+mn-ea"/>
                <a:cs typeface="+mn-cs"/>
              </a:rPr>
              <a:t>HL-LHC underground galleries</a:t>
            </a:r>
          </a:p>
        </p:txBody>
      </p:sp>
      <p:grpSp>
        <p:nvGrpSpPr>
          <p:cNvPr id="23" name="Group 22">
            <a:extLst>
              <a:ext uri="{FF2B5EF4-FFF2-40B4-BE49-F238E27FC236}">
                <a16:creationId xmlns:a16="http://schemas.microsoft.com/office/drawing/2014/main" id="{26B6DBB0-915B-95A5-9910-433F935B2867}"/>
              </a:ext>
            </a:extLst>
          </p:cNvPr>
          <p:cNvGrpSpPr/>
          <p:nvPr/>
        </p:nvGrpSpPr>
        <p:grpSpPr>
          <a:xfrm>
            <a:off x="706059" y="1118959"/>
            <a:ext cx="2161334" cy="2384702"/>
            <a:chOff x="1039066" y="1051529"/>
            <a:chExt cx="2161334" cy="2384702"/>
          </a:xfrm>
        </p:grpSpPr>
        <p:grpSp>
          <p:nvGrpSpPr>
            <p:cNvPr id="24" name="Group 23">
              <a:extLst>
                <a:ext uri="{FF2B5EF4-FFF2-40B4-BE49-F238E27FC236}">
                  <a16:creationId xmlns:a16="http://schemas.microsoft.com/office/drawing/2014/main" id="{89D5F5E6-CDD7-B2A3-D34D-987C9D9E549F}"/>
                </a:ext>
              </a:extLst>
            </p:cNvPr>
            <p:cNvGrpSpPr/>
            <p:nvPr/>
          </p:nvGrpSpPr>
          <p:grpSpPr>
            <a:xfrm>
              <a:off x="1046256" y="1051529"/>
              <a:ext cx="2127320" cy="2384702"/>
              <a:chOff x="1046256" y="1051529"/>
              <a:chExt cx="2127320" cy="2384702"/>
            </a:xfrm>
          </p:grpSpPr>
          <p:pic>
            <p:nvPicPr>
              <p:cNvPr id="37" name="Picture 36">
                <a:extLst>
                  <a:ext uri="{FF2B5EF4-FFF2-40B4-BE49-F238E27FC236}">
                    <a16:creationId xmlns:a16="http://schemas.microsoft.com/office/drawing/2014/main" id="{EC1FBDA7-95BA-37BA-9FBA-4D836B53CAA1}"/>
                  </a:ext>
                </a:extLst>
              </p:cNvPr>
              <p:cNvPicPr>
                <a:picLocks noChangeAspect="1"/>
              </p:cNvPicPr>
              <p:nvPr/>
            </p:nvPicPr>
            <p:blipFill>
              <a:blip r:embed="rId4"/>
              <a:stretch>
                <a:fillRect/>
              </a:stretch>
            </p:blipFill>
            <p:spPr>
              <a:xfrm>
                <a:off x="1046256" y="1051529"/>
                <a:ext cx="2127320" cy="2384702"/>
              </a:xfrm>
              <a:prstGeom prst="rect">
                <a:avLst/>
              </a:prstGeom>
            </p:spPr>
          </p:pic>
          <p:sp>
            <p:nvSpPr>
              <p:cNvPr id="38" name="Rectangle 37">
                <a:extLst>
                  <a:ext uri="{FF2B5EF4-FFF2-40B4-BE49-F238E27FC236}">
                    <a16:creationId xmlns:a16="http://schemas.microsoft.com/office/drawing/2014/main" id="{F2E87CBE-2FCC-27DF-10A0-84B9CCB60734}"/>
                  </a:ext>
                </a:extLst>
              </p:cNvPr>
              <p:cNvSpPr/>
              <p:nvPr/>
            </p:nvSpPr>
            <p:spPr>
              <a:xfrm rot="5400000">
                <a:off x="1571516" y="622818"/>
                <a:ext cx="108101" cy="988329"/>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303030"/>
                    </a:solidFill>
                    <a:effectLst/>
                    <a:uLnTx/>
                    <a:uFillTx/>
                    <a:latin typeface="Arial"/>
                    <a:ea typeface="+mn-ea"/>
                    <a:cs typeface="+mn-cs"/>
                  </a:rPr>
                  <a:t>Point 1</a:t>
                </a:r>
              </a:p>
            </p:txBody>
          </p:sp>
          <p:sp>
            <p:nvSpPr>
              <p:cNvPr id="39" name="Rectangle 38">
                <a:extLst>
                  <a:ext uri="{FF2B5EF4-FFF2-40B4-BE49-F238E27FC236}">
                    <a16:creationId xmlns:a16="http://schemas.microsoft.com/office/drawing/2014/main" id="{97A054A7-CEF1-3C6E-AFE7-B6254EBF727A}"/>
                  </a:ext>
                </a:extLst>
              </p:cNvPr>
              <p:cNvSpPr/>
              <p:nvPr/>
            </p:nvSpPr>
            <p:spPr>
              <a:xfrm rot="5400000">
                <a:off x="2543013" y="639647"/>
                <a:ext cx="108102" cy="954669"/>
              </a:xfrm>
              <a:prstGeom prst="rect">
                <a:avLst/>
              </a:prstGeom>
              <a:solidFill>
                <a:srgbClr val="FFC1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303030"/>
                    </a:solidFill>
                    <a:effectLst/>
                    <a:uLnTx/>
                    <a:uFillTx/>
                    <a:latin typeface="Arial"/>
                    <a:ea typeface="+mn-ea"/>
                    <a:cs typeface="+mn-cs"/>
                  </a:rPr>
                  <a:t>Point 5</a:t>
                </a:r>
              </a:p>
            </p:txBody>
          </p:sp>
        </p:grpSp>
        <p:grpSp>
          <p:nvGrpSpPr>
            <p:cNvPr id="25" name="Group 24">
              <a:extLst>
                <a:ext uri="{FF2B5EF4-FFF2-40B4-BE49-F238E27FC236}">
                  <a16:creationId xmlns:a16="http://schemas.microsoft.com/office/drawing/2014/main" id="{07F2A0D0-5FCB-A35A-B0C9-91831AD3E9E6}"/>
                </a:ext>
              </a:extLst>
            </p:cNvPr>
            <p:cNvGrpSpPr/>
            <p:nvPr/>
          </p:nvGrpSpPr>
          <p:grpSpPr>
            <a:xfrm>
              <a:off x="1039066" y="1152409"/>
              <a:ext cx="126000" cy="2266893"/>
              <a:chOff x="1039066" y="1152409"/>
              <a:chExt cx="126000" cy="2266893"/>
            </a:xfrm>
          </p:grpSpPr>
          <p:sp>
            <p:nvSpPr>
              <p:cNvPr id="32" name="Rectangle 31">
                <a:extLst>
                  <a:ext uri="{FF2B5EF4-FFF2-40B4-BE49-F238E27FC236}">
                    <a16:creationId xmlns:a16="http://schemas.microsoft.com/office/drawing/2014/main" id="{ADE57F5B-3491-CA50-4114-1AEE9B1D6915}"/>
                  </a:ext>
                </a:extLst>
              </p:cNvPr>
              <p:cNvSpPr/>
              <p:nvPr/>
            </p:nvSpPr>
            <p:spPr>
              <a:xfrm>
                <a:off x="1039066" y="1152409"/>
                <a:ext cx="126000" cy="3443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2021</a:t>
                </a:r>
              </a:p>
            </p:txBody>
          </p:sp>
          <p:sp>
            <p:nvSpPr>
              <p:cNvPr id="33" name="Rectangle 32">
                <a:extLst>
                  <a:ext uri="{FF2B5EF4-FFF2-40B4-BE49-F238E27FC236}">
                    <a16:creationId xmlns:a16="http://schemas.microsoft.com/office/drawing/2014/main" id="{80E6DAE2-EBC9-54F9-2D29-6F2C3CCA252F}"/>
                  </a:ext>
                </a:extLst>
              </p:cNvPr>
              <p:cNvSpPr/>
              <p:nvPr/>
            </p:nvSpPr>
            <p:spPr>
              <a:xfrm>
                <a:off x="1039066" y="1476093"/>
                <a:ext cx="126000" cy="4783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2022</a:t>
                </a:r>
              </a:p>
            </p:txBody>
          </p:sp>
          <p:sp>
            <p:nvSpPr>
              <p:cNvPr id="34" name="Rectangle 33">
                <a:extLst>
                  <a:ext uri="{FF2B5EF4-FFF2-40B4-BE49-F238E27FC236}">
                    <a16:creationId xmlns:a16="http://schemas.microsoft.com/office/drawing/2014/main" id="{A1F17E5C-2F50-E071-6738-67A8DB3D3EA7}"/>
                  </a:ext>
                </a:extLst>
              </p:cNvPr>
              <p:cNvSpPr/>
              <p:nvPr/>
            </p:nvSpPr>
            <p:spPr>
              <a:xfrm>
                <a:off x="1039066" y="1948443"/>
                <a:ext cx="126000" cy="4783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2023</a:t>
                </a:r>
              </a:p>
            </p:txBody>
          </p:sp>
          <p:sp>
            <p:nvSpPr>
              <p:cNvPr id="35" name="Rectangle 34">
                <a:extLst>
                  <a:ext uri="{FF2B5EF4-FFF2-40B4-BE49-F238E27FC236}">
                    <a16:creationId xmlns:a16="http://schemas.microsoft.com/office/drawing/2014/main" id="{3EBECF27-274F-9759-9D1B-18DCB4ED4B6A}"/>
                  </a:ext>
                </a:extLst>
              </p:cNvPr>
              <p:cNvSpPr/>
              <p:nvPr/>
            </p:nvSpPr>
            <p:spPr>
              <a:xfrm>
                <a:off x="1039066" y="2434363"/>
                <a:ext cx="126000" cy="4963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2024</a:t>
                </a:r>
              </a:p>
            </p:txBody>
          </p:sp>
          <p:sp>
            <p:nvSpPr>
              <p:cNvPr id="36" name="Rectangle 35">
                <a:extLst>
                  <a:ext uri="{FF2B5EF4-FFF2-40B4-BE49-F238E27FC236}">
                    <a16:creationId xmlns:a16="http://schemas.microsoft.com/office/drawing/2014/main" id="{EA26C9A8-3F22-8129-9F68-DF7A19E6FE5D}"/>
                  </a:ext>
                </a:extLst>
              </p:cNvPr>
              <p:cNvSpPr/>
              <p:nvPr/>
            </p:nvSpPr>
            <p:spPr>
              <a:xfrm>
                <a:off x="1039066" y="2924633"/>
                <a:ext cx="126000" cy="4946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2025</a:t>
                </a:r>
              </a:p>
            </p:txBody>
          </p:sp>
        </p:grpSp>
        <p:grpSp>
          <p:nvGrpSpPr>
            <p:cNvPr id="26" name="Group 25">
              <a:extLst>
                <a:ext uri="{FF2B5EF4-FFF2-40B4-BE49-F238E27FC236}">
                  <a16:creationId xmlns:a16="http://schemas.microsoft.com/office/drawing/2014/main" id="{C82FFB75-ABF7-962A-563C-B3704E40F4CA}"/>
                </a:ext>
              </a:extLst>
            </p:cNvPr>
            <p:cNvGrpSpPr/>
            <p:nvPr/>
          </p:nvGrpSpPr>
          <p:grpSpPr>
            <a:xfrm>
              <a:off x="3074400" y="1152409"/>
              <a:ext cx="126000" cy="2266893"/>
              <a:chOff x="1039066" y="1152409"/>
              <a:chExt cx="126000" cy="2266893"/>
            </a:xfrm>
          </p:grpSpPr>
          <p:sp>
            <p:nvSpPr>
              <p:cNvPr id="27" name="Rectangle 26">
                <a:extLst>
                  <a:ext uri="{FF2B5EF4-FFF2-40B4-BE49-F238E27FC236}">
                    <a16:creationId xmlns:a16="http://schemas.microsoft.com/office/drawing/2014/main" id="{0DD48146-A0E1-BE75-07EB-6E3BB3FC1AA9}"/>
                  </a:ext>
                </a:extLst>
              </p:cNvPr>
              <p:cNvSpPr/>
              <p:nvPr/>
            </p:nvSpPr>
            <p:spPr>
              <a:xfrm>
                <a:off x="1039066" y="1152409"/>
                <a:ext cx="126000" cy="3443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2021</a:t>
                </a:r>
              </a:p>
            </p:txBody>
          </p:sp>
          <p:sp>
            <p:nvSpPr>
              <p:cNvPr id="28" name="Rectangle 27">
                <a:extLst>
                  <a:ext uri="{FF2B5EF4-FFF2-40B4-BE49-F238E27FC236}">
                    <a16:creationId xmlns:a16="http://schemas.microsoft.com/office/drawing/2014/main" id="{06E32361-598E-148D-E9CC-5F09BC4CCC5F}"/>
                  </a:ext>
                </a:extLst>
              </p:cNvPr>
              <p:cNvSpPr/>
              <p:nvPr/>
            </p:nvSpPr>
            <p:spPr>
              <a:xfrm>
                <a:off x="1039066" y="1476093"/>
                <a:ext cx="126000" cy="4783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2022</a:t>
                </a:r>
              </a:p>
            </p:txBody>
          </p:sp>
          <p:sp>
            <p:nvSpPr>
              <p:cNvPr id="29" name="Rectangle 28">
                <a:extLst>
                  <a:ext uri="{FF2B5EF4-FFF2-40B4-BE49-F238E27FC236}">
                    <a16:creationId xmlns:a16="http://schemas.microsoft.com/office/drawing/2014/main" id="{113760C4-6B79-1A72-E592-478CFB03A96D}"/>
                  </a:ext>
                </a:extLst>
              </p:cNvPr>
              <p:cNvSpPr/>
              <p:nvPr/>
            </p:nvSpPr>
            <p:spPr>
              <a:xfrm>
                <a:off x="1039066" y="1948443"/>
                <a:ext cx="126000" cy="4783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2023</a:t>
                </a:r>
              </a:p>
            </p:txBody>
          </p:sp>
          <p:sp>
            <p:nvSpPr>
              <p:cNvPr id="30" name="Rectangle 29">
                <a:extLst>
                  <a:ext uri="{FF2B5EF4-FFF2-40B4-BE49-F238E27FC236}">
                    <a16:creationId xmlns:a16="http://schemas.microsoft.com/office/drawing/2014/main" id="{C4812614-A351-2582-261B-5F6BB41FC6E4}"/>
                  </a:ext>
                </a:extLst>
              </p:cNvPr>
              <p:cNvSpPr/>
              <p:nvPr/>
            </p:nvSpPr>
            <p:spPr>
              <a:xfrm>
                <a:off x="1039066" y="2434363"/>
                <a:ext cx="126000" cy="49631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2024</a:t>
                </a:r>
              </a:p>
            </p:txBody>
          </p:sp>
          <p:sp>
            <p:nvSpPr>
              <p:cNvPr id="31" name="Rectangle 30">
                <a:extLst>
                  <a:ext uri="{FF2B5EF4-FFF2-40B4-BE49-F238E27FC236}">
                    <a16:creationId xmlns:a16="http://schemas.microsoft.com/office/drawing/2014/main" id="{AE73802B-FC16-EE37-67D6-008B3407DFB7}"/>
                  </a:ext>
                </a:extLst>
              </p:cNvPr>
              <p:cNvSpPr/>
              <p:nvPr/>
            </p:nvSpPr>
            <p:spPr>
              <a:xfrm>
                <a:off x="1039066" y="2924633"/>
                <a:ext cx="126000" cy="4946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2025</a:t>
                </a:r>
              </a:p>
            </p:txBody>
          </p:sp>
        </p:grpSp>
      </p:grpSp>
      <p:grpSp>
        <p:nvGrpSpPr>
          <p:cNvPr id="40" name="Group 39">
            <a:extLst>
              <a:ext uri="{FF2B5EF4-FFF2-40B4-BE49-F238E27FC236}">
                <a16:creationId xmlns:a16="http://schemas.microsoft.com/office/drawing/2014/main" id="{CFA9F71C-8633-3003-59BC-5971EC34A6C9}"/>
              </a:ext>
            </a:extLst>
          </p:cNvPr>
          <p:cNvGrpSpPr/>
          <p:nvPr/>
        </p:nvGrpSpPr>
        <p:grpSpPr>
          <a:xfrm>
            <a:off x="3502549" y="1489555"/>
            <a:ext cx="5474547" cy="3570822"/>
            <a:chOff x="3920906" y="1404573"/>
            <a:chExt cx="5474547" cy="3570822"/>
          </a:xfrm>
        </p:grpSpPr>
        <p:pic>
          <p:nvPicPr>
            <p:cNvPr id="41" name="Picture 40">
              <a:extLst>
                <a:ext uri="{FF2B5EF4-FFF2-40B4-BE49-F238E27FC236}">
                  <a16:creationId xmlns:a16="http://schemas.microsoft.com/office/drawing/2014/main" id="{B63DB416-A1BA-326F-B976-84C252548C46}"/>
                </a:ext>
              </a:extLst>
            </p:cNvPr>
            <p:cNvPicPr>
              <a:picLocks noChangeAspect="1"/>
            </p:cNvPicPr>
            <p:nvPr/>
          </p:nvPicPr>
          <p:blipFill>
            <a:blip r:embed="rId5"/>
            <a:stretch>
              <a:fillRect/>
            </a:stretch>
          </p:blipFill>
          <p:spPr>
            <a:xfrm>
              <a:off x="3920906" y="1404573"/>
              <a:ext cx="5474547" cy="3563278"/>
            </a:xfrm>
            <a:prstGeom prst="rect">
              <a:avLst/>
            </a:prstGeom>
          </p:spPr>
        </p:pic>
        <p:grpSp>
          <p:nvGrpSpPr>
            <p:cNvPr id="42" name="Group 41">
              <a:extLst>
                <a:ext uri="{FF2B5EF4-FFF2-40B4-BE49-F238E27FC236}">
                  <a16:creationId xmlns:a16="http://schemas.microsoft.com/office/drawing/2014/main" id="{95B5588B-9611-04A9-1A6C-88267C343370}"/>
                </a:ext>
              </a:extLst>
            </p:cNvPr>
            <p:cNvGrpSpPr/>
            <p:nvPr/>
          </p:nvGrpSpPr>
          <p:grpSpPr>
            <a:xfrm>
              <a:off x="3923348" y="1716537"/>
              <a:ext cx="144000" cy="3258858"/>
              <a:chOff x="3951048" y="1713878"/>
              <a:chExt cx="115200" cy="3258858"/>
            </a:xfrm>
          </p:grpSpPr>
          <p:sp>
            <p:nvSpPr>
              <p:cNvPr id="52" name="Rectangle 51">
                <a:extLst>
                  <a:ext uri="{FF2B5EF4-FFF2-40B4-BE49-F238E27FC236}">
                    <a16:creationId xmlns:a16="http://schemas.microsoft.com/office/drawing/2014/main" id="{5DE27E00-0BBE-C7C6-F575-FE1CDEB89C7E}"/>
                  </a:ext>
                </a:extLst>
              </p:cNvPr>
              <p:cNvSpPr/>
              <p:nvPr/>
            </p:nvSpPr>
            <p:spPr>
              <a:xfrm>
                <a:off x="3951048" y="1939310"/>
                <a:ext cx="115200" cy="4731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2023</a:t>
                </a:r>
              </a:p>
            </p:txBody>
          </p:sp>
          <p:sp>
            <p:nvSpPr>
              <p:cNvPr id="53" name="Rectangle 52">
                <a:extLst>
                  <a:ext uri="{FF2B5EF4-FFF2-40B4-BE49-F238E27FC236}">
                    <a16:creationId xmlns:a16="http://schemas.microsoft.com/office/drawing/2014/main" id="{AEE43C92-8CCC-0B79-D265-E5E9E1D9CB35}"/>
                  </a:ext>
                </a:extLst>
              </p:cNvPr>
              <p:cNvSpPr/>
              <p:nvPr/>
            </p:nvSpPr>
            <p:spPr>
              <a:xfrm>
                <a:off x="3951048" y="2413785"/>
                <a:ext cx="115200" cy="4704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2024</a:t>
                </a:r>
              </a:p>
            </p:txBody>
          </p:sp>
          <p:sp>
            <p:nvSpPr>
              <p:cNvPr id="54" name="Rectangle 53">
                <a:extLst>
                  <a:ext uri="{FF2B5EF4-FFF2-40B4-BE49-F238E27FC236}">
                    <a16:creationId xmlns:a16="http://schemas.microsoft.com/office/drawing/2014/main" id="{96DDB688-D30B-F1BF-55B6-7D5338C8B2B9}"/>
                  </a:ext>
                </a:extLst>
              </p:cNvPr>
              <p:cNvSpPr/>
              <p:nvPr/>
            </p:nvSpPr>
            <p:spPr>
              <a:xfrm>
                <a:off x="3951048" y="2884263"/>
                <a:ext cx="115200" cy="46455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2025</a:t>
                </a:r>
              </a:p>
            </p:txBody>
          </p:sp>
          <p:sp>
            <p:nvSpPr>
              <p:cNvPr id="55" name="Rectangle 54">
                <a:extLst>
                  <a:ext uri="{FF2B5EF4-FFF2-40B4-BE49-F238E27FC236}">
                    <a16:creationId xmlns:a16="http://schemas.microsoft.com/office/drawing/2014/main" id="{7D8B380C-9D43-4B2C-ED1B-475E0A4050A6}"/>
                  </a:ext>
                </a:extLst>
              </p:cNvPr>
              <p:cNvSpPr/>
              <p:nvPr/>
            </p:nvSpPr>
            <p:spPr>
              <a:xfrm>
                <a:off x="3951048" y="3341905"/>
                <a:ext cx="115200" cy="4645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56" name="Rectangle 55">
                <a:extLst>
                  <a:ext uri="{FF2B5EF4-FFF2-40B4-BE49-F238E27FC236}">
                    <a16:creationId xmlns:a16="http://schemas.microsoft.com/office/drawing/2014/main" id="{1DE25A8E-A43E-43D0-AF55-18BB4BF3069B}"/>
                  </a:ext>
                </a:extLst>
              </p:cNvPr>
              <p:cNvSpPr/>
              <p:nvPr/>
            </p:nvSpPr>
            <p:spPr>
              <a:xfrm>
                <a:off x="3951048" y="3805413"/>
                <a:ext cx="115200" cy="4728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57" name="Rectangle 56">
                <a:extLst>
                  <a:ext uri="{FF2B5EF4-FFF2-40B4-BE49-F238E27FC236}">
                    <a16:creationId xmlns:a16="http://schemas.microsoft.com/office/drawing/2014/main" id="{B2830235-26A2-9DE7-0345-767A53849C3A}"/>
                  </a:ext>
                </a:extLst>
              </p:cNvPr>
              <p:cNvSpPr/>
              <p:nvPr/>
            </p:nvSpPr>
            <p:spPr>
              <a:xfrm>
                <a:off x="3951048" y="4286308"/>
                <a:ext cx="115200" cy="45611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58" name="Rectangle 57">
                <a:extLst>
                  <a:ext uri="{FF2B5EF4-FFF2-40B4-BE49-F238E27FC236}">
                    <a16:creationId xmlns:a16="http://schemas.microsoft.com/office/drawing/2014/main" id="{07ACB3EC-B836-EE61-4CB7-9102E287B388}"/>
                  </a:ext>
                </a:extLst>
              </p:cNvPr>
              <p:cNvSpPr/>
              <p:nvPr/>
            </p:nvSpPr>
            <p:spPr>
              <a:xfrm>
                <a:off x="3951048" y="4738702"/>
                <a:ext cx="115200" cy="2340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29</a:t>
                </a:r>
              </a:p>
            </p:txBody>
          </p:sp>
          <p:sp>
            <p:nvSpPr>
              <p:cNvPr id="59" name="Rectangle 58">
                <a:extLst>
                  <a:ext uri="{FF2B5EF4-FFF2-40B4-BE49-F238E27FC236}">
                    <a16:creationId xmlns:a16="http://schemas.microsoft.com/office/drawing/2014/main" id="{D529FED5-0D37-FFB0-BD3B-3F5321AC2C88}"/>
                  </a:ext>
                </a:extLst>
              </p:cNvPr>
              <p:cNvSpPr/>
              <p:nvPr/>
            </p:nvSpPr>
            <p:spPr>
              <a:xfrm>
                <a:off x="3951048" y="1713878"/>
                <a:ext cx="115200" cy="2299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22</a:t>
                </a:r>
              </a:p>
            </p:txBody>
          </p:sp>
        </p:grpSp>
        <p:grpSp>
          <p:nvGrpSpPr>
            <p:cNvPr id="43" name="Group 42">
              <a:extLst>
                <a:ext uri="{FF2B5EF4-FFF2-40B4-BE49-F238E27FC236}">
                  <a16:creationId xmlns:a16="http://schemas.microsoft.com/office/drawing/2014/main" id="{1B211D74-8C9C-ECB7-7948-1E9C4B37CA2E}"/>
                </a:ext>
              </a:extLst>
            </p:cNvPr>
            <p:cNvGrpSpPr/>
            <p:nvPr/>
          </p:nvGrpSpPr>
          <p:grpSpPr>
            <a:xfrm>
              <a:off x="9220200" y="1716537"/>
              <a:ext cx="144000" cy="3258858"/>
              <a:chOff x="3951048" y="1713878"/>
              <a:chExt cx="115200" cy="3258858"/>
            </a:xfrm>
          </p:grpSpPr>
          <p:sp>
            <p:nvSpPr>
              <p:cNvPr id="44" name="Rectangle 43">
                <a:extLst>
                  <a:ext uri="{FF2B5EF4-FFF2-40B4-BE49-F238E27FC236}">
                    <a16:creationId xmlns:a16="http://schemas.microsoft.com/office/drawing/2014/main" id="{7321643B-E19F-F665-9C43-6D03A5DBA947}"/>
                  </a:ext>
                </a:extLst>
              </p:cNvPr>
              <p:cNvSpPr/>
              <p:nvPr/>
            </p:nvSpPr>
            <p:spPr>
              <a:xfrm>
                <a:off x="3951048" y="1939310"/>
                <a:ext cx="115200" cy="4731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2023</a:t>
                </a:r>
              </a:p>
            </p:txBody>
          </p:sp>
          <p:sp>
            <p:nvSpPr>
              <p:cNvPr id="45" name="Rectangle 44">
                <a:extLst>
                  <a:ext uri="{FF2B5EF4-FFF2-40B4-BE49-F238E27FC236}">
                    <a16:creationId xmlns:a16="http://schemas.microsoft.com/office/drawing/2014/main" id="{A763BCD7-5F3F-6355-3F50-29E7ACB96EC4}"/>
                  </a:ext>
                </a:extLst>
              </p:cNvPr>
              <p:cNvSpPr/>
              <p:nvPr/>
            </p:nvSpPr>
            <p:spPr>
              <a:xfrm>
                <a:off x="3951048" y="2413785"/>
                <a:ext cx="115200" cy="4704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2024</a:t>
                </a:r>
              </a:p>
            </p:txBody>
          </p:sp>
          <p:sp>
            <p:nvSpPr>
              <p:cNvPr id="46" name="Rectangle 45">
                <a:extLst>
                  <a:ext uri="{FF2B5EF4-FFF2-40B4-BE49-F238E27FC236}">
                    <a16:creationId xmlns:a16="http://schemas.microsoft.com/office/drawing/2014/main" id="{EAC4CBC4-4BC0-887D-A430-9ED3B9311C8A}"/>
                  </a:ext>
                </a:extLst>
              </p:cNvPr>
              <p:cNvSpPr/>
              <p:nvPr/>
            </p:nvSpPr>
            <p:spPr>
              <a:xfrm>
                <a:off x="3951048" y="2884263"/>
                <a:ext cx="115200" cy="46455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2025</a:t>
                </a:r>
              </a:p>
            </p:txBody>
          </p:sp>
          <p:sp>
            <p:nvSpPr>
              <p:cNvPr id="47" name="Rectangle 46">
                <a:extLst>
                  <a:ext uri="{FF2B5EF4-FFF2-40B4-BE49-F238E27FC236}">
                    <a16:creationId xmlns:a16="http://schemas.microsoft.com/office/drawing/2014/main" id="{B65C79B7-3928-D987-693C-9865D7B6BA33}"/>
                  </a:ext>
                </a:extLst>
              </p:cNvPr>
              <p:cNvSpPr/>
              <p:nvPr/>
            </p:nvSpPr>
            <p:spPr>
              <a:xfrm>
                <a:off x="3951048" y="3341905"/>
                <a:ext cx="115200" cy="4645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48" name="Rectangle 47">
                <a:extLst>
                  <a:ext uri="{FF2B5EF4-FFF2-40B4-BE49-F238E27FC236}">
                    <a16:creationId xmlns:a16="http://schemas.microsoft.com/office/drawing/2014/main" id="{786BC779-86CC-252F-604F-D40D95EA6BCB}"/>
                  </a:ext>
                </a:extLst>
              </p:cNvPr>
              <p:cNvSpPr/>
              <p:nvPr/>
            </p:nvSpPr>
            <p:spPr>
              <a:xfrm>
                <a:off x="3951048" y="3805413"/>
                <a:ext cx="115200" cy="4728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49" name="Rectangle 48">
                <a:extLst>
                  <a:ext uri="{FF2B5EF4-FFF2-40B4-BE49-F238E27FC236}">
                    <a16:creationId xmlns:a16="http://schemas.microsoft.com/office/drawing/2014/main" id="{07CC28FD-ADB9-431C-2B87-06FA199F72A1}"/>
                  </a:ext>
                </a:extLst>
              </p:cNvPr>
              <p:cNvSpPr/>
              <p:nvPr/>
            </p:nvSpPr>
            <p:spPr>
              <a:xfrm>
                <a:off x="3951048" y="4286308"/>
                <a:ext cx="115200" cy="45611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50" name="Rectangle 49">
                <a:extLst>
                  <a:ext uri="{FF2B5EF4-FFF2-40B4-BE49-F238E27FC236}">
                    <a16:creationId xmlns:a16="http://schemas.microsoft.com/office/drawing/2014/main" id="{1F479876-CE39-E02F-3773-A114938CCE45}"/>
                  </a:ext>
                </a:extLst>
              </p:cNvPr>
              <p:cNvSpPr/>
              <p:nvPr/>
            </p:nvSpPr>
            <p:spPr>
              <a:xfrm>
                <a:off x="3951048" y="4738702"/>
                <a:ext cx="115200" cy="2340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29</a:t>
                </a:r>
              </a:p>
            </p:txBody>
          </p:sp>
          <p:sp>
            <p:nvSpPr>
              <p:cNvPr id="51" name="Rectangle 50">
                <a:extLst>
                  <a:ext uri="{FF2B5EF4-FFF2-40B4-BE49-F238E27FC236}">
                    <a16:creationId xmlns:a16="http://schemas.microsoft.com/office/drawing/2014/main" id="{C2D51918-DE3A-DDAB-07B8-1FC1A875313B}"/>
                  </a:ext>
                </a:extLst>
              </p:cNvPr>
              <p:cNvSpPr/>
              <p:nvPr/>
            </p:nvSpPr>
            <p:spPr>
              <a:xfrm>
                <a:off x="3951048" y="1713878"/>
                <a:ext cx="115200" cy="2299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22</a:t>
                </a:r>
              </a:p>
            </p:txBody>
          </p:sp>
        </p:grpSp>
      </p:grpSp>
      <p:grpSp>
        <p:nvGrpSpPr>
          <p:cNvPr id="60" name="Group 59">
            <a:extLst>
              <a:ext uri="{FF2B5EF4-FFF2-40B4-BE49-F238E27FC236}">
                <a16:creationId xmlns:a16="http://schemas.microsoft.com/office/drawing/2014/main" id="{089AE3D9-E167-128E-E2DB-020DEDE1C717}"/>
              </a:ext>
            </a:extLst>
          </p:cNvPr>
          <p:cNvGrpSpPr/>
          <p:nvPr/>
        </p:nvGrpSpPr>
        <p:grpSpPr>
          <a:xfrm>
            <a:off x="9404032" y="3184706"/>
            <a:ext cx="2263429" cy="2039041"/>
            <a:chOff x="9404032" y="3117276"/>
            <a:chExt cx="2263429" cy="2039041"/>
          </a:xfrm>
        </p:grpSpPr>
        <p:grpSp>
          <p:nvGrpSpPr>
            <p:cNvPr id="61" name="Group 60">
              <a:extLst>
                <a:ext uri="{FF2B5EF4-FFF2-40B4-BE49-F238E27FC236}">
                  <a16:creationId xmlns:a16="http://schemas.microsoft.com/office/drawing/2014/main" id="{2627E859-0960-EDDC-B6F5-FE101D32AA10}"/>
                </a:ext>
              </a:extLst>
            </p:cNvPr>
            <p:cNvGrpSpPr/>
            <p:nvPr/>
          </p:nvGrpSpPr>
          <p:grpSpPr>
            <a:xfrm>
              <a:off x="9404032" y="3128822"/>
              <a:ext cx="2263429" cy="2027495"/>
              <a:chOff x="9579805" y="3128822"/>
              <a:chExt cx="2263429" cy="2027495"/>
            </a:xfrm>
          </p:grpSpPr>
          <p:pic>
            <p:nvPicPr>
              <p:cNvPr id="71" name="Picture 70">
                <a:extLst>
                  <a:ext uri="{FF2B5EF4-FFF2-40B4-BE49-F238E27FC236}">
                    <a16:creationId xmlns:a16="http://schemas.microsoft.com/office/drawing/2014/main" id="{8E854ABF-2F84-6BDB-C17A-70B965972DF1}"/>
                  </a:ext>
                </a:extLst>
              </p:cNvPr>
              <p:cNvPicPr>
                <a:picLocks noChangeAspect="1"/>
              </p:cNvPicPr>
              <p:nvPr/>
            </p:nvPicPr>
            <p:blipFill rotWithShape="1">
              <a:blip r:embed="rId6"/>
              <a:srcRect b="4526"/>
              <a:stretch/>
            </p:blipFill>
            <p:spPr>
              <a:xfrm>
                <a:off x="9655261" y="3128822"/>
                <a:ext cx="2155739" cy="1998125"/>
              </a:xfrm>
              <a:prstGeom prst="rect">
                <a:avLst/>
              </a:prstGeom>
            </p:spPr>
          </p:pic>
          <p:grpSp>
            <p:nvGrpSpPr>
              <p:cNvPr id="72" name="Group 71">
                <a:extLst>
                  <a:ext uri="{FF2B5EF4-FFF2-40B4-BE49-F238E27FC236}">
                    <a16:creationId xmlns:a16="http://schemas.microsoft.com/office/drawing/2014/main" id="{E73C9F3D-E1BB-FF69-BE73-3729349DC06F}"/>
                  </a:ext>
                </a:extLst>
              </p:cNvPr>
              <p:cNvGrpSpPr/>
              <p:nvPr/>
            </p:nvGrpSpPr>
            <p:grpSpPr>
              <a:xfrm>
                <a:off x="9579805" y="3217533"/>
                <a:ext cx="108434" cy="1938784"/>
                <a:chOff x="9579805" y="3217533"/>
                <a:chExt cx="108434" cy="1938784"/>
              </a:xfrm>
            </p:grpSpPr>
            <p:grpSp>
              <p:nvGrpSpPr>
                <p:cNvPr id="80" name="Group 79">
                  <a:extLst>
                    <a:ext uri="{FF2B5EF4-FFF2-40B4-BE49-F238E27FC236}">
                      <a16:creationId xmlns:a16="http://schemas.microsoft.com/office/drawing/2014/main" id="{66A7AE4C-80CC-B5B8-B9F3-CD3AC68C4CB3}"/>
                    </a:ext>
                  </a:extLst>
                </p:cNvPr>
                <p:cNvGrpSpPr/>
                <p:nvPr/>
              </p:nvGrpSpPr>
              <p:grpSpPr>
                <a:xfrm>
                  <a:off x="9579806" y="3353469"/>
                  <a:ext cx="108433" cy="1802848"/>
                  <a:chOff x="9579806" y="3353469"/>
                  <a:chExt cx="108433" cy="1802848"/>
                </a:xfrm>
              </p:grpSpPr>
              <p:sp>
                <p:nvSpPr>
                  <p:cNvPr id="82" name="Rectangle 81">
                    <a:extLst>
                      <a:ext uri="{FF2B5EF4-FFF2-40B4-BE49-F238E27FC236}">
                        <a16:creationId xmlns:a16="http://schemas.microsoft.com/office/drawing/2014/main" id="{82F7E5F5-1552-2413-F6F5-C4A509B376EB}"/>
                      </a:ext>
                    </a:extLst>
                  </p:cNvPr>
                  <p:cNvSpPr/>
                  <p:nvPr/>
                </p:nvSpPr>
                <p:spPr>
                  <a:xfrm>
                    <a:off x="9579806" y="3353469"/>
                    <a:ext cx="108000" cy="4613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83" name="Rectangle 82">
                    <a:extLst>
                      <a:ext uri="{FF2B5EF4-FFF2-40B4-BE49-F238E27FC236}">
                        <a16:creationId xmlns:a16="http://schemas.microsoft.com/office/drawing/2014/main" id="{46AD2BAE-9722-890F-615A-70B82C6BD8AF}"/>
                      </a:ext>
                    </a:extLst>
                  </p:cNvPr>
                  <p:cNvSpPr/>
                  <p:nvPr/>
                </p:nvSpPr>
                <p:spPr>
                  <a:xfrm>
                    <a:off x="9579807" y="3824065"/>
                    <a:ext cx="107999" cy="461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84" name="Rectangle 83">
                    <a:extLst>
                      <a:ext uri="{FF2B5EF4-FFF2-40B4-BE49-F238E27FC236}">
                        <a16:creationId xmlns:a16="http://schemas.microsoft.com/office/drawing/2014/main" id="{D8A1EF4F-A80D-AD59-640E-9A7C627A7979}"/>
                      </a:ext>
                    </a:extLst>
                  </p:cNvPr>
                  <p:cNvSpPr/>
                  <p:nvPr/>
                </p:nvSpPr>
                <p:spPr>
                  <a:xfrm>
                    <a:off x="9580240" y="4276850"/>
                    <a:ext cx="107999" cy="4738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85" name="Rectangle 84">
                    <a:extLst>
                      <a:ext uri="{FF2B5EF4-FFF2-40B4-BE49-F238E27FC236}">
                        <a16:creationId xmlns:a16="http://schemas.microsoft.com/office/drawing/2014/main" id="{6A7828E9-AF37-8AC2-3D03-4C66060B1DCA}"/>
                      </a:ext>
                    </a:extLst>
                  </p:cNvPr>
                  <p:cNvSpPr/>
                  <p:nvPr/>
                </p:nvSpPr>
                <p:spPr>
                  <a:xfrm>
                    <a:off x="9579806" y="4755892"/>
                    <a:ext cx="107999" cy="400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sp>
              <p:nvSpPr>
                <p:cNvPr id="81" name="Rectangle 80">
                  <a:extLst>
                    <a:ext uri="{FF2B5EF4-FFF2-40B4-BE49-F238E27FC236}">
                      <a16:creationId xmlns:a16="http://schemas.microsoft.com/office/drawing/2014/main" id="{6462C9D9-EB4B-04D3-F84B-83F701DE4826}"/>
                    </a:ext>
                  </a:extLst>
                </p:cNvPr>
                <p:cNvSpPr/>
                <p:nvPr/>
              </p:nvSpPr>
              <p:spPr>
                <a:xfrm>
                  <a:off x="9579805" y="3217533"/>
                  <a:ext cx="108000" cy="1401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25</a:t>
                  </a:r>
                </a:p>
              </p:txBody>
            </p:sp>
          </p:grpSp>
          <p:grpSp>
            <p:nvGrpSpPr>
              <p:cNvPr id="73" name="Group 72">
                <a:extLst>
                  <a:ext uri="{FF2B5EF4-FFF2-40B4-BE49-F238E27FC236}">
                    <a16:creationId xmlns:a16="http://schemas.microsoft.com/office/drawing/2014/main" id="{31AB833F-AC55-A273-49A0-EB606CFEEDAA}"/>
                  </a:ext>
                </a:extLst>
              </p:cNvPr>
              <p:cNvGrpSpPr/>
              <p:nvPr/>
            </p:nvGrpSpPr>
            <p:grpSpPr>
              <a:xfrm>
                <a:off x="11734800" y="3217533"/>
                <a:ext cx="108434" cy="1938784"/>
                <a:chOff x="9579805" y="3217533"/>
                <a:chExt cx="108434" cy="1938784"/>
              </a:xfrm>
            </p:grpSpPr>
            <p:grpSp>
              <p:nvGrpSpPr>
                <p:cNvPr id="74" name="Group 73">
                  <a:extLst>
                    <a:ext uri="{FF2B5EF4-FFF2-40B4-BE49-F238E27FC236}">
                      <a16:creationId xmlns:a16="http://schemas.microsoft.com/office/drawing/2014/main" id="{82CFF49A-383A-80A1-7FEB-D897D8CFD654}"/>
                    </a:ext>
                  </a:extLst>
                </p:cNvPr>
                <p:cNvGrpSpPr/>
                <p:nvPr/>
              </p:nvGrpSpPr>
              <p:grpSpPr>
                <a:xfrm>
                  <a:off x="9579806" y="3353469"/>
                  <a:ext cx="108433" cy="1802848"/>
                  <a:chOff x="9579806" y="3353469"/>
                  <a:chExt cx="108433" cy="1802848"/>
                </a:xfrm>
              </p:grpSpPr>
              <p:sp>
                <p:nvSpPr>
                  <p:cNvPr id="76" name="Rectangle 75">
                    <a:extLst>
                      <a:ext uri="{FF2B5EF4-FFF2-40B4-BE49-F238E27FC236}">
                        <a16:creationId xmlns:a16="http://schemas.microsoft.com/office/drawing/2014/main" id="{8D27042A-586C-1F6D-974A-F7AAF240E881}"/>
                      </a:ext>
                    </a:extLst>
                  </p:cNvPr>
                  <p:cNvSpPr/>
                  <p:nvPr/>
                </p:nvSpPr>
                <p:spPr>
                  <a:xfrm>
                    <a:off x="9579806" y="3353469"/>
                    <a:ext cx="108000" cy="4613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77" name="Rectangle 76">
                    <a:extLst>
                      <a:ext uri="{FF2B5EF4-FFF2-40B4-BE49-F238E27FC236}">
                        <a16:creationId xmlns:a16="http://schemas.microsoft.com/office/drawing/2014/main" id="{369E0348-DEAD-E3D5-7636-D348D230CFDD}"/>
                      </a:ext>
                    </a:extLst>
                  </p:cNvPr>
                  <p:cNvSpPr/>
                  <p:nvPr/>
                </p:nvSpPr>
                <p:spPr>
                  <a:xfrm>
                    <a:off x="9579807" y="3824065"/>
                    <a:ext cx="107999" cy="461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78" name="Rectangle 77">
                    <a:extLst>
                      <a:ext uri="{FF2B5EF4-FFF2-40B4-BE49-F238E27FC236}">
                        <a16:creationId xmlns:a16="http://schemas.microsoft.com/office/drawing/2014/main" id="{989EB7B7-E5EA-6BC1-02E2-E57F6ABD4299}"/>
                      </a:ext>
                    </a:extLst>
                  </p:cNvPr>
                  <p:cNvSpPr/>
                  <p:nvPr/>
                </p:nvSpPr>
                <p:spPr>
                  <a:xfrm>
                    <a:off x="9580240" y="4276850"/>
                    <a:ext cx="107999" cy="4738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79" name="Rectangle 78">
                    <a:extLst>
                      <a:ext uri="{FF2B5EF4-FFF2-40B4-BE49-F238E27FC236}">
                        <a16:creationId xmlns:a16="http://schemas.microsoft.com/office/drawing/2014/main" id="{A03F3658-810F-C487-C07E-1E956A6E5442}"/>
                      </a:ext>
                    </a:extLst>
                  </p:cNvPr>
                  <p:cNvSpPr/>
                  <p:nvPr/>
                </p:nvSpPr>
                <p:spPr>
                  <a:xfrm>
                    <a:off x="9579806" y="4755892"/>
                    <a:ext cx="107999" cy="400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sp>
              <p:nvSpPr>
                <p:cNvPr id="75" name="Rectangle 74">
                  <a:extLst>
                    <a:ext uri="{FF2B5EF4-FFF2-40B4-BE49-F238E27FC236}">
                      <a16:creationId xmlns:a16="http://schemas.microsoft.com/office/drawing/2014/main" id="{097F5D6F-C389-237F-7EA1-2E8CA8504151}"/>
                    </a:ext>
                  </a:extLst>
                </p:cNvPr>
                <p:cNvSpPr/>
                <p:nvPr/>
              </p:nvSpPr>
              <p:spPr>
                <a:xfrm>
                  <a:off x="9579805" y="3217533"/>
                  <a:ext cx="108000" cy="1401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25</a:t>
                  </a:r>
                </a:p>
              </p:txBody>
            </p:sp>
          </p:grpSp>
        </p:grpSp>
        <p:grpSp>
          <p:nvGrpSpPr>
            <p:cNvPr id="62" name="Group 61">
              <a:extLst>
                <a:ext uri="{FF2B5EF4-FFF2-40B4-BE49-F238E27FC236}">
                  <a16:creationId xmlns:a16="http://schemas.microsoft.com/office/drawing/2014/main" id="{359EB433-5F0B-9F41-5EC7-BAA77AF805A7}"/>
                </a:ext>
              </a:extLst>
            </p:cNvPr>
            <p:cNvGrpSpPr/>
            <p:nvPr/>
          </p:nvGrpSpPr>
          <p:grpSpPr>
            <a:xfrm>
              <a:off x="9512032" y="3117276"/>
              <a:ext cx="2041490" cy="208702"/>
              <a:chOff x="4748445" y="228596"/>
              <a:chExt cx="6071955" cy="305883"/>
            </a:xfrm>
          </p:grpSpPr>
          <p:sp>
            <p:nvSpPr>
              <p:cNvPr id="63" name="Rectangle 62">
                <a:extLst>
                  <a:ext uri="{FF2B5EF4-FFF2-40B4-BE49-F238E27FC236}">
                    <a16:creationId xmlns:a16="http://schemas.microsoft.com/office/drawing/2014/main" id="{DD8AA212-8615-5B25-B76C-A09C4DC30D9C}"/>
                  </a:ext>
                </a:extLst>
              </p:cNvPr>
              <p:cNvSpPr/>
              <p:nvPr/>
            </p:nvSpPr>
            <p:spPr>
              <a:xfrm rot="5400000">
                <a:off x="4850719" y="126324"/>
                <a:ext cx="304803" cy="509351"/>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s81</a:t>
                </a:r>
              </a:p>
            </p:txBody>
          </p:sp>
          <p:sp>
            <p:nvSpPr>
              <p:cNvPr id="64" name="Rectangle 63">
                <a:extLst>
                  <a:ext uri="{FF2B5EF4-FFF2-40B4-BE49-F238E27FC236}">
                    <a16:creationId xmlns:a16="http://schemas.microsoft.com/office/drawing/2014/main" id="{0F774DE7-36A1-6269-396F-7D018FEB5FC1}"/>
                  </a:ext>
                </a:extLst>
              </p:cNvPr>
              <p:cNvSpPr/>
              <p:nvPr/>
            </p:nvSpPr>
            <p:spPr>
              <a:xfrm rot="5400000">
                <a:off x="5600698" y="-114300"/>
                <a:ext cx="304804" cy="990599"/>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s12</a:t>
                </a:r>
              </a:p>
            </p:txBody>
          </p:sp>
          <p:sp>
            <p:nvSpPr>
              <p:cNvPr id="65" name="Rectangle 64">
                <a:extLst>
                  <a:ext uri="{FF2B5EF4-FFF2-40B4-BE49-F238E27FC236}">
                    <a16:creationId xmlns:a16="http://schemas.microsoft.com/office/drawing/2014/main" id="{3A5A6038-ACE2-6B38-3EA9-21B4B76671FD}"/>
                  </a:ext>
                </a:extLst>
              </p:cNvPr>
              <p:cNvSpPr/>
              <p:nvPr/>
            </p:nvSpPr>
            <p:spPr>
              <a:xfrm rot="5400000">
                <a:off x="6438898" y="38100"/>
                <a:ext cx="304804" cy="685800"/>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s23</a:t>
                </a:r>
              </a:p>
            </p:txBody>
          </p:sp>
          <p:sp>
            <p:nvSpPr>
              <p:cNvPr id="66" name="Rectangle 65">
                <a:extLst>
                  <a:ext uri="{FF2B5EF4-FFF2-40B4-BE49-F238E27FC236}">
                    <a16:creationId xmlns:a16="http://schemas.microsoft.com/office/drawing/2014/main" id="{98E17B3E-8D67-78E7-973F-E9E8E95ACD89}"/>
                  </a:ext>
                </a:extLst>
              </p:cNvPr>
              <p:cNvSpPr/>
              <p:nvPr/>
            </p:nvSpPr>
            <p:spPr>
              <a:xfrm rot="5400000">
                <a:off x="7060798" y="101998"/>
                <a:ext cx="304804" cy="558000"/>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s34</a:t>
                </a:r>
              </a:p>
            </p:txBody>
          </p:sp>
          <p:sp>
            <p:nvSpPr>
              <p:cNvPr id="67" name="Rectangle 66">
                <a:extLst>
                  <a:ext uri="{FF2B5EF4-FFF2-40B4-BE49-F238E27FC236}">
                    <a16:creationId xmlns:a16="http://schemas.microsoft.com/office/drawing/2014/main" id="{70C1CA86-D551-FE01-00F5-74E1F28D155C}"/>
                  </a:ext>
                </a:extLst>
              </p:cNvPr>
              <p:cNvSpPr/>
              <p:nvPr/>
            </p:nvSpPr>
            <p:spPr>
              <a:xfrm rot="5400000">
                <a:off x="7862986" y="-141673"/>
                <a:ext cx="304804" cy="1047500"/>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s45</a:t>
                </a:r>
              </a:p>
            </p:txBody>
          </p:sp>
          <p:sp>
            <p:nvSpPr>
              <p:cNvPr id="68" name="Rectangle 67">
                <a:extLst>
                  <a:ext uri="{FF2B5EF4-FFF2-40B4-BE49-F238E27FC236}">
                    <a16:creationId xmlns:a16="http://schemas.microsoft.com/office/drawing/2014/main" id="{93B894A1-13C0-1186-4BF5-29C8FE78F52F}"/>
                  </a:ext>
                </a:extLst>
              </p:cNvPr>
              <p:cNvSpPr/>
              <p:nvPr/>
            </p:nvSpPr>
            <p:spPr>
              <a:xfrm rot="5400000">
                <a:off x="8905538" y="-137663"/>
                <a:ext cx="304804" cy="1037321"/>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s56</a:t>
                </a:r>
              </a:p>
            </p:txBody>
          </p:sp>
          <p:sp>
            <p:nvSpPr>
              <p:cNvPr id="69" name="Rectangle 68">
                <a:extLst>
                  <a:ext uri="{FF2B5EF4-FFF2-40B4-BE49-F238E27FC236}">
                    <a16:creationId xmlns:a16="http://schemas.microsoft.com/office/drawing/2014/main" id="{C007D76F-B30E-CE4F-5BB4-39A6FD863C3B}"/>
                  </a:ext>
                </a:extLst>
              </p:cNvPr>
              <p:cNvSpPr/>
              <p:nvPr/>
            </p:nvSpPr>
            <p:spPr>
              <a:xfrm rot="5400000">
                <a:off x="9734681" y="70515"/>
                <a:ext cx="304804" cy="620966"/>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s67</a:t>
                </a:r>
              </a:p>
            </p:txBody>
          </p:sp>
          <p:sp>
            <p:nvSpPr>
              <p:cNvPr id="70" name="Rectangle 69">
                <a:extLst>
                  <a:ext uri="{FF2B5EF4-FFF2-40B4-BE49-F238E27FC236}">
                    <a16:creationId xmlns:a16="http://schemas.microsoft.com/office/drawing/2014/main" id="{486085E9-E7E9-8F13-1D45-665C91F317E1}"/>
                  </a:ext>
                </a:extLst>
              </p:cNvPr>
              <p:cNvSpPr/>
              <p:nvPr/>
            </p:nvSpPr>
            <p:spPr>
              <a:xfrm rot="5400000">
                <a:off x="10356581" y="69581"/>
                <a:ext cx="304804" cy="622834"/>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600" b="1" kern="1200" dirty="0">
                    <a:solidFill>
                      <a:srgbClr val="303030"/>
                    </a:solidFill>
                    <a:latin typeface="Arial"/>
                  </a:rPr>
                  <a:t>s7</a:t>
                </a:r>
                <a:r>
                  <a:rPr kumimoji="0" lang="en-US" sz="600" b="1" i="0" u="none" strike="noStrike" kern="1200" cap="none" spc="0" normalizeH="0" baseline="0" noProof="0" dirty="0">
                    <a:ln>
                      <a:noFill/>
                    </a:ln>
                    <a:solidFill>
                      <a:srgbClr val="303030"/>
                    </a:solidFill>
                    <a:effectLst/>
                    <a:uLnTx/>
                    <a:uFillTx/>
                    <a:latin typeface="Arial"/>
                    <a:ea typeface="+mn-ea"/>
                    <a:cs typeface="+mn-cs"/>
                  </a:rPr>
                  <a:t>8</a:t>
                </a:r>
              </a:p>
            </p:txBody>
          </p:sp>
        </p:grpSp>
      </p:grpSp>
      <p:cxnSp>
        <p:nvCxnSpPr>
          <p:cNvPr id="86" name="Straight Connector 85">
            <a:extLst>
              <a:ext uri="{FF2B5EF4-FFF2-40B4-BE49-F238E27FC236}">
                <a16:creationId xmlns:a16="http://schemas.microsoft.com/office/drawing/2014/main" id="{A2D52074-97BA-82AC-6FFF-9AF9025D7151}"/>
              </a:ext>
            </a:extLst>
          </p:cNvPr>
          <p:cNvCxnSpPr>
            <a:cxnSpLocks/>
          </p:cNvCxnSpPr>
          <p:nvPr/>
        </p:nvCxnSpPr>
        <p:spPr>
          <a:xfrm>
            <a:off x="28334" y="3407495"/>
            <a:ext cx="12192000" cy="13731"/>
          </a:xfrm>
          <a:prstGeom prst="line">
            <a:avLst/>
          </a:prstGeom>
          <a:ln w="254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9CE33B2-4AAE-BAFA-A915-E9303DA90286}"/>
              </a:ext>
            </a:extLst>
          </p:cNvPr>
          <p:cNvSpPr txBox="1"/>
          <p:nvPr/>
        </p:nvSpPr>
        <p:spPr>
          <a:xfrm>
            <a:off x="37578" y="3605958"/>
            <a:ext cx="1008609" cy="369332"/>
          </a:xfrm>
          <a:prstGeom prst="rect">
            <a:avLst/>
          </a:prstGeom>
          <a:noFill/>
        </p:spPr>
        <p:txBody>
          <a:bodyPr wrap="none" rtlCol="0">
            <a:spAutoFit/>
          </a:bodyPr>
          <a:lstStyle/>
          <a:p>
            <a:r>
              <a:rPr lang="en-GB" b="1" i="1" dirty="0">
                <a:solidFill>
                  <a:schemeClr val="tx2">
                    <a:lumMod val="60000"/>
                    <a:lumOff val="40000"/>
                  </a:schemeClr>
                </a:solidFill>
              </a:rPr>
              <a:t>LS3 start</a:t>
            </a:r>
          </a:p>
        </p:txBody>
      </p:sp>
      <p:cxnSp>
        <p:nvCxnSpPr>
          <p:cNvPr id="3" name="Straight Connector 2">
            <a:extLst>
              <a:ext uri="{FF2B5EF4-FFF2-40B4-BE49-F238E27FC236}">
                <a16:creationId xmlns:a16="http://schemas.microsoft.com/office/drawing/2014/main" id="{E23631FC-CBEB-9571-2F9B-6152A5B58783}"/>
              </a:ext>
            </a:extLst>
          </p:cNvPr>
          <p:cNvCxnSpPr>
            <a:cxnSpLocks/>
          </p:cNvCxnSpPr>
          <p:nvPr/>
        </p:nvCxnSpPr>
        <p:spPr>
          <a:xfrm flipH="1">
            <a:off x="259847" y="2362200"/>
            <a:ext cx="9112753" cy="0"/>
          </a:xfrm>
          <a:prstGeom prst="line">
            <a:avLst/>
          </a:prstGeom>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279339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500" fill="hold"/>
                                        <p:tgtEl>
                                          <p:spTgt spid="86"/>
                                        </p:tgtEl>
                                        <p:attrNameLst>
                                          <p:attrName>ppt_x</p:attrName>
                                        </p:attrNameLst>
                                      </p:cBhvr>
                                      <p:tavLst>
                                        <p:tav tm="0">
                                          <p:val>
                                            <p:strVal val="#ppt_x"/>
                                          </p:val>
                                        </p:tav>
                                        <p:tav tm="100000">
                                          <p:val>
                                            <p:strVal val="#ppt_x"/>
                                          </p:val>
                                        </p:tav>
                                      </p:tavLst>
                                    </p:anim>
                                    <p:anim calcmode="lin" valueType="num">
                                      <p:cBhvr additive="base">
                                        <p:cTn id="32" dur="500" fill="hold"/>
                                        <p:tgtEl>
                                          <p:spTgt spid="8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ppt_x"/>
                                          </p:val>
                                        </p:tav>
                                        <p:tav tm="100000">
                                          <p:val>
                                            <p:strVal val="#ppt_x"/>
                                          </p:val>
                                        </p:tav>
                                      </p:tavLst>
                                    </p:anim>
                                    <p:anim calcmode="lin" valueType="num">
                                      <p:cBhvr additive="base">
                                        <p:cTn id="3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6" grpId="0" animBg="1"/>
      <p:bldP spid="17" grpId="0" animBg="1"/>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p:txBody>
          <a:bodyPr/>
          <a:lstStyle/>
          <a:p>
            <a:r>
              <a:rPr lang="en-GB" b="1" i="1" dirty="0"/>
              <a:t>Content</a:t>
            </a:r>
          </a:p>
        </p:txBody>
      </p:sp>
      <p:sp>
        <p:nvSpPr>
          <p:cNvPr id="3" name="Content Placeholder 2">
            <a:extLst>
              <a:ext uri="{FF2B5EF4-FFF2-40B4-BE49-F238E27FC236}">
                <a16:creationId xmlns:a16="http://schemas.microsoft.com/office/drawing/2014/main" id="{F357D053-5764-0CD3-2BB4-5C9130A1D2CE}"/>
              </a:ext>
            </a:extLst>
          </p:cNvPr>
          <p:cNvSpPr>
            <a:spLocks noGrp="1"/>
          </p:cNvSpPr>
          <p:nvPr>
            <p:ph idx="1"/>
          </p:nvPr>
        </p:nvSpPr>
        <p:spPr/>
        <p:txBody>
          <a:bodyPr/>
          <a:lstStyle/>
          <a:p>
            <a:r>
              <a:rPr lang="en-GB" dirty="0">
                <a:latin typeface="+mj-lt"/>
              </a:rPr>
              <a:t>Context</a:t>
            </a:r>
          </a:p>
          <a:p>
            <a:r>
              <a:rPr lang="en-GB" dirty="0">
                <a:latin typeface="+mj-lt"/>
              </a:rPr>
              <a:t>Installation Planning for </a:t>
            </a:r>
            <a:r>
              <a:rPr lang="en-GB" dirty="0">
                <a:solidFill>
                  <a:srgbClr val="00B050"/>
                </a:solidFill>
                <a:latin typeface="+mj-lt"/>
              </a:rPr>
              <a:t>new surface buildings</a:t>
            </a:r>
          </a:p>
          <a:p>
            <a:r>
              <a:rPr lang="en-GB" dirty="0">
                <a:latin typeface="+mj-lt"/>
              </a:rPr>
              <a:t>Installation Planning for </a:t>
            </a:r>
            <a:r>
              <a:rPr lang="en-GB" dirty="0">
                <a:solidFill>
                  <a:srgbClr val="00B050"/>
                </a:solidFill>
                <a:latin typeface="+mj-lt"/>
              </a:rPr>
              <a:t>new underground galleries</a:t>
            </a:r>
          </a:p>
          <a:p>
            <a:r>
              <a:rPr lang="en-GB" dirty="0">
                <a:latin typeface="+mj-lt"/>
              </a:rPr>
              <a:t>Installation Planning for </a:t>
            </a:r>
            <a:r>
              <a:rPr lang="en-GB" dirty="0">
                <a:solidFill>
                  <a:srgbClr val="00B050"/>
                </a:solidFill>
                <a:latin typeface="+mj-lt"/>
              </a:rPr>
              <a:t>LS3 : LHC Tunnel </a:t>
            </a:r>
          </a:p>
          <a:p>
            <a:r>
              <a:rPr lang="en-GB" dirty="0">
                <a:latin typeface="+mj-lt"/>
              </a:rPr>
              <a:t>Status analysis, open points and main issues</a:t>
            </a:r>
          </a:p>
          <a:p>
            <a:r>
              <a:rPr lang="en-GB" dirty="0">
                <a:latin typeface="+mj-lt"/>
              </a:rPr>
              <a:t>Conclusion</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2</a:t>
            </a:fld>
            <a:endParaRPr lang="en-GB"/>
          </a:p>
        </p:txBody>
      </p:sp>
      <p:sp>
        <p:nvSpPr>
          <p:cNvPr id="6" name="Text Placeholder 8">
            <a:extLst>
              <a:ext uri="{FF2B5EF4-FFF2-40B4-BE49-F238E27FC236}">
                <a16:creationId xmlns:a16="http://schemas.microsoft.com/office/drawing/2014/main" id="{46C81A86-5D35-6F16-EB88-6DA988A05E16}"/>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741201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20</a:t>
            </a:fld>
            <a:endParaRPr lang="en-GB"/>
          </a:p>
        </p:txBody>
      </p:sp>
      <p:sp>
        <p:nvSpPr>
          <p:cNvPr id="4" name="Text Placeholder 8">
            <a:extLst>
              <a:ext uri="{FF2B5EF4-FFF2-40B4-BE49-F238E27FC236}">
                <a16:creationId xmlns:a16="http://schemas.microsoft.com/office/drawing/2014/main" id="{B60B837B-AD99-04D3-BA56-54B72E826E3A}"/>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
        <p:nvSpPr>
          <p:cNvPr id="2" name="OTLSHAPE_SL_2fd69955a5584aa9a339f2555c3c4e1f_BackgroundRectangle">
            <a:extLst>
              <a:ext uri="{FF2B5EF4-FFF2-40B4-BE49-F238E27FC236}">
                <a16:creationId xmlns:a16="http://schemas.microsoft.com/office/drawing/2014/main" id="{36EC5B55-37AC-76B2-ED5B-B4E6593D95FB}"/>
              </a:ext>
            </a:extLst>
          </p:cNvPr>
          <p:cNvSpPr/>
          <p:nvPr>
            <p:custDataLst>
              <p:tags r:id="rId1"/>
            </p:custDataLst>
          </p:nvPr>
        </p:nvSpPr>
        <p:spPr>
          <a:xfrm>
            <a:off x="562124" y="4285094"/>
            <a:ext cx="11371237" cy="1896448"/>
          </a:xfrm>
          <a:prstGeom prst="rect">
            <a:avLst/>
          </a:prstGeom>
          <a:solidFill>
            <a:srgbClr val="FFFF00">
              <a:alpha val="2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3" name="OTLSHAPE_SLT_e58cb830b3184ba0b31cdfaadc795fcb_Shape">
            <a:extLst>
              <a:ext uri="{FF2B5EF4-FFF2-40B4-BE49-F238E27FC236}">
                <a16:creationId xmlns:a16="http://schemas.microsoft.com/office/drawing/2014/main" id="{E8093401-B3DA-AC0F-8125-C212E8F88FD3}"/>
              </a:ext>
            </a:extLst>
          </p:cNvPr>
          <p:cNvSpPr/>
          <p:nvPr>
            <p:custDataLst>
              <p:tags r:id="rId2"/>
            </p:custDataLst>
          </p:nvPr>
        </p:nvSpPr>
        <p:spPr>
          <a:xfrm>
            <a:off x="1588214" y="4271732"/>
            <a:ext cx="5189344" cy="1918647"/>
          </a:xfrm>
          <a:prstGeom prst="roundRect">
            <a:avLst/>
          </a:prstGeom>
          <a:solidFill>
            <a:srgbClr val="92D050"/>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RUN 3</a:t>
            </a:r>
          </a:p>
        </p:txBody>
      </p:sp>
      <p:sp>
        <p:nvSpPr>
          <p:cNvPr id="6" name="Title 1">
            <a:extLst>
              <a:ext uri="{FF2B5EF4-FFF2-40B4-BE49-F238E27FC236}">
                <a16:creationId xmlns:a16="http://schemas.microsoft.com/office/drawing/2014/main" id="{4D2F4F93-3904-AC3E-F8FE-F8D2425E178B}"/>
              </a:ext>
            </a:extLst>
          </p:cNvPr>
          <p:cNvSpPr txBox="1">
            <a:spLocks/>
          </p:cNvSpPr>
          <p:nvPr/>
        </p:nvSpPr>
        <p:spPr>
          <a:xfrm>
            <a:off x="0" y="-81393"/>
            <a:ext cx="12192000" cy="7206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accent5">
                    <a:lumMod val="50000"/>
                  </a:schemeClr>
                </a:solidFill>
                <a:latin typeface="Poppins"/>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sz="4000" i="1" dirty="0">
                <a:solidFill>
                  <a:schemeClr val="tx1"/>
                </a:solidFill>
                <a:latin typeface="+mj-lt"/>
              </a:rPr>
              <a:t>LHC Run3+LS3 preliminary draft schedule</a:t>
            </a:r>
            <a:endParaRPr lang="en-GB" sz="4000" i="1" dirty="0">
              <a:solidFill>
                <a:schemeClr val="tx1"/>
              </a:solidFill>
              <a:latin typeface="+mj-lt"/>
            </a:endParaRPr>
          </a:p>
        </p:txBody>
      </p:sp>
      <p:sp>
        <p:nvSpPr>
          <p:cNvPr id="7" name="Title 17">
            <a:extLst>
              <a:ext uri="{FF2B5EF4-FFF2-40B4-BE49-F238E27FC236}">
                <a16:creationId xmlns:a16="http://schemas.microsoft.com/office/drawing/2014/main" id="{FB8A35CB-2CC8-B9AB-0353-F7090A9AF4C3}"/>
              </a:ext>
            </a:extLst>
          </p:cNvPr>
          <p:cNvSpPr txBox="1">
            <a:spLocks/>
          </p:cNvSpPr>
          <p:nvPr/>
        </p:nvSpPr>
        <p:spPr>
          <a:xfrm>
            <a:off x="398884" y="691630"/>
            <a:ext cx="5531149" cy="46761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2800" dirty="0">
                <a:solidFill>
                  <a:srgbClr val="FF0000"/>
                </a:solidFill>
                <a:ea typeface="+mn-ea"/>
                <a:cs typeface="+mn-cs"/>
              </a:rPr>
              <a:t>HL-LHC/LHC Master Schedule</a:t>
            </a:r>
            <a:endParaRPr lang="en-GB" sz="2800" dirty="0">
              <a:solidFill>
                <a:srgbClr val="FF0000"/>
              </a:solidFill>
              <a:ea typeface="+mn-ea"/>
              <a:cs typeface="+mn-cs"/>
            </a:endParaRPr>
          </a:p>
        </p:txBody>
      </p:sp>
      <p:sp>
        <p:nvSpPr>
          <p:cNvPr id="8" name="OTLSHAPE_SL_42aa7f9cdc8544548235ed8d959590fc_BackgroundRectangle">
            <a:extLst>
              <a:ext uri="{FF2B5EF4-FFF2-40B4-BE49-F238E27FC236}">
                <a16:creationId xmlns:a16="http://schemas.microsoft.com/office/drawing/2014/main" id="{D9898025-BC82-99D3-B8BC-DD8ABBE4DAD6}"/>
              </a:ext>
            </a:extLst>
          </p:cNvPr>
          <p:cNvSpPr/>
          <p:nvPr>
            <p:custDataLst>
              <p:tags r:id="rId3"/>
            </p:custDataLst>
          </p:nvPr>
        </p:nvSpPr>
        <p:spPr>
          <a:xfrm>
            <a:off x="573831" y="2862252"/>
            <a:ext cx="11376025" cy="795654"/>
          </a:xfrm>
          <a:prstGeom prst="rect">
            <a:avLst/>
          </a:prstGeom>
          <a:solidFill>
            <a:srgbClr val="00CC66">
              <a:alpha val="2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OTLSHAPE_SL_a8b1932e05ed45fb96f1332fd399f4f1_BackgroundRectangle">
            <a:extLst>
              <a:ext uri="{FF2B5EF4-FFF2-40B4-BE49-F238E27FC236}">
                <a16:creationId xmlns:a16="http://schemas.microsoft.com/office/drawing/2014/main" id="{CB31867E-0BF5-7FBE-5986-184606F76D51}"/>
              </a:ext>
            </a:extLst>
          </p:cNvPr>
          <p:cNvSpPr/>
          <p:nvPr>
            <p:custDataLst>
              <p:tags r:id="rId4"/>
            </p:custDataLst>
          </p:nvPr>
        </p:nvSpPr>
        <p:spPr>
          <a:xfrm>
            <a:off x="562124" y="3676882"/>
            <a:ext cx="11371238" cy="546100"/>
          </a:xfrm>
          <a:prstGeom prst="rect">
            <a:avLst/>
          </a:prstGeom>
          <a:solidFill>
            <a:srgbClr val="FF0066">
              <a:alpha val="16078"/>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87" name="OTLSHAPE_TB_00000000000000000000000000000000_ScaleContainer">
            <a:extLst>
              <a:ext uri="{FF2B5EF4-FFF2-40B4-BE49-F238E27FC236}">
                <a16:creationId xmlns:a16="http://schemas.microsoft.com/office/drawing/2014/main" id="{93FEC78C-43F0-DF84-9F92-1146DB9DF703}"/>
              </a:ext>
            </a:extLst>
          </p:cNvPr>
          <p:cNvSpPr/>
          <p:nvPr>
            <p:custDataLst>
              <p:tags r:id="rId5"/>
            </p:custDataLst>
          </p:nvPr>
        </p:nvSpPr>
        <p:spPr>
          <a:xfrm>
            <a:off x="1484438" y="2247812"/>
            <a:ext cx="10448924" cy="381000"/>
          </a:xfrm>
          <a:prstGeom prst="roundRect">
            <a:avLst>
              <a:gd name="adj" fmla="val 100000"/>
            </a:avLst>
          </a:prstGeom>
          <a:gradFill flip="none" rotWithShape="1">
            <a:gsLst>
              <a:gs pos="0">
                <a:srgbClr val="44546A"/>
              </a:gs>
              <a:gs pos="100000">
                <a:srgbClr val="44546A"/>
              </a:gs>
            </a:gsLst>
            <a:lin ang="5400000" scaled="1"/>
            <a:tileRect/>
          </a:gradFill>
          <a:ln w="12700" cap="flat" cmpd="sng" algn="ctr">
            <a:noFill/>
            <a:prstDash val="solid"/>
            <a:miter lim="800000"/>
          </a:ln>
          <a:effectLst>
            <a:reflection blurRad="6350" stA="50000" endA="300" endPos="55500" dist="50800" dir="5400000" sy="-100000" algn="bl" rotWithShape="0"/>
          </a:effectLst>
          <a:scene3d>
            <a:camera prst="orthographicFront"/>
            <a:lightRig rig="threePt" dir="t">
              <a:rot lat="0" lon="0" rev="8700000"/>
            </a:lightRig>
          </a:scene3d>
          <a:sp3d>
            <a:bevelT w="165100" h="1905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88" name="OTLSHAPE_SL_42aa7f9cdc8544548235ed8d959590fc_HeaderRectangle">
            <a:extLst>
              <a:ext uri="{FF2B5EF4-FFF2-40B4-BE49-F238E27FC236}">
                <a16:creationId xmlns:a16="http://schemas.microsoft.com/office/drawing/2014/main" id="{E41EC5D6-60F7-D7FB-138D-B154C6F3D680}"/>
              </a:ext>
            </a:extLst>
          </p:cNvPr>
          <p:cNvSpPr/>
          <p:nvPr>
            <p:custDataLst>
              <p:tags r:id="rId6"/>
            </p:custDataLst>
          </p:nvPr>
        </p:nvSpPr>
        <p:spPr>
          <a:xfrm>
            <a:off x="557338" y="2832477"/>
            <a:ext cx="965200" cy="795655"/>
          </a:xfrm>
          <a:prstGeom prst="rect">
            <a:avLst/>
          </a:prstGeom>
          <a:solidFill>
            <a:srgbClr val="00CC66"/>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89" name="OTLSHAPE_SL_a8b1932e05ed45fb96f1332fd399f4f1_HeaderRectangle">
            <a:extLst>
              <a:ext uri="{FF2B5EF4-FFF2-40B4-BE49-F238E27FC236}">
                <a16:creationId xmlns:a16="http://schemas.microsoft.com/office/drawing/2014/main" id="{413FEFBD-7673-2A12-DE95-DD5933F1994C}"/>
              </a:ext>
            </a:extLst>
          </p:cNvPr>
          <p:cNvSpPr/>
          <p:nvPr>
            <p:custDataLst>
              <p:tags r:id="rId7"/>
            </p:custDataLst>
          </p:nvPr>
        </p:nvSpPr>
        <p:spPr>
          <a:xfrm>
            <a:off x="562125" y="3676882"/>
            <a:ext cx="965200" cy="546100"/>
          </a:xfrm>
          <a:prstGeom prst="rect">
            <a:avLst/>
          </a:prstGeom>
          <a:solidFill>
            <a:srgbClr val="FF0066"/>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0" name="OTLSHAPE_SL_2fd69955a5584aa9a339f2555c3c4e1f_HeaderRectangle">
            <a:extLst>
              <a:ext uri="{FF2B5EF4-FFF2-40B4-BE49-F238E27FC236}">
                <a16:creationId xmlns:a16="http://schemas.microsoft.com/office/drawing/2014/main" id="{B27D6D71-13B4-54D3-CB57-AE6984F548F4}"/>
              </a:ext>
            </a:extLst>
          </p:cNvPr>
          <p:cNvSpPr/>
          <p:nvPr>
            <p:custDataLst>
              <p:tags r:id="rId8"/>
            </p:custDataLst>
          </p:nvPr>
        </p:nvSpPr>
        <p:spPr>
          <a:xfrm>
            <a:off x="562125" y="4293930"/>
            <a:ext cx="965200" cy="1896449"/>
          </a:xfrm>
          <a:prstGeom prst="rect">
            <a:avLst/>
          </a:prstGeom>
          <a:solidFill>
            <a:srgbClr val="FFFF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91" name="OTLSHAPE_G_00000000000000000000000000000000_ShapeBelow0">
            <a:extLst>
              <a:ext uri="{FF2B5EF4-FFF2-40B4-BE49-F238E27FC236}">
                <a16:creationId xmlns:a16="http://schemas.microsoft.com/office/drawing/2014/main" id="{264D0811-12F0-BC91-69ED-5C7AB6320A3E}"/>
              </a:ext>
            </a:extLst>
          </p:cNvPr>
          <p:cNvCxnSpPr>
            <a:cxnSpLocks/>
          </p:cNvCxnSpPr>
          <p:nvPr>
            <p:custDataLst>
              <p:tags r:id="rId9"/>
            </p:custDataLst>
          </p:nvPr>
        </p:nvCxnSpPr>
        <p:spPr>
          <a:xfrm>
            <a:off x="2928664" y="2667125"/>
            <a:ext cx="0" cy="3514417"/>
          </a:xfrm>
          <a:prstGeom prst="line">
            <a:avLst/>
          </a:prstGeom>
          <a:ln w="9525" cap="flat" cmpd="sng" algn="ctr">
            <a:solidFill>
              <a:srgbClr val="5B9BD5">
                <a:alpha val="14902"/>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OTLSHAPE_G_00000000000000000000000000000000_ShapeBelow1">
            <a:extLst>
              <a:ext uri="{FF2B5EF4-FFF2-40B4-BE49-F238E27FC236}">
                <a16:creationId xmlns:a16="http://schemas.microsoft.com/office/drawing/2014/main" id="{4DB9E9E3-C8BF-29A2-2B91-E0C5336A92ED}"/>
              </a:ext>
            </a:extLst>
          </p:cNvPr>
          <p:cNvCxnSpPr>
            <a:cxnSpLocks/>
          </p:cNvCxnSpPr>
          <p:nvPr>
            <p:custDataLst>
              <p:tags r:id="rId10"/>
            </p:custDataLst>
          </p:nvPr>
        </p:nvCxnSpPr>
        <p:spPr>
          <a:xfrm>
            <a:off x="4224064" y="2669876"/>
            <a:ext cx="0" cy="3511666"/>
          </a:xfrm>
          <a:prstGeom prst="line">
            <a:avLst/>
          </a:prstGeom>
          <a:ln w="9525" cap="flat" cmpd="sng" algn="ctr">
            <a:solidFill>
              <a:srgbClr val="5B9BD5">
                <a:alpha val="14902"/>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OTLSHAPE_G_00000000000000000000000000000000_ShapeBelow2">
            <a:extLst>
              <a:ext uri="{FF2B5EF4-FFF2-40B4-BE49-F238E27FC236}">
                <a16:creationId xmlns:a16="http://schemas.microsoft.com/office/drawing/2014/main" id="{7C88BD38-0D8A-4380-7B0C-00A511C5F732}"/>
              </a:ext>
            </a:extLst>
          </p:cNvPr>
          <p:cNvCxnSpPr>
            <a:cxnSpLocks/>
          </p:cNvCxnSpPr>
          <p:nvPr>
            <p:custDataLst>
              <p:tags r:id="rId11"/>
            </p:custDataLst>
          </p:nvPr>
        </p:nvCxnSpPr>
        <p:spPr>
          <a:xfrm flipH="1">
            <a:off x="5523324" y="2678250"/>
            <a:ext cx="11899" cy="3503292"/>
          </a:xfrm>
          <a:prstGeom prst="line">
            <a:avLst/>
          </a:prstGeom>
          <a:ln w="9525" cap="flat" cmpd="sng" algn="ctr">
            <a:solidFill>
              <a:srgbClr val="5B9BD5">
                <a:alpha val="14902"/>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OTLSHAPE_G_00000000000000000000000000000000_ShapeBelow3">
            <a:extLst>
              <a:ext uri="{FF2B5EF4-FFF2-40B4-BE49-F238E27FC236}">
                <a16:creationId xmlns:a16="http://schemas.microsoft.com/office/drawing/2014/main" id="{CD13A6F6-133B-8E7E-C1C6-3E972B08866B}"/>
              </a:ext>
            </a:extLst>
          </p:cNvPr>
          <p:cNvCxnSpPr>
            <a:cxnSpLocks/>
          </p:cNvCxnSpPr>
          <p:nvPr>
            <p:custDataLst>
              <p:tags r:id="rId12"/>
            </p:custDataLst>
          </p:nvPr>
        </p:nvCxnSpPr>
        <p:spPr>
          <a:xfrm>
            <a:off x="6814864" y="2669428"/>
            <a:ext cx="67360" cy="3512114"/>
          </a:xfrm>
          <a:prstGeom prst="line">
            <a:avLst/>
          </a:prstGeom>
          <a:ln w="9525" cap="flat" cmpd="sng" algn="ctr">
            <a:solidFill>
              <a:srgbClr val="5B9BD5">
                <a:alpha val="14902"/>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OTLSHAPE_G_00000000000000000000000000000000_ShapeBelow4">
            <a:extLst>
              <a:ext uri="{FF2B5EF4-FFF2-40B4-BE49-F238E27FC236}">
                <a16:creationId xmlns:a16="http://schemas.microsoft.com/office/drawing/2014/main" id="{ACA48FB5-1194-8A98-C0D1-111584CAA724}"/>
              </a:ext>
            </a:extLst>
          </p:cNvPr>
          <p:cNvCxnSpPr>
            <a:cxnSpLocks/>
          </p:cNvCxnSpPr>
          <p:nvPr>
            <p:custDataLst>
              <p:tags r:id="rId13"/>
            </p:custDataLst>
          </p:nvPr>
        </p:nvCxnSpPr>
        <p:spPr>
          <a:xfrm>
            <a:off x="8146870" y="2678250"/>
            <a:ext cx="60888" cy="3503292"/>
          </a:xfrm>
          <a:prstGeom prst="line">
            <a:avLst/>
          </a:prstGeom>
          <a:ln w="9525" cap="flat" cmpd="sng" algn="ctr">
            <a:solidFill>
              <a:srgbClr val="5B9BD5">
                <a:alpha val="14902"/>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OTLSHAPE_G_00000000000000000000000000000000_ShapeBelow5">
            <a:extLst>
              <a:ext uri="{FF2B5EF4-FFF2-40B4-BE49-F238E27FC236}">
                <a16:creationId xmlns:a16="http://schemas.microsoft.com/office/drawing/2014/main" id="{843ADCAE-0905-8354-46EE-7A466F8BA57B}"/>
              </a:ext>
            </a:extLst>
          </p:cNvPr>
          <p:cNvCxnSpPr>
            <a:cxnSpLocks/>
          </p:cNvCxnSpPr>
          <p:nvPr>
            <p:custDataLst>
              <p:tags r:id="rId14"/>
            </p:custDataLst>
          </p:nvPr>
        </p:nvCxnSpPr>
        <p:spPr>
          <a:xfrm>
            <a:off x="9461571" y="2649230"/>
            <a:ext cx="11900" cy="3513600"/>
          </a:xfrm>
          <a:prstGeom prst="line">
            <a:avLst/>
          </a:prstGeom>
          <a:ln w="9525" cap="flat" cmpd="sng" algn="ctr">
            <a:solidFill>
              <a:srgbClr val="5B9BD5">
                <a:alpha val="14902"/>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7" name="OTLSHAPE_SLT_d2dffa74444640f1a8d8b5710ece8afb_Shape">
            <a:extLst>
              <a:ext uri="{FF2B5EF4-FFF2-40B4-BE49-F238E27FC236}">
                <a16:creationId xmlns:a16="http://schemas.microsoft.com/office/drawing/2014/main" id="{3B5AFE6E-C428-84DB-DAC0-B1086F49F012}"/>
              </a:ext>
            </a:extLst>
          </p:cNvPr>
          <p:cNvSpPr/>
          <p:nvPr>
            <p:custDataLst>
              <p:tags r:id="rId15"/>
            </p:custDataLst>
          </p:nvPr>
        </p:nvSpPr>
        <p:spPr>
          <a:xfrm>
            <a:off x="1672898" y="2870134"/>
            <a:ext cx="3851182" cy="230400"/>
          </a:xfrm>
          <a:prstGeom prst="roundRect">
            <a:avLst>
              <a:gd name="adj" fmla="val 100000"/>
            </a:avLst>
          </a:prstGeom>
          <a:solidFill>
            <a:srgbClr val="02B2EE"/>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8" name="OTLSHAPE_SLT_7cd092e14cc94a29b28f7333e0416ddc_Shape">
            <a:extLst>
              <a:ext uri="{FF2B5EF4-FFF2-40B4-BE49-F238E27FC236}">
                <a16:creationId xmlns:a16="http://schemas.microsoft.com/office/drawing/2014/main" id="{AEA6A246-28B0-826F-5410-EFC3D738BEDF}"/>
              </a:ext>
            </a:extLst>
          </p:cNvPr>
          <p:cNvSpPr/>
          <p:nvPr>
            <p:custDataLst>
              <p:tags r:id="rId16"/>
            </p:custDataLst>
          </p:nvPr>
        </p:nvSpPr>
        <p:spPr>
          <a:xfrm>
            <a:off x="1649538" y="3137277"/>
            <a:ext cx="3873786" cy="230400"/>
          </a:xfrm>
          <a:prstGeom prst="roundRect">
            <a:avLst>
              <a:gd name="adj" fmla="val 100000"/>
            </a:avLst>
          </a:prstGeom>
          <a:solidFill>
            <a:schemeClr val="accent1"/>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9" name="OTLSHAPE_SLT_92eb0c00512841969197c37a06eda0d5_Shape">
            <a:extLst>
              <a:ext uri="{FF2B5EF4-FFF2-40B4-BE49-F238E27FC236}">
                <a16:creationId xmlns:a16="http://schemas.microsoft.com/office/drawing/2014/main" id="{1E142096-CF81-2869-D1E1-08DF9A93CBB8}"/>
              </a:ext>
            </a:extLst>
          </p:cNvPr>
          <p:cNvSpPr/>
          <p:nvPr>
            <p:custDataLst>
              <p:tags r:id="rId17"/>
            </p:custDataLst>
          </p:nvPr>
        </p:nvSpPr>
        <p:spPr>
          <a:xfrm>
            <a:off x="5553083" y="3375029"/>
            <a:ext cx="2036647" cy="205193"/>
          </a:xfrm>
          <a:prstGeom prst="roundRect">
            <a:avLst>
              <a:gd name="adj" fmla="val 100000"/>
            </a:avLst>
          </a:prstGeom>
          <a:solidFill>
            <a:srgbClr val="1AAA42"/>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0" name="OTLSHAPE_SLT_0ce1430954c849259d6d5ebca80ab476_Shape">
            <a:extLst>
              <a:ext uri="{FF2B5EF4-FFF2-40B4-BE49-F238E27FC236}">
                <a16:creationId xmlns:a16="http://schemas.microsoft.com/office/drawing/2014/main" id="{3F016561-32FB-D659-298C-9583A569B8D8}"/>
              </a:ext>
            </a:extLst>
          </p:cNvPr>
          <p:cNvSpPr/>
          <p:nvPr>
            <p:custDataLst>
              <p:tags r:id="rId18"/>
            </p:custDataLst>
          </p:nvPr>
        </p:nvSpPr>
        <p:spPr>
          <a:xfrm>
            <a:off x="3091615" y="3730565"/>
            <a:ext cx="2917719" cy="195248"/>
          </a:xfrm>
          <a:prstGeom prst="roundRect">
            <a:avLst>
              <a:gd name="adj" fmla="val 100000"/>
            </a:avLst>
          </a:prstGeom>
          <a:solidFill>
            <a:schemeClr val="accent1">
              <a:alpha val="49000"/>
            </a:schemeClr>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1" name="OTLSHAPE_SLT_6646f23ac8a44ac0a8a675aaae810682_Shape">
            <a:extLst>
              <a:ext uri="{FF2B5EF4-FFF2-40B4-BE49-F238E27FC236}">
                <a16:creationId xmlns:a16="http://schemas.microsoft.com/office/drawing/2014/main" id="{F36F508B-6E8E-DDD3-5B49-7663ECF3A3FD}"/>
              </a:ext>
            </a:extLst>
          </p:cNvPr>
          <p:cNvSpPr/>
          <p:nvPr>
            <p:custDataLst>
              <p:tags r:id="rId19"/>
            </p:custDataLst>
          </p:nvPr>
        </p:nvSpPr>
        <p:spPr>
          <a:xfrm>
            <a:off x="5295206" y="3981680"/>
            <a:ext cx="4902998" cy="281917"/>
          </a:xfrm>
          <a:prstGeom prst="roundRect">
            <a:avLst>
              <a:gd name="adj" fmla="val 100000"/>
            </a:avLst>
          </a:prstGeom>
          <a:solidFill>
            <a:srgbClr val="FEBA0A"/>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2" name="OTLSHAPE_SLT_4d5a7bfa067c467487220aeb579c9be4_Shape">
            <a:extLst>
              <a:ext uri="{FF2B5EF4-FFF2-40B4-BE49-F238E27FC236}">
                <a16:creationId xmlns:a16="http://schemas.microsoft.com/office/drawing/2014/main" id="{3EF59B1E-FD1E-8588-9C56-7C5C4544E21B}"/>
              </a:ext>
            </a:extLst>
          </p:cNvPr>
          <p:cNvSpPr/>
          <p:nvPr>
            <p:custDataLst>
              <p:tags r:id="rId20"/>
            </p:custDataLst>
          </p:nvPr>
        </p:nvSpPr>
        <p:spPr>
          <a:xfrm>
            <a:off x="6784051" y="4293928"/>
            <a:ext cx="490449" cy="230400"/>
          </a:xfrm>
          <a:prstGeom prst="roundRect">
            <a:avLst>
              <a:gd name="adj" fmla="val 100000"/>
            </a:avLst>
          </a:prstGeom>
          <a:solidFill>
            <a:srgbClr val="EA161E"/>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3" name="OTLSHAPE_SLT_e58cb830b3184ba0b31cdfaadc795fcb_Shape">
            <a:extLst>
              <a:ext uri="{FF2B5EF4-FFF2-40B4-BE49-F238E27FC236}">
                <a16:creationId xmlns:a16="http://schemas.microsoft.com/office/drawing/2014/main" id="{AE175863-BD9A-0FED-E831-00D207ACB548}"/>
              </a:ext>
            </a:extLst>
          </p:cNvPr>
          <p:cNvSpPr/>
          <p:nvPr>
            <p:custDataLst>
              <p:tags r:id="rId21"/>
            </p:custDataLst>
          </p:nvPr>
        </p:nvSpPr>
        <p:spPr>
          <a:xfrm>
            <a:off x="10304040" y="5211146"/>
            <a:ext cx="703087" cy="239961"/>
          </a:xfrm>
          <a:prstGeom prst="roundRect">
            <a:avLst>
              <a:gd name="adj" fmla="val 100000"/>
            </a:avLst>
          </a:prstGeom>
          <a:solidFill>
            <a:srgbClr val="EA161E"/>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4" name="OTLSHAPE_TB_00000000000000000000000000000000_ElapsedTime">
            <a:extLst>
              <a:ext uri="{FF2B5EF4-FFF2-40B4-BE49-F238E27FC236}">
                <a16:creationId xmlns:a16="http://schemas.microsoft.com/office/drawing/2014/main" id="{2D8BC642-C34E-E9A2-E6D7-4BB4A5574AE4}"/>
              </a:ext>
            </a:extLst>
          </p:cNvPr>
          <p:cNvSpPr/>
          <p:nvPr>
            <p:custDataLst>
              <p:tags r:id="rId22"/>
            </p:custDataLst>
          </p:nvPr>
        </p:nvSpPr>
        <p:spPr>
          <a:xfrm>
            <a:off x="1484439" y="2247812"/>
            <a:ext cx="1546848" cy="381000"/>
          </a:xfrm>
          <a:prstGeom prst="roundRect">
            <a:avLst>
              <a:gd name="adj" fmla="val 10000000"/>
            </a:avLst>
          </a:prstGeom>
          <a:solidFill>
            <a:srgbClr val="FF0000">
              <a:alpha val="30196"/>
            </a:srgbClr>
          </a:solidFill>
          <a:ln w="12700" cap="flat" cmpd="sng" algn="ctr">
            <a:noFill/>
            <a:prstDash val="solid"/>
            <a:miter lim="800000"/>
          </a:ln>
          <a:effectLst/>
          <a:scene3d>
            <a:camera prst="orthographicFront"/>
            <a:lightRig rig="threePt" dir="t"/>
          </a:scene3d>
          <a:sp3d>
            <a:bevelT w="12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5" name="OTLSHAPE_SL_42aa7f9cdc8544548235ed8d959590fc_Header">
            <a:extLst>
              <a:ext uri="{FF2B5EF4-FFF2-40B4-BE49-F238E27FC236}">
                <a16:creationId xmlns:a16="http://schemas.microsoft.com/office/drawing/2014/main" id="{46E730D0-4ADE-3755-6131-9BD901196BC5}"/>
              </a:ext>
            </a:extLst>
          </p:cNvPr>
          <p:cNvSpPr txBox="1"/>
          <p:nvPr>
            <p:custDataLst>
              <p:tags r:id="rId23"/>
            </p:custDataLst>
          </p:nvPr>
        </p:nvSpPr>
        <p:spPr bwMode="auto">
          <a:xfrm>
            <a:off x="557338" y="3136357"/>
            <a:ext cx="965200" cy="186055"/>
          </a:xfrm>
          <a:prstGeom prst="rect">
            <a:avLst/>
          </a:prstGeom>
          <a:noFill/>
        </p:spPr>
        <p:txBody>
          <a:bodyPr vert="horz"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HL LHC surface facilities</a:t>
            </a:r>
          </a:p>
        </p:txBody>
      </p:sp>
      <p:sp>
        <p:nvSpPr>
          <p:cNvPr id="106" name="OTLSHAPE_SL_a8b1932e05ed45fb96f1332fd399f4f1_Header">
            <a:extLst>
              <a:ext uri="{FF2B5EF4-FFF2-40B4-BE49-F238E27FC236}">
                <a16:creationId xmlns:a16="http://schemas.microsoft.com/office/drawing/2014/main" id="{2DB50528-68B8-ED17-1B05-4E61CCD7A6C4}"/>
              </a:ext>
            </a:extLst>
          </p:cNvPr>
          <p:cNvSpPr txBox="1"/>
          <p:nvPr>
            <p:custDataLst>
              <p:tags r:id="rId24"/>
            </p:custDataLst>
          </p:nvPr>
        </p:nvSpPr>
        <p:spPr bwMode="auto">
          <a:xfrm>
            <a:off x="553857" y="3673653"/>
            <a:ext cx="965200" cy="558165"/>
          </a:xfrm>
          <a:prstGeom prst="rect">
            <a:avLst/>
          </a:prstGeom>
          <a:noFill/>
        </p:spPr>
        <p:txBody>
          <a:bodyPr vert="horz"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HL-LHC underground galleries</a:t>
            </a:r>
          </a:p>
        </p:txBody>
      </p:sp>
      <p:sp>
        <p:nvSpPr>
          <p:cNvPr id="107" name="OTLSHAPE_SL_2fd69955a5584aa9a339f2555c3c4e1f_Header">
            <a:extLst>
              <a:ext uri="{FF2B5EF4-FFF2-40B4-BE49-F238E27FC236}">
                <a16:creationId xmlns:a16="http://schemas.microsoft.com/office/drawing/2014/main" id="{7B564894-CC7F-76D1-8B7E-F6F04E9F2CB0}"/>
              </a:ext>
            </a:extLst>
          </p:cNvPr>
          <p:cNvSpPr txBox="1"/>
          <p:nvPr>
            <p:custDataLst>
              <p:tags r:id="rId25"/>
            </p:custDataLst>
          </p:nvPr>
        </p:nvSpPr>
        <p:spPr bwMode="auto">
          <a:xfrm>
            <a:off x="562125" y="5037947"/>
            <a:ext cx="965200" cy="372110"/>
          </a:xfrm>
          <a:prstGeom prst="rect">
            <a:avLst/>
          </a:prstGeom>
          <a:noFill/>
        </p:spPr>
        <p:txBody>
          <a:bodyPr vert="horz"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181818"/>
                </a:solidFill>
                <a:effectLst/>
                <a:uLnTx/>
                <a:uFillTx/>
                <a:latin typeface="Calibri" panose="020F0502020204030204" pitchFamily="34" charset="0"/>
                <a:ea typeface="+mn-ea"/>
                <a:cs typeface="+mn-cs"/>
              </a:rPr>
              <a:t>HL-LHC in the LHC tunnel</a:t>
            </a:r>
          </a:p>
        </p:txBody>
      </p:sp>
      <p:sp>
        <p:nvSpPr>
          <p:cNvPr id="108" name="OTLSHAPE_TB_00000000000000000000000000000000_TimescaleInterval1">
            <a:extLst>
              <a:ext uri="{FF2B5EF4-FFF2-40B4-BE49-F238E27FC236}">
                <a16:creationId xmlns:a16="http://schemas.microsoft.com/office/drawing/2014/main" id="{DF9E0FDD-9DD3-9DAE-350B-92D25BE00E34}"/>
              </a:ext>
            </a:extLst>
          </p:cNvPr>
          <p:cNvSpPr txBox="1"/>
          <p:nvPr>
            <p:custDataLst>
              <p:tags r:id="rId26"/>
            </p:custDataLst>
          </p:nvPr>
        </p:nvSpPr>
        <p:spPr bwMode="auto">
          <a:xfrm>
            <a:off x="1713038" y="2334160"/>
            <a:ext cx="304955" cy="186055"/>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20" normalizeH="0" baseline="0" noProof="0">
                <a:ln>
                  <a:noFill/>
                </a:ln>
                <a:solidFill>
                  <a:srgbClr val="FFFFFF"/>
                </a:solidFill>
                <a:effectLst/>
                <a:uLnTx/>
                <a:uFillTx/>
                <a:latin typeface="Calibri" panose="020F0502020204030204" pitchFamily="34" charset="0"/>
                <a:ea typeface="+mn-ea"/>
                <a:cs typeface="+mn-cs"/>
              </a:rPr>
              <a:t>2022</a:t>
            </a:r>
          </a:p>
        </p:txBody>
      </p:sp>
      <p:sp>
        <p:nvSpPr>
          <p:cNvPr id="109" name="OTLSHAPE_TB_00000000000000000000000000000000_TimescaleInterval2">
            <a:extLst>
              <a:ext uri="{FF2B5EF4-FFF2-40B4-BE49-F238E27FC236}">
                <a16:creationId xmlns:a16="http://schemas.microsoft.com/office/drawing/2014/main" id="{C0422176-1B35-71D2-AA50-1C67710C62DC}"/>
              </a:ext>
            </a:extLst>
          </p:cNvPr>
          <p:cNvSpPr txBox="1"/>
          <p:nvPr>
            <p:custDataLst>
              <p:tags r:id="rId27"/>
            </p:custDataLst>
          </p:nvPr>
        </p:nvSpPr>
        <p:spPr bwMode="auto">
          <a:xfrm>
            <a:off x="3011982" y="2334160"/>
            <a:ext cx="304955" cy="186055"/>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20" normalizeH="0" baseline="0" noProof="0">
                <a:ln>
                  <a:noFill/>
                </a:ln>
                <a:solidFill>
                  <a:srgbClr val="FFFFFF"/>
                </a:solidFill>
                <a:effectLst/>
                <a:uLnTx/>
                <a:uFillTx/>
                <a:latin typeface="Calibri" panose="020F0502020204030204" pitchFamily="34" charset="0"/>
                <a:ea typeface="+mn-ea"/>
                <a:cs typeface="+mn-cs"/>
              </a:rPr>
              <a:t>2023</a:t>
            </a:r>
          </a:p>
        </p:txBody>
      </p:sp>
      <p:sp>
        <p:nvSpPr>
          <p:cNvPr id="110" name="OTLSHAPE_TB_00000000000000000000000000000000_TimescaleInterval3">
            <a:extLst>
              <a:ext uri="{FF2B5EF4-FFF2-40B4-BE49-F238E27FC236}">
                <a16:creationId xmlns:a16="http://schemas.microsoft.com/office/drawing/2014/main" id="{91BBB82A-C79C-CC16-A6DD-3458665C0795}"/>
              </a:ext>
            </a:extLst>
          </p:cNvPr>
          <p:cNvSpPr txBox="1"/>
          <p:nvPr>
            <p:custDataLst>
              <p:tags r:id="rId28"/>
            </p:custDataLst>
          </p:nvPr>
        </p:nvSpPr>
        <p:spPr bwMode="auto">
          <a:xfrm>
            <a:off x="4310926" y="2334160"/>
            <a:ext cx="304955" cy="186055"/>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20" normalizeH="0" baseline="0" noProof="0" dirty="0">
                <a:ln>
                  <a:noFill/>
                </a:ln>
                <a:solidFill>
                  <a:srgbClr val="FFFFFF"/>
                </a:solidFill>
                <a:effectLst/>
                <a:uLnTx/>
                <a:uFillTx/>
                <a:latin typeface="Calibri" panose="020F0502020204030204" pitchFamily="34" charset="0"/>
                <a:ea typeface="+mn-ea"/>
                <a:cs typeface="+mn-cs"/>
              </a:rPr>
              <a:t>2024</a:t>
            </a:r>
          </a:p>
        </p:txBody>
      </p:sp>
      <p:sp>
        <p:nvSpPr>
          <p:cNvPr id="111" name="OTLSHAPE_TB_00000000000000000000000000000000_TimescaleInterval4">
            <a:extLst>
              <a:ext uri="{FF2B5EF4-FFF2-40B4-BE49-F238E27FC236}">
                <a16:creationId xmlns:a16="http://schemas.microsoft.com/office/drawing/2014/main" id="{2A07798F-350B-3F81-0BC7-ADA952E758A6}"/>
              </a:ext>
            </a:extLst>
          </p:cNvPr>
          <p:cNvSpPr txBox="1"/>
          <p:nvPr>
            <p:custDataLst>
              <p:tags r:id="rId29"/>
            </p:custDataLst>
          </p:nvPr>
        </p:nvSpPr>
        <p:spPr bwMode="auto">
          <a:xfrm>
            <a:off x="5609870" y="2334160"/>
            <a:ext cx="304955" cy="186055"/>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20" normalizeH="0" baseline="0" noProof="0" dirty="0">
                <a:ln>
                  <a:noFill/>
                </a:ln>
                <a:solidFill>
                  <a:srgbClr val="FFFFFF"/>
                </a:solidFill>
                <a:effectLst/>
                <a:uLnTx/>
                <a:uFillTx/>
                <a:latin typeface="Calibri" panose="020F0502020204030204" pitchFamily="34" charset="0"/>
                <a:ea typeface="+mn-ea"/>
                <a:cs typeface="+mn-cs"/>
              </a:rPr>
              <a:t>2025</a:t>
            </a:r>
          </a:p>
        </p:txBody>
      </p:sp>
      <p:sp>
        <p:nvSpPr>
          <p:cNvPr id="112" name="OTLSHAPE_TB_00000000000000000000000000000000_TimescaleInterval5">
            <a:extLst>
              <a:ext uri="{FF2B5EF4-FFF2-40B4-BE49-F238E27FC236}">
                <a16:creationId xmlns:a16="http://schemas.microsoft.com/office/drawing/2014/main" id="{3B634ABE-B5E7-6BD5-CEF2-C418ECBC3768}"/>
              </a:ext>
            </a:extLst>
          </p:cNvPr>
          <p:cNvSpPr txBox="1"/>
          <p:nvPr>
            <p:custDataLst>
              <p:tags r:id="rId30"/>
            </p:custDataLst>
          </p:nvPr>
        </p:nvSpPr>
        <p:spPr bwMode="auto">
          <a:xfrm>
            <a:off x="6908814" y="2334160"/>
            <a:ext cx="304955" cy="186055"/>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20" normalizeH="0" baseline="0" noProof="0" dirty="0">
                <a:ln>
                  <a:noFill/>
                </a:ln>
                <a:solidFill>
                  <a:srgbClr val="FFFFFF"/>
                </a:solidFill>
                <a:effectLst/>
                <a:uLnTx/>
                <a:uFillTx/>
                <a:latin typeface="Calibri" panose="020F0502020204030204" pitchFamily="34" charset="0"/>
                <a:ea typeface="+mn-ea"/>
                <a:cs typeface="+mn-cs"/>
              </a:rPr>
              <a:t>2026</a:t>
            </a:r>
          </a:p>
        </p:txBody>
      </p:sp>
      <p:sp>
        <p:nvSpPr>
          <p:cNvPr id="113" name="OTLSHAPE_SLT_d2dffa74444640f1a8d8b5710ece8afb_Title">
            <a:extLst>
              <a:ext uri="{FF2B5EF4-FFF2-40B4-BE49-F238E27FC236}">
                <a16:creationId xmlns:a16="http://schemas.microsoft.com/office/drawing/2014/main" id="{A423AF80-AB87-E456-5162-C2FAF36A3483}"/>
              </a:ext>
            </a:extLst>
          </p:cNvPr>
          <p:cNvSpPr txBox="1"/>
          <p:nvPr>
            <p:custDataLst>
              <p:tags r:id="rId31"/>
            </p:custDataLst>
          </p:nvPr>
        </p:nvSpPr>
        <p:spPr bwMode="auto">
          <a:xfrm>
            <a:off x="1937856" y="2901059"/>
            <a:ext cx="3531907"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6" normalizeH="0" baseline="0" noProof="0" dirty="0">
                <a:ln>
                  <a:noFill/>
                </a:ln>
                <a:solidFill>
                  <a:srgbClr val="000000"/>
                </a:solidFill>
                <a:effectLst/>
                <a:uLnTx/>
                <a:uFillTx/>
                <a:latin typeface="Calibri" panose="020F0502020204030204" pitchFamily="34" charset="0"/>
                <a:ea typeface="+mn-ea"/>
                <a:cs typeface="+mn-cs"/>
              </a:rPr>
              <a:t>Cooling and ventilation systems for HL facilities</a:t>
            </a:r>
          </a:p>
        </p:txBody>
      </p:sp>
      <p:sp>
        <p:nvSpPr>
          <p:cNvPr id="114" name="OTLSHAPE_SLT_7cd092e14cc94a29b28f7333e0416ddc_Title">
            <a:extLst>
              <a:ext uri="{FF2B5EF4-FFF2-40B4-BE49-F238E27FC236}">
                <a16:creationId xmlns:a16="http://schemas.microsoft.com/office/drawing/2014/main" id="{73620D8E-43ED-D0FC-543C-C80DB3B65E8B}"/>
              </a:ext>
            </a:extLst>
          </p:cNvPr>
          <p:cNvSpPr txBox="1"/>
          <p:nvPr>
            <p:custDataLst>
              <p:tags r:id="rId32"/>
            </p:custDataLst>
          </p:nvPr>
        </p:nvSpPr>
        <p:spPr bwMode="auto">
          <a:xfrm>
            <a:off x="1957581" y="3161933"/>
            <a:ext cx="2818221"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4" normalizeH="0" baseline="0" noProof="0" dirty="0">
                <a:ln>
                  <a:noFill/>
                </a:ln>
                <a:solidFill>
                  <a:srgbClr val="FFFFFF"/>
                </a:solidFill>
                <a:effectLst/>
                <a:uLnTx/>
                <a:uFillTx/>
                <a:latin typeface="Calibri" panose="020F0502020204030204" pitchFamily="34" charset="0"/>
                <a:ea typeface="+mn-ea"/>
                <a:cs typeface="+mn-cs"/>
              </a:rPr>
              <a:t>Electrical distribution &amp; power for H</a:t>
            </a:r>
            <a:r>
              <a:rPr kumimoji="0" lang="en-GB" sz="1000" b="1" i="0" u="none" strike="noStrike" kern="1200" cap="none" spc="-6" normalizeH="0" baseline="0" noProof="0" dirty="0">
                <a:ln>
                  <a:noFill/>
                </a:ln>
                <a:solidFill>
                  <a:srgbClr val="FFFFFF"/>
                </a:solidFill>
                <a:effectLst/>
                <a:uLnTx/>
                <a:uFillTx/>
                <a:latin typeface="Calibri" panose="020F0502020204030204" pitchFamily="34" charset="0"/>
                <a:ea typeface="+mn-ea"/>
                <a:cs typeface="+mn-cs"/>
              </a:rPr>
              <a:t>L facilities</a:t>
            </a:r>
          </a:p>
        </p:txBody>
      </p:sp>
      <p:sp>
        <p:nvSpPr>
          <p:cNvPr id="115" name="OTLSHAPE_SLT_92eb0c00512841969197c37a06eda0d5_Title">
            <a:extLst>
              <a:ext uri="{FF2B5EF4-FFF2-40B4-BE49-F238E27FC236}">
                <a16:creationId xmlns:a16="http://schemas.microsoft.com/office/drawing/2014/main" id="{FC0AFE52-2B93-B8FD-1287-7791B0FE77B2}"/>
              </a:ext>
            </a:extLst>
          </p:cNvPr>
          <p:cNvSpPr txBox="1"/>
          <p:nvPr>
            <p:custDataLst>
              <p:tags r:id="rId33"/>
            </p:custDataLst>
          </p:nvPr>
        </p:nvSpPr>
        <p:spPr bwMode="auto">
          <a:xfrm>
            <a:off x="5918625" y="3413284"/>
            <a:ext cx="774829" cy="153888"/>
          </a:xfrm>
          <a:prstGeom prst="rect">
            <a:avLst/>
          </a:prstGeom>
          <a:noFill/>
        </p:spPr>
        <p:txBody>
          <a:bodyPr vert="horz" wrap="square" lIns="0" tIns="0" rIns="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4" normalizeH="0" baseline="0" noProof="0" dirty="0">
                <a:ln>
                  <a:noFill/>
                </a:ln>
                <a:solidFill>
                  <a:srgbClr val="000000"/>
                </a:solidFill>
                <a:effectLst/>
                <a:uLnTx/>
                <a:uFillTx/>
                <a:latin typeface="Calibri" panose="020F0502020204030204" pitchFamily="34" charset="0"/>
                <a:ea typeface="+mn-ea"/>
                <a:cs typeface="+mn-cs"/>
              </a:rPr>
              <a:t>Cryogenics</a:t>
            </a:r>
          </a:p>
        </p:txBody>
      </p:sp>
      <p:sp>
        <p:nvSpPr>
          <p:cNvPr id="116" name="OTLSHAPE_SLT_0ce1430954c849259d6d5ebca80ab476_Title">
            <a:extLst>
              <a:ext uri="{FF2B5EF4-FFF2-40B4-BE49-F238E27FC236}">
                <a16:creationId xmlns:a16="http://schemas.microsoft.com/office/drawing/2014/main" id="{F6D6A5BB-393D-465F-DBC1-877BBBBE3176}"/>
              </a:ext>
            </a:extLst>
          </p:cNvPr>
          <p:cNvSpPr txBox="1"/>
          <p:nvPr>
            <p:custDataLst>
              <p:tags r:id="rId34"/>
            </p:custDataLst>
          </p:nvPr>
        </p:nvSpPr>
        <p:spPr bwMode="auto">
          <a:xfrm>
            <a:off x="3754595" y="3739637"/>
            <a:ext cx="135890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10" normalizeH="0" baseline="0" noProof="0" dirty="0">
                <a:ln>
                  <a:noFill/>
                </a:ln>
                <a:solidFill>
                  <a:srgbClr val="FFFFFF"/>
                </a:solidFill>
                <a:effectLst/>
                <a:uLnTx/>
                <a:uFillTx/>
                <a:latin typeface="Calibri" panose="020F0502020204030204" pitchFamily="34" charset="0"/>
                <a:ea typeface="+mn-ea"/>
                <a:cs typeface="+mn-cs"/>
              </a:rPr>
              <a:t>Technical infrastructure</a:t>
            </a:r>
          </a:p>
        </p:txBody>
      </p:sp>
      <p:sp>
        <p:nvSpPr>
          <p:cNvPr id="117" name="OTLSHAPE_SLT_6646f23ac8a44ac0a8a675aaae810682_Title">
            <a:extLst>
              <a:ext uri="{FF2B5EF4-FFF2-40B4-BE49-F238E27FC236}">
                <a16:creationId xmlns:a16="http://schemas.microsoft.com/office/drawing/2014/main" id="{A7EF0471-5332-D08D-6F33-EEE32B6C8E1B}"/>
              </a:ext>
            </a:extLst>
          </p:cNvPr>
          <p:cNvSpPr txBox="1"/>
          <p:nvPr>
            <p:custDataLst>
              <p:tags r:id="rId35"/>
            </p:custDataLst>
          </p:nvPr>
        </p:nvSpPr>
        <p:spPr bwMode="auto">
          <a:xfrm>
            <a:off x="6349991" y="4014542"/>
            <a:ext cx="3530600"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4" normalizeH="0" baseline="0" noProof="0" dirty="0">
                <a:ln>
                  <a:noFill/>
                </a:ln>
                <a:solidFill>
                  <a:srgbClr val="000000"/>
                </a:solidFill>
                <a:effectLst/>
                <a:uLnTx/>
                <a:uFillTx/>
                <a:latin typeface="Calibri" panose="020F0502020204030204" pitchFamily="34" charset="0"/>
                <a:ea typeface="+mn-ea"/>
                <a:cs typeface="+mn-cs"/>
              </a:rPr>
              <a:t>Cryogenics, power converters, SC links, machine protection...</a:t>
            </a:r>
          </a:p>
        </p:txBody>
      </p:sp>
      <p:sp>
        <p:nvSpPr>
          <p:cNvPr id="118" name="OTLSHAPE_SLT_4d5a7bfa067c467487220aeb579c9be4_Title">
            <a:extLst>
              <a:ext uri="{FF2B5EF4-FFF2-40B4-BE49-F238E27FC236}">
                <a16:creationId xmlns:a16="http://schemas.microsoft.com/office/drawing/2014/main" id="{5C574962-D5F8-7D05-EB7F-0F891DF2FB89}"/>
              </a:ext>
            </a:extLst>
          </p:cNvPr>
          <p:cNvSpPr txBox="1"/>
          <p:nvPr>
            <p:custDataLst>
              <p:tags r:id="rId36"/>
            </p:custDataLst>
          </p:nvPr>
        </p:nvSpPr>
        <p:spPr bwMode="auto">
          <a:xfrm>
            <a:off x="6618721" y="4293928"/>
            <a:ext cx="646536"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12" normalizeH="0" baseline="0" noProof="0" dirty="0">
                <a:ln>
                  <a:noFill/>
                </a:ln>
                <a:solidFill>
                  <a:srgbClr val="000000"/>
                </a:solidFill>
                <a:effectLst/>
                <a:uLnTx/>
                <a:uFillTx/>
                <a:latin typeface="Calibri" panose="020F0502020204030204" pitchFamily="34" charset="0"/>
                <a:ea typeface="+mn-ea"/>
                <a:cs typeface="+mn-cs"/>
              </a:rPr>
              <a:t>Warm-up</a:t>
            </a:r>
          </a:p>
        </p:txBody>
      </p:sp>
      <p:sp>
        <p:nvSpPr>
          <p:cNvPr id="119" name="OTLSHAPE_SLT_e58cb830b3184ba0b31cdfaadc795fcb_Title">
            <a:extLst>
              <a:ext uri="{FF2B5EF4-FFF2-40B4-BE49-F238E27FC236}">
                <a16:creationId xmlns:a16="http://schemas.microsoft.com/office/drawing/2014/main" id="{B9CBC5CD-C9C4-0834-983F-5BE9E18F0E24}"/>
              </a:ext>
            </a:extLst>
          </p:cNvPr>
          <p:cNvSpPr txBox="1"/>
          <p:nvPr>
            <p:custDataLst>
              <p:tags r:id="rId37"/>
            </p:custDataLst>
          </p:nvPr>
        </p:nvSpPr>
        <p:spPr bwMode="auto">
          <a:xfrm>
            <a:off x="10032866" y="5260206"/>
            <a:ext cx="1245433"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6" normalizeH="0" baseline="0" noProof="0" dirty="0">
                <a:ln>
                  <a:noFill/>
                </a:ln>
                <a:solidFill>
                  <a:srgbClr val="000000"/>
                </a:solidFill>
                <a:effectLst/>
                <a:uLnTx/>
                <a:uFillTx/>
                <a:latin typeface="Calibri" panose="020F0502020204030204" pitchFamily="34" charset="0"/>
                <a:ea typeface="+mn-ea"/>
                <a:cs typeface="+mn-cs"/>
              </a:rPr>
              <a:t>Cool-down</a:t>
            </a:r>
          </a:p>
        </p:txBody>
      </p:sp>
      <p:sp>
        <p:nvSpPr>
          <p:cNvPr id="120" name="OTLSHAPE_TB_00000000000000000000000000000000_TimescaleInterval6">
            <a:extLst>
              <a:ext uri="{FF2B5EF4-FFF2-40B4-BE49-F238E27FC236}">
                <a16:creationId xmlns:a16="http://schemas.microsoft.com/office/drawing/2014/main" id="{C00DCA85-63E7-A160-734A-C7A7B2A9D4B3}"/>
              </a:ext>
            </a:extLst>
          </p:cNvPr>
          <p:cNvSpPr txBox="1"/>
          <p:nvPr>
            <p:custDataLst>
              <p:tags r:id="rId38"/>
            </p:custDataLst>
          </p:nvPr>
        </p:nvSpPr>
        <p:spPr bwMode="auto">
          <a:xfrm>
            <a:off x="8207758" y="2334160"/>
            <a:ext cx="304955" cy="186055"/>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20" normalizeH="0" baseline="0" noProof="0" dirty="0">
                <a:ln>
                  <a:noFill/>
                </a:ln>
                <a:solidFill>
                  <a:srgbClr val="FFFFFF"/>
                </a:solidFill>
                <a:effectLst/>
                <a:uLnTx/>
                <a:uFillTx/>
                <a:latin typeface="Calibri" panose="020F0502020204030204" pitchFamily="34" charset="0"/>
                <a:ea typeface="+mn-ea"/>
                <a:cs typeface="+mn-cs"/>
              </a:rPr>
              <a:t>2027</a:t>
            </a:r>
          </a:p>
        </p:txBody>
      </p:sp>
      <p:sp>
        <p:nvSpPr>
          <p:cNvPr id="121" name="OTLSHAPE_TB_00000000000000000000000000000000_TimescaleInterval7">
            <a:extLst>
              <a:ext uri="{FF2B5EF4-FFF2-40B4-BE49-F238E27FC236}">
                <a16:creationId xmlns:a16="http://schemas.microsoft.com/office/drawing/2014/main" id="{285FE613-B4DB-4D9F-5F4E-076D4C005431}"/>
              </a:ext>
            </a:extLst>
          </p:cNvPr>
          <p:cNvSpPr txBox="1"/>
          <p:nvPr>
            <p:custDataLst>
              <p:tags r:id="rId39"/>
            </p:custDataLst>
          </p:nvPr>
        </p:nvSpPr>
        <p:spPr bwMode="auto">
          <a:xfrm>
            <a:off x="9506702" y="2334160"/>
            <a:ext cx="304955" cy="186055"/>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20" normalizeH="0" baseline="0" noProof="0" dirty="0">
                <a:ln>
                  <a:noFill/>
                </a:ln>
                <a:solidFill>
                  <a:srgbClr val="FFFFFF"/>
                </a:solidFill>
                <a:effectLst/>
                <a:uLnTx/>
                <a:uFillTx/>
                <a:latin typeface="Calibri" panose="020F0502020204030204" pitchFamily="34" charset="0"/>
                <a:ea typeface="+mn-ea"/>
                <a:cs typeface="+mn-cs"/>
              </a:rPr>
              <a:t>2028</a:t>
            </a:r>
          </a:p>
        </p:txBody>
      </p:sp>
      <p:cxnSp>
        <p:nvCxnSpPr>
          <p:cNvPr id="122" name="OTLSHAPE_TB_00000000000000000000000000000000_Separator1">
            <a:extLst>
              <a:ext uri="{FF2B5EF4-FFF2-40B4-BE49-F238E27FC236}">
                <a16:creationId xmlns:a16="http://schemas.microsoft.com/office/drawing/2014/main" id="{5C4B0249-CFB9-A699-88F6-A7D020AB0DD7}"/>
              </a:ext>
            </a:extLst>
          </p:cNvPr>
          <p:cNvCxnSpPr/>
          <p:nvPr>
            <p:custDataLst>
              <p:tags r:id="rId40"/>
            </p:custDataLst>
          </p:nvPr>
        </p:nvCxnSpPr>
        <p:spPr>
          <a:xfrm>
            <a:off x="2946525" y="2300187"/>
            <a:ext cx="0" cy="2540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3" name="OTLSHAPE_TB_00000000000000000000000000000000_Separator2">
            <a:extLst>
              <a:ext uri="{FF2B5EF4-FFF2-40B4-BE49-F238E27FC236}">
                <a16:creationId xmlns:a16="http://schemas.microsoft.com/office/drawing/2014/main" id="{CBC9CCE0-12FE-1C79-7B04-FC1CD213A924}"/>
              </a:ext>
            </a:extLst>
          </p:cNvPr>
          <p:cNvCxnSpPr/>
          <p:nvPr>
            <p:custDataLst>
              <p:tags r:id="rId41"/>
            </p:custDataLst>
          </p:nvPr>
        </p:nvCxnSpPr>
        <p:spPr>
          <a:xfrm>
            <a:off x="4241925" y="2302938"/>
            <a:ext cx="0" cy="2540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4" name="OTLSHAPE_TB_00000000000000000000000000000000_Separator3">
            <a:extLst>
              <a:ext uri="{FF2B5EF4-FFF2-40B4-BE49-F238E27FC236}">
                <a16:creationId xmlns:a16="http://schemas.microsoft.com/office/drawing/2014/main" id="{D9FAE096-F54F-B93A-FBCA-EB60EBD32CEA}"/>
              </a:ext>
            </a:extLst>
          </p:cNvPr>
          <p:cNvCxnSpPr/>
          <p:nvPr>
            <p:custDataLst>
              <p:tags r:id="rId42"/>
            </p:custDataLst>
          </p:nvPr>
        </p:nvCxnSpPr>
        <p:spPr>
          <a:xfrm>
            <a:off x="5553084" y="2311312"/>
            <a:ext cx="0" cy="2540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OTLSHAPE_TB_00000000000000000000000000000000_Separator4">
            <a:extLst>
              <a:ext uri="{FF2B5EF4-FFF2-40B4-BE49-F238E27FC236}">
                <a16:creationId xmlns:a16="http://schemas.microsoft.com/office/drawing/2014/main" id="{0C0240DC-ABE6-9BF6-7A02-AD4EA38E1FBF}"/>
              </a:ext>
            </a:extLst>
          </p:cNvPr>
          <p:cNvCxnSpPr/>
          <p:nvPr>
            <p:custDataLst>
              <p:tags r:id="rId43"/>
            </p:custDataLst>
          </p:nvPr>
        </p:nvCxnSpPr>
        <p:spPr>
          <a:xfrm>
            <a:off x="6832725" y="2302490"/>
            <a:ext cx="0" cy="2540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OTLSHAPE_TB_00000000000000000000000000000000_Separator5">
            <a:extLst>
              <a:ext uri="{FF2B5EF4-FFF2-40B4-BE49-F238E27FC236}">
                <a16:creationId xmlns:a16="http://schemas.microsoft.com/office/drawing/2014/main" id="{9E5EB4FA-55A3-CCFA-83F8-2CAFB6EA68BA}"/>
              </a:ext>
            </a:extLst>
          </p:cNvPr>
          <p:cNvCxnSpPr/>
          <p:nvPr>
            <p:custDataLst>
              <p:tags r:id="rId44"/>
            </p:custDataLst>
          </p:nvPr>
        </p:nvCxnSpPr>
        <p:spPr>
          <a:xfrm>
            <a:off x="8164731" y="2311312"/>
            <a:ext cx="0" cy="2540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7" name="OTLSHAPE_TB_00000000000000000000000000000000_Separator6">
            <a:extLst>
              <a:ext uri="{FF2B5EF4-FFF2-40B4-BE49-F238E27FC236}">
                <a16:creationId xmlns:a16="http://schemas.microsoft.com/office/drawing/2014/main" id="{3AC30D42-29A0-EAA5-BC3F-020C21890008}"/>
              </a:ext>
            </a:extLst>
          </p:cNvPr>
          <p:cNvCxnSpPr/>
          <p:nvPr>
            <p:custDataLst>
              <p:tags r:id="rId45"/>
            </p:custDataLst>
          </p:nvPr>
        </p:nvCxnSpPr>
        <p:spPr>
          <a:xfrm>
            <a:off x="9461571" y="2331729"/>
            <a:ext cx="0" cy="2540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8" name="OTLSHAPE_G_00000000000000000000000000000000_ShapeBelow5">
            <a:extLst>
              <a:ext uri="{FF2B5EF4-FFF2-40B4-BE49-F238E27FC236}">
                <a16:creationId xmlns:a16="http://schemas.microsoft.com/office/drawing/2014/main" id="{410B5E8A-15E1-C4BA-0F62-BD75CB279BDA}"/>
              </a:ext>
            </a:extLst>
          </p:cNvPr>
          <p:cNvCxnSpPr>
            <a:cxnSpLocks/>
          </p:cNvCxnSpPr>
          <p:nvPr>
            <p:custDataLst>
              <p:tags r:id="rId46"/>
            </p:custDataLst>
          </p:nvPr>
        </p:nvCxnSpPr>
        <p:spPr>
          <a:xfrm>
            <a:off x="10755343" y="2631986"/>
            <a:ext cx="11900" cy="3513600"/>
          </a:xfrm>
          <a:prstGeom prst="line">
            <a:avLst/>
          </a:prstGeom>
          <a:ln w="9525" cap="flat" cmpd="sng" algn="ctr">
            <a:solidFill>
              <a:srgbClr val="5B9BD5">
                <a:alpha val="14902"/>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OTLSHAPE_TB_00000000000000000000000000000000_TimescaleInterval7">
            <a:extLst>
              <a:ext uri="{FF2B5EF4-FFF2-40B4-BE49-F238E27FC236}">
                <a16:creationId xmlns:a16="http://schemas.microsoft.com/office/drawing/2014/main" id="{D8B2390D-7397-F661-74B1-3B15C291D3E3}"/>
              </a:ext>
            </a:extLst>
          </p:cNvPr>
          <p:cNvSpPr txBox="1"/>
          <p:nvPr>
            <p:custDataLst>
              <p:tags r:id="rId47"/>
            </p:custDataLst>
          </p:nvPr>
        </p:nvSpPr>
        <p:spPr bwMode="auto">
          <a:xfrm>
            <a:off x="10805648" y="2334160"/>
            <a:ext cx="304955" cy="186055"/>
          </a:xfrm>
          <a:prstGeom prst="rect">
            <a:avLst/>
          </a:prstGeom>
          <a:noFill/>
        </p:spPr>
        <p:txBody>
          <a:bodyPr vert="horz" wrap="non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20" normalizeH="0" baseline="0" noProof="0" dirty="0">
                <a:ln>
                  <a:noFill/>
                </a:ln>
                <a:solidFill>
                  <a:srgbClr val="FFFFFF"/>
                </a:solidFill>
                <a:effectLst/>
                <a:uLnTx/>
                <a:uFillTx/>
                <a:latin typeface="Calibri" panose="020F0502020204030204" pitchFamily="34" charset="0"/>
                <a:ea typeface="+mn-ea"/>
                <a:cs typeface="+mn-cs"/>
              </a:rPr>
              <a:t>2029</a:t>
            </a:r>
          </a:p>
        </p:txBody>
      </p:sp>
      <p:cxnSp>
        <p:nvCxnSpPr>
          <p:cNvPr id="130" name="OTLSHAPE_TB_00000000000000000000000000000000_Separator6">
            <a:extLst>
              <a:ext uri="{FF2B5EF4-FFF2-40B4-BE49-F238E27FC236}">
                <a16:creationId xmlns:a16="http://schemas.microsoft.com/office/drawing/2014/main" id="{472E87FC-29C9-08C4-5602-FFC80550DC35}"/>
              </a:ext>
            </a:extLst>
          </p:cNvPr>
          <p:cNvCxnSpPr/>
          <p:nvPr>
            <p:custDataLst>
              <p:tags r:id="rId48"/>
            </p:custDataLst>
          </p:nvPr>
        </p:nvCxnSpPr>
        <p:spPr>
          <a:xfrm>
            <a:off x="10755343" y="2314485"/>
            <a:ext cx="0" cy="2540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1" name="OTLSHAPE_SLT_e58cb830b3184ba0b31cdfaadc795fcb_Shape">
            <a:extLst>
              <a:ext uri="{FF2B5EF4-FFF2-40B4-BE49-F238E27FC236}">
                <a16:creationId xmlns:a16="http://schemas.microsoft.com/office/drawing/2014/main" id="{7025175D-7CD1-7A90-DC4C-57F93D58E496}"/>
              </a:ext>
            </a:extLst>
          </p:cNvPr>
          <p:cNvSpPr/>
          <p:nvPr>
            <p:custDataLst>
              <p:tags r:id="rId49"/>
            </p:custDataLst>
          </p:nvPr>
        </p:nvSpPr>
        <p:spPr>
          <a:xfrm>
            <a:off x="10497650" y="5505934"/>
            <a:ext cx="717265" cy="239961"/>
          </a:xfrm>
          <a:prstGeom prst="roundRect">
            <a:avLst>
              <a:gd name="adj" fmla="val 100000"/>
            </a:avLst>
          </a:prstGeom>
          <a:solidFill>
            <a:srgbClr val="FFFF00"/>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2" name="OTLSHAPE_SLT_e58cb830b3184ba0b31cdfaadc795fcb_Shape">
            <a:extLst>
              <a:ext uri="{FF2B5EF4-FFF2-40B4-BE49-F238E27FC236}">
                <a16:creationId xmlns:a16="http://schemas.microsoft.com/office/drawing/2014/main" id="{57D4A167-5DB2-DA6E-6353-8CCBABCB2588}"/>
              </a:ext>
            </a:extLst>
          </p:cNvPr>
          <p:cNvSpPr/>
          <p:nvPr>
            <p:custDataLst>
              <p:tags r:id="rId50"/>
            </p:custDataLst>
          </p:nvPr>
        </p:nvSpPr>
        <p:spPr>
          <a:xfrm>
            <a:off x="10603785" y="5823159"/>
            <a:ext cx="810816" cy="239961"/>
          </a:xfrm>
          <a:prstGeom prst="roundRect">
            <a:avLst>
              <a:gd name="adj" fmla="val 100000"/>
            </a:avLst>
          </a:prstGeom>
          <a:solidFill>
            <a:schemeClr val="accent2">
              <a:lumMod val="50000"/>
            </a:schemeClr>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33" name="OTLSHAPE_SLT_e58cb830b3184ba0b31cdfaadc795fcb_Title">
            <a:extLst>
              <a:ext uri="{FF2B5EF4-FFF2-40B4-BE49-F238E27FC236}">
                <a16:creationId xmlns:a16="http://schemas.microsoft.com/office/drawing/2014/main" id="{2B622D0D-0734-BE92-781D-14E0758DDAA6}"/>
              </a:ext>
            </a:extLst>
          </p:cNvPr>
          <p:cNvSpPr txBox="1"/>
          <p:nvPr>
            <p:custDataLst>
              <p:tags r:id="rId51"/>
            </p:custDataLst>
          </p:nvPr>
        </p:nvSpPr>
        <p:spPr bwMode="auto">
          <a:xfrm>
            <a:off x="9114528" y="5541682"/>
            <a:ext cx="1652715"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kern="1200" spc="-6" dirty="0">
                <a:solidFill>
                  <a:srgbClr val="000000"/>
                </a:solidFill>
                <a:latin typeface="Calibri" panose="020F0502020204030204" pitchFamily="34" charset="0"/>
              </a:rPr>
              <a:t>C</a:t>
            </a:r>
            <a:r>
              <a:rPr kumimoji="0" lang="en-GB" sz="1000" b="1" i="0" u="none" strike="noStrike" kern="1200" cap="none" spc="-6" normalizeH="0" baseline="0" noProof="0" dirty="0" err="1">
                <a:ln>
                  <a:noFill/>
                </a:ln>
                <a:solidFill>
                  <a:srgbClr val="000000"/>
                </a:solidFill>
                <a:effectLst/>
                <a:uLnTx/>
                <a:uFillTx/>
                <a:latin typeface="Calibri" panose="020F0502020204030204" pitchFamily="34" charset="0"/>
                <a:ea typeface="+mn-ea"/>
                <a:cs typeface="+mn-cs"/>
              </a:rPr>
              <a:t>ommissioning</a:t>
            </a:r>
            <a:endParaRPr kumimoji="0" lang="en-GB" sz="1000" b="1" i="0" u="none" strike="noStrike" kern="1200" cap="none" spc="-6" normalizeH="0" baseline="0" noProof="0" dirty="0">
              <a:ln>
                <a:noFill/>
              </a:ln>
              <a:solidFill>
                <a:srgbClr val="000000"/>
              </a:solidFill>
              <a:effectLst/>
              <a:uLnTx/>
              <a:uFillTx/>
              <a:latin typeface="Calibri" panose="020F0502020204030204" pitchFamily="34" charset="0"/>
              <a:ea typeface="+mn-ea"/>
              <a:cs typeface="+mn-cs"/>
            </a:endParaRPr>
          </a:p>
        </p:txBody>
      </p:sp>
      <p:sp>
        <p:nvSpPr>
          <p:cNvPr id="134" name="OTLSHAPE_SLT_e58cb830b3184ba0b31cdfaadc795fcb_Title">
            <a:extLst>
              <a:ext uri="{FF2B5EF4-FFF2-40B4-BE49-F238E27FC236}">
                <a16:creationId xmlns:a16="http://schemas.microsoft.com/office/drawing/2014/main" id="{78D0219D-4F04-A021-E9CB-AFA743A523E9}"/>
              </a:ext>
            </a:extLst>
          </p:cNvPr>
          <p:cNvSpPr txBox="1"/>
          <p:nvPr>
            <p:custDataLst>
              <p:tags r:id="rId52"/>
            </p:custDataLst>
          </p:nvPr>
        </p:nvSpPr>
        <p:spPr bwMode="auto">
          <a:xfrm>
            <a:off x="8791109" y="5804343"/>
            <a:ext cx="1859479" cy="307777"/>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6" normalizeH="0" baseline="0" noProof="0" dirty="0">
                <a:ln>
                  <a:noFill/>
                </a:ln>
                <a:solidFill>
                  <a:srgbClr val="000000"/>
                </a:solidFill>
                <a:effectLst/>
                <a:uLnTx/>
                <a:uFillTx/>
                <a:latin typeface="Calibri" panose="020F0502020204030204" pitchFamily="34" charset="0"/>
                <a:ea typeface="+mn-ea"/>
                <a:cs typeface="+mn-cs"/>
              </a:rPr>
              <a:t>Training Quench &amp; Annual Maintenance</a:t>
            </a:r>
          </a:p>
        </p:txBody>
      </p:sp>
      <p:sp>
        <p:nvSpPr>
          <p:cNvPr id="135" name="OTLSHAPE_SLT_e58cb830b3184ba0b31cdfaadc795fcb_Shape">
            <a:extLst>
              <a:ext uri="{FF2B5EF4-FFF2-40B4-BE49-F238E27FC236}">
                <a16:creationId xmlns:a16="http://schemas.microsoft.com/office/drawing/2014/main" id="{6D5E2358-199B-2E2B-A79D-24D96DFEF441}"/>
              </a:ext>
            </a:extLst>
          </p:cNvPr>
          <p:cNvSpPr/>
          <p:nvPr>
            <p:custDataLst>
              <p:tags r:id="rId53"/>
            </p:custDataLst>
          </p:nvPr>
        </p:nvSpPr>
        <p:spPr>
          <a:xfrm>
            <a:off x="11414602" y="2738511"/>
            <a:ext cx="614349" cy="3349063"/>
          </a:xfrm>
          <a:prstGeom prst="roundRect">
            <a:avLst/>
          </a:prstGeom>
          <a:solidFill>
            <a:srgbClr val="92D050"/>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Arial"/>
                <a:ea typeface="+mn-ea"/>
                <a:cs typeface="+mn-cs"/>
              </a:rPr>
              <a:t>RUN4 </a:t>
            </a:r>
            <a:r>
              <a:rPr kumimoji="0" lang="en-GB" sz="1400" b="0" i="1" u="none" strike="noStrike" kern="1200" cap="none" spc="0" normalizeH="0" baseline="0" noProof="0" dirty="0">
                <a:ln>
                  <a:noFill/>
                </a:ln>
                <a:solidFill>
                  <a:srgbClr val="FFFFFF"/>
                </a:solidFill>
                <a:effectLst/>
                <a:uLnTx/>
                <a:uFillTx/>
                <a:latin typeface="Arial"/>
                <a:ea typeface="+mn-ea"/>
                <a:cs typeface="+mn-cs"/>
              </a:rPr>
              <a:t>(starting w</a:t>
            </a:r>
            <a:r>
              <a:rPr lang="en-GB" sz="1400" i="1" kern="1200" dirty="0">
                <a:solidFill>
                  <a:srgbClr val="FFFFFF"/>
                </a:solidFill>
                <a:latin typeface="Arial"/>
              </a:rPr>
              <a:t>/</a:t>
            </a:r>
            <a:r>
              <a:rPr kumimoji="0" lang="en-GB" sz="1400" b="0" i="1" u="none" strike="noStrike" kern="1200" cap="none" spc="0" normalizeH="0" baseline="0" noProof="0" dirty="0">
                <a:ln>
                  <a:noFill/>
                </a:ln>
                <a:solidFill>
                  <a:srgbClr val="FFFFFF"/>
                </a:solidFill>
                <a:effectLst/>
                <a:uLnTx/>
                <a:uFillTx/>
                <a:latin typeface="Arial"/>
                <a:ea typeface="+mn-ea"/>
                <a:cs typeface="+mn-cs"/>
              </a:rPr>
              <a:t> machine check-out)</a:t>
            </a:r>
            <a:endParaRPr kumimoji="0" lang="en-GB" sz="1800" b="0" i="1" u="none" strike="noStrike" kern="1200" cap="none" spc="0" normalizeH="0" baseline="0" noProof="0" dirty="0">
              <a:ln>
                <a:noFill/>
              </a:ln>
              <a:solidFill>
                <a:srgbClr val="FFFFFF"/>
              </a:solidFill>
              <a:effectLst/>
              <a:uLnTx/>
              <a:uFillTx/>
              <a:latin typeface="Arial"/>
              <a:ea typeface="+mn-ea"/>
              <a:cs typeface="+mn-cs"/>
            </a:endParaRPr>
          </a:p>
        </p:txBody>
      </p:sp>
      <p:sp>
        <p:nvSpPr>
          <p:cNvPr id="136" name="OTLSHAPE_SLT_515ffb61a3814745b744b6d24e482545_Shape">
            <a:extLst>
              <a:ext uri="{FF2B5EF4-FFF2-40B4-BE49-F238E27FC236}">
                <a16:creationId xmlns:a16="http://schemas.microsoft.com/office/drawing/2014/main" id="{E977A2D3-A83F-14C3-3881-977467D9E681}"/>
              </a:ext>
            </a:extLst>
          </p:cNvPr>
          <p:cNvSpPr/>
          <p:nvPr>
            <p:custDataLst>
              <p:tags r:id="rId54"/>
            </p:custDataLst>
          </p:nvPr>
        </p:nvSpPr>
        <p:spPr>
          <a:xfrm>
            <a:off x="7389657" y="4907357"/>
            <a:ext cx="2309927" cy="183899"/>
          </a:xfrm>
          <a:prstGeom prst="roundRect">
            <a:avLst>
              <a:gd name="adj" fmla="val 100000"/>
            </a:avLst>
          </a:prstGeom>
          <a:solidFill>
            <a:srgbClr val="B17DD5"/>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7" name="OTLSHAPE_SLT_515ffb61a3814745b744b6d24e482545_Title">
            <a:extLst>
              <a:ext uri="{FF2B5EF4-FFF2-40B4-BE49-F238E27FC236}">
                <a16:creationId xmlns:a16="http://schemas.microsoft.com/office/drawing/2014/main" id="{C2FEBC63-E6E8-F4DD-F2A3-778C5C695730}"/>
              </a:ext>
            </a:extLst>
          </p:cNvPr>
          <p:cNvSpPr txBox="1"/>
          <p:nvPr>
            <p:custDataLst>
              <p:tags r:id="rId55"/>
            </p:custDataLst>
          </p:nvPr>
        </p:nvSpPr>
        <p:spPr bwMode="auto">
          <a:xfrm>
            <a:off x="7514384" y="4926848"/>
            <a:ext cx="1284011"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6" normalizeH="0" baseline="0" noProof="0" dirty="0">
                <a:ln>
                  <a:noFill/>
                </a:ln>
                <a:solidFill>
                  <a:srgbClr val="FFFFFF"/>
                </a:solidFill>
                <a:effectLst/>
                <a:uLnTx/>
                <a:uFillTx/>
                <a:latin typeface="Calibri" panose="020F0502020204030204" pitchFamily="34" charset="0"/>
                <a:ea typeface="+mn-ea"/>
                <a:cs typeface="+mn-cs"/>
              </a:rPr>
              <a:t>(De-)cabling</a:t>
            </a:r>
          </a:p>
        </p:txBody>
      </p:sp>
      <p:sp>
        <p:nvSpPr>
          <p:cNvPr id="138" name="OTLSHAPE_SLT_515ffb61a3814745b744b6d24e482545_Shape">
            <a:extLst>
              <a:ext uri="{FF2B5EF4-FFF2-40B4-BE49-F238E27FC236}">
                <a16:creationId xmlns:a16="http://schemas.microsoft.com/office/drawing/2014/main" id="{47F1C315-43D9-40A6-1DBC-9338D1F3D1FB}"/>
              </a:ext>
            </a:extLst>
          </p:cNvPr>
          <p:cNvSpPr/>
          <p:nvPr>
            <p:custDataLst>
              <p:tags r:id="rId56"/>
            </p:custDataLst>
          </p:nvPr>
        </p:nvSpPr>
        <p:spPr>
          <a:xfrm>
            <a:off x="7076147" y="4637109"/>
            <a:ext cx="3439312" cy="214913"/>
          </a:xfrm>
          <a:prstGeom prst="roundRect">
            <a:avLst>
              <a:gd name="adj" fmla="val 100000"/>
            </a:avLst>
          </a:prstGeom>
          <a:solidFill>
            <a:srgbClr val="6F3198"/>
          </a:solidFill>
          <a:ln w="12700" cap="flat" cmpd="sng" algn="ctr">
            <a:noFill/>
            <a:prstDash val="solid"/>
            <a:miter lim="800000"/>
          </a:ln>
          <a:effectLst/>
          <a:scene3d>
            <a:camera prst="orthographicFront"/>
            <a:lightRig rig="balanced" dir="t">
              <a:rot lat="0" lon="0" rev="8700000"/>
            </a:lightRig>
          </a:scene3d>
          <a:sp3d>
            <a:bevelT w="165100" h="12700"/>
          </a:sp3d>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OTLSHAPE_SLT_515ffb61a3814745b744b6d24e482545_Title">
            <a:extLst>
              <a:ext uri="{FF2B5EF4-FFF2-40B4-BE49-F238E27FC236}">
                <a16:creationId xmlns:a16="http://schemas.microsoft.com/office/drawing/2014/main" id="{E6D70277-FF0E-3076-4F74-5361FCE8E1F4}"/>
              </a:ext>
            </a:extLst>
          </p:cNvPr>
          <p:cNvSpPr txBox="1"/>
          <p:nvPr>
            <p:custDataLst>
              <p:tags r:id="rId57"/>
            </p:custDataLst>
          </p:nvPr>
        </p:nvSpPr>
        <p:spPr bwMode="auto">
          <a:xfrm>
            <a:off x="7264382" y="4651916"/>
            <a:ext cx="2382053" cy="153888"/>
          </a:xfrm>
          <a:prstGeom prst="rect">
            <a:avLst/>
          </a:prstGeom>
          <a:noFill/>
        </p:spPr>
        <p:txBody>
          <a:bodyPr vert="horz" wrap="square" lIns="0" tIns="0" rIns="0" bIns="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6" normalizeH="0" baseline="0" noProof="0" dirty="0">
                <a:ln>
                  <a:noFill/>
                </a:ln>
                <a:solidFill>
                  <a:srgbClr val="FFFFFF"/>
                </a:solidFill>
                <a:effectLst/>
                <a:uLnTx/>
                <a:uFillTx/>
                <a:latin typeface="Calibri" panose="020F0502020204030204" pitchFamily="34" charset="0"/>
                <a:ea typeface="+mn-ea"/>
                <a:cs typeface="+mn-cs"/>
              </a:rPr>
              <a:t>Deinstallation and installation</a:t>
            </a:r>
          </a:p>
        </p:txBody>
      </p:sp>
      <p:sp>
        <p:nvSpPr>
          <p:cNvPr id="140" name="OTLSHAPE_SLT_e58cb830b3184ba0b31cdfaadc795fcb_Shape">
            <a:extLst>
              <a:ext uri="{FF2B5EF4-FFF2-40B4-BE49-F238E27FC236}">
                <a16:creationId xmlns:a16="http://schemas.microsoft.com/office/drawing/2014/main" id="{F29FE383-00E2-DC1F-E2D7-FA22187AF779}"/>
              </a:ext>
            </a:extLst>
          </p:cNvPr>
          <p:cNvSpPr/>
          <p:nvPr>
            <p:custDataLst>
              <p:tags r:id="rId58"/>
            </p:custDataLst>
          </p:nvPr>
        </p:nvSpPr>
        <p:spPr>
          <a:xfrm>
            <a:off x="7360909" y="4295940"/>
            <a:ext cx="574809" cy="262898"/>
          </a:xfrm>
          <a:prstGeom prst="roundRect">
            <a:avLst>
              <a:gd name="adj" fmla="val 100000"/>
            </a:avLst>
          </a:prstGeom>
          <a:solidFill>
            <a:schemeClr val="accent3">
              <a:lumMod val="75000"/>
            </a:schemeClr>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12" normalizeH="0" baseline="0" noProof="0" dirty="0">
                <a:ln>
                  <a:noFill/>
                </a:ln>
                <a:solidFill>
                  <a:srgbClr val="000000"/>
                </a:solidFill>
                <a:effectLst/>
                <a:uLnTx/>
                <a:uFillTx/>
                <a:latin typeface="Calibri" panose="020F0502020204030204" pitchFamily="34" charset="0"/>
                <a:ea typeface="+mn-ea"/>
                <a:cs typeface="+mn-cs"/>
              </a:rPr>
              <a:t>Cores</a:t>
            </a:r>
          </a:p>
        </p:txBody>
      </p:sp>
      <p:sp>
        <p:nvSpPr>
          <p:cNvPr id="141" name="Rectangle: Rounded Corners 140">
            <a:extLst>
              <a:ext uri="{FF2B5EF4-FFF2-40B4-BE49-F238E27FC236}">
                <a16:creationId xmlns:a16="http://schemas.microsoft.com/office/drawing/2014/main" id="{D2C7D4F4-F304-6428-0F12-E012A5B3DE6E}"/>
              </a:ext>
            </a:extLst>
          </p:cNvPr>
          <p:cNvSpPr/>
          <p:nvPr/>
        </p:nvSpPr>
        <p:spPr>
          <a:xfrm>
            <a:off x="465623" y="1282180"/>
            <a:ext cx="5464410" cy="540937"/>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1" u="none" strike="noStrike" kern="1200" cap="none" spc="0" normalizeH="0" baseline="0" noProof="0" dirty="0">
                <a:ln>
                  <a:noFill/>
                </a:ln>
                <a:solidFill>
                  <a:srgbClr val="1C446A">
                    <a:lumMod val="50000"/>
                  </a:srgbClr>
                </a:solidFill>
                <a:effectLst/>
                <a:uLnTx/>
                <a:uFillTx/>
                <a:latin typeface="+mj-lt"/>
                <a:ea typeface="+mn-ea"/>
                <a:cs typeface="+mn-cs"/>
              </a:rPr>
              <a:t>Teams will alternate between P1 &amp; P5, </a:t>
            </a:r>
            <a:br>
              <a:rPr kumimoji="0" lang="en-GB" sz="1600" b="1" i="1" u="none" strike="noStrike" kern="1200" cap="none" spc="0" normalizeH="0" baseline="0" noProof="0" dirty="0">
                <a:ln>
                  <a:noFill/>
                </a:ln>
                <a:solidFill>
                  <a:srgbClr val="1C446A">
                    <a:lumMod val="50000"/>
                  </a:srgbClr>
                </a:solidFill>
                <a:effectLst/>
                <a:uLnTx/>
                <a:uFillTx/>
                <a:latin typeface="+mj-lt"/>
                <a:ea typeface="+mn-ea"/>
                <a:cs typeface="+mn-cs"/>
              </a:rPr>
            </a:br>
            <a:r>
              <a:rPr kumimoji="0" lang="en-GB" sz="1600" b="1" i="1" u="none" strike="noStrike" kern="1200" cap="none" spc="0" normalizeH="0" baseline="0" noProof="0" dirty="0">
                <a:ln>
                  <a:noFill/>
                </a:ln>
                <a:solidFill>
                  <a:srgbClr val="1C446A">
                    <a:lumMod val="50000"/>
                  </a:srgbClr>
                </a:solidFill>
                <a:effectLst/>
                <a:uLnTx/>
                <a:uFillTx/>
                <a:latin typeface="+mj-lt"/>
                <a:ea typeface="+mn-ea"/>
                <a:cs typeface="+mn-cs"/>
              </a:rPr>
              <a:t>to optimise resources and manage co-activities</a:t>
            </a:r>
          </a:p>
        </p:txBody>
      </p:sp>
      <p:pic>
        <p:nvPicPr>
          <p:cNvPr id="142" name="Picture 141">
            <a:extLst>
              <a:ext uri="{FF2B5EF4-FFF2-40B4-BE49-F238E27FC236}">
                <a16:creationId xmlns:a16="http://schemas.microsoft.com/office/drawing/2014/main" id="{43693589-CCAA-2EB9-E37D-D49A2A1643B1}"/>
              </a:ext>
            </a:extLst>
          </p:cNvPr>
          <p:cNvPicPr>
            <a:picLocks noChangeAspect="1"/>
          </p:cNvPicPr>
          <p:nvPr/>
        </p:nvPicPr>
        <p:blipFill>
          <a:blip r:embed="rId62"/>
          <a:stretch>
            <a:fillRect/>
          </a:stretch>
        </p:blipFill>
        <p:spPr>
          <a:xfrm>
            <a:off x="6795161" y="488323"/>
            <a:ext cx="1538134" cy="1687167"/>
          </a:xfrm>
          <a:prstGeom prst="rect">
            <a:avLst/>
          </a:prstGeom>
        </p:spPr>
      </p:pic>
      <p:pic>
        <p:nvPicPr>
          <p:cNvPr id="143" name="Picture 142">
            <a:extLst>
              <a:ext uri="{FF2B5EF4-FFF2-40B4-BE49-F238E27FC236}">
                <a16:creationId xmlns:a16="http://schemas.microsoft.com/office/drawing/2014/main" id="{8CD32517-C745-53C2-D6E1-85C696BCAFA2}"/>
              </a:ext>
            </a:extLst>
          </p:cNvPr>
          <p:cNvPicPr>
            <a:picLocks noChangeAspect="1"/>
          </p:cNvPicPr>
          <p:nvPr/>
        </p:nvPicPr>
        <p:blipFill>
          <a:blip r:embed="rId63" cstate="hqprint">
            <a:extLst>
              <a:ext uri="{28A0092B-C50C-407E-A947-70E740481C1C}">
                <a14:useLocalDpi xmlns:a14="http://schemas.microsoft.com/office/drawing/2010/main"/>
              </a:ext>
            </a:extLst>
          </a:blip>
          <a:stretch>
            <a:fillRect/>
          </a:stretch>
        </p:blipFill>
        <p:spPr>
          <a:xfrm>
            <a:off x="8605834" y="519537"/>
            <a:ext cx="1531817" cy="1664094"/>
          </a:xfrm>
          <a:prstGeom prst="rect">
            <a:avLst/>
          </a:prstGeom>
        </p:spPr>
      </p:pic>
      <p:sp>
        <p:nvSpPr>
          <p:cNvPr id="144" name="OTLSHAPE_SLT_e58cb830b3184ba0b31cdfaadc795fcb_Shape">
            <a:extLst>
              <a:ext uri="{FF2B5EF4-FFF2-40B4-BE49-F238E27FC236}">
                <a16:creationId xmlns:a16="http://schemas.microsoft.com/office/drawing/2014/main" id="{40C5FBCC-73AD-C493-2FDC-D8AA06398C41}"/>
              </a:ext>
            </a:extLst>
          </p:cNvPr>
          <p:cNvSpPr/>
          <p:nvPr>
            <p:custDataLst>
              <p:tags r:id="rId59"/>
            </p:custDataLst>
          </p:nvPr>
        </p:nvSpPr>
        <p:spPr>
          <a:xfrm>
            <a:off x="6795160" y="3699439"/>
            <a:ext cx="621377" cy="282242"/>
          </a:xfrm>
          <a:prstGeom prst="roundRect">
            <a:avLst>
              <a:gd name="adj" fmla="val 100000"/>
            </a:avLst>
          </a:prstGeom>
          <a:solidFill>
            <a:schemeClr val="bg1">
              <a:lumMod val="85000"/>
            </a:schemeClr>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1" u="none" strike="noStrike" kern="1200" cap="none" spc="-12" normalizeH="0" baseline="0" noProof="0" dirty="0">
                <a:ln>
                  <a:noFill/>
                </a:ln>
                <a:solidFill>
                  <a:srgbClr val="FF0000"/>
                </a:solidFill>
                <a:effectLst/>
                <a:uLnTx/>
                <a:uFillTx/>
                <a:latin typeface="Calibri" panose="020F0502020204030204" pitchFamily="34" charset="0"/>
                <a:ea typeface="+mn-ea"/>
                <a:cs typeface="+mn-cs"/>
              </a:rPr>
              <a:t>Cores?</a:t>
            </a:r>
          </a:p>
        </p:txBody>
      </p:sp>
      <p:pic>
        <p:nvPicPr>
          <p:cNvPr id="145" name="Picture 144">
            <a:extLst>
              <a:ext uri="{FF2B5EF4-FFF2-40B4-BE49-F238E27FC236}">
                <a16:creationId xmlns:a16="http://schemas.microsoft.com/office/drawing/2014/main" id="{F2F8D6A5-A12D-EF20-5725-82B51A06B8FF}"/>
              </a:ext>
            </a:extLst>
          </p:cNvPr>
          <p:cNvPicPr>
            <a:picLocks noChangeAspect="1"/>
          </p:cNvPicPr>
          <p:nvPr/>
        </p:nvPicPr>
        <p:blipFill>
          <a:blip r:embed="rId64"/>
          <a:stretch>
            <a:fillRect/>
          </a:stretch>
        </p:blipFill>
        <p:spPr>
          <a:xfrm>
            <a:off x="10304041" y="464050"/>
            <a:ext cx="1624514" cy="1691736"/>
          </a:xfrm>
          <a:prstGeom prst="rect">
            <a:avLst/>
          </a:prstGeom>
        </p:spPr>
      </p:pic>
      <p:cxnSp>
        <p:nvCxnSpPr>
          <p:cNvPr id="10" name="Straight Connector 9">
            <a:extLst>
              <a:ext uri="{FF2B5EF4-FFF2-40B4-BE49-F238E27FC236}">
                <a16:creationId xmlns:a16="http://schemas.microsoft.com/office/drawing/2014/main" id="{0C2987E1-B8FE-24ED-4256-1DB68A2FCF83}"/>
              </a:ext>
            </a:extLst>
          </p:cNvPr>
          <p:cNvCxnSpPr>
            <a:cxnSpLocks/>
          </p:cNvCxnSpPr>
          <p:nvPr/>
        </p:nvCxnSpPr>
        <p:spPr>
          <a:xfrm>
            <a:off x="3962400" y="2155786"/>
            <a:ext cx="0" cy="4238151"/>
          </a:xfrm>
          <a:prstGeom prst="line">
            <a:avLst/>
          </a:prstGeom>
        </p:spPr>
        <p:style>
          <a:lnRef idx="3">
            <a:schemeClr val="accent4"/>
          </a:lnRef>
          <a:fillRef idx="0">
            <a:schemeClr val="accent4"/>
          </a:fillRef>
          <a:effectRef idx="2">
            <a:schemeClr val="accent4"/>
          </a:effectRef>
          <a:fontRef idx="minor">
            <a:schemeClr val="tx1"/>
          </a:fontRef>
        </p:style>
      </p:cxnSp>
      <p:cxnSp>
        <p:nvCxnSpPr>
          <p:cNvPr id="13" name="Straight Connector 12">
            <a:extLst>
              <a:ext uri="{FF2B5EF4-FFF2-40B4-BE49-F238E27FC236}">
                <a16:creationId xmlns:a16="http://schemas.microsoft.com/office/drawing/2014/main" id="{5602A8FA-2DE2-B6E8-44D4-B5BF02516555}"/>
              </a:ext>
            </a:extLst>
          </p:cNvPr>
          <p:cNvCxnSpPr>
            <a:cxnSpLocks/>
          </p:cNvCxnSpPr>
          <p:nvPr/>
        </p:nvCxnSpPr>
        <p:spPr>
          <a:xfrm>
            <a:off x="6784051" y="2192289"/>
            <a:ext cx="0" cy="4341911"/>
          </a:xfrm>
          <a:prstGeom prst="line">
            <a:avLst/>
          </a:prstGeom>
          <a:ln>
            <a:solidFill>
              <a:schemeClr val="accent5"/>
            </a:solidFill>
          </a:ln>
        </p:spPr>
        <p:style>
          <a:lnRef idx="3">
            <a:schemeClr val="accent4"/>
          </a:lnRef>
          <a:fillRef idx="0">
            <a:schemeClr val="accent4"/>
          </a:fillRef>
          <a:effectRef idx="2">
            <a:schemeClr val="accent4"/>
          </a:effectRef>
          <a:fontRef idx="minor">
            <a:schemeClr val="tx1"/>
          </a:fontRef>
        </p:style>
      </p:cxnSp>
      <p:sp>
        <p:nvSpPr>
          <p:cNvPr id="15" name="OTLSHAPE_SLT_e58cb830b3184ba0b31cdfaadc795fcb_Shape">
            <a:extLst>
              <a:ext uri="{FF2B5EF4-FFF2-40B4-BE49-F238E27FC236}">
                <a16:creationId xmlns:a16="http://schemas.microsoft.com/office/drawing/2014/main" id="{580697EC-79D4-8CA7-2171-A1FCCC4F1FB2}"/>
              </a:ext>
            </a:extLst>
          </p:cNvPr>
          <p:cNvSpPr/>
          <p:nvPr>
            <p:custDataLst>
              <p:tags r:id="rId60"/>
            </p:custDataLst>
          </p:nvPr>
        </p:nvSpPr>
        <p:spPr>
          <a:xfrm>
            <a:off x="5271365" y="3698360"/>
            <a:ext cx="609755" cy="242705"/>
          </a:xfrm>
          <a:prstGeom prst="roundRect">
            <a:avLst>
              <a:gd name="adj" fmla="val 100000"/>
            </a:avLst>
          </a:prstGeom>
          <a:solidFill>
            <a:schemeClr val="bg1">
              <a:lumMod val="65000"/>
            </a:schemeClr>
          </a:solidFill>
          <a:ln w="12700" cap="flat" cmpd="sng" algn="ctr">
            <a:noFill/>
            <a:prstDash val="solid"/>
            <a:miter lim="800000"/>
          </a:ln>
          <a:effectLst/>
          <a:scene3d>
            <a:camera prst="orthographicFront"/>
            <a:lightRig rig="balanced" dir="t">
              <a:rot lat="0" lon="0" rev="8700000"/>
            </a:lightRig>
          </a:scene3d>
          <a:sp3d>
            <a:bevelT w="165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1" u="none" strike="noStrike" kern="1200" cap="none" spc="-12" normalizeH="0" baseline="0" noProof="0" dirty="0">
                <a:ln>
                  <a:noFill/>
                </a:ln>
                <a:solidFill>
                  <a:schemeClr val="tx1"/>
                </a:solidFill>
                <a:effectLst/>
                <a:uLnTx/>
                <a:uFillTx/>
                <a:latin typeface="Calibri" panose="020F0502020204030204" pitchFamily="34" charset="0"/>
                <a:ea typeface="+mn-ea"/>
                <a:cs typeface="+mn-cs"/>
              </a:rPr>
              <a:t>Cores?</a:t>
            </a:r>
          </a:p>
        </p:txBody>
      </p:sp>
    </p:spTree>
    <p:extLst>
      <p:ext uri="{BB962C8B-B14F-4D97-AF65-F5344CB8AC3E}">
        <p14:creationId xmlns:p14="http://schemas.microsoft.com/office/powerpoint/2010/main" val="28240287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DCA1C4-9514-7B4F-976F-D92F7E296653}" type="slidenum">
              <a:rPr lang="fr-FR" smtClean="0"/>
              <a:pPr/>
              <a:t>21</a:t>
            </a:fld>
            <a:endParaRPr lang="fr-FR"/>
          </a:p>
        </p:txBody>
      </p:sp>
      <p:sp>
        <p:nvSpPr>
          <p:cNvPr id="8" name="Content Placeholder 7"/>
          <p:cNvSpPr>
            <a:spLocks noGrp="1"/>
          </p:cNvSpPr>
          <p:nvPr>
            <p:ph idx="4294967295"/>
          </p:nvPr>
        </p:nvSpPr>
        <p:spPr>
          <a:xfrm>
            <a:off x="152400" y="617717"/>
            <a:ext cx="11811000" cy="5822352"/>
          </a:xfrm>
          <a:solidFill>
            <a:schemeClr val="bg1"/>
          </a:solidFill>
        </p:spPr>
        <p:txBody>
          <a:bodyPr>
            <a:noAutofit/>
          </a:bodyPr>
          <a:lstStyle/>
          <a:p>
            <a:pPr marL="0" indent="0">
              <a:buNone/>
            </a:pPr>
            <a:r>
              <a:rPr lang="en-GB" sz="2000" b="1" i="1" dirty="0">
                <a:solidFill>
                  <a:srgbClr val="00B050"/>
                </a:solidFill>
              </a:rPr>
              <a:t>Some comments on Version 2.0:</a:t>
            </a:r>
          </a:p>
          <a:p>
            <a:pPr marL="361950" indent="-361950">
              <a:buFont typeface="Arial" panose="020B0604020202020204" pitchFamily="34" charset="0"/>
              <a:buChar char="•"/>
            </a:pPr>
            <a:r>
              <a:rPr lang="en-GB" sz="2000" dirty="0">
                <a:solidFill>
                  <a:schemeClr val="tx1"/>
                </a:solidFill>
              </a:rPr>
              <a:t>The study advanced further (with &gt;30 meetings hold since Nov2022) in order to explore further optimisations. </a:t>
            </a:r>
            <a:br>
              <a:rPr lang="en-GB" sz="2000" dirty="0">
                <a:solidFill>
                  <a:schemeClr val="tx1"/>
                </a:solidFill>
              </a:rPr>
            </a:br>
            <a:r>
              <a:rPr lang="en-GB" sz="2000" dirty="0">
                <a:solidFill>
                  <a:schemeClr val="tx1"/>
                </a:solidFill>
              </a:rPr>
              <a:t>To be remarked in particular:</a:t>
            </a:r>
          </a:p>
          <a:p>
            <a:pPr marL="628650" lvl="1" indent="-200025">
              <a:buFont typeface="Arial" panose="020B0604020202020204" pitchFamily="34" charset="0"/>
              <a:buChar char="•"/>
            </a:pPr>
            <a:r>
              <a:rPr lang="en-GB" sz="2000" b="1" i="1" dirty="0">
                <a:solidFill>
                  <a:schemeClr val="tx1"/>
                </a:solidFill>
              </a:rPr>
              <a:t>EN-EL: </a:t>
            </a:r>
            <a:r>
              <a:rPr lang="en-GB" sz="2000" i="1" dirty="0">
                <a:solidFill>
                  <a:schemeClr val="tx1"/>
                </a:solidFill>
              </a:rPr>
              <a:t>considering the global presence on the field during LS3, they are the primary actors: </a:t>
            </a:r>
          </a:p>
          <a:p>
            <a:pPr marL="895350" lvl="2" indent="-200025"/>
            <a:r>
              <a:rPr lang="en-GB" sz="1800" i="1" dirty="0">
                <a:solidFill>
                  <a:schemeClr val="tx1"/>
                </a:solidFill>
              </a:rPr>
              <a:t>De-cabling and cabling (including cables trays, lightening, electrical boards, etc.) is the largest activity in terms of equipment volume treated and areas covered. </a:t>
            </a:r>
          </a:p>
          <a:p>
            <a:pPr marL="895350" lvl="2" indent="-200025"/>
            <a:r>
              <a:rPr lang="en-GB" sz="1800" i="1" dirty="0">
                <a:solidFill>
                  <a:schemeClr val="tx1"/>
                </a:solidFill>
              </a:rPr>
              <a:t>Upon request of the Project, EN-EL has confirmed the possibility to </a:t>
            </a:r>
            <a:r>
              <a:rPr lang="en-GB" sz="1800" i="1" u="sng" dirty="0">
                <a:solidFill>
                  <a:schemeClr val="tx1"/>
                </a:solidFill>
              </a:rPr>
              <a:t>widely utilize double-shift </a:t>
            </a:r>
            <a:r>
              <a:rPr lang="en-GB" sz="1800" i="1" dirty="0">
                <a:solidFill>
                  <a:schemeClr val="tx1"/>
                </a:solidFill>
              </a:rPr>
              <a:t>for its activities during LS3 </a:t>
            </a:r>
          </a:p>
          <a:p>
            <a:pPr marL="628650" lvl="1" indent="-200025">
              <a:buFont typeface="Arial" panose="020B0604020202020204" pitchFamily="34" charset="0"/>
              <a:buChar char="•"/>
            </a:pPr>
            <a:r>
              <a:rPr lang="en-GB" sz="2000" b="1" i="1" dirty="0">
                <a:solidFill>
                  <a:schemeClr val="tx1"/>
                </a:solidFill>
              </a:rPr>
              <a:t>TE-VSC: </a:t>
            </a:r>
            <a:r>
              <a:rPr lang="en-GB" sz="2000" i="1" dirty="0">
                <a:solidFill>
                  <a:schemeClr val="tx1"/>
                </a:solidFill>
              </a:rPr>
              <a:t>is intervening everywhere in all HL regions for:</a:t>
            </a:r>
          </a:p>
          <a:p>
            <a:pPr marL="895350" lvl="2" indent="-200025"/>
            <a:r>
              <a:rPr lang="en-GB" sz="1800" i="1" dirty="0">
                <a:solidFill>
                  <a:schemeClr val="tx1"/>
                </a:solidFill>
              </a:rPr>
              <a:t>the (present) beam Vacuum Sectors de-/installation and installation of the new ones, </a:t>
            </a:r>
          </a:p>
          <a:p>
            <a:pPr marL="895350" lvl="2" indent="-200025"/>
            <a:r>
              <a:rPr lang="en-GB" sz="1800" i="1" dirty="0"/>
              <a:t>plus</a:t>
            </a:r>
            <a:r>
              <a:rPr lang="en-GB" sz="1800" i="1" dirty="0">
                <a:solidFill>
                  <a:schemeClr val="tx1"/>
                </a:solidFill>
              </a:rPr>
              <a:t> all the interventions in support of other teams (e.g. insulation vacuum of magnets, CC, DFHX/M, TDE, etc.),</a:t>
            </a:r>
          </a:p>
          <a:p>
            <a:pPr marL="895350" lvl="2" indent="-200025"/>
            <a:r>
              <a:rPr lang="en-GB" sz="1800" i="1" dirty="0">
                <a:solidFill>
                  <a:schemeClr val="tx1"/>
                </a:solidFill>
              </a:rPr>
              <a:t>plus in standard LHC and other projects (e.g. Beam Screen treatments)</a:t>
            </a:r>
          </a:p>
          <a:p>
            <a:pPr marL="628650" lvl="1" indent="-200025">
              <a:buFont typeface="Arial" panose="020B0604020202020204" pitchFamily="34" charset="0"/>
              <a:buChar char="•"/>
            </a:pPr>
            <a:r>
              <a:rPr lang="en-GB" sz="2000" i="1" dirty="0">
                <a:solidFill>
                  <a:schemeClr val="tx1"/>
                </a:solidFill>
              </a:rPr>
              <a:t>With these 2 Groups we have now a more solid and agreed evaluation of the duration of activities.</a:t>
            </a:r>
          </a:p>
          <a:p>
            <a:pPr marL="628650" lvl="1" indent="-200025">
              <a:buFont typeface="Arial" panose="020B0604020202020204" pitchFamily="34" charset="0"/>
              <a:buChar char="•"/>
            </a:pPr>
            <a:r>
              <a:rPr lang="en-GB" sz="2000" i="1" dirty="0">
                <a:solidFill>
                  <a:schemeClr val="tx1"/>
                </a:solidFill>
              </a:rPr>
              <a:t>Consolidated as well the magnets/</a:t>
            </a:r>
            <a:r>
              <a:rPr lang="en-GB" sz="2000" i="1" dirty="0" err="1">
                <a:solidFill>
                  <a:schemeClr val="tx1"/>
                </a:solidFill>
              </a:rPr>
              <a:t>SClinks</a:t>
            </a:r>
            <a:r>
              <a:rPr lang="en-GB" sz="2000" i="1" dirty="0">
                <a:solidFill>
                  <a:schemeClr val="tx1"/>
                </a:solidFill>
              </a:rPr>
              <a:t> transport and installation (with TE-MSC and EN-HE). The </a:t>
            </a:r>
            <a:r>
              <a:rPr lang="en-GB" sz="2000" i="1" dirty="0" err="1">
                <a:solidFill>
                  <a:schemeClr val="tx1"/>
                </a:solidFill>
              </a:rPr>
              <a:t>SClinks</a:t>
            </a:r>
            <a:r>
              <a:rPr lang="en-GB" sz="2000" i="1" dirty="0">
                <a:solidFill>
                  <a:schemeClr val="tx1"/>
                </a:solidFill>
              </a:rPr>
              <a:t> installation is the most difficult to be evaluated (</a:t>
            </a:r>
            <a:r>
              <a:rPr lang="en-GB" sz="2000" i="1" dirty="0">
                <a:solidFill>
                  <a:schemeClr val="tx1"/>
                </a:solidFill>
                <a:sym typeface="Wingdings" panose="05000000000000000000" pitchFamily="2" charset="2"/>
              </a:rPr>
              <a:t> but we should soon profit from the STRING experience) </a:t>
            </a:r>
          </a:p>
          <a:p>
            <a:pPr marL="628650" lvl="1" indent="-200025">
              <a:buFont typeface="Arial" panose="020B0604020202020204" pitchFamily="34" charset="0"/>
              <a:buChar char="•"/>
            </a:pPr>
            <a:r>
              <a:rPr lang="en-GB" sz="2000" i="1" dirty="0">
                <a:solidFill>
                  <a:schemeClr val="tx1"/>
                </a:solidFill>
                <a:sym typeface="Wingdings" panose="05000000000000000000" pitchFamily="2" charset="2"/>
              </a:rPr>
              <a:t>A key point of further improvement: </a:t>
            </a:r>
            <a:r>
              <a:rPr lang="en-GB" sz="2000" i="1" u="sng" dirty="0">
                <a:solidFill>
                  <a:schemeClr val="tx1"/>
                </a:solidFill>
                <a:sym typeface="Wingdings" panose="05000000000000000000" pitchFamily="2" charset="2"/>
              </a:rPr>
              <a:t>agreement on activities cohabitation</a:t>
            </a:r>
            <a:r>
              <a:rPr lang="en-GB" sz="2000" i="1" dirty="0">
                <a:solidFill>
                  <a:schemeClr val="tx1"/>
                </a:solidFill>
                <a:sym typeface="Wingdings" panose="05000000000000000000" pitchFamily="2" charset="2"/>
              </a:rPr>
              <a:t> (e.g. during the EN-EL installation phases, during the magnets interconnection activities, etc.)</a:t>
            </a:r>
          </a:p>
          <a:p>
            <a:pPr marL="0" indent="0">
              <a:buNone/>
            </a:pPr>
            <a:endParaRPr lang="en-GB" sz="2000" dirty="0"/>
          </a:p>
        </p:txBody>
      </p:sp>
      <p:sp>
        <p:nvSpPr>
          <p:cNvPr id="7" name="Title 1"/>
          <p:cNvSpPr txBox="1">
            <a:spLocks/>
          </p:cNvSpPr>
          <p:nvPr/>
        </p:nvSpPr>
        <p:spPr>
          <a:xfrm>
            <a:off x="719403" y="34346"/>
            <a:ext cx="11041227" cy="51433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4000" i="1" dirty="0">
                <a:solidFill>
                  <a:schemeClr val="tx1"/>
                </a:solidFill>
                <a:cs typeface="Arial" panose="020B0604020202020204" pitchFamily="34" charset="0"/>
              </a:rPr>
              <a:t>LS3 schedule analysis and open points</a:t>
            </a:r>
          </a:p>
        </p:txBody>
      </p:sp>
      <p:sp>
        <p:nvSpPr>
          <p:cNvPr id="3" name="Text Placeholder 8">
            <a:extLst>
              <a:ext uri="{FF2B5EF4-FFF2-40B4-BE49-F238E27FC236}">
                <a16:creationId xmlns:a16="http://schemas.microsoft.com/office/drawing/2014/main" id="{7230B63B-24CC-5E04-5745-74211453919F}"/>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61551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DCA1C4-9514-7B4F-976F-D92F7E296653}" type="slidenum">
              <a:rPr lang="fr-FR" smtClean="0"/>
              <a:pPr/>
              <a:t>22</a:t>
            </a:fld>
            <a:endParaRPr lang="fr-FR"/>
          </a:p>
        </p:txBody>
      </p:sp>
      <p:sp>
        <p:nvSpPr>
          <p:cNvPr id="8" name="Content Placeholder 7"/>
          <p:cNvSpPr>
            <a:spLocks noGrp="1"/>
          </p:cNvSpPr>
          <p:nvPr>
            <p:ph idx="4294967295"/>
          </p:nvPr>
        </p:nvSpPr>
        <p:spPr>
          <a:xfrm>
            <a:off x="304800" y="608013"/>
            <a:ext cx="11887200" cy="5868987"/>
          </a:xfrm>
          <a:solidFill>
            <a:schemeClr val="bg1"/>
          </a:solidFill>
        </p:spPr>
        <p:txBody>
          <a:bodyPr>
            <a:noAutofit/>
          </a:bodyPr>
          <a:lstStyle/>
          <a:p>
            <a:pPr marL="0" indent="0">
              <a:buNone/>
            </a:pPr>
            <a:r>
              <a:rPr lang="en-GB" sz="2000" b="1" i="1" dirty="0">
                <a:solidFill>
                  <a:srgbClr val="00B050"/>
                </a:solidFill>
              </a:rPr>
              <a:t>Some comments on Version 2.0:</a:t>
            </a:r>
          </a:p>
          <a:p>
            <a:pPr marL="361950" indent="-361950">
              <a:buFont typeface="Arial" panose="020B0604020202020204" pitchFamily="34" charset="0"/>
              <a:buChar char="•"/>
            </a:pPr>
            <a:r>
              <a:rPr lang="en-GB" sz="2000" b="1" dirty="0">
                <a:solidFill>
                  <a:schemeClr val="tx1"/>
                </a:solidFill>
              </a:rPr>
              <a:t>Version-2.0</a:t>
            </a:r>
            <a:r>
              <a:rPr lang="en-GB" sz="2000" dirty="0">
                <a:solidFill>
                  <a:schemeClr val="tx1"/>
                </a:solidFill>
              </a:rPr>
              <a:t> now includes the mandatory </a:t>
            </a:r>
            <a:r>
              <a:rPr lang="en-GB" sz="2000" u="sng" dirty="0">
                <a:solidFill>
                  <a:schemeClr val="tx1"/>
                </a:solidFill>
              </a:rPr>
              <a:t>“End-of-LS LHC maintenance” needs:</a:t>
            </a:r>
          </a:p>
          <a:p>
            <a:pPr marL="809625" lvl="1" indent="-200025">
              <a:buFont typeface="Arial" panose="020B0604020202020204" pitchFamily="34" charset="0"/>
              <a:buChar char="•"/>
            </a:pPr>
            <a:r>
              <a:rPr lang="en-GB" sz="2000" i="1" dirty="0">
                <a:solidFill>
                  <a:schemeClr val="tx1"/>
                </a:solidFill>
              </a:rPr>
              <a:t>Maintenance mandatory as for any other standard LHC LS and shut-down (it will cover: CV, CRYO, EL installations – AUG tests - and many other subsystem checks/maintenance)</a:t>
            </a:r>
          </a:p>
          <a:p>
            <a:pPr marL="809625" lvl="1" indent="-200025">
              <a:buFont typeface="Arial" panose="020B0604020202020204" pitchFamily="34" charset="0"/>
              <a:buChar char="•"/>
            </a:pPr>
            <a:r>
              <a:rPr lang="en-GB" sz="2000" i="1" dirty="0">
                <a:solidFill>
                  <a:schemeClr val="tx1"/>
                </a:solidFill>
              </a:rPr>
              <a:t>End-of-LS3 LHC maintenance has to adapt due to the presence of new HL Plants (with </a:t>
            </a:r>
            <a:r>
              <a:rPr lang="en-GB" sz="2000" i="1" dirty="0" err="1">
                <a:solidFill>
                  <a:schemeClr val="tx1"/>
                </a:solidFill>
              </a:rPr>
              <a:t>pro&amp;contra</a:t>
            </a:r>
            <a:r>
              <a:rPr lang="en-GB" sz="2000" i="1" dirty="0">
                <a:solidFill>
                  <a:schemeClr val="tx1"/>
                </a:solidFill>
              </a:rPr>
              <a:t>) </a:t>
            </a:r>
          </a:p>
          <a:p>
            <a:pPr marL="809625" lvl="1" indent="-200025">
              <a:buFont typeface="Arial" panose="020B0604020202020204" pitchFamily="34" charset="0"/>
              <a:buChar char="•"/>
            </a:pPr>
            <a:r>
              <a:rPr lang="en-GB" sz="2000" i="1" dirty="0">
                <a:solidFill>
                  <a:schemeClr val="tx1"/>
                </a:solidFill>
              </a:rPr>
              <a:t>The analysis and planning of the “End-of-LS LHC maintenance” phases </a:t>
            </a:r>
            <a:r>
              <a:rPr lang="en-GB" sz="2000" i="1" u="sng" dirty="0">
                <a:solidFill>
                  <a:schemeClr val="tx1"/>
                </a:solidFill>
              </a:rPr>
              <a:t>is in mandate of EN/ACE-OSS</a:t>
            </a:r>
            <a:r>
              <a:rPr lang="en-GB" sz="2000" i="1" dirty="0">
                <a:solidFill>
                  <a:schemeClr val="tx1"/>
                </a:solidFill>
              </a:rPr>
              <a:t>.</a:t>
            </a:r>
          </a:p>
          <a:p>
            <a:pPr marL="809625" lvl="1" indent="-200025">
              <a:buFont typeface="Arial" panose="020B0604020202020204" pitchFamily="34" charset="0"/>
              <a:buChar char="•"/>
            </a:pPr>
            <a:r>
              <a:rPr lang="en-GB" sz="2000" i="1" dirty="0">
                <a:solidFill>
                  <a:schemeClr val="tx1"/>
                </a:solidFill>
              </a:rPr>
              <a:t>HL-LHC will contribute with the analysis of required maintenance for the </a:t>
            </a:r>
            <a:r>
              <a:rPr lang="en-GB" sz="2000" i="1" u="sng" dirty="0">
                <a:solidFill>
                  <a:schemeClr val="tx1"/>
                </a:solidFill>
              </a:rPr>
              <a:t>new HL installations </a:t>
            </a:r>
            <a:r>
              <a:rPr lang="en-GB" sz="2000" i="1" dirty="0">
                <a:solidFill>
                  <a:schemeClr val="tx1"/>
                </a:solidFill>
              </a:rPr>
              <a:t>(CRYO, EN-CV, EN-EL)</a:t>
            </a:r>
          </a:p>
          <a:p>
            <a:pPr marL="809625" lvl="1" indent="-200025">
              <a:buFont typeface="Arial" panose="020B0604020202020204" pitchFamily="34" charset="0"/>
              <a:buChar char="•"/>
            </a:pPr>
            <a:r>
              <a:rPr lang="en-GB" sz="2000" i="1" u="sng" dirty="0">
                <a:solidFill>
                  <a:schemeClr val="tx1"/>
                </a:solidFill>
              </a:rPr>
              <a:t>The analysis has started and is ongoing!  </a:t>
            </a:r>
            <a:r>
              <a:rPr lang="en-GB" sz="2000" i="1" dirty="0">
                <a:solidFill>
                  <a:schemeClr val="tx1"/>
                </a:solidFill>
              </a:rPr>
              <a:t>Since this maintenance phase for 4 Sectors is </a:t>
            </a:r>
            <a:r>
              <a:rPr lang="en-GB" sz="2000" i="1" u="sng" dirty="0">
                <a:solidFill>
                  <a:schemeClr val="tx1"/>
                </a:solidFill>
              </a:rPr>
              <a:t>deeply embedded </a:t>
            </a:r>
            <a:r>
              <a:rPr lang="en-GB" sz="2000" i="1" dirty="0">
                <a:solidFill>
                  <a:schemeClr val="tx1"/>
                </a:solidFill>
              </a:rPr>
              <a:t>with the installation and (re)commissioning phases, it is essential to </a:t>
            </a:r>
            <a:r>
              <a:rPr lang="en-GB" sz="2000" i="1" u="sng" dirty="0">
                <a:solidFill>
                  <a:schemeClr val="tx1"/>
                </a:solidFill>
              </a:rPr>
              <a:t>optimize these 3 phases together!</a:t>
            </a:r>
          </a:p>
          <a:p>
            <a:pPr marL="361950" indent="-361950">
              <a:buFont typeface="Arial" panose="020B0604020202020204" pitchFamily="34" charset="0"/>
              <a:buChar char="•"/>
            </a:pPr>
            <a:r>
              <a:rPr lang="en-GB" sz="2000" dirty="0">
                <a:solidFill>
                  <a:schemeClr val="tx1"/>
                </a:solidFill>
              </a:rPr>
              <a:t>The impact of the </a:t>
            </a:r>
            <a:r>
              <a:rPr lang="en-GB" sz="2000" u="sng" dirty="0">
                <a:solidFill>
                  <a:schemeClr val="tx1"/>
                </a:solidFill>
              </a:rPr>
              <a:t>cores excavation </a:t>
            </a:r>
            <a:r>
              <a:rPr lang="en-GB" sz="2000" dirty="0">
                <a:solidFill>
                  <a:schemeClr val="tx1"/>
                </a:solidFill>
              </a:rPr>
              <a:t>is still to be analysed and consolidated, since we are at the moment missing technical information (</a:t>
            </a:r>
            <a:r>
              <a:rPr lang="en-GB" sz="2000" i="1" dirty="0">
                <a:solidFill>
                  <a:schemeClr val="tx1"/>
                </a:solidFill>
              </a:rPr>
              <a:t>MS for cores excavation just completed; IT will be sent out in Oct 2023</a:t>
            </a:r>
            <a:r>
              <a:rPr lang="en-GB" sz="2000" dirty="0">
                <a:solidFill>
                  <a:schemeClr val="tx1"/>
                </a:solidFill>
              </a:rPr>
              <a:t>) </a:t>
            </a:r>
          </a:p>
          <a:p>
            <a:pPr marL="361950" indent="-361950">
              <a:buFont typeface="Arial" panose="020B0604020202020204" pitchFamily="34" charset="0"/>
              <a:buChar char="•"/>
            </a:pPr>
            <a:r>
              <a:rPr lang="en-GB" sz="2000" dirty="0">
                <a:solidFill>
                  <a:schemeClr val="tx1"/>
                </a:solidFill>
              </a:rPr>
              <a:t>The “homework” asked now to WPs and Groups is to perform a </a:t>
            </a:r>
            <a:r>
              <a:rPr lang="en-GB" sz="2000" u="sng" dirty="0">
                <a:solidFill>
                  <a:schemeClr val="tx1"/>
                </a:solidFill>
              </a:rPr>
              <a:t>resource evaluation &amp; resource-smoothing </a:t>
            </a:r>
            <a:r>
              <a:rPr lang="en-GB" sz="2000" dirty="0">
                <a:solidFill>
                  <a:schemeClr val="tx1"/>
                </a:solidFill>
              </a:rPr>
              <a:t>based on Vers-2.0 and bring to the Project and to the CERN Management which mitigation actions (</a:t>
            </a:r>
            <a:r>
              <a:rPr lang="en-GB" sz="2000" i="1" dirty="0">
                <a:solidFill>
                  <a:schemeClr val="tx1"/>
                </a:solidFill>
              </a:rPr>
              <a:t>and at which cost</a:t>
            </a:r>
            <a:r>
              <a:rPr lang="en-GB" sz="2000" dirty="0">
                <a:solidFill>
                  <a:schemeClr val="tx1"/>
                </a:solidFill>
              </a:rPr>
              <a:t>) could be studied and put in place on those aspects.</a:t>
            </a:r>
          </a:p>
          <a:p>
            <a:pPr marL="361950" indent="-361950">
              <a:buFont typeface="Arial" panose="020B0604020202020204" pitchFamily="34" charset="0"/>
              <a:buChar char="•"/>
            </a:pPr>
            <a:r>
              <a:rPr lang="en-GB" sz="2000" dirty="0">
                <a:solidFill>
                  <a:schemeClr val="tx1"/>
                </a:solidFill>
              </a:rPr>
              <a:t>As mentioned, Version-2.0 shows an overall HL duration slightly longer with respect to previous version and to nominal LS3+commissioning duration</a:t>
            </a:r>
            <a:r>
              <a:rPr lang="en-GB" sz="2000" i="1" dirty="0">
                <a:solidFill>
                  <a:srgbClr val="00B050"/>
                </a:solidFill>
                <a:sym typeface="Wingdings" panose="05000000000000000000" pitchFamily="2" charset="2"/>
              </a:rPr>
              <a:t> keep-on pursuing the LS3 phases optimization with all HL-WPs and CERN Groups and Services i</a:t>
            </a:r>
            <a:r>
              <a:rPr lang="en-GB" sz="2000" i="1" dirty="0">
                <a:solidFill>
                  <a:srgbClr val="00B050"/>
                </a:solidFill>
              </a:rPr>
              <a:t>n order to optimize the duration!</a:t>
            </a:r>
          </a:p>
          <a:p>
            <a:pPr marL="0" indent="0">
              <a:buNone/>
            </a:pPr>
            <a:endParaRPr lang="en-GB" sz="2000" dirty="0"/>
          </a:p>
        </p:txBody>
      </p:sp>
      <p:sp>
        <p:nvSpPr>
          <p:cNvPr id="7" name="Title 1"/>
          <p:cNvSpPr txBox="1">
            <a:spLocks/>
          </p:cNvSpPr>
          <p:nvPr/>
        </p:nvSpPr>
        <p:spPr>
          <a:xfrm>
            <a:off x="719403" y="34346"/>
            <a:ext cx="11041227" cy="51433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4000" i="1" dirty="0">
                <a:solidFill>
                  <a:schemeClr val="tx1"/>
                </a:solidFill>
                <a:cs typeface="Arial" panose="020B0604020202020204" pitchFamily="34" charset="0"/>
              </a:rPr>
              <a:t>LS3 schedule analysis and open points</a:t>
            </a:r>
          </a:p>
        </p:txBody>
      </p:sp>
      <p:sp>
        <p:nvSpPr>
          <p:cNvPr id="3" name="Text Placeholder 8">
            <a:extLst>
              <a:ext uri="{FF2B5EF4-FFF2-40B4-BE49-F238E27FC236}">
                <a16:creationId xmlns:a16="http://schemas.microsoft.com/office/drawing/2014/main" id="{69B8F51A-A70B-0200-5550-1F0EB1AE609D}"/>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13124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p:txBody>
          <a:bodyPr/>
          <a:lstStyle/>
          <a:p>
            <a:r>
              <a:rPr lang="en-GB" b="1" i="1" dirty="0"/>
              <a:t>Content</a:t>
            </a:r>
          </a:p>
        </p:txBody>
      </p:sp>
      <p:sp>
        <p:nvSpPr>
          <p:cNvPr id="3" name="Content Placeholder 2">
            <a:extLst>
              <a:ext uri="{FF2B5EF4-FFF2-40B4-BE49-F238E27FC236}">
                <a16:creationId xmlns:a16="http://schemas.microsoft.com/office/drawing/2014/main" id="{F357D053-5764-0CD3-2BB4-5C9130A1D2CE}"/>
              </a:ext>
            </a:extLst>
          </p:cNvPr>
          <p:cNvSpPr>
            <a:spLocks noGrp="1"/>
          </p:cNvSpPr>
          <p:nvPr>
            <p:ph idx="1"/>
          </p:nvPr>
        </p:nvSpPr>
        <p:spPr>
          <a:xfrm>
            <a:off x="838200" y="1828800"/>
            <a:ext cx="10515600" cy="4351338"/>
          </a:xfrm>
        </p:spPr>
        <p:txBody>
          <a:bodyPr/>
          <a:lstStyle/>
          <a:p>
            <a:r>
              <a:rPr lang="en-GB" dirty="0">
                <a:latin typeface="+mj-lt"/>
              </a:rPr>
              <a:t>Context</a:t>
            </a:r>
          </a:p>
          <a:p>
            <a:r>
              <a:rPr lang="en-GB" dirty="0">
                <a:latin typeface="+mj-lt"/>
              </a:rPr>
              <a:t>Installation Planning for new surface bldgs. </a:t>
            </a:r>
          </a:p>
          <a:p>
            <a:r>
              <a:rPr lang="en-GB" dirty="0">
                <a:latin typeface="+mj-lt"/>
              </a:rPr>
              <a:t>Installation Planning for new underground galleries</a:t>
            </a:r>
          </a:p>
          <a:p>
            <a:r>
              <a:rPr lang="en-GB" dirty="0">
                <a:latin typeface="+mj-lt"/>
              </a:rPr>
              <a:t>Installation Planning for LS3 : LHC Tunnel </a:t>
            </a:r>
          </a:p>
          <a:p>
            <a:r>
              <a:rPr lang="en-GB" dirty="0">
                <a:latin typeface="+mj-lt"/>
              </a:rPr>
              <a:t>Analysis status, open points and main issues</a:t>
            </a:r>
          </a:p>
          <a:p>
            <a:r>
              <a:rPr lang="en-GB" b="1" dirty="0">
                <a:solidFill>
                  <a:srgbClr val="FF0000"/>
                </a:solidFill>
                <a:latin typeface="+mj-lt"/>
              </a:rPr>
              <a:t>Conclusion</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23</a:t>
            </a:fld>
            <a:endParaRPr lang="en-GB"/>
          </a:p>
        </p:txBody>
      </p:sp>
      <p:sp>
        <p:nvSpPr>
          <p:cNvPr id="4" name="Text Placeholder 8">
            <a:extLst>
              <a:ext uri="{FF2B5EF4-FFF2-40B4-BE49-F238E27FC236}">
                <a16:creationId xmlns:a16="http://schemas.microsoft.com/office/drawing/2014/main" id="{59B026BA-1F69-4E48-591C-1D9685E15F53}"/>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4189533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24</a:t>
            </a:fld>
            <a:endParaRPr lang="en-GB"/>
          </a:p>
        </p:txBody>
      </p:sp>
      <p:sp>
        <p:nvSpPr>
          <p:cNvPr id="4" name="Text Placeholder 8">
            <a:extLst>
              <a:ext uri="{FF2B5EF4-FFF2-40B4-BE49-F238E27FC236}">
                <a16:creationId xmlns:a16="http://schemas.microsoft.com/office/drawing/2014/main" id="{337374D4-3932-ED6F-9B89-81E0862F769C}"/>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
        <p:nvSpPr>
          <p:cNvPr id="15" name="Title 1">
            <a:extLst>
              <a:ext uri="{FF2B5EF4-FFF2-40B4-BE49-F238E27FC236}">
                <a16:creationId xmlns:a16="http://schemas.microsoft.com/office/drawing/2014/main" id="{41664023-D5B9-94E0-7AAD-B42D1CCC8F43}"/>
              </a:ext>
            </a:extLst>
          </p:cNvPr>
          <p:cNvSpPr txBox="1">
            <a:spLocks/>
          </p:cNvSpPr>
          <p:nvPr/>
        </p:nvSpPr>
        <p:spPr>
          <a:xfrm>
            <a:off x="1828800" y="234848"/>
            <a:ext cx="8839200" cy="930275"/>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733" b="1" kern="1200" baseline="0">
                <a:solidFill>
                  <a:schemeClr val="accent5"/>
                </a:solidFill>
                <a:latin typeface="+mj-lt"/>
                <a:ea typeface="+mj-ea"/>
                <a:cs typeface="+mj-cs"/>
              </a:defRPr>
            </a:lvl1pPr>
          </a:lstStyle>
          <a:p>
            <a:r>
              <a:rPr lang="en-GB" sz="4000" i="1" dirty="0">
                <a:solidFill>
                  <a:srgbClr val="00B050"/>
                </a:solidFill>
              </a:rPr>
              <a:t>CONCLUSION:</a:t>
            </a:r>
          </a:p>
        </p:txBody>
      </p:sp>
      <p:sp>
        <p:nvSpPr>
          <p:cNvPr id="16" name="Content Placeholder 2">
            <a:extLst>
              <a:ext uri="{FF2B5EF4-FFF2-40B4-BE49-F238E27FC236}">
                <a16:creationId xmlns:a16="http://schemas.microsoft.com/office/drawing/2014/main" id="{D7E89FBC-A1F6-37B6-3549-544EB898CBD8}"/>
              </a:ext>
            </a:extLst>
          </p:cNvPr>
          <p:cNvSpPr txBox="1">
            <a:spLocks/>
          </p:cNvSpPr>
          <p:nvPr/>
        </p:nvSpPr>
        <p:spPr>
          <a:xfrm>
            <a:off x="303631" y="899136"/>
            <a:ext cx="11506200" cy="5637215"/>
          </a:xfrm>
          <a:prstGeom prst="rect">
            <a:avLst/>
          </a:prstGeom>
          <a:solidFill>
            <a:schemeClr val="bg1"/>
          </a:solidFill>
        </p:spPr>
        <p:txBody>
          <a:bodyPr vert="horz" lIns="0" tIns="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defRPr sz="2667" b="0" kern="1200" baseline="0">
                <a:solidFill>
                  <a:schemeClr val="accent5"/>
                </a:solidFill>
                <a:latin typeface="+mn-lt"/>
                <a:ea typeface="+mn-ea"/>
                <a:cs typeface="+mn-cs"/>
              </a:defRPr>
            </a:lvl1pPr>
            <a:lvl2pPr marL="609585"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1219170"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82875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2438339"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304792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3657509"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4267093"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487667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457200" indent="-457200">
              <a:buFont typeface="Arial" panose="020B0604020202020204" pitchFamily="34" charset="0"/>
              <a:buChar char="•"/>
            </a:pPr>
            <a:r>
              <a:rPr lang="en-GB" dirty="0">
                <a:solidFill>
                  <a:schemeClr val="tx1"/>
                </a:solidFill>
                <a:latin typeface="+mj-lt"/>
              </a:rPr>
              <a:t>HL Installation has started and is advancing as planned! </a:t>
            </a:r>
          </a:p>
          <a:p>
            <a:pPr marL="952485" lvl="1" indent="-342900" algn="l">
              <a:buFont typeface="Arial" panose="020B0604020202020204" pitchFamily="34" charset="0"/>
              <a:buChar char="•"/>
            </a:pPr>
            <a:r>
              <a:rPr lang="en-GB" i="1" dirty="0">
                <a:solidFill>
                  <a:schemeClr val="tx1"/>
                </a:solidFill>
                <a:latin typeface="+mj-lt"/>
                <a:sym typeface="Wingdings" panose="05000000000000000000" pitchFamily="2" charset="2"/>
              </a:rPr>
              <a:t> new </a:t>
            </a:r>
            <a:r>
              <a:rPr lang="en-GB" i="1" dirty="0">
                <a:solidFill>
                  <a:schemeClr val="tx1"/>
                </a:solidFill>
                <a:latin typeface="+mj-lt"/>
              </a:rPr>
              <a:t>surface bldgs. </a:t>
            </a:r>
            <a:r>
              <a:rPr lang="en-GB" i="1" dirty="0">
                <a:solidFill>
                  <a:schemeClr val="tx1"/>
                </a:solidFill>
                <a:latin typeface="+mj-lt"/>
                <a:sym typeface="Wingdings" panose="05000000000000000000" pitchFamily="2" charset="2"/>
              </a:rPr>
              <a:t></a:t>
            </a:r>
            <a:r>
              <a:rPr lang="en-GB" i="1" dirty="0">
                <a:solidFill>
                  <a:schemeClr val="tx1"/>
                </a:solidFill>
                <a:latin typeface="+mj-lt"/>
              </a:rPr>
              <a:t> new underground galleries …then</a:t>
            </a:r>
            <a:r>
              <a:rPr lang="en-GB" i="1" dirty="0">
                <a:solidFill>
                  <a:schemeClr val="tx1"/>
                </a:solidFill>
                <a:latin typeface="+mj-lt"/>
                <a:sym typeface="Wingdings" panose="05000000000000000000" pitchFamily="2" charset="2"/>
              </a:rPr>
              <a:t> LHC Tunnel</a:t>
            </a:r>
            <a:endParaRPr lang="en-GB" i="1" dirty="0">
              <a:solidFill>
                <a:schemeClr val="tx1"/>
              </a:solidFill>
              <a:latin typeface="+mj-lt"/>
            </a:endParaRPr>
          </a:p>
          <a:p>
            <a:pPr marL="952485" lvl="1" indent="-342900" algn="l">
              <a:buFont typeface="Arial" panose="020B0604020202020204" pitchFamily="34" charset="0"/>
              <a:buChar char="•"/>
            </a:pPr>
            <a:r>
              <a:rPr lang="en-GB" dirty="0">
                <a:solidFill>
                  <a:schemeClr val="tx1"/>
                </a:solidFill>
                <a:latin typeface="+mj-lt"/>
              </a:rPr>
              <a:t>This will be a </a:t>
            </a:r>
            <a:r>
              <a:rPr lang="en-GB" u="sng" dirty="0">
                <a:solidFill>
                  <a:schemeClr val="tx1"/>
                </a:solidFill>
                <a:latin typeface="+mj-lt"/>
              </a:rPr>
              <a:t>continuous process </a:t>
            </a:r>
            <a:r>
              <a:rPr lang="en-GB" dirty="0">
                <a:solidFill>
                  <a:schemeClr val="tx1"/>
                </a:solidFill>
                <a:latin typeface="+mj-lt"/>
              </a:rPr>
              <a:t>through RUN3, EYETS and finally LS3</a:t>
            </a:r>
          </a:p>
          <a:p>
            <a:pPr marL="457200" lvl="1"/>
            <a:endParaRPr lang="en-GB" dirty="0">
              <a:solidFill>
                <a:schemeClr val="tx1"/>
              </a:solidFill>
              <a:latin typeface="+mj-lt"/>
            </a:endParaRPr>
          </a:p>
          <a:p>
            <a:pPr marL="457200" indent="-457200">
              <a:buFont typeface="Arial" panose="020B0604020202020204" pitchFamily="34" charset="0"/>
              <a:buChar char="•"/>
            </a:pPr>
            <a:r>
              <a:rPr lang="en-GB" dirty="0">
                <a:solidFill>
                  <a:schemeClr val="tx1"/>
                </a:solidFill>
                <a:latin typeface="+mj-lt"/>
              </a:rPr>
              <a:t>LS3 Planning studies are on-going with the release of a new </a:t>
            </a:r>
            <a:r>
              <a:rPr lang="en-GB" dirty="0">
                <a:solidFill>
                  <a:srgbClr val="00B050"/>
                </a:solidFill>
                <a:latin typeface="+mj-lt"/>
              </a:rPr>
              <a:t>Version-2.0</a:t>
            </a:r>
          </a:p>
          <a:p>
            <a:pPr marL="952485" lvl="1" indent="-342900" algn="l">
              <a:buFont typeface="Arial" panose="020B0604020202020204" pitchFamily="34" charset="0"/>
              <a:buChar char="•"/>
            </a:pPr>
            <a:r>
              <a:rPr lang="en-GB" dirty="0">
                <a:solidFill>
                  <a:schemeClr val="tx1"/>
                </a:solidFill>
                <a:latin typeface="+mj-lt"/>
              </a:rPr>
              <a:t>Consolidating duration estimation of all phases with Groups/WPs</a:t>
            </a:r>
          </a:p>
          <a:p>
            <a:pPr marL="952485" lvl="1" indent="-342900" algn="l">
              <a:buFont typeface="Arial" panose="020B0604020202020204" pitchFamily="34" charset="0"/>
              <a:buChar char="•"/>
            </a:pPr>
            <a:r>
              <a:rPr lang="en-GB" dirty="0">
                <a:solidFill>
                  <a:schemeClr val="tx1"/>
                </a:solidFill>
                <a:latin typeface="+mj-lt"/>
              </a:rPr>
              <a:t>Starting to add LHC consolidations, other projects, resource allocation analysis, etc.</a:t>
            </a:r>
          </a:p>
          <a:p>
            <a:pPr marL="952485" lvl="1" indent="-342900" algn="l">
              <a:buFont typeface="Arial" panose="020B0604020202020204" pitchFamily="34" charset="0"/>
              <a:buChar char="•"/>
            </a:pPr>
            <a:r>
              <a:rPr lang="en-GB" dirty="0">
                <a:solidFill>
                  <a:schemeClr val="tx1"/>
                </a:solidFill>
                <a:latin typeface="+mj-lt"/>
              </a:rPr>
              <a:t>Still “light” on some technical evaluation/impact (</a:t>
            </a:r>
            <a:r>
              <a:rPr lang="en-GB" i="1" dirty="0">
                <a:solidFill>
                  <a:schemeClr val="tx1"/>
                </a:solidFill>
                <a:latin typeface="+mj-lt"/>
              </a:rPr>
              <a:t>i.e. cores excavation</a:t>
            </a:r>
            <a:r>
              <a:rPr lang="en-GB" dirty="0">
                <a:solidFill>
                  <a:schemeClr val="tx1"/>
                </a:solidFill>
                <a:latin typeface="+mj-lt"/>
              </a:rPr>
              <a:t>)</a:t>
            </a:r>
          </a:p>
          <a:p>
            <a:pPr marL="952485" lvl="1" indent="-342900" algn="l">
              <a:buFont typeface="Arial" panose="020B0604020202020204" pitchFamily="34" charset="0"/>
              <a:buChar char="•"/>
            </a:pPr>
            <a:r>
              <a:rPr lang="en-GB" dirty="0">
                <a:solidFill>
                  <a:schemeClr val="tx1"/>
                </a:solidFill>
                <a:latin typeface="+mj-lt"/>
              </a:rPr>
              <a:t>Global duration vs. LS3 expected length is still critical point under analysis: we still miss some important information (e.g. other consolidation projects in LHC and others).</a:t>
            </a:r>
          </a:p>
          <a:p>
            <a:pPr marL="457200" indent="-457200">
              <a:buFont typeface="Arial" panose="020B0604020202020204" pitchFamily="34" charset="0"/>
              <a:buChar char="•"/>
            </a:pPr>
            <a:r>
              <a:rPr lang="en-GB" dirty="0">
                <a:solidFill>
                  <a:schemeClr val="tx1"/>
                </a:solidFill>
                <a:latin typeface="+mj-lt"/>
              </a:rPr>
              <a:t>A key point will now be the </a:t>
            </a:r>
            <a:r>
              <a:rPr lang="en-GB" u="sng" dirty="0">
                <a:solidFill>
                  <a:schemeClr val="tx1"/>
                </a:solidFill>
                <a:latin typeface="+mj-lt"/>
              </a:rPr>
              <a:t>resources</a:t>
            </a:r>
            <a:r>
              <a:rPr lang="en-GB" dirty="0">
                <a:solidFill>
                  <a:schemeClr val="tx1"/>
                </a:solidFill>
                <a:latin typeface="+mj-lt"/>
              </a:rPr>
              <a:t> evaluation &amp; smoothing to be done with/by the WPs and Groups.</a:t>
            </a:r>
          </a:p>
          <a:p>
            <a:pPr algn="ctr"/>
            <a:r>
              <a:rPr lang="en-GB" sz="2600" b="1" i="1" dirty="0">
                <a:solidFill>
                  <a:srgbClr val="00B050"/>
                </a:solidFill>
                <a:latin typeface="+mj-lt"/>
              </a:rPr>
              <a:t>THANKS for the ATTENTION!</a:t>
            </a:r>
          </a:p>
        </p:txBody>
      </p:sp>
    </p:spTree>
    <p:extLst>
      <p:ext uri="{BB962C8B-B14F-4D97-AF65-F5344CB8AC3E}">
        <p14:creationId xmlns:p14="http://schemas.microsoft.com/office/powerpoint/2010/main" val="101351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6">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a:xfrm>
            <a:off x="4550004" y="2819400"/>
            <a:ext cx="3091992" cy="1325563"/>
          </a:xfrm>
        </p:spPr>
        <p:txBody>
          <a:bodyPr/>
          <a:lstStyle/>
          <a:p>
            <a:r>
              <a:rPr lang="en-GB" b="1" i="1" dirty="0"/>
              <a:t>Extra slides</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25</a:t>
            </a:fld>
            <a:endParaRPr lang="en-GB"/>
          </a:p>
        </p:txBody>
      </p:sp>
      <p:sp>
        <p:nvSpPr>
          <p:cNvPr id="4" name="Text Placeholder 8">
            <a:extLst>
              <a:ext uri="{FF2B5EF4-FFF2-40B4-BE49-F238E27FC236}">
                <a16:creationId xmlns:a16="http://schemas.microsoft.com/office/drawing/2014/main" id="{59B026BA-1F69-4E48-591C-1D9685E15F53}"/>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1663711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F040D7C-E511-5001-2F65-736041333DD5}"/>
              </a:ext>
            </a:extLst>
          </p:cNvPr>
          <p:cNvGrpSpPr/>
          <p:nvPr/>
        </p:nvGrpSpPr>
        <p:grpSpPr>
          <a:xfrm>
            <a:off x="1143000" y="496731"/>
            <a:ext cx="2701801" cy="5589576"/>
            <a:chOff x="574799" y="580573"/>
            <a:chExt cx="2701801" cy="5589576"/>
          </a:xfrm>
        </p:grpSpPr>
        <p:grpSp>
          <p:nvGrpSpPr>
            <p:cNvPr id="30" name="Group 29">
              <a:extLst>
                <a:ext uri="{FF2B5EF4-FFF2-40B4-BE49-F238E27FC236}">
                  <a16:creationId xmlns:a16="http://schemas.microsoft.com/office/drawing/2014/main" id="{35B918A5-0627-0BA9-494A-530AF5F9519C}"/>
                </a:ext>
              </a:extLst>
            </p:cNvPr>
            <p:cNvGrpSpPr/>
            <p:nvPr/>
          </p:nvGrpSpPr>
          <p:grpSpPr>
            <a:xfrm>
              <a:off x="574799" y="580573"/>
              <a:ext cx="2701801" cy="5589576"/>
              <a:chOff x="608162" y="580573"/>
              <a:chExt cx="2701801" cy="5589576"/>
            </a:xfrm>
          </p:grpSpPr>
          <p:pic>
            <p:nvPicPr>
              <p:cNvPr id="23" name="Picture 22">
                <a:extLst>
                  <a:ext uri="{FF2B5EF4-FFF2-40B4-BE49-F238E27FC236}">
                    <a16:creationId xmlns:a16="http://schemas.microsoft.com/office/drawing/2014/main" id="{BC051BCF-9099-C689-DB8C-C9F249C1246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08162" y="998615"/>
                <a:ext cx="2701801" cy="5171534"/>
              </a:xfrm>
              <a:prstGeom prst="rect">
                <a:avLst/>
              </a:prstGeom>
            </p:spPr>
          </p:pic>
          <p:sp>
            <p:nvSpPr>
              <p:cNvPr id="24" name="TextBox 23">
                <a:extLst>
                  <a:ext uri="{FF2B5EF4-FFF2-40B4-BE49-F238E27FC236}">
                    <a16:creationId xmlns:a16="http://schemas.microsoft.com/office/drawing/2014/main" id="{82AAD1D6-4960-25BF-635A-EC4B027125A2}"/>
                  </a:ext>
                </a:extLst>
              </p:cNvPr>
              <p:cNvSpPr txBox="1"/>
              <p:nvPr/>
            </p:nvSpPr>
            <p:spPr bwMode="auto">
              <a:xfrm>
                <a:off x="960926" y="580573"/>
                <a:ext cx="2215671" cy="246221"/>
              </a:xfrm>
              <a:prstGeom prst="rect">
                <a:avLst/>
              </a:prstGeom>
              <a:solidFill>
                <a:schemeClr val="bg1"/>
              </a:solidFill>
            </p:spPr>
            <p:txBody>
              <a:bodyPr wrap="none" rtlCol="0">
                <a:spAutoFit/>
              </a:bodyPr>
              <a:lstStyle/>
              <a:p>
                <a:r>
                  <a:rPr lang="en-GB" sz="1000" b="1" dirty="0">
                    <a:solidFill>
                      <a:srgbClr val="0033A0"/>
                    </a:solidFill>
                  </a:rPr>
                  <a:t>LS3 Schedule – TCC Nov 2022, Ver.-1.2</a:t>
                </a:r>
              </a:p>
            </p:txBody>
          </p:sp>
        </p:grpSp>
        <p:grpSp>
          <p:nvGrpSpPr>
            <p:cNvPr id="84" name="Group 83">
              <a:extLst>
                <a:ext uri="{FF2B5EF4-FFF2-40B4-BE49-F238E27FC236}">
                  <a16:creationId xmlns:a16="http://schemas.microsoft.com/office/drawing/2014/main" id="{C137A53F-63A0-CECE-0341-50EF9426E42B}"/>
                </a:ext>
              </a:extLst>
            </p:cNvPr>
            <p:cNvGrpSpPr/>
            <p:nvPr/>
          </p:nvGrpSpPr>
          <p:grpSpPr>
            <a:xfrm>
              <a:off x="805454" y="998616"/>
              <a:ext cx="2239350" cy="213867"/>
              <a:chOff x="805454" y="998616"/>
              <a:chExt cx="2239350" cy="213867"/>
            </a:xfrm>
          </p:grpSpPr>
          <p:sp>
            <p:nvSpPr>
              <p:cNvPr id="79" name="Rectangle 78">
                <a:extLst>
                  <a:ext uri="{FF2B5EF4-FFF2-40B4-BE49-F238E27FC236}">
                    <a16:creationId xmlns:a16="http://schemas.microsoft.com/office/drawing/2014/main" id="{5161F5E6-2DC5-1651-C76D-9C78AEFF40AA}"/>
                  </a:ext>
                </a:extLst>
              </p:cNvPr>
              <p:cNvSpPr/>
              <p:nvPr/>
            </p:nvSpPr>
            <p:spPr>
              <a:xfrm rot="5400000">
                <a:off x="1068876" y="904666"/>
                <a:ext cx="93010" cy="512438"/>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L1</a:t>
                </a:r>
              </a:p>
            </p:txBody>
          </p:sp>
          <p:sp>
            <p:nvSpPr>
              <p:cNvPr id="80" name="Rectangle 79">
                <a:extLst>
                  <a:ext uri="{FF2B5EF4-FFF2-40B4-BE49-F238E27FC236}">
                    <a16:creationId xmlns:a16="http://schemas.microsoft.com/office/drawing/2014/main" id="{E7038CDB-5171-E996-67CB-02301099B654}"/>
                  </a:ext>
                </a:extLst>
              </p:cNvPr>
              <p:cNvSpPr/>
              <p:nvPr/>
            </p:nvSpPr>
            <p:spPr>
              <a:xfrm rot="5400000">
                <a:off x="1583520" y="902195"/>
                <a:ext cx="94199" cy="512438"/>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R1</a:t>
                </a:r>
              </a:p>
            </p:txBody>
          </p:sp>
          <p:sp>
            <p:nvSpPr>
              <p:cNvPr id="82" name="Rectangle 81">
                <a:extLst>
                  <a:ext uri="{FF2B5EF4-FFF2-40B4-BE49-F238E27FC236}">
                    <a16:creationId xmlns:a16="http://schemas.microsoft.com/office/drawing/2014/main" id="{491D1C4B-A584-0077-E299-2EAF1E26F87B}"/>
                  </a:ext>
                </a:extLst>
              </p:cNvPr>
              <p:cNvSpPr/>
              <p:nvPr/>
            </p:nvSpPr>
            <p:spPr>
              <a:xfrm rot="5400000">
                <a:off x="2187675" y="918234"/>
                <a:ext cx="103315" cy="485184"/>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L5</a:t>
                </a:r>
              </a:p>
            </p:txBody>
          </p:sp>
          <p:sp>
            <p:nvSpPr>
              <p:cNvPr id="83" name="Rectangle 82">
                <a:extLst>
                  <a:ext uri="{FF2B5EF4-FFF2-40B4-BE49-F238E27FC236}">
                    <a16:creationId xmlns:a16="http://schemas.microsoft.com/office/drawing/2014/main" id="{14E58C43-A94D-CB06-E300-53CA91C00602}"/>
                  </a:ext>
                </a:extLst>
              </p:cNvPr>
              <p:cNvSpPr/>
              <p:nvPr/>
            </p:nvSpPr>
            <p:spPr>
              <a:xfrm rot="5400000">
                <a:off x="2700694" y="899529"/>
                <a:ext cx="94200" cy="531707"/>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R5</a:t>
                </a:r>
              </a:p>
            </p:txBody>
          </p:sp>
          <p:sp>
            <p:nvSpPr>
              <p:cNvPr id="76" name="Rectangle 75">
                <a:extLst>
                  <a:ext uri="{FF2B5EF4-FFF2-40B4-BE49-F238E27FC236}">
                    <a16:creationId xmlns:a16="http://schemas.microsoft.com/office/drawing/2014/main" id="{A2B8F415-F5B2-C5EA-C649-5CE83860568C}"/>
                  </a:ext>
                </a:extLst>
              </p:cNvPr>
              <p:cNvSpPr/>
              <p:nvPr/>
            </p:nvSpPr>
            <p:spPr>
              <a:xfrm rot="5400000">
                <a:off x="1596791" y="773425"/>
                <a:ext cx="115763" cy="566147"/>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12</a:t>
                </a:r>
              </a:p>
            </p:txBody>
          </p:sp>
          <p:sp>
            <p:nvSpPr>
              <p:cNvPr id="77" name="Rectangle 76">
                <a:extLst>
                  <a:ext uri="{FF2B5EF4-FFF2-40B4-BE49-F238E27FC236}">
                    <a16:creationId xmlns:a16="http://schemas.microsoft.com/office/drawing/2014/main" id="{C4C639C4-027F-669B-7922-FBF9556D84D7}"/>
                  </a:ext>
                </a:extLst>
              </p:cNvPr>
              <p:cNvSpPr/>
              <p:nvPr/>
            </p:nvSpPr>
            <p:spPr>
              <a:xfrm rot="5400000">
                <a:off x="2152424" y="771892"/>
                <a:ext cx="112696" cy="566147"/>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45</a:t>
                </a:r>
              </a:p>
            </p:txBody>
          </p:sp>
          <p:sp>
            <p:nvSpPr>
              <p:cNvPr id="78" name="Rectangle 77">
                <a:extLst>
                  <a:ext uri="{FF2B5EF4-FFF2-40B4-BE49-F238E27FC236}">
                    <a16:creationId xmlns:a16="http://schemas.microsoft.com/office/drawing/2014/main" id="{252107E0-1BFB-6074-97B9-F2B99AD6B418}"/>
                  </a:ext>
                </a:extLst>
              </p:cNvPr>
              <p:cNvSpPr/>
              <p:nvPr/>
            </p:nvSpPr>
            <p:spPr>
              <a:xfrm rot="5400000">
                <a:off x="2705383" y="771890"/>
                <a:ext cx="112696" cy="566147"/>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56</a:t>
                </a:r>
              </a:p>
            </p:txBody>
          </p:sp>
          <p:sp>
            <p:nvSpPr>
              <p:cNvPr id="75" name="Rectangle 74">
                <a:extLst>
                  <a:ext uri="{FF2B5EF4-FFF2-40B4-BE49-F238E27FC236}">
                    <a16:creationId xmlns:a16="http://schemas.microsoft.com/office/drawing/2014/main" id="{916475D7-4FF2-3519-643B-0CD027348907}"/>
                  </a:ext>
                </a:extLst>
              </p:cNvPr>
              <p:cNvSpPr/>
              <p:nvPr/>
            </p:nvSpPr>
            <p:spPr>
              <a:xfrm rot="5400000">
                <a:off x="1030646" y="773426"/>
                <a:ext cx="115762" cy="566146"/>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81</a:t>
                </a:r>
              </a:p>
            </p:txBody>
          </p:sp>
        </p:grpSp>
      </p:grpSp>
      <p:grpSp>
        <p:nvGrpSpPr>
          <p:cNvPr id="104" name="Group 103">
            <a:extLst>
              <a:ext uri="{FF2B5EF4-FFF2-40B4-BE49-F238E27FC236}">
                <a16:creationId xmlns:a16="http://schemas.microsoft.com/office/drawing/2014/main" id="{5B5E8EE3-5B5B-65AF-A59F-DC817998EE01}"/>
              </a:ext>
            </a:extLst>
          </p:cNvPr>
          <p:cNvGrpSpPr/>
          <p:nvPr/>
        </p:nvGrpSpPr>
        <p:grpSpPr>
          <a:xfrm>
            <a:off x="3810450" y="496731"/>
            <a:ext cx="2659914" cy="5976446"/>
            <a:chOff x="3242249" y="580573"/>
            <a:chExt cx="2659914" cy="5976446"/>
          </a:xfrm>
        </p:grpSpPr>
        <p:grpSp>
          <p:nvGrpSpPr>
            <p:cNvPr id="31" name="Group 30">
              <a:extLst>
                <a:ext uri="{FF2B5EF4-FFF2-40B4-BE49-F238E27FC236}">
                  <a16:creationId xmlns:a16="http://schemas.microsoft.com/office/drawing/2014/main" id="{40212B49-0004-7D23-8776-FC9263DA6636}"/>
                </a:ext>
              </a:extLst>
            </p:cNvPr>
            <p:cNvGrpSpPr/>
            <p:nvPr/>
          </p:nvGrpSpPr>
          <p:grpSpPr>
            <a:xfrm>
              <a:off x="3242249" y="580573"/>
              <a:ext cx="2659914" cy="5976446"/>
              <a:chOff x="3625438" y="580573"/>
              <a:chExt cx="2659914" cy="5976446"/>
            </a:xfrm>
          </p:grpSpPr>
          <p:sp>
            <p:nvSpPr>
              <p:cNvPr id="10" name="TextBox 9">
                <a:extLst>
                  <a:ext uri="{FF2B5EF4-FFF2-40B4-BE49-F238E27FC236}">
                    <a16:creationId xmlns:a16="http://schemas.microsoft.com/office/drawing/2014/main" id="{2E552C0A-C133-10BE-DFAB-D7A7D88DCBBF}"/>
                  </a:ext>
                </a:extLst>
              </p:cNvPr>
              <p:cNvSpPr txBox="1"/>
              <p:nvPr/>
            </p:nvSpPr>
            <p:spPr bwMode="auto">
              <a:xfrm>
                <a:off x="3988436" y="580573"/>
                <a:ext cx="2244525" cy="246221"/>
              </a:xfrm>
              <a:prstGeom prst="rect">
                <a:avLst/>
              </a:prstGeom>
              <a:solidFill>
                <a:schemeClr val="bg1"/>
              </a:solidFill>
            </p:spPr>
            <p:txBody>
              <a:bodyPr wrap="none" rtlCol="0">
                <a:spAutoFit/>
              </a:bodyPr>
              <a:lstStyle/>
              <a:p>
                <a:r>
                  <a:rPr lang="en-GB" sz="1000" b="1" dirty="0">
                    <a:solidFill>
                      <a:srgbClr val="0033A0"/>
                    </a:solidFill>
                  </a:rPr>
                  <a:t>LS3 Schedule – TCC June 2023, Ver.-1.3</a:t>
                </a:r>
              </a:p>
            </p:txBody>
          </p:sp>
          <p:pic>
            <p:nvPicPr>
              <p:cNvPr id="13" name="Picture 12">
                <a:extLst>
                  <a:ext uri="{FF2B5EF4-FFF2-40B4-BE49-F238E27FC236}">
                    <a16:creationId xmlns:a16="http://schemas.microsoft.com/office/drawing/2014/main" id="{083BECF6-EEF3-0B75-5047-AFB317EAC69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25438" y="989502"/>
                <a:ext cx="2659914" cy="5567517"/>
              </a:xfrm>
              <a:prstGeom prst="rect">
                <a:avLst/>
              </a:prstGeom>
            </p:spPr>
          </p:pic>
        </p:grpSp>
        <p:grpSp>
          <p:nvGrpSpPr>
            <p:cNvPr id="85" name="Group 84">
              <a:extLst>
                <a:ext uri="{FF2B5EF4-FFF2-40B4-BE49-F238E27FC236}">
                  <a16:creationId xmlns:a16="http://schemas.microsoft.com/office/drawing/2014/main" id="{5CB0845D-92EB-6361-2BFE-24FF161D8FEE}"/>
                </a:ext>
              </a:extLst>
            </p:cNvPr>
            <p:cNvGrpSpPr/>
            <p:nvPr/>
          </p:nvGrpSpPr>
          <p:grpSpPr>
            <a:xfrm>
              <a:off x="3451168" y="987989"/>
              <a:ext cx="2214116" cy="213867"/>
              <a:chOff x="830688" y="998616"/>
              <a:chExt cx="2214116" cy="213867"/>
            </a:xfrm>
          </p:grpSpPr>
          <p:sp>
            <p:nvSpPr>
              <p:cNvPr id="86" name="Rectangle 85">
                <a:extLst>
                  <a:ext uri="{FF2B5EF4-FFF2-40B4-BE49-F238E27FC236}">
                    <a16:creationId xmlns:a16="http://schemas.microsoft.com/office/drawing/2014/main" id="{CD664AAD-17BE-BD8E-22C2-CF7F860AA752}"/>
                  </a:ext>
                </a:extLst>
              </p:cNvPr>
              <p:cNvSpPr/>
              <p:nvPr/>
            </p:nvSpPr>
            <p:spPr>
              <a:xfrm rot="5400000">
                <a:off x="1055577" y="889491"/>
                <a:ext cx="91134" cy="540912"/>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L1</a:t>
                </a:r>
              </a:p>
            </p:txBody>
          </p:sp>
          <p:sp>
            <p:nvSpPr>
              <p:cNvPr id="87" name="Rectangle 86">
                <a:extLst>
                  <a:ext uri="{FF2B5EF4-FFF2-40B4-BE49-F238E27FC236}">
                    <a16:creationId xmlns:a16="http://schemas.microsoft.com/office/drawing/2014/main" id="{02AE8248-6A33-CA88-E84D-459D02E0366B}"/>
                  </a:ext>
                </a:extLst>
              </p:cNvPr>
              <p:cNvSpPr/>
              <p:nvPr/>
            </p:nvSpPr>
            <p:spPr>
              <a:xfrm rot="5400000">
                <a:off x="1583520" y="902195"/>
                <a:ext cx="94199" cy="512438"/>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R1</a:t>
                </a:r>
              </a:p>
            </p:txBody>
          </p:sp>
          <p:sp>
            <p:nvSpPr>
              <p:cNvPr id="88" name="Rectangle 87">
                <a:extLst>
                  <a:ext uri="{FF2B5EF4-FFF2-40B4-BE49-F238E27FC236}">
                    <a16:creationId xmlns:a16="http://schemas.microsoft.com/office/drawing/2014/main" id="{6BB9A415-7282-2CC4-015A-901DF751211E}"/>
                  </a:ext>
                </a:extLst>
              </p:cNvPr>
              <p:cNvSpPr/>
              <p:nvPr/>
            </p:nvSpPr>
            <p:spPr>
              <a:xfrm rot="5400000">
                <a:off x="2187675" y="918234"/>
                <a:ext cx="103315" cy="485184"/>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L5</a:t>
                </a:r>
              </a:p>
            </p:txBody>
          </p:sp>
          <p:sp>
            <p:nvSpPr>
              <p:cNvPr id="89" name="Rectangle 88">
                <a:extLst>
                  <a:ext uri="{FF2B5EF4-FFF2-40B4-BE49-F238E27FC236}">
                    <a16:creationId xmlns:a16="http://schemas.microsoft.com/office/drawing/2014/main" id="{5C525D1B-387B-C08C-DCE0-1ED927149563}"/>
                  </a:ext>
                </a:extLst>
              </p:cNvPr>
              <p:cNvSpPr/>
              <p:nvPr/>
            </p:nvSpPr>
            <p:spPr>
              <a:xfrm rot="5400000">
                <a:off x="2700694" y="899529"/>
                <a:ext cx="94200" cy="531707"/>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R5</a:t>
                </a:r>
              </a:p>
            </p:txBody>
          </p:sp>
          <p:sp>
            <p:nvSpPr>
              <p:cNvPr id="90" name="Rectangle 89">
                <a:extLst>
                  <a:ext uri="{FF2B5EF4-FFF2-40B4-BE49-F238E27FC236}">
                    <a16:creationId xmlns:a16="http://schemas.microsoft.com/office/drawing/2014/main" id="{64C6107F-3D5C-57AA-0473-C26F092E1AB2}"/>
                  </a:ext>
                </a:extLst>
              </p:cNvPr>
              <p:cNvSpPr/>
              <p:nvPr/>
            </p:nvSpPr>
            <p:spPr>
              <a:xfrm rot="5400000">
                <a:off x="1596791" y="773425"/>
                <a:ext cx="115763" cy="566147"/>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12</a:t>
                </a:r>
              </a:p>
            </p:txBody>
          </p:sp>
          <p:sp>
            <p:nvSpPr>
              <p:cNvPr id="91" name="Rectangle 90">
                <a:extLst>
                  <a:ext uri="{FF2B5EF4-FFF2-40B4-BE49-F238E27FC236}">
                    <a16:creationId xmlns:a16="http://schemas.microsoft.com/office/drawing/2014/main" id="{AE0FBD83-BB33-3DA5-618A-492D95C9A684}"/>
                  </a:ext>
                </a:extLst>
              </p:cNvPr>
              <p:cNvSpPr/>
              <p:nvPr/>
            </p:nvSpPr>
            <p:spPr>
              <a:xfrm rot="5400000">
                <a:off x="2152424" y="771892"/>
                <a:ext cx="112696" cy="566147"/>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45</a:t>
                </a:r>
              </a:p>
            </p:txBody>
          </p:sp>
          <p:sp>
            <p:nvSpPr>
              <p:cNvPr id="92" name="Rectangle 91">
                <a:extLst>
                  <a:ext uri="{FF2B5EF4-FFF2-40B4-BE49-F238E27FC236}">
                    <a16:creationId xmlns:a16="http://schemas.microsoft.com/office/drawing/2014/main" id="{3698A64D-215C-F298-AB04-FB2F2FA3E77E}"/>
                  </a:ext>
                </a:extLst>
              </p:cNvPr>
              <p:cNvSpPr/>
              <p:nvPr/>
            </p:nvSpPr>
            <p:spPr>
              <a:xfrm rot="5400000">
                <a:off x="2705383" y="771890"/>
                <a:ext cx="112696" cy="566147"/>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56</a:t>
                </a:r>
              </a:p>
            </p:txBody>
          </p:sp>
          <p:sp>
            <p:nvSpPr>
              <p:cNvPr id="93" name="Rectangle 92">
                <a:extLst>
                  <a:ext uri="{FF2B5EF4-FFF2-40B4-BE49-F238E27FC236}">
                    <a16:creationId xmlns:a16="http://schemas.microsoft.com/office/drawing/2014/main" id="{308FC09A-B63B-ADD1-4053-251010E78C48}"/>
                  </a:ext>
                </a:extLst>
              </p:cNvPr>
              <p:cNvSpPr/>
              <p:nvPr/>
            </p:nvSpPr>
            <p:spPr>
              <a:xfrm rot="5400000">
                <a:off x="1043263" y="786043"/>
                <a:ext cx="115762" cy="540911"/>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81</a:t>
                </a:r>
              </a:p>
            </p:txBody>
          </p:sp>
        </p:grpSp>
      </p:grpSp>
      <p:grpSp>
        <p:nvGrpSpPr>
          <p:cNvPr id="103" name="Group 102">
            <a:extLst>
              <a:ext uri="{FF2B5EF4-FFF2-40B4-BE49-F238E27FC236}">
                <a16:creationId xmlns:a16="http://schemas.microsoft.com/office/drawing/2014/main" id="{77388229-7C5C-29F4-6419-4E5667E0E363}"/>
              </a:ext>
            </a:extLst>
          </p:cNvPr>
          <p:cNvGrpSpPr/>
          <p:nvPr/>
        </p:nvGrpSpPr>
        <p:grpSpPr>
          <a:xfrm>
            <a:off x="6385870" y="506602"/>
            <a:ext cx="2484588" cy="6038956"/>
            <a:chOff x="5817669" y="532992"/>
            <a:chExt cx="2484588" cy="6038956"/>
          </a:xfrm>
        </p:grpSpPr>
        <p:grpSp>
          <p:nvGrpSpPr>
            <p:cNvPr id="32" name="Group 31">
              <a:extLst>
                <a:ext uri="{FF2B5EF4-FFF2-40B4-BE49-F238E27FC236}">
                  <a16:creationId xmlns:a16="http://schemas.microsoft.com/office/drawing/2014/main" id="{CC27F6CD-C6EA-9402-6761-8F8C6C428851}"/>
                </a:ext>
              </a:extLst>
            </p:cNvPr>
            <p:cNvGrpSpPr/>
            <p:nvPr/>
          </p:nvGrpSpPr>
          <p:grpSpPr>
            <a:xfrm>
              <a:off x="5817669" y="532992"/>
              <a:ext cx="2484588" cy="6038956"/>
              <a:chOff x="6544906" y="532992"/>
              <a:chExt cx="2484588" cy="6038956"/>
            </a:xfrm>
          </p:grpSpPr>
          <p:sp>
            <p:nvSpPr>
              <p:cNvPr id="26" name="TextBox 25">
                <a:extLst>
                  <a:ext uri="{FF2B5EF4-FFF2-40B4-BE49-F238E27FC236}">
                    <a16:creationId xmlns:a16="http://schemas.microsoft.com/office/drawing/2014/main" id="{DC10008A-9624-1C04-2BEF-BF21EE15134C}"/>
                  </a:ext>
                </a:extLst>
              </p:cNvPr>
              <p:cNvSpPr txBox="1"/>
              <p:nvPr/>
            </p:nvSpPr>
            <p:spPr bwMode="auto">
              <a:xfrm>
                <a:off x="6671156" y="532992"/>
                <a:ext cx="2358338" cy="246221"/>
              </a:xfrm>
              <a:prstGeom prst="rect">
                <a:avLst/>
              </a:prstGeom>
              <a:solidFill>
                <a:schemeClr val="bg1"/>
              </a:solidFill>
            </p:spPr>
            <p:txBody>
              <a:bodyPr wrap="none" rtlCol="0">
                <a:spAutoFit/>
              </a:bodyPr>
              <a:lstStyle/>
              <a:p>
                <a:r>
                  <a:rPr lang="en-GB" sz="1000" b="1" dirty="0">
                    <a:solidFill>
                      <a:srgbClr val="0033A0"/>
                    </a:solidFill>
                  </a:rPr>
                  <a:t>LS3 Schedule – September 2023, Ver.-2.0</a:t>
                </a:r>
              </a:p>
            </p:txBody>
          </p:sp>
          <p:pic>
            <p:nvPicPr>
              <p:cNvPr id="27" name="Picture 26">
                <a:extLst>
                  <a:ext uri="{FF2B5EF4-FFF2-40B4-BE49-F238E27FC236}">
                    <a16:creationId xmlns:a16="http://schemas.microsoft.com/office/drawing/2014/main" id="{2FB0173B-B6B6-1974-0B26-B7D368D32CDB}"/>
                  </a:ext>
                </a:extLst>
              </p:cNvPr>
              <p:cNvPicPr>
                <a:picLocks noChangeAspect="1"/>
              </p:cNvPicPr>
              <p:nvPr/>
            </p:nvPicPr>
            <p:blipFill rotWithShape="1">
              <a:blip r:embed="rId4"/>
              <a:srcRect b="2869"/>
              <a:stretch/>
            </p:blipFill>
            <p:spPr>
              <a:xfrm>
                <a:off x="6544906" y="826794"/>
                <a:ext cx="2410631" cy="5745154"/>
              </a:xfrm>
              <a:prstGeom prst="rect">
                <a:avLst/>
              </a:prstGeom>
            </p:spPr>
          </p:pic>
        </p:grpSp>
        <p:grpSp>
          <p:nvGrpSpPr>
            <p:cNvPr id="94" name="Group 93">
              <a:extLst>
                <a:ext uri="{FF2B5EF4-FFF2-40B4-BE49-F238E27FC236}">
                  <a16:creationId xmlns:a16="http://schemas.microsoft.com/office/drawing/2014/main" id="{D582B0A5-E354-5031-13AC-2607220D59E0}"/>
                </a:ext>
              </a:extLst>
            </p:cNvPr>
            <p:cNvGrpSpPr/>
            <p:nvPr/>
          </p:nvGrpSpPr>
          <p:grpSpPr>
            <a:xfrm>
              <a:off x="6054546" y="877756"/>
              <a:ext cx="1953520" cy="284516"/>
              <a:chOff x="864335" y="998619"/>
              <a:chExt cx="2180470" cy="204720"/>
            </a:xfrm>
          </p:grpSpPr>
          <p:sp>
            <p:nvSpPr>
              <p:cNvPr id="95" name="Rectangle 94">
                <a:extLst>
                  <a:ext uri="{FF2B5EF4-FFF2-40B4-BE49-F238E27FC236}">
                    <a16:creationId xmlns:a16="http://schemas.microsoft.com/office/drawing/2014/main" id="{05C020EB-F458-4AE0-55C8-EBC5D4EA17E5}"/>
                  </a:ext>
                </a:extLst>
              </p:cNvPr>
              <p:cNvSpPr/>
              <p:nvPr/>
            </p:nvSpPr>
            <p:spPr>
              <a:xfrm rot="5400000">
                <a:off x="1073491" y="905229"/>
                <a:ext cx="88953" cy="507266"/>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L1</a:t>
                </a:r>
              </a:p>
            </p:txBody>
          </p:sp>
          <p:sp>
            <p:nvSpPr>
              <p:cNvPr id="96" name="Rectangle 95">
                <a:extLst>
                  <a:ext uri="{FF2B5EF4-FFF2-40B4-BE49-F238E27FC236}">
                    <a16:creationId xmlns:a16="http://schemas.microsoft.com/office/drawing/2014/main" id="{6AE81EA3-2AEC-4233-0C52-5CD2868DB9D4}"/>
                  </a:ext>
                </a:extLst>
              </p:cNvPr>
              <p:cNvSpPr/>
              <p:nvPr/>
            </p:nvSpPr>
            <p:spPr>
              <a:xfrm rot="5400000">
                <a:off x="1586142" y="902642"/>
                <a:ext cx="88954" cy="512438"/>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R1</a:t>
                </a:r>
              </a:p>
            </p:txBody>
          </p:sp>
          <p:sp>
            <p:nvSpPr>
              <p:cNvPr id="97" name="Rectangle 96">
                <a:extLst>
                  <a:ext uri="{FF2B5EF4-FFF2-40B4-BE49-F238E27FC236}">
                    <a16:creationId xmlns:a16="http://schemas.microsoft.com/office/drawing/2014/main" id="{CDDFBEA0-2AE5-780A-537B-FC75971A94D9}"/>
                  </a:ext>
                </a:extLst>
              </p:cNvPr>
              <p:cNvSpPr/>
              <p:nvPr/>
            </p:nvSpPr>
            <p:spPr>
              <a:xfrm rot="5400000">
                <a:off x="2139903" y="861317"/>
                <a:ext cx="88956" cy="595086"/>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L5</a:t>
                </a:r>
              </a:p>
            </p:txBody>
          </p:sp>
          <p:sp>
            <p:nvSpPr>
              <p:cNvPr id="98" name="Rectangle 97">
                <a:extLst>
                  <a:ext uri="{FF2B5EF4-FFF2-40B4-BE49-F238E27FC236}">
                    <a16:creationId xmlns:a16="http://schemas.microsoft.com/office/drawing/2014/main" id="{2B3F4F6C-A2DC-8D5D-0B0C-6AA131659481}"/>
                  </a:ext>
                </a:extLst>
              </p:cNvPr>
              <p:cNvSpPr/>
              <p:nvPr/>
            </p:nvSpPr>
            <p:spPr>
              <a:xfrm rot="5400000">
                <a:off x="2706919" y="896613"/>
                <a:ext cx="81744" cy="531707"/>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R5</a:t>
                </a:r>
              </a:p>
            </p:txBody>
          </p:sp>
          <p:sp>
            <p:nvSpPr>
              <p:cNvPr id="99" name="Rectangle 98">
                <a:extLst>
                  <a:ext uri="{FF2B5EF4-FFF2-40B4-BE49-F238E27FC236}">
                    <a16:creationId xmlns:a16="http://schemas.microsoft.com/office/drawing/2014/main" id="{940DE86A-FD33-711A-AF79-2F60D6C34AE2}"/>
                  </a:ext>
                </a:extLst>
              </p:cNvPr>
              <p:cNvSpPr/>
              <p:nvPr/>
            </p:nvSpPr>
            <p:spPr>
              <a:xfrm rot="5400000">
                <a:off x="1571337" y="798882"/>
                <a:ext cx="115762" cy="515240"/>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12</a:t>
                </a:r>
              </a:p>
            </p:txBody>
          </p:sp>
          <p:sp>
            <p:nvSpPr>
              <p:cNvPr id="100" name="Rectangle 99">
                <a:extLst>
                  <a:ext uri="{FF2B5EF4-FFF2-40B4-BE49-F238E27FC236}">
                    <a16:creationId xmlns:a16="http://schemas.microsoft.com/office/drawing/2014/main" id="{379A3BFA-EAD9-C11F-E14B-94F5BF283EC9}"/>
                  </a:ext>
                </a:extLst>
              </p:cNvPr>
              <p:cNvSpPr/>
              <p:nvPr/>
            </p:nvSpPr>
            <p:spPr>
              <a:xfrm rot="5400000">
                <a:off x="2113566" y="771895"/>
                <a:ext cx="112696" cy="566148"/>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45</a:t>
                </a:r>
              </a:p>
            </p:txBody>
          </p:sp>
          <p:sp>
            <p:nvSpPr>
              <p:cNvPr id="101" name="Rectangle 100">
                <a:extLst>
                  <a:ext uri="{FF2B5EF4-FFF2-40B4-BE49-F238E27FC236}">
                    <a16:creationId xmlns:a16="http://schemas.microsoft.com/office/drawing/2014/main" id="{65DA76A8-CE81-09D3-6E22-FFD2F674043F}"/>
                  </a:ext>
                </a:extLst>
              </p:cNvPr>
              <p:cNvSpPr/>
              <p:nvPr/>
            </p:nvSpPr>
            <p:spPr>
              <a:xfrm rot="5400000">
                <a:off x="2692550" y="759059"/>
                <a:ext cx="112696" cy="591815"/>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56</a:t>
                </a:r>
              </a:p>
            </p:txBody>
          </p:sp>
          <p:sp>
            <p:nvSpPr>
              <p:cNvPr id="102" name="Rectangle 101">
                <a:extLst>
                  <a:ext uri="{FF2B5EF4-FFF2-40B4-BE49-F238E27FC236}">
                    <a16:creationId xmlns:a16="http://schemas.microsoft.com/office/drawing/2014/main" id="{C8B5F1DD-597E-B244-0C5F-A4230622CB7E}"/>
                  </a:ext>
                </a:extLst>
              </p:cNvPr>
              <p:cNvSpPr/>
              <p:nvPr/>
            </p:nvSpPr>
            <p:spPr>
              <a:xfrm rot="5400000">
                <a:off x="1060085" y="802871"/>
                <a:ext cx="115762" cy="507261"/>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81</a:t>
                </a:r>
              </a:p>
            </p:txBody>
          </p:sp>
        </p:grpSp>
      </p:grpSp>
      <p:grpSp>
        <p:nvGrpSpPr>
          <p:cNvPr id="52" name="Group 51">
            <a:extLst>
              <a:ext uri="{FF2B5EF4-FFF2-40B4-BE49-F238E27FC236}">
                <a16:creationId xmlns:a16="http://schemas.microsoft.com/office/drawing/2014/main" id="{2EE4F2E4-C0B5-5270-3AE0-F1FBA269376E}"/>
              </a:ext>
            </a:extLst>
          </p:cNvPr>
          <p:cNvGrpSpPr/>
          <p:nvPr/>
        </p:nvGrpSpPr>
        <p:grpSpPr>
          <a:xfrm>
            <a:off x="6206147" y="1077041"/>
            <a:ext cx="416618" cy="5399809"/>
            <a:chOff x="6601800" y="1160884"/>
            <a:chExt cx="180007" cy="5384952"/>
          </a:xfrm>
        </p:grpSpPr>
        <p:grpSp>
          <p:nvGrpSpPr>
            <p:cNvPr id="44" name="Group 43">
              <a:extLst>
                <a:ext uri="{FF2B5EF4-FFF2-40B4-BE49-F238E27FC236}">
                  <a16:creationId xmlns:a16="http://schemas.microsoft.com/office/drawing/2014/main" id="{4E8ABC2B-BC56-D368-312D-99FE39168838}"/>
                </a:ext>
              </a:extLst>
            </p:cNvPr>
            <p:cNvGrpSpPr/>
            <p:nvPr/>
          </p:nvGrpSpPr>
          <p:grpSpPr>
            <a:xfrm>
              <a:off x="6601807" y="1160884"/>
              <a:ext cx="180000" cy="4462552"/>
              <a:chOff x="7451195" y="4507062"/>
              <a:chExt cx="193996" cy="2870030"/>
            </a:xfrm>
          </p:grpSpPr>
          <p:sp>
            <p:nvSpPr>
              <p:cNvPr id="47" name="Rectangle 46">
                <a:extLst>
                  <a:ext uri="{FF2B5EF4-FFF2-40B4-BE49-F238E27FC236}">
                    <a16:creationId xmlns:a16="http://schemas.microsoft.com/office/drawing/2014/main" id="{0470035C-8D16-400C-EB85-008DD767A960}"/>
                  </a:ext>
                </a:extLst>
              </p:cNvPr>
              <p:cNvSpPr/>
              <p:nvPr/>
            </p:nvSpPr>
            <p:spPr>
              <a:xfrm>
                <a:off x="7451195" y="4507062"/>
                <a:ext cx="193996" cy="1518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303030"/>
                    </a:solidFill>
                    <a:effectLst/>
                    <a:uLnTx/>
                    <a:uFillTx/>
                    <a:latin typeface="Arial"/>
                    <a:ea typeface="+mn-ea"/>
                    <a:cs typeface="+mn-cs"/>
                  </a:rPr>
                  <a:t>25</a:t>
                </a:r>
              </a:p>
            </p:txBody>
          </p:sp>
          <p:sp>
            <p:nvSpPr>
              <p:cNvPr id="48" name="Rectangle 47">
                <a:extLst>
                  <a:ext uri="{FF2B5EF4-FFF2-40B4-BE49-F238E27FC236}">
                    <a16:creationId xmlns:a16="http://schemas.microsoft.com/office/drawing/2014/main" id="{03DFF41E-1944-CD3C-1F6A-A69815B89735}"/>
                  </a:ext>
                </a:extLst>
              </p:cNvPr>
              <p:cNvSpPr/>
              <p:nvPr/>
            </p:nvSpPr>
            <p:spPr>
              <a:xfrm>
                <a:off x="7451195" y="4658908"/>
                <a:ext cx="193996" cy="9133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49" name="Rectangle 48">
                <a:extLst>
                  <a:ext uri="{FF2B5EF4-FFF2-40B4-BE49-F238E27FC236}">
                    <a16:creationId xmlns:a16="http://schemas.microsoft.com/office/drawing/2014/main" id="{D224C905-F8D0-9E0D-5A3D-9ABBCA48065B}"/>
                  </a:ext>
                </a:extLst>
              </p:cNvPr>
              <p:cNvSpPr/>
              <p:nvPr/>
            </p:nvSpPr>
            <p:spPr>
              <a:xfrm>
                <a:off x="7451195" y="5572244"/>
                <a:ext cx="193996"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50" name="Rectangle 49">
                <a:extLst>
                  <a:ext uri="{FF2B5EF4-FFF2-40B4-BE49-F238E27FC236}">
                    <a16:creationId xmlns:a16="http://schemas.microsoft.com/office/drawing/2014/main" id="{6F98A0FA-A743-4B76-FCB1-BF6FEA99292C}"/>
                  </a:ext>
                </a:extLst>
              </p:cNvPr>
              <p:cNvSpPr/>
              <p:nvPr/>
            </p:nvSpPr>
            <p:spPr>
              <a:xfrm>
                <a:off x="7451195" y="6475846"/>
                <a:ext cx="193996"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grpSp>
        <p:sp>
          <p:nvSpPr>
            <p:cNvPr id="51" name="Rectangle 50">
              <a:extLst>
                <a:ext uri="{FF2B5EF4-FFF2-40B4-BE49-F238E27FC236}">
                  <a16:creationId xmlns:a16="http://schemas.microsoft.com/office/drawing/2014/main" id="{202F5347-E964-048F-F78A-DFB8A31DB9BD}"/>
                </a:ext>
              </a:extLst>
            </p:cNvPr>
            <p:cNvSpPr/>
            <p:nvPr/>
          </p:nvSpPr>
          <p:spPr>
            <a:xfrm>
              <a:off x="6601800" y="5613558"/>
              <a:ext cx="180000" cy="93227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grpSp>
        <p:nvGrpSpPr>
          <p:cNvPr id="53" name="Group 52">
            <a:extLst>
              <a:ext uri="{FF2B5EF4-FFF2-40B4-BE49-F238E27FC236}">
                <a16:creationId xmlns:a16="http://schemas.microsoft.com/office/drawing/2014/main" id="{071F5F1F-F254-32F7-39BF-4DC9D49D7F18}"/>
              </a:ext>
            </a:extLst>
          </p:cNvPr>
          <p:cNvGrpSpPr/>
          <p:nvPr/>
        </p:nvGrpSpPr>
        <p:grpSpPr>
          <a:xfrm>
            <a:off x="8576287" y="1077042"/>
            <a:ext cx="417656" cy="5390908"/>
            <a:chOff x="6601766" y="1160884"/>
            <a:chExt cx="225271" cy="5390908"/>
          </a:xfrm>
        </p:grpSpPr>
        <p:grpSp>
          <p:nvGrpSpPr>
            <p:cNvPr id="54" name="Group 53">
              <a:extLst>
                <a:ext uri="{FF2B5EF4-FFF2-40B4-BE49-F238E27FC236}">
                  <a16:creationId xmlns:a16="http://schemas.microsoft.com/office/drawing/2014/main" id="{B5E08A7D-073E-A33A-90F9-E0AAE83D55E9}"/>
                </a:ext>
              </a:extLst>
            </p:cNvPr>
            <p:cNvGrpSpPr/>
            <p:nvPr/>
          </p:nvGrpSpPr>
          <p:grpSpPr>
            <a:xfrm>
              <a:off x="6601766" y="1160884"/>
              <a:ext cx="225265" cy="4462552"/>
              <a:chOff x="7451194" y="4507062"/>
              <a:chExt cx="242782" cy="2870030"/>
            </a:xfrm>
          </p:grpSpPr>
          <p:sp>
            <p:nvSpPr>
              <p:cNvPr id="56" name="Rectangle 55">
                <a:extLst>
                  <a:ext uri="{FF2B5EF4-FFF2-40B4-BE49-F238E27FC236}">
                    <a16:creationId xmlns:a16="http://schemas.microsoft.com/office/drawing/2014/main" id="{1CD13EF3-5E49-DFF8-E739-2C60A37816A5}"/>
                  </a:ext>
                </a:extLst>
              </p:cNvPr>
              <p:cNvSpPr/>
              <p:nvPr/>
            </p:nvSpPr>
            <p:spPr>
              <a:xfrm>
                <a:off x="7451194" y="4507062"/>
                <a:ext cx="242754" cy="1518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303030"/>
                    </a:solidFill>
                    <a:effectLst/>
                    <a:uLnTx/>
                    <a:uFillTx/>
                    <a:latin typeface="Arial"/>
                    <a:ea typeface="+mn-ea"/>
                    <a:cs typeface="+mn-cs"/>
                  </a:rPr>
                  <a:t>25</a:t>
                </a:r>
              </a:p>
            </p:txBody>
          </p:sp>
          <p:sp>
            <p:nvSpPr>
              <p:cNvPr id="57" name="Rectangle 56">
                <a:extLst>
                  <a:ext uri="{FF2B5EF4-FFF2-40B4-BE49-F238E27FC236}">
                    <a16:creationId xmlns:a16="http://schemas.microsoft.com/office/drawing/2014/main" id="{A88E97AA-EF8D-5DF9-EED3-E722AED93866}"/>
                  </a:ext>
                </a:extLst>
              </p:cNvPr>
              <p:cNvSpPr/>
              <p:nvPr/>
            </p:nvSpPr>
            <p:spPr>
              <a:xfrm>
                <a:off x="7451201" y="4658908"/>
                <a:ext cx="242755" cy="9133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58" name="Rectangle 57">
                <a:extLst>
                  <a:ext uri="{FF2B5EF4-FFF2-40B4-BE49-F238E27FC236}">
                    <a16:creationId xmlns:a16="http://schemas.microsoft.com/office/drawing/2014/main" id="{B57AB525-21E7-21B5-946A-A37C1030352F}"/>
                  </a:ext>
                </a:extLst>
              </p:cNvPr>
              <p:cNvSpPr/>
              <p:nvPr/>
            </p:nvSpPr>
            <p:spPr>
              <a:xfrm>
                <a:off x="7451214" y="5572244"/>
                <a:ext cx="242755"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59" name="Rectangle 58">
                <a:extLst>
                  <a:ext uri="{FF2B5EF4-FFF2-40B4-BE49-F238E27FC236}">
                    <a16:creationId xmlns:a16="http://schemas.microsoft.com/office/drawing/2014/main" id="{B719228D-A476-3A23-7B4A-3DEFD9018EFE}"/>
                  </a:ext>
                </a:extLst>
              </p:cNvPr>
              <p:cNvSpPr/>
              <p:nvPr/>
            </p:nvSpPr>
            <p:spPr>
              <a:xfrm>
                <a:off x="7451221" y="6475846"/>
                <a:ext cx="242755"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grpSp>
        <p:sp>
          <p:nvSpPr>
            <p:cNvPr id="55" name="Rectangle 54">
              <a:extLst>
                <a:ext uri="{FF2B5EF4-FFF2-40B4-BE49-F238E27FC236}">
                  <a16:creationId xmlns:a16="http://schemas.microsoft.com/office/drawing/2014/main" id="{61D73760-093D-7F15-6F71-CB134F486663}"/>
                </a:ext>
              </a:extLst>
            </p:cNvPr>
            <p:cNvSpPr/>
            <p:nvPr/>
          </p:nvSpPr>
          <p:spPr>
            <a:xfrm>
              <a:off x="6601796" y="5613557"/>
              <a:ext cx="225241" cy="9382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grpSp>
        <p:nvGrpSpPr>
          <p:cNvPr id="67" name="Group 66">
            <a:extLst>
              <a:ext uri="{FF2B5EF4-FFF2-40B4-BE49-F238E27FC236}">
                <a16:creationId xmlns:a16="http://schemas.microsoft.com/office/drawing/2014/main" id="{0B4F1B53-0BA9-E165-F67F-CE4D517D8A59}"/>
              </a:ext>
            </a:extLst>
          </p:cNvPr>
          <p:cNvGrpSpPr/>
          <p:nvPr/>
        </p:nvGrpSpPr>
        <p:grpSpPr>
          <a:xfrm>
            <a:off x="949201" y="1081737"/>
            <a:ext cx="416618" cy="5386214"/>
            <a:chOff x="6601800" y="1160884"/>
            <a:chExt cx="180007" cy="5386214"/>
          </a:xfrm>
        </p:grpSpPr>
        <p:grpSp>
          <p:nvGrpSpPr>
            <p:cNvPr id="68" name="Group 67">
              <a:extLst>
                <a:ext uri="{FF2B5EF4-FFF2-40B4-BE49-F238E27FC236}">
                  <a16:creationId xmlns:a16="http://schemas.microsoft.com/office/drawing/2014/main" id="{4DC788BF-2745-CA09-6427-2C98CD1CA763}"/>
                </a:ext>
              </a:extLst>
            </p:cNvPr>
            <p:cNvGrpSpPr/>
            <p:nvPr/>
          </p:nvGrpSpPr>
          <p:grpSpPr>
            <a:xfrm>
              <a:off x="6601807" y="1160884"/>
              <a:ext cx="180000" cy="4462552"/>
              <a:chOff x="7451195" y="4507062"/>
              <a:chExt cx="193996" cy="2870030"/>
            </a:xfrm>
          </p:grpSpPr>
          <p:sp>
            <p:nvSpPr>
              <p:cNvPr id="70" name="Rectangle 69">
                <a:extLst>
                  <a:ext uri="{FF2B5EF4-FFF2-40B4-BE49-F238E27FC236}">
                    <a16:creationId xmlns:a16="http://schemas.microsoft.com/office/drawing/2014/main" id="{ED934C4F-ED8F-EF34-D020-65DBF9F96AB6}"/>
                  </a:ext>
                </a:extLst>
              </p:cNvPr>
              <p:cNvSpPr/>
              <p:nvPr/>
            </p:nvSpPr>
            <p:spPr>
              <a:xfrm>
                <a:off x="7451195" y="4507062"/>
                <a:ext cx="193996" cy="1518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303030"/>
                    </a:solidFill>
                    <a:effectLst/>
                    <a:uLnTx/>
                    <a:uFillTx/>
                    <a:latin typeface="Arial"/>
                    <a:ea typeface="+mn-ea"/>
                    <a:cs typeface="+mn-cs"/>
                  </a:rPr>
                  <a:t>25</a:t>
                </a:r>
              </a:p>
            </p:txBody>
          </p:sp>
          <p:sp>
            <p:nvSpPr>
              <p:cNvPr id="71" name="Rectangle 70">
                <a:extLst>
                  <a:ext uri="{FF2B5EF4-FFF2-40B4-BE49-F238E27FC236}">
                    <a16:creationId xmlns:a16="http://schemas.microsoft.com/office/drawing/2014/main" id="{E02E79B9-3BCE-783F-B04F-C32F47CC6E94}"/>
                  </a:ext>
                </a:extLst>
              </p:cNvPr>
              <p:cNvSpPr/>
              <p:nvPr/>
            </p:nvSpPr>
            <p:spPr>
              <a:xfrm>
                <a:off x="7451195" y="4658908"/>
                <a:ext cx="193996" cy="9133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72" name="Rectangle 71">
                <a:extLst>
                  <a:ext uri="{FF2B5EF4-FFF2-40B4-BE49-F238E27FC236}">
                    <a16:creationId xmlns:a16="http://schemas.microsoft.com/office/drawing/2014/main" id="{FA676F9F-98A6-26E1-3232-6E43424B9C76}"/>
                  </a:ext>
                </a:extLst>
              </p:cNvPr>
              <p:cNvSpPr/>
              <p:nvPr/>
            </p:nvSpPr>
            <p:spPr>
              <a:xfrm>
                <a:off x="7451195" y="5572244"/>
                <a:ext cx="193996"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73" name="Rectangle 72">
                <a:extLst>
                  <a:ext uri="{FF2B5EF4-FFF2-40B4-BE49-F238E27FC236}">
                    <a16:creationId xmlns:a16="http://schemas.microsoft.com/office/drawing/2014/main" id="{E0B62930-A0FB-7990-9914-E24A32516580}"/>
                  </a:ext>
                </a:extLst>
              </p:cNvPr>
              <p:cNvSpPr/>
              <p:nvPr/>
            </p:nvSpPr>
            <p:spPr>
              <a:xfrm>
                <a:off x="7451195" y="6475846"/>
                <a:ext cx="193996"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grpSp>
        <p:sp>
          <p:nvSpPr>
            <p:cNvPr id="69" name="Rectangle 68">
              <a:extLst>
                <a:ext uri="{FF2B5EF4-FFF2-40B4-BE49-F238E27FC236}">
                  <a16:creationId xmlns:a16="http://schemas.microsoft.com/office/drawing/2014/main" id="{E462F662-BD3E-6FE9-1751-85C2371B7ABD}"/>
                </a:ext>
              </a:extLst>
            </p:cNvPr>
            <p:cNvSpPr/>
            <p:nvPr/>
          </p:nvSpPr>
          <p:spPr>
            <a:xfrm>
              <a:off x="6601800" y="5613558"/>
              <a:ext cx="180000" cy="9335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grpSp>
        <p:nvGrpSpPr>
          <p:cNvPr id="60" name="Group 59">
            <a:extLst>
              <a:ext uri="{FF2B5EF4-FFF2-40B4-BE49-F238E27FC236}">
                <a16:creationId xmlns:a16="http://schemas.microsoft.com/office/drawing/2014/main" id="{ABF2A948-B933-8BE8-9E19-C8DB3C4E2C89}"/>
              </a:ext>
            </a:extLst>
          </p:cNvPr>
          <p:cNvGrpSpPr/>
          <p:nvPr/>
        </p:nvGrpSpPr>
        <p:grpSpPr>
          <a:xfrm>
            <a:off x="3616201" y="1077042"/>
            <a:ext cx="416618" cy="5411064"/>
            <a:chOff x="6601800" y="1160884"/>
            <a:chExt cx="180007" cy="5411064"/>
          </a:xfrm>
        </p:grpSpPr>
        <p:grpSp>
          <p:nvGrpSpPr>
            <p:cNvPr id="61" name="Group 60">
              <a:extLst>
                <a:ext uri="{FF2B5EF4-FFF2-40B4-BE49-F238E27FC236}">
                  <a16:creationId xmlns:a16="http://schemas.microsoft.com/office/drawing/2014/main" id="{BED6F846-1E3B-3809-6457-B93792D9EF42}"/>
                </a:ext>
              </a:extLst>
            </p:cNvPr>
            <p:cNvGrpSpPr/>
            <p:nvPr/>
          </p:nvGrpSpPr>
          <p:grpSpPr>
            <a:xfrm>
              <a:off x="6601807" y="1160884"/>
              <a:ext cx="180000" cy="4462552"/>
              <a:chOff x="7451195" y="4507062"/>
              <a:chExt cx="193996" cy="2870030"/>
            </a:xfrm>
          </p:grpSpPr>
          <p:sp>
            <p:nvSpPr>
              <p:cNvPr id="63" name="Rectangle 62">
                <a:extLst>
                  <a:ext uri="{FF2B5EF4-FFF2-40B4-BE49-F238E27FC236}">
                    <a16:creationId xmlns:a16="http://schemas.microsoft.com/office/drawing/2014/main" id="{1392E7D7-0C47-B5FA-E1FF-90BC1EAAB407}"/>
                  </a:ext>
                </a:extLst>
              </p:cNvPr>
              <p:cNvSpPr/>
              <p:nvPr/>
            </p:nvSpPr>
            <p:spPr>
              <a:xfrm>
                <a:off x="7451195" y="4507062"/>
                <a:ext cx="193996" cy="1518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303030"/>
                    </a:solidFill>
                    <a:effectLst/>
                    <a:uLnTx/>
                    <a:uFillTx/>
                    <a:latin typeface="Arial"/>
                    <a:ea typeface="+mn-ea"/>
                    <a:cs typeface="+mn-cs"/>
                  </a:rPr>
                  <a:t>25</a:t>
                </a:r>
              </a:p>
            </p:txBody>
          </p:sp>
          <p:sp>
            <p:nvSpPr>
              <p:cNvPr id="64" name="Rectangle 63">
                <a:extLst>
                  <a:ext uri="{FF2B5EF4-FFF2-40B4-BE49-F238E27FC236}">
                    <a16:creationId xmlns:a16="http://schemas.microsoft.com/office/drawing/2014/main" id="{2D6174B9-6EAB-0B61-305E-3ECCF1E4DCC2}"/>
                  </a:ext>
                </a:extLst>
              </p:cNvPr>
              <p:cNvSpPr/>
              <p:nvPr/>
            </p:nvSpPr>
            <p:spPr>
              <a:xfrm>
                <a:off x="7451195" y="4658908"/>
                <a:ext cx="193996" cy="9133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65" name="Rectangle 64">
                <a:extLst>
                  <a:ext uri="{FF2B5EF4-FFF2-40B4-BE49-F238E27FC236}">
                    <a16:creationId xmlns:a16="http://schemas.microsoft.com/office/drawing/2014/main" id="{EF18BB74-4B55-1B42-6D11-82441C3FC39C}"/>
                  </a:ext>
                </a:extLst>
              </p:cNvPr>
              <p:cNvSpPr/>
              <p:nvPr/>
            </p:nvSpPr>
            <p:spPr>
              <a:xfrm>
                <a:off x="7451195" y="5572244"/>
                <a:ext cx="193996"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66" name="Rectangle 65">
                <a:extLst>
                  <a:ext uri="{FF2B5EF4-FFF2-40B4-BE49-F238E27FC236}">
                    <a16:creationId xmlns:a16="http://schemas.microsoft.com/office/drawing/2014/main" id="{A9990B55-74F6-12BC-125F-A8E48A7E10CE}"/>
                  </a:ext>
                </a:extLst>
              </p:cNvPr>
              <p:cNvSpPr/>
              <p:nvPr/>
            </p:nvSpPr>
            <p:spPr>
              <a:xfrm>
                <a:off x="7451195" y="6475846"/>
                <a:ext cx="193996" cy="9012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grpSp>
        <p:sp>
          <p:nvSpPr>
            <p:cNvPr id="62" name="Rectangle 61">
              <a:extLst>
                <a:ext uri="{FF2B5EF4-FFF2-40B4-BE49-F238E27FC236}">
                  <a16:creationId xmlns:a16="http://schemas.microsoft.com/office/drawing/2014/main" id="{AF581251-B2A5-5BFA-1901-05450BEC5D5D}"/>
                </a:ext>
              </a:extLst>
            </p:cNvPr>
            <p:cNvSpPr/>
            <p:nvPr/>
          </p:nvSpPr>
          <p:spPr>
            <a:xfrm>
              <a:off x="6601800" y="5613557"/>
              <a:ext cx="180000" cy="9583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sp>
        <p:nvSpPr>
          <p:cNvPr id="5" name="Slide Number Placeholder 4">
            <a:extLst>
              <a:ext uri="{FF2B5EF4-FFF2-40B4-BE49-F238E27FC236}">
                <a16:creationId xmlns:a16="http://schemas.microsoft.com/office/drawing/2014/main" id="{FFA07504-E574-D789-BE33-7A39C4BE2A26}"/>
              </a:ext>
            </a:extLst>
          </p:cNvPr>
          <p:cNvSpPr>
            <a:spLocks noGrp="1"/>
          </p:cNvSpPr>
          <p:nvPr>
            <p:ph type="sldNum" sz="quarter" idx="12"/>
          </p:nvPr>
        </p:nvSpPr>
        <p:spPr/>
        <p:txBody>
          <a:bodyPr/>
          <a:lstStyle/>
          <a:p>
            <a:fld id="{13ACFCD9-4593-4C6F-8FBC-8DB7BA12C71D}" type="slidenum">
              <a:rPr lang="en-GB" smtClean="0"/>
              <a:t>26</a:t>
            </a:fld>
            <a:endParaRPr lang="en-GB"/>
          </a:p>
        </p:txBody>
      </p:sp>
      <p:sp>
        <p:nvSpPr>
          <p:cNvPr id="6" name="Title 1">
            <a:extLst>
              <a:ext uri="{FF2B5EF4-FFF2-40B4-BE49-F238E27FC236}">
                <a16:creationId xmlns:a16="http://schemas.microsoft.com/office/drawing/2014/main" id="{4E748793-ADFD-22F6-B09B-1FD37E4EAC3D}"/>
              </a:ext>
            </a:extLst>
          </p:cNvPr>
          <p:cNvSpPr>
            <a:spLocks noGrp="1"/>
          </p:cNvSpPr>
          <p:nvPr>
            <p:ph type="title"/>
          </p:nvPr>
        </p:nvSpPr>
        <p:spPr>
          <a:xfrm>
            <a:off x="1968037" y="-7365"/>
            <a:ext cx="9296400" cy="693304"/>
          </a:xfrm>
        </p:spPr>
        <p:txBody>
          <a:bodyPr>
            <a:normAutofit fontScale="90000"/>
          </a:bodyPr>
          <a:lstStyle/>
          <a:p>
            <a:r>
              <a:rPr lang="en-GB" sz="4000" b="1" i="1" dirty="0">
                <a:latin typeface="+mj-lt"/>
              </a:rPr>
              <a:t>LS3 Planning for LHC Tunnel EVOLUTION </a:t>
            </a:r>
            <a:r>
              <a:rPr lang="en-GB" sz="1800" b="1" i="1" dirty="0">
                <a:solidFill>
                  <a:srgbClr val="2F5597"/>
                </a:solidFill>
                <a:latin typeface="Calibri" panose="020F0502020204030204" pitchFamily="34" charset="0"/>
                <a:cs typeface="Calibri" panose="020F0502020204030204" pitchFamily="34" charset="0"/>
              </a:rPr>
              <a:t>EDMS 2400939</a:t>
            </a:r>
            <a:endParaRPr lang="en-GB" sz="4000" b="1" i="1" dirty="0">
              <a:latin typeface="+mj-lt"/>
            </a:endParaRPr>
          </a:p>
        </p:txBody>
      </p:sp>
      <p:sp>
        <p:nvSpPr>
          <p:cNvPr id="3" name="TextBox 2">
            <a:extLst>
              <a:ext uri="{FF2B5EF4-FFF2-40B4-BE49-F238E27FC236}">
                <a16:creationId xmlns:a16="http://schemas.microsoft.com/office/drawing/2014/main" id="{7D6F3C2B-DD84-77D6-2A25-CD9348707469}"/>
              </a:ext>
            </a:extLst>
          </p:cNvPr>
          <p:cNvSpPr txBox="1"/>
          <p:nvPr/>
        </p:nvSpPr>
        <p:spPr>
          <a:xfrm>
            <a:off x="9229547" y="5257800"/>
            <a:ext cx="2760949" cy="1200329"/>
          </a:xfrm>
          <a:prstGeom prst="rect">
            <a:avLst/>
          </a:prstGeom>
          <a:noFill/>
          <a:ln w="25400">
            <a:solidFill>
              <a:schemeClr val="accent1"/>
            </a:solidFill>
          </a:ln>
        </p:spPr>
        <p:txBody>
          <a:bodyPr wrap="square" rtlCol="0">
            <a:spAutoFit/>
          </a:bodyPr>
          <a:lstStyle/>
          <a:p>
            <a:r>
              <a:rPr lang="en-GB" i="1" dirty="0"/>
              <a:t>Note: a presentation of the LS3 Planning</a:t>
            </a:r>
            <a:r>
              <a:rPr lang="en-GB" i="1" dirty="0">
                <a:solidFill>
                  <a:srgbClr val="00B050"/>
                </a:solidFill>
              </a:rPr>
              <a:t> Vers-2 </a:t>
            </a:r>
            <a:r>
              <a:rPr lang="en-GB" i="1" dirty="0"/>
              <a:t>is scheduled at the </a:t>
            </a:r>
            <a:r>
              <a:rPr lang="en-GB" i="1" dirty="0">
                <a:solidFill>
                  <a:srgbClr val="00B050"/>
                </a:solidFill>
              </a:rPr>
              <a:t>TCC of 5</a:t>
            </a:r>
            <a:r>
              <a:rPr lang="en-GB" i="1" baseline="30000" dirty="0">
                <a:solidFill>
                  <a:srgbClr val="00B050"/>
                </a:solidFill>
              </a:rPr>
              <a:t>th</a:t>
            </a:r>
            <a:r>
              <a:rPr lang="en-GB" i="1" dirty="0">
                <a:solidFill>
                  <a:srgbClr val="00B050"/>
                </a:solidFill>
              </a:rPr>
              <a:t> October!</a:t>
            </a:r>
          </a:p>
        </p:txBody>
      </p:sp>
      <p:sp>
        <p:nvSpPr>
          <p:cNvPr id="4" name="Text Placeholder 8">
            <a:extLst>
              <a:ext uri="{FF2B5EF4-FFF2-40B4-BE49-F238E27FC236}">
                <a16:creationId xmlns:a16="http://schemas.microsoft.com/office/drawing/2014/main" id="{77825E39-4B10-351C-CF33-542ECCDD9346}"/>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
        <p:nvSpPr>
          <p:cNvPr id="7" name="Rectangle 6">
            <a:extLst>
              <a:ext uri="{FF2B5EF4-FFF2-40B4-BE49-F238E27FC236}">
                <a16:creationId xmlns:a16="http://schemas.microsoft.com/office/drawing/2014/main" id="{152A6610-526B-EA87-BBD7-53E17EED3707}"/>
              </a:ext>
            </a:extLst>
          </p:cNvPr>
          <p:cNvSpPr/>
          <p:nvPr/>
        </p:nvSpPr>
        <p:spPr>
          <a:xfrm>
            <a:off x="761999" y="4518322"/>
            <a:ext cx="8348553" cy="2106889"/>
          </a:xfrm>
          <a:prstGeom prst="rect">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4463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fade">
                                      <p:cBhvr>
                                        <p:cTn id="7" dur="500"/>
                                        <p:tgtEl>
                                          <p:spTgt spid="104"/>
                                        </p:tgtEl>
                                      </p:cBhvr>
                                    </p:animEffect>
                                  </p:childTnLst>
                                </p:cTn>
                              </p:par>
                              <p:par>
                                <p:cTn id="8" presetID="10" presetClass="entr" presetSubtype="0"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3"/>
                                        </p:tgtEl>
                                        <p:attrNameLst>
                                          <p:attrName>style.visibility</p:attrName>
                                        </p:attrNameLst>
                                      </p:cBhvr>
                                      <p:to>
                                        <p:strVal val="visible"/>
                                      </p:to>
                                    </p:set>
                                    <p:animEffect transition="in" filter="fade">
                                      <p:cBhvr>
                                        <p:cTn id="15" dur="500"/>
                                        <p:tgtEl>
                                          <p:spTgt spid="103"/>
                                        </p:tgtEl>
                                      </p:cBhvr>
                                    </p:animEffect>
                                  </p:childTnLst>
                                </p:cTn>
                              </p:par>
                              <p:par>
                                <p:cTn id="16" presetID="10" presetClass="entr" presetSubtype="0"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BC051BCF-9099-C689-DB8C-C9F249C1246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62260"/>
          <a:stretch/>
        </p:blipFill>
        <p:spPr>
          <a:xfrm>
            <a:off x="771249" y="1139050"/>
            <a:ext cx="3025546" cy="2185581"/>
          </a:xfrm>
          <a:prstGeom prst="rect">
            <a:avLst/>
          </a:prstGeom>
        </p:spPr>
      </p:pic>
      <p:grpSp>
        <p:nvGrpSpPr>
          <p:cNvPr id="84" name="Group 83">
            <a:extLst>
              <a:ext uri="{FF2B5EF4-FFF2-40B4-BE49-F238E27FC236}">
                <a16:creationId xmlns:a16="http://schemas.microsoft.com/office/drawing/2014/main" id="{C137A53F-63A0-CECE-0341-50EF9426E42B}"/>
              </a:ext>
            </a:extLst>
          </p:cNvPr>
          <p:cNvGrpSpPr/>
          <p:nvPr/>
        </p:nvGrpSpPr>
        <p:grpSpPr>
          <a:xfrm>
            <a:off x="1033148" y="924432"/>
            <a:ext cx="2483022" cy="222152"/>
            <a:chOff x="820985" y="1091214"/>
            <a:chExt cx="2483022" cy="222152"/>
          </a:xfrm>
        </p:grpSpPr>
        <p:sp>
          <p:nvSpPr>
            <p:cNvPr id="79" name="Rectangle 78">
              <a:extLst>
                <a:ext uri="{FF2B5EF4-FFF2-40B4-BE49-F238E27FC236}">
                  <a16:creationId xmlns:a16="http://schemas.microsoft.com/office/drawing/2014/main" id="{5161F5E6-2DC5-1651-C76D-9C78AEFF40AA}"/>
                </a:ext>
              </a:extLst>
            </p:cNvPr>
            <p:cNvSpPr/>
            <p:nvPr/>
          </p:nvSpPr>
          <p:spPr>
            <a:xfrm rot="5400000">
              <a:off x="1094096" y="932254"/>
              <a:ext cx="108000" cy="654222"/>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L1</a:t>
              </a:r>
            </a:p>
          </p:txBody>
        </p:sp>
        <p:sp>
          <p:nvSpPr>
            <p:cNvPr id="80" name="Rectangle 79">
              <a:extLst>
                <a:ext uri="{FF2B5EF4-FFF2-40B4-BE49-F238E27FC236}">
                  <a16:creationId xmlns:a16="http://schemas.microsoft.com/office/drawing/2014/main" id="{E7038CDB-5171-E996-67CB-02301099B654}"/>
                </a:ext>
              </a:extLst>
            </p:cNvPr>
            <p:cNvSpPr/>
            <p:nvPr/>
          </p:nvSpPr>
          <p:spPr>
            <a:xfrm rot="5400000">
              <a:off x="1686369" y="932255"/>
              <a:ext cx="108000" cy="654221"/>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R1</a:t>
              </a:r>
            </a:p>
          </p:txBody>
        </p:sp>
        <p:sp>
          <p:nvSpPr>
            <p:cNvPr id="82" name="Rectangle 81">
              <a:extLst>
                <a:ext uri="{FF2B5EF4-FFF2-40B4-BE49-F238E27FC236}">
                  <a16:creationId xmlns:a16="http://schemas.microsoft.com/office/drawing/2014/main" id="{491D1C4B-A584-0077-E299-2EAF1E26F87B}"/>
                </a:ext>
              </a:extLst>
            </p:cNvPr>
            <p:cNvSpPr/>
            <p:nvPr/>
          </p:nvSpPr>
          <p:spPr>
            <a:xfrm rot="5400000">
              <a:off x="2329836" y="948796"/>
              <a:ext cx="108000" cy="621139"/>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L5</a:t>
              </a:r>
            </a:p>
          </p:txBody>
        </p:sp>
        <p:sp>
          <p:nvSpPr>
            <p:cNvPr id="83" name="Rectangle 82">
              <a:extLst>
                <a:ext uri="{FF2B5EF4-FFF2-40B4-BE49-F238E27FC236}">
                  <a16:creationId xmlns:a16="http://schemas.microsoft.com/office/drawing/2014/main" id="{14E58C43-A94D-CB06-E300-53CA91C00602}"/>
                </a:ext>
              </a:extLst>
            </p:cNvPr>
            <p:cNvSpPr/>
            <p:nvPr/>
          </p:nvSpPr>
          <p:spPr>
            <a:xfrm rot="5400000">
              <a:off x="2945206" y="954565"/>
              <a:ext cx="108000" cy="609601"/>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R5</a:t>
              </a:r>
            </a:p>
          </p:txBody>
        </p:sp>
        <p:sp>
          <p:nvSpPr>
            <p:cNvPr id="76" name="Rectangle 75">
              <a:extLst>
                <a:ext uri="{FF2B5EF4-FFF2-40B4-BE49-F238E27FC236}">
                  <a16:creationId xmlns:a16="http://schemas.microsoft.com/office/drawing/2014/main" id="{A2B8F415-F5B2-C5EA-C649-5CE83860568C}"/>
                </a:ext>
              </a:extLst>
            </p:cNvPr>
            <p:cNvSpPr/>
            <p:nvPr/>
          </p:nvSpPr>
          <p:spPr>
            <a:xfrm rot="5400000">
              <a:off x="1696324" y="835823"/>
              <a:ext cx="115763" cy="626548"/>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12</a:t>
              </a:r>
            </a:p>
          </p:txBody>
        </p:sp>
        <p:sp>
          <p:nvSpPr>
            <p:cNvPr id="77" name="Rectangle 76">
              <a:extLst>
                <a:ext uri="{FF2B5EF4-FFF2-40B4-BE49-F238E27FC236}">
                  <a16:creationId xmlns:a16="http://schemas.microsoft.com/office/drawing/2014/main" id="{C4C639C4-027F-669B-7922-FBF9556D84D7}"/>
                </a:ext>
              </a:extLst>
            </p:cNvPr>
            <p:cNvSpPr/>
            <p:nvPr/>
          </p:nvSpPr>
          <p:spPr>
            <a:xfrm rot="5400000">
              <a:off x="2328459" y="837962"/>
              <a:ext cx="112696" cy="619200"/>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45</a:t>
              </a:r>
            </a:p>
          </p:txBody>
        </p:sp>
        <p:sp>
          <p:nvSpPr>
            <p:cNvPr id="78" name="Rectangle 77">
              <a:extLst>
                <a:ext uri="{FF2B5EF4-FFF2-40B4-BE49-F238E27FC236}">
                  <a16:creationId xmlns:a16="http://schemas.microsoft.com/office/drawing/2014/main" id="{252107E0-1BFB-6074-97B9-F2B99AD6B418}"/>
                </a:ext>
              </a:extLst>
            </p:cNvPr>
            <p:cNvSpPr/>
            <p:nvPr/>
          </p:nvSpPr>
          <p:spPr>
            <a:xfrm rot="5400000">
              <a:off x="2938059" y="837962"/>
              <a:ext cx="112696" cy="619200"/>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56</a:t>
              </a:r>
            </a:p>
          </p:txBody>
        </p:sp>
        <p:sp>
          <p:nvSpPr>
            <p:cNvPr id="75" name="Rectangle 74">
              <a:extLst>
                <a:ext uri="{FF2B5EF4-FFF2-40B4-BE49-F238E27FC236}">
                  <a16:creationId xmlns:a16="http://schemas.microsoft.com/office/drawing/2014/main" id="{916475D7-4FF2-3519-643B-0CD027348907}"/>
                </a:ext>
              </a:extLst>
            </p:cNvPr>
            <p:cNvSpPr/>
            <p:nvPr/>
          </p:nvSpPr>
          <p:spPr>
            <a:xfrm rot="5400000">
              <a:off x="1074429" y="840474"/>
              <a:ext cx="115762" cy="617243"/>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81</a:t>
              </a:r>
            </a:p>
          </p:txBody>
        </p:sp>
      </p:grpSp>
      <p:pic>
        <p:nvPicPr>
          <p:cNvPr id="13" name="Picture 12">
            <a:extLst>
              <a:ext uri="{FF2B5EF4-FFF2-40B4-BE49-F238E27FC236}">
                <a16:creationId xmlns:a16="http://schemas.microsoft.com/office/drawing/2014/main" id="{083BECF6-EEF3-0B75-5047-AFB317EAC69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58470"/>
          <a:stretch/>
        </p:blipFill>
        <p:spPr>
          <a:xfrm>
            <a:off x="3616953" y="1107418"/>
            <a:ext cx="3859080" cy="2667271"/>
          </a:xfrm>
          <a:prstGeom prst="rect">
            <a:avLst/>
          </a:prstGeom>
        </p:spPr>
      </p:pic>
      <p:grpSp>
        <p:nvGrpSpPr>
          <p:cNvPr id="85" name="Group 84">
            <a:extLst>
              <a:ext uri="{FF2B5EF4-FFF2-40B4-BE49-F238E27FC236}">
                <a16:creationId xmlns:a16="http://schemas.microsoft.com/office/drawing/2014/main" id="{5CB0845D-92EB-6361-2BFE-24FF161D8FEE}"/>
              </a:ext>
            </a:extLst>
          </p:cNvPr>
          <p:cNvGrpSpPr/>
          <p:nvPr/>
        </p:nvGrpSpPr>
        <p:grpSpPr>
          <a:xfrm>
            <a:off x="3921802" y="910676"/>
            <a:ext cx="3168716" cy="209042"/>
            <a:chOff x="826843" y="1015741"/>
            <a:chExt cx="3168716" cy="209042"/>
          </a:xfrm>
        </p:grpSpPr>
        <p:sp>
          <p:nvSpPr>
            <p:cNvPr id="86" name="Rectangle 85">
              <a:extLst>
                <a:ext uri="{FF2B5EF4-FFF2-40B4-BE49-F238E27FC236}">
                  <a16:creationId xmlns:a16="http://schemas.microsoft.com/office/drawing/2014/main" id="{CD664AAD-17BE-BD8E-22C2-CF7F860AA752}"/>
                </a:ext>
              </a:extLst>
            </p:cNvPr>
            <p:cNvSpPr/>
            <p:nvPr/>
          </p:nvSpPr>
          <p:spPr>
            <a:xfrm rot="5400000">
              <a:off x="1190408" y="774783"/>
              <a:ext cx="90000" cy="810000"/>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L1</a:t>
              </a:r>
            </a:p>
          </p:txBody>
        </p:sp>
        <p:sp>
          <p:nvSpPr>
            <p:cNvPr id="87" name="Rectangle 86">
              <a:extLst>
                <a:ext uri="{FF2B5EF4-FFF2-40B4-BE49-F238E27FC236}">
                  <a16:creationId xmlns:a16="http://schemas.microsoft.com/office/drawing/2014/main" id="{02AE8248-6A33-CA88-E84D-459D02E0366B}"/>
                </a:ext>
              </a:extLst>
            </p:cNvPr>
            <p:cNvSpPr/>
            <p:nvPr/>
          </p:nvSpPr>
          <p:spPr>
            <a:xfrm rot="5400000">
              <a:off x="1975458" y="774783"/>
              <a:ext cx="90000" cy="810000"/>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R1</a:t>
              </a:r>
            </a:p>
          </p:txBody>
        </p:sp>
        <p:sp>
          <p:nvSpPr>
            <p:cNvPr id="88" name="Rectangle 87">
              <a:extLst>
                <a:ext uri="{FF2B5EF4-FFF2-40B4-BE49-F238E27FC236}">
                  <a16:creationId xmlns:a16="http://schemas.microsoft.com/office/drawing/2014/main" id="{6BB9A415-7282-2CC4-015A-901DF751211E}"/>
                </a:ext>
              </a:extLst>
            </p:cNvPr>
            <p:cNvSpPr/>
            <p:nvPr/>
          </p:nvSpPr>
          <p:spPr>
            <a:xfrm rot="5400000">
              <a:off x="2760509" y="774783"/>
              <a:ext cx="90000" cy="810000"/>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L5</a:t>
              </a:r>
            </a:p>
          </p:txBody>
        </p:sp>
        <p:sp>
          <p:nvSpPr>
            <p:cNvPr id="89" name="Rectangle 88">
              <a:extLst>
                <a:ext uri="{FF2B5EF4-FFF2-40B4-BE49-F238E27FC236}">
                  <a16:creationId xmlns:a16="http://schemas.microsoft.com/office/drawing/2014/main" id="{5C525D1B-387B-C08C-DCE0-1ED927149563}"/>
                </a:ext>
              </a:extLst>
            </p:cNvPr>
            <p:cNvSpPr/>
            <p:nvPr/>
          </p:nvSpPr>
          <p:spPr>
            <a:xfrm rot="5400000">
              <a:off x="3545559" y="774783"/>
              <a:ext cx="90000" cy="810000"/>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303030"/>
                  </a:solidFill>
                  <a:effectLst/>
                  <a:uLnTx/>
                  <a:uFillTx/>
                  <a:latin typeface="Arial"/>
                  <a:ea typeface="+mn-ea"/>
                  <a:cs typeface="+mn-cs"/>
                </a:rPr>
                <a:t>LSS R5</a:t>
              </a:r>
            </a:p>
          </p:txBody>
        </p:sp>
        <p:sp>
          <p:nvSpPr>
            <p:cNvPr id="90" name="Rectangle 89">
              <a:extLst>
                <a:ext uri="{FF2B5EF4-FFF2-40B4-BE49-F238E27FC236}">
                  <a16:creationId xmlns:a16="http://schemas.microsoft.com/office/drawing/2014/main" id="{64C6107F-3D5C-57AA-0473-C26F092E1AB2}"/>
                </a:ext>
              </a:extLst>
            </p:cNvPr>
            <p:cNvSpPr/>
            <p:nvPr/>
          </p:nvSpPr>
          <p:spPr>
            <a:xfrm rot="5400000">
              <a:off x="1936242" y="668341"/>
              <a:ext cx="115200" cy="810000"/>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12</a:t>
              </a:r>
            </a:p>
          </p:txBody>
        </p:sp>
        <p:sp>
          <p:nvSpPr>
            <p:cNvPr id="91" name="Rectangle 90">
              <a:extLst>
                <a:ext uri="{FF2B5EF4-FFF2-40B4-BE49-F238E27FC236}">
                  <a16:creationId xmlns:a16="http://schemas.microsoft.com/office/drawing/2014/main" id="{AE0FBD83-BB33-3DA5-618A-492D95C9A684}"/>
                </a:ext>
              </a:extLst>
            </p:cNvPr>
            <p:cNvSpPr/>
            <p:nvPr/>
          </p:nvSpPr>
          <p:spPr>
            <a:xfrm rot="5400000">
              <a:off x="2739313" y="668341"/>
              <a:ext cx="115200" cy="810000"/>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45</a:t>
              </a:r>
            </a:p>
          </p:txBody>
        </p:sp>
        <p:sp>
          <p:nvSpPr>
            <p:cNvPr id="92" name="Rectangle 91">
              <a:extLst>
                <a:ext uri="{FF2B5EF4-FFF2-40B4-BE49-F238E27FC236}">
                  <a16:creationId xmlns:a16="http://schemas.microsoft.com/office/drawing/2014/main" id="{3698A64D-215C-F298-AB04-FB2F2FA3E77E}"/>
                </a:ext>
              </a:extLst>
            </p:cNvPr>
            <p:cNvSpPr/>
            <p:nvPr/>
          </p:nvSpPr>
          <p:spPr>
            <a:xfrm rot="5400000">
              <a:off x="3527410" y="668341"/>
              <a:ext cx="115200" cy="810000"/>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56</a:t>
              </a:r>
            </a:p>
          </p:txBody>
        </p:sp>
        <p:sp>
          <p:nvSpPr>
            <p:cNvPr id="93" name="Rectangle 92">
              <a:extLst>
                <a:ext uri="{FF2B5EF4-FFF2-40B4-BE49-F238E27FC236}">
                  <a16:creationId xmlns:a16="http://schemas.microsoft.com/office/drawing/2014/main" id="{308FC09A-B63B-ADD1-4053-251010E78C48}"/>
                </a:ext>
              </a:extLst>
            </p:cNvPr>
            <p:cNvSpPr/>
            <p:nvPr/>
          </p:nvSpPr>
          <p:spPr>
            <a:xfrm rot="5400000">
              <a:off x="1174243" y="668341"/>
              <a:ext cx="115200" cy="810000"/>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srgbClr val="303030"/>
                  </a:solidFill>
                  <a:effectLst/>
                  <a:uLnTx/>
                  <a:uFillTx/>
                  <a:latin typeface="Arial"/>
                  <a:ea typeface="+mn-ea"/>
                  <a:cs typeface="+mn-cs"/>
                </a:rPr>
                <a:t>Sector 81</a:t>
              </a:r>
            </a:p>
          </p:txBody>
        </p:sp>
      </p:grpSp>
      <p:pic>
        <p:nvPicPr>
          <p:cNvPr id="27" name="Picture 26">
            <a:extLst>
              <a:ext uri="{FF2B5EF4-FFF2-40B4-BE49-F238E27FC236}">
                <a16:creationId xmlns:a16="http://schemas.microsoft.com/office/drawing/2014/main" id="{2FB0173B-B6B6-1974-0B26-B7D368D32CDB}"/>
              </a:ext>
            </a:extLst>
          </p:cNvPr>
          <p:cNvPicPr>
            <a:picLocks noChangeAspect="1"/>
          </p:cNvPicPr>
          <p:nvPr/>
        </p:nvPicPr>
        <p:blipFill rotWithShape="1">
          <a:blip r:embed="rId4"/>
          <a:srcRect t="56816" b="2869"/>
          <a:stretch/>
        </p:blipFill>
        <p:spPr>
          <a:xfrm>
            <a:off x="7162201" y="1093221"/>
            <a:ext cx="3859080" cy="2781059"/>
          </a:xfrm>
          <a:prstGeom prst="rect">
            <a:avLst/>
          </a:prstGeom>
        </p:spPr>
      </p:pic>
      <p:grpSp>
        <p:nvGrpSpPr>
          <p:cNvPr id="94" name="Group 93">
            <a:extLst>
              <a:ext uri="{FF2B5EF4-FFF2-40B4-BE49-F238E27FC236}">
                <a16:creationId xmlns:a16="http://schemas.microsoft.com/office/drawing/2014/main" id="{D582B0A5-E354-5031-13AC-2607220D59E0}"/>
              </a:ext>
            </a:extLst>
          </p:cNvPr>
          <p:cNvGrpSpPr/>
          <p:nvPr/>
        </p:nvGrpSpPr>
        <p:grpSpPr>
          <a:xfrm>
            <a:off x="7507131" y="847364"/>
            <a:ext cx="3138673" cy="248390"/>
            <a:chOff x="625988" y="1025820"/>
            <a:chExt cx="3503308" cy="178727"/>
          </a:xfrm>
        </p:grpSpPr>
        <p:sp>
          <p:nvSpPr>
            <p:cNvPr id="95" name="Rectangle 94">
              <a:extLst>
                <a:ext uri="{FF2B5EF4-FFF2-40B4-BE49-F238E27FC236}">
                  <a16:creationId xmlns:a16="http://schemas.microsoft.com/office/drawing/2014/main" id="{05C020EB-F458-4AE0-55C8-EBC5D4EA17E5}"/>
                </a:ext>
              </a:extLst>
            </p:cNvPr>
            <p:cNvSpPr/>
            <p:nvPr/>
          </p:nvSpPr>
          <p:spPr>
            <a:xfrm rot="5400000">
              <a:off x="1007684" y="751454"/>
              <a:ext cx="77711" cy="828475"/>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L1</a:t>
              </a:r>
            </a:p>
          </p:txBody>
        </p:sp>
        <p:sp>
          <p:nvSpPr>
            <p:cNvPr id="96" name="Rectangle 95">
              <a:extLst>
                <a:ext uri="{FF2B5EF4-FFF2-40B4-BE49-F238E27FC236}">
                  <a16:creationId xmlns:a16="http://schemas.microsoft.com/office/drawing/2014/main" id="{6AE81EA3-2AEC-4233-0C52-5CD2868DB9D4}"/>
                </a:ext>
              </a:extLst>
            </p:cNvPr>
            <p:cNvSpPr/>
            <p:nvPr/>
          </p:nvSpPr>
          <p:spPr>
            <a:xfrm rot="5400000">
              <a:off x="1836723" y="745102"/>
              <a:ext cx="77711" cy="841180"/>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R1</a:t>
              </a:r>
            </a:p>
          </p:txBody>
        </p:sp>
        <p:sp>
          <p:nvSpPr>
            <p:cNvPr id="97" name="Rectangle 96">
              <a:extLst>
                <a:ext uri="{FF2B5EF4-FFF2-40B4-BE49-F238E27FC236}">
                  <a16:creationId xmlns:a16="http://schemas.microsoft.com/office/drawing/2014/main" id="{CDDFBEA0-2AE5-780A-537B-FC75971A94D9}"/>
                </a:ext>
              </a:extLst>
            </p:cNvPr>
            <p:cNvSpPr/>
            <p:nvPr/>
          </p:nvSpPr>
          <p:spPr>
            <a:xfrm rot="5400000">
              <a:off x="2723238" y="693977"/>
              <a:ext cx="77711" cy="943428"/>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L5</a:t>
              </a:r>
            </a:p>
          </p:txBody>
        </p:sp>
        <p:sp>
          <p:nvSpPr>
            <p:cNvPr id="98" name="Rectangle 97">
              <a:extLst>
                <a:ext uri="{FF2B5EF4-FFF2-40B4-BE49-F238E27FC236}">
                  <a16:creationId xmlns:a16="http://schemas.microsoft.com/office/drawing/2014/main" id="{2B3F4F6C-A2DC-8D5D-0B0C-6AA131659481}"/>
                </a:ext>
              </a:extLst>
            </p:cNvPr>
            <p:cNvSpPr/>
            <p:nvPr/>
          </p:nvSpPr>
          <p:spPr>
            <a:xfrm rot="5400000">
              <a:off x="3638443" y="716411"/>
              <a:ext cx="77711" cy="898560"/>
            </a:xfrm>
            <a:prstGeom prst="rect">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rgbClr val="303030"/>
                  </a:solidFill>
                  <a:effectLst/>
                  <a:uLnTx/>
                  <a:uFillTx/>
                  <a:latin typeface="Arial"/>
                  <a:ea typeface="+mn-ea"/>
                  <a:cs typeface="+mn-cs"/>
                </a:rPr>
                <a:t>LSS R5</a:t>
              </a:r>
            </a:p>
          </p:txBody>
        </p:sp>
        <p:sp>
          <p:nvSpPr>
            <p:cNvPr id="99" name="Rectangle 98">
              <a:extLst>
                <a:ext uri="{FF2B5EF4-FFF2-40B4-BE49-F238E27FC236}">
                  <a16:creationId xmlns:a16="http://schemas.microsoft.com/office/drawing/2014/main" id="{940DE86A-FD33-711A-AF79-2F60D6C34AE2}"/>
                </a:ext>
              </a:extLst>
            </p:cNvPr>
            <p:cNvSpPr/>
            <p:nvPr/>
          </p:nvSpPr>
          <p:spPr>
            <a:xfrm rot="5400000">
              <a:off x="1818089" y="652366"/>
              <a:ext cx="103614" cy="850522"/>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12</a:t>
              </a:r>
            </a:p>
          </p:txBody>
        </p:sp>
        <p:sp>
          <p:nvSpPr>
            <p:cNvPr id="100" name="Rectangle 99">
              <a:extLst>
                <a:ext uri="{FF2B5EF4-FFF2-40B4-BE49-F238E27FC236}">
                  <a16:creationId xmlns:a16="http://schemas.microsoft.com/office/drawing/2014/main" id="{379A3BFA-EAD9-C11F-E14B-94F5BF283EC9}"/>
                </a:ext>
              </a:extLst>
            </p:cNvPr>
            <p:cNvSpPr/>
            <p:nvPr/>
          </p:nvSpPr>
          <p:spPr>
            <a:xfrm rot="5400000">
              <a:off x="2715065" y="605913"/>
              <a:ext cx="103614" cy="943427"/>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45</a:t>
              </a:r>
            </a:p>
          </p:txBody>
        </p:sp>
        <p:sp>
          <p:nvSpPr>
            <p:cNvPr id="101" name="Rectangle 100">
              <a:extLst>
                <a:ext uri="{FF2B5EF4-FFF2-40B4-BE49-F238E27FC236}">
                  <a16:creationId xmlns:a16="http://schemas.microsoft.com/office/drawing/2014/main" id="{65DA76A8-CE81-09D3-6E22-FFD2F674043F}"/>
                </a:ext>
              </a:extLst>
            </p:cNvPr>
            <p:cNvSpPr/>
            <p:nvPr/>
          </p:nvSpPr>
          <p:spPr>
            <a:xfrm rot="5400000">
              <a:off x="3628209" y="628347"/>
              <a:ext cx="103614" cy="898560"/>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56</a:t>
              </a:r>
            </a:p>
          </p:txBody>
        </p:sp>
        <p:sp>
          <p:nvSpPr>
            <p:cNvPr id="102" name="Rectangle 101">
              <a:extLst>
                <a:ext uri="{FF2B5EF4-FFF2-40B4-BE49-F238E27FC236}">
                  <a16:creationId xmlns:a16="http://schemas.microsoft.com/office/drawing/2014/main" id="{C8B5F1DD-597E-B244-0C5F-A4230622CB7E}"/>
                </a:ext>
              </a:extLst>
            </p:cNvPr>
            <p:cNvSpPr/>
            <p:nvPr/>
          </p:nvSpPr>
          <p:spPr>
            <a:xfrm rot="5400000">
              <a:off x="988419" y="663389"/>
              <a:ext cx="103614" cy="828476"/>
            </a:xfrm>
            <a:prstGeom prst="rect">
              <a:avLst/>
            </a:prstGeom>
            <a:solidFill>
              <a:srgbClr val="6DFF6D"/>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81</a:t>
              </a:r>
            </a:p>
          </p:txBody>
        </p:sp>
      </p:grpSp>
      <p:grpSp>
        <p:nvGrpSpPr>
          <p:cNvPr id="67" name="Group 66">
            <a:extLst>
              <a:ext uri="{FF2B5EF4-FFF2-40B4-BE49-F238E27FC236}">
                <a16:creationId xmlns:a16="http://schemas.microsoft.com/office/drawing/2014/main" id="{0B4F1B53-0BA9-E165-F67F-CE4D517D8A59}"/>
              </a:ext>
            </a:extLst>
          </p:cNvPr>
          <p:cNvGrpSpPr/>
          <p:nvPr/>
        </p:nvGrpSpPr>
        <p:grpSpPr>
          <a:xfrm>
            <a:off x="595826" y="1130686"/>
            <a:ext cx="416602" cy="2575008"/>
            <a:chOff x="6601807" y="4222108"/>
            <a:chExt cx="180000" cy="2575008"/>
          </a:xfrm>
        </p:grpSpPr>
        <p:sp>
          <p:nvSpPr>
            <p:cNvPr id="73" name="Rectangle 72">
              <a:extLst>
                <a:ext uri="{FF2B5EF4-FFF2-40B4-BE49-F238E27FC236}">
                  <a16:creationId xmlns:a16="http://schemas.microsoft.com/office/drawing/2014/main" id="{E0B62930-A0FB-7990-9914-E24A32516580}"/>
                </a:ext>
              </a:extLst>
            </p:cNvPr>
            <p:cNvSpPr/>
            <p:nvPr/>
          </p:nvSpPr>
          <p:spPr>
            <a:xfrm>
              <a:off x="6601807" y="4222108"/>
              <a:ext cx="180000" cy="16414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69" name="Rectangle 68">
              <a:extLst>
                <a:ext uri="{FF2B5EF4-FFF2-40B4-BE49-F238E27FC236}">
                  <a16:creationId xmlns:a16="http://schemas.microsoft.com/office/drawing/2014/main" id="{E462F662-BD3E-6FE9-1751-85C2371B7ABD}"/>
                </a:ext>
              </a:extLst>
            </p:cNvPr>
            <p:cNvSpPr/>
            <p:nvPr/>
          </p:nvSpPr>
          <p:spPr>
            <a:xfrm>
              <a:off x="6601807" y="5863576"/>
              <a:ext cx="180000" cy="9335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sp>
        <p:nvSpPr>
          <p:cNvPr id="5" name="Slide Number Placeholder 4">
            <a:extLst>
              <a:ext uri="{FF2B5EF4-FFF2-40B4-BE49-F238E27FC236}">
                <a16:creationId xmlns:a16="http://schemas.microsoft.com/office/drawing/2014/main" id="{FFA07504-E574-D789-BE33-7A39C4BE2A26}"/>
              </a:ext>
            </a:extLst>
          </p:cNvPr>
          <p:cNvSpPr>
            <a:spLocks noGrp="1"/>
          </p:cNvSpPr>
          <p:nvPr>
            <p:ph type="sldNum" sz="quarter" idx="12"/>
          </p:nvPr>
        </p:nvSpPr>
        <p:spPr/>
        <p:txBody>
          <a:bodyPr/>
          <a:lstStyle/>
          <a:p>
            <a:fld id="{13ACFCD9-4593-4C6F-8FBC-8DB7BA12C71D}" type="slidenum">
              <a:rPr lang="en-GB" smtClean="0"/>
              <a:t>27</a:t>
            </a:fld>
            <a:endParaRPr lang="en-GB"/>
          </a:p>
        </p:txBody>
      </p:sp>
      <p:sp>
        <p:nvSpPr>
          <p:cNvPr id="6" name="Title 1">
            <a:extLst>
              <a:ext uri="{FF2B5EF4-FFF2-40B4-BE49-F238E27FC236}">
                <a16:creationId xmlns:a16="http://schemas.microsoft.com/office/drawing/2014/main" id="{4E748793-ADFD-22F6-B09B-1FD37E4EAC3D}"/>
              </a:ext>
            </a:extLst>
          </p:cNvPr>
          <p:cNvSpPr>
            <a:spLocks noGrp="1"/>
          </p:cNvSpPr>
          <p:nvPr>
            <p:ph type="title"/>
          </p:nvPr>
        </p:nvSpPr>
        <p:spPr>
          <a:xfrm>
            <a:off x="1968037" y="-7365"/>
            <a:ext cx="9296400" cy="693304"/>
          </a:xfrm>
        </p:spPr>
        <p:txBody>
          <a:bodyPr>
            <a:normAutofit fontScale="90000"/>
          </a:bodyPr>
          <a:lstStyle/>
          <a:p>
            <a:r>
              <a:rPr lang="en-GB" sz="4000" b="1" i="1" dirty="0">
                <a:latin typeface="+mj-lt"/>
              </a:rPr>
              <a:t>LS3 Planning for LHC Tunnel EVOLUTION </a:t>
            </a:r>
            <a:r>
              <a:rPr lang="en-GB" sz="1800" b="1" i="1" dirty="0">
                <a:solidFill>
                  <a:srgbClr val="2F5597"/>
                </a:solidFill>
                <a:latin typeface="Calibri" panose="020F0502020204030204" pitchFamily="34" charset="0"/>
                <a:cs typeface="Calibri" panose="020F0502020204030204" pitchFamily="34" charset="0"/>
              </a:rPr>
              <a:t>EDMS 2400939</a:t>
            </a:r>
            <a:endParaRPr lang="en-GB" sz="4000" b="1" i="1" dirty="0">
              <a:latin typeface="+mj-lt"/>
            </a:endParaRPr>
          </a:p>
        </p:txBody>
      </p:sp>
      <p:sp>
        <p:nvSpPr>
          <p:cNvPr id="3" name="TextBox 2">
            <a:extLst>
              <a:ext uri="{FF2B5EF4-FFF2-40B4-BE49-F238E27FC236}">
                <a16:creationId xmlns:a16="http://schemas.microsoft.com/office/drawing/2014/main" id="{7D6F3C2B-DD84-77D6-2A25-CD9348707469}"/>
              </a:ext>
            </a:extLst>
          </p:cNvPr>
          <p:cNvSpPr txBox="1"/>
          <p:nvPr/>
        </p:nvSpPr>
        <p:spPr>
          <a:xfrm>
            <a:off x="9229547" y="5257800"/>
            <a:ext cx="2760949" cy="1200329"/>
          </a:xfrm>
          <a:prstGeom prst="rect">
            <a:avLst/>
          </a:prstGeom>
          <a:noFill/>
          <a:ln w="25400">
            <a:solidFill>
              <a:schemeClr val="accent1"/>
            </a:solidFill>
          </a:ln>
        </p:spPr>
        <p:txBody>
          <a:bodyPr wrap="square" rtlCol="0">
            <a:spAutoFit/>
          </a:bodyPr>
          <a:lstStyle/>
          <a:p>
            <a:r>
              <a:rPr lang="en-GB" i="1" dirty="0"/>
              <a:t>Note: a presentation of the LS3 Planning</a:t>
            </a:r>
            <a:r>
              <a:rPr lang="en-GB" i="1" dirty="0">
                <a:solidFill>
                  <a:srgbClr val="00B050"/>
                </a:solidFill>
              </a:rPr>
              <a:t> Vers-2 </a:t>
            </a:r>
            <a:r>
              <a:rPr lang="en-GB" i="1" dirty="0"/>
              <a:t>is scheduled at the </a:t>
            </a:r>
            <a:r>
              <a:rPr lang="en-GB" i="1" dirty="0">
                <a:solidFill>
                  <a:srgbClr val="00B050"/>
                </a:solidFill>
              </a:rPr>
              <a:t>TCC of 5</a:t>
            </a:r>
            <a:r>
              <a:rPr lang="en-GB" i="1" baseline="30000" dirty="0">
                <a:solidFill>
                  <a:srgbClr val="00B050"/>
                </a:solidFill>
              </a:rPr>
              <a:t>th</a:t>
            </a:r>
            <a:r>
              <a:rPr lang="en-GB" i="1" dirty="0">
                <a:solidFill>
                  <a:srgbClr val="00B050"/>
                </a:solidFill>
              </a:rPr>
              <a:t> October!</a:t>
            </a:r>
          </a:p>
        </p:txBody>
      </p:sp>
      <p:sp>
        <p:nvSpPr>
          <p:cNvPr id="4" name="Text Placeholder 8">
            <a:extLst>
              <a:ext uri="{FF2B5EF4-FFF2-40B4-BE49-F238E27FC236}">
                <a16:creationId xmlns:a16="http://schemas.microsoft.com/office/drawing/2014/main" id="{77825E39-4B10-351C-CF33-542ECCDD9346}"/>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
        <p:nvSpPr>
          <p:cNvPr id="7" name="Rectangle 6">
            <a:extLst>
              <a:ext uri="{FF2B5EF4-FFF2-40B4-BE49-F238E27FC236}">
                <a16:creationId xmlns:a16="http://schemas.microsoft.com/office/drawing/2014/main" id="{152A6610-526B-EA87-BBD7-53E17EED3707}"/>
              </a:ext>
            </a:extLst>
          </p:cNvPr>
          <p:cNvSpPr/>
          <p:nvPr/>
        </p:nvSpPr>
        <p:spPr>
          <a:xfrm>
            <a:off x="449099" y="645784"/>
            <a:ext cx="10815338" cy="3758006"/>
          </a:xfrm>
          <a:prstGeom prst="rect">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B7006C96-475C-BBC7-654A-7F7EEED99D02}"/>
              </a:ext>
            </a:extLst>
          </p:cNvPr>
          <p:cNvCxnSpPr>
            <a:cxnSpLocks/>
          </p:cNvCxnSpPr>
          <p:nvPr/>
        </p:nvCxnSpPr>
        <p:spPr>
          <a:xfrm>
            <a:off x="2743200" y="2575173"/>
            <a:ext cx="0" cy="149891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0703794-33F9-F998-555B-35BBB1D78515}"/>
              </a:ext>
            </a:extLst>
          </p:cNvPr>
          <p:cNvSpPr txBox="1"/>
          <p:nvPr/>
        </p:nvSpPr>
        <p:spPr>
          <a:xfrm>
            <a:off x="1279740" y="4098223"/>
            <a:ext cx="3153118" cy="338554"/>
          </a:xfrm>
          <a:prstGeom prst="rect">
            <a:avLst/>
          </a:prstGeom>
          <a:noFill/>
          <a:ln w="25400">
            <a:noFill/>
          </a:ln>
        </p:spPr>
        <p:txBody>
          <a:bodyPr wrap="square" rtlCol="0">
            <a:spAutoFit/>
          </a:bodyPr>
          <a:lstStyle/>
          <a:p>
            <a:r>
              <a:rPr lang="en-GB" sz="1600" i="1" dirty="0">
                <a:solidFill>
                  <a:srgbClr val="5B9BD5"/>
                </a:solidFill>
              </a:rPr>
              <a:t>Powering Tests Phase II end Nov’28</a:t>
            </a:r>
          </a:p>
        </p:txBody>
      </p:sp>
      <p:cxnSp>
        <p:nvCxnSpPr>
          <p:cNvPr id="12" name="Straight Arrow Connector 11">
            <a:extLst>
              <a:ext uri="{FF2B5EF4-FFF2-40B4-BE49-F238E27FC236}">
                <a16:creationId xmlns:a16="http://schemas.microsoft.com/office/drawing/2014/main" id="{134F382B-6226-6252-C691-349C0D520BC1}"/>
              </a:ext>
            </a:extLst>
          </p:cNvPr>
          <p:cNvCxnSpPr>
            <a:cxnSpLocks/>
          </p:cNvCxnSpPr>
          <p:nvPr/>
        </p:nvCxnSpPr>
        <p:spPr>
          <a:xfrm>
            <a:off x="4953000" y="3352800"/>
            <a:ext cx="0" cy="12954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6F7FA2D-CE3A-7854-1345-1513D6D5F560}"/>
              </a:ext>
            </a:extLst>
          </p:cNvPr>
          <p:cNvSpPr txBox="1"/>
          <p:nvPr/>
        </p:nvSpPr>
        <p:spPr>
          <a:xfrm>
            <a:off x="3644582" y="4558463"/>
            <a:ext cx="3153118" cy="584775"/>
          </a:xfrm>
          <a:prstGeom prst="rect">
            <a:avLst/>
          </a:prstGeom>
          <a:noFill/>
          <a:ln w="25400">
            <a:noFill/>
          </a:ln>
        </p:spPr>
        <p:txBody>
          <a:bodyPr wrap="square" rtlCol="0">
            <a:spAutoFit/>
          </a:bodyPr>
          <a:lstStyle/>
          <a:p>
            <a:r>
              <a:rPr lang="en-GB" sz="1600" i="1" dirty="0">
                <a:solidFill>
                  <a:srgbClr val="5B9BD5"/>
                </a:solidFill>
              </a:rPr>
              <a:t>Powering Tests Phase II end May’29</a:t>
            </a:r>
            <a:br>
              <a:rPr lang="en-GB" sz="1600" i="1" dirty="0">
                <a:solidFill>
                  <a:srgbClr val="5B9BD5"/>
                </a:solidFill>
              </a:rPr>
            </a:br>
            <a:endParaRPr lang="en-GB" sz="1600" i="1" dirty="0">
              <a:solidFill>
                <a:srgbClr val="5B9BD5"/>
              </a:solidFill>
            </a:endParaRPr>
          </a:p>
        </p:txBody>
      </p:sp>
      <p:cxnSp>
        <p:nvCxnSpPr>
          <p:cNvPr id="15" name="Straight Arrow Connector 14">
            <a:extLst>
              <a:ext uri="{FF2B5EF4-FFF2-40B4-BE49-F238E27FC236}">
                <a16:creationId xmlns:a16="http://schemas.microsoft.com/office/drawing/2014/main" id="{B2C994A5-1B7F-0C29-1C59-3BC96FE43CA8}"/>
              </a:ext>
            </a:extLst>
          </p:cNvPr>
          <p:cNvCxnSpPr>
            <a:cxnSpLocks/>
          </p:cNvCxnSpPr>
          <p:nvPr/>
        </p:nvCxnSpPr>
        <p:spPr>
          <a:xfrm>
            <a:off x="9906000" y="3503602"/>
            <a:ext cx="0" cy="118924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91DFBCC-82F8-1A4C-A6CB-C455D4290082}"/>
              </a:ext>
            </a:extLst>
          </p:cNvPr>
          <p:cNvSpPr txBox="1"/>
          <p:nvPr/>
        </p:nvSpPr>
        <p:spPr>
          <a:xfrm>
            <a:off x="7077566" y="4780933"/>
            <a:ext cx="3285631" cy="584775"/>
          </a:xfrm>
          <a:prstGeom prst="rect">
            <a:avLst/>
          </a:prstGeom>
          <a:noFill/>
          <a:ln w="25400">
            <a:noFill/>
          </a:ln>
        </p:spPr>
        <p:txBody>
          <a:bodyPr wrap="square" rtlCol="0">
            <a:spAutoFit/>
          </a:bodyPr>
          <a:lstStyle/>
          <a:p>
            <a:r>
              <a:rPr lang="en-GB" sz="1600" i="1" dirty="0">
                <a:solidFill>
                  <a:srgbClr val="5B9BD5"/>
                </a:solidFill>
              </a:rPr>
              <a:t>Powering Tests Phase II end in Jun’29</a:t>
            </a:r>
            <a:br>
              <a:rPr lang="en-GB" sz="1600" i="1" dirty="0">
                <a:solidFill>
                  <a:srgbClr val="5B9BD5"/>
                </a:solidFill>
              </a:rPr>
            </a:br>
            <a:endParaRPr lang="en-GB" sz="1600" i="1" dirty="0">
              <a:solidFill>
                <a:srgbClr val="5B9BD5"/>
              </a:solidFill>
            </a:endParaRPr>
          </a:p>
        </p:txBody>
      </p:sp>
      <p:grpSp>
        <p:nvGrpSpPr>
          <p:cNvPr id="8" name="Group 7">
            <a:extLst>
              <a:ext uri="{FF2B5EF4-FFF2-40B4-BE49-F238E27FC236}">
                <a16:creationId xmlns:a16="http://schemas.microsoft.com/office/drawing/2014/main" id="{32C63B9A-016D-DE0B-3C6D-D585323916C0}"/>
              </a:ext>
            </a:extLst>
          </p:cNvPr>
          <p:cNvGrpSpPr/>
          <p:nvPr/>
        </p:nvGrpSpPr>
        <p:grpSpPr>
          <a:xfrm>
            <a:off x="10643368" y="1095847"/>
            <a:ext cx="416602" cy="2880289"/>
            <a:chOff x="6601807" y="4222108"/>
            <a:chExt cx="180000" cy="2778432"/>
          </a:xfrm>
        </p:grpSpPr>
        <p:sp>
          <p:nvSpPr>
            <p:cNvPr id="17" name="Rectangle 16">
              <a:extLst>
                <a:ext uri="{FF2B5EF4-FFF2-40B4-BE49-F238E27FC236}">
                  <a16:creationId xmlns:a16="http://schemas.microsoft.com/office/drawing/2014/main" id="{AC955A93-BAA3-BD6C-ECAC-3F1E12259942}"/>
                </a:ext>
              </a:extLst>
            </p:cNvPr>
            <p:cNvSpPr/>
            <p:nvPr/>
          </p:nvSpPr>
          <p:spPr>
            <a:xfrm>
              <a:off x="6601807" y="4222108"/>
              <a:ext cx="180000" cy="16414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18" name="Rectangle 17">
              <a:extLst>
                <a:ext uri="{FF2B5EF4-FFF2-40B4-BE49-F238E27FC236}">
                  <a16:creationId xmlns:a16="http://schemas.microsoft.com/office/drawing/2014/main" id="{3686456F-3505-01BD-8CA1-7F1696524EF5}"/>
                </a:ext>
              </a:extLst>
            </p:cNvPr>
            <p:cNvSpPr/>
            <p:nvPr/>
          </p:nvSpPr>
          <p:spPr>
            <a:xfrm>
              <a:off x="6601807" y="5863576"/>
              <a:ext cx="180000" cy="11369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grpSp>
        <p:nvGrpSpPr>
          <p:cNvPr id="19" name="Group 18">
            <a:extLst>
              <a:ext uri="{FF2B5EF4-FFF2-40B4-BE49-F238E27FC236}">
                <a16:creationId xmlns:a16="http://schemas.microsoft.com/office/drawing/2014/main" id="{2288D594-3065-F3E9-2F9B-237A043BA8AC}"/>
              </a:ext>
            </a:extLst>
          </p:cNvPr>
          <p:cNvGrpSpPr/>
          <p:nvPr/>
        </p:nvGrpSpPr>
        <p:grpSpPr>
          <a:xfrm>
            <a:off x="7079560" y="1061008"/>
            <a:ext cx="416602" cy="2778432"/>
            <a:chOff x="6601807" y="4222108"/>
            <a:chExt cx="180000" cy="2778432"/>
          </a:xfrm>
        </p:grpSpPr>
        <p:sp>
          <p:nvSpPr>
            <p:cNvPr id="20" name="Rectangle 19">
              <a:extLst>
                <a:ext uri="{FF2B5EF4-FFF2-40B4-BE49-F238E27FC236}">
                  <a16:creationId xmlns:a16="http://schemas.microsoft.com/office/drawing/2014/main" id="{EFA28501-79E8-3ED5-AC15-4C9512121778}"/>
                </a:ext>
              </a:extLst>
            </p:cNvPr>
            <p:cNvSpPr/>
            <p:nvPr/>
          </p:nvSpPr>
          <p:spPr>
            <a:xfrm>
              <a:off x="6601807" y="4222108"/>
              <a:ext cx="180000" cy="16414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21" name="Rectangle 20">
              <a:extLst>
                <a:ext uri="{FF2B5EF4-FFF2-40B4-BE49-F238E27FC236}">
                  <a16:creationId xmlns:a16="http://schemas.microsoft.com/office/drawing/2014/main" id="{953BAFDD-D134-F7D4-26F6-5EE96C172B1E}"/>
                </a:ext>
              </a:extLst>
            </p:cNvPr>
            <p:cNvSpPr/>
            <p:nvPr/>
          </p:nvSpPr>
          <p:spPr>
            <a:xfrm>
              <a:off x="6601807" y="5863576"/>
              <a:ext cx="180000" cy="11369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grpSp>
        <p:nvGrpSpPr>
          <p:cNvPr id="22" name="Group 21">
            <a:extLst>
              <a:ext uri="{FF2B5EF4-FFF2-40B4-BE49-F238E27FC236}">
                <a16:creationId xmlns:a16="http://schemas.microsoft.com/office/drawing/2014/main" id="{FBA24FAD-581B-748C-20C0-B37BF0F18940}"/>
              </a:ext>
            </a:extLst>
          </p:cNvPr>
          <p:cNvGrpSpPr/>
          <p:nvPr/>
        </p:nvGrpSpPr>
        <p:grpSpPr>
          <a:xfrm>
            <a:off x="3505200" y="1086539"/>
            <a:ext cx="416602" cy="2778432"/>
            <a:chOff x="6601807" y="4222108"/>
            <a:chExt cx="180000" cy="2778432"/>
          </a:xfrm>
        </p:grpSpPr>
        <p:sp>
          <p:nvSpPr>
            <p:cNvPr id="25" name="Rectangle 24">
              <a:extLst>
                <a:ext uri="{FF2B5EF4-FFF2-40B4-BE49-F238E27FC236}">
                  <a16:creationId xmlns:a16="http://schemas.microsoft.com/office/drawing/2014/main" id="{F6E928CD-A9D5-1C61-B967-548FA06183CA}"/>
                </a:ext>
              </a:extLst>
            </p:cNvPr>
            <p:cNvSpPr/>
            <p:nvPr/>
          </p:nvSpPr>
          <p:spPr>
            <a:xfrm>
              <a:off x="6601807" y="4222108"/>
              <a:ext cx="180000" cy="16414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28" name="Rectangle 27">
              <a:extLst>
                <a:ext uri="{FF2B5EF4-FFF2-40B4-BE49-F238E27FC236}">
                  <a16:creationId xmlns:a16="http://schemas.microsoft.com/office/drawing/2014/main" id="{13F4E32A-3BAF-F5EF-CD7E-46505640280A}"/>
                </a:ext>
              </a:extLst>
            </p:cNvPr>
            <p:cNvSpPr/>
            <p:nvPr/>
          </p:nvSpPr>
          <p:spPr>
            <a:xfrm>
              <a:off x="6601807" y="5863576"/>
              <a:ext cx="180000" cy="11369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cxnSp>
        <p:nvCxnSpPr>
          <p:cNvPr id="24" name="Straight Connector 23">
            <a:extLst>
              <a:ext uri="{FF2B5EF4-FFF2-40B4-BE49-F238E27FC236}">
                <a16:creationId xmlns:a16="http://schemas.microsoft.com/office/drawing/2014/main" id="{5F7832EE-8369-47DC-334C-6FECF3E7696E}"/>
              </a:ext>
            </a:extLst>
          </p:cNvPr>
          <p:cNvCxnSpPr/>
          <p:nvPr/>
        </p:nvCxnSpPr>
        <p:spPr>
          <a:xfrm flipH="1">
            <a:off x="7257079" y="3505200"/>
            <a:ext cx="4191000" cy="0"/>
          </a:xfrm>
          <a:prstGeom prst="line">
            <a:avLst/>
          </a:prstGeom>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40820454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5C8B926-8976-0DC2-D21E-C6F4591B59B7}"/>
              </a:ext>
            </a:extLst>
          </p:cNvPr>
          <p:cNvPicPr>
            <a:picLocks noChangeAspect="1"/>
          </p:cNvPicPr>
          <p:nvPr/>
        </p:nvPicPr>
        <p:blipFill rotWithShape="1">
          <a:blip r:embed="rId2"/>
          <a:srcRect b="5131"/>
          <a:stretch/>
        </p:blipFill>
        <p:spPr>
          <a:xfrm>
            <a:off x="4484528" y="174176"/>
            <a:ext cx="6572221" cy="6053098"/>
          </a:xfrm>
          <a:prstGeom prst="rect">
            <a:avLst/>
          </a:prstGeom>
        </p:spPr>
      </p:pic>
      <p:grpSp>
        <p:nvGrpSpPr>
          <p:cNvPr id="29" name="Group 28">
            <a:extLst>
              <a:ext uri="{FF2B5EF4-FFF2-40B4-BE49-F238E27FC236}">
                <a16:creationId xmlns:a16="http://schemas.microsoft.com/office/drawing/2014/main" id="{64200402-4E83-3D3D-1C3A-1F9FB2AD80B6}"/>
              </a:ext>
            </a:extLst>
          </p:cNvPr>
          <p:cNvGrpSpPr/>
          <p:nvPr/>
        </p:nvGrpSpPr>
        <p:grpSpPr>
          <a:xfrm>
            <a:off x="4307798" y="533400"/>
            <a:ext cx="416602" cy="5693874"/>
            <a:chOff x="4155398" y="533400"/>
            <a:chExt cx="416602" cy="5693874"/>
          </a:xfrm>
        </p:grpSpPr>
        <p:sp>
          <p:nvSpPr>
            <p:cNvPr id="33" name="Rectangle 32">
              <a:extLst>
                <a:ext uri="{FF2B5EF4-FFF2-40B4-BE49-F238E27FC236}">
                  <a16:creationId xmlns:a16="http://schemas.microsoft.com/office/drawing/2014/main" id="{31E4E4DD-BB06-890C-61AC-20A87A879E22}"/>
                </a:ext>
              </a:extLst>
            </p:cNvPr>
            <p:cNvSpPr/>
            <p:nvPr/>
          </p:nvSpPr>
          <p:spPr>
            <a:xfrm>
              <a:off x="4155398" y="533400"/>
              <a:ext cx="416602" cy="345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303030"/>
                  </a:solidFill>
                  <a:effectLst/>
                  <a:uLnTx/>
                  <a:uFillTx/>
                  <a:latin typeface="Arial"/>
                  <a:ea typeface="+mn-ea"/>
                  <a:cs typeface="+mn-cs"/>
                </a:rPr>
                <a:t>25</a:t>
              </a:r>
            </a:p>
          </p:txBody>
        </p:sp>
        <p:sp>
          <p:nvSpPr>
            <p:cNvPr id="34" name="Rectangle 33">
              <a:extLst>
                <a:ext uri="{FF2B5EF4-FFF2-40B4-BE49-F238E27FC236}">
                  <a16:creationId xmlns:a16="http://schemas.microsoft.com/office/drawing/2014/main" id="{374D56DB-73E3-46C2-A8D8-BE45EC708D91}"/>
                </a:ext>
              </a:extLst>
            </p:cNvPr>
            <p:cNvSpPr/>
            <p:nvPr/>
          </p:nvSpPr>
          <p:spPr>
            <a:xfrm>
              <a:off x="4155398" y="872796"/>
              <a:ext cx="416602" cy="1420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35" name="Rectangle 34">
              <a:extLst>
                <a:ext uri="{FF2B5EF4-FFF2-40B4-BE49-F238E27FC236}">
                  <a16:creationId xmlns:a16="http://schemas.microsoft.com/office/drawing/2014/main" id="{AB3BE130-B99A-DCF4-F91D-0593950F1386}"/>
                </a:ext>
              </a:extLst>
            </p:cNvPr>
            <p:cNvSpPr/>
            <p:nvPr/>
          </p:nvSpPr>
          <p:spPr>
            <a:xfrm>
              <a:off x="4155398" y="2292924"/>
              <a:ext cx="416602" cy="1420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36" name="Rectangle 35">
              <a:extLst>
                <a:ext uri="{FF2B5EF4-FFF2-40B4-BE49-F238E27FC236}">
                  <a16:creationId xmlns:a16="http://schemas.microsoft.com/office/drawing/2014/main" id="{2B5894A2-FF0E-0C17-8E08-04C2A798FE09}"/>
                </a:ext>
              </a:extLst>
            </p:cNvPr>
            <p:cNvSpPr/>
            <p:nvPr/>
          </p:nvSpPr>
          <p:spPr>
            <a:xfrm>
              <a:off x="4155398" y="3713052"/>
              <a:ext cx="416602" cy="14201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37" name="Rectangle 36">
              <a:extLst>
                <a:ext uri="{FF2B5EF4-FFF2-40B4-BE49-F238E27FC236}">
                  <a16:creationId xmlns:a16="http://schemas.microsoft.com/office/drawing/2014/main" id="{3CF3ABFB-3531-1FBF-E1B4-167D3A8037D6}"/>
                </a:ext>
              </a:extLst>
            </p:cNvPr>
            <p:cNvSpPr/>
            <p:nvPr/>
          </p:nvSpPr>
          <p:spPr>
            <a:xfrm>
              <a:off x="4155398" y="5141622"/>
              <a:ext cx="416602" cy="10856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sp>
        <p:nvSpPr>
          <p:cNvPr id="5" name="Slide Number Placeholder 4">
            <a:extLst>
              <a:ext uri="{FF2B5EF4-FFF2-40B4-BE49-F238E27FC236}">
                <a16:creationId xmlns:a16="http://schemas.microsoft.com/office/drawing/2014/main" id="{FFA07504-E574-D789-BE33-7A39C4BE2A26}"/>
              </a:ext>
            </a:extLst>
          </p:cNvPr>
          <p:cNvSpPr>
            <a:spLocks noGrp="1"/>
          </p:cNvSpPr>
          <p:nvPr>
            <p:ph type="sldNum" sz="quarter" idx="12"/>
          </p:nvPr>
        </p:nvSpPr>
        <p:spPr/>
        <p:txBody>
          <a:bodyPr/>
          <a:lstStyle/>
          <a:p>
            <a:fld id="{13ACFCD9-4593-4C6F-8FBC-8DB7BA12C71D}" type="slidenum">
              <a:rPr lang="en-GB" smtClean="0"/>
              <a:t>28</a:t>
            </a:fld>
            <a:endParaRPr lang="en-GB"/>
          </a:p>
        </p:txBody>
      </p:sp>
      <p:sp>
        <p:nvSpPr>
          <p:cNvPr id="4" name="Text Placeholder 8">
            <a:extLst>
              <a:ext uri="{FF2B5EF4-FFF2-40B4-BE49-F238E27FC236}">
                <a16:creationId xmlns:a16="http://schemas.microsoft.com/office/drawing/2014/main" id="{77825E39-4B10-351C-CF33-542ECCDD9346}"/>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
        <p:nvSpPr>
          <p:cNvPr id="18" name="Title 17">
            <a:extLst>
              <a:ext uri="{FF2B5EF4-FFF2-40B4-BE49-F238E27FC236}">
                <a16:creationId xmlns:a16="http://schemas.microsoft.com/office/drawing/2014/main" id="{55873460-7F40-7DFF-1DD4-44C827403716}"/>
              </a:ext>
            </a:extLst>
          </p:cNvPr>
          <p:cNvSpPr txBox="1">
            <a:spLocks/>
          </p:cNvSpPr>
          <p:nvPr/>
        </p:nvSpPr>
        <p:spPr>
          <a:xfrm>
            <a:off x="188260" y="228600"/>
            <a:ext cx="4231340" cy="46761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i="1" dirty="0">
                <a:solidFill>
                  <a:sysClr val="windowText" lastClr="000000"/>
                </a:solidFill>
                <a:latin typeface="Calibri Light" panose="020F0302020204030204"/>
              </a:rPr>
              <a:t>LHC LS3 Schedule</a:t>
            </a:r>
          </a:p>
          <a:p>
            <a:pPr marL="0" marR="0" lvl="0" indent="0" algn="l" defTabSz="914400" rtl="0" eaLnBrk="1" fontAlgn="auto" latinLnBrk="0" hangingPunct="1">
              <a:lnSpc>
                <a:spcPct val="90000"/>
              </a:lnSpc>
              <a:spcBef>
                <a:spcPct val="0"/>
              </a:spcBef>
              <a:spcAft>
                <a:spcPts val="0"/>
              </a:spcAft>
              <a:buClrTx/>
              <a:buSzTx/>
              <a:buFontTx/>
              <a:buNone/>
              <a:tabLst/>
              <a:defRPr/>
            </a:pPr>
            <a:r>
              <a:rPr lang="en-US" i="1" dirty="0">
                <a:solidFill>
                  <a:sysClr val="windowText" lastClr="000000"/>
                </a:solidFill>
                <a:latin typeface="Calibri Light" panose="020F0302020204030204"/>
              </a:rPr>
              <a:t>Critical path</a:t>
            </a:r>
            <a:br>
              <a:rPr lang="en-GB" i="1" dirty="0">
                <a:solidFill>
                  <a:sysClr val="windowText" lastClr="000000"/>
                </a:solidFill>
                <a:latin typeface="Calibri Light" panose="020F0302020204030204"/>
              </a:rPr>
            </a:br>
            <a:endParaRPr lang="en-GB" i="1" dirty="0">
              <a:solidFill>
                <a:sysClr val="windowText" lastClr="000000"/>
              </a:solidFill>
              <a:latin typeface="Calibri Light" panose="020F0302020204030204"/>
            </a:endParaRPr>
          </a:p>
        </p:txBody>
      </p:sp>
      <p:cxnSp>
        <p:nvCxnSpPr>
          <p:cNvPr id="19" name="Straight Connector 18">
            <a:extLst>
              <a:ext uri="{FF2B5EF4-FFF2-40B4-BE49-F238E27FC236}">
                <a16:creationId xmlns:a16="http://schemas.microsoft.com/office/drawing/2014/main" id="{83219E45-7ABF-C4AF-6F9A-3E9DF4D44871}"/>
              </a:ext>
            </a:extLst>
          </p:cNvPr>
          <p:cNvCxnSpPr>
            <a:cxnSpLocks/>
          </p:cNvCxnSpPr>
          <p:nvPr/>
        </p:nvCxnSpPr>
        <p:spPr>
          <a:xfrm>
            <a:off x="4724400" y="533400"/>
            <a:ext cx="0" cy="1676400"/>
          </a:xfrm>
          <a:prstGeom prst="line">
            <a:avLst/>
          </a:prstGeom>
          <a:ln w="76200">
            <a:solidFill>
              <a:srgbClr val="FFFF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6124C17-EE7E-AFB4-77A6-6C7892A22EB9}"/>
              </a:ext>
            </a:extLst>
          </p:cNvPr>
          <p:cNvCxnSpPr>
            <a:cxnSpLocks/>
          </p:cNvCxnSpPr>
          <p:nvPr/>
        </p:nvCxnSpPr>
        <p:spPr>
          <a:xfrm>
            <a:off x="4724400" y="2209800"/>
            <a:ext cx="4343400" cy="0"/>
          </a:xfrm>
          <a:prstGeom prst="line">
            <a:avLst/>
          </a:prstGeom>
          <a:ln w="76200">
            <a:solidFill>
              <a:srgbClr val="FFFF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35DCF65-A316-0A99-8A48-94FC342A4D09}"/>
              </a:ext>
            </a:extLst>
          </p:cNvPr>
          <p:cNvCxnSpPr>
            <a:cxnSpLocks/>
          </p:cNvCxnSpPr>
          <p:nvPr/>
        </p:nvCxnSpPr>
        <p:spPr>
          <a:xfrm>
            <a:off x="9067800" y="2209800"/>
            <a:ext cx="0" cy="2514600"/>
          </a:xfrm>
          <a:prstGeom prst="line">
            <a:avLst/>
          </a:prstGeom>
          <a:ln w="76200">
            <a:solidFill>
              <a:srgbClr val="FFFF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789E176-029D-4FE5-F29C-7D7A92B776E3}"/>
              </a:ext>
            </a:extLst>
          </p:cNvPr>
          <p:cNvCxnSpPr>
            <a:cxnSpLocks/>
          </p:cNvCxnSpPr>
          <p:nvPr/>
        </p:nvCxnSpPr>
        <p:spPr>
          <a:xfrm>
            <a:off x="9067800" y="4724400"/>
            <a:ext cx="485313" cy="0"/>
          </a:xfrm>
          <a:prstGeom prst="line">
            <a:avLst/>
          </a:prstGeom>
          <a:ln w="76200">
            <a:solidFill>
              <a:srgbClr val="FFFF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4DEA35E-3B4F-4D10-BD0A-368E0E652739}"/>
              </a:ext>
            </a:extLst>
          </p:cNvPr>
          <p:cNvCxnSpPr>
            <a:cxnSpLocks/>
          </p:cNvCxnSpPr>
          <p:nvPr/>
        </p:nvCxnSpPr>
        <p:spPr>
          <a:xfrm>
            <a:off x="9553113" y="4724400"/>
            <a:ext cx="0" cy="1502874"/>
          </a:xfrm>
          <a:prstGeom prst="line">
            <a:avLst/>
          </a:prstGeom>
          <a:ln w="76200">
            <a:solidFill>
              <a:srgbClr val="FFFF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C1B7A85-2788-9CE5-295A-DE82BA534826}"/>
              </a:ext>
            </a:extLst>
          </p:cNvPr>
          <p:cNvSpPr txBox="1"/>
          <p:nvPr/>
        </p:nvSpPr>
        <p:spPr>
          <a:xfrm>
            <a:off x="609600" y="2351782"/>
            <a:ext cx="2649764" cy="215443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81818"/>
                </a:solidFill>
                <a:effectLst/>
                <a:uLnTx/>
                <a:uFillTx/>
                <a:latin typeface="Arial"/>
                <a:ea typeface="+mn-ea"/>
                <a:cs typeface="+mn-cs"/>
              </a:rPr>
              <a:t>Warm-up &amp; test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2000" b="0" i="0" u="none" strike="noStrike" kern="1200" cap="none" spc="0" normalizeH="0" baseline="0" noProof="0" dirty="0">
                <a:ln>
                  <a:noFill/>
                </a:ln>
                <a:solidFill>
                  <a:srgbClr val="181818"/>
                </a:solidFill>
                <a:effectLst/>
                <a:uLnTx/>
                <a:uFillTx/>
                <a:latin typeface="Arial"/>
                <a:ea typeface="+mn-ea"/>
                <a:cs typeface="+mn-cs"/>
                <a:sym typeface="Wingdings" panose="05000000000000000000" pitchFamily="2" charset="2"/>
              </a:rPr>
              <a:t>de-cabling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2000" b="0" i="0" u="none" strike="noStrike" kern="1200" cap="none" spc="0" normalizeH="0" baseline="0" noProof="0" dirty="0">
                <a:ln>
                  <a:noFill/>
                </a:ln>
                <a:solidFill>
                  <a:srgbClr val="181818"/>
                </a:solidFill>
                <a:effectLst/>
                <a:uLnTx/>
                <a:uFillTx/>
                <a:latin typeface="Arial"/>
                <a:ea typeface="+mn-ea"/>
                <a:cs typeface="+mn-cs"/>
                <a:sym typeface="Wingdings" panose="05000000000000000000" pitchFamily="2" charset="2"/>
              </a:rPr>
              <a:t>core excavation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2000" b="0" i="0" u="none" strike="noStrike" kern="1200" cap="none" spc="0" normalizeH="0" baseline="0" noProof="0" dirty="0">
                <a:ln>
                  <a:noFill/>
                </a:ln>
                <a:solidFill>
                  <a:srgbClr val="181818"/>
                </a:solidFill>
                <a:effectLst/>
                <a:uLnTx/>
                <a:uFillTx/>
                <a:latin typeface="Arial"/>
                <a:ea typeface="+mn-ea"/>
                <a:cs typeface="+mn-cs"/>
                <a:sym typeface="Wingdings" panose="05000000000000000000" pitchFamily="2" charset="2"/>
              </a:rPr>
              <a:t>cabling</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kumimoji="0" lang="en-GB" sz="2000" b="0" i="0" u="none" strike="noStrike" kern="1200" cap="none" spc="0" normalizeH="0" baseline="0" noProof="0" dirty="0">
                <a:ln>
                  <a:noFill/>
                </a:ln>
                <a:solidFill>
                  <a:srgbClr val="181818"/>
                </a:solidFill>
                <a:effectLst/>
                <a:uLnTx/>
                <a:uFillTx/>
                <a:latin typeface="Arial"/>
                <a:ea typeface="+mn-ea"/>
                <a:cs typeface="+mn-cs"/>
                <a:sym typeface="Wingdings" panose="05000000000000000000" pitchFamily="2" charset="2"/>
              </a:rPr>
              <a:t>LSS reinstallation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81818"/>
                </a:solidFill>
                <a:effectLst/>
                <a:uLnTx/>
                <a:uFillTx/>
                <a:latin typeface="Arial"/>
                <a:ea typeface="+mn-ea"/>
                <a:cs typeface="+mn-cs"/>
                <a:sym typeface="Wingdings" panose="05000000000000000000" pitchFamily="2" charset="2"/>
              </a:rPr>
              <a:t> Cool-down &amp; </a:t>
            </a:r>
            <a:br>
              <a:rPr kumimoji="0" lang="en-GB" sz="2000" b="0" i="0" u="none" strike="noStrike" kern="1200" cap="none" spc="0" normalizeH="0" baseline="0" noProof="0" dirty="0">
                <a:ln>
                  <a:noFill/>
                </a:ln>
                <a:solidFill>
                  <a:srgbClr val="181818"/>
                </a:solidFill>
                <a:effectLst/>
                <a:uLnTx/>
                <a:uFillTx/>
                <a:latin typeface="Arial"/>
                <a:ea typeface="+mn-ea"/>
                <a:cs typeface="+mn-cs"/>
                <a:sym typeface="Wingdings" panose="05000000000000000000" pitchFamily="2" charset="2"/>
              </a:rPr>
            </a:br>
            <a:r>
              <a:rPr kumimoji="0" lang="en-GB" sz="2000" b="0" i="0" u="none" strike="noStrike" kern="1200" cap="none" spc="0" normalizeH="0" baseline="0" noProof="0" dirty="0">
                <a:ln>
                  <a:noFill/>
                </a:ln>
                <a:solidFill>
                  <a:srgbClr val="181818"/>
                </a:solidFill>
                <a:effectLst/>
                <a:uLnTx/>
                <a:uFillTx/>
                <a:latin typeface="Arial"/>
                <a:ea typeface="+mn-ea"/>
                <a:cs typeface="+mn-cs"/>
                <a:sym typeface="Wingdings" panose="05000000000000000000" pitchFamily="2" charset="2"/>
              </a:rPr>
              <a:t>test &amp; recommissioning</a:t>
            </a:r>
            <a:endParaRPr kumimoji="0" lang="en-GB" sz="2000" b="0" i="0" u="none" strike="noStrike" kern="1200" cap="none" spc="0" normalizeH="0" baseline="0" noProof="0" dirty="0">
              <a:ln>
                <a:noFill/>
              </a:ln>
              <a:solidFill>
                <a:srgbClr val="181818"/>
              </a:solidFill>
              <a:effectLst/>
              <a:uLnTx/>
              <a:uFillTx/>
              <a:latin typeface="Arial"/>
              <a:ea typeface="+mn-ea"/>
              <a:cs typeface="+mn-cs"/>
            </a:endParaRPr>
          </a:p>
        </p:txBody>
      </p:sp>
      <p:grpSp>
        <p:nvGrpSpPr>
          <p:cNvPr id="38" name="Group 37">
            <a:extLst>
              <a:ext uri="{FF2B5EF4-FFF2-40B4-BE49-F238E27FC236}">
                <a16:creationId xmlns:a16="http://schemas.microsoft.com/office/drawing/2014/main" id="{8331715D-4596-4EA5-513B-58724885AF15}"/>
              </a:ext>
            </a:extLst>
          </p:cNvPr>
          <p:cNvGrpSpPr/>
          <p:nvPr/>
        </p:nvGrpSpPr>
        <p:grpSpPr>
          <a:xfrm>
            <a:off x="10820400" y="533400"/>
            <a:ext cx="416602" cy="5693874"/>
            <a:chOff x="4155398" y="533400"/>
            <a:chExt cx="416602" cy="5693874"/>
          </a:xfrm>
        </p:grpSpPr>
        <p:sp>
          <p:nvSpPr>
            <p:cNvPr id="39" name="Rectangle 38">
              <a:extLst>
                <a:ext uri="{FF2B5EF4-FFF2-40B4-BE49-F238E27FC236}">
                  <a16:creationId xmlns:a16="http://schemas.microsoft.com/office/drawing/2014/main" id="{0E5700E4-B312-820B-F3D3-E95B837D3B83}"/>
                </a:ext>
              </a:extLst>
            </p:cNvPr>
            <p:cNvSpPr/>
            <p:nvPr/>
          </p:nvSpPr>
          <p:spPr>
            <a:xfrm>
              <a:off x="4155398" y="533400"/>
              <a:ext cx="416602" cy="345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303030"/>
                  </a:solidFill>
                  <a:effectLst/>
                  <a:uLnTx/>
                  <a:uFillTx/>
                  <a:latin typeface="Arial"/>
                  <a:ea typeface="+mn-ea"/>
                  <a:cs typeface="+mn-cs"/>
                </a:rPr>
                <a:t>25</a:t>
              </a:r>
            </a:p>
          </p:txBody>
        </p:sp>
        <p:sp>
          <p:nvSpPr>
            <p:cNvPr id="40" name="Rectangle 39">
              <a:extLst>
                <a:ext uri="{FF2B5EF4-FFF2-40B4-BE49-F238E27FC236}">
                  <a16:creationId xmlns:a16="http://schemas.microsoft.com/office/drawing/2014/main" id="{9F468462-1302-15FD-1870-D5F2EA20FC9A}"/>
                </a:ext>
              </a:extLst>
            </p:cNvPr>
            <p:cNvSpPr/>
            <p:nvPr/>
          </p:nvSpPr>
          <p:spPr>
            <a:xfrm>
              <a:off x="4155398" y="872796"/>
              <a:ext cx="416602" cy="1420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2026</a:t>
              </a:r>
            </a:p>
          </p:txBody>
        </p:sp>
        <p:sp>
          <p:nvSpPr>
            <p:cNvPr id="41" name="Rectangle 40">
              <a:extLst>
                <a:ext uri="{FF2B5EF4-FFF2-40B4-BE49-F238E27FC236}">
                  <a16:creationId xmlns:a16="http://schemas.microsoft.com/office/drawing/2014/main" id="{6D40F67B-4143-F5FA-C3C4-24BDC3AAEF69}"/>
                </a:ext>
              </a:extLst>
            </p:cNvPr>
            <p:cNvSpPr/>
            <p:nvPr/>
          </p:nvSpPr>
          <p:spPr>
            <a:xfrm>
              <a:off x="4155398" y="2292924"/>
              <a:ext cx="416602" cy="14201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2027</a:t>
              </a:r>
            </a:p>
          </p:txBody>
        </p:sp>
        <p:sp>
          <p:nvSpPr>
            <p:cNvPr id="42" name="Rectangle 41">
              <a:extLst>
                <a:ext uri="{FF2B5EF4-FFF2-40B4-BE49-F238E27FC236}">
                  <a16:creationId xmlns:a16="http://schemas.microsoft.com/office/drawing/2014/main" id="{F20CCAB8-BE34-4C07-475F-60E12FD39F3F}"/>
                </a:ext>
              </a:extLst>
            </p:cNvPr>
            <p:cNvSpPr/>
            <p:nvPr/>
          </p:nvSpPr>
          <p:spPr>
            <a:xfrm>
              <a:off x="4155398" y="3713052"/>
              <a:ext cx="416602" cy="14201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2028</a:t>
              </a:r>
            </a:p>
          </p:txBody>
        </p:sp>
        <p:sp>
          <p:nvSpPr>
            <p:cNvPr id="43" name="Rectangle 42">
              <a:extLst>
                <a:ext uri="{FF2B5EF4-FFF2-40B4-BE49-F238E27FC236}">
                  <a16:creationId xmlns:a16="http://schemas.microsoft.com/office/drawing/2014/main" id="{CF7EBF25-7533-E71C-ECF3-97FEF76AEC06}"/>
                </a:ext>
              </a:extLst>
            </p:cNvPr>
            <p:cNvSpPr/>
            <p:nvPr/>
          </p:nvSpPr>
          <p:spPr>
            <a:xfrm>
              <a:off x="4155398" y="5141622"/>
              <a:ext cx="416602" cy="10856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2029</a:t>
              </a:r>
            </a:p>
          </p:txBody>
        </p:sp>
      </p:grpSp>
      <p:grpSp>
        <p:nvGrpSpPr>
          <p:cNvPr id="44" name="Group 43">
            <a:extLst>
              <a:ext uri="{FF2B5EF4-FFF2-40B4-BE49-F238E27FC236}">
                <a16:creationId xmlns:a16="http://schemas.microsoft.com/office/drawing/2014/main" id="{D0EF66BA-6CD7-D40E-4021-62768761DBE1}"/>
              </a:ext>
            </a:extLst>
          </p:cNvPr>
          <p:cNvGrpSpPr/>
          <p:nvPr/>
        </p:nvGrpSpPr>
        <p:grpSpPr>
          <a:xfrm>
            <a:off x="4748445" y="228596"/>
            <a:ext cx="6071955" cy="305883"/>
            <a:chOff x="4748445" y="228596"/>
            <a:chExt cx="6071955" cy="305883"/>
          </a:xfrm>
        </p:grpSpPr>
        <p:sp>
          <p:nvSpPr>
            <p:cNvPr id="45" name="Rectangle 44">
              <a:extLst>
                <a:ext uri="{FF2B5EF4-FFF2-40B4-BE49-F238E27FC236}">
                  <a16:creationId xmlns:a16="http://schemas.microsoft.com/office/drawing/2014/main" id="{F8ABCC4E-64DD-5E5D-DD97-56B747386983}"/>
                </a:ext>
              </a:extLst>
            </p:cNvPr>
            <p:cNvSpPr/>
            <p:nvPr/>
          </p:nvSpPr>
          <p:spPr>
            <a:xfrm rot="5400000">
              <a:off x="4850719" y="126324"/>
              <a:ext cx="304803" cy="509351"/>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81</a:t>
              </a:r>
            </a:p>
          </p:txBody>
        </p:sp>
        <p:sp>
          <p:nvSpPr>
            <p:cNvPr id="46" name="Rectangle 45">
              <a:extLst>
                <a:ext uri="{FF2B5EF4-FFF2-40B4-BE49-F238E27FC236}">
                  <a16:creationId xmlns:a16="http://schemas.microsoft.com/office/drawing/2014/main" id="{F7127E14-672B-620A-2893-02AAA3F03B26}"/>
                </a:ext>
              </a:extLst>
            </p:cNvPr>
            <p:cNvSpPr/>
            <p:nvPr/>
          </p:nvSpPr>
          <p:spPr>
            <a:xfrm rot="5400000">
              <a:off x="5600698" y="-114300"/>
              <a:ext cx="304804" cy="990599"/>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12</a:t>
              </a:r>
            </a:p>
          </p:txBody>
        </p:sp>
        <p:sp>
          <p:nvSpPr>
            <p:cNvPr id="47" name="Rectangle 46">
              <a:extLst>
                <a:ext uri="{FF2B5EF4-FFF2-40B4-BE49-F238E27FC236}">
                  <a16:creationId xmlns:a16="http://schemas.microsoft.com/office/drawing/2014/main" id="{93CD8F69-439C-EBDF-B845-84CBFAB55BB0}"/>
                </a:ext>
              </a:extLst>
            </p:cNvPr>
            <p:cNvSpPr/>
            <p:nvPr/>
          </p:nvSpPr>
          <p:spPr>
            <a:xfrm rot="5400000">
              <a:off x="6438898" y="38100"/>
              <a:ext cx="304804" cy="685800"/>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23</a:t>
              </a:r>
            </a:p>
          </p:txBody>
        </p:sp>
        <p:sp>
          <p:nvSpPr>
            <p:cNvPr id="48" name="Rectangle 47">
              <a:extLst>
                <a:ext uri="{FF2B5EF4-FFF2-40B4-BE49-F238E27FC236}">
                  <a16:creationId xmlns:a16="http://schemas.microsoft.com/office/drawing/2014/main" id="{F5AE27A3-C7B8-4700-48BA-86B3E794A7E2}"/>
                </a:ext>
              </a:extLst>
            </p:cNvPr>
            <p:cNvSpPr/>
            <p:nvPr/>
          </p:nvSpPr>
          <p:spPr>
            <a:xfrm rot="5400000">
              <a:off x="7060798" y="101998"/>
              <a:ext cx="304804" cy="558000"/>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34</a:t>
              </a:r>
            </a:p>
          </p:txBody>
        </p:sp>
        <p:sp>
          <p:nvSpPr>
            <p:cNvPr id="49" name="Rectangle 48">
              <a:extLst>
                <a:ext uri="{FF2B5EF4-FFF2-40B4-BE49-F238E27FC236}">
                  <a16:creationId xmlns:a16="http://schemas.microsoft.com/office/drawing/2014/main" id="{5535AB02-9C05-AD36-A58A-8E8D792EBC63}"/>
                </a:ext>
              </a:extLst>
            </p:cNvPr>
            <p:cNvSpPr/>
            <p:nvPr/>
          </p:nvSpPr>
          <p:spPr>
            <a:xfrm rot="5400000">
              <a:off x="7862986" y="-141673"/>
              <a:ext cx="304804" cy="1047500"/>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45</a:t>
              </a:r>
            </a:p>
          </p:txBody>
        </p:sp>
        <p:sp>
          <p:nvSpPr>
            <p:cNvPr id="54" name="Rectangle 53">
              <a:extLst>
                <a:ext uri="{FF2B5EF4-FFF2-40B4-BE49-F238E27FC236}">
                  <a16:creationId xmlns:a16="http://schemas.microsoft.com/office/drawing/2014/main" id="{1F66374A-B9A3-71A4-05D8-A8772B65FAD7}"/>
                </a:ext>
              </a:extLst>
            </p:cNvPr>
            <p:cNvSpPr/>
            <p:nvPr/>
          </p:nvSpPr>
          <p:spPr>
            <a:xfrm rot="5400000">
              <a:off x="8905538" y="-137663"/>
              <a:ext cx="304804" cy="1037321"/>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56</a:t>
              </a:r>
            </a:p>
          </p:txBody>
        </p:sp>
        <p:sp>
          <p:nvSpPr>
            <p:cNvPr id="56" name="Rectangle 55">
              <a:extLst>
                <a:ext uri="{FF2B5EF4-FFF2-40B4-BE49-F238E27FC236}">
                  <a16:creationId xmlns:a16="http://schemas.microsoft.com/office/drawing/2014/main" id="{64E77C4E-EE1C-AA04-8BB7-3A5A4812BD13}"/>
                </a:ext>
              </a:extLst>
            </p:cNvPr>
            <p:cNvSpPr/>
            <p:nvPr/>
          </p:nvSpPr>
          <p:spPr>
            <a:xfrm rot="5400000">
              <a:off x="9734681" y="70515"/>
              <a:ext cx="304804" cy="620966"/>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67</a:t>
              </a:r>
            </a:p>
          </p:txBody>
        </p:sp>
        <p:sp>
          <p:nvSpPr>
            <p:cNvPr id="57" name="Rectangle 56">
              <a:extLst>
                <a:ext uri="{FF2B5EF4-FFF2-40B4-BE49-F238E27FC236}">
                  <a16:creationId xmlns:a16="http://schemas.microsoft.com/office/drawing/2014/main" id="{DC36D7C0-31A5-C06D-2A89-97F5D4A4ABAF}"/>
                </a:ext>
              </a:extLst>
            </p:cNvPr>
            <p:cNvSpPr/>
            <p:nvPr/>
          </p:nvSpPr>
          <p:spPr>
            <a:xfrm rot="5400000">
              <a:off x="10356581" y="69581"/>
              <a:ext cx="304804" cy="622834"/>
            </a:xfrm>
            <a:prstGeom prst="rect">
              <a:avLst/>
            </a:prstGeom>
            <a:solidFill>
              <a:srgbClr val="6DFF6D"/>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 b="1" i="0" u="none" strike="noStrike" kern="1200" cap="none" spc="0" normalizeH="0" baseline="0" noProof="0" dirty="0">
                  <a:ln>
                    <a:noFill/>
                  </a:ln>
                  <a:solidFill>
                    <a:srgbClr val="303030"/>
                  </a:solidFill>
                  <a:effectLst/>
                  <a:uLnTx/>
                  <a:uFillTx/>
                  <a:latin typeface="Arial"/>
                  <a:ea typeface="+mn-ea"/>
                  <a:cs typeface="+mn-cs"/>
                </a:rPr>
                <a:t>Sector 78</a:t>
              </a:r>
            </a:p>
          </p:txBody>
        </p:sp>
      </p:grpSp>
    </p:spTree>
    <p:extLst>
      <p:ext uri="{BB962C8B-B14F-4D97-AF65-F5344CB8AC3E}">
        <p14:creationId xmlns:p14="http://schemas.microsoft.com/office/powerpoint/2010/main" val="7958091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a:xfrm>
            <a:off x="762000" y="4720"/>
            <a:ext cx="10515600" cy="930275"/>
          </a:xfrm>
        </p:spPr>
        <p:txBody>
          <a:bodyPr/>
          <a:lstStyle/>
          <a:p>
            <a:r>
              <a:rPr lang="en-GB" b="1" i="1" dirty="0">
                <a:latin typeface="+mj-lt"/>
              </a:rPr>
              <a:t>Context</a:t>
            </a:r>
            <a:endParaRPr lang="en-GB" b="1" i="1" dirty="0"/>
          </a:p>
        </p:txBody>
      </p:sp>
      <p:sp>
        <p:nvSpPr>
          <p:cNvPr id="3" name="Content Placeholder 2">
            <a:extLst>
              <a:ext uri="{FF2B5EF4-FFF2-40B4-BE49-F238E27FC236}">
                <a16:creationId xmlns:a16="http://schemas.microsoft.com/office/drawing/2014/main" id="{F357D053-5764-0CD3-2BB4-5C9130A1D2CE}"/>
              </a:ext>
            </a:extLst>
          </p:cNvPr>
          <p:cNvSpPr>
            <a:spLocks noGrp="1"/>
          </p:cNvSpPr>
          <p:nvPr>
            <p:ph idx="1"/>
          </p:nvPr>
        </p:nvSpPr>
        <p:spPr>
          <a:xfrm>
            <a:off x="304800" y="914550"/>
            <a:ext cx="11658600" cy="5441799"/>
          </a:xfrm>
        </p:spPr>
        <p:txBody>
          <a:bodyPr>
            <a:normAutofit fontScale="85000" lnSpcReduction="20000"/>
          </a:bodyPr>
          <a:lstStyle/>
          <a:p>
            <a:r>
              <a:rPr lang="en-GB" dirty="0">
                <a:latin typeface="+mj-lt"/>
              </a:rPr>
              <a:t>Following the completion of new HL buildings &amp; galleries construction, the HL Installation phase has started!</a:t>
            </a:r>
          </a:p>
          <a:p>
            <a:pPr lvl="1"/>
            <a:r>
              <a:rPr lang="en-GB" b="1" i="1" dirty="0">
                <a:latin typeface="+mj-lt"/>
              </a:rPr>
              <a:t>New buildings</a:t>
            </a:r>
            <a:r>
              <a:rPr lang="en-GB" i="1" dirty="0">
                <a:latin typeface="+mj-lt"/>
              </a:rPr>
              <a:t>: </a:t>
            </a:r>
            <a:r>
              <a:rPr lang="en-GB" dirty="0">
                <a:latin typeface="+mj-lt"/>
              </a:rPr>
              <a:t>Installation </a:t>
            </a:r>
            <a:r>
              <a:rPr lang="en-GB" u="sng" dirty="0">
                <a:latin typeface="+mj-lt"/>
              </a:rPr>
              <a:t>advancing</a:t>
            </a:r>
            <a:r>
              <a:rPr lang="en-GB" dirty="0">
                <a:latin typeface="+mj-lt"/>
              </a:rPr>
              <a:t> at IP1 and IP5 as planned: </a:t>
            </a:r>
            <a:r>
              <a:rPr lang="en-GB" i="1" dirty="0">
                <a:latin typeface="+mj-lt"/>
                <a:sym typeface="Wingdings" panose="05000000000000000000" pitchFamily="2" charset="2"/>
              </a:rPr>
              <a:t> general services installation, (HL equipment will follow); installation expected to be completed </a:t>
            </a:r>
            <a:r>
              <a:rPr lang="en-GB" i="1" u="sng" dirty="0">
                <a:latin typeface="+mj-lt"/>
                <a:sym typeface="Wingdings" panose="05000000000000000000" pitchFamily="2" charset="2"/>
              </a:rPr>
              <a:t>before LS3</a:t>
            </a:r>
            <a:endParaRPr lang="en-GB" i="1" u="sng" dirty="0">
              <a:latin typeface="+mj-lt"/>
            </a:endParaRPr>
          </a:p>
          <a:p>
            <a:pPr lvl="1"/>
            <a:r>
              <a:rPr lang="en-GB" b="1" i="1" dirty="0">
                <a:latin typeface="+mj-lt"/>
              </a:rPr>
              <a:t>New underground galleries installation</a:t>
            </a:r>
            <a:r>
              <a:rPr lang="en-GB" i="1" dirty="0">
                <a:latin typeface="+mj-lt"/>
              </a:rPr>
              <a:t>: </a:t>
            </a:r>
            <a:r>
              <a:rPr lang="en-GB" u="sng" dirty="0">
                <a:latin typeface="+mj-lt"/>
              </a:rPr>
              <a:t>swapped order of priority of IP1 and IP5 </a:t>
            </a:r>
            <a:r>
              <a:rPr lang="en-GB" dirty="0">
                <a:latin typeface="+mj-lt"/>
              </a:rPr>
              <a:t>due to a CE issue (</a:t>
            </a:r>
            <a:r>
              <a:rPr lang="en-GB" i="1" dirty="0">
                <a:latin typeface="+mj-lt"/>
              </a:rPr>
              <a:t>lift cage</a:t>
            </a:r>
            <a:r>
              <a:rPr lang="en-GB" dirty="0">
                <a:latin typeface="+mj-lt"/>
              </a:rPr>
              <a:t>): </a:t>
            </a:r>
            <a:r>
              <a:rPr lang="en-GB" i="1" dirty="0">
                <a:latin typeface="+mj-lt"/>
                <a:sym typeface="Wingdings" panose="05000000000000000000" pitchFamily="2" charset="2"/>
              </a:rPr>
              <a:t> </a:t>
            </a:r>
            <a:r>
              <a:rPr lang="en-GB" i="1" dirty="0">
                <a:latin typeface="+mj-lt"/>
              </a:rPr>
              <a:t>general services installation </a:t>
            </a:r>
            <a:r>
              <a:rPr lang="en-GB" i="1" u="sng" dirty="0">
                <a:latin typeface="+mj-lt"/>
              </a:rPr>
              <a:t>started</a:t>
            </a:r>
            <a:r>
              <a:rPr lang="en-GB" i="1" dirty="0">
                <a:latin typeface="+mj-lt"/>
              </a:rPr>
              <a:t>; HL equipment installation will follow without interruption through RUN3-EYETS-LS3 </a:t>
            </a:r>
          </a:p>
          <a:p>
            <a:pPr lvl="1"/>
            <a:r>
              <a:rPr lang="en-GB" b="1" i="1" dirty="0">
                <a:latin typeface="+mj-lt"/>
              </a:rPr>
              <a:t>LHC Tunnel installation schedule (LS3): </a:t>
            </a:r>
            <a:r>
              <a:rPr lang="en-GB" dirty="0">
                <a:latin typeface="+mj-lt"/>
              </a:rPr>
              <a:t>several iterations with all main Teams &amp; WPs in order to </a:t>
            </a:r>
            <a:r>
              <a:rPr lang="en-GB" u="sng" dirty="0">
                <a:latin typeface="+mj-lt"/>
              </a:rPr>
              <a:t>endorse</a:t>
            </a:r>
            <a:r>
              <a:rPr lang="en-GB" dirty="0">
                <a:latin typeface="+mj-lt"/>
              </a:rPr>
              <a:t> a </a:t>
            </a:r>
            <a:r>
              <a:rPr lang="en-GB" b="1" dirty="0">
                <a:latin typeface="+mj-lt"/>
              </a:rPr>
              <a:t>LS3 Planning Vers-2 </a:t>
            </a:r>
            <a:r>
              <a:rPr lang="en-GB" dirty="0">
                <a:latin typeface="+mj-lt"/>
              </a:rPr>
              <a:t>in Oct. 2023 (</a:t>
            </a:r>
            <a:r>
              <a:rPr lang="en-GB" i="1" dirty="0">
                <a:latin typeface="+mj-lt"/>
              </a:rPr>
              <a:t>Note: </a:t>
            </a:r>
            <a:r>
              <a:rPr lang="en-GB" i="1" u="sng" dirty="0">
                <a:latin typeface="+mj-lt"/>
              </a:rPr>
              <a:t>HL Cost &amp; Schedule Reviews </a:t>
            </a:r>
            <a:r>
              <a:rPr lang="en-GB" i="1" dirty="0">
                <a:latin typeface="+mj-lt"/>
              </a:rPr>
              <a:t>are our </a:t>
            </a:r>
            <a:r>
              <a:rPr lang="en-GB" i="1" u="sng" dirty="0">
                <a:latin typeface="+mj-lt"/>
              </a:rPr>
              <a:t>natural milestones </a:t>
            </a:r>
            <a:r>
              <a:rPr lang="en-GB" i="1" dirty="0">
                <a:latin typeface="+mj-lt"/>
              </a:rPr>
              <a:t>to approve new planning baselines; </a:t>
            </a:r>
            <a:r>
              <a:rPr lang="en-GB" b="1" i="1" dirty="0">
                <a:latin typeface="+mj-lt"/>
              </a:rPr>
              <a:t>Ver-2</a:t>
            </a:r>
            <a:r>
              <a:rPr lang="en-GB" i="1" dirty="0">
                <a:latin typeface="+mj-lt"/>
              </a:rPr>
              <a:t> will be presented to </a:t>
            </a:r>
            <a:r>
              <a:rPr lang="en-GB" i="1" u="sng" dirty="0">
                <a:latin typeface="+mj-lt"/>
              </a:rPr>
              <a:t>CSR23 in November</a:t>
            </a:r>
            <a:r>
              <a:rPr lang="en-GB" dirty="0">
                <a:latin typeface="+mj-lt"/>
              </a:rPr>
              <a:t>). </a:t>
            </a:r>
          </a:p>
          <a:p>
            <a:pPr marL="457200" lvl="1" indent="0">
              <a:buNone/>
            </a:pPr>
            <a:endParaRPr lang="en-GB" dirty="0">
              <a:latin typeface="+mj-lt"/>
            </a:endParaRPr>
          </a:p>
          <a:p>
            <a:r>
              <a:rPr lang="en-GB" dirty="0">
                <a:latin typeface="+mj-lt"/>
              </a:rPr>
              <a:t>Major milestones to come:</a:t>
            </a:r>
          </a:p>
          <a:p>
            <a:pPr lvl="1"/>
            <a:r>
              <a:rPr lang="en-GB" u="sng" dirty="0">
                <a:latin typeface="+mj-lt"/>
              </a:rPr>
              <a:t>Completion</a:t>
            </a:r>
            <a:r>
              <a:rPr lang="en-GB" dirty="0">
                <a:latin typeface="+mj-lt"/>
              </a:rPr>
              <a:t> of general services installation (</a:t>
            </a:r>
            <a:r>
              <a:rPr lang="en-GB" i="1" dirty="0">
                <a:latin typeface="+mj-lt"/>
              </a:rPr>
              <a:t>Jan2025 for the new bldgs.; mid2025 for the underground</a:t>
            </a:r>
            <a:r>
              <a:rPr lang="en-GB" dirty="0">
                <a:latin typeface="+mj-lt"/>
              </a:rPr>
              <a:t>)</a:t>
            </a:r>
          </a:p>
          <a:p>
            <a:pPr lvl="1"/>
            <a:r>
              <a:rPr lang="en-GB" u="sng" dirty="0">
                <a:latin typeface="+mj-lt"/>
              </a:rPr>
              <a:t>Cryogenic installation </a:t>
            </a:r>
            <a:r>
              <a:rPr lang="en-GB" dirty="0">
                <a:latin typeface="+mj-lt"/>
              </a:rPr>
              <a:t>(</a:t>
            </a:r>
            <a:r>
              <a:rPr lang="en-GB" i="1" dirty="0">
                <a:latin typeface="+mj-lt"/>
              </a:rPr>
              <a:t>compressors, cold boxes, lines, QXL installation in SHM-PM-US-UR,...</a:t>
            </a:r>
            <a:r>
              <a:rPr lang="en-GB" dirty="0">
                <a:latin typeface="+mj-lt"/>
              </a:rPr>
              <a:t>): will be the first main HL equipment to be routed along the “new HL bldgs. &amp; galleries path”</a:t>
            </a:r>
          </a:p>
          <a:p>
            <a:pPr lvl="1"/>
            <a:r>
              <a:rPr lang="en-GB" u="sng" dirty="0">
                <a:latin typeface="+mj-lt"/>
              </a:rPr>
              <a:t>EYETS 23/24 and 24/25</a:t>
            </a:r>
            <a:r>
              <a:rPr lang="en-GB" dirty="0">
                <a:latin typeface="+mj-lt"/>
              </a:rPr>
              <a:t>: prepare (</a:t>
            </a:r>
            <a:r>
              <a:rPr lang="en-GB" i="1" dirty="0">
                <a:latin typeface="+mj-lt"/>
              </a:rPr>
              <a:t>and advance if/what possible</a:t>
            </a:r>
            <a:r>
              <a:rPr lang="en-GB" dirty="0">
                <a:latin typeface="+mj-lt"/>
              </a:rPr>
              <a:t>) the installation in the LHC Tunnel and galleries (</a:t>
            </a:r>
            <a:r>
              <a:rPr lang="en-GB" i="1" dirty="0">
                <a:latin typeface="+mj-lt"/>
              </a:rPr>
              <a:t>tagging for de-cabling, TI2/UJ22 modification, cores pre-excavation(?), etc.</a:t>
            </a:r>
            <a:r>
              <a:rPr lang="en-GB" dirty="0">
                <a:latin typeface="+mj-lt"/>
              </a:rPr>
              <a:t>)</a:t>
            </a:r>
          </a:p>
          <a:p>
            <a:pPr lvl="1"/>
            <a:r>
              <a:rPr lang="en-GB" u="sng" dirty="0">
                <a:latin typeface="+mj-lt"/>
              </a:rPr>
              <a:t>LS3 START</a:t>
            </a:r>
            <a:r>
              <a:rPr lang="en-GB" dirty="0">
                <a:latin typeface="+mj-lt"/>
              </a:rPr>
              <a:t>: End of </a:t>
            </a:r>
            <a:r>
              <a:rPr lang="en-GB" i="1" dirty="0">
                <a:latin typeface="+mj-lt"/>
              </a:rPr>
              <a:t>LHC RUN3 expected in November 2025;</a:t>
            </a:r>
            <a:r>
              <a:rPr lang="en-GB" dirty="0">
                <a:latin typeface="+mj-lt"/>
              </a:rPr>
              <a:t> </a:t>
            </a:r>
            <a:r>
              <a:rPr lang="en-GB" b="1" dirty="0">
                <a:latin typeface="+mj-lt"/>
              </a:rPr>
              <a:t>TO BE READY! very intense and packed sequence of activities!</a:t>
            </a:r>
            <a:r>
              <a:rPr lang="en-GB" dirty="0">
                <a:latin typeface="+mj-lt"/>
              </a:rPr>
              <a:t> ... (</a:t>
            </a:r>
            <a:r>
              <a:rPr lang="en-GB" i="1" dirty="0">
                <a:latin typeface="+mj-lt"/>
              </a:rPr>
              <a:t>so: planning, resources smoothing, alternative scenario (were possible) are critical and must be analysed and tackled!</a:t>
            </a:r>
            <a:r>
              <a:rPr lang="en-GB" dirty="0">
                <a:latin typeface="+mj-lt"/>
              </a:rPr>
              <a:t>)</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3</a:t>
            </a:fld>
            <a:endParaRPr lang="en-GB"/>
          </a:p>
        </p:txBody>
      </p:sp>
      <p:sp>
        <p:nvSpPr>
          <p:cNvPr id="4" name="Text Placeholder 8">
            <a:extLst>
              <a:ext uri="{FF2B5EF4-FFF2-40B4-BE49-F238E27FC236}">
                <a16:creationId xmlns:a16="http://schemas.microsoft.com/office/drawing/2014/main" id="{968EF052-D0B0-071A-6E26-DFFAEFF66532}"/>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553392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7BE67B9-4618-46A6-BABA-BC13B3CE31DD}"/>
              </a:ext>
            </a:extLst>
          </p:cNvPr>
          <p:cNvSpPr>
            <a:spLocks noGrp="1"/>
          </p:cNvSpPr>
          <p:nvPr>
            <p:ph type="sldNum" sz="quarter" idx="12"/>
          </p:nvPr>
        </p:nvSpPr>
        <p:spPr>
          <a:xfrm>
            <a:off x="8610600" y="6173786"/>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Title 1">
            <a:extLst>
              <a:ext uri="{FF2B5EF4-FFF2-40B4-BE49-F238E27FC236}">
                <a16:creationId xmlns:a16="http://schemas.microsoft.com/office/drawing/2014/main" id="{A99CF98C-174C-2AD5-1C53-8F6651FDD936}"/>
              </a:ext>
            </a:extLst>
          </p:cNvPr>
          <p:cNvSpPr txBox="1">
            <a:spLocks/>
          </p:cNvSpPr>
          <p:nvPr/>
        </p:nvSpPr>
        <p:spPr>
          <a:xfrm>
            <a:off x="0" y="0"/>
            <a:ext cx="12192000" cy="990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accent5">
                    <a:lumMod val="50000"/>
                  </a:schemeClr>
                </a:solidFill>
                <a:latin typeface="Poppins"/>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tab pos="3409950" algn="l"/>
              </a:tabLst>
              <a:defRPr/>
            </a:pPr>
            <a:r>
              <a:rPr kumimoji="0" lang="en-US" sz="3200" b="1" i="0" u="none" strike="noStrike" kern="1200" cap="none" spc="0" normalizeH="0" baseline="0" noProof="0" dirty="0">
                <a:ln>
                  <a:noFill/>
                </a:ln>
                <a:solidFill>
                  <a:srgbClr val="4472C4">
                    <a:lumMod val="50000"/>
                  </a:srgbClr>
                </a:solidFill>
                <a:effectLst/>
                <a:uLnTx/>
                <a:uFillTx/>
                <a:latin typeface="Arial"/>
                <a:ea typeface="+mj-ea"/>
                <a:cs typeface="+mj-cs"/>
              </a:rPr>
              <a:t>Long Term Schedule for the CERN Accelerator Complex</a:t>
            </a:r>
          </a:p>
          <a:p>
            <a:pPr marL="0" marR="0" lvl="0" indent="0" algn="ctr" defTabSz="914400" rtl="0" eaLnBrk="1" fontAlgn="auto" latinLnBrk="0" hangingPunct="1">
              <a:lnSpc>
                <a:spcPct val="90000"/>
              </a:lnSpc>
              <a:spcBef>
                <a:spcPct val="0"/>
              </a:spcBef>
              <a:spcAft>
                <a:spcPts val="0"/>
              </a:spcAft>
              <a:buClrTx/>
              <a:buSzTx/>
              <a:buFontTx/>
              <a:buNone/>
              <a:tabLst>
                <a:tab pos="3409950" algn="l"/>
              </a:tabLst>
              <a:defRPr/>
            </a:pPr>
            <a:r>
              <a:rPr kumimoji="0" lang="en-US" sz="2400" b="1" i="0" u="none" strike="noStrike" kern="1200" cap="none" spc="0" normalizeH="0" baseline="0" noProof="0" dirty="0">
                <a:ln>
                  <a:noFill/>
                </a:ln>
                <a:solidFill>
                  <a:srgbClr val="4472C4">
                    <a:lumMod val="50000"/>
                  </a:srgbClr>
                </a:solidFill>
                <a:effectLst/>
                <a:uLnTx/>
                <a:uFillTx/>
                <a:latin typeface="Arial"/>
                <a:ea typeface="+mj-ea"/>
                <a:cs typeface="+mj-cs"/>
                <a:hlinkClick r:id="rId2"/>
              </a:rPr>
              <a:t>ACC-PM-MS-0004 V.2.0</a:t>
            </a:r>
            <a:r>
              <a:rPr kumimoji="0" lang="en-US" sz="2400" b="1" i="0" u="none" strike="noStrike" kern="1200" cap="none" spc="0" normalizeH="0" baseline="0" noProof="0" dirty="0">
                <a:ln>
                  <a:noFill/>
                </a:ln>
                <a:solidFill>
                  <a:srgbClr val="4472C4">
                    <a:lumMod val="50000"/>
                  </a:srgbClr>
                </a:solidFill>
                <a:effectLst/>
                <a:uLnTx/>
                <a:uFillTx/>
                <a:latin typeface="Arial"/>
                <a:ea typeface="+mj-ea"/>
                <a:cs typeface="+mj-cs"/>
              </a:rPr>
              <a:t> </a:t>
            </a:r>
            <a:endParaRPr kumimoji="0" lang="en-GB" sz="2400" b="1" i="0" u="none" strike="noStrike" kern="1200" cap="none" spc="0" normalizeH="0" baseline="0" noProof="0" dirty="0">
              <a:ln>
                <a:noFill/>
              </a:ln>
              <a:solidFill>
                <a:srgbClr val="4472C4">
                  <a:lumMod val="50000"/>
                </a:srgbClr>
              </a:solidFill>
              <a:effectLst/>
              <a:uLnTx/>
              <a:uFillTx/>
              <a:latin typeface="Arial"/>
              <a:ea typeface="+mj-ea"/>
              <a:cs typeface="+mj-cs"/>
            </a:endParaRPr>
          </a:p>
        </p:txBody>
      </p:sp>
      <p:pic>
        <p:nvPicPr>
          <p:cNvPr id="10" name="Picture 9" descr="A screenshot of a computer&#10;&#10;Description automatically generated">
            <a:extLst>
              <a:ext uri="{FF2B5EF4-FFF2-40B4-BE49-F238E27FC236}">
                <a16:creationId xmlns:a16="http://schemas.microsoft.com/office/drawing/2014/main" id="{19D44997-76D1-317E-FB01-E698E389A1EB}"/>
              </a:ext>
            </a:extLst>
          </p:cNvPr>
          <p:cNvPicPr>
            <a:picLocks noChangeAspect="1"/>
          </p:cNvPicPr>
          <p:nvPr/>
        </p:nvPicPr>
        <p:blipFill rotWithShape="1">
          <a:blip r:embed="rId3"/>
          <a:srcRect l="14042" t="13795" r="16862" b="3812"/>
          <a:stretch/>
        </p:blipFill>
        <p:spPr>
          <a:xfrm>
            <a:off x="381000" y="976811"/>
            <a:ext cx="8534325" cy="5558152"/>
          </a:xfrm>
          <a:prstGeom prst="rect">
            <a:avLst/>
          </a:prstGeom>
        </p:spPr>
      </p:pic>
      <p:sp>
        <p:nvSpPr>
          <p:cNvPr id="16" name="TextBox 15">
            <a:extLst>
              <a:ext uri="{FF2B5EF4-FFF2-40B4-BE49-F238E27FC236}">
                <a16:creationId xmlns:a16="http://schemas.microsoft.com/office/drawing/2014/main" id="{050E837F-DF4A-F16B-03E3-82C931DF9FB7}"/>
              </a:ext>
            </a:extLst>
          </p:cNvPr>
          <p:cNvSpPr txBox="1"/>
          <p:nvPr/>
        </p:nvSpPr>
        <p:spPr>
          <a:xfrm>
            <a:off x="9550939" y="3257976"/>
            <a:ext cx="2561088" cy="83099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i="1" u="none" strike="noStrike" kern="1200" cap="none" spc="0" normalizeH="0" baseline="0" noProof="0" dirty="0">
                <a:ln>
                  <a:noFill/>
                </a:ln>
                <a:solidFill>
                  <a:srgbClr val="0033A0"/>
                </a:solidFill>
                <a:effectLst/>
                <a:uLnTx/>
                <a:uFillTx/>
                <a:latin typeface="Arial"/>
                <a:ea typeface="+mn-ea"/>
                <a:cs typeface="+mn-cs"/>
              </a:rPr>
              <a:t>Long Shutdown 3 starting 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i="1" u="none" strike="noStrike" kern="1200" cap="none" spc="0" normalizeH="0" baseline="0" noProof="0" dirty="0">
                <a:ln>
                  <a:noFill/>
                </a:ln>
                <a:solidFill>
                  <a:srgbClr val="0033A0"/>
                </a:solidFill>
                <a:effectLst/>
                <a:uLnTx/>
                <a:uFillTx/>
                <a:latin typeface="Arial"/>
                <a:ea typeface="+mn-ea"/>
                <a:cs typeface="+mn-cs"/>
              </a:rPr>
              <a:t>17</a:t>
            </a:r>
            <a:r>
              <a:rPr kumimoji="0" lang="en-GB" sz="1800" i="1" u="none" strike="noStrike" kern="1200" cap="none" spc="0" normalizeH="0" baseline="30000" noProof="0" dirty="0">
                <a:ln>
                  <a:noFill/>
                </a:ln>
                <a:solidFill>
                  <a:srgbClr val="0033A0"/>
                </a:solidFill>
                <a:effectLst/>
                <a:uLnTx/>
                <a:uFillTx/>
                <a:latin typeface="Arial"/>
                <a:ea typeface="+mn-ea"/>
                <a:cs typeface="+mn-cs"/>
              </a:rPr>
              <a:t>th</a:t>
            </a:r>
            <a:r>
              <a:rPr kumimoji="0" lang="en-GB" sz="1800" i="1" u="none" strike="noStrike" kern="1200" cap="none" spc="0" normalizeH="0" baseline="0" noProof="0" dirty="0">
                <a:ln>
                  <a:noFill/>
                </a:ln>
                <a:solidFill>
                  <a:srgbClr val="0033A0"/>
                </a:solidFill>
                <a:effectLst/>
                <a:uLnTx/>
                <a:uFillTx/>
                <a:latin typeface="Arial"/>
                <a:ea typeface="+mn-ea"/>
                <a:cs typeface="+mn-cs"/>
              </a:rPr>
              <a:t> November 2025</a:t>
            </a:r>
          </a:p>
        </p:txBody>
      </p:sp>
      <p:sp>
        <p:nvSpPr>
          <p:cNvPr id="2" name="Text Placeholder 8">
            <a:extLst>
              <a:ext uri="{FF2B5EF4-FFF2-40B4-BE49-F238E27FC236}">
                <a16:creationId xmlns:a16="http://schemas.microsoft.com/office/drawing/2014/main" id="{9E52C4AC-8D52-F120-7B1D-FE59FE516F88}"/>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
        <p:nvSpPr>
          <p:cNvPr id="3" name="Slide Number Placeholder 4">
            <a:extLst>
              <a:ext uri="{FF2B5EF4-FFF2-40B4-BE49-F238E27FC236}">
                <a16:creationId xmlns:a16="http://schemas.microsoft.com/office/drawing/2014/main" id="{0797F2E9-AE72-165C-1B36-106B7378D375}"/>
              </a:ext>
            </a:extLst>
          </p:cNvPr>
          <p:cNvSpPr txBox="1">
            <a:spLocks/>
          </p:cNvSpPr>
          <p:nvPr/>
        </p:nvSpPr>
        <p:spPr>
          <a:xfrm>
            <a:off x="8686800" y="6324600"/>
            <a:ext cx="2743200" cy="365125"/>
          </a:xfrm>
          <a:prstGeom prst="rect">
            <a:avLst/>
          </a:prstGeom>
        </p:spPr>
        <p:txBody>
          <a:bodyPr vert="horz" lIns="91440" tIns="45720" rIns="91440" bIns="45720" rtlCol="0" anchor="ctr"/>
          <a:lstStyle>
            <a:defPPr>
              <a:defRPr lang="en-US"/>
            </a:defPPr>
            <a:lvl1pPr marL="0" algn="r"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fld id="{13ACFCD9-4593-4C6F-8FBC-8DB7BA12C71D}" type="slidenum">
              <a:rPr lang="en-GB" smtClean="0"/>
              <a:pPr/>
              <a:t>4</a:t>
            </a:fld>
            <a:endParaRPr lang="en-GB" dirty="0"/>
          </a:p>
        </p:txBody>
      </p:sp>
      <p:cxnSp>
        <p:nvCxnSpPr>
          <p:cNvPr id="6" name="Straight Connector 5">
            <a:extLst>
              <a:ext uri="{FF2B5EF4-FFF2-40B4-BE49-F238E27FC236}">
                <a16:creationId xmlns:a16="http://schemas.microsoft.com/office/drawing/2014/main" id="{2A07BB92-B796-77C2-B6BA-822F9152AC47}"/>
              </a:ext>
            </a:extLst>
          </p:cNvPr>
          <p:cNvCxnSpPr>
            <a:cxnSpLocks/>
          </p:cNvCxnSpPr>
          <p:nvPr/>
        </p:nvCxnSpPr>
        <p:spPr>
          <a:xfrm>
            <a:off x="3352800" y="2209800"/>
            <a:ext cx="0" cy="1295400"/>
          </a:xfrm>
          <a:prstGeom prst="line">
            <a:avLst/>
          </a:prstGeom>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6362903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p:txBody>
          <a:bodyPr/>
          <a:lstStyle/>
          <a:p>
            <a:r>
              <a:rPr lang="en-GB" b="1" i="1" dirty="0"/>
              <a:t>Content</a:t>
            </a:r>
          </a:p>
        </p:txBody>
      </p:sp>
      <p:sp>
        <p:nvSpPr>
          <p:cNvPr id="3" name="Content Placeholder 2">
            <a:extLst>
              <a:ext uri="{FF2B5EF4-FFF2-40B4-BE49-F238E27FC236}">
                <a16:creationId xmlns:a16="http://schemas.microsoft.com/office/drawing/2014/main" id="{F357D053-5764-0CD3-2BB4-5C9130A1D2CE}"/>
              </a:ext>
            </a:extLst>
          </p:cNvPr>
          <p:cNvSpPr>
            <a:spLocks noGrp="1"/>
          </p:cNvSpPr>
          <p:nvPr>
            <p:ph idx="1"/>
          </p:nvPr>
        </p:nvSpPr>
        <p:spPr/>
        <p:txBody>
          <a:bodyPr/>
          <a:lstStyle/>
          <a:p>
            <a:r>
              <a:rPr lang="en-GB" dirty="0">
                <a:latin typeface="+mj-lt"/>
              </a:rPr>
              <a:t>Context</a:t>
            </a:r>
          </a:p>
          <a:p>
            <a:r>
              <a:rPr lang="en-GB" b="1" dirty="0">
                <a:solidFill>
                  <a:srgbClr val="FF0000"/>
                </a:solidFill>
                <a:latin typeface="+mj-lt"/>
              </a:rPr>
              <a:t>Installation Planning for new surface bldgs. </a:t>
            </a:r>
          </a:p>
          <a:p>
            <a:r>
              <a:rPr lang="en-GB" dirty="0">
                <a:latin typeface="+mj-lt"/>
              </a:rPr>
              <a:t>Installation Planning for new underground galleries</a:t>
            </a:r>
          </a:p>
          <a:p>
            <a:r>
              <a:rPr lang="en-GB" dirty="0">
                <a:latin typeface="+mj-lt"/>
              </a:rPr>
              <a:t>Installation Planning for LS3 : LHC Tunnel</a:t>
            </a:r>
          </a:p>
          <a:p>
            <a:r>
              <a:rPr lang="en-GB" dirty="0">
                <a:latin typeface="+mj-lt"/>
              </a:rPr>
              <a:t>Analysis status, open points and main issues</a:t>
            </a:r>
          </a:p>
          <a:p>
            <a:r>
              <a:rPr lang="en-GB" dirty="0">
                <a:latin typeface="+mj-lt"/>
              </a:rPr>
              <a:t>Conclusion</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5</a:t>
            </a:fld>
            <a:endParaRPr lang="en-GB"/>
          </a:p>
        </p:txBody>
      </p:sp>
      <p:sp>
        <p:nvSpPr>
          <p:cNvPr id="4" name="Text Placeholder 8">
            <a:extLst>
              <a:ext uri="{FF2B5EF4-FFF2-40B4-BE49-F238E27FC236}">
                <a16:creationId xmlns:a16="http://schemas.microsoft.com/office/drawing/2014/main" id="{D696C460-8AAD-E2B8-973F-A44939244D20}"/>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674684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a:xfrm>
            <a:off x="764297" y="17019"/>
            <a:ext cx="11049000" cy="930275"/>
          </a:xfrm>
        </p:spPr>
        <p:txBody>
          <a:bodyPr>
            <a:normAutofit/>
          </a:bodyPr>
          <a:lstStyle/>
          <a:p>
            <a:r>
              <a:rPr lang="en-GB" b="1" i="1" dirty="0">
                <a:latin typeface="+mj-lt"/>
              </a:rPr>
              <a:t>Installation Planning for new surface bldgs. IP1</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6</a:t>
            </a:fld>
            <a:endParaRPr lang="en-GB"/>
          </a:p>
        </p:txBody>
      </p:sp>
      <p:pic>
        <p:nvPicPr>
          <p:cNvPr id="8" name="Image 4" descr="Une image contenant transport&#10;&#10;Description générée automatiquement">
            <a:extLst>
              <a:ext uri="{FF2B5EF4-FFF2-40B4-BE49-F238E27FC236}">
                <a16:creationId xmlns:a16="http://schemas.microsoft.com/office/drawing/2014/main" id="{B54DB16A-0D29-1DF5-5733-14C59B7DFC94}"/>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823111" y="993487"/>
            <a:ext cx="8029517" cy="4725002"/>
          </a:xfrm>
          <a:prstGeom prst="rect">
            <a:avLst/>
          </a:prstGeom>
        </p:spPr>
      </p:pic>
      <p:grpSp>
        <p:nvGrpSpPr>
          <p:cNvPr id="9" name="Group 8">
            <a:extLst>
              <a:ext uri="{FF2B5EF4-FFF2-40B4-BE49-F238E27FC236}">
                <a16:creationId xmlns:a16="http://schemas.microsoft.com/office/drawing/2014/main" id="{93A215D7-FBA1-B093-8813-76D9747A11E4}"/>
              </a:ext>
            </a:extLst>
          </p:cNvPr>
          <p:cNvGrpSpPr/>
          <p:nvPr/>
        </p:nvGrpSpPr>
        <p:grpSpPr>
          <a:xfrm>
            <a:off x="152400" y="4350785"/>
            <a:ext cx="4016651" cy="2113365"/>
            <a:chOff x="257950" y="2192567"/>
            <a:chExt cx="5734088" cy="2546018"/>
          </a:xfrm>
        </p:grpSpPr>
        <p:pic>
          <p:nvPicPr>
            <p:cNvPr id="10" name="Image 11" descr="Une image contenant transport&#10;&#10;Description générée automatiquement">
              <a:extLst>
                <a:ext uri="{FF2B5EF4-FFF2-40B4-BE49-F238E27FC236}">
                  <a16:creationId xmlns:a16="http://schemas.microsoft.com/office/drawing/2014/main" id="{15ECC6C1-734A-7836-435F-01BAFD12BF5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57950" y="2192567"/>
              <a:ext cx="5734088" cy="2546018"/>
            </a:xfrm>
            <a:prstGeom prst="rect">
              <a:avLst/>
            </a:prstGeom>
            <a:ln w="28575">
              <a:solidFill>
                <a:srgbClr val="FF0000"/>
              </a:solidFill>
            </a:ln>
          </p:spPr>
        </p:pic>
        <p:sp>
          <p:nvSpPr>
            <p:cNvPr id="11" name="TextBox 3">
              <a:extLst>
                <a:ext uri="{FF2B5EF4-FFF2-40B4-BE49-F238E27FC236}">
                  <a16:creationId xmlns:a16="http://schemas.microsoft.com/office/drawing/2014/main" id="{FAE329FE-121B-0B77-C101-D8A5B4ED04AF}"/>
                </a:ext>
              </a:extLst>
            </p:cNvPr>
            <p:cNvSpPr txBox="1"/>
            <p:nvPr/>
          </p:nvSpPr>
          <p:spPr>
            <a:xfrm>
              <a:off x="761082" y="2275470"/>
              <a:ext cx="875079" cy="333707"/>
            </a:xfrm>
            <a:prstGeom prst="rect">
              <a:avLst/>
            </a:prstGeom>
            <a:solidFill>
              <a:schemeClr val="accent1">
                <a:lumMod val="20000"/>
                <a:lumOff val="80000"/>
              </a:schemeClr>
            </a:solidFill>
            <a:ln w="28575">
              <a:solidFill>
                <a:srgbClr val="FF0000"/>
              </a:solidFill>
            </a:ln>
            <a:effectLst>
              <a:softEdge rad="63500"/>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200" dirty="0"/>
                <a:t>SF 17</a:t>
              </a:r>
              <a:endParaRPr lang="fr-FR" sz="1200" dirty="0"/>
            </a:p>
          </p:txBody>
        </p:sp>
        <p:sp>
          <p:nvSpPr>
            <p:cNvPr id="12" name="TextBox 4">
              <a:extLst>
                <a:ext uri="{FF2B5EF4-FFF2-40B4-BE49-F238E27FC236}">
                  <a16:creationId xmlns:a16="http://schemas.microsoft.com/office/drawing/2014/main" id="{C015D845-40AC-DEEB-22C3-24E46A27AC7C}"/>
                </a:ext>
              </a:extLst>
            </p:cNvPr>
            <p:cNvSpPr txBox="1"/>
            <p:nvPr/>
          </p:nvSpPr>
          <p:spPr>
            <a:xfrm>
              <a:off x="3318693" y="2241123"/>
              <a:ext cx="990813" cy="333707"/>
            </a:xfrm>
            <a:prstGeom prst="rect">
              <a:avLst/>
            </a:prstGeom>
            <a:solidFill>
              <a:srgbClr val="1753CB">
                <a:alpha val="56078"/>
              </a:srgbClr>
            </a:solidFill>
            <a:ln w="28575">
              <a:solidFill>
                <a:srgbClr val="FF0000"/>
              </a:solidFill>
            </a:ln>
            <a:effectLst>
              <a:softEdge rad="63500"/>
            </a:effectLst>
          </p:spPr>
          <p:txBody>
            <a:bodyPr wrap="square" rtlCol="0">
              <a:spAutoFit/>
            </a:bodyPr>
            <a:lstStyle/>
            <a:p>
              <a:pPr algn="ctr"/>
              <a:r>
                <a:rPr lang="en-GB" sz="1200" dirty="0"/>
                <a:t>SHM 17</a:t>
              </a:r>
              <a:endParaRPr lang="fr-FR" sz="1200" dirty="0"/>
            </a:p>
          </p:txBody>
        </p:sp>
        <p:sp>
          <p:nvSpPr>
            <p:cNvPr id="13" name="TextBox 5">
              <a:extLst>
                <a:ext uri="{FF2B5EF4-FFF2-40B4-BE49-F238E27FC236}">
                  <a16:creationId xmlns:a16="http://schemas.microsoft.com/office/drawing/2014/main" id="{CA92C8C3-F832-8276-1A1B-7E9BB404E25B}"/>
                </a:ext>
              </a:extLst>
            </p:cNvPr>
            <p:cNvSpPr txBox="1"/>
            <p:nvPr/>
          </p:nvSpPr>
          <p:spPr>
            <a:xfrm>
              <a:off x="4553838" y="2346405"/>
              <a:ext cx="839165" cy="333707"/>
            </a:xfrm>
            <a:prstGeom prst="rect">
              <a:avLst/>
            </a:prstGeom>
            <a:solidFill>
              <a:schemeClr val="accent6">
                <a:lumMod val="40000"/>
                <a:lumOff val="60000"/>
              </a:schemeClr>
            </a:solidFill>
            <a:ln w="28575">
              <a:solidFill>
                <a:srgbClr val="FF0000"/>
              </a:solidFill>
            </a:ln>
            <a:effectLst>
              <a:softEdge rad="31750"/>
            </a:effectLst>
          </p:spPr>
          <p:txBody>
            <a:bodyPr wrap="square" rtlCol="0">
              <a:spAutoFit/>
            </a:bodyPr>
            <a:lstStyle/>
            <a:p>
              <a:pPr algn="ctr"/>
              <a:r>
                <a:rPr lang="en-GB" sz="1200" dirty="0"/>
                <a:t>SU 17</a:t>
              </a:r>
              <a:endParaRPr lang="fr-FR" sz="1200" dirty="0"/>
            </a:p>
          </p:txBody>
        </p:sp>
        <p:sp>
          <p:nvSpPr>
            <p:cNvPr id="14" name="TextBox 6">
              <a:extLst>
                <a:ext uri="{FF2B5EF4-FFF2-40B4-BE49-F238E27FC236}">
                  <a16:creationId xmlns:a16="http://schemas.microsoft.com/office/drawing/2014/main" id="{CDB0B470-A7F8-50B5-0EC4-B1F84025EB4F}"/>
                </a:ext>
              </a:extLst>
            </p:cNvPr>
            <p:cNvSpPr txBox="1"/>
            <p:nvPr/>
          </p:nvSpPr>
          <p:spPr>
            <a:xfrm>
              <a:off x="4991172" y="2942330"/>
              <a:ext cx="872509" cy="333707"/>
            </a:xfrm>
            <a:prstGeom prst="rect">
              <a:avLst/>
            </a:prstGeom>
            <a:solidFill>
              <a:srgbClr val="FFFF00"/>
            </a:solidFill>
            <a:ln w="28575">
              <a:solidFill>
                <a:srgbClr val="FF0000"/>
              </a:solidFill>
            </a:ln>
            <a:effectLst>
              <a:softEdge rad="31750"/>
            </a:effectLst>
          </p:spPr>
          <p:txBody>
            <a:bodyPr wrap="square" lIns="36000" rIns="36000" rtlCol="0">
              <a:spAutoFit/>
            </a:bodyPr>
            <a:lstStyle/>
            <a:p>
              <a:pPr algn="ctr"/>
              <a:r>
                <a:rPr lang="en-GB" sz="1200" dirty="0"/>
                <a:t>SE 17</a:t>
              </a:r>
              <a:endParaRPr lang="fr-FR" sz="1200" dirty="0"/>
            </a:p>
          </p:txBody>
        </p:sp>
        <p:sp>
          <p:nvSpPr>
            <p:cNvPr id="15" name="TextBox 7">
              <a:extLst>
                <a:ext uri="{FF2B5EF4-FFF2-40B4-BE49-F238E27FC236}">
                  <a16:creationId xmlns:a16="http://schemas.microsoft.com/office/drawing/2014/main" id="{3EC96751-1147-00E8-3371-D4D9C9F49FE5}"/>
                </a:ext>
              </a:extLst>
            </p:cNvPr>
            <p:cNvSpPr txBox="1"/>
            <p:nvPr/>
          </p:nvSpPr>
          <p:spPr>
            <a:xfrm>
              <a:off x="3699964" y="3590894"/>
              <a:ext cx="853874" cy="333707"/>
            </a:xfrm>
            <a:prstGeom prst="rect">
              <a:avLst/>
            </a:prstGeom>
            <a:solidFill>
              <a:srgbClr val="FFCB25"/>
            </a:solidFill>
            <a:ln w="28575">
              <a:solidFill>
                <a:srgbClr val="FF0000"/>
              </a:solidFill>
            </a:ln>
            <a:effectLst>
              <a:softEdge rad="63500"/>
            </a:effectLst>
          </p:spPr>
          <p:txBody>
            <a:bodyPr wrap="square" rtlCol="0">
              <a:spAutoFit/>
            </a:bodyPr>
            <a:lstStyle/>
            <a:p>
              <a:pPr algn="ctr"/>
              <a:r>
                <a:rPr lang="en-GB" sz="1200" dirty="0"/>
                <a:t>SD 17</a:t>
              </a:r>
              <a:endParaRPr lang="fr-FR" sz="1200" dirty="0"/>
            </a:p>
          </p:txBody>
        </p:sp>
      </p:grpSp>
      <p:sp>
        <p:nvSpPr>
          <p:cNvPr id="16" name="Rectangle 15">
            <a:extLst>
              <a:ext uri="{FF2B5EF4-FFF2-40B4-BE49-F238E27FC236}">
                <a16:creationId xmlns:a16="http://schemas.microsoft.com/office/drawing/2014/main" id="{516A9C57-0FC7-C2AF-1E32-9279CE798E62}"/>
              </a:ext>
            </a:extLst>
          </p:cNvPr>
          <p:cNvSpPr/>
          <p:nvPr/>
        </p:nvSpPr>
        <p:spPr>
          <a:xfrm>
            <a:off x="1069751" y="910991"/>
            <a:ext cx="2679685" cy="1395408"/>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a:extLst>
              <a:ext uri="{FF2B5EF4-FFF2-40B4-BE49-F238E27FC236}">
                <a16:creationId xmlns:a16="http://schemas.microsoft.com/office/drawing/2014/main" id="{86610BD6-96AF-E1B5-029E-BB620D771A18}"/>
              </a:ext>
            </a:extLst>
          </p:cNvPr>
          <p:cNvGrpSpPr/>
          <p:nvPr/>
        </p:nvGrpSpPr>
        <p:grpSpPr>
          <a:xfrm>
            <a:off x="6361793" y="811775"/>
            <a:ext cx="5073284" cy="3261539"/>
            <a:chOff x="119336" y="764704"/>
            <a:chExt cx="5831971" cy="4373978"/>
          </a:xfrm>
        </p:grpSpPr>
        <p:pic>
          <p:nvPicPr>
            <p:cNvPr id="4" name="Picture 4">
              <a:extLst>
                <a:ext uri="{FF2B5EF4-FFF2-40B4-BE49-F238E27FC236}">
                  <a16:creationId xmlns:a16="http://schemas.microsoft.com/office/drawing/2014/main" id="{7F674CF6-A7CF-D3A5-49A0-8BB8BFCC2BFD}"/>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19336" y="764704"/>
              <a:ext cx="5831971" cy="43739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CAF77B8-9026-66BA-28D4-D56170DCAD63}"/>
                </a:ext>
              </a:extLst>
            </p:cNvPr>
            <p:cNvSpPr txBox="1"/>
            <p:nvPr/>
          </p:nvSpPr>
          <p:spPr>
            <a:xfrm>
              <a:off x="4151784" y="3212976"/>
              <a:ext cx="482824" cy="276999"/>
            </a:xfrm>
            <a:prstGeom prst="rect">
              <a:avLst/>
            </a:prstGeom>
            <a:noFill/>
          </p:spPr>
          <p:txBody>
            <a:bodyPr wrap="none" rtlCol="0">
              <a:spAutoFit/>
            </a:bodyPr>
            <a:lstStyle/>
            <a:p>
              <a:pPr algn="l"/>
              <a:r>
                <a:rPr lang="en-US" sz="1200" b="1" dirty="0">
                  <a:highlight>
                    <a:srgbClr val="FFFF00"/>
                  </a:highlight>
                  <a:latin typeface="Calibri" panose="020F0502020204030204" pitchFamily="34" charset="0"/>
                  <a:cs typeface="Calibri" panose="020F0502020204030204" pitchFamily="34" charset="0"/>
                </a:rPr>
                <a:t>SF17</a:t>
              </a:r>
              <a:endParaRPr lang="en-GB" sz="1200" b="1" dirty="0">
                <a:highlight>
                  <a:srgbClr val="FFFF00"/>
                </a:highlight>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3D642CF-723F-71E2-8C01-463C266C3B52}"/>
                </a:ext>
              </a:extLst>
            </p:cNvPr>
            <p:cNvSpPr txBox="1"/>
            <p:nvPr/>
          </p:nvSpPr>
          <p:spPr>
            <a:xfrm>
              <a:off x="4007768" y="2564904"/>
              <a:ext cx="646331" cy="276999"/>
            </a:xfrm>
            <a:prstGeom prst="rect">
              <a:avLst/>
            </a:prstGeom>
            <a:noFill/>
          </p:spPr>
          <p:txBody>
            <a:bodyPr wrap="none" rtlCol="0">
              <a:spAutoFit/>
            </a:bodyPr>
            <a:lstStyle/>
            <a:p>
              <a:pPr algn="l"/>
              <a:r>
                <a:rPr lang="en-US" sz="1200" b="1" dirty="0">
                  <a:highlight>
                    <a:srgbClr val="FFFF00"/>
                  </a:highlight>
                  <a:latin typeface="Calibri" panose="020F0502020204030204" pitchFamily="34" charset="0"/>
                  <a:cs typeface="Calibri" panose="020F0502020204030204" pitchFamily="34" charset="0"/>
                </a:rPr>
                <a:t>SHM17</a:t>
              </a:r>
              <a:endParaRPr lang="en-GB" sz="1200" b="1" dirty="0">
                <a:highlight>
                  <a:srgbClr val="FFFF00"/>
                </a:highlight>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14A84768-2E86-2CAB-10D1-9D658DF45204}"/>
                </a:ext>
              </a:extLst>
            </p:cNvPr>
            <p:cNvSpPr txBox="1"/>
            <p:nvPr/>
          </p:nvSpPr>
          <p:spPr>
            <a:xfrm>
              <a:off x="3359696" y="2132856"/>
              <a:ext cx="511679" cy="276999"/>
            </a:xfrm>
            <a:prstGeom prst="rect">
              <a:avLst/>
            </a:prstGeom>
            <a:noFill/>
          </p:spPr>
          <p:txBody>
            <a:bodyPr wrap="none" rtlCol="0">
              <a:spAutoFit/>
            </a:bodyPr>
            <a:lstStyle/>
            <a:p>
              <a:pPr algn="l"/>
              <a:r>
                <a:rPr lang="en-US" sz="1200" b="1" dirty="0">
                  <a:highlight>
                    <a:srgbClr val="FFFF00"/>
                  </a:highlight>
                  <a:latin typeface="Calibri" panose="020F0502020204030204" pitchFamily="34" charset="0"/>
                  <a:cs typeface="Calibri" panose="020F0502020204030204" pitchFamily="34" charset="0"/>
                </a:rPr>
                <a:t>SD17</a:t>
              </a:r>
              <a:endParaRPr lang="en-GB" sz="1200" b="1" dirty="0">
                <a:highlight>
                  <a:srgbClr val="FFFF00"/>
                </a:highlight>
                <a:latin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D722512E-EFE7-F5A7-4C0B-3D2C8E0D1029}"/>
                </a:ext>
              </a:extLst>
            </p:cNvPr>
            <p:cNvSpPr txBox="1"/>
            <p:nvPr/>
          </p:nvSpPr>
          <p:spPr>
            <a:xfrm>
              <a:off x="1631504" y="2780928"/>
              <a:ext cx="514885" cy="276999"/>
            </a:xfrm>
            <a:prstGeom prst="rect">
              <a:avLst/>
            </a:prstGeom>
            <a:noFill/>
          </p:spPr>
          <p:txBody>
            <a:bodyPr wrap="none" rtlCol="0">
              <a:spAutoFit/>
            </a:bodyPr>
            <a:lstStyle/>
            <a:p>
              <a:pPr algn="l"/>
              <a:r>
                <a:rPr lang="en-US" sz="1200" b="1" dirty="0">
                  <a:highlight>
                    <a:srgbClr val="FFFF00"/>
                  </a:highlight>
                  <a:latin typeface="Calibri" panose="020F0502020204030204" pitchFamily="34" charset="0"/>
                  <a:cs typeface="Calibri" panose="020F0502020204030204" pitchFamily="34" charset="0"/>
                </a:rPr>
                <a:t>SU17</a:t>
              </a:r>
              <a:endParaRPr lang="en-GB" sz="1200" b="1" dirty="0">
                <a:highlight>
                  <a:srgbClr val="FFFF00"/>
                </a:highlight>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5E9B2450-1A22-48F6-B073-EE5F84BCEBD9}"/>
                </a:ext>
              </a:extLst>
            </p:cNvPr>
            <p:cNvSpPr txBox="1"/>
            <p:nvPr/>
          </p:nvSpPr>
          <p:spPr>
            <a:xfrm>
              <a:off x="1271464" y="2420888"/>
              <a:ext cx="489236" cy="276999"/>
            </a:xfrm>
            <a:prstGeom prst="rect">
              <a:avLst/>
            </a:prstGeom>
            <a:noFill/>
          </p:spPr>
          <p:txBody>
            <a:bodyPr wrap="none" rtlCol="0">
              <a:spAutoFit/>
            </a:bodyPr>
            <a:lstStyle/>
            <a:p>
              <a:pPr algn="l"/>
              <a:r>
                <a:rPr lang="en-US" sz="1200" b="1" dirty="0">
                  <a:highlight>
                    <a:srgbClr val="FFFF00"/>
                  </a:highlight>
                  <a:latin typeface="Calibri" panose="020F0502020204030204" pitchFamily="34" charset="0"/>
                  <a:cs typeface="Calibri" panose="020F0502020204030204" pitchFamily="34" charset="0"/>
                </a:rPr>
                <a:t>SE17</a:t>
              </a:r>
              <a:endParaRPr lang="en-GB" sz="1200" b="1" dirty="0">
                <a:highlight>
                  <a:srgbClr val="FFFF00"/>
                </a:highlight>
                <a:latin typeface="Calibri" panose="020F0502020204030204" pitchFamily="34" charset="0"/>
                <a:cs typeface="Calibri" panose="020F0502020204030204" pitchFamily="34" charset="0"/>
              </a:endParaRPr>
            </a:p>
          </p:txBody>
        </p:sp>
      </p:grpSp>
      <p:sp>
        <p:nvSpPr>
          <p:cNvPr id="21" name="Text Placeholder 8">
            <a:extLst>
              <a:ext uri="{FF2B5EF4-FFF2-40B4-BE49-F238E27FC236}">
                <a16:creationId xmlns:a16="http://schemas.microsoft.com/office/drawing/2014/main" id="{4CDDD727-3314-6DF0-A479-9FA8D0D9211E}"/>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881319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a:xfrm>
            <a:off x="831980" y="7805"/>
            <a:ext cx="11049000" cy="930275"/>
          </a:xfrm>
        </p:spPr>
        <p:txBody>
          <a:bodyPr>
            <a:normAutofit/>
          </a:bodyPr>
          <a:lstStyle/>
          <a:p>
            <a:r>
              <a:rPr lang="en-GB" b="1" i="1" dirty="0">
                <a:latin typeface="+mj-lt"/>
              </a:rPr>
              <a:t>Installation Planning for new surface bldgs. IP5</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7</a:t>
            </a:fld>
            <a:endParaRPr lang="en-GB"/>
          </a:p>
        </p:txBody>
      </p:sp>
      <p:grpSp>
        <p:nvGrpSpPr>
          <p:cNvPr id="30" name="Group 29">
            <a:extLst>
              <a:ext uri="{FF2B5EF4-FFF2-40B4-BE49-F238E27FC236}">
                <a16:creationId xmlns:a16="http://schemas.microsoft.com/office/drawing/2014/main" id="{AEAF1CAE-AF86-49DC-C9C1-BF333BE180D5}"/>
              </a:ext>
            </a:extLst>
          </p:cNvPr>
          <p:cNvGrpSpPr/>
          <p:nvPr/>
        </p:nvGrpSpPr>
        <p:grpSpPr>
          <a:xfrm>
            <a:off x="-457200" y="856950"/>
            <a:ext cx="10820400" cy="5714999"/>
            <a:chOff x="729343" y="1401187"/>
            <a:chExt cx="9144000" cy="4702949"/>
          </a:xfrm>
        </p:grpSpPr>
        <p:pic>
          <p:nvPicPr>
            <p:cNvPr id="20" name="Picture 19" descr="A close up of a machine&#10;&#10;Description automatically generated">
              <a:extLst>
                <a:ext uri="{FF2B5EF4-FFF2-40B4-BE49-F238E27FC236}">
                  <a16:creationId xmlns:a16="http://schemas.microsoft.com/office/drawing/2014/main" id="{2EE985FA-1665-5E32-6E4C-409E629F294C}"/>
                </a:ext>
              </a:extLst>
            </p:cNvPr>
            <p:cNvPicPr>
              <a:picLocks noChangeAspect="1"/>
            </p:cNvPicPr>
            <p:nvPr/>
          </p:nvPicPr>
          <p:blipFill>
            <a:blip r:embed="rId2"/>
            <a:stretch>
              <a:fillRect/>
            </a:stretch>
          </p:blipFill>
          <p:spPr>
            <a:xfrm>
              <a:off x="729343" y="1401187"/>
              <a:ext cx="9144000" cy="4702949"/>
            </a:xfrm>
            <a:prstGeom prst="rect">
              <a:avLst/>
            </a:prstGeom>
          </p:spPr>
        </p:pic>
        <p:sp>
          <p:nvSpPr>
            <p:cNvPr id="21" name="TextBox 20">
              <a:extLst>
                <a:ext uri="{FF2B5EF4-FFF2-40B4-BE49-F238E27FC236}">
                  <a16:creationId xmlns:a16="http://schemas.microsoft.com/office/drawing/2014/main" id="{43252767-54EC-8D1F-A201-FBBEE364926C}"/>
                </a:ext>
              </a:extLst>
            </p:cNvPr>
            <p:cNvSpPr txBox="1"/>
            <p:nvPr/>
          </p:nvSpPr>
          <p:spPr>
            <a:xfrm>
              <a:off x="3357127" y="1855911"/>
              <a:ext cx="504056" cy="230832"/>
            </a:xfrm>
            <a:prstGeom prst="rect">
              <a:avLst/>
            </a:prstGeom>
            <a:solidFill>
              <a:schemeClr val="accent1">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900" dirty="0"/>
                <a:t>SF 57</a:t>
              </a:r>
              <a:endParaRPr lang="fr-FR" sz="900" dirty="0"/>
            </a:p>
          </p:txBody>
        </p:sp>
        <p:sp>
          <p:nvSpPr>
            <p:cNvPr id="22" name="TextBox 21">
              <a:extLst>
                <a:ext uri="{FF2B5EF4-FFF2-40B4-BE49-F238E27FC236}">
                  <a16:creationId xmlns:a16="http://schemas.microsoft.com/office/drawing/2014/main" id="{BE06D4F6-593C-3078-938A-4F83B13433FC}"/>
                </a:ext>
              </a:extLst>
            </p:cNvPr>
            <p:cNvSpPr txBox="1"/>
            <p:nvPr/>
          </p:nvSpPr>
          <p:spPr>
            <a:xfrm>
              <a:off x="4167218" y="1592421"/>
              <a:ext cx="608774" cy="230832"/>
            </a:xfrm>
            <a:prstGeom prst="rect">
              <a:avLst/>
            </a:prstGeom>
            <a:solidFill>
              <a:srgbClr val="1753CB">
                <a:alpha val="56078"/>
              </a:srgbClr>
            </a:solidFill>
          </p:spPr>
          <p:txBody>
            <a:bodyPr wrap="square" rtlCol="0">
              <a:spAutoFit/>
            </a:bodyPr>
            <a:lstStyle/>
            <a:p>
              <a:pPr algn="ctr"/>
              <a:r>
                <a:rPr lang="en-GB" sz="900" dirty="0"/>
                <a:t>SHM 57</a:t>
              </a:r>
              <a:endParaRPr lang="fr-FR" sz="900" dirty="0"/>
            </a:p>
          </p:txBody>
        </p:sp>
        <p:sp>
          <p:nvSpPr>
            <p:cNvPr id="23" name="TextBox 22">
              <a:extLst>
                <a:ext uri="{FF2B5EF4-FFF2-40B4-BE49-F238E27FC236}">
                  <a16:creationId xmlns:a16="http://schemas.microsoft.com/office/drawing/2014/main" id="{57936B43-3A82-3329-41AE-440C3325B0B4}"/>
                </a:ext>
              </a:extLst>
            </p:cNvPr>
            <p:cNvSpPr txBox="1"/>
            <p:nvPr/>
          </p:nvSpPr>
          <p:spPr>
            <a:xfrm>
              <a:off x="3357128" y="3009065"/>
              <a:ext cx="576063" cy="230832"/>
            </a:xfrm>
            <a:prstGeom prst="rect">
              <a:avLst/>
            </a:prstGeom>
            <a:solidFill>
              <a:schemeClr val="accent6">
                <a:lumMod val="40000"/>
                <a:lumOff val="60000"/>
              </a:schemeClr>
            </a:solidFill>
          </p:spPr>
          <p:txBody>
            <a:bodyPr wrap="square" rtlCol="0">
              <a:spAutoFit/>
            </a:bodyPr>
            <a:lstStyle/>
            <a:p>
              <a:pPr algn="ctr"/>
              <a:r>
                <a:rPr lang="en-GB" sz="900" dirty="0"/>
                <a:t>SU 57</a:t>
              </a:r>
              <a:endParaRPr lang="fr-FR" sz="900" dirty="0"/>
            </a:p>
          </p:txBody>
        </p:sp>
        <p:sp>
          <p:nvSpPr>
            <p:cNvPr id="24" name="TextBox 23">
              <a:extLst>
                <a:ext uri="{FF2B5EF4-FFF2-40B4-BE49-F238E27FC236}">
                  <a16:creationId xmlns:a16="http://schemas.microsoft.com/office/drawing/2014/main" id="{DE095E6E-86BD-66F8-DF9C-4A2AA83A3B99}"/>
                </a:ext>
              </a:extLst>
            </p:cNvPr>
            <p:cNvSpPr txBox="1"/>
            <p:nvPr/>
          </p:nvSpPr>
          <p:spPr>
            <a:xfrm>
              <a:off x="1844959" y="2456517"/>
              <a:ext cx="504055" cy="215444"/>
            </a:xfrm>
            <a:prstGeom prst="rect">
              <a:avLst/>
            </a:prstGeom>
            <a:solidFill>
              <a:srgbClr val="FFFF00"/>
            </a:solidFill>
          </p:spPr>
          <p:txBody>
            <a:bodyPr wrap="square" rtlCol="0">
              <a:spAutoFit/>
            </a:bodyPr>
            <a:lstStyle/>
            <a:p>
              <a:pPr algn="ctr"/>
              <a:r>
                <a:rPr lang="en-GB" sz="800" dirty="0"/>
                <a:t>SE 57</a:t>
              </a:r>
              <a:endParaRPr lang="fr-FR" sz="800" dirty="0"/>
            </a:p>
          </p:txBody>
        </p:sp>
        <p:sp>
          <p:nvSpPr>
            <p:cNvPr id="25" name="TextBox 24">
              <a:extLst>
                <a:ext uri="{FF2B5EF4-FFF2-40B4-BE49-F238E27FC236}">
                  <a16:creationId xmlns:a16="http://schemas.microsoft.com/office/drawing/2014/main" id="{10B06981-CE20-E14A-CF7B-865081A08B46}"/>
                </a:ext>
              </a:extLst>
            </p:cNvPr>
            <p:cNvSpPr txBox="1"/>
            <p:nvPr/>
          </p:nvSpPr>
          <p:spPr>
            <a:xfrm>
              <a:off x="2565040" y="1970463"/>
              <a:ext cx="613896" cy="230832"/>
            </a:xfrm>
            <a:prstGeom prst="rect">
              <a:avLst/>
            </a:prstGeom>
            <a:solidFill>
              <a:srgbClr val="FFCB25"/>
            </a:solidFill>
          </p:spPr>
          <p:txBody>
            <a:bodyPr wrap="square" rtlCol="0">
              <a:spAutoFit/>
            </a:bodyPr>
            <a:lstStyle/>
            <a:p>
              <a:pPr algn="ctr"/>
              <a:r>
                <a:rPr lang="en-GB" sz="900" dirty="0"/>
                <a:t>SD 57</a:t>
              </a:r>
              <a:endParaRPr lang="fr-FR" sz="900" dirty="0"/>
            </a:p>
          </p:txBody>
        </p:sp>
        <p:sp>
          <p:nvSpPr>
            <p:cNvPr id="26" name="TextBox 25">
              <a:extLst>
                <a:ext uri="{FF2B5EF4-FFF2-40B4-BE49-F238E27FC236}">
                  <a16:creationId xmlns:a16="http://schemas.microsoft.com/office/drawing/2014/main" id="{FD64DC82-71F3-56C0-203C-B1858C1833ED}"/>
                </a:ext>
              </a:extLst>
            </p:cNvPr>
            <p:cNvSpPr txBox="1"/>
            <p:nvPr/>
          </p:nvSpPr>
          <p:spPr>
            <a:xfrm>
              <a:off x="5294809" y="2298636"/>
              <a:ext cx="559416" cy="230832"/>
            </a:xfrm>
            <a:prstGeom prst="rect">
              <a:avLst/>
            </a:prstGeom>
            <a:solidFill>
              <a:schemeClr val="accent1">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900" dirty="0"/>
                <a:t>SL 57</a:t>
              </a:r>
              <a:endParaRPr lang="fr-FR" sz="900" dirty="0"/>
            </a:p>
          </p:txBody>
        </p:sp>
        <p:cxnSp>
          <p:nvCxnSpPr>
            <p:cNvPr id="27" name="Straight Arrow Connector 26">
              <a:extLst>
                <a:ext uri="{FF2B5EF4-FFF2-40B4-BE49-F238E27FC236}">
                  <a16:creationId xmlns:a16="http://schemas.microsoft.com/office/drawing/2014/main" id="{117638E3-550C-7285-CFC1-D1A9C4A9EB59}"/>
                </a:ext>
              </a:extLst>
            </p:cNvPr>
            <p:cNvCxnSpPr/>
            <p:nvPr/>
          </p:nvCxnSpPr>
          <p:spPr>
            <a:xfrm flipH="1" flipV="1">
              <a:off x="5085320" y="2348505"/>
              <a:ext cx="209489" cy="540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16" name="Rectangle 15">
            <a:extLst>
              <a:ext uri="{FF2B5EF4-FFF2-40B4-BE49-F238E27FC236}">
                <a16:creationId xmlns:a16="http://schemas.microsoft.com/office/drawing/2014/main" id="{516A9C57-0FC7-C2AF-1E32-9279CE798E62}"/>
              </a:ext>
            </a:extLst>
          </p:cNvPr>
          <p:cNvSpPr/>
          <p:nvPr/>
        </p:nvSpPr>
        <p:spPr>
          <a:xfrm>
            <a:off x="375198" y="889729"/>
            <a:ext cx="5416002" cy="2201612"/>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3C2D626D-7270-7CFC-4B10-22D06DEEEF8A}"/>
              </a:ext>
            </a:extLst>
          </p:cNvPr>
          <p:cNvPicPr>
            <a:picLocks noChangeAspect="1"/>
          </p:cNvPicPr>
          <p:nvPr/>
        </p:nvPicPr>
        <p:blipFill>
          <a:blip r:embed="rId3"/>
          <a:stretch>
            <a:fillRect/>
          </a:stretch>
        </p:blipFill>
        <p:spPr>
          <a:xfrm>
            <a:off x="6896423" y="762434"/>
            <a:ext cx="4836285" cy="3554199"/>
          </a:xfrm>
          <a:prstGeom prst="rect">
            <a:avLst/>
          </a:prstGeom>
        </p:spPr>
      </p:pic>
      <p:sp>
        <p:nvSpPr>
          <p:cNvPr id="4" name="Text Placeholder 8">
            <a:extLst>
              <a:ext uri="{FF2B5EF4-FFF2-40B4-BE49-F238E27FC236}">
                <a16:creationId xmlns:a16="http://schemas.microsoft.com/office/drawing/2014/main" id="{C5EC289C-614E-F91C-9DFA-C537AA696799}"/>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9981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a:xfrm>
            <a:off x="1046709" y="119193"/>
            <a:ext cx="10098582" cy="685800"/>
          </a:xfrm>
        </p:spPr>
        <p:txBody>
          <a:bodyPr>
            <a:normAutofit fontScale="90000"/>
          </a:bodyPr>
          <a:lstStyle/>
          <a:p>
            <a:r>
              <a:rPr lang="en-GB" sz="4000" b="1" i="1" dirty="0">
                <a:latin typeface="+mj-lt"/>
              </a:rPr>
              <a:t>Installation Planning for new surface bldgs.</a:t>
            </a:r>
            <a:r>
              <a:rPr kumimoji="0" lang="en-GB" sz="1800" b="1" i="1" u="none" strike="noStrike" kern="1200" cap="none" spc="0" normalizeH="0" baseline="0" noProof="0" dirty="0">
                <a:ln>
                  <a:noFill/>
                </a:ln>
                <a:solidFill>
                  <a:srgbClr val="2F5597"/>
                </a:solidFill>
                <a:effectLst/>
                <a:uLnTx/>
                <a:uFillTx/>
                <a:latin typeface="Calibri" panose="020F0502020204030204" pitchFamily="34" charset="0"/>
                <a:ea typeface="+mj-ea"/>
                <a:cs typeface="Calibri" panose="020F0502020204030204" pitchFamily="34" charset="0"/>
                <a:hlinkClick r:id="rId2"/>
              </a:rPr>
              <a:t> LHC-PM-MS-0020 v.3.0</a:t>
            </a:r>
            <a:r>
              <a:rPr lang="en-GB" sz="4000" b="1" i="1" dirty="0">
                <a:latin typeface="+mj-lt"/>
              </a:rPr>
              <a:t> </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8</a:t>
            </a:fld>
            <a:endParaRPr lang="en-GB"/>
          </a:p>
        </p:txBody>
      </p:sp>
      <p:sp>
        <p:nvSpPr>
          <p:cNvPr id="3" name="Text Placeholder 8">
            <a:extLst>
              <a:ext uri="{FF2B5EF4-FFF2-40B4-BE49-F238E27FC236}">
                <a16:creationId xmlns:a16="http://schemas.microsoft.com/office/drawing/2014/main" id="{57EA17B6-4FDB-9CB8-2E32-674C674B442B}"/>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grpSp>
        <p:nvGrpSpPr>
          <p:cNvPr id="27" name="Group 26">
            <a:extLst>
              <a:ext uri="{FF2B5EF4-FFF2-40B4-BE49-F238E27FC236}">
                <a16:creationId xmlns:a16="http://schemas.microsoft.com/office/drawing/2014/main" id="{F79B4BBF-E41B-077C-9143-F6237AF48EFC}"/>
              </a:ext>
            </a:extLst>
          </p:cNvPr>
          <p:cNvGrpSpPr/>
          <p:nvPr/>
        </p:nvGrpSpPr>
        <p:grpSpPr>
          <a:xfrm>
            <a:off x="3200400" y="710966"/>
            <a:ext cx="5181601" cy="5827946"/>
            <a:chOff x="3200398" y="744003"/>
            <a:chExt cx="5181601" cy="5827946"/>
          </a:xfrm>
        </p:grpSpPr>
        <p:grpSp>
          <p:nvGrpSpPr>
            <p:cNvPr id="21" name="Group 20">
              <a:extLst>
                <a:ext uri="{FF2B5EF4-FFF2-40B4-BE49-F238E27FC236}">
                  <a16:creationId xmlns:a16="http://schemas.microsoft.com/office/drawing/2014/main" id="{B776AFAB-5E23-08B6-5E7C-C88FDDB6E10F}"/>
                </a:ext>
              </a:extLst>
            </p:cNvPr>
            <p:cNvGrpSpPr/>
            <p:nvPr/>
          </p:nvGrpSpPr>
          <p:grpSpPr>
            <a:xfrm>
              <a:off x="3200398" y="744003"/>
              <a:ext cx="5181601" cy="5827946"/>
              <a:chOff x="3200398" y="744003"/>
              <a:chExt cx="5181601" cy="5827946"/>
            </a:xfrm>
          </p:grpSpPr>
          <p:grpSp>
            <p:nvGrpSpPr>
              <p:cNvPr id="20" name="Group 19">
                <a:extLst>
                  <a:ext uri="{FF2B5EF4-FFF2-40B4-BE49-F238E27FC236}">
                    <a16:creationId xmlns:a16="http://schemas.microsoft.com/office/drawing/2014/main" id="{A122EE79-48A1-F585-8D7C-0578E8EF0EF5}"/>
                  </a:ext>
                </a:extLst>
              </p:cNvPr>
              <p:cNvGrpSpPr/>
              <p:nvPr/>
            </p:nvGrpSpPr>
            <p:grpSpPr>
              <a:xfrm>
                <a:off x="3200400" y="744003"/>
                <a:ext cx="5181599" cy="5827946"/>
                <a:chOff x="3200400" y="744003"/>
                <a:chExt cx="5181599" cy="5827946"/>
              </a:xfrm>
            </p:grpSpPr>
            <p:pic>
              <p:nvPicPr>
                <p:cNvPr id="8" name="Picture 7">
                  <a:extLst>
                    <a:ext uri="{FF2B5EF4-FFF2-40B4-BE49-F238E27FC236}">
                      <a16:creationId xmlns:a16="http://schemas.microsoft.com/office/drawing/2014/main" id="{2EA26AEB-4FF5-02F7-AD5F-A198D6487BB4}"/>
                    </a:ext>
                  </a:extLst>
                </p:cNvPr>
                <p:cNvPicPr>
                  <a:picLocks noChangeAspect="1"/>
                </p:cNvPicPr>
                <p:nvPr/>
              </p:nvPicPr>
              <p:blipFill>
                <a:blip r:embed="rId3"/>
                <a:stretch>
                  <a:fillRect/>
                </a:stretch>
              </p:blipFill>
              <p:spPr>
                <a:xfrm>
                  <a:off x="3200400" y="744003"/>
                  <a:ext cx="5181599" cy="5827946"/>
                </a:xfrm>
                <a:prstGeom prst="rect">
                  <a:avLst/>
                </a:prstGeom>
              </p:spPr>
            </p:pic>
            <p:sp>
              <p:nvSpPr>
                <p:cNvPr id="18" name="Rectangle 17">
                  <a:extLst>
                    <a:ext uri="{FF2B5EF4-FFF2-40B4-BE49-F238E27FC236}">
                      <a16:creationId xmlns:a16="http://schemas.microsoft.com/office/drawing/2014/main" id="{FEBE4614-64F1-F2E9-B4E9-E9E7847EC571}"/>
                    </a:ext>
                  </a:extLst>
                </p:cNvPr>
                <p:cNvSpPr/>
                <p:nvPr/>
              </p:nvSpPr>
              <p:spPr>
                <a:xfrm rot="5400000">
                  <a:off x="4530965" y="-312162"/>
                  <a:ext cx="51696" cy="2286005"/>
                </a:xfrm>
                <a:prstGeom prst="rec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303030"/>
                      </a:solidFill>
                      <a:effectLst/>
                      <a:uLnTx/>
                      <a:uFillTx/>
                      <a:latin typeface="Arial"/>
                      <a:ea typeface="+mn-ea"/>
                      <a:cs typeface="+mn-cs"/>
                    </a:rPr>
                    <a:t>Point 1</a:t>
                  </a:r>
                </a:p>
              </p:txBody>
            </p:sp>
            <p:sp>
              <p:nvSpPr>
                <p:cNvPr id="19" name="Rectangle 18">
                  <a:extLst>
                    <a:ext uri="{FF2B5EF4-FFF2-40B4-BE49-F238E27FC236}">
                      <a16:creationId xmlns:a16="http://schemas.microsoft.com/office/drawing/2014/main" id="{48A4E4B4-8018-5FD4-EC3C-859F45AB09F0}"/>
                    </a:ext>
                  </a:extLst>
                </p:cNvPr>
                <p:cNvSpPr/>
                <p:nvPr/>
              </p:nvSpPr>
              <p:spPr>
                <a:xfrm rot="5400000">
                  <a:off x="6908351" y="-312159"/>
                  <a:ext cx="51697" cy="2286003"/>
                </a:xfrm>
                <a:prstGeom prst="rect">
                  <a:avLst/>
                </a:prstGeom>
                <a:solidFill>
                  <a:srgbClr val="FFC1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303030"/>
                      </a:solidFill>
                      <a:effectLst/>
                      <a:uLnTx/>
                      <a:uFillTx/>
                      <a:latin typeface="Arial"/>
                      <a:ea typeface="+mn-ea"/>
                      <a:cs typeface="+mn-cs"/>
                    </a:rPr>
                    <a:t>Point 5</a:t>
                  </a:r>
                </a:p>
              </p:txBody>
            </p:sp>
          </p:grpSp>
          <p:grpSp>
            <p:nvGrpSpPr>
              <p:cNvPr id="11" name="Group 10">
                <a:extLst>
                  <a:ext uri="{FF2B5EF4-FFF2-40B4-BE49-F238E27FC236}">
                    <a16:creationId xmlns:a16="http://schemas.microsoft.com/office/drawing/2014/main" id="{28B9A75F-3D81-56E3-E6A8-DB886A98347E}"/>
                  </a:ext>
                </a:extLst>
              </p:cNvPr>
              <p:cNvGrpSpPr/>
              <p:nvPr/>
            </p:nvGrpSpPr>
            <p:grpSpPr>
              <a:xfrm>
                <a:off x="3200398" y="1031374"/>
                <a:ext cx="214314" cy="5487037"/>
                <a:chOff x="3200398" y="1031374"/>
                <a:chExt cx="214314" cy="5487037"/>
              </a:xfrm>
            </p:grpSpPr>
            <p:sp>
              <p:nvSpPr>
                <p:cNvPr id="4" name="Rectangle 3">
                  <a:extLst>
                    <a:ext uri="{FF2B5EF4-FFF2-40B4-BE49-F238E27FC236}">
                      <a16:creationId xmlns:a16="http://schemas.microsoft.com/office/drawing/2014/main" id="{03819F29-55A0-9A90-9E0A-82E182CCA11E}"/>
                    </a:ext>
                  </a:extLst>
                </p:cNvPr>
                <p:cNvSpPr/>
                <p:nvPr/>
              </p:nvSpPr>
              <p:spPr>
                <a:xfrm>
                  <a:off x="3200400" y="1031374"/>
                  <a:ext cx="213413" cy="7974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2021</a:t>
                  </a:r>
                </a:p>
              </p:txBody>
            </p:sp>
            <p:sp>
              <p:nvSpPr>
                <p:cNvPr id="6" name="Rectangle 5">
                  <a:extLst>
                    <a:ext uri="{FF2B5EF4-FFF2-40B4-BE49-F238E27FC236}">
                      <a16:creationId xmlns:a16="http://schemas.microsoft.com/office/drawing/2014/main" id="{A0F7BEBE-AAE3-133F-C462-F631FF45FDD3}"/>
                    </a:ext>
                  </a:extLst>
                </p:cNvPr>
                <p:cNvSpPr/>
                <p:nvPr/>
              </p:nvSpPr>
              <p:spPr>
                <a:xfrm>
                  <a:off x="3200399" y="1828800"/>
                  <a:ext cx="214313" cy="1143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2022</a:t>
                  </a:r>
                </a:p>
              </p:txBody>
            </p:sp>
            <p:sp>
              <p:nvSpPr>
                <p:cNvPr id="7" name="Rectangle 6">
                  <a:extLst>
                    <a:ext uri="{FF2B5EF4-FFF2-40B4-BE49-F238E27FC236}">
                      <a16:creationId xmlns:a16="http://schemas.microsoft.com/office/drawing/2014/main" id="{19A276C7-E10B-75E8-D56D-17BCCCD33766}"/>
                    </a:ext>
                  </a:extLst>
                </p:cNvPr>
                <p:cNvSpPr/>
                <p:nvPr/>
              </p:nvSpPr>
              <p:spPr>
                <a:xfrm>
                  <a:off x="3201299" y="2967135"/>
                  <a:ext cx="212512" cy="11703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2023</a:t>
                  </a:r>
                </a:p>
              </p:txBody>
            </p:sp>
            <p:sp>
              <p:nvSpPr>
                <p:cNvPr id="9" name="Rectangle 8">
                  <a:extLst>
                    <a:ext uri="{FF2B5EF4-FFF2-40B4-BE49-F238E27FC236}">
                      <a16:creationId xmlns:a16="http://schemas.microsoft.com/office/drawing/2014/main" id="{EAE5036B-C001-1E60-6E9C-4BAEDA8A884C}"/>
                    </a:ext>
                  </a:extLst>
                </p:cNvPr>
                <p:cNvSpPr/>
                <p:nvPr/>
              </p:nvSpPr>
              <p:spPr>
                <a:xfrm>
                  <a:off x="3200399" y="4137462"/>
                  <a:ext cx="212513" cy="11918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2024</a:t>
                  </a:r>
                </a:p>
              </p:txBody>
            </p:sp>
            <p:sp>
              <p:nvSpPr>
                <p:cNvPr id="10" name="Rectangle 9">
                  <a:extLst>
                    <a:ext uri="{FF2B5EF4-FFF2-40B4-BE49-F238E27FC236}">
                      <a16:creationId xmlns:a16="http://schemas.microsoft.com/office/drawing/2014/main" id="{9C42695A-F397-21AD-70DD-0F589BBFEE24}"/>
                    </a:ext>
                  </a:extLst>
                </p:cNvPr>
                <p:cNvSpPr/>
                <p:nvPr/>
              </p:nvSpPr>
              <p:spPr>
                <a:xfrm>
                  <a:off x="3200398" y="5329335"/>
                  <a:ext cx="214313" cy="11890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2025</a:t>
                  </a:r>
                </a:p>
              </p:txBody>
            </p:sp>
          </p:grpSp>
        </p:grpSp>
        <p:sp>
          <p:nvSpPr>
            <p:cNvPr id="22" name="Rectangle 21">
              <a:extLst>
                <a:ext uri="{FF2B5EF4-FFF2-40B4-BE49-F238E27FC236}">
                  <a16:creationId xmlns:a16="http://schemas.microsoft.com/office/drawing/2014/main" id="{92E108B9-04CE-41E7-5278-793666204EEF}"/>
                </a:ext>
              </a:extLst>
            </p:cNvPr>
            <p:cNvSpPr/>
            <p:nvPr/>
          </p:nvSpPr>
          <p:spPr>
            <a:xfrm>
              <a:off x="8091488" y="1031374"/>
              <a:ext cx="213413" cy="7974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2021</a:t>
              </a:r>
            </a:p>
          </p:txBody>
        </p:sp>
        <p:sp>
          <p:nvSpPr>
            <p:cNvPr id="23" name="Rectangle 22">
              <a:extLst>
                <a:ext uri="{FF2B5EF4-FFF2-40B4-BE49-F238E27FC236}">
                  <a16:creationId xmlns:a16="http://schemas.microsoft.com/office/drawing/2014/main" id="{5D691FF3-1DB7-90AD-2270-303670F37417}"/>
                </a:ext>
              </a:extLst>
            </p:cNvPr>
            <p:cNvSpPr/>
            <p:nvPr/>
          </p:nvSpPr>
          <p:spPr>
            <a:xfrm>
              <a:off x="8091487" y="1828800"/>
              <a:ext cx="214313" cy="1143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2022</a:t>
              </a:r>
            </a:p>
          </p:txBody>
        </p:sp>
        <p:sp>
          <p:nvSpPr>
            <p:cNvPr id="24" name="Rectangle 23">
              <a:extLst>
                <a:ext uri="{FF2B5EF4-FFF2-40B4-BE49-F238E27FC236}">
                  <a16:creationId xmlns:a16="http://schemas.microsoft.com/office/drawing/2014/main" id="{A1004C39-11D5-0E43-B25E-31822BFD2133}"/>
                </a:ext>
              </a:extLst>
            </p:cNvPr>
            <p:cNvSpPr/>
            <p:nvPr/>
          </p:nvSpPr>
          <p:spPr>
            <a:xfrm>
              <a:off x="8092387" y="2967135"/>
              <a:ext cx="212512" cy="11703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2023</a:t>
              </a:r>
            </a:p>
          </p:txBody>
        </p:sp>
        <p:sp>
          <p:nvSpPr>
            <p:cNvPr id="25" name="Rectangle 24">
              <a:extLst>
                <a:ext uri="{FF2B5EF4-FFF2-40B4-BE49-F238E27FC236}">
                  <a16:creationId xmlns:a16="http://schemas.microsoft.com/office/drawing/2014/main" id="{D731C3D2-91AB-5B66-B961-D8E7D9461CAC}"/>
                </a:ext>
              </a:extLst>
            </p:cNvPr>
            <p:cNvSpPr/>
            <p:nvPr/>
          </p:nvSpPr>
          <p:spPr>
            <a:xfrm>
              <a:off x="8091487" y="4137462"/>
              <a:ext cx="212513" cy="11918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2024</a:t>
              </a:r>
            </a:p>
          </p:txBody>
        </p:sp>
        <p:sp>
          <p:nvSpPr>
            <p:cNvPr id="26" name="Rectangle 25">
              <a:extLst>
                <a:ext uri="{FF2B5EF4-FFF2-40B4-BE49-F238E27FC236}">
                  <a16:creationId xmlns:a16="http://schemas.microsoft.com/office/drawing/2014/main" id="{7B8CE928-D3A3-7B36-AE68-BA76C811DC45}"/>
                </a:ext>
              </a:extLst>
            </p:cNvPr>
            <p:cNvSpPr/>
            <p:nvPr/>
          </p:nvSpPr>
          <p:spPr>
            <a:xfrm>
              <a:off x="8091486" y="5329335"/>
              <a:ext cx="214313" cy="11890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303030"/>
                  </a:solidFill>
                  <a:effectLst/>
                  <a:uLnTx/>
                  <a:uFillTx/>
                  <a:latin typeface="Arial"/>
                  <a:ea typeface="+mn-ea"/>
                  <a:cs typeface="+mn-cs"/>
                </a:rPr>
                <a:t>2025</a:t>
              </a:r>
            </a:p>
          </p:txBody>
        </p:sp>
      </p:grpSp>
      <p:sp>
        <p:nvSpPr>
          <p:cNvPr id="28" name="TextBox 27">
            <a:extLst>
              <a:ext uri="{FF2B5EF4-FFF2-40B4-BE49-F238E27FC236}">
                <a16:creationId xmlns:a16="http://schemas.microsoft.com/office/drawing/2014/main" id="{1E78CAE6-F0C9-FAF6-8336-BB21485FAF9A}"/>
              </a:ext>
            </a:extLst>
          </p:cNvPr>
          <p:cNvSpPr txBox="1"/>
          <p:nvPr/>
        </p:nvSpPr>
        <p:spPr>
          <a:xfrm>
            <a:off x="8713236" y="4359514"/>
            <a:ext cx="3179522" cy="2031325"/>
          </a:xfrm>
          <a:prstGeom prst="rect">
            <a:avLst/>
          </a:prstGeom>
          <a:noFill/>
          <a:ln w="25400">
            <a:solidFill>
              <a:schemeClr val="accent1"/>
            </a:solidFill>
          </a:ln>
        </p:spPr>
        <p:txBody>
          <a:bodyPr wrap="square" rtlCol="0">
            <a:spAutoFit/>
          </a:bodyPr>
          <a:lstStyle/>
          <a:p>
            <a:r>
              <a:rPr lang="en-GB" i="1" dirty="0"/>
              <a:t>Legend:</a:t>
            </a:r>
          </a:p>
          <a:p>
            <a:pPr marL="285750" indent="-285750">
              <a:buFontTx/>
              <a:buChar char="-"/>
            </a:pPr>
            <a:r>
              <a:rPr lang="en-GB" i="1" dirty="0">
                <a:solidFill>
                  <a:schemeClr val="tx2"/>
                </a:solidFill>
                <a:highlight>
                  <a:srgbClr val="0000FF"/>
                </a:highlight>
              </a:rPr>
              <a:t> </a:t>
            </a:r>
            <a:r>
              <a:rPr lang="en-GB" i="1" dirty="0">
                <a:solidFill>
                  <a:schemeClr val="bg1"/>
                </a:solidFill>
                <a:highlight>
                  <a:srgbClr val="0000FF"/>
                </a:highlight>
              </a:rPr>
              <a:t>EN-EL: electrical infrastructure &amp; cabling</a:t>
            </a:r>
          </a:p>
          <a:p>
            <a:pPr marL="285750" indent="-285750">
              <a:buFontTx/>
              <a:buChar char="-"/>
            </a:pPr>
            <a:r>
              <a:rPr lang="en-GB" i="1" dirty="0">
                <a:solidFill>
                  <a:srgbClr val="343434"/>
                </a:solidFill>
                <a:highlight>
                  <a:srgbClr val="00FFFF"/>
                </a:highlight>
              </a:rPr>
              <a:t>EN-CV Ventilation</a:t>
            </a:r>
          </a:p>
          <a:p>
            <a:pPr marL="285750" indent="-285750">
              <a:buFontTx/>
              <a:buChar char="-"/>
            </a:pPr>
            <a:r>
              <a:rPr lang="en-GB" i="1" dirty="0">
                <a:solidFill>
                  <a:srgbClr val="343434"/>
                </a:solidFill>
                <a:highlight>
                  <a:srgbClr val="4BACC6"/>
                </a:highlight>
              </a:rPr>
              <a:t>EN-CV Cooling</a:t>
            </a:r>
          </a:p>
          <a:p>
            <a:pPr marL="285750" indent="-285750">
              <a:buFontTx/>
              <a:buChar char="-"/>
            </a:pPr>
            <a:r>
              <a:rPr lang="en-GB" i="1" dirty="0" err="1">
                <a:solidFill>
                  <a:srgbClr val="343434"/>
                </a:solidFill>
                <a:highlight>
                  <a:srgbClr val="00FF00"/>
                </a:highlight>
              </a:rPr>
              <a:t>Cryo</a:t>
            </a:r>
            <a:endParaRPr lang="en-GB" i="1" dirty="0">
              <a:solidFill>
                <a:srgbClr val="343434"/>
              </a:solidFill>
              <a:highlight>
                <a:srgbClr val="00FF00"/>
              </a:highlight>
            </a:endParaRPr>
          </a:p>
          <a:p>
            <a:pPr marL="285750" indent="-285750">
              <a:buFontTx/>
              <a:buChar char="-"/>
            </a:pPr>
            <a:r>
              <a:rPr lang="en-GB" i="1" dirty="0">
                <a:solidFill>
                  <a:srgbClr val="343434"/>
                </a:solidFill>
                <a:highlight>
                  <a:srgbClr val="FF0000"/>
                </a:highlight>
              </a:rPr>
              <a:t>ODH</a:t>
            </a:r>
          </a:p>
        </p:txBody>
      </p:sp>
      <p:cxnSp>
        <p:nvCxnSpPr>
          <p:cNvPr id="12" name="Straight Connector 11">
            <a:extLst>
              <a:ext uri="{FF2B5EF4-FFF2-40B4-BE49-F238E27FC236}">
                <a16:creationId xmlns:a16="http://schemas.microsoft.com/office/drawing/2014/main" id="{E6A63E41-573F-6E77-8A2C-38D8D7F3C8FA}"/>
              </a:ext>
            </a:extLst>
          </p:cNvPr>
          <p:cNvCxnSpPr>
            <a:cxnSpLocks/>
          </p:cNvCxnSpPr>
          <p:nvPr/>
        </p:nvCxnSpPr>
        <p:spPr>
          <a:xfrm flipH="1">
            <a:off x="2895600" y="3810000"/>
            <a:ext cx="5715000" cy="0"/>
          </a:xfrm>
          <a:prstGeom prst="line">
            <a:avLst/>
          </a:prstGeom>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75608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BF6ECA1-6716-4738-896A-4E49EB47037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84576" y="2316692"/>
            <a:ext cx="4507528" cy="4388908"/>
          </a:xfrm>
          <a:prstGeom prst="rect">
            <a:avLst/>
          </a:prstGeom>
        </p:spPr>
      </p:pic>
      <p:sp>
        <p:nvSpPr>
          <p:cNvPr id="2" name="Title 1">
            <a:extLst>
              <a:ext uri="{FF2B5EF4-FFF2-40B4-BE49-F238E27FC236}">
                <a16:creationId xmlns:a16="http://schemas.microsoft.com/office/drawing/2014/main" id="{3C61B532-EF85-47E9-AD6A-8BC64B7D5F30}"/>
              </a:ext>
            </a:extLst>
          </p:cNvPr>
          <p:cNvSpPr>
            <a:spLocks noGrp="1"/>
          </p:cNvSpPr>
          <p:nvPr>
            <p:ph type="title"/>
          </p:nvPr>
        </p:nvSpPr>
        <p:spPr>
          <a:xfrm>
            <a:off x="762000" y="1"/>
            <a:ext cx="11049000" cy="620666"/>
          </a:xfrm>
        </p:spPr>
        <p:txBody>
          <a:bodyPr>
            <a:normAutofit fontScale="90000"/>
          </a:bodyPr>
          <a:lstStyle/>
          <a:p>
            <a:r>
              <a:rPr lang="en-GB" b="1" i="1" dirty="0">
                <a:latin typeface="+mj-lt"/>
              </a:rPr>
              <a:t>Installation Planning for new surface bldgs. </a:t>
            </a:r>
          </a:p>
        </p:txBody>
      </p:sp>
      <p:sp>
        <p:nvSpPr>
          <p:cNvPr id="3" name="Content Placeholder 2">
            <a:extLst>
              <a:ext uri="{FF2B5EF4-FFF2-40B4-BE49-F238E27FC236}">
                <a16:creationId xmlns:a16="http://schemas.microsoft.com/office/drawing/2014/main" id="{F357D053-5764-0CD3-2BB4-5C9130A1D2CE}"/>
              </a:ext>
            </a:extLst>
          </p:cNvPr>
          <p:cNvSpPr>
            <a:spLocks noGrp="1"/>
          </p:cNvSpPr>
          <p:nvPr>
            <p:ph idx="1"/>
          </p:nvPr>
        </p:nvSpPr>
        <p:spPr>
          <a:xfrm>
            <a:off x="223173" y="533400"/>
            <a:ext cx="11887200" cy="5334000"/>
          </a:xfrm>
        </p:spPr>
        <p:txBody>
          <a:bodyPr>
            <a:normAutofit/>
          </a:bodyPr>
          <a:lstStyle/>
          <a:p>
            <a:r>
              <a:rPr lang="en-GB" sz="2400" dirty="0">
                <a:latin typeface="+mj-lt"/>
              </a:rPr>
              <a:t>General services installation started as soon as bldgs. were made available. Installation advancing as planned. </a:t>
            </a:r>
          </a:p>
          <a:p>
            <a:r>
              <a:rPr lang="en-GB" sz="2400" dirty="0">
                <a:latin typeface="+mj-lt"/>
              </a:rPr>
              <a:t>WP15 put in place </a:t>
            </a:r>
            <a:r>
              <a:rPr lang="en-GB" sz="2400" u="sng" dirty="0">
                <a:latin typeface="+mj-lt"/>
              </a:rPr>
              <a:t>follow-up meetings (weekly) and documentation </a:t>
            </a:r>
            <a:r>
              <a:rPr lang="en-GB" sz="2400" dirty="0">
                <a:latin typeface="+mj-lt"/>
              </a:rPr>
              <a:t>to monitor advancement, </a:t>
            </a:r>
            <a:r>
              <a:rPr lang="en-GB" sz="2400" u="sng" dirty="0">
                <a:latin typeface="+mj-lt"/>
              </a:rPr>
              <a:t>NC resolution </a:t>
            </a:r>
            <a:r>
              <a:rPr lang="en-GB" sz="2400" dirty="0">
                <a:latin typeface="+mj-lt"/>
              </a:rPr>
              <a:t>(</a:t>
            </a:r>
            <a:r>
              <a:rPr lang="en-GB" sz="2400" i="1" dirty="0">
                <a:latin typeface="+mj-lt"/>
              </a:rPr>
              <a:t>many</a:t>
            </a:r>
            <a:r>
              <a:rPr lang="en-GB" sz="2400" dirty="0">
                <a:latin typeface="+mj-lt"/>
              </a:rPr>
              <a:t>!) and validation:</a:t>
            </a:r>
          </a:p>
        </p:txBody>
      </p:sp>
      <p:sp>
        <p:nvSpPr>
          <p:cNvPr id="5" name="Slide Number Placeholder 4">
            <a:extLst>
              <a:ext uri="{FF2B5EF4-FFF2-40B4-BE49-F238E27FC236}">
                <a16:creationId xmlns:a16="http://schemas.microsoft.com/office/drawing/2014/main" id="{557A1B14-3145-1573-E160-C7FFAF67F3C2}"/>
              </a:ext>
            </a:extLst>
          </p:cNvPr>
          <p:cNvSpPr>
            <a:spLocks noGrp="1"/>
          </p:cNvSpPr>
          <p:nvPr>
            <p:ph type="sldNum" sz="quarter" idx="12"/>
          </p:nvPr>
        </p:nvSpPr>
        <p:spPr/>
        <p:txBody>
          <a:bodyPr/>
          <a:lstStyle/>
          <a:p>
            <a:fld id="{13ACFCD9-4593-4C6F-8FBC-8DB7BA12C71D}" type="slidenum">
              <a:rPr lang="en-GB" smtClean="0"/>
              <a:t>9</a:t>
            </a:fld>
            <a:endParaRPr lang="en-GB"/>
          </a:p>
        </p:txBody>
      </p:sp>
      <p:pic>
        <p:nvPicPr>
          <p:cNvPr id="7" name="Picture 6">
            <a:extLst>
              <a:ext uri="{FF2B5EF4-FFF2-40B4-BE49-F238E27FC236}">
                <a16:creationId xmlns:a16="http://schemas.microsoft.com/office/drawing/2014/main" id="{74D349E2-8BB0-814C-173D-63FB40800E4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76600" y="2083580"/>
            <a:ext cx="5448300" cy="4388908"/>
          </a:xfrm>
          <a:prstGeom prst="rect">
            <a:avLst/>
          </a:prstGeom>
        </p:spPr>
      </p:pic>
      <p:pic>
        <p:nvPicPr>
          <p:cNvPr id="11" name="Picture 10">
            <a:extLst>
              <a:ext uri="{FF2B5EF4-FFF2-40B4-BE49-F238E27FC236}">
                <a16:creationId xmlns:a16="http://schemas.microsoft.com/office/drawing/2014/main" id="{B872E613-A0E4-E59E-0E90-B1BF670709B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952856" y="1968729"/>
            <a:ext cx="4058687" cy="4436804"/>
          </a:xfrm>
          <a:prstGeom prst="rect">
            <a:avLst/>
          </a:prstGeom>
        </p:spPr>
      </p:pic>
      <p:sp>
        <p:nvSpPr>
          <p:cNvPr id="4" name="TextBox 3">
            <a:extLst>
              <a:ext uri="{FF2B5EF4-FFF2-40B4-BE49-F238E27FC236}">
                <a16:creationId xmlns:a16="http://schemas.microsoft.com/office/drawing/2014/main" id="{C402E51D-D404-3121-A17E-9436E97FAD3D}"/>
              </a:ext>
            </a:extLst>
          </p:cNvPr>
          <p:cNvSpPr txBox="1"/>
          <p:nvPr/>
        </p:nvSpPr>
        <p:spPr>
          <a:xfrm>
            <a:off x="1524000" y="6055443"/>
            <a:ext cx="8530634" cy="400110"/>
          </a:xfrm>
          <a:prstGeom prst="rect">
            <a:avLst/>
          </a:prstGeom>
          <a:solidFill>
            <a:srgbClr val="CCFFCC"/>
          </a:solidFill>
          <a:ln w="25400">
            <a:solidFill>
              <a:srgbClr val="6DFF6D"/>
            </a:solidFill>
          </a:ln>
        </p:spPr>
        <p:txBody>
          <a:bodyPr wrap="square">
            <a:spAutoFit/>
          </a:bodyPr>
          <a:lstStyle/>
          <a:p>
            <a:r>
              <a:rPr lang="en-GB" sz="2000" b="1" i="1" dirty="0">
                <a:latin typeface="+mj-lt"/>
              </a:rPr>
              <a:t>Installation phase will be completed with the release of a 3D-Model “AS BUILT”!</a:t>
            </a:r>
            <a:endParaRPr lang="en-GB" sz="2000" b="1" i="1" dirty="0"/>
          </a:p>
        </p:txBody>
      </p:sp>
      <p:sp>
        <p:nvSpPr>
          <p:cNvPr id="9" name="Text Placeholder 8">
            <a:extLst>
              <a:ext uri="{FF2B5EF4-FFF2-40B4-BE49-F238E27FC236}">
                <a16:creationId xmlns:a16="http://schemas.microsoft.com/office/drawing/2014/main" id="{E80EF8D3-F020-6471-7A54-5D50E65BE2E0}"/>
              </a:ext>
            </a:extLst>
          </p:cNvPr>
          <p:cNvSpPr txBox="1">
            <a:spLocks/>
          </p:cNvSpPr>
          <p:nvPr/>
        </p:nvSpPr>
        <p:spPr>
          <a:xfrm>
            <a:off x="2895600" y="6571949"/>
            <a:ext cx="6477000" cy="304199"/>
          </a:xfrm>
          <a:prstGeom prst="rect">
            <a:avLst/>
          </a:prstGeom>
        </p:spPr>
        <p:txBody>
          <a:bodyPr>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i="1" dirty="0">
                <a:solidFill>
                  <a:schemeClr val="accent1"/>
                </a:solidFill>
              </a:rPr>
              <a:t>13</a:t>
            </a:r>
            <a:r>
              <a:rPr lang="en-GB" i="1" baseline="30000" dirty="0">
                <a:solidFill>
                  <a:schemeClr val="accent1"/>
                </a:solidFill>
              </a:rPr>
              <a:t>th</a:t>
            </a:r>
            <a:r>
              <a:rPr lang="en-GB" i="1" dirty="0">
                <a:solidFill>
                  <a:schemeClr val="accent1"/>
                </a:solidFill>
              </a:rPr>
              <a:t> HL-LHC Collaboration Meeting – Vancouver, CA 25-28 Sept 2023; M. Modena on HL and LS3 Schedule Plans</a:t>
            </a:r>
          </a:p>
        </p:txBody>
      </p:sp>
    </p:spTree>
    <p:extLst>
      <p:ext uri="{BB962C8B-B14F-4D97-AF65-F5344CB8AC3E}">
        <p14:creationId xmlns:p14="http://schemas.microsoft.com/office/powerpoint/2010/main" val="67070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OTLMARKERSHAPE" val="OTL"/>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2-01-01T00:00:00.0000000"/>
  <p:tag name="OTLENDDATE" val="2024-05-31T23:59:00.0000000"/>
  <p:tag name="OTLDURATIONFORMAT" val="day"/>
  <p:tag name="OTLSPACING" val="5"/>
  <p:tag name="OTLSHAPETHICKNESSTYPE" val="Regular"/>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2-01-01T00:00:00.0000000"/>
  <p:tag name="OTLENDDATE" val="2023-08-31T23:59:00.0000000"/>
  <p:tag name="OTLDURATIONFORMAT" val="day"/>
  <p:tag name="OTLSPACING" val="5"/>
  <p:tag name="OTLSHAPETHICKNESSTYPE" val="Regular"/>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3-10-01T00:00:00.0000000"/>
  <p:tag name="OTLENDDATE" val="2025-09-30T23:59:00.0000000"/>
  <p:tag name="OTLDURATIONFORMAT" val="day"/>
  <p:tag name="OTLSPACING" val="5"/>
  <p:tag name="OTLSHAPETHICKNESSTYPE" val="Regular"/>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5"/>
  <p:tag name="OTLSHAPETHICKNESSTYPE" val="Regular"/>
  <p:tag name="OTLSTARTDATE" val="2023-02-01T00:00:00.0000000Z"/>
  <p:tag name="OTLENDDATE" val="2024-12-30T23:59:00.0000000Z"/>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3-01-25T00:00:00.0000000"/>
  <p:tag name="OTLDURATIONFORMAT" val="day"/>
  <p:tag name="OTLSPACING" val="5"/>
  <p:tag name="OTLSHAPETHICKNESSTYPE" val="Regular"/>
  <p:tag name="OTLENDDATE" val="2027-11-15T23:59:00.0000000Z"/>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5"/>
  <p:tag name="OTLSHAPETHICKNESSTYPE" val="Regular"/>
  <p:tag name="OTLSTARTDATE" val="2028-02-15T00:00:00.0000000Z"/>
  <p:tag name="OTLENDDATE" val="2028-08-15T23:59:00.0000000Z"/>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5-12-01T00:00:00.0000000Z"/>
  <p:tag name="OTLENDDATE" val="2026-01-31T23:59:00.0000000Z"/>
  <p:tag name="OTLDURATIONFORMAT" val="day"/>
  <p:tag name="OTLSPACING" val="5"/>
  <p:tag name="OTLSHAPETHICKNESSTYPE" val="Regular"/>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5"/>
  <p:tag name="OTLSHAPETHICKNESSTYPE" val="Regular"/>
  <p:tag name="OTLSTARTDATE" val="2028-02-15T00:00:00.0000000Z"/>
  <p:tag name="OTLENDDATE" val="2028-08-15T23:59:00.0000000Z"/>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 name="OTLELAPSEDSTYLE" val="Thick"/>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5"/>
  <p:tag name="OTLSHAPETHICKNESSTYPE" val="Regular"/>
  <p:tag name="OTLSTARTDATE" val="2028-02-15T00:00:00.0000000Z"/>
  <p:tag name="OTLENDDATE" val="2028-08-15T23:59:00.0000000Z"/>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 name="OTLTIMEBANDSCALETYPE" val="Years"/>
  <p:tag name="OTLTIMEBANDSCALEFORMAT" val="MMM"/>
  <p:tag name="OTLTIMEBANDSHAPETYPE" val="EllipseTimeband"/>
  <p:tag name="OTLTIMEBANDSHAPEHEIGHT" val="30"/>
  <p:tag name="OTLTIMEBANDSHAPEPADDINGLEFT" val="13"/>
  <p:tag name="OTLTIMEBANDCULTUREINFO" val="en-US"/>
  <p:tag name="OTLTIMEBANDTHREEDEFFECTS" val="Gel"/>
  <p:tag name="OTLTIMEBANDAUTODATERANGE" val="True"/>
  <p:tag name="OTLTIMEBANDSTARTDATE" val="0001-01-01T00:00:00.0000000"/>
  <p:tag name="OTLTIMEBANDWORKINGDAYS" val="Standard"/>
  <p:tag name="OTLTIMEBANDELAPSEDTIMEEXTENSION" val="False"/>
  <p:tag name="OTLTIMEBANDUSETIME" val="False"/>
  <p:tag name="OTLTIMEBANDTIMECONFIGWORKDAYSTART" val="00:00:00"/>
  <p:tag name="OTLTIMEBANDTIMECONFIGWORKDAYEND" val="23:59:00"/>
  <p:tag name="OTLTIMEBANDAPPENDYEARONYEARCHANGE" val="True"/>
  <p:tag name="OTLTIMEBANDSCALEMARKING" val="None"/>
  <p:tag name="OTLRIGHTENDCAPSMARGINRIGHT" val="20"/>
  <p:tag name="OTLTIMEBANDFYSTARTMONTH" val="January"/>
  <p:tag name="OTLTIMEBANDSHOWFYLABEL" val="True"/>
  <p:tag name="OTLTIMEBANDUSESTARTINGOFTHEYEARFORFYNUMBERING" val="True"/>
  <p:tag name="OTLTIMEBANDRESERVEDLEFTAREAWIDTH" val="0"/>
  <p:tag name="OTLTIMEBANDRESERVEDLEFTAREAISSET" val="False"/>
  <p:tag name="OTLTIMEBANDQUICKPOSITION" val="Custom"/>
  <p:tag name="OTLLEFTENDCAPSMARGINLEFT" val="31.5066666666667"/>
  <p:tag name="OTLTIMEBANDENDDATE" val="2028-08-15T23:59:00.0000000"/>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5"/>
  <p:tag name="OTLSHAPETHICKNESSTYPE" val="Regular"/>
  <p:tag name="OTLSTARTDATE" val="2028-02-15T00:00:00.0000000Z"/>
  <p:tag name="OTLENDDATE" val="2028-08-15T23:59:00.0000000Z"/>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5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5"/>
  <p:tag name="OTLSHAPETHICKNESSTYPE" val="Regular"/>
  <p:tag name="OTLSTARTDATE" val="2028-02-15T00:00:00.0000000Z"/>
  <p:tag name="OTLENDDATE" val="2028-08-15T23:59:00.0000000Z"/>
</p:tagLst>
</file>

<file path=ppt/tags/tag5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6-02-01T00:00:00.0000000Z"/>
  <p:tag name="OTLENDDATE" val="2028-03-31T23:59:00.0000000Z"/>
  <p:tag name="OTLDURATIONFORMAT" val="day"/>
  <p:tag name="OTLSPACING" val="5"/>
  <p:tag name="OTLSHAPETHICKNESSTYPE" val="Regular"/>
</p:tagLst>
</file>

<file path=ppt/tags/tag55.xml><?xml version="1.0" encoding="utf-8"?>
<p:tagLst xmlns:a="http://schemas.openxmlformats.org/drawingml/2006/main" xmlns:r="http://schemas.openxmlformats.org/officeDocument/2006/relationships" xmlns:p="http://schemas.openxmlformats.org/presentationml/2006/main">
  <p:tag name="OTLMARKERSHAPE" val="OTL"/>
</p:tagLst>
</file>

<file path=ppt/tags/tag5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6-02-01T00:00:00.0000000Z"/>
  <p:tag name="OTLENDDATE" val="2028-03-31T23:59:00.0000000Z"/>
  <p:tag name="OTLDURATIONFORMAT" val="day"/>
  <p:tag name="OTLSPACING" val="5"/>
  <p:tag name="OTLSHAPETHICKNESSTYPE" val="Regular"/>
</p:tagLst>
</file>

<file path=ppt/tags/tag57.xml><?xml version="1.0" encoding="utf-8"?>
<p:tagLst xmlns:a="http://schemas.openxmlformats.org/drawingml/2006/main" xmlns:r="http://schemas.openxmlformats.org/officeDocument/2006/relationships" xmlns:p="http://schemas.openxmlformats.org/presentationml/2006/main">
  <p:tag name="OTLMARKERSHAPE" val="OTL"/>
</p:tagLst>
</file>

<file path=ppt/tags/tag5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5"/>
  <p:tag name="OTLSHAPETHICKNESSTYPE" val="Regular"/>
  <p:tag name="OTLSTARTDATE" val="2028-02-15T00:00:00.0000000Z"/>
  <p:tag name="OTLENDDATE" val="2028-08-15T23:59:00.0000000Z"/>
</p:tagLst>
</file>

<file path=ppt/tags/tag59.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5"/>
  <p:tag name="OTLSHAPETHICKNESSTYPE" val="Regular"/>
  <p:tag name="OTLSTARTDATE" val="2028-02-15T00:00:00.0000000Z"/>
  <p:tag name="OTLENDDATE" val="2028-08-15T23:59:00.0000000Z"/>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60.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5"/>
  <p:tag name="OTLSHAPETHICKNESSTYPE" val="Regular"/>
  <p:tag name="OTLSTARTDATE" val="2028-02-15T00:00:00.0000000Z"/>
  <p:tag name="OTLENDDATE" val="2028-08-15T23:59:00.0000000Z"/>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Template>
  <TotalTime>10562</TotalTime>
  <Words>3074</Words>
  <Application>Microsoft Office PowerPoint</Application>
  <DocSecurity>0</DocSecurity>
  <PresentationFormat>Widescreen</PresentationFormat>
  <Paragraphs>450</Paragraphs>
  <Slides>28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Wingdings</vt:lpstr>
      <vt:lpstr>1_Office Theme</vt:lpstr>
      <vt:lpstr>“HL and LS3 Installation Plans”   (what is planned? what is going on?)     </vt:lpstr>
      <vt:lpstr>Content</vt:lpstr>
      <vt:lpstr>Context</vt:lpstr>
      <vt:lpstr>PowerPoint Presentation</vt:lpstr>
      <vt:lpstr>Content</vt:lpstr>
      <vt:lpstr>Installation Planning for new surface bldgs. IP1</vt:lpstr>
      <vt:lpstr>Installation Planning for new surface bldgs. IP5</vt:lpstr>
      <vt:lpstr>Installation Planning for new surface bldgs. LHC-PM-MS-0020 v.3.0 </vt:lpstr>
      <vt:lpstr>Installation Planning for new surface bldgs. </vt:lpstr>
      <vt:lpstr>Content</vt:lpstr>
      <vt:lpstr>Installation Planning for new underground galleries</vt:lpstr>
      <vt:lpstr>PowerPoint Presentation</vt:lpstr>
      <vt:lpstr>PowerPoint Presentation</vt:lpstr>
      <vt:lpstr>Installation Planning for new underground galleries</vt:lpstr>
      <vt:lpstr>Content</vt:lpstr>
      <vt:lpstr>LS3 Installation planning: status &amp; evolution</vt:lpstr>
      <vt:lpstr>LS3 Planning for LHC Tunnel EDMS 2400939</vt:lpstr>
      <vt:lpstr>Content</vt:lpstr>
      <vt:lpstr>PowerPoint Presentation</vt:lpstr>
      <vt:lpstr>PowerPoint Presentation</vt:lpstr>
      <vt:lpstr>PowerPoint Presentation</vt:lpstr>
      <vt:lpstr>PowerPoint Presentation</vt:lpstr>
      <vt:lpstr>Content</vt:lpstr>
      <vt:lpstr>PowerPoint Presentation</vt:lpstr>
      <vt:lpstr>Extra slides</vt:lpstr>
      <vt:lpstr>LS3 Planning for LHC Tunnel EVOLUTION EDMS 2400939</vt:lpstr>
      <vt:lpstr>LS3 Planning for LHC Tunnel EVOLUTION EDMS 2400939</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IMPUTS FOR LS3 PLANNING</dc:title>
  <dc:subject/>
  <dc:creator>Estrella Vergara Fernandez</dc:creator>
  <cp:keywords/>
  <dc:description/>
  <cp:lastModifiedBy>Michele Modena</cp:lastModifiedBy>
  <cp:revision>695</cp:revision>
  <dcterms:created xsi:type="dcterms:W3CDTF">2021-03-30T08:42:29Z</dcterms:created>
  <dcterms:modified xsi:type="dcterms:W3CDTF">2023-09-25T05:15:00Z</dcterms:modified>
  <cp:category/>
  <dc:identifier/>
  <cp:contentStatus/>
  <dc:language/>
  <cp:version/>
</cp:coreProperties>
</file>